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71" r:id="rId3"/>
    <p:sldId id="276" r:id="rId4"/>
    <p:sldId id="275" r:id="rId5"/>
    <p:sldId id="277" r:id="rId6"/>
    <p:sldId id="280" r:id="rId7"/>
    <p:sldId id="300" r:id="rId8"/>
    <p:sldId id="282" r:id="rId9"/>
    <p:sldId id="284" r:id="rId10"/>
    <p:sldId id="286" r:id="rId11"/>
    <p:sldId id="287" r:id="rId12"/>
    <p:sldId id="302" r:id="rId13"/>
    <p:sldId id="303" r:id="rId14"/>
    <p:sldId id="301" r:id="rId15"/>
    <p:sldId id="304" r:id="rId16"/>
    <p:sldId id="305" r:id="rId17"/>
    <p:sldId id="306" r:id="rId18"/>
    <p:sldId id="307" r:id="rId19"/>
    <p:sldId id="292" r:id="rId20"/>
    <p:sldId id="308" r:id="rId21"/>
    <p:sldId id="309" r:id="rId22"/>
    <p:sldId id="310" r:id="rId23"/>
    <p:sldId id="311" r:id="rId24"/>
    <p:sldId id="313" r:id="rId25"/>
    <p:sldId id="314" r:id="rId26"/>
    <p:sldId id="315" r:id="rId27"/>
    <p:sldId id="318" r:id="rId28"/>
    <p:sldId id="320" r:id="rId29"/>
    <p:sldId id="321" r:id="rId30"/>
    <p:sldId id="323" r:id="rId31"/>
    <p:sldId id="330" r:id="rId32"/>
    <p:sldId id="325" r:id="rId33"/>
    <p:sldId id="326" r:id="rId34"/>
    <p:sldId id="328" r:id="rId35"/>
    <p:sldId id="329" r:id="rId36"/>
    <p:sldId id="332" r:id="rId37"/>
    <p:sldId id="334" r:id="rId38"/>
    <p:sldId id="335" r:id="rId39"/>
    <p:sldId id="338" r:id="rId40"/>
    <p:sldId id="362" r:id="rId41"/>
    <p:sldId id="343" r:id="rId42"/>
    <p:sldId id="344" r:id="rId43"/>
    <p:sldId id="339" r:id="rId44"/>
    <p:sldId id="340" r:id="rId45"/>
    <p:sldId id="342" r:id="rId46"/>
    <p:sldId id="347" r:id="rId47"/>
    <p:sldId id="348" r:id="rId48"/>
    <p:sldId id="363" r:id="rId49"/>
    <p:sldId id="364" r:id="rId50"/>
    <p:sldId id="358" r:id="rId51"/>
    <p:sldId id="359" r:id="rId52"/>
    <p:sldId id="352" r:id="rId53"/>
    <p:sldId id="353" r:id="rId54"/>
    <p:sldId id="360" r:id="rId55"/>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Cordia New" pitchFamily="34" charset="-34"/>
      </a:defRPr>
    </a:lvl1pPr>
    <a:lvl2pPr marL="457200" algn="l" rtl="0" fontAlgn="base">
      <a:spcBef>
        <a:spcPct val="0"/>
      </a:spcBef>
      <a:spcAft>
        <a:spcPct val="0"/>
      </a:spcAft>
      <a:defRPr sz="2800" kern="1200">
        <a:solidFill>
          <a:schemeClr val="tx1"/>
        </a:solidFill>
        <a:latin typeface="Arial" pitchFamily="34" charset="0"/>
        <a:ea typeface="+mn-ea"/>
        <a:cs typeface="Cordia New" pitchFamily="34" charset="-34"/>
      </a:defRPr>
    </a:lvl2pPr>
    <a:lvl3pPr marL="914400" algn="l" rtl="0" fontAlgn="base">
      <a:spcBef>
        <a:spcPct val="0"/>
      </a:spcBef>
      <a:spcAft>
        <a:spcPct val="0"/>
      </a:spcAft>
      <a:defRPr sz="2800" kern="1200">
        <a:solidFill>
          <a:schemeClr val="tx1"/>
        </a:solidFill>
        <a:latin typeface="Arial" pitchFamily="34" charset="0"/>
        <a:ea typeface="+mn-ea"/>
        <a:cs typeface="Cordia New" pitchFamily="34" charset="-34"/>
      </a:defRPr>
    </a:lvl3pPr>
    <a:lvl4pPr marL="1371600" algn="l" rtl="0" fontAlgn="base">
      <a:spcBef>
        <a:spcPct val="0"/>
      </a:spcBef>
      <a:spcAft>
        <a:spcPct val="0"/>
      </a:spcAft>
      <a:defRPr sz="2800" kern="1200">
        <a:solidFill>
          <a:schemeClr val="tx1"/>
        </a:solidFill>
        <a:latin typeface="Arial" pitchFamily="34" charset="0"/>
        <a:ea typeface="+mn-ea"/>
        <a:cs typeface="Cordia New" pitchFamily="34" charset="-34"/>
      </a:defRPr>
    </a:lvl4pPr>
    <a:lvl5pPr marL="1828800" algn="l" rtl="0" fontAlgn="base">
      <a:spcBef>
        <a:spcPct val="0"/>
      </a:spcBef>
      <a:spcAft>
        <a:spcPct val="0"/>
      </a:spcAft>
      <a:defRPr sz="2800" kern="1200">
        <a:solidFill>
          <a:schemeClr val="tx1"/>
        </a:solidFill>
        <a:latin typeface="Arial" pitchFamily="34" charset="0"/>
        <a:ea typeface="+mn-ea"/>
        <a:cs typeface="Cordia New" pitchFamily="34" charset="-34"/>
      </a:defRPr>
    </a:lvl5pPr>
    <a:lvl6pPr marL="2286000" algn="l" defTabSz="914400" rtl="0" eaLnBrk="1" latinLnBrk="0" hangingPunct="1">
      <a:defRPr sz="2800" kern="1200">
        <a:solidFill>
          <a:schemeClr val="tx1"/>
        </a:solidFill>
        <a:latin typeface="Arial" pitchFamily="34" charset="0"/>
        <a:ea typeface="+mn-ea"/>
        <a:cs typeface="Cordia New" pitchFamily="34" charset="-34"/>
      </a:defRPr>
    </a:lvl6pPr>
    <a:lvl7pPr marL="2743200" algn="l" defTabSz="914400" rtl="0" eaLnBrk="1" latinLnBrk="0" hangingPunct="1">
      <a:defRPr sz="2800" kern="1200">
        <a:solidFill>
          <a:schemeClr val="tx1"/>
        </a:solidFill>
        <a:latin typeface="Arial" pitchFamily="34" charset="0"/>
        <a:ea typeface="+mn-ea"/>
        <a:cs typeface="Cordia New" pitchFamily="34" charset="-34"/>
      </a:defRPr>
    </a:lvl7pPr>
    <a:lvl8pPr marL="3200400" algn="l" defTabSz="914400" rtl="0" eaLnBrk="1" latinLnBrk="0" hangingPunct="1">
      <a:defRPr sz="2800" kern="1200">
        <a:solidFill>
          <a:schemeClr val="tx1"/>
        </a:solidFill>
        <a:latin typeface="Arial" pitchFamily="34" charset="0"/>
        <a:ea typeface="+mn-ea"/>
        <a:cs typeface="Cordia New" pitchFamily="34" charset="-34"/>
      </a:defRPr>
    </a:lvl8pPr>
    <a:lvl9pPr marL="3657600" algn="l" defTabSz="914400" rtl="0" eaLnBrk="1" latinLnBrk="0" hangingPunct="1">
      <a:defRPr sz="2800" kern="1200">
        <a:solidFill>
          <a:schemeClr val="tx1"/>
        </a:solidFill>
        <a:latin typeface="Arial" pitchFamily="34" charset="0"/>
        <a:ea typeface="+mn-ea"/>
        <a:cs typeface="Cordia New" pitchFamily="34"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008000"/>
    <a:srgbClr val="0000FF"/>
    <a:srgbClr val="BA0808"/>
    <a:srgbClr val="FFFFCC"/>
    <a:srgbClr val="FF99CC"/>
    <a:srgbClr val="FF00FF"/>
    <a:srgbClr val="CC0066"/>
    <a:srgbClr val="FF5050"/>
    <a:srgbClr val="33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ลักษณะสีปานกลาง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A488322-F2BA-4B5B-9748-0D474271808F}" styleName="ลักษณะสีปานกลาง 3 - เน้น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ลักษณะชุดรูปแบบ 1 - เน้น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E25E649-3F16-4E02-A733-19D2CDBF48F0}" styleName="ลักษณะสีปานกลาง 3 - เน้น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ลักษณะสีอ่อน 1 - เน้น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A111915-BE36-4E01-A7E5-04B1672EAD32}" styleName="ลักษณะสีอ่อน 2 - เน้น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FECB4D8-DB02-4DC6-A0A2-4F2EBAE1DC90}" styleName="ลักษณะสีปานกลาง 1 - เน้น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727" autoAdjust="0"/>
  </p:normalViewPr>
  <p:slideViewPr>
    <p:cSldViewPr>
      <p:cViewPr varScale="1">
        <p:scale>
          <a:sx n="79" d="100"/>
          <a:sy n="79" d="100"/>
        </p:scale>
        <p:origin x="903"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MS PGothic" pitchFamily="34" charset="-128"/>
                <a:cs typeface="+mn-cs"/>
              </a:defRPr>
            </a:lvl1pPr>
          </a:lstStyle>
          <a:p>
            <a:pPr>
              <a:defRPr/>
            </a:pPr>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ea typeface="MS PGothic" pitchFamily="34" charset="-128"/>
                <a:cs typeface="+mn-cs"/>
              </a:defRPr>
            </a:lvl1pPr>
          </a:lstStyle>
          <a:p>
            <a:pPr>
              <a:defRPr/>
            </a:pPr>
            <a:fld id="{7360DD1C-3CBF-40A6-833E-7C821378EFAC}" type="datetimeFigureOut">
              <a:rPr lang="th-TH"/>
              <a:pPr>
                <a:defRPr/>
              </a:pPr>
              <a:t>15/08/62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h-TH" noProof="0"/>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ea typeface="MS PGothic" pitchFamily="34" charset="-128"/>
                <a:cs typeface="+mn-cs"/>
              </a:defRPr>
            </a:lvl1pPr>
          </a:lstStyle>
          <a:p>
            <a:pPr>
              <a:defRPr/>
            </a:pPr>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ea typeface="MS PGothic" pitchFamily="34" charset="-128"/>
                <a:cs typeface="+mn-cs"/>
              </a:defRPr>
            </a:lvl1pPr>
          </a:lstStyle>
          <a:p>
            <a:pPr>
              <a:defRPr/>
            </a:pPr>
            <a:fld id="{3BB6AA63-5066-4EFF-88C9-F03B3F8A86D7}" type="slidenum">
              <a:rPr lang="th-TH"/>
              <a:pPr>
                <a:defRPr/>
              </a:pPr>
              <a:t>‹#›</a:t>
            </a:fld>
            <a:endParaRPr lang="th-TH"/>
          </a:p>
        </p:txBody>
      </p:sp>
    </p:spTree>
    <p:extLst>
      <p:ext uri="{BB962C8B-B14F-4D97-AF65-F5344CB8AC3E}">
        <p14:creationId xmlns:p14="http://schemas.microsoft.com/office/powerpoint/2010/main" val="1328044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457200" algn="l" rtl="0" fontAlgn="base">
      <a:spcBef>
        <a:spcPct val="30000"/>
      </a:spcBef>
      <a:spcAft>
        <a:spcPct val="0"/>
      </a:spcAft>
      <a:defRPr kern="1200">
        <a:solidFill>
          <a:schemeClr val="tx1"/>
        </a:solidFill>
        <a:latin typeface="+mn-lt"/>
        <a:ea typeface="+mn-ea"/>
        <a:cs typeface="+mn-cs"/>
      </a:defRPr>
    </a:lvl2pPr>
    <a:lvl3pPr marL="914400" algn="l" rtl="0" fontAlgn="base">
      <a:spcBef>
        <a:spcPct val="30000"/>
      </a:spcBef>
      <a:spcAft>
        <a:spcPct val="0"/>
      </a:spcAft>
      <a:defRPr kern="1200">
        <a:solidFill>
          <a:schemeClr val="tx1"/>
        </a:solidFill>
        <a:latin typeface="+mn-lt"/>
        <a:ea typeface="+mn-ea"/>
        <a:cs typeface="+mn-cs"/>
      </a:defRPr>
    </a:lvl3pPr>
    <a:lvl4pPr marL="1371600" algn="l" rtl="0" fontAlgn="base">
      <a:spcBef>
        <a:spcPct val="30000"/>
      </a:spcBef>
      <a:spcAft>
        <a:spcPct val="0"/>
      </a:spcAft>
      <a:defRPr kern="1200">
        <a:solidFill>
          <a:schemeClr val="tx1"/>
        </a:solidFill>
        <a:latin typeface="+mn-lt"/>
        <a:ea typeface="+mn-ea"/>
        <a:cs typeface="+mn-cs"/>
      </a:defRPr>
    </a:lvl4pPr>
    <a:lvl5pPr marL="18288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lvl1pPr>
              <a:defRPr/>
            </a:lvl1pPr>
          </a:lstStyle>
          <a:p>
            <a:pPr>
              <a:defRPr/>
            </a:pPr>
            <a:fld id="{6CE3B0A7-A341-4917-9B9E-28724957219B}" type="datetime1">
              <a:rPr lang="th-TH"/>
              <a:pPr>
                <a:defRPr/>
              </a:pPr>
              <a:t>15/08/62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87885083-662E-4C48-AD96-F909791FECD7}" type="slidenum">
              <a:rPr lang="th-TH"/>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1D5E7381-018A-477D-A6B3-67038D524637}" type="datetime1">
              <a:rPr lang="th-TH"/>
              <a:pPr>
                <a:defRPr/>
              </a:pPr>
              <a:t>15/08/62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D150AD17-175E-4A5B-95E3-029D255FCB50}" type="slidenum">
              <a:rPr lang="th-TH"/>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lvl1pPr>
              <a:defRPr/>
            </a:lvl1pPr>
          </a:lstStyle>
          <a:p>
            <a:pPr>
              <a:defRPr/>
            </a:pPr>
            <a:fld id="{49150144-A581-4AEF-8AD8-6CD322704ECC}" type="datetime1">
              <a:rPr lang="th-TH"/>
              <a:pPr>
                <a:defRPr/>
              </a:pPr>
              <a:t>15/08/62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273ABC75-D349-451C-AACE-ABF735376269}" type="slidenum">
              <a:rPr lang="th-TH"/>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3"/>
          <p:cNvSpPr>
            <a:spLocks noGrp="1"/>
          </p:cNvSpPr>
          <p:nvPr>
            <p:ph type="dt" sz="half" idx="10"/>
          </p:nvPr>
        </p:nvSpPr>
        <p:spPr/>
        <p:txBody>
          <a:bodyPr/>
          <a:lstStyle>
            <a:lvl1pPr>
              <a:defRPr/>
            </a:lvl1pPr>
          </a:lstStyle>
          <a:p>
            <a:pPr>
              <a:defRPr/>
            </a:pPr>
            <a:fld id="{610E7D8A-1AF1-445A-B8AE-915C6F769E6D}" type="datetime1">
              <a:rPr lang="th-TH"/>
              <a:pPr>
                <a:defRPr/>
              </a:pPr>
              <a:t>15/08/62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1818871D-AE8E-4BE7-A43A-A3E3F2063B4A}" type="slidenum">
              <a:rPr lang="th-TH"/>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3"/>
          <p:cNvSpPr>
            <a:spLocks noGrp="1"/>
          </p:cNvSpPr>
          <p:nvPr>
            <p:ph type="dt" sz="half" idx="10"/>
          </p:nvPr>
        </p:nvSpPr>
        <p:spPr/>
        <p:txBody>
          <a:bodyPr/>
          <a:lstStyle>
            <a:lvl1pPr>
              <a:defRPr/>
            </a:lvl1pPr>
          </a:lstStyle>
          <a:p>
            <a:pPr>
              <a:defRPr/>
            </a:pPr>
            <a:fld id="{B9BF9A2A-907E-49EE-A62C-C8CF3230108E}" type="datetime1">
              <a:rPr lang="th-TH"/>
              <a:pPr>
                <a:defRPr/>
              </a:pPr>
              <a:t>15/08/62</a:t>
            </a:fld>
            <a:endParaRPr lang="th-TH"/>
          </a:p>
        </p:txBody>
      </p:sp>
      <p:sp>
        <p:nvSpPr>
          <p:cNvPr id="8" name="ตัวยึดท้ายกระดาษ 4"/>
          <p:cNvSpPr>
            <a:spLocks noGrp="1"/>
          </p:cNvSpPr>
          <p:nvPr>
            <p:ph type="ftr" sz="quarter" idx="11"/>
          </p:nvPr>
        </p:nvSpPr>
        <p:spPr/>
        <p:txBody>
          <a:bodyPr/>
          <a:lstStyle>
            <a:lvl1pPr>
              <a:defRPr/>
            </a:lvl1pPr>
          </a:lstStyle>
          <a:p>
            <a:pPr>
              <a:defRPr/>
            </a:pPr>
            <a:endParaRPr lang="th-TH"/>
          </a:p>
        </p:txBody>
      </p:sp>
      <p:sp>
        <p:nvSpPr>
          <p:cNvPr id="9" name="ตัวยึดหมายเลขภาพนิ่ง 5"/>
          <p:cNvSpPr>
            <a:spLocks noGrp="1"/>
          </p:cNvSpPr>
          <p:nvPr>
            <p:ph type="sldNum" sz="quarter" idx="12"/>
          </p:nvPr>
        </p:nvSpPr>
        <p:spPr/>
        <p:txBody>
          <a:bodyPr/>
          <a:lstStyle>
            <a:lvl1pPr>
              <a:defRPr/>
            </a:lvl1pPr>
          </a:lstStyle>
          <a:p>
            <a:pPr>
              <a:defRPr/>
            </a:pPr>
            <a:fld id="{0F452BD5-084B-4111-BC62-DB956775D7B8}" type="slidenum">
              <a:rPr lang="th-TH"/>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3"/>
          <p:cNvSpPr>
            <a:spLocks noGrp="1"/>
          </p:cNvSpPr>
          <p:nvPr>
            <p:ph type="dt" sz="half" idx="10"/>
          </p:nvPr>
        </p:nvSpPr>
        <p:spPr/>
        <p:txBody>
          <a:bodyPr/>
          <a:lstStyle>
            <a:lvl1pPr>
              <a:defRPr/>
            </a:lvl1pPr>
          </a:lstStyle>
          <a:p>
            <a:pPr>
              <a:defRPr/>
            </a:pPr>
            <a:fld id="{600559B6-BCA4-43F8-9A2F-0F5DC1C2BC87}" type="datetime1">
              <a:rPr lang="th-TH"/>
              <a:pPr>
                <a:defRPr/>
              </a:pPr>
              <a:t>15/08/62</a:t>
            </a:fld>
            <a:endParaRPr lang="th-TH"/>
          </a:p>
        </p:txBody>
      </p:sp>
      <p:sp>
        <p:nvSpPr>
          <p:cNvPr id="4" name="ตัวยึดท้ายกระดาษ 4"/>
          <p:cNvSpPr>
            <a:spLocks noGrp="1"/>
          </p:cNvSpPr>
          <p:nvPr>
            <p:ph type="ftr" sz="quarter" idx="11"/>
          </p:nvPr>
        </p:nvSpPr>
        <p:spPr/>
        <p:txBody>
          <a:bodyPr/>
          <a:lstStyle>
            <a:lvl1pPr>
              <a:defRPr/>
            </a:lvl1pPr>
          </a:lstStyle>
          <a:p>
            <a:pPr>
              <a:defRPr/>
            </a:pPr>
            <a:endParaRPr lang="th-TH"/>
          </a:p>
        </p:txBody>
      </p:sp>
      <p:sp>
        <p:nvSpPr>
          <p:cNvPr id="5" name="ตัวยึดหมายเลขภาพนิ่ง 5"/>
          <p:cNvSpPr>
            <a:spLocks noGrp="1"/>
          </p:cNvSpPr>
          <p:nvPr>
            <p:ph type="sldNum" sz="quarter" idx="12"/>
          </p:nvPr>
        </p:nvSpPr>
        <p:spPr/>
        <p:txBody>
          <a:bodyPr/>
          <a:lstStyle>
            <a:lvl1pPr>
              <a:defRPr/>
            </a:lvl1pPr>
          </a:lstStyle>
          <a:p>
            <a:pPr>
              <a:defRPr/>
            </a:pPr>
            <a:fld id="{1A6CF3F7-A208-4B07-8ACA-0FE27A9923C2}" type="slidenum">
              <a:rPr lang="th-TH"/>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3"/>
          <p:cNvSpPr>
            <a:spLocks noGrp="1"/>
          </p:cNvSpPr>
          <p:nvPr>
            <p:ph type="dt" sz="half" idx="10"/>
          </p:nvPr>
        </p:nvSpPr>
        <p:spPr/>
        <p:txBody>
          <a:bodyPr/>
          <a:lstStyle>
            <a:lvl1pPr>
              <a:defRPr/>
            </a:lvl1pPr>
          </a:lstStyle>
          <a:p>
            <a:pPr>
              <a:defRPr/>
            </a:pPr>
            <a:fld id="{3DA4BB65-BA1D-4C9A-AF03-8CB8A9D405EE}" type="datetime1">
              <a:rPr lang="th-TH"/>
              <a:pPr>
                <a:defRPr/>
              </a:pPr>
              <a:t>15/08/62</a:t>
            </a:fld>
            <a:endParaRPr lang="th-TH"/>
          </a:p>
        </p:txBody>
      </p:sp>
      <p:sp>
        <p:nvSpPr>
          <p:cNvPr id="3" name="ตัวยึดท้ายกระดาษ 4"/>
          <p:cNvSpPr>
            <a:spLocks noGrp="1"/>
          </p:cNvSpPr>
          <p:nvPr>
            <p:ph type="ftr" sz="quarter" idx="11"/>
          </p:nvPr>
        </p:nvSpPr>
        <p:spPr/>
        <p:txBody>
          <a:bodyPr/>
          <a:lstStyle>
            <a:lvl1pPr>
              <a:defRPr/>
            </a:lvl1pPr>
          </a:lstStyle>
          <a:p>
            <a:pPr>
              <a:defRPr/>
            </a:pPr>
            <a:endParaRPr lang="th-TH"/>
          </a:p>
        </p:txBody>
      </p:sp>
      <p:sp>
        <p:nvSpPr>
          <p:cNvPr id="4" name="ตัวยึดหมายเลขภาพนิ่ง 5"/>
          <p:cNvSpPr>
            <a:spLocks noGrp="1"/>
          </p:cNvSpPr>
          <p:nvPr>
            <p:ph type="sldNum" sz="quarter" idx="12"/>
          </p:nvPr>
        </p:nvSpPr>
        <p:spPr/>
        <p:txBody>
          <a:bodyPr/>
          <a:lstStyle>
            <a:lvl1pPr>
              <a:defRPr/>
            </a:lvl1pPr>
          </a:lstStyle>
          <a:p>
            <a:pPr>
              <a:defRPr/>
            </a:pPr>
            <a:fld id="{A8071574-2646-4511-9F9C-745FA359B2ED}" type="slidenum">
              <a:rPr lang="th-TH"/>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24C8E4C0-55A7-4530-9656-62692D6A1FCC}" type="datetime1">
              <a:rPr lang="th-TH"/>
              <a:pPr>
                <a:defRPr/>
              </a:pPr>
              <a:t>15/08/62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B8B05904-5973-4B19-B316-E103F3107FDA}" type="slidenum">
              <a:rPr lang="th-TH"/>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53B73739-A6C5-475A-8947-C47ED48B8554}" type="datetime1">
              <a:rPr lang="th-TH"/>
              <a:pPr>
                <a:defRPr/>
              </a:pPr>
              <a:t>15/08/62</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5E043640-E5E9-44AC-966A-97B1C5BCF36F}" type="slidenum">
              <a:rPr lang="th-TH"/>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0C202E5C-E64E-4378-9937-87E8F427C454}" type="datetime1">
              <a:rPr lang="th-TH"/>
              <a:pPr>
                <a:defRPr/>
              </a:pPr>
              <a:t>15/08/62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59C54165-C60E-402D-8550-CCBBE84CEB19}" type="slidenum">
              <a:rPr lang="th-TH"/>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lvl1pPr>
              <a:defRPr/>
            </a:lvl1pPr>
          </a:lstStyle>
          <a:p>
            <a:pPr>
              <a:defRPr/>
            </a:pPr>
            <a:fld id="{F38839BB-56E7-4BEC-9116-1152EB261E3D}" type="datetime1">
              <a:rPr lang="th-TH"/>
              <a:pPr>
                <a:defRPr/>
              </a:pPr>
              <a:t>15/08/62</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B3373606-179F-4503-86DD-E299209EA346}"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ตัวยึดชื่อเรื่อง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a:t>คลิกเพื่อแก้ไขลักษณะชื่อเรื่องต้นแบบ</a:t>
            </a:r>
          </a:p>
        </p:txBody>
      </p:sp>
      <p:sp>
        <p:nvSpPr>
          <p:cNvPr id="1027" name="ตัวยึดข้อความ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ea typeface="MS PGothic" pitchFamily="34" charset="-128"/>
                <a:cs typeface="+mn-cs"/>
              </a:defRPr>
            </a:lvl1pPr>
          </a:lstStyle>
          <a:p>
            <a:pPr>
              <a:defRPr/>
            </a:pPr>
            <a:fld id="{15F3EB23-B40C-471F-9248-83530A7EFEF3}" type="datetime1">
              <a:rPr lang="th-TH"/>
              <a:pPr>
                <a:defRPr/>
              </a:pPr>
              <a:t>15/08/62</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latin typeface="Calibri" pitchFamily="34" charset="0"/>
                <a:ea typeface="MS PGothic" pitchFamily="34" charset="-128"/>
                <a:cs typeface="+mn-cs"/>
              </a:defRPr>
            </a:lvl1pPr>
          </a:lstStyle>
          <a:p>
            <a:pPr>
              <a:defRPr/>
            </a:pPr>
            <a:fld id="{E56AD504-0472-409F-9EF8-50FBE5DF1B9B}" type="slidenum">
              <a:rPr lang="th-TH"/>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Calibri" charset="0"/>
          <a:ea typeface="MS PGothic" pitchFamily="34" charset="-128"/>
          <a:cs typeface="Angsana New"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Calibri" charset="0"/>
          <a:ea typeface="MS PGothic" pitchFamily="34" charset="-128"/>
          <a:cs typeface="Cordia New"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Calibri" charset="0"/>
          <a:ea typeface="Cordia New" charset="0"/>
          <a:cs typeface="Cordia New"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Calibri" charset="0"/>
          <a:ea typeface="Cordia New" charset="0"/>
          <a:cs typeface="Cordia New"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8.emf"/></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1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1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8600" y="1273175"/>
            <a:ext cx="8839200" cy="646331"/>
          </a:xfrm>
          <a:prstGeom prst="rect">
            <a:avLst/>
          </a:prstGeom>
          <a:noFill/>
        </p:spPr>
        <p:txBody>
          <a:bodyPr wrap="square">
            <a:spAutoFit/>
          </a:bodyPr>
          <a:lstStyle/>
          <a:p>
            <a:pPr>
              <a:defRPr/>
            </a:pPr>
            <a:r>
              <a:rPr lang="en-US" sz="3600" b="1" dirty="0">
                <a:solidFill>
                  <a:schemeClr val="tx2">
                    <a:lumMod val="75000"/>
                  </a:schemeClr>
                </a:solidFill>
                <a:latin typeface="+mj-lt"/>
                <a:cs typeface="Angsana New" pitchFamily="18" charset="-34"/>
              </a:rPr>
              <a:t>EE366/EE382 Economics of Services Sector</a:t>
            </a:r>
            <a:endParaRPr lang="th-TH" sz="3600" b="1" dirty="0">
              <a:solidFill>
                <a:schemeClr val="tx2">
                  <a:lumMod val="75000"/>
                </a:schemeClr>
              </a:solidFill>
              <a:latin typeface="+mj-lt"/>
              <a:cs typeface="Angsana New" pitchFamily="18" charset="-34"/>
            </a:endParaRPr>
          </a:p>
        </p:txBody>
      </p:sp>
      <p:cxnSp>
        <p:nvCxnSpPr>
          <p:cNvPr id="16" name="ตัวเชื่อมต่อตรง 15"/>
          <p:cNvCxnSpPr/>
          <p:nvPr/>
        </p:nvCxnSpPr>
        <p:spPr>
          <a:xfrm>
            <a:off x="228600" y="1981200"/>
            <a:ext cx="769620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410200" y="5867400"/>
            <a:ext cx="3505200" cy="523220"/>
          </a:xfrm>
          <a:prstGeom prst="rect">
            <a:avLst/>
          </a:prstGeom>
          <a:noFill/>
        </p:spPr>
        <p:txBody>
          <a:bodyPr>
            <a:spAutoFit/>
          </a:bodyPr>
          <a:lstStyle/>
          <a:p>
            <a:pPr>
              <a:defRPr/>
            </a:pPr>
            <a:r>
              <a:rPr lang="en-US" b="1">
                <a:solidFill>
                  <a:schemeClr val="tx2">
                    <a:lumMod val="75000"/>
                  </a:schemeClr>
                </a:solidFill>
                <a:latin typeface="+mj-lt"/>
                <a:cs typeface="Angsana New" pitchFamily="18" charset="-34"/>
              </a:rPr>
              <a:t>Dr</a:t>
            </a:r>
            <a:r>
              <a:rPr lang="en-US" b="1" dirty="0">
                <a:solidFill>
                  <a:schemeClr val="tx2">
                    <a:lumMod val="75000"/>
                  </a:schemeClr>
                </a:solidFill>
                <a:latin typeface="+mj-lt"/>
                <a:cs typeface="Angsana New" pitchFamily="18" charset="-34"/>
              </a:rPr>
              <a:t>. </a:t>
            </a:r>
            <a:r>
              <a:rPr lang="en-US" b="1" dirty="0" err="1">
                <a:solidFill>
                  <a:schemeClr val="tx2">
                    <a:lumMod val="75000"/>
                  </a:schemeClr>
                </a:solidFill>
                <a:latin typeface="+mj-lt"/>
                <a:cs typeface="Angsana New" pitchFamily="18" charset="-34"/>
              </a:rPr>
              <a:t>Nessara</a:t>
            </a:r>
            <a:r>
              <a:rPr lang="en-US" b="1" dirty="0">
                <a:solidFill>
                  <a:schemeClr val="tx2">
                    <a:lumMod val="75000"/>
                  </a:schemeClr>
                </a:solidFill>
                <a:latin typeface="+mj-lt"/>
                <a:cs typeface="Angsana New" pitchFamily="18" charset="-34"/>
              </a:rPr>
              <a:t> </a:t>
            </a:r>
            <a:r>
              <a:rPr lang="en-US" b="1" dirty="0" err="1">
                <a:solidFill>
                  <a:schemeClr val="tx2">
                    <a:lumMod val="75000"/>
                  </a:schemeClr>
                </a:solidFill>
                <a:latin typeface="+mj-lt"/>
                <a:cs typeface="Angsana New" pitchFamily="18" charset="-34"/>
              </a:rPr>
              <a:t>Sukpanich</a:t>
            </a:r>
            <a:endParaRPr lang="th-TH" b="1" dirty="0">
              <a:solidFill>
                <a:schemeClr val="tx2">
                  <a:lumMod val="75000"/>
                </a:schemeClr>
              </a:solidFill>
              <a:latin typeface="+mj-lt"/>
              <a:cs typeface="Angsana New" pitchFamily="18" charset="-34"/>
            </a:endParaRPr>
          </a:p>
        </p:txBody>
      </p:sp>
      <p:pic>
        <p:nvPicPr>
          <p:cNvPr id="2054" name="รูปภาพ 19" descr="header1.png"/>
          <p:cNvPicPr>
            <a:picLocks noChangeAspect="1"/>
          </p:cNvPicPr>
          <p:nvPr/>
        </p:nvPicPr>
        <p:blipFill>
          <a:blip r:embed="rId2"/>
          <a:srcRect/>
          <a:stretch>
            <a:fillRect/>
          </a:stretch>
        </p:blipFill>
        <p:spPr bwMode="auto">
          <a:xfrm>
            <a:off x="0" y="142875"/>
            <a:ext cx="9144000" cy="923925"/>
          </a:xfrm>
          <a:prstGeom prst="rect">
            <a:avLst/>
          </a:prstGeom>
          <a:noFill/>
          <a:ln w="9525">
            <a:noFill/>
            <a:miter lim="800000"/>
            <a:headEnd/>
            <a:tailEnd/>
          </a:ln>
        </p:spPr>
      </p:pic>
      <p:sp>
        <p:nvSpPr>
          <p:cNvPr id="2055" name="ตัวยึดหมายเลขภาพนิ่ง 6"/>
          <p:cNvSpPr>
            <a:spLocks noGrp="1"/>
          </p:cNvSpPr>
          <p:nvPr>
            <p:ph type="sldNum" sz="quarter" idx="12"/>
          </p:nvPr>
        </p:nvSpPr>
        <p:spPr bwMode="auto">
          <a:noFill/>
          <a:ln>
            <a:miter lim="800000"/>
            <a:headEnd/>
            <a:tailEnd/>
          </a:ln>
        </p:spPr>
        <p:txBody>
          <a:bodyPr/>
          <a:lstStyle/>
          <a:p>
            <a:fld id="{8334DF24-12D9-48A8-9C28-F5A4A22DD25B}" type="slidenum">
              <a:rPr lang="th-TH"/>
              <a:pPr/>
              <a:t>1</a:t>
            </a:fld>
            <a:endParaRPr lang="th-TH"/>
          </a:p>
        </p:txBody>
      </p:sp>
      <p:sp>
        <p:nvSpPr>
          <p:cNvPr id="2" name="TextBox 1"/>
          <p:cNvSpPr txBox="1"/>
          <p:nvPr/>
        </p:nvSpPr>
        <p:spPr>
          <a:xfrm>
            <a:off x="381000" y="2577826"/>
            <a:ext cx="7962900" cy="1938992"/>
          </a:xfrm>
          <a:prstGeom prst="rect">
            <a:avLst/>
          </a:prstGeom>
          <a:solidFill>
            <a:schemeClr val="bg2">
              <a:lumMod val="90000"/>
            </a:schemeClr>
          </a:solidFill>
        </p:spPr>
        <p:txBody>
          <a:bodyPr wrap="square" rtlCol="0">
            <a:spAutoFit/>
          </a:bodyPr>
          <a:lstStyle/>
          <a:p>
            <a:r>
              <a:rPr lang="en-US" sz="4000" b="1" dirty="0">
                <a:solidFill>
                  <a:srgbClr val="C00000"/>
                </a:solidFill>
                <a:latin typeface="+mn-lt"/>
              </a:rPr>
              <a:t>CHAPTER 2</a:t>
            </a:r>
          </a:p>
          <a:p>
            <a:endParaRPr lang="en-US" sz="4000" b="1" dirty="0">
              <a:latin typeface="+mn-lt"/>
            </a:endParaRPr>
          </a:p>
          <a:p>
            <a:r>
              <a:rPr lang="en-US" sz="4000" b="1" dirty="0">
                <a:solidFill>
                  <a:srgbClr val="0066FF"/>
                </a:solidFill>
                <a:latin typeface="+mn-lt"/>
              </a:rPr>
              <a:t>Economic Impact of Service Sector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C:\Users\User\Documents\Thai PPT Monthly -29 Jine 11(1)_page9_image3.png"/>
          <p:cNvPicPr>
            <a:picLocks noChangeAspect="1" noChangeArrowheads="1"/>
          </p:cNvPicPr>
          <p:nvPr/>
        </p:nvPicPr>
        <p:blipFill>
          <a:blip r:embed="rId2">
            <a:lum bright="24000"/>
          </a:blip>
          <a:srcRect/>
          <a:stretch>
            <a:fillRect/>
          </a:stretch>
        </p:blipFill>
        <p:spPr bwMode="auto">
          <a:xfrm>
            <a:off x="0" y="11113"/>
            <a:ext cx="9144000" cy="838200"/>
          </a:xfrm>
          <a:prstGeom prst="rect">
            <a:avLst/>
          </a:prstGeom>
          <a:noFill/>
          <a:ln w="9525">
            <a:noFill/>
            <a:miter lim="800000"/>
            <a:headEnd/>
            <a:tailEnd/>
          </a:ln>
        </p:spPr>
      </p:pic>
      <p:sp>
        <p:nvSpPr>
          <p:cNvPr id="3075" name="ตัวยึดหมายเลขภาพนิ่ง 4"/>
          <p:cNvSpPr>
            <a:spLocks noGrp="1"/>
          </p:cNvSpPr>
          <p:nvPr>
            <p:ph type="sldNum" sz="quarter" idx="12"/>
          </p:nvPr>
        </p:nvSpPr>
        <p:spPr bwMode="auto">
          <a:noFill/>
          <a:ln>
            <a:miter lim="800000"/>
            <a:headEnd/>
            <a:tailEnd/>
          </a:ln>
        </p:spPr>
        <p:txBody>
          <a:bodyPr/>
          <a:lstStyle/>
          <a:p>
            <a:fld id="{DE3F2CBA-F048-4AB6-BA2E-B9A630E0F0EE}" type="slidenum">
              <a:rPr lang="en-US">
                <a:cs typeface="Cordia New" pitchFamily="34" charset="-34"/>
              </a:rPr>
              <a:pPr/>
              <a:t>2</a:t>
            </a:fld>
            <a:r>
              <a:rPr lang="en-US">
                <a:cs typeface="Cordia New" pitchFamily="34" charset="-34"/>
              </a:rPr>
              <a:t>     </a:t>
            </a:r>
          </a:p>
        </p:txBody>
      </p:sp>
      <p:sp>
        <p:nvSpPr>
          <p:cNvPr id="4101" name="Rectangle 2"/>
          <p:cNvSpPr>
            <a:spLocks noGrp="1" noChangeArrowheads="1"/>
          </p:cNvSpPr>
          <p:nvPr>
            <p:ph type="title"/>
          </p:nvPr>
        </p:nvSpPr>
        <p:spPr>
          <a:xfrm>
            <a:off x="1431925" y="76200"/>
            <a:ext cx="1819275" cy="708025"/>
          </a:xfrm>
        </p:spPr>
        <p:txBody>
          <a:bodyPr anchor="t">
            <a:normAutofit fontScale="90000"/>
          </a:bodyPr>
          <a:lstStyle/>
          <a:p>
            <a:pPr algn="l" eaLnBrk="1" hangingPunct="1">
              <a:defRPr/>
            </a:pPr>
            <a:r>
              <a:rPr lang="en-US" sz="35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Contents</a:t>
            </a:r>
            <a:endParaRPr lang="th-TH" sz="3500" b="1" dirty="0">
              <a:solidFill>
                <a:schemeClr val="bg1"/>
              </a:solidFill>
              <a:effectLst>
                <a:outerShdw blurRad="38100" dist="38100" dir="2700000" algn="tl">
                  <a:srgbClr val="000000">
                    <a:alpha val="43137"/>
                  </a:srgbClr>
                </a:outerShdw>
              </a:effectLst>
              <a:latin typeface="Times New Roman" panose="02020603050405020304" pitchFamily="18" charset="0"/>
              <a:cs typeface="TH SarabunPSK" pitchFamily="34" charset="-34"/>
            </a:endParaRPr>
          </a:p>
        </p:txBody>
      </p:sp>
      <p:sp>
        <p:nvSpPr>
          <p:cNvPr id="8" name="Rounded Rectangle 7"/>
          <p:cNvSpPr/>
          <p:nvPr/>
        </p:nvSpPr>
        <p:spPr>
          <a:xfrm>
            <a:off x="1131897" y="1367307"/>
            <a:ext cx="7772400" cy="838200"/>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a:solidFill>
                  <a:schemeClr val="tx1"/>
                </a:solidFill>
              </a:rPr>
              <a:t>            </a:t>
            </a:r>
            <a:r>
              <a:rPr lang="en-US" b="1" dirty="0">
                <a:solidFill>
                  <a:schemeClr val="tx1"/>
                </a:solidFill>
                <a:effectLst>
                  <a:outerShdw blurRad="38100" dist="38100" dir="2700000" algn="tl">
                    <a:srgbClr val="000000">
                      <a:alpha val="43137"/>
                    </a:srgbClr>
                  </a:outerShdw>
                </a:effectLst>
              </a:rPr>
              <a:t>Service in National Account</a:t>
            </a:r>
          </a:p>
        </p:txBody>
      </p:sp>
      <p:sp>
        <p:nvSpPr>
          <p:cNvPr id="16" name="Rounded Rectangle 15"/>
          <p:cNvSpPr/>
          <p:nvPr/>
        </p:nvSpPr>
        <p:spPr>
          <a:xfrm>
            <a:off x="1142999" y="2843674"/>
            <a:ext cx="7772400" cy="1011088"/>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a:solidFill>
                  <a:schemeClr val="tx1"/>
                </a:solidFill>
              </a:rPr>
              <a:t>            </a:t>
            </a:r>
            <a:r>
              <a:rPr lang="en-US" b="1" dirty="0">
                <a:solidFill>
                  <a:schemeClr val="tx1"/>
                </a:solidFill>
                <a:effectLst>
                  <a:outerShdw blurRad="38100" dist="38100" dir="2700000" algn="tl">
                    <a:srgbClr val="000000">
                      <a:alpha val="43137"/>
                    </a:srgbClr>
                  </a:outerShdw>
                </a:effectLst>
              </a:rPr>
              <a:t>Economic Impact of service sector: The    </a:t>
            </a:r>
          </a:p>
          <a:p>
            <a:pPr>
              <a:defRPr/>
            </a:pPr>
            <a:r>
              <a:rPr lang="en-US" b="1" dirty="0">
                <a:solidFill>
                  <a:schemeClr val="tx1"/>
                </a:solidFill>
                <a:effectLst>
                  <a:outerShdw blurRad="38100" dist="38100" dir="2700000" algn="tl">
                    <a:srgbClr val="000000">
                      <a:alpha val="43137"/>
                    </a:srgbClr>
                  </a:outerShdw>
                </a:effectLst>
              </a:rPr>
              <a:t>             case study of travel and tourism industry</a:t>
            </a:r>
            <a:endParaRPr lang="th-TH" b="1" dirty="0">
              <a:solidFill>
                <a:schemeClr val="tx1"/>
              </a:solidFill>
              <a:effectLst>
                <a:outerShdw blurRad="38100" dist="38100" dir="2700000" algn="tl">
                  <a:srgbClr val="000000">
                    <a:alpha val="43137"/>
                  </a:srgbClr>
                </a:outerShdw>
              </a:effectLst>
            </a:endParaRPr>
          </a:p>
        </p:txBody>
      </p:sp>
      <p:sp>
        <p:nvSpPr>
          <p:cNvPr id="19" name="Rounded Rectangle 18"/>
          <p:cNvSpPr/>
          <p:nvPr/>
        </p:nvSpPr>
        <p:spPr>
          <a:xfrm>
            <a:off x="1134977" y="4287995"/>
            <a:ext cx="7696200" cy="838200"/>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dirty="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Service sector and economic growth</a:t>
            </a:r>
            <a:endParaRPr lang="th-TH" b="1" dirty="0">
              <a:solidFill>
                <a:schemeClr val="tx1"/>
              </a:solidFill>
              <a:effectLst>
                <a:outerShdw blurRad="38100" dist="38100" dir="2700000" algn="tl">
                  <a:srgbClr val="000000">
                    <a:alpha val="43137"/>
                  </a:srgbClr>
                </a:outerShdw>
              </a:effectLst>
              <a:latin typeface="Calibri" panose="020F0502020204030204" pitchFamily="34" charset="0"/>
            </a:endParaRPr>
          </a:p>
        </p:txBody>
      </p:sp>
      <p:sp>
        <p:nvSpPr>
          <p:cNvPr id="9" name="Rounded Rectangle 8"/>
          <p:cNvSpPr/>
          <p:nvPr/>
        </p:nvSpPr>
        <p:spPr>
          <a:xfrm>
            <a:off x="1219200" y="1496354"/>
            <a:ext cx="956187" cy="627471"/>
          </a:xfrm>
          <a:prstGeom prst="roundRect">
            <a:avLst/>
          </a:prstGeom>
          <a:effectLst>
            <a:outerShdw blurRad="50800" dist="38100" algn="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p>
        </p:txBody>
      </p:sp>
      <p:sp>
        <p:nvSpPr>
          <p:cNvPr id="22" name="Rounded Rectangle 21"/>
          <p:cNvSpPr/>
          <p:nvPr/>
        </p:nvSpPr>
        <p:spPr>
          <a:xfrm>
            <a:off x="1295400" y="2982788"/>
            <a:ext cx="956187" cy="627471"/>
          </a:xfrm>
          <a:prstGeom prst="roundRect">
            <a:avLst/>
          </a:prstGeom>
          <a:solidFill>
            <a:schemeClr val="accent6"/>
          </a:solidFill>
          <a:effectLst>
            <a:outerShdw blurRad="50800" dist="38100" algn="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p>
        </p:txBody>
      </p:sp>
      <p:sp>
        <p:nvSpPr>
          <p:cNvPr id="26" name="Rounded Rectangle 25"/>
          <p:cNvSpPr/>
          <p:nvPr/>
        </p:nvSpPr>
        <p:spPr>
          <a:xfrm>
            <a:off x="1268654" y="4444346"/>
            <a:ext cx="956187" cy="627471"/>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228600"/>
            <a:ext cx="80772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1. Service in National Account</a:t>
            </a:r>
            <a:endParaRPr lang="th-TH" sz="3600" b="1" dirty="0"/>
          </a:p>
        </p:txBody>
      </p:sp>
      <p:sp>
        <p:nvSpPr>
          <p:cNvPr id="3" name="สี่เหลี่ยมผืนผ้า 2"/>
          <p:cNvSpPr/>
          <p:nvPr/>
        </p:nvSpPr>
        <p:spPr>
          <a:xfrm>
            <a:off x="247650" y="4093180"/>
            <a:ext cx="8801099" cy="261241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dirty="0"/>
          </a:p>
        </p:txBody>
      </p:sp>
      <p:sp>
        <p:nvSpPr>
          <p:cNvPr id="5" name="สี่เหลี่ยมผืนผ้า 4"/>
          <p:cNvSpPr/>
          <p:nvPr/>
        </p:nvSpPr>
        <p:spPr>
          <a:xfrm>
            <a:off x="457200" y="1828800"/>
            <a:ext cx="3886200" cy="5334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FF0000"/>
                </a:solidFill>
              </a:rPr>
              <a:t>1.THE PRODUCER_SIDE APPROACH</a:t>
            </a:r>
            <a:endParaRPr lang="th-TH" sz="2000" b="1" dirty="0">
              <a:solidFill>
                <a:srgbClr val="FF0000"/>
              </a:solidFill>
            </a:endParaRPr>
          </a:p>
        </p:txBody>
      </p:sp>
      <p:sp>
        <p:nvSpPr>
          <p:cNvPr id="6" name="สี่เหลี่ยมผืนผ้า 5"/>
          <p:cNvSpPr/>
          <p:nvPr/>
        </p:nvSpPr>
        <p:spPr>
          <a:xfrm>
            <a:off x="4648200" y="1828800"/>
            <a:ext cx="3962400" cy="5334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002060"/>
                </a:solidFill>
              </a:rPr>
              <a:t>2.THE FINAL USER_SIDE APPROACH</a:t>
            </a:r>
            <a:endParaRPr lang="th-TH" sz="2000" b="1" dirty="0">
              <a:solidFill>
                <a:srgbClr val="002060"/>
              </a:solidFill>
            </a:endParaRPr>
          </a:p>
        </p:txBody>
      </p:sp>
      <p:cxnSp>
        <p:nvCxnSpPr>
          <p:cNvPr id="8" name="ตัวเชื่อมต่อตรง 7"/>
          <p:cNvCxnSpPr/>
          <p:nvPr/>
        </p:nvCxnSpPr>
        <p:spPr>
          <a:xfrm rot="5400000">
            <a:off x="2094707" y="4304506"/>
            <a:ext cx="4800600" cy="1587"/>
          </a:xfrm>
          <a:prstGeom prst="line">
            <a:avLst/>
          </a:prstGeom>
          <a:ln>
            <a:prstDash val="dashDot"/>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381000" y="2343150"/>
            <a:ext cx="2438400" cy="400050"/>
          </a:xfrm>
          <a:prstGeom prst="rect">
            <a:avLst/>
          </a:prstGeom>
          <a:noFill/>
        </p:spPr>
        <p:txBody>
          <a:bodyPr>
            <a:spAutoFit/>
          </a:bodyPr>
          <a:lstStyle/>
          <a:p>
            <a:pPr>
              <a:buFont typeface="Wingdings" pitchFamily="2" charset="2"/>
              <a:buChar char="q"/>
              <a:defRPr/>
            </a:pPr>
            <a:r>
              <a:rPr lang="en-US" sz="2000" b="1" dirty="0">
                <a:solidFill>
                  <a:schemeClr val="tx2">
                    <a:lumMod val="75000"/>
                  </a:schemeClr>
                </a:solidFill>
                <a:latin typeface="+mn-lt"/>
                <a:ea typeface="MS PGothic" pitchFamily="34" charset="-128"/>
                <a:cs typeface="+mn-cs"/>
              </a:rPr>
              <a:t> Method</a:t>
            </a:r>
          </a:p>
        </p:txBody>
      </p:sp>
      <p:sp>
        <p:nvSpPr>
          <p:cNvPr id="13" name="TextBox 12"/>
          <p:cNvSpPr txBox="1"/>
          <p:nvPr/>
        </p:nvSpPr>
        <p:spPr>
          <a:xfrm>
            <a:off x="4572000" y="2419350"/>
            <a:ext cx="2133600" cy="400050"/>
          </a:xfrm>
          <a:prstGeom prst="rect">
            <a:avLst/>
          </a:prstGeom>
          <a:noFill/>
        </p:spPr>
        <p:txBody>
          <a:bodyPr>
            <a:spAutoFit/>
          </a:bodyPr>
          <a:lstStyle/>
          <a:p>
            <a:pPr>
              <a:buFont typeface="Wingdings" pitchFamily="2" charset="2"/>
              <a:buChar char="q"/>
              <a:defRPr/>
            </a:pPr>
            <a:r>
              <a:rPr lang="en-US" sz="2000" b="1" dirty="0">
                <a:solidFill>
                  <a:schemeClr val="tx2">
                    <a:lumMod val="75000"/>
                  </a:schemeClr>
                </a:solidFill>
                <a:latin typeface="+mn-lt"/>
                <a:ea typeface="MS PGothic" pitchFamily="34" charset="-128"/>
                <a:cs typeface="+mn-cs"/>
              </a:rPr>
              <a:t> Method</a:t>
            </a:r>
          </a:p>
        </p:txBody>
      </p:sp>
      <p:sp>
        <p:nvSpPr>
          <p:cNvPr id="14" name="TextBox 13"/>
          <p:cNvSpPr txBox="1"/>
          <p:nvPr/>
        </p:nvSpPr>
        <p:spPr>
          <a:xfrm>
            <a:off x="533400" y="2645889"/>
            <a:ext cx="4191000" cy="647700"/>
          </a:xfrm>
          <a:prstGeom prst="rect">
            <a:avLst/>
          </a:prstGeom>
          <a:noFill/>
        </p:spPr>
        <p:txBody>
          <a:bodyPr>
            <a:spAutoFit/>
          </a:bodyPr>
          <a:lstStyle/>
          <a:p>
            <a:pPr>
              <a:buFont typeface="Wingdings" pitchFamily="2" charset="2"/>
              <a:buChar char="v"/>
              <a:defRPr/>
            </a:pPr>
            <a:r>
              <a:rPr lang="en-US" sz="1800" dirty="0">
                <a:solidFill>
                  <a:srgbClr val="FF0000"/>
                </a:solidFill>
                <a:latin typeface="+mj-lt"/>
                <a:ea typeface="MS PGothic" pitchFamily="34" charset="-128"/>
                <a:cs typeface="+mn-cs"/>
              </a:rPr>
              <a:t> </a:t>
            </a:r>
            <a:r>
              <a:rPr lang="en-US" sz="1800" b="1" dirty="0">
                <a:solidFill>
                  <a:srgbClr val="FF0000"/>
                </a:solidFill>
                <a:latin typeface="+mj-lt"/>
                <a:ea typeface="MS PGothic" pitchFamily="34" charset="-128"/>
                <a:cs typeface="+mn-cs"/>
              </a:rPr>
              <a:t>The value added (VA) of all products</a:t>
            </a:r>
          </a:p>
          <a:p>
            <a:pPr>
              <a:defRPr/>
            </a:pPr>
            <a:r>
              <a:rPr lang="en-US" sz="1800" dirty="0">
                <a:solidFill>
                  <a:srgbClr val="FF0000"/>
                </a:solidFill>
                <a:latin typeface="+mj-lt"/>
                <a:ea typeface="MS PGothic" pitchFamily="34" charset="-128"/>
                <a:cs typeface="+mn-cs"/>
              </a:rPr>
              <a:t>    (Total sale - Total purchase)</a:t>
            </a:r>
            <a:endParaRPr lang="th-TH" sz="1800" dirty="0">
              <a:solidFill>
                <a:srgbClr val="FF0000"/>
              </a:solidFill>
              <a:latin typeface="+mj-lt"/>
              <a:ea typeface="MS PGothic" pitchFamily="34" charset="-128"/>
              <a:cs typeface="+mn-cs"/>
            </a:endParaRPr>
          </a:p>
        </p:txBody>
      </p:sp>
      <p:sp>
        <p:nvSpPr>
          <p:cNvPr id="15" name="TextBox 14"/>
          <p:cNvSpPr txBox="1"/>
          <p:nvPr/>
        </p:nvSpPr>
        <p:spPr>
          <a:xfrm>
            <a:off x="491400" y="3227591"/>
            <a:ext cx="4038600" cy="923925"/>
          </a:xfrm>
          <a:prstGeom prst="rect">
            <a:avLst/>
          </a:prstGeom>
          <a:noFill/>
        </p:spPr>
        <p:txBody>
          <a:bodyPr>
            <a:spAutoFit/>
          </a:bodyPr>
          <a:lstStyle/>
          <a:p>
            <a:pPr>
              <a:buFont typeface="Wingdings" pitchFamily="2" charset="2"/>
              <a:buChar char="v"/>
              <a:defRPr/>
            </a:pPr>
            <a:r>
              <a:rPr lang="en-US" sz="1800" dirty="0">
                <a:solidFill>
                  <a:srgbClr val="FF0000"/>
                </a:solidFill>
                <a:latin typeface="+mj-lt"/>
                <a:ea typeface="MS PGothic" pitchFamily="34" charset="-128"/>
                <a:cs typeface="+mn-cs"/>
              </a:rPr>
              <a:t>  The summation of the VA of all  </a:t>
            </a:r>
          </a:p>
          <a:p>
            <a:pPr>
              <a:defRPr/>
            </a:pPr>
            <a:r>
              <a:rPr lang="en-US" sz="1800" dirty="0">
                <a:solidFill>
                  <a:srgbClr val="FF0000"/>
                </a:solidFill>
                <a:latin typeface="+mj-lt"/>
                <a:ea typeface="MS PGothic" pitchFamily="34" charset="-128"/>
                <a:cs typeface="+mn-cs"/>
              </a:rPr>
              <a:t>     productions in the private and the   </a:t>
            </a:r>
          </a:p>
          <a:p>
            <a:pPr>
              <a:defRPr/>
            </a:pPr>
            <a:r>
              <a:rPr lang="en-US" sz="1800" dirty="0">
                <a:solidFill>
                  <a:srgbClr val="FF0000"/>
                </a:solidFill>
                <a:latin typeface="+mj-lt"/>
                <a:ea typeface="MS PGothic" pitchFamily="34" charset="-128"/>
                <a:cs typeface="+mn-cs"/>
              </a:rPr>
              <a:t>     public sectors</a:t>
            </a:r>
          </a:p>
        </p:txBody>
      </p:sp>
      <p:sp>
        <p:nvSpPr>
          <p:cNvPr id="16" name="สี่เหลี่ยมผืนผ้า 15"/>
          <p:cNvSpPr/>
          <p:nvPr/>
        </p:nvSpPr>
        <p:spPr>
          <a:xfrm>
            <a:off x="381000" y="4343400"/>
            <a:ext cx="1981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pitchFamily="2" charset="2"/>
              <a:buChar char="q"/>
              <a:defRPr/>
            </a:pPr>
            <a:r>
              <a:rPr lang="en-US" sz="2000" b="1" dirty="0">
                <a:solidFill>
                  <a:schemeClr val="tx1"/>
                </a:solidFill>
              </a:rPr>
              <a:t> Classification</a:t>
            </a:r>
            <a:endParaRPr lang="th-TH" sz="2000" b="1" dirty="0">
              <a:solidFill>
                <a:schemeClr val="tx1"/>
              </a:solidFill>
            </a:endParaRPr>
          </a:p>
        </p:txBody>
      </p:sp>
      <p:sp>
        <p:nvSpPr>
          <p:cNvPr id="19" name="TextBox 18"/>
          <p:cNvSpPr txBox="1"/>
          <p:nvPr/>
        </p:nvSpPr>
        <p:spPr>
          <a:xfrm>
            <a:off x="457200" y="1219200"/>
            <a:ext cx="8229600" cy="523875"/>
          </a:xfrm>
          <a:prstGeom prst="rect">
            <a:avLst/>
          </a:prstGeom>
          <a:noFill/>
        </p:spPr>
        <p:txBody>
          <a:bodyPr>
            <a:spAutoFit/>
          </a:bodyPr>
          <a:lstStyle/>
          <a:p>
            <a:pPr>
              <a:buFont typeface="Wingdings" pitchFamily="2" charset="2"/>
              <a:buChar char="v"/>
              <a:defRPr/>
            </a:pPr>
            <a:r>
              <a:rPr lang="en-US" sz="2000" dirty="0">
                <a:latin typeface="+mj-lt"/>
                <a:ea typeface="MS PGothic" pitchFamily="34" charset="-128"/>
                <a:cs typeface="+mn-cs"/>
              </a:rPr>
              <a:t>Two different approaches are based on </a:t>
            </a:r>
            <a:r>
              <a:rPr lang="en-US" b="1" i="1" dirty="0">
                <a:solidFill>
                  <a:srgbClr val="FF0000"/>
                </a:solidFill>
                <a:latin typeface="+mj-lt"/>
                <a:ea typeface="MS PGothic" pitchFamily="34" charset="-128"/>
                <a:cs typeface="+mn-cs"/>
              </a:rPr>
              <a:t>the National Accounts !! </a:t>
            </a:r>
            <a:endParaRPr lang="th-TH" sz="2000" b="1" i="1" dirty="0">
              <a:solidFill>
                <a:srgbClr val="FF0000"/>
              </a:solidFill>
              <a:latin typeface="+mj-lt"/>
              <a:ea typeface="MS PGothic" pitchFamily="34" charset="-128"/>
              <a:cs typeface="+mn-cs"/>
            </a:endParaRPr>
          </a:p>
        </p:txBody>
      </p:sp>
      <p:sp>
        <p:nvSpPr>
          <p:cNvPr id="20" name="วงรี 19"/>
          <p:cNvSpPr/>
          <p:nvPr/>
        </p:nvSpPr>
        <p:spPr>
          <a:xfrm>
            <a:off x="457200" y="48006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1</a:t>
            </a:r>
            <a:endParaRPr lang="th-TH" b="1" dirty="0"/>
          </a:p>
        </p:txBody>
      </p:sp>
      <p:sp>
        <p:nvSpPr>
          <p:cNvPr id="21" name="วงรี 20"/>
          <p:cNvSpPr/>
          <p:nvPr/>
        </p:nvSpPr>
        <p:spPr>
          <a:xfrm>
            <a:off x="457200" y="54102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2</a:t>
            </a:r>
            <a:endParaRPr lang="th-TH" b="1" dirty="0"/>
          </a:p>
        </p:txBody>
      </p:sp>
      <p:sp>
        <p:nvSpPr>
          <p:cNvPr id="22" name="วงรี 21"/>
          <p:cNvSpPr/>
          <p:nvPr/>
        </p:nvSpPr>
        <p:spPr>
          <a:xfrm>
            <a:off x="457200" y="60960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3</a:t>
            </a:r>
            <a:endParaRPr lang="th-TH" b="1" dirty="0"/>
          </a:p>
        </p:txBody>
      </p:sp>
      <p:sp>
        <p:nvSpPr>
          <p:cNvPr id="23" name="TextBox 22"/>
          <p:cNvSpPr txBox="1"/>
          <p:nvPr/>
        </p:nvSpPr>
        <p:spPr>
          <a:xfrm>
            <a:off x="990600" y="4800600"/>
            <a:ext cx="1828800" cy="338138"/>
          </a:xfrm>
          <a:prstGeom prst="rect">
            <a:avLst/>
          </a:prstGeom>
          <a:solidFill>
            <a:schemeClr val="accent1">
              <a:lumMod val="40000"/>
              <a:lumOff val="60000"/>
            </a:schemeClr>
          </a:solidFill>
        </p:spPr>
        <p:txBody>
          <a:bodyPr>
            <a:spAutoFit/>
          </a:bodyPr>
          <a:lstStyle/>
          <a:p>
            <a:pPr algn="ctr">
              <a:defRPr/>
            </a:pPr>
            <a:r>
              <a:rPr lang="en-US" sz="1600" b="1" dirty="0">
                <a:latin typeface="+mj-lt"/>
                <a:ea typeface="MS PGothic" pitchFamily="34" charset="-128"/>
                <a:cs typeface="+mn-cs"/>
              </a:rPr>
              <a:t>The primary stage</a:t>
            </a:r>
            <a:endParaRPr lang="th-TH" sz="1600" b="1" dirty="0">
              <a:latin typeface="+mj-lt"/>
              <a:ea typeface="MS PGothic" pitchFamily="34" charset="-128"/>
              <a:cs typeface="+mn-cs"/>
            </a:endParaRPr>
          </a:p>
        </p:txBody>
      </p:sp>
      <p:sp>
        <p:nvSpPr>
          <p:cNvPr id="24" name="TextBox 23"/>
          <p:cNvSpPr txBox="1"/>
          <p:nvPr/>
        </p:nvSpPr>
        <p:spPr>
          <a:xfrm>
            <a:off x="1000796" y="5453063"/>
            <a:ext cx="1981200" cy="338137"/>
          </a:xfrm>
          <a:prstGeom prst="rect">
            <a:avLst/>
          </a:prstGeom>
          <a:solidFill>
            <a:schemeClr val="accent1">
              <a:lumMod val="40000"/>
              <a:lumOff val="60000"/>
            </a:schemeClr>
          </a:solidFill>
        </p:spPr>
        <p:txBody>
          <a:bodyPr>
            <a:spAutoFit/>
          </a:bodyPr>
          <a:lstStyle/>
          <a:p>
            <a:pPr algn="ctr">
              <a:defRPr/>
            </a:pPr>
            <a:r>
              <a:rPr lang="en-US" sz="1600" b="1" dirty="0">
                <a:latin typeface="+mj-lt"/>
                <a:ea typeface="MS PGothic" pitchFamily="34" charset="-128"/>
                <a:cs typeface="+mn-cs"/>
              </a:rPr>
              <a:t>The secondary stage</a:t>
            </a:r>
            <a:endParaRPr lang="th-TH" sz="1600" b="1" dirty="0">
              <a:latin typeface="+mj-lt"/>
              <a:ea typeface="MS PGothic" pitchFamily="34" charset="-128"/>
              <a:cs typeface="+mn-cs"/>
            </a:endParaRPr>
          </a:p>
        </p:txBody>
      </p:sp>
      <p:sp>
        <p:nvSpPr>
          <p:cNvPr id="25" name="TextBox 24"/>
          <p:cNvSpPr txBox="1"/>
          <p:nvPr/>
        </p:nvSpPr>
        <p:spPr>
          <a:xfrm>
            <a:off x="1000796" y="6138863"/>
            <a:ext cx="1981200" cy="338554"/>
          </a:xfrm>
          <a:prstGeom prst="rect">
            <a:avLst/>
          </a:prstGeom>
          <a:solidFill>
            <a:schemeClr val="accent1">
              <a:lumMod val="40000"/>
              <a:lumOff val="60000"/>
            </a:schemeClr>
          </a:solidFill>
        </p:spPr>
        <p:txBody>
          <a:bodyPr>
            <a:spAutoFit/>
          </a:bodyPr>
          <a:lstStyle/>
          <a:p>
            <a:pPr>
              <a:defRPr/>
            </a:pPr>
            <a:r>
              <a:rPr lang="en-US" sz="1600" b="1" dirty="0">
                <a:latin typeface="+mj-lt"/>
                <a:ea typeface="MS PGothic" pitchFamily="34" charset="-128"/>
                <a:cs typeface="+mn-cs"/>
              </a:rPr>
              <a:t> The tertiary stage</a:t>
            </a:r>
            <a:endParaRPr lang="th-TH" sz="1600" b="1" dirty="0">
              <a:latin typeface="+mj-lt"/>
              <a:ea typeface="MS PGothic" pitchFamily="34" charset="-128"/>
              <a:cs typeface="+mn-cs"/>
            </a:endParaRPr>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27" name="สี่เหลี่ยมผืนผ้า 26"/>
          <p:cNvSpPr/>
          <p:nvPr/>
        </p:nvSpPr>
        <p:spPr>
          <a:xfrm>
            <a:off x="914400" y="5105400"/>
            <a:ext cx="35052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Raw material extraction and cultivation</a:t>
            </a:r>
            <a:endParaRPr lang="th-TH" sz="1600" dirty="0">
              <a:solidFill>
                <a:schemeClr val="tx1"/>
              </a:solidFill>
            </a:endParaRPr>
          </a:p>
        </p:txBody>
      </p:sp>
      <p:sp>
        <p:nvSpPr>
          <p:cNvPr id="28" name="สี่เหลี่ยมผืนผ้า 27"/>
          <p:cNvSpPr/>
          <p:nvPr/>
        </p:nvSpPr>
        <p:spPr>
          <a:xfrm>
            <a:off x="914400" y="5791200"/>
            <a:ext cx="22098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Manufacturing</a:t>
            </a:r>
            <a:endParaRPr lang="th-TH" sz="1600" dirty="0">
              <a:solidFill>
                <a:schemeClr val="tx1"/>
              </a:solidFill>
            </a:endParaRPr>
          </a:p>
        </p:txBody>
      </p:sp>
      <p:sp>
        <p:nvSpPr>
          <p:cNvPr id="29" name="สี่เหลี่ยมผืนผ้า 28"/>
          <p:cNvSpPr/>
          <p:nvPr/>
        </p:nvSpPr>
        <p:spPr>
          <a:xfrm>
            <a:off x="914400" y="6477000"/>
            <a:ext cx="14478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Service sector</a:t>
            </a:r>
            <a:endParaRPr lang="th-TH" sz="1600" dirty="0">
              <a:solidFill>
                <a:schemeClr val="tx1"/>
              </a:solidFill>
            </a:endParaRPr>
          </a:p>
        </p:txBody>
      </p:sp>
      <p:pic>
        <p:nvPicPr>
          <p:cNvPr id="7191" name="รูปภาพ 32" descr="Agriculture-High-Quality-PNG.png"/>
          <p:cNvPicPr>
            <a:picLocks noChangeAspect="1"/>
          </p:cNvPicPr>
          <p:nvPr/>
        </p:nvPicPr>
        <p:blipFill>
          <a:blip r:embed="rId2"/>
          <a:srcRect/>
          <a:stretch>
            <a:fillRect/>
          </a:stretch>
        </p:blipFill>
        <p:spPr bwMode="auto">
          <a:xfrm>
            <a:off x="2895600" y="4724400"/>
            <a:ext cx="990600" cy="381000"/>
          </a:xfrm>
          <a:prstGeom prst="rect">
            <a:avLst/>
          </a:prstGeom>
          <a:noFill/>
          <a:ln w="9525">
            <a:noFill/>
            <a:miter lim="800000"/>
            <a:headEnd/>
            <a:tailEnd/>
          </a:ln>
        </p:spPr>
      </p:pic>
      <p:pic>
        <p:nvPicPr>
          <p:cNvPr id="7192" name="รูปภาพ 33" descr="INDUSTRY_.png"/>
          <p:cNvPicPr>
            <a:picLocks noChangeAspect="1"/>
          </p:cNvPicPr>
          <p:nvPr/>
        </p:nvPicPr>
        <p:blipFill>
          <a:blip r:embed="rId3"/>
          <a:srcRect/>
          <a:stretch>
            <a:fillRect/>
          </a:stretch>
        </p:blipFill>
        <p:spPr bwMode="auto">
          <a:xfrm>
            <a:off x="3124200" y="5410200"/>
            <a:ext cx="1168400" cy="304800"/>
          </a:xfrm>
          <a:prstGeom prst="rect">
            <a:avLst/>
          </a:prstGeom>
          <a:noFill/>
          <a:ln w="9525">
            <a:noFill/>
            <a:miter lim="800000"/>
            <a:headEnd/>
            <a:tailEnd/>
          </a:ln>
        </p:spPr>
      </p:pic>
      <p:pic>
        <p:nvPicPr>
          <p:cNvPr id="7193" name="รูปภาพ 34" descr="services.png"/>
          <p:cNvPicPr>
            <a:picLocks noChangeAspect="1"/>
          </p:cNvPicPr>
          <p:nvPr/>
        </p:nvPicPr>
        <p:blipFill>
          <a:blip r:embed="rId4"/>
          <a:srcRect/>
          <a:stretch>
            <a:fillRect/>
          </a:stretch>
        </p:blipFill>
        <p:spPr bwMode="auto">
          <a:xfrm>
            <a:off x="3200400" y="6019800"/>
            <a:ext cx="533400" cy="531813"/>
          </a:xfrm>
          <a:prstGeom prst="rect">
            <a:avLst/>
          </a:prstGeom>
          <a:noFill/>
          <a:ln w="9525">
            <a:noFill/>
            <a:miter lim="800000"/>
            <a:headEnd/>
            <a:tailEnd/>
          </a:ln>
        </p:spPr>
      </p:pic>
      <p:sp>
        <p:nvSpPr>
          <p:cNvPr id="36" name="TextBox 35"/>
          <p:cNvSpPr txBox="1"/>
          <p:nvPr/>
        </p:nvSpPr>
        <p:spPr>
          <a:xfrm>
            <a:off x="4419600" y="2819400"/>
            <a:ext cx="4267200" cy="646113"/>
          </a:xfrm>
          <a:prstGeom prst="rect">
            <a:avLst/>
          </a:prstGeom>
          <a:noFill/>
        </p:spPr>
        <p:txBody>
          <a:bodyPr>
            <a:spAutoFit/>
          </a:bodyPr>
          <a:lstStyle/>
          <a:p>
            <a:pPr>
              <a:buFont typeface="Wingdings" pitchFamily="2" charset="2"/>
              <a:buChar char="v"/>
              <a:defRPr/>
            </a:pPr>
            <a:r>
              <a:rPr lang="en-US" sz="1800" dirty="0">
                <a:solidFill>
                  <a:schemeClr val="accent4">
                    <a:lumMod val="75000"/>
                  </a:schemeClr>
                </a:solidFill>
                <a:latin typeface="+mj-lt"/>
                <a:ea typeface="MS PGothic" pitchFamily="34" charset="-128"/>
                <a:cs typeface="+mn-cs"/>
              </a:rPr>
              <a:t> </a:t>
            </a:r>
            <a:r>
              <a:rPr lang="en-US" sz="1800" b="1" dirty="0">
                <a:solidFill>
                  <a:schemeClr val="accent4">
                    <a:lumMod val="75000"/>
                  </a:schemeClr>
                </a:solidFill>
                <a:latin typeface="+mj-lt"/>
                <a:ea typeface="MS PGothic" pitchFamily="34" charset="-128"/>
                <a:cs typeface="+mn-cs"/>
              </a:rPr>
              <a:t>Adding up all expenditures  </a:t>
            </a:r>
            <a:r>
              <a:rPr lang="en-US" sz="1800" dirty="0">
                <a:solidFill>
                  <a:schemeClr val="accent4">
                    <a:lumMod val="75000"/>
                  </a:schemeClr>
                </a:solidFill>
                <a:latin typeface="+mj-lt"/>
                <a:ea typeface="MS PGothic" pitchFamily="34" charset="-128"/>
                <a:cs typeface="+mn-cs"/>
              </a:rPr>
              <a:t>both private </a:t>
            </a:r>
          </a:p>
          <a:p>
            <a:pPr>
              <a:defRPr/>
            </a:pPr>
            <a:r>
              <a:rPr lang="en-US" sz="1800" dirty="0">
                <a:solidFill>
                  <a:schemeClr val="accent4">
                    <a:lumMod val="75000"/>
                  </a:schemeClr>
                </a:solidFill>
                <a:latin typeface="+mj-lt"/>
                <a:ea typeface="MS PGothic" pitchFamily="34" charset="-128"/>
                <a:cs typeface="+mn-cs"/>
              </a:rPr>
              <a:t>    and public expenditures on final products</a:t>
            </a:r>
            <a:endParaRPr lang="th-TH" sz="1800" dirty="0">
              <a:solidFill>
                <a:schemeClr val="accent4">
                  <a:lumMod val="75000"/>
                </a:schemeClr>
              </a:solidFill>
              <a:latin typeface="+mj-lt"/>
              <a:ea typeface="MS PGothic" pitchFamily="34" charset="-128"/>
              <a:cs typeface="+mn-cs"/>
            </a:endParaRPr>
          </a:p>
        </p:txBody>
      </p:sp>
      <p:sp>
        <p:nvSpPr>
          <p:cNvPr id="37" name="TextBox 36"/>
          <p:cNvSpPr txBox="1"/>
          <p:nvPr/>
        </p:nvSpPr>
        <p:spPr>
          <a:xfrm>
            <a:off x="4572000" y="3505200"/>
            <a:ext cx="2590800" cy="400050"/>
          </a:xfrm>
          <a:prstGeom prst="rect">
            <a:avLst/>
          </a:prstGeom>
          <a:noFill/>
        </p:spPr>
        <p:txBody>
          <a:bodyPr>
            <a:spAutoFit/>
          </a:bodyPr>
          <a:lstStyle/>
          <a:p>
            <a:pPr>
              <a:buFont typeface="Wingdings" pitchFamily="2" charset="2"/>
              <a:buChar char="v"/>
              <a:defRPr/>
            </a:pPr>
            <a:r>
              <a:rPr lang="en-US" sz="2000" b="1" dirty="0">
                <a:solidFill>
                  <a:schemeClr val="accent4">
                    <a:lumMod val="75000"/>
                  </a:schemeClr>
                </a:solidFill>
                <a:ea typeface="MS PGothic" pitchFamily="34" charset="-128"/>
                <a:cs typeface="+mn-cs"/>
              </a:rPr>
              <a:t> C + I + G + X - M</a:t>
            </a:r>
            <a:endParaRPr lang="th-TH" sz="2000" b="1" dirty="0">
              <a:solidFill>
                <a:schemeClr val="accent4">
                  <a:lumMod val="75000"/>
                </a:schemeClr>
              </a:solidFill>
              <a:ea typeface="MS PGothic" pitchFamily="34" charset="-128"/>
              <a:cs typeface="+mn-cs"/>
            </a:endParaRPr>
          </a:p>
        </p:txBody>
      </p:sp>
      <p:sp>
        <p:nvSpPr>
          <p:cNvPr id="38" name="สี่เหลี่ยมผืนผ้า 37"/>
          <p:cNvSpPr/>
          <p:nvPr/>
        </p:nvSpPr>
        <p:spPr>
          <a:xfrm>
            <a:off x="4572000" y="4271033"/>
            <a:ext cx="1981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pitchFamily="2" charset="2"/>
              <a:buChar char="q"/>
              <a:defRPr/>
            </a:pPr>
            <a:r>
              <a:rPr lang="en-US" sz="2000" b="1" dirty="0">
                <a:solidFill>
                  <a:schemeClr val="tx1"/>
                </a:solidFill>
              </a:rPr>
              <a:t> Classification</a:t>
            </a:r>
            <a:endParaRPr lang="th-TH" sz="2000" b="1" dirty="0">
              <a:solidFill>
                <a:schemeClr val="tx1"/>
              </a:solidFill>
            </a:endParaRPr>
          </a:p>
        </p:txBody>
      </p:sp>
      <p:sp>
        <p:nvSpPr>
          <p:cNvPr id="40" name="วงรี 39"/>
          <p:cNvSpPr/>
          <p:nvPr/>
        </p:nvSpPr>
        <p:spPr>
          <a:xfrm>
            <a:off x="4561804" y="5699758"/>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3</a:t>
            </a:r>
            <a:endParaRPr lang="th-TH" b="1" dirty="0"/>
          </a:p>
        </p:txBody>
      </p:sp>
      <p:sp>
        <p:nvSpPr>
          <p:cNvPr id="41" name="วงรี 40"/>
          <p:cNvSpPr/>
          <p:nvPr/>
        </p:nvSpPr>
        <p:spPr>
          <a:xfrm>
            <a:off x="4561804" y="5148263"/>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2</a:t>
            </a:r>
            <a:endParaRPr lang="th-TH" b="1" dirty="0"/>
          </a:p>
        </p:txBody>
      </p:sp>
      <p:sp>
        <p:nvSpPr>
          <p:cNvPr id="42" name="วงรี 41"/>
          <p:cNvSpPr/>
          <p:nvPr/>
        </p:nvSpPr>
        <p:spPr>
          <a:xfrm>
            <a:off x="4572000" y="4724400"/>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1</a:t>
            </a:r>
            <a:endParaRPr lang="th-TH" b="1" dirty="0"/>
          </a:p>
        </p:txBody>
      </p:sp>
      <p:sp>
        <p:nvSpPr>
          <p:cNvPr id="43" name="TextBox 42"/>
          <p:cNvSpPr txBox="1"/>
          <p:nvPr/>
        </p:nvSpPr>
        <p:spPr>
          <a:xfrm>
            <a:off x="5105398" y="4767263"/>
            <a:ext cx="3695703" cy="338554"/>
          </a:xfrm>
          <a:prstGeom prst="rect">
            <a:avLst/>
          </a:prstGeom>
          <a:solidFill>
            <a:schemeClr val="accent3">
              <a:lumMod val="75000"/>
            </a:schemeClr>
          </a:solidFill>
        </p:spPr>
        <p:txBody>
          <a:bodyPr wrap="square">
            <a:spAutoFit/>
          </a:bodyPr>
          <a:lstStyle/>
          <a:p>
            <a:pPr>
              <a:defRPr/>
            </a:pPr>
            <a:r>
              <a:rPr lang="en-US" sz="1600" b="1" dirty="0">
                <a:solidFill>
                  <a:schemeClr val="bg2"/>
                </a:solidFill>
                <a:latin typeface="+mj-lt"/>
                <a:ea typeface="MS PGothic" pitchFamily="34" charset="-128"/>
                <a:cs typeface="+mn-cs"/>
              </a:rPr>
              <a:t> Private consumption of service (C)</a:t>
            </a:r>
            <a:endParaRPr lang="th-TH" sz="1600" b="1" dirty="0">
              <a:solidFill>
                <a:schemeClr val="bg2"/>
              </a:solidFill>
              <a:latin typeface="+mj-lt"/>
              <a:ea typeface="MS PGothic" pitchFamily="34" charset="-128"/>
              <a:cs typeface="+mn-cs"/>
            </a:endParaRPr>
          </a:p>
        </p:txBody>
      </p:sp>
      <p:sp>
        <p:nvSpPr>
          <p:cNvPr id="44" name="TextBox 43"/>
          <p:cNvSpPr txBox="1"/>
          <p:nvPr/>
        </p:nvSpPr>
        <p:spPr>
          <a:xfrm>
            <a:off x="5114009" y="5200005"/>
            <a:ext cx="3687092" cy="338138"/>
          </a:xfrm>
          <a:prstGeom prst="rect">
            <a:avLst/>
          </a:prstGeom>
          <a:solidFill>
            <a:schemeClr val="accent3">
              <a:lumMod val="75000"/>
            </a:schemeClr>
          </a:solidFill>
        </p:spPr>
        <p:txBody>
          <a:bodyPr wrap="square">
            <a:spAutoFit/>
          </a:bodyPr>
          <a:lstStyle/>
          <a:p>
            <a:pPr>
              <a:defRPr/>
            </a:pPr>
            <a:r>
              <a:rPr lang="en-US" sz="1600" b="1" dirty="0">
                <a:solidFill>
                  <a:schemeClr val="bg2"/>
                </a:solidFill>
                <a:latin typeface="+mj-lt"/>
                <a:ea typeface="MS PGothic" pitchFamily="34" charset="-128"/>
                <a:cs typeface="+mn-cs"/>
              </a:rPr>
              <a:t> Private investment of service (I)</a:t>
            </a:r>
            <a:endParaRPr lang="th-TH" sz="1600" b="1" dirty="0">
              <a:solidFill>
                <a:schemeClr val="bg2"/>
              </a:solidFill>
              <a:latin typeface="+mj-lt"/>
              <a:ea typeface="MS PGothic" pitchFamily="34" charset="-128"/>
              <a:cs typeface="+mn-cs"/>
            </a:endParaRPr>
          </a:p>
        </p:txBody>
      </p:sp>
      <p:sp>
        <p:nvSpPr>
          <p:cNvPr id="45" name="TextBox 44"/>
          <p:cNvSpPr txBox="1"/>
          <p:nvPr/>
        </p:nvSpPr>
        <p:spPr>
          <a:xfrm>
            <a:off x="5130801" y="5648831"/>
            <a:ext cx="3917948" cy="584775"/>
          </a:xfrm>
          <a:prstGeom prst="rect">
            <a:avLst/>
          </a:prstGeom>
          <a:solidFill>
            <a:schemeClr val="accent3">
              <a:lumMod val="75000"/>
            </a:schemeClr>
          </a:solidFill>
        </p:spPr>
        <p:txBody>
          <a:bodyPr wrap="square">
            <a:spAutoFit/>
          </a:bodyPr>
          <a:lstStyle/>
          <a:p>
            <a:pPr>
              <a:defRPr/>
            </a:pPr>
            <a:r>
              <a:rPr lang="en-US" sz="1600" b="1" dirty="0">
                <a:solidFill>
                  <a:schemeClr val="bg2"/>
                </a:solidFill>
                <a:latin typeface="+mj-lt"/>
                <a:ea typeface="MS PGothic" pitchFamily="34" charset="-128"/>
                <a:cs typeface="+mn-cs"/>
              </a:rPr>
              <a:t>Gov’t consumption and investment (G</a:t>
            </a:r>
            <a:r>
              <a:rPr lang="en-US" sz="1600" b="1" baseline="-25000" dirty="0">
                <a:solidFill>
                  <a:schemeClr val="bg2"/>
                </a:solidFill>
                <a:latin typeface="+mj-lt"/>
                <a:ea typeface="MS PGothic" pitchFamily="34" charset="-128"/>
                <a:cs typeface="+mn-cs"/>
              </a:rPr>
              <a:t>C</a:t>
            </a:r>
            <a:r>
              <a:rPr lang="en-US" sz="1600" b="1" dirty="0">
                <a:solidFill>
                  <a:schemeClr val="bg2"/>
                </a:solidFill>
                <a:latin typeface="+mj-lt"/>
                <a:ea typeface="MS PGothic" pitchFamily="34" charset="-128"/>
                <a:cs typeface="+mn-cs"/>
              </a:rPr>
              <a:t> + G</a:t>
            </a:r>
            <a:r>
              <a:rPr lang="en-US" sz="1600" b="1" baseline="-25000" dirty="0">
                <a:solidFill>
                  <a:schemeClr val="bg2"/>
                </a:solidFill>
                <a:latin typeface="+mj-lt"/>
                <a:ea typeface="MS PGothic" pitchFamily="34" charset="-128"/>
                <a:cs typeface="+mn-cs"/>
              </a:rPr>
              <a:t>I</a:t>
            </a:r>
            <a:r>
              <a:rPr lang="en-US" sz="1600" b="1" dirty="0">
                <a:solidFill>
                  <a:schemeClr val="bg2"/>
                </a:solidFill>
                <a:latin typeface="+mj-lt"/>
                <a:ea typeface="MS PGothic" pitchFamily="34" charset="-128"/>
                <a:cs typeface="+mn-cs"/>
              </a:rPr>
              <a:t>) related to service </a:t>
            </a:r>
            <a:endParaRPr lang="th-TH" sz="1600" b="1" dirty="0">
              <a:solidFill>
                <a:schemeClr val="bg2"/>
              </a:solidFill>
              <a:latin typeface="+mj-lt"/>
              <a:ea typeface="MS PGothic" pitchFamily="34" charset="-128"/>
              <a:cs typeface="+mn-cs"/>
            </a:endParaRPr>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3</a:t>
            </a:fld>
            <a:endParaRPr lang="th-TH"/>
          </a:p>
        </p:txBody>
      </p:sp>
      <p:sp>
        <p:nvSpPr>
          <p:cNvPr id="49" name="วงรี 39"/>
          <p:cNvSpPr/>
          <p:nvPr/>
        </p:nvSpPr>
        <p:spPr>
          <a:xfrm>
            <a:off x="4585710" y="6264880"/>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4</a:t>
            </a:r>
            <a:endParaRPr lang="th-TH" b="1" dirty="0"/>
          </a:p>
        </p:txBody>
      </p:sp>
      <p:sp>
        <p:nvSpPr>
          <p:cNvPr id="47" name="TextBox 46"/>
          <p:cNvSpPr txBox="1"/>
          <p:nvPr/>
        </p:nvSpPr>
        <p:spPr>
          <a:xfrm>
            <a:off x="5118098" y="6308140"/>
            <a:ext cx="3683003" cy="338554"/>
          </a:xfrm>
          <a:prstGeom prst="rect">
            <a:avLst/>
          </a:prstGeom>
          <a:solidFill>
            <a:schemeClr val="accent3">
              <a:lumMod val="75000"/>
            </a:schemeClr>
          </a:solidFill>
        </p:spPr>
        <p:txBody>
          <a:bodyPr wrap="square">
            <a:spAutoFit/>
          </a:bodyPr>
          <a:lstStyle/>
          <a:p>
            <a:pPr>
              <a:defRPr/>
            </a:pPr>
            <a:r>
              <a:rPr lang="en-US" sz="1600" b="1" dirty="0">
                <a:solidFill>
                  <a:schemeClr val="bg2"/>
                </a:solidFill>
                <a:latin typeface="+mj-lt"/>
                <a:ea typeface="MS PGothic" pitchFamily="34" charset="-128"/>
                <a:cs typeface="+mn-cs"/>
              </a:rPr>
              <a:t>Net export of service (X – M)</a:t>
            </a:r>
            <a:endParaRPr lang="th-TH" sz="1600" b="1" dirty="0">
              <a:solidFill>
                <a:schemeClr val="bg2"/>
              </a:solidFill>
              <a:latin typeface="+mj-lt"/>
              <a:ea typeface="MS PGothic" pitchFamily="34" charset="-128"/>
              <a:cs typeface="+mn-cs"/>
            </a:endParaRPr>
          </a:p>
        </p:txBody>
      </p:sp>
    </p:spTree>
    <p:extLst>
      <p:ext uri="{BB962C8B-B14F-4D97-AF65-F5344CB8AC3E}">
        <p14:creationId xmlns:p14="http://schemas.microsoft.com/office/powerpoint/2010/main" val="647207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34129"/>
            <a:ext cx="80772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1. Service in National Account</a:t>
            </a:r>
            <a:endParaRPr lang="th-TH" sz="3600" b="1" dirty="0"/>
          </a:p>
        </p:txBody>
      </p:sp>
      <p:sp>
        <p:nvSpPr>
          <p:cNvPr id="5" name="สี่เหลี่ยมผืนผ้า 4"/>
          <p:cNvSpPr/>
          <p:nvPr/>
        </p:nvSpPr>
        <p:spPr>
          <a:xfrm>
            <a:off x="494543" y="1330950"/>
            <a:ext cx="3886200" cy="5334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FF0000"/>
                </a:solidFill>
              </a:rPr>
              <a:t>1.THE PRODUCER_SIDE APPROACH</a:t>
            </a:r>
            <a:endParaRPr lang="th-TH" sz="2000" b="1" dirty="0">
              <a:solidFill>
                <a:srgbClr val="FF0000"/>
              </a:solidFill>
            </a:endParaRPr>
          </a:p>
        </p:txBody>
      </p:sp>
      <p:sp>
        <p:nvSpPr>
          <p:cNvPr id="6" name="สี่เหลี่ยมผืนผ้า 5"/>
          <p:cNvSpPr/>
          <p:nvPr/>
        </p:nvSpPr>
        <p:spPr>
          <a:xfrm>
            <a:off x="4624535" y="1330950"/>
            <a:ext cx="3962400" cy="5334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002060"/>
                </a:solidFill>
              </a:rPr>
              <a:t>2.THE FINAL USER_SIDE APPROACH</a:t>
            </a:r>
            <a:endParaRPr lang="th-TH" sz="2000" b="1" dirty="0">
              <a:solidFill>
                <a:srgbClr val="002060"/>
              </a:solidFill>
            </a:endParaRPr>
          </a:p>
        </p:txBody>
      </p:sp>
      <p:sp>
        <p:nvSpPr>
          <p:cNvPr id="19" name="TextBox 18"/>
          <p:cNvSpPr txBox="1"/>
          <p:nvPr/>
        </p:nvSpPr>
        <p:spPr>
          <a:xfrm>
            <a:off x="457200" y="879899"/>
            <a:ext cx="8229600" cy="523875"/>
          </a:xfrm>
          <a:prstGeom prst="rect">
            <a:avLst/>
          </a:prstGeom>
          <a:noFill/>
        </p:spPr>
        <p:txBody>
          <a:bodyPr>
            <a:spAutoFit/>
          </a:bodyPr>
          <a:lstStyle/>
          <a:p>
            <a:pPr>
              <a:buFont typeface="Wingdings" pitchFamily="2" charset="2"/>
              <a:buChar char="v"/>
              <a:defRPr/>
            </a:pPr>
            <a:r>
              <a:rPr lang="en-US" sz="2000" dirty="0">
                <a:latin typeface="+mj-lt"/>
                <a:ea typeface="MS PGothic" pitchFamily="34" charset="-128"/>
                <a:cs typeface="+mn-cs"/>
              </a:rPr>
              <a:t>Two different approaches are based on </a:t>
            </a:r>
            <a:r>
              <a:rPr lang="en-US" b="1" i="1" dirty="0">
                <a:solidFill>
                  <a:srgbClr val="FF0000"/>
                </a:solidFill>
                <a:latin typeface="+mj-lt"/>
                <a:ea typeface="MS PGothic" pitchFamily="34" charset="-128"/>
                <a:cs typeface="+mn-cs"/>
              </a:rPr>
              <a:t>the National Accounts !! </a:t>
            </a:r>
            <a:endParaRPr lang="th-TH" sz="2000" b="1" i="1" dirty="0">
              <a:solidFill>
                <a:srgbClr val="FF0000"/>
              </a:solidFill>
              <a:latin typeface="+mj-lt"/>
              <a:ea typeface="MS PGothic" pitchFamily="34" charset="-128"/>
              <a:cs typeface="+mn-cs"/>
            </a:endParaRPr>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4</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48" name="สี่เหลี่ยมผืนผ้า 2"/>
          <p:cNvSpPr/>
          <p:nvPr/>
        </p:nvSpPr>
        <p:spPr>
          <a:xfrm>
            <a:off x="76200" y="1973878"/>
            <a:ext cx="8915399" cy="457932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US" sz="2400" b="1" dirty="0">
                <a:solidFill>
                  <a:schemeClr val="tx1"/>
                </a:solidFill>
              </a:rPr>
              <a:t>Various issues to be concerned. </a:t>
            </a:r>
            <a:r>
              <a:rPr lang="en-US" sz="2400" b="1" dirty="0">
                <a:solidFill>
                  <a:srgbClr val="008000"/>
                </a:solidFill>
              </a:rPr>
              <a:t>For example !!</a:t>
            </a:r>
          </a:p>
          <a:p>
            <a:pPr>
              <a:defRPr/>
            </a:pPr>
            <a:endParaRPr lang="en-US" sz="800" b="1" dirty="0">
              <a:solidFill>
                <a:schemeClr val="tx1"/>
              </a:solidFill>
            </a:endParaRPr>
          </a:p>
          <a:p>
            <a:pPr>
              <a:defRPr/>
            </a:pPr>
            <a:r>
              <a:rPr lang="en-US" sz="2000" b="1" i="1" dirty="0">
                <a:solidFill>
                  <a:srgbClr val="0066FF"/>
                </a:solidFill>
              </a:rPr>
              <a:t>1. Some firms produce both goods and services….shall we count those firms in service industry or manufacturing industry?</a:t>
            </a:r>
          </a:p>
          <a:p>
            <a:pPr>
              <a:defRPr/>
            </a:pPr>
            <a:endParaRPr lang="en-US" sz="800" b="1" i="1" dirty="0">
              <a:solidFill>
                <a:srgbClr val="0066FF"/>
              </a:solidFill>
            </a:endParaRPr>
          </a:p>
          <a:p>
            <a:pPr>
              <a:defRPr/>
            </a:pPr>
            <a:r>
              <a:rPr lang="en-US" sz="2000" b="1" i="1" dirty="0">
                <a:solidFill>
                  <a:srgbClr val="0066FF"/>
                </a:solidFill>
              </a:rPr>
              <a:t>2. Will the two approaches always produce the same results?</a:t>
            </a:r>
          </a:p>
          <a:p>
            <a:pPr>
              <a:defRPr/>
            </a:pPr>
            <a:endParaRPr lang="en-US" sz="1000" b="1" dirty="0">
              <a:solidFill>
                <a:srgbClr val="0066FF"/>
              </a:solidFill>
            </a:endParaRPr>
          </a:p>
          <a:p>
            <a:pPr marL="342900" indent="-342900">
              <a:buFont typeface="Wingdings" panose="05000000000000000000" pitchFamily="2" charset="2"/>
              <a:buChar char="q"/>
              <a:defRPr/>
            </a:pPr>
            <a:r>
              <a:rPr lang="en-US" sz="2000" dirty="0">
                <a:solidFill>
                  <a:schemeClr val="tx1"/>
                </a:solidFill>
              </a:rPr>
              <a:t>Depends on measurement methods and what the researchers want to measure</a:t>
            </a:r>
          </a:p>
          <a:p>
            <a:pPr>
              <a:defRPr/>
            </a:pPr>
            <a:endParaRPr lang="en-US" sz="800" dirty="0">
              <a:solidFill>
                <a:schemeClr val="tx1"/>
              </a:solidFill>
            </a:endParaRPr>
          </a:p>
          <a:p>
            <a:pPr marL="342900" indent="-342900">
              <a:buFont typeface="Wingdings" panose="05000000000000000000" pitchFamily="2" charset="2"/>
              <a:buChar char="q"/>
              <a:defRPr/>
            </a:pPr>
            <a:r>
              <a:rPr lang="en-US" sz="2000" dirty="0">
                <a:solidFill>
                  <a:schemeClr val="tx1"/>
                </a:solidFill>
              </a:rPr>
              <a:t>C in User-side approach contains only </a:t>
            </a:r>
            <a:r>
              <a:rPr lang="en-US" sz="2000" b="1" dirty="0">
                <a:solidFill>
                  <a:srgbClr val="C00000"/>
                </a:solidFill>
              </a:rPr>
              <a:t>final services </a:t>
            </a:r>
            <a:r>
              <a:rPr lang="en-US" sz="2000" dirty="0">
                <a:solidFill>
                  <a:schemeClr val="tx1"/>
                </a:solidFill>
              </a:rPr>
              <a:t>(not include </a:t>
            </a:r>
            <a:r>
              <a:rPr lang="en-US" sz="2000" b="1" dirty="0">
                <a:solidFill>
                  <a:srgbClr val="C00000"/>
                </a:solidFill>
              </a:rPr>
              <a:t>intermediate services</a:t>
            </a:r>
            <a:r>
              <a:rPr lang="en-US" sz="2000" dirty="0">
                <a:solidFill>
                  <a:schemeClr val="tx1"/>
                </a:solidFill>
              </a:rPr>
              <a:t>), while in producer-side approach we measures value added of each firm in service industry (including firms providing </a:t>
            </a:r>
            <a:r>
              <a:rPr lang="en-US" sz="2000" b="1" dirty="0">
                <a:solidFill>
                  <a:srgbClr val="C00000"/>
                </a:solidFill>
              </a:rPr>
              <a:t>intermediate services</a:t>
            </a:r>
            <a:r>
              <a:rPr lang="en-US" sz="2000" dirty="0">
                <a:solidFill>
                  <a:schemeClr val="tx1"/>
                </a:solidFill>
              </a:rPr>
              <a:t>)</a:t>
            </a:r>
          </a:p>
          <a:p>
            <a:pPr>
              <a:defRPr/>
            </a:pPr>
            <a:endParaRPr lang="en-US" sz="800" dirty="0">
              <a:solidFill>
                <a:schemeClr val="tx1"/>
              </a:solidFill>
            </a:endParaRPr>
          </a:p>
          <a:p>
            <a:pPr marL="342900" indent="-342900">
              <a:buFont typeface="Wingdings" panose="05000000000000000000" pitchFamily="2" charset="2"/>
              <a:buChar char="q"/>
              <a:defRPr/>
            </a:pPr>
            <a:r>
              <a:rPr lang="en-US" sz="2000" dirty="0">
                <a:solidFill>
                  <a:schemeClr val="tx1"/>
                </a:solidFill>
              </a:rPr>
              <a:t>In producer-side approach, we can measures </a:t>
            </a:r>
            <a:r>
              <a:rPr lang="en-US" sz="2000" b="1" dirty="0">
                <a:solidFill>
                  <a:srgbClr val="C00000"/>
                </a:solidFill>
              </a:rPr>
              <a:t>value added </a:t>
            </a:r>
            <a:r>
              <a:rPr lang="en-US" sz="2000" dirty="0">
                <a:solidFill>
                  <a:schemeClr val="tx1"/>
                </a:solidFill>
              </a:rPr>
              <a:t>of each service industry. In user-side approach C is from </a:t>
            </a:r>
            <a:r>
              <a:rPr lang="en-US" sz="2000" b="1" dirty="0">
                <a:solidFill>
                  <a:srgbClr val="C00000"/>
                </a:solidFill>
              </a:rPr>
              <a:t>final sales </a:t>
            </a:r>
            <a:r>
              <a:rPr lang="en-US" sz="2000" dirty="0">
                <a:solidFill>
                  <a:schemeClr val="tx1"/>
                </a:solidFill>
              </a:rPr>
              <a:t>of each firm in service industry (that means it covers value of intermediate goods and services plus compensation of factors of production of that firm)</a:t>
            </a:r>
          </a:p>
          <a:p>
            <a:pPr marL="800100" lvl="1" indent="-342900">
              <a:buFont typeface="Wingdings" panose="05000000000000000000" pitchFamily="2" charset="2"/>
              <a:buChar char="q"/>
              <a:defRPr/>
            </a:pPr>
            <a:endParaRPr lang="en-US" sz="2000" b="1" dirty="0">
              <a:solidFill>
                <a:srgbClr val="C00000"/>
              </a:solidFill>
            </a:endParaRPr>
          </a:p>
        </p:txBody>
      </p:sp>
    </p:spTree>
    <p:extLst>
      <p:ext uri="{BB962C8B-B14F-4D97-AF65-F5344CB8AC3E}">
        <p14:creationId xmlns:p14="http://schemas.microsoft.com/office/powerpoint/2010/main" val="2880858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228600"/>
            <a:ext cx="8077200" cy="8382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2. Economic Impact of Travel &amp; Tourism</a:t>
            </a:r>
            <a:endParaRPr lang="th-TH" sz="3600" b="1" dirty="0"/>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5</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48" name="สี่เหลี่ยมผืนผ้า 2"/>
          <p:cNvSpPr/>
          <p:nvPr/>
        </p:nvSpPr>
        <p:spPr>
          <a:xfrm>
            <a:off x="381000" y="1402526"/>
            <a:ext cx="8153400" cy="3907819"/>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US" dirty="0">
                <a:solidFill>
                  <a:schemeClr val="tx1"/>
                </a:solidFill>
              </a:rPr>
              <a:t>In this part we look at impact or contribution to</a:t>
            </a:r>
          </a:p>
          <a:p>
            <a:pPr>
              <a:defRPr/>
            </a:pPr>
            <a:endParaRPr lang="en-US" sz="2000" b="1" dirty="0">
              <a:solidFill>
                <a:srgbClr val="0066FF"/>
              </a:solidFill>
            </a:endParaRPr>
          </a:p>
          <a:p>
            <a:pPr>
              <a:defRPr/>
            </a:pPr>
            <a:endParaRPr lang="en-US" sz="1000" b="1" dirty="0">
              <a:solidFill>
                <a:srgbClr val="0066FF"/>
              </a:solidFill>
            </a:endParaRPr>
          </a:p>
          <a:p>
            <a:pPr marL="800100" lvl="1" indent="-342900">
              <a:buFont typeface="Wingdings" panose="05000000000000000000" pitchFamily="2" charset="2"/>
              <a:buChar char="q"/>
              <a:defRPr/>
            </a:pPr>
            <a:r>
              <a:rPr lang="en-US" sz="3200" b="1" dirty="0">
                <a:solidFill>
                  <a:srgbClr val="C00000"/>
                </a:solidFill>
              </a:rPr>
              <a:t> Gross Domestic Product (GDP)</a:t>
            </a:r>
          </a:p>
          <a:p>
            <a:pPr lvl="1">
              <a:defRPr/>
            </a:pPr>
            <a:endParaRPr lang="en-US" sz="3200" b="1" dirty="0">
              <a:solidFill>
                <a:srgbClr val="C00000"/>
              </a:solidFill>
            </a:endParaRPr>
          </a:p>
          <a:p>
            <a:pPr marL="800100" lvl="1" indent="-342900">
              <a:buFont typeface="Wingdings" panose="05000000000000000000" pitchFamily="2" charset="2"/>
              <a:buChar char="q"/>
              <a:defRPr/>
            </a:pPr>
            <a:r>
              <a:rPr lang="en-US" sz="3200" b="1" dirty="0">
                <a:solidFill>
                  <a:srgbClr val="C00000"/>
                </a:solidFill>
              </a:rPr>
              <a:t> Employment</a:t>
            </a:r>
          </a:p>
        </p:txBody>
      </p:sp>
    </p:spTree>
    <p:extLst>
      <p:ext uri="{BB962C8B-B14F-4D97-AF65-F5344CB8AC3E}">
        <p14:creationId xmlns:p14="http://schemas.microsoft.com/office/powerpoint/2010/main" val="4125762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57200" y="76200"/>
            <a:ext cx="8077200" cy="6858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6</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5" name="TextBox 4"/>
          <p:cNvSpPr txBox="1"/>
          <p:nvPr/>
        </p:nvSpPr>
        <p:spPr>
          <a:xfrm>
            <a:off x="76200" y="990600"/>
            <a:ext cx="8839200" cy="5078313"/>
          </a:xfrm>
          <a:prstGeom prst="rect">
            <a:avLst/>
          </a:prstGeom>
          <a:solidFill>
            <a:schemeClr val="accent3">
              <a:lumMod val="20000"/>
              <a:lumOff val="80000"/>
            </a:schemeClr>
          </a:solidFill>
        </p:spPr>
        <p:txBody>
          <a:bodyPr wrap="square" rtlCol="0">
            <a:spAutoFit/>
          </a:bodyPr>
          <a:lstStyle/>
          <a:p>
            <a:pPr>
              <a:defRPr/>
            </a:pPr>
            <a:r>
              <a:rPr lang="en-US" sz="2400" dirty="0">
                <a:latin typeface="+mn-lt"/>
              </a:rPr>
              <a:t>Travel &amp; Tourism contribution to </a:t>
            </a:r>
            <a:r>
              <a:rPr lang="en-US" sz="2400" b="1" dirty="0">
                <a:solidFill>
                  <a:srgbClr val="0066FF"/>
                </a:solidFill>
                <a:latin typeface="+mn-lt"/>
              </a:rPr>
              <a:t>GDP </a:t>
            </a:r>
            <a:r>
              <a:rPr lang="en-US" sz="2400" dirty="0">
                <a:latin typeface="+mn-lt"/>
              </a:rPr>
              <a:t>(can also apply to </a:t>
            </a:r>
            <a:r>
              <a:rPr lang="en-US" sz="2400" b="1" dirty="0">
                <a:solidFill>
                  <a:srgbClr val="0066FF"/>
                </a:solidFill>
                <a:latin typeface="+mn-lt"/>
              </a:rPr>
              <a:t>employment</a:t>
            </a:r>
            <a:r>
              <a:rPr lang="en-US" sz="2400" dirty="0">
                <a:latin typeface="+mn-lt"/>
              </a:rPr>
              <a:t>)</a:t>
            </a:r>
          </a:p>
          <a:p>
            <a:pPr>
              <a:defRPr/>
            </a:pPr>
            <a:endParaRPr lang="en-US" sz="800" dirty="0">
              <a:latin typeface="+mn-lt"/>
            </a:endParaRPr>
          </a:p>
          <a:p>
            <a:pPr marL="342900" indent="-342900">
              <a:buFont typeface="Wingdings" panose="05000000000000000000" pitchFamily="2" charset="2"/>
              <a:buChar char="q"/>
            </a:pPr>
            <a:r>
              <a:rPr lang="en-US" sz="2400" b="1" dirty="0">
                <a:solidFill>
                  <a:srgbClr val="C00000"/>
                </a:solidFill>
                <a:latin typeface="+mn-lt"/>
              </a:rPr>
              <a:t>Direct effects:</a:t>
            </a:r>
            <a:r>
              <a:rPr lang="en-US" sz="2400" dirty="0">
                <a:latin typeface="+mn-lt"/>
              </a:rPr>
              <a:t> </a:t>
            </a:r>
            <a:r>
              <a:rPr lang="en-US" sz="2000" dirty="0">
                <a:latin typeface="+mn-lt"/>
              </a:rPr>
              <a:t>take into account only the </a:t>
            </a:r>
            <a:r>
              <a:rPr lang="en-US" sz="2000" b="1" dirty="0">
                <a:solidFill>
                  <a:srgbClr val="0066FF"/>
                </a:solidFill>
                <a:latin typeface="+mn-lt"/>
              </a:rPr>
              <a:t>immediate effects </a:t>
            </a:r>
            <a:r>
              <a:rPr lang="en-US" sz="2000" dirty="0">
                <a:latin typeface="+mn-lt"/>
              </a:rPr>
              <a:t>of the additional demand (tourism internal consumption or total tourism internal demand) on production processes and supply of goods and services in terms of additional goods and services, and additional value added and its components.</a:t>
            </a:r>
          </a:p>
          <a:p>
            <a:endParaRPr lang="en-US" sz="800" b="1" dirty="0">
              <a:solidFill>
                <a:srgbClr val="C00000"/>
              </a:solidFill>
              <a:latin typeface="+mn-lt"/>
            </a:endParaRPr>
          </a:p>
          <a:p>
            <a:pPr marL="342900" indent="-342900">
              <a:buFont typeface="Wingdings" panose="05000000000000000000" pitchFamily="2" charset="2"/>
              <a:buChar char="q"/>
            </a:pPr>
            <a:r>
              <a:rPr lang="en-US" sz="2400" b="1" dirty="0">
                <a:solidFill>
                  <a:srgbClr val="C00000"/>
                </a:solidFill>
                <a:latin typeface="+mn-lt"/>
              </a:rPr>
              <a:t>Indirect effects: </a:t>
            </a:r>
            <a:r>
              <a:rPr lang="en-US" sz="2000" dirty="0">
                <a:latin typeface="+mn-lt"/>
              </a:rPr>
              <a:t>this measures the </a:t>
            </a:r>
            <a:r>
              <a:rPr lang="en-US" sz="2000" b="1" dirty="0">
                <a:solidFill>
                  <a:srgbClr val="0066FF"/>
                </a:solidFill>
                <a:latin typeface="+mn-lt"/>
              </a:rPr>
              <a:t>supply chain impact </a:t>
            </a:r>
            <a:r>
              <a:rPr lang="en-US" sz="2000" dirty="0">
                <a:latin typeface="+mn-lt"/>
              </a:rPr>
              <a:t>(also called inter-industry linkages) for each sector.</a:t>
            </a:r>
          </a:p>
          <a:p>
            <a:r>
              <a:rPr lang="en-US" sz="2000" dirty="0">
                <a:latin typeface="+mn-lt"/>
              </a:rPr>
              <a:t>     “A chain of additional demand for different factors of production (that is, </a:t>
            </a:r>
          </a:p>
          <a:p>
            <a:r>
              <a:rPr lang="en-US" sz="2000" dirty="0">
                <a:latin typeface="+mn-lt"/>
              </a:rPr>
              <a:t>      inputs, </a:t>
            </a:r>
            <a:r>
              <a:rPr lang="en-US" sz="2000" dirty="0" err="1">
                <a:latin typeface="+mn-lt"/>
              </a:rPr>
              <a:t>labour</a:t>
            </a:r>
            <a:r>
              <a:rPr lang="en-US" sz="2000" dirty="0">
                <a:latin typeface="+mn-lt"/>
              </a:rPr>
              <a:t> and capital), a phenomenon that continues through several  </a:t>
            </a:r>
          </a:p>
          <a:p>
            <a:r>
              <a:rPr lang="en-US" sz="2000" dirty="0">
                <a:latin typeface="+mn-lt"/>
              </a:rPr>
              <a:t>     rounds until exhausted by leakages”</a:t>
            </a:r>
          </a:p>
          <a:p>
            <a:endParaRPr lang="en-US" sz="800" b="1" dirty="0">
              <a:solidFill>
                <a:srgbClr val="C00000"/>
              </a:solidFill>
              <a:latin typeface="+mn-lt"/>
            </a:endParaRPr>
          </a:p>
          <a:p>
            <a:pPr marL="342900" indent="-342900">
              <a:buFont typeface="Wingdings" panose="05000000000000000000" pitchFamily="2" charset="2"/>
              <a:buChar char="q"/>
            </a:pPr>
            <a:r>
              <a:rPr lang="en-US" sz="2400" b="1" dirty="0">
                <a:solidFill>
                  <a:srgbClr val="C00000"/>
                </a:solidFill>
                <a:latin typeface="+mn-lt"/>
              </a:rPr>
              <a:t>Induced effects:</a:t>
            </a:r>
            <a:r>
              <a:rPr lang="en-US" dirty="0"/>
              <a:t> </a:t>
            </a:r>
            <a:r>
              <a:rPr lang="en-US" sz="2000" dirty="0">
                <a:latin typeface="+mn-lt"/>
              </a:rPr>
              <a:t>the increase of income distributed to the </a:t>
            </a:r>
            <a:r>
              <a:rPr lang="en-US" sz="2000" dirty="0" err="1">
                <a:latin typeface="+mn-lt"/>
              </a:rPr>
              <a:t>labour</a:t>
            </a:r>
            <a:r>
              <a:rPr lang="en-US" sz="2000" dirty="0">
                <a:latin typeface="+mn-lt"/>
              </a:rPr>
              <a:t> force and to the owners of productive capital resulting from incremental visitor demand generates increased demand for goods and services through a rise in household consumption.</a:t>
            </a:r>
            <a:endParaRPr lang="en-US" sz="2000" b="1" dirty="0">
              <a:solidFill>
                <a:srgbClr val="C00000"/>
              </a:solidFill>
              <a:latin typeface="+mn-lt"/>
            </a:endParaRPr>
          </a:p>
        </p:txBody>
      </p:sp>
      <p:sp>
        <p:nvSpPr>
          <p:cNvPr id="11" name="TextBox 10"/>
          <p:cNvSpPr txBox="1"/>
          <p:nvPr/>
        </p:nvSpPr>
        <p:spPr>
          <a:xfrm>
            <a:off x="228600" y="6297513"/>
            <a:ext cx="7162800" cy="369332"/>
          </a:xfrm>
          <a:prstGeom prst="rect">
            <a:avLst/>
          </a:prstGeom>
          <a:noFill/>
        </p:spPr>
        <p:txBody>
          <a:bodyPr wrap="square" rtlCol="0">
            <a:spAutoFit/>
          </a:bodyPr>
          <a:lstStyle/>
          <a:p>
            <a:r>
              <a:rPr lang="en-US" sz="1800" dirty="0">
                <a:latin typeface="+mn-lt"/>
              </a:rPr>
              <a:t>Source: World Travel &amp; Tourism Council (2015) and United Nations (2008) </a:t>
            </a:r>
          </a:p>
        </p:txBody>
      </p:sp>
    </p:spTree>
    <p:extLst>
      <p:ext uri="{BB962C8B-B14F-4D97-AF65-F5344CB8AC3E}">
        <p14:creationId xmlns:p14="http://schemas.microsoft.com/office/powerpoint/2010/main" val="213794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7</a:t>
            </a:fld>
            <a:endParaRPr lang="th-TH"/>
          </a:p>
        </p:txBody>
      </p:sp>
      <p:pic>
        <p:nvPicPr>
          <p:cNvPr id="5" name="Picture 4"/>
          <p:cNvPicPr>
            <a:picLocks noChangeAspect="1"/>
          </p:cNvPicPr>
          <p:nvPr/>
        </p:nvPicPr>
        <p:blipFill>
          <a:blip r:embed="rId2"/>
          <a:stretch>
            <a:fillRect/>
          </a:stretch>
        </p:blipFill>
        <p:spPr>
          <a:xfrm>
            <a:off x="76200" y="873049"/>
            <a:ext cx="8839200" cy="4851552"/>
          </a:xfrm>
          <a:prstGeom prst="rect">
            <a:avLst/>
          </a:prstGeom>
        </p:spPr>
      </p:pic>
      <p:sp>
        <p:nvSpPr>
          <p:cNvPr id="6" name="สี่เหลี่ยมมุมมน 3"/>
          <p:cNvSpPr>
            <a:spLocks noChangeArrowheads="1"/>
          </p:cNvSpPr>
          <p:nvPr/>
        </p:nvSpPr>
        <p:spPr bwMode="auto">
          <a:xfrm>
            <a:off x="457200" y="76200"/>
            <a:ext cx="8077200" cy="6858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381000" y="6009222"/>
            <a:ext cx="4953000" cy="369332"/>
          </a:xfrm>
          <a:prstGeom prst="rect">
            <a:avLst/>
          </a:prstGeom>
          <a:noFill/>
        </p:spPr>
        <p:txBody>
          <a:bodyPr wrap="square" rtlCol="0">
            <a:spAutoFit/>
          </a:bodyPr>
          <a:lstStyle/>
          <a:p>
            <a:r>
              <a:rPr lang="en-US" sz="1800" dirty="0">
                <a:latin typeface="+mn-lt"/>
              </a:rPr>
              <a:t>Source: World Travel &amp; Tourism Council (2017), p. 2</a:t>
            </a:r>
          </a:p>
        </p:txBody>
      </p:sp>
    </p:spTree>
    <p:extLst>
      <p:ext uri="{BB962C8B-B14F-4D97-AF65-F5344CB8AC3E}">
        <p14:creationId xmlns:p14="http://schemas.microsoft.com/office/powerpoint/2010/main" val="1014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8</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pic>
        <p:nvPicPr>
          <p:cNvPr id="6" name="Picture 5"/>
          <p:cNvPicPr>
            <a:picLocks noChangeAspect="1"/>
          </p:cNvPicPr>
          <p:nvPr/>
        </p:nvPicPr>
        <p:blipFill>
          <a:blip r:embed="rId2"/>
          <a:stretch>
            <a:fillRect/>
          </a:stretch>
        </p:blipFill>
        <p:spPr>
          <a:xfrm>
            <a:off x="762000" y="1316821"/>
            <a:ext cx="7010400" cy="5056770"/>
          </a:xfrm>
          <a:prstGeom prst="rect">
            <a:avLst/>
          </a:prstGeom>
        </p:spPr>
      </p:pic>
      <p:sp>
        <p:nvSpPr>
          <p:cNvPr id="8" name="TextBox 7"/>
          <p:cNvSpPr txBox="1"/>
          <p:nvPr/>
        </p:nvSpPr>
        <p:spPr>
          <a:xfrm>
            <a:off x="533400" y="868106"/>
            <a:ext cx="7914204" cy="461665"/>
          </a:xfrm>
          <a:prstGeom prst="rect">
            <a:avLst/>
          </a:prstGeom>
          <a:noFill/>
        </p:spPr>
        <p:txBody>
          <a:bodyPr wrap="square" rtlCol="0">
            <a:spAutoFit/>
          </a:bodyPr>
          <a:lstStyle/>
          <a:p>
            <a:r>
              <a:rPr lang="en-US" sz="2400" b="1" dirty="0">
                <a:solidFill>
                  <a:srgbClr val="0066FF"/>
                </a:solidFill>
                <a:latin typeface="+mn-lt"/>
              </a:rPr>
              <a:t>Contribution to </a:t>
            </a:r>
            <a:r>
              <a:rPr lang="en-US" sz="2400" b="1" dirty="0">
                <a:solidFill>
                  <a:srgbClr val="C00000"/>
                </a:solidFill>
                <a:latin typeface="+mn-lt"/>
              </a:rPr>
              <a:t>GDP</a:t>
            </a:r>
            <a:r>
              <a:rPr lang="en-US" sz="2400" b="1" dirty="0">
                <a:solidFill>
                  <a:srgbClr val="0066FF"/>
                </a:solidFill>
                <a:latin typeface="+mn-lt"/>
              </a:rPr>
              <a:t> of Thailand, compared to other sectors </a:t>
            </a: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12" name="TextBox 11"/>
          <p:cNvSpPr txBox="1"/>
          <p:nvPr/>
        </p:nvSpPr>
        <p:spPr>
          <a:xfrm>
            <a:off x="762000" y="6421311"/>
            <a:ext cx="5029200" cy="369332"/>
          </a:xfrm>
          <a:prstGeom prst="rect">
            <a:avLst/>
          </a:prstGeom>
          <a:noFill/>
        </p:spPr>
        <p:txBody>
          <a:bodyPr wrap="square" rtlCol="0">
            <a:spAutoFit/>
          </a:bodyPr>
          <a:lstStyle/>
          <a:p>
            <a:r>
              <a:rPr lang="en-US" sz="1800" dirty="0">
                <a:latin typeface="+mn-lt"/>
              </a:rPr>
              <a:t>Source: World Travel &amp; Tourism Council (2015), p. 3 </a:t>
            </a:r>
          </a:p>
        </p:txBody>
      </p:sp>
    </p:spTree>
    <p:extLst>
      <p:ext uri="{BB962C8B-B14F-4D97-AF65-F5344CB8AC3E}">
        <p14:creationId xmlns:p14="http://schemas.microsoft.com/office/powerpoint/2010/main" val="2283681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9</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8" name="TextBox 7"/>
          <p:cNvSpPr txBox="1"/>
          <p:nvPr/>
        </p:nvSpPr>
        <p:spPr>
          <a:xfrm>
            <a:off x="152400" y="907436"/>
            <a:ext cx="8991600" cy="461665"/>
          </a:xfrm>
          <a:prstGeom prst="rect">
            <a:avLst/>
          </a:prstGeom>
          <a:noFill/>
        </p:spPr>
        <p:txBody>
          <a:bodyPr wrap="square" rtlCol="0">
            <a:spAutoFit/>
          </a:bodyPr>
          <a:lstStyle/>
          <a:p>
            <a:r>
              <a:rPr lang="en-US" sz="2400" b="1" dirty="0">
                <a:solidFill>
                  <a:srgbClr val="0066FF"/>
                </a:solidFill>
                <a:latin typeface="+mn-lt"/>
              </a:rPr>
              <a:t>Contribution to </a:t>
            </a:r>
            <a:r>
              <a:rPr lang="en-US" sz="2400" b="1" dirty="0">
                <a:solidFill>
                  <a:srgbClr val="C00000"/>
                </a:solidFill>
                <a:latin typeface="+mn-lt"/>
              </a:rPr>
              <a:t>Employment</a:t>
            </a:r>
            <a:r>
              <a:rPr lang="en-US" sz="2400" b="1" dirty="0">
                <a:solidFill>
                  <a:srgbClr val="0066FF"/>
                </a:solidFill>
                <a:latin typeface="+mn-lt"/>
              </a:rPr>
              <a:t> in Thailand, compared to other sectors </a:t>
            </a: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12" name="TextBox 11"/>
          <p:cNvSpPr txBox="1"/>
          <p:nvPr/>
        </p:nvSpPr>
        <p:spPr>
          <a:xfrm>
            <a:off x="762000" y="6344151"/>
            <a:ext cx="5257800" cy="369332"/>
          </a:xfrm>
          <a:prstGeom prst="rect">
            <a:avLst/>
          </a:prstGeom>
          <a:noFill/>
        </p:spPr>
        <p:txBody>
          <a:bodyPr wrap="square" rtlCol="0">
            <a:spAutoFit/>
          </a:bodyPr>
          <a:lstStyle/>
          <a:p>
            <a:r>
              <a:rPr lang="en-US" sz="1800" dirty="0">
                <a:latin typeface="+mn-lt"/>
              </a:rPr>
              <a:t>Source: World Travel &amp; Tourism Council (2015), p. 3 </a:t>
            </a:r>
          </a:p>
        </p:txBody>
      </p:sp>
      <p:pic>
        <p:nvPicPr>
          <p:cNvPr id="3" name="Picture 2"/>
          <p:cNvPicPr>
            <a:picLocks noChangeAspect="1"/>
          </p:cNvPicPr>
          <p:nvPr/>
        </p:nvPicPr>
        <p:blipFill>
          <a:blip r:embed="rId2"/>
          <a:stretch>
            <a:fillRect/>
          </a:stretch>
        </p:blipFill>
        <p:spPr>
          <a:xfrm>
            <a:off x="777644" y="1390800"/>
            <a:ext cx="6994756" cy="4983999"/>
          </a:xfrm>
          <a:prstGeom prst="rect">
            <a:avLst/>
          </a:prstGeom>
        </p:spPr>
      </p:pic>
    </p:spTree>
    <p:extLst>
      <p:ext uri="{BB962C8B-B14F-4D97-AF65-F5344CB8AC3E}">
        <p14:creationId xmlns:p14="http://schemas.microsoft.com/office/powerpoint/2010/main" val="1531613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10</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12" name="TextBox 11"/>
          <p:cNvSpPr txBox="1"/>
          <p:nvPr/>
        </p:nvSpPr>
        <p:spPr>
          <a:xfrm>
            <a:off x="1730375" y="6359667"/>
            <a:ext cx="5083238" cy="369332"/>
          </a:xfrm>
          <a:prstGeom prst="rect">
            <a:avLst/>
          </a:prstGeom>
          <a:noFill/>
        </p:spPr>
        <p:txBody>
          <a:bodyPr wrap="square" rtlCol="0">
            <a:spAutoFit/>
          </a:bodyPr>
          <a:lstStyle/>
          <a:p>
            <a:r>
              <a:rPr lang="en-US" sz="1800" dirty="0">
                <a:latin typeface="+mn-lt"/>
              </a:rPr>
              <a:t>Source: World Travel &amp; Tourism Council (2015), p. 2</a:t>
            </a:r>
          </a:p>
        </p:txBody>
      </p:sp>
      <p:pic>
        <p:nvPicPr>
          <p:cNvPr id="4" name="Picture 3"/>
          <p:cNvPicPr>
            <a:picLocks noChangeAspect="1"/>
          </p:cNvPicPr>
          <p:nvPr/>
        </p:nvPicPr>
        <p:blipFill>
          <a:blip r:embed="rId2"/>
          <a:stretch>
            <a:fillRect/>
          </a:stretch>
        </p:blipFill>
        <p:spPr>
          <a:xfrm>
            <a:off x="1676400" y="2819400"/>
            <a:ext cx="5191188" cy="3600436"/>
          </a:xfrm>
          <a:prstGeom prst="rect">
            <a:avLst/>
          </a:prstGeom>
        </p:spPr>
      </p:pic>
      <p:sp>
        <p:nvSpPr>
          <p:cNvPr id="5" name="TextBox 4"/>
          <p:cNvSpPr txBox="1"/>
          <p:nvPr/>
        </p:nvSpPr>
        <p:spPr>
          <a:xfrm>
            <a:off x="457200" y="806210"/>
            <a:ext cx="8229600" cy="1938992"/>
          </a:xfrm>
          <a:prstGeom prst="rect">
            <a:avLst/>
          </a:prstGeom>
          <a:noFill/>
        </p:spPr>
        <p:txBody>
          <a:bodyPr wrap="square" rtlCol="0">
            <a:spAutoFit/>
          </a:bodyPr>
          <a:lstStyle/>
          <a:p>
            <a:pPr marL="342900" indent="-342900">
              <a:buFont typeface="Wingdings" panose="05000000000000000000" pitchFamily="2" charset="2"/>
              <a:buChar char="q"/>
            </a:pPr>
            <a:r>
              <a:rPr lang="en-US" sz="2000" b="1" dirty="0">
                <a:solidFill>
                  <a:srgbClr val="0066FF"/>
                </a:solidFill>
                <a:latin typeface="+mn-lt"/>
              </a:rPr>
              <a:t>Travel &amp; Tourism direct industry GDP expanded </a:t>
            </a:r>
            <a:r>
              <a:rPr lang="en-US" sz="2000" b="1" dirty="0">
                <a:solidFill>
                  <a:srgbClr val="C00000"/>
                </a:solidFill>
                <a:latin typeface="+mn-lt"/>
              </a:rPr>
              <a:t>187%</a:t>
            </a:r>
            <a:r>
              <a:rPr lang="en-US" sz="2000" b="1" dirty="0">
                <a:solidFill>
                  <a:srgbClr val="0066FF"/>
                </a:solidFill>
                <a:latin typeface="+mn-lt"/>
              </a:rPr>
              <a:t> </a:t>
            </a:r>
            <a:r>
              <a:rPr lang="en-US" sz="2000" dirty="0">
                <a:latin typeface="+mn-lt"/>
              </a:rPr>
              <a:t>between </a:t>
            </a:r>
            <a:r>
              <a:rPr lang="en-US" sz="2000" b="1" dirty="0">
                <a:solidFill>
                  <a:srgbClr val="008000"/>
                </a:solidFill>
                <a:latin typeface="+mn-lt"/>
              </a:rPr>
              <a:t>1995 and 2014</a:t>
            </a:r>
            <a:r>
              <a:rPr lang="en-US" sz="2000" dirty="0">
                <a:latin typeface="+mn-lt"/>
              </a:rPr>
              <a:t> while the total economy expanded 6%.</a:t>
            </a:r>
          </a:p>
          <a:p>
            <a:pPr marL="342900" indent="-342900">
              <a:buFont typeface="Wingdings" panose="05000000000000000000" pitchFamily="2" charset="2"/>
              <a:buChar char="q"/>
            </a:pPr>
            <a:r>
              <a:rPr lang="en-US" sz="2000" b="1" dirty="0">
                <a:solidFill>
                  <a:srgbClr val="0066FF"/>
                </a:solidFill>
                <a:latin typeface="+mn-lt"/>
              </a:rPr>
              <a:t>The mining industry grew </a:t>
            </a:r>
            <a:r>
              <a:rPr lang="en-US" sz="2000" b="1" dirty="0">
                <a:solidFill>
                  <a:srgbClr val="C00000"/>
                </a:solidFill>
                <a:latin typeface="+mn-lt"/>
              </a:rPr>
              <a:t>146%</a:t>
            </a:r>
            <a:r>
              <a:rPr lang="en-US" sz="2000" b="1" dirty="0">
                <a:solidFill>
                  <a:srgbClr val="0066FF"/>
                </a:solidFill>
                <a:latin typeface="+mn-lt"/>
              </a:rPr>
              <a:t> </a:t>
            </a:r>
            <a:r>
              <a:rPr lang="en-US" sz="2000" dirty="0">
                <a:latin typeface="+mn-lt"/>
              </a:rPr>
              <a:t>over this 19-year period.</a:t>
            </a:r>
          </a:p>
          <a:p>
            <a:pPr marL="342900" indent="-342900">
              <a:buFont typeface="Wingdings" panose="05000000000000000000" pitchFamily="2" charset="2"/>
              <a:buChar char="q"/>
            </a:pPr>
            <a:r>
              <a:rPr lang="en-US" sz="2000" dirty="0">
                <a:latin typeface="+mn-lt"/>
              </a:rPr>
              <a:t>The </a:t>
            </a:r>
            <a:r>
              <a:rPr lang="en-US" sz="2000" b="1" dirty="0">
                <a:solidFill>
                  <a:srgbClr val="0066FF"/>
                </a:solidFill>
                <a:latin typeface="+mn-lt"/>
              </a:rPr>
              <a:t>banking industry grew just </a:t>
            </a:r>
            <a:r>
              <a:rPr lang="en-US" sz="2000" b="1" dirty="0">
                <a:solidFill>
                  <a:srgbClr val="C00000"/>
                </a:solidFill>
                <a:latin typeface="+mn-lt"/>
              </a:rPr>
              <a:t>48%</a:t>
            </a:r>
            <a:r>
              <a:rPr lang="en-US" sz="2000" b="1" dirty="0">
                <a:solidFill>
                  <a:srgbClr val="0066FF"/>
                </a:solidFill>
                <a:latin typeface="+mn-lt"/>
              </a:rPr>
              <a:t> </a:t>
            </a:r>
            <a:r>
              <a:rPr lang="en-US" sz="2000" dirty="0">
                <a:latin typeface="+mn-lt"/>
              </a:rPr>
              <a:t>over this 19-year period</a:t>
            </a:r>
          </a:p>
          <a:p>
            <a:pPr marL="342900" indent="-342900">
              <a:buFont typeface="Wingdings" panose="05000000000000000000" pitchFamily="2" charset="2"/>
              <a:buChar char="q"/>
            </a:pPr>
            <a:r>
              <a:rPr lang="en-US" sz="2000" dirty="0">
                <a:latin typeface="+mn-lt"/>
              </a:rPr>
              <a:t>Travel &amp; Tourism GDP is expected to grow at an annual average of </a:t>
            </a:r>
            <a:r>
              <a:rPr lang="en-US" sz="2000" b="1" dirty="0">
                <a:solidFill>
                  <a:srgbClr val="BA0808"/>
                </a:solidFill>
                <a:latin typeface="+mn-lt"/>
              </a:rPr>
              <a:t>6.2% </a:t>
            </a:r>
            <a:r>
              <a:rPr lang="en-US" sz="2000" dirty="0">
                <a:latin typeface="+mn-lt"/>
              </a:rPr>
              <a:t>over the next decade.</a:t>
            </a:r>
          </a:p>
        </p:txBody>
      </p:sp>
    </p:spTree>
    <p:extLst>
      <p:ext uri="{BB962C8B-B14F-4D97-AF65-F5344CB8AC3E}">
        <p14:creationId xmlns:p14="http://schemas.microsoft.com/office/powerpoint/2010/main" val="747066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755" y="2438400"/>
            <a:ext cx="4724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1363" y="2438400"/>
            <a:ext cx="4038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914400"/>
            <a:ext cx="71151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609600" y="6019800"/>
            <a:ext cx="4267200" cy="369332"/>
          </a:xfrm>
          <a:prstGeom prst="rect">
            <a:avLst/>
          </a:prstGeom>
          <a:noFill/>
        </p:spPr>
        <p:txBody>
          <a:bodyPr wrap="square" rtlCol="0">
            <a:spAutoFit/>
          </a:bodyPr>
          <a:lstStyle/>
          <a:p>
            <a:r>
              <a:rPr lang="en-US" sz="1800" dirty="0">
                <a:latin typeface="+mn-lt"/>
              </a:rPr>
              <a:t>Source: World Travel &amp; Tourism (2017), p. 1</a:t>
            </a:r>
          </a:p>
        </p:txBody>
      </p:sp>
    </p:spTree>
    <p:extLst>
      <p:ext uri="{BB962C8B-B14F-4D97-AF65-F5344CB8AC3E}">
        <p14:creationId xmlns:p14="http://schemas.microsoft.com/office/powerpoint/2010/main" val="2125947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251" y="1676400"/>
            <a:ext cx="4035778"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676400"/>
            <a:ext cx="4114800" cy="373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pic>
        <p:nvPicPr>
          <p:cNvPr id="2" name="Picture 1"/>
          <p:cNvPicPr>
            <a:picLocks noChangeAspect="1"/>
          </p:cNvPicPr>
          <p:nvPr/>
        </p:nvPicPr>
        <p:blipFill>
          <a:blip r:embed="rId4"/>
          <a:stretch>
            <a:fillRect/>
          </a:stretch>
        </p:blipFill>
        <p:spPr>
          <a:xfrm>
            <a:off x="381000" y="1028700"/>
            <a:ext cx="6970537" cy="533400"/>
          </a:xfrm>
          <a:prstGeom prst="rect">
            <a:avLst/>
          </a:prstGeom>
        </p:spPr>
      </p:pic>
      <p:sp>
        <p:nvSpPr>
          <p:cNvPr id="8" name="TextBox 7"/>
          <p:cNvSpPr txBox="1"/>
          <p:nvPr/>
        </p:nvSpPr>
        <p:spPr>
          <a:xfrm>
            <a:off x="457200" y="6019800"/>
            <a:ext cx="5105400" cy="369332"/>
          </a:xfrm>
          <a:prstGeom prst="rect">
            <a:avLst/>
          </a:prstGeom>
          <a:noFill/>
        </p:spPr>
        <p:txBody>
          <a:bodyPr wrap="square" rtlCol="0">
            <a:spAutoFit/>
          </a:bodyPr>
          <a:lstStyle/>
          <a:p>
            <a:r>
              <a:rPr lang="en-US" sz="1800" dirty="0">
                <a:latin typeface="+mn-lt"/>
              </a:rPr>
              <a:t>Source: World Travel &amp; Tourism Council (2017), p. 3</a:t>
            </a:r>
          </a:p>
        </p:txBody>
      </p:sp>
    </p:spTree>
    <p:extLst>
      <p:ext uri="{BB962C8B-B14F-4D97-AF65-F5344CB8AC3E}">
        <p14:creationId xmlns:p14="http://schemas.microsoft.com/office/powerpoint/2010/main" val="349848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228600" y="5943600"/>
            <a:ext cx="5181600" cy="369332"/>
          </a:xfrm>
          <a:prstGeom prst="rect">
            <a:avLst/>
          </a:prstGeom>
          <a:noFill/>
        </p:spPr>
        <p:txBody>
          <a:bodyPr wrap="square" rtlCol="0">
            <a:spAutoFit/>
          </a:bodyPr>
          <a:lstStyle/>
          <a:p>
            <a:r>
              <a:rPr lang="en-US" sz="1800" dirty="0">
                <a:latin typeface="+mn-lt"/>
              </a:rPr>
              <a:t>Source: World Travel &amp; Tourism Council (2017), p. 3</a:t>
            </a:r>
          </a:p>
        </p:txBody>
      </p:sp>
      <p:pic>
        <p:nvPicPr>
          <p:cNvPr id="3" name="Picture 2"/>
          <p:cNvPicPr>
            <a:picLocks noChangeAspect="1"/>
          </p:cNvPicPr>
          <p:nvPr/>
        </p:nvPicPr>
        <p:blipFill>
          <a:blip r:embed="rId2"/>
          <a:stretch>
            <a:fillRect/>
          </a:stretch>
        </p:blipFill>
        <p:spPr>
          <a:xfrm>
            <a:off x="191762" y="1001143"/>
            <a:ext cx="6937613" cy="360726"/>
          </a:xfrm>
          <a:prstGeom prst="rect">
            <a:avLst/>
          </a:prstGeom>
        </p:spPr>
      </p:pic>
      <p:pic>
        <p:nvPicPr>
          <p:cNvPr id="5" name="Picture 4"/>
          <p:cNvPicPr>
            <a:picLocks noChangeAspect="1"/>
          </p:cNvPicPr>
          <p:nvPr/>
        </p:nvPicPr>
        <p:blipFill>
          <a:blip r:embed="rId3"/>
          <a:stretch>
            <a:fillRect/>
          </a:stretch>
        </p:blipFill>
        <p:spPr>
          <a:xfrm>
            <a:off x="4741053" y="1550503"/>
            <a:ext cx="4322876" cy="3875809"/>
          </a:xfrm>
          <a:prstGeom prst="rect">
            <a:avLst/>
          </a:prstGeom>
        </p:spPr>
      </p:pic>
      <p:pic>
        <p:nvPicPr>
          <p:cNvPr id="7" name="Picture 6"/>
          <p:cNvPicPr>
            <a:picLocks noChangeAspect="1"/>
          </p:cNvPicPr>
          <p:nvPr/>
        </p:nvPicPr>
        <p:blipFill>
          <a:blip r:embed="rId4"/>
          <a:stretch>
            <a:fillRect/>
          </a:stretch>
        </p:blipFill>
        <p:spPr>
          <a:xfrm>
            <a:off x="228600" y="1515403"/>
            <a:ext cx="4420949" cy="3898293"/>
          </a:xfrm>
          <a:prstGeom prst="rect">
            <a:avLst/>
          </a:prstGeom>
        </p:spPr>
      </p:pic>
      <p:pic>
        <p:nvPicPr>
          <p:cNvPr id="9" name="Picture 8"/>
          <p:cNvPicPr>
            <a:picLocks noChangeAspect="1"/>
          </p:cNvPicPr>
          <p:nvPr/>
        </p:nvPicPr>
        <p:blipFill>
          <a:blip r:embed="rId5"/>
          <a:stretch>
            <a:fillRect/>
          </a:stretch>
        </p:blipFill>
        <p:spPr>
          <a:xfrm>
            <a:off x="191762" y="5462639"/>
            <a:ext cx="3748388" cy="277898"/>
          </a:xfrm>
          <a:prstGeom prst="rect">
            <a:avLst/>
          </a:prstGeom>
        </p:spPr>
      </p:pic>
    </p:spTree>
    <p:extLst>
      <p:ext uri="{BB962C8B-B14F-4D97-AF65-F5344CB8AC3E}">
        <p14:creationId xmlns:p14="http://schemas.microsoft.com/office/powerpoint/2010/main" val="93015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19" y="1600200"/>
            <a:ext cx="4686953"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580518"/>
            <a:ext cx="4652450" cy="405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9" name="TextBox 8"/>
          <p:cNvSpPr txBox="1"/>
          <p:nvPr/>
        </p:nvSpPr>
        <p:spPr>
          <a:xfrm>
            <a:off x="152400" y="5853133"/>
            <a:ext cx="5540396" cy="369332"/>
          </a:xfrm>
          <a:prstGeom prst="rect">
            <a:avLst/>
          </a:prstGeom>
          <a:noFill/>
        </p:spPr>
        <p:txBody>
          <a:bodyPr wrap="square" rtlCol="0">
            <a:spAutoFit/>
          </a:bodyPr>
          <a:lstStyle/>
          <a:p>
            <a:r>
              <a:rPr lang="en-US" sz="1800" dirty="0">
                <a:latin typeface="+mn-lt"/>
              </a:rPr>
              <a:t>Source: World Travel &amp; Tourism Council  (2017), p. 4</a:t>
            </a:r>
          </a:p>
        </p:txBody>
      </p:sp>
      <p:pic>
        <p:nvPicPr>
          <p:cNvPr id="2" name="Picture 1"/>
          <p:cNvPicPr>
            <a:picLocks noChangeAspect="1"/>
          </p:cNvPicPr>
          <p:nvPr/>
        </p:nvPicPr>
        <p:blipFill>
          <a:blip r:embed="rId4"/>
          <a:stretch>
            <a:fillRect/>
          </a:stretch>
        </p:blipFill>
        <p:spPr>
          <a:xfrm>
            <a:off x="152400" y="1005903"/>
            <a:ext cx="7287638" cy="350393"/>
          </a:xfrm>
          <a:prstGeom prst="rect">
            <a:avLst/>
          </a:prstGeom>
        </p:spPr>
      </p:pic>
    </p:spTree>
    <p:extLst>
      <p:ext uri="{BB962C8B-B14F-4D97-AF65-F5344CB8AC3E}">
        <p14:creationId xmlns:p14="http://schemas.microsoft.com/office/powerpoint/2010/main" val="841090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127103"/>
            <a:ext cx="7493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159970" y="5867400"/>
            <a:ext cx="4267200" cy="369332"/>
          </a:xfrm>
          <a:prstGeom prst="rect">
            <a:avLst/>
          </a:prstGeom>
          <a:noFill/>
        </p:spPr>
        <p:txBody>
          <a:bodyPr wrap="square" rtlCol="0">
            <a:spAutoFit/>
          </a:bodyPr>
          <a:lstStyle/>
          <a:p>
            <a:r>
              <a:rPr lang="en-US" sz="1800" dirty="0">
                <a:latin typeface="+mn-lt"/>
              </a:rPr>
              <a:t>Source: World Travel &amp; Tourism (2017), p. 4</a:t>
            </a:r>
          </a:p>
        </p:txBody>
      </p:sp>
      <p:pic>
        <p:nvPicPr>
          <p:cNvPr id="4" name="Picture 3"/>
          <p:cNvPicPr>
            <a:picLocks noChangeAspect="1"/>
          </p:cNvPicPr>
          <p:nvPr/>
        </p:nvPicPr>
        <p:blipFill>
          <a:blip r:embed="rId3"/>
          <a:stretch>
            <a:fillRect/>
          </a:stretch>
        </p:blipFill>
        <p:spPr>
          <a:xfrm>
            <a:off x="159970" y="1676400"/>
            <a:ext cx="4440150" cy="3934868"/>
          </a:xfrm>
          <a:prstGeom prst="rect">
            <a:avLst/>
          </a:prstGeom>
        </p:spPr>
      </p:pic>
      <p:pic>
        <p:nvPicPr>
          <p:cNvPr id="5" name="Picture 4"/>
          <p:cNvPicPr>
            <a:picLocks noChangeAspect="1"/>
          </p:cNvPicPr>
          <p:nvPr/>
        </p:nvPicPr>
        <p:blipFill>
          <a:blip r:embed="rId4"/>
          <a:stretch>
            <a:fillRect/>
          </a:stretch>
        </p:blipFill>
        <p:spPr>
          <a:xfrm>
            <a:off x="4621819" y="1666375"/>
            <a:ext cx="4407975" cy="3963060"/>
          </a:xfrm>
          <a:prstGeom prst="rect">
            <a:avLst/>
          </a:prstGeom>
        </p:spPr>
      </p:pic>
    </p:spTree>
    <p:extLst>
      <p:ext uri="{BB962C8B-B14F-4D97-AF65-F5344CB8AC3E}">
        <p14:creationId xmlns:p14="http://schemas.microsoft.com/office/powerpoint/2010/main" val="1670878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9" name="TextBox 8"/>
          <p:cNvSpPr txBox="1"/>
          <p:nvPr/>
        </p:nvSpPr>
        <p:spPr>
          <a:xfrm>
            <a:off x="267560" y="5867400"/>
            <a:ext cx="5295040" cy="369332"/>
          </a:xfrm>
          <a:prstGeom prst="rect">
            <a:avLst/>
          </a:prstGeom>
          <a:noFill/>
        </p:spPr>
        <p:txBody>
          <a:bodyPr wrap="square" rtlCol="0">
            <a:spAutoFit/>
          </a:bodyPr>
          <a:lstStyle/>
          <a:p>
            <a:r>
              <a:rPr lang="en-US" sz="1800" dirty="0">
                <a:latin typeface="+mn-lt"/>
              </a:rPr>
              <a:t>Source: World Travel &amp; Tourism Council (2017), p. 5</a:t>
            </a:r>
          </a:p>
        </p:txBody>
      </p:sp>
      <p:pic>
        <p:nvPicPr>
          <p:cNvPr id="2" name="Picture 1"/>
          <p:cNvPicPr>
            <a:picLocks noChangeAspect="1"/>
          </p:cNvPicPr>
          <p:nvPr/>
        </p:nvPicPr>
        <p:blipFill>
          <a:blip r:embed="rId2"/>
          <a:stretch>
            <a:fillRect/>
          </a:stretch>
        </p:blipFill>
        <p:spPr>
          <a:xfrm>
            <a:off x="125655" y="1066800"/>
            <a:ext cx="7113345" cy="379597"/>
          </a:xfrm>
          <a:prstGeom prst="rect">
            <a:avLst/>
          </a:prstGeom>
        </p:spPr>
      </p:pic>
      <p:pic>
        <p:nvPicPr>
          <p:cNvPr id="3" name="Picture 2"/>
          <p:cNvPicPr>
            <a:picLocks noChangeAspect="1"/>
          </p:cNvPicPr>
          <p:nvPr/>
        </p:nvPicPr>
        <p:blipFill>
          <a:blip r:embed="rId3"/>
          <a:stretch>
            <a:fillRect/>
          </a:stretch>
        </p:blipFill>
        <p:spPr>
          <a:xfrm>
            <a:off x="208414" y="1676400"/>
            <a:ext cx="4375800" cy="3830153"/>
          </a:xfrm>
          <a:prstGeom prst="rect">
            <a:avLst/>
          </a:prstGeom>
        </p:spPr>
      </p:pic>
      <p:pic>
        <p:nvPicPr>
          <p:cNvPr id="6" name="Picture 5"/>
          <p:cNvPicPr>
            <a:picLocks noChangeAspect="1"/>
          </p:cNvPicPr>
          <p:nvPr/>
        </p:nvPicPr>
        <p:blipFill>
          <a:blip r:embed="rId4"/>
          <a:stretch>
            <a:fillRect/>
          </a:stretch>
        </p:blipFill>
        <p:spPr>
          <a:xfrm>
            <a:off x="4584214" y="1668345"/>
            <a:ext cx="4295363" cy="3838208"/>
          </a:xfrm>
          <a:prstGeom prst="rect">
            <a:avLst/>
          </a:prstGeom>
        </p:spPr>
      </p:pic>
    </p:spTree>
    <p:extLst>
      <p:ext uri="{BB962C8B-B14F-4D97-AF65-F5344CB8AC3E}">
        <p14:creationId xmlns:p14="http://schemas.microsoft.com/office/powerpoint/2010/main" val="2810537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9" name="TextBox 8"/>
          <p:cNvSpPr txBox="1"/>
          <p:nvPr/>
        </p:nvSpPr>
        <p:spPr>
          <a:xfrm>
            <a:off x="205216" y="6248400"/>
            <a:ext cx="5052584" cy="369332"/>
          </a:xfrm>
          <a:prstGeom prst="rect">
            <a:avLst/>
          </a:prstGeom>
          <a:noFill/>
        </p:spPr>
        <p:txBody>
          <a:bodyPr wrap="square" rtlCol="0">
            <a:spAutoFit/>
          </a:bodyPr>
          <a:lstStyle/>
          <a:p>
            <a:r>
              <a:rPr lang="en-US" sz="1800" dirty="0">
                <a:latin typeface="+mn-lt"/>
              </a:rPr>
              <a:t>Source: World Travel &amp; Tourism Council (2017), p. 5</a:t>
            </a:r>
          </a:p>
        </p:txBody>
      </p:sp>
      <p:pic>
        <p:nvPicPr>
          <p:cNvPr id="4" name="Picture 3"/>
          <p:cNvPicPr>
            <a:picLocks noChangeAspect="1"/>
          </p:cNvPicPr>
          <p:nvPr/>
        </p:nvPicPr>
        <p:blipFill>
          <a:blip r:embed="rId2"/>
          <a:stretch>
            <a:fillRect/>
          </a:stretch>
        </p:blipFill>
        <p:spPr>
          <a:xfrm>
            <a:off x="205216" y="1567835"/>
            <a:ext cx="4391888" cy="3910703"/>
          </a:xfrm>
          <a:prstGeom prst="rect">
            <a:avLst/>
          </a:prstGeom>
        </p:spPr>
      </p:pic>
      <p:pic>
        <p:nvPicPr>
          <p:cNvPr id="5" name="Picture 4"/>
          <p:cNvPicPr>
            <a:picLocks noChangeAspect="1"/>
          </p:cNvPicPr>
          <p:nvPr/>
        </p:nvPicPr>
        <p:blipFill>
          <a:blip r:embed="rId3"/>
          <a:stretch>
            <a:fillRect/>
          </a:stretch>
        </p:blipFill>
        <p:spPr>
          <a:xfrm>
            <a:off x="205216" y="936096"/>
            <a:ext cx="6451228" cy="511703"/>
          </a:xfrm>
          <a:prstGeom prst="rect">
            <a:avLst/>
          </a:prstGeom>
        </p:spPr>
      </p:pic>
      <p:pic>
        <p:nvPicPr>
          <p:cNvPr id="8" name="Picture 7"/>
          <p:cNvPicPr>
            <a:picLocks noChangeAspect="1"/>
          </p:cNvPicPr>
          <p:nvPr/>
        </p:nvPicPr>
        <p:blipFill>
          <a:blip r:embed="rId4"/>
          <a:stretch>
            <a:fillRect/>
          </a:stretch>
        </p:blipFill>
        <p:spPr>
          <a:xfrm>
            <a:off x="292390" y="5558746"/>
            <a:ext cx="4304209" cy="313005"/>
          </a:xfrm>
          <a:prstGeom prst="rect">
            <a:avLst/>
          </a:prstGeom>
        </p:spPr>
      </p:pic>
      <p:pic>
        <p:nvPicPr>
          <p:cNvPr id="10" name="Picture 9"/>
          <p:cNvPicPr>
            <a:picLocks noChangeAspect="1"/>
          </p:cNvPicPr>
          <p:nvPr/>
        </p:nvPicPr>
        <p:blipFill>
          <a:blip r:embed="rId5"/>
          <a:stretch>
            <a:fillRect/>
          </a:stretch>
        </p:blipFill>
        <p:spPr>
          <a:xfrm>
            <a:off x="4495800" y="1560227"/>
            <a:ext cx="4359713" cy="3878483"/>
          </a:xfrm>
          <a:prstGeom prst="rect">
            <a:avLst/>
          </a:prstGeom>
        </p:spPr>
      </p:pic>
    </p:spTree>
    <p:extLst>
      <p:ext uri="{BB962C8B-B14F-4D97-AF65-F5344CB8AC3E}">
        <p14:creationId xmlns:p14="http://schemas.microsoft.com/office/powerpoint/2010/main" val="3844379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9" name="TextBox 8"/>
          <p:cNvSpPr txBox="1"/>
          <p:nvPr/>
        </p:nvSpPr>
        <p:spPr>
          <a:xfrm>
            <a:off x="205216" y="6248400"/>
            <a:ext cx="5585984" cy="369332"/>
          </a:xfrm>
          <a:prstGeom prst="rect">
            <a:avLst/>
          </a:prstGeom>
          <a:noFill/>
        </p:spPr>
        <p:txBody>
          <a:bodyPr wrap="square" rtlCol="0">
            <a:spAutoFit/>
          </a:bodyPr>
          <a:lstStyle/>
          <a:p>
            <a:r>
              <a:rPr lang="en-US" sz="1800" dirty="0">
                <a:latin typeface="+mn-lt"/>
              </a:rPr>
              <a:t>Source: World Travel &amp; Tourism Council (2017), p. 5</a:t>
            </a:r>
          </a:p>
        </p:txBody>
      </p:sp>
      <p:pic>
        <p:nvPicPr>
          <p:cNvPr id="4" name="Picture 3"/>
          <p:cNvPicPr>
            <a:picLocks noChangeAspect="1"/>
          </p:cNvPicPr>
          <p:nvPr/>
        </p:nvPicPr>
        <p:blipFill>
          <a:blip r:embed="rId2"/>
          <a:stretch>
            <a:fillRect/>
          </a:stretch>
        </p:blipFill>
        <p:spPr>
          <a:xfrm>
            <a:off x="205216" y="1567835"/>
            <a:ext cx="4391888" cy="3910703"/>
          </a:xfrm>
          <a:prstGeom prst="rect">
            <a:avLst/>
          </a:prstGeom>
        </p:spPr>
      </p:pic>
      <p:pic>
        <p:nvPicPr>
          <p:cNvPr id="5" name="Picture 4"/>
          <p:cNvPicPr>
            <a:picLocks noChangeAspect="1"/>
          </p:cNvPicPr>
          <p:nvPr/>
        </p:nvPicPr>
        <p:blipFill>
          <a:blip r:embed="rId3"/>
          <a:stretch>
            <a:fillRect/>
          </a:stretch>
        </p:blipFill>
        <p:spPr>
          <a:xfrm>
            <a:off x="205216" y="936096"/>
            <a:ext cx="6451228" cy="511703"/>
          </a:xfrm>
          <a:prstGeom prst="rect">
            <a:avLst/>
          </a:prstGeom>
        </p:spPr>
      </p:pic>
      <p:pic>
        <p:nvPicPr>
          <p:cNvPr id="8" name="Picture 7"/>
          <p:cNvPicPr>
            <a:picLocks noChangeAspect="1"/>
          </p:cNvPicPr>
          <p:nvPr/>
        </p:nvPicPr>
        <p:blipFill>
          <a:blip r:embed="rId4"/>
          <a:stretch>
            <a:fillRect/>
          </a:stretch>
        </p:blipFill>
        <p:spPr>
          <a:xfrm>
            <a:off x="292390" y="5558746"/>
            <a:ext cx="4304209" cy="313005"/>
          </a:xfrm>
          <a:prstGeom prst="rect">
            <a:avLst/>
          </a:prstGeom>
        </p:spPr>
      </p:pic>
      <p:pic>
        <p:nvPicPr>
          <p:cNvPr id="10" name="Picture 9"/>
          <p:cNvPicPr>
            <a:picLocks noChangeAspect="1"/>
          </p:cNvPicPr>
          <p:nvPr/>
        </p:nvPicPr>
        <p:blipFill>
          <a:blip r:embed="rId5"/>
          <a:stretch>
            <a:fillRect/>
          </a:stretch>
        </p:blipFill>
        <p:spPr>
          <a:xfrm>
            <a:off x="4495800" y="1560227"/>
            <a:ext cx="4359713" cy="3878483"/>
          </a:xfrm>
          <a:prstGeom prst="rect">
            <a:avLst/>
          </a:prstGeom>
        </p:spPr>
      </p:pic>
    </p:spTree>
    <p:extLst>
      <p:ext uri="{BB962C8B-B14F-4D97-AF65-F5344CB8AC3E}">
        <p14:creationId xmlns:p14="http://schemas.microsoft.com/office/powerpoint/2010/main" val="2860091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66800"/>
            <a:ext cx="667882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914400" y="6019800"/>
            <a:ext cx="5334000" cy="369332"/>
          </a:xfrm>
          <a:prstGeom prst="rect">
            <a:avLst/>
          </a:prstGeom>
          <a:noFill/>
        </p:spPr>
        <p:txBody>
          <a:bodyPr wrap="square" rtlCol="0">
            <a:spAutoFit/>
          </a:bodyPr>
          <a:lstStyle/>
          <a:p>
            <a:r>
              <a:rPr lang="en-US" sz="1800" dirty="0">
                <a:latin typeface="+mn-lt"/>
              </a:rPr>
              <a:t>Source: World Travel &amp; Tourism Council (2017), p. 6</a:t>
            </a:r>
          </a:p>
        </p:txBody>
      </p:sp>
    </p:spTree>
    <p:extLst>
      <p:ext uri="{BB962C8B-B14F-4D97-AF65-F5344CB8AC3E}">
        <p14:creationId xmlns:p14="http://schemas.microsoft.com/office/powerpoint/2010/main" val="809633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1219200"/>
            <a:ext cx="6849979"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811452" y="5945114"/>
            <a:ext cx="5132147" cy="369332"/>
          </a:xfrm>
          <a:prstGeom prst="rect">
            <a:avLst/>
          </a:prstGeom>
          <a:noFill/>
        </p:spPr>
        <p:txBody>
          <a:bodyPr wrap="square" rtlCol="0">
            <a:spAutoFit/>
          </a:bodyPr>
          <a:lstStyle/>
          <a:p>
            <a:r>
              <a:rPr lang="en-US" sz="1800" dirty="0">
                <a:latin typeface="+mn-lt"/>
              </a:rPr>
              <a:t>Source: World Travel &amp; Tourism Council (2017), p. 6</a:t>
            </a:r>
          </a:p>
        </p:txBody>
      </p:sp>
    </p:spTree>
    <p:extLst>
      <p:ext uri="{BB962C8B-B14F-4D97-AF65-F5344CB8AC3E}">
        <p14:creationId xmlns:p14="http://schemas.microsoft.com/office/powerpoint/2010/main" val="333437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838200" y="6096000"/>
            <a:ext cx="5257800" cy="369332"/>
          </a:xfrm>
          <a:prstGeom prst="rect">
            <a:avLst/>
          </a:prstGeom>
          <a:noFill/>
        </p:spPr>
        <p:txBody>
          <a:bodyPr wrap="square" rtlCol="0">
            <a:spAutoFit/>
          </a:bodyPr>
          <a:lstStyle/>
          <a:p>
            <a:r>
              <a:rPr lang="en-US" sz="1800" dirty="0">
                <a:latin typeface="+mn-lt"/>
              </a:rPr>
              <a:t>Source: World Travel &amp; Tourism Council (2017), p. 6</a:t>
            </a:r>
          </a:p>
        </p:txBody>
      </p:sp>
      <p:pic>
        <p:nvPicPr>
          <p:cNvPr id="2" name="Picture 1"/>
          <p:cNvPicPr>
            <a:picLocks noChangeAspect="1"/>
          </p:cNvPicPr>
          <p:nvPr/>
        </p:nvPicPr>
        <p:blipFill>
          <a:blip r:embed="rId2"/>
          <a:stretch>
            <a:fillRect/>
          </a:stretch>
        </p:blipFill>
        <p:spPr>
          <a:xfrm>
            <a:off x="609600" y="1143000"/>
            <a:ext cx="6935220" cy="4724400"/>
          </a:xfrm>
          <a:prstGeom prst="rect">
            <a:avLst/>
          </a:prstGeom>
        </p:spPr>
      </p:pic>
    </p:spTree>
    <p:extLst>
      <p:ext uri="{BB962C8B-B14F-4D97-AF65-F5344CB8AC3E}">
        <p14:creationId xmlns:p14="http://schemas.microsoft.com/office/powerpoint/2010/main" val="4230261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304800" y="5181600"/>
            <a:ext cx="5410200" cy="369332"/>
          </a:xfrm>
          <a:prstGeom prst="rect">
            <a:avLst/>
          </a:prstGeom>
          <a:noFill/>
        </p:spPr>
        <p:txBody>
          <a:bodyPr wrap="square" rtlCol="0">
            <a:spAutoFit/>
          </a:bodyPr>
          <a:lstStyle/>
          <a:p>
            <a:r>
              <a:rPr lang="en-US" sz="1800" dirty="0">
                <a:latin typeface="+mn-lt"/>
              </a:rPr>
              <a:t>Source: World Travel &amp; Tourism Council (2017), p. 11</a:t>
            </a:r>
          </a:p>
        </p:txBody>
      </p:sp>
      <p:pic>
        <p:nvPicPr>
          <p:cNvPr id="4" name="Picture 3"/>
          <p:cNvPicPr>
            <a:picLocks noChangeAspect="1"/>
          </p:cNvPicPr>
          <p:nvPr/>
        </p:nvPicPr>
        <p:blipFill>
          <a:blip r:embed="rId2"/>
          <a:stretch>
            <a:fillRect/>
          </a:stretch>
        </p:blipFill>
        <p:spPr>
          <a:xfrm>
            <a:off x="152400" y="1066800"/>
            <a:ext cx="8952469" cy="3516373"/>
          </a:xfrm>
          <a:prstGeom prst="rect">
            <a:avLst/>
          </a:prstGeom>
        </p:spPr>
      </p:pic>
    </p:spTree>
    <p:extLst>
      <p:ext uri="{BB962C8B-B14F-4D97-AF65-F5344CB8AC3E}">
        <p14:creationId xmlns:p14="http://schemas.microsoft.com/office/powerpoint/2010/main" val="2948837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304800" y="5181600"/>
            <a:ext cx="5791200" cy="369332"/>
          </a:xfrm>
          <a:prstGeom prst="rect">
            <a:avLst/>
          </a:prstGeom>
          <a:noFill/>
        </p:spPr>
        <p:txBody>
          <a:bodyPr wrap="square" rtlCol="0">
            <a:spAutoFit/>
          </a:bodyPr>
          <a:lstStyle/>
          <a:p>
            <a:r>
              <a:rPr lang="en-US" sz="1800" dirty="0">
                <a:latin typeface="+mn-lt"/>
              </a:rPr>
              <a:t>Source: World Travel &amp; Tourism Council (2017), p. 11</a:t>
            </a:r>
          </a:p>
        </p:txBody>
      </p:sp>
      <p:pic>
        <p:nvPicPr>
          <p:cNvPr id="4" name="Picture 3"/>
          <p:cNvPicPr>
            <a:picLocks noChangeAspect="1"/>
          </p:cNvPicPr>
          <p:nvPr/>
        </p:nvPicPr>
        <p:blipFill>
          <a:blip r:embed="rId2"/>
          <a:stretch>
            <a:fillRect/>
          </a:stretch>
        </p:blipFill>
        <p:spPr>
          <a:xfrm>
            <a:off x="151391" y="1241776"/>
            <a:ext cx="8991600" cy="3489316"/>
          </a:xfrm>
          <a:prstGeom prst="rect">
            <a:avLst/>
          </a:prstGeom>
        </p:spPr>
      </p:pic>
    </p:spTree>
    <p:extLst>
      <p:ext uri="{BB962C8B-B14F-4D97-AF65-F5344CB8AC3E}">
        <p14:creationId xmlns:p14="http://schemas.microsoft.com/office/powerpoint/2010/main" val="577599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24</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a:solidFill>
                  <a:srgbClr val="0066FF"/>
                </a:solidFill>
                <a:latin typeface="+mn-lt"/>
              </a:rPr>
              <a:t>Key definition</a:t>
            </a:r>
          </a:p>
        </p:txBody>
      </p:sp>
      <p:sp>
        <p:nvSpPr>
          <p:cNvPr id="7" name="TextBox 6"/>
          <p:cNvSpPr txBox="1"/>
          <p:nvPr/>
        </p:nvSpPr>
        <p:spPr>
          <a:xfrm>
            <a:off x="701722" y="2017931"/>
            <a:ext cx="7848600" cy="1785104"/>
          </a:xfrm>
          <a:prstGeom prst="rect">
            <a:avLst/>
          </a:prstGeom>
          <a:noFill/>
        </p:spPr>
        <p:txBody>
          <a:bodyPr wrap="square" rtlCol="0">
            <a:spAutoFit/>
          </a:bodyPr>
          <a:lstStyle/>
          <a:p>
            <a:r>
              <a:rPr lang="en-US" sz="3600" b="1" i="1" dirty="0">
                <a:solidFill>
                  <a:srgbClr val="008000"/>
                </a:solidFill>
                <a:latin typeface="+mn-lt"/>
              </a:rPr>
              <a:t>Travel &amp; Tourism</a:t>
            </a:r>
          </a:p>
          <a:p>
            <a:endParaRPr lang="en-US" sz="1600" b="1" i="1" dirty="0">
              <a:solidFill>
                <a:srgbClr val="008000"/>
              </a:solidFill>
              <a:latin typeface="+mn-lt"/>
            </a:endParaRPr>
          </a:p>
          <a:p>
            <a:endParaRPr lang="en-US" sz="1000" b="1" i="1" dirty="0">
              <a:solidFill>
                <a:srgbClr val="C00000"/>
              </a:solidFill>
              <a:latin typeface="Cordia New" panose="020B0304020202020204" pitchFamily="34" charset="-34"/>
            </a:endParaRPr>
          </a:p>
          <a:p>
            <a:r>
              <a:rPr lang="en-US" sz="2400" dirty="0">
                <a:latin typeface="+mn-lt"/>
              </a:rPr>
              <a:t>Relates to the activity of </a:t>
            </a:r>
            <a:r>
              <a:rPr lang="en-US" sz="2400" b="1" dirty="0" err="1">
                <a:solidFill>
                  <a:srgbClr val="0066FF"/>
                </a:solidFill>
                <a:latin typeface="+mn-lt"/>
              </a:rPr>
              <a:t>travellers</a:t>
            </a:r>
            <a:r>
              <a:rPr lang="en-US" sz="2400" dirty="0">
                <a:latin typeface="+mn-lt"/>
              </a:rPr>
              <a:t> on </a:t>
            </a:r>
            <a:r>
              <a:rPr lang="en-US" sz="2400" b="1" dirty="0">
                <a:solidFill>
                  <a:srgbClr val="0066FF"/>
                </a:solidFill>
                <a:latin typeface="+mn-lt"/>
              </a:rPr>
              <a:t>trips</a:t>
            </a:r>
            <a:r>
              <a:rPr lang="en-US" sz="2400" dirty="0">
                <a:solidFill>
                  <a:srgbClr val="0066FF"/>
                </a:solidFill>
                <a:latin typeface="+mn-lt"/>
              </a:rPr>
              <a:t> </a:t>
            </a:r>
            <a:r>
              <a:rPr lang="en-US" sz="2400" b="1" dirty="0">
                <a:solidFill>
                  <a:srgbClr val="0066FF"/>
                </a:solidFill>
                <a:latin typeface="+mn-lt"/>
              </a:rPr>
              <a:t>outside their usual environment </a:t>
            </a:r>
            <a:r>
              <a:rPr lang="en-US" sz="2400" dirty="0">
                <a:latin typeface="+mn-lt"/>
              </a:rPr>
              <a:t>with a duration of </a:t>
            </a:r>
            <a:r>
              <a:rPr lang="en-US" sz="2400" b="1" dirty="0">
                <a:solidFill>
                  <a:srgbClr val="0066FF"/>
                </a:solidFill>
                <a:latin typeface="+mn-lt"/>
              </a:rPr>
              <a:t>less than one year</a:t>
            </a:r>
            <a:r>
              <a:rPr lang="en-US" sz="2400" dirty="0">
                <a:latin typeface="+mn-lt"/>
              </a:rPr>
              <a:t>.</a:t>
            </a:r>
            <a:endParaRPr lang="en-US" sz="2400" b="1" i="1" dirty="0">
              <a:solidFill>
                <a:srgbClr val="C00000"/>
              </a:solidFill>
              <a:latin typeface="+mn-lt"/>
            </a:endParaRPr>
          </a:p>
        </p:txBody>
      </p:sp>
      <p:sp>
        <p:nvSpPr>
          <p:cNvPr id="8" name="TextBox 7"/>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015404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25</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a:solidFill>
                  <a:srgbClr val="0066FF"/>
                </a:solidFill>
                <a:latin typeface="+mn-lt"/>
              </a:rPr>
              <a:t>Key definition</a:t>
            </a:r>
          </a:p>
        </p:txBody>
      </p:sp>
      <p:sp>
        <p:nvSpPr>
          <p:cNvPr id="7" name="TextBox 6"/>
          <p:cNvSpPr txBox="1"/>
          <p:nvPr/>
        </p:nvSpPr>
        <p:spPr>
          <a:xfrm>
            <a:off x="697173" y="1905000"/>
            <a:ext cx="7848600" cy="4216539"/>
          </a:xfrm>
          <a:prstGeom prst="rect">
            <a:avLst/>
          </a:prstGeom>
          <a:noFill/>
        </p:spPr>
        <p:txBody>
          <a:bodyPr wrap="square" rtlCol="0">
            <a:spAutoFit/>
          </a:bodyPr>
          <a:lstStyle/>
          <a:p>
            <a:r>
              <a:rPr lang="en-US" b="1" i="1" dirty="0">
                <a:solidFill>
                  <a:srgbClr val="008000"/>
                </a:solidFill>
                <a:latin typeface="+mn-lt"/>
              </a:rPr>
              <a:t>DIRECT CONTRIBUTION TO GDP</a:t>
            </a:r>
          </a:p>
          <a:p>
            <a:endParaRPr lang="en-US" sz="2400" dirty="0">
              <a:latin typeface="+mn-lt"/>
            </a:endParaRPr>
          </a:p>
          <a:p>
            <a:pPr marL="342900" indent="-342900">
              <a:buFont typeface="Wingdings" panose="05000000000000000000" pitchFamily="2" charset="2"/>
              <a:buChar char="v"/>
            </a:pPr>
            <a:r>
              <a:rPr lang="en-US" sz="2400" b="1" dirty="0">
                <a:solidFill>
                  <a:srgbClr val="0066FF"/>
                </a:solidFill>
                <a:latin typeface="+mn-lt"/>
              </a:rPr>
              <a:t>GDP generated by industries that deal directly with tourists</a:t>
            </a:r>
            <a:r>
              <a:rPr lang="en-US" sz="2400" dirty="0">
                <a:latin typeface="+mn-lt"/>
              </a:rPr>
              <a:t>, including </a:t>
            </a:r>
            <a:r>
              <a:rPr lang="en-US" sz="2400" dirty="0">
                <a:solidFill>
                  <a:srgbClr val="C00000"/>
                </a:solidFill>
                <a:latin typeface="+mn-lt"/>
              </a:rPr>
              <a:t>hotels, travel agents, airlines and other passenger transport services</a:t>
            </a:r>
            <a:r>
              <a:rPr lang="en-US" sz="2400" dirty="0">
                <a:latin typeface="+mn-lt"/>
              </a:rPr>
              <a:t>, as well as the activities of </a:t>
            </a:r>
            <a:r>
              <a:rPr lang="en-US" sz="2400" dirty="0">
                <a:solidFill>
                  <a:srgbClr val="C00000"/>
                </a:solidFill>
                <a:latin typeface="+mn-lt"/>
              </a:rPr>
              <a:t>restaurant</a:t>
            </a:r>
            <a:r>
              <a:rPr lang="en-US" sz="2400" dirty="0">
                <a:latin typeface="+mn-lt"/>
              </a:rPr>
              <a:t> and </a:t>
            </a:r>
            <a:r>
              <a:rPr lang="en-US" sz="2400" dirty="0">
                <a:solidFill>
                  <a:srgbClr val="C00000"/>
                </a:solidFill>
                <a:latin typeface="+mn-lt"/>
              </a:rPr>
              <a:t>leisure industries that deal directly with tourists</a:t>
            </a:r>
            <a:r>
              <a:rPr lang="en-US" sz="2400" dirty="0">
                <a:latin typeface="+mn-lt"/>
              </a:rPr>
              <a:t>. </a:t>
            </a:r>
          </a:p>
          <a:p>
            <a:pPr marL="342900" indent="-342900">
              <a:buFont typeface="Wingdings" panose="05000000000000000000" pitchFamily="2" charset="2"/>
              <a:buChar char="v"/>
            </a:pPr>
            <a:endParaRPr lang="en-US" sz="2400" dirty="0">
              <a:latin typeface="+mn-lt"/>
            </a:endParaRPr>
          </a:p>
          <a:p>
            <a:pPr marL="342900" indent="-342900">
              <a:buFont typeface="Wingdings" panose="05000000000000000000" pitchFamily="2" charset="2"/>
              <a:buChar char="v"/>
            </a:pPr>
            <a:r>
              <a:rPr lang="en-US" sz="2400" dirty="0">
                <a:latin typeface="+mn-lt"/>
              </a:rPr>
              <a:t>It is equivalent to </a:t>
            </a:r>
            <a:r>
              <a:rPr lang="en-US" sz="2400" b="1" dirty="0">
                <a:solidFill>
                  <a:srgbClr val="0066FF"/>
                </a:solidFill>
                <a:latin typeface="+mn-lt"/>
              </a:rPr>
              <a:t>total internal Travel &amp; Tourism spending </a:t>
            </a:r>
            <a:r>
              <a:rPr lang="en-US" sz="2400" dirty="0">
                <a:latin typeface="+mn-lt"/>
              </a:rPr>
              <a:t>(see below) within a country </a:t>
            </a:r>
            <a:r>
              <a:rPr lang="en-US" sz="2400" b="1" dirty="0">
                <a:solidFill>
                  <a:srgbClr val="FF0000"/>
                </a:solidFill>
                <a:latin typeface="+mn-lt"/>
              </a:rPr>
              <a:t>less</a:t>
            </a:r>
            <a:r>
              <a:rPr lang="en-US" sz="2400" dirty="0">
                <a:latin typeface="+mn-lt"/>
              </a:rPr>
              <a:t> the </a:t>
            </a:r>
            <a:r>
              <a:rPr lang="en-US" sz="2400" b="1" dirty="0">
                <a:solidFill>
                  <a:srgbClr val="0066FF"/>
                </a:solidFill>
                <a:latin typeface="+mn-lt"/>
              </a:rPr>
              <a:t>purchases made by those industries (including imports)</a:t>
            </a:r>
            <a:r>
              <a:rPr lang="en-US" sz="2400" dirty="0">
                <a:latin typeface="+mn-lt"/>
              </a:rPr>
              <a:t>. </a:t>
            </a:r>
            <a:endParaRPr lang="en-US" sz="2400" b="1" i="1" dirty="0">
              <a:solidFill>
                <a:srgbClr val="C00000"/>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127780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26</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a:solidFill>
                  <a:srgbClr val="0066FF"/>
                </a:solidFill>
                <a:latin typeface="+mn-lt"/>
              </a:rPr>
              <a:t>Key definition</a:t>
            </a:r>
          </a:p>
        </p:txBody>
      </p:sp>
      <p:sp>
        <p:nvSpPr>
          <p:cNvPr id="7" name="TextBox 6"/>
          <p:cNvSpPr txBox="1"/>
          <p:nvPr/>
        </p:nvSpPr>
        <p:spPr>
          <a:xfrm>
            <a:off x="685800" y="1905000"/>
            <a:ext cx="7848600" cy="4154984"/>
          </a:xfrm>
          <a:prstGeom prst="rect">
            <a:avLst/>
          </a:prstGeom>
          <a:noFill/>
        </p:spPr>
        <p:txBody>
          <a:bodyPr wrap="square" rtlCol="0">
            <a:spAutoFit/>
          </a:bodyPr>
          <a:lstStyle/>
          <a:p>
            <a:r>
              <a:rPr lang="en-US" sz="2400" b="1" i="1" dirty="0">
                <a:solidFill>
                  <a:srgbClr val="008000"/>
                </a:solidFill>
                <a:latin typeface="+mn-lt"/>
              </a:rPr>
              <a:t>DIRECT CONTRIBUTION TO EMPLOYMENT</a:t>
            </a:r>
          </a:p>
          <a:p>
            <a:endParaRPr lang="en-US" sz="800" b="1" i="1" dirty="0">
              <a:solidFill>
                <a:srgbClr val="008000"/>
              </a:solidFill>
              <a:latin typeface="+mn-lt"/>
            </a:endParaRPr>
          </a:p>
          <a:p>
            <a:r>
              <a:rPr lang="en-US" sz="2400" dirty="0">
                <a:latin typeface="+mn-lt"/>
              </a:rPr>
              <a:t>The number of direct jobs within Travel &amp; Tourism.</a:t>
            </a:r>
          </a:p>
          <a:p>
            <a:endParaRPr lang="en-US" sz="2400" b="1" i="1" dirty="0">
              <a:solidFill>
                <a:srgbClr val="008000"/>
              </a:solidFill>
              <a:latin typeface="+mn-lt"/>
            </a:endParaRPr>
          </a:p>
          <a:p>
            <a:r>
              <a:rPr lang="en-US" sz="2400" b="1" i="1" dirty="0">
                <a:solidFill>
                  <a:srgbClr val="008000"/>
                </a:solidFill>
                <a:latin typeface="+mn-lt"/>
              </a:rPr>
              <a:t>TOTAL CONTRIBUTION TO GDP</a:t>
            </a:r>
          </a:p>
          <a:p>
            <a:endParaRPr lang="en-US" sz="800" b="1" i="1" dirty="0">
              <a:solidFill>
                <a:srgbClr val="008000"/>
              </a:solidFill>
              <a:latin typeface="+mn-lt"/>
            </a:endParaRPr>
          </a:p>
          <a:p>
            <a:r>
              <a:rPr lang="en-US" sz="2400" dirty="0">
                <a:latin typeface="+mn-lt"/>
              </a:rPr>
              <a:t>GDP generated directly by the Travel &amp; Tourism sector plus its</a:t>
            </a:r>
          </a:p>
          <a:p>
            <a:r>
              <a:rPr lang="en-US" sz="2400" dirty="0">
                <a:latin typeface="+mn-lt"/>
              </a:rPr>
              <a:t>indirect and induced impacts.</a:t>
            </a:r>
          </a:p>
          <a:p>
            <a:endParaRPr lang="en-US" sz="2400" dirty="0">
              <a:latin typeface="+mn-lt"/>
            </a:endParaRPr>
          </a:p>
          <a:p>
            <a:r>
              <a:rPr lang="en-US" sz="2400" b="1" i="1" dirty="0">
                <a:solidFill>
                  <a:srgbClr val="008000"/>
                </a:solidFill>
                <a:latin typeface="+mn-lt"/>
              </a:rPr>
              <a:t>TOTAL CONTRIBUTION TO EMPLOYMENT</a:t>
            </a:r>
          </a:p>
          <a:p>
            <a:endParaRPr lang="en-US" sz="800" b="1" i="1" dirty="0">
              <a:solidFill>
                <a:srgbClr val="008000"/>
              </a:solidFill>
              <a:latin typeface="+mn-lt"/>
            </a:endParaRPr>
          </a:p>
          <a:p>
            <a:r>
              <a:rPr lang="en-US" sz="2400" dirty="0">
                <a:latin typeface="+mn-lt"/>
              </a:rPr>
              <a:t>The number of jobs generated directly in the Travel &amp; Tourism sector plus the indirect and induced contributions.</a:t>
            </a:r>
            <a:endParaRPr lang="en-US" sz="2400" b="1" i="1" dirty="0">
              <a:solidFill>
                <a:srgbClr val="C00000"/>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108664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27</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85800" y="1066800"/>
            <a:ext cx="716280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DIRECT SPENDING IMPACT</a:t>
            </a:r>
            <a:r>
              <a:rPr lang="en-US" b="1" dirty="0">
                <a:solidFill>
                  <a:srgbClr val="0066FF"/>
                </a:solidFill>
                <a:latin typeface="+mn-lt"/>
              </a:rPr>
              <a:t>)</a:t>
            </a:r>
          </a:p>
        </p:txBody>
      </p:sp>
      <p:sp>
        <p:nvSpPr>
          <p:cNvPr id="7" name="TextBox 6"/>
          <p:cNvSpPr txBox="1"/>
          <p:nvPr/>
        </p:nvSpPr>
        <p:spPr>
          <a:xfrm>
            <a:off x="685800" y="1905000"/>
            <a:ext cx="7848600" cy="3477875"/>
          </a:xfrm>
          <a:prstGeom prst="rect">
            <a:avLst/>
          </a:prstGeom>
          <a:noFill/>
        </p:spPr>
        <p:txBody>
          <a:bodyPr wrap="square" rtlCol="0">
            <a:spAutoFit/>
          </a:bodyPr>
          <a:lstStyle/>
          <a:p>
            <a:r>
              <a:rPr lang="en-US" b="1" i="1" dirty="0">
                <a:solidFill>
                  <a:srgbClr val="008000"/>
                </a:solidFill>
                <a:latin typeface="+mn-lt"/>
              </a:rPr>
              <a:t>DOMESTIC TRAVEL &amp; TOURISM SPENDING</a:t>
            </a:r>
          </a:p>
          <a:p>
            <a:endParaRPr lang="en-US" sz="2400" dirty="0">
              <a:latin typeface="+mn-lt"/>
            </a:endParaRPr>
          </a:p>
          <a:p>
            <a:r>
              <a:rPr lang="en-US" sz="2400" dirty="0">
                <a:latin typeface="+mn-lt"/>
              </a:rPr>
              <a:t>Spending within a country by that </a:t>
            </a:r>
            <a:r>
              <a:rPr lang="en-US" sz="2400" dirty="0">
                <a:solidFill>
                  <a:srgbClr val="0066FF"/>
                </a:solidFill>
                <a:latin typeface="+mn-lt"/>
              </a:rPr>
              <a:t>country’s residents </a:t>
            </a:r>
            <a:r>
              <a:rPr lang="en-US" sz="2400" dirty="0">
                <a:latin typeface="+mn-lt"/>
              </a:rPr>
              <a:t>for both</a:t>
            </a:r>
          </a:p>
          <a:p>
            <a:r>
              <a:rPr lang="en-US" sz="2400" dirty="0">
                <a:latin typeface="+mn-lt"/>
              </a:rPr>
              <a:t>business and leisure trips. Multi-use consumer durables are not included since they are not purchased solely for tourism purposes (</a:t>
            </a:r>
            <a:r>
              <a:rPr lang="en-US" sz="2400" b="1" dirty="0">
                <a:solidFill>
                  <a:srgbClr val="C00000"/>
                </a:solidFill>
                <a:latin typeface="+mn-lt"/>
              </a:rPr>
              <a:t>total domestic tourism expenditure </a:t>
            </a:r>
            <a:r>
              <a:rPr lang="en-US" sz="2400" dirty="0">
                <a:latin typeface="+mn-lt"/>
              </a:rPr>
              <a:t>in TSA)</a:t>
            </a:r>
          </a:p>
          <a:p>
            <a:endParaRPr lang="en-US" sz="2400" dirty="0">
              <a:latin typeface="+mn-lt"/>
            </a:endParaRPr>
          </a:p>
          <a:p>
            <a:r>
              <a:rPr lang="en-US" sz="2400" dirty="0">
                <a:latin typeface="+mn-lt"/>
              </a:rPr>
              <a:t>Outbound spending by residents abroad is not included here, but is separately identified</a:t>
            </a:r>
            <a:endParaRPr lang="en-US" sz="2400" b="1" i="1" dirty="0">
              <a:solidFill>
                <a:srgbClr val="C00000"/>
              </a:solidFill>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78984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28</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85800" y="1028864"/>
            <a:ext cx="716280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DIRECT SPENDING IMPACT</a:t>
            </a:r>
            <a:r>
              <a:rPr lang="en-US" b="1" dirty="0">
                <a:solidFill>
                  <a:srgbClr val="0066FF"/>
                </a:solidFill>
                <a:latin typeface="+mn-lt"/>
              </a:rPr>
              <a:t>)</a:t>
            </a:r>
          </a:p>
        </p:txBody>
      </p:sp>
      <p:sp>
        <p:nvSpPr>
          <p:cNvPr id="7" name="TextBox 6"/>
          <p:cNvSpPr txBox="1"/>
          <p:nvPr/>
        </p:nvSpPr>
        <p:spPr>
          <a:xfrm>
            <a:off x="685800" y="1834138"/>
            <a:ext cx="8077200" cy="4278094"/>
          </a:xfrm>
          <a:prstGeom prst="rect">
            <a:avLst/>
          </a:prstGeom>
          <a:noFill/>
        </p:spPr>
        <p:txBody>
          <a:bodyPr wrap="square" rtlCol="0">
            <a:spAutoFit/>
          </a:bodyPr>
          <a:lstStyle/>
          <a:p>
            <a:r>
              <a:rPr lang="en-US" b="1" i="1" dirty="0">
                <a:solidFill>
                  <a:srgbClr val="008000"/>
                </a:solidFill>
                <a:latin typeface="+mn-lt"/>
              </a:rPr>
              <a:t>GOVERNMENT INDIVIDUAL SPENDING</a:t>
            </a:r>
          </a:p>
          <a:p>
            <a:endParaRPr lang="en-US" sz="1000" b="1" i="1" dirty="0">
              <a:solidFill>
                <a:srgbClr val="008000"/>
              </a:solidFill>
              <a:latin typeface="+mn-lt"/>
            </a:endParaRPr>
          </a:p>
          <a:p>
            <a:r>
              <a:rPr lang="en-US" sz="2400" b="1" dirty="0">
                <a:solidFill>
                  <a:srgbClr val="0066FF"/>
                </a:solidFill>
                <a:latin typeface="+mn-lt"/>
              </a:rPr>
              <a:t>Spending by government on Travel &amp; Tourism services directly linked to visitors</a:t>
            </a:r>
            <a:r>
              <a:rPr lang="en-US" sz="2400" dirty="0">
                <a:latin typeface="+mn-lt"/>
              </a:rPr>
              <a:t>, such as cultural services (e.g. museums) or recreational services (e.g. national parks).</a:t>
            </a:r>
          </a:p>
          <a:p>
            <a:endParaRPr lang="en-US" sz="2400" dirty="0">
              <a:latin typeface="+mn-lt"/>
            </a:endParaRPr>
          </a:p>
          <a:p>
            <a:r>
              <a:rPr lang="en-US" b="1" i="1" dirty="0">
                <a:solidFill>
                  <a:srgbClr val="008000"/>
                </a:solidFill>
                <a:latin typeface="+mn-lt"/>
              </a:rPr>
              <a:t>INTERNAL TOURISM CONSUMPTION</a:t>
            </a:r>
          </a:p>
          <a:p>
            <a:endParaRPr lang="en-US" sz="1000" b="1" i="1" dirty="0">
              <a:solidFill>
                <a:srgbClr val="008000"/>
              </a:solidFill>
              <a:latin typeface="+mn-lt"/>
            </a:endParaRPr>
          </a:p>
          <a:p>
            <a:pPr marL="342900" indent="-342900">
              <a:buFont typeface="Wingdings" panose="05000000000000000000" pitchFamily="2" charset="2"/>
              <a:buChar char="v"/>
            </a:pPr>
            <a:r>
              <a:rPr lang="en-US" sz="2400" dirty="0">
                <a:latin typeface="+mn-lt"/>
              </a:rPr>
              <a:t>Total revenue generated within a country by industries that deal directly with tourists </a:t>
            </a:r>
            <a:r>
              <a:rPr lang="en-US" sz="2400" b="1" dirty="0">
                <a:solidFill>
                  <a:srgbClr val="0066FF"/>
                </a:solidFill>
                <a:latin typeface="+mn-lt"/>
              </a:rPr>
              <a:t>including</a:t>
            </a:r>
            <a:r>
              <a:rPr lang="en-US" sz="2400" dirty="0">
                <a:latin typeface="+mn-lt"/>
              </a:rPr>
              <a:t> </a:t>
            </a:r>
            <a:r>
              <a:rPr lang="en-US" sz="2400" b="1" dirty="0">
                <a:solidFill>
                  <a:srgbClr val="0066FF"/>
                </a:solidFill>
                <a:latin typeface="+mn-lt"/>
              </a:rPr>
              <a:t>visitor exports, domestic spending and government individual spending</a:t>
            </a:r>
            <a:r>
              <a:rPr lang="en-US" sz="2400" dirty="0">
                <a:latin typeface="+mn-lt"/>
              </a:rPr>
              <a:t>. </a:t>
            </a:r>
          </a:p>
          <a:p>
            <a:pPr marL="342900" indent="-342900">
              <a:buFont typeface="Wingdings" panose="05000000000000000000" pitchFamily="2" charset="2"/>
              <a:buChar char="v"/>
            </a:pPr>
            <a:r>
              <a:rPr lang="en-US" sz="2400" dirty="0">
                <a:latin typeface="+mn-lt"/>
              </a:rPr>
              <a:t>This does not include spending abroad by residents. </a:t>
            </a:r>
            <a:endParaRPr lang="en-US" sz="2400" b="1" i="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2033273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29</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85800" y="1066800"/>
            <a:ext cx="754380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DIRECT SPENDING IMPACT</a:t>
            </a:r>
            <a:r>
              <a:rPr lang="en-US" b="1" dirty="0">
                <a:solidFill>
                  <a:srgbClr val="0066FF"/>
                </a:solidFill>
                <a:latin typeface="+mn-lt"/>
              </a:rPr>
              <a:t>)</a:t>
            </a:r>
          </a:p>
        </p:txBody>
      </p:sp>
      <p:sp>
        <p:nvSpPr>
          <p:cNvPr id="7" name="TextBox 6"/>
          <p:cNvSpPr txBox="1"/>
          <p:nvPr/>
        </p:nvSpPr>
        <p:spPr>
          <a:xfrm>
            <a:off x="685800" y="1905000"/>
            <a:ext cx="8077200" cy="3077766"/>
          </a:xfrm>
          <a:prstGeom prst="rect">
            <a:avLst/>
          </a:prstGeom>
          <a:noFill/>
        </p:spPr>
        <p:txBody>
          <a:bodyPr wrap="square" rtlCol="0">
            <a:spAutoFit/>
          </a:bodyPr>
          <a:lstStyle/>
          <a:p>
            <a:r>
              <a:rPr lang="en-US" b="1" i="1" dirty="0">
                <a:solidFill>
                  <a:srgbClr val="008000"/>
                </a:solidFill>
                <a:latin typeface="+mn-lt"/>
              </a:rPr>
              <a:t>BUSINESS TRAVEL &amp; TOURISM SPENDING</a:t>
            </a:r>
          </a:p>
          <a:p>
            <a:endParaRPr lang="en-US" sz="800" b="1" i="1" dirty="0">
              <a:solidFill>
                <a:srgbClr val="008000"/>
              </a:solidFill>
              <a:latin typeface="+mn-lt"/>
            </a:endParaRPr>
          </a:p>
          <a:p>
            <a:r>
              <a:rPr lang="en-US" sz="2400" dirty="0">
                <a:latin typeface="+mn-lt"/>
              </a:rPr>
              <a:t>Spending on </a:t>
            </a:r>
            <a:r>
              <a:rPr lang="en-US" sz="2400" b="1" dirty="0">
                <a:solidFill>
                  <a:srgbClr val="0066FF"/>
                </a:solidFill>
                <a:latin typeface="+mn-lt"/>
              </a:rPr>
              <a:t>business travel </a:t>
            </a:r>
            <a:r>
              <a:rPr lang="en-US" sz="2400" dirty="0">
                <a:latin typeface="+mn-lt"/>
              </a:rPr>
              <a:t>within a country by residents and</a:t>
            </a:r>
          </a:p>
          <a:p>
            <a:r>
              <a:rPr lang="en-US" sz="2400" dirty="0">
                <a:latin typeface="+mn-lt"/>
              </a:rPr>
              <a:t>international visitors.</a:t>
            </a:r>
          </a:p>
          <a:p>
            <a:endParaRPr lang="en-US" sz="2400" dirty="0">
              <a:latin typeface="+mn-lt"/>
            </a:endParaRPr>
          </a:p>
          <a:p>
            <a:r>
              <a:rPr lang="en-US" b="1" i="1" dirty="0">
                <a:solidFill>
                  <a:srgbClr val="008000"/>
                </a:solidFill>
                <a:latin typeface="+mn-lt"/>
              </a:rPr>
              <a:t>LEISURE TRAVEL &amp; TOURISM SPENDING</a:t>
            </a:r>
          </a:p>
          <a:p>
            <a:endParaRPr lang="en-US" sz="800" b="1" i="1" dirty="0">
              <a:solidFill>
                <a:srgbClr val="008000"/>
              </a:solidFill>
              <a:latin typeface="+mn-lt"/>
            </a:endParaRPr>
          </a:p>
          <a:p>
            <a:r>
              <a:rPr lang="en-US" sz="2400" dirty="0">
                <a:latin typeface="+mn-lt"/>
              </a:rPr>
              <a:t>Spending on </a:t>
            </a:r>
            <a:r>
              <a:rPr lang="en-US" sz="2400" b="1" dirty="0">
                <a:solidFill>
                  <a:srgbClr val="0066FF"/>
                </a:solidFill>
                <a:latin typeface="+mn-lt"/>
              </a:rPr>
              <a:t>leisure travel </a:t>
            </a:r>
            <a:r>
              <a:rPr lang="en-US" sz="2400" dirty="0">
                <a:latin typeface="+mn-lt"/>
              </a:rPr>
              <a:t>within a country by residents and</a:t>
            </a:r>
          </a:p>
          <a:p>
            <a:r>
              <a:rPr lang="en-US" sz="2400" dirty="0">
                <a:latin typeface="+mn-lt"/>
              </a:rPr>
              <a:t>international visitors.</a:t>
            </a:r>
            <a:endParaRPr lang="en-US" sz="2400" b="1" i="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196341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30</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702860" y="2104806"/>
            <a:ext cx="8077200" cy="3262432"/>
          </a:xfrm>
          <a:prstGeom prst="rect">
            <a:avLst/>
          </a:prstGeom>
          <a:noFill/>
        </p:spPr>
        <p:txBody>
          <a:bodyPr wrap="square" rtlCol="0">
            <a:spAutoFit/>
          </a:bodyPr>
          <a:lstStyle/>
          <a:p>
            <a:r>
              <a:rPr lang="en-US" b="1" i="1" dirty="0">
                <a:solidFill>
                  <a:srgbClr val="008000"/>
                </a:solidFill>
                <a:latin typeface="+mn-lt"/>
              </a:rPr>
              <a:t>INDIRECT CONTRIBUTION</a:t>
            </a:r>
          </a:p>
          <a:p>
            <a:endParaRPr lang="en-US" dirty="0"/>
          </a:p>
          <a:p>
            <a:r>
              <a:rPr lang="en-US" sz="2400" dirty="0">
                <a:latin typeface="+mn-lt"/>
              </a:rPr>
              <a:t>The contribution to </a:t>
            </a:r>
            <a:r>
              <a:rPr lang="en-US" sz="2400" b="1" dirty="0">
                <a:solidFill>
                  <a:srgbClr val="C00000"/>
                </a:solidFill>
                <a:latin typeface="+mn-lt"/>
              </a:rPr>
              <a:t>GDP</a:t>
            </a:r>
            <a:r>
              <a:rPr lang="en-US" sz="2400" dirty="0">
                <a:latin typeface="+mn-lt"/>
              </a:rPr>
              <a:t> and </a:t>
            </a:r>
            <a:r>
              <a:rPr lang="en-US" sz="2400" b="1" dirty="0">
                <a:solidFill>
                  <a:srgbClr val="C00000"/>
                </a:solidFill>
                <a:latin typeface="+mn-lt"/>
              </a:rPr>
              <a:t>jobs</a:t>
            </a:r>
            <a:r>
              <a:rPr lang="en-US" sz="2400" dirty="0">
                <a:latin typeface="+mn-lt"/>
              </a:rPr>
              <a:t> of the following three factors: </a:t>
            </a:r>
          </a:p>
          <a:p>
            <a:r>
              <a:rPr lang="en-US" sz="2400" b="1" dirty="0">
                <a:solidFill>
                  <a:srgbClr val="0066FF"/>
                </a:solidFill>
                <a:latin typeface="+mn-lt"/>
              </a:rPr>
              <a:t> </a:t>
            </a:r>
          </a:p>
          <a:p>
            <a:pPr marL="342900" indent="-342900">
              <a:buFont typeface="Wingdings" panose="05000000000000000000" pitchFamily="2" charset="2"/>
              <a:buChar char="v"/>
            </a:pPr>
            <a:r>
              <a:rPr lang="en-US" sz="2600" b="1" dirty="0">
                <a:solidFill>
                  <a:srgbClr val="0066FF"/>
                </a:solidFill>
                <a:latin typeface="+mn-lt"/>
              </a:rPr>
              <a:t>capital investment</a:t>
            </a:r>
          </a:p>
          <a:p>
            <a:endParaRPr lang="en-US" sz="1200" dirty="0">
              <a:latin typeface="+mn-lt"/>
            </a:endParaRPr>
          </a:p>
          <a:p>
            <a:pPr marL="342900" indent="-342900">
              <a:buFont typeface="Wingdings" panose="05000000000000000000" pitchFamily="2" charset="2"/>
              <a:buChar char="v"/>
            </a:pPr>
            <a:r>
              <a:rPr lang="en-US" sz="2600" b="1" dirty="0">
                <a:solidFill>
                  <a:srgbClr val="0066FF"/>
                </a:solidFill>
                <a:latin typeface="+mn-lt"/>
              </a:rPr>
              <a:t>government collective spending</a:t>
            </a:r>
          </a:p>
          <a:p>
            <a:endParaRPr lang="en-US" sz="1200" dirty="0">
              <a:latin typeface="+mn-lt"/>
            </a:endParaRPr>
          </a:p>
          <a:p>
            <a:pPr marL="342900" indent="-342900">
              <a:buFont typeface="Wingdings" panose="05000000000000000000" pitchFamily="2" charset="2"/>
              <a:buChar char="v"/>
            </a:pPr>
            <a:r>
              <a:rPr lang="en-US" sz="2600" b="1" dirty="0">
                <a:solidFill>
                  <a:srgbClr val="0066FF"/>
                </a:solidFill>
                <a:latin typeface="+mn-lt"/>
              </a:rPr>
              <a:t>supply-chain effects</a:t>
            </a:r>
            <a:endParaRPr lang="en-US" sz="2600" b="1" i="1" dirty="0">
              <a:solidFill>
                <a:srgbClr val="0066FF"/>
              </a:solidFill>
              <a:latin typeface="+mn-lt"/>
            </a:endParaRPr>
          </a:p>
        </p:txBody>
      </p:sp>
      <p:sp>
        <p:nvSpPr>
          <p:cNvPr id="9" name="TextBox 8"/>
          <p:cNvSpPr txBox="1"/>
          <p:nvPr/>
        </p:nvSpPr>
        <p:spPr>
          <a:xfrm>
            <a:off x="685800" y="1115694"/>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INDIRECT CONTRIBUTION IMPACT</a:t>
            </a:r>
            <a:r>
              <a:rPr lang="en-US" b="1" dirty="0">
                <a:solidFill>
                  <a:srgbClr val="0066FF"/>
                </a:solidFill>
                <a:latin typeface="+mn-lt"/>
              </a:rPr>
              <a:t>)</a:t>
            </a:r>
          </a:p>
        </p:txBody>
      </p:sp>
      <p:sp>
        <p:nvSpPr>
          <p:cNvPr id="6" name="TextBox 5"/>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30606085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31</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85799" y="1058913"/>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INDIRECT CONTRIBUTION IMPACT</a:t>
            </a:r>
            <a:r>
              <a:rPr lang="en-US" b="1" dirty="0">
                <a:solidFill>
                  <a:srgbClr val="0066FF"/>
                </a:solidFill>
                <a:latin typeface="+mn-lt"/>
              </a:rPr>
              <a:t>)</a:t>
            </a:r>
          </a:p>
        </p:txBody>
      </p:sp>
      <p:sp>
        <p:nvSpPr>
          <p:cNvPr id="7" name="TextBox 6"/>
          <p:cNvSpPr txBox="1"/>
          <p:nvPr/>
        </p:nvSpPr>
        <p:spPr>
          <a:xfrm>
            <a:off x="719918" y="1838689"/>
            <a:ext cx="8043082" cy="4093428"/>
          </a:xfrm>
          <a:prstGeom prst="rect">
            <a:avLst/>
          </a:prstGeom>
          <a:noFill/>
        </p:spPr>
        <p:txBody>
          <a:bodyPr wrap="square" rtlCol="0">
            <a:spAutoFit/>
          </a:bodyPr>
          <a:lstStyle/>
          <a:p>
            <a:r>
              <a:rPr lang="en-US" b="1" i="1" dirty="0">
                <a:solidFill>
                  <a:srgbClr val="008000"/>
                </a:solidFill>
                <a:latin typeface="+mn-lt"/>
              </a:rPr>
              <a:t>CAPITAL INVESTMENT</a:t>
            </a:r>
          </a:p>
          <a:p>
            <a:endParaRPr lang="en-US" sz="2400" dirty="0">
              <a:latin typeface="+mn-lt"/>
            </a:endParaRPr>
          </a:p>
          <a:p>
            <a:pPr marL="342900" indent="-342900">
              <a:buFont typeface="Wingdings" panose="05000000000000000000" pitchFamily="2" charset="2"/>
              <a:buChar char="v"/>
            </a:pPr>
            <a:r>
              <a:rPr lang="en-US" sz="2400" dirty="0">
                <a:latin typeface="+mn-lt"/>
              </a:rPr>
              <a:t>Includes </a:t>
            </a:r>
            <a:r>
              <a:rPr lang="en-US" sz="2400" b="1" dirty="0">
                <a:solidFill>
                  <a:srgbClr val="0066FF"/>
                </a:solidFill>
                <a:latin typeface="+mn-lt"/>
              </a:rPr>
              <a:t>capital investment spending by all industries directly involved in Travel &amp; Tourism</a:t>
            </a:r>
            <a:r>
              <a:rPr lang="en-US" sz="2400" dirty="0">
                <a:latin typeface="+mn-lt"/>
              </a:rPr>
              <a:t>. </a:t>
            </a:r>
          </a:p>
          <a:p>
            <a:pPr marL="342900" indent="-342900">
              <a:buFont typeface="Wingdings" panose="05000000000000000000" pitchFamily="2" charset="2"/>
              <a:buChar char="v"/>
            </a:pPr>
            <a:endParaRPr lang="en-US" sz="800" dirty="0">
              <a:latin typeface="+mn-lt"/>
            </a:endParaRPr>
          </a:p>
          <a:p>
            <a:pPr marL="342900" indent="-342900">
              <a:buFont typeface="Wingdings" panose="05000000000000000000" pitchFamily="2" charset="2"/>
              <a:buChar char="v"/>
            </a:pPr>
            <a:r>
              <a:rPr lang="en-US" sz="2400" dirty="0">
                <a:latin typeface="+mn-lt"/>
              </a:rPr>
              <a:t>This also constitutes investment </a:t>
            </a:r>
            <a:r>
              <a:rPr lang="en-US" sz="2400" b="1" dirty="0">
                <a:solidFill>
                  <a:srgbClr val="0066FF"/>
                </a:solidFill>
                <a:latin typeface="+mn-lt"/>
              </a:rPr>
              <a:t>spending by other industries on specific tourism assets</a:t>
            </a:r>
            <a:r>
              <a:rPr lang="en-US" sz="2400" dirty="0">
                <a:latin typeface="+mn-lt"/>
              </a:rPr>
              <a:t> such as new visitor accommodation and passenger transport equipment, as well as restaurants and leisure facilities for specific tourism use</a:t>
            </a:r>
          </a:p>
          <a:p>
            <a:endParaRPr lang="en-US" sz="800" dirty="0">
              <a:latin typeface="+mn-lt"/>
            </a:endParaRPr>
          </a:p>
          <a:p>
            <a:pPr marL="342900" indent="-342900">
              <a:buFont typeface="Wingdings" panose="05000000000000000000" pitchFamily="2" charset="2"/>
              <a:buChar char="v"/>
            </a:pPr>
            <a:r>
              <a:rPr lang="en-US" sz="2400" dirty="0">
                <a:latin typeface="+mn-lt"/>
              </a:rPr>
              <a:t>This is consistent with (</a:t>
            </a:r>
            <a:r>
              <a:rPr lang="en-US" sz="2400" b="1" dirty="0">
                <a:solidFill>
                  <a:srgbClr val="BA0808"/>
                </a:solidFill>
                <a:latin typeface="+mn-lt"/>
              </a:rPr>
              <a:t>total tourism gross fixed capital formation</a:t>
            </a:r>
            <a:r>
              <a:rPr lang="en-US" sz="2400" dirty="0">
                <a:latin typeface="+mn-lt"/>
              </a:rPr>
              <a:t> in TSA)</a:t>
            </a: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140325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32</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6" name="TextBox 5"/>
          <p:cNvSpPr txBox="1"/>
          <p:nvPr/>
        </p:nvSpPr>
        <p:spPr>
          <a:xfrm>
            <a:off x="685799" y="1058913"/>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INDIRECT CONTRIBUTION IMPACT</a:t>
            </a:r>
            <a:r>
              <a:rPr lang="en-US" b="1" dirty="0">
                <a:solidFill>
                  <a:srgbClr val="0066FF"/>
                </a:solidFill>
                <a:latin typeface="+mn-lt"/>
              </a:rPr>
              <a:t>)</a:t>
            </a:r>
          </a:p>
        </p:txBody>
      </p:sp>
      <p:sp>
        <p:nvSpPr>
          <p:cNvPr id="7" name="TextBox 6"/>
          <p:cNvSpPr txBox="1"/>
          <p:nvPr/>
        </p:nvSpPr>
        <p:spPr>
          <a:xfrm>
            <a:off x="719918" y="1838689"/>
            <a:ext cx="8153401" cy="4308872"/>
          </a:xfrm>
          <a:prstGeom prst="rect">
            <a:avLst/>
          </a:prstGeom>
          <a:noFill/>
        </p:spPr>
        <p:txBody>
          <a:bodyPr wrap="square" rtlCol="0">
            <a:spAutoFit/>
          </a:bodyPr>
          <a:lstStyle/>
          <a:p>
            <a:r>
              <a:rPr lang="en-US" b="1" i="1" dirty="0">
                <a:solidFill>
                  <a:srgbClr val="008000"/>
                </a:solidFill>
                <a:latin typeface="+mn-lt"/>
              </a:rPr>
              <a:t>GOVERNMENT COLLECTIVE SPENDING</a:t>
            </a:r>
          </a:p>
          <a:p>
            <a:endParaRPr lang="en-US" sz="2400" dirty="0">
              <a:latin typeface="+mn-lt"/>
            </a:endParaRPr>
          </a:p>
          <a:p>
            <a:pPr marL="342900" indent="-342900">
              <a:buFont typeface="Wingdings" panose="05000000000000000000" pitchFamily="2" charset="2"/>
              <a:buChar char="v"/>
            </a:pPr>
            <a:r>
              <a:rPr lang="en-US" sz="2400" b="1" dirty="0">
                <a:solidFill>
                  <a:srgbClr val="0066FF"/>
                </a:solidFill>
                <a:latin typeface="+mn-lt"/>
              </a:rPr>
              <a:t>Government spending in support of general tourism activity</a:t>
            </a:r>
            <a:r>
              <a:rPr lang="en-US" sz="2400" dirty="0">
                <a:latin typeface="+mn-lt"/>
              </a:rPr>
              <a:t>. This can include national as well as regional and local government spending. </a:t>
            </a:r>
          </a:p>
          <a:p>
            <a:endParaRPr lang="en-US" sz="1000" dirty="0">
              <a:latin typeface="+mn-lt"/>
            </a:endParaRPr>
          </a:p>
          <a:p>
            <a:endParaRPr lang="en-US" sz="1000" dirty="0">
              <a:latin typeface="+mn-lt"/>
            </a:endParaRPr>
          </a:p>
          <a:p>
            <a:pPr marL="342900" indent="-342900">
              <a:buFont typeface="Wingdings" panose="05000000000000000000" pitchFamily="2" charset="2"/>
              <a:buChar char="v"/>
            </a:pPr>
            <a:r>
              <a:rPr lang="en-US" sz="2400" dirty="0">
                <a:latin typeface="+mn-lt"/>
              </a:rPr>
              <a:t>For example, it includes </a:t>
            </a:r>
            <a:r>
              <a:rPr lang="en-US" sz="2400" b="1" dirty="0">
                <a:solidFill>
                  <a:srgbClr val="0066FF"/>
                </a:solidFill>
                <a:latin typeface="+mn-lt"/>
              </a:rPr>
              <a:t>tourism promotion</a:t>
            </a:r>
            <a:r>
              <a:rPr lang="en-US" sz="2400" dirty="0">
                <a:latin typeface="+mn-lt"/>
              </a:rPr>
              <a:t>, </a:t>
            </a:r>
            <a:r>
              <a:rPr lang="en-US" sz="2400" b="1" dirty="0">
                <a:solidFill>
                  <a:srgbClr val="0066FF"/>
                </a:solidFill>
                <a:latin typeface="+mn-lt"/>
              </a:rPr>
              <a:t>visitor information services</a:t>
            </a:r>
            <a:r>
              <a:rPr lang="en-US" sz="2400" dirty="0">
                <a:latin typeface="+mn-lt"/>
              </a:rPr>
              <a:t>, </a:t>
            </a:r>
            <a:r>
              <a:rPr lang="en-US" sz="2400" b="1" dirty="0">
                <a:solidFill>
                  <a:srgbClr val="0066FF"/>
                </a:solidFill>
                <a:latin typeface="+mn-lt"/>
              </a:rPr>
              <a:t>administrative services </a:t>
            </a:r>
            <a:r>
              <a:rPr lang="en-US" sz="2400" dirty="0">
                <a:latin typeface="+mn-lt"/>
              </a:rPr>
              <a:t>and </a:t>
            </a:r>
            <a:r>
              <a:rPr lang="en-US" sz="2400" b="1" dirty="0">
                <a:solidFill>
                  <a:srgbClr val="0066FF"/>
                </a:solidFill>
                <a:latin typeface="+mn-lt"/>
              </a:rPr>
              <a:t>other public services</a:t>
            </a:r>
            <a:r>
              <a:rPr lang="en-US" sz="2400" dirty="0">
                <a:latin typeface="+mn-lt"/>
              </a:rPr>
              <a:t>. </a:t>
            </a:r>
          </a:p>
          <a:p>
            <a:endParaRPr lang="en-US" sz="1000" dirty="0">
              <a:latin typeface="+mn-lt"/>
            </a:endParaRPr>
          </a:p>
          <a:p>
            <a:pPr marL="342900" indent="-342900">
              <a:buFont typeface="Wingdings" panose="05000000000000000000" pitchFamily="2" charset="2"/>
              <a:buChar char="v"/>
            </a:pPr>
            <a:r>
              <a:rPr lang="en-US" sz="2400" dirty="0">
                <a:latin typeface="+mn-lt"/>
              </a:rPr>
              <a:t>This is consistent with part of the </a:t>
            </a:r>
            <a:r>
              <a:rPr lang="en-US" sz="2400" b="1" dirty="0">
                <a:solidFill>
                  <a:srgbClr val="C00000"/>
                </a:solidFill>
                <a:latin typeface="+mn-lt"/>
              </a:rPr>
              <a:t>total collective tourism consumption</a:t>
            </a:r>
            <a:r>
              <a:rPr lang="en-US" sz="2400" dirty="0">
                <a:latin typeface="+mn-lt"/>
              </a:rPr>
              <a:t> in TSA</a:t>
            </a:r>
            <a:endParaRPr lang="en-US" sz="2600" b="1" i="1" dirty="0">
              <a:solidFill>
                <a:srgbClr val="0066FF"/>
              </a:solidFill>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15248814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33</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682388" y="1968693"/>
            <a:ext cx="8233013" cy="2000548"/>
          </a:xfrm>
          <a:prstGeom prst="rect">
            <a:avLst/>
          </a:prstGeom>
          <a:noFill/>
        </p:spPr>
        <p:txBody>
          <a:bodyPr wrap="square" rtlCol="0">
            <a:spAutoFit/>
          </a:bodyPr>
          <a:lstStyle/>
          <a:p>
            <a:r>
              <a:rPr lang="en-US" b="1" i="1" dirty="0">
                <a:solidFill>
                  <a:srgbClr val="008000"/>
                </a:solidFill>
                <a:latin typeface="+mn-lt"/>
              </a:rPr>
              <a:t>SUPPLY-CHAIN EFFECTS</a:t>
            </a:r>
          </a:p>
          <a:p>
            <a:endParaRPr lang="en-US" sz="2400" dirty="0">
              <a:latin typeface="+mn-lt"/>
            </a:endParaRPr>
          </a:p>
          <a:p>
            <a:r>
              <a:rPr lang="en-US" sz="2400" dirty="0">
                <a:latin typeface="+mn-lt"/>
              </a:rPr>
              <a:t>Purchases of domestic goods and services directly by different industries within Travel &amp; Tourism as inputs to their final tourism output.</a:t>
            </a:r>
            <a:endParaRPr lang="en-US" sz="2600" b="1" i="1" dirty="0">
              <a:solidFill>
                <a:srgbClr val="0066FF"/>
              </a:solidFill>
              <a:latin typeface="+mn-lt"/>
            </a:endParaRP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INDIRECT CONTRIBUTION IMPACT</a:t>
            </a:r>
            <a:r>
              <a:rPr lang="en-US" b="1" dirty="0">
                <a:solidFill>
                  <a:srgbClr val="0066FF"/>
                </a:solidFill>
                <a:latin typeface="+mn-lt"/>
              </a:rPr>
              <a:t>)</a:t>
            </a: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2237318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34</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682389" y="1968693"/>
            <a:ext cx="8004412" cy="1938992"/>
          </a:xfrm>
          <a:prstGeom prst="rect">
            <a:avLst/>
          </a:prstGeom>
          <a:noFill/>
        </p:spPr>
        <p:txBody>
          <a:bodyPr wrap="square" rtlCol="0">
            <a:spAutoFit/>
          </a:bodyPr>
          <a:lstStyle/>
          <a:p>
            <a:r>
              <a:rPr lang="en-US" sz="2400" b="1" i="1" dirty="0">
                <a:solidFill>
                  <a:srgbClr val="008000"/>
                </a:solidFill>
                <a:latin typeface="+mn-lt"/>
              </a:rPr>
              <a:t>INDUCED CONTRIBUTION</a:t>
            </a:r>
          </a:p>
          <a:p>
            <a:endParaRPr lang="en-US" sz="2400" dirty="0"/>
          </a:p>
          <a:p>
            <a:r>
              <a:rPr lang="en-US" sz="2400" dirty="0"/>
              <a:t>The broader contribution to </a:t>
            </a:r>
            <a:r>
              <a:rPr lang="en-US" sz="2400" b="1" dirty="0">
                <a:solidFill>
                  <a:srgbClr val="C00000"/>
                </a:solidFill>
              </a:rPr>
              <a:t>GDP</a:t>
            </a:r>
            <a:r>
              <a:rPr lang="en-US" sz="2400" dirty="0"/>
              <a:t> and </a:t>
            </a:r>
            <a:r>
              <a:rPr lang="en-US" sz="2400" b="1" dirty="0">
                <a:solidFill>
                  <a:srgbClr val="C00000"/>
                </a:solidFill>
              </a:rPr>
              <a:t>employment</a:t>
            </a:r>
            <a:r>
              <a:rPr lang="en-US" sz="2400" dirty="0"/>
              <a:t> of </a:t>
            </a:r>
            <a:r>
              <a:rPr lang="en-US" sz="2400" b="1" dirty="0">
                <a:solidFill>
                  <a:srgbClr val="0066FF"/>
                </a:solidFill>
              </a:rPr>
              <a:t>spending by those who are directly or indirectly employed by Travel &amp; Tourism</a:t>
            </a:r>
            <a:r>
              <a:rPr lang="en-US" sz="2400" dirty="0"/>
              <a:t>.</a:t>
            </a:r>
            <a:endParaRPr lang="en-US" sz="2400" dirty="0">
              <a:latin typeface="+mn-lt"/>
            </a:endParaRP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INDUCED CONTRIBUTION IMPACT</a:t>
            </a:r>
            <a:r>
              <a:rPr lang="en-US" b="1" dirty="0">
                <a:solidFill>
                  <a:srgbClr val="0066FF"/>
                </a:solidFill>
                <a:latin typeface="+mn-lt"/>
              </a:rPr>
              <a:t>)</a:t>
            </a: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3272944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35</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7" name="TextBox 6"/>
          <p:cNvSpPr txBox="1"/>
          <p:nvPr/>
        </p:nvSpPr>
        <p:spPr>
          <a:xfrm>
            <a:off x="682389" y="1968693"/>
            <a:ext cx="8004412" cy="3108543"/>
          </a:xfrm>
          <a:prstGeom prst="rect">
            <a:avLst/>
          </a:prstGeom>
          <a:noFill/>
        </p:spPr>
        <p:txBody>
          <a:bodyPr wrap="square" rtlCol="0">
            <a:spAutoFit/>
          </a:bodyPr>
          <a:lstStyle/>
          <a:p>
            <a:r>
              <a:rPr lang="en-US" b="1" i="1" dirty="0">
                <a:solidFill>
                  <a:srgbClr val="008000"/>
                </a:solidFill>
                <a:latin typeface="+mn-lt"/>
              </a:rPr>
              <a:t>OUTBOUND EXPENDITURE</a:t>
            </a:r>
          </a:p>
          <a:p>
            <a:endParaRPr lang="en-US" sz="1000" b="1" i="1" dirty="0">
              <a:solidFill>
                <a:srgbClr val="008000"/>
              </a:solidFill>
              <a:latin typeface="+mn-lt"/>
            </a:endParaRPr>
          </a:p>
          <a:p>
            <a:r>
              <a:rPr lang="en-US" sz="2400" dirty="0">
                <a:latin typeface="+mn-lt"/>
              </a:rPr>
              <a:t>Spending outside the country by residents on all trips abroad. (</a:t>
            </a:r>
            <a:r>
              <a:rPr lang="en-US" sz="2400" b="1" dirty="0">
                <a:solidFill>
                  <a:srgbClr val="BA0808"/>
                </a:solidFill>
                <a:latin typeface="+mn-lt"/>
              </a:rPr>
              <a:t>total outbound tourism expenditure </a:t>
            </a:r>
            <a:r>
              <a:rPr lang="en-US" sz="2400" dirty="0">
                <a:latin typeface="+mn-lt"/>
              </a:rPr>
              <a:t>in TSA).</a:t>
            </a:r>
          </a:p>
          <a:p>
            <a:endParaRPr lang="en-US" sz="2400" dirty="0">
              <a:latin typeface="+mn-lt"/>
            </a:endParaRPr>
          </a:p>
          <a:p>
            <a:r>
              <a:rPr lang="en-US" b="1" i="1" dirty="0">
                <a:solidFill>
                  <a:srgbClr val="008000"/>
                </a:solidFill>
                <a:latin typeface="+mn-lt"/>
              </a:rPr>
              <a:t>FOREIGN VISITOR ARRIVALS</a:t>
            </a:r>
          </a:p>
          <a:p>
            <a:endParaRPr lang="en-US" sz="1000" b="1" i="1" dirty="0">
              <a:solidFill>
                <a:srgbClr val="008000"/>
              </a:solidFill>
              <a:latin typeface="+mn-lt"/>
            </a:endParaRPr>
          </a:p>
          <a:p>
            <a:r>
              <a:rPr lang="en-US" sz="2400" dirty="0">
                <a:latin typeface="+mn-lt"/>
              </a:rPr>
              <a:t>The number of arrivals of foreign </a:t>
            </a:r>
            <a:r>
              <a:rPr lang="en-US" sz="2400" b="1" dirty="0">
                <a:solidFill>
                  <a:srgbClr val="0066FF"/>
                </a:solidFill>
                <a:latin typeface="+mn-lt"/>
              </a:rPr>
              <a:t>visitors</a:t>
            </a:r>
            <a:r>
              <a:rPr lang="en-US" sz="2400" dirty="0">
                <a:latin typeface="+mn-lt"/>
              </a:rPr>
              <a:t>, including same-day and overnight visitors (</a:t>
            </a:r>
            <a:r>
              <a:rPr lang="en-US" sz="2400" b="1" dirty="0">
                <a:solidFill>
                  <a:srgbClr val="0066FF"/>
                </a:solidFill>
                <a:latin typeface="+mn-lt"/>
              </a:rPr>
              <a:t>tourists</a:t>
            </a:r>
            <a:r>
              <a:rPr lang="en-US" sz="2400" dirty="0">
                <a:latin typeface="+mn-lt"/>
              </a:rPr>
              <a:t>) to the country.</a:t>
            </a: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a:solidFill>
                  <a:srgbClr val="0066FF"/>
                </a:solidFill>
                <a:latin typeface="+mn-lt"/>
              </a:rPr>
              <a:t>Key definition (for </a:t>
            </a:r>
            <a:r>
              <a:rPr lang="en-US" b="1" dirty="0">
                <a:solidFill>
                  <a:srgbClr val="C00000"/>
                </a:solidFill>
                <a:latin typeface="+mn-lt"/>
              </a:rPr>
              <a:t>OTHER INDICATORS</a:t>
            </a:r>
            <a:r>
              <a:rPr lang="en-US" b="1" dirty="0">
                <a:solidFill>
                  <a:srgbClr val="0066FF"/>
                </a:solidFill>
                <a:latin typeface="+mn-lt"/>
              </a:rPr>
              <a:t>)</a:t>
            </a: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a:latin typeface="+mn-lt"/>
              </a:rPr>
              <a:t>Source: World Travel &amp; Tourism Council (2017)</a:t>
            </a:r>
          </a:p>
        </p:txBody>
      </p:sp>
    </p:spTree>
    <p:extLst>
      <p:ext uri="{BB962C8B-B14F-4D97-AF65-F5344CB8AC3E}">
        <p14:creationId xmlns:p14="http://schemas.microsoft.com/office/powerpoint/2010/main" val="4163627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36</a:t>
            </a:fld>
            <a:endParaRPr lang="th-TH"/>
          </a:p>
        </p:txBody>
      </p:sp>
      <p:sp>
        <p:nvSpPr>
          <p:cNvPr id="5" name="สี่เหลี่ยมมุมมน 3"/>
          <p:cNvSpPr>
            <a:spLocks noChangeArrowheads="1"/>
          </p:cNvSpPr>
          <p:nvPr/>
        </p:nvSpPr>
        <p:spPr bwMode="auto">
          <a:xfrm>
            <a:off x="685798" y="28664"/>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1905000" y="652790"/>
            <a:ext cx="480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Employment in the tourism industry</a:t>
            </a:r>
          </a:p>
        </p:txBody>
      </p:sp>
      <p:pic>
        <p:nvPicPr>
          <p:cNvPr id="3" name="Picture 2"/>
          <p:cNvPicPr>
            <a:picLocks noChangeAspect="1"/>
          </p:cNvPicPr>
          <p:nvPr/>
        </p:nvPicPr>
        <p:blipFill>
          <a:blip r:embed="rId2"/>
          <a:stretch>
            <a:fillRect/>
          </a:stretch>
        </p:blipFill>
        <p:spPr>
          <a:xfrm>
            <a:off x="614042" y="1491446"/>
            <a:ext cx="8220713" cy="5308245"/>
          </a:xfrm>
          <a:prstGeom prst="rect">
            <a:avLst/>
          </a:prstGeom>
        </p:spPr>
      </p:pic>
      <p:sp>
        <p:nvSpPr>
          <p:cNvPr id="6" name="Rectangle 5"/>
          <p:cNvSpPr/>
          <p:nvPr/>
        </p:nvSpPr>
        <p:spPr>
          <a:xfrm>
            <a:off x="832618" y="1066175"/>
            <a:ext cx="8001000" cy="430887"/>
          </a:xfrm>
          <a:prstGeom prst="rect">
            <a:avLst/>
          </a:prstGeom>
        </p:spPr>
        <p:txBody>
          <a:bodyPr wrap="square">
            <a:spAutoFit/>
          </a:bodyPr>
          <a:lstStyle/>
          <a:p>
            <a:r>
              <a:rPr lang="en-US" sz="2200" dirty="0">
                <a:latin typeface="+mn-lt"/>
              </a:rPr>
              <a:t>Single versus multiple job holders in the tourism industries</a:t>
            </a:r>
          </a:p>
        </p:txBody>
      </p:sp>
      <p:sp>
        <p:nvSpPr>
          <p:cNvPr id="9" name="TextBox 8"/>
          <p:cNvSpPr txBox="1"/>
          <p:nvPr/>
        </p:nvSpPr>
        <p:spPr>
          <a:xfrm>
            <a:off x="5579658" y="6430359"/>
            <a:ext cx="3200400" cy="369332"/>
          </a:xfrm>
          <a:prstGeom prst="rect">
            <a:avLst/>
          </a:prstGeom>
          <a:noFill/>
        </p:spPr>
        <p:txBody>
          <a:bodyPr wrap="square" rtlCol="0">
            <a:spAutoFit/>
          </a:bodyPr>
          <a:lstStyle/>
          <a:p>
            <a:r>
              <a:rPr lang="en-US" sz="1800" dirty="0">
                <a:latin typeface="+mn-lt"/>
              </a:rPr>
              <a:t>Source: United Nations (2008b)</a:t>
            </a:r>
          </a:p>
        </p:txBody>
      </p:sp>
    </p:spTree>
    <p:extLst>
      <p:ext uri="{BB962C8B-B14F-4D97-AF65-F5344CB8AC3E}">
        <p14:creationId xmlns:p14="http://schemas.microsoft.com/office/powerpoint/2010/main" val="2844274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37</a:t>
            </a:fld>
            <a:endParaRPr lang="th-TH"/>
          </a:p>
        </p:txBody>
      </p:sp>
      <p:sp>
        <p:nvSpPr>
          <p:cNvPr id="5" name="สี่เหลี่ยมมุมมน 3"/>
          <p:cNvSpPr>
            <a:spLocks noChangeArrowheads="1"/>
          </p:cNvSpPr>
          <p:nvPr/>
        </p:nvSpPr>
        <p:spPr bwMode="auto">
          <a:xfrm>
            <a:off x="685800" y="43696"/>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1905000" y="652790"/>
            <a:ext cx="4800600" cy="461665"/>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Employment in the tourism industry</a:t>
            </a:r>
          </a:p>
        </p:txBody>
      </p:sp>
      <p:pic>
        <p:nvPicPr>
          <p:cNvPr id="2" name="Picture 1"/>
          <p:cNvPicPr>
            <a:picLocks noChangeAspect="1"/>
          </p:cNvPicPr>
          <p:nvPr/>
        </p:nvPicPr>
        <p:blipFill>
          <a:blip r:embed="rId2"/>
          <a:stretch>
            <a:fillRect/>
          </a:stretch>
        </p:blipFill>
        <p:spPr>
          <a:xfrm>
            <a:off x="1066800" y="1557502"/>
            <a:ext cx="6735625" cy="4675138"/>
          </a:xfrm>
          <a:prstGeom prst="rect">
            <a:avLst/>
          </a:prstGeom>
        </p:spPr>
      </p:pic>
      <p:sp>
        <p:nvSpPr>
          <p:cNvPr id="7" name="Rectangle 6"/>
          <p:cNvSpPr/>
          <p:nvPr/>
        </p:nvSpPr>
        <p:spPr>
          <a:xfrm>
            <a:off x="838200" y="1157392"/>
            <a:ext cx="8153400" cy="400110"/>
          </a:xfrm>
          <a:prstGeom prst="rect">
            <a:avLst/>
          </a:prstGeom>
        </p:spPr>
        <p:txBody>
          <a:bodyPr wrap="square">
            <a:spAutoFit/>
          </a:bodyPr>
          <a:lstStyle/>
          <a:p>
            <a:r>
              <a:rPr lang="en-US" sz="2000" dirty="0">
                <a:latin typeface="+mn-lt"/>
              </a:rPr>
              <a:t>Employment in the tourism industries: basic categories of employed persons</a:t>
            </a:r>
          </a:p>
        </p:txBody>
      </p:sp>
      <p:sp>
        <p:nvSpPr>
          <p:cNvPr id="9" name="TextBox 8"/>
          <p:cNvSpPr txBox="1"/>
          <p:nvPr/>
        </p:nvSpPr>
        <p:spPr>
          <a:xfrm>
            <a:off x="762000" y="6356350"/>
            <a:ext cx="3200400" cy="369332"/>
          </a:xfrm>
          <a:prstGeom prst="rect">
            <a:avLst/>
          </a:prstGeom>
          <a:noFill/>
        </p:spPr>
        <p:txBody>
          <a:bodyPr wrap="square" rtlCol="0">
            <a:spAutoFit/>
          </a:bodyPr>
          <a:lstStyle/>
          <a:p>
            <a:r>
              <a:rPr lang="en-US" sz="1800" dirty="0">
                <a:latin typeface="+mn-lt"/>
              </a:rPr>
              <a:t>Source: United Nations (2008b)</a:t>
            </a:r>
          </a:p>
        </p:txBody>
      </p:sp>
    </p:spTree>
    <p:extLst>
      <p:ext uri="{BB962C8B-B14F-4D97-AF65-F5344CB8AC3E}">
        <p14:creationId xmlns:p14="http://schemas.microsoft.com/office/powerpoint/2010/main" val="18749307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38</a:t>
            </a:fld>
            <a:endParaRPr lang="th-TH"/>
          </a:p>
        </p:txBody>
      </p:sp>
      <p:sp>
        <p:nvSpPr>
          <p:cNvPr id="5" name="สี่เหลี่ยมมุมมน 3"/>
          <p:cNvSpPr>
            <a:spLocks noChangeArrowheads="1"/>
          </p:cNvSpPr>
          <p:nvPr/>
        </p:nvSpPr>
        <p:spPr bwMode="auto">
          <a:xfrm>
            <a:off x="381000" y="28967"/>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Economic Impact of Travel &amp; Tourism</a:t>
            </a:r>
            <a:endParaRPr lang="th-TH" sz="3200" b="1" dirty="0"/>
          </a:p>
        </p:txBody>
      </p:sp>
      <p:sp>
        <p:nvSpPr>
          <p:cNvPr id="8" name="TextBox 7"/>
          <p:cNvSpPr txBox="1"/>
          <p:nvPr/>
        </p:nvSpPr>
        <p:spPr>
          <a:xfrm>
            <a:off x="533400" y="695727"/>
            <a:ext cx="3505200" cy="830997"/>
          </a:xfrm>
          <a:prstGeom prst="rect">
            <a:avLst/>
          </a:prstGeom>
          <a:solidFill>
            <a:schemeClr val="accent3">
              <a:lumMod val="20000"/>
              <a:lumOff val="80000"/>
            </a:schemeClr>
          </a:solidFill>
        </p:spPr>
        <p:txBody>
          <a:bodyPr wrap="square" rtlCol="0">
            <a:spAutoFit/>
          </a:bodyPr>
          <a:lstStyle/>
          <a:p>
            <a:r>
              <a:rPr lang="en-US" sz="2400" b="1" dirty="0">
                <a:solidFill>
                  <a:srgbClr val="0066FF"/>
                </a:solidFill>
                <a:latin typeface="+mn-lt"/>
              </a:rPr>
              <a:t>Employment in the tourism industry</a:t>
            </a:r>
          </a:p>
        </p:txBody>
      </p:sp>
      <p:pic>
        <p:nvPicPr>
          <p:cNvPr id="6" name="Picture 5"/>
          <p:cNvPicPr>
            <a:picLocks noChangeAspect="1"/>
          </p:cNvPicPr>
          <p:nvPr/>
        </p:nvPicPr>
        <p:blipFill>
          <a:blip r:embed="rId2"/>
          <a:stretch>
            <a:fillRect/>
          </a:stretch>
        </p:blipFill>
        <p:spPr>
          <a:xfrm>
            <a:off x="3261937" y="715061"/>
            <a:ext cx="5272463" cy="6003158"/>
          </a:xfrm>
          <a:prstGeom prst="rect">
            <a:avLst/>
          </a:prstGeom>
        </p:spPr>
      </p:pic>
      <p:sp>
        <p:nvSpPr>
          <p:cNvPr id="9" name="Rectangle 8"/>
          <p:cNvSpPr/>
          <p:nvPr/>
        </p:nvSpPr>
        <p:spPr>
          <a:xfrm>
            <a:off x="534537" y="1834675"/>
            <a:ext cx="2804737" cy="1323439"/>
          </a:xfrm>
          <a:prstGeom prst="rect">
            <a:avLst/>
          </a:prstGeom>
        </p:spPr>
        <p:txBody>
          <a:bodyPr wrap="square">
            <a:spAutoFit/>
          </a:bodyPr>
          <a:lstStyle/>
          <a:p>
            <a:r>
              <a:rPr lang="en-US" sz="2000" dirty="0">
                <a:latin typeface="+mn-lt"/>
              </a:rPr>
              <a:t>Relationship between different measures of tourism employment in a given period</a:t>
            </a:r>
          </a:p>
        </p:txBody>
      </p:sp>
      <p:sp>
        <p:nvSpPr>
          <p:cNvPr id="10" name="TextBox 9"/>
          <p:cNvSpPr txBox="1"/>
          <p:nvPr/>
        </p:nvSpPr>
        <p:spPr>
          <a:xfrm>
            <a:off x="533400" y="6248400"/>
            <a:ext cx="3200400" cy="369332"/>
          </a:xfrm>
          <a:prstGeom prst="rect">
            <a:avLst/>
          </a:prstGeom>
          <a:noFill/>
        </p:spPr>
        <p:txBody>
          <a:bodyPr wrap="square" rtlCol="0">
            <a:spAutoFit/>
          </a:bodyPr>
          <a:lstStyle/>
          <a:p>
            <a:r>
              <a:rPr lang="en-US" sz="1800" dirty="0">
                <a:latin typeface="+mn-lt"/>
              </a:rPr>
              <a:t>Source: United Nations (2008b)</a:t>
            </a:r>
          </a:p>
        </p:txBody>
      </p:sp>
    </p:spTree>
    <p:extLst>
      <p:ext uri="{BB962C8B-B14F-4D97-AF65-F5344CB8AC3E}">
        <p14:creationId xmlns:p14="http://schemas.microsoft.com/office/powerpoint/2010/main" val="1796485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39</a:t>
            </a:fld>
            <a:endParaRPr lang="th-TH"/>
          </a:p>
        </p:txBody>
      </p:sp>
      <p:sp>
        <p:nvSpPr>
          <p:cNvPr id="2" name="TextBox 1"/>
          <p:cNvSpPr txBox="1"/>
          <p:nvPr/>
        </p:nvSpPr>
        <p:spPr>
          <a:xfrm>
            <a:off x="457200" y="1371600"/>
            <a:ext cx="8458200" cy="3600986"/>
          </a:xfrm>
          <a:prstGeom prst="rect">
            <a:avLst/>
          </a:prstGeom>
          <a:noFill/>
        </p:spPr>
        <p:txBody>
          <a:bodyPr wrap="square" rtlCol="0">
            <a:spAutoFit/>
          </a:bodyPr>
          <a:lstStyle/>
          <a:p>
            <a:r>
              <a:rPr lang="en-US" sz="2400" i="1" u="sng" dirty="0">
                <a:latin typeface="+mn-lt"/>
                <a:ea typeface="Arial Unicode MS" panose="020B0604020202020204" pitchFamily="34" charset="-128"/>
                <a:cs typeface="Arial Unicode MS" panose="020B0604020202020204" pitchFamily="34" charset="-128"/>
              </a:rPr>
              <a:t>Paper 1</a:t>
            </a:r>
          </a:p>
          <a:p>
            <a:endParaRPr lang="en-US" sz="800" i="1" u="sng" dirty="0">
              <a:latin typeface="+mn-lt"/>
              <a:ea typeface="Arial Unicode MS" panose="020B0604020202020204" pitchFamily="34" charset="-128"/>
              <a:cs typeface="Arial Unicode MS" panose="020B0604020202020204" pitchFamily="34" charset="-128"/>
            </a:endParaRPr>
          </a:p>
          <a:p>
            <a:r>
              <a:rPr lang="en-US" sz="2400" dirty="0">
                <a:latin typeface="+mn-lt"/>
                <a:ea typeface="Arial Unicode MS" panose="020B0604020202020204" pitchFamily="34" charset="-128"/>
                <a:cs typeface="Arial Unicode MS" panose="020B0604020202020204" pitchFamily="34" charset="-128"/>
              </a:rPr>
              <a:t>Navarro, T. M. and </a:t>
            </a:r>
            <a:r>
              <a:rPr lang="en-US" sz="2400" dirty="0" err="1">
                <a:latin typeface="+mn-lt"/>
                <a:ea typeface="Arial Unicode MS" panose="020B0604020202020204" pitchFamily="34" charset="-128"/>
                <a:cs typeface="Arial Unicode MS" panose="020B0604020202020204" pitchFamily="34" charset="-128"/>
              </a:rPr>
              <a:t>Roura</a:t>
            </a:r>
            <a:r>
              <a:rPr lang="en-US" sz="2400" dirty="0">
                <a:latin typeface="+mn-lt"/>
                <a:ea typeface="Arial Unicode MS" panose="020B0604020202020204" pitchFamily="34" charset="-128"/>
                <a:cs typeface="Arial Unicode MS" panose="020B0604020202020204" pitchFamily="34" charset="-128"/>
              </a:rPr>
              <a:t>, D. R. (2010). </a:t>
            </a:r>
            <a:r>
              <a:rPr lang="en-US" sz="2400" i="1" dirty="0">
                <a:latin typeface="+mn-lt"/>
                <a:ea typeface="Arial Unicode MS" panose="020B0604020202020204" pitchFamily="34" charset="-128"/>
                <a:cs typeface="Arial Unicode MS" panose="020B0604020202020204" pitchFamily="34" charset="-128"/>
              </a:rPr>
              <a:t>Growth and Productivity in the Service Sector: The State of the Art. </a:t>
            </a:r>
            <a:r>
              <a:rPr lang="en-US" sz="2400" dirty="0">
                <a:latin typeface="+mn-lt"/>
                <a:ea typeface="Arial Unicode MS" panose="020B0604020202020204" pitchFamily="34" charset="-128"/>
                <a:cs typeface="Arial Unicode MS" panose="020B0604020202020204" pitchFamily="34" charset="-128"/>
              </a:rPr>
              <a:t>Working Papers, the Institute of Social and Economic Analysis.</a:t>
            </a:r>
          </a:p>
          <a:p>
            <a:endParaRPr lang="en-US" sz="2400" i="1" dirty="0">
              <a:latin typeface="+mn-lt"/>
              <a:ea typeface="Arial Unicode MS" panose="020B0604020202020204" pitchFamily="34" charset="-128"/>
              <a:cs typeface="Arial Unicode MS" panose="020B0604020202020204" pitchFamily="34" charset="-128"/>
            </a:endParaRPr>
          </a:p>
          <a:p>
            <a:r>
              <a:rPr lang="en-US" sz="2400" i="1" u="sng" dirty="0">
                <a:latin typeface="+mn-lt"/>
                <a:ea typeface="Arial Unicode MS" panose="020B0604020202020204" pitchFamily="34" charset="-128"/>
                <a:cs typeface="Arial Unicode MS" panose="020B0604020202020204" pitchFamily="34" charset="-128"/>
              </a:rPr>
              <a:t>Paper2</a:t>
            </a:r>
          </a:p>
          <a:p>
            <a:endParaRPr lang="en-US" sz="800" i="1" dirty="0">
              <a:latin typeface="+mn-lt"/>
              <a:ea typeface="Arial Unicode MS" panose="020B0604020202020204" pitchFamily="34" charset="-128"/>
              <a:cs typeface="Arial Unicode MS" panose="020B0604020202020204" pitchFamily="34" charset="-128"/>
            </a:endParaRPr>
          </a:p>
          <a:p>
            <a:r>
              <a:rPr lang="en-US" sz="2400" dirty="0">
                <a:latin typeface="+mn-lt"/>
                <a:ea typeface="Arial Unicode MS" panose="020B0604020202020204" pitchFamily="34" charset="-128"/>
                <a:cs typeface="Arial Unicode MS" panose="020B0604020202020204" pitchFamily="34" charset="-128"/>
              </a:rPr>
              <a:t>Park, D. and Shin, K. (2012).</a:t>
            </a:r>
            <a:r>
              <a:rPr lang="en-US" sz="2400" b="1" i="1" dirty="0">
                <a:latin typeface="+mn-lt"/>
                <a:ea typeface="Arial Unicode MS" panose="020B0604020202020204" pitchFamily="34" charset="-128"/>
                <a:cs typeface="Arial Unicode MS" panose="020B0604020202020204" pitchFamily="34" charset="-128"/>
              </a:rPr>
              <a:t> </a:t>
            </a:r>
            <a:r>
              <a:rPr lang="en-US" sz="2400" dirty="0">
                <a:latin typeface="+mn-lt"/>
                <a:ea typeface="Arial Unicode MS" panose="020B0604020202020204" pitchFamily="34" charset="-128"/>
                <a:cs typeface="Arial Unicode MS" panose="020B0604020202020204" pitchFamily="34" charset="-128"/>
              </a:rPr>
              <a:t>The Service Sector in Asia: Is it an Engine of Growth. </a:t>
            </a:r>
            <a:r>
              <a:rPr lang="en-US" sz="2400" i="1" dirty="0">
                <a:latin typeface="+mn-lt"/>
                <a:ea typeface="Arial Unicode MS" panose="020B0604020202020204" pitchFamily="34" charset="-128"/>
                <a:cs typeface="Arial Unicode MS" panose="020B0604020202020204" pitchFamily="34" charset="-128"/>
              </a:rPr>
              <a:t>ADB Economics Working Paper Series, No. 332</a:t>
            </a:r>
            <a:r>
              <a:rPr lang="en-US" sz="2400" dirty="0">
                <a:latin typeface="+mn-lt"/>
                <a:ea typeface="Arial Unicode MS" panose="020B0604020202020204" pitchFamily="34" charset="-128"/>
                <a:cs typeface="Arial Unicode MS" panose="020B0604020202020204" pitchFamily="34" charset="-128"/>
              </a:rPr>
              <a:t>.</a:t>
            </a:r>
          </a:p>
          <a:p>
            <a:endParaRPr lang="en-US" sz="2000" i="1" dirty="0">
              <a:latin typeface="+mn-lt"/>
            </a:endParaRPr>
          </a:p>
        </p:txBody>
      </p:sp>
      <p:sp>
        <p:nvSpPr>
          <p:cNvPr id="11" name="สี่เหลี่ยมมุมมน 3">
            <a:extLst>
              <a:ext uri="{FF2B5EF4-FFF2-40B4-BE49-F238E27FC236}">
                <a16:creationId xmlns:a16="http://schemas.microsoft.com/office/drawing/2014/main" id="{A12F2FC3-AFF8-4DBA-92B8-85DD9BDD1BDC}"/>
              </a:ext>
            </a:extLst>
          </p:cNvPr>
          <p:cNvSpPr>
            <a:spLocks noChangeArrowheads="1"/>
          </p:cNvSpPr>
          <p:nvPr/>
        </p:nvSpPr>
        <p:spPr bwMode="auto">
          <a:xfrm>
            <a:off x="595952" y="344278"/>
            <a:ext cx="8004412"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b="1" dirty="0"/>
              <a:t>3. Service sector growth and economic growth</a:t>
            </a:r>
            <a:endParaRPr lang="th-TH" b="1" dirty="0"/>
          </a:p>
        </p:txBody>
      </p:sp>
    </p:spTree>
    <p:extLst>
      <p:ext uri="{BB962C8B-B14F-4D97-AF65-F5344CB8AC3E}">
        <p14:creationId xmlns:p14="http://schemas.microsoft.com/office/powerpoint/2010/main" val="342140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40</a:t>
            </a:fld>
            <a:endParaRPr lang="th-TH"/>
          </a:p>
        </p:txBody>
      </p:sp>
      <p:sp>
        <p:nvSpPr>
          <p:cNvPr id="7" name="TextBox 6"/>
          <p:cNvSpPr txBox="1"/>
          <p:nvPr/>
        </p:nvSpPr>
        <p:spPr>
          <a:xfrm>
            <a:off x="574343" y="2133894"/>
            <a:ext cx="8004412" cy="954107"/>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What are three research questions or objectives of this paper?</a:t>
            </a:r>
          </a:p>
        </p:txBody>
      </p:sp>
      <p:sp>
        <p:nvSpPr>
          <p:cNvPr id="9" name="TextBox 8"/>
          <p:cNvSpPr txBox="1"/>
          <p:nvPr/>
        </p:nvSpPr>
        <p:spPr>
          <a:xfrm>
            <a:off x="595952" y="3352800"/>
            <a:ext cx="8004412" cy="2677656"/>
          </a:xfrm>
          <a:prstGeom prst="rect">
            <a:avLst/>
          </a:prstGeom>
          <a:noFill/>
        </p:spPr>
        <p:txBody>
          <a:bodyPr wrap="square" rtlCol="0">
            <a:spAutoFit/>
          </a:bodyPr>
          <a:lstStyle/>
          <a:p>
            <a:r>
              <a:rPr lang="en-US" sz="2400" dirty="0">
                <a:latin typeface="+mn-lt"/>
              </a:rPr>
              <a:t>To study …..</a:t>
            </a:r>
          </a:p>
          <a:p>
            <a:endParaRPr lang="en-US" sz="2400" dirty="0">
              <a:latin typeface="+mn-lt"/>
            </a:endParaRPr>
          </a:p>
          <a:p>
            <a:pPr marL="457200" indent="-457200">
              <a:buAutoNum type="arabicPeriod"/>
            </a:pPr>
            <a:r>
              <a:rPr lang="en-US" sz="2400" dirty="0">
                <a:latin typeface="+mn-lt"/>
              </a:rPr>
              <a:t>Factors affect growth of services and related employment</a:t>
            </a:r>
          </a:p>
          <a:p>
            <a:endParaRPr lang="en-US" sz="2400" dirty="0">
              <a:latin typeface="+mn-lt"/>
            </a:endParaRPr>
          </a:p>
          <a:p>
            <a:pPr marL="457200" indent="-457200">
              <a:buAutoNum type="arabicPeriod" startAt="2"/>
            </a:pPr>
            <a:r>
              <a:rPr lang="en-US" sz="2400" dirty="0">
                <a:latin typeface="+mn-lt"/>
              </a:rPr>
              <a:t>The impact of services on economic growth</a:t>
            </a:r>
          </a:p>
          <a:p>
            <a:pPr lvl="1"/>
            <a:endParaRPr lang="en-US" sz="2400" dirty="0">
              <a:latin typeface="+mn-lt"/>
            </a:endParaRPr>
          </a:p>
          <a:p>
            <a:r>
              <a:rPr lang="en-US" sz="2400" dirty="0">
                <a:latin typeface="+mn-lt"/>
              </a:rPr>
              <a:t>3.    Service productivity and measurement</a:t>
            </a:r>
          </a:p>
        </p:txBody>
      </p:sp>
      <p:sp>
        <p:nvSpPr>
          <p:cNvPr id="2" name="TextBox 1"/>
          <p:cNvSpPr txBox="1"/>
          <p:nvPr/>
        </p:nvSpPr>
        <p:spPr>
          <a:xfrm>
            <a:off x="559558" y="1062329"/>
            <a:ext cx="8458200" cy="1015663"/>
          </a:xfrm>
          <a:prstGeom prst="rect">
            <a:avLst/>
          </a:prstGeom>
          <a:noFill/>
        </p:spPr>
        <p:txBody>
          <a:bodyPr wrap="square" rtlCol="0">
            <a:spAutoFit/>
          </a:bodyPr>
          <a:lstStyle/>
          <a:p>
            <a:r>
              <a:rPr lang="en-US" sz="2000" dirty="0">
                <a:latin typeface="+mn-lt"/>
              </a:rPr>
              <a:t>Navarro, T. M. and </a:t>
            </a:r>
            <a:r>
              <a:rPr lang="en-US" sz="2000" dirty="0" err="1">
                <a:latin typeface="+mn-lt"/>
              </a:rPr>
              <a:t>Roura</a:t>
            </a:r>
            <a:r>
              <a:rPr lang="en-US" sz="2000" dirty="0">
                <a:latin typeface="+mn-lt"/>
              </a:rPr>
              <a:t>, D. R. (2010). </a:t>
            </a:r>
            <a:r>
              <a:rPr lang="en-US" sz="2000" i="1" dirty="0">
                <a:latin typeface="+mn-lt"/>
              </a:rPr>
              <a:t>Growth and Productivity in the Service Sector: The State of the Art. </a:t>
            </a:r>
            <a:r>
              <a:rPr lang="en-US" sz="2000" dirty="0">
                <a:latin typeface="+mn-lt"/>
              </a:rPr>
              <a:t>Working Papers, the Institute of Social and Economic Analysis.</a:t>
            </a:r>
            <a:endParaRPr lang="en-US" sz="2000" i="1" dirty="0">
              <a:latin typeface="+mn-lt"/>
            </a:endParaRPr>
          </a:p>
        </p:txBody>
      </p:sp>
      <p:sp>
        <p:nvSpPr>
          <p:cNvPr id="10" name="สี่เหลี่ยมมุมมน 3">
            <a:extLst>
              <a:ext uri="{FF2B5EF4-FFF2-40B4-BE49-F238E27FC236}">
                <a16:creationId xmlns:a16="http://schemas.microsoft.com/office/drawing/2014/main" id="{1B60DC98-5523-4E69-9DDC-DBDC407CDD8C}"/>
              </a:ext>
            </a:extLst>
          </p:cNvPr>
          <p:cNvSpPr>
            <a:spLocks noChangeArrowheads="1"/>
          </p:cNvSpPr>
          <p:nvPr/>
        </p:nvSpPr>
        <p:spPr bwMode="auto">
          <a:xfrm>
            <a:off x="595952" y="344278"/>
            <a:ext cx="8004412"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b="1" dirty="0"/>
              <a:t>3. Service sector growth and economic growth</a:t>
            </a:r>
            <a:endParaRPr lang="th-TH" b="1" dirty="0"/>
          </a:p>
        </p:txBody>
      </p:sp>
    </p:spTree>
    <p:extLst>
      <p:ext uri="{BB962C8B-B14F-4D97-AF65-F5344CB8AC3E}">
        <p14:creationId xmlns:p14="http://schemas.microsoft.com/office/powerpoint/2010/main" val="389286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41</a:t>
            </a:fld>
            <a:endParaRPr lang="th-TH"/>
          </a:p>
        </p:txBody>
      </p:sp>
      <p:sp>
        <p:nvSpPr>
          <p:cNvPr id="9" name="TextBox 8"/>
          <p:cNvSpPr txBox="1"/>
          <p:nvPr/>
        </p:nvSpPr>
        <p:spPr>
          <a:xfrm>
            <a:off x="609600" y="1779142"/>
            <a:ext cx="8004412" cy="3416320"/>
          </a:xfrm>
          <a:prstGeom prst="rect">
            <a:avLst/>
          </a:prstGeom>
          <a:noFill/>
        </p:spPr>
        <p:txBody>
          <a:bodyPr wrap="square" rtlCol="0">
            <a:spAutoFit/>
          </a:bodyPr>
          <a:lstStyle/>
          <a:p>
            <a:pPr marL="457200" indent="-457200">
              <a:buFontTx/>
              <a:buAutoNum type="arabicPeriod"/>
            </a:pPr>
            <a:r>
              <a:rPr lang="en-US" sz="2400" dirty="0">
                <a:latin typeface="+mn-lt"/>
              </a:rPr>
              <a:t>“</a:t>
            </a:r>
            <a:r>
              <a:rPr lang="en-US" sz="2400" dirty="0" err="1">
                <a:latin typeface="+mn-lt"/>
              </a:rPr>
              <a:t>Baumol’s</a:t>
            </a:r>
            <a:r>
              <a:rPr lang="en-US" sz="2400" dirty="0">
                <a:latin typeface="+mn-lt"/>
              </a:rPr>
              <a:t> Cost Disease”</a:t>
            </a:r>
          </a:p>
          <a:p>
            <a:endParaRPr lang="en-US" sz="2400" dirty="0">
              <a:latin typeface="+mn-lt"/>
            </a:endParaRPr>
          </a:p>
          <a:p>
            <a:pPr marL="800100" lvl="1" indent="-342900">
              <a:buFont typeface="Wingdings" panose="05000000000000000000" pitchFamily="2" charset="2"/>
              <a:buChar char="ü"/>
            </a:pPr>
            <a:r>
              <a:rPr lang="en-US" sz="2400" dirty="0">
                <a:latin typeface="+mn-lt"/>
              </a:rPr>
              <a:t>What is “</a:t>
            </a:r>
            <a:r>
              <a:rPr lang="en-US" sz="2400" dirty="0" err="1">
                <a:latin typeface="+mn-lt"/>
              </a:rPr>
              <a:t>Baumol’s</a:t>
            </a:r>
            <a:r>
              <a:rPr lang="en-US" sz="2400" dirty="0">
                <a:latin typeface="+mn-lt"/>
              </a:rPr>
              <a:t> Cost Disease” argument and its implication on the relationship between service sector growth and economic growth? </a:t>
            </a:r>
          </a:p>
          <a:p>
            <a:pPr lvl="1"/>
            <a:endParaRPr lang="en-US" sz="2400" dirty="0">
              <a:latin typeface="+mn-lt"/>
            </a:endParaRPr>
          </a:p>
          <a:p>
            <a:pPr marL="800100" lvl="1" indent="-342900">
              <a:buFont typeface="Wingdings" panose="05000000000000000000" pitchFamily="2" charset="2"/>
              <a:buChar char="ü"/>
            </a:pPr>
            <a:r>
              <a:rPr lang="en-US" sz="2400" dirty="0">
                <a:latin typeface="+mn-lt"/>
              </a:rPr>
              <a:t>What could be possible explanation to counter this argument? </a:t>
            </a:r>
          </a:p>
          <a:p>
            <a:endParaRPr lang="en-US" sz="2400" dirty="0">
              <a:latin typeface="+mn-lt"/>
            </a:endParaRPr>
          </a:p>
        </p:txBody>
      </p:sp>
      <p:sp>
        <p:nvSpPr>
          <p:cNvPr id="10" name="TextBox 9"/>
          <p:cNvSpPr txBox="1"/>
          <p:nvPr/>
        </p:nvSpPr>
        <p:spPr>
          <a:xfrm>
            <a:off x="609600" y="10668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Discussion</a:t>
            </a:r>
          </a:p>
        </p:txBody>
      </p:sp>
      <p:sp>
        <p:nvSpPr>
          <p:cNvPr id="8" name="สี่เหลี่ยมมุมมน 3">
            <a:extLst>
              <a:ext uri="{FF2B5EF4-FFF2-40B4-BE49-F238E27FC236}">
                <a16:creationId xmlns:a16="http://schemas.microsoft.com/office/drawing/2014/main" id="{201261E8-2002-4C5D-BE6C-1B07625658E7}"/>
              </a:ext>
            </a:extLst>
          </p:cNvPr>
          <p:cNvSpPr>
            <a:spLocks noChangeArrowheads="1"/>
          </p:cNvSpPr>
          <p:nvPr/>
        </p:nvSpPr>
        <p:spPr bwMode="auto">
          <a:xfrm>
            <a:off x="595952" y="344278"/>
            <a:ext cx="8004412"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b="1" dirty="0"/>
              <a:t>3. Service sector growth and economic growth</a:t>
            </a:r>
            <a:endParaRPr lang="th-TH" b="1" dirty="0"/>
          </a:p>
        </p:txBody>
      </p:sp>
    </p:spTree>
    <p:extLst>
      <p:ext uri="{BB962C8B-B14F-4D97-AF65-F5344CB8AC3E}">
        <p14:creationId xmlns:p14="http://schemas.microsoft.com/office/powerpoint/2010/main" val="11949011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42</a:t>
            </a:fld>
            <a:endParaRPr lang="th-TH"/>
          </a:p>
        </p:txBody>
      </p:sp>
      <p:sp>
        <p:nvSpPr>
          <p:cNvPr id="9" name="TextBox 8"/>
          <p:cNvSpPr txBox="1"/>
          <p:nvPr/>
        </p:nvSpPr>
        <p:spPr>
          <a:xfrm>
            <a:off x="609600" y="1779142"/>
            <a:ext cx="8004412" cy="3785652"/>
          </a:xfrm>
          <a:prstGeom prst="rect">
            <a:avLst/>
          </a:prstGeom>
          <a:noFill/>
        </p:spPr>
        <p:txBody>
          <a:bodyPr wrap="square" rtlCol="0">
            <a:spAutoFit/>
          </a:bodyPr>
          <a:lstStyle/>
          <a:p>
            <a:r>
              <a:rPr lang="en-US" sz="2400" dirty="0">
                <a:latin typeface="+mn-lt"/>
              </a:rPr>
              <a:t>2. Based on the paper’s 3 key objectives. Analyze finding of each objective on service industry your group choose</a:t>
            </a:r>
          </a:p>
          <a:p>
            <a:endParaRPr lang="en-US" sz="2400" dirty="0">
              <a:latin typeface="+mn-lt"/>
            </a:endParaRPr>
          </a:p>
          <a:p>
            <a:pPr marL="800100" lvl="1" indent="-342900">
              <a:buFont typeface="Wingdings" panose="05000000000000000000" pitchFamily="2" charset="2"/>
              <a:buChar char="ü"/>
            </a:pPr>
            <a:r>
              <a:rPr lang="en-US" sz="2400" dirty="0">
                <a:latin typeface="+mn-lt"/>
              </a:rPr>
              <a:t>Factors affect that service industry growth</a:t>
            </a:r>
          </a:p>
          <a:p>
            <a:pPr lvl="1"/>
            <a:endParaRPr lang="en-US" sz="2400" dirty="0">
              <a:latin typeface="+mn-lt"/>
            </a:endParaRPr>
          </a:p>
          <a:p>
            <a:pPr marL="800100" lvl="1" indent="-342900">
              <a:buFont typeface="Wingdings" panose="05000000000000000000" pitchFamily="2" charset="2"/>
              <a:buChar char="ü"/>
            </a:pPr>
            <a:r>
              <a:rPr lang="en-US" sz="2400" dirty="0">
                <a:latin typeface="+mn-lt"/>
              </a:rPr>
              <a:t>Impact of that service industry on economic growth</a:t>
            </a:r>
          </a:p>
          <a:p>
            <a:pPr lvl="1"/>
            <a:endParaRPr lang="en-US" sz="2400" dirty="0">
              <a:latin typeface="+mn-lt"/>
            </a:endParaRPr>
          </a:p>
          <a:p>
            <a:pPr marL="800100" lvl="1" indent="-342900">
              <a:buFont typeface="Wingdings" panose="05000000000000000000" pitchFamily="2" charset="2"/>
              <a:buChar char="ü"/>
            </a:pPr>
            <a:r>
              <a:rPr lang="en-US" sz="2400" dirty="0">
                <a:latin typeface="+mn-lt"/>
              </a:rPr>
              <a:t>Labor productivity issues (and measurements) in that industry</a:t>
            </a:r>
          </a:p>
          <a:p>
            <a:endParaRPr lang="en-US" sz="2400" dirty="0">
              <a:latin typeface="+mn-lt"/>
            </a:endParaRPr>
          </a:p>
        </p:txBody>
      </p:sp>
      <p:sp>
        <p:nvSpPr>
          <p:cNvPr id="10" name="TextBox 9"/>
          <p:cNvSpPr txBox="1"/>
          <p:nvPr/>
        </p:nvSpPr>
        <p:spPr>
          <a:xfrm>
            <a:off x="609600" y="10668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Discussion</a:t>
            </a:r>
          </a:p>
        </p:txBody>
      </p:sp>
      <p:sp>
        <p:nvSpPr>
          <p:cNvPr id="11" name="สี่เหลี่ยมมุมมน 3">
            <a:extLst>
              <a:ext uri="{FF2B5EF4-FFF2-40B4-BE49-F238E27FC236}">
                <a16:creationId xmlns:a16="http://schemas.microsoft.com/office/drawing/2014/main" id="{9922F5C8-610B-4989-B91C-5DF371961C78}"/>
              </a:ext>
            </a:extLst>
          </p:cNvPr>
          <p:cNvSpPr>
            <a:spLocks noChangeArrowheads="1"/>
          </p:cNvSpPr>
          <p:nvPr/>
        </p:nvSpPr>
        <p:spPr bwMode="auto">
          <a:xfrm>
            <a:off x="595952" y="344278"/>
            <a:ext cx="8004412"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b="1" dirty="0"/>
              <a:t>3. Service sector growth and economic growth</a:t>
            </a:r>
            <a:endParaRPr lang="th-TH" b="1" dirty="0"/>
          </a:p>
        </p:txBody>
      </p:sp>
    </p:spTree>
    <p:extLst>
      <p:ext uri="{BB962C8B-B14F-4D97-AF65-F5344CB8AC3E}">
        <p14:creationId xmlns:p14="http://schemas.microsoft.com/office/powerpoint/2010/main" val="34960333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43</a:t>
            </a:fld>
            <a:endParaRPr lang="th-TH"/>
          </a:p>
        </p:txBody>
      </p:sp>
      <p:sp>
        <p:nvSpPr>
          <p:cNvPr id="5" name="สี่เหลี่ยมมุมมน 3"/>
          <p:cNvSpPr>
            <a:spLocks noChangeArrowheads="1"/>
          </p:cNvSpPr>
          <p:nvPr/>
        </p:nvSpPr>
        <p:spPr bwMode="auto">
          <a:xfrm>
            <a:off x="619836"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err="1"/>
              <a:t>Summarise</a:t>
            </a:r>
            <a:endParaRPr lang="th-TH" sz="3200" b="1" dirty="0"/>
          </a:p>
        </p:txBody>
      </p:sp>
      <p:sp>
        <p:nvSpPr>
          <p:cNvPr id="7" name="TextBox 6"/>
          <p:cNvSpPr txBox="1"/>
          <p:nvPr/>
        </p:nvSpPr>
        <p:spPr>
          <a:xfrm>
            <a:off x="619836" y="9144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What is “</a:t>
            </a:r>
            <a:r>
              <a:rPr lang="en-US" b="1" dirty="0" err="1">
                <a:solidFill>
                  <a:srgbClr val="0066FF"/>
                </a:solidFill>
                <a:latin typeface="+mn-lt"/>
              </a:rPr>
              <a:t>Baumol’s</a:t>
            </a:r>
            <a:r>
              <a:rPr lang="en-US" b="1" dirty="0">
                <a:solidFill>
                  <a:srgbClr val="0066FF"/>
                </a:solidFill>
                <a:latin typeface="+mn-lt"/>
              </a:rPr>
              <a:t> Cost Disease” arguments?</a:t>
            </a:r>
          </a:p>
        </p:txBody>
      </p:sp>
      <p:sp>
        <p:nvSpPr>
          <p:cNvPr id="9" name="TextBox 8"/>
          <p:cNvSpPr txBox="1"/>
          <p:nvPr/>
        </p:nvSpPr>
        <p:spPr>
          <a:xfrm>
            <a:off x="619836" y="1605896"/>
            <a:ext cx="8309212" cy="4801314"/>
          </a:xfrm>
          <a:prstGeom prst="rect">
            <a:avLst/>
          </a:prstGeom>
          <a:noFill/>
        </p:spPr>
        <p:txBody>
          <a:bodyPr wrap="square" rtlCol="0">
            <a:spAutoFit/>
          </a:bodyPr>
          <a:lstStyle/>
          <a:p>
            <a:pPr marL="342900" indent="-342900">
              <a:buFont typeface="Wingdings" panose="05000000000000000000" pitchFamily="2" charset="2"/>
              <a:buChar char="v"/>
            </a:pPr>
            <a:r>
              <a:rPr lang="en-US" sz="2400" dirty="0">
                <a:latin typeface="+mn-lt"/>
              </a:rPr>
              <a:t>In the 1960s, </a:t>
            </a:r>
            <a:r>
              <a:rPr lang="en-US" sz="2400" dirty="0" err="1">
                <a:latin typeface="+mn-lt"/>
              </a:rPr>
              <a:t>Baumol</a:t>
            </a:r>
            <a:r>
              <a:rPr lang="en-US" sz="2400" dirty="0">
                <a:latin typeface="+mn-lt"/>
              </a:rPr>
              <a:t> was trying to understand </a:t>
            </a:r>
            <a:r>
              <a:rPr lang="en-US" sz="2400" b="1" i="1" dirty="0">
                <a:solidFill>
                  <a:srgbClr val="C00000"/>
                </a:solidFill>
                <a:latin typeface="+mn-lt"/>
              </a:rPr>
              <a:t>the economics of the arts</a:t>
            </a:r>
            <a:r>
              <a:rPr lang="en-US" sz="2400" dirty="0">
                <a:latin typeface="+mn-lt"/>
              </a:rPr>
              <a:t>.</a:t>
            </a:r>
          </a:p>
          <a:p>
            <a:endParaRPr lang="en-US" sz="1400" dirty="0">
              <a:latin typeface="+mn-lt"/>
            </a:endParaRPr>
          </a:p>
          <a:p>
            <a:pPr marL="342900" indent="-342900">
              <a:buFont typeface="Wingdings" panose="05000000000000000000" pitchFamily="2" charset="2"/>
              <a:buChar char="v"/>
            </a:pPr>
            <a:r>
              <a:rPr lang="en-US" sz="2400" dirty="0">
                <a:latin typeface="+mn-lt"/>
              </a:rPr>
              <a:t>He noticed something surprising !!!</a:t>
            </a:r>
          </a:p>
          <a:p>
            <a:endParaRPr lang="en-US" sz="1400" dirty="0">
              <a:latin typeface="+mn-lt"/>
            </a:endParaRPr>
          </a:p>
          <a:p>
            <a:pPr marL="342900" indent="-342900">
              <a:buFont typeface="Wingdings" panose="05000000000000000000" pitchFamily="2" charset="2"/>
              <a:buChar char="v"/>
            </a:pPr>
            <a:r>
              <a:rPr lang="en-US" sz="2400" dirty="0">
                <a:latin typeface="+mn-lt"/>
              </a:rPr>
              <a:t>“</a:t>
            </a:r>
            <a:r>
              <a:rPr lang="en-US" sz="2400" b="1" dirty="0">
                <a:solidFill>
                  <a:srgbClr val="0066FF"/>
                </a:solidFill>
                <a:latin typeface="+mn-lt"/>
              </a:rPr>
              <a:t>Musicians weren’t getting any more productive — playing a piece written for a string quartet took four musicians the same amount of time in 1965 as it did in 1865 — yet musicians in 1965 made a lot more money than musicians in 1865</a:t>
            </a:r>
            <a:r>
              <a:rPr lang="en-US" sz="2400" dirty="0">
                <a:latin typeface="+mn-lt"/>
              </a:rPr>
              <a:t>”</a:t>
            </a:r>
          </a:p>
          <a:p>
            <a:endParaRPr lang="en-US" sz="1400" dirty="0">
              <a:latin typeface="+mn-lt"/>
            </a:endParaRPr>
          </a:p>
          <a:p>
            <a:pPr marL="342900" indent="-342900">
              <a:buFont typeface="Wingdings" panose="05000000000000000000" pitchFamily="2" charset="2"/>
              <a:buChar char="v"/>
            </a:pPr>
            <a:r>
              <a:rPr lang="en-US" sz="2400" dirty="0">
                <a:latin typeface="+mn-lt"/>
              </a:rPr>
              <a:t>That means even labor productivity of musician does not increase over time --- musician still get much higher compensation</a:t>
            </a:r>
          </a:p>
        </p:txBody>
      </p:sp>
      <p:sp>
        <p:nvSpPr>
          <p:cNvPr id="6" name="TextBox 5"/>
          <p:cNvSpPr txBox="1"/>
          <p:nvPr/>
        </p:nvSpPr>
        <p:spPr>
          <a:xfrm>
            <a:off x="639170" y="6465918"/>
            <a:ext cx="3109414" cy="369332"/>
          </a:xfrm>
          <a:prstGeom prst="rect">
            <a:avLst/>
          </a:prstGeom>
          <a:noFill/>
        </p:spPr>
        <p:txBody>
          <a:bodyPr wrap="square" rtlCol="0">
            <a:spAutoFit/>
          </a:bodyPr>
          <a:lstStyle/>
          <a:p>
            <a:r>
              <a:rPr lang="en-US" sz="1800" dirty="0">
                <a:latin typeface="+mn-lt"/>
              </a:rPr>
              <a:t>Source: </a:t>
            </a:r>
            <a:r>
              <a:rPr lang="en-US" sz="1800" dirty="0" err="1">
                <a:latin typeface="+mn-lt"/>
              </a:rPr>
              <a:t>Leetim</a:t>
            </a:r>
            <a:r>
              <a:rPr lang="en-US" sz="1800" dirty="0">
                <a:latin typeface="+mn-lt"/>
              </a:rPr>
              <a:t> (2017) </a:t>
            </a:r>
          </a:p>
        </p:txBody>
      </p:sp>
    </p:spTree>
    <p:extLst>
      <p:ext uri="{BB962C8B-B14F-4D97-AF65-F5344CB8AC3E}">
        <p14:creationId xmlns:p14="http://schemas.microsoft.com/office/powerpoint/2010/main" val="21526354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44</a:t>
            </a:fld>
            <a:endParaRPr lang="th-TH"/>
          </a:p>
        </p:txBody>
      </p:sp>
      <p:sp>
        <p:nvSpPr>
          <p:cNvPr id="5" name="สี่เหลี่ยมมุมมน 3"/>
          <p:cNvSpPr>
            <a:spLocks noChangeArrowheads="1"/>
          </p:cNvSpPr>
          <p:nvPr/>
        </p:nvSpPr>
        <p:spPr bwMode="auto">
          <a:xfrm>
            <a:off x="619836"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err="1"/>
              <a:t>Summarise</a:t>
            </a:r>
            <a:endParaRPr lang="th-TH" sz="3200" b="1" dirty="0"/>
          </a:p>
        </p:txBody>
      </p:sp>
      <p:sp>
        <p:nvSpPr>
          <p:cNvPr id="7" name="TextBox 6"/>
          <p:cNvSpPr txBox="1"/>
          <p:nvPr/>
        </p:nvSpPr>
        <p:spPr>
          <a:xfrm>
            <a:off x="619836" y="914400"/>
            <a:ext cx="8004412" cy="523220"/>
          </a:xfrm>
          <a:prstGeom prst="rect">
            <a:avLst/>
          </a:prstGeom>
          <a:solidFill>
            <a:schemeClr val="accent3">
              <a:lumMod val="20000"/>
              <a:lumOff val="80000"/>
            </a:schemeClr>
          </a:solidFill>
        </p:spPr>
        <p:txBody>
          <a:bodyPr wrap="square" rtlCol="0">
            <a:spAutoFit/>
          </a:bodyPr>
          <a:lstStyle/>
          <a:p>
            <a:r>
              <a:rPr lang="en-US" b="1" dirty="0">
                <a:solidFill>
                  <a:srgbClr val="0066FF"/>
                </a:solidFill>
                <a:latin typeface="+mn-lt"/>
              </a:rPr>
              <a:t>What is “</a:t>
            </a:r>
            <a:r>
              <a:rPr lang="en-US" b="1" dirty="0" err="1">
                <a:solidFill>
                  <a:srgbClr val="0066FF"/>
                </a:solidFill>
                <a:latin typeface="+mn-lt"/>
              </a:rPr>
              <a:t>Baumol’s</a:t>
            </a:r>
            <a:r>
              <a:rPr lang="en-US" b="1" dirty="0">
                <a:solidFill>
                  <a:srgbClr val="0066FF"/>
                </a:solidFill>
                <a:latin typeface="+mn-lt"/>
              </a:rPr>
              <a:t> Cost Disease” arguments?</a:t>
            </a:r>
          </a:p>
        </p:txBody>
      </p:sp>
      <p:sp>
        <p:nvSpPr>
          <p:cNvPr id="9" name="TextBox 8"/>
          <p:cNvSpPr txBox="1"/>
          <p:nvPr/>
        </p:nvSpPr>
        <p:spPr>
          <a:xfrm>
            <a:off x="619836" y="1590020"/>
            <a:ext cx="8004412" cy="4308872"/>
          </a:xfrm>
          <a:prstGeom prst="rect">
            <a:avLst/>
          </a:prstGeom>
          <a:noFill/>
        </p:spPr>
        <p:txBody>
          <a:bodyPr wrap="square" rtlCol="0">
            <a:spAutoFit/>
          </a:bodyPr>
          <a:lstStyle/>
          <a:p>
            <a:r>
              <a:rPr lang="en-US" b="1" i="1" u="sng" dirty="0" err="1">
                <a:solidFill>
                  <a:srgbClr val="008000"/>
                </a:solidFill>
                <a:latin typeface="+mn-lt"/>
              </a:rPr>
              <a:t>Baumol’s</a:t>
            </a:r>
            <a:r>
              <a:rPr lang="en-US" b="1" i="1" u="sng" dirty="0">
                <a:solidFill>
                  <a:srgbClr val="008000"/>
                </a:solidFill>
                <a:latin typeface="+mn-lt"/>
              </a:rPr>
              <a:t> explanation</a:t>
            </a:r>
          </a:p>
          <a:p>
            <a:endParaRPr lang="en-US" sz="2400" dirty="0">
              <a:latin typeface="+mn-lt"/>
            </a:endParaRPr>
          </a:p>
          <a:p>
            <a:pPr marL="342900" indent="-342900">
              <a:buFont typeface="Wingdings" panose="05000000000000000000" pitchFamily="2" charset="2"/>
              <a:buChar char="v"/>
            </a:pPr>
            <a:r>
              <a:rPr lang="en-US" sz="2200" dirty="0">
                <a:latin typeface="+mn-lt"/>
              </a:rPr>
              <a:t>Since the </a:t>
            </a:r>
            <a:r>
              <a:rPr lang="en-US" sz="2200" b="1" i="1" dirty="0">
                <a:solidFill>
                  <a:srgbClr val="0066FF"/>
                </a:solidFill>
                <a:latin typeface="+mn-lt"/>
              </a:rPr>
              <a:t>performer’s </a:t>
            </a:r>
            <a:r>
              <a:rPr lang="en-US" sz="2200" b="1" i="1" dirty="0" err="1">
                <a:solidFill>
                  <a:srgbClr val="0066FF"/>
                </a:solidFill>
                <a:latin typeface="+mn-lt"/>
              </a:rPr>
              <a:t>labour</a:t>
            </a:r>
            <a:r>
              <a:rPr lang="en-US" sz="2200" b="1" i="1" dirty="0">
                <a:solidFill>
                  <a:srgbClr val="0066FF"/>
                </a:solidFill>
                <a:latin typeface="+mn-lt"/>
              </a:rPr>
              <a:t> is the output </a:t>
            </a:r>
            <a:r>
              <a:rPr lang="en-US" sz="2200" dirty="0">
                <a:latin typeface="+mn-lt"/>
              </a:rPr>
              <a:t>– the singer singing, the dancer dancing, the pianist playing – there is really no way to increase output per hour (</a:t>
            </a:r>
            <a:r>
              <a:rPr lang="en-US" sz="2200" dirty="0" err="1">
                <a:latin typeface="+mn-lt"/>
              </a:rPr>
              <a:t>Heilbrun</a:t>
            </a:r>
            <a:r>
              <a:rPr lang="en-US" sz="2200" dirty="0">
                <a:latin typeface="+mn-lt"/>
              </a:rPr>
              <a:t>, 2003) </a:t>
            </a:r>
          </a:p>
          <a:p>
            <a:endParaRPr lang="en-US" sz="1200" dirty="0">
              <a:latin typeface="+mn-lt"/>
            </a:endParaRPr>
          </a:p>
          <a:p>
            <a:pPr marL="342900" indent="-342900">
              <a:buFont typeface="Wingdings" panose="05000000000000000000" pitchFamily="2" charset="2"/>
              <a:buChar char="v"/>
            </a:pPr>
            <a:r>
              <a:rPr lang="en-US" sz="2200" dirty="0">
                <a:latin typeface="+mn-lt"/>
              </a:rPr>
              <a:t>Rising productivity in the manufacturing sector of the economy inevitably pushes up the cost of labor-intensive services like live musical performances.</a:t>
            </a:r>
          </a:p>
          <a:p>
            <a:endParaRPr lang="en-US" sz="1200" dirty="0">
              <a:latin typeface="+mn-lt"/>
            </a:endParaRPr>
          </a:p>
          <a:p>
            <a:pPr marL="342900" indent="-342900">
              <a:buFont typeface="Wingdings" panose="05000000000000000000" pitchFamily="2" charset="2"/>
              <a:buChar char="v"/>
            </a:pPr>
            <a:r>
              <a:rPr lang="en-US" sz="2200" dirty="0">
                <a:latin typeface="+mn-lt"/>
              </a:rPr>
              <a:t>Rising productivity allows factories to cut prices and raise wages at the same time. But when wages rise, music venues have no alternative but to raise ticket prices to cover the higher costs.</a:t>
            </a:r>
          </a:p>
        </p:txBody>
      </p:sp>
      <p:sp>
        <p:nvSpPr>
          <p:cNvPr id="6" name="TextBox 5"/>
          <p:cNvSpPr txBox="1"/>
          <p:nvPr/>
        </p:nvSpPr>
        <p:spPr>
          <a:xfrm>
            <a:off x="624386" y="6459524"/>
            <a:ext cx="3109414" cy="369332"/>
          </a:xfrm>
          <a:prstGeom prst="rect">
            <a:avLst/>
          </a:prstGeom>
          <a:noFill/>
        </p:spPr>
        <p:txBody>
          <a:bodyPr wrap="square" rtlCol="0">
            <a:spAutoFit/>
          </a:bodyPr>
          <a:lstStyle/>
          <a:p>
            <a:r>
              <a:rPr lang="en-US" sz="1800" dirty="0">
                <a:latin typeface="+mn-lt"/>
              </a:rPr>
              <a:t>Source: </a:t>
            </a:r>
            <a:r>
              <a:rPr lang="en-US" sz="1800" dirty="0" err="1">
                <a:latin typeface="+mn-lt"/>
              </a:rPr>
              <a:t>Leetim</a:t>
            </a:r>
            <a:r>
              <a:rPr lang="en-US" sz="1800" dirty="0">
                <a:latin typeface="+mn-lt"/>
              </a:rPr>
              <a:t> (2017) </a:t>
            </a:r>
          </a:p>
        </p:txBody>
      </p:sp>
    </p:spTree>
    <p:extLst>
      <p:ext uri="{BB962C8B-B14F-4D97-AF65-F5344CB8AC3E}">
        <p14:creationId xmlns:p14="http://schemas.microsoft.com/office/powerpoint/2010/main" val="32679195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45</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err="1"/>
              <a:t>Summarise</a:t>
            </a:r>
            <a:endParaRPr lang="th-TH" sz="3200" b="1" dirty="0"/>
          </a:p>
        </p:txBody>
      </p:sp>
      <p:pic>
        <p:nvPicPr>
          <p:cNvPr id="6" name="Picture 5" descr="https://cdn.vox-cdn.com/thumbor/9VIE99s5LaltHVprLDOziSIjmgs=/1800x0/filters:no_upscale()/cdn.vox-cdn.com/uploads/chorus_asset/file/8465151/pricesgoodindex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562" y="1022350"/>
            <a:ext cx="7086600" cy="5334000"/>
          </a:xfrm>
          <a:prstGeom prst="rect">
            <a:avLst/>
          </a:prstGeom>
          <a:noFill/>
          <a:ln>
            <a:noFill/>
          </a:ln>
        </p:spPr>
      </p:pic>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3" name="TextBox 2"/>
          <p:cNvSpPr txBox="1"/>
          <p:nvPr/>
        </p:nvSpPr>
        <p:spPr>
          <a:xfrm>
            <a:off x="624386" y="6459524"/>
            <a:ext cx="3109414" cy="369332"/>
          </a:xfrm>
          <a:prstGeom prst="rect">
            <a:avLst/>
          </a:prstGeom>
          <a:noFill/>
        </p:spPr>
        <p:txBody>
          <a:bodyPr wrap="square" rtlCol="0">
            <a:spAutoFit/>
          </a:bodyPr>
          <a:lstStyle/>
          <a:p>
            <a:r>
              <a:rPr lang="en-US" sz="1800" dirty="0">
                <a:latin typeface="+mn-lt"/>
              </a:rPr>
              <a:t>Source: </a:t>
            </a:r>
            <a:r>
              <a:rPr lang="en-US" sz="1800" dirty="0" err="1">
                <a:latin typeface="+mn-lt"/>
              </a:rPr>
              <a:t>Leetim</a:t>
            </a:r>
            <a:r>
              <a:rPr lang="en-US" sz="1800" dirty="0">
                <a:latin typeface="+mn-lt"/>
              </a:rPr>
              <a:t> (2017) </a:t>
            </a:r>
          </a:p>
        </p:txBody>
      </p:sp>
    </p:spTree>
    <p:extLst>
      <p:ext uri="{BB962C8B-B14F-4D97-AF65-F5344CB8AC3E}">
        <p14:creationId xmlns:p14="http://schemas.microsoft.com/office/powerpoint/2010/main" val="23977729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46</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533400" y="991084"/>
            <a:ext cx="8004412" cy="5786199"/>
          </a:xfrm>
          <a:prstGeom prst="rect">
            <a:avLst/>
          </a:prstGeom>
          <a:noFill/>
        </p:spPr>
        <p:txBody>
          <a:bodyPr wrap="square" rtlCol="0">
            <a:spAutoFit/>
          </a:bodyPr>
          <a:lstStyle/>
          <a:p>
            <a:r>
              <a:rPr lang="en-US" b="1" i="1" u="sng" dirty="0">
                <a:solidFill>
                  <a:srgbClr val="008000"/>
                </a:solidFill>
                <a:latin typeface="+mn-lt"/>
              </a:rPr>
              <a:t>Possible “</a:t>
            </a:r>
            <a:r>
              <a:rPr lang="en-US" b="1" i="1" u="sng" dirty="0" err="1">
                <a:solidFill>
                  <a:srgbClr val="008000"/>
                </a:solidFill>
                <a:latin typeface="+mn-lt"/>
              </a:rPr>
              <a:t>Baumol’s</a:t>
            </a:r>
            <a:r>
              <a:rPr lang="en-US" b="1" i="1" u="sng" dirty="0">
                <a:solidFill>
                  <a:srgbClr val="008000"/>
                </a:solidFill>
                <a:latin typeface="+mn-lt"/>
              </a:rPr>
              <a:t> Cost Disease” counter arguments </a:t>
            </a:r>
          </a:p>
          <a:p>
            <a:endParaRPr lang="en-US" sz="1000" dirty="0">
              <a:latin typeface="+mn-lt"/>
            </a:endParaRPr>
          </a:p>
          <a:p>
            <a:pPr marL="342900" indent="-342900">
              <a:buFont typeface="Wingdings" panose="05000000000000000000" pitchFamily="2" charset="2"/>
              <a:buChar char="v"/>
            </a:pPr>
            <a:r>
              <a:rPr lang="en-US" sz="2200" b="1" dirty="0">
                <a:solidFill>
                  <a:srgbClr val="0066FF"/>
                </a:solidFill>
                <a:latin typeface="+mn-lt"/>
              </a:rPr>
              <a:t>The cost of many services is actually rising faster than growing wages in the sector</a:t>
            </a:r>
            <a:r>
              <a:rPr lang="en-US" sz="2200" dirty="0">
                <a:latin typeface="+mn-lt"/>
              </a:rPr>
              <a:t>.  </a:t>
            </a:r>
            <a:r>
              <a:rPr lang="en-US" sz="2200" b="1" dirty="0">
                <a:solidFill>
                  <a:srgbClr val="BA0808"/>
                </a:solidFill>
                <a:latin typeface="+mn-lt"/>
              </a:rPr>
              <a:t>So, “</a:t>
            </a:r>
            <a:r>
              <a:rPr lang="en-US" sz="2200" b="1" dirty="0" err="1">
                <a:solidFill>
                  <a:srgbClr val="BA0808"/>
                </a:solidFill>
                <a:latin typeface="+mn-lt"/>
              </a:rPr>
              <a:t>Baumol’s</a:t>
            </a:r>
            <a:r>
              <a:rPr lang="en-US" sz="2200" b="1" dirty="0">
                <a:solidFill>
                  <a:srgbClr val="BA0808"/>
                </a:solidFill>
                <a:latin typeface="+mn-lt"/>
              </a:rPr>
              <a:t> Cost Disease” is not the whole story</a:t>
            </a:r>
            <a:r>
              <a:rPr lang="en-US" sz="2200" dirty="0">
                <a:latin typeface="+mn-lt"/>
              </a:rPr>
              <a:t> (</a:t>
            </a:r>
            <a:r>
              <a:rPr lang="en-US" sz="2200" dirty="0" err="1">
                <a:latin typeface="+mn-lt"/>
              </a:rPr>
              <a:t>Leetim</a:t>
            </a:r>
            <a:r>
              <a:rPr lang="en-US" sz="2200" dirty="0">
                <a:latin typeface="+mn-lt"/>
              </a:rPr>
              <a:t>, 2017)  Why this is the case? Example?</a:t>
            </a:r>
          </a:p>
          <a:p>
            <a:endParaRPr lang="en-US" sz="800" dirty="0">
              <a:latin typeface="+mn-lt"/>
            </a:endParaRPr>
          </a:p>
          <a:p>
            <a:pPr marL="342900" indent="-342900">
              <a:buFont typeface="Wingdings" panose="05000000000000000000" pitchFamily="2" charset="2"/>
              <a:buChar char="v"/>
            </a:pPr>
            <a:r>
              <a:rPr lang="en-US" sz="2200" b="1" dirty="0">
                <a:solidFill>
                  <a:srgbClr val="0066FF"/>
                </a:solidFill>
                <a:latin typeface="+mn-lt"/>
              </a:rPr>
              <a:t>Rising price of services might be associated with better quality of those services</a:t>
            </a:r>
            <a:r>
              <a:rPr lang="en-US" sz="2200" dirty="0">
                <a:latin typeface="+mn-lt"/>
              </a:rPr>
              <a:t>.</a:t>
            </a:r>
          </a:p>
          <a:p>
            <a:endParaRPr lang="en-US" sz="800" dirty="0">
              <a:latin typeface="+mn-lt"/>
            </a:endParaRPr>
          </a:p>
          <a:p>
            <a:pPr marL="342900" indent="-342900">
              <a:buFont typeface="Wingdings" panose="05000000000000000000" pitchFamily="2" charset="2"/>
              <a:buChar char="v"/>
            </a:pPr>
            <a:r>
              <a:rPr lang="en-US" sz="2200" dirty="0">
                <a:latin typeface="+mn-lt"/>
              </a:rPr>
              <a:t>When economy of the country grows, income increase, demand for services tend to increase ---- </a:t>
            </a:r>
            <a:r>
              <a:rPr lang="en-US" sz="2200" b="1" dirty="0">
                <a:solidFill>
                  <a:srgbClr val="0066FF"/>
                </a:solidFill>
                <a:latin typeface="+mn-lt"/>
              </a:rPr>
              <a:t>Demand pull price of services up</a:t>
            </a:r>
          </a:p>
          <a:p>
            <a:pPr marL="342900" indent="-342900">
              <a:buFont typeface="Wingdings" panose="05000000000000000000" pitchFamily="2" charset="2"/>
              <a:buChar char="v"/>
            </a:pPr>
            <a:endParaRPr lang="en-US" sz="800" dirty="0">
              <a:latin typeface="+mn-lt"/>
            </a:endParaRPr>
          </a:p>
          <a:p>
            <a:pPr marL="342900" indent="-342900">
              <a:buFont typeface="Wingdings" panose="05000000000000000000" pitchFamily="2" charset="2"/>
              <a:buChar char="v"/>
            </a:pPr>
            <a:r>
              <a:rPr lang="en-US" sz="2200" b="1" dirty="0">
                <a:solidFill>
                  <a:srgbClr val="0066FF"/>
                </a:solidFill>
                <a:latin typeface="+mn-lt"/>
              </a:rPr>
              <a:t>As manufacturing has gotten more efficient, the price of manufactured goods</a:t>
            </a:r>
            <a:r>
              <a:rPr lang="en-US" sz="2200" dirty="0">
                <a:latin typeface="+mn-lt"/>
              </a:rPr>
              <a:t> like T-shirts and televisions </a:t>
            </a:r>
            <a:r>
              <a:rPr lang="en-US" sz="2200" b="1" dirty="0">
                <a:solidFill>
                  <a:srgbClr val="0066FF"/>
                </a:solidFill>
                <a:latin typeface="+mn-lt"/>
              </a:rPr>
              <a:t>has fallen</a:t>
            </a:r>
            <a:r>
              <a:rPr lang="en-US" sz="2200" dirty="0">
                <a:latin typeface="+mn-lt"/>
              </a:rPr>
              <a:t>. At some point, our living rooms and closets get full </a:t>
            </a:r>
            <a:r>
              <a:rPr lang="en-US" sz="2200" b="1" dirty="0">
                <a:solidFill>
                  <a:srgbClr val="0066FF"/>
                </a:solidFill>
                <a:latin typeface="+mn-lt"/>
              </a:rPr>
              <a:t>and we don’t need any more of this stuff, so we spend less and less on it as prices fall</a:t>
            </a:r>
            <a:r>
              <a:rPr lang="en-US" sz="2200" dirty="0">
                <a:latin typeface="+mn-lt"/>
              </a:rPr>
              <a:t>. What do we do with these savings? </a:t>
            </a:r>
            <a:r>
              <a:rPr lang="en-US" sz="2200" b="1" dirty="0">
                <a:solidFill>
                  <a:srgbClr val="0066FF"/>
                </a:solidFill>
                <a:latin typeface="+mn-lt"/>
              </a:rPr>
              <a:t>We spend it on stuff that’s </a:t>
            </a:r>
            <a:r>
              <a:rPr lang="en-US" sz="2200" b="1" i="1" dirty="0">
                <a:solidFill>
                  <a:srgbClr val="0066FF"/>
                </a:solidFill>
                <a:latin typeface="+mn-lt"/>
              </a:rPr>
              <a:t>not</a:t>
            </a:r>
            <a:r>
              <a:rPr lang="en-US" sz="2200" b="1" dirty="0">
                <a:solidFill>
                  <a:srgbClr val="0066FF"/>
                </a:solidFill>
                <a:latin typeface="+mn-lt"/>
              </a:rPr>
              <a:t> getting cheaper like many services</a:t>
            </a:r>
            <a:r>
              <a:rPr lang="en-US" sz="2200" dirty="0">
                <a:solidFill>
                  <a:srgbClr val="0066FF"/>
                </a:solidFill>
                <a:latin typeface="+mn-lt"/>
              </a:rPr>
              <a:t> (</a:t>
            </a:r>
            <a:r>
              <a:rPr lang="en-US" sz="2200" dirty="0" err="1">
                <a:solidFill>
                  <a:srgbClr val="0066FF"/>
                </a:solidFill>
                <a:latin typeface="+mn-lt"/>
              </a:rPr>
              <a:t>Leetim</a:t>
            </a:r>
            <a:r>
              <a:rPr lang="en-US" sz="2200" dirty="0">
                <a:solidFill>
                  <a:srgbClr val="0066FF"/>
                </a:solidFill>
                <a:latin typeface="+mn-lt"/>
              </a:rPr>
              <a:t>, 2017)</a:t>
            </a:r>
            <a:r>
              <a:rPr lang="en-US" sz="2200" dirty="0">
                <a:latin typeface="+mn-lt"/>
              </a:rPr>
              <a:t>. </a:t>
            </a:r>
          </a:p>
        </p:txBody>
      </p:sp>
    </p:spTree>
    <p:extLst>
      <p:ext uri="{BB962C8B-B14F-4D97-AF65-F5344CB8AC3E}">
        <p14:creationId xmlns:p14="http://schemas.microsoft.com/office/powerpoint/2010/main" val="294876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47</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533400" y="991084"/>
            <a:ext cx="8004412" cy="4493538"/>
          </a:xfrm>
          <a:prstGeom prst="rect">
            <a:avLst/>
          </a:prstGeom>
          <a:noFill/>
        </p:spPr>
        <p:txBody>
          <a:bodyPr wrap="square" rtlCol="0">
            <a:spAutoFit/>
          </a:bodyPr>
          <a:lstStyle/>
          <a:p>
            <a:r>
              <a:rPr lang="en-US" b="1" i="1" u="sng" dirty="0">
                <a:solidFill>
                  <a:srgbClr val="008000"/>
                </a:solidFill>
                <a:latin typeface="+mn-lt"/>
              </a:rPr>
              <a:t>Factors that might affect service sector growth</a:t>
            </a:r>
          </a:p>
          <a:p>
            <a:pPr marL="342900" indent="-342900">
              <a:buFont typeface="Wingdings" panose="05000000000000000000" pitchFamily="2" charset="2"/>
              <a:buChar char="v"/>
            </a:pPr>
            <a:endParaRPr lang="en-US" sz="2200" dirty="0">
              <a:latin typeface="+mn-lt"/>
            </a:endParaRPr>
          </a:p>
          <a:p>
            <a:pPr marL="342900" indent="-342900">
              <a:buFont typeface="Wingdings" panose="05000000000000000000" pitchFamily="2" charset="2"/>
              <a:buChar char="v"/>
            </a:pPr>
            <a:r>
              <a:rPr lang="en-US" sz="2600" dirty="0">
                <a:latin typeface="+mn-lt"/>
              </a:rPr>
              <a:t>Relative productivity (</a:t>
            </a:r>
            <a:r>
              <a:rPr lang="en-US" sz="2600" b="1" dirty="0" err="1">
                <a:solidFill>
                  <a:srgbClr val="0066FF"/>
                </a:solidFill>
                <a:latin typeface="+mn-lt"/>
              </a:rPr>
              <a:t>Baumol’s</a:t>
            </a:r>
            <a:r>
              <a:rPr lang="en-US" sz="2600" b="1" dirty="0">
                <a:solidFill>
                  <a:srgbClr val="0066FF"/>
                </a:solidFill>
                <a:latin typeface="+mn-lt"/>
              </a:rPr>
              <a:t> Cost Disease</a:t>
            </a:r>
            <a:r>
              <a:rPr lang="en-US" sz="2600" dirty="0">
                <a:latin typeface="+mn-lt"/>
              </a:rPr>
              <a:t>)</a:t>
            </a:r>
          </a:p>
          <a:p>
            <a:endParaRPr lang="en-US" sz="1400" dirty="0">
              <a:latin typeface="+mn-lt"/>
            </a:endParaRPr>
          </a:p>
          <a:p>
            <a:pPr marL="342900" indent="-342900">
              <a:buFont typeface="Wingdings" panose="05000000000000000000" pitchFamily="2" charset="2"/>
              <a:buChar char="v"/>
            </a:pPr>
            <a:r>
              <a:rPr lang="en-US" sz="2600" dirty="0">
                <a:latin typeface="+mn-lt"/>
              </a:rPr>
              <a:t>Income (</a:t>
            </a:r>
            <a:r>
              <a:rPr lang="en-US" sz="2600" b="1" dirty="0">
                <a:solidFill>
                  <a:srgbClr val="0066FF"/>
                </a:solidFill>
                <a:latin typeface="+mn-lt"/>
              </a:rPr>
              <a:t>Engel’s law</a:t>
            </a:r>
            <a:r>
              <a:rPr lang="en-US" sz="2600" dirty="0">
                <a:latin typeface="+mn-lt"/>
              </a:rPr>
              <a:t>, hierarchy of needs)</a:t>
            </a:r>
          </a:p>
          <a:p>
            <a:endParaRPr lang="en-US" sz="1400" dirty="0">
              <a:latin typeface="+mn-lt"/>
            </a:endParaRPr>
          </a:p>
          <a:p>
            <a:pPr marL="342900" indent="-342900">
              <a:buFont typeface="Wingdings" panose="05000000000000000000" pitchFamily="2" charset="2"/>
              <a:buChar char="v"/>
            </a:pPr>
            <a:r>
              <a:rPr lang="en-US" sz="2600" dirty="0">
                <a:latin typeface="+mn-lt"/>
              </a:rPr>
              <a:t>Shift in intermediate demand (</a:t>
            </a:r>
            <a:r>
              <a:rPr lang="en-US" sz="2600" b="1" dirty="0">
                <a:solidFill>
                  <a:srgbClr val="0066FF"/>
                </a:solidFill>
                <a:latin typeface="+mn-lt"/>
              </a:rPr>
              <a:t>outsourcing</a:t>
            </a:r>
            <a:r>
              <a:rPr lang="en-US" sz="2600" dirty="0">
                <a:latin typeface="+mn-lt"/>
              </a:rPr>
              <a:t>)</a:t>
            </a:r>
          </a:p>
          <a:p>
            <a:endParaRPr lang="en-US" sz="1400" dirty="0">
              <a:latin typeface="+mn-lt"/>
            </a:endParaRPr>
          </a:p>
          <a:p>
            <a:pPr marL="342900" indent="-342900">
              <a:buFont typeface="Wingdings" panose="05000000000000000000" pitchFamily="2" charset="2"/>
              <a:buChar char="v"/>
            </a:pPr>
            <a:r>
              <a:rPr lang="en-US" sz="2600" b="1" dirty="0">
                <a:solidFill>
                  <a:srgbClr val="0066FF"/>
                </a:solidFill>
                <a:latin typeface="+mn-lt"/>
              </a:rPr>
              <a:t>Human capital </a:t>
            </a:r>
            <a:r>
              <a:rPr lang="en-US" sz="2600" dirty="0">
                <a:latin typeface="+mn-lt"/>
              </a:rPr>
              <a:t>and </a:t>
            </a:r>
            <a:r>
              <a:rPr lang="en-US" sz="2600" b="1" dirty="0">
                <a:solidFill>
                  <a:srgbClr val="0066FF"/>
                </a:solidFill>
                <a:latin typeface="+mn-lt"/>
              </a:rPr>
              <a:t>information society</a:t>
            </a:r>
          </a:p>
          <a:p>
            <a:endParaRPr lang="en-US" sz="1400" dirty="0">
              <a:latin typeface="+mn-lt"/>
            </a:endParaRPr>
          </a:p>
          <a:p>
            <a:pPr marL="342900" indent="-342900">
              <a:buFont typeface="Wingdings" panose="05000000000000000000" pitchFamily="2" charset="2"/>
              <a:buChar char="v"/>
            </a:pPr>
            <a:r>
              <a:rPr lang="en-US" sz="2600" b="1" dirty="0">
                <a:solidFill>
                  <a:srgbClr val="0066FF"/>
                </a:solidFill>
                <a:latin typeface="+mn-lt"/>
              </a:rPr>
              <a:t>Innovation</a:t>
            </a:r>
            <a:r>
              <a:rPr lang="en-US" sz="2600" dirty="0">
                <a:latin typeface="+mn-lt"/>
              </a:rPr>
              <a:t> and </a:t>
            </a:r>
            <a:r>
              <a:rPr lang="en-US" sz="2600" b="1" dirty="0">
                <a:solidFill>
                  <a:srgbClr val="0066FF"/>
                </a:solidFill>
                <a:latin typeface="+mn-lt"/>
              </a:rPr>
              <a:t>new technology</a:t>
            </a:r>
          </a:p>
          <a:p>
            <a:endParaRPr lang="en-US" sz="1400" dirty="0">
              <a:latin typeface="+mn-lt"/>
            </a:endParaRPr>
          </a:p>
          <a:p>
            <a:pPr marL="342900" indent="-342900">
              <a:buFont typeface="Wingdings" panose="05000000000000000000" pitchFamily="2" charset="2"/>
              <a:buChar char="v"/>
            </a:pPr>
            <a:r>
              <a:rPr lang="en-US" sz="2600" b="1" dirty="0">
                <a:solidFill>
                  <a:srgbClr val="0066FF"/>
                </a:solidFill>
                <a:latin typeface="+mn-lt"/>
              </a:rPr>
              <a:t>Institution issues </a:t>
            </a:r>
            <a:r>
              <a:rPr lang="en-US" sz="2600" dirty="0">
                <a:latin typeface="+mn-lt"/>
              </a:rPr>
              <a:t>(Regulation, public sector size)</a:t>
            </a:r>
          </a:p>
          <a:p>
            <a:endParaRPr lang="en-US" sz="1000" dirty="0">
              <a:latin typeface="+mn-lt"/>
            </a:endParaRPr>
          </a:p>
        </p:txBody>
      </p:sp>
      <p:sp>
        <p:nvSpPr>
          <p:cNvPr id="3" name="TextBox 2"/>
          <p:cNvSpPr txBox="1"/>
          <p:nvPr/>
        </p:nvSpPr>
        <p:spPr>
          <a:xfrm>
            <a:off x="573206" y="5813181"/>
            <a:ext cx="7503994" cy="369332"/>
          </a:xfrm>
          <a:prstGeom prst="rect">
            <a:avLst/>
          </a:prstGeom>
          <a:noFill/>
        </p:spPr>
        <p:txBody>
          <a:bodyPr wrap="square" rtlCol="0">
            <a:spAutoFit/>
          </a:bodyPr>
          <a:lstStyle/>
          <a:p>
            <a:r>
              <a:rPr lang="en-US" sz="1800" dirty="0">
                <a:latin typeface="+mn-lt"/>
              </a:rPr>
              <a:t>Source: Navarro and </a:t>
            </a:r>
            <a:r>
              <a:rPr lang="en-US" sz="1800" dirty="0" err="1">
                <a:latin typeface="+mn-lt"/>
              </a:rPr>
              <a:t>Roura</a:t>
            </a:r>
            <a:r>
              <a:rPr lang="en-US" sz="1800" dirty="0">
                <a:latin typeface="+mn-lt"/>
              </a:rPr>
              <a:t> (2010), also look at Figure 1 in the paper  </a:t>
            </a:r>
          </a:p>
        </p:txBody>
      </p:sp>
    </p:spTree>
    <p:extLst>
      <p:ext uri="{BB962C8B-B14F-4D97-AF65-F5344CB8AC3E}">
        <p14:creationId xmlns:p14="http://schemas.microsoft.com/office/powerpoint/2010/main" val="14789611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48</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12" name="TextBox 11"/>
          <p:cNvSpPr txBox="1"/>
          <p:nvPr/>
        </p:nvSpPr>
        <p:spPr>
          <a:xfrm>
            <a:off x="505328" y="950103"/>
            <a:ext cx="8004412" cy="584775"/>
          </a:xfrm>
          <a:prstGeom prst="rect">
            <a:avLst/>
          </a:prstGeom>
          <a:noFill/>
        </p:spPr>
        <p:txBody>
          <a:bodyPr wrap="square" rtlCol="0">
            <a:spAutoFit/>
          </a:bodyPr>
          <a:lstStyle/>
          <a:p>
            <a:r>
              <a:rPr lang="en-US" sz="3200" b="1" i="1" u="sng" dirty="0">
                <a:solidFill>
                  <a:srgbClr val="008000"/>
                </a:solidFill>
                <a:latin typeface="+mn-lt"/>
              </a:rPr>
              <a:t>Engel’s Law</a:t>
            </a:r>
          </a:p>
        </p:txBody>
      </p:sp>
      <p:sp>
        <p:nvSpPr>
          <p:cNvPr id="13" name="Rectangle 12">
            <a:extLst>
              <a:ext uri="{FF2B5EF4-FFF2-40B4-BE49-F238E27FC236}">
                <a16:creationId xmlns:a16="http://schemas.microsoft.com/office/drawing/2014/main" id="{36B3F75B-1B65-4E69-B82E-1423141D02F9}"/>
              </a:ext>
            </a:extLst>
          </p:cNvPr>
          <p:cNvSpPr/>
          <p:nvPr/>
        </p:nvSpPr>
        <p:spPr>
          <a:xfrm>
            <a:off x="625028" y="1752600"/>
            <a:ext cx="7833172" cy="3539430"/>
          </a:xfrm>
          <a:prstGeom prst="rect">
            <a:avLst/>
          </a:prstGeom>
        </p:spPr>
        <p:txBody>
          <a:bodyPr wrap="square">
            <a:spAutoFit/>
          </a:bodyPr>
          <a:lstStyle/>
          <a:p>
            <a:pPr marL="342900" indent="-342900">
              <a:buFont typeface="Wingdings" panose="05000000000000000000" pitchFamily="2" charset="2"/>
              <a:buChar char="v"/>
            </a:pPr>
            <a:r>
              <a:rPr lang="en-US" sz="2400" dirty="0"/>
              <a:t>Note: </a:t>
            </a:r>
            <a:r>
              <a:rPr lang="en-US" sz="2400" b="1" dirty="0">
                <a:solidFill>
                  <a:srgbClr val="0000FF"/>
                </a:solidFill>
              </a:rPr>
              <a:t>Engel’s law</a:t>
            </a:r>
          </a:p>
          <a:p>
            <a:endParaRPr lang="en-US" sz="2400" b="1" dirty="0">
              <a:solidFill>
                <a:srgbClr val="0000FF"/>
              </a:solidFill>
            </a:endParaRPr>
          </a:p>
          <a:p>
            <a:pPr marL="800100" lvl="1" indent="-342900">
              <a:buFont typeface="Wingdings" panose="05000000000000000000" pitchFamily="2" charset="2"/>
              <a:buChar char="ü"/>
            </a:pPr>
            <a:r>
              <a:rPr lang="en-US" sz="2200" dirty="0"/>
              <a:t>An observation in economics stating that </a:t>
            </a:r>
            <a:r>
              <a:rPr lang="en-US" sz="2200" b="1" dirty="0">
                <a:solidFill>
                  <a:srgbClr val="C00000"/>
                </a:solidFill>
              </a:rPr>
              <a:t>as income rises, the proportion of income spent on food falls, even if absolute expenditure on food rises</a:t>
            </a:r>
            <a:r>
              <a:rPr lang="en-US" sz="2200" dirty="0"/>
              <a:t>. In other words, the income elasticity of demand of food is between 0 and 1.</a:t>
            </a:r>
          </a:p>
          <a:p>
            <a:pPr lvl="1"/>
            <a:endParaRPr lang="en-US" sz="2200" dirty="0"/>
          </a:p>
          <a:p>
            <a:pPr marL="742950" lvl="1" indent="-285750">
              <a:buFont typeface="Wingdings" panose="05000000000000000000" pitchFamily="2" charset="2"/>
              <a:buChar char="ü"/>
            </a:pPr>
            <a:r>
              <a:rPr lang="en-US" sz="2200" dirty="0"/>
              <a:t>The law was named after the statistician </a:t>
            </a:r>
            <a:r>
              <a:rPr lang="en-US" sz="2200" b="1" dirty="0">
                <a:solidFill>
                  <a:srgbClr val="0000FF"/>
                </a:solidFill>
              </a:rPr>
              <a:t>Ernst Engels </a:t>
            </a:r>
            <a:r>
              <a:rPr lang="en-US" sz="2200" dirty="0"/>
              <a:t>(1821–1896).</a:t>
            </a:r>
          </a:p>
        </p:txBody>
      </p:sp>
    </p:spTree>
    <p:extLst>
      <p:ext uri="{BB962C8B-B14F-4D97-AF65-F5344CB8AC3E}">
        <p14:creationId xmlns:p14="http://schemas.microsoft.com/office/powerpoint/2010/main" val="38215654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49</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505328" y="1646456"/>
            <a:ext cx="8004412" cy="461665"/>
          </a:xfrm>
          <a:prstGeom prst="rect">
            <a:avLst/>
          </a:prstGeom>
          <a:noFill/>
        </p:spPr>
        <p:txBody>
          <a:bodyPr wrap="square" rtlCol="0">
            <a:spAutoFit/>
          </a:bodyPr>
          <a:lstStyle/>
          <a:p>
            <a:pPr marL="342900" indent="-342900">
              <a:buFont typeface="Wingdings" panose="05000000000000000000" pitchFamily="2" charset="2"/>
              <a:buChar char="v"/>
            </a:pPr>
            <a:r>
              <a:rPr lang="en-US" sz="2400" dirty="0">
                <a:latin typeface="+mn-lt"/>
              </a:rPr>
              <a:t>Based on “</a:t>
            </a:r>
            <a:r>
              <a:rPr lang="en-US" sz="2400" dirty="0" err="1">
                <a:latin typeface="+mn-lt"/>
              </a:rPr>
              <a:t>Baumol’s</a:t>
            </a:r>
            <a:r>
              <a:rPr lang="en-US" sz="2400" dirty="0">
                <a:latin typeface="+mn-lt"/>
              </a:rPr>
              <a:t> Cost Disease”, </a:t>
            </a:r>
          </a:p>
        </p:txBody>
      </p:sp>
      <p:sp>
        <p:nvSpPr>
          <p:cNvPr id="3" name="TextBox 2"/>
          <p:cNvSpPr txBox="1"/>
          <p:nvPr/>
        </p:nvSpPr>
        <p:spPr>
          <a:xfrm>
            <a:off x="990599" y="2489752"/>
            <a:ext cx="2286001" cy="1015663"/>
          </a:xfrm>
          <a:prstGeom prst="rect">
            <a:avLst/>
          </a:prstGeom>
          <a:solidFill>
            <a:srgbClr val="FFFFCC"/>
          </a:solidFill>
          <a:ln w="19050">
            <a:solidFill>
              <a:srgbClr val="C00000"/>
            </a:solidFill>
          </a:ln>
        </p:spPr>
        <p:txBody>
          <a:bodyPr wrap="square" rtlCol="0">
            <a:spAutoFit/>
          </a:bodyPr>
          <a:lstStyle/>
          <a:p>
            <a:r>
              <a:rPr lang="en-US" sz="2000" b="1" dirty="0">
                <a:solidFill>
                  <a:srgbClr val="0000FF"/>
                </a:solidFill>
                <a:latin typeface="+mn-lt"/>
              </a:rPr>
              <a:t>when service sector (low productivity sector) grows </a:t>
            </a:r>
          </a:p>
        </p:txBody>
      </p:sp>
      <p:sp>
        <p:nvSpPr>
          <p:cNvPr id="6" name="Right Arrow 5"/>
          <p:cNvSpPr/>
          <p:nvPr/>
        </p:nvSpPr>
        <p:spPr>
          <a:xfrm>
            <a:off x="3544358" y="2847134"/>
            <a:ext cx="381000" cy="254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088589" y="2500721"/>
            <a:ext cx="2138149" cy="1015663"/>
          </a:xfrm>
          <a:prstGeom prst="rect">
            <a:avLst/>
          </a:prstGeom>
          <a:solidFill>
            <a:srgbClr val="FFFFCC"/>
          </a:solidFill>
          <a:ln w="19050">
            <a:solidFill>
              <a:srgbClr val="C00000"/>
            </a:solidFill>
          </a:ln>
        </p:spPr>
        <p:txBody>
          <a:bodyPr wrap="square" rtlCol="0">
            <a:spAutoFit/>
          </a:bodyPr>
          <a:lstStyle/>
          <a:p>
            <a:r>
              <a:rPr lang="en-US" sz="2000" b="1" dirty="0">
                <a:solidFill>
                  <a:srgbClr val="0000FF"/>
                </a:solidFill>
                <a:latin typeface="+mn-lt"/>
                <a:sym typeface="Wingdings" panose="05000000000000000000" pitchFamily="2" charset="2"/>
              </a:rPr>
              <a:t>Overall country labor productivity will be lower</a:t>
            </a:r>
            <a:endParaRPr lang="en-US" sz="2000" b="1" dirty="0">
              <a:solidFill>
                <a:srgbClr val="0000FF"/>
              </a:solidFill>
              <a:latin typeface="+mn-lt"/>
            </a:endParaRPr>
          </a:p>
        </p:txBody>
      </p:sp>
      <p:sp>
        <p:nvSpPr>
          <p:cNvPr id="9" name="Right Arrow 8"/>
          <p:cNvSpPr/>
          <p:nvPr/>
        </p:nvSpPr>
        <p:spPr>
          <a:xfrm>
            <a:off x="6362700" y="2850915"/>
            <a:ext cx="381000" cy="254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909479" y="2510660"/>
            <a:ext cx="2005922" cy="1015663"/>
          </a:xfrm>
          <a:prstGeom prst="rect">
            <a:avLst/>
          </a:prstGeom>
          <a:solidFill>
            <a:srgbClr val="FFFFCC"/>
          </a:solidFill>
          <a:ln w="19050">
            <a:solidFill>
              <a:srgbClr val="C00000"/>
            </a:solidFill>
          </a:ln>
        </p:spPr>
        <p:txBody>
          <a:bodyPr wrap="square" rtlCol="0">
            <a:spAutoFit/>
          </a:bodyPr>
          <a:lstStyle/>
          <a:p>
            <a:r>
              <a:rPr lang="en-US" sz="2000" b="1" dirty="0">
                <a:solidFill>
                  <a:srgbClr val="0000FF"/>
                </a:solidFill>
                <a:latin typeface="+mn-lt"/>
                <a:sym typeface="Wingdings" panose="05000000000000000000" pitchFamily="2" charset="2"/>
              </a:rPr>
              <a:t>Economic growth will be low</a:t>
            </a:r>
            <a:endParaRPr lang="en-US" sz="2000" b="1" dirty="0">
              <a:solidFill>
                <a:srgbClr val="0000FF"/>
              </a:solidFill>
              <a:latin typeface="+mn-lt"/>
            </a:endParaRPr>
          </a:p>
        </p:txBody>
      </p:sp>
      <p:sp>
        <p:nvSpPr>
          <p:cNvPr id="11" name="TextBox 10"/>
          <p:cNvSpPr txBox="1"/>
          <p:nvPr/>
        </p:nvSpPr>
        <p:spPr>
          <a:xfrm>
            <a:off x="494731" y="3937835"/>
            <a:ext cx="8304663" cy="2831544"/>
          </a:xfrm>
          <a:prstGeom prst="rect">
            <a:avLst/>
          </a:prstGeom>
          <a:noFill/>
        </p:spPr>
        <p:txBody>
          <a:bodyPr wrap="square" rtlCol="0">
            <a:spAutoFit/>
          </a:bodyPr>
          <a:lstStyle/>
          <a:p>
            <a:pPr marL="342900" indent="-342900">
              <a:buFont typeface="Wingdings" panose="05000000000000000000" pitchFamily="2" charset="2"/>
              <a:buChar char="v"/>
            </a:pPr>
            <a:r>
              <a:rPr lang="en-US" sz="2400" dirty="0">
                <a:latin typeface="+mn-lt"/>
              </a:rPr>
              <a:t>However, each service sector can contribute directly or indirectly to economy.  </a:t>
            </a:r>
          </a:p>
          <a:p>
            <a:pPr marL="800100" lvl="1" indent="-342900">
              <a:buFont typeface="Wingdings" panose="05000000000000000000" pitchFamily="2" charset="2"/>
              <a:buChar char="ü"/>
            </a:pPr>
            <a:r>
              <a:rPr lang="en-US" sz="2400" dirty="0">
                <a:latin typeface="+mn-lt"/>
              </a:rPr>
              <a:t>It can have direct, indirect and induced impact to GDP.</a:t>
            </a:r>
          </a:p>
          <a:p>
            <a:pPr marL="800100" lvl="1" indent="-342900">
              <a:buFont typeface="Wingdings" panose="05000000000000000000" pitchFamily="2" charset="2"/>
              <a:buChar char="ü"/>
            </a:pPr>
            <a:r>
              <a:rPr lang="en-US" sz="2400" dirty="0">
                <a:latin typeface="+mn-lt"/>
              </a:rPr>
              <a:t>Each service industry (especially intermediate service) might also help promote development of other industries (in agricultural, manufacturing or service sectors) in the economy.</a:t>
            </a:r>
          </a:p>
          <a:p>
            <a:endParaRPr lang="en-US" sz="1000" dirty="0">
              <a:latin typeface="+mn-lt"/>
            </a:endParaRPr>
          </a:p>
        </p:txBody>
      </p:sp>
      <p:sp>
        <p:nvSpPr>
          <p:cNvPr id="12" name="TextBox 11"/>
          <p:cNvSpPr txBox="1"/>
          <p:nvPr/>
        </p:nvSpPr>
        <p:spPr>
          <a:xfrm>
            <a:off x="505328" y="950103"/>
            <a:ext cx="8004412" cy="523220"/>
          </a:xfrm>
          <a:prstGeom prst="rect">
            <a:avLst/>
          </a:prstGeom>
          <a:noFill/>
        </p:spPr>
        <p:txBody>
          <a:bodyPr wrap="square" rtlCol="0">
            <a:spAutoFit/>
          </a:bodyPr>
          <a:lstStyle/>
          <a:p>
            <a:r>
              <a:rPr lang="en-US" b="1" i="1" u="sng" dirty="0">
                <a:solidFill>
                  <a:srgbClr val="008000"/>
                </a:solidFill>
                <a:latin typeface="+mn-lt"/>
              </a:rPr>
              <a:t>Impact of service sector on economic growth</a:t>
            </a:r>
          </a:p>
        </p:txBody>
      </p:sp>
    </p:spTree>
    <p:extLst>
      <p:ext uri="{BB962C8B-B14F-4D97-AF65-F5344CB8AC3E}">
        <p14:creationId xmlns:p14="http://schemas.microsoft.com/office/powerpoint/2010/main" val="9986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6" grpId="0" animBg="1"/>
      <p:bldP spid="8" grpId="0" animBg="1"/>
      <p:bldP spid="9" grpId="0" animBg="1"/>
      <p:bldP spid="10" grpId="0" animBg="1"/>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50</a:t>
            </a:fld>
            <a:endParaRPr lang="th-TH"/>
          </a:p>
        </p:txBody>
      </p:sp>
      <p:sp>
        <p:nvSpPr>
          <p:cNvPr id="5" name="สี่เหลี่ยมมุมมน 3"/>
          <p:cNvSpPr>
            <a:spLocks noChangeArrowheads="1"/>
          </p:cNvSpPr>
          <p:nvPr/>
        </p:nvSpPr>
        <p:spPr bwMode="auto">
          <a:xfrm>
            <a:off x="420806" y="125896"/>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381000" y="853559"/>
            <a:ext cx="8305800" cy="5786199"/>
          </a:xfrm>
          <a:prstGeom prst="rect">
            <a:avLst/>
          </a:prstGeom>
          <a:noFill/>
        </p:spPr>
        <p:txBody>
          <a:bodyPr wrap="square" rtlCol="0">
            <a:spAutoFit/>
          </a:bodyPr>
          <a:lstStyle/>
          <a:p>
            <a:r>
              <a:rPr lang="en-US" sz="2400" b="1" i="1" u="sng" dirty="0">
                <a:solidFill>
                  <a:srgbClr val="008000"/>
                </a:solidFill>
                <a:latin typeface="+mn-lt"/>
              </a:rPr>
              <a:t>Possible counter arguments of “</a:t>
            </a:r>
            <a:r>
              <a:rPr lang="en-US" sz="2400" b="1" i="1" u="sng" dirty="0" err="1">
                <a:solidFill>
                  <a:srgbClr val="008000"/>
                </a:solidFill>
                <a:latin typeface="+mn-lt"/>
              </a:rPr>
              <a:t>Baumol’s</a:t>
            </a:r>
            <a:r>
              <a:rPr lang="en-US" sz="2400" b="1" i="1" u="sng" dirty="0">
                <a:solidFill>
                  <a:srgbClr val="008000"/>
                </a:solidFill>
                <a:latin typeface="+mn-lt"/>
              </a:rPr>
              <a:t> Cost Disease” implication on relationship between service sector growth and economic growth</a:t>
            </a:r>
          </a:p>
          <a:p>
            <a:endParaRPr lang="en-US" sz="1200" dirty="0">
              <a:latin typeface="+mn-lt"/>
            </a:endParaRPr>
          </a:p>
          <a:p>
            <a:pPr marL="342900" indent="-342900">
              <a:buFont typeface="Wingdings" panose="05000000000000000000" pitchFamily="2" charset="2"/>
              <a:buChar char="v"/>
            </a:pPr>
            <a:r>
              <a:rPr lang="en-US" sz="2200" dirty="0" err="1">
                <a:latin typeface="+mn-lt"/>
              </a:rPr>
              <a:t>Dutt</a:t>
            </a:r>
            <a:r>
              <a:rPr lang="en-US" sz="2200" dirty="0">
                <a:latin typeface="+mn-lt"/>
              </a:rPr>
              <a:t> and Lee (1993) found that </a:t>
            </a:r>
            <a:r>
              <a:rPr lang="en-US" sz="2200" b="1" dirty="0">
                <a:solidFill>
                  <a:srgbClr val="0000FF"/>
                </a:solidFill>
                <a:latin typeface="+mn-lt"/>
              </a:rPr>
              <a:t>the effect of a service sector expansion is either positive or negative depending on how the expansion is measured</a:t>
            </a:r>
            <a:r>
              <a:rPr lang="en-US" sz="2200" dirty="0">
                <a:latin typeface="+mn-lt"/>
              </a:rPr>
              <a:t>,  although there is a strong case that the effect is in fact usually negative</a:t>
            </a:r>
          </a:p>
          <a:p>
            <a:pPr marL="342900" indent="-342900">
              <a:buFont typeface="Wingdings" panose="05000000000000000000" pitchFamily="2" charset="2"/>
              <a:buChar char="v"/>
            </a:pPr>
            <a:endParaRPr lang="en-US" sz="2200" dirty="0">
              <a:latin typeface="+mn-lt"/>
            </a:endParaRPr>
          </a:p>
          <a:p>
            <a:pPr marL="342900" indent="-342900">
              <a:buFont typeface="Wingdings" panose="05000000000000000000" pitchFamily="2" charset="2"/>
              <a:buChar char="v"/>
            </a:pPr>
            <a:r>
              <a:rPr lang="en-US" sz="2200" dirty="0">
                <a:latin typeface="+mn-lt"/>
              </a:rPr>
              <a:t>Wilber (2001, 2002) argue that </a:t>
            </a:r>
            <a:r>
              <a:rPr lang="en-US" sz="2200" b="1" dirty="0">
                <a:solidFill>
                  <a:srgbClr val="0000FF"/>
                </a:solidFill>
                <a:latin typeface="+mn-lt"/>
              </a:rPr>
              <a:t>the impact of service expansion will depend on the relative factor intensities in the economic sectors</a:t>
            </a:r>
          </a:p>
          <a:p>
            <a:endParaRPr lang="en-US" sz="2200" dirty="0">
              <a:latin typeface="+mn-lt"/>
            </a:endParaRPr>
          </a:p>
          <a:p>
            <a:pPr marL="342900" indent="-342900">
              <a:buFont typeface="Wingdings" panose="05000000000000000000" pitchFamily="2" charset="2"/>
              <a:buChar char="v"/>
            </a:pPr>
            <a:r>
              <a:rPr lang="en-US" sz="2200" dirty="0">
                <a:latin typeface="+mn-lt"/>
              </a:rPr>
              <a:t>New research shows that in </a:t>
            </a:r>
            <a:r>
              <a:rPr lang="en-US" sz="2200" b="1" dirty="0">
                <a:solidFill>
                  <a:srgbClr val="0000FF"/>
                </a:solidFill>
                <a:latin typeface="+mn-lt"/>
              </a:rPr>
              <a:t>some service industries, heavy IT investments since the 90s have begun to yield high productivity returns and to positively push economic growth </a:t>
            </a:r>
            <a:r>
              <a:rPr lang="en-US" sz="2200" dirty="0">
                <a:latin typeface="+mn-lt"/>
              </a:rPr>
              <a:t>– so the effect of the expansion of service sector depends on which services are expanding</a:t>
            </a:r>
          </a:p>
        </p:txBody>
      </p:sp>
    </p:spTree>
    <p:extLst>
      <p:ext uri="{BB962C8B-B14F-4D97-AF65-F5344CB8AC3E}">
        <p14:creationId xmlns:p14="http://schemas.microsoft.com/office/powerpoint/2010/main" val="38186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51</a:t>
            </a:fld>
            <a:endParaRPr lang="th-TH"/>
          </a:p>
        </p:txBody>
      </p:sp>
      <p:sp>
        <p:nvSpPr>
          <p:cNvPr id="5" name="สี่เหลี่ยมมุมมน 3"/>
          <p:cNvSpPr>
            <a:spLocks noChangeArrowheads="1"/>
          </p:cNvSpPr>
          <p:nvPr/>
        </p:nvSpPr>
        <p:spPr bwMode="auto">
          <a:xfrm>
            <a:off x="566706" y="762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304800" y="762000"/>
            <a:ext cx="8763000" cy="5940088"/>
          </a:xfrm>
          <a:prstGeom prst="rect">
            <a:avLst/>
          </a:prstGeom>
          <a:noFill/>
        </p:spPr>
        <p:txBody>
          <a:bodyPr wrap="square" rtlCol="0">
            <a:spAutoFit/>
          </a:bodyPr>
          <a:lstStyle/>
          <a:p>
            <a:r>
              <a:rPr lang="en-US" sz="2400" b="1" i="1" u="sng" dirty="0">
                <a:solidFill>
                  <a:srgbClr val="008000"/>
                </a:solidFill>
                <a:latin typeface="+mn-lt"/>
              </a:rPr>
              <a:t>Possible counter arguments of “</a:t>
            </a:r>
            <a:r>
              <a:rPr lang="en-US" sz="2400" b="1" i="1" u="sng" dirty="0" err="1">
                <a:solidFill>
                  <a:srgbClr val="008000"/>
                </a:solidFill>
                <a:latin typeface="+mn-lt"/>
              </a:rPr>
              <a:t>Baumol’s</a:t>
            </a:r>
            <a:r>
              <a:rPr lang="en-US" sz="2400" b="1" i="1" u="sng" dirty="0">
                <a:solidFill>
                  <a:srgbClr val="008000"/>
                </a:solidFill>
                <a:latin typeface="+mn-lt"/>
              </a:rPr>
              <a:t> Cost Disease” implication on relationship between service sector growth and economic growth</a:t>
            </a:r>
          </a:p>
          <a:p>
            <a:endParaRPr lang="en-US" sz="2200" dirty="0">
              <a:latin typeface="+mn-lt"/>
            </a:endParaRPr>
          </a:p>
          <a:p>
            <a:pPr marL="342900" indent="-342900">
              <a:buFont typeface="Wingdings" panose="05000000000000000000" pitchFamily="2" charset="2"/>
              <a:buChar char="v"/>
            </a:pPr>
            <a:r>
              <a:rPr lang="en-US" sz="2200" dirty="0">
                <a:latin typeface="+mn-lt"/>
              </a:rPr>
              <a:t>According to U.S. Department of commerce (1996), deciding whether slow growth is a consequence of the shift to service is complicated by the absence of satisfactory </a:t>
            </a:r>
            <a:r>
              <a:rPr lang="en-US" sz="2200" b="1" dirty="0">
                <a:solidFill>
                  <a:srgbClr val="C00000"/>
                </a:solidFill>
                <a:latin typeface="+mn-lt"/>
              </a:rPr>
              <a:t>performance measures </a:t>
            </a:r>
            <a:r>
              <a:rPr lang="en-US" sz="2200" dirty="0">
                <a:latin typeface="+mn-lt"/>
              </a:rPr>
              <a:t>for many service industries</a:t>
            </a:r>
          </a:p>
          <a:p>
            <a:endParaRPr lang="en-US" sz="1200" dirty="0">
              <a:latin typeface="+mn-lt"/>
            </a:endParaRPr>
          </a:p>
          <a:p>
            <a:pPr marL="800100" lvl="1" indent="-342900">
              <a:buFont typeface="Wingdings" panose="05000000000000000000" pitchFamily="2" charset="2"/>
              <a:buChar char="ü"/>
            </a:pPr>
            <a:r>
              <a:rPr lang="en-US" sz="2200" dirty="0">
                <a:latin typeface="+mn-lt"/>
              </a:rPr>
              <a:t>Traditionally, </a:t>
            </a:r>
            <a:r>
              <a:rPr lang="en-US" sz="2200" b="1" dirty="0">
                <a:solidFill>
                  <a:srgbClr val="0000FF"/>
                </a:solidFill>
                <a:latin typeface="+mn-lt"/>
              </a:rPr>
              <a:t>productivity</a:t>
            </a:r>
            <a:r>
              <a:rPr lang="en-US" sz="2200" dirty="0">
                <a:latin typeface="+mn-lt"/>
              </a:rPr>
              <a:t> is viewed mainly as an </a:t>
            </a:r>
            <a:r>
              <a:rPr lang="en-US" sz="2200" b="1" dirty="0">
                <a:solidFill>
                  <a:srgbClr val="0000FF"/>
                </a:solidFill>
                <a:latin typeface="+mn-lt"/>
              </a:rPr>
              <a:t>efficiency concept</a:t>
            </a:r>
            <a:r>
              <a:rPr lang="en-US" sz="2200" dirty="0">
                <a:latin typeface="+mn-lt"/>
              </a:rPr>
              <a:t>.</a:t>
            </a:r>
          </a:p>
          <a:p>
            <a:pPr marL="800100" lvl="1" indent="-342900">
              <a:buFont typeface="Wingdings" panose="05000000000000000000" pitchFamily="2" charset="2"/>
              <a:buChar char="ü"/>
            </a:pPr>
            <a:r>
              <a:rPr lang="en-US" sz="2200" dirty="0">
                <a:latin typeface="+mn-lt"/>
              </a:rPr>
              <a:t>It is now viewed increasingly as </a:t>
            </a:r>
            <a:r>
              <a:rPr lang="en-US" sz="2200" b="1" dirty="0">
                <a:solidFill>
                  <a:srgbClr val="0000FF"/>
                </a:solidFill>
                <a:latin typeface="+mn-lt"/>
              </a:rPr>
              <a:t>efficiency</a:t>
            </a:r>
            <a:r>
              <a:rPr lang="en-US" sz="2200" dirty="0">
                <a:latin typeface="+mn-lt"/>
              </a:rPr>
              <a:t> and </a:t>
            </a:r>
            <a:r>
              <a:rPr lang="en-US" sz="2200" b="1" dirty="0">
                <a:solidFill>
                  <a:srgbClr val="0000FF"/>
                </a:solidFill>
                <a:latin typeface="+mn-lt"/>
              </a:rPr>
              <a:t>effectiveness</a:t>
            </a:r>
            <a:r>
              <a:rPr lang="en-US" sz="2200" dirty="0">
                <a:latin typeface="+mn-lt"/>
              </a:rPr>
              <a:t> concept</a:t>
            </a:r>
          </a:p>
          <a:p>
            <a:pPr marL="800100" lvl="1" indent="-342900">
              <a:buFont typeface="Wingdings" panose="05000000000000000000" pitchFamily="2" charset="2"/>
              <a:buChar char="ü"/>
            </a:pPr>
            <a:r>
              <a:rPr lang="en-US" sz="2200" b="1" dirty="0">
                <a:solidFill>
                  <a:srgbClr val="0000FF"/>
                </a:solidFill>
                <a:latin typeface="+mn-lt"/>
              </a:rPr>
              <a:t>Effectiveness</a:t>
            </a:r>
            <a:r>
              <a:rPr lang="en-US" sz="2200" dirty="0">
                <a:latin typeface="+mn-lt"/>
              </a:rPr>
              <a:t> is being how the enterprise meets the dynamic needs and expectations of customers. </a:t>
            </a:r>
          </a:p>
          <a:p>
            <a:pPr marL="800100" lvl="1" indent="-342900">
              <a:buFont typeface="Wingdings" panose="05000000000000000000" pitchFamily="2" charset="2"/>
              <a:buChar char="ü"/>
            </a:pPr>
            <a:r>
              <a:rPr lang="en-US" sz="2200" b="1" dirty="0">
                <a:solidFill>
                  <a:srgbClr val="0000FF"/>
                </a:solidFill>
                <a:latin typeface="+mn-lt"/>
              </a:rPr>
              <a:t>Productivity</a:t>
            </a:r>
            <a:r>
              <a:rPr lang="en-US" sz="2200" dirty="0">
                <a:latin typeface="+mn-lt"/>
              </a:rPr>
              <a:t> is now depends on the value of the products and services (</a:t>
            </a:r>
            <a:r>
              <a:rPr lang="en-US" sz="2200" b="1" dirty="0">
                <a:solidFill>
                  <a:srgbClr val="C00000"/>
                </a:solidFill>
                <a:latin typeface="+mn-lt"/>
              </a:rPr>
              <a:t>utility, uniqueness, quality, convenience, availability</a:t>
            </a:r>
            <a:r>
              <a:rPr lang="en-US" sz="2200" dirty="0">
                <a:latin typeface="+mn-lt"/>
              </a:rPr>
              <a:t>, etc.) and the efficiency with which they are produced and delivered to the customers (</a:t>
            </a:r>
            <a:r>
              <a:rPr lang="en-US" sz="2200" dirty="0" err="1">
                <a:latin typeface="+mn-lt"/>
              </a:rPr>
              <a:t>Tolentini</a:t>
            </a:r>
            <a:r>
              <a:rPr lang="en-US" sz="2200" dirty="0">
                <a:latin typeface="+mn-lt"/>
              </a:rPr>
              <a:t>, 2004)</a:t>
            </a:r>
          </a:p>
        </p:txBody>
      </p:sp>
    </p:spTree>
    <p:extLst>
      <p:ext uri="{BB962C8B-B14F-4D97-AF65-F5344CB8AC3E}">
        <p14:creationId xmlns:p14="http://schemas.microsoft.com/office/powerpoint/2010/main" val="122811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52</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533399" y="991084"/>
            <a:ext cx="8152263" cy="4524315"/>
          </a:xfrm>
          <a:prstGeom prst="rect">
            <a:avLst/>
          </a:prstGeom>
          <a:noFill/>
        </p:spPr>
        <p:txBody>
          <a:bodyPr wrap="square" rtlCol="0">
            <a:spAutoFit/>
          </a:bodyPr>
          <a:lstStyle/>
          <a:p>
            <a:r>
              <a:rPr lang="en-US" b="1" i="1" u="sng" dirty="0">
                <a:solidFill>
                  <a:srgbClr val="008000"/>
                </a:solidFill>
                <a:latin typeface="+mn-lt"/>
              </a:rPr>
              <a:t>Labor productivity issues (and measurements)</a:t>
            </a:r>
          </a:p>
          <a:p>
            <a:endParaRPr lang="en-US" sz="2000" dirty="0">
              <a:latin typeface="+mn-lt"/>
            </a:endParaRPr>
          </a:p>
          <a:p>
            <a:pPr marL="342900" indent="-342900">
              <a:buFont typeface="Wingdings" panose="05000000000000000000" pitchFamily="2" charset="2"/>
              <a:buChar char="v"/>
            </a:pPr>
            <a:r>
              <a:rPr lang="en-US" sz="2400" dirty="0">
                <a:latin typeface="+mn-lt"/>
              </a:rPr>
              <a:t>Method to measure productivity</a:t>
            </a:r>
          </a:p>
          <a:p>
            <a:endParaRPr lang="en-US" sz="2400" dirty="0">
              <a:latin typeface="+mn-lt"/>
            </a:endParaRPr>
          </a:p>
          <a:p>
            <a:pPr marL="800100" lvl="1" indent="-342900">
              <a:buFont typeface="Wingdings" panose="05000000000000000000" pitchFamily="2" charset="2"/>
              <a:buChar char="ü"/>
            </a:pPr>
            <a:r>
              <a:rPr lang="en-US" sz="2400" b="1" dirty="0">
                <a:solidFill>
                  <a:srgbClr val="0066FF"/>
                </a:solidFill>
                <a:latin typeface="+mn-lt"/>
              </a:rPr>
              <a:t>Partial productivity measures </a:t>
            </a:r>
          </a:p>
          <a:p>
            <a:pPr lvl="1"/>
            <a:r>
              <a:rPr lang="en-US" sz="2400" b="1" dirty="0">
                <a:solidFill>
                  <a:srgbClr val="0066FF"/>
                </a:solidFill>
                <a:latin typeface="+mn-lt"/>
              </a:rPr>
              <a:t>    </a:t>
            </a:r>
            <a:r>
              <a:rPr lang="en-US" sz="2400" dirty="0">
                <a:latin typeface="+mn-lt"/>
              </a:rPr>
              <a:t>(such as labor productivity, capital productivity)</a:t>
            </a:r>
          </a:p>
          <a:p>
            <a:pPr lvl="1"/>
            <a:endParaRPr lang="en-US" sz="2400" dirty="0">
              <a:latin typeface="+mn-lt"/>
            </a:endParaRPr>
          </a:p>
          <a:p>
            <a:pPr marL="800100" lvl="1" indent="-342900">
              <a:buFont typeface="Wingdings" panose="05000000000000000000" pitchFamily="2" charset="2"/>
              <a:buChar char="ü"/>
            </a:pPr>
            <a:r>
              <a:rPr lang="en-US" sz="2400" b="1" dirty="0">
                <a:solidFill>
                  <a:srgbClr val="0066FF"/>
                </a:solidFill>
                <a:latin typeface="+mn-lt"/>
              </a:rPr>
              <a:t>Multifactor productivity measures</a:t>
            </a:r>
          </a:p>
          <a:p>
            <a:pPr lvl="1"/>
            <a:endParaRPr lang="en-US" sz="2400" dirty="0">
              <a:latin typeface="+mn-lt"/>
            </a:endParaRPr>
          </a:p>
          <a:p>
            <a:pPr marL="800100" lvl="1" indent="-342900">
              <a:buFont typeface="Wingdings" panose="05000000000000000000" pitchFamily="2" charset="2"/>
              <a:buChar char="ü"/>
            </a:pPr>
            <a:r>
              <a:rPr lang="en-US" sz="2400" b="1" dirty="0">
                <a:solidFill>
                  <a:srgbClr val="0066FF"/>
                </a:solidFill>
                <a:latin typeface="+mn-lt"/>
              </a:rPr>
              <a:t>Total factor productivity measures </a:t>
            </a:r>
            <a:r>
              <a:rPr lang="en-US" sz="2400" dirty="0">
                <a:latin typeface="+mn-lt"/>
              </a:rPr>
              <a:t>(TFP)</a:t>
            </a:r>
          </a:p>
          <a:p>
            <a:endParaRPr lang="en-US" sz="2400" dirty="0">
              <a:latin typeface="+mn-lt"/>
            </a:endParaRPr>
          </a:p>
          <a:p>
            <a:endParaRPr lang="en-US" sz="2400" dirty="0">
              <a:latin typeface="+mn-lt"/>
            </a:endParaRPr>
          </a:p>
        </p:txBody>
      </p:sp>
      <p:sp>
        <p:nvSpPr>
          <p:cNvPr id="6" name="TextBox 5"/>
          <p:cNvSpPr txBox="1"/>
          <p:nvPr/>
        </p:nvSpPr>
        <p:spPr>
          <a:xfrm>
            <a:off x="573206" y="5813181"/>
            <a:ext cx="7503994" cy="369332"/>
          </a:xfrm>
          <a:prstGeom prst="rect">
            <a:avLst/>
          </a:prstGeom>
          <a:noFill/>
        </p:spPr>
        <p:txBody>
          <a:bodyPr wrap="square" rtlCol="0">
            <a:spAutoFit/>
          </a:bodyPr>
          <a:lstStyle/>
          <a:p>
            <a:r>
              <a:rPr lang="en-US" sz="1800" dirty="0">
                <a:latin typeface="+mn-lt"/>
              </a:rPr>
              <a:t>Source: Navarro and </a:t>
            </a:r>
            <a:r>
              <a:rPr lang="en-US" sz="1800" dirty="0" err="1">
                <a:latin typeface="+mn-lt"/>
              </a:rPr>
              <a:t>Roura</a:t>
            </a:r>
            <a:r>
              <a:rPr lang="en-US" sz="1800" dirty="0">
                <a:latin typeface="+mn-lt"/>
              </a:rPr>
              <a:t> (2010), also look at Figure 2 in the paper  </a:t>
            </a:r>
          </a:p>
        </p:txBody>
      </p:sp>
    </p:spTree>
    <p:extLst>
      <p:ext uri="{BB962C8B-B14F-4D97-AF65-F5344CB8AC3E}">
        <p14:creationId xmlns:p14="http://schemas.microsoft.com/office/powerpoint/2010/main" val="28023946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53</a:t>
            </a:fld>
            <a:endParaRPr lang="th-TH"/>
          </a:p>
        </p:txBody>
      </p:sp>
      <p:sp>
        <p:nvSpPr>
          <p:cNvPr id="5" name="สี่เหลี่ยมมุมมน 3"/>
          <p:cNvSpPr>
            <a:spLocks noChangeArrowheads="1"/>
          </p:cNvSpPr>
          <p:nvPr/>
        </p:nvSpPr>
        <p:spPr bwMode="auto">
          <a:xfrm>
            <a:off x="533399" y="762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Summarize</a:t>
            </a:r>
            <a:endParaRPr lang="th-TH" sz="3200" b="1" dirty="0"/>
          </a:p>
        </p:txBody>
      </p:sp>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7" name="TextBox 6"/>
          <p:cNvSpPr txBox="1"/>
          <p:nvPr/>
        </p:nvSpPr>
        <p:spPr>
          <a:xfrm>
            <a:off x="76200" y="685800"/>
            <a:ext cx="8915399" cy="6032421"/>
          </a:xfrm>
          <a:prstGeom prst="rect">
            <a:avLst/>
          </a:prstGeom>
          <a:noFill/>
        </p:spPr>
        <p:txBody>
          <a:bodyPr wrap="square" rtlCol="0">
            <a:spAutoFit/>
          </a:bodyPr>
          <a:lstStyle/>
          <a:p>
            <a:r>
              <a:rPr lang="en-US" b="1" i="1" u="sng" dirty="0">
                <a:solidFill>
                  <a:srgbClr val="008000"/>
                </a:solidFill>
                <a:latin typeface="+mn-lt"/>
              </a:rPr>
              <a:t>Labor productivity issues (and measurements)</a:t>
            </a:r>
          </a:p>
          <a:p>
            <a:endParaRPr lang="en-US" sz="1200" dirty="0">
              <a:latin typeface="+mn-lt"/>
            </a:endParaRPr>
          </a:p>
          <a:p>
            <a:pPr marL="342900" indent="-342900">
              <a:buFont typeface="Wingdings" panose="05000000000000000000" pitchFamily="2" charset="2"/>
              <a:buChar char="v"/>
            </a:pPr>
            <a:r>
              <a:rPr lang="en-US" sz="2400" dirty="0">
                <a:latin typeface="+mn-lt"/>
              </a:rPr>
              <a:t>Measurement issues of productivity in service sector</a:t>
            </a:r>
          </a:p>
          <a:p>
            <a:endParaRPr lang="en-US" sz="1000" dirty="0">
              <a:latin typeface="+mn-lt"/>
            </a:endParaRPr>
          </a:p>
          <a:p>
            <a:pPr marL="800100" lvl="1" indent="-342900">
              <a:buFont typeface="Wingdings" panose="05000000000000000000" pitchFamily="2" charset="2"/>
              <a:buChar char="ü"/>
            </a:pPr>
            <a:r>
              <a:rPr lang="en-US" sz="2400" b="1" dirty="0">
                <a:solidFill>
                  <a:srgbClr val="0066FF"/>
                </a:solidFill>
                <a:latin typeface="+mn-lt"/>
              </a:rPr>
              <a:t>Choice of inputs: </a:t>
            </a:r>
          </a:p>
          <a:p>
            <a:pPr marL="1257300" lvl="2" indent="-342900">
              <a:buFont typeface="Courier New" panose="02070309020205020404" pitchFamily="49" charset="0"/>
              <a:buChar char="o"/>
            </a:pPr>
            <a:r>
              <a:rPr lang="en-US" sz="2000" dirty="0">
                <a:latin typeface="+mn-lt"/>
              </a:rPr>
              <a:t>such as labor should be measured by </a:t>
            </a:r>
            <a:r>
              <a:rPr lang="en-US" sz="2000" b="1" i="1" dirty="0">
                <a:solidFill>
                  <a:srgbClr val="C00000"/>
                </a:solidFill>
                <a:latin typeface="+mn-lt"/>
              </a:rPr>
              <a:t>number of total employed</a:t>
            </a:r>
            <a:r>
              <a:rPr lang="en-US" sz="2000" i="1" dirty="0">
                <a:solidFill>
                  <a:srgbClr val="C00000"/>
                </a:solidFill>
                <a:latin typeface="+mn-lt"/>
              </a:rPr>
              <a:t> </a:t>
            </a:r>
            <a:r>
              <a:rPr lang="en-US" sz="2000" dirty="0">
                <a:latin typeface="+mn-lt"/>
              </a:rPr>
              <a:t>or </a:t>
            </a:r>
            <a:r>
              <a:rPr lang="en-US" sz="2000" b="1" i="1" dirty="0">
                <a:solidFill>
                  <a:srgbClr val="C00000"/>
                </a:solidFill>
                <a:latin typeface="+mn-lt"/>
              </a:rPr>
              <a:t>hours worked</a:t>
            </a:r>
          </a:p>
          <a:p>
            <a:pPr marL="1257300" lvl="2" indent="-342900">
              <a:buFont typeface="Courier New" panose="02070309020205020404" pitchFamily="49" charset="0"/>
              <a:buChar char="o"/>
            </a:pPr>
            <a:r>
              <a:rPr lang="en-US" sz="2000" dirty="0">
                <a:latin typeface="+mn-lt"/>
              </a:rPr>
              <a:t>The relationship between </a:t>
            </a:r>
            <a:r>
              <a:rPr lang="en-US" sz="2000" b="1" i="1" dirty="0">
                <a:solidFill>
                  <a:srgbClr val="C00000"/>
                </a:solidFill>
                <a:latin typeface="+mn-lt"/>
              </a:rPr>
              <a:t>labor input </a:t>
            </a:r>
            <a:r>
              <a:rPr lang="en-US" sz="2000" dirty="0">
                <a:latin typeface="+mn-lt"/>
              </a:rPr>
              <a:t>and </a:t>
            </a:r>
            <a:r>
              <a:rPr lang="en-US" sz="2000" b="1" i="1" dirty="0">
                <a:solidFill>
                  <a:srgbClr val="C00000"/>
                </a:solidFill>
                <a:latin typeface="+mn-lt"/>
              </a:rPr>
              <a:t>intermediate input</a:t>
            </a:r>
          </a:p>
          <a:p>
            <a:pPr lvl="1"/>
            <a:endParaRPr lang="en-US" sz="1000" dirty="0">
              <a:latin typeface="+mn-lt"/>
            </a:endParaRPr>
          </a:p>
          <a:p>
            <a:pPr marL="800100" lvl="1" indent="-342900">
              <a:buFont typeface="Wingdings" panose="05000000000000000000" pitchFamily="2" charset="2"/>
              <a:buChar char="ü"/>
            </a:pPr>
            <a:r>
              <a:rPr lang="en-US" sz="2400" b="1" dirty="0">
                <a:solidFill>
                  <a:srgbClr val="0066FF"/>
                </a:solidFill>
                <a:latin typeface="+mn-lt"/>
              </a:rPr>
              <a:t>Choice of output: </a:t>
            </a:r>
          </a:p>
          <a:p>
            <a:pPr marL="1257300" lvl="2" indent="-342900">
              <a:buFont typeface="Courier New" panose="02070309020205020404" pitchFamily="49" charset="0"/>
              <a:buChar char="o"/>
            </a:pPr>
            <a:r>
              <a:rPr lang="en-US" sz="2000" b="1" dirty="0">
                <a:solidFill>
                  <a:srgbClr val="C00000"/>
                </a:solidFill>
                <a:latin typeface="+mn-lt"/>
              </a:rPr>
              <a:t>Definition of output </a:t>
            </a:r>
            <a:r>
              <a:rPr lang="en-US" sz="2000" dirty="0">
                <a:latin typeface="+mn-lt"/>
              </a:rPr>
              <a:t>of some services (e.g. financial services) might not be the same across countries</a:t>
            </a:r>
          </a:p>
          <a:p>
            <a:pPr marL="1257300" lvl="2" indent="-342900">
              <a:buFont typeface="Courier New" panose="02070309020205020404" pitchFamily="49" charset="0"/>
              <a:buChar char="o"/>
            </a:pPr>
            <a:r>
              <a:rPr lang="en-US" sz="2000" dirty="0">
                <a:latin typeface="+mn-lt"/>
              </a:rPr>
              <a:t>For several </a:t>
            </a:r>
            <a:r>
              <a:rPr lang="en-US" sz="2000" b="1" dirty="0">
                <a:solidFill>
                  <a:srgbClr val="C00000"/>
                </a:solidFill>
                <a:latin typeface="+mn-lt"/>
              </a:rPr>
              <a:t>services it is difficult to isolate price effects that are due to changes in quality </a:t>
            </a:r>
            <a:r>
              <a:rPr lang="en-US" sz="2000" dirty="0">
                <a:latin typeface="+mn-lt"/>
              </a:rPr>
              <a:t>or mix of services from pure prices changes, and to adjust such quality changes in the price index</a:t>
            </a:r>
          </a:p>
          <a:p>
            <a:pPr lvl="1"/>
            <a:endParaRPr lang="en-US" sz="1000" dirty="0">
              <a:latin typeface="+mn-lt"/>
            </a:endParaRPr>
          </a:p>
          <a:p>
            <a:pPr marL="800100" lvl="1" indent="-342900">
              <a:buFont typeface="Wingdings" panose="05000000000000000000" pitchFamily="2" charset="2"/>
              <a:buChar char="ü"/>
            </a:pPr>
            <a:r>
              <a:rPr lang="en-US" sz="2400" b="1" dirty="0">
                <a:solidFill>
                  <a:srgbClr val="0066FF"/>
                </a:solidFill>
                <a:latin typeface="+mn-lt"/>
              </a:rPr>
              <a:t>Aggregate productivity growth: </a:t>
            </a:r>
            <a:r>
              <a:rPr lang="en-US" sz="2000" dirty="0">
                <a:latin typeface="+mn-lt"/>
              </a:rPr>
              <a:t>could have bias from</a:t>
            </a:r>
          </a:p>
          <a:p>
            <a:pPr marL="1257300" lvl="2" indent="-342900">
              <a:buFont typeface="Courier New" panose="02070309020205020404" pitchFamily="49" charset="0"/>
              <a:buChar char="o"/>
            </a:pPr>
            <a:r>
              <a:rPr lang="en-US" sz="2000" dirty="0">
                <a:latin typeface="+mn-lt"/>
              </a:rPr>
              <a:t>The </a:t>
            </a:r>
            <a:r>
              <a:rPr lang="en-US" sz="2000" b="1" dirty="0">
                <a:solidFill>
                  <a:srgbClr val="C00000"/>
                </a:solidFill>
                <a:latin typeface="+mn-lt"/>
              </a:rPr>
              <a:t>relative weight that is attributed to the </a:t>
            </a:r>
            <a:r>
              <a:rPr lang="en-US" sz="2000" b="1" dirty="0" err="1">
                <a:solidFill>
                  <a:srgbClr val="C00000"/>
                </a:solidFill>
                <a:latin typeface="+mn-lt"/>
              </a:rPr>
              <a:t>mismeasured</a:t>
            </a:r>
            <a:r>
              <a:rPr lang="en-US" sz="2000" b="1" dirty="0">
                <a:solidFill>
                  <a:srgbClr val="C00000"/>
                </a:solidFill>
                <a:latin typeface="+mn-lt"/>
              </a:rPr>
              <a:t> services </a:t>
            </a:r>
            <a:r>
              <a:rPr lang="en-US" sz="2000" dirty="0">
                <a:latin typeface="+mn-lt"/>
              </a:rPr>
              <a:t>in total value-added or employment of the economy</a:t>
            </a:r>
          </a:p>
          <a:p>
            <a:pPr marL="1257300" lvl="2" indent="-342900">
              <a:buFont typeface="Courier New" panose="02070309020205020404" pitchFamily="49" charset="0"/>
              <a:buChar char="o"/>
            </a:pPr>
            <a:r>
              <a:rPr lang="en-US" sz="2000" b="1" dirty="0">
                <a:solidFill>
                  <a:srgbClr val="C00000"/>
                </a:solidFill>
                <a:latin typeface="+mn-lt"/>
              </a:rPr>
              <a:t>The role of specific services as intermediate inputs for other industries</a:t>
            </a:r>
          </a:p>
        </p:txBody>
      </p:sp>
    </p:spTree>
    <p:extLst>
      <p:ext uri="{BB962C8B-B14F-4D97-AF65-F5344CB8AC3E}">
        <p14:creationId xmlns:p14="http://schemas.microsoft.com/office/powerpoint/2010/main" val="31055719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517"/>
            <a:ext cx="8229600" cy="534193"/>
          </a:xfrm>
        </p:spPr>
        <p:txBody>
          <a:bodyPr/>
          <a:lstStyle/>
          <a:p>
            <a:r>
              <a:rPr lang="en-US" sz="2800" dirty="0"/>
              <a:t>References</a:t>
            </a:r>
          </a:p>
        </p:txBody>
      </p:sp>
      <p:sp>
        <p:nvSpPr>
          <p:cNvPr id="3" name="Content Placeholder 2"/>
          <p:cNvSpPr>
            <a:spLocks noGrp="1"/>
          </p:cNvSpPr>
          <p:nvPr>
            <p:ph idx="1"/>
          </p:nvPr>
        </p:nvSpPr>
        <p:spPr>
          <a:xfrm>
            <a:off x="457200" y="914400"/>
            <a:ext cx="8229600" cy="5562600"/>
          </a:xfrm>
        </p:spPr>
        <p:txBody>
          <a:bodyPr/>
          <a:lstStyle/>
          <a:p>
            <a:pPr marL="0" indent="0">
              <a:buNone/>
            </a:pPr>
            <a:r>
              <a:rPr lang="en-US" sz="1800" dirty="0" err="1"/>
              <a:t>Heilbrun</a:t>
            </a:r>
            <a:r>
              <a:rPr lang="en-US" sz="1800" dirty="0"/>
              <a:t>, J. (2003). “Chapter 11: </a:t>
            </a:r>
            <a:r>
              <a:rPr lang="en-US" sz="1800" dirty="0" err="1"/>
              <a:t>Baumol’s</a:t>
            </a:r>
            <a:r>
              <a:rPr lang="en-US" sz="1800" dirty="0"/>
              <a:t> Cost Disease” in A Handbook of Cultural Economics, Edward Elgar Publishing.</a:t>
            </a:r>
          </a:p>
          <a:p>
            <a:pPr marL="0" indent="0">
              <a:buNone/>
            </a:pPr>
            <a:endParaRPr lang="en-US" sz="800" dirty="0"/>
          </a:p>
          <a:p>
            <a:pPr marL="0" indent="0">
              <a:buNone/>
            </a:pPr>
            <a:r>
              <a:rPr lang="en-US" sz="1800" dirty="0"/>
              <a:t>Navarro, T. M. and </a:t>
            </a:r>
            <a:r>
              <a:rPr lang="en-US" sz="1800" dirty="0" err="1"/>
              <a:t>Roura</a:t>
            </a:r>
            <a:r>
              <a:rPr lang="en-US" sz="1800" dirty="0"/>
              <a:t>, D. R. (2010). </a:t>
            </a:r>
            <a:r>
              <a:rPr lang="en-US" sz="1800" i="1" dirty="0"/>
              <a:t>Growth and Productivity in the Service Sector: The State of the Art. </a:t>
            </a:r>
            <a:r>
              <a:rPr lang="en-US" sz="1800" dirty="0"/>
              <a:t>Working Papers, the Institute of Social and Economic Analysis.</a:t>
            </a:r>
          </a:p>
          <a:p>
            <a:pPr marL="0" indent="0">
              <a:buNone/>
            </a:pPr>
            <a:endParaRPr lang="en-US" sz="800" dirty="0"/>
          </a:p>
          <a:p>
            <a:pPr marL="0" indent="0">
              <a:buNone/>
            </a:pPr>
            <a:r>
              <a:rPr lang="en-US" sz="1800" dirty="0"/>
              <a:t>United Nations (2008a). </a:t>
            </a:r>
            <a:r>
              <a:rPr lang="en-US" sz="1800" i="1" dirty="0"/>
              <a:t>Tourism Satellite Account: Recommended Methodological Framework 2008</a:t>
            </a:r>
            <a:r>
              <a:rPr lang="en-US" sz="1800" dirty="0"/>
              <a:t>.</a:t>
            </a:r>
          </a:p>
          <a:p>
            <a:pPr marL="0" indent="0">
              <a:buNone/>
            </a:pPr>
            <a:endParaRPr lang="en-US" sz="800" dirty="0"/>
          </a:p>
          <a:p>
            <a:pPr marL="0" indent="0">
              <a:buNone/>
            </a:pPr>
            <a:r>
              <a:rPr lang="en-US" sz="1800" dirty="0"/>
              <a:t>United Nations (2008b). </a:t>
            </a:r>
            <a:r>
              <a:rPr lang="en-US" sz="1800" i="1" dirty="0"/>
              <a:t>International Recommendations for Tourism Statistics 2008</a:t>
            </a:r>
            <a:r>
              <a:rPr lang="en-US" sz="1800" dirty="0"/>
              <a:t>. </a:t>
            </a:r>
          </a:p>
          <a:p>
            <a:pPr marL="0" indent="0">
              <a:buNone/>
            </a:pPr>
            <a:endParaRPr lang="en-US" sz="800" dirty="0"/>
          </a:p>
          <a:p>
            <a:pPr marL="0" indent="0">
              <a:buNone/>
            </a:pPr>
            <a:r>
              <a:rPr lang="en-US" sz="1800" dirty="0"/>
              <a:t>World Travel &amp; Tourism Council (2015). </a:t>
            </a:r>
            <a:r>
              <a:rPr lang="en-US" sz="1800" i="1" dirty="0"/>
              <a:t>How Does Travel &amp;Tourism Compare to Other Sectors</a:t>
            </a:r>
            <a:r>
              <a:rPr lang="en-US" sz="1800" dirty="0"/>
              <a:t>, Benchmark Report.</a:t>
            </a:r>
          </a:p>
          <a:p>
            <a:pPr marL="0" indent="0">
              <a:buNone/>
            </a:pPr>
            <a:endParaRPr lang="en-US" sz="800" dirty="0"/>
          </a:p>
          <a:p>
            <a:pPr marL="0" indent="0">
              <a:buNone/>
            </a:pPr>
            <a:r>
              <a:rPr lang="en-US" sz="1800" dirty="0"/>
              <a:t>World Travel &amp; Tourism Council (2017). </a:t>
            </a:r>
            <a:r>
              <a:rPr lang="en-US" sz="1800" i="1" dirty="0"/>
              <a:t>Travel &amp; Tourism Economic Impact 2017 Thailand</a:t>
            </a:r>
            <a:r>
              <a:rPr lang="en-US" sz="1800" dirty="0"/>
              <a:t>.</a:t>
            </a:r>
          </a:p>
          <a:p>
            <a:pPr marL="0" indent="0">
              <a:buNone/>
            </a:pPr>
            <a:endParaRPr lang="en-US" sz="800" dirty="0"/>
          </a:p>
          <a:p>
            <a:pPr marL="0" indent="0">
              <a:buNone/>
            </a:pPr>
            <a:r>
              <a:rPr lang="en-US" sz="1800" dirty="0" err="1"/>
              <a:t>Leetim</a:t>
            </a:r>
            <a:r>
              <a:rPr lang="en-US" sz="1800" dirty="0"/>
              <a:t>, T. B. (2017). </a:t>
            </a:r>
            <a:r>
              <a:rPr lang="en-US" sz="1800" i="1" dirty="0"/>
              <a:t>William </a:t>
            </a:r>
            <a:r>
              <a:rPr lang="en-US" sz="1800" i="1" dirty="0" err="1"/>
              <a:t>Baumol</a:t>
            </a:r>
            <a:r>
              <a:rPr lang="en-US" sz="1800" i="1" dirty="0"/>
              <a:t>, whose famous economic theory explains the modern world, has died</a:t>
            </a:r>
            <a:r>
              <a:rPr lang="en-US" sz="1800" dirty="0"/>
              <a:t>, </a:t>
            </a:r>
            <a:r>
              <a:rPr lang="en-US" sz="1800" dirty="0" err="1"/>
              <a:t>Vox</a:t>
            </a:r>
            <a:r>
              <a:rPr lang="en-US" sz="1800" dirty="0"/>
              <a:t>: Online available at</a:t>
            </a:r>
          </a:p>
          <a:p>
            <a:pPr marL="0" indent="0">
              <a:buNone/>
            </a:pPr>
            <a:r>
              <a:rPr lang="en-US" sz="1800" dirty="0"/>
              <a:t>https://www.vox.com/new-money/2017/5/4/15547364/baumol-cost-disease-explained</a:t>
            </a: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p:txBody>
      </p:sp>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54</a:t>
            </a:fld>
            <a:endParaRPr lang="th-TH"/>
          </a:p>
        </p:txBody>
      </p:sp>
    </p:spTree>
    <p:extLst>
      <p:ext uri="{BB962C8B-B14F-4D97-AF65-F5344CB8AC3E}">
        <p14:creationId xmlns:p14="http://schemas.microsoft.com/office/powerpoint/2010/main" val="479088194"/>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13597</TotalTime>
  <Words>3437</Words>
  <Application>Microsoft Office PowerPoint</Application>
  <PresentationFormat>On-screen Show (4:3)</PresentationFormat>
  <Paragraphs>449</Paragraphs>
  <Slides>54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Cordia New</vt:lpstr>
      <vt:lpstr>Courier New</vt:lpstr>
      <vt:lpstr>Times New Roman</vt:lpstr>
      <vt:lpstr>Wingdings</vt:lpstr>
      <vt:lpstr>ชุดรูปแบบของ Office</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KKD Windows 7 V.3</dc:creator>
  <cp:lastModifiedBy>windows</cp:lastModifiedBy>
  <cp:revision>275</cp:revision>
  <dcterms:created xsi:type="dcterms:W3CDTF">2017-08-03T02:20:02Z</dcterms:created>
  <dcterms:modified xsi:type="dcterms:W3CDTF">2019-08-15T00:44:10Z</dcterms:modified>
</cp:coreProperties>
</file>