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3"/>
  </p:notesMasterIdLst>
  <p:sldIdLst>
    <p:sldId id="256" r:id="rId2"/>
    <p:sldId id="263" r:id="rId3"/>
    <p:sldId id="257" r:id="rId4"/>
    <p:sldId id="258" r:id="rId5"/>
    <p:sldId id="264" r:id="rId6"/>
    <p:sldId id="259" r:id="rId7"/>
    <p:sldId id="260" r:id="rId8"/>
    <p:sldId id="261" r:id="rId9"/>
    <p:sldId id="262"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3" d="100"/>
          <a:sy n="73" d="100"/>
        </p:scale>
        <p:origin x="404"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D"/>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AE71B73-F58A-40D5-B5DF-F89B5CEE9E45}" type="datetimeFigureOut">
              <a:rPr lang="en-ID" smtClean="0"/>
              <a:t>12/02/2021</a:t>
            </a:fld>
            <a:endParaRPr lang="en-ID"/>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D"/>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D"/>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0DD736-8F0F-4806-B2F5-C1111B795693}" type="slidenum">
              <a:rPr lang="en-ID" smtClean="0"/>
              <a:t>‹#›</a:t>
            </a:fld>
            <a:endParaRPr lang="en-ID"/>
          </a:p>
        </p:txBody>
      </p:sp>
    </p:spTree>
    <p:extLst>
      <p:ext uri="{BB962C8B-B14F-4D97-AF65-F5344CB8AC3E}">
        <p14:creationId xmlns:p14="http://schemas.microsoft.com/office/powerpoint/2010/main" val="26277258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2ED59D9-F240-4C43-93E6-C317780607C2}" type="datetime1">
              <a:rPr lang="en-US" smtClean="0"/>
              <a:t>2/12/2021</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C33E69-4837-410F-BC85-DCA187E7471F}" type="datetime1">
              <a:rPr lang="en-US" smtClean="0"/>
              <a:t>2/12/2021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2EC1D64-3B6A-498B-9215-48053B8A368D}" type="datetime1">
              <a:rPr lang="en-US" smtClean="0"/>
              <a:t>2/12/2021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8B7F8F3-9C0D-4B87-9868-B3CF21093A3C}" type="datetime1">
              <a:rPr lang="en-US" smtClean="0"/>
              <a:t>2/12/2021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F556DD4-B069-43F4-AA68-449DD3AB9BBB}" type="datetime1">
              <a:rPr lang="en-US" smtClean="0"/>
              <a:t>2/12/2021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C756202-C9FA-4B41-9A9C-BE0B5085E887}" type="datetime1">
              <a:rPr lang="en-US" smtClean="0"/>
              <a:t>2/12/2021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E998164-0DD5-4470-B80E-1FE1A0CB9B12}" type="datetime1">
              <a:rPr lang="en-US" smtClean="0"/>
              <a:t>2/12/2021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A12B179-7368-45BA-A598-F634519E4FFD}" type="datetime1">
              <a:rPr lang="en-US" smtClean="0"/>
              <a:t>2/12/2021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1862F1C1-D410-41F0-98E9-6FF6268A6C82}" type="datetime1">
              <a:rPr lang="en-US" smtClean="0"/>
              <a:t>2/12/2021</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A7D557-4647-481F-A1B5-92A1639005ED}" type="datetime1">
              <a:rPr lang="en-US" smtClean="0"/>
              <a:t>2/12/2021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8B7D303-0215-4E47-B9EA-A63247C77566}" type="datetime1">
              <a:rPr lang="en-US" smtClean="0"/>
              <a:t>2/12/2021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AF95F7E9-05D2-42BE-ABDA-0E7D99C93C8B}" type="datetime1">
              <a:rPr lang="en-US" smtClean="0"/>
              <a:t>2/12/2021</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0BF06E-7F28-4857-BD22-9C95D591C281}"/>
              </a:ext>
            </a:extLst>
          </p:cNvPr>
          <p:cNvSpPr>
            <a:spLocks noGrp="1"/>
          </p:cNvSpPr>
          <p:nvPr>
            <p:ph type="ctrTitle"/>
          </p:nvPr>
        </p:nvSpPr>
        <p:spPr/>
        <p:txBody>
          <a:bodyPr>
            <a:normAutofit/>
          </a:bodyPr>
          <a:lstStyle/>
          <a:p>
            <a:r>
              <a:rPr lang="en-US" sz="4400" dirty="0"/>
              <a:t>Health and education - 2</a:t>
            </a:r>
            <a:endParaRPr lang="en-ID" sz="4400" dirty="0"/>
          </a:p>
        </p:txBody>
      </p:sp>
      <p:sp>
        <p:nvSpPr>
          <p:cNvPr id="3" name="Subtitle 2">
            <a:extLst>
              <a:ext uri="{FF2B5EF4-FFF2-40B4-BE49-F238E27FC236}">
                <a16:creationId xmlns:a16="http://schemas.microsoft.com/office/drawing/2014/main" id="{19FF64F6-DBB1-4097-8325-670C4FA024B9}"/>
              </a:ext>
            </a:extLst>
          </p:cNvPr>
          <p:cNvSpPr>
            <a:spLocks noGrp="1"/>
          </p:cNvSpPr>
          <p:nvPr>
            <p:ph type="subTitle" idx="1"/>
          </p:nvPr>
        </p:nvSpPr>
        <p:spPr>
          <a:xfrm>
            <a:off x="2417780" y="3531204"/>
            <a:ext cx="8637072" cy="1127882"/>
          </a:xfrm>
        </p:spPr>
        <p:txBody>
          <a:bodyPr>
            <a:noAutofit/>
          </a:bodyPr>
          <a:lstStyle/>
          <a:p>
            <a:pPr>
              <a:lnSpc>
                <a:spcPct val="80000"/>
              </a:lnSpc>
            </a:pPr>
            <a:r>
              <a:rPr lang="en-US" dirty="0"/>
              <a:t>EE361/363 Economic development in CMLV</a:t>
            </a:r>
          </a:p>
          <a:p>
            <a:pPr>
              <a:lnSpc>
                <a:spcPct val="80000"/>
              </a:lnSpc>
            </a:pPr>
            <a:r>
              <a:rPr lang="en-US" dirty="0"/>
              <a:t>Faculty of economics</a:t>
            </a:r>
          </a:p>
          <a:p>
            <a:pPr>
              <a:lnSpc>
                <a:spcPct val="80000"/>
              </a:lnSpc>
            </a:pPr>
            <a:r>
              <a:rPr lang="en-US" dirty="0"/>
              <a:t>Thammasat university</a:t>
            </a:r>
            <a:endParaRPr lang="en-ID" dirty="0"/>
          </a:p>
        </p:txBody>
      </p:sp>
      <p:sp>
        <p:nvSpPr>
          <p:cNvPr id="4" name="Slide Number Placeholder 3">
            <a:extLst>
              <a:ext uri="{FF2B5EF4-FFF2-40B4-BE49-F238E27FC236}">
                <a16:creationId xmlns:a16="http://schemas.microsoft.com/office/drawing/2014/main" id="{4D70D31B-28EF-4F94-BA53-D9B50852E808}"/>
              </a:ext>
            </a:extLst>
          </p:cNvPr>
          <p:cNvSpPr>
            <a:spLocks noGrp="1"/>
          </p:cNvSpPr>
          <p:nvPr>
            <p:ph type="sldNum" sz="quarter" idx="12"/>
          </p:nvPr>
        </p:nvSpPr>
        <p:spPr/>
        <p:txBody>
          <a:bodyPr/>
          <a:lstStyle/>
          <a:p>
            <a:fld id="{6D22F896-40B5-4ADD-8801-0D06FADFA095}" type="slidenum">
              <a:rPr lang="en-US" smtClean="0"/>
              <a:t>1</a:t>
            </a:fld>
            <a:endParaRPr lang="en-US" dirty="0"/>
          </a:p>
        </p:txBody>
      </p:sp>
    </p:spTree>
    <p:extLst>
      <p:ext uri="{BB962C8B-B14F-4D97-AF65-F5344CB8AC3E}">
        <p14:creationId xmlns:p14="http://schemas.microsoft.com/office/powerpoint/2010/main" val="27877365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057C87-ADE9-4770-B33B-FC1F6E0A3693}"/>
              </a:ext>
            </a:extLst>
          </p:cNvPr>
          <p:cNvSpPr>
            <a:spLocks noGrp="1"/>
          </p:cNvSpPr>
          <p:nvPr>
            <p:ph type="title"/>
          </p:nvPr>
        </p:nvSpPr>
        <p:spPr/>
        <p:txBody>
          <a:bodyPr/>
          <a:lstStyle/>
          <a:p>
            <a:r>
              <a:rPr lang="en-US" dirty="0"/>
              <a:t>Education POLICY and allocative mechanism </a:t>
            </a:r>
            <a:endParaRPr lang="en-ID" dirty="0"/>
          </a:p>
        </p:txBody>
      </p:sp>
      <p:sp>
        <p:nvSpPr>
          <p:cNvPr id="3" name="TextBox 2">
            <a:extLst>
              <a:ext uri="{FF2B5EF4-FFF2-40B4-BE49-F238E27FC236}">
                <a16:creationId xmlns:a16="http://schemas.microsoft.com/office/drawing/2014/main" id="{37008A80-81A3-449E-97FC-90A63B2066DA}"/>
              </a:ext>
            </a:extLst>
          </p:cNvPr>
          <p:cNvSpPr txBox="1"/>
          <p:nvPr/>
        </p:nvSpPr>
        <p:spPr>
          <a:xfrm>
            <a:off x="1373202" y="1853754"/>
            <a:ext cx="6255507" cy="3200876"/>
          </a:xfrm>
          <a:prstGeom prst="rect">
            <a:avLst/>
          </a:prstGeom>
          <a:noFill/>
        </p:spPr>
        <p:txBody>
          <a:bodyPr wrap="square" rtlCol="0">
            <a:spAutoFit/>
          </a:bodyPr>
          <a:lstStyle/>
          <a:p>
            <a:pPr>
              <a:spcAft>
                <a:spcPts val="1200"/>
              </a:spcAft>
            </a:pPr>
            <a:r>
              <a:rPr lang="en-US" sz="2200" dirty="0"/>
              <a:t>Decisions on how education decisions: budget is allocated, how many school slots are provided, who gets access depend on :</a:t>
            </a:r>
          </a:p>
          <a:p>
            <a:pPr marL="285750" indent="-285750">
              <a:spcAft>
                <a:spcPts val="1200"/>
              </a:spcAft>
              <a:buFont typeface="Arial" panose="020B0604020202020204" pitchFamily="34" charset="0"/>
              <a:buChar char="•"/>
            </a:pPr>
            <a:r>
              <a:rPr lang="en-US" sz="2200" dirty="0"/>
              <a:t>Balance between economically motivated demands (based on needs) and politically responsive supply</a:t>
            </a:r>
          </a:p>
          <a:p>
            <a:pPr marL="285750" indent="-285750">
              <a:spcAft>
                <a:spcPts val="1200"/>
              </a:spcAft>
              <a:buFont typeface="Arial" panose="020B0604020202020204" pitchFamily="34" charset="0"/>
              <a:buChar char="•"/>
            </a:pPr>
            <a:r>
              <a:rPr lang="en-US" sz="2200" dirty="0"/>
              <a:t>The important distinctions of  social and private benefits and costs of different levels of education</a:t>
            </a:r>
          </a:p>
          <a:p>
            <a:pPr>
              <a:spcAft>
                <a:spcPts val="1200"/>
              </a:spcAft>
            </a:pPr>
            <a:r>
              <a:rPr lang="en-US" dirty="0"/>
              <a:t> </a:t>
            </a:r>
            <a:endParaRPr lang="en-ID" dirty="0"/>
          </a:p>
        </p:txBody>
      </p:sp>
      <p:pic>
        <p:nvPicPr>
          <p:cNvPr id="2050" name="Picture 2" descr="Image result for higher learning in developing countries">
            <a:extLst>
              <a:ext uri="{FF2B5EF4-FFF2-40B4-BE49-F238E27FC236}">
                <a16:creationId xmlns:a16="http://schemas.microsoft.com/office/drawing/2014/main" id="{F37FBBCF-00F4-4030-8F8A-D05E3FE8A2F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2353"/>
          <a:stretch/>
        </p:blipFill>
        <p:spPr bwMode="auto">
          <a:xfrm>
            <a:off x="7636879" y="1853753"/>
            <a:ext cx="4555121" cy="3458475"/>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7C4D4350-44D2-4F3C-9568-261BF4A4B387}"/>
              </a:ext>
            </a:extLst>
          </p:cNvPr>
          <p:cNvSpPr>
            <a:spLocks noGrp="1"/>
          </p:cNvSpPr>
          <p:nvPr>
            <p:ph type="sldNum" sz="quarter" idx="12"/>
          </p:nvPr>
        </p:nvSpPr>
        <p:spPr/>
        <p:txBody>
          <a:bodyPr/>
          <a:lstStyle/>
          <a:p>
            <a:fld id="{6D22F896-40B5-4ADD-8801-0D06FADFA095}" type="slidenum">
              <a:rPr lang="en-US" smtClean="0"/>
              <a:t>2</a:t>
            </a:fld>
            <a:endParaRPr lang="en-US" dirty="0"/>
          </a:p>
        </p:txBody>
      </p:sp>
    </p:spTree>
    <p:extLst>
      <p:ext uri="{BB962C8B-B14F-4D97-AF65-F5344CB8AC3E}">
        <p14:creationId xmlns:p14="http://schemas.microsoft.com/office/powerpoint/2010/main" val="28348749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463DF7-7F58-4AD6-8264-625AB992414C}"/>
              </a:ext>
            </a:extLst>
          </p:cNvPr>
          <p:cNvSpPr>
            <a:spLocks noGrp="1"/>
          </p:cNvSpPr>
          <p:nvPr>
            <p:ph type="title"/>
          </p:nvPr>
        </p:nvSpPr>
        <p:spPr/>
        <p:txBody>
          <a:bodyPr/>
          <a:lstStyle/>
          <a:p>
            <a:r>
              <a:rPr lang="en-US" dirty="0"/>
              <a:t>Educational systems and development</a:t>
            </a:r>
            <a:endParaRPr lang="en-ID" dirty="0"/>
          </a:p>
        </p:txBody>
      </p:sp>
      <p:sp>
        <p:nvSpPr>
          <p:cNvPr id="3" name="TextBox 2">
            <a:extLst>
              <a:ext uri="{FF2B5EF4-FFF2-40B4-BE49-F238E27FC236}">
                <a16:creationId xmlns:a16="http://schemas.microsoft.com/office/drawing/2014/main" id="{FEF67FD8-6B31-4DEA-803A-C7E056F2AB42}"/>
              </a:ext>
            </a:extLst>
          </p:cNvPr>
          <p:cNvSpPr txBox="1"/>
          <p:nvPr/>
        </p:nvSpPr>
        <p:spPr>
          <a:xfrm>
            <a:off x="1451580" y="1809039"/>
            <a:ext cx="6311434" cy="4770537"/>
          </a:xfrm>
          <a:prstGeom prst="rect">
            <a:avLst/>
          </a:prstGeom>
          <a:noFill/>
        </p:spPr>
        <p:txBody>
          <a:bodyPr wrap="square" rtlCol="0">
            <a:spAutoFit/>
          </a:bodyPr>
          <a:lstStyle/>
          <a:p>
            <a:pPr>
              <a:spcAft>
                <a:spcPts val="1200"/>
              </a:spcAft>
            </a:pPr>
            <a:r>
              <a:rPr lang="en-US" sz="2200" dirty="0"/>
              <a:t>The amount of education one receives is largely determined by demand and supply</a:t>
            </a:r>
          </a:p>
          <a:p>
            <a:pPr>
              <a:spcAft>
                <a:spcPts val="1200"/>
              </a:spcAft>
            </a:pPr>
            <a:r>
              <a:rPr lang="en-US" sz="2200" dirty="0"/>
              <a:t>Demand side:</a:t>
            </a:r>
          </a:p>
          <a:p>
            <a:pPr marL="342900" indent="-342900">
              <a:buFont typeface="Arial" panose="020B0604020202020204" pitchFamily="34" charset="0"/>
              <a:buChar char="•"/>
            </a:pPr>
            <a:r>
              <a:rPr lang="en-US" sz="2200" dirty="0"/>
              <a:t>Prospects for higher income in the future through modern-sector employment</a:t>
            </a:r>
          </a:p>
          <a:p>
            <a:pPr marL="342900" indent="-342900">
              <a:spcAft>
                <a:spcPts val="1200"/>
              </a:spcAft>
              <a:buFont typeface="Arial" panose="020B0604020202020204" pitchFamily="34" charset="0"/>
              <a:buChar char="•"/>
            </a:pPr>
            <a:r>
              <a:rPr lang="en-US" sz="2200" dirty="0"/>
              <a:t>Direct and indirect educational costs</a:t>
            </a:r>
          </a:p>
          <a:p>
            <a:pPr>
              <a:spcAft>
                <a:spcPts val="1200"/>
              </a:spcAft>
            </a:pPr>
            <a:r>
              <a:rPr lang="en-US" sz="2200" dirty="0"/>
              <a:t>Supply side:</a:t>
            </a:r>
          </a:p>
          <a:p>
            <a:pPr marL="342900" indent="-342900">
              <a:buFont typeface="Arial" panose="020B0604020202020204" pitchFamily="34" charset="0"/>
              <a:buChar char="•"/>
            </a:pPr>
            <a:r>
              <a:rPr lang="en-US" sz="2200" dirty="0"/>
              <a:t>The quantity of school slots available at various educational levels </a:t>
            </a:r>
          </a:p>
          <a:p>
            <a:pPr marL="342900" indent="-342900">
              <a:buFont typeface="Arial" panose="020B0604020202020204" pitchFamily="34" charset="0"/>
              <a:buChar char="•"/>
            </a:pPr>
            <a:r>
              <a:rPr lang="en-US" sz="2200" dirty="0"/>
              <a:t>The political processes of allocation</a:t>
            </a:r>
          </a:p>
          <a:p>
            <a:pPr marL="342900" indent="-342900">
              <a:buFont typeface="Arial" panose="020B0604020202020204" pitchFamily="34" charset="0"/>
              <a:buChar char="•"/>
            </a:pPr>
            <a:endParaRPr lang="en-US" sz="2200" dirty="0"/>
          </a:p>
          <a:p>
            <a:endParaRPr lang="en-ID" sz="2200" dirty="0"/>
          </a:p>
        </p:txBody>
      </p:sp>
      <p:pic>
        <p:nvPicPr>
          <p:cNvPr id="1026" name="Picture 2" descr="Image result for graduation">
            <a:extLst>
              <a:ext uri="{FF2B5EF4-FFF2-40B4-BE49-F238E27FC236}">
                <a16:creationId xmlns:a16="http://schemas.microsoft.com/office/drawing/2014/main" id="{DF60E558-805B-48FF-907B-5D10EF4D40C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9092" t="2148" r="12746" b="-2148"/>
          <a:stretch/>
        </p:blipFill>
        <p:spPr bwMode="auto">
          <a:xfrm>
            <a:off x="8042426" y="1853753"/>
            <a:ext cx="4149574" cy="4381583"/>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9131D806-0EE3-420F-90CF-D3B23D099A70}"/>
              </a:ext>
            </a:extLst>
          </p:cNvPr>
          <p:cNvSpPr>
            <a:spLocks noGrp="1"/>
          </p:cNvSpPr>
          <p:nvPr>
            <p:ph type="sldNum" sz="quarter" idx="12"/>
          </p:nvPr>
        </p:nvSpPr>
        <p:spPr/>
        <p:txBody>
          <a:bodyPr/>
          <a:lstStyle/>
          <a:p>
            <a:fld id="{6D22F896-40B5-4ADD-8801-0D06FADFA095}" type="slidenum">
              <a:rPr lang="en-US" smtClean="0"/>
              <a:t>3</a:t>
            </a:fld>
            <a:endParaRPr lang="en-US" dirty="0"/>
          </a:p>
        </p:txBody>
      </p:sp>
    </p:spTree>
    <p:extLst>
      <p:ext uri="{BB962C8B-B14F-4D97-AF65-F5344CB8AC3E}">
        <p14:creationId xmlns:p14="http://schemas.microsoft.com/office/powerpoint/2010/main" val="1809362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DFEB4-A575-46EE-B17D-C2DCD1082143}"/>
              </a:ext>
            </a:extLst>
          </p:cNvPr>
          <p:cNvSpPr>
            <a:spLocks noGrp="1"/>
          </p:cNvSpPr>
          <p:nvPr>
            <p:ph type="title"/>
          </p:nvPr>
        </p:nvSpPr>
        <p:spPr/>
        <p:txBody>
          <a:bodyPr/>
          <a:lstStyle/>
          <a:p>
            <a:r>
              <a:rPr lang="en-US" dirty="0"/>
              <a:t>Economic determinants of demand</a:t>
            </a:r>
            <a:endParaRPr lang="en-ID" dirty="0"/>
          </a:p>
        </p:txBody>
      </p:sp>
      <p:sp>
        <p:nvSpPr>
          <p:cNvPr id="3" name="TextBox 2">
            <a:extLst>
              <a:ext uri="{FF2B5EF4-FFF2-40B4-BE49-F238E27FC236}">
                <a16:creationId xmlns:a16="http://schemas.microsoft.com/office/drawing/2014/main" id="{4FB45F94-BB1D-4987-A920-BF72920A0F2D}"/>
              </a:ext>
            </a:extLst>
          </p:cNvPr>
          <p:cNvSpPr txBox="1"/>
          <p:nvPr/>
        </p:nvSpPr>
        <p:spPr>
          <a:xfrm>
            <a:off x="1384663" y="1926481"/>
            <a:ext cx="5582195" cy="3077766"/>
          </a:xfrm>
          <a:prstGeom prst="rect">
            <a:avLst/>
          </a:prstGeom>
          <a:noFill/>
        </p:spPr>
        <p:txBody>
          <a:bodyPr wrap="square" rtlCol="0">
            <a:spAutoFit/>
          </a:bodyPr>
          <a:lstStyle/>
          <a:p>
            <a:pPr>
              <a:spcAft>
                <a:spcPts val="1200"/>
              </a:spcAft>
            </a:pPr>
            <a:r>
              <a:rPr lang="en-US" sz="2200" dirty="0"/>
              <a:t>Schooling demanded is related to/determined by:</a:t>
            </a:r>
          </a:p>
          <a:p>
            <a:pPr marL="342900" indent="-342900">
              <a:spcAft>
                <a:spcPts val="1200"/>
              </a:spcAft>
              <a:buFont typeface="Arial" panose="020B0604020202020204" pitchFamily="34" charset="0"/>
              <a:buChar char="•"/>
            </a:pPr>
            <a:r>
              <a:rPr lang="en-US" sz="2200" dirty="0"/>
              <a:t>Wage or income differential</a:t>
            </a:r>
          </a:p>
          <a:p>
            <a:pPr marL="342900" indent="-342900">
              <a:spcAft>
                <a:spcPts val="1200"/>
              </a:spcAft>
              <a:buFont typeface="Arial" panose="020B0604020202020204" pitchFamily="34" charset="0"/>
              <a:buChar char="•"/>
            </a:pPr>
            <a:r>
              <a:rPr lang="en-US" sz="2200" dirty="0"/>
              <a:t>Probability of success finding modern-sector employment</a:t>
            </a:r>
          </a:p>
          <a:p>
            <a:pPr marL="342900" indent="-342900">
              <a:spcAft>
                <a:spcPts val="1200"/>
              </a:spcAft>
              <a:buFont typeface="Arial" panose="020B0604020202020204" pitchFamily="34" charset="0"/>
              <a:buChar char="•"/>
            </a:pPr>
            <a:r>
              <a:rPr lang="en-US" sz="2200" dirty="0"/>
              <a:t>Direct private cost of education</a:t>
            </a:r>
          </a:p>
          <a:p>
            <a:pPr marL="342900" indent="-342900">
              <a:spcAft>
                <a:spcPts val="1200"/>
              </a:spcAft>
              <a:buFont typeface="Arial" panose="020B0604020202020204" pitchFamily="34" charset="0"/>
              <a:buChar char="•"/>
            </a:pPr>
            <a:r>
              <a:rPr lang="en-US" sz="2200" dirty="0"/>
              <a:t>Indirect or opportunity cost of education</a:t>
            </a:r>
            <a:endParaRPr lang="en-ID" sz="2200" dirty="0"/>
          </a:p>
        </p:txBody>
      </p:sp>
      <p:pic>
        <p:nvPicPr>
          <p:cNvPr id="1026" name="Picture 2" descr="Image result for schools in developing countries">
            <a:extLst>
              <a:ext uri="{FF2B5EF4-FFF2-40B4-BE49-F238E27FC236}">
                <a16:creationId xmlns:a16="http://schemas.microsoft.com/office/drawing/2014/main" id="{E75B25EF-342A-45D2-A23F-F95E4C2C0DE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0829"/>
          <a:stretch/>
        </p:blipFill>
        <p:spPr bwMode="auto">
          <a:xfrm>
            <a:off x="7115987" y="1853753"/>
            <a:ext cx="5076013" cy="4285789"/>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0FDF336D-1CC9-46CE-928C-618912291B77}"/>
              </a:ext>
            </a:extLst>
          </p:cNvPr>
          <p:cNvSpPr>
            <a:spLocks noGrp="1"/>
          </p:cNvSpPr>
          <p:nvPr>
            <p:ph type="sldNum" sz="quarter" idx="12"/>
          </p:nvPr>
        </p:nvSpPr>
        <p:spPr/>
        <p:txBody>
          <a:bodyPr/>
          <a:lstStyle/>
          <a:p>
            <a:fld id="{6D22F896-40B5-4ADD-8801-0D06FADFA095}" type="slidenum">
              <a:rPr lang="en-US" smtClean="0"/>
              <a:t>4</a:t>
            </a:fld>
            <a:endParaRPr lang="en-US" dirty="0"/>
          </a:p>
        </p:txBody>
      </p:sp>
    </p:spTree>
    <p:extLst>
      <p:ext uri="{BB962C8B-B14F-4D97-AF65-F5344CB8AC3E}">
        <p14:creationId xmlns:p14="http://schemas.microsoft.com/office/powerpoint/2010/main" val="4429224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result for private versus social benefits and costs of education">
            <a:extLst>
              <a:ext uri="{FF2B5EF4-FFF2-40B4-BE49-F238E27FC236}">
                <a16:creationId xmlns:a16="http://schemas.microsoft.com/office/drawing/2014/main" id="{13B6AFE4-847B-4C36-AD35-6C3970AB7EF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5866" b="1736"/>
          <a:stretch/>
        </p:blipFill>
        <p:spPr bwMode="auto">
          <a:xfrm>
            <a:off x="4345578" y="12038"/>
            <a:ext cx="7977052" cy="604041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1054A050-5299-44DD-A2D4-7D80A97D1ACF}"/>
              </a:ext>
            </a:extLst>
          </p:cNvPr>
          <p:cNvSpPr txBox="1"/>
          <p:nvPr/>
        </p:nvSpPr>
        <p:spPr>
          <a:xfrm>
            <a:off x="1820091" y="1175657"/>
            <a:ext cx="2882538" cy="369332"/>
          </a:xfrm>
          <a:prstGeom prst="rect">
            <a:avLst/>
          </a:prstGeom>
          <a:noFill/>
        </p:spPr>
        <p:txBody>
          <a:bodyPr wrap="square" rtlCol="0">
            <a:spAutoFit/>
          </a:bodyPr>
          <a:lstStyle/>
          <a:p>
            <a:r>
              <a:rPr lang="en-US" dirty="0"/>
              <a:t>Private returns and costs</a:t>
            </a:r>
            <a:endParaRPr lang="en-ID" dirty="0"/>
          </a:p>
        </p:txBody>
      </p:sp>
      <p:sp>
        <p:nvSpPr>
          <p:cNvPr id="5" name="TextBox 4">
            <a:extLst>
              <a:ext uri="{FF2B5EF4-FFF2-40B4-BE49-F238E27FC236}">
                <a16:creationId xmlns:a16="http://schemas.microsoft.com/office/drawing/2014/main" id="{C14E28E5-2DF4-48DD-BB0B-725E7D7336DF}"/>
              </a:ext>
            </a:extLst>
          </p:cNvPr>
          <p:cNvSpPr txBox="1"/>
          <p:nvPr/>
        </p:nvSpPr>
        <p:spPr>
          <a:xfrm>
            <a:off x="1820091" y="3975463"/>
            <a:ext cx="2882538" cy="369332"/>
          </a:xfrm>
          <a:prstGeom prst="rect">
            <a:avLst/>
          </a:prstGeom>
          <a:noFill/>
        </p:spPr>
        <p:txBody>
          <a:bodyPr wrap="square" rtlCol="0">
            <a:spAutoFit/>
          </a:bodyPr>
          <a:lstStyle/>
          <a:p>
            <a:r>
              <a:rPr lang="en-US" dirty="0"/>
              <a:t>Social returns and costs</a:t>
            </a:r>
            <a:endParaRPr lang="en-ID" dirty="0"/>
          </a:p>
        </p:txBody>
      </p:sp>
      <p:sp>
        <p:nvSpPr>
          <p:cNvPr id="6" name="TextBox 5">
            <a:extLst>
              <a:ext uri="{FF2B5EF4-FFF2-40B4-BE49-F238E27FC236}">
                <a16:creationId xmlns:a16="http://schemas.microsoft.com/office/drawing/2014/main" id="{B5A0911A-A957-4EC4-8398-F7FCF5266BF1}"/>
              </a:ext>
            </a:extLst>
          </p:cNvPr>
          <p:cNvSpPr txBox="1"/>
          <p:nvPr/>
        </p:nvSpPr>
        <p:spPr>
          <a:xfrm>
            <a:off x="9176657" y="1226300"/>
            <a:ext cx="1519646" cy="338554"/>
          </a:xfrm>
          <a:prstGeom prst="rect">
            <a:avLst/>
          </a:prstGeom>
          <a:solidFill>
            <a:schemeClr val="bg1"/>
          </a:solidFill>
        </p:spPr>
        <p:txBody>
          <a:bodyPr wrap="square" rtlCol="0">
            <a:spAutoFit/>
          </a:bodyPr>
          <a:lstStyle/>
          <a:p>
            <a:r>
              <a:rPr lang="en-US" sz="1600" dirty="0"/>
              <a:t>Private costs</a:t>
            </a:r>
            <a:endParaRPr lang="en-ID" sz="1600" dirty="0"/>
          </a:p>
        </p:txBody>
      </p:sp>
      <p:sp>
        <p:nvSpPr>
          <p:cNvPr id="7" name="TextBox 6">
            <a:extLst>
              <a:ext uri="{FF2B5EF4-FFF2-40B4-BE49-F238E27FC236}">
                <a16:creationId xmlns:a16="http://schemas.microsoft.com/office/drawing/2014/main" id="{1A678A4F-03E1-4217-9431-C3CB07E41CFA}"/>
              </a:ext>
            </a:extLst>
          </p:cNvPr>
          <p:cNvSpPr txBox="1"/>
          <p:nvPr/>
        </p:nvSpPr>
        <p:spPr>
          <a:xfrm>
            <a:off x="9176657" y="6659"/>
            <a:ext cx="2493918" cy="338554"/>
          </a:xfrm>
          <a:prstGeom prst="rect">
            <a:avLst/>
          </a:prstGeom>
          <a:solidFill>
            <a:schemeClr val="bg1"/>
          </a:solidFill>
        </p:spPr>
        <p:txBody>
          <a:bodyPr wrap="square" rtlCol="0">
            <a:spAutoFit/>
          </a:bodyPr>
          <a:lstStyle/>
          <a:p>
            <a:r>
              <a:rPr lang="en-US" sz="1600" dirty="0"/>
              <a:t>Expected private returns</a:t>
            </a:r>
            <a:endParaRPr lang="en-ID" sz="1600" dirty="0"/>
          </a:p>
        </p:txBody>
      </p:sp>
      <p:sp>
        <p:nvSpPr>
          <p:cNvPr id="8" name="TextBox 7">
            <a:extLst>
              <a:ext uri="{FF2B5EF4-FFF2-40B4-BE49-F238E27FC236}">
                <a16:creationId xmlns:a16="http://schemas.microsoft.com/office/drawing/2014/main" id="{574759A6-ECBB-484E-AEB8-48582C7B7B75}"/>
              </a:ext>
            </a:extLst>
          </p:cNvPr>
          <p:cNvSpPr txBox="1"/>
          <p:nvPr/>
        </p:nvSpPr>
        <p:spPr>
          <a:xfrm>
            <a:off x="9449344" y="3605889"/>
            <a:ext cx="2493918" cy="338554"/>
          </a:xfrm>
          <a:prstGeom prst="rect">
            <a:avLst/>
          </a:prstGeom>
          <a:solidFill>
            <a:schemeClr val="bg1"/>
          </a:solidFill>
        </p:spPr>
        <p:txBody>
          <a:bodyPr wrap="square" rtlCol="0">
            <a:spAutoFit/>
          </a:bodyPr>
          <a:lstStyle/>
          <a:p>
            <a:r>
              <a:rPr lang="en-US" sz="1600" dirty="0"/>
              <a:t>Social  returns</a:t>
            </a:r>
            <a:endParaRPr lang="en-ID" sz="1600" dirty="0"/>
          </a:p>
        </p:txBody>
      </p:sp>
      <p:sp>
        <p:nvSpPr>
          <p:cNvPr id="9" name="TextBox 8">
            <a:extLst>
              <a:ext uri="{FF2B5EF4-FFF2-40B4-BE49-F238E27FC236}">
                <a16:creationId xmlns:a16="http://schemas.microsoft.com/office/drawing/2014/main" id="{450256FE-1C54-4D99-BA69-687E66C4A9D8}"/>
              </a:ext>
            </a:extLst>
          </p:cNvPr>
          <p:cNvSpPr txBox="1"/>
          <p:nvPr/>
        </p:nvSpPr>
        <p:spPr>
          <a:xfrm>
            <a:off x="9449344" y="3180194"/>
            <a:ext cx="2493918" cy="338554"/>
          </a:xfrm>
          <a:prstGeom prst="rect">
            <a:avLst/>
          </a:prstGeom>
          <a:solidFill>
            <a:schemeClr val="bg1"/>
          </a:solidFill>
        </p:spPr>
        <p:txBody>
          <a:bodyPr wrap="square" rtlCol="0">
            <a:spAutoFit/>
          </a:bodyPr>
          <a:lstStyle/>
          <a:p>
            <a:r>
              <a:rPr lang="en-US" sz="1600" dirty="0"/>
              <a:t>Social  costs</a:t>
            </a:r>
            <a:endParaRPr lang="en-ID" sz="1600" dirty="0"/>
          </a:p>
        </p:txBody>
      </p:sp>
      <p:sp>
        <p:nvSpPr>
          <p:cNvPr id="3" name="Slide Number Placeholder 2">
            <a:extLst>
              <a:ext uri="{FF2B5EF4-FFF2-40B4-BE49-F238E27FC236}">
                <a16:creationId xmlns:a16="http://schemas.microsoft.com/office/drawing/2014/main" id="{4930E06E-BBAD-4BA2-9623-F33D02CA9F19}"/>
              </a:ext>
            </a:extLst>
          </p:cNvPr>
          <p:cNvSpPr>
            <a:spLocks noGrp="1"/>
          </p:cNvSpPr>
          <p:nvPr>
            <p:ph type="sldNum" sz="quarter" idx="12"/>
          </p:nvPr>
        </p:nvSpPr>
        <p:spPr/>
        <p:txBody>
          <a:bodyPr/>
          <a:lstStyle/>
          <a:p>
            <a:fld id="{6D22F896-40B5-4ADD-8801-0D06FADFA095}" type="slidenum">
              <a:rPr lang="en-US" smtClean="0"/>
              <a:t>5</a:t>
            </a:fld>
            <a:endParaRPr lang="en-US" dirty="0"/>
          </a:p>
        </p:txBody>
      </p:sp>
    </p:spTree>
    <p:extLst>
      <p:ext uri="{BB962C8B-B14F-4D97-AF65-F5344CB8AC3E}">
        <p14:creationId xmlns:p14="http://schemas.microsoft.com/office/powerpoint/2010/main" val="39895840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33EE5D-BC75-4CE9-B042-605D791760C6}"/>
              </a:ext>
            </a:extLst>
          </p:cNvPr>
          <p:cNvSpPr>
            <a:spLocks noGrp="1"/>
          </p:cNvSpPr>
          <p:nvPr>
            <p:ph type="title"/>
          </p:nvPr>
        </p:nvSpPr>
        <p:spPr/>
        <p:txBody>
          <a:bodyPr/>
          <a:lstStyle/>
          <a:p>
            <a:r>
              <a:rPr lang="en-US" dirty="0"/>
              <a:t>Health measurement and disease burden</a:t>
            </a:r>
            <a:endParaRPr lang="en-ID" dirty="0"/>
          </a:p>
        </p:txBody>
      </p:sp>
      <p:sp>
        <p:nvSpPr>
          <p:cNvPr id="3" name="TextBox 2">
            <a:extLst>
              <a:ext uri="{FF2B5EF4-FFF2-40B4-BE49-F238E27FC236}">
                <a16:creationId xmlns:a16="http://schemas.microsoft.com/office/drawing/2014/main" id="{95364F1D-08BB-494A-A03A-449C342D9FBB}"/>
              </a:ext>
            </a:extLst>
          </p:cNvPr>
          <p:cNvSpPr txBox="1"/>
          <p:nvPr/>
        </p:nvSpPr>
        <p:spPr>
          <a:xfrm>
            <a:off x="1451578" y="2055223"/>
            <a:ext cx="9603275" cy="3477875"/>
          </a:xfrm>
          <a:prstGeom prst="rect">
            <a:avLst/>
          </a:prstGeom>
          <a:noFill/>
        </p:spPr>
        <p:txBody>
          <a:bodyPr wrap="square" rtlCol="0">
            <a:spAutoFit/>
          </a:bodyPr>
          <a:lstStyle/>
          <a:p>
            <a:r>
              <a:rPr lang="en-US" sz="2200" dirty="0"/>
              <a:t>WHO definition of health: “ a state of complete physical, mental and social well-being and not merely the absence of disease and infirmity”</a:t>
            </a:r>
          </a:p>
          <a:p>
            <a:endParaRPr lang="en-US" sz="2200" dirty="0"/>
          </a:p>
          <a:p>
            <a:r>
              <a:rPr lang="en-US" sz="2200" dirty="0"/>
              <a:t>Measure of health: disability-adjusted life year (DALY). This includes premature deaths and disabilities. However the measure is still controversial</a:t>
            </a:r>
          </a:p>
          <a:p>
            <a:endParaRPr lang="en-US" sz="2200" dirty="0"/>
          </a:p>
          <a:p>
            <a:r>
              <a:rPr lang="en-US" sz="2200" dirty="0"/>
              <a:t>One quarter of the disease burden is represented by diarrhea, childhood diseases (measles, respiratory infections, parasitic infections and malaria)</a:t>
            </a:r>
          </a:p>
          <a:p>
            <a:endParaRPr lang="en-US" sz="2200" dirty="0"/>
          </a:p>
          <a:p>
            <a:r>
              <a:rPr lang="en-US" sz="2200" dirty="0"/>
              <a:t>Health levels vary from country to country and even within countries.   </a:t>
            </a:r>
            <a:endParaRPr lang="en-ID" sz="2200" dirty="0"/>
          </a:p>
        </p:txBody>
      </p:sp>
      <p:sp>
        <p:nvSpPr>
          <p:cNvPr id="4" name="Slide Number Placeholder 3">
            <a:extLst>
              <a:ext uri="{FF2B5EF4-FFF2-40B4-BE49-F238E27FC236}">
                <a16:creationId xmlns:a16="http://schemas.microsoft.com/office/drawing/2014/main" id="{B87FD901-1531-4259-A4F8-4FB1A373AC24}"/>
              </a:ext>
            </a:extLst>
          </p:cNvPr>
          <p:cNvSpPr>
            <a:spLocks noGrp="1"/>
          </p:cNvSpPr>
          <p:nvPr>
            <p:ph type="sldNum" sz="quarter" idx="12"/>
          </p:nvPr>
        </p:nvSpPr>
        <p:spPr/>
        <p:txBody>
          <a:bodyPr/>
          <a:lstStyle/>
          <a:p>
            <a:fld id="{6D22F896-40B5-4ADD-8801-0D06FADFA095}" type="slidenum">
              <a:rPr lang="en-US" smtClean="0"/>
              <a:t>6</a:t>
            </a:fld>
            <a:endParaRPr lang="en-US" dirty="0"/>
          </a:p>
        </p:txBody>
      </p:sp>
    </p:spTree>
    <p:extLst>
      <p:ext uri="{BB962C8B-B14F-4D97-AF65-F5344CB8AC3E}">
        <p14:creationId xmlns:p14="http://schemas.microsoft.com/office/powerpoint/2010/main" val="5257706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D2E031-45A8-410E-9DA2-DEA510F7DB43}"/>
              </a:ext>
            </a:extLst>
          </p:cNvPr>
          <p:cNvSpPr>
            <a:spLocks noGrp="1"/>
          </p:cNvSpPr>
          <p:nvPr>
            <p:ph type="title"/>
          </p:nvPr>
        </p:nvSpPr>
        <p:spPr/>
        <p:txBody>
          <a:bodyPr/>
          <a:lstStyle/>
          <a:p>
            <a:r>
              <a:rPr lang="en-US" dirty="0"/>
              <a:t>Health Challenges facing Developing countries</a:t>
            </a:r>
            <a:endParaRPr lang="en-ID" dirty="0"/>
          </a:p>
        </p:txBody>
      </p:sp>
      <p:sp>
        <p:nvSpPr>
          <p:cNvPr id="3" name="TextBox 2">
            <a:extLst>
              <a:ext uri="{FF2B5EF4-FFF2-40B4-BE49-F238E27FC236}">
                <a16:creationId xmlns:a16="http://schemas.microsoft.com/office/drawing/2014/main" id="{53E1FF38-ECA6-4E12-B3AF-337CF228CABC}"/>
              </a:ext>
            </a:extLst>
          </p:cNvPr>
          <p:cNvSpPr txBox="1"/>
          <p:nvPr/>
        </p:nvSpPr>
        <p:spPr>
          <a:xfrm>
            <a:off x="1341120" y="1968137"/>
            <a:ext cx="9603275" cy="4108817"/>
          </a:xfrm>
          <a:prstGeom prst="rect">
            <a:avLst/>
          </a:prstGeom>
          <a:noFill/>
        </p:spPr>
        <p:txBody>
          <a:bodyPr wrap="square" rtlCol="0">
            <a:spAutoFit/>
          </a:bodyPr>
          <a:lstStyle/>
          <a:p>
            <a:pPr marL="342900" indent="-342900">
              <a:spcAft>
                <a:spcPts val="600"/>
              </a:spcAft>
              <a:buFont typeface="Arial" panose="020B0604020202020204" pitchFamily="34" charset="0"/>
              <a:buChar char="•"/>
            </a:pPr>
            <a:r>
              <a:rPr lang="en-US" sz="2200" dirty="0"/>
              <a:t>Absolute poverty: limits access to health and health care facilities</a:t>
            </a:r>
          </a:p>
          <a:p>
            <a:pPr marL="342900" indent="-342900">
              <a:spcAft>
                <a:spcPts val="600"/>
              </a:spcAft>
              <a:buFont typeface="Arial" panose="020B0604020202020204" pitchFamily="34" charset="0"/>
              <a:buChar char="•"/>
            </a:pPr>
            <a:r>
              <a:rPr lang="en-US" sz="2200" dirty="0"/>
              <a:t>Malnutrition: retards the immune system and causes stunting in children</a:t>
            </a:r>
          </a:p>
          <a:p>
            <a:pPr marL="342900" indent="-342900">
              <a:spcAft>
                <a:spcPts val="600"/>
              </a:spcAft>
              <a:buFont typeface="Arial" panose="020B0604020202020204" pitchFamily="34" charset="0"/>
              <a:buChar char="•"/>
            </a:pPr>
            <a:r>
              <a:rPr lang="en-US" sz="2200" dirty="0"/>
              <a:t>AIDS: leading cause of deaths of working-age adults in developing countries </a:t>
            </a:r>
          </a:p>
          <a:p>
            <a:pPr marL="342900" indent="-342900">
              <a:spcAft>
                <a:spcPts val="600"/>
              </a:spcAft>
              <a:buFont typeface="Arial" panose="020B0604020202020204" pitchFamily="34" charset="0"/>
              <a:buChar char="•"/>
            </a:pPr>
            <a:r>
              <a:rPr lang="en-US" sz="2200" dirty="0"/>
              <a:t>Malaria: making a comeback after years under control; 70% fatalities are children</a:t>
            </a:r>
          </a:p>
          <a:p>
            <a:pPr marL="342900" indent="-342900">
              <a:spcAft>
                <a:spcPts val="600"/>
              </a:spcAft>
              <a:buFont typeface="Arial" panose="020B0604020202020204" pitchFamily="34" charset="0"/>
              <a:buChar char="•"/>
            </a:pPr>
            <a:r>
              <a:rPr lang="en-US" sz="2200" dirty="0"/>
              <a:t>Tuberculosis: claims about 2 million lives a year; 1/3 of world population infected</a:t>
            </a:r>
          </a:p>
          <a:p>
            <a:pPr marL="342900" indent="-342900">
              <a:spcAft>
                <a:spcPts val="600"/>
              </a:spcAft>
              <a:buFont typeface="Arial" panose="020B0604020202020204" pitchFamily="34" charset="0"/>
              <a:buChar char="•"/>
            </a:pPr>
            <a:r>
              <a:rPr lang="en-US" sz="2200" dirty="0"/>
              <a:t>Acute lower respiratory infections: pneumonia is cause of 20% child deaths</a:t>
            </a:r>
          </a:p>
          <a:p>
            <a:pPr marL="342900" indent="-342900">
              <a:spcAft>
                <a:spcPts val="600"/>
              </a:spcAft>
              <a:buFont typeface="Arial" panose="020B0604020202020204" pitchFamily="34" charset="0"/>
              <a:buChar char="•"/>
            </a:pPr>
            <a:r>
              <a:rPr lang="en-US" sz="2200" dirty="0"/>
              <a:t>Dengue: spreads rapidly with millions of cases reported each year</a:t>
            </a:r>
          </a:p>
          <a:p>
            <a:pPr marL="342900" indent="-342900">
              <a:spcAft>
                <a:spcPts val="600"/>
              </a:spcAft>
              <a:buFont typeface="Arial" panose="020B0604020202020204" pitchFamily="34" charset="0"/>
              <a:buChar char="•"/>
            </a:pPr>
            <a:r>
              <a:rPr lang="en-US" sz="2200" dirty="0"/>
              <a:t>Parasitic infections (ascariasis, guinea worm disease, chagas disease, elephantiasis</a:t>
            </a:r>
          </a:p>
          <a:p>
            <a:pPr>
              <a:spcAft>
                <a:spcPts val="600"/>
              </a:spcAft>
            </a:pPr>
            <a:endParaRPr lang="en-US" sz="2200" dirty="0"/>
          </a:p>
          <a:p>
            <a:endParaRPr lang="en-ID" dirty="0"/>
          </a:p>
        </p:txBody>
      </p:sp>
      <p:sp>
        <p:nvSpPr>
          <p:cNvPr id="4" name="Slide Number Placeholder 3">
            <a:extLst>
              <a:ext uri="{FF2B5EF4-FFF2-40B4-BE49-F238E27FC236}">
                <a16:creationId xmlns:a16="http://schemas.microsoft.com/office/drawing/2014/main" id="{15F268F4-C409-49AB-BEC2-572682DB8F51}"/>
              </a:ext>
            </a:extLst>
          </p:cNvPr>
          <p:cNvSpPr>
            <a:spLocks noGrp="1"/>
          </p:cNvSpPr>
          <p:nvPr>
            <p:ph type="sldNum" sz="quarter" idx="12"/>
          </p:nvPr>
        </p:nvSpPr>
        <p:spPr/>
        <p:txBody>
          <a:bodyPr/>
          <a:lstStyle/>
          <a:p>
            <a:fld id="{6D22F896-40B5-4ADD-8801-0D06FADFA095}" type="slidenum">
              <a:rPr lang="en-US" smtClean="0"/>
              <a:t>7</a:t>
            </a:fld>
            <a:endParaRPr lang="en-US" dirty="0"/>
          </a:p>
        </p:txBody>
      </p:sp>
    </p:spTree>
    <p:extLst>
      <p:ext uri="{BB962C8B-B14F-4D97-AF65-F5344CB8AC3E}">
        <p14:creationId xmlns:p14="http://schemas.microsoft.com/office/powerpoint/2010/main" val="8460847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B499E3-62FA-49C0-8848-CA40CF64DC01}"/>
              </a:ext>
            </a:extLst>
          </p:cNvPr>
          <p:cNvSpPr>
            <a:spLocks noGrp="1"/>
          </p:cNvSpPr>
          <p:nvPr>
            <p:ph type="title"/>
          </p:nvPr>
        </p:nvSpPr>
        <p:spPr/>
        <p:txBody>
          <a:bodyPr/>
          <a:lstStyle/>
          <a:p>
            <a:r>
              <a:rPr lang="en-US" dirty="0"/>
              <a:t>HIV/AIDS</a:t>
            </a:r>
            <a:endParaRPr lang="en-ID" dirty="0"/>
          </a:p>
        </p:txBody>
      </p:sp>
      <p:sp>
        <p:nvSpPr>
          <p:cNvPr id="3" name="TextBox 2">
            <a:extLst>
              <a:ext uri="{FF2B5EF4-FFF2-40B4-BE49-F238E27FC236}">
                <a16:creationId xmlns:a16="http://schemas.microsoft.com/office/drawing/2014/main" id="{A540FA75-710E-4756-9192-F1CE6C0E7479}"/>
              </a:ext>
            </a:extLst>
          </p:cNvPr>
          <p:cNvSpPr txBox="1"/>
          <p:nvPr/>
        </p:nvSpPr>
        <p:spPr>
          <a:xfrm>
            <a:off x="1451579" y="2046514"/>
            <a:ext cx="9603275" cy="4862870"/>
          </a:xfrm>
          <a:prstGeom prst="rect">
            <a:avLst/>
          </a:prstGeom>
          <a:noFill/>
        </p:spPr>
        <p:txBody>
          <a:bodyPr wrap="square" rtlCol="0">
            <a:spAutoFit/>
          </a:bodyPr>
          <a:lstStyle/>
          <a:p>
            <a:pPr>
              <a:spcAft>
                <a:spcPts val="1200"/>
              </a:spcAft>
            </a:pPr>
            <a:r>
              <a:rPr lang="en-US" sz="2200" dirty="0"/>
              <a:t>Acquired immunodeficiency syndrome (AIDS) is the final and fatal stage of infection of the human immunodeficiency virus (HIV)</a:t>
            </a:r>
          </a:p>
          <a:p>
            <a:pPr>
              <a:spcAft>
                <a:spcPts val="1200"/>
              </a:spcAft>
            </a:pPr>
            <a:r>
              <a:rPr lang="en-US" sz="2200" dirty="0"/>
              <a:t>Since the AIDS epidemic began in 2013, close to 70 million people have been infected with the virus of which half have died</a:t>
            </a:r>
          </a:p>
          <a:p>
            <a:pPr>
              <a:spcAft>
                <a:spcPts val="1200"/>
              </a:spcAft>
            </a:pPr>
            <a:r>
              <a:rPr lang="en-US" sz="2200" dirty="0"/>
              <a:t>Sub-Saharan region remains most severely affected, with nearly 1 in every 5 adults affected</a:t>
            </a:r>
          </a:p>
          <a:p>
            <a:pPr>
              <a:spcAft>
                <a:spcPts val="1200"/>
              </a:spcAft>
            </a:pPr>
            <a:r>
              <a:rPr lang="en-US" sz="2200" dirty="0"/>
              <a:t>In recent years steady progress has been made and the number of new infections has decreased steadily</a:t>
            </a:r>
          </a:p>
          <a:p>
            <a:pPr>
              <a:spcAft>
                <a:spcPts val="1200"/>
              </a:spcAft>
            </a:pPr>
            <a:r>
              <a:rPr lang="en-US" sz="2200" dirty="0"/>
              <a:t>Due to better health care and practices for women and children, the rate of decrease has been significant for this population group</a:t>
            </a:r>
          </a:p>
          <a:p>
            <a:endParaRPr lang="en-US" sz="2200" dirty="0"/>
          </a:p>
          <a:p>
            <a:endParaRPr lang="en-ID" dirty="0"/>
          </a:p>
        </p:txBody>
      </p:sp>
      <p:sp>
        <p:nvSpPr>
          <p:cNvPr id="4" name="Slide Number Placeholder 3">
            <a:extLst>
              <a:ext uri="{FF2B5EF4-FFF2-40B4-BE49-F238E27FC236}">
                <a16:creationId xmlns:a16="http://schemas.microsoft.com/office/drawing/2014/main" id="{BC3FDA52-D41B-425E-8386-033A8A8AB578}"/>
              </a:ext>
            </a:extLst>
          </p:cNvPr>
          <p:cNvSpPr>
            <a:spLocks noGrp="1"/>
          </p:cNvSpPr>
          <p:nvPr>
            <p:ph type="sldNum" sz="quarter" idx="12"/>
          </p:nvPr>
        </p:nvSpPr>
        <p:spPr/>
        <p:txBody>
          <a:bodyPr/>
          <a:lstStyle/>
          <a:p>
            <a:fld id="{6D22F896-40B5-4ADD-8801-0D06FADFA095}" type="slidenum">
              <a:rPr lang="en-US" smtClean="0"/>
              <a:t>8</a:t>
            </a:fld>
            <a:endParaRPr lang="en-US" dirty="0"/>
          </a:p>
        </p:txBody>
      </p:sp>
    </p:spTree>
    <p:extLst>
      <p:ext uri="{BB962C8B-B14F-4D97-AF65-F5344CB8AC3E}">
        <p14:creationId xmlns:p14="http://schemas.microsoft.com/office/powerpoint/2010/main" val="14557514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89F9E9-22B0-4505-A636-D100C3F2659F}"/>
              </a:ext>
            </a:extLst>
          </p:cNvPr>
          <p:cNvSpPr>
            <a:spLocks noGrp="1"/>
          </p:cNvSpPr>
          <p:nvPr>
            <p:ph type="title"/>
          </p:nvPr>
        </p:nvSpPr>
        <p:spPr/>
        <p:txBody>
          <a:bodyPr/>
          <a:lstStyle/>
          <a:p>
            <a:r>
              <a:rPr lang="en-US" dirty="0"/>
              <a:t>Health, productivity and policy</a:t>
            </a:r>
            <a:endParaRPr lang="en-ID" dirty="0"/>
          </a:p>
        </p:txBody>
      </p:sp>
      <p:sp>
        <p:nvSpPr>
          <p:cNvPr id="3" name="TextBox 2">
            <a:extLst>
              <a:ext uri="{FF2B5EF4-FFF2-40B4-BE49-F238E27FC236}">
                <a16:creationId xmlns:a16="http://schemas.microsoft.com/office/drawing/2014/main" id="{91C6D36A-36B3-41E8-8069-11291B8CAB69}"/>
              </a:ext>
            </a:extLst>
          </p:cNvPr>
          <p:cNvSpPr txBox="1"/>
          <p:nvPr/>
        </p:nvSpPr>
        <p:spPr>
          <a:xfrm>
            <a:off x="1541417" y="1950720"/>
            <a:ext cx="9513437" cy="4154984"/>
          </a:xfrm>
          <a:prstGeom prst="rect">
            <a:avLst/>
          </a:prstGeom>
          <a:noFill/>
        </p:spPr>
        <p:txBody>
          <a:bodyPr wrap="square" rtlCol="0">
            <a:spAutoFit/>
          </a:bodyPr>
          <a:lstStyle/>
          <a:p>
            <a:r>
              <a:rPr lang="en-US" sz="2200" dirty="0"/>
              <a:t>Poor health conditions harm the productivity of adults; some measures include lost person work days because of illness and that healthier persons get  better pay. In India, elimination of deformity from leprosy enabled workers to earn three times their original wages</a:t>
            </a:r>
          </a:p>
          <a:p>
            <a:endParaRPr lang="en-US" sz="2200" dirty="0"/>
          </a:p>
          <a:p>
            <a:r>
              <a:rPr lang="en-US" sz="2200" dirty="0"/>
              <a:t>Rapid increases in height were observed for developing countries, in comparison to two-three decades ago, and for developing countries at the beginning of the 20</a:t>
            </a:r>
            <a:r>
              <a:rPr lang="en-US" sz="2200" baseline="30000" dirty="0"/>
              <a:t>th</a:t>
            </a:r>
            <a:r>
              <a:rPr lang="en-US" sz="2200" dirty="0"/>
              <a:t> century compared to the mid 18</a:t>
            </a:r>
            <a:r>
              <a:rPr lang="en-US" sz="2200" baseline="30000" dirty="0"/>
              <a:t>th</a:t>
            </a:r>
            <a:r>
              <a:rPr lang="en-US" sz="2200" dirty="0"/>
              <a:t> century</a:t>
            </a:r>
          </a:p>
          <a:p>
            <a:endParaRPr lang="en-US" sz="2200" dirty="0"/>
          </a:p>
          <a:p>
            <a:r>
              <a:rPr lang="en-US" sz="2200" dirty="0"/>
              <a:t>In Brazil, taller people earn more that income, holding other factors such as education and experience constant</a:t>
            </a:r>
          </a:p>
          <a:p>
            <a:endParaRPr lang="en-ID" sz="2200" dirty="0"/>
          </a:p>
        </p:txBody>
      </p:sp>
      <p:sp>
        <p:nvSpPr>
          <p:cNvPr id="4" name="Slide Number Placeholder 3">
            <a:extLst>
              <a:ext uri="{FF2B5EF4-FFF2-40B4-BE49-F238E27FC236}">
                <a16:creationId xmlns:a16="http://schemas.microsoft.com/office/drawing/2014/main" id="{B8D3F3B3-76D8-454A-A926-15DAA3D36002}"/>
              </a:ext>
            </a:extLst>
          </p:cNvPr>
          <p:cNvSpPr>
            <a:spLocks noGrp="1"/>
          </p:cNvSpPr>
          <p:nvPr>
            <p:ph type="sldNum" sz="quarter" idx="12"/>
          </p:nvPr>
        </p:nvSpPr>
        <p:spPr/>
        <p:txBody>
          <a:bodyPr/>
          <a:lstStyle/>
          <a:p>
            <a:fld id="{6D22F896-40B5-4ADD-8801-0D06FADFA095}" type="slidenum">
              <a:rPr lang="en-US" smtClean="0"/>
              <a:t>9</a:t>
            </a:fld>
            <a:endParaRPr lang="en-US" dirty="0"/>
          </a:p>
        </p:txBody>
      </p:sp>
    </p:spTree>
    <p:extLst>
      <p:ext uri="{BB962C8B-B14F-4D97-AF65-F5344CB8AC3E}">
        <p14:creationId xmlns:p14="http://schemas.microsoft.com/office/powerpoint/2010/main" val="11692477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D03D6391-5E7C-4460-B15F-B0829119F1A9}"/>
              </a:ext>
            </a:extLst>
          </p:cNvPr>
          <p:cNvSpPr>
            <a:spLocks noGrp="1"/>
          </p:cNvSpPr>
          <p:nvPr>
            <p:ph type="title"/>
          </p:nvPr>
        </p:nvSpPr>
        <p:spPr>
          <a:xfrm>
            <a:off x="1450975" y="804863"/>
            <a:ext cx="9604375" cy="1049337"/>
          </a:xfrm>
        </p:spPr>
        <p:txBody>
          <a:bodyPr/>
          <a:lstStyle/>
          <a:p>
            <a:r>
              <a:rPr lang="en-US" dirty="0"/>
              <a:t>Health, productivity and policy</a:t>
            </a:r>
            <a:endParaRPr lang="en-ID" dirty="0"/>
          </a:p>
        </p:txBody>
      </p:sp>
      <p:sp>
        <p:nvSpPr>
          <p:cNvPr id="4" name="TextBox 3">
            <a:extLst>
              <a:ext uri="{FF2B5EF4-FFF2-40B4-BE49-F238E27FC236}">
                <a16:creationId xmlns:a16="http://schemas.microsoft.com/office/drawing/2014/main" id="{12D31545-1292-490C-8891-ED5AFF9F4828}"/>
              </a:ext>
            </a:extLst>
          </p:cNvPr>
          <p:cNvSpPr txBox="1"/>
          <p:nvPr/>
        </p:nvSpPr>
        <p:spPr>
          <a:xfrm>
            <a:off x="1450974" y="2081349"/>
            <a:ext cx="9604375" cy="3477875"/>
          </a:xfrm>
          <a:prstGeom prst="rect">
            <a:avLst/>
          </a:prstGeom>
          <a:noFill/>
        </p:spPr>
        <p:txBody>
          <a:bodyPr wrap="square" rtlCol="0">
            <a:spAutoFit/>
          </a:bodyPr>
          <a:lstStyle/>
          <a:p>
            <a:r>
              <a:rPr lang="en-US" sz="2200" dirty="0"/>
              <a:t>Health system includes: components of public health departments, hospitals, clinics, and offices of doctors, and paramedics, as well as an informal network of used by poorer citizens, such as traditional healers, midwives and acupuncture specialists</a:t>
            </a:r>
          </a:p>
          <a:p>
            <a:endParaRPr lang="en-US" sz="2200" dirty="0"/>
          </a:p>
          <a:p>
            <a:r>
              <a:rPr lang="en-US" sz="2200" dirty="0"/>
              <a:t>Performance indicators to measure health systems include</a:t>
            </a:r>
          </a:p>
          <a:p>
            <a:pPr marL="285750" indent="-285750">
              <a:buFont typeface="Arial" panose="020B0604020202020204" pitchFamily="34" charset="0"/>
              <a:buChar char="•"/>
            </a:pPr>
            <a:r>
              <a:rPr lang="en-US" sz="2200" dirty="0"/>
              <a:t>The overall health level of the population</a:t>
            </a:r>
          </a:p>
          <a:p>
            <a:pPr marL="285750" indent="-285750">
              <a:buFont typeface="Arial" panose="020B0604020202020204" pitchFamily="34" charset="0"/>
              <a:buChar char="•"/>
            </a:pPr>
            <a:r>
              <a:rPr lang="en-US" sz="2200" dirty="0"/>
              <a:t>health inequalities within the population, health system responsiveness</a:t>
            </a:r>
          </a:p>
          <a:p>
            <a:pPr marL="285750" indent="-285750">
              <a:buFont typeface="Arial" panose="020B0604020202020204" pitchFamily="34" charset="0"/>
              <a:buChar char="•"/>
            </a:pPr>
            <a:r>
              <a:rPr lang="en-US" sz="2200" dirty="0"/>
              <a:t>the distribution of responsiveness within the population, and </a:t>
            </a:r>
          </a:p>
          <a:p>
            <a:pPr marL="285750" indent="-285750">
              <a:buFont typeface="Arial" panose="020B0604020202020204" pitchFamily="34" charset="0"/>
              <a:buChar char="•"/>
            </a:pPr>
            <a:r>
              <a:rPr lang="en-US" sz="2200" dirty="0"/>
              <a:t>the distribution, or fairness, of the health system’s financial burden within the population</a:t>
            </a:r>
            <a:endParaRPr lang="en-ID" sz="2200" dirty="0"/>
          </a:p>
        </p:txBody>
      </p:sp>
      <p:sp>
        <p:nvSpPr>
          <p:cNvPr id="5" name="Slide Number Placeholder 4">
            <a:extLst>
              <a:ext uri="{FF2B5EF4-FFF2-40B4-BE49-F238E27FC236}">
                <a16:creationId xmlns:a16="http://schemas.microsoft.com/office/drawing/2014/main" id="{6193E5AE-742D-4836-A4BC-DECD3522993B}"/>
              </a:ext>
            </a:extLst>
          </p:cNvPr>
          <p:cNvSpPr>
            <a:spLocks noGrp="1"/>
          </p:cNvSpPr>
          <p:nvPr>
            <p:ph type="sldNum" sz="quarter" idx="12"/>
          </p:nvPr>
        </p:nvSpPr>
        <p:spPr/>
        <p:txBody>
          <a:bodyPr/>
          <a:lstStyle/>
          <a:p>
            <a:fld id="{6D22F896-40B5-4ADD-8801-0D06FADFA095}" type="slidenum">
              <a:rPr lang="en-US" smtClean="0"/>
              <a:t>10</a:t>
            </a:fld>
            <a:endParaRPr lang="en-US" dirty="0"/>
          </a:p>
        </p:txBody>
      </p:sp>
    </p:spTree>
    <p:extLst>
      <p:ext uri="{BB962C8B-B14F-4D97-AF65-F5344CB8AC3E}">
        <p14:creationId xmlns:p14="http://schemas.microsoft.com/office/powerpoint/2010/main" val="5807749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15553F-0B1C-4B31-826D-745BE08C0300}"/>
              </a:ext>
            </a:extLst>
          </p:cNvPr>
          <p:cNvSpPr>
            <a:spLocks noGrp="1"/>
          </p:cNvSpPr>
          <p:nvPr>
            <p:ph type="title"/>
          </p:nvPr>
        </p:nvSpPr>
        <p:spPr/>
        <p:txBody>
          <a:bodyPr/>
          <a:lstStyle/>
          <a:p>
            <a:r>
              <a:rPr lang="en-US" dirty="0"/>
              <a:t>Government role</a:t>
            </a:r>
            <a:endParaRPr lang="en-ID" dirty="0"/>
          </a:p>
        </p:txBody>
      </p:sp>
      <p:sp>
        <p:nvSpPr>
          <p:cNvPr id="3" name="TextBox 2">
            <a:extLst>
              <a:ext uri="{FF2B5EF4-FFF2-40B4-BE49-F238E27FC236}">
                <a16:creationId xmlns:a16="http://schemas.microsoft.com/office/drawing/2014/main" id="{8D97BABA-170B-441A-A8A8-FAA228E6243D}"/>
              </a:ext>
            </a:extLst>
          </p:cNvPr>
          <p:cNvSpPr txBox="1"/>
          <p:nvPr/>
        </p:nvSpPr>
        <p:spPr>
          <a:xfrm>
            <a:off x="1541417" y="2020389"/>
            <a:ext cx="8813074" cy="4832092"/>
          </a:xfrm>
          <a:prstGeom prst="rect">
            <a:avLst/>
          </a:prstGeom>
          <a:noFill/>
        </p:spPr>
        <p:txBody>
          <a:bodyPr wrap="square" rtlCol="0">
            <a:spAutoFit/>
          </a:bodyPr>
          <a:lstStyle/>
          <a:p>
            <a:pPr>
              <a:spcAft>
                <a:spcPts val="1200"/>
              </a:spcAft>
            </a:pPr>
            <a:r>
              <a:rPr lang="en-US" sz="2200" dirty="0"/>
              <a:t>Government plays an important role in health systems:</a:t>
            </a:r>
          </a:p>
          <a:p>
            <a:pPr marL="342900" indent="-342900">
              <a:spcAft>
                <a:spcPts val="1200"/>
              </a:spcAft>
              <a:buFont typeface="Arial" panose="020B0604020202020204" pitchFamily="34" charset="0"/>
              <a:buChar char="•"/>
            </a:pPr>
            <a:r>
              <a:rPr lang="en-US" sz="2200" dirty="0"/>
              <a:t>Since health is central to poverty reduction, government must ensure good policies to ensure the overall health of the population</a:t>
            </a:r>
          </a:p>
          <a:p>
            <a:pPr marL="342900" indent="-342900">
              <a:spcAft>
                <a:spcPts val="1200"/>
              </a:spcAft>
              <a:buFont typeface="Arial" panose="020B0604020202020204" pitchFamily="34" charset="0"/>
              <a:buChar char="•"/>
            </a:pPr>
            <a:r>
              <a:rPr lang="en-US" sz="2200" dirty="0"/>
              <a:t>Households spend relatively little on health because they neglect externalities (such as contagion or spread of disease)</a:t>
            </a:r>
          </a:p>
          <a:p>
            <a:pPr marL="342900" indent="-342900">
              <a:spcAft>
                <a:spcPts val="1200"/>
              </a:spcAft>
              <a:buFont typeface="Arial" panose="020B0604020202020204" pitchFamily="34" charset="0"/>
              <a:buChar char="•"/>
            </a:pPr>
            <a:r>
              <a:rPr lang="en-US" sz="2200" dirty="0"/>
              <a:t>The market is unable and unwilling to invest in health infrastructure and research and development</a:t>
            </a:r>
          </a:p>
          <a:p>
            <a:pPr marL="342900" indent="-342900">
              <a:spcAft>
                <a:spcPts val="1200"/>
              </a:spcAft>
              <a:buFont typeface="Arial" panose="020B0604020202020204" pitchFamily="34" charset="0"/>
              <a:buChar char="•"/>
            </a:pPr>
            <a:r>
              <a:rPr lang="en-US" sz="2200" dirty="0"/>
              <a:t>Public health programs in developing countries have proven successes</a:t>
            </a:r>
          </a:p>
          <a:p>
            <a:pPr marL="342900" indent="-342900">
              <a:spcAft>
                <a:spcPts val="1200"/>
              </a:spcAft>
              <a:buFont typeface="Arial" panose="020B0604020202020204" pitchFamily="34" charset="0"/>
              <a:buChar char="•"/>
            </a:pPr>
            <a:endParaRPr lang="en-US" sz="2200" dirty="0"/>
          </a:p>
          <a:p>
            <a:pPr>
              <a:spcAft>
                <a:spcPts val="1200"/>
              </a:spcAft>
            </a:pPr>
            <a:endParaRPr lang="en-US" sz="2200" dirty="0"/>
          </a:p>
          <a:p>
            <a:endParaRPr lang="en-ID" dirty="0"/>
          </a:p>
        </p:txBody>
      </p:sp>
      <p:sp>
        <p:nvSpPr>
          <p:cNvPr id="4" name="Slide Number Placeholder 3">
            <a:extLst>
              <a:ext uri="{FF2B5EF4-FFF2-40B4-BE49-F238E27FC236}">
                <a16:creationId xmlns:a16="http://schemas.microsoft.com/office/drawing/2014/main" id="{64BE44AB-4567-4E43-93F5-51CE69DCE238}"/>
              </a:ext>
            </a:extLst>
          </p:cNvPr>
          <p:cNvSpPr>
            <a:spLocks noGrp="1"/>
          </p:cNvSpPr>
          <p:nvPr>
            <p:ph type="sldNum" sz="quarter" idx="12"/>
          </p:nvPr>
        </p:nvSpPr>
        <p:spPr/>
        <p:txBody>
          <a:bodyPr/>
          <a:lstStyle/>
          <a:p>
            <a:fld id="{6D22F896-40B5-4ADD-8801-0D06FADFA095}" type="slidenum">
              <a:rPr lang="en-US" smtClean="0"/>
              <a:t>11</a:t>
            </a:fld>
            <a:endParaRPr lang="en-US" dirty="0"/>
          </a:p>
        </p:txBody>
      </p:sp>
    </p:spTree>
    <p:extLst>
      <p:ext uri="{BB962C8B-B14F-4D97-AF65-F5344CB8AC3E}">
        <p14:creationId xmlns:p14="http://schemas.microsoft.com/office/powerpoint/2010/main" val="1679808854"/>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TM10001114[[fn=Gallery]]</Template>
  <TotalTime>199</TotalTime>
  <Words>760</Words>
  <Application>Microsoft Office PowerPoint</Application>
  <PresentationFormat>Widescreen</PresentationFormat>
  <Paragraphs>84</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Gill Sans MT</vt:lpstr>
      <vt:lpstr>Gallery</vt:lpstr>
      <vt:lpstr>Health and education - 2</vt:lpstr>
      <vt:lpstr>Education POLICY and allocative mechanism </vt:lpstr>
      <vt:lpstr>Educational systems and development</vt:lpstr>
      <vt:lpstr>Economic determinants of demand</vt:lpstr>
      <vt:lpstr>PowerPoint Presentation</vt:lpstr>
      <vt:lpstr>Health measurement and disease burden</vt:lpstr>
      <vt:lpstr>Health Challenges facing Developing countries</vt:lpstr>
      <vt:lpstr>HIV/AIDS</vt:lpstr>
      <vt:lpstr>Health, productivity and policy</vt:lpstr>
      <vt:lpstr>Health, productivity and policy</vt:lpstr>
      <vt:lpstr>Government role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Health and education - 2</dc:title>
  <dc:creator>januar hakim</dc:creator>
  <cp:lastModifiedBy>januar hakim</cp:lastModifiedBy>
  <cp:revision>15</cp:revision>
  <dcterms:created xsi:type="dcterms:W3CDTF">2021-02-11T12:55:54Z</dcterms:created>
  <dcterms:modified xsi:type="dcterms:W3CDTF">2021-02-12T02:02:33Z</dcterms:modified>
</cp:coreProperties>
</file>