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9"/>
  </p:notesMasterIdLst>
  <p:sldIdLst>
    <p:sldId id="345" r:id="rId2"/>
    <p:sldId id="312" r:id="rId3"/>
    <p:sldId id="313" r:id="rId4"/>
    <p:sldId id="314" r:id="rId5"/>
    <p:sldId id="315" r:id="rId6"/>
    <p:sldId id="346" r:id="rId7"/>
    <p:sldId id="347" r:id="rId8"/>
    <p:sldId id="316" r:id="rId9"/>
    <p:sldId id="348" r:id="rId10"/>
    <p:sldId id="349" r:id="rId11"/>
    <p:sldId id="353" r:id="rId12"/>
    <p:sldId id="317" r:id="rId13"/>
    <p:sldId id="351" r:id="rId14"/>
    <p:sldId id="352" r:id="rId15"/>
    <p:sldId id="318" r:id="rId16"/>
    <p:sldId id="320" r:id="rId17"/>
    <p:sldId id="350" r:id="rId18"/>
    <p:sldId id="354" r:id="rId19"/>
    <p:sldId id="355" r:id="rId20"/>
    <p:sldId id="321" r:id="rId21"/>
    <p:sldId id="356" r:id="rId22"/>
    <p:sldId id="331" r:id="rId23"/>
    <p:sldId id="382" r:id="rId24"/>
    <p:sldId id="383" r:id="rId25"/>
    <p:sldId id="384" r:id="rId26"/>
    <p:sldId id="385" r:id="rId27"/>
    <p:sldId id="396" r:id="rId28"/>
    <p:sldId id="381" r:id="rId29"/>
    <p:sldId id="394" r:id="rId30"/>
    <p:sldId id="397" r:id="rId31"/>
    <p:sldId id="398" r:id="rId32"/>
    <p:sldId id="358" r:id="rId33"/>
    <p:sldId id="359" r:id="rId34"/>
    <p:sldId id="360" r:id="rId35"/>
    <p:sldId id="361" r:id="rId36"/>
    <p:sldId id="362" r:id="rId37"/>
    <p:sldId id="363" r:id="rId38"/>
    <p:sldId id="364" r:id="rId39"/>
    <p:sldId id="365" r:id="rId40"/>
    <p:sldId id="366" r:id="rId41"/>
    <p:sldId id="367" r:id="rId42"/>
    <p:sldId id="368" r:id="rId43"/>
    <p:sldId id="369" r:id="rId44"/>
    <p:sldId id="370" r:id="rId45"/>
    <p:sldId id="371" r:id="rId46"/>
    <p:sldId id="372" r:id="rId47"/>
    <p:sldId id="399" r:id="rId48"/>
    <p:sldId id="373" r:id="rId49"/>
    <p:sldId id="374" r:id="rId50"/>
    <p:sldId id="375" r:id="rId51"/>
    <p:sldId id="400" r:id="rId52"/>
    <p:sldId id="376" r:id="rId53"/>
    <p:sldId id="377" r:id="rId54"/>
    <p:sldId id="402" r:id="rId55"/>
    <p:sldId id="378" r:id="rId56"/>
    <p:sldId id="401" r:id="rId57"/>
    <p:sldId id="379" r:id="rId58"/>
    <p:sldId id="380" r:id="rId59"/>
    <p:sldId id="395" r:id="rId60"/>
    <p:sldId id="386" r:id="rId61"/>
    <p:sldId id="387" r:id="rId62"/>
    <p:sldId id="388" r:id="rId63"/>
    <p:sldId id="389" r:id="rId64"/>
    <p:sldId id="390" r:id="rId65"/>
    <p:sldId id="391" r:id="rId66"/>
    <p:sldId id="392" r:id="rId67"/>
    <p:sldId id="393" r:id="rId6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7DBC21-7214-174D-9529-75EDC7C4D611}" type="datetimeFigureOut">
              <a:rPr lang="en-US" smtClean="0"/>
              <a:pPr/>
              <a:t>9/27/2014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8047C9-0191-3B47-8009-F80EB646C386}" type="slidenum">
              <a:rPr lang="en-US" smtClean="0"/>
              <a:pPr/>
              <a:t>‹#›</a:t>
            </a:fld>
            <a:endParaRPr lang="en-US"/>
          </a:p>
        </p:txBody>
      </p:sp>
    </p:spTree>
    <p:extLst>
      <p:ext uri="{BB962C8B-B14F-4D97-AF65-F5344CB8AC3E}">
        <p14:creationId xmlns:p14="http://schemas.microsoft.com/office/powerpoint/2010/main" xmlns="" val="2350132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355DE108-9A1D-F540-9665-AFAC89C34257}" type="slidenum">
              <a:rPr lang="en-US" sz="1200"/>
              <a:pPr eaLnBrk="1" hangingPunct="1"/>
              <a:t>2</a:t>
            </a:fld>
            <a:endParaRPr lang="en-US"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D8088410-5356-9940-B935-46CC001D70E8}" type="slidenum">
              <a:rPr lang="en-US" sz="1200"/>
              <a:pPr eaLnBrk="1" hangingPunct="1"/>
              <a:t>3</a:t>
            </a:fld>
            <a:endParaRPr lang="en-US" sz="120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F992A652-582A-B94E-BE80-67CB2D34DF17}" type="slidenum">
              <a:rPr lang="en-US" sz="1200"/>
              <a:pPr eaLnBrk="1" hangingPunct="1"/>
              <a:t>4</a:t>
            </a:fld>
            <a:endParaRPr lang="en-US" sz="120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079449A-07E9-F146-BBC6-9E8FCB81217F}" type="slidenum">
              <a:rPr lang="en-US" sz="1200"/>
              <a:pPr eaLnBrk="1" hangingPunct="1"/>
              <a:t>5</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079449A-07E9-F146-BBC6-9E8FCB81217F}" type="slidenum">
              <a:rPr lang="en-US" sz="1200"/>
              <a:pPr eaLnBrk="1" hangingPunct="1"/>
              <a:t>6</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079449A-07E9-F146-BBC6-9E8FCB81217F}" type="slidenum">
              <a:rPr lang="en-US" sz="1200"/>
              <a:pPr eaLnBrk="1" hangingPunct="1"/>
              <a:t>7</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05513163-242B-6345-8350-5F4FF93E6C73}" type="slidenum">
              <a:rPr lang="en-US" sz="1200"/>
              <a:pPr eaLnBrk="1" hangingPunct="1"/>
              <a:t>8</a:t>
            </a:fld>
            <a:endParaRPr lang="en-US"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05513163-242B-6345-8350-5F4FF93E6C73}" type="slidenum">
              <a:rPr lang="en-US" sz="1200"/>
              <a:pPr eaLnBrk="1" hangingPunct="1"/>
              <a:t>9</a:t>
            </a:fld>
            <a:endParaRPr lang="en-US"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05513163-242B-6345-8350-5F4FF93E6C73}" type="slidenum">
              <a:rPr lang="en-US" sz="1200"/>
              <a:pPr eaLnBrk="1" hangingPunct="1"/>
              <a:t>10</a:t>
            </a:fld>
            <a:endParaRPr lang="en-US"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05513163-242B-6345-8350-5F4FF93E6C73}" type="slidenum">
              <a:rPr lang="en-US" sz="1200"/>
              <a:pPr eaLnBrk="1" hangingPunct="1"/>
              <a:t>11</a:t>
            </a:fld>
            <a:endParaRPr lang="en-US"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ACC125E-74D0-ED4C-A00F-6F7F9F90BE2D}" type="slidenum">
              <a:rPr lang="en-US" sz="1200"/>
              <a:pPr eaLnBrk="1" hangingPunct="1"/>
              <a:t>12</a:t>
            </a:fld>
            <a:endParaRPr lang="en-US"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ACC125E-74D0-ED4C-A00F-6F7F9F90BE2D}" type="slidenum">
              <a:rPr lang="en-US" sz="1200"/>
              <a:pPr eaLnBrk="1" hangingPunct="1"/>
              <a:t>13</a:t>
            </a:fld>
            <a:endParaRPr lang="en-US"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ACC125E-74D0-ED4C-A00F-6F7F9F90BE2D}" type="slidenum">
              <a:rPr lang="en-US" sz="1200"/>
              <a:pPr eaLnBrk="1" hangingPunct="1"/>
              <a:t>14</a:t>
            </a:fld>
            <a:endParaRPr lang="en-US"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6B5A1603-37B6-7947-8C28-48964FAD6EE3}" type="slidenum">
              <a:rPr lang="en-US" sz="1200"/>
              <a:pPr eaLnBrk="1" hangingPunct="1"/>
              <a:t>15</a:t>
            </a:fld>
            <a:endParaRPr 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2B078C4A-6F65-9C4A-86F3-13CC3DE35D1B}" type="slidenum">
              <a:rPr lang="en-US" sz="1200"/>
              <a:pPr eaLnBrk="1" hangingPunct="1"/>
              <a:t>16</a:t>
            </a:fld>
            <a:endParaRPr lang="en-US" sz="120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2B078C4A-6F65-9C4A-86F3-13CC3DE35D1B}" type="slidenum">
              <a:rPr lang="en-US" sz="1200"/>
              <a:pPr eaLnBrk="1" hangingPunct="1"/>
              <a:t>17</a:t>
            </a:fld>
            <a:endParaRPr lang="en-US" sz="120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2B078C4A-6F65-9C4A-86F3-13CC3DE35D1B}" type="slidenum">
              <a:rPr lang="en-US" sz="1200"/>
              <a:pPr eaLnBrk="1" hangingPunct="1"/>
              <a:t>18</a:t>
            </a:fld>
            <a:endParaRPr lang="en-US" sz="120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2B078C4A-6F65-9C4A-86F3-13CC3DE35D1B}" type="slidenum">
              <a:rPr lang="en-US" sz="1200"/>
              <a:pPr eaLnBrk="1" hangingPunct="1"/>
              <a:t>19</a:t>
            </a:fld>
            <a:endParaRPr lang="en-US" sz="120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685940BA-8FBF-134D-8E40-01B4F8CC50F3}" type="slidenum">
              <a:rPr lang="en-US" sz="1200"/>
              <a:pPr eaLnBrk="1" hangingPunct="1"/>
              <a:t>20</a:t>
            </a:fld>
            <a:endParaRPr lang="en-US" sz="120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416754B3-D65D-474D-9947-45EF006664DD}" type="slidenum">
              <a:rPr lang="en-US" sz="1200"/>
              <a:pPr eaLnBrk="1" hangingPunct="1"/>
              <a:t>22</a:t>
            </a:fld>
            <a:endParaRPr lang="en-US" sz="12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F21B3915-865F-D447-9DBF-FD66A1B24EFE}" type="slidenum">
              <a:rPr lang="en-US" sz="1200"/>
              <a:pPr eaLnBrk="1" hangingPunct="1"/>
              <a:t>32</a:t>
            </a:fld>
            <a:endParaRPr lang="en-US" sz="120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9CD3CA5A-B6E5-AE47-B22F-DB674707130E}" type="slidenum">
              <a:rPr lang="en-US" sz="1200"/>
              <a:pPr eaLnBrk="1" hangingPunct="1"/>
              <a:t>34</a:t>
            </a:fld>
            <a:endParaRPr lang="en-US" sz="120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0B590D2A-7A06-D148-9E28-B20DC31ECFC7}" type="slidenum">
              <a:rPr lang="en-US" sz="1200"/>
              <a:pPr eaLnBrk="1" hangingPunct="1"/>
              <a:t>35</a:t>
            </a:fld>
            <a:endParaRPr lang="en-US" sz="120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DA79DED8-E5B9-2344-B934-444BABF10328}" type="slidenum">
              <a:rPr lang="en-US" sz="1200"/>
              <a:pPr eaLnBrk="1" hangingPunct="1"/>
              <a:t>36</a:t>
            </a:fld>
            <a:endParaRPr lang="en-US" sz="120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184BD1B3-AF1B-A54F-9B96-D8725ADB3581}" type="slidenum">
              <a:rPr lang="en-US" sz="1200"/>
              <a:pPr eaLnBrk="1" hangingPunct="1"/>
              <a:t>37</a:t>
            </a:fld>
            <a:endParaRPr lang="en-US" sz="120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A0ABD1E0-E1E6-6E41-8F28-F08F6F8D8E7B}" type="slidenum">
              <a:rPr lang="en-US" sz="1200"/>
              <a:pPr eaLnBrk="1" hangingPunct="1"/>
              <a:t>39</a:t>
            </a:fld>
            <a:endParaRPr lang="en-US" sz="120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23E4A682-326A-EC40-9BBD-97BC3006F5A9}" type="slidenum">
              <a:rPr lang="en-US" sz="1200"/>
              <a:pPr eaLnBrk="1" hangingPunct="1"/>
              <a:t>40</a:t>
            </a:fld>
            <a:endParaRPr lang="en-US" sz="120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BF3595D3-AD08-9C49-A0E6-1879D470C087}" type="slidenum">
              <a:rPr lang="en-US" sz="1200"/>
              <a:pPr eaLnBrk="1" hangingPunct="1"/>
              <a:t>41</a:t>
            </a:fld>
            <a:endParaRPr lang="en-US" sz="12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E2C62297-ED8F-4043-AF02-B1306E3EF4C3}" type="slidenum">
              <a:rPr lang="en-US" sz="1200"/>
              <a:pPr eaLnBrk="1" hangingPunct="1"/>
              <a:t>42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9E8246BB-027C-B746-BBC9-730E4245B635}" type="slidenum">
              <a:rPr lang="en-US" sz="1200"/>
              <a:pPr eaLnBrk="1" hangingPunct="1"/>
              <a:t>46</a:t>
            </a:fld>
            <a:endParaRPr lang="en-US" sz="120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1D14E339-CBED-6146-9621-4396E9E65310}" type="slidenum">
              <a:rPr lang="en-US" sz="1200"/>
              <a:pPr eaLnBrk="1" hangingPunct="1"/>
              <a:t>48</a:t>
            </a:fld>
            <a:endParaRPr lang="en-US" sz="120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D804969C-DBF0-A644-8A14-E26D81957828}" type="slidenum">
              <a:rPr lang="en-US" sz="1200"/>
              <a:pPr eaLnBrk="1" hangingPunct="1"/>
              <a:t>49</a:t>
            </a:fld>
            <a:endParaRPr lang="en-US" sz="12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D23A7BB7-753A-5F47-A61D-2B9E860B0ACF}" type="slidenum">
              <a:rPr lang="en-US" sz="1200"/>
              <a:pPr eaLnBrk="1" hangingPunct="1"/>
              <a:t>50</a:t>
            </a:fld>
            <a:endParaRPr lang="en-US" sz="12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9BEC94B6-28E1-C846-BF87-788C04A0FF72}" type="slidenum">
              <a:rPr lang="en-US" sz="1200"/>
              <a:pPr eaLnBrk="1" hangingPunct="1"/>
              <a:t>52</a:t>
            </a:fld>
            <a:endParaRPr lang="en-US" sz="12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F21BF60E-5540-AC46-8BED-2776A351168F}" type="slidenum">
              <a:rPr lang="en-US" sz="1200"/>
              <a:pPr eaLnBrk="1" hangingPunct="1"/>
              <a:t>53</a:t>
            </a:fld>
            <a:endParaRPr lang="en-US" sz="12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822A1A8E-3258-D645-9552-2F057CF4AE8F}" type="slidenum">
              <a:rPr lang="en-US" sz="1200"/>
              <a:pPr eaLnBrk="1" hangingPunct="1"/>
              <a:t>57</a:t>
            </a:fld>
            <a:endParaRPr lang="en-US" sz="12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fld id="{5427B660-D500-E64C-9929-7E39A4C56293}" type="slidenum">
              <a:rPr lang="en-US" sz="1200"/>
              <a:pPr eaLnBrk="1" hangingPunct="1"/>
              <a:t>58</a:t>
            </a:fld>
            <a:endParaRPr lang="en-US" sz="12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atin typeface="Times New Roman" charset="0"/>
              <a:ea typeface="ヒラギノ角ゴ Pro W3" charset="0"/>
              <a:cs typeface="ヒラギノ角ゴ Pro W3"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59B0E2F-7D99-D540-8626-C3F8EC244AE5}" type="datetimeFigureOut">
              <a:rPr lang="en-US" smtClean="0"/>
              <a:pPr/>
              <a:t>9/27/2014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500427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B0E2F-7D99-D540-8626-C3F8EC244AE5}" type="datetimeFigureOut">
              <a:rPr lang="en-US" smtClean="0"/>
              <a:pPr/>
              <a:t>9/27/2014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433037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9B0E2F-7D99-D540-8626-C3F8EC244AE5}" type="datetimeFigureOut">
              <a:rPr lang="en-US" smtClean="0"/>
              <a:pPr/>
              <a:t>9/27/2014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3454884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59B0E2F-7D99-D540-8626-C3F8EC244AE5}" type="datetimeFigureOut">
              <a:rPr lang="en-US" smtClean="0"/>
              <a:pPr/>
              <a:t>9/27/2014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3297408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59B0E2F-7D99-D540-8626-C3F8EC244AE5}" type="datetimeFigureOut">
              <a:rPr lang="en-US" smtClean="0"/>
              <a:pPr/>
              <a:t>9/27/2014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1664258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59B0E2F-7D99-D540-8626-C3F8EC244AE5}" type="datetimeFigureOut">
              <a:rPr lang="en-US" smtClean="0"/>
              <a:pPr/>
              <a:t>9/27/2014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2764341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9B0E2F-7D99-D540-8626-C3F8EC244AE5}" type="datetimeFigureOut">
              <a:rPr lang="en-US" smtClean="0"/>
              <a:pPr/>
              <a:t>9/27/2014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441544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9B0E2F-7D99-D540-8626-C3F8EC244AE5}" type="datetimeFigureOut">
              <a:rPr lang="en-US" smtClean="0"/>
              <a:pPr/>
              <a:t>9/27/2014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1453895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9B0E2F-7D99-D540-8626-C3F8EC244AE5}" type="datetimeFigureOut">
              <a:rPr lang="en-US" smtClean="0"/>
              <a:pPr/>
              <a:t>9/27/2014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2634172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B0E2F-7D99-D540-8626-C3F8EC244AE5}" type="datetimeFigureOut">
              <a:rPr lang="en-US" smtClean="0"/>
              <a:pPr/>
              <a:t>9/27/2014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1157030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59B0E2F-7D99-D540-8626-C3F8EC244AE5}" type="datetimeFigureOut">
              <a:rPr lang="en-US" smtClean="0"/>
              <a:pPr/>
              <a:t>9/27/2014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2823923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03213"/>
            <a:ext cx="7772400" cy="9921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600200"/>
            <a:ext cx="85344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3962400"/>
            <a:ext cx="85344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8209495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OverTx">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303213"/>
            <a:ext cx="7772400" cy="992187"/>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304800" y="16002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half" idx="3"/>
          </p:nvPr>
        </p:nvSpPr>
        <p:spPr>
          <a:xfrm>
            <a:off x="304800" y="3962400"/>
            <a:ext cx="85344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4117893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04800" y="303213"/>
            <a:ext cx="7772400" cy="992187"/>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304800" y="16002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304800" y="39624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62400"/>
            <a:ext cx="419100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820307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9B0E2F-7D99-D540-8626-C3F8EC244AE5}" type="datetimeFigureOut">
              <a:rPr lang="en-US" smtClean="0"/>
              <a:pPr/>
              <a:t>9/27/2014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52D2A-4CC5-BE4C-91DB-B34A7D495C79}" type="slidenum">
              <a:rPr lang="en-US" smtClean="0"/>
              <a:pPr/>
              <a:t>‹#›</a:t>
            </a:fld>
            <a:endParaRPr lang="en-US"/>
          </a:p>
        </p:txBody>
      </p:sp>
    </p:spTree>
    <p:extLst>
      <p:ext uri="{BB962C8B-B14F-4D97-AF65-F5344CB8AC3E}">
        <p14:creationId xmlns:p14="http://schemas.microsoft.com/office/powerpoint/2010/main" xmlns="" val="304652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hyperlink" Target="http://www.youtube.com/watch?v=ziTE32hiWdk&amp;list=PLslyOrpjJ0z0rOnnJcr18eKSM9QlHvOyn" TargetMode="Externa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hyperlink" Target="http://www.federalreserve.gov/newsevents/press/monetary/20140917a.ht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www.youtube.com/watch?v=mw4-hW_LEeI"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youtube.com/watch?v=J9wRq6C2fgo"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www.youtube.com/watch?v=CvRAqR2pAgw"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The Money Supply Process</a:t>
            </a:r>
            <a:endParaRPr lang="en-US" dirty="0"/>
          </a:p>
        </p:txBody>
      </p:sp>
      <p:pic>
        <p:nvPicPr>
          <p:cNvPr id="6" name="Picture 5"/>
          <p:cNvPicPr>
            <a:picLocks noChangeAspect="1"/>
          </p:cNvPicPr>
          <p:nvPr/>
        </p:nvPicPr>
        <p:blipFill>
          <a:blip r:embed="rId2"/>
          <a:stretch>
            <a:fillRect/>
          </a:stretch>
        </p:blipFill>
        <p:spPr>
          <a:xfrm>
            <a:off x="201084" y="127000"/>
            <a:ext cx="3797300" cy="2146300"/>
          </a:xfrm>
          <a:prstGeom prst="rect">
            <a:avLst/>
          </a:prstGeom>
        </p:spPr>
      </p:pic>
      <p:pic>
        <p:nvPicPr>
          <p:cNvPr id="7" name="Picture 6"/>
          <p:cNvPicPr>
            <a:picLocks noChangeAspect="1"/>
          </p:cNvPicPr>
          <p:nvPr/>
        </p:nvPicPr>
        <p:blipFill>
          <a:blip r:embed="rId3"/>
          <a:stretch>
            <a:fillRect/>
          </a:stretch>
        </p:blipFill>
        <p:spPr>
          <a:xfrm>
            <a:off x="201084" y="4256617"/>
            <a:ext cx="3492500" cy="2324100"/>
          </a:xfrm>
          <a:prstGeom prst="rect">
            <a:avLst/>
          </a:prstGeom>
        </p:spPr>
      </p:pic>
    </p:spTree>
    <p:extLst>
      <p:ext uri="{BB962C8B-B14F-4D97-AF65-F5344CB8AC3E}">
        <p14:creationId xmlns:p14="http://schemas.microsoft.com/office/powerpoint/2010/main" xmlns="" val="851620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Three Players in the Money Supply Process</a:t>
            </a:r>
          </a:p>
        </p:txBody>
      </p:sp>
      <p:sp>
        <p:nvSpPr>
          <p:cNvPr id="19459" name="Rectangle 3"/>
          <p:cNvSpPr>
            <a:spLocks noGrp="1" noChangeArrowheads="1"/>
          </p:cNvSpPr>
          <p:nvPr>
            <p:ph idx="1"/>
          </p:nvPr>
        </p:nvSpPr>
        <p:spPr/>
        <p:txBody>
          <a:bodyPr/>
          <a:lstStyle/>
          <a:p>
            <a:pPr eaLnBrk="1" hangingPunct="1">
              <a:spcBef>
                <a:spcPct val="40000"/>
              </a:spcBef>
            </a:pPr>
            <a:r>
              <a:rPr lang="en-US">
                <a:latin typeface="Verdana" charset="0"/>
                <a:ea typeface="ヒラギノ角ゴ Pro W3" charset="0"/>
                <a:cs typeface="ヒラギノ角ゴ Pro W3" charset="0"/>
              </a:rPr>
              <a:t>Central bank (Federal Reserve System)</a:t>
            </a:r>
          </a:p>
          <a:p>
            <a:pPr eaLnBrk="1" hangingPunct="1">
              <a:spcBef>
                <a:spcPct val="40000"/>
              </a:spcBef>
            </a:pPr>
            <a:r>
              <a:rPr lang="en-US">
                <a:latin typeface="Verdana" charset="0"/>
                <a:ea typeface="ヒラギノ角ゴ Pro W3" charset="0"/>
                <a:cs typeface="ヒラギノ角ゴ Pro W3" charset="0"/>
              </a:rPr>
              <a:t>Banks (depository institutions; financial intermediaries)</a:t>
            </a:r>
          </a:p>
          <a:p>
            <a:pPr eaLnBrk="1" hangingPunct="1">
              <a:spcBef>
                <a:spcPct val="40000"/>
              </a:spcBef>
            </a:pPr>
            <a:r>
              <a:rPr lang="en-US">
                <a:latin typeface="Verdana" charset="0"/>
                <a:ea typeface="ヒラギノ角ゴ Pro W3" charset="0"/>
                <a:cs typeface="ヒラギノ角ゴ Pro W3" charset="0"/>
              </a:rPr>
              <a:t>Depositors (individuals and institutions)</a:t>
            </a:r>
          </a:p>
        </p:txBody>
      </p:sp>
    </p:spTree>
    <p:extLst>
      <p:ext uri="{BB962C8B-B14F-4D97-AF65-F5344CB8AC3E}">
        <p14:creationId xmlns:p14="http://schemas.microsoft.com/office/powerpoint/2010/main" xmlns="" val="813884680"/>
      </p:ext>
    </p:extLst>
  </p:cSld>
  <p:clrMapOvr>
    <a:masterClrMapping/>
  </p:clrMapOvr>
  <p:transition spd="med">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143000" y="74613"/>
            <a:ext cx="7772400" cy="992187"/>
          </a:xfrm>
        </p:spPr>
        <p:txBody>
          <a:bodyPr/>
          <a:lstStyle/>
          <a:p>
            <a:pPr eaLnBrk="1" hangingPunct="1"/>
            <a:r>
              <a:rPr lang="en-US">
                <a:latin typeface="Verdana" charset="0"/>
                <a:ea typeface="ヒラギノ角ゴ Pro W3" charset="0"/>
                <a:cs typeface="ヒラギノ角ゴ Pro W3" charset="0"/>
              </a:rPr>
              <a:t>The Fed</a:t>
            </a:r>
            <a:r>
              <a:rPr lang="ja-JP" altLang="en-US">
                <a:latin typeface="Verdana" charset="0"/>
                <a:ea typeface="ヒラギノ角ゴ Pro W3" charset="0"/>
                <a:cs typeface="ヒラギノ角ゴ Pro W3" charset="0"/>
              </a:rPr>
              <a:t>’</a:t>
            </a:r>
            <a:r>
              <a:rPr lang="en-US">
                <a:latin typeface="Verdana" charset="0"/>
                <a:ea typeface="ヒラギノ角ゴ Pro W3" charset="0"/>
                <a:cs typeface="ヒラギノ角ゴ Pro W3" charset="0"/>
              </a:rPr>
              <a:t>s Balance Sheet</a:t>
            </a:r>
          </a:p>
        </p:txBody>
      </p:sp>
      <p:graphicFrame>
        <p:nvGraphicFramePr>
          <p:cNvPr id="70660" name="Group 4"/>
          <p:cNvGraphicFramePr>
            <a:graphicFrameLocks noGrp="1"/>
          </p:cNvGraphicFramePr>
          <p:nvPr>
            <p:extLst>
              <p:ext uri="{D42A27DB-BD31-4B8C-83A1-F6EECF244321}">
                <p14:modId xmlns:p14="http://schemas.microsoft.com/office/powerpoint/2010/main" xmlns="" val="1635872524"/>
              </p:ext>
            </p:extLst>
          </p:nvPr>
        </p:nvGraphicFramePr>
        <p:xfrm>
          <a:off x="1826940" y="1736243"/>
          <a:ext cx="5813612" cy="2966086"/>
        </p:xfrm>
        <a:graphic>
          <a:graphicData uri="http://schemas.openxmlformats.org/drawingml/2006/table">
            <a:tbl>
              <a:tblPr/>
              <a:tblGrid>
                <a:gridCol w="2906806"/>
                <a:gridCol w="2906806"/>
              </a:tblGrid>
              <a:tr h="712196">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60222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69648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 in circulation</a:t>
                      </a:r>
                    </a:p>
                  </a:txBody>
                  <a:tcPr horzOverflow="overflow">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5518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Loans to Financial Institutions</a:t>
                      </a:r>
                    </a:p>
                  </a:txBody>
                  <a:tcPr horzOverflow="overflow">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rPr>
                        <a:t>Reserves</a:t>
                      </a:r>
                    </a:p>
                  </a:txBody>
                  <a:tcPr horzOverflow="overflow">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334290858"/>
      </p:ext>
    </p:extLst>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Control of the Monetary Base</a:t>
            </a:r>
          </a:p>
        </p:txBody>
      </p:sp>
      <p:graphicFrame>
        <p:nvGraphicFramePr>
          <p:cNvPr id="23554" name="Object 3"/>
          <p:cNvGraphicFramePr>
            <a:graphicFrameLocks noGrp="1" noChangeAspect="1"/>
          </p:cNvGraphicFramePr>
          <p:nvPr>
            <p:ph idx="4294967295"/>
          </p:nvPr>
        </p:nvGraphicFramePr>
        <p:xfrm>
          <a:off x="1447800" y="2133600"/>
          <a:ext cx="6400800" cy="2312988"/>
        </p:xfrm>
        <a:graphic>
          <a:graphicData uri="http://schemas.openxmlformats.org/presentationml/2006/ole">
            <p:oleObj spid="_x0000_s106506" name="Equation" r:id="rId4" imgW="2489200" imgH="889000" progId="">
              <p:embed/>
            </p:oleObj>
          </a:graphicData>
        </a:graphic>
      </p:graphicFrame>
    </p:spTree>
    <p:extLst>
      <p:ext uri="{BB962C8B-B14F-4D97-AF65-F5344CB8AC3E}">
        <p14:creationId xmlns:p14="http://schemas.microsoft.com/office/powerpoint/2010/main" xmlns="" val="3833785310"/>
      </p:ext>
    </p:extLst>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a Bank</a:t>
            </a:r>
          </a:p>
        </p:txBody>
      </p:sp>
      <p:sp>
        <p:nvSpPr>
          <p:cNvPr id="25603" name="Rectangle 3"/>
          <p:cNvSpPr>
            <a:spLocks noGrp="1" noChangeArrowheads="1"/>
          </p:cNvSpPr>
          <p:nvPr>
            <p:ph type="body" sz="half" idx="3"/>
          </p:nvPr>
        </p:nvSpPr>
        <p:spPr>
          <a:xfrm>
            <a:off x="304800" y="3846513"/>
            <a:ext cx="8534400" cy="2325687"/>
          </a:xfrm>
        </p:spPr>
        <p:txBody>
          <a:bodyPr/>
          <a:lstStyle/>
          <a:p>
            <a:pPr eaLnBrk="1" hangingPunct="1"/>
            <a:r>
              <a:rPr lang="en-US" sz="2400">
                <a:latin typeface="Verdana" charset="0"/>
                <a:ea typeface="ヒラギノ角ゴ Pro W3" charset="0"/>
                <a:cs typeface="ヒラギノ角ゴ Pro W3" charset="0"/>
              </a:rPr>
              <a:t>Net result is that reserves have increased by $100</a:t>
            </a:r>
          </a:p>
          <a:p>
            <a:pPr eaLnBrk="1" hangingPunct="1"/>
            <a:r>
              <a:rPr lang="en-US" sz="2400">
                <a:latin typeface="Verdana" charset="0"/>
                <a:ea typeface="ヒラギノ角ゴ Pro W3" charset="0"/>
                <a:cs typeface="ヒラギノ角ゴ Pro W3" charset="0"/>
              </a:rPr>
              <a:t>No change in currency</a:t>
            </a:r>
          </a:p>
          <a:p>
            <a:pPr eaLnBrk="1" hangingPunct="1"/>
            <a:r>
              <a:rPr lang="en-US" sz="2400">
                <a:latin typeface="Verdana" charset="0"/>
                <a:ea typeface="ヒラギノ角ゴ Pro W3" charset="0"/>
                <a:cs typeface="ヒラギノ角ゴ Pro W3" charset="0"/>
              </a:rPr>
              <a:t>Monetary base has risen by $100</a:t>
            </a:r>
          </a:p>
        </p:txBody>
      </p:sp>
      <p:graphicFrame>
        <p:nvGraphicFramePr>
          <p:cNvPr id="7215" name="Group 47"/>
          <p:cNvGraphicFramePr>
            <a:graphicFrameLocks noGrp="1"/>
          </p:cNvGraphicFramePr>
          <p:nvPr/>
        </p:nvGraphicFramePr>
        <p:xfrm>
          <a:off x="762000" y="1676400"/>
          <a:ext cx="7948613" cy="1600201"/>
        </p:xfrm>
        <a:graphic>
          <a:graphicData uri="http://schemas.openxmlformats.org/drawingml/2006/table">
            <a:tbl>
              <a:tblPr/>
              <a:tblGrid>
                <a:gridCol w="1154113"/>
                <a:gridCol w="1131887"/>
                <a:gridCol w="868363"/>
                <a:gridCol w="427037"/>
                <a:gridCol w="228600"/>
                <a:gridCol w="1066800"/>
                <a:gridCol w="1071563"/>
                <a:gridCol w="985837"/>
                <a:gridCol w="1014413"/>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2556693483"/>
      </p:ext>
    </p:extLst>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dirty="0">
                <a:latin typeface="Verdana" charset="0"/>
                <a:ea typeface="ヒラギノ角ゴ Pro W3" charset="0"/>
                <a:cs typeface="ヒラギノ角ゴ Pro W3" charset="0"/>
              </a:rPr>
              <a:t>Open Market Purchase from a Bank</a:t>
            </a:r>
          </a:p>
        </p:txBody>
      </p:sp>
      <p:graphicFrame>
        <p:nvGraphicFramePr>
          <p:cNvPr id="7215" name="Group 47"/>
          <p:cNvGraphicFramePr>
            <a:graphicFrameLocks noGrp="1"/>
          </p:cNvGraphicFramePr>
          <p:nvPr>
            <p:extLst>
              <p:ext uri="{D42A27DB-BD31-4B8C-83A1-F6EECF244321}">
                <p14:modId xmlns:p14="http://schemas.microsoft.com/office/powerpoint/2010/main" xmlns="" val="488393928"/>
              </p:ext>
            </p:extLst>
          </p:nvPr>
        </p:nvGraphicFramePr>
        <p:xfrm>
          <a:off x="762000" y="1676400"/>
          <a:ext cx="7948613" cy="1600201"/>
        </p:xfrm>
        <a:graphic>
          <a:graphicData uri="http://schemas.openxmlformats.org/drawingml/2006/table">
            <a:tbl>
              <a:tblPr/>
              <a:tblGrid>
                <a:gridCol w="1154113"/>
                <a:gridCol w="1131887"/>
                <a:gridCol w="868363"/>
                <a:gridCol w="427037"/>
                <a:gridCol w="228600"/>
                <a:gridCol w="1066800"/>
                <a:gridCol w="1071563"/>
                <a:gridCol w="985837"/>
                <a:gridCol w="1014413"/>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charset="0"/>
                          <a:ea typeface="ヒラギノ角ゴ Pro W3" charset="0"/>
                          <a:cs typeface="ヒラギノ角ゴ Pro W3" charset="0"/>
                        </a:rPr>
                        <a:t>-$</a:t>
                      </a:r>
                      <a:r>
                        <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673642215"/>
      </p:ext>
    </p:extLst>
  </p:cSld>
  <p:clrMapOvr>
    <a:masterClrMapping/>
  </p:clrMapOvr>
  <p:transition spd="med">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a Bank</a:t>
            </a:r>
          </a:p>
        </p:txBody>
      </p:sp>
      <p:graphicFrame>
        <p:nvGraphicFramePr>
          <p:cNvPr id="7215" name="Group 47"/>
          <p:cNvGraphicFramePr>
            <a:graphicFrameLocks noGrp="1"/>
          </p:cNvGraphicFramePr>
          <p:nvPr>
            <p:extLst>
              <p:ext uri="{D42A27DB-BD31-4B8C-83A1-F6EECF244321}">
                <p14:modId xmlns:p14="http://schemas.microsoft.com/office/powerpoint/2010/main" xmlns="" val="3709282883"/>
              </p:ext>
            </p:extLst>
          </p:nvPr>
        </p:nvGraphicFramePr>
        <p:xfrm>
          <a:off x="762000" y="1676400"/>
          <a:ext cx="7948613" cy="1600201"/>
        </p:xfrm>
        <a:graphic>
          <a:graphicData uri="http://schemas.openxmlformats.org/drawingml/2006/table">
            <a:tbl>
              <a:tblPr/>
              <a:tblGrid>
                <a:gridCol w="1154113"/>
                <a:gridCol w="1131887"/>
                <a:gridCol w="868363"/>
                <a:gridCol w="427037"/>
                <a:gridCol w="228600"/>
                <a:gridCol w="1066800"/>
                <a:gridCol w="1071563"/>
                <a:gridCol w="985837"/>
                <a:gridCol w="1014413"/>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charset="0"/>
                          <a:ea typeface="ヒラギノ角ゴ Pro W3" charset="0"/>
                          <a:cs typeface="ヒラギノ角ゴ Pro W3" charset="0"/>
                        </a:rPr>
                        <a:t>-$</a:t>
                      </a:r>
                      <a:r>
                        <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673642215"/>
      </p:ext>
    </p:extLst>
  </p:cSld>
  <p:clrMapOvr>
    <a:masterClrMapping/>
  </p:clrMapOvr>
  <p:transition spd="med">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dirty="0">
                <a:latin typeface="Verdana" charset="0"/>
                <a:ea typeface="ヒラギノ角ゴ Pro W3" charset="0"/>
                <a:cs typeface="ヒラギノ角ゴ Pro W3" charset="0"/>
              </a:rPr>
              <a:t>Open Market Purchase from the </a:t>
            </a:r>
            <a:r>
              <a:rPr lang="en-US" b="1" u="sng" dirty="0">
                <a:latin typeface="Verdana" charset="0"/>
                <a:ea typeface="ヒラギノ角ゴ Pro W3" charset="0"/>
                <a:cs typeface="ヒラギノ角ゴ Pro W3" charset="0"/>
              </a:rPr>
              <a:t>Nonbank Public</a:t>
            </a:r>
          </a:p>
        </p:txBody>
      </p:sp>
      <p:sp>
        <p:nvSpPr>
          <p:cNvPr id="27651" name="Rectangle 3"/>
          <p:cNvSpPr>
            <a:spLocks noGrp="1" noChangeArrowheads="1"/>
          </p:cNvSpPr>
          <p:nvPr>
            <p:ph type="body" sz="half" idx="2"/>
          </p:nvPr>
        </p:nvSpPr>
        <p:spPr>
          <a:xfrm>
            <a:off x="304800" y="4006850"/>
            <a:ext cx="8534400" cy="2165350"/>
          </a:xfrm>
        </p:spPr>
        <p:txBody>
          <a:bodyPr/>
          <a:lstStyle/>
          <a:p>
            <a:pPr eaLnBrk="1" hangingPunct="1"/>
            <a:r>
              <a:rPr lang="en-US" sz="2400">
                <a:latin typeface="Verdana" charset="0"/>
                <a:ea typeface="ヒラギノ角ゴ Pro W3" charset="0"/>
                <a:cs typeface="ヒラギノ角ゴ Pro W3" charset="0"/>
              </a:rPr>
              <a:t>Person selling bonds to the Fed deposits the Fed</a:t>
            </a:r>
            <a:r>
              <a:rPr lang="ja-JP" altLang="en-US" sz="2400">
                <a:latin typeface="Verdana" charset="0"/>
                <a:ea typeface="ヒラギノ角ゴ Pro W3" charset="0"/>
                <a:cs typeface="ヒラギノ角ゴ Pro W3" charset="0"/>
              </a:rPr>
              <a:t>’</a:t>
            </a:r>
            <a:r>
              <a:rPr lang="en-US" sz="2400">
                <a:latin typeface="Verdana" charset="0"/>
                <a:ea typeface="ヒラギノ角ゴ Pro W3" charset="0"/>
                <a:cs typeface="ヒラギノ角ゴ Pro W3" charset="0"/>
              </a:rPr>
              <a:t>s check in the bank</a:t>
            </a:r>
          </a:p>
          <a:p>
            <a:pPr eaLnBrk="1" hangingPunct="1"/>
            <a:r>
              <a:rPr lang="en-US" sz="2400">
                <a:latin typeface="Verdana" charset="0"/>
                <a:ea typeface="ヒラギノ角ゴ Pro W3" charset="0"/>
                <a:cs typeface="ヒラギノ角ゴ Pro W3" charset="0"/>
              </a:rPr>
              <a:t>Identical result as the purchase from a bank</a:t>
            </a:r>
          </a:p>
        </p:txBody>
      </p:sp>
      <p:graphicFrame>
        <p:nvGraphicFramePr>
          <p:cNvPr id="76804" name="Group 4"/>
          <p:cNvGraphicFramePr>
            <a:graphicFrameLocks noGrp="1"/>
          </p:cNvGraphicFramePr>
          <p:nvPr/>
        </p:nvGraphicFramePr>
        <p:xfrm>
          <a:off x="381000" y="1828800"/>
          <a:ext cx="8077517" cy="1798321"/>
        </p:xfrm>
        <a:graphic>
          <a:graphicData uri="http://schemas.openxmlformats.org/drawingml/2006/table">
            <a:tbl>
              <a:tblPr/>
              <a:tblGrid>
                <a:gridCol w="914400"/>
                <a:gridCol w="914400"/>
                <a:gridCol w="1143000"/>
                <a:gridCol w="876300"/>
                <a:gridCol w="208280"/>
                <a:gridCol w="1049337"/>
                <a:gridCol w="990600"/>
                <a:gridCol w="1082675"/>
                <a:gridCol w="898525"/>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032408028"/>
      </p:ext>
    </p:extLst>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dirty="0">
                <a:latin typeface="Verdana" charset="0"/>
                <a:ea typeface="ヒラギノ角ゴ Pro W3" charset="0"/>
                <a:cs typeface="ヒラギノ角ゴ Pro W3" charset="0"/>
              </a:rPr>
              <a:t>Open Market Purchase from the Nonbank Public</a:t>
            </a:r>
          </a:p>
        </p:txBody>
      </p:sp>
      <p:graphicFrame>
        <p:nvGraphicFramePr>
          <p:cNvPr id="76804" name="Group 4"/>
          <p:cNvGraphicFramePr>
            <a:graphicFrameLocks noGrp="1"/>
          </p:cNvGraphicFramePr>
          <p:nvPr>
            <p:extLst>
              <p:ext uri="{D42A27DB-BD31-4B8C-83A1-F6EECF244321}">
                <p14:modId xmlns:p14="http://schemas.microsoft.com/office/powerpoint/2010/main" xmlns="" val="1403849057"/>
              </p:ext>
            </p:extLst>
          </p:nvPr>
        </p:nvGraphicFramePr>
        <p:xfrm>
          <a:off x="381000" y="1828800"/>
          <a:ext cx="8077517" cy="1600201"/>
        </p:xfrm>
        <a:graphic>
          <a:graphicData uri="http://schemas.openxmlformats.org/drawingml/2006/table">
            <a:tbl>
              <a:tblPr/>
              <a:tblGrid>
                <a:gridCol w="914400"/>
                <a:gridCol w="914400"/>
                <a:gridCol w="1143000"/>
                <a:gridCol w="876300"/>
                <a:gridCol w="208280"/>
                <a:gridCol w="1049337"/>
                <a:gridCol w="990600"/>
                <a:gridCol w="1082675"/>
                <a:gridCol w="898525"/>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Text Placeholder 1"/>
          <p:cNvSpPr>
            <a:spLocks noGrp="1"/>
          </p:cNvSpPr>
          <p:nvPr>
            <p:ph type="body" sz="half" idx="2"/>
          </p:nvPr>
        </p:nvSpPr>
        <p:spPr/>
        <p:txBody>
          <a:bodyPr/>
          <a:lstStyle/>
          <a:p>
            <a:r>
              <a:rPr lang="en-US" dirty="0" smtClean="0"/>
              <a:t>Fed buys bonds from the public</a:t>
            </a:r>
            <a:endParaRPr lang="en-US" dirty="0"/>
          </a:p>
        </p:txBody>
      </p:sp>
    </p:spTree>
    <p:extLst>
      <p:ext uri="{BB962C8B-B14F-4D97-AF65-F5344CB8AC3E}">
        <p14:creationId xmlns:p14="http://schemas.microsoft.com/office/powerpoint/2010/main" xmlns="" val="146175972"/>
      </p:ext>
    </p:extLst>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the Nonbank Public</a:t>
            </a:r>
          </a:p>
        </p:txBody>
      </p:sp>
      <p:graphicFrame>
        <p:nvGraphicFramePr>
          <p:cNvPr id="76804" name="Group 4"/>
          <p:cNvGraphicFramePr>
            <a:graphicFrameLocks noGrp="1"/>
          </p:cNvGraphicFramePr>
          <p:nvPr>
            <p:extLst>
              <p:ext uri="{D42A27DB-BD31-4B8C-83A1-F6EECF244321}">
                <p14:modId xmlns:p14="http://schemas.microsoft.com/office/powerpoint/2010/main" xmlns="" val="3328271612"/>
              </p:ext>
            </p:extLst>
          </p:nvPr>
        </p:nvGraphicFramePr>
        <p:xfrm>
          <a:off x="381000" y="1828800"/>
          <a:ext cx="8077517" cy="1798321"/>
        </p:xfrm>
        <a:graphic>
          <a:graphicData uri="http://schemas.openxmlformats.org/drawingml/2006/table">
            <a:tbl>
              <a:tblPr/>
              <a:tblGrid>
                <a:gridCol w="914400"/>
                <a:gridCol w="914400"/>
                <a:gridCol w="1143000"/>
                <a:gridCol w="876300"/>
                <a:gridCol w="208280"/>
                <a:gridCol w="1049337"/>
                <a:gridCol w="990600"/>
                <a:gridCol w="1082675"/>
                <a:gridCol w="898525"/>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Text Placeholder 1"/>
          <p:cNvSpPr>
            <a:spLocks noGrp="1"/>
          </p:cNvSpPr>
          <p:nvPr>
            <p:ph type="body" sz="half" idx="2"/>
          </p:nvPr>
        </p:nvSpPr>
        <p:spPr>
          <a:xfrm>
            <a:off x="304800" y="3962400"/>
            <a:ext cx="8534400" cy="2209800"/>
          </a:xfrm>
        </p:spPr>
        <p:txBody>
          <a:bodyPr/>
          <a:lstStyle/>
          <a:p>
            <a:r>
              <a:rPr lang="en-US" dirty="0" smtClean="0"/>
              <a:t>The public deposits the </a:t>
            </a:r>
            <a:r>
              <a:rPr lang="en-US" dirty="0" err="1" smtClean="0"/>
              <a:t>cheque</a:t>
            </a:r>
            <a:r>
              <a:rPr lang="en-US" dirty="0" smtClean="0"/>
              <a:t> with the banking system.</a:t>
            </a:r>
            <a:endParaRPr lang="en-US" dirty="0"/>
          </a:p>
        </p:txBody>
      </p:sp>
    </p:spTree>
    <p:extLst>
      <p:ext uri="{BB962C8B-B14F-4D97-AF65-F5344CB8AC3E}">
        <p14:creationId xmlns:p14="http://schemas.microsoft.com/office/powerpoint/2010/main" xmlns="" val="146175972"/>
      </p:ext>
    </p:extLst>
  </p:cSld>
  <p:clrMapOvr>
    <a:masterClrMapping/>
  </p:clrMapOvr>
  <p:transition spd="med">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the Nonbank Public</a:t>
            </a:r>
          </a:p>
        </p:txBody>
      </p:sp>
      <p:sp>
        <p:nvSpPr>
          <p:cNvPr id="27651" name="Rectangle 3"/>
          <p:cNvSpPr>
            <a:spLocks noGrp="1" noChangeArrowheads="1"/>
          </p:cNvSpPr>
          <p:nvPr>
            <p:ph type="body" sz="half" idx="2"/>
          </p:nvPr>
        </p:nvSpPr>
        <p:spPr>
          <a:xfrm>
            <a:off x="304800" y="4006850"/>
            <a:ext cx="8534400" cy="2165350"/>
          </a:xfrm>
        </p:spPr>
        <p:txBody>
          <a:bodyPr/>
          <a:lstStyle/>
          <a:p>
            <a:pPr eaLnBrk="1" hangingPunct="1"/>
            <a:r>
              <a:rPr lang="en-US" sz="2400" dirty="0" smtClean="0">
                <a:latin typeface="Verdana" charset="0"/>
                <a:ea typeface="ヒラギノ角ゴ Pro W3" charset="0"/>
                <a:cs typeface="ヒラギノ角ゴ Pro W3" charset="0"/>
              </a:rPr>
              <a:t>The Banking system receives credit as reserves</a:t>
            </a:r>
          </a:p>
          <a:p>
            <a:pPr eaLnBrk="1" hangingPunct="1"/>
            <a:r>
              <a:rPr lang="en-US" sz="2400" dirty="0" smtClean="0">
                <a:latin typeface="Verdana" charset="0"/>
                <a:ea typeface="ヒラギノ角ゴ Pro W3" charset="0"/>
                <a:cs typeface="ヒラギノ角ゴ Pro W3" charset="0"/>
              </a:rPr>
              <a:t>The Fed ,simultaneously, created reserves in its liability</a:t>
            </a:r>
            <a:endParaRPr lang="en-US" sz="2400" dirty="0">
              <a:latin typeface="Verdana" charset="0"/>
              <a:ea typeface="ヒラギノ角ゴ Pro W3" charset="0"/>
              <a:cs typeface="ヒラギノ角ゴ Pro W3" charset="0"/>
            </a:endParaRPr>
          </a:p>
        </p:txBody>
      </p:sp>
      <p:graphicFrame>
        <p:nvGraphicFramePr>
          <p:cNvPr id="76804" name="Group 4"/>
          <p:cNvGraphicFramePr>
            <a:graphicFrameLocks noGrp="1"/>
          </p:cNvGraphicFramePr>
          <p:nvPr/>
        </p:nvGraphicFramePr>
        <p:xfrm>
          <a:off x="381000" y="1828800"/>
          <a:ext cx="8077517" cy="1798321"/>
        </p:xfrm>
        <a:graphic>
          <a:graphicData uri="http://schemas.openxmlformats.org/drawingml/2006/table">
            <a:tbl>
              <a:tblPr/>
              <a:tblGrid>
                <a:gridCol w="914400"/>
                <a:gridCol w="914400"/>
                <a:gridCol w="1143000"/>
                <a:gridCol w="876300"/>
                <a:gridCol w="208280"/>
                <a:gridCol w="1049337"/>
                <a:gridCol w="990600"/>
                <a:gridCol w="1082675"/>
                <a:gridCol w="898525"/>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775480429"/>
      </p:ext>
    </p:extLst>
  </p:cSld>
  <p:clrMapOvr>
    <a:masterClrMapping/>
  </p:clrMapOvr>
  <p:transition spd="med">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dirty="0">
                <a:latin typeface="Verdana" charset="0"/>
                <a:ea typeface="ヒラギノ角ゴ Pro W3" charset="0"/>
                <a:cs typeface="ヒラギノ角ゴ Pro W3" charset="0"/>
              </a:rPr>
              <a:t>Open Market Purchase from  </a:t>
            </a:r>
            <a:br>
              <a:rPr lang="en-US" dirty="0">
                <a:latin typeface="Verdana" charset="0"/>
                <a:ea typeface="ヒラギノ角ゴ Pro W3" charset="0"/>
                <a:cs typeface="ヒラギノ角ゴ Pro W3" charset="0"/>
              </a:rPr>
            </a:br>
            <a:r>
              <a:rPr lang="en-US" dirty="0">
                <a:latin typeface="Verdana" charset="0"/>
                <a:ea typeface="ヒラギノ角ゴ Pro W3" charset="0"/>
                <a:cs typeface="ヒラギノ角ゴ Pro W3" charset="0"/>
              </a:rPr>
              <a:t>the </a:t>
            </a:r>
            <a:r>
              <a:rPr lang="en-US" b="1" u="sng" dirty="0">
                <a:latin typeface="Verdana" charset="0"/>
                <a:ea typeface="ヒラギノ角ゴ Pro W3" charset="0"/>
                <a:cs typeface="ヒラギノ角ゴ Pro W3" charset="0"/>
              </a:rPr>
              <a:t>Nonbank Public </a:t>
            </a:r>
            <a:r>
              <a:rPr lang="en-US" dirty="0">
                <a:latin typeface="Verdana" charset="0"/>
                <a:ea typeface="ヒラギノ角ゴ Pro W3" charset="0"/>
                <a:cs typeface="ヒラギノ角ゴ Pro W3" charset="0"/>
              </a:rPr>
              <a:t>(</a:t>
            </a:r>
            <a:r>
              <a:rPr lang="en-US" dirty="0" err="1">
                <a:latin typeface="Verdana" charset="0"/>
                <a:ea typeface="ヒラギノ角ゴ Pro W3" charset="0"/>
                <a:cs typeface="ヒラギノ角ゴ Pro W3" charset="0"/>
              </a:rPr>
              <a:t>cont</a:t>
            </a:r>
            <a:r>
              <a:rPr lang="ja-JP" altLang="en-US" dirty="0">
                <a:latin typeface="Verdana" charset="0"/>
                <a:ea typeface="ヒラギノ角ゴ Pro W3" charset="0"/>
                <a:cs typeface="ヒラギノ角ゴ Pro W3" charset="0"/>
              </a:rPr>
              <a:t>’</a:t>
            </a:r>
            <a:r>
              <a:rPr lang="en-US" dirty="0">
                <a:latin typeface="Verdana" charset="0"/>
                <a:ea typeface="ヒラギノ角ゴ Pro W3" charset="0"/>
                <a:cs typeface="ヒラギノ角ゴ Pro W3" charset="0"/>
              </a:rPr>
              <a:t>d)</a:t>
            </a:r>
          </a:p>
        </p:txBody>
      </p:sp>
      <p:sp>
        <p:nvSpPr>
          <p:cNvPr id="29699" name="Rectangle 3"/>
          <p:cNvSpPr>
            <a:spLocks noGrp="1" noChangeArrowheads="1"/>
          </p:cNvSpPr>
          <p:nvPr>
            <p:ph type="body" sz="half" idx="3"/>
          </p:nvPr>
        </p:nvSpPr>
        <p:spPr>
          <a:xfrm>
            <a:off x="304800" y="3708400"/>
            <a:ext cx="8534400" cy="2540000"/>
          </a:xfrm>
        </p:spPr>
        <p:txBody>
          <a:bodyPr>
            <a:normAutofit fontScale="92500"/>
          </a:bodyPr>
          <a:lstStyle/>
          <a:p>
            <a:pPr eaLnBrk="1" hangingPunct="1"/>
            <a:r>
              <a:rPr lang="en-US" sz="2400" dirty="0">
                <a:latin typeface="Verdana" charset="0"/>
                <a:ea typeface="ヒラギノ角ゴ Pro W3" charset="0"/>
                <a:cs typeface="ヒラギノ角ゴ Pro W3" charset="0"/>
              </a:rPr>
              <a:t>The person selling the bonds cashes the Fed</a:t>
            </a:r>
            <a:r>
              <a:rPr lang="ja-JP" altLang="en-US" sz="2400" dirty="0">
                <a:latin typeface="Verdana" charset="0"/>
                <a:ea typeface="ヒラギノ角ゴ Pro W3" charset="0"/>
                <a:cs typeface="ヒラギノ角ゴ Pro W3" charset="0"/>
              </a:rPr>
              <a:t>’</a:t>
            </a:r>
            <a:r>
              <a:rPr lang="en-US" sz="2400" dirty="0">
                <a:latin typeface="Verdana" charset="0"/>
                <a:ea typeface="ヒラギノ角ゴ Pro W3" charset="0"/>
                <a:cs typeface="ヒラギノ角ゴ Pro W3" charset="0"/>
              </a:rPr>
              <a:t>s check</a:t>
            </a:r>
          </a:p>
          <a:p>
            <a:pPr eaLnBrk="1" hangingPunct="1"/>
            <a:r>
              <a:rPr lang="en-US" sz="2400" dirty="0">
                <a:latin typeface="Verdana" charset="0"/>
                <a:ea typeface="ヒラギノ角ゴ Pro W3" charset="0"/>
                <a:cs typeface="ヒラギノ角ゴ Pro W3" charset="0"/>
              </a:rPr>
              <a:t>Reserves are unchanged</a:t>
            </a:r>
          </a:p>
          <a:p>
            <a:pPr eaLnBrk="1" hangingPunct="1"/>
            <a:r>
              <a:rPr lang="en-US" sz="2400" dirty="0">
                <a:latin typeface="Verdana" charset="0"/>
                <a:ea typeface="ヒラギノ角ゴ Pro W3" charset="0"/>
                <a:cs typeface="ヒラギノ角ゴ Pro W3" charset="0"/>
              </a:rPr>
              <a:t>Currency in circulation increases by the amount of the open market purchase</a:t>
            </a:r>
          </a:p>
          <a:p>
            <a:pPr eaLnBrk="1" hangingPunct="1"/>
            <a:r>
              <a:rPr lang="en-US" sz="2400" dirty="0">
                <a:latin typeface="Verdana" charset="0"/>
                <a:ea typeface="ヒラギノ角ゴ Pro W3" charset="0"/>
                <a:cs typeface="ヒラギノ角ゴ Pro W3" charset="0"/>
              </a:rPr>
              <a:t>Monetary base increases by the amount of the open market purchase</a:t>
            </a:r>
          </a:p>
        </p:txBody>
      </p:sp>
      <p:graphicFrame>
        <p:nvGraphicFramePr>
          <p:cNvPr id="9262" name="Group 46"/>
          <p:cNvGraphicFramePr>
            <a:graphicFrameLocks noGrp="1"/>
          </p:cNvGraphicFramePr>
          <p:nvPr/>
        </p:nvGraphicFramePr>
        <p:xfrm>
          <a:off x="762000" y="1630363"/>
          <a:ext cx="8177213" cy="1798321"/>
        </p:xfrm>
        <a:graphic>
          <a:graphicData uri="http://schemas.openxmlformats.org/drawingml/2006/table">
            <a:tbl>
              <a:tblPr/>
              <a:tblGrid>
                <a:gridCol w="990600"/>
                <a:gridCol w="990600"/>
                <a:gridCol w="838200"/>
                <a:gridCol w="685800"/>
                <a:gridCol w="228600"/>
                <a:gridCol w="1143000"/>
                <a:gridCol w="914400"/>
                <a:gridCol w="13716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 in circulation</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3165941927"/>
      </p:ext>
    </p:extLst>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a:t>
            </a:r>
            <a:br>
              <a:rPr lang="en-US">
                <a:latin typeface="Verdana" charset="0"/>
                <a:ea typeface="ヒラギノ角ゴ Pro W3" charset="0"/>
                <a:cs typeface="ヒラギノ角ゴ Pro W3" charset="0"/>
              </a:rPr>
            </a:br>
            <a:r>
              <a:rPr lang="en-US">
                <a:latin typeface="Verdana" charset="0"/>
                <a:ea typeface="ヒラギノ角ゴ Pro W3" charset="0"/>
                <a:cs typeface="ヒラギノ角ゴ Pro W3" charset="0"/>
              </a:rPr>
              <a:t>the Nonbank Public (cont</a:t>
            </a:r>
            <a:r>
              <a:rPr lang="ja-JP" altLang="en-US">
                <a:latin typeface="Verdana" charset="0"/>
                <a:ea typeface="ヒラギノ角ゴ Pro W3" charset="0"/>
                <a:cs typeface="ヒラギノ角ゴ Pro W3" charset="0"/>
              </a:rPr>
              <a:t>’</a:t>
            </a:r>
            <a:r>
              <a:rPr lang="en-US">
                <a:latin typeface="Verdana" charset="0"/>
                <a:ea typeface="ヒラギノ角ゴ Pro W3" charset="0"/>
                <a:cs typeface="ヒラギノ角ゴ Pro W3" charset="0"/>
              </a:rPr>
              <a:t>d)</a:t>
            </a:r>
          </a:p>
        </p:txBody>
      </p:sp>
      <p:graphicFrame>
        <p:nvGraphicFramePr>
          <p:cNvPr id="9262" name="Group 46"/>
          <p:cNvGraphicFramePr>
            <a:graphicFrameLocks noGrp="1"/>
          </p:cNvGraphicFramePr>
          <p:nvPr>
            <p:extLst>
              <p:ext uri="{D42A27DB-BD31-4B8C-83A1-F6EECF244321}">
                <p14:modId xmlns:p14="http://schemas.microsoft.com/office/powerpoint/2010/main" xmlns="" val="1038804437"/>
              </p:ext>
            </p:extLst>
          </p:nvPr>
        </p:nvGraphicFramePr>
        <p:xfrm>
          <a:off x="762000" y="1630363"/>
          <a:ext cx="8177213" cy="1600201"/>
        </p:xfrm>
        <a:graphic>
          <a:graphicData uri="http://schemas.openxmlformats.org/drawingml/2006/table">
            <a:tbl>
              <a:tblPr/>
              <a:tblGrid>
                <a:gridCol w="990600"/>
                <a:gridCol w="990600"/>
                <a:gridCol w="838200"/>
                <a:gridCol w="685800"/>
                <a:gridCol w="228600"/>
                <a:gridCol w="1143000"/>
                <a:gridCol w="914400"/>
                <a:gridCol w="13716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Text Placeholder 1"/>
          <p:cNvSpPr>
            <a:spLocks noGrp="1"/>
          </p:cNvSpPr>
          <p:nvPr>
            <p:ph type="body" sz="half" idx="3"/>
          </p:nvPr>
        </p:nvSpPr>
        <p:spPr/>
        <p:txBody>
          <a:bodyPr/>
          <a:lstStyle/>
          <a:p>
            <a:endParaRPr lang="en-US"/>
          </a:p>
        </p:txBody>
      </p:sp>
    </p:spTree>
    <p:extLst>
      <p:ext uri="{BB962C8B-B14F-4D97-AF65-F5344CB8AC3E}">
        <p14:creationId xmlns:p14="http://schemas.microsoft.com/office/powerpoint/2010/main" xmlns="" val="4116928069"/>
      </p:ext>
    </p:extLst>
  </p:cSld>
  <p:clrMapOvr>
    <a:masterClrMapping/>
  </p:clrMapOvr>
  <p:transition spd="med">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143000" y="1524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Open Market Purchase from  </a:t>
            </a:r>
            <a:br>
              <a:rPr lang="en-US">
                <a:latin typeface="Verdana" charset="0"/>
                <a:ea typeface="ヒラギノ角ゴ Pro W3" charset="0"/>
                <a:cs typeface="ヒラギノ角ゴ Pro W3" charset="0"/>
              </a:rPr>
            </a:br>
            <a:r>
              <a:rPr lang="en-US">
                <a:latin typeface="Verdana" charset="0"/>
                <a:ea typeface="ヒラギノ角ゴ Pro W3" charset="0"/>
                <a:cs typeface="ヒラギノ角ゴ Pro W3" charset="0"/>
              </a:rPr>
              <a:t>the Nonbank Public (cont</a:t>
            </a:r>
            <a:r>
              <a:rPr lang="ja-JP" altLang="en-US">
                <a:latin typeface="Verdana" charset="0"/>
                <a:ea typeface="ヒラギノ角ゴ Pro W3" charset="0"/>
                <a:cs typeface="ヒラギノ角ゴ Pro W3" charset="0"/>
              </a:rPr>
              <a:t>’</a:t>
            </a:r>
            <a:r>
              <a:rPr lang="en-US">
                <a:latin typeface="Verdana" charset="0"/>
                <a:ea typeface="ヒラギノ角ゴ Pro W3" charset="0"/>
                <a:cs typeface="ヒラギノ角ゴ Pro W3" charset="0"/>
              </a:rPr>
              <a:t>d)</a:t>
            </a:r>
          </a:p>
        </p:txBody>
      </p:sp>
      <p:graphicFrame>
        <p:nvGraphicFramePr>
          <p:cNvPr id="9262" name="Group 46"/>
          <p:cNvGraphicFramePr>
            <a:graphicFrameLocks noGrp="1"/>
          </p:cNvGraphicFramePr>
          <p:nvPr/>
        </p:nvGraphicFramePr>
        <p:xfrm>
          <a:off x="762000" y="1630363"/>
          <a:ext cx="8177213" cy="1798321"/>
        </p:xfrm>
        <a:graphic>
          <a:graphicData uri="http://schemas.openxmlformats.org/drawingml/2006/table">
            <a:tbl>
              <a:tblPr/>
              <a:tblGrid>
                <a:gridCol w="990600"/>
                <a:gridCol w="990600"/>
                <a:gridCol w="838200"/>
                <a:gridCol w="685800"/>
                <a:gridCol w="228600"/>
                <a:gridCol w="1143000"/>
                <a:gridCol w="914400"/>
                <a:gridCol w="13716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Securities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 in circulation</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Text Placeholder 1"/>
          <p:cNvSpPr>
            <a:spLocks noGrp="1"/>
          </p:cNvSpPr>
          <p:nvPr>
            <p:ph type="body" sz="half" idx="3"/>
          </p:nvPr>
        </p:nvSpPr>
        <p:spPr/>
        <p:txBody>
          <a:bodyPr/>
          <a:lstStyle/>
          <a:p>
            <a:endParaRPr lang="en-US"/>
          </a:p>
        </p:txBody>
      </p:sp>
    </p:spTree>
    <p:extLst>
      <p:ext uri="{BB962C8B-B14F-4D97-AF65-F5344CB8AC3E}">
        <p14:creationId xmlns:p14="http://schemas.microsoft.com/office/powerpoint/2010/main" xmlns="" val="4116928069"/>
      </p:ext>
    </p:extLst>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219200" y="0"/>
            <a:ext cx="7696200" cy="1143000"/>
          </a:xfrm>
        </p:spPr>
        <p:txBody>
          <a:bodyPr>
            <a:normAutofit fontScale="90000"/>
          </a:bodyPr>
          <a:lstStyle/>
          <a:p>
            <a:pPr eaLnBrk="1" hangingPunct="1"/>
            <a:r>
              <a:rPr lang="en-US">
                <a:latin typeface="Verdana" charset="0"/>
                <a:ea typeface="ヒラギノ角ゴ Pro W3" charset="0"/>
                <a:cs typeface="ヒラギノ角ゴ Pro W3" charset="0"/>
              </a:rPr>
              <a:t>Open Market Purchase: Summary</a:t>
            </a:r>
          </a:p>
        </p:txBody>
      </p:sp>
      <p:sp>
        <p:nvSpPr>
          <p:cNvPr id="31747" name="Rectangle 3"/>
          <p:cNvSpPr>
            <a:spLocks noGrp="1" noChangeArrowheads="1"/>
          </p:cNvSpPr>
          <p:nvPr>
            <p:ph idx="1"/>
          </p:nvPr>
        </p:nvSpPr>
        <p:spPr/>
        <p:txBody>
          <a:bodyPr>
            <a:normAutofit lnSpcReduction="10000"/>
          </a:bodyPr>
          <a:lstStyle/>
          <a:p>
            <a:pPr eaLnBrk="1" hangingPunct="1">
              <a:spcBef>
                <a:spcPct val="40000"/>
              </a:spcBef>
            </a:pPr>
            <a:r>
              <a:rPr lang="en-US">
                <a:latin typeface="Verdana" charset="0"/>
                <a:ea typeface="ヒラギノ角ゴ Pro W3" charset="0"/>
                <a:cs typeface="ヒラギノ角ゴ Pro W3" charset="0"/>
              </a:rPr>
              <a:t>The effect of an open market purchase on reserves depends on whether the seller of the bonds keeps the proceeds from the sale in currency or in deposits</a:t>
            </a:r>
          </a:p>
          <a:p>
            <a:pPr eaLnBrk="1" hangingPunct="1">
              <a:spcBef>
                <a:spcPct val="40000"/>
              </a:spcBef>
            </a:pPr>
            <a:r>
              <a:rPr lang="en-US">
                <a:latin typeface="Verdana" charset="0"/>
                <a:ea typeface="ヒラギノ角ゴ Pro W3" charset="0"/>
                <a:cs typeface="ヒラギノ角ゴ Pro W3" charset="0"/>
              </a:rPr>
              <a:t>The effect of an open market purchase on the monetary base always increases the monetary base by the amount of the purchase</a:t>
            </a:r>
          </a:p>
        </p:txBody>
      </p:sp>
    </p:spTree>
    <p:extLst>
      <p:ext uri="{BB962C8B-B14F-4D97-AF65-F5344CB8AC3E}">
        <p14:creationId xmlns:p14="http://schemas.microsoft.com/office/powerpoint/2010/main" xmlns="" val="3351940644"/>
      </p:ext>
    </p:extLst>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sz="quarter"/>
          </p:nvPr>
        </p:nvSpPr>
        <p:spPr>
          <a:xfrm>
            <a:off x="1143000" y="762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Shifts from Deposits into Currency</a:t>
            </a:r>
          </a:p>
        </p:txBody>
      </p:sp>
      <p:graphicFrame>
        <p:nvGraphicFramePr>
          <p:cNvPr id="12355" name="Group 67"/>
          <p:cNvGraphicFramePr>
            <a:graphicFrameLocks noGrp="1"/>
          </p:cNvGraphicFramePr>
          <p:nvPr/>
        </p:nvGraphicFramePr>
        <p:xfrm>
          <a:off x="609600" y="1355725"/>
          <a:ext cx="7948613" cy="1676401"/>
        </p:xfrm>
        <a:graphic>
          <a:graphicData uri="http://schemas.openxmlformats.org/drawingml/2006/table">
            <a:tbl>
              <a:tblPr/>
              <a:tblGrid>
                <a:gridCol w="1154113"/>
                <a:gridCol w="1131887"/>
                <a:gridCol w="868363"/>
                <a:gridCol w="427037"/>
                <a:gridCol w="228600"/>
                <a:gridCol w="990600"/>
                <a:gridCol w="914400"/>
                <a:gridCol w="12192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356" name="Group 68"/>
          <p:cNvGraphicFramePr>
            <a:graphicFrameLocks noGrp="1"/>
          </p:cNvGraphicFramePr>
          <p:nvPr/>
        </p:nvGraphicFramePr>
        <p:xfrm>
          <a:off x="2590800" y="3352800"/>
          <a:ext cx="4876800" cy="1731645"/>
        </p:xfrm>
        <a:graphic>
          <a:graphicData uri="http://schemas.openxmlformats.org/drawingml/2006/table">
            <a:tbl>
              <a:tblPr/>
              <a:tblGrid>
                <a:gridCol w="1535113"/>
                <a:gridCol w="812800"/>
                <a:gridCol w="1625600"/>
                <a:gridCol w="903287"/>
              </a:tblGrid>
              <a:tr h="431800">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6512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 in circulation</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5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5904" name="Text Box 66"/>
          <p:cNvSpPr txBox="1">
            <a:spLocks noChangeArrowheads="1"/>
          </p:cNvSpPr>
          <p:nvPr/>
        </p:nvSpPr>
        <p:spPr bwMode="auto">
          <a:xfrm>
            <a:off x="381000" y="5257800"/>
            <a:ext cx="8305800" cy="1006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spcBef>
                <a:spcPct val="50000"/>
              </a:spcBef>
              <a:buFontTx/>
              <a:buChar char="•"/>
            </a:pPr>
            <a:r>
              <a:rPr lang="en-US" sz="2000">
                <a:latin typeface="Verdana" charset="0"/>
              </a:rPr>
              <a:t>Net effect on monetary liabilities is zero; Reserves are changed by random fluctuations; Monetary base is a more stable variable</a:t>
            </a:r>
          </a:p>
        </p:txBody>
      </p:sp>
    </p:spTree>
    <p:extLst>
      <p:ext uri="{BB962C8B-B14F-4D97-AF65-F5344CB8AC3E}">
        <p14:creationId xmlns:p14="http://schemas.microsoft.com/office/powerpoint/2010/main" xmlns="" val="833617623"/>
      </p:ext>
    </p:extLst>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sz="quarter"/>
          </p:nvPr>
        </p:nvSpPr>
        <p:spPr>
          <a:xfrm>
            <a:off x="1143000" y="762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Shifts from Deposits into Currency</a:t>
            </a:r>
          </a:p>
        </p:txBody>
      </p:sp>
      <p:graphicFrame>
        <p:nvGraphicFramePr>
          <p:cNvPr id="12355" name="Group 67"/>
          <p:cNvGraphicFramePr>
            <a:graphicFrameLocks noGrp="1"/>
          </p:cNvGraphicFramePr>
          <p:nvPr>
            <p:extLst>
              <p:ext uri="{D42A27DB-BD31-4B8C-83A1-F6EECF244321}">
                <p14:modId xmlns:p14="http://schemas.microsoft.com/office/powerpoint/2010/main" xmlns="" val="2481988143"/>
              </p:ext>
            </p:extLst>
          </p:nvPr>
        </p:nvGraphicFramePr>
        <p:xfrm>
          <a:off x="609600" y="1355725"/>
          <a:ext cx="7948613" cy="1478281"/>
        </p:xfrm>
        <a:graphic>
          <a:graphicData uri="http://schemas.openxmlformats.org/drawingml/2006/table">
            <a:tbl>
              <a:tblPr/>
              <a:tblGrid>
                <a:gridCol w="1154113"/>
                <a:gridCol w="1131887"/>
                <a:gridCol w="868363"/>
                <a:gridCol w="427037"/>
                <a:gridCol w="228600"/>
                <a:gridCol w="990600"/>
                <a:gridCol w="914400"/>
                <a:gridCol w="12192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356" name="Group 68"/>
          <p:cNvGraphicFramePr>
            <a:graphicFrameLocks noGrp="1"/>
          </p:cNvGraphicFramePr>
          <p:nvPr>
            <p:extLst>
              <p:ext uri="{D42A27DB-BD31-4B8C-83A1-F6EECF244321}">
                <p14:modId xmlns:p14="http://schemas.microsoft.com/office/powerpoint/2010/main" xmlns="" val="3688641247"/>
              </p:ext>
            </p:extLst>
          </p:nvPr>
        </p:nvGraphicFramePr>
        <p:xfrm>
          <a:off x="2590800" y="3352800"/>
          <a:ext cx="4876800" cy="1737360"/>
        </p:xfrm>
        <a:graphic>
          <a:graphicData uri="http://schemas.openxmlformats.org/drawingml/2006/table">
            <a:tbl>
              <a:tblPr/>
              <a:tblGrid>
                <a:gridCol w="1535113"/>
                <a:gridCol w="812800"/>
                <a:gridCol w="1625600"/>
                <a:gridCol w="903287"/>
              </a:tblGrid>
              <a:tr h="431800">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6512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5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38772744"/>
      </p:ext>
    </p:extLst>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sz="quarter"/>
          </p:nvPr>
        </p:nvSpPr>
        <p:spPr>
          <a:xfrm>
            <a:off x="1143000" y="762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Shifts from Deposits into Currency</a:t>
            </a:r>
          </a:p>
        </p:txBody>
      </p:sp>
      <p:graphicFrame>
        <p:nvGraphicFramePr>
          <p:cNvPr id="12355" name="Group 67"/>
          <p:cNvGraphicFramePr>
            <a:graphicFrameLocks noGrp="1"/>
          </p:cNvGraphicFramePr>
          <p:nvPr>
            <p:extLst>
              <p:ext uri="{D42A27DB-BD31-4B8C-83A1-F6EECF244321}">
                <p14:modId xmlns:p14="http://schemas.microsoft.com/office/powerpoint/2010/main" xmlns="" val="2654023927"/>
              </p:ext>
            </p:extLst>
          </p:nvPr>
        </p:nvGraphicFramePr>
        <p:xfrm>
          <a:off x="609600" y="1355725"/>
          <a:ext cx="7948613" cy="1676401"/>
        </p:xfrm>
        <a:graphic>
          <a:graphicData uri="http://schemas.openxmlformats.org/drawingml/2006/table">
            <a:tbl>
              <a:tblPr/>
              <a:tblGrid>
                <a:gridCol w="1154113"/>
                <a:gridCol w="1131887"/>
                <a:gridCol w="868363"/>
                <a:gridCol w="427037"/>
                <a:gridCol w="228600"/>
                <a:gridCol w="990600"/>
                <a:gridCol w="914400"/>
                <a:gridCol w="12192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endParaRPr lang="en-US" dirty="0"/>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dirty="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356" name="Group 68"/>
          <p:cNvGraphicFramePr>
            <a:graphicFrameLocks noGrp="1"/>
          </p:cNvGraphicFramePr>
          <p:nvPr>
            <p:extLst>
              <p:ext uri="{D42A27DB-BD31-4B8C-83A1-F6EECF244321}">
                <p14:modId xmlns:p14="http://schemas.microsoft.com/office/powerpoint/2010/main" xmlns="" val="474937776"/>
              </p:ext>
            </p:extLst>
          </p:nvPr>
        </p:nvGraphicFramePr>
        <p:xfrm>
          <a:off x="2590800" y="3352800"/>
          <a:ext cx="4876800" cy="1737360"/>
        </p:xfrm>
        <a:graphic>
          <a:graphicData uri="http://schemas.openxmlformats.org/drawingml/2006/table">
            <a:tbl>
              <a:tblPr/>
              <a:tblGrid>
                <a:gridCol w="1535113"/>
                <a:gridCol w="812800"/>
                <a:gridCol w="1625600"/>
                <a:gridCol w="903287"/>
              </a:tblGrid>
              <a:tr h="431800">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6512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5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US" dirty="0"/>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339198543"/>
      </p:ext>
    </p:extLst>
  </p:cSld>
  <p:clrMapOvr>
    <a:masterClrMapping/>
  </p:clrMapOvr>
  <p:transition spd="med">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sz="quarter"/>
          </p:nvPr>
        </p:nvSpPr>
        <p:spPr>
          <a:xfrm>
            <a:off x="1143000" y="76200"/>
            <a:ext cx="7772400" cy="992188"/>
          </a:xfrm>
        </p:spPr>
        <p:txBody>
          <a:bodyPr>
            <a:normAutofit fontScale="90000"/>
          </a:bodyPr>
          <a:lstStyle/>
          <a:p>
            <a:pPr eaLnBrk="1" hangingPunct="1"/>
            <a:r>
              <a:rPr lang="en-US">
                <a:latin typeface="Verdana" charset="0"/>
                <a:ea typeface="ヒラギノ角ゴ Pro W3" charset="0"/>
                <a:cs typeface="ヒラギノ角ゴ Pro W3" charset="0"/>
              </a:rPr>
              <a:t>Shifts from Deposits into Currency</a:t>
            </a:r>
          </a:p>
        </p:txBody>
      </p:sp>
      <p:graphicFrame>
        <p:nvGraphicFramePr>
          <p:cNvPr id="12355" name="Group 67"/>
          <p:cNvGraphicFramePr>
            <a:graphicFrameLocks noGrp="1"/>
          </p:cNvGraphicFramePr>
          <p:nvPr/>
        </p:nvGraphicFramePr>
        <p:xfrm>
          <a:off x="609600" y="1355725"/>
          <a:ext cx="7948613" cy="1676401"/>
        </p:xfrm>
        <a:graphic>
          <a:graphicData uri="http://schemas.openxmlformats.org/drawingml/2006/table">
            <a:tbl>
              <a:tblPr/>
              <a:tblGrid>
                <a:gridCol w="1154113"/>
                <a:gridCol w="1131887"/>
                <a:gridCol w="868363"/>
                <a:gridCol w="427037"/>
                <a:gridCol w="228600"/>
                <a:gridCol w="990600"/>
                <a:gridCol w="914400"/>
                <a:gridCol w="1219200"/>
                <a:gridCol w="1014413"/>
              </a:tblGrid>
              <a:tr h="373063">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Nonbank Public</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810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Checkable deposits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356" name="Group 68"/>
          <p:cNvGraphicFramePr>
            <a:graphicFrameLocks noGrp="1"/>
          </p:cNvGraphicFramePr>
          <p:nvPr/>
        </p:nvGraphicFramePr>
        <p:xfrm>
          <a:off x="2590800" y="3352800"/>
          <a:ext cx="4876800" cy="1731645"/>
        </p:xfrm>
        <a:graphic>
          <a:graphicData uri="http://schemas.openxmlformats.org/drawingml/2006/table">
            <a:tbl>
              <a:tblPr/>
              <a:tblGrid>
                <a:gridCol w="1535113"/>
                <a:gridCol w="812800"/>
                <a:gridCol w="1625600"/>
                <a:gridCol w="903287"/>
              </a:tblGrid>
              <a:tr h="431800">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6512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Currency in circulation</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5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339198543"/>
      </p:ext>
    </p:extLst>
  </p:cSld>
  <p:clrMapOvr>
    <a:masterClrMapping/>
  </p:clrMapOvr>
  <p:transition spd="med">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43000" y="150813"/>
            <a:ext cx="7696200" cy="992187"/>
          </a:xfrm>
        </p:spPr>
        <p:txBody>
          <a:bodyPr>
            <a:normAutofit fontScale="90000"/>
          </a:bodyPr>
          <a:lstStyle/>
          <a:p>
            <a:pPr eaLnBrk="1" hangingPunct="1"/>
            <a:r>
              <a:rPr lang="en-US">
                <a:latin typeface="Verdana" charset="0"/>
                <a:ea typeface="ヒラギノ角ゴ Pro W3" charset="0"/>
                <a:cs typeface="ヒラギノ角ゴ Pro W3" charset="0"/>
              </a:rPr>
              <a:t>Loans to Financial Institutions</a:t>
            </a:r>
          </a:p>
        </p:txBody>
      </p:sp>
      <p:sp>
        <p:nvSpPr>
          <p:cNvPr id="37891" name="Rectangle 3"/>
          <p:cNvSpPr>
            <a:spLocks noGrp="1" noChangeArrowheads="1"/>
          </p:cNvSpPr>
          <p:nvPr>
            <p:ph type="body" sz="half" idx="3"/>
          </p:nvPr>
        </p:nvSpPr>
        <p:spPr>
          <a:xfrm>
            <a:off x="304800" y="3971925"/>
            <a:ext cx="8534400" cy="2200275"/>
          </a:xfrm>
        </p:spPr>
        <p:txBody>
          <a:bodyPr/>
          <a:lstStyle/>
          <a:p>
            <a:pPr eaLnBrk="1" hangingPunct="1"/>
            <a:r>
              <a:rPr lang="en-US" sz="2400">
                <a:latin typeface="Verdana" charset="0"/>
                <a:ea typeface="ヒラギノ角ゴ Pro W3" charset="0"/>
                <a:cs typeface="ヒラギノ角ゴ Pro W3" charset="0"/>
              </a:rPr>
              <a:t>Monetary liabilities of the Fed have increased by $100</a:t>
            </a:r>
          </a:p>
          <a:p>
            <a:pPr eaLnBrk="1" hangingPunct="1"/>
            <a:r>
              <a:rPr lang="en-US" sz="2400">
                <a:latin typeface="Verdana" charset="0"/>
                <a:ea typeface="ヒラギノ角ゴ Pro W3" charset="0"/>
                <a:cs typeface="ヒラギノ角ゴ Pro W3" charset="0"/>
              </a:rPr>
              <a:t>Monetary base also increases by this amount</a:t>
            </a:r>
          </a:p>
        </p:txBody>
      </p:sp>
      <p:graphicFrame>
        <p:nvGraphicFramePr>
          <p:cNvPr id="87044" name="Group 4"/>
          <p:cNvGraphicFramePr>
            <a:graphicFrameLocks noGrp="1"/>
          </p:cNvGraphicFramePr>
          <p:nvPr/>
        </p:nvGraphicFramePr>
        <p:xfrm>
          <a:off x="990600" y="1719263"/>
          <a:ext cx="7874317" cy="2014539"/>
        </p:xfrm>
        <a:graphic>
          <a:graphicData uri="http://schemas.openxmlformats.org/drawingml/2006/table">
            <a:tbl>
              <a:tblPr/>
              <a:tblGrid>
                <a:gridCol w="914400"/>
                <a:gridCol w="914400"/>
                <a:gridCol w="990600"/>
                <a:gridCol w="990600"/>
                <a:gridCol w="208280"/>
                <a:gridCol w="858837"/>
                <a:gridCol w="1016000"/>
                <a:gridCol w="965200"/>
                <a:gridCol w="1016000"/>
              </a:tblGrid>
              <a:tr h="373063">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Banking System</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charset="0"/>
                          <a:ea typeface="ヒラギノ角ゴ Pro W3" charset="0"/>
                          <a:cs typeface="ヒラギノ角ゴ Pro W3" charset="0"/>
                        </a:rPr>
                        <a:t>Federal Reserve System</a:t>
                      </a:r>
                      <a:endPar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89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v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Assets</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Liabilities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6032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Loans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63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Loans</a:t>
                      </a:r>
                    </a:p>
                  </a:txBody>
                  <a:tcPr horzOverflow="overflow">
                    <a:lnL w="63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Reserves</a:t>
                      </a:r>
                    </a:p>
                  </a:txBody>
                  <a:tcPr horzOverflow="overflow">
                    <a:lnL w="1270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+$100m</a:t>
                      </a:r>
                    </a:p>
                  </a:txBody>
                  <a:tcPr horzOverflow="overflow">
                    <a:lnL>
                      <a:noFill/>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92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(borrowing from Fed)</a:t>
                      </a:r>
                    </a:p>
                  </a:txBody>
                  <a:tcPr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charset="0"/>
                          <a:ea typeface="ヒラギノ角ゴ Pro W3" charset="0"/>
                          <a:cs typeface="ヒラギノ角ゴ Pro W3" charset="0"/>
                        </a:rPr>
                        <a:t>(borrowing from Fed)</a:t>
                      </a:r>
                    </a:p>
                  </a:txBody>
                  <a:tcPr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600" b="0" i="0" u="none" strike="noStrike" cap="none" normalizeH="0" baseline="0">
                        <a:ln>
                          <a:noFill/>
                        </a:ln>
                        <a:solidFill>
                          <a:schemeClr val="tx1"/>
                        </a:solidFill>
                        <a:effectLst/>
                        <a:latin typeface="Times New Roman" charset="0"/>
                        <a:ea typeface="ヒラギノ角ゴ Pro W3" charset="0"/>
                        <a:cs typeface="ヒラギノ角ゴ Pro W3"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xmlns="" val="1886126075"/>
      </p:ext>
    </p:extLst>
  </p:cSld>
  <p:clrMapOvr>
    <a:masterClrMapping/>
  </p:clrMapOvr>
  <p:transition spd="med">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3" name="Object 3"/>
          <p:cNvGraphicFramePr>
            <a:graphicFrameLocks noChangeAspect="1"/>
          </p:cNvGraphicFramePr>
          <p:nvPr>
            <p:extLst>
              <p:ext uri="{D42A27DB-BD31-4B8C-83A1-F6EECF244321}">
                <p14:modId xmlns:p14="http://schemas.microsoft.com/office/powerpoint/2010/main" xmlns="" val="393835335"/>
              </p:ext>
            </p:extLst>
          </p:nvPr>
        </p:nvGraphicFramePr>
        <p:xfrm>
          <a:off x="1563248" y="1682260"/>
          <a:ext cx="6400800" cy="2312988"/>
        </p:xfrm>
        <a:graphic>
          <a:graphicData uri="http://schemas.openxmlformats.org/presentationml/2006/ole">
            <p:oleObj spid="_x0000_s1028" name="Equation" r:id="rId3" imgW="2489200" imgH="889000" progId="">
              <p:embed/>
            </p:oleObj>
          </a:graphicData>
        </a:graphic>
      </p:graphicFrame>
      <p:sp>
        <p:nvSpPr>
          <p:cNvPr id="4" name="TextBox 3"/>
          <p:cNvSpPr txBox="1"/>
          <p:nvPr/>
        </p:nvSpPr>
        <p:spPr>
          <a:xfrm>
            <a:off x="3589380" y="4975230"/>
            <a:ext cx="2067567" cy="523220"/>
          </a:xfrm>
          <a:prstGeom prst="rect">
            <a:avLst/>
          </a:prstGeom>
          <a:noFill/>
        </p:spPr>
        <p:txBody>
          <a:bodyPr wrap="square" rtlCol="0">
            <a:spAutoFit/>
          </a:bodyPr>
          <a:lstStyle/>
          <a:p>
            <a:r>
              <a:rPr lang="en-US" sz="2800" dirty="0" smtClean="0"/>
              <a:t>R= BR+ NBR</a:t>
            </a:r>
            <a:endParaRPr lang="en-US" sz="2800" dirty="0"/>
          </a:p>
        </p:txBody>
      </p:sp>
      <p:sp>
        <p:nvSpPr>
          <p:cNvPr id="5" name="TextBox 4"/>
          <p:cNvSpPr txBox="1"/>
          <p:nvPr/>
        </p:nvSpPr>
        <p:spPr>
          <a:xfrm>
            <a:off x="3589380" y="5820384"/>
            <a:ext cx="3998697" cy="523220"/>
          </a:xfrm>
          <a:prstGeom prst="rect">
            <a:avLst/>
          </a:prstGeom>
          <a:noFill/>
        </p:spPr>
        <p:txBody>
          <a:bodyPr wrap="square" rtlCol="0">
            <a:spAutoFit/>
          </a:bodyPr>
          <a:lstStyle/>
          <a:p>
            <a:r>
              <a:rPr lang="en-US" sz="2800" dirty="0" err="1" smtClean="0"/>
              <a:t>MB</a:t>
            </a:r>
            <a:r>
              <a:rPr lang="en-US" sz="1600" dirty="0" err="1" smtClean="0"/>
              <a:t>n</a:t>
            </a:r>
            <a:r>
              <a:rPr lang="en-US" sz="2800" dirty="0" smtClean="0"/>
              <a:t>= C+ NBR</a:t>
            </a:r>
            <a:endParaRPr lang="en-US" sz="2800" dirty="0"/>
          </a:p>
        </p:txBody>
      </p:sp>
    </p:spTree>
    <p:extLst>
      <p:ext uri="{BB962C8B-B14F-4D97-AF65-F5344CB8AC3E}">
        <p14:creationId xmlns:p14="http://schemas.microsoft.com/office/powerpoint/2010/main" xmlns="" val="2897711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title"/>
          </p:nvPr>
        </p:nvSpPr>
        <p:spPr>
          <a:xfrm>
            <a:off x="1066800" y="76200"/>
            <a:ext cx="7772400" cy="965200"/>
          </a:xfrm>
        </p:spPr>
        <p:txBody>
          <a:bodyPr>
            <a:normAutofit fontScale="90000"/>
          </a:bodyPr>
          <a:lstStyle/>
          <a:p>
            <a:pPr eaLnBrk="1" hangingPunct="1"/>
            <a:r>
              <a:rPr lang="en-US">
                <a:latin typeface="Verdana" charset="0"/>
                <a:ea typeface="ヒラギノ角ゴ Pro W3" charset="0"/>
                <a:cs typeface="ヒラギノ角ゴ Pro W3" charset="0"/>
              </a:rPr>
              <a:t>Overview of the Money Supply Process</a:t>
            </a:r>
          </a:p>
        </p:txBody>
      </p:sp>
      <p:sp>
        <p:nvSpPr>
          <p:cNvPr id="56323" name="Text Box 6"/>
          <p:cNvSpPr txBox="1">
            <a:spLocks noChangeArrowheads="1"/>
          </p:cNvSpPr>
          <p:nvPr/>
        </p:nvSpPr>
        <p:spPr bwMode="auto">
          <a:xfrm>
            <a:off x="533400" y="1219200"/>
            <a:ext cx="830580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spcBef>
                <a:spcPct val="50000"/>
              </a:spcBef>
            </a:pPr>
            <a:r>
              <a:rPr lang="en-US" b="1">
                <a:latin typeface="Verdana" charset="0"/>
              </a:rPr>
              <a:t>Summary Table 1  Money Supply Response</a:t>
            </a:r>
          </a:p>
        </p:txBody>
      </p:sp>
      <p:pic>
        <p:nvPicPr>
          <p:cNvPr id="56324" name="Picture 4" descr="summtbl14_01.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990600" y="2057400"/>
            <a:ext cx="7620000" cy="4106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42144188"/>
      </p:ext>
    </p:extLst>
  </p:cSld>
  <p:clrMapOvr>
    <a:masterClrMapping/>
  </p:clrMapOvr>
  <p:transition spd="med">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stretch>
            <a:fillRect/>
          </a:stretch>
        </p:blipFill>
        <p:spPr>
          <a:xfrm>
            <a:off x="85383" y="1665632"/>
            <a:ext cx="10930786" cy="4302180"/>
          </a:xfrm>
          <a:prstGeom prst="rect">
            <a:avLst/>
          </a:prstGeom>
        </p:spPr>
      </p:pic>
    </p:spTree>
    <p:extLst>
      <p:ext uri="{BB962C8B-B14F-4D97-AF65-F5344CB8AC3E}">
        <p14:creationId xmlns:p14="http://schemas.microsoft.com/office/powerpoint/2010/main" xmlns="" val="15895571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stretch>
            <a:fillRect/>
          </a:stretch>
        </p:blipFill>
        <p:spPr>
          <a:xfrm>
            <a:off x="1739900" y="0"/>
            <a:ext cx="5649686" cy="6858000"/>
          </a:xfrm>
          <a:prstGeom prst="rect">
            <a:avLst/>
          </a:prstGeom>
        </p:spPr>
      </p:pic>
    </p:spTree>
    <p:extLst>
      <p:ext uri="{BB962C8B-B14F-4D97-AF65-F5344CB8AC3E}">
        <p14:creationId xmlns:p14="http://schemas.microsoft.com/office/powerpoint/2010/main" xmlns="" val="41938471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Rectangle 2"/>
          <p:cNvSpPr/>
          <p:nvPr/>
        </p:nvSpPr>
        <p:spPr>
          <a:xfrm>
            <a:off x="761562" y="2340119"/>
            <a:ext cx="8051836" cy="2308324"/>
          </a:xfrm>
          <a:prstGeom prst="rect">
            <a:avLst/>
          </a:prstGeom>
        </p:spPr>
        <p:txBody>
          <a:bodyPr wrap="square">
            <a:spAutoFit/>
          </a:bodyPr>
          <a:lstStyle/>
          <a:p>
            <a:r>
              <a:rPr lang="en-US" sz="2400" dirty="0"/>
              <a:t>In the modern economy, most money takes the form of bank</a:t>
            </a:r>
          </a:p>
          <a:p>
            <a:r>
              <a:rPr lang="en-US" sz="2400" dirty="0"/>
              <a:t>deposits. But how those bank deposits are created is often</a:t>
            </a:r>
          </a:p>
          <a:p>
            <a:r>
              <a:rPr lang="en-US" sz="2400" dirty="0"/>
              <a:t>misunderstood: the principal way is through commercial</a:t>
            </a:r>
          </a:p>
          <a:p>
            <a:r>
              <a:rPr lang="en-US" sz="2400" dirty="0"/>
              <a:t>banks making loans. Whenever a bank makes a loan, it</a:t>
            </a:r>
          </a:p>
          <a:p>
            <a:r>
              <a:rPr lang="en-US" sz="2400" dirty="0"/>
              <a:t>simultaneously creates a matching deposit in the</a:t>
            </a:r>
          </a:p>
          <a:p>
            <a:r>
              <a:rPr lang="en-US" sz="2400" dirty="0"/>
              <a:t>borrower’s bank account, thereby creating new money.</a:t>
            </a:r>
          </a:p>
        </p:txBody>
      </p:sp>
    </p:spTree>
    <p:extLst>
      <p:ext uri="{BB962C8B-B14F-4D97-AF65-F5344CB8AC3E}">
        <p14:creationId xmlns:p14="http://schemas.microsoft.com/office/powerpoint/2010/main" xmlns="" val="21338788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a:blip r:embed="rId2"/>
          <a:stretch>
            <a:fillRect/>
          </a:stretch>
        </p:blipFill>
        <p:spPr>
          <a:xfrm>
            <a:off x="2374900" y="0"/>
            <a:ext cx="4386649" cy="6858000"/>
          </a:xfrm>
          <a:prstGeom prst="rect">
            <a:avLst/>
          </a:prstGeom>
        </p:spPr>
      </p:pic>
    </p:spTree>
    <p:extLst>
      <p:ext uri="{BB962C8B-B14F-4D97-AF65-F5344CB8AC3E}">
        <p14:creationId xmlns:p14="http://schemas.microsoft.com/office/powerpoint/2010/main" xmlns="" val="35510782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Box 2"/>
          <p:cNvSpPr txBox="1"/>
          <p:nvPr/>
        </p:nvSpPr>
        <p:spPr>
          <a:xfrm>
            <a:off x="2546766" y="1965474"/>
            <a:ext cx="4390614" cy="369332"/>
          </a:xfrm>
          <a:prstGeom prst="rect">
            <a:avLst/>
          </a:prstGeom>
          <a:noFill/>
        </p:spPr>
        <p:txBody>
          <a:bodyPr wrap="square" rtlCol="0">
            <a:spAutoFit/>
          </a:bodyPr>
          <a:lstStyle/>
          <a:p>
            <a:r>
              <a:rPr lang="en-US" dirty="0" smtClean="0">
                <a:hlinkClick r:id="rId2"/>
              </a:rPr>
              <a:t>money introduction</a:t>
            </a:r>
            <a:endParaRPr lang="en-US" dirty="0"/>
          </a:p>
        </p:txBody>
      </p:sp>
    </p:spTree>
    <p:extLst>
      <p:ext uri="{BB962C8B-B14F-4D97-AF65-F5344CB8AC3E}">
        <p14:creationId xmlns:p14="http://schemas.microsoft.com/office/powerpoint/2010/main" xmlns="" val="2763604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smtClean="0"/>
              <a:t>Tools of Monetary Policy</a:t>
            </a:r>
            <a:endParaRPr lang="en-US" dirty="0"/>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xmlns="" val="20001193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hlinkClick r:id="rId2"/>
              </a:rPr>
              <a:t>http://www.federalreserve.gov/newsevents/press/monetary/</a:t>
            </a:r>
            <a:r>
              <a:rPr lang="en-US" dirty="0" smtClean="0">
                <a:hlinkClick r:id="rId2"/>
              </a:rPr>
              <a:t>20140917a.htm</a:t>
            </a:r>
            <a:endParaRPr lang="en-US" dirty="0" smtClean="0"/>
          </a:p>
          <a:p>
            <a:endParaRPr lang="en-US" dirty="0"/>
          </a:p>
          <a:p>
            <a:r>
              <a:rPr lang="en-US" dirty="0" smtClean="0"/>
              <a:t>Current Fed Funds Target Rate = 0- 0.25</a:t>
            </a:r>
          </a:p>
          <a:p>
            <a:endParaRPr lang="en-US" dirty="0"/>
          </a:p>
          <a:p>
            <a:r>
              <a:rPr lang="en-US" dirty="0" smtClean="0"/>
              <a:t>The Discount Rate= 0.75</a:t>
            </a:r>
            <a:endParaRPr lang="en-US" dirty="0"/>
          </a:p>
        </p:txBody>
      </p:sp>
    </p:spTree>
    <p:extLst>
      <p:ext uri="{BB962C8B-B14F-4D97-AF65-F5344CB8AC3E}">
        <p14:creationId xmlns:p14="http://schemas.microsoft.com/office/powerpoint/2010/main" xmlns="" val="16829008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 VS Target</a:t>
            </a:r>
            <a:endParaRPr lang="en-US" dirty="0"/>
          </a:p>
        </p:txBody>
      </p:sp>
      <p:sp>
        <p:nvSpPr>
          <p:cNvPr id="3" name="Content Placeholder 2"/>
          <p:cNvSpPr>
            <a:spLocks noGrp="1"/>
          </p:cNvSpPr>
          <p:nvPr>
            <p:ph idx="1"/>
          </p:nvPr>
        </p:nvSpPr>
        <p:spPr/>
        <p:txBody>
          <a:bodyPr>
            <a:normAutofit lnSpcReduction="10000"/>
          </a:bodyPr>
          <a:lstStyle/>
          <a:p>
            <a:r>
              <a:rPr lang="en-US" dirty="0" smtClean="0"/>
              <a:t>The focus is on federal funds rate (Target)</a:t>
            </a:r>
          </a:p>
          <a:p>
            <a:r>
              <a:rPr lang="en-US" dirty="0" smtClean="0"/>
              <a:t>The primary instrument of monetary policy</a:t>
            </a:r>
          </a:p>
          <a:p>
            <a:r>
              <a:rPr lang="en-US" dirty="0" smtClean="0"/>
              <a:t>Since 1994, the fed has announced the target at each FOMC meeting.</a:t>
            </a:r>
          </a:p>
          <a:p>
            <a:r>
              <a:rPr lang="en-US" dirty="0" smtClean="0"/>
              <a:t>The four tools of monetary policy</a:t>
            </a:r>
          </a:p>
          <a:p>
            <a:pPr lvl="1"/>
            <a:r>
              <a:rPr lang="en-US" dirty="0" smtClean="0"/>
              <a:t>Open market operations</a:t>
            </a:r>
          </a:p>
          <a:p>
            <a:pPr lvl="1"/>
            <a:r>
              <a:rPr lang="en-US" dirty="0" smtClean="0"/>
              <a:t>Discount policy</a:t>
            </a:r>
          </a:p>
          <a:p>
            <a:pPr lvl="1"/>
            <a:r>
              <a:rPr lang="en-US" dirty="0" smtClean="0"/>
              <a:t>Reserve requirements</a:t>
            </a:r>
          </a:p>
          <a:p>
            <a:pPr lvl="1"/>
            <a:r>
              <a:rPr lang="en-US" dirty="0" smtClean="0"/>
              <a:t>Interest paid on reserves</a:t>
            </a:r>
            <a:endParaRPr lang="en-US" dirty="0"/>
          </a:p>
        </p:txBody>
      </p:sp>
    </p:spTree>
    <p:extLst>
      <p:ext uri="{BB962C8B-B14F-4D97-AF65-F5344CB8AC3E}">
        <p14:creationId xmlns:p14="http://schemas.microsoft.com/office/powerpoint/2010/main" xmlns="" val="3407754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l-NL" dirty="0">
                <a:hlinkClick r:id="rId2"/>
              </a:rPr>
              <a:t>http://</a:t>
            </a:r>
            <a:r>
              <a:rPr lang="nl-NL" dirty="0" err="1">
                <a:hlinkClick r:id="rId2"/>
              </a:rPr>
              <a:t>www.youtube.com</a:t>
            </a:r>
            <a:r>
              <a:rPr lang="nl-NL" dirty="0">
                <a:hlinkClick r:id="rId2"/>
              </a:rPr>
              <a:t>/</a:t>
            </a:r>
            <a:r>
              <a:rPr lang="nl-NL" dirty="0" err="1">
                <a:hlinkClick r:id="rId2"/>
              </a:rPr>
              <a:t>watch?v</a:t>
            </a:r>
            <a:r>
              <a:rPr lang="nl-NL" dirty="0">
                <a:hlinkClick r:id="rId2"/>
              </a:rPr>
              <a:t>=mw4-hW_LEeI</a:t>
            </a:r>
            <a:endParaRPr lang="en-US" dirty="0"/>
          </a:p>
        </p:txBody>
      </p:sp>
    </p:spTree>
    <p:extLst>
      <p:ext uri="{BB962C8B-B14F-4D97-AF65-F5344CB8AC3E}">
        <p14:creationId xmlns:p14="http://schemas.microsoft.com/office/powerpoint/2010/main" xmlns="" val="4218141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The Market For Reserves and the Federal Funds Rate</a:t>
            </a:r>
          </a:p>
        </p:txBody>
      </p:sp>
      <p:sp>
        <p:nvSpPr>
          <p:cNvPr id="16387" name="Rectangle 5"/>
          <p:cNvSpPr>
            <a:spLocks noGrp="1" noChangeArrowheads="1"/>
          </p:cNvSpPr>
          <p:nvPr>
            <p:ph idx="1"/>
          </p:nvPr>
        </p:nvSpPr>
        <p:spPr>
          <a:xfrm>
            <a:off x="457200" y="1447800"/>
            <a:ext cx="8382000" cy="4572000"/>
          </a:xfrm>
        </p:spPr>
        <p:txBody>
          <a:bodyPr>
            <a:normAutofit lnSpcReduction="10000"/>
          </a:bodyPr>
          <a:lstStyle/>
          <a:p>
            <a:pPr eaLnBrk="1" hangingPunct="1"/>
            <a:r>
              <a:rPr lang="en-US" dirty="0">
                <a:latin typeface="Verdana" charset="0"/>
                <a:ea typeface="ヒラギノ角ゴ Pro W3" charset="0"/>
                <a:cs typeface="ヒラギノ角ゴ Pro W3" charset="0"/>
              </a:rPr>
              <a:t>Demand and Supply in the Market for Reserves</a:t>
            </a:r>
          </a:p>
          <a:p>
            <a:pPr eaLnBrk="1" hangingPunct="1"/>
            <a:r>
              <a:rPr lang="en-US" sz="2400" dirty="0">
                <a:latin typeface="Verdana" charset="0"/>
                <a:ea typeface="ヒラギノ角ゴ Pro W3" charset="0"/>
                <a:cs typeface="ヒラギノ角ゴ Pro W3" charset="0"/>
              </a:rPr>
              <a:t>What happens to the quantity of reserves demanded by banks, holding everything else constant, as the federal funds rate changes?</a:t>
            </a:r>
          </a:p>
          <a:p>
            <a:pPr eaLnBrk="1" hangingPunct="1"/>
            <a:r>
              <a:rPr lang="en-US" sz="2400" dirty="0">
                <a:latin typeface="Verdana" charset="0"/>
                <a:ea typeface="ヒラギノ角ゴ Pro W3" charset="0"/>
                <a:cs typeface="ヒラギノ角ゴ Pro W3" charset="0"/>
              </a:rPr>
              <a:t>Excess reserves are insurance against deposit outflows</a:t>
            </a:r>
          </a:p>
          <a:p>
            <a:pPr lvl="1" eaLnBrk="1" hangingPunct="1"/>
            <a:r>
              <a:rPr lang="en-US" dirty="0">
                <a:latin typeface="Verdana" charset="0"/>
                <a:ea typeface="ヒラギノ角ゴ Pro W3" charset="0"/>
              </a:rPr>
              <a:t>The cost of holding </a:t>
            </a:r>
            <a:r>
              <a:rPr lang="en-US" dirty="0" smtClean="0">
                <a:latin typeface="Verdana" charset="0"/>
                <a:ea typeface="ヒラギノ角ゴ Pro W3" charset="0"/>
              </a:rPr>
              <a:t>these (opportunity cost) </a:t>
            </a:r>
            <a:r>
              <a:rPr lang="en-US" dirty="0">
                <a:latin typeface="Verdana" charset="0"/>
                <a:ea typeface="ヒラギノ角ゴ Pro W3" charset="0"/>
              </a:rPr>
              <a:t>is the interest rate that could have been earned minus the interest rate that is paid on these reserves, </a:t>
            </a:r>
            <a:r>
              <a:rPr lang="en-US" i="1" dirty="0" err="1">
                <a:latin typeface="Verdana" charset="0"/>
                <a:ea typeface="ヒラギノ角ゴ Pro W3" charset="0"/>
              </a:rPr>
              <a:t>i</a:t>
            </a:r>
            <a:r>
              <a:rPr lang="en-US" i="1" baseline="-25000" dirty="0" err="1">
                <a:latin typeface="Verdana" charset="0"/>
                <a:ea typeface="ヒラギノ角ゴ Pro W3" charset="0"/>
              </a:rPr>
              <a:t>er</a:t>
            </a:r>
            <a:endParaRPr lang="en-US" i="1" dirty="0">
              <a:latin typeface="Verdana" charset="0"/>
              <a:ea typeface="ヒラギノ角ゴ Pro W3" charset="0"/>
            </a:endParaRPr>
          </a:p>
        </p:txBody>
      </p:sp>
    </p:spTree>
    <p:extLst>
      <p:ext uri="{BB962C8B-B14F-4D97-AF65-F5344CB8AC3E}">
        <p14:creationId xmlns:p14="http://schemas.microsoft.com/office/powerpoint/2010/main" xmlns="" val="3512542027"/>
      </p:ext>
    </p:extLst>
  </p:cSld>
  <p:clrMapOvr>
    <a:masterClrMapping/>
  </p:clrMapOvr>
  <p:transition spd="med">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Demand in the Market for Reserves</a:t>
            </a:r>
          </a:p>
        </p:txBody>
      </p:sp>
      <p:sp>
        <p:nvSpPr>
          <p:cNvPr id="18435" name="Rectangle 3"/>
          <p:cNvSpPr>
            <a:spLocks noGrp="1" noChangeArrowheads="1"/>
          </p:cNvSpPr>
          <p:nvPr>
            <p:ph idx="1"/>
          </p:nvPr>
        </p:nvSpPr>
        <p:spPr/>
        <p:txBody>
          <a:bodyPr/>
          <a:lstStyle/>
          <a:p>
            <a:pPr eaLnBrk="1" hangingPunct="1"/>
            <a:r>
              <a:rPr lang="en-US" sz="2400">
                <a:latin typeface="Verdana" charset="0"/>
                <a:ea typeface="ヒラギノ角ゴ Pro W3" charset="0"/>
                <a:cs typeface="ヒラギノ角ゴ Pro W3" charset="0"/>
              </a:rPr>
              <a:t>Since the fall of 2008 the Fed has paid interest on reserves at a level that is set at a fixed amount below the federal funds rate target. </a:t>
            </a:r>
          </a:p>
          <a:p>
            <a:pPr eaLnBrk="1" hangingPunct="1"/>
            <a:r>
              <a:rPr lang="en-US" sz="2400">
                <a:latin typeface="Verdana" charset="0"/>
                <a:ea typeface="ヒラギノ角ゴ Pro W3" charset="0"/>
                <a:cs typeface="ヒラギノ角ゴ Pro W3" charset="0"/>
              </a:rPr>
              <a:t>When the federal funds rate is above the rate paid on excess reserves, </a:t>
            </a:r>
            <a:r>
              <a:rPr lang="en-US" sz="2400" i="1">
                <a:latin typeface="Verdana" charset="0"/>
                <a:ea typeface="ヒラギノ角ゴ Pro W3" charset="0"/>
                <a:cs typeface="ヒラギノ角ゴ Pro W3" charset="0"/>
              </a:rPr>
              <a:t>i</a:t>
            </a:r>
            <a:r>
              <a:rPr lang="en-US" sz="2400" i="1" baseline="-25000">
                <a:latin typeface="Verdana" charset="0"/>
                <a:ea typeface="ヒラギノ角ゴ Pro W3" charset="0"/>
                <a:cs typeface="ヒラギノ角ゴ Pro W3" charset="0"/>
              </a:rPr>
              <a:t>er</a:t>
            </a:r>
            <a:r>
              <a:rPr lang="en-US" sz="2400">
                <a:latin typeface="Verdana" charset="0"/>
                <a:ea typeface="ヒラギノ角ゴ Pro W3" charset="0"/>
                <a:cs typeface="ヒラギノ角ゴ Pro W3" charset="0"/>
              </a:rPr>
              <a:t>,</a:t>
            </a:r>
            <a:r>
              <a:rPr lang="en-US" sz="2400" i="1" baseline="-25000">
                <a:latin typeface="Times New Roman" charset="0"/>
                <a:ea typeface="ヒラギノ角ゴ Pro W3" charset="0"/>
                <a:cs typeface="ヒラギノ角ゴ Pro W3" charset="0"/>
              </a:rPr>
              <a:t> </a:t>
            </a:r>
            <a:r>
              <a:rPr lang="en-US" sz="2400">
                <a:latin typeface="Verdana" charset="0"/>
                <a:ea typeface="ヒラギノ角ゴ Pro W3" charset="0"/>
                <a:cs typeface="ヒラギノ角ゴ Pro W3" charset="0"/>
              </a:rPr>
              <a:t>as the federal funds rate decreases, the opportunity cost of holding excess reserves falls and the quantity of reserves demanded rises</a:t>
            </a:r>
          </a:p>
          <a:p>
            <a:pPr eaLnBrk="1" hangingPunct="1"/>
            <a:r>
              <a:rPr lang="en-US" sz="2400">
                <a:latin typeface="Verdana" charset="0"/>
                <a:ea typeface="ヒラギノ角ゴ Pro W3" charset="0"/>
                <a:cs typeface="ヒラギノ角ゴ Pro W3" charset="0"/>
              </a:rPr>
              <a:t>Downward sloping demand curve that becomes flat (infinitely elastic) at </a:t>
            </a:r>
            <a:r>
              <a:rPr lang="en-US" sz="2400" i="1">
                <a:latin typeface="Verdana" charset="0"/>
                <a:ea typeface="ヒラギノ角ゴ Pro W3" charset="0"/>
                <a:cs typeface="ヒラギノ角ゴ Pro W3" charset="0"/>
              </a:rPr>
              <a:t>i</a:t>
            </a:r>
            <a:r>
              <a:rPr lang="en-US" sz="2400" i="1" baseline="-25000">
                <a:latin typeface="Verdana" charset="0"/>
                <a:ea typeface="ヒラギノ角ゴ Pro W3" charset="0"/>
                <a:cs typeface="ヒラギノ角ゴ Pro W3" charset="0"/>
              </a:rPr>
              <a:t>er</a:t>
            </a:r>
          </a:p>
        </p:txBody>
      </p:sp>
    </p:spTree>
    <p:extLst>
      <p:ext uri="{BB962C8B-B14F-4D97-AF65-F5344CB8AC3E}">
        <p14:creationId xmlns:p14="http://schemas.microsoft.com/office/powerpoint/2010/main" xmlns="" val="21585423"/>
      </p:ext>
    </p:extLst>
  </p:cSld>
  <p:clrMapOvr>
    <a:masterClrMapping/>
  </p:clrMapOvr>
  <p:transition spd="med">
    <p:pull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Supply in the Market for Reserves</a:t>
            </a:r>
          </a:p>
        </p:txBody>
      </p:sp>
      <p:sp>
        <p:nvSpPr>
          <p:cNvPr id="19459" name="Rectangle 3"/>
          <p:cNvSpPr>
            <a:spLocks noGrp="1" noChangeArrowheads="1"/>
          </p:cNvSpPr>
          <p:nvPr>
            <p:ph idx="1"/>
          </p:nvPr>
        </p:nvSpPr>
        <p:spPr>
          <a:xfrm>
            <a:off x="381000" y="1600200"/>
            <a:ext cx="8382000" cy="4800600"/>
          </a:xfrm>
        </p:spPr>
        <p:txBody>
          <a:bodyPr/>
          <a:lstStyle/>
          <a:p>
            <a:pPr eaLnBrk="1" hangingPunct="1">
              <a:spcBef>
                <a:spcPct val="40000"/>
              </a:spcBef>
            </a:pPr>
            <a:r>
              <a:rPr lang="en-US" sz="2000">
                <a:latin typeface="Verdana" charset="0"/>
                <a:ea typeface="ヒラギノ角ゴ Pro W3" charset="0"/>
                <a:cs typeface="ヒラギノ角ゴ Pro W3" charset="0"/>
              </a:rPr>
              <a:t>Two components: non-borrowed and borrowed reserves</a:t>
            </a:r>
          </a:p>
          <a:p>
            <a:pPr eaLnBrk="1" hangingPunct="1">
              <a:spcBef>
                <a:spcPct val="40000"/>
              </a:spcBef>
            </a:pPr>
            <a:r>
              <a:rPr lang="en-US" sz="2000">
                <a:latin typeface="Verdana" charset="0"/>
                <a:ea typeface="ヒラギノ角ゴ Pro W3" charset="0"/>
                <a:cs typeface="ヒラギノ角ゴ Pro W3" charset="0"/>
              </a:rPr>
              <a:t>Cost of borrowing from the Fed is the discount rate</a:t>
            </a:r>
          </a:p>
          <a:p>
            <a:pPr eaLnBrk="1" hangingPunct="1">
              <a:spcBef>
                <a:spcPct val="40000"/>
              </a:spcBef>
            </a:pPr>
            <a:r>
              <a:rPr lang="en-US" sz="2000">
                <a:latin typeface="Verdana" charset="0"/>
                <a:ea typeface="ヒラギノ角ゴ Pro W3" charset="0"/>
                <a:cs typeface="ヒラギノ角ゴ Pro W3" charset="0"/>
              </a:rPr>
              <a:t>Borrowing from the Fed is a substitute for borrowing from other banks</a:t>
            </a:r>
          </a:p>
          <a:p>
            <a:pPr eaLnBrk="1" hangingPunct="1">
              <a:spcBef>
                <a:spcPct val="40000"/>
              </a:spcBef>
            </a:pPr>
            <a:r>
              <a:rPr lang="en-US" sz="2000">
                <a:latin typeface="Verdana" charset="0"/>
                <a:ea typeface="ヒラギノ角ゴ Pro W3" charset="0"/>
                <a:cs typeface="ヒラギノ角ゴ Pro W3" charset="0"/>
              </a:rPr>
              <a:t>If </a:t>
            </a:r>
            <a:r>
              <a:rPr lang="en-US" sz="2000" i="1">
                <a:latin typeface="Verdana" charset="0"/>
                <a:ea typeface="ヒラギノ角ゴ Pro W3" charset="0"/>
                <a:cs typeface="ヒラギノ角ゴ Pro W3" charset="0"/>
              </a:rPr>
              <a:t>i</a:t>
            </a:r>
            <a:r>
              <a:rPr lang="en-US" sz="2000" i="1" baseline="-25000">
                <a:latin typeface="Verdana" charset="0"/>
                <a:ea typeface="ヒラギノ角ゴ Pro W3" charset="0"/>
                <a:cs typeface="ヒラギノ角ゴ Pro W3" charset="0"/>
              </a:rPr>
              <a:t>ff</a:t>
            </a:r>
            <a:r>
              <a:rPr lang="en-US" sz="2000" i="1">
                <a:latin typeface="Verdana" charset="0"/>
                <a:ea typeface="ヒラギノ角ゴ Pro W3" charset="0"/>
                <a:cs typeface="ヒラギノ角ゴ Pro W3" charset="0"/>
              </a:rPr>
              <a:t> &lt; i</a:t>
            </a:r>
            <a:r>
              <a:rPr lang="en-US" sz="2000" i="1" baseline="-25000">
                <a:latin typeface="Verdana" charset="0"/>
                <a:ea typeface="ヒラギノ角ゴ Pro W3" charset="0"/>
                <a:cs typeface="ヒラギノ角ゴ Pro W3" charset="0"/>
              </a:rPr>
              <a:t>d</a:t>
            </a:r>
            <a:r>
              <a:rPr lang="en-US" sz="2000" i="1">
                <a:latin typeface="Verdana" charset="0"/>
                <a:ea typeface="ヒラギノ角ゴ Pro W3" charset="0"/>
                <a:cs typeface="ヒラギノ角ゴ Pro W3" charset="0"/>
              </a:rPr>
              <a:t>,</a:t>
            </a:r>
            <a:r>
              <a:rPr lang="en-US" sz="2000">
                <a:latin typeface="Verdana" charset="0"/>
                <a:ea typeface="ヒラギノ角ゴ Pro W3" charset="0"/>
                <a:cs typeface="ヒラギノ角ゴ Pro W3" charset="0"/>
              </a:rPr>
              <a:t> then banks will not borrow from the Fed and borrowed reserves are zero</a:t>
            </a:r>
          </a:p>
          <a:p>
            <a:pPr eaLnBrk="1" hangingPunct="1">
              <a:spcBef>
                <a:spcPct val="40000"/>
              </a:spcBef>
            </a:pPr>
            <a:r>
              <a:rPr lang="en-US" sz="2000">
                <a:latin typeface="Verdana" charset="0"/>
                <a:ea typeface="ヒラギノ角ゴ Pro W3" charset="0"/>
                <a:cs typeface="ヒラギノ角ゴ Pro W3" charset="0"/>
              </a:rPr>
              <a:t>The supply curve will be vertical</a:t>
            </a:r>
          </a:p>
          <a:p>
            <a:pPr eaLnBrk="1" hangingPunct="1">
              <a:spcBef>
                <a:spcPct val="40000"/>
              </a:spcBef>
            </a:pPr>
            <a:r>
              <a:rPr lang="en-US" sz="2000">
                <a:latin typeface="Verdana" charset="0"/>
                <a:ea typeface="ヒラギノ角ゴ Pro W3" charset="0"/>
                <a:cs typeface="ヒラギノ角ゴ Pro W3" charset="0"/>
              </a:rPr>
              <a:t>As </a:t>
            </a:r>
            <a:r>
              <a:rPr lang="en-US" sz="2000" i="1">
                <a:latin typeface="Verdana" charset="0"/>
                <a:ea typeface="ヒラギノ角ゴ Pro W3" charset="0"/>
                <a:cs typeface="ヒラギノ角ゴ Pro W3" charset="0"/>
              </a:rPr>
              <a:t>i</a:t>
            </a:r>
            <a:r>
              <a:rPr lang="en-US" sz="2000" i="1" baseline="-25000">
                <a:latin typeface="Verdana" charset="0"/>
                <a:ea typeface="ヒラギノ角ゴ Pro W3" charset="0"/>
                <a:cs typeface="ヒラギノ角ゴ Pro W3" charset="0"/>
              </a:rPr>
              <a:t>ff</a:t>
            </a:r>
            <a:r>
              <a:rPr lang="en-US" sz="2000" i="1">
                <a:latin typeface="Verdana" charset="0"/>
                <a:ea typeface="ヒラギノ角ゴ Pro W3" charset="0"/>
                <a:cs typeface="ヒラギノ角ゴ Pro W3" charset="0"/>
              </a:rPr>
              <a:t>  </a:t>
            </a:r>
            <a:r>
              <a:rPr lang="en-US" sz="2000">
                <a:latin typeface="Verdana" charset="0"/>
                <a:ea typeface="ヒラギノ角ゴ Pro W3" charset="0"/>
                <a:cs typeface="ヒラギノ角ゴ Pro W3" charset="0"/>
              </a:rPr>
              <a:t>rises above</a:t>
            </a:r>
            <a:r>
              <a:rPr lang="en-US" sz="2000" i="1">
                <a:latin typeface="Verdana" charset="0"/>
                <a:ea typeface="ヒラギノ角ゴ Pro W3" charset="0"/>
                <a:cs typeface="ヒラギノ角ゴ Pro W3" charset="0"/>
              </a:rPr>
              <a:t> i</a:t>
            </a:r>
            <a:r>
              <a:rPr lang="en-US" sz="2000" i="1" baseline="-25000">
                <a:latin typeface="Verdana" charset="0"/>
                <a:ea typeface="ヒラギノ角ゴ Pro W3" charset="0"/>
                <a:cs typeface="ヒラギノ角ゴ Pro W3" charset="0"/>
              </a:rPr>
              <a:t>d</a:t>
            </a:r>
            <a:r>
              <a:rPr lang="en-US" sz="2000" i="1">
                <a:latin typeface="Verdana" charset="0"/>
                <a:ea typeface="ヒラギノ角ゴ Pro W3" charset="0"/>
                <a:cs typeface="ヒラギノ角ゴ Pro W3" charset="0"/>
              </a:rPr>
              <a:t>,</a:t>
            </a:r>
            <a:r>
              <a:rPr lang="en-US" sz="2000">
                <a:latin typeface="Verdana" charset="0"/>
                <a:ea typeface="ヒラギノ角ゴ Pro W3" charset="0"/>
                <a:cs typeface="ヒラギノ角ゴ Pro W3" charset="0"/>
              </a:rPr>
              <a:t> banks will borrow more and more at </a:t>
            </a:r>
            <a:r>
              <a:rPr lang="en-US" sz="2000" i="1">
                <a:latin typeface="Verdana" charset="0"/>
                <a:ea typeface="ヒラギノ角ゴ Pro W3" charset="0"/>
                <a:cs typeface="ヒラギノ角ゴ Pro W3" charset="0"/>
              </a:rPr>
              <a:t>i</a:t>
            </a:r>
            <a:r>
              <a:rPr lang="en-US" sz="2000" i="1" baseline="-25000">
                <a:latin typeface="Verdana" charset="0"/>
                <a:ea typeface="ヒラギノ角ゴ Pro W3" charset="0"/>
                <a:cs typeface="ヒラギノ角ゴ Pro W3" charset="0"/>
              </a:rPr>
              <a:t>d</a:t>
            </a:r>
            <a:r>
              <a:rPr lang="en-US" sz="2000" i="1">
                <a:latin typeface="Verdana" charset="0"/>
                <a:ea typeface="ヒラギノ角ゴ Pro W3" charset="0"/>
                <a:cs typeface="ヒラギノ角ゴ Pro W3" charset="0"/>
              </a:rPr>
              <a:t>, </a:t>
            </a:r>
            <a:r>
              <a:rPr lang="en-US" sz="2000">
                <a:latin typeface="Verdana" charset="0"/>
                <a:ea typeface="ヒラギノ角ゴ Pro W3" charset="0"/>
                <a:cs typeface="ヒラギノ角ゴ Pro W3" charset="0"/>
              </a:rPr>
              <a:t>and re-lend at </a:t>
            </a:r>
            <a:r>
              <a:rPr lang="en-US" sz="2000" i="1">
                <a:latin typeface="Verdana" charset="0"/>
                <a:ea typeface="ヒラギノ角ゴ Pro W3" charset="0"/>
                <a:cs typeface="ヒラギノ角ゴ Pro W3" charset="0"/>
              </a:rPr>
              <a:t>i</a:t>
            </a:r>
            <a:r>
              <a:rPr lang="en-US" sz="2000" i="1" baseline="-25000">
                <a:latin typeface="Verdana" charset="0"/>
                <a:ea typeface="ヒラギノ角ゴ Pro W3" charset="0"/>
                <a:cs typeface="ヒラギノ角ゴ Pro W3" charset="0"/>
              </a:rPr>
              <a:t>ff</a:t>
            </a:r>
          </a:p>
          <a:p>
            <a:pPr eaLnBrk="1" hangingPunct="1">
              <a:spcBef>
                <a:spcPct val="40000"/>
              </a:spcBef>
            </a:pPr>
            <a:r>
              <a:rPr lang="en-US" sz="2000">
                <a:latin typeface="Verdana" charset="0"/>
                <a:ea typeface="ヒラギノ角ゴ Pro W3" charset="0"/>
                <a:cs typeface="ヒラギノ角ゴ Pro W3" charset="0"/>
              </a:rPr>
              <a:t>The supply curve is horizontal (perfectly elastic) at </a:t>
            </a:r>
            <a:r>
              <a:rPr lang="en-US" sz="2000" i="1">
                <a:latin typeface="Verdana" charset="0"/>
                <a:ea typeface="ヒラギノ角ゴ Pro W3" charset="0"/>
                <a:cs typeface="ヒラギノ角ゴ Pro W3" charset="0"/>
              </a:rPr>
              <a:t>i</a:t>
            </a:r>
            <a:r>
              <a:rPr lang="en-US" sz="2000" i="1" baseline="-25000">
                <a:latin typeface="Verdana" charset="0"/>
                <a:ea typeface="ヒラギノ角ゴ Pro W3" charset="0"/>
                <a:cs typeface="ヒラギノ角ゴ Pro W3" charset="0"/>
              </a:rPr>
              <a:t>d</a:t>
            </a:r>
          </a:p>
        </p:txBody>
      </p:sp>
    </p:spTree>
    <p:extLst>
      <p:ext uri="{BB962C8B-B14F-4D97-AF65-F5344CB8AC3E}">
        <p14:creationId xmlns:p14="http://schemas.microsoft.com/office/powerpoint/2010/main" xmlns="" val="2839490129"/>
      </p:ext>
    </p:extLst>
  </p:cSld>
  <p:clrMapOvr>
    <a:masterClrMapping/>
  </p:clrMapOvr>
  <p:transition spd="med">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a:xfrm>
            <a:off x="1143000" y="74613"/>
            <a:ext cx="7772400" cy="992187"/>
          </a:xfrm>
        </p:spPr>
        <p:txBody>
          <a:bodyPr>
            <a:normAutofit fontScale="90000"/>
          </a:bodyPr>
          <a:lstStyle/>
          <a:p>
            <a:pPr eaLnBrk="1" hangingPunct="1"/>
            <a:r>
              <a:rPr lang="en-US">
                <a:latin typeface="Verdana" charset="0"/>
                <a:ea typeface="ヒラギノ角ゴ Pro W3" charset="0"/>
                <a:cs typeface="ヒラギノ角ゴ Pro W3" charset="0"/>
              </a:rPr>
              <a:t>Figure 1  Equilibrium in the Market for Reserves</a:t>
            </a:r>
          </a:p>
        </p:txBody>
      </p:sp>
      <p:pic>
        <p:nvPicPr>
          <p:cNvPr id="21507" name="Picture 3" descr="fig15_01.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752600" y="1676400"/>
            <a:ext cx="5826125" cy="449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941684394"/>
      </p:ext>
    </p:extLst>
  </p:cSld>
  <p:clrMapOvr>
    <a:masterClrMapping/>
  </p:clrMapOvr>
  <p:transition spd="med">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a:xfrm>
            <a:off x="1143000" y="76200"/>
            <a:ext cx="8001000" cy="992188"/>
          </a:xfrm>
        </p:spPr>
        <p:txBody>
          <a:bodyPr/>
          <a:lstStyle/>
          <a:p>
            <a:pPr eaLnBrk="1" hangingPunct="1"/>
            <a:r>
              <a:rPr lang="en-US" sz="2800">
                <a:latin typeface="Verdana" charset="0"/>
                <a:ea typeface="ヒラギノ角ゴ Pro W3" charset="0"/>
                <a:cs typeface="ヒラギノ角ゴ Pro W3" charset="0"/>
              </a:rPr>
              <a:t>How Changes in the Tools of Monetary Policy Affect the Federal Funds Rate</a:t>
            </a:r>
          </a:p>
        </p:txBody>
      </p:sp>
      <p:sp>
        <p:nvSpPr>
          <p:cNvPr id="23555" name="Rectangle 5"/>
          <p:cNvSpPr>
            <a:spLocks noGrp="1" noChangeArrowheads="1"/>
          </p:cNvSpPr>
          <p:nvPr>
            <p:ph idx="1"/>
          </p:nvPr>
        </p:nvSpPr>
        <p:spPr>
          <a:xfrm>
            <a:off x="533400" y="1447800"/>
            <a:ext cx="8229600" cy="4724400"/>
          </a:xfrm>
        </p:spPr>
        <p:txBody>
          <a:bodyPr>
            <a:normAutofit fontScale="92500" lnSpcReduction="10000"/>
          </a:bodyPr>
          <a:lstStyle/>
          <a:p>
            <a:pPr eaLnBrk="1" hangingPunct="1"/>
            <a:r>
              <a:rPr lang="en-US">
                <a:latin typeface="Verdana" charset="0"/>
                <a:ea typeface="ヒラギノ角ゴ Pro W3" charset="0"/>
                <a:cs typeface="ヒラギノ角ゴ Pro W3" charset="0"/>
              </a:rPr>
              <a:t>Effects of open an market operation depends on whether the supply curve initially intersects the demand curve in its downward sloped section versus its flat section. </a:t>
            </a:r>
          </a:p>
          <a:p>
            <a:pPr eaLnBrk="1" hangingPunct="1"/>
            <a:r>
              <a:rPr lang="en-US">
                <a:latin typeface="Verdana" charset="0"/>
                <a:ea typeface="ヒラギノ角ゴ Pro W3" charset="0"/>
                <a:cs typeface="ヒラギノ角ゴ Pro W3" charset="0"/>
              </a:rPr>
              <a:t>An open market purchase causes the federal funds rate to fall whereas an open market sale causes the federal funds rate to rise (when intersection occurs at the downward sloped section). </a:t>
            </a:r>
          </a:p>
        </p:txBody>
      </p:sp>
    </p:spTree>
    <p:extLst>
      <p:ext uri="{BB962C8B-B14F-4D97-AF65-F5344CB8AC3E}">
        <p14:creationId xmlns:p14="http://schemas.microsoft.com/office/powerpoint/2010/main" xmlns="" val="3829780146"/>
      </p:ext>
    </p:extLst>
  </p:cSld>
  <p:clrMapOvr>
    <a:masterClrMapping/>
  </p:clrMapOvr>
  <p:transition spd="med">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43000" y="76200"/>
            <a:ext cx="7924800" cy="1144588"/>
          </a:xfrm>
        </p:spPr>
        <p:txBody>
          <a:bodyPr>
            <a:normAutofit fontScale="90000"/>
          </a:bodyPr>
          <a:lstStyle/>
          <a:p>
            <a:pPr eaLnBrk="1" hangingPunct="1"/>
            <a:r>
              <a:rPr lang="en-US" sz="2800">
                <a:latin typeface="Verdana" charset="0"/>
                <a:ea typeface="ヒラギノ角ゴ Pro W3" charset="0"/>
                <a:cs typeface="ヒラギノ角ゴ Pro W3" charset="0"/>
              </a:rPr>
              <a:t>How Changes in the Tools of Monetary Policy Affect the Federal Funds Rate (cont</a:t>
            </a:r>
            <a:r>
              <a:rPr lang="ja-JP" altLang="en-US" sz="2800">
                <a:latin typeface="Verdana" charset="0"/>
                <a:ea typeface="ヒラギノ角ゴ Pro W3" charset="0"/>
                <a:cs typeface="ヒラギノ角ゴ Pro W3" charset="0"/>
              </a:rPr>
              <a:t>’</a:t>
            </a:r>
            <a:r>
              <a:rPr lang="en-US" sz="2800">
                <a:latin typeface="Verdana" charset="0"/>
                <a:ea typeface="ヒラギノ角ゴ Pro W3" charset="0"/>
                <a:cs typeface="ヒラギノ角ゴ Pro W3" charset="0"/>
              </a:rPr>
              <a:t>d)</a:t>
            </a:r>
          </a:p>
        </p:txBody>
      </p:sp>
      <p:sp>
        <p:nvSpPr>
          <p:cNvPr id="25603" name="Rectangle 3"/>
          <p:cNvSpPr>
            <a:spLocks noGrp="1" noChangeArrowheads="1"/>
          </p:cNvSpPr>
          <p:nvPr>
            <p:ph idx="1"/>
          </p:nvPr>
        </p:nvSpPr>
        <p:spPr/>
        <p:txBody>
          <a:bodyPr/>
          <a:lstStyle/>
          <a:p>
            <a:pPr eaLnBrk="1" hangingPunct="1"/>
            <a:r>
              <a:rPr lang="en-US">
                <a:latin typeface="Verdana" charset="0"/>
                <a:ea typeface="ヒラギノ角ゴ Pro W3" charset="0"/>
                <a:cs typeface="ヒラギノ角ゴ Pro W3" charset="0"/>
              </a:rPr>
              <a:t>Open market operations have no effect on the federal funds rate when intersection occurs at the flat section of the demand curve. </a:t>
            </a:r>
          </a:p>
        </p:txBody>
      </p:sp>
    </p:spTree>
    <p:extLst>
      <p:ext uri="{BB962C8B-B14F-4D97-AF65-F5344CB8AC3E}">
        <p14:creationId xmlns:p14="http://schemas.microsoft.com/office/powerpoint/2010/main" xmlns="" val="2165524429"/>
      </p:ext>
    </p:extLst>
  </p:cSld>
  <p:clrMapOvr>
    <a:masterClrMapping/>
  </p:clrMapOvr>
  <p:transition spd="med">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143000" y="152400"/>
            <a:ext cx="7924800" cy="992188"/>
          </a:xfrm>
        </p:spPr>
        <p:txBody>
          <a:bodyPr>
            <a:normAutofit fontScale="90000"/>
          </a:bodyPr>
          <a:lstStyle/>
          <a:p>
            <a:pPr eaLnBrk="1" hangingPunct="1"/>
            <a:r>
              <a:rPr lang="en-US" sz="2800">
                <a:latin typeface="Verdana" charset="0"/>
                <a:ea typeface="ヒラギノ角ゴ Pro W3" charset="0"/>
                <a:cs typeface="ヒラギノ角ゴ Pro W3" charset="0"/>
              </a:rPr>
              <a:t>How Changes in the Tools of Monetary Policy Affect the Federal Funds Rate (cont</a:t>
            </a:r>
            <a:r>
              <a:rPr lang="ja-JP" altLang="en-US" sz="2800">
                <a:latin typeface="Verdana" charset="0"/>
                <a:ea typeface="ヒラギノ角ゴ Pro W3" charset="0"/>
                <a:cs typeface="ヒラギノ角ゴ Pro W3" charset="0"/>
              </a:rPr>
              <a:t>’</a:t>
            </a:r>
            <a:r>
              <a:rPr lang="en-US" sz="2800">
                <a:latin typeface="Verdana" charset="0"/>
                <a:ea typeface="ヒラギノ角ゴ Pro W3" charset="0"/>
                <a:cs typeface="ヒラギノ角ゴ Pro W3" charset="0"/>
              </a:rPr>
              <a:t>d)</a:t>
            </a:r>
          </a:p>
        </p:txBody>
      </p:sp>
      <p:sp>
        <p:nvSpPr>
          <p:cNvPr id="27651" name="Rectangle 3"/>
          <p:cNvSpPr>
            <a:spLocks noGrp="1" noChangeArrowheads="1"/>
          </p:cNvSpPr>
          <p:nvPr>
            <p:ph idx="1"/>
          </p:nvPr>
        </p:nvSpPr>
        <p:spPr>
          <a:xfrm>
            <a:off x="457200" y="1676400"/>
            <a:ext cx="7924800" cy="4724400"/>
          </a:xfrm>
        </p:spPr>
        <p:txBody>
          <a:bodyPr/>
          <a:lstStyle/>
          <a:p>
            <a:pPr eaLnBrk="1" hangingPunct="1"/>
            <a:r>
              <a:rPr lang="en-US" sz="2400">
                <a:latin typeface="Verdana" charset="0"/>
                <a:ea typeface="ヒラギノ角ゴ Pro W3" charset="0"/>
                <a:cs typeface="ヒラギノ角ゴ Pro W3" charset="0"/>
              </a:rPr>
              <a:t>If the intersection of supply and demand occurs on the vertical section of the supply curve, a change in the discount rate will have no effect on the federal funds rate.</a:t>
            </a:r>
          </a:p>
          <a:p>
            <a:pPr eaLnBrk="1" hangingPunct="1">
              <a:spcBef>
                <a:spcPct val="40000"/>
              </a:spcBef>
            </a:pPr>
            <a:r>
              <a:rPr lang="en-US" sz="2400">
                <a:latin typeface="Verdana" charset="0"/>
                <a:ea typeface="ヒラギノ角ゴ Pro W3" charset="0"/>
                <a:cs typeface="ヒラギノ角ゴ Pro W3" charset="0"/>
              </a:rPr>
              <a:t>If the intersection of supply and demand occurs on the horizontal section of the supply curve, a change in the discount rate shifts that portion of the supply curve and the federal funds rate may either rise or fall depending on the change in the discount rate</a:t>
            </a:r>
          </a:p>
        </p:txBody>
      </p:sp>
    </p:spTree>
    <p:extLst>
      <p:ext uri="{BB962C8B-B14F-4D97-AF65-F5344CB8AC3E}">
        <p14:creationId xmlns:p14="http://schemas.microsoft.com/office/powerpoint/2010/main" xmlns="" val="3866744639"/>
      </p:ext>
    </p:extLst>
  </p:cSld>
  <p:clrMapOvr>
    <a:masterClrMapping/>
  </p:clrMapOvr>
  <p:transition spd="med">
    <p:pull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1143000" y="76200"/>
            <a:ext cx="7696200" cy="1143000"/>
          </a:xfrm>
        </p:spPr>
        <p:txBody>
          <a:bodyPr>
            <a:normAutofit fontScale="90000"/>
          </a:bodyPr>
          <a:lstStyle/>
          <a:p>
            <a:pPr eaLnBrk="1" hangingPunct="1"/>
            <a:r>
              <a:rPr lang="en-US" sz="2800">
                <a:latin typeface="Verdana" charset="0"/>
                <a:ea typeface="ヒラギノ角ゴ Pro W3" charset="0"/>
                <a:cs typeface="ヒラギノ角ゴ Pro W3" charset="0"/>
              </a:rPr>
              <a:t>How Changes in the Tools of Monetary Policy Affect the Federal Funds Rate (cont</a:t>
            </a:r>
            <a:r>
              <a:rPr lang="ja-JP" altLang="en-US" sz="2800">
                <a:latin typeface="Verdana" charset="0"/>
                <a:ea typeface="ヒラギノ角ゴ Pro W3" charset="0"/>
                <a:cs typeface="ヒラギノ角ゴ Pro W3" charset="0"/>
              </a:rPr>
              <a:t>’</a:t>
            </a:r>
            <a:r>
              <a:rPr lang="en-US" sz="2800">
                <a:latin typeface="Verdana" charset="0"/>
                <a:ea typeface="ヒラギノ角ゴ Pro W3" charset="0"/>
                <a:cs typeface="ヒラギノ角ゴ Pro W3" charset="0"/>
              </a:rPr>
              <a:t>d)</a:t>
            </a:r>
          </a:p>
        </p:txBody>
      </p:sp>
      <p:sp>
        <p:nvSpPr>
          <p:cNvPr id="28675" name="Rectangle 5"/>
          <p:cNvSpPr>
            <a:spLocks noGrp="1" noChangeArrowheads="1"/>
          </p:cNvSpPr>
          <p:nvPr>
            <p:ph idx="1"/>
          </p:nvPr>
        </p:nvSpPr>
        <p:spPr/>
        <p:txBody>
          <a:bodyPr/>
          <a:lstStyle/>
          <a:p>
            <a:pPr eaLnBrk="1" hangingPunct="1">
              <a:spcBef>
                <a:spcPct val="40000"/>
              </a:spcBef>
            </a:pPr>
            <a:r>
              <a:rPr lang="en-US">
                <a:latin typeface="Verdana" charset="0"/>
                <a:ea typeface="ヒラギノ角ゴ Pro W3" charset="0"/>
                <a:cs typeface="ヒラギノ角ゴ Pro W3" charset="0"/>
              </a:rPr>
              <a:t>When the Fed raises reserve requirement, the federal funds rate rises and when the Fed decreases reserve requirement, the federal funds rate falls</a:t>
            </a:r>
            <a:r>
              <a:rPr lang="en-US">
                <a:latin typeface="Verdana" charset="0"/>
                <a:ea typeface="ヒラギノ角ゴ Pro W3" charset="0"/>
                <a:cs typeface="ヒラギノ角ゴ Pro W3" charset="0"/>
                <a:sym typeface="MT Symbol" charset="0"/>
              </a:rPr>
              <a:t>. </a:t>
            </a:r>
            <a:endParaRPr lang="en-US">
              <a:latin typeface="Verdana" charset="0"/>
              <a:ea typeface="ヒラギノ角ゴ Pro W3" charset="0"/>
              <a:cs typeface="ヒラギノ角ゴ Pro W3" charset="0"/>
            </a:endParaRPr>
          </a:p>
        </p:txBody>
      </p:sp>
    </p:spTree>
    <p:extLst>
      <p:ext uri="{BB962C8B-B14F-4D97-AF65-F5344CB8AC3E}">
        <p14:creationId xmlns:p14="http://schemas.microsoft.com/office/powerpoint/2010/main" xmlns="" val="3327949535"/>
      </p:ext>
    </p:extLst>
  </p:cSld>
  <p:clrMapOvr>
    <a:masterClrMapping/>
  </p:clrMapOvr>
  <p:transition spd="med">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a:xfrm>
            <a:off x="1143000" y="76200"/>
            <a:ext cx="7772400" cy="1106488"/>
          </a:xfrm>
        </p:spPr>
        <p:txBody>
          <a:bodyPr>
            <a:normAutofit fontScale="90000"/>
          </a:bodyPr>
          <a:lstStyle/>
          <a:p>
            <a:pPr eaLnBrk="1" hangingPunct="1"/>
            <a:r>
              <a:rPr lang="en-US">
                <a:latin typeface="Verdana" charset="0"/>
                <a:ea typeface="ヒラギノ角ゴ Pro W3" charset="0"/>
                <a:cs typeface="ヒラギノ角ゴ Pro W3" charset="0"/>
              </a:rPr>
              <a:t>Figure 2  Response to an Open Market Operation </a:t>
            </a:r>
          </a:p>
        </p:txBody>
      </p:sp>
      <p:pic>
        <p:nvPicPr>
          <p:cNvPr id="30723" name="Picture 3" descr="fig15_02.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85800" y="1600200"/>
            <a:ext cx="7902575" cy="434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092920965"/>
      </p:ext>
    </p:extLst>
  </p:cSld>
  <p:clrMapOvr>
    <a:masterClrMapping/>
  </p:clrMapOvr>
  <p:transition spd="med">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1143000" y="76200"/>
            <a:ext cx="7696200" cy="1143000"/>
          </a:xfrm>
        </p:spPr>
        <p:txBody>
          <a:bodyPr>
            <a:normAutofit fontScale="90000"/>
          </a:bodyPr>
          <a:lstStyle/>
          <a:p>
            <a:pPr eaLnBrk="1" hangingPunct="1"/>
            <a:r>
              <a:rPr lang="en-US">
                <a:latin typeface="Verdana" charset="0"/>
                <a:ea typeface="ヒラギノ角ゴ Pro W3" charset="0"/>
                <a:cs typeface="ヒラギノ角ゴ Pro W3" charset="0"/>
              </a:rPr>
              <a:t>Figure 3  Response to a Change in the Discount Rate</a:t>
            </a:r>
          </a:p>
        </p:txBody>
      </p:sp>
      <p:pic>
        <p:nvPicPr>
          <p:cNvPr id="32771" name="Picture 3" descr="fig15_03.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85800" y="1838325"/>
            <a:ext cx="7966075" cy="3811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724219449"/>
      </p:ext>
    </p:extLst>
  </p:cSld>
  <p:clrMapOvr>
    <a:masterClrMapping/>
  </p:clrMapOvr>
  <p:transition spd="med">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a:xfrm>
            <a:off x="1143000" y="76200"/>
            <a:ext cx="7696200" cy="1143000"/>
          </a:xfrm>
        </p:spPr>
        <p:txBody>
          <a:bodyPr>
            <a:normAutofit fontScale="90000"/>
          </a:bodyPr>
          <a:lstStyle/>
          <a:p>
            <a:pPr eaLnBrk="1" hangingPunct="1"/>
            <a:r>
              <a:rPr lang="en-US">
                <a:latin typeface="Verdana" charset="0"/>
                <a:ea typeface="ヒラギノ角ゴ Pro W3" charset="0"/>
                <a:cs typeface="ヒラギノ角ゴ Pro W3" charset="0"/>
              </a:rPr>
              <a:t>Figure 4  Response to a Change in Required Reserves</a:t>
            </a:r>
          </a:p>
        </p:txBody>
      </p:sp>
      <p:pic>
        <p:nvPicPr>
          <p:cNvPr id="34819" name="Picture 3" descr="fig15_04.gif"/>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447800" y="1447800"/>
            <a:ext cx="6400800" cy="4465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066108614"/>
      </p:ext>
    </p:extLst>
  </p:cSld>
  <p:clrMapOvr>
    <a:masterClrMapping/>
  </p:clrMapOvr>
  <p:transition spd="med">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143000" y="76200"/>
            <a:ext cx="7696200" cy="1143000"/>
          </a:xfrm>
        </p:spPr>
        <p:txBody>
          <a:bodyPr/>
          <a:lstStyle/>
          <a:p>
            <a:pPr eaLnBrk="1" hangingPunct="1"/>
            <a:r>
              <a:rPr lang="en-US" sz="2800">
                <a:latin typeface="Verdana" charset="0"/>
                <a:ea typeface="ヒラギノ角ゴ Pro W3" charset="0"/>
                <a:cs typeface="ヒラギノ角ゴ Pro W3" charset="0"/>
              </a:rPr>
              <a:t>Figure 5  Response to a Change in the Interest Rate on Reserves</a:t>
            </a:r>
          </a:p>
        </p:txBody>
      </p:sp>
      <p:pic>
        <p:nvPicPr>
          <p:cNvPr id="36867" name="Picture 4" descr="fig15_05.gif"/>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 y="1752600"/>
            <a:ext cx="7959725" cy="388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933520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43000" y="76200"/>
            <a:ext cx="7696200" cy="1143000"/>
          </a:xfrm>
        </p:spPr>
        <p:txBody>
          <a:bodyPr>
            <a:normAutofit fontScale="90000"/>
          </a:bodyPr>
          <a:lstStyle/>
          <a:p>
            <a:pPr eaLnBrk="1" hangingPunct="1"/>
            <a:r>
              <a:rPr lang="en-US" sz="2800">
                <a:latin typeface="Verdana" charset="0"/>
                <a:ea typeface="ヒラギノ角ゴ Pro W3" charset="0"/>
                <a:cs typeface="ヒラギノ角ゴ Pro W3" charset="0"/>
              </a:rPr>
              <a:t>Figure 6  How the Federal Reserve</a:t>
            </a:r>
            <a:r>
              <a:rPr lang="ja-JP" altLang="en-US" sz="2800">
                <a:latin typeface="Verdana" charset="0"/>
                <a:ea typeface="ヒラギノ角ゴ Pro W3" charset="0"/>
                <a:cs typeface="ヒラギノ角ゴ Pro W3" charset="0"/>
              </a:rPr>
              <a:t>’</a:t>
            </a:r>
            <a:r>
              <a:rPr lang="en-US" sz="2800">
                <a:latin typeface="Verdana" charset="0"/>
                <a:ea typeface="ヒラギノ角ゴ Pro W3" charset="0"/>
                <a:cs typeface="ヒラギノ角ゴ Pro W3" charset="0"/>
              </a:rPr>
              <a:t>s Operating Procedures Limit Fluctuations in the Federal Funds Rate</a:t>
            </a:r>
          </a:p>
        </p:txBody>
      </p:sp>
      <p:pic>
        <p:nvPicPr>
          <p:cNvPr id="37891" name="Picture 4" descr="fig15_06.gif"/>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0200" y="1600200"/>
            <a:ext cx="6096000" cy="4443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6708728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Conventional Monetary Policy Tools</a:t>
            </a:r>
          </a:p>
        </p:txBody>
      </p:sp>
      <p:sp>
        <p:nvSpPr>
          <p:cNvPr id="38915" name="Rectangle 3"/>
          <p:cNvSpPr>
            <a:spLocks noGrp="1" noChangeArrowheads="1"/>
          </p:cNvSpPr>
          <p:nvPr>
            <p:ph idx="1"/>
          </p:nvPr>
        </p:nvSpPr>
        <p:spPr/>
        <p:txBody>
          <a:bodyPr/>
          <a:lstStyle/>
          <a:p>
            <a:pPr eaLnBrk="1" hangingPunct="1"/>
            <a:r>
              <a:rPr lang="en-US" sz="2400">
                <a:latin typeface="Verdana" charset="0"/>
                <a:ea typeface="ヒラギノ角ゴ Pro W3" charset="0"/>
                <a:cs typeface="ヒラギノ角ゴ Pro W3" charset="0"/>
              </a:rPr>
              <a:t>During normal times, the Federal Reserve uses three tools of monetary policy—open market operations, discount lending, and reserve requirements—to control the money supply and interest rates, and these are referred to as conventional monetary policy tools.</a:t>
            </a:r>
          </a:p>
        </p:txBody>
      </p:sp>
    </p:spTree>
    <p:extLst>
      <p:ext uri="{BB962C8B-B14F-4D97-AF65-F5344CB8AC3E}">
        <p14:creationId xmlns:p14="http://schemas.microsoft.com/office/powerpoint/2010/main" xmlns="" val="27548115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p:nvPr>
        </p:nvSpPr>
        <p:spPr/>
        <p:txBody>
          <a:bodyPr/>
          <a:lstStyle/>
          <a:p>
            <a:pPr eaLnBrk="1" hangingPunct="1"/>
            <a:r>
              <a:rPr lang="en-US">
                <a:latin typeface="Verdana" charset="0"/>
                <a:ea typeface="ヒラギノ角ゴ Pro W3" charset="0"/>
                <a:cs typeface="ヒラギノ角ゴ Pro W3" charset="0"/>
              </a:rPr>
              <a:t>Open Market Operations</a:t>
            </a:r>
          </a:p>
        </p:txBody>
      </p:sp>
      <p:sp>
        <p:nvSpPr>
          <p:cNvPr id="39939" name="Rectangle 5"/>
          <p:cNvSpPr>
            <a:spLocks noGrp="1" noChangeArrowheads="1"/>
          </p:cNvSpPr>
          <p:nvPr>
            <p:ph idx="1"/>
          </p:nvPr>
        </p:nvSpPr>
        <p:spPr/>
        <p:txBody>
          <a:bodyPr>
            <a:normAutofit fontScale="85000" lnSpcReduction="20000"/>
          </a:bodyPr>
          <a:lstStyle/>
          <a:p>
            <a:pPr eaLnBrk="1" hangingPunct="1"/>
            <a:r>
              <a:rPr lang="en-US" dirty="0">
                <a:latin typeface="Verdana" charset="0"/>
                <a:ea typeface="ヒラギノ角ゴ Pro W3" charset="0"/>
                <a:cs typeface="ヒラギノ角ゴ Pro W3" charset="0"/>
              </a:rPr>
              <a:t>Dynamic open market </a:t>
            </a:r>
            <a:r>
              <a:rPr lang="en-US" dirty="0" smtClean="0">
                <a:latin typeface="Verdana" charset="0"/>
                <a:ea typeface="ヒラギノ角ゴ Pro W3" charset="0"/>
                <a:cs typeface="ヒラギノ角ゴ Pro W3" charset="0"/>
              </a:rPr>
              <a:t>operations</a:t>
            </a:r>
          </a:p>
          <a:p>
            <a:pPr lvl="1"/>
            <a:r>
              <a:rPr lang="en-US" dirty="0" smtClean="0">
                <a:latin typeface="Verdana" charset="0"/>
                <a:ea typeface="ヒラギノ角ゴ Pro W3" charset="0"/>
                <a:cs typeface="ヒラギノ角ゴ Pro W3" charset="0"/>
              </a:rPr>
              <a:t>To change the level of reserves and MB</a:t>
            </a:r>
            <a:endParaRPr lang="en-US" dirty="0">
              <a:latin typeface="Verdana" charset="0"/>
              <a:ea typeface="ヒラギノ角ゴ Pro W3" charset="0"/>
              <a:cs typeface="ヒラギノ角ゴ Pro W3" charset="0"/>
            </a:endParaRPr>
          </a:p>
          <a:p>
            <a:pPr eaLnBrk="1" hangingPunct="1"/>
            <a:r>
              <a:rPr lang="en-US" dirty="0">
                <a:latin typeface="Verdana" charset="0"/>
                <a:ea typeface="ヒラギノ角ゴ Pro W3" charset="0"/>
                <a:cs typeface="ヒラギノ角ゴ Pro W3" charset="0"/>
              </a:rPr>
              <a:t>Defensive open market </a:t>
            </a:r>
            <a:r>
              <a:rPr lang="en-US" dirty="0" smtClean="0">
                <a:latin typeface="Verdana" charset="0"/>
                <a:ea typeface="ヒラギノ角ゴ Pro W3" charset="0"/>
                <a:cs typeface="ヒラギノ角ゴ Pro W3" charset="0"/>
              </a:rPr>
              <a:t>operations</a:t>
            </a:r>
          </a:p>
          <a:p>
            <a:pPr lvl="1"/>
            <a:r>
              <a:rPr lang="en-US" dirty="0" smtClean="0">
                <a:latin typeface="Verdana" charset="0"/>
                <a:ea typeface="ヒラギノ角ゴ Pro W3" charset="0"/>
                <a:cs typeface="ヒラギノ角ゴ Pro W3" charset="0"/>
              </a:rPr>
              <a:t>To offset movements in other factors that affect reserves and the monetary base.</a:t>
            </a:r>
            <a:endParaRPr lang="en-US" dirty="0">
              <a:latin typeface="Verdana" charset="0"/>
              <a:ea typeface="ヒラギノ角ゴ Pro W3" charset="0"/>
              <a:cs typeface="ヒラギノ角ゴ Pro W3" charset="0"/>
            </a:endParaRPr>
          </a:p>
          <a:p>
            <a:pPr eaLnBrk="1" hangingPunct="1"/>
            <a:r>
              <a:rPr lang="en-US" dirty="0">
                <a:latin typeface="Verdana" charset="0"/>
                <a:ea typeface="ヒラギノ角ゴ Pro W3" charset="0"/>
                <a:cs typeface="ヒラギノ角ゴ Pro W3" charset="0"/>
              </a:rPr>
              <a:t>Primary </a:t>
            </a:r>
            <a:r>
              <a:rPr lang="en-US" dirty="0" smtClean="0">
                <a:latin typeface="Verdana" charset="0"/>
                <a:ea typeface="ヒラギノ角ゴ Pro W3" charset="0"/>
                <a:cs typeface="ヒラギノ角ゴ Pro W3" charset="0"/>
              </a:rPr>
              <a:t>dealers</a:t>
            </a:r>
          </a:p>
          <a:p>
            <a:pPr lvl="1"/>
            <a:r>
              <a:rPr lang="en-US" dirty="0" smtClean="0">
                <a:latin typeface="Verdana" charset="0"/>
                <a:ea typeface="ヒラギノ角ゴ Pro W3" charset="0"/>
                <a:cs typeface="ヒラギノ角ゴ Pro W3" charset="0"/>
              </a:rPr>
              <a:t>(</a:t>
            </a:r>
            <a:r>
              <a:rPr lang="en-US" dirty="0" err="1" smtClean="0">
                <a:latin typeface="Verdana" charset="0"/>
                <a:ea typeface="ヒラギノ角ゴ Pro W3" charset="0"/>
                <a:cs typeface="ヒラギノ角ゴ Pro W3" charset="0"/>
              </a:rPr>
              <a:t>salomon</a:t>
            </a:r>
            <a:r>
              <a:rPr lang="en-US" dirty="0" smtClean="0">
                <a:latin typeface="Verdana" charset="0"/>
                <a:ea typeface="ヒラギノ角ゴ Pro W3" charset="0"/>
                <a:cs typeface="ヒラギノ角ゴ Pro W3" charset="0"/>
              </a:rPr>
              <a:t> brothers scandal)</a:t>
            </a:r>
            <a:endParaRPr lang="en-US" dirty="0">
              <a:latin typeface="Verdana" charset="0"/>
              <a:ea typeface="ヒラギノ角ゴ Pro W3" charset="0"/>
              <a:cs typeface="ヒラギノ角ゴ Pro W3" charset="0"/>
            </a:endParaRPr>
          </a:p>
          <a:p>
            <a:pPr eaLnBrk="1" hangingPunct="1"/>
            <a:r>
              <a:rPr lang="en-US" dirty="0">
                <a:latin typeface="Verdana" charset="0"/>
                <a:ea typeface="ヒラギノ角ゴ Pro W3" charset="0"/>
                <a:cs typeface="ヒラギノ角ゴ Pro W3" charset="0"/>
              </a:rPr>
              <a:t>TRAPS (Trading Room Automated Processing System)</a:t>
            </a:r>
          </a:p>
          <a:p>
            <a:pPr eaLnBrk="1" hangingPunct="1"/>
            <a:r>
              <a:rPr lang="en-US" dirty="0">
                <a:latin typeface="Verdana" charset="0"/>
                <a:ea typeface="ヒラギノ角ゴ Pro W3" charset="0"/>
                <a:cs typeface="ヒラギノ角ゴ Pro W3" charset="0"/>
              </a:rPr>
              <a:t>Repurchase agreements</a:t>
            </a:r>
          </a:p>
          <a:p>
            <a:pPr eaLnBrk="1" hangingPunct="1"/>
            <a:r>
              <a:rPr lang="en-US" dirty="0">
                <a:latin typeface="Verdana" charset="0"/>
                <a:ea typeface="ヒラギノ角ゴ Pro W3" charset="0"/>
                <a:cs typeface="ヒラギノ角ゴ Pro W3" charset="0"/>
              </a:rPr>
              <a:t>Matched sale-purchase agreements</a:t>
            </a:r>
          </a:p>
        </p:txBody>
      </p:sp>
    </p:spTree>
    <p:extLst>
      <p:ext uri="{BB962C8B-B14F-4D97-AF65-F5344CB8AC3E}">
        <p14:creationId xmlns:p14="http://schemas.microsoft.com/office/powerpoint/2010/main" xmlns="" val="223449909"/>
      </p:ext>
    </p:extLst>
  </p:cSld>
  <p:clrMapOvr>
    <a:masterClrMapping/>
  </p:clrMapOvr>
  <p:transition spd="med">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 repurchase agreement</a:t>
            </a:r>
            <a:endParaRPr lang="en-US" dirty="0"/>
          </a:p>
        </p:txBody>
      </p:sp>
      <p:sp>
        <p:nvSpPr>
          <p:cNvPr id="3" name="Content Placeholder 2"/>
          <p:cNvSpPr>
            <a:spLocks noGrp="1"/>
          </p:cNvSpPr>
          <p:nvPr>
            <p:ph idx="1"/>
          </p:nvPr>
        </p:nvSpPr>
        <p:spPr/>
        <p:txBody>
          <a:bodyPr/>
          <a:lstStyle/>
          <a:p>
            <a:r>
              <a:rPr lang="en-US" dirty="0" smtClean="0"/>
              <a:t>It is a </a:t>
            </a:r>
            <a:r>
              <a:rPr lang="en-US" dirty="0" err="1" smtClean="0"/>
              <a:t>collateralised</a:t>
            </a:r>
            <a:r>
              <a:rPr lang="en-US" dirty="0" smtClean="0"/>
              <a:t> lending.</a:t>
            </a:r>
          </a:p>
          <a:p>
            <a:r>
              <a:rPr lang="en-US" dirty="0" smtClean="0"/>
              <a:t>To mop up liquidity or provide liquidity in the overnight market</a:t>
            </a:r>
          </a:p>
          <a:p>
            <a:r>
              <a:rPr lang="en-US" dirty="0" smtClean="0"/>
              <a:t>Often known as repo.</a:t>
            </a:r>
            <a:endParaRPr lang="en-US" dirty="0"/>
          </a:p>
        </p:txBody>
      </p:sp>
    </p:spTree>
    <p:extLst>
      <p:ext uri="{BB962C8B-B14F-4D97-AF65-F5344CB8AC3E}">
        <p14:creationId xmlns:p14="http://schemas.microsoft.com/office/powerpoint/2010/main" xmlns="" val="29644574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Advantages of Open Market Operations</a:t>
            </a:r>
          </a:p>
        </p:txBody>
      </p:sp>
      <p:sp>
        <p:nvSpPr>
          <p:cNvPr id="41987" name="Rectangle 5"/>
          <p:cNvSpPr>
            <a:spLocks noGrp="1" noChangeArrowheads="1"/>
          </p:cNvSpPr>
          <p:nvPr>
            <p:ph idx="1"/>
          </p:nvPr>
        </p:nvSpPr>
        <p:spPr/>
        <p:txBody>
          <a:bodyPr/>
          <a:lstStyle/>
          <a:p>
            <a:pPr eaLnBrk="1" hangingPunct="1"/>
            <a:r>
              <a:rPr lang="en-US">
                <a:latin typeface="Verdana" charset="0"/>
                <a:ea typeface="ヒラギノ角ゴ Pro W3" charset="0"/>
                <a:cs typeface="ヒラギノ角ゴ Pro W3" charset="0"/>
              </a:rPr>
              <a:t>The Fed has complete control over the volume</a:t>
            </a:r>
          </a:p>
          <a:p>
            <a:pPr eaLnBrk="1" hangingPunct="1"/>
            <a:r>
              <a:rPr lang="en-US">
                <a:latin typeface="Verdana" charset="0"/>
                <a:ea typeface="ヒラギノ角ゴ Pro W3" charset="0"/>
                <a:cs typeface="ヒラギノ角ゴ Pro W3" charset="0"/>
              </a:rPr>
              <a:t>Flexible and precise</a:t>
            </a:r>
          </a:p>
          <a:p>
            <a:pPr eaLnBrk="1" hangingPunct="1"/>
            <a:r>
              <a:rPr lang="en-US">
                <a:latin typeface="Verdana" charset="0"/>
                <a:ea typeface="ヒラギノ角ゴ Pro W3" charset="0"/>
                <a:cs typeface="ヒラギノ角ゴ Pro W3" charset="0"/>
              </a:rPr>
              <a:t>Easily reversed</a:t>
            </a:r>
          </a:p>
          <a:p>
            <a:pPr eaLnBrk="1" hangingPunct="1"/>
            <a:r>
              <a:rPr lang="en-US">
                <a:latin typeface="Verdana" charset="0"/>
                <a:ea typeface="ヒラギノ角ゴ Pro W3" charset="0"/>
                <a:cs typeface="ヒラギノ角ゴ Pro W3" charset="0"/>
              </a:rPr>
              <a:t>Quickly implemented</a:t>
            </a:r>
          </a:p>
        </p:txBody>
      </p:sp>
    </p:spTree>
    <p:extLst>
      <p:ext uri="{BB962C8B-B14F-4D97-AF65-F5344CB8AC3E}">
        <p14:creationId xmlns:p14="http://schemas.microsoft.com/office/powerpoint/2010/main" xmlns="" val="638151609"/>
      </p:ext>
    </p:extLst>
  </p:cSld>
  <p:clrMapOvr>
    <a:masterClrMapping/>
  </p:clrMapOvr>
  <p:transition spd="med">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Discount Policy and the Lender of Last Resort</a:t>
            </a:r>
          </a:p>
        </p:txBody>
      </p:sp>
      <p:sp>
        <p:nvSpPr>
          <p:cNvPr id="44035" name="Rectangle 5"/>
          <p:cNvSpPr>
            <a:spLocks noGrp="1" noChangeArrowheads="1"/>
          </p:cNvSpPr>
          <p:nvPr>
            <p:ph idx="1"/>
          </p:nvPr>
        </p:nvSpPr>
        <p:spPr/>
        <p:txBody>
          <a:bodyPr>
            <a:normAutofit fontScale="77500" lnSpcReduction="20000"/>
          </a:bodyPr>
          <a:lstStyle/>
          <a:p>
            <a:pPr eaLnBrk="1" hangingPunct="1"/>
            <a:r>
              <a:rPr lang="en-US" dirty="0">
                <a:latin typeface="Verdana" charset="0"/>
                <a:ea typeface="ヒラギノ角ゴ Pro W3" charset="0"/>
                <a:cs typeface="ヒラギノ角ゴ Pro W3" charset="0"/>
              </a:rPr>
              <a:t>Discount window</a:t>
            </a:r>
          </a:p>
          <a:p>
            <a:pPr eaLnBrk="1" hangingPunct="1"/>
            <a:r>
              <a:rPr lang="en-US" dirty="0">
                <a:latin typeface="Verdana" charset="0"/>
                <a:ea typeface="ヒラギノ角ゴ Pro W3" charset="0"/>
                <a:cs typeface="ヒラギノ角ゴ Pro W3" charset="0"/>
              </a:rPr>
              <a:t>Primary credit: standing lending facility</a:t>
            </a:r>
          </a:p>
          <a:p>
            <a:pPr lvl="1" eaLnBrk="1" hangingPunct="1"/>
            <a:r>
              <a:rPr lang="en-US" dirty="0">
                <a:latin typeface="Verdana" charset="0"/>
                <a:ea typeface="ヒラギノ角ゴ Pro W3" charset="0"/>
              </a:rPr>
              <a:t>Lombard </a:t>
            </a:r>
            <a:r>
              <a:rPr lang="en-US" dirty="0" smtClean="0">
                <a:latin typeface="Verdana" charset="0"/>
                <a:ea typeface="ヒラギノ角ゴ Pro W3" charset="0"/>
              </a:rPr>
              <a:t>facility</a:t>
            </a:r>
          </a:p>
          <a:p>
            <a:pPr lvl="1" eaLnBrk="1" hangingPunct="1"/>
            <a:endParaRPr lang="en-US" dirty="0">
              <a:latin typeface="Verdana" charset="0"/>
              <a:ea typeface="ヒラギノ角ゴ Pro W3" charset="0"/>
            </a:endParaRPr>
          </a:p>
          <a:p>
            <a:pPr lvl="1" eaLnBrk="1" hangingPunct="1"/>
            <a:r>
              <a:rPr lang="en-US" dirty="0" smtClean="0">
                <a:latin typeface="Verdana" charset="0"/>
                <a:ea typeface="ヒラギノ角ゴ Pro W3" charset="0"/>
              </a:rPr>
              <a:t>Effectively setting a ceiling for the Federal Funds rate.</a:t>
            </a:r>
            <a:endParaRPr lang="en-US" dirty="0">
              <a:latin typeface="Verdana" charset="0"/>
              <a:ea typeface="ヒラギノ角ゴ Pro W3" charset="0"/>
            </a:endParaRPr>
          </a:p>
          <a:p>
            <a:pPr eaLnBrk="1" hangingPunct="1"/>
            <a:r>
              <a:rPr lang="en-US" dirty="0">
                <a:latin typeface="Verdana" charset="0"/>
                <a:ea typeface="ヒラギノ角ゴ Pro W3" charset="0"/>
                <a:cs typeface="ヒラギノ角ゴ Pro W3" charset="0"/>
              </a:rPr>
              <a:t>Secondary </a:t>
            </a:r>
            <a:r>
              <a:rPr lang="en-US" dirty="0" smtClean="0">
                <a:latin typeface="Verdana" charset="0"/>
                <a:ea typeface="ヒラギノ角ゴ Pro W3" charset="0"/>
                <a:cs typeface="ヒラギノ角ゴ Pro W3" charset="0"/>
              </a:rPr>
              <a:t>credit</a:t>
            </a:r>
          </a:p>
          <a:p>
            <a:pPr lvl="1"/>
            <a:r>
              <a:rPr lang="en-US" dirty="0" smtClean="0">
                <a:latin typeface="Verdana" charset="0"/>
                <a:ea typeface="ヒラギノ角ゴ Pro W3" charset="0"/>
                <a:cs typeface="ヒラギノ角ゴ Pro W3" charset="0"/>
              </a:rPr>
              <a:t>Given to  banks in financial trouble and set at 50 bps over the discount rate. ( reflecting a penalty rate to less sound banks.</a:t>
            </a:r>
            <a:endParaRPr lang="en-US" dirty="0">
              <a:latin typeface="Verdana" charset="0"/>
              <a:ea typeface="ヒラギノ角ゴ Pro W3" charset="0"/>
              <a:cs typeface="ヒラギノ角ゴ Pro W3" charset="0"/>
            </a:endParaRPr>
          </a:p>
          <a:p>
            <a:pPr eaLnBrk="1" hangingPunct="1"/>
            <a:r>
              <a:rPr lang="en-US" dirty="0">
                <a:latin typeface="Verdana" charset="0"/>
                <a:ea typeface="ヒラギノ角ゴ Pro W3" charset="0"/>
                <a:cs typeface="ヒラギノ角ゴ Pro W3" charset="0"/>
              </a:rPr>
              <a:t>Seasonal credit</a:t>
            </a:r>
          </a:p>
          <a:p>
            <a:pPr eaLnBrk="1" hangingPunct="1"/>
            <a:r>
              <a:rPr lang="en-US" dirty="0">
                <a:latin typeface="Verdana" charset="0"/>
                <a:ea typeface="ヒラギノ角ゴ Pro W3" charset="0"/>
                <a:cs typeface="ヒラギノ角ゴ Pro W3" charset="0"/>
              </a:rPr>
              <a:t>Lender of last resort to prevent financial panics</a:t>
            </a:r>
          </a:p>
          <a:p>
            <a:pPr lvl="1" eaLnBrk="1" hangingPunct="1"/>
            <a:r>
              <a:rPr lang="en-US" dirty="0">
                <a:latin typeface="Verdana" charset="0"/>
                <a:ea typeface="ヒラギノ角ゴ Pro W3" charset="0"/>
              </a:rPr>
              <a:t>Creates moral hazard problem</a:t>
            </a:r>
          </a:p>
        </p:txBody>
      </p:sp>
    </p:spTree>
    <p:extLst>
      <p:ext uri="{BB962C8B-B14F-4D97-AF65-F5344CB8AC3E}">
        <p14:creationId xmlns:p14="http://schemas.microsoft.com/office/powerpoint/2010/main" xmlns="" val="1383275904"/>
      </p:ext>
    </p:extLst>
  </p:cSld>
  <p:clrMapOvr>
    <a:masterClrMapping/>
  </p:clrMapOvr>
  <p:transition spd="med">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Advantages and Disadvantages of Discount Policy</a:t>
            </a:r>
          </a:p>
        </p:txBody>
      </p:sp>
      <p:sp>
        <p:nvSpPr>
          <p:cNvPr id="46083" name="Rectangle 5"/>
          <p:cNvSpPr>
            <a:spLocks noGrp="1" noChangeArrowheads="1"/>
          </p:cNvSpPr>
          <p:nvPr>
            <p:ph idx="1"/>
          </p:nvPr>
        </p:nvSpPr>
        <p:spPr>
          <a:xfrm>
            <a:off x="381000" y="1600200"/>
            <a:ext cx="8382000" cy="4800600"/>
          </a:xfrm>
        </p:spPr>
        <p:txBody>
          <a:bodyPr>
            <a:normAutofit lnSpcReduction="10000"/>
          </a:bodyPr>
          <a:lstStyle/>
          <a:p>
            <a:pPr eaLnBrk="1" hangingPunct="1"/>
            <a:r>
              <a:rPr lang="en-US">
                <a:latin typeface="Verdana" charset="0"/>
                <a:ea typeface="ヒラギノ角ゴ Pro W3" charset="0"/>
                <a:cs typeface="ヒラギノ角ゴ Pro W3" charset="0"/>
              </a:rPr>
              <a:t>Used to perform role of lender of last resort</a:t>
            </a:r>
          </a:p>
          <a:p>
            <a:pPr lvl="1" eaLnBrk="1" hangingPunct="1"/>
            <a:r>
              <a:rPr lang="en-US">
                <a:latin typeface="Verdana" charset="0"/>
                <a:ea typeface="ヒラギノ角ゴ Pro W3" charset="0"/>
              </a:rPr>
              <a:t>Important during the subprime financial crisis of 2007-2008. </a:t>
            </a:r>
          </a:p>
          <a:p>
            <a:pPr eaLnBrk="1" hangingPunct="1"/>
            <a:r>
              <a:rPr lang="en-US">
                <a:latin typeface="Verdana" charset="0"/>
                <a:ea typeface="ヒラギノ角ゴ Pro W3" charset="0"/>
                <a:cs typeface="ヒラギノ角ゴ Pro W3" charset="0"/>
              </a:rPr>
              <a:t>Cannot be controlled by the Fed; the decision maker is the bank</a:t>
            </a:r>
          </a:p>
          <a:p>
            <a:pPr eaLnBrk="1" hangingPunct="1"/>
            <a:r>
              <a:rPr lang="en-US">
                <a:latin typeface="Verdana" charset="0"/>
                <a:ea typeface="ヒラギノ角ゴ Pro W3" charset="0"/>
                <a:cs typeface="ヒラギノ角ゴ Pro W3" charset="0"/>
              </a:rPr>
              <a:t>Discount facility is used as a backup facility to prevent the federal funds rate from rising too far above the target</a:t>
            </a:r>
          </a:p>
        </p:txBody>
      </p:sp>
    </p:spTree>
    <p:extLst>
      <p:ext uri="{BB962C8B-B14F-4D97-AF65-F5344CB8AC3E}">
        <p14:creationId xmlns:p14="http://schemas.microsoft.com/office/powerpoint/2010/main" xmlns="" val="4087992075"/>
      </p:ext>
    </p:extLst>
  </p:cSld>
  <p:clrMapOvr>
    <a:masterClrMapping/>
  </p:clrMapOvr>
  <p:transition spd="med">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Lender of last resort: necessary </a:t>
            </a:r>
            <a:endParaRPr lang="en-US" dirty="0"/>
          </a:p>
        </p:txBody>
      </p:sp>
      <p:sp>
        <p:nvSpPr>
          <p:cNvPr id="3" name="Content Placeholder 2"/>
          <p:cNvSpPr>
            <a:spLocks noGrp="1"/>
          </p:cNvSpPr>
          <p:nvPr>
            <p:ph idx="1"/>
          </p:nvPr>
        </p:nvSpPr>
        <p:spPr/>
        <p:txBody>
          <a:bodyPr/>
          <a:lstStyle/>
          <a:p>
            <a:r>
              <a:rPr lang="en-US" dirty="0" smtClean="0"/>
              <a:t>FDIC insures deposits up to 250,000 </a:t>
            </a:r>
            <a:r>
              <a:rPr lang="en-US" dirty="0" err="1" smtClean="0"/>
              <a:t>usd</a:t>
            </a:r>
            <a:r>
              <a:rPr lang="en-US" dirty="0" smtClean="0"/>
              <a:t> per account.</a:t>
            </a:r>
          </a:p>
          <a:p>
            <a:r>
              <a:rPr lang="en-US" dirty="0" smtClean="0"/>
              <a:t>It may seem unnecessary to have the discount window</a:t>
            </a:r>
          </a:p>
          <a:p>
            <a:r>
              <a:rPr lang="en-US" dirty="0" smtClean="0"/>
              <a:t>However , only 1% of the total amount of deposits is FDIC insured</a:t>
            </a:r>
          </a:p>
          <a:p>
            <a:r>
              <a:rPr lang="en-US" dirty="0" smtClean="0"/>
              <a:t>Therefore, the FED is ready to stand behind the banking system to prevent banking panics.</a:t>
            </a:r>
            <a:endParaRPr lang="en-US" dirty="0"/>
          </a:p>
        </p:txBody>
      </p:sp>
    </p:spTree>
    <p:extLst>
      <p:ext uri="{BB962C8B-B14F-4D97-AF65-F5344CB8AC3E}">
        <p14:creationId xmlns:p14="http://schemas.microsoft.com/office/powerpoint/2010/main" xmlns="" val="39685864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p:txBody>
          <a:bodyPr/>
          <a:lstStyle/>
          <a:p>
            <a:pPr eaLnBrk="1" hangingPunct="1"/>
            <a:r>
              <a:rPr lang="en-US">
                <a:latin typeface="Verdana" charset="0"/>
                <a:ea typeface="ヒラギノ角ゴ Pro W3" charset="0"/>
                <a:cs typeface="ヒラギノ角ゴ Pro W3" charset="0"/>
              </a:rPr>
              <a:t>Reserve Requirements</a:t>
            </a:r>
          </a:p>
        </p:txBody>
      </p:sp>
      <p:sp>
        <p:nvSpPr>
          <p:cNvPr id="48131" name="Rectangle 5"/>
          <p:cNvSpPr>
            <a:spLocks noGrp="1" noChangeArrowheads="1"/>
          </p:cNvSpPr>
          <p:nvPr>
            <p:ph idx="1"/>
          </p:nvPr>
        </p:nvSpPr>
        <p:spPr/>
        <p:txBody>
          <a:bodyPr>
            <a:normAutofit fontScale="92500" lnSpcReduction="20000"/>
          </a:bodyPr>
          <a:lstStyle/>
          <a:p>
            <a:pPr eaLnBrk="1" hangingPunct="1">
              <a:spcBef>
                <a:spcPct val="50000"/>
              </a:spcBef>
            </a:pPr>
            <a:r>
              <a:rPr lang="en-US">
                <a:latin typeface="Verdana" charset="0"/>
                <a:ea typeface="ヒラギノ角ゴ Pro W3" charset="0"/>
                <a:cs typeface="ヒラギノ角ゴ Pro W3" charset="0"/>
              </a:rPr>
              <a:t>Depository Institutions Deregulation and Monetary Control Act of 1980 sets the </a:t>
            </a:r>
            <a:br>
              <a:rPr lang="en-US">
                <a:latin typeface="Verdana" charset="0"/>
                <a:ea typeface="ヒラギノ角ゴ Pro W3" charset="0"/>
                <a:cs typeface="ヒラギノ角ゴ Pro W3" charset="0"/>
              </a:rPr>
            </a:br>
            <a:r>
              <a:rPr lang="en-US">
                <a:latin typeface="Verdana" charset="0"/>
                <a:ea typeface="ヒラギノ角ゴ Pro W3" charset="0"/>
                <a:cs typeface="ヒラギノ角ゴ Pro W3" charset="0"/>
              </a:rPr>
              <a:t>reserve requirement the same for all depository institutions</a:t>
            </a:r>
          </a:p>
          <a:p>
            <a:pPr eaLnBrk="1" hangingPunct="1">
              <a:spcBef>
                <a:spcPct val="50000"/>
              </a:spcBef>
            </a:pPr>
            <a:r>
              <a:rPr lang="en-US">
                <a:latin typeface="Verdana" charset="0"/>
                <a:ea typeface="ヒラギノ角ゴ Pro W3" charset="0"/>
                <a:cs typeface="ヒラギノ角ゴ Pro W3" charset="0"/>
              </a:rPr>
              <a:t>3% of the first $48.3 million of checkable deposits; 10% of checkable deposits over $48.3 million</a:t>
            </a:r>
          </a:p>
          <a:p>
            <a:pPr eaLnBrk="1" hangingPunct="1">
              <a:spcBef>
                <a:spcPct val="50000"/>
              </a:spcBef>
            </a:pPr>
            <a:r>
              <a:rPr lang="en-US">
                <a:latin typeface="Verdana" charset="0"/>
                <a:ea typeface="ヒラギノ角ゴ Pro W3" charset="0"/>
                <a:cs typeface="ヒラギノ角ゴ Pro W3" charset="0"/>
              </a:rPr>
              <a:t>The Fed can vary the 10% requirement between 8% to 14%</a:t>
            </a:r>
          </a:p>
        </p:txBody>
      </p:sp>
    </p:spTree>
    <p:extLst>
      <p:ext uri="{BB962C8B-B14F-4D97-AF65-F5344CB8AC3E}">
        <p14:creationId xmlns:p14="http://schemas.microsoft.com/office/powerpoint/2010/main" xmlns="" val="3907009"/>
      </p:ext>
    </p:extLst>
  </p:cSld>
  <p:clrMapOvr>
    <a:masterClrMapping/>
  </p:clrMapOvr>
  <p:transition spd="med">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Disadvantages of Reserve Requirements</a:t>
            </a:r>
          </a:p>
        </p:txBody>
      </p:sp>
      <p:sp>
        <p:nvSpPr>
          <p:cNvPr id="50179" name="Rectangle 5"/>
          <p:cNvSpPr>
            <a:spLocks noGrp="1" noChangeArrowheads="1"/>
          </p:cNvSpPr>
          <p:nvPr>
            <p:ph idx="1"/>
          </p:nvPr>
        </p:nvSpPr>
        <p:spPr/>
        <p:txBody>
          <a:bodyPr/>
          <a:lstStyle/>
          <a:p>
            <a:pPr eaLnBrk="1" hangingPunct="1"/>
            <a:r>
              <a:rPr lang="en-US">
                <a:latin typeface="Verdana" charset="0"/>
                <a:ea typeface="ヒラギノ角ゴ Pro W3" charset="0"/>
                <a:cs typeface="ヒラギノ角ゴ Pro W3" charset="0"/>
              </a:rPr>
              <a:t>No longer binding for most banks</a:t>
            </a:r>
          </a:p>
          <a:p>
            <a:pPr eaLnBrk="1" hangingPunct="1"/>
            <a:r>
              <a:rPr lang="en-US">
                <a:latin typeface="Verdana" charset="0"/>
                <a:ea typeface="ヒラギノ角ゴ Pro W3" charset="0"/>
                <a:cs typeface="ヒラギノ角ゴ Pro W3" charset="0"/>
              </a:rPr>
              <a:t>Can cause liquidity problems</a:t>
            </a:r>
          </a:p>
          <a:p>
            <a:pPr eaLnBrk="1" hangingPunct="1"/>
            <a:r>
              <a:rPr lang="en-US">
                <a:latin typeface="Verdana" charset="0"/>
                <a:ea typeface="ヒラギノ角ゴ Pro W3" charset="0"/>
                <a:cs typeface="ヒラギノ角ゴ Pro W3" charset="0"/>
              </a:rPr>
              <a:t>Increases uncertainty for banks</a:t>
            </a:r>
          </a:p>
          <a:p>
            <a:pPr eaLnBrk="1" hangingPunct="1">
              <a:buFontTx/>
              <a:buNone/>
            </a:pPr>
            <a:endParaRPr lang="en-US">
              <a:latin typeface="Verdana" charset="0"/>
              <a:ea typeface="ヒラギノ角ゴ Pro W3" charset="0"/>
              <a:cs typeface="ヒラギノ角ゴ Pro W3" charset="0"/>
            </a:endParaRPr>
          </a:p>
        </p:txBody>
      </p:sp>
    </p:spTree>
    <p:extLst>
      <p:ext uri="{BB962C8B-B14F-4D97-AF65-F5344CB8AC3E}">
        <p14:creationId xmlns:p14="http://schemas.microsoft.com/office/powerpoint/2010/main" xmlns="" val="2730011271"/>
      </p:ext>
    </p:extLst>
  </p:cSld>
  <p:clrMapOvr>
    <a:masterClrMapping/>
  </p:clrMapOvr>
  <p:transition spd="med">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on Reserves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Fed only started to pay interest on reserves only in 2008 </a:t>
            </a:r>
          </a:p>
          <a:p>
            <a:r>
              <a:rPr lang="en-US" dirty="0" smtClean="0"/>
              <a:t>A very short history</a:t>
            </a:r>
          </a:p>
          <a:p>
            <a:r>
              <a:rPr lang="en-US" dirty="0" smtClean="0"/>
              <a:t>IOER is below the fed funds target</a:t>
            </a:r>
          </a:p>
          <a:p>
            <a:r>
              <a:rPr lang="en-US" dirty="0" smtClean="0"/>
              <a:t>Provide a floor under the federal funds rate</a:t>
            </a:r>
          </a:p>
          <a:p>
            <a:r>
              <a:rPr lang="en-US" dirty="0" smtClean="0"/>
              <a:t>Now banks have accumulated huge quantities of excess reserves.</a:t>
            </a:r>
          </a:p>
          <a:p>
            <a:r>
              <a:rPr lang="en-US" dirty="0" smtClean="0"/>
              <a:t>If the FED were to increase the Fed Funds Target Rate then it would involves massive amounts of open market operations to remove reserves</a:t>
            </a:r>
          </a:p>
          <a:p>
            <a:r>
              <a:rPr lang="en-US" dirty="0" smtClean="0"/>
              <a:t>How would an increase in IOER help achieve the new higher Fed Funds Target rate?</a:t>
            </a:r>
            <a:endParaRPr lang="en-US" dirty="0"/>
          </a:p>
        </p:txBody>
      </p:sp>
    </p:spTree>
    <p:extLst>
      <p:ext uri="{BB962C8B-B14F-4D97-AF65-F5344CB8AC3E}">
        <p14:creationId xmlns:p14="http://schemas.microsoft.com/office/powerpoint/2010/main" xmlns="" val="26319176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143000" y="76200"/>
            <a:ext cx="7696200" cy="1143000"/>
          </a:xfrm>
        </p:spPr>
        <p:txBody>
          <a:bodyPr/>
          <a:lstStyle/>
          <a:p>
            <a:pPr eaLnBrk="1" hangingPunct="1"/>
            <a:r>
              <a:rPr lang="en-US" sz="2800">
                <a:latin typeface="Verdana" charset="0"/>
                <a:ea typeface="ヒラギノ角ゴ Pro W3" charset="0"/>
                <a:cs typeface="ヒラギノ角ゴ Pro W3" charset="0"/>
              </a:rPr>
              <a:t>Nonconventional Monetary Policy Tools During the Global Financial Crisis</a:t>
            </a:r>
          </a:p>
        </p:txBody>
      </p:sp>
      <p:sp>
        <p:nvSpPr>
          <p:cNvPr id="52227" name="Rectangle 3"/>
          <p:cNvSpPr>
            <a:spLocks noGrp="1" noChangeArrowheads="1"/>
          </p:cNvSpPr>
          <p:nvPr>
            <p:ph idx="1"/>
          </p:nvPr>
        </p:nvSpPr>
        <p:spPr>
          <a:xfrm>
            <a:off x="304800" y="1600200"/>
            <a:ext cx="8534400" cy="2514600"/>
          </a:xfrm>
        </p:spPr>
        <p:txBody>
          <a:bodyPr/>
          <a:lstStyle/>
          <a:p>
            <a:pPr eaLnBrk="1" hangingPunct="1">
              <a:lnSpc>
                <a:spcPct val="90000"/>
              </a:lnSpc>
            </a:pPr>
            <a:r>
              <a:rPr lang="en-US" sz="2400">
                <a:latin typeface="Verdana" charset="0"/>
                <a:ea typeface="ヒラギノ角ゴ Pro W3" charset="0"/>
                <a:cs typeface="ヒラギノ角ゴ Pro W3" charset="0"/>
              </a:rPr>
              <a:t>Liquidity provision: The Federal Reserve implemented unprecedented increases in its lending facilities to provide liquidity to the financial markets</a:t>
            </a:r>
          </a:p>
          <a:p>
            <a:pPr eaLnBrk="1" hangingPunct="1">
              <a:lnSpc>
                <a:spcPct val="90000"/>
              </a:lnSpc>
              <a:buFontTx/>
              <a:buNone/>
            </a:pPr>
            <a:endParaRPr lang="en-US" sz="2400">
              <a:latin typeface="Verdana" charset="0"/>
              <a:ea typeface="ヒラギノ角ゴ Pro W3" charset="0"/>
              <a:cs typeface="ヒラギノ角ゴ Pro W3" charset="0"/>
            </a:endParaRPr>
          </a:p>
          <a:p>
            <a:pPr lvl="1" eaLnBrk="1" hangingPunct="1">
              <a:lnSpc>
                <a:spcPct val="90000"/>
              </a:lnSpc>
            </a:pPr>
            <a:r>
              <a:rPr lang="en-US" sz="2000">
                <a:latin typeface="Verdana" charset="0"/>
                <a:ea typeface="ヒラギノ角ゴ Pro W3" charset="0"/>
              </a:rPr>
              <a:t>Discount Window Expansion</a:t>
            </a:r>
          </a:p>
          <a:p>
            <a:pPr lvl="1" eaLnBrk="1" hangingPunct="1">
              <a:lnSpc>
                <a:spcPct val="90000"/>
              </a:lnSpc>
            </a:pPr>
            <a:r>
              <a:rPr lang="en-US" sz="2000">
                <a:latin typeface="Verdana" charset="0"/>
                <a:ea typeface="ヒラギノ角ゴ Pro W3" charset="0"/>
              </a:rPr>
              <a:t>Term Auction Facility</a:t>
            </a:r>
          </a:p>
          <a:p>
            <a:pPr lvl="1" eaLnBrk="1" hangingPunct="1">
              <a:lnSpc>
                <a:spcPct val="90000"/>
              </a:lnSpc>
            </a:pPr>
            <a:r>
              <a:rPr lang="en-US" sz="2000">
                <a:latin typeface="Verdana" charset="0"/>
                <a:ea typeface="ヒラギノ角ゴ Pro W3" charset="0"/>
              </a:rPr>
              <a:t>New Lending Programs</a:t>
            </a:r>
          </a:p>
          <a:p>
            <a:pPr lvl="1" eaLnBrk="1" hangingPunct="1">
              <a:lnSpc>
                <a:spcPct val="90000"/>
              </a:lnSpc>
              <a:buFontTx/>
              <a:buNone/>
            </a:pPr>
            <a:endParaRPr lang="en-US" sz="2000">
              <a:latin typeface="Verdana" charset="0"/>
              <a:ea typeface="ヒラギノ角ゴ Pro W3" charset="0"/>
            </a:endParaRPr>
          </a:p>
        </p:txBody>
      </p:sp>
      <p:sp>
        <p:nvSpPr>
          <p:cNvPr id="52228" name="Text Box 4"/>
          <p:cNvSpPr txBox="1">
            <a:spLocks noChangeArrowheads="1"/>
          </p:cNvSpPr>
          <p:nvPr/>
        </p:nvSpPr>
        <p:spPr bwMode="auto">
          <a:xfrm>
            <a:off x="304800" y="4572000"/>
            <a:ext cx="8229600" cy="1431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ea typeface="ヒラギノ角ゴ Pro W3" charset="0"/>
                <a:cs typeface="ヒラギノ角ゴ Pro W3" charset="0"/>
              </a:defRPr>
            </a:lvl1pPr>
            <a:lvl2pPr marL="37931725" indent="-37474525" eaLnBrk="0" hangingPunct="0">
              <a:defRPr sz="2400">
                <a:solidFill>
                  <a:schemeClr val="tx1"/>
                </a:solidFill>
                <a:latin typeface="Times New Roman" charset="0"/>
                <a:ea typeface="ヒラギノ角ゴ Pro W3" charset="0"/>
                <a:cs typeface="ヒラギノ角ゴ Pro W3" charset="0"/>
              </a:defRPr>
            </a:lvl2pPr>
            <a:lvl3pPr eaLnBrk="0" hangingPunct="0">
              <a:defRPr sz="2400">
                <a:solidFill>
                  <a:schemeClr val="tx1"/>
                </a:solidFill>
                <a:latin typeface="Times New Roman" charset="0"/>
                <a:ea typeface="ヒラギノ角ゴ Pro W3" charset="0"/>
                <a:cs typeface="ヒラギノ角ゴ Pro W3" charset="0"/>
              </a:defRPr>
            </a:lvl3pPr>
            <a:lvl4pPr eaLnBrk="0" hangingPunct="0">
              <a:defRPr sz="2400">
                <a:solidFill>
                  <a:schemeClr val="tx1"/>
                </a:solidFill>
                <a:latin typeface="Times New Roman" charset="0"/>
                <a:ea typeface="ヒラギノ角ゴ Pro W3" charset="0"/>
                <a:cs typeface="ヒラギノ角ゴ Pro W3" charset="0"/>
              </a:defRPr>
            </a:lvl4pPr>
            <a:lvl5pPr eaLnBrk="0" hangingPunct="0">
              <a:defRPr sz="2400">
                <a:solidFill>
                  <a:schemeClr val="tx1"/>
                </a:solidFill>
                <a:latin typeface="Times New Roman" charset="0"/>
                <a:ea typeface="ヒラギノ角ゴ Pro W3" charset="0"/>
                <a:cs typeface="ヒラギノ角ゴ Pro W3" charset="0"/>
              </a:defRPr>
            </a:lvl5pPr>
            <a:lvl6pPr marL="4572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6pPr>
            <a:lvl7pPr marL="9144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7pPr>
            <a:lvl8pPr marL="13716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8pPr>
            <a:lvl9pPr marL="1828800" eaLnBrk="0" fontAlgn="base" hangingPunct="0">
              <a:spcBef>
                <a:spcPct val="0"/>
              </a:spcBef>
              <a:spcAft>
                <a:spcPct val="0"/>
              </a:spcAft>
              <a:defRPr sz="2400">
                <a:solidFill>
                  <a:schemeClr val="tx1"/>
                </a:solidFill>
                <a:latin typeface="Times New Roman" charset="0"/>
                <a:ea typeface="ヒラギノ角ゴ Pro W3" charset="0"/>
                <a:cs typeface="ヒラギノ角ゴ Pro W3" charset="0"/>
              </a:defRPr>
            </a:lvl9pPr>
          </a:lstStyle>
          <a:p>
            <a:pPr eaLnBrk="1" hangingPunct="1">
              <a:buFontTx/>
              <a:buChar char="•"/>
            </a:pPr>
            <a:r>
              <a:rPr lang="en-US" sz="2200">
                <a:latin typeface="Verdana" charset="0"/>
              </a:rPr>
              <a:t> Asset Purchases:</a:t>
            </a:r>
            <a:r>
              <a:rPr lang="en-US" sz="2200" b="1">
                <a:latin typeface="Verdana" charset="0"/>
              </a:rPr>
              <a:t> </a:t>
            </a:r>
            <a:r>
              <a:rPr lang="en-US" sz="2200">
                <a:latin typeface="Verdana" charset="0"/>
              </a:rPr>
              <a:t>During the crisis the Fed started two new asset purchase programs to lower interest rates for particular types of credit: Government Sponsored Entities Purchase Program; QE2</a:t>
            </a:r>
          </a:p>
        </p:txBody>
      </p:sp>
    </p:spTree>
    <p:extLst>
      <p:ext uri="{BB962C8B-B14F-4D97-AF65-F5344CB8AC3E}">
        <p14:creationId xmlns:p14="http://schemas.microsoft.com/office/powerpoint/2010/main" xmlns="" val="12775526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tr-TR" dirty="0" smtClean="0">
                <a:hlinkClick r:id="rId2"/>
              </a:rPr>
              <a:t>BOE QE explanation</a:t>
            </a:r>
            <a:endParaRPr lang="en-US" dirty="0"/>
          </a:p>
        </p:txBody>
      </p:sp>
    </p:spTree>
    <p:extLst>
      <p:ext uri="{BB962C8B-B14F-4D97-AF65-F5344CB8AC3E}">
        <p14:creationId xmlns:p14="http://schemas.microsoft.com/office/powerpoint/2010/main" xmlns="" val="23559489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Monetary Policy Tools of the European Central Bank</a:t>
            </a:r>
          </a:p>
        </p:txBody>
      </p:sp>
      <p:sp>
        <p:nvSpPr>
          <p:cNvPr id="53251" name="Rectangle 5"/>
          <p:cNvSpPr>
            <a:spLocks noGrp="1" noChangeArrowheads="1"/>
          </p:cNvSpPr>
          <p:nvPr>
            <p:ph idx="1"/>
          </p:nvPr>
        </p:nvSpPr>
        <p:spPr/>
        <p:txBody>
          <a:bodyPr/>
          <a:lstStyle/>
          <a:p>
            <a:pPr eaLnBrk="1" hangingPunct="1"/>
            <a:r>
              <a:rPr lang="en-US">
                <a:latin typeface="Verdana" charset="0"/>
                <a:ea typeface="ヒラギノ角ゴ Pro W3" charset="0"/>
                <a:cs typeface="ヒラギノ角ゴ Pro W3" charset="0"/>
              </a:rPr>
              <a:t>Open market operations</a:t>
            </a:r>
          </a:p>
          <a:p>
            <a:pPr lvl="1" eaLnBrk="1" hangingPunct="1"/>
            <a:r>
              <a:rPr lang="en-US">
                <a:latin typeface="Verdana" charset="0"/>
                <a:ea typeface="ヒラギノ角ゴ Pro W3" charset="0"/>
              </a:rPr>
              <a:t>Main refinancing operations</a:t>
            </a:r>
          </a:p>
          <a:p>
            <a:pPr lvl="2" eaLnBrk="1" hangingPunct="1"/>
            <a:r>
              <a:rPr lang="en-US">
                <a:latin typeface="Verdana" charset="0"/>
                <a:ea typeface="ヒラギノ角ゴ Pro W3" charset="0"/>
              </a:rPr>
              <a:t>Weekly reverse transactions</a:t>
            </a:r>
          </a:p>
          <a:p>
            <a:pPr lvl="1" eaLnBrk="1" hangingPunct="1"/>
            <a:r>
              <a:rPr lang="en-US">
                <a:latin typeface="Verdana" charset="0"/>
                <a:ea typeface="ヒラギノ角ゴ Pro W3" charset="0"/>
              </a:rPr>
              <a:t>Longer-term refinancing operations</a:t>
            </a:r>
          </a:p>
          <a:p>
            <a:pPr eaLnBrk="1" hangingPunct="1"/>
            <a:r>
              <a:rPr lang="en-US">
                <a:latin typeface="Verdana" charset="0"/>
                <a:ea typeface="ヒラギノ角ゴ Pro W3" charset="0"/>
                <a:cs typeface="ヒラギノ角ゴ Pro W3" charset="0"/>
              </a:rPr>
              <a:t>Lending to banks</a:t>
            </a:r>
          </a:p>
          <a:p>
            <a:pPr lvl="1" eaLnBrk="1" hangingPunct="1"/>
            <a:r>
              <a:rPr lang="en-US">
                <a:latin typeface="Verdana" charset="0"/>
                <a:ea typeface="ヒラギノ角ゴ Pro W3" charset="0"/>
              </a:rPr>
              <a:t>Marginal lending facility/marginal lending rate</a:t>
            </a:r>
          </a:p>
          <a:p>
            <a:pPr lvl="1" eaLnBrk="1" hangingPunct="1"/>
            <a:r>
              <a:rPr lang="en-US">
                <a:latin typeface="Verdana" charset="0"/>
                <a:ea typeface="ヒラギノ角ゴ Pro W3" charset="0"/>
              </a:rPr>
              <a:t>Deposit facility</a:t>
            </a:r>
          </a:p>
        </p:txBody>
      </p:sp>
    </p:spTree>
    <p:extLst>
      <p:ext uri="{BB962C8B-B14F-4D97-AF65-F5344CB8AC3E}">
        <p14:creationId xmlns:p14="http://schemas.microsoft.com/office/powerpoint/2010/main" xmlns="" val="784739946"/>
      </p:ext>
    </p:extLst>
  </p:cSld>
  <p:clrMapOvr>
    <a:masterClrMapping/>
  </p:clrMapOvr>
  <p:transition spd="med">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fontScale="90000"/>
          </a:bodyPr>
          <a:lstStyle/>
          <a:p>
            <a:pPr eaLnBrk="1" hangingPunct="1"/>
            <a:r>
              <a:rPr lang="en-US">
                <a:latin typeface="Verdana" charset="0"/>
                <a:ea typeface="ヒラギノ角ゴ Pro W3" charset="0"/>
                <a:cs typeface="ヒラギノ角ゴ Pro W3" charset="0"/>
              </a:rPr>
              <a:t>Monetary Policy Tools of the European Central Bank (cont</a:t>
            </a:r>
            <a:r>
              <a:rPr lang="ja-JP" altLang="en-US">
                <a:latin typeface="Verdana" charset="0"/>
                <a:ea typeface="ヒラギノ角ゴ Pro W3" charset="0"/>
                <a:cs typeface="ヒラギノ角ゴ Pro W3" charset="0"/>
              </a:rPr>
              <a:t>’</a:t>
            </a:r>
            <a:r>
              <a:rPr lang="en-US">
                <a:latin typeface="Verdana" charset="0"/>
                <a:ea typeface="ヒラギノ角ゴ Pro W3" charset="0"/>
                <a:cs typeface="ヒラギノ角ゴ Pro W3" charset="0"/>
              </a:rPr>
              <a:t>d)</a:t>
            </a:r>
          </a:p>
        </p:txBody>
      </p:sp>
      <p:sp>
        <p:nvSpPr>
          <p:cNvPr id="55299" name="Rectangle 3"/>
          <p:cNvSpPr>
            <a:spLocks noGrp="1" noChangeArrowheads="1"/>
          </p:cNvSpPr>
          <p:nvPr>
            <p:ph idx="1"/>
          </p:nvPr>
        </p:nvSpPr>
        <p:spPr/>
        <p:txBody>
          <a:bodyPr/>
          <a:lstStyle/>
          <a:p>
            <a:pPr eaLnBrk="1" hangingPunct="1">
              <a:lnSpc>
                <a:spcPct val="90000"/>
              </a:lnSpc>
              <a:spcBef>
                <a:spcPct val="50000"/>
              </a:spcBef>
            </a:pPr>
            <a:r>
              <a:rPr lang="en-US" sz="2400">
                <a:latin typeface="Verdana" charset="0"/>
                <a:ea typeface="ヒラギノ角ゴ Pro W3" charset="0"/>
                <a:cs typeface="ヒラギノ角ゴ Pro W3" charset="0"/>
              </a:rPr>
              <a:t>Reserve Requirements</a:t>
            </a:r>
          </a:p>
          <a:p>
            <a:pPr lvl="1" eaLnBrk="1" hangingPunct="1">
              <a:lnSpc>
                <a:spcPct val="90000"/>
              </a:lnSpc>
              <a:spcBef>
                <a:spcPct val="50000"/>
              </a:spcBef>
            </a:pPr>
            <a:r>
              <a:rPr lang="en-US" sz="2000">
                <a:latin typeface="Verdana" charset="0"/>
                <a:ea typeface="ヒラギノ角ゴ Pro W3" charset="0"/>
              </a:rPr>
              <a:t>2% of the total amount of checking deposits and other short-term deposits</a:t>
            </a:r>
          </a:p>
          <a:p>
            <a:pPr lvl="1" eaLnBrk="1" hangingPunct="1">
              <a:lnSpc>
                <a:spcPct val="90000"/>
              </a:lnSpc>
              <a:spcBef>
                <a:spcPct val="50000"/>
              </a:spcBef>
            </a:pPr>
            <a:r>
              <a:rPr lang="en-US" sz="2000">
                <a:latin typeface="Verdana" charset="0"/>
                <a:ea typeface="ヒラギノ角ゴ Pro W3" charset="0"/>
              </a:rPr>
              <a:t>Pays interest on those deposits so cost of complying is low</a:t>
            </a:r>
          </a:p>
        </p:txBody>
      </p:sp>
    </p:spTree>
    <p:extLst>
      <p:ext uri="{BB962C8B-B14F-4D97-AF65-F5344CB8AC3E}">
        <p14:creationId xmlns:p14="http://schemas.microsoft.com/office/powerpoint/2010/main" xmlns="" val="2402355229"/>
      </p:ext>
    </p:extLst>
  </p:cSld>
  <p:clrMapOvr>
    <a:masterClrMapping/>
  </p:clrMapOvr>
  <p:transition spd="med">
    <p:wipe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l-NL" dirty="0">
                <a:hlinkClick r:id="rId2"/>
              </a:rPr>
              <a:t>http://</a:t>
            </a:r>
            <a:r>
              <a:rPr lang="nl-NL" dirty="0" err="1">
                <a:hlinkClick r:id="rId2"/>
              </a:rPr>
              <a:t>www.youtube.com</a:t>
            </a:r>
            <a:r>
              <a:rPr lang="nl-NL" dirty="0">
                <a:hlinkClick r:id="rId2"/>
              </a:rPr>
              <a:t>/</a:t>
            </a:r>
            <a:r>
              <a:rPr lang="nl-NL" dirty="0" err="1">
                <a:hlinkClick r:id="rId2"/>
              </a:rPr>
              <a:t>watch?v</a:t>
            </a:r>
            <a:r>
              <a:rPr lang="nl-NL" dirty="0">
                <a:hlinkClick r:id="rId2"/>
              </a:rPr>
              <a:t>=CvRAqR2pAgw</a:t>
            </a:r>
            <a:endParaRPr lang="en-US" dirty="0"/>
          </a:p>
        </p:txBody>
      </p:sp>
    </p:spTree>
    <p:extLst>
      <p:ext uri="{BB962C8B-B14F-4D97-AF65-F5344CB8AC3E}">
        <p14:creationId xmlns:p14="http://schemas.microsoft.com/office/powerpoint/2010/main" xmlns="" val="401516573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p:cNvPicPr>
            <a:picLocks noChangeAspect="1"/>
          </p:cNvPicPr>
          <p:nvPr/>
        </p:nvPicPr>
        <p:blipFill>
          <a:blip r:embed="rId2"/>
          <a:stretch>
            <a:fillRect/>
          </a:stretch>
        </p:blipFill>
        <p:spPr>
          <a:xfrm>
            <a:off x="457199" y="613549"/>
            <a:ext cx="8188697" cy="4886495"/>
          </a:xfrm>
          <a:prstGeom prst="rect">
            <a:avLst/>
          </a:prstGeom>
        </p:spPr>
      </p:pic>
      <p:sp>
        <p:nvSpPr>
          <p:cNvPr id="6" name="Content Placeholder 5"/>
          <p:cNvSpPr>
            <a:spLocks noGrp="1"/>
          </p:cNvSpPr>
          <p:nvPr>
            <p:ph idx="1"/>
          </p:nvPr>
        </p:nvSpPr>
        <p:spPr>
          <a:xfrm>
            <a:off x="6622512" y="1600200"/>
            <a:ext cx="2064288" cy="4525963"/>
          </a:xfrm>
        </p:spPr>
        <p:txBody>
          <a:bodyPr/>
          <a:lstStyle/>
          <a:p>
            <a:endParaRPr lang="en-US" dirty="0"/>
          </a:p>
        </p:txBody>
      </p:sp>
    </p:spTree>
    <p:extLst>
      <p:ext uri="{BB962C8B-B14F-4D97-AF65-F5344CB8AC3E}">
        <p14:creationId xmlns:p14="http://schemas.microsoft.com/office/powerpoint/2010/main" xmlns="" val="310366237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457199" y="1670461"/>
            <a:ext cx="6580407" cy="2075359"/>
          </a:xfrm>
          <a:prstGeom prst="rect">
            <a:avLst/>
          </a:prstGeom>
        </p:spPr>
      </p:pic>
    </p:spTree>
    <p:extLst>
      <p:ext uri="{BB962C8B-B14F-4D97-AF65-F5344CB8AC3E}">
        <p14:creationId xmlns:p14="http://schemas.microsoft.com/office/powerpoint/2010/main" xmlns="" val="328267902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1670751" y="659355"/>
            <a:ext cx="5118100" cy="5778500"/>
          </a:xfrm>
          <a:prstGeom prst="rect">
            <a:avLst/>
          </a:prstGeom>
        </p:spPr>
      </p:pic>
    </p:spTree>
    <p:extLst>
      <p:ext uri="{BB962C8B-B14F-4D97-AF65-F5344CB8AC3E}">
        <p14:creationId xmlns:p14="http://schemas.microsoft.com/office/powerpoint/2010/main" xmlns="" val="83060255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p:cNvPicPr>
            <a:picLocks noChangeAspect="1"/>
          </p:cNvPicPr>
          <p:nvPr/>
        </p:nvPicPr>
        <p:blipFill>
          <a:blip r:embed="rId2"/>
          <a:stretch>
            <a:fillRect/>
          </a:stretch>
        </p:blipFill>
        <p:spPr>
          <a:xfrm>
            <a:off x="1968500" y="25400"/>
            <a:ext cx="5194300" cy="6794500"/>
          </a:xfrm>
          <a:prstGeom prst="rect">
            <a:avLst/>
          </a:prstGeom>
        </p:spPr>
      </p:pic>
      <p:sp>
        <p:nvSpPr>
          <p:cNvPr id="6" name="Content Placeholder 5"/>
          <p:cNvSpPr>
            <a:spLocks noGrp="1"/>
          </p:cNvSpPr>
          <p:nvPr>
            <p:ph idx="1"/>
          </p:nvPr>
        </p:nvSpPr>
        <p:spPr>
          <a:xfrm>
            <a:off x="6727464" y="1600200"/>
            <a:ext cx="1959335" cy="4525963"/>
          </a:xfrm>
        </p:spPr>
        <p:txBody>
          <a:bodyPr/>
          <a:lstStyle/>
          <a:p>
            <a:endParaRPr lang="en-US"/>
          </a:p>
        </p:txBody>
      </p:sp>
    </p:spTree>
    <p:extLst>
      <p:ext uri="{BB962C8B-B14F-4D97-AF65-F5344CB8AC3E}">
        <p14:creationId xmlns:p14="http://schemas.microsoft.com/office/powerpoint/2010/main" xmlns="" val="3314885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41192" y="367369"/>
            <a:ext cx="7173418" cy="6044430"/>
          </a:xfrm>
          <a:prstGeom prst="rect">
            <a:avLst/>
          </a:prstGeom>
        </p:spPr>
      </p:pic>
    </p:spTree>
    <p:extLst>
      <p:ext uri="{BB962C8B-B14F-4D97-AF65-F5344CB8AC3E}">
        <p14:creationId xmlns:p14="http://schemas.microsoft.com/office/powerpoint/2010/main" xmlns="" val="195193335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989470" y="1691182"/>
            <a:ext cx="6955682" cy="2171444"/>
          </a:xfrm>
          <a:prstGeom prst="rect">
            <a:avLst/>
          </a:prstGeom>
        </p:spPr>
      </p:pic>
    </p:spTree>
    <p:extLst>
      <p:ext uri="{BB962C8B-B14F-4D97-AF65-F5344CB8AC3E}">
        <p14:creationId xmlns:p14="http://schemas.microsoft.com/office/powerpoint/2010/main" xmlns="" val="15555617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081354" y="1600200"/>
            <a:ext cx="605446" cy="4525963"/>
          </a:xfrm>
        </p:spPr>
        <p:txBody>
          <a:bodyPr/>
          <a:lstStyle/>
          <a:p>
            <a:endParaRPr lang="en-US" dirty="0"/>
          </a:p>
        </p:txBody>
      </p:sp>
      <p:pic>
        <p:nvPicPr>
          <p:cNvPr id="4" name="Picture 3"/>
          <p:cNvPicPr>
            <a:picLocks noChangeAspect="1"/>
          </p:cNvPicPr>
          <p:nvPr/>
        </p:nvPicPr>
        <p:blipFill>
          <a:blip r:embed="rId2"/>
          <a:stretch>
            <a:fillRect/>
          </a:stretch>
        </p:blipFill>
        <p:spPr>
          <a:xfrm>
            <a:off x="1854108" y="127000"/>
            <a:ext cx="5859912" cy="6385860"/>
          </a:xfrm>
          <a:prstGeom prst="rect">
            <a:avLst/>
          </a:prstGeom>
        </p:spPr>
      </p:pic>
    </p:spTree>
    <p:extLst>
      <p:ext uri="{BB962C8B-B14F-4D97-AF65-F5344CB8AC3E}">
        <p14:creationId xmlns:p14="http://schemas.microsoft.com/office/powerpoint/2010/main" xmlns="" val="403714280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9" name="Picture 8"/>
          <p:cNvPicPr>
            <a:picLocks noChangeAspect="1"/>
          </p:cNvPicPr>
          <p:nvPr/>
        </p:nvPicPr>
        <p:blipFill>
          <a:blip r:embed="rId2"/>
          <a:stretch>
            <a:fillRect/>
          </a:stretch>
        </p:blipFill>
        <p:spPr>
          <a:xfrm>
            <a:off x="953193" y="1900250"/>
            <a:ext cx="7395956" cy="2403220"/>
          </a:xfrm>
          <a:prstGeom prst="rect">
            <a:avLst/>
          </a:prstGeom>
        </p:spPr>
      </p:pic>
      <p:sp>
        <p:nvSpPr>
          <p:cNvPr id="10" name="Content Placeholder 9"/>
          <p:cNvSpPr>
            <a:spLocks noGrp="1"/>
          </p:cNvSpPr>
          <p:nvPr>
            <p:ph idx="1"/>
          </p:nvPr>
        </p:nvSpPr>
        <p:spPr>
          <a:xfrm>
            <a:off x="7839962" y="1600200"/>
            <a:ext cx="846837" cy="4525963"/>
          </a:xfrm>
        </p:spPr>
        <p:txBody>
          <a:bodyPr/>
          <a:lstStyle/>
          <a:p>
            <a:endParaRPr lang="en-US" dirty="0"/>
          </a:p>
        </p:txBody>
      </p:sp>
    </p:spTree>
    <p:extLst>
      <p:ext uri="{BB962C8B-B14F-4D97-AF65-F5344CB8AC3E}">
        <p14:creationId xmlns:p14="http://schemas.microsoft.com/office/powerpoint/2010/main" xmlns="" val="3908270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708</TotalTime>
  <Words>2032</Words>
  <Application>Microsoft Office PowerPoint</Application>
  <PresentationFormat>On-screen Show (4:3)</PresentationFormat>
  <Paragraphs>430</Paragraphs>
  <Slides>67</Slides>
  <Notes>37</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67</vt:i4>
      </vt:variant>
    </vt:vector>
  </HeadingPairs>
  <TitlesOfParts>
    <vt:vector size="69" baseType="lpstr">
      <vt:lpstr>Office Theme</vt:lpstr>
      <vt:lpstr>Equation</vt:lpstr>
      <vt:lpstr>The Money Supply Process</vt:lpstr>
      <vt:lpstr>Three Players in the Money Supply Process</vt:lpstr>
      <vt:lpstr>The Fed’s Balance Sheet</vt:lpstr>
      <vt:lpstr>Control of the Monetary Base</vt:lpstr>
      <vt:lpstr>Open Market Purchase from a Bank</vt:lpstr>
      <vt:lpstr>Open Market Purchase from a Bank</vt:lpstr>
      <vt:lpstr>Open Market Purchase from a Bank</vt:lpstr>
      <vt:lpstr>Open Market Purchase from the Nonbank Public</vt:lpstr>
      <vt:lpstr>Open Market Purchase from the Nonbank Public</vt:lpstr>
      <vt:lpstr>Open Market Purchase from the Nonbank Public</vt:lpstr>
      <vt:lpstr>Open Market Purchase from the Nonbank Public</vt:lpstr>
      <vt:lpstr>Open Market Purchase from   the Nonbank Public (cont’d)</vt:lpstr>
      <vt:lpstr>Open Market Purchase from   the Nonbank Public (cont’d)</vt:lpstr>
      <vt:lpstr>Open Market Purchase from   the Nonbank Public (cont’d)</vt:lpstr>
      <vt:lpstr>Open Market Purchase: Summary</vt:lpstr>
      <vt:lpstr>Shifts from Deposits into Currency</vt:lpstr>
      <vt:lpstr>Shifts from Deposits into Currency</vt:lpstr>
      <vt:lpstr>Shifts from Deposits into Currency</vt:lpstr>
      <vt:lpstr>Shifts from Deposits into Currency</vt:lpstr>
      <vt:lpstr>Loans to Financial Institutions</vt:lpstr>
      <vt:lpstr>Slide 21</vt:lpstr>
      <vt:lpstr>Overview of the Money Supply Process</vt:lpstr>
      <vt:lpstr>Slide 23</vt:lpstr>
      <vt:lpstr>Slide 24</vt:lpstr>
      <vt:lpstr>Slide 25</vt:lpstr>
      <vt:lpstr>Slide 26</vt:lpstr>
      <vt:lpstr>Slide 27</vt:lpstr>
      <vt:lpstr>Tools of Monetary Policy</vt:lpstr>
      <vt:lpstr>Slide 29</vt:lpstr>
      <vt:lpstr>Tools VS Target</vt:lpstr>
      <vt:lpstr>Slide 31</vt:lpstr>
      <vt:lpstr>The Market For Reserves and the Federal Funds Rate</vt:lpstr>
      <vt:lpstr>Demand in the Market for Reserves</vt:lpstr>
      <vt:lpstr>Supply in the Market for Reserves</vt:lpstr>
      <vt:lpstr>Figure 1  Equilibrium in the Market for Reserves</vt:lpstr>
      <vt:lpstr>How Changes in the Tools of Monetary Policy Affect the Federal Funds Rate</vt:lpstr>
      <vt:lpstr>How Changes in the Tools of Monetary Policy Affect the Federal Funds Rate (cont’d)</vt:lpstr>
      <vt:lpstr>How Changes in the Tools of Monetary Policy Affect the Federal Funds Rate (cont’d)</vt:lpstr>
      <vt:lpstr>How Changes in the Tools of Monetary Policy Affect the Federal Funds Rate (cont’d)</vt:lpstr>
      <vt:lpstr>Figure 2  Response to an Open Market Operation </vt:lpstr>
      <vt:lpstr>Figure 3  Response to a Change in the Discount Rate</vt:lpstr>
      <vt:lpstr>Figure 4  Response to a Change in Required Reserves</vt:lpstr>
      <vt:lpstr>Figure 5  Response to a Change in the Interest Rate on Reserves</vt:lpstr>
      <vt:lpstr>Figure 6  How the Federal Reserve’s Operating Procedures Limit Fluctuations in the Federal Funds Rate</vt:lpstr>
      <vt:lpstr>Conventional Monetary Policy Tools</vt:lpstr>
      <vt:lpstr>Open Market Operations</vt:lpstr>
      <vt:lpstr>What is a repurchase agreement</vt:lpstr>
      <vt:lpstr>Advantages of Open Market Operations</vt:lpstr>
      <vt:lpstr>Discount Policy and the Lender of Last Resort</vt:lpstr>
      <vt:lpstr>Advantages and Disadvantages of Discount Policy</vt:lpstr>
      <vt:lpstr>Lender of last resort: necessary </vt:lpstr>
      <vt:lpstr>Reserve Requirements</vt:lpstr>
      <vt:lpstr>Disadvantages of Reserve Requirements</vt:lpstr>
      <vt:lpstr>Interest on Reserves</vt:lpstr>
      <vt:lpstr>Nonconventional Monetary Policy Tools During the Global Financial Crisis</vt:lpstr>
      <vt:lpstr>Slide 56</vt:lpstr>
      <vt:lpstr>Monetary Policy Tools of the European Central Bank</vt:lpstr>
      <vt:lpstr>Monetary Policy Tools of the European Central Bank (cont’d)</vt:lpstr>
      <vt:lpstr>Slide 59</vt:lpstr>
      <vt:lpstr>Slide 60</vt:lpstr>
      <vt:lpstr>Slide 61</vt:lpstr>
      <vt:lpstr>Slide 62</vt:lpstr>
      <vt:lpstr>Slide 63</vt:lpstr>
      <vt:lpstr>Slide 64</vt:lpstr>
      <vt:lpstr>Slide 65</vt:lpstr>
      <vt:lpstr>Slide 66</vt:lpstr>
      <vt:lpstr>Slide 67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11</dc:title>
  <dc:creator>M</dc:creator>
  <cp:lastModifiedBy>suyanee</cp:lastModifiedBy>
  <cp:revision>26</cp:revision>
  <dcterms:created xsi:type="dcterms:W3CDTF">2014-09-19T21:45:23Z</dcterms:created>
  <dcterms:modified xsi:type="dcterms:W3CDTF">2014-09-27T07:53:18Z</dcterms:modified>
</cp:coreProperties>
</file>