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ppt/drawings/drawing1.xml" ContentType="application/vnd.openxmlformats-officedocument.drawingml.chartshapes+xml"/>
  <Override PartName="/ppt/charts/chart2.xml" ContentType="application/vnd.openxmlformats-officedocument.drawingml.chart+xml"/>
  <Override PartName="/ppt/drawings/drawing2.xml" ContentType="application/vnd.openxmlformats-officedocument.drawingml.chartshapes+xml"/>
  <Override PartName="/ppt/charts/chart3.xml" ContentType="application/vnd.openxmlformats-officedocument.drawingml.chart+xml"/>
  <Override PartName="/ppt/drawings/drawing3.xml" ContentType="application/vnd.openxmlformats-officedocument.drawingml.chartshape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62" r:id="rId4"/>
    <p:sldId id="258" r:id="rId5"/>
    <p:sldId id="259" r:id="rId6"/>
    <p:sldId id="260" r:id="rId7"/>
    <p:sldId id="266" r:id="rId8"/>
    <p:sldId id="274" r:id="rId9"/>
    <p:sldId id="263" r:id="rId10"/>
    <p:sldId id="264" r:id="rId11"/>
    <p:sldId id="265" r:id="rId12"/>
    <p:sldId id="261" r:id="rId13"/>
    <p:sldId id="267" r:id="rId14"/>
    <p:sldId id="268" r:id="rId15"/>
    <p:sldId id="269" r:id="rId16"/>
    <p:sldId id="270" r:id="rId17"/>
    <p:sldId id="271" r:id="rId18"/>
    <p:sldId id="272" r:id="rId19"/>
    <p:sldId id="273" r:id="rId20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1348" autoAdjust="0"/>
  </p:normalViewPr>
  <p:slideViewPr>
    <p:cSldViewPr snapToGrid="0" snapToObjects="1">
      <p:cViewPr varScale="1">
        <p:scale>
          <a:sx n="114" d="100"/>
          <a:sy n="114" d="100"/>
        </p:scale>
        <p:origin x="-2120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8.xml"/><Relationship Id="rId20" Type="http://schemas.openxmlformats.org/officeDocument/2006/relationships/slide" Target="slides/slide19.xml"/><Relationship Id="rId21" Type="http://schemas.openxmlformats.org/officeDocument/2006/relationships/printerSettings" Target="printerSettings/printerSettings1.bin"/><Relationship Id="rId22" Type="http://schemas.openxmlformats.org/officeDocument/2006/relationships/presProps" Target="presProps.xml"/><Relationship Id="rId23" Type="http://schemas.openxmlformats.org/officeDocument/2006/relationships/viewProps" Target="viewProps.xml"/><Relationship Id="rId24" Type="http://schemas.openxmlformats.org/officeDocument/2006/relationships/theme" Target="theme/theme1.xml"/><Relationship Id="rId25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Macintosh%20HD:Users:akikovandenberg:Downloads:Data_Extract_From_World_Development_Indicators%20(29).xlsx" TargetMode="External"/><Relationship Id="rId2" Type="http://schemas.openxmlformats.org/officeDocument/2006/relationships/chartUserShapes" Target="../drawings/drawing1.xm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Macintosh%20HD:Users:akikovandenberg:Downloads:Data_Extract_From_World_Development_Indicators%20(29).xlsx" TargetMode="External"/><Relationship Id="rId2" Type="http://schemas.openxmlformats.org/officeDocument/2006/relationships/chartUserShapes" Target="../drawings/drawing2.xml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oleObject" Target="Macintosh%20HD:Users:akikovandenberg:Downloads:Data_Extract_From_World_Development_Indicators%20(29).xlsx" TargetMode="External"/><Relationship Id="rId2" Type="http://schemas.openxmlformats.org/officeDocument/2006/relationships/chartUserShapes" Target="../drawings/drawing3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autoTitleDeleted val="0"/>
    <c:plotArea>
      <c:layout>
        <c:manualLayout>
          <c:layoutTarget val="inner"/>
          <c:xMode val="edge"/>
          <c:yMode val="edge"/>
          <c:x val="0.114145401963643"/>
          <c:y val="0.0168361959653669"/>
          <c:w val="0.858076820258579"/>
          <c:h val="0.927043150816743"/>
        </c:manualLayout>
      </c:layout>
      <c:lineChart>
        <c:grouping val="standard"/>
        <c:varyColors val="0"/>
        <c:ser>
          <c:idx val="0"/>
          <c:order val="0"/>
          <c:tx>
            <c:strRef>
              <c:f>Data!$E$20</c:f>
              <c:strCache>
                <c:ptCount val="1"/>
                <c:pt idx="0">
                  <c:v>India</c:v>
                </c:pt>
              </c:strCache>
            </c:strRef>
          </c:tx>
          <c:marker>
            <c:symbol val="none"/>
          </c:marker>
          <c:cat>
            <c:numRef>
              <c:f>Data!$D$21:$D$38</c:f>
              <c:numCache>
                <c:formatCode>General</c:formatCode>
                <c:ptCount val="18"/>
                <c:pt idx="0">
                  <c:v>1997.0</c:v>
                </c:pt>
                <c:pt idx="1">
                  <c:v>1998.0</c:v>
                </c:pt>
                <c:pt idx="2">
                  <c:v>1999.0</c:v>
                </c:pt>
                <c:pt idx="3">
                  <c:v>2000.0</c:v>
                </c:pt>
                <c:pt idx="4">
                  <c:v>2001.0</c:v>
                </c:pt>
                <c:pt idx="5">
                  <c:v>2002.0</c:v>
                </c:pt>
                <c:pt idx="6">
                  <c:v>2003.0</c:v>
                </c:pt>
                <c:pt idx="7">
                  <c:v>2004.0</c:v>
                </c:pt>
                <c:pt idx="8">
                  <c:v>2005.0</c:v>
                </c:pt>
                <c:pt idx="9">
                  <c:v>2006.0</c:v>
                </c:pt>
                <c:pt idx="10">
                  <c:v>2007.0</c:v>
                </c:pt>
                <c:pt idx="11">
                  <c:v>2008.0</c:v>
                </c:pt>
                <c:pt idx="12">
                  <c:v>2009.0</c:v>
                </c:pt>
                <c:pt idx="13">
                  <c:v>2010.0</c:v>
                </c:pt>
                <c:pt idx="14">
                  <c:v>2011.0</c:v>
                </c:pt>
                <c:pt idx="15">
                  <c:v>2012.0</c:v>
                </c:pt>
                <c:pt idx="16">
                  <c:v>2013.0</c:v>
                </c:pt>
                <c:pt idx="17">
                  <c:v>2014.0</c:v>
                </c:pt>
              </c:numCache>
            </c:numRef>
          </c:cat>
          <c:val>
            <c:numRef>
              <c:f>Data!$E$21:$E$38</c:f>
              <c:numCache>
                <c:formatCode>_-* #,##0_-;\-* #,##0_-;_-* "-"??_-;_-@_-</c:formatCode>
                <c:ptCount val="18"/>
                <c:pt idx="0">
                  <c:v>1.02189E9</c:v>
                </c:pt>
                <c:pt idx="1">
                  <c:v>9.6528E8</c:v>
                </c:pt>
                <c:pt idx="2">
                  <c:v>9.1633E8</c:v>
                </c:pt>
                <c:pt idx="3">
                  <c:v>7.1015E8</c:v>
                </c:pt>
                <c:pt idx="4">
                  <c:v>9.8873E8</c:v>
                </c:pt>
                <c:pt idx="5">
                  <c:v>8.8304E8</c:v>
                </c:pt>
                <c:pt idx="6">
                  <c:v>4.4679E8</c:v>
                </c:pt>
                <c:pt idx="7">
                  <c:v>1.5564E8</c:v>
                </c:pt>
                <c:pt idx="8">
                  <c:v>1.05156E9</c:v>
                </c:pt>
                <c:pt idx="9">
                  <c:v>8.638E8</c:v>
                </c:pt>
                <c:pt idx="10">
                  <c:v>1.0039E9</c:v>
                </c:pt>
                <c:pt idx="11">
                  <c:v>1.67865E9</c:v>
                </c:pt>
                <c:pt idx="12">
                  <c:v>1.67699E9</c:v>
                </c:pt>
                <c:pt idx="13">
                  <c:v>2.31928E9</c:v>
                </c:pt>
                <c:pt idx="14">
                  <c:v>2.13902E9</c:v>
                </c:pt>
                <c:pt idx="15">
                  <c:v>1.60734E9</c:v>
                </c:pt>
                <c:pt idx="16">
                  <c:v>1.97376E9</c:v>
                </c:pt>
                <c:pt idx="17">
                  <c:v>1.93267E9</c:v>
                </c:pt>
              </c:numCache>
            </c:numRef>
          </c:val>
          <c:smooth val="0"/>
        </c:ser>
        <c:ser>
          <c:idx val="1"/>
          <c:order val="1"/>
          <c:tx>
            <c:strRef>
              <c:f>Data!$F$20</c:f>
              <c:strCache>
                <c:ptCount val="1"/>
                <c:pt idx="0">
                  <c:v>China</c:v>
                </c:pt>
              </c:strCache>
            </c:strRef>
          </c:tx>
          <c:marker>
            <c:symbol val="none"/>
          </c:marker>
          <c:cat>
            <c:numRef>
              <c:f>Data!$D$21:$D$38</c:f>
              <c:numCache>
                <c:formatCode>General</c:formatCode>
                <c:ptCount val="18"/>
                <c:pt idx="0">
                  <c:v>1997.0</c:v>
                </c:pt>
                <c:pt idx="1">
                  <c:v>1998.0</c:v>
                </c:pt>
                <c:pt idx="2">
                  <c:v>1999.0</c:v>
                </c:pt>
                <c:pt idx="3">
                  <c:v>2000.0</c:v>
                </c:pt>
                <c:pt idx="4">
                  <c:v>2001.0</c:v>
                </c:pt>
                <c:pt idx="5">
                  <c:v>2002.0</c:v>
                </c:pt>
                <c:pt idx="6">
                  <c:v>2003.0</c:v>
                </c:pt>
                <c:pt idx="7">
                  <c:v>2004.0</c:v>
                </c:pt>
                <c:pt idx="8">
                  <c:v>2005.0</c:v>
                </c:pt>
                <c:pt idx="9">
                  <c:v>2006.0</c:v>
                </c:pt>
                <c:pt idx="10">
                  <c:v>2007.0</c:v>
                </c:pt>
                <c:pt idx="11">
                  <c:v>2008.0</c:v>
                </c:pt>
                <c:pt idx="12">
                  <c:v>2009.0</c:v>
                </c:pt>
                <c:pt idx="13">
                  <c:v>2010.0</c:v>
                </c:pt>
                <c:pt idx="14">
                  <c:v>2011.0</c:v>
                </c:pt>
                <c:pt idx="15">
                  <c:v>2012.0</c:v>
                </c:pt>
                <c:pt idx="16">
                  <c:v>2013.0</c:v>
                </c:pt>
                <c:pt idx="17">
                  <c:v>2014.0</c:v>
                </c:pt>
              </c:numCache>
            </c:numRef>
          </c:cat>
          <c:val>
            <c:numRef>
              <c:f>Data!$F$21:$F$38</c:f>
              <c:numCache>
                <c:formatCode>_-* #,##0_-;\-* #,##0_-;_-* "-"??_-;_-@_-</c:formatCode>
                <c:ptCount val="18"/>
                <c:pt idx="0">
                  <c:v>1.26883E9</c:v>
                </c:pt>
                <c:pt idx="1">
                  <c:v>1.7798E9</c:v>
                </c:pt>
                <c:pt idx="2">
                  <c:v>1.89359E9</c:v>
                </c:pt>
                <c:pt idx="3">
                  <c:v>1.29824E9</c:v>
                </c:pt>
                <c:pt idx="4">
                  <c:v>1.11958E9</c:v>
                </c:pt>
                <c:pt idx="5">
                  <c:v>1.26915E9</c:v>
                </c:pt>
                <c:pt idx="6">
                  <c:v>1.21125E9</c:v>
                </c:pt>
                <c:pt idx="7">
                  <c:v>1.65959E9</c:v>
                </c:pt>
                <c:pt idx="8">
                  <c:v>1.75779E9</c:v>
                </c:pt>
                <c:pt idx="9">
                  <c:v>1.21843E9</c:v>
                </c:pt>
                <c:pt idx="10">
                  <c:v>1.45967E9</c:v>
                </c:pt>
                <c:pt idx="11">
                  <c:v>1.44909E9</c:v>
                </c:pt>
                <c:pt idx="12">
                  <c:v>1.23139E9</c:v>
                </c:pt>
                <c:pt idx="13">
                  <c:v>7.9003E8</c:v>
                </c:pt>
                <c:pt idx="14">
                  <c:v>7.509E8</c:v>
                </c:pt>
                <c:pt idx="15">
                  <c:v>2.7763E8</c:v>
                </c:pt>
                <c:pt idx="16">
                  <c:v>-1.2416E8</c:v>
                </c:pt>
                <c:pt idx="17">
                  <c:v>-3.01E8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2072929880"/>
        <c:axId val="2072932888"/>
      </c:lineChart>
      <c:catAx>
        <c:axId val="2072929880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crossAx val="2072932888"/>
        <c:crosses val="autoZero"/>
        <c:auto val="1"/>
        <c:lblAlgn val="ctr"/>
        <c:lblOffset val="100"/>
        <c:noMultiLvlLbl val="0"/>
      </c:catAx>
      <c:valAx>
        <c:axId val="2072932888"/>
        <c:scaling>
          <c:orientation val="minMax"/>
        </c:scaling>
        <c:delete val="0"/>
        <c:axPos val="l"/>
        <c:majorGridlines/>
        <c:numFmt formatCode="_-* #,##0_-;\-* #,##0_-;_-* &quot;-&quot;??_-;_-@_-" sourceLinked="1"/>
        <c:majorTickMark val="out"/>
        <c:minorTickMark val="none"/>
        <c:tickLblPos val="nextTo"/>
        <c:crossAx val="2072929880"/>
        <c:crosses val="autoZero"/>
        <c:crossBetween val="between"/>
      </c:valAx>
    </c:plotArea>
    <c:plotVisOnly val="1"/>
    <c:dispBlanksAs val="gap"/>
    <c:showDLblsOverMax val="0"/>
  </c:chart>
  <c:externalData r:id="rId1">
    <c:autoUpdate val="0"/>
  </c:externalData>
  <c:userShapes r:id="rId2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autoTitleDeleted val="0"/>
    <c:plotArea>
      <c:layout>
        <c:manualLayout>
          <c:layoutTarget val="inner"/>
          <c:xMode val="edge"/>
          <c:yMode val="edge"/>
          <c:x val="0.118248742797099"/>
          <c:y val="0.0482311968115761"/>
          <c:w val="0.870594070246482"/>
          <c:h val="0.937299444144951"/>
        </c:manualLayout>
      </c:layout>
      <c:lineChart>
        <c:grouping val="standard"/>
        <c:varyColors val="0"/>
        <c:ser>
          <c:idx val="0"/>
          <c:order val="0"/>
          <c:tx>
            <c:strRef>
              <c:f>Data!$H$20</c:f>
              <c:strCache>
                <c:ptCount val="1"/>
                <c:pt idx="0">
                  <c:v>Indonesia</c:v>
                </c:pt>
              </c:strCache>
            </c:strRef>
          </c:tx>
          <c:marker>
            <c:symbol val="none"/>
          </c:marker>
          <c:cat>
            <c:numRef>
              <c:f>Data!$G$21:$G$38</c:f>
              <c:numCache>
                <c:formatCode>General</c:formatCode>
                <c:ptCount val="18"/>
                <c:pt idx="0">
                  <c:v>1997.0</c:v>
                </c:pt>
                <c:pt idx="1">
                  <c:v>1998.0</c:v>
                </c:pt>
                <c:pt idx="2">
                  <c:v>1999.0</c:v>
                </c:pt>
                <c:pt idx="3">
                  <c:v>2000.0</c:v>
                </c:pt>
                <c:pt idx="4">
                  <c:v>2001.0</c:v>
                </c:pt>
                <c:pt idx="5">
                  <c:v>2002.0</c:v>
                </c:pt>
                <c:pt idx="6">
                  <c:v>2003.0</c:v>
                </c:pt>
                <c:pt idx="7">
                  <c:v>2004.0</c:v>
                </c:pt>
                <c:pt idx="8">
                  <c:v>2005.0</c:v>
                </c:pt>
                <c:pt idx="9">
                  <c:v>2006.0</c:v>
                </c:pt>
                <c:pt idx="10">
                  <c:v>2007.0</c:v>
                </c:pt>
                <c:pt idx="11">
                  <c:v>2008.0</c:v>
                </c:pt>
                <c:pt idx="12">
                  <c:v>2009.0</c:v>
                </c:pt>
                <c:pt idx="13">
                  <c:v>2010.0</c:v>
                </c:pt>
                <c:pt idx="14">
                  <c:v>2011.0</c:v>
                </c:pt>
                <c:pt idx="15">
                  <c:v>2012.0</c:v>
                </c:pt>
                <c:pt idx="16">
                  <c:v>2013.0</c:v>
                </c:pt>
                <c:pt idx="17">
                  <c:v>2014.0</c:v>
                </c:pt>
              </c:numCache>
            </c:numRef>
          </c:cat>
          <c:val>
            <c:numRef>
              <c:f>Data!$H$21:$H$38</c:f>
              <c:numCache>
                <c:formatCode>_-* #,##0_-;\-* #,##0_-;_-* "-"??_-;_-@_-</c:formatCode>
                <c:ptCount val="18"/>
                <c:pt idx="0">
                  <c:v>7.8366E8</c:v>
                </c:pt>
                <c:pt idx="1">
                  <c:v>1.25242E9</c:v>
                </c:pt>
                <c:pt idx="2">
                  <c:v>2.1125E9</c:v>
                </c:pt>
                <c:pt idx="3">
                  <c:v>1.58545E9</c:v>
                </c:pt>
                <c:pt idx="4">
                  <c:v>1.39653E9</c:v>
                </c:pt>
                <c:pt idx="5">
                  <c:v>1.20061E9</c:v>
                </c:pt>
                <c:pt idx="6">
                  <c:v>1.63859E9</c:v>
                </c:pt>
                <c:pt idx="7">
                  <c:v>-5.786E7</c:v>
                </c:pt>
                <c:pt idx="8">
                  <c:v>2.33324E9</c:v>
                </c:pt>
                <c:pt idx="9">
                  <c:v>7.6194E8</c:v>
                </c:pt>
                <c:pt idx="10">
                  <c:v>5.2597E8</c:v>
                </c:pt>
                <c:pt idx="11">
                  <c:v>6.4818E8</c:v>
                </c:pt>
                <c:pt idx="12">
                  <c:v>4.4652E8</c:v>
                </c:pt>
                <c:pt idx="13">
                  <c:v>1.09103E9</c:v>
                </c:pt>
                <c:pt idx="14">
                  <c:v>2.42E8</c:v>
                </c:pt>
                <c:pt idx="15">
                  <c:v>4.713E7</c:v>
                </c:pt>
                <c:pt idx="16">
                  <c:v>7.982E7</c:v>
                </c:pt>
                <c:pt idx="17">
                  <c:v>-2.8268E8</c:v>
                </c:pt>
              </c:numCache>
            </c:numRef>
          </c:val>
          <c:smooth val="0"/>
        </c:ser>
        <c:ser>
          <c:idx val="1"/>
          <c:order val="1"/>
          <c:tx>
            <c:strRef>
              <c:f>Data!$I$20</c:f>
              <c:strCache>
                <c:ptCount val="1"/>
                <c:pt idx="0">
                  <c:v>Malaysia</c:v>
                </c:pt>
              </c:strCache>
            </c:strRef>
          </c:tx>
          <c:marker>
            <c:symbol val="none"/>
          </c:marker>
          <c:cat>
            <c:numRef>
              <c:f>Data!$G$21:$G$38</c:f>
              <c:numCache>
                <c:formatCode>General</c:formatCode>
                <c:ptCount val="18"/>
                <c:pt idx="0">
                  <c:v>1997.0</c:v>
                </c:pt>
                <c:pt idx="1">
                  <c:v>1998.0</c:v>
                </c:pt>
                <c:pt idx="2">
                  <c:v>1999.0</c:v>
                </c:pt>
                <c:pt idx="3">
                  <c:v>2000.0</c:v>
                </c:pt>
                <c:pt idx="4">
                  <c:v>2001.0</c:v>
                </c:pt>
                <c:pt idx="5">
                  <c:v>2002.0</c:v>
                </c:pt>
                <c:pt idx="6">
                  <c:v>2003.0</c:v>
                </c:pt>
                <c:pt idx="7">
                  <c:v>2004.0</c:v>
                </c:pt>
                <c:pt idx="8">
                  <c:v>2005.0</c:v>
                </c:pt>
                <c:pt idx="9">
                  <c:v>2006.0</c:v>
                </c:pt>
                <c:pt idx="10">
                  <c:v>2007.0</c:v>
                </c:pt>
                <c:pt idx="11">
                  <c:v>2008.0</c:v>
                </c:pt>
                <c:pt idx="12">
                  <c:v>2009.0</c:v>
                </c:pt>
                <c:pt idx="13">
                  <c:v>2010.0</c:v>
                </c:pt>
                <c:pt idx="14">
                  <c:v>2011.0</c:v>
                </c:pt>
                <c:pt idx="15">
                  <c:v>2012.0</c:v>
                </c:pt>
                <c:pt idx="16">
                  <c:v>2013.0</c:v>
                </c:pt>
                <c:pt idx="17">
                  <c:v>2014.0</c:v>
                </c:pt>
              </c:numCache>
            </c:numRef>
          </c:cat>
          <c:val>
            <c:numRef>
              <c:f>Data!$I$21:$I$38</c:f>
              <c:numCache>
                <c:formatCode>_-* #,##0_-;\-* #,##0_-;_-* "-"??_-;_-@_-</c:formatCode>
                <c:ptCount val="18"/>
                <c:pt idx="0">
                  <c:v>-2.43E8</c:v>
                </c:pt>
                <c:pt idx="1">
                  <c:v>1.9945E8</c:v>
                </c:pt>
                <c:pt idx="2">
                  <c:v>1.4191E8</c:v>
                </c:pt>
                <c:pt idx="3">
                  <c:v>4.374E7</c:v>
                </c:pt>
                <c:pt idx="4">
                  <c:v>2.539E7</c:v>
                </c:pt>
                <c:pt idx="5">
                  <c:v>8.597E7</c:v>
                </c:pt>
                <c:pt idx="6">
                  <c:v>1.0398E8</c:v>
                </c:pt>
                <c:pt idx="7">
                  <c:v>2.9416E8</c:v>
                </c:pt>
                <c:pt idx="8">
                  <c:v>2.003E7</c:v>
                </c:pt>
                <c:pt idx="9">
                  <c:v>2.3248E8</c:v>
                </c:pt>
                <c:pt idx="10">
                  <c:v>1.9278E8</c:v>
                </c:pt>
                <c:pt idx="11">
                  <c:v>1.4999E8</c:v>
                </c:pt>
                <c:pt idx="12">
                  <c:v>1.3297E8</c:v>
                </c:pt>
                <c:pt idx="13">
                  <c:v>-1.362E7</c:v>
                </c:pt>
                <c:pt idx="14">
                  <c:v>2.565E7</c:v>
                </c:pt>
                <c:pt idx="15">
                  <c:v>9.09E6</c:v>
                </c:pt>
                <c:pt idx="16">
                  <c:v>-1.2999E8</c:v>
                </c:pt>
                <c:pt idx="17">
                  <c:v>-6.83E6</c:v>
                </c:pt>
              </c:numCache>
            </c:numRef>
          </c:val>
          <c:smooth val="0"/>
        </c:ser>
        <c:ser>
          <c:idx val="2"/>
          <c:order val="2"/>
          <c:tx>
            <c:strRef>
              <c:f>Data!$J$20</c:f>
              <c:strCache>
                <c:ptCount val="1"/>
                <c:pt idx="0">
                  <c:v>Thailand</c:v>
                </c:pt>
              </c:strCache>
            </c:strRef>
          </c:tx>
          <c:marker>
            <c:symbol val="none"/>
          </c:marker>
          <c:cat>
            <c:numRef>
              <c:f>Data!$G$21:$G$38</c:f>
              <c:numCache>
                <c:formatCode>General</c:formatCode>
                <c:ptCount val="18"/>
                <c:pt idx="0">
                  <c:v>1997.0</c:v>
                </c:pt>
                <c:pt idx="1">
                  <c:v>1998.0</c:v>
                </c:pt>
                <c:pt idx="2">
                  <c:v>1999.0</c:v>
                </c:pt>
                <c:pt idx="3">
                  <c:v>2000.0</c:v>
                </c:pt>
                <c:pt idx="4">
                  <c:v>2001.0</c:v>
                </c:pt>
                <c:pt idx="5">
                  <c:v>2002.0</c:v>
                </c:pt>
                <c:pt idx="6">
                  <c:v>2003.0</c:v>
                </c:pt>
                <c:pt idx="7">
                  <c:v>2004.0</c:v>
                </c:pt>
                <c:pt idx="8">
                  <c:v>2005.0</c:v>
                </c:pt>
                <c:pt idx="9">
                  <c:v>2006.0</c:v>
                </c:pt>
                <c:pt idx="10">
                  <c:v>2007.0</c:v>
                </c:pt>
                <c:pt idx="11">
                  <c:v>2008.0</c:v>
                </c:pt>
                <c:pt idx="12">
                  <c:v>2009.0</c:v>
                </c:pt>
                <c:pt idx="13">
                  <c:v>2010.0</c:v>
                </c:pt>
                <c:pt idx="14">
                  <c:v>2011.0</c:v>
                </c:pt>
                <c:pt idx="15">
                  <c:v>2012.0</c:v>
                </c:pt>
                <c:pt idx="16">
                  <c:v>2013.0</c:v>
                </c:pt>
                <c:pt idx="17">
                  <c:v>2014.0</c:v>
                </c:pt>
              </c:numCache>
            </c:numRef>
          </c:cat>
          <c:val>
            <c:numRef>
              <c:f>Data!$J$21:$J$38</c:f>
              <c:numCache>
                <c:formatCode>_-* #,##0_-;\-* #,##0_-;_-* "-"??_-;_-@_-</c:formatCode>
                <c:ptCount val="18"/>
                <c:pt idx="0">
                  <c:v>6.1819E8</c:v>
                </c:pt>
                <c:pt idx="1">
                  <c:v>6.9035E8</c:v>
                </c:pt>
                <c:pt idx="2">
                  <c:v>1.01287E9</c:v>
                </c:pt>
                <c:pt idx="3">
                  <c:v>6.956E8</c:v>
                </c:pt>
                <c:pt idx="4">
                  <c:v>2.8122E8</c:v>
                </c:pt>
                <c:pt idx="5">
                  <c:v>2.9388E8</c:v>
                </c:pt>
                <c:pt idx="6">
                  <c:v>-9.5508E8</c:v>
                </c:pt>
                <c:pt idx="7">
                  <c:v>1.71E7</c:v>
                </c:pt>
                <c:pt idx="8">
                  <c:v>-1.9047E8</c:v>
                </c:pt>
                <c:pt idx="9">
                  <c:v>-2.5995E8</c:v>
                </c:pt>
                <c:pt idx="10">
                  <c:v>-3.6377E8</c:v>
                </c:pt>
                <c:pt idx="11">
                  <c:v>-6.7144E8</c:v>
                </c:pt>
                <c:pt idx="12">
                  <c:v>-7.114E7</c:v>
                </c:pt>
                <c:pt idx="13">
                  <c:v>-7.673E7</c:v>
                </c:pt>
                <c:pt idx="14">
                  <c:v>-1.6E8</c:v>
                </c:pt>
                <c:pt idx="15">
                  <c:v>-1.8303E8</c:v>
                </c:pt>
                <c:pt idx="16">
                  <c:v>-8.4E7</c:v>
                </c:pt>
                <c:pt idx="17">
                  <c:v>2.9107E8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-2144639960"/>
        <c:axId val="-2144636952"/>
      </c:lineChart>
      <c:catAx>
        <c:axId val="-2144639960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crossAx val="-2144636952"/>
        <c:crosses val="autoZero"/>
        <c:auto val="1"/>
        <c:lblAlgn val="ctr"/>
        <c:lblOffset val="100"/>
        <c:noMultiLvlLbl val="0"/>
      </c:catAx>
      <c:valAx>
        <c:axId val="-2144636952"/>
        <c:scaling>
          <c:orientation val="minMax"/>
        </c:scaling>
        <c:delete val="0"/>
        <c:axPos val="l"/>
        <c:majorGridlines/>
        <c:numFmt formatCode="_-* #,##0_-;\-* #,##0_-;_-* &quot;-&quot;??_-;_-@_-" sourceLinked="1"/>
        <c:majorTickMark val="out"/>
        <c:minorTickMark val="none"/>
        <c:tickLblPos val="nextTo"/>
        <c:crossAx val="-2144639960"/>
        <c:crosses val="autoZero"/>
        <c:crossBetween val="between"/>
      </c:valAx>
    </c:plotArea>
    <c:plotVisOnly val="1"/>
    <c:dispBlanksAs val="gap"/>
    <c:showDLblsOverMax val="0"/>
  </c:chart>
  <c:externalData r:id="rId1">
    <c:autoUpdate val="0"/>
  </c:externalData>
  <c:userShapes r:id="rId2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autoTitleDeleted val="0"/>
    <c:plotArea>
      <c:layout>
        <c:manualLayout>
          <c:layoutTarget val="inner"/>
          <c:xMode val="edge"/>
          <c:yMode val="edge"/>
          <c:x val="0.114145401963643"/>
          <c:y val="0.028060332808804"/>
          <c:w val="0.858076820258579"/>
          <c:h val="0.892398124420841"/>
        </c:manualLayout>
      </c:layout>
      <c:lineChart>
        <c:grouping val="standard"/>
        <c:varyColors val="0"/>
        <c:ser>
          <c:idx val="0"/>
          <c:order val="0"/>
          <c:tx>
            <c:strRef>
              <c:f>Data!$L$20</c:f>
              <c:strCache>
                <c:ptCount val="1"/>
                <c:pt idx="0">
                  <c:v>Cambodia</c:v>
                </c:pt>
              </c:strCache>
            </c:strRef>
          </c:tx>
          <c:marker>
            <c:symbol val="none"/>
          </c:marker>
          <c:cat>
            <c:numRef>
              <c:f>Data!$K$21:$K$38</c:f>
              <c:numCache>
                <c:formatCode>General</c:formatCode>
                <c:ptCount val="18"/>
                <c:pt idx="0">
                  <c:v>1997.0</c:v>
                </c:pt>
                <c:pt idx="1">
                  <c:v>1998.0</c:v>
                </c:pt>
                <c:pt idx="2">
                  <c:v>1999.0</c:v>
                </c:pt>
                <c:pt idx="3">
                  <c:v>2000.0</c:v>
                </c:pt>
                <c:pt idx="4">
                  <c:v>2001.0</c:v>
                </c:pt>
                <c:pt idx="5">
                  <c:v>2002.0</c:v>
                </c:pt>
                <c:pt idx="6">
                  <c:v>2003.0</c:v>
                </c:pt>
                <c:pt idx="7">
                  <c:v>2004.0</c:v>
                </c:pt>
                <c:pt idx="8">
                  <c:v>2005.0</c:v>
                </c:pt>
                <c:pt idx="9">
                  <c:v>2006.0</c:v>
                </c:pt>
                <c:pt idx="10">
                  <c:v>2007.0</c:v>
                </c:pt>
                <c:pt idx="11">
                  <c:v>2008.0</c:v>
                </c:pt>
                <c:pt idx="12">
                  <c:v>2009.0</c:v>
                </c:pt>
                <c:pt idx="13">
                  <c:v>2010.0</c:v>
                </c:pt>
                <c:pt idx="14">
                  <c:v>2011.0</c:v>
                </c:pt>
                <c:pt idx="15">
                  <c:v>2012.0</c:v>
                </c:pt>
                <c:pt idx="16">
                  <c:v>2013.0</c:v>
                </c:pt>
                <c:pt idx="17">
                  <c:v>2014.0</c:v>
                </c:pt>
              </c:numCache>
            </c:numRef>
          </c:cat>
          <c:val>
            <c:numRef>
              <c:f>Data!$L$21:$L$38</c:f>
              <c:numCache>
                <c:formatCode>_-* #,##0_-;\-* #,##0_-;_-* "-"??_-;_-@_-</c:formatCode>
                <c:ptCount val="18"/>
                <c:pt idx="0">
                  <c:v>2.631E8</c:v>
                </c:pt>
                <c:pt idx="1">
                  <c:v>2.638E8</c:v>
                </c:pt>
                <c:pt idx="2">
                  <c:v>1.9487E8</c:v>
                </c:pt>
                <c:pt idx="3">
                  <c:v>2.7476E8</c:v>
                </c:pt>
                <c:pt idx="4">
                  <c:v>2.9015E8</c:v>
                </c:pt>
                <c:pt idx="5">
                  <c:v>3.2324E8</c:v>
                </c:pt>
                <c:pt idx="6">
                  <c:v>3.4534E8</c:v>
                </c:pt>
                <c:pt idx="7">
                  <c:v>3.3308E8</c:v>
                </c:pt>
                <c:pt idx="8">
                  <c:v>3.8453E8</c:v>
                </c:pt>
                <c:pt idx="9">
                  <c:v>3.9092E8</c:v>
                </c:pt>
                <c:pt idx="10">
                  <c:v>4.9757E8</c:v>
                </c:pt>
                <c:pt idx="11">
                  <c:v>4.9736E8</c:v>
                </c:pt>
                <c:pt idx="12">
                  <c:v>5.1961E8</c:v>
                </c:pt>
                <c:pt idx="13">
                  <c:v>5.4443E8</c:v>
                </c:pt>
                <c:pt idx="14">
                  <c:v>5.4884E8</c:v>
                </c:pt>
                <c:pt idx="15">
                  <c:v>6.6856E8</c:v>
                </c:pt>
                <c:pt idx="16">
                  <c:v>5.6482E8</c:v>
                </c:pt>
                <c:pt idx="17">
                  <c:v>6.0013E8</c:v>
                </c:pt>
              </c:numCache>
            </c:numRef>
          </c:val>
          <c:smooth val="0"/>
        </c:ser>
        <c:ser>
          <c:idx val="1"/>
          <c:order val="1"/>
          <c:tx>
            <c:strRef>
              <c:f>Data!$M$20</c:f>
              <c:strCache>
                <c:ptCount val="1"/>
                <c:pt idx="0">
                  <c:v>Vietnam</c:v>
                </c:pt>
              </c:strCache>
            </c:strRef>
          </c:tx>
          <c:marker>
            <c:symbol val="none"/>
          </c:marker>
          <c:cat>
            <c:numRef>
              <c:f>Data!$K$21:$K$38</c:f>
              <c:numCache>
                <c:formatCode>General</c:formatCode>
                <c:ptCount val="18"/>
                <c:pt idx="0">
                  <c:v>1997.0</c:v>
                </c:pt>
                <c:pt idx="1">
                  <c:v>1998.0</c:v>
                </c:pt>
                <c:pt idx="2">
                  <c:v>1999.0</c:v>
                </c:pt>
                <c:pt idx="3">
                  <c:v>2000.0</c:v>
                </c:pt>
                <c:pt idx="4">
                  <c:v>2001.0</c:v>
                </c:pt>
                <c:pt idx="5">
                  <c:v>2002.0</c:v>
                </c:pt>
                <c:pt idx="6">
                  <c:v>2003.0</c:v>
                </c:pt>
                <c:pt idx="7">
                  <c:v>2004.0</c:v>
                </c:pt>
                <c:pt idx="8">
                  <c:v>2005.0</c:v>
                </c:pt>
                <c:pt idx="9">
                  <c:v>2006.0</c:v>
                </c:pt>
                <c:pt idx="10">
                  <c:v>2007.0</c:v>
                </c:pt>
                <c:pt idx="11">
                  <c:v>2008.0</c:v>
                </c:pt>
                <c:pt idx="12">
                  <c:v>2009.0</c:v>
                </c:pt>
                <c:pt idx="13">
                  <c:v>2010.0</c:v>
                </c:pt>
                <c:pt idx="14">
                  <c:v>2011.0</c:v>
                </c:pt>
                <c:pt idx="15">
                  <c:v>2012.0</c:v>
                </c:pt>
                <c:pt idx="16">
                  <c:v>2013.0</c:v>
                </c:pt>
                <c:pt idx="17">
                  <c:v>2014.0</c:v>
                </c:pt>
              </c:numCache>
            </c:numRef>
          </c:cat>
          <c:val>
            <c:numRef>
              <c:f>Data!$M$21:$M$38</c:f>
              <c:numCache>
                <c:formatCode>_-* #,##0_-;\-* #,##0_-;_-* "-"??_-;_-@_-</c:formatCode>
                <c:ptCount val="18"/>
                <c:pt idx="0">
                  <c:v>6.1586E8</c:v>
                </c:pt>
                <c:pt idx="1">
                  <c:v>7.4632E8</c:v>
                </c:pt>
                <c:pt idx="2">
                  <c:v>1.04137E9</c:v>
                </c:pt>
                <c:pt idx="3">
                  <c:v>1.27434E9</c:v>
                </c:pt>
                <c:pt idx="4">
                  <c:v>8.7891E8</c:v>
                </c:pt>
                <c:pt idx="5">
                  <c:v>7.8665E8</c:v>
                </c:pt>
                <c:pt idx="6">
                  <c:v>1.01039E9</c:v>
                </c:pt>
                <c:pt idx="7">
                  <c:v>1.24408E9</c:v>
                </c:pt>
                <c:pt idx="8">
                  <c:v>1.31271E9</c:v>
                </c:pt>
                <c:pt idx="9">
                  <c:v>1.36018E9</c:v>
                </c:pt>
                <c:pt idx="10">
                  <c:v>1.58453E9</c:v>
                </c:pt>
                <c:pt idx="11">
                  <c:v>1.72221E9</c:v>
                </c:pt>
                <c:pt idx="12">
                  <c:v>2.1324E9</c:v>
                </c:pt>
                <c:pt idx="13">
                  <c:v>1.87231E9</c:v>
                </c:pt>
                <c:pt idx="14">
                  <c:v>2.23152E9</c:v>
                </c:pt>
                <c:pt idx="15">
                  <c:v>2.68948E9</c:v>
                </c:pt>
                <c:pt idx="16">
                  <c:v>2.43448E9</c:v>
                </c:pt>
                <c:pt idx="17">
                  <c:v>2.46562E9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-2144602616"/>
        <c:axId val="-2144599576"/>
      </c:lineChart>
      <c:catAx>
        <c:axId val="-2144602616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crossAx val="-2144599576"/>
        <c:crosses val="autoZero"/>
        <c:auto val="1"/>
        <c:lblAlgn val="ctr"/>
        <c:lblOffset val="100"/>
        <c:noMultiLvlLbl val="0"/>
      </c:catAx>
      <c:valAx>
        <c:axId val="-2144599576"/>
        <c:scaling>
          <c:orientation val="minMax"/>
        </c:scaling>
        <c:delete val="0"/>
        <c:axPos val="l"/>
        <c:majorGridlines/>
        <c:numFmt formatCode="_-* #,##0_-;\-* #,##0_-;_-* &quot;-&quot;??_-;_-@_-" sourceLinked="1"/>
        <c:majorTickMark val="out"/>
        <c:minorTickMark val="none"/>
        <c:tickLblPos val="nextTo"/>
        <c:crossAx val="-2144602616"/>
        <c:crosses val="autoZero"/>
        <c:crossBetween val="between"/>
      </c:valAx>
    </c:plotArea>
    <c:plotVisOnly val="1"/>
    <c:dispBlanksAs val="gap"/>
    <c:showDLblsOverMax val="0"/>
  </c:chart>
  <c:externalData r:id="rId1">
    <c:autoUpdate val="0"/>
  </c:externalData>
  <c:userShapes r:id="rId2"/>
</c:chartSpac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0.62748</cdr:x>
      <cdr:y>0.04172</cdr:y>
    </cdr:from>
    <cdr:to>
      <cdr:x>0.73859</cdr:x>
      <cdr:y>0.24376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5163930" y="188843"/>
          <a:ext cx="914400" cy="9144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en-US" sz="2800" dirty="0" smtClean="0"/>
            <a:t>India</a:t>
          </a:r>
          <a:endParaRPr lang="en-US" sz="2800" dirty="0"/>
        </a:p>
      </cdr:txBody>
    </cdr:sp>
  </cdr:relSizeAnchor>
  <cdr:relSizeAnchor xmlns:cdr="http://schemas.openxmlformats.org/drawingml/2006/chartDrawing">
    <cdr:from>
      <cdr:x>0.70748</cdr:x>
      <cdr:y>0.60942</cdr:y>
    </cdr:from>
    <cdr:to>
      <cdr:x>0.81859</cdr:x>
      <cdr:y>0.81145</cdr:y>
    </cdr:to>
    <cdr:sp macro="" textlink="">
      <cdr:nvSpPr>
        <cdr:cNvPr id="3" name="TextBox 2"/>
        <cdr:cNvSpPr txBox="1"/>
      </cdr:nvSpPr>
      <cdr:spPr>
        <a:xfrm xmlns:a="http://schemas.openxmlformats.org/drawingml/2006/main">
          <a:off x="5822247" y="2758214"/>
          <a:ext cx="914400" cy="9144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en-US" sz="2800" dirty="0" smtClean="0"/>
            <a:t>China</a:t>
          </a:r>
          <a:endParaRPr lang="en-US" sz="2800" dirty="0"/>
        </a:p>
      </cdr:txBody>
    </cdr:sp>
  </cdr:relSizeAnchor>
</c:userShapes>
</file>

<file path=ppt/drawings/drawing2.xml><?xml version="1.0" encoding="utf-8"?>
<c:userShapes xmlns:c="http://schemas.openxmlformats.org/drawingml/2006/chart">
  <cdr:relSizeAnchor xmlns:cdr="http://schemas.openxmlformats.org/drawingml/2006/chartDrawing">
    <cdr:from>
      <cdr:x>0.51103</cdr:x>
      <cdr:y>0.18349</cdr:y>
    </cdr:from>
    <cdr:to>
      <cdr:x>0.61776</cdr:x>
      <cdr:y>0.35712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4378006" y="966301"/>
          <a:ext cx="914400" cy="9144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en-US" sz="2400" dirty="0" smtClean="0"/>
            <a:t>Indonesia</a:t>
          </a:r>
          <a:endParaRPr lang="en-US" sz="1100" dirty="0"/>
        </a:p>
      </cdr:txBody>
    </cdr:sp>
  </cdr:relSizeAnchor>
  <cdr:relSizeAnchor xmlns:cdr="http://schemas.openxmlformats.org/drawingml/2006/chartDrawing">
    <cdr:from>
      <cdr:x>0.50713</cdr:x>
      <cdr:y>0.77986</cdr:y>
    </cdr:from>
    <cdr:to>
      <cdr:x>0.67749</cdr:x>
      <cdr:y>0.89409</cdr:y>
    </cdr:to>
    <cdr:sp macro="" textlink="">
      <cdr:nvSpPr>
        <cdr:cNvPr id="3" name="TextBox 2"/>
        <cdr:cNvSpPr txBox="1"/>
      </cdr:nvSpPr>
      <cdr:spPr>
        <a:xfrm xmlns:a="http://schemas.openxmlformats.org/drawingml/2006/main">
          <a:off x="4344583" y="4106970"/>
          <a:ext cx="1459475" cy="601555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en-US" sz="2400" dirty="0" smtClean="0"/>
            <a:t>Thailand</a:t>
          </a:r>
          <a:endParaRPr lang="en-US" sz="2400" dirty="0"/>
        </a:p>
      </cdr:txBody>
    </cdr:sp>
  </cdr:relSizeAnchor>
  <cdr:relSizeAnchor xmlns:cdr="http://schemas.openxmlformats.org/drawingml/2006/chartDrawing">
    <cdr:from>
      <cdr:x>0.1326</cdr:x>
      <cdr:y>0.68059</cdr:y>
    </cdr:from>
    <cdr:to>
      <cdr:x>0.23933</cdr:x>
      <cdr:y>0.85422</cdr:y>
    </cdr:to>
    <cdr:sp macro="" textlink="">
      <cdr:nvSpPr>
        <cdr:cNvPr id="4" name="TextBox 3"/>
        <cdr:cNvSpPr txBox="1"/>
      </cdr:nvSpPr>
      <cdr:spPr>
        <a:xfrm xmlns:a="http://schemas.openxmlformats.org/drawingml/2006/main">
          <a:off x="1135968" y="3584176"/>
          <a:ext cx="914400" cy="9144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en-US" sz="2400" dirty="0" smtClean="0"/>
            <a:t>Malaysia</a:t>
          </a:r>
          <a:endParaRPr lang="en-US" sz="2400" dirty="0"/>
        </a:p>
      </cdr:txBody>
    </cdr:sp>
  </cdr:relSizeAnchor>
</c:userShapes>
</file>

<file path=ppt/drawings/drawing3.xml><?xml version="1.0" encoding="utf-8"?>
<c:userShapes xmlns:c="http://schemas.openxmlformats.org/drawingml/2006/chart">
  <cdr:relSizeAnchor xmlns:cdr="http://schemas.openxmlformats.org/drawingml/2006/chartDrawing">
    <cdr:from>
      <cdr:x>0.51709</cdr:x>
      <cdr:y>0.21255</cdr:y>
    </cdr:from>
    <cdr:to>
      <cdr:x>0.6282</cdr:x>
      <cdr:y>0.41458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4255455" y="961976"/>
          <a:ext cx="914400" cy="9144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en-US" sz="2800" dirty="0" smtClean="0"/>
            <a:t>Viet Nam</a:t>
          </a:r>
          <a:endParaRPr lang="en-US" sz="2800" dirty="0"/>
        </a:p>
      </cdr:txBody>
    </cdr:sp>
  </cdr:relSizeAnchor>
  <cdr:relSizeAnchor xmlns:cdr="http://schemas.openxmlformats.org/drawingml/2006/chartDrawing">
    <cdr:from>
      <cdr:x>0.68496</cdr:x>
      <cdr:y>0.61128</cdr:y>
    </cdr:from>
    <cdr:to>
      <cdr:x>0.79607</cdr:x>
      <cdr:y>0.81332</cdr:y>
    </cdr:to>
    <cdr:sp macro="" textlink="">
      <cdr:nvSpPr>
        <cdr:cNvPr id="3" name="TextBox 2"/>
        <cdr:cNvSpPr txBox="1"/>
      </cdr:nvSpPr>
      <cdr:spPr>
        <a:xfrm xmlns:a="http://schemas.openxmlformats.org/drawingml/2006/main">
          <a:off x="5636944" y="2766638"/>
          <a:ext cx="914400" cy="9144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en-US" sz="2800" dirty="0" smtClean="0"/>
            <a:t>Cambodia</a:t>
          </a:r>
          <a:endParaRPr lang="en-US" sz="2800" dirty="0"/>
        </a:p>
      </cdr:txBody>
    </cdr:sp>
  </cdr:relSizeAnchor>
</c:userShap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235268-588C-4A49-8DD9-3F09E32B1F7E}" type="datetimeFigureOut">
              <a:rPr lang="en-US" smtClean="0"/>
              <a:t>11/9/16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896908-402D-C845-B954-D42474C5E49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7761360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235268-588C-4A49-8DD9-3F09E32B1F7E}" type="datetimeFigureOut">
              <a:rPr lang="en-US" smtClean="0"/>
              <a:t>11/9/16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896908-402D-C845-B954-D42474C5E49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362555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235268-588C-4A49-8DD9-3F09E32B1F7E}" type="datetimeFigureOut">
              <a:rPr lang="en-US" smtClean="0"/>
              <a:t>11/9/16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896908-402D-C845-B954-D42474C5E49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714130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235268-588C-4A49-8DD9-3F09E32B1F7E}" type="datetimeFigureOut">
              <a:rPr lang="en-US" smtClean="0"/>
              <a:t>11/9/16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896908-402D-C845-B954-D42474C5E49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92239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235268-588C-4A49-8DD9-3F09E32B1F7E}" type="datetimeFigureOut">
              <a:rPr lang="en-US" smtClean="0"/>
              <a:t>11/9/16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896908-402D-C845-B954-D42474C5E49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562002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235268-588C-4A49-8DD9-3F09E32B1F7E}" type="datetimeFigureOut">
              <a:rPr lang="en-US" smtClean="0"/>
              <a:t>11/9/16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896908-402D-C845-B954-D42474C5E49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466784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235268-588C-4A49-8DD9-3F09E32B1F7E}" type="datetimeFigureOut">
              <a:rPr lang="en-US" smtClean="0"/>
              <a:t>11/9/16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896908-402D-C845-B954-D42474C5E49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661041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235268-588C-4A49-8DD9-3F09E32B1F7E}" type="datetimeFigureOut">
              <a:rPr lang="en-US" smtClean="0"/>
              <a:t>11/9/16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896908-402D-C845-B954-D42474C5E49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525322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235268-588C-4A49-8DD9-3F09E32B1F7E}" type="datetimeFigureOut">
              <a:rPr lang="en-US" smtClean="0"/>
              <a:t>11/9/16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896908-402D-C845-B954-D42474C5E49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896165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235268-588C-4A49-8DD9-3F09E32B1F7E}" type="datetimeFigureOut">
              <a:rPr lang="en-US" smtClean="0"/>
              <a:t>11/9/16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896908-402D-C845-B954-D42474C5E49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557722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235268-588C-4A49-8DD9-3F09E32B1F7E}" type="datetimeFigureOut">
              <a:rPr lang="en-US" smtClean="0"/>
              <a:t>11/9/16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896908-402D-C845-B954-D42474C5E49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544855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1235268-588C-4A49-8DD9-3F09E32B1F7E}" type="datetimeFigureOut">
              <a:rPr lang="en-US" smtClean="0"/>
              <a:t>11/9/16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9896908-402D-C845-B954-D42474C5E49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090040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chart" Target="../charts/char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chart" Target="../charts/char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chart" Target="../charts/chart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Foreign Aid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dirty="0" smtClean="0"/>
              <a:t>EE 462 Development Macroeconomics</a:t>
            </a:r>
          </a:p>
          <a:p>
            <a:r>
              <a:rPr lang="en-US" dirty="0" smtClean="0"/>
              <a:t>Paul Vandenberg</a:t>
            </a:r>
          </a:p>
          <a:p>
            <a:r>
              <a:rPr lang="en-US" dirty="0" smtClean="0"/>
              <a:t>Faculty of Economics</a:t>
            </a:r>
          </a:p>
          <a:p>
            <a:r>
              <a:rPr lang="en-US" dirty="0" smtClean="0"/>
              <a:t>Thammasat University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2859081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Purpose of aid?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US" dirty="0" smtClean="0"/>
              <a:t>Assist the development of poorer countries</a:t>
            </a:r>
          </a:p>
          <a:p>
            <a:pPr lvl="1"/>
            <a:r>
              <a:rPr lang="en-US" dirty="0" smtClean="0"/>
              <a:t>Improve the welfare of people in these countries</a:t>
            </a:r>
          </a:p>
          <a:p>
            <a:pPr lvl="1"/>
            <a:r>
              <a:rPr lang="en-US" dirty="0" smtClean="0"/>
              <a:t>Support economic growth</a:t>
            </a:r>
          </a:p>
          <a:p>
            <a:pPr lvl="1"/>
            <a:r>
              <a:rPr lang="en-US" dirty="0" smtClean="0"/>
              <a:t>Build infrastructure</a:t>
            </a:r>
          </a:p>
          <a:p>
            <a:pPr lvl="1"/>
            <a:r>
              <a:rPr lang="en-US" dirty="0" smtClean="0"/>
              <a:t>Reduce disease</a:t>
            </a:r>
          </a:p>
          <a:p>
            <a:pPr lvl="1"/>
            <a:r>
              <a:rPr lang="en-US" dirty="0" smtClean="0"/>
              <a:t>Increase education </a:t>
            </a:r>
          </a:p>
          <a:p>
            <a:r>
              <a:rPr lang="en-US" dirty="0" smtClean="0"/>
              <a:t>Respond to natural disasters</a:t>
            </a:r>
          </a:p>
          <a:p>
            <a:pPr lvl="1"/>
            <a:r>
              <a:rPr lang="en-US" dirty="0" smtClean="0"/>
              <a:t>Help people affected by drought, tsunami, hurricane, etc. </a:t>
            </a:r>
          </a:p>
          <a:p>
            <a:r>
              <a:rPr lang="en-US" dirty="0" smtClean="0"/>
              <a:t>Respond to man-made disasters</a:t>
            </a:r>
          </a:p>
          <a:p>
            <a:pPr lvl="1"/>
            <a:r>
              <a:rPr lang="en-US" dirty="0" smtClean="0"/>
              <a:t>Reconstruction after war (Iraq, Afghanistan)</a:t>
            </a:r>
          </a:p>
          <a:p>
            <a:pPr lvl="1"/>
            <a:r>
              <a:rPr lang="en-US" dirty="0" smtClean="0"/>
              <a:t>Marshall Plan (US helping Europe after WWII)</a:t>
            </a:r>
          </a:p>
          <a:p>
            <a:pPr lvl="1"/>
            <a:r>
              <a:rPr lang="en-US" dirty="0" smtClean="0"/>
              <a:t>US and allies helping Japan after WWII)</a:t>
            </a:r>
          </a:p>
          <a:p>
            <a:r>
              <a:rPr lang="en-US" dirty="0" smtClean="0"/>
              <a:t>Support the Balance of Payments</a:t>
            </a:r>
          </a:p>
          <a:p>
            <a:pPr lvl="1"/>
            <a:r>
              <a:rPr lang="en-US" dirty="0" smtClean="0"/>
              <a:t>IMF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762511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How aid aids economic growth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US" dirty="0" smtClean="0"/>
              <a:t>Adds to capital stock - K</a:t>
            </a:r>
          </a:p>
          <a:p>
            <a:pPr lvl="1"/>
            <a:r>
              <a:rPr lang="en-US" dirty="0" smtClean="0"/>
              <a:t>Roads, railways, </a:t>
            </a:r>
            <a:r>
              <a:rPr lang="en-US" dirty="0" smtClean="0"/>
              <a:t>bridges, electrical power</a:t>
            </a:r>
          </a:p>
          <a:p>
            <a:r>
              <a:rPr lang="en-US" dirty="0" smtClean="0"/>
              <a:t>Support increased human capital – H</a:t>
            </a:r>
          </a:p>
          <a:p>
            <a:pPr lvl="1"/>
            <a:r>
              <a:rPr lang="en-US" dirty="0" smtClean="0"/>
              <a:t>Education and training programs</a:t>
            </a:r>
          </a:p>
          <a:p>
            <a:pPr lvl="1"/>
            <a:r>
              <a:rPr lang="en-US" dirty="0" smtClean="0"/>
              <a:t>Health programs</a:t>
            </a:r>
          </a:p>
          <a:p>
            <a:r>
              <a:rPr lang="en-US" dirty="0" smtClean="0"/>
              <a:t>Develop technology (?) – A</a:t>
            </a:r>
          </a:p>
          <a:p>
            <a:pPr lvl="1"/>
            <a:r>
              <a:rPr lang="en-US" dirty="0" smtClean="0"/>
              <a:t>Not a lot of assistance to industry</a:t>
            </a:r>
          </a:p>
          <a:p>
            <a:pPr lvl="1"/>
            <a:r>
              <a:rPr lang="en-US" dirty="0" smtClean="0"/>
              <a:t>Mostly in the agriculture</a:t>
            </a:r>
          </a:p>
          <a:p>
            <a:pPr lvl="1"/>
            <a:r>
              <a:rPr lang="en-US" dirty="0" smtClean="0"/>
              <a:t>Development and adoption of better techniques</a:t>
            </a:r>
          </a:p>
          <a:p>
            <a:pPr lvl="2"/>
            <a:r>
              <a:rPr lang="en-US" dirty="0" smtClean="0"/>
              <a:t>New high yielding seeds</a:t>
            </a:r>
          </a:p>
          <a:p>
            <a:pPr lvl="2"/>
            <a:r>
              <a:rPr lang="en-US" dirty="0" smtClean="0"/>
              <a:t>Cultivation techniques, fertilizers</a:t>
            </a:r>
          </a:p>
          <a:p>
            <a:pPr lvl="1"/>
            <a:r>
              <a:rPr lang="en-US" dirty="0" smtClean="0"/>
              <a:t>International Rice Research Institute (IRRI) in Philippines</a:t>
            </a:r>
          </a:p>
          <a:p>
            <a:pPr lvl="2"/>
            <a:r>
              <a:rPr lang="en-US" dirty="0" smtClean="0"/>
              <a:t>New seed varieties which supported Asian green revolution in the 1960s</a:t>
            </a:r>
          </a:p>
          <a:p>
            <a:pPr lvl="2"/>
            <a:r>
              <a:rPr lang="en-US" dirty="0" smtClean="0"/>
              <a:t>Helped to avoid </a:t>
            </a:r>
            <a:r>
              <a:rPr lang="en-US" dirty="0" smtClean="0"/>
              <a:t>famine and improve farm output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0278281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The purpose of aid (really?)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dirty="0" smtClean="0"/>
              <a:t>Political interests</a:t>
            </a:r>
          </a:p>
          <a:p>
            <a:pPr lvl="1"/>
            <a:r>
              <a:rPr lang="en-US" dirty="0" smtClean="0"/>
              <a:t>Gain allies</a:t>
            </a:r>
          </a:p>
          <a:p>
            <a:pPr lvl="1"/>
            <a:r>
              <a:rPr lang="en-US" dirty="0"/>
              <a:t>V</a:t>
            </a:r>
            <a:r>
              <a:rPr lang="en-US" dirty="0" smtClean="0"/>
              <a:t>otes in the UN</a:t>
            </a:r>
          </a:p>
          <a:p>
            <a:pPr lvl="1"/>
            <a:r>
              <a:rPr lang="en-US" dirty="0" smtClean="0"/>
              <a:t>Prevent countries from falling under influence of other countries</a:t>
            </a:r>
          </a:p>
          <a:p>
            <a:pPr lvl="2"/>
            <a:r>
              <a:rPr lang="en-US" dirty="0" smtClean="0"/>
              <a:t>Fight the spread of communism</a:t>
            </a:r>
          </a:p>
          <a:p>
            <a:pPr lvl="2"/>
            <a:r>
              <a:rPr lang="en-US" dirty="0" smtClean="0"/>
              <a:t>Contain China</a:t>
            </a:r>
          </a:p>
          <a:p>
            <a:r>
              <a:rPr lang="en-US" dirty="0" smtClean="0"/>
              <a:t>Commercial interests</a:t>
            </a:r>
          </a:p>
          <a:p>
            <a:pPr lvl="1"/>
            <a:r>
              <a:rPr lang="en-US" dirty="0" smtClean="0"/>
              <a:t>Contracts for own companies, consultants, experts</a:t>
            </a:r>
          </a:p>
          <a:p>
            <a:pPr lvl="2"/>
            <a:r>
              <a:rPr lang="en-US" dirty="0" smtClean="0"/>
              <a:t>“Tied aid” </a:t>
            </a:r>
          </a:p>
          <a:p>
            <a:pPr lvl="1"/>
            <a:r>
              <a:rPr lang="en-US" dirty="0" smtClean="0"/>
              <a:t>Secure access to resources (minerals, oil)</a:t>
            </a:r>
          </a:p>
          <a:p>
            <a:pPr lvl="1"/>
            <a:r>
              <a:rPr lang="en-US" dirty="0" smtClean="0"/>
              <a:t>Get rid of excess commodities (food grains)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2293992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Defined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US" dirty="0" smtClean="0"/>
              <a:t>Defined by the Development Assistance Committee (DAC) of the OECD</a:t>
            </a:r>
          </a:p>
          <a:p>
            <a:pPr lvl="1"/>
            <a:r>
              <a:rPr lang="en-US" dirty="0" smtClean="0"/>
              <a:t>“Official development assistance” or ODA</a:t>
            </a:r>
            <a:endParaRPr lang="en-US" dirty="0"/>
          </a:p>
          <a:p>
            <a:r>
              <a:rPr lang="en-US" dirty="0" smtClean="0"/>
              <a:t>“Official” means provided by a government(s), usually to a government</a:t>
            </a:r>
          </a:p>
          <a:p>
            <a:pPr lvl="1"/>
            <a:r>
              <a:rPr lang="en-US" dirty="0" smtClean="0"/>
              <a:t>Gov’t to gov’t aid is also called “bilateral aid”</a:t>
            </a:r>
          </a:p>
          <a:p>
            <a:r>
              <a:rPr lang="en-US" dirty="0" smtClean="0"/>
              <a:t>Statistics includes grants and concessional lending</a:t>
            </a:r>
          </a:p>
          <a:p>
            <a:pPr lvl="1"/>
            <a:r>
              <a:rPr lang="en-US" dirty="0" smtClean="0"/>
              <a:t>“Concessional” means below market rates of interest</a:t>
            </a:r>
          </a:p>
          <a:p>
            <a:pPr lvl="1"/>
            <a:r>
              <a:rPr lang="en-US" dirty="0" smtClean="0"/>
              <a:t>Interest rates must be 25% below market rate</a:t>
            </a:r>
          </a:p>
          <a:p>
            <a:pPr lvl="2"/>
            <a:r>
              <a:rPr lang="en-US" dirty="0" smtClean="0"/>
              <a:t>Market rate often assumed to be 10%)</a:t>
            </a:r>
          </a:p>
          <a:p>
            <a:r>
              <a:rPr lang="en-US" dirty="0" smtClean="0"/>
              <a:t>“Development”</a:t>
            </a:r>
          </a:p>
          <a:p>
            <a:pPr lvl="1"/>
            <a:r>
              <a:rPr lang="en-US" dirty="0" smtClean="0"/>
              <a:t>Excludes military aid</a:t>
            </a:r>
          </a:p>
          <a:p>
            <a:pPr lvl="1"/>
            <a:r>
              <a:rPr lang="en-US" dirty="0" smtClean="0"/>
              <a:t>Large “aid”</a:t>
            </a:r>
            <a:r>
              <a:rPr lang="en-US" dirty="0"/>
              <a:t> </a:t>
            </a:r>
            <a:r>
              <a:rPr lang="en-US" dirty="0" smtClean="0"/>
              <a:t>by US is military aid to Egypt and Israel</a:t>
            </a:r>
          </a:p>
        </p:txBody>
      </p:sp>
    </p:spTree>
    <p:extLst>
      <p:ext uri="{BB962C8B-B14F-4D97-AF65-F5344CB8AC3E}">
        <p14:creationId xmlns:p14="http://schemas.microsoft.com/office/powerpoint/2010/main" val="140626038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Multi and Bi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Bilateral aid: government to government</a:t>
            </a:r>
          </a:p>
          <a:p>
            <a:r>
              <a:rPr lang="en-US" dirty="0" smtClean="0"/>
              <a:t>Multilateral aid: multilateral institutions</a:t>
            </a:r>
          </a:p>
          <a:p>
            <a:pPr lvl="1"/>
            <a:r>
              <a:rPr lang="en-US" dirty="0" smtClean="0"/>
              <a:t>Shareholders, members are government</a:t>
            </a:r>
          </a:p>
          <a:p>
            <a:pPr lvl="1"/>
            <a:r>
              <a:rPr lang="en-US" dirty="0" smtClean="0"/>
              <a:t>IMF, World Bank, regional development banks</a:t>
            </a:r>
          </a:p>
          <a:p>
            <a:pPr lvl="2"/>
            <a:r>
              <a:rPr lang="en-US" dirty="0" smtClean="0"/>
              <a:t>Lending at concessional and non concessional rates</a:t>
            </a:r>
          </a:p>
          <a:p>
            <a:pPr lvl="2"/>
            <a:r>
              <a:rPr lang="en-US" dirty="0" smtClean="0"/>
              <a:t>Concessional rate: less than 1% (fee not interest rate)</a:t>
            </a:r>
          </a:p>
          <a:p>
            <a:pPr lvl="1"/>
            <a:r>
              <a:rPr lang="en-US" dirty="0" smtClean="0"/>
              <a:t>UN agencies: UNICEF, UNIDO, UNHCR, UNDP, ILO, UNEP, UNIFEM, FAO, WHO, WFP, UNESCO, UNESCAP, IOM and many more</a:t>
            </a:r>
          </a:p>
          <a:p>
            <a:pPr lvl="2"/>
            <a:r>
              <a:rPr lang="en-US" dirty="0" smtClean="0"/>
              <a:t>Most technical assistance, no lending, only grants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9045341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Net ODA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 smtClean="0"/>
              <a:t>ODA</a:t>
            </a:r>
          </a:p>
          <a:p>
            <a:pPr lvl="1"/>
            <a:r>
              <a:rPr lang="en-US" dirty="0" smtClean="0"/>
              <a:t>Bilateral grants and concessional loans</a:t>
            </a:r>
          </a:p>
          <a:p>
            <a:r>
              <a:rPr lang="en-US" dirty="0" smtClean="0"/>
              <a:t>Net</a:t>
            </a:r>
          </a:p>
          <a:p>
            <a:pPr lvl="1"/>
            <a:r>
              <a:rPr lang="en-US" dirty="0" smtClean="0"/>
              <a:t>Aid received minus aid (loan) repayments</a:t>
            </a:r>
          </a:p>
          <a:p>
            <a:r>
              <a:rPr lang="en-US" dirty="0" smtClean="0"/>
              <a:t>Middle-income countries</a:t>
            </a:r>
          </a:p>
          <a:p>
            <a:pPr lvl="1"/>
            <a:r>
              <a:rPr lang="en-US" dirty="0"/>
              <a:t>R</a:t>
            </a:r>
            <a:r>
              <a:rPr lang="en-US" dirty="0" smtClean="0"/>
              <a:t>eceiving less aid and paying back previous borrowing</a:t>
            </a:r>
          </a:p>
          <a:p>
            <a:pPr lvl="1"/>
            <a:r>
              <a:rPr lang="en-US" dirty="0" smtClean="0"/>
              <a:t>Therefore maybe negative net ODA</a:t>
            </a:r>
          </a:p>
          <a:p>
            <a:r>
              <a:rPr lang="en-US" dirty="0" smtClean="0"/>
              <a:t>Low and lower-middle income countries</a:t>
            </a:r>
          </a:p>
          <a:p>
            <a:pPr lvl="1"/>
            <a:r>
              <a:rPr lang="en-US" dirty="0" smtClean="0"/>
              <a:t>Net aid mostly positive</a:t>
            </a:r>
          </a:p>
          <a:p>
            <a:pPr lvl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406936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Take 5 minutes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China</a:t>
            </a:r>
          </a:p>
          <a:p>
            <a:r>
              <a:rPr lang="en-US" dirty="0" smtClean="0"/>
              <a:t>India</a:t>
            </a:r>
          </a:p>
          <a:p>
            <a:r>
              <a:rPr lang="en-US" dirty="0" smtClean="0"/>
              <a:t>Thailand</a:t>
            </a:r>
          </a:p>
          <a:p>
            <a:r>
              <a:rPr lang="en-US" dirty="0" smtClean="0"/>
              <a:t>Indonesia</a:t>
            </a:r>
          </a:p>
          <a:p>
            <a:r>
              <a:rPr lang="en-US" dirty="0" smtClean="0"/>
              <a:t>Malaysia</a:t>
            </a:r>
          </a:p>
          <a:p>
            <a:r>
              <a:rPr lang="en-US" dirty="0" smtClean="0"/>
              <a:t>Cambodia</a:t>
            </a:r>
          </a:p>
          <a:p>
            <a:r>
              <a:rPr lang="en-US" dirty="0" smtClean="0"/>
              <a:t>Viet Nam</a:t>
            </a:r>
          </a:p>
          <a:p>
            <a:endParaRPr lang="en-US" dirty="0"/>
          </a:p>
          <a:p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What have positive and which have negative net ODA flows?</a:t>
            </a:r>
          </a:p>
          <a:p>
            <a:endParaRPr lang="en-US" dirty="0"/>
          </a:p>
          <a:p>
            <a:r>
              <a:rPr lang="en-US" dirty="0" smtClean="0"/>
              <a:t>Which country had the largest net ODA inflow?</a:t>
            </a:r>
          </a:p>
          <a:p>
            <a:endParaRPr lang="en-US" dirty="0"/>
          </a:p>
          <a:p>
            <a:r>
              <a:rPr lang="en-US" dirty="0" smtClean="0"/>
              <a:t>Which country had the largest net ODA outflow?</a:t>
            </a:r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3443728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dirty="0" smtClean="0"/>
              <a:t>Net ODA – India and China</a:t>
            </a:r>
            <a:br>
              <a:rPr lang="en-US" sz="3600" dirty="0" smtClean="0"/>
            </a:br>
            <a:r>
              <a:rPr lang="en-US" sz="2200" dirty="0" smtClean="0"/>
              <a:t>US$</a:t>
            </a:r>
            <a:endParaRPr lang="en-US" sz="2200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410984647"/>
              </p:ext>
            </p:extLst>
          </p:nvPr>
        </p:nvGraphicFramePr>
        <p:xfrm>
          <a:off x="167115" y="1417638"/>
          <a:ext cx="8845977" cy="528779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75635692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4000" dirty="0" smtClean="0"/>
              <a:t>Net ODA </a:t>
            </a:r>
            <a:br>
              <a:rPr lang="en-US" sz="4000" dirty="0" smtClean="0"/>
            </a:br>
            <a:r>
              <a:rPr lang="en-US" sz="3100" dirty="0" smtClean="0"/>
              <a:t>Indonesia, Thailand, Malaysia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sz="2200" dirty="0" smtClean="0"/>
              <a:t>US$</a:t>
            </a:r>
            <a:endParaRPr lang="en-US" sz="2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 smtClean="0"/>
              <a:t> </a:t>
            </a:r>
            <a:endParaRPr lang="en-US" dirty="0"/>
          </a:p>
        </p:txBody>
      </p:sp>
      <p:graphicFrame>
        <p:nvGraphicFramePr>
          <p:cNvPr id="4" name="Chart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001062658"/>
              </p:ext>
            </p:extLst>
          </p:nvPr>
        </p:nvGraphicFramePr>
        <p:xfrm>
          <a:off x="200539" y="1417638"/>
          <a:ext cx="8823695" cy="526630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12086528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dirty="0" smtClean="0"/>
              <a:t>Net ODA – Cambodia and Viet Nam</a:t>
            </a:r>
            <a:endParaRPr lang="en-US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 smtClean="0"/>
              <a:t> </a:t>
            </a:r>
            <a:endParaRPr lang="en-US" dirty="0"/>
          </a:p>
        </p:txBody>
      </p:sp>
      <p:graphicFrame>
        <p:nvGraphicFramePr>
          <p:cNvPr id="4" name="Chart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224074663"/>
              </p:ext>
            </p:extLst>
          </p:nvPr>
        </p:nvGraphicFramePr>
        <p:xfrm>
          <a:off x="457200" y="1600201"/>
          <a:ext cx="8229600" cy="452596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42230385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Non governmental aid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 smtClean="0"/>
              <a:t>NGO based in richer countries</a:t>
            </a:r>
          </a:p>
          <a:p>
            <a:pPr lvl="1"/>
            <a:r>
              <a:rPr lang="en-US" dirty="0" smtClean="0"/>
              <a:t>Donations from public</a:t>
            </a:r>
          </a:p>
          <a:p>
            <a:pPr lvl="1"/>
            <a:r>
              <a:rPr lang="en-US" dirty="0" smtClean="0"/>
              <a:t>But also supported by governments</a:t>
            </a:r>
          </a:p>
          <a:p>
            <a:pPr lvl="1"/>
            <a:r>
              <a:rPr lang="en-US" dirty="0" smtClean="0"/>
              <a:t>CARE</a:t>
            </a:r>
          </a:p>
          <a:p>
            <a:pPr lvl="1"/>
            <a:r>
              <a:rPr lang="en-US" dirty="0" smtClean="0"/>
              <a:t>World Vision</a:t>
            </a:r>
          </a:p>
          <a:p>
            <a:pPr lvl="1"/>
            <a:r>
              <a:rPr lang="en-US" dirty="0" smtClean="0"/>
              <a:t>Oxfam</a:t>
            </a:r>
          </a:p>
          <a:p>
            <a:pPr lvl="1"/>
            <a:endParaRPr lang="en-US" dirty="0" smtClean="0"/>
          </a:p>
          <a:p>
            <a:r>
              <a:rPr lang="en-US" dirty="0"/>
              <a:t>W</a:t>
            </a:r>
            <a:r>
              <a:rPr lang="en-US" dirty="0" smtClean="0"/>
              <a:t>ealthy people and their foundations</a:t>
            </a:r>
          </a:p>
          <a:p>
            <a:pPr lvl="1"/>
            <a:r>
              <a:rPr lang="en-US" dirty="0" smtClean="0"/>
              <a:t>Bill and Linda Gates Foundation</a:t>
            </a:r>
          </a:p>
          <a:p>
            <a:pPr lvl="1"/>
            <a:r>
              <a:rPr lang="en-US" dirty="0" smtClean="0"/>
              <a:t>Clinton Foundation</a:t>
            </a:r>
          </a:p>
          <a:p>
            <a:pPr marL="457200" lvl="1" indent="0">
              <a:buNone/>
            </a:pPr>
            <a:endParaRPr lang="en-US" dirty="0" smtClean="0"/>
          </a:p>
          <a:p>
            <a:pPr marL="0" indent="0">
              <a:buNone/>
            </a:pP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271290838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Does aid impact growth?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dirty="0" smtClean="0"/>
              <a:t>Does (higher) aid lead to higher economic growth?</a:t>
            </a:r>
          </a:p>
          <a:p>
            <a:r>
              <a:rPr lang="en-US" dirty="0" smtClean="0"/>
              <a:t>Unconditional correlation does not exist</a:t>
            </a:r>
          </a:p>
          <a:p>
            <a:pPr lvl="1"/>
            <a:r>
              <a:rPr lang="en-US" dirty="0" smtClean="0"/>
              <a:t>Plot net ODA (as % of GNI or GDP) against GDP p.c. income growth</a:t>
            </a:r>
          </a:p>
          <a:p>
            <a:pPr lvl="1"/>
            <a:r>
              <a:rPr lang="en-US" dirty="0" smtClean="0"/>
              <a:t>No pattern, dots all over the place</a:t>
            </a:r>
          </a:p>
          <a:p>
            <a:r>
              <a:rPr lang="en-US" dirty="0" smtClean="0"/>
              <a:t>Why?</a:t>
            </a:r>
          </a:p>
          <a:p>
            <a:pPr lvl="1"/>
            <a:r>
              <a:rPr lang="en-US" dirty="0" smtClean="0"/>
              <a:t>Aid may not have an impact</a:t>
            </a:r>
          </a:p>
          <a:p>
            <a:pPr lvl="1"/>
            <a:r>
              <a:rPr lang="en-US" dirty="0" smtClean="0"/>
              <a:t>Aid is going to many slow growing countries</a:t>
            </a:r>
          </a:p>
          <a:p>
            <a:pPr lvl="2"/>
            <a:r>
              <a:rPr lang="en-US" dirty="0" smtClean="0"/>
              <a:t>That’s why they get aid!</a:t>
            </a:r>
          </a:p>
          <a:p>
            <a:pPr lvl="1"/>
            <a:r>
              <a:rPr lang="en-US" dirty="0" smtClean="0"/>
              <a:t>Other factors may affect the effectiveness of aid</a:t>
            </a:r>
          </a:p>
          <a:p>
            <a:pPr lvl="1"/>
            <a:r>
              <a:rPr lang="en-US" dirty="0" smtClean="0"/>
              <a:t>Aid may take longer time to have an impact</a:t>
            </a:r>
          </a:p>
          <a:p>
            <a:pPr lvl="2"/>
            <a:r>
              <a:rPr lang="en-US" dirty="0" smtClean="0"/>
              <a:t>For example, aid for health and education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0210819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Does aid impact growth?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Conditional story is different</a:t>
            </a:r>
          </a:p>
          <a:p>
            <a:r>
              <a:rPr lang="en-US" dirty="0" smtClean="0"/>
              <a:t>Control for:</a:t>
            </a:r>
          </a:p>
          <a:p>
            <a:pPr lvl="1"/>
            <a:r>
              <a:rPr lang="en-US" dirty="0" smtClean="0"/>
              <a:t>Political conflict</a:t>
            </a:r>
          </a:p>
          <a:p>
            <a:pPr lvl="1"/>
            <a:r>
              <a:rPr lang="en-US" dirty="0" smtClean="0"/>
              <a:t>Quality of institutions</a:t>
            </a:r>
          </a:p>
          <a:p>
            <a:pPr lvl="1"/>
            <a:r>
              <a:rPr lang="en-US" dirty="0" smtClean="0"/>
              <a:t>Policies</a:t>
            </a:r>
          </a:p>
          <a:p>
            <a:pPr lvl="1"/>
            <a:r>
              <a:rPr lang="en-US" dirty="0" smtClean="0"/>
              <a:t>Geography</a:t>
            </a:r>
          </a:p>
          <a:p>
            <a:r>
              <a:rPr lang="en-US" dirty="0" smtClean="0"/>
              <a:t>Then there is a correlation	</a:t>
            </a:r>
          </a:p>
          <a:p>
            <a:pPr lvl="1"/>
            <a:r>
              <a:rPr lang="en-US" dirty="0" smtClean="0"/>
              <a:t>between the level of aid and economic growth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230425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Other links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Many specific projects do have an impact</a:t>
            </a:r>
          </a:p>
          <a:p>
            <a:pPr lvl="1"/>
            <a:r>
              <a:rPr lang="en-US" dirty="0" smtClean="0"/>
              <a:t>Not all, some are a waste, corrupted, misspent</a:t>
            </a:r>
          </a:p>
          <a:p>
            <a:r>
              <a:rPr lang="en-US" dirty="0" smtClean="0"/>
              <a:t>Analyze </a:t>
            </a:r>
            <a:r>
              <a:rPr lang="en-US" dirty="0" smtClean="0"/>
              <a:t>the </a:t>
            </a:r>
            <a:r>
              <a:rPr lang="en-US" dirty="0" smtClean="0"/>
              <a:t>investment rate of return</a:t>
            </a:r>
          </a:p>
          <a:p>
            <a:pPr lvl="1"/>
            <a:r>
              <a:rPr lang="en-US" dirty="0" smtClean="0"/>
              <a:t>May be higher </a:t>
            </a:r>
            <a:r>
              <a:rPr lang="en-US" dirty="0" err="1" smtClean="0"/>
              <a:t>tha</a:t>
            </a:r>
            <a:r>
              <a:rPr lang="en-US" dirty="0" smtClean="0"/>
              <a:t> social opportunity cost of capital (i.e. 12%)</a:t>
            </a:r>
          </a:p>
          <a:p>
            <a:pPr lvl="1"/>
            <a:r>
              <a:rPr lang="en-US" dirty="0" smtClean="0"/>
              <a:t>Impact not large enough to affect GDP growth</a:t>
            </a:r>
          </a:p>
          <a:p>
            <a:pPr lvl="1"/>
            <a:r>
              <a:rPr lang="en-US" dirty="0" smtClean="0"/>
              <a:t>But can boost economic activity and improve lives in the local areas where the aid is provided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5811827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Donor </a:t>
            </a:r>
            <a:r>
              <a:rPr lang="en-US" dirty="0" smtClean="0"/>
              <a:t>health </a:t>
            </a:r>
            <a:r>
              <a:rPr lang="en-US" dirty="0" smtClean="0"/>
              <a:t>i</a:t>
            </a:r>
            <a:r>
              <a:rPr lang="en-US" dirty="0" smtClean="0"/>
              <a:t>nitiatives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US" dirty="0" smtClean="0"/>
              <a:t>Eradicated smallpox in 1977</a:t>
            </a:r>
          </a:p>
          <a:p>
            <a:r>
              <a:rPr lang="en-US" dirty="0" smtClean="0"/>
              <a:t>Eradicated polio (nearly)</a:t>
            </a:r>
          </a:p>
          <a:p>
            <a:pPr lvl="1"/>
            <a:r>
              <a:rPr lang="en-US" dirty="0" smtClean="0"/>
              <a:t>Global Polio Eradication Initiative, WHO and others</a:t>
            </a:r>
          </a:p>
          <a:p>
            <a:r>
              <a:rPr lang="en-US" dirty="0" smtClean="0"/>
              <a:t>River blindness in West Africa</a:t>
            </a:r>
          </a:p>
          <a:p>
            <a:pPr lvl="1"/>
            <a:r>
              <a:rPr lang="en-US" dirty="0" err="1" smtClean="0"/>
              <a:t>Onchocerciasis</a:t>
            </a:r>
            <a:r>
              <a:rPr lang="en-US" dirty="0" smtClean="0"/>
              <a:t>, blackfly borne disease, near fast flowing water</a:t>
            </a:r>
          </a:p>
          <a:p>
            <a:pPr lvl="1"/>
            <a:r>
              <a:rPr lang="en-US" dirty="0" smtClean="0"/>
              <a:t>In 1974, 2.5 m of 30 m people in W. Africa affected</a:t>
            </a:r>
          </a:p>
          <a:p>
            <a:pPr lvl="1"/>
            <a:r>
              <a:rPr lang="en-US" dirty="0" smtClean="0"/>
              <a:t>100,000 were blind</a:t>
            </a:r>
          </a:p>
          <a:p>
            <a:pPr lvl="1"/>
            <a:r>
              <a:rPr lang="en-US" dirty="0" smtClean="0"/>
              <a:t>18-year program (WHO, World Bank, FAO, UNDP, 22 </a:t>
            </a:r>
            <a:r>
              <a:rPr lang="en-US" dirty="0" err="1" smtClean="0"/>
              <a:t>bilaterals</a:t>
            </a:r>
            <a:r>
              <a:rPr lang="en-US" dirty="0" smtClean="0"/>
              <a:t>, Merck (pharm company), $560 m</a:t>
            </a:r>
          </a:p>
          <a:p>
            <a:pPr lvl="1"/>
            <a:r>
              <a:rPr lang="en-US" dirty="0" smtClean="0"/>
              <a:t>600,000 cases of blindness prevented, </a:t>
            </a:r>
          </a:p>
          <a:p>
            <a:pPr lvl="1"/>
            <a:r>
              <a:rPr lang="en-US" dirty="0" smtClean="0"/>
              <a:t>25 m hectares of land can be cultivated, producing food for 17 million people</a:t>
            </a:r>
          </a:p>
          <a:p>
            <a:pPr lvl="1"/>
            <a:r>
              <a:rPr lang="en-US" dirty="0" smtClean="0"/>
              <a:t>Return on investment 20%, increased agricultural output </a:t>
            </a:r>
          </a:p>
          <a:p>
            <a:pPr lvl="1"/>
            <a:endParaRPr lang="en-US" dirty="0" smtClean="0"/>
          </a:p>
          <a:p>
            <a:pPr lvl="1"/>
            <a:endParaRPr lang="en-US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3332965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3 types of aid – Take 5 minutes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514350" indent="-514350">
              <a:buFont typeface="+mj-lt"/>
              <a:buAutoNum type="arabicPeriod"/>
            </a:pPr>
            <a:r>
              <a:rPr lang="en-US" dirty="0" smtClean="0"/>
              <a:t>Emergency and humanitarian </a:t>
            </a:r>
          </a:p>
          <a:p>
            <a:pPr marL="400050" lvl="1" indent="0">
              <a:buNone/>
            </a:pPr>
            <a:r>
              <a:rPr lang="en-US" dirty="0"/>
              <a:t>	</a:t>
            </a:r>
            <a:r>
              <a:rPr lang="en-US" dirty="0" smtClean="0"/>
              <a:t>	Disasters, etc. 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 smtClean="0"/>
              <a:t>Aid with long-term effects</a:t>
            </a:r>
          </a:p>
          <a:p>
            <a:pPr marL="457200" lvl="1" indent="0">
              <a:buNone/>
            </a:pPr>
            <a:r>
              <a:rPr lang="en-US" dirty="0" smtClean="0"/>
              <a:t>	Education, health, environment, democracy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 smtClean="0"/>
              <a:t>Infrastructure and agriculture support</a:t>
            </a:r>
          </a:p>
          <a:p>
            <a:pPr lvl="1"/>
            <a:r>
              <a:rPr lang="en-US" dirty="0" smtClean="0"/>
              <a:t>Road, ports, electricity</a:t>
            </a:r>
          </a:p>
          <a:p>
            <a:pPr lvl="1"/>
            <a:endParaRPr lang="en-US" dirty="0"/>
          </a:p>
          <a:p>
            <a:r>
              <a:rPr lang="en-US" dirty="0" smtClean="0"/>
              <a:t>Question: Which types of </a:t>
            </a:r>
            <a:r>
              <a:rPr lang="en-US" smtClean="0"/>
              <a:t>aid are </a:t>
            </a:r>
            <a:r>
              <a:rPr lang="en-US" dirty="0" smtClean="0"/>
              <a:t>correlated with higher economic growth?</a:t>
            </a:r>
          </a:p>
          <a:p>
            <a:pPr marL="457200" lvl="1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5219808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Food aid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US" dirty="0" smtClean="0"/>
              <a:t>To combat famine or “food insecurity”</a:t>
            </a:r>
          </a:p>
          <a:p>
            <a:r>
              <a:rPr lang="en-US" dirty="0"/>
              <a:t>P</a:t>
            </a:r>
            <a:r>
              <a:rPr lang="en-US" dirty="0" smtClean="0"/>
              <a:t>rovided by countries with large food sector and surplus</a:t>
            </a:r>
          </a:p>
          <a:p>
            <a:pPr lvl="1"/>
            <a:r>
              <a:rPr lang="en-US" dirty="0" smtClean="0"/>
              <a:t>Canada, US, Europe</a:t>
            </a:r>
          </a:p>
          <a:p>
            <a:pPr lvl="1"/>
            <a:r>
              <a:rPr lang="en-US" dirty="0" smtClean="0"/>
              <a:t>Donor government buys food from its own farmers, to support the domestic farm sector</a:t>
            </a:r>
          </a:p>
          <a:p>
            <a:pPr lvl="1"/>
            <a:r>
              <a:rPr lang="en-US" dirty="0" smtClean="0"/>
              <a:t>Government gives it to food deficit country</a:t>
            </a:r>
          </a:p>
          <a:p>
            <a:pPr lvl="2"/>
            <a:r>
              <a:rPr lang="en-US" dirty="0" smtClean="0"/>
              <a:t>Counted as aid, looks good for the donor</a:t>
            </a:r>
          </a:p>
          <a:p>
            <a:r>
              <a:rPr lang="en-US" dirty="0" smtClean="0"/>
              <a:t>However, may interfere with local markets</a:t>
            </a:r>
          </a:p>
          <a:p>
            <a:pPr lvl="1"/>
            <a:r>
              <a:rPr lang="en-US" dirty="0" smtClean="0"/>
              <a:t>Depresses price of food</a:t>
            </a:r>
          </a:p>
          <a:p>
            <a:pPr lvl="1"/>
            <a:r>
              <a:rPr lang="en-US" dirty="0" smtClean="0"/>
              <a:t>Not good for local farmers, discourages production</a:t>
            </a:r>
          </a:p>
          <a:p>
            <a:r>
              <a:rPr lang="en-US" dirty="0" smtClean="0"/>
              <a:t>Donors need to (and some do) monitor prices in local markets</a:t>
            </a:r>
          </a:p>
          <a:p>
            <a:pPr lvl="1"/>
            <a:r>
              <a:rPr lang="en-US" dirty="0" smtClean="0"/>
              <a:t>To ensure that aid not depressing prices</a:t>
            </a:r>
          </a:p>
          <a:p>
            <a:pPr lvl="1"/>
            <a:r>
              <a:rPr lang="en-US" dirty="0" smtClean="0"/>
              <a:t>Food for work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1041641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Used clothes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Rich countries donate used clothes for poor countries</a:t>
            </a:r>
          </a:p>
          <a:p>
            <a:pPr lvl="1"/>
            <a:r>
              <a:rPr lang="en-US" dirty="0" smtClean="0"/>
              <a:t>Can affect the demand for and price of clothing in poor countries</a:t>
            </a:r>
          </a:p>
          <a:p>
            <a:pPr lvl="1"/>
            <a:r>
              <a:rPr lang="en-US" dirty="0" smtClean="0"/>
              <a:t>Reduces demand/production of local garment producers</a:t>
            </a:r>
          </a:p>
          <a:p>
            <a:pPr lvl="1"/>
            <a:r>
              <a:rPr lang="en-US" dirty="0" smtClean="0"/>
              <a:t>Kenya had a problem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6621423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417</TotalTime>
  <Words>1009</Words>
  <Application>Microsoft Macintosh PowerPoint</Application>
  <PresentationFormat>On-screen Show (4:3)</PresentationFormat>
  <Paragraphs>182</Paragraphs>
  <Slides>19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0" baseType="lpstr">
      <vt:lpstr>Office Theme</vt:lpstr>
      <vt:lpstr>Foreign Aid</vt:lpstr>
      <vt:lpstr>Purpose of aid?</vt:lpstr>
      <vt:lpstr>How aid aids economic growth</vt:lpstr>
      <vt:lpstr>The purpose of aid (really?)</vt:lpstr>
      <vt:lpstr>Defined</vt:lpstr>
      <vt:lpstr>Multi and Bi </vt:lpstr>
      <vt:lpstr>Net ODA</vt:lpstr>
      <vt:lpstr>Take 5 minutes</vt:lpstr>
      <vt:lpstr>Net ODA – India and China US$</vt:lpstr>
      <vt:lpstr>Net ODA  Indonesia, Thailand, Malaysia US$</vt:lpstr>
      <vt:lpstr>Net ODA – Cambodia and Viet Nam</vt:lpstr>
      <vt:lpstr>Non governmental aid</vt:lpstr>
      <vt:lpstr>Does aid impact growth?</vt:lpstr>
      <vt:lpstr>Does aid impact growth?</vt:lpstr>
      <vt:lpstr>Other links</vt:lpstr>
      <vt:lpstr>Donor health initiatives</vt:lpstr>
      <vt:lpstr>3 types of aid – Take 5 minutes</vt:lpstr>
      <vt:lpstr>Food aid</vt:lpstr>
      <vt:lpstr>Used clothes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Foreign Aid</dc:title>
  <dc:creator>Akiko Vandenberg</dc:creator>
  <cp:lastModifiedBy>Akiko Vandenberg</cp:lastModifiedBy>
  <cp:revision>22</cp:revision>
  <dcterms:created xsi:type="dcterms:W3CDTF">2016-11-08T09:59:08Z</dcterms:created>
  <dcterms:modified xsi:type="dcterms:W3CDTF">2016-11-09T01:10:16Z</dcterms:modified>
</cp:coreProperties>
</file>