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Default Extension="emf" ContentType="image/x-emf"/>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0" r:id="rId3"/>
    <p:sldId id="258" r:id="rId4"/>
    <p:sldId id="259" r:id="rId5"/>
    <p:sldId id="288" r:id="rId6"/>
    <p:sldId id="293" r:id="rId7"/>
    <p:sldId id="260" r:id="rId8"/>
    <p:sldId id="297" r:id="rId9"/>
    <p:sldId id="262" r:id="rId10"/>
    <p:sldId id="263" r:id="rId11"/>
    <p:sldId id="292" r:id="rId12"/>
    <p:sldId id="291" r:id="rId13"/>
    <p:sldId id="264" r:id="rId14"/>
    <p:sldId id="289" r:id="rId15"/>
    <p:sldId id="265" r:id="rId16"/>
    <p:sldId id="266" r:id="rId17"/>
    <p:sldId id="267" r:id="rId18"/>
    <p:sldId id="268" r:id="rId19"/>
    <p:sldId id="269" r:id="rId20"/>
    <p:sldId id="311" r:id="rId21"/>
    <p:sldId id="270" r:id="rId22"/>
    <p:sldId id="271" r:id="rId23"/>
    <p:sldId id="272" r:id="rId24"/>
    <p:sldId id="273" r:id="rId25"/>
    <p:sldId id="294" r:id="rId26"/>
    <p:sldId id="274" r:id="rId27"/>
    <p:sldId id="295" r:id="rId28"/>
    <p:sldId id="275" r:id="rId29"/>
    <p:sldId id="296" r:id="rId30"/>
    <p:sldId id="276" r:id="rId31"/>
    <p:sldId id="298" r:id="rId32"/>
    <p:sldId id="279" r:id="rId33"/>
    <p:sldId id="280" r:id="rId34"/>
    <p:sldId id="302" r:id="rId35"/>
    <p:sldId id="300" r:id="rId36"/>
    <p:sldId id="299" r:id="rId37"/>
    <p:sldId id="301" r:id="rId38"/>
    <p:sldId id="281" r:id="rId39"/>
    <p:sldId id="303" r:id="rId40"/>
    <p:sldId id="306" r:id="rId41"/>
    <p:sldId id="283" r:id="rId42"/>
    <p:sldId id="307" r:id="rId43"/>
    <p:sldId id="308" r:id="rId44"/>
    <p:sldId id="309" r:id="rId45"/>
    <p:sldId id="310" r:id="rId4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30" autoAdjust="0"/>
    <p:restoredTop sz="94660"/>
  </p:normalViewPr>
  <p:slideViewPr>
    <p:cSldViewPr>
      <p:cViewPr varScale="1">
        <p:scale>
          <a:sx n="86" d="100"/>
          <a:sy n="86" d="100"/>
        </p:scale>
        <p:origin x="-108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69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diagrams/_rels/drawing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76CA55-E90D-49ED-852D-B908A7F4E983}" type="doc">
      <dgm:prSet loTypeId="urn:microsoft.com/office/officeart/2005/8/layout/vList4" loCatId="list" qsTypeId="urn:microsoft.com/office/officeart/2005/8/quickstyle/simple1" qsCatId="simple" csTypeId="urn:microsoft.com/office/officeart/2005/8/colors/colorful5" csCatId="colorful" phldr="1"/>
      <dgm:spPr/>
      <dgm:t>
        <a:bodyPr/>
        <a:lstStyle/>
        <a:p>
          <a:endParaRPr lang="th-TH"/>
        </a:p>
      </dgm:t>
    </dgm:pt>
    <dgm:pt modelId="{94718580-CFEF-40DE-B266-FE87FE0AB24F}">
      <dgm:prSet phldrT="[ข้อความ]"/>
      <dgm:spPr/>
      <dgm:t>
        <a:bodyPr/>
        <a:lstStyle/>
        <a:p>
          <a:r>
            <a:rPr lang="en-US" dirty="0" smtClean="0"/>
            <a:t>Customer-centered new product development</a:t>
          </a:r>
          <a:endParaRPr lang="th-TH" dirty="0"/>
        </a:p>
      </dgm:t>
    </dgm:pt>
    <dgm:pt modelId="{70F0A982-ECAC-4C7F-B52C-E8D780D3532C}" type="parTrans" cxnId="{232A0080-0313-4E27-95A5-F9F02116CAAB}">
      <dgm:prSet/>
      <dgm:spPr/>
      <dgm:t>
        <a:bodyPr/>
        <a:lstStyle/>
        <a:p>
          <a:endParaRPr lang="th-TH"/>
        </a:p>
      </dgm:t>
    </dgm:pt>
    <dgm:pt modelId="{AFE0F520-8452-4453-A607-E2A9D56D3F4A}" type="sibTrans" cxnId="{232A0080-0313-4E27-95A5-F9F02116CAAB}">
      <dgm:prSet/>
      <dgm:spPr/>
      <dgm:t>
        <a:bodyPr/>
        <a:lstStyle/>
        <a:p>
          <a:endParaRPr lang="th-TH"/>
        </a:p>
      </dgm:t>
    </dgm:pt>
    <dgm:pt modelId="{12A001CB-038E-4313-9B07-0A99483BA4C2}">
      <dgm:prSet phldrT="[ข้อความ]"/>
      <dgm:spPr/>
      <dgm:t>
        <a:bodyPr/>
        <a:lstStyle/>
        <a:p>
          <a:r>
            <a:rPr lang="en-US" dirty="0" smtClean="0"/>
            <a:t>New-product  development that focused on finding new ways to solve customer problems and create more customer-satisfying experiences.</a:t>
          </a:r>
          <a:endParaRPr lang="th-TH" dirty="0"/>
        </a:p>
      </dgm:t>
    </dgm:pt>
    <dgm:pt modelId="{A4765255-5E74-4197-ABA6-313CD3D4A4FD}" type="parTrans" cxnId="{F505156A-E41D-4F88-BE47-4AE134ACC2F4}">
      <dgm:prSet/>
      <dgm:spPr/>
      <dgm:t>
        <a:bodyPr/>
        <a:lstStyle/>
        <a:p>
          <a:endParaRPr lang="th-TH"/>
        </a:p>
      </dgm:t>
    </dgm:pt>
    <dgm:pt modelId="{78085DA2-6363-4368-A7F4-7A4225F99998}" type="sibTrans" cxnId="{F505156A-E41D-4F88-BE47-4AE134ACC2F4}">
      <dgm:prSet/>
      <dgm:spPr/>
      <dgm:t>
        <a:bodyPr/>
        <a:lstStyle/>
        <a:p>
          <a:endParaRPr lang="th-TH"/>
        </a:p>
      </dgm:t>
    </dgm:pt>
    <dgm:pt modelId="{B4C70846-D093-415F-B586-BEF65C59FB4B}">
      <dgm:prSet phldrT="[ข้อความ]"/>
      <dgm:spPr/>
      <dgm:t>
        <a:bodyPr/>
        <a:lstStyle/>
        <a:p>
          <a:r>
            <a:rPr lang="en-US" dirty="0" smtClean="0"/>
            <a:t>Team-based new product development</a:t>
          </a:r>
          <a:endParaRPr lang="th-TH" dirty="0"/>
        </a:p>
      </dgm:t>
    </dgm:pt>
    <dgm:pt modelId="{C2BDEBD0-B255-40EE-921D-8209DEA22F77}" type="parTrans" cxnId="{C6F31C60-E375-4576-986F-ED12A8C866CA}">
      <dgm:prSet/>
      <dgm:spPr/>
      <dgm:t>
        <a:bodyPr/>
        <a:lstStyle/>
        <a:p>
          <a:endParaRPr lang="th-TH"/>
        </a:p>
      </dgm:t>
    </dgm:pt>
    <dgm:pt modelId="{757214CF-145D-4290-876C-A71A03E4D6B6}" type="sibTrans" cxnId="{C6F31C60-E375-4576-986F-ED12A8C866CA}">
      <dgm:prSet/>
      <dgm:spPr/>
      <dgm:t>
        <a:bodyPr/>
        <a:lstStyle/>
        <a:p>
          <a:endParaRPr lang="th-TH"/>
        </a:p>
      </dgm:t>
    </dgm:pt>
    <dgm:pt modelId="{F0698C87-83C6-4561-A667-62E39534FF00}">
      <dgm:prSet phldrT="[ข้อความ]"/>
      <dgm:spPr/>
      <dgm:t>
        <a:bodyPr/>
        <a:lstStyle/>
        <a:p>
          <a:r>
            <a:rPr lang="en-US" dirty="0" smtClean="0"/>
            <a:t>An approach to developing new products in which various company departments work closely together, overlapping the steps in the product development process to save time and increase effectiveness.</a:t>
          </a:r>
          <a:endParaRPr lang="th-TH" dirty="0"/>
        </a:p>
      </dgm:t>
    </dgm:pt>
    <dgm:pt modelId="{B7EFBEF3-2A51-4A96-A474-7DD50209E3C3}" type="parTrans" cxnId="{BEA428FD-12F3-4A4F-8E3C-4524EAF23B09}">
      <dgm:prSet/>
      <dgm:spPr/>
      <dgm:t>
        <a:bodyPr/>
        <a:lstStyle/>
        <a:p>
          <a:endParaRPr lang="th-TH"/>
        </a:p>
      </dgm:t>
    </dgm:pt>
    <dgm:pt modelId="{C067D27A-F0F3-42A8-85C7-52C54023B88C}" type="sibTrans" cxnId="{BEA428FD-12F3-4A4F-8E3C-4524EAF23B09}">
      <dgm:prSet/>
      <dgm:spPr/>
      <dgm:t>
        <a:bodyPr/>
        <a:lstStyle/>
        <a:p>
          <a:endParaRPr lang="th-TH"/>
        </a:p>
      </dgm:t>
    </dgm:pt>
    <dgm:pt modelId="{9C8B9342-F502-498F-97FB-A4756B388C9F}">
      <dgm:prSet phldrT="[ข้อความ]"/>
      <dgm:spPr/>
      <dgm:t>
        <a:bodyPr/>
        <a:lstStyle/>
        <a:p>
          <a:r>
            <a:rPr lang="en-US" dirty="0" smtClean="0"/>
            <a:t>Systematic new-product development</a:t>
          </a:r>
          <a:endParaRPr lang="th-TH" dirty="0"/>
        </a:p>
      </dgm:t>
    </dgm:pt>
    <dgm:pt modelId="{F5C1E24C-2F29-4EBD-ABFC-197225056162}" type="parTrans" cxnId="{BA54DD0F-E666-4624-9FC8-C644E424274D}">
      <dgm:prSet/>
      <dgm:spPr/>
      <dgm:t>
        <a:bodyPr/>
        <a:lstStyle/>
        <a:p>
          <a:endParaRPr lang="th-TH"/>
        </a:p>
      </dgm:t>
    </dgm:pt>
    <dgm:pt modelId="{83FE9384-87BF-4498-A445-BD4CC7C84BC4}" type="sibTrans" cxnId="{BA54DD0F-E666-4624-9FC8-C644E424274D}">
      <dgm:prSet/>
      <dgm:spPr/>
      <dgm:t>
        <a:bodyPr/>
        <a:lstStyle/>
        <a:p>
          <a:endParaRPr lang="th-TH"/>
        </a:p>
      </dgm:t>
    </dgm:pt>
    <dgm:pt modelId="{8B9EF64E-09A8-456E-9A68-7BC49BC88AB1}">
      <dgm:prSet phldrT="[ข้อความ]"/>
      <dgm:spPr/>
      <dgm:t>
        <a:bodyPr/>
        <a:lstStyle/>
        <a:p>
          <a:r>
            <a:rPr lang="en-US" dirty="0" smtClean="0"/>
            <a:t>A company can install an innovation management system to collect, review, evaluate and manage new product ideas.</a:t>
          </a:r>
          <a:endParaRPr lang="th-TH" dirty="0"/>
        </a:p>
      </dgm:t>
    </dgm:pt>
    <dgm:pt modelId="{0D43387B-9A8F-4C72-A6CA-A3360B14E27C}" type="parTrans" cxnId="{010A17A7-6792-4E53-9CA6-6F69D2D187A8}">
      <dgm:prSet/>
      <dgm:spPr/>
      <dgm:t>
        <a:bodyPr/>
        <a:lstStyle/>
        <a:p>
          <a:endParaRPr lang="th-TH"/>
        </a:p>
      </dgm:t>
    </dgm:pt>
    <dgm:pt modelId="{32637F61-DA32-4433-81C6-C61BE4A08823}" type="sibTrans" cxnId="{010A17A7-6792-4E53-9CA6-6F69D2D187A8}">
      <dgm:prSet/>
      <dgm:spPr/>
      <dgm:t>
        <a:bodyPr/>
        <a:lstStyle/>
        <a:p>
          <a:endParaRPr lang="th-TH"/>
        </a:p>
      </dgm:t>
    </dgm:pt>
    <dgm:pt modelId="{EE1A9DF2-4154-4F1B-A99D-6E16DB28CFEF}" type="pres">
      <dgm:prSet presAssocID="{9076CA55-E90D-49ED-852D-B908A7F4E983}" presName="linear" presStyleCnt="0">
        <dgm:presLayoutVars>
          <dgm:dir/>
          <dgm:resizeHandles val="exact"/>
        </dgm:presLayoutVars>
      </dgm:prSet>
      <dgm:spPr/>
      <dgm:t>
        <a:bodyPr/>
        <a:lstStyle/>
        <a:p>
          <a:endParaRPr lang="th-TH"/>
        </a:p>
      </dgm:t>
    </dgm:pt>
    <dgm:pt modelId="{645B6824-5B1A-4D4B-A653-6A618F2EA395}" type="pres">
      <dgm:prSet presAssocID="{94718580-CFEF-40DE-B266-FE87FE0AB24F}" presName="comp" presStyleCnt="0"/>
      <dgm:spPr/>
    </dgm:pt>
    <dgm:pt modelId="{0978D73E-B068-440B-A575-98F471DFECC5}" type="pres">
      <dgm:prSet presAssocID="{94718580-CFEF-40DE-B266-FE87FE0AB24F}" presName="box" presStyleLbl="node1" presStyleIdx="0" presStyleCnt="3"/>
      <dgm:spPr/>
      <dgm:t>
        <a:bodyPr/>
        <a:lstStyle/>
        <a:p>
          <a:endParaRPr lang="th-TH"/>
        </a:p>
      </dgm:t>
    </dgm:pt>
    <dgm:pt modelId="{DD370559-D981-42CF-966F-06AA0FC6BD62}" type="pres">
      <dgm:prSet presAssocID="{94718580-CFEF-40DE-B266-FE87FE0AB24F}" presName="img" presStyleLbl="fgImgPlace1" presStyleIdx="0" presStyleCnt="3"/>
      <dgm:spPr>
        <a:blipFill rotWithShape="0">
          <a:blip xmlns:r="http://schemas.openxmlformats.org/officeDocument/2006/relationships" r:embed="rId1"/>
          <a:stretch>
            <a:fillRect/>
          </a:stretch>
        </a:blipFill>
      </dgm:spPr>
    </dgm:pt>
    <dgm:pt modelId="{5128E7EF-F655-4FBD-B67E-42D3D608DFCD}" type="pres">
      <dgm:prSet presAssocID="{94718580-CFEF-40DE-B266-FE87FE0AB24F}" presName="text" presStyleLbl="node1" presStyleIdx="0" presStyleCnt="3">
        <dgm:presLayoutVars>
          <dgm:bulletEnabled val="1"/>
        </dgm:presLayoutVars>
      </dgm:prSet>
      <dgm:spPr/>
      <dgm:t>
        <a:bodyPr/>
        <a:lstStyle/>
        <a:p>
          <a:endParaRPr lang="th-TH"/>
        </a:p>
      </dgm:t>
    </dgm:pt>
    <dgm:pt modelId="{6CE0CA4F-4565-48D4-8EF3-7E3C51E1DAFA}" type="pres">
      <dgm:prSet presAssocID="{AFE0F520-8452-4453-A607-E2A9D56D3F4A}" presName="spacer" presStyleCnt="0"/>
      <dgm:spPr/>
    </dgm:pt>
    <dgm:pt modelId="{8335A191-0440-43CF-8EA1-9A6DBB886659}" type="pres">
      <dgm:prSet presAssocID="{B4C70846-D093-415F-B586-BEF65C59FB4B}" presName="comp" presStyleCnt="0"/>
      <dgm:spPr/>
    </dgm:pt>
    <dgm:pt modelId="{055BDE38-AF36-43A7-88E8-C5A3015EF68F}" type="pres">
      <dgm:prSet presAssocID="{B4C70846-D093-415F-B586-BEF65C59FB4B}" presName="box" presStyleLbl="node1" presStyleIdx="1" presStyleCnt="3"/>
      <dgm:spPr/>
      <dgm:t>
        <a:bodyPr/>
        <a:lstStyle/>
        <a:p>
          <a:endParaRPr lang="th-TH"/>
        </a:p>
      </dgm:t>
    </dgm:pt>
    <dgm:pt modelId="{67C07E83-4397-4C4D-8958-2609C8E08623}" type="pres">
      <dgm:prSet presAssocID="{B4C70846-D093-415F-B586-BEF65C59FB4B}" presName="img" presStyleLbl="fgImgPlace1" presStyleIdx="1" presStyleCnt="3"/>
      <dgm:spPr>
        <a:blipFill rotWithShape="0">
          <a:blip xmlns:r="http://schemas.openxmlformats.org/officeDocument/2006/relationships" r:embed="rId2"/>
          <a:stretch>
            <a:fillRect/>
          </a:stretch>
        </a:blipFill>
      </dgm:spPr>
    </dgm:pt>
    <dgm:pt modelId="{28408556-E50D-499E-9BD3-2DF3F4F265F3}" type="pres">
      <dgm:prSet presAssocID="{B4C70846-D093-415F-B586-BEF65C59FB4B}" presName="text" presStyleLbl="node1" presStyleIdx="1" presStyleCnt="3">
        <dgm:presLayoutVars>
          <dgm:bulletEnabled val="1"/>
        </dgm:presLayoutVars>
      </dgm:prSet>
      <dgm:spPr/>
      <dgm:t>
        <a:bodyPr/>
        <a:lstStyle/>
        <a:p>
          <a:endParaRPr lang="th-TH"/>
        </a:p>
      </dgm:t>
    </dgm:pt>
    <dgm:pt modelId="{FF862696-1BCF-422F-B391-6BFACD7ECD42}" type="pres">
      <dgm:prSet presAssocID="{757214CF-145D-4290-876C-A71A03E4D6B6}" presName="spacer" presStyleCnt="0"/>
      <dgm:spPr/>
    </dgm:pt>
    <dgm:pt modelId="{01694CA9-C97E-4ABB-B626-4656FFCDE9DB}" type="pres">
      <dgm:prSet presAssocID="{9C8B9342-F502-498F-97FB-A4756B388C9F}" presName="comp" presStyleCnt="0"/>
      <dgm:spPr/>
    </dgm:pt>
    <dgm:pt modelId="{4A6AB782-6D37-440C-AD97-1F46C048379E}" type="pres">
      <dgm:prSet presAssocID="{9C8B9342-F502-498F-97FB-A4756B388C9F}" presName="box" presStyleLbl="node1" presStyleIdx="2" presStyleCnt="3"/>
      <dgm:spPr/>
      <dgm:t>
        <a:bodyPr/>
        <a:lstStyle/>
        <a:p>
          <a:endParaRPr lang="th-TH"/>
        </a:p>
      </dgm:t>
    </dgm:pt>
    <dgm:pt modelId="{3D5711CC-5D0B-4FF8-BEDA-8971347568D7}" type="pres">
      <dgm:prSet presAssocID="{9C8B9342-F502-498F-97FB-A4756B388C9F}" presName="img" presStyleLbl="fgImgPlace1" presStyleIdx="2" presStyleCnt="3"/>
      <dgm:spPr>
        <a:blipFill rotWithShape="0">
          <a:blip xmlns:r="http://schemas.openxmlformats.org/officeDocument/2006/relationships" r:embed="rId3"/>
          <a:stretch>
            <a:fillRect/>
          </a:stretch>
        </a:blipFill>
      </dgm:spPr>
      <dgm:t>
        <a:bodyPr/>
        <a:lstStyle/>
        <a:p>
          <a:endParaRPr lang="th-TH"/>
        </a:p>
      </dgm:t>
    </dgm:pt>
    <dgm:pt modelId="{3A539950-D375-45CD-807E-C8C377B65A0B}" type="pres">
      <dgm:prSet presAssocID="{9C8B9342-F502-498F-97FB-A4756B388C9F}" presName="text" presStyleLbl="node1" presStyleIdx="2" presStyleCnt="3">
        <dgm:presLayoutVars>
          <dgm:bulletEnabled val="1"/>
        </dgm:presLayoutVars>
      </dgm:prSet>
      <dgm:spPr/>
      <dgm:t>
        <a:bodyPr/>
        <a:lstStyle/>
        <a:p>
          <a:endParaRPr lang="th-TH"/>
        </a:p>
      </dgm:t>
    </dgm:pt>
  </dgm:ptLst>
  <dgm:cxnLst>
    <dgm:cxn modelId="{BEA428FD-12F3-4A4F-8E3C-4524EAF23B09}" srcId="{B4C70846-D093-415F-B586-BEF65C59FB4B}" destId="{F0698C87-83C6-4561-A667-62E39534FF00}" srcOrd="0" destOrd="0" parTransId="{B7EFBEF3-2A51-4A96-A474-7DD50209E3C3}" sibTransId="{C067D27A-F0F3-42A8-85C7-52C54023B88C}"/>
    <dgm:cxn modelId="{C6F31C60-E375-4576-986F-ED12A8C866CA}" srcId="{9076CA55-E90D-49ED-852D-B908A7F4E983}" destId="{B4C70846-D093-415F-B586-BEF65C59FB4B}" srcOrd="1" destOrd="0" parTransId="{C2BDEBD0-B255-40EE-921D-8209DEA22F77}" sibTransId="{757214CF-145D-4290-876C-A71A03E4D6B6}"/>
    <dgm:cxn modelId="{232A0080-0313-4E27-95A5-F9F02116CAAB}" srcId="{9076CA55-E90D-49ED-852D-B908A7F4E983}" destId="{94718580-CFEF-40DE-B266-FE87FE0AB24F}" srcOrd="0" destOrd="0" parTransId="{70F0A982-ECAC-4C7F-B52C-E8D780D3532C}" sibTransId="{AFE0F520-8452-4453-A607-E2A9D56D3F4A}"/>
    <dgm:cxn modelId="{6395B57F-EBD9-443C-BBEE-2D55D9D0E1FA}" type="presOf" srcId="{B4C70846-D093-415F-B586-BEF65C59FB4B}" destId="{28408556-E50D-499E-9BD3-2DF3F4F265F3}" srcOrd="1" destOrd="0" presId="urn:microsoft.com/office/officeart/2005/8/layout/vList4"/>
    <dgm:cxn modelId="{DBA8832E-A261-4643-A0FB-B550B0A75F79}" type="presOf" srcId="{94718580-CFEF-40DE-B266-FE87FE0AB24F}" destId="{5128E7EF-F655-4FBD-B67E-42D3D608DFCD}" srcOrd="1" destOrd="0" presId="urn:microsoft.com/office/officeart/2005/8/layout/vList4"/>
    <dgm:cxn modelId="{B832B897-5ABD-4FFB-A0A4-37DD59CEBCB0}" type="presOf" srcId="{F0698C87-83C6-4561-A667-62E39534FF00}" destId="{28408556-E50D-499E-9BD3-2DF3F4F265F3}" srcOrd="1" destOrd="1" presId="urn:microsoft.com/office/officeart/2005/8/layout/vList4"/>
    <dgm:cxn modelId="{6F8BB693-9115-4958-B33D-A2978B94B8C9}" type="presOf" srcId="{8B9EF64E-09A8-456E-9A68-7BC49BC88AB1}" destId="{4A6AB782-6D37-440C-AD97-1F46C048379E}" srcOrd="0" destOrd="1" presId="urn:microsoft.com/office/officeart/2005/8/layout/vList4"/>
    <dgm:cxn modelId="{B388906D-78F3-48EC-B5E3-6A2647BE4F35}" type="presOf" srcId="{9076CA55-E90D-49ED-852D-B908A7F4E983}" destId="{EE1A9DF2-4154-4F1B-A99D-6E16DB28CFEF}" srcOrd="0" destOrd="0" presId="urn:microsoft.com/office/officeart/2005/8/layout/vList4"/>
    <dgm:cxn modelId="{4D797B5A-1C1B-4761-86DB-22999EA41709}" type="presOf" srcId="{9C8B9342-F502-498F-97FB-A4756B388C9F}" destId="{4A6AB782-6D37-440C-AD97-1F46C048379E}" srcOrd="0" destOrd="0" presId="urn:microsoft.com/office/officeart/2005/8/layout/vList4"/>
    <dgm:cxn modelId="{010A17A7-6792-4E53-9CA6-6F69D2D187A8}" srcId="{9C8B9342-F502-498F-97FB-A4756B388C9F}" destId="{8B9EF64E-09A8-456E-9A68-7BC49BC88AB1}" srcOrd="0" destOrd="0" parTransId="{0D43387B-9A8F-4C72-A6CA-A3360B14E27C}" sibTransId="{32637F61-DA32-4433-81C6-C61BE4A08823}"/>
    <dgm:cxn modelId="{EC6D10BF-4103-446A-BA5A-0EBFB967B225}" type="presOf" srcId="{9C8B9342-F502-498F-97FB-A4756B388C9F}" destId="{3A539950-D375-45CD-807E-C8C377B65A0B}" srcOrd="1" destOrd="0" presId="urn:microsoft.com/office/officeart/2005/8/layout/vList4"/>
    <dgm:cxn modelId="{F505156A-E41D-4F88-BE47-4AE134ACC2F4}" srcId="{94718580-CFEF-40DE-B266-FE87FE0AB24F}" destId="{12A001CB-038E-4313-9B07-0A99483BA4C2}" srcOrd="0" destOrd="0" parTransId="{A4765255-5E74-4197-ABA6-313CD3D4A4FD}" sibTransId="{78085DA2-6363-4368-A7F4-7A4225F99998}"/>
    <dgm:cxn modelId="{F202E8BF-18FA-42EC-87C2-FF35E6343133}" type="presOf" srcId="{8B9EF64E-09A8-456E-9A68-7BC49BC88AB1}" destId="{3A539950-D375-45CD-807E-C8C377B65A0B}" srcOrd="1" destOrd="1" presId="urn:microsoft.com/office/officeart/2005/8/layout/vList4"/>
    <dgm:cxn modelId="{8C4DE534-9FA1-466E-93BD-1F18F934127E}" type="presOf" srcId="{12A001CB-038E-4313-9B07-0A99483BA4C2}" destId="{5128E7EF-F655-4FBD-B67E-42D3D608DFCD}" srcOrd="1" destOrd="1" presId="urn:microsoft.com/office/officeart/2005/8/layout/vList4"/>
    <dgm:cxn modelId="{D67064BE-0186-470E-B715-89A56F2708C9}" type="presOf" srcId="{94718580-CFEF-40DE-B266-FE87FE0AB24F}" destId="{0978D73E-B068-440B-A575-98F471DFECC5}" srcOrd="0" destOrd="0" presId="urn:microsoft.com/office/officeart/2005/8/layout/vList4"/>
    <dgm:cxn modelId="{F937F5E7-6C56-4F5D-9340-EFA394BB9BD5}" type="presOf" srcId="{12A001CB-038E-4313-9B07-0A99483BA4C2}" destId="{0978D73E-B068-440B-A575-98F471DFECC5}" srcOrd="0" destOrd="1" presId="urn:microsoft.com/office/officeart/2005/8/layout/vList4"/>
    <dgm:cxn modelId="{BA54DD0F-E666-4624-9FC8-C644E424274D}" srcId="{9076CA55-E90D-49ED-852D-B908A7F4E983}" destId="{9C8B9342-F502-498F-97FB-A4756B388C9F}" srcOrd="2" destOrd="0" parTransId="{F5C1E24C-2F29-4EBD-ABFC-197225056162}" sibTransId="{83FE9384-87BF-4498-A445-BD4CC7C84BC4}"/>
    <dgm:cxn modelId="{E23E5612-CF7E-40DA-94AB-A6CF4FF700E5}" type="presOf" srcId="{B4C70846-D093-415F-B586-BEF65C59FB4B}" destId="{055BDE38-AF36-43A7-88E8-C5A3015EF68F}" srcOrd="0" destOrd="0" presId="urn:microsoft.com/office/officeart/2005/8/layout/vList4"/>
    <dgm:cxn modelId="{11A5F9FB-B0D7-4E9B-A023-AD4D2B47A7A1}" type="presOf" srcId="{F0698C87-83C6-4561-A667-62E39534FF00}" destId="{055BDE38-AF36-43A7-88E8-C5A3015EF68F}" srcOrd="0" destOrd="1" presId="urn:microsoft.com/office/officeart/2005/8/layout/vList4"/>
    <dgm:cxn modelId="{4D8DFC1C-A60E-47AE-AADB-7255422A7036}" type="presParOf" srcId="{EE1A9DF2-4154-4F1B-A99D-6E16DB28CFEF}" destId="{645B6824-5B1A-4D4B-A653-6A618F2EA395}" srcOrd="0" destOrd="0" presId="urn:microsoft.com/office/officeart/2005/8/layout/vList4"/>
    <dgm:cxn modelId="{7C7FB087-36A1-44F3-A63D-94627ED17EE2}" type="presParOf" srcId="{645B6824-5B1A-4D4B-A653-6A618F2EA395}" destId="{0978D73E-B068-440B-A575-98F471DFECC5}" srcOrd="0" destOrd="0" presId="urn:microsoft.com/office/officeart/2005/8/layout/vList4"/>
    <dgm:cxn modelId="{43FDB604-A717-456B-A084-F4E21525E353}" type="presParOf" srcId="{645B6824-5B1A-4D4B-A653-6A618F2EA395}" destId="{DD370559-D981-42CF-966F-06AA0FC6BD62}" srcOrd="1" destOrd="0" presId="urn:microsoft.com/office/officeart/2005/8/layout/vList4"/>
    <dgm:cxn modelId="{CCA0ABA1-62C5-4052-8753-E01968973C11}" type="presParOf" srcId="{645B6824-5B1A-4D4B-A653-6A618F2EA395}" destId="{5128E7EF-F655-4FBD-B67E-42D3D608DFCD}" srcOrd="2" destOrd="0" presId="urn:microsoft.com/office/officeart/2005/8/layout/vList4"/>
    <dgm:cxn modelId="{18830CFB-A216-4EA9-8C41-E5CDA56C66EC}" type="presParOf" srcId="{EE1A9DF2-4154-4F1B-A99D-6E16DB28CFEF}" destId="{6CE0CA4F-4565-48D4-8EF3-7E3C51E1DAFA}" srcOrd="1" destOrd="0" presId="urn:microsoft.com/office/officeart/2005/8/layout/vList4"/>
    <dgm:cxn modelId="{E46CD0B1-1995-4239-A827-35716ED45CB4}" type="presParOf" srcId="{EE1A9DF2-4154-4F1B-A99D-6E16DB28CFEF}" destId="{8335A191-0440-43CF-8EA1-9A6DBB886659}" srcOrd="2" destOrd="0" presId="urn:microsoft.com/office/officeart/2005/8/layout/vList4"/>
    <dgm:cxn modelId="{41469022-3EFC-4968-9E92-683AED890C79}" type="presParOf" srcId="{8335A191-0440-43CF-8EA1-9A6DBB886659}" destId="{055BDE38-AF36-43A7-88E8-C5A3015EF68F}" srcOrd="0" destOrd="0" presId="urn:microsoft.com/office/officeart/2005/8/layout/vList4"/>
    <dgm:cxn modelId="{93D7465D-5155-4E6E-96E8-D60AA2D5F735}" type="presParOf" srcId="{8335A191-0440-43CF-8EA1-9A6DBB886659}" destId="{67C07E83-4397-4C4D-8958-2609C8E08623}" srcOrd="1" destOrd="0" presId="urn:microsoft.com/office/officeart/2005/8/layout/vList4"/>
    <dgm:cxn modelId="{FB3A8D9B-FB58-42BC-85BA-76B5AAC5C1F3}" type="presParOf" srcId="{8335A191-0440-43CF-8EA1-9A6DBB886659}" destId="{28408556-E50D-499E-9BD3-2DF3F4F265F3}" srcOrd="2" destOrd="0" presId="urn:microsoft.com/office/officeart/2005/8/layout/vList4"/>
    <dgm:cxn modelId="{18E51198-D332-488E-9DAB-6516A4EECC5D}" type="presParOf" srcId="{EE1A9DF2-4154-4F1B-A99D-6E16DB28CFEF}" destId="{FF862696-1BCF-422F-B391-6BFACD7ECD42}" srcOrd="3" destOrd="0" presId="urn:microsoft.com/office/officeart/2005/8/layout/vList4"/>
    <dgm:cxn modelId="{B5E8EAC5-534A-4FA0-8FD2-B8EA5675FC86}" type="presParOf" srcId="{EE1A9DF2-4154-4F1B-A99D-6E16DB28CFEF}" destId="{01694CA9-C97E-4ABB-B626-4656FFCDE9DB}" srcOrd="4" destOrd="0" presId="urn:microsoft.com/office/officeart/2005/8/layout/vList4"/>
    <dgm:cxn modelId="{CE7D7C5E-681F-4B51-871A-AC380652ACB1}" type="presParOf" srcId="{01694CA9-C97E-4ABB-B626-4656FFCDE9DB}" destId="{4A6AB782-6D37-440C-AD97-1F46C048379E}" srcOrd="0" destOrd="0" presId="urn:microsoft.com/office/officeart/2005/8/layout/vList4"/>
    <dgm:cxn modelId="{882A1F73-7ADC-4833-8807-4D0A86106D31}" type="presParOf" srcId="{01694CA9-C97E-4ABB-B626-4656FFCDE9DB}" destId="{3D5711CC-5D0B-4FF8-BEDA-8971347568D7}" srcOrd="1" destOrd="0" presId="urn:microsoft.com/office/officeart/2005/8/layout/vList4"/>
    <dgm:cxn modelId="{0FAC8730-E0AF-4DA8-A750-C23A087038DE}" type="presParOf" srcId="{01694CA9-C97E-4ABB-B626-4656FFCDE9DB}" destId="{3A539950-D375-45CD-807E-C8C377B65A0B}" srcOrd="2" destOrd="0" presId="urn:microsoft.com/office/officeart/2005/8/layout/vList4"/>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978D73E-B068-440B-A575-98F471DFECC5}">
      <dsp:nvSpPr>
        <dsp:cNvPr id="0" name=""/>
        <dsp:cNvSpPr/>
      </dsp:nvSpPr>
      <dsp:spPr>
        <a:xfrm>
          <a:off x="0" y="0"/>
          <a:ext cx="7772400" cy="142874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US" sz="2300" kern="1200" dirty="0" smtClean="0"/>
            <a:t>Customer-centered new product development</a:t>
          </a:r>
          <a:endParaRPr lang="th-TH" sz="2300" kern="1200" dirty="0"/>
        </a:p>
        <a:p>
          <a:pPr marL="171450" lvl="1" indent="-171450" algn="l" defTabSz="800100">
            <a:lnSpc>
              <a:spcPct val="90000"/>
            </a:lnSpc>
            <a:spcBef>
              <a:spcPct val="0"/>
            </a:spcBef>
            <a:spcAft>
              <a:spcPct val="15000"/>
            </a:spcAft>
            <a:buChar char="••"/>
          </a:pPr>
          <a:r>
            <a:rPr lang="en-US" sz="1800" kern="1200" dirty="0" smtClean="0"/>
            <a:t>New-product  development that focused on finding new ways to solve customer problems and create more customer-satisfying experiences.</a:t>
          </a:r>
          <a:endParaRPr lang="th-TH" sz="1800" kern="1200" dirty="0"/>
        </a:p>
      </dsp:txBody>
      <dsp:txXfrm>
        <a:off x="1697355" y="0"/>
        <a:ext cx="6075045" cy="1428749"/>
      </dsp:txXfrm>
    </dsp:sp>
    <dsp:sp modelId="{DD370559-D981-42CF-966F-06AA0FC6BD62}">
      <dsp:nvSpPr>
        <dsp:cNvPr id="0" name=""/>
        <dsp:cNvSpPr/>
      </dsp:nvSpPr>
      <dsp:spPr>
        <a:xfrm>
          <a:off x="142875" y="142874"/>
          <a:ext cx="1554480" cy="1142999"/>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55BDE38-AF36-43A7-88E8-C5A3015EF68F}">
      <dsp:nvSpPr>
        <dsp:cNvPr id="0" name=""/>
        <dsp:cNvSpPr/>
      </dsp:nvSpPr>
      <dsp:spPr>
        <a:xfrm>
          <a:off x="0" y="1571624"/>
          <a:ext cx="7772400" cy="1428749"/>
        </a:xfrm>
        <a:prstGeom prst="roundRect">
          <a:avLst>
            <a:gd name="adj" fmla="val 10000"/>
          </a:avLst>
        </a:prstGeom>
        <a:solidFill>
          <a:schemeClr val="accent5">
            <a:hueOff val="-10661562"/>
            <a:satOff val="6060"/>
            <a:lumOff val="-5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US" sz="2300" kern="1200" dirty="0" smtClean="0"/>
            <a:t>Team-based new product development</a:t>
          </a:r>
          <a:endParaRPr lang="th-TH" sz="2300" kern="1200" dirty="0"/>
        </a:p>
        <a:p>
          <a:pPr marL="171450" lvl="1" indent="-171450" algn="l" defTabSz="800100">
            <a:lnSpc>
              <a:spcPct val="90000"/>
            </a:lnSpc>
            <a:spcBef>
              <a:spcPct val="0"/>
            </a:spcBef>
            <a:spcAft>
              <a:spcPct val="15000"/>
            </a:spcAft>
            <a:buChar char="••"/>
          </a:pPr>
          <a:r>
            <a:rPr lang="en-US" sz="1800" kern="1200" dirty="0" smtClean="0"/>
            <a:t>An approach to developing new products in which various company departments work closely together, overlapping the steps in the product development process to save time and increase effectiveness.</a:t>
          </a:r>
          <a:endParaRPr lang="th-TH" sz="1800" kern="1200" dirty="0"/>
        </a:p>
      </dsp:txBody>
      <dsp:txXfrm>
        <a:off x="1697355" y="1571624"/>
        <a:ext cx="6075045" cy="1428749"/>
      </dsp:txXfrm>
    </dsp:sp>
    <dsp:sp modelId="{67C07E83-4397-4C4D-8958-2609C8E08623}">
      <dsp:nvSpPr>
        <dsp:cNvPr id="0" name=""/>
        <dsp:cNvSpPr/>
      </dsp:nvSpPr>
      <dsp:spPr>
        <a:xfrm>
          <a:off x="142875" y="1714499"/>
          <a:ext cx="1554480" cy="1142999"/>
        </a:xfrm>
        <a:prstGeom prst="roundRect">
          <a:avLst>
            <a:gd name="adj" fmla="val 10000"/>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6AB782-6D37-440C-AD97-1F46C048379E}">
      <dsp:nvSpPr>
        <dsp:cNvPr id="0" name=""/>
        <dsp:cNvSpPr/>
      </dsp:nvSpPr>
      <dsp:spPr>
        <a:xfrm>
          <a:off x="0" y="3143249"/>
          <a:ext cx="7772400" cy="1428749"/>
        </a:xfrm>
        <a:prstGeom prst="roundRect">
          <a:avLst>
            <a:gd name="adj" fmla="val 10000"/>
          </a:avLst>
        </a:prstGeom>
        <a:solidFill>
          <a:schemeClr val="accent5">
            <a:hueOff val="-21323124"/>
            <a:satOff val="12119"/>
            <a:lumOff val="-1000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t" anchorCtr="0">
          <a:noAutofit/>
        </a:bodyPr>
        <a:lstStyle/>
        <a:p>
          <a:pPr lvl="0" algn="l" defTabSz="1022350">
            <a:lnSpc>
              <a:spcPct val="90000"/>
            </a:lnSpc>
            <a:spcBef>
              <a:spcPct val="0"/>
            </a:spcBef>
            <a:spcAft>
              <a:spcPct val="35000"/>
            </a:spcAft>
          </a:pPr>
          <a:r>
            <a:rPr lang="en-US" sz="2300" kern="1200" dirty="0" smtClean="0"/>
            <a:t>Systematic new-product development</a:t>
          </a:r>
          <a:endParaRPr lang="th-TH" sz="2300" kern="1200" dirty="0"/>
        </a:p>
        <a:p>
          <a:pPr marL="171450" lvl="1" indent="-171450" algn="l" defTabSz="800100">
            <a:lnSpc>
              <a:spcPct val="90000"/>
            </a:lnSpc>
            <a:spcBef>
              <a:spcPct val="0"/>
            </a:spcBef>
            <a:spcAft>
              <a:spcPct val="15000"/>
            </a:spcAft>
            <a:buChar char="••"/>
          </a:pPr>
          <a:r>
            <a:rPr lang="en-US" sz="1800" kern="1200" dirty="0" smtClean="0"/>
            <a:t>A company can install an innovation management system to collect, review, evaluate and manage new product ideas.</a:t>
          </a:r>
          <a:endParaRPr lang="th-TH" sz="1800" kern="1200" dirty="0"/>
        </a:p>
      </dsp:txBody>
      <dsp:txXfrm>
        <a:off x="1697355" y="3143249"/>
        <a:ext cx="6075045" cy="1428749"/>
      </dsp:txXfrm>
    </dsp:sp>
    <dsp:sp modelId="{3D5711CC-5D0B-4FF8-BEDA-8971347568D7}">
      <dsp:nvSpPr>
        <dsp:cNvPr id="0" name=""/>
        <dsp:cNvSpPr/>
      </dsp:nvSpPr>
      <dsp:spPr>
        <a:xfrm>
          <a:off x="142875" y="3286124"/>
          <a:ext cx="1554480" cy="1142999"/>
        </a:xfrm>
        <a:prstGeom prst="roundRect">
          <a:avLst>
            <a:gd name="adj" fmla="val 10000"/>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227D71DD-5517-4260-9585-16CD90F1DF2B}" type="datetimeFigureOut">
              <a:rPr lang="th-TH" smtClean="0"/>
              <a:pPr/>
              <a:t>11/10/56</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CE709F06-D25D-4305-BD7F-0934DB198AEA}"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11/10/56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27D71DD-5517-4260-9585-16CD90F1DF2B}" type="datetimeFigureOut">
              <a:rPr lang="th-TH" smtClean="0"/>
              <a:pPr/>
              <a:t>11/10/56</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227D71DD-5517-4260-9585-16CD90F1DF2B}" type="datetimeFigureOut">
              <a:rPr lang="th-TH" smtClean="0"/>
              <a:pPr/>
              <a:t>11/10/56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227D71DD-5517-4260-9585-16CD90F1DF2B}" type="datetimeFigureOut">
              <a:rPr lang="th-TH" smtClean="0"/>
              <a:pPr/>
              <a:t>11/10/56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227D71DD-5517-4260-9585-16CD90F1DF2B}" type="datetimeFigureOut">
              <a:rPr lang="th-TH" smtClean="0"/>
              <a:pPr/>
              <a:t>11/10/56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27D71DD-5517-4260-9585-16CD90F1DF2B}" type="datetimeFigureOut">
              <a:rPr lang="th-TH" smtClean="0"/>
              <a:pPr/>
              <a:t>11/10/56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11/10/56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CE709F06-D25D-4305-BD7F-0934DB198AEA}"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27D71DD-5517-4260-9585-16CD90F1DF2B}" type="datetimeFigureOut">
              <a:rPr lang="th-TH" smtClean="0"/>
              <a:pPr/>
              <a:t>11/10/56</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CE709F06-D25D-4305-BD7F-0934DB198AEA}"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11/10/56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227D71DD-5517-4260-9585-16CD90F1DF2B}" type="datetimeFigureOut">
              <a:rPr lang="th-TH" smtClean="0"/>
              <a:pPr/>
              <a:t>11/10/56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CE709F06-D25D-4305-BD7F-0934DB198AEA}"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227D71DD-5517-4260-9585-16CD90F1DF2B}" type="datetimeFigureOut">
              <a:rPr lang="th-TH" smtClean="0"/>
              <a:pPr/>
              <a:t>11/10/56</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CE709F06-D25D-4305-BD7F-0934DB198AE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www.google.co.th/url?sa=i&amp;rct=j&amp;q=&amp;esrc=s&amp;frm=1&amp;source=images&amp;cd=&amp;cad=rja&amp;docid=POTPbg1pzGUzhM&amp;tbnid=MR2dx2QOM0D6lM:&amp;ved=0CAUQjRw&amp;url=http://guardianlv.com/2013/08/google-revamps-search-engine-to-feature-in-depth-articles/&amp;ei=n7lHUoWND47GrAe4-IHQAQ&amp;bvm=bv.53217764,d.bmk&amp;psig=AFQjCNG6gWRKy1nuMY_N4G_hGbEmb9NORA&amp;ust=1380518682392803" TargetMode="Externa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www.google.co.th/url?sa=i&amp;rct=j&amp;q=&amp;esrc=s&amp;frm=1&amp;source=images&amp;cd=&amp;cad=rja&amp;docid=TWj1j5_i7lLIVM&amp;tbnid=2JbSf5mZD_CdgM:&amp;ved=0CAUQjRw&amp;url=http://blog.malwarebytes.org/whats-in-the-news/2013/08/potential-dangers-for-google-glass-other-wearable-computers/&amp;ei=PrpHUtz6IMSLrQf8yoCACQ&amp;bvm=bv.53217764,d.bmk&amp;psig=AFQjCNG6gWRKy1nuMY_N4G_hGbEmb9NORA&amp;ust=1380518682392803" TargetMode="Externa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www.google.co.th/url?sa=i&amp;rct=j&amp;q=&amp;esrc=s&amp;frm=1&amp;source=images&amp;cd=&amp;cad=rja&amp;docid=cZUhYmaGBCMzUM&amp;tbnid=qoP-Ag6nLLJ3lM:&amp;ved=0CAUQjRw&amp;url=http://www.ideaconnection.com/crowdsourcing/Netflix-6.html&amp;ei=TL9HUpaLG8S4rgeNpoDwAw&amp;bvm=bv.53217764,d.bmk&amp;psig=AFQjCNFIAwRCP5i5kb8WjklZ1KNGHrK9Jw&amp;ust=1380519986378778"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google.co.th/url?sa=i&amp;rct=j&amp;q=&amp;esrc=s&amp;frm=1&amp;source=images&amp;cd=&amp;cad=rja&amp;docid=-wtjIlhVwK4B0M&amp;tbnid=kCS-Rox7dPvX4M:&amp;ved=0CAUQjRw&amp;url=http://engagementstrategy.com/articles/open-innovation-in-the-pharmaceutical-industry/&amp;ei=CtBHUqD_M82SrgenuIHQAQ&amp;psig=AFQjCNGFlz9LI53ii-9257pIG7GgpFF5hg&amp;ust=1380524397359458"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www.google.co.th/url?sa=i&amp;rct=j&amp;q=&amp;esrc=s&amp;frm=1&amp;source=images&amp;cd=&amp;cad=rja&amp;docid=ej_uubY-pMSHfM&amp;tbnid=IJw4X6bSKuSV9M:&amp;ved=0CAUQjRw&amp;url=http://www.washingtonpost.com/blogs/innovations/post/leap-motion-teams-up-with-hp-to-bundle-and-embed-3d-motion-tech-in-products/2013/04/15/5e0fd190-a614-11e2-a8e2-5b98cb59187f_blog.html&amp;ei=HMxHUrnJNYPQrQe-9oDIDw&amp;bvm=bv.53217764,d.bmk&amp;psig=AFQjCNFV3JkQLM_gGf6OlOSVRpvtwWERzQ&amp;ust=1380523400365871" TargetMode="External"/><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th/url?sa=i&amp;rct=j&amp;q=&amp;esrc=s&amp;frm=1&amp;source=images&amp;cd=&amp;cad=rja&amp;docid=k4iJ10i_TPMfEM&amp;tbnid=vmiWlcUjg7NvbM:&amp;ved=0CAUQjRw&amp;url=http://centxesdassoc.homestead.com/3MInnovationDirections.html&amp;ei=jL1HUqWoF9HRrQfUyYDgBw&amp;bvm=bv.53217764,d.bmk&amp;psig=AFQjCNESiN9JLw8UzEsDI89ECDWiGinuEg&amp;ust=1380519652813400"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27.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http://www.google.co.th/url?sa=i&amp;rct=j&amp;q=&amp;esrc=s&amp;frm=1&amp;source=images&amp;cd=&amp;cad=rja&amp;docid=8w96bwThDsOCQM&amp;tbnid=_rzLHKY4CX-b5M:&amp;ved=0CAUQjRw&amp;url=http://www.zabanga.info/customer-relationships/info-adm.html&amp;ei=3dVHUvrFD8zNrQfG0IHIBg&amp;bvm=bv.53217764,d.bmk&amp;psig=AFQjCNGAz0lcK5ird5npYQQ823aBpHthJw&amp;ust=1380525910977563"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hyperlink" Target="http://www.google.co.th/url?sa=i&amp;rct=j&amp;q=&amp;esrc=s&amp;frm=1&amp;source=images&amp;cd=&amp;cad=rja&amp;docid=vuzxEvl12PNveM&amp;tbnid=I2e1CTj2gl8txM:&amp;ved=0CAUQjRw&amp;url=http://alexandrascomplaintsoftheday.blogspot.com/2010/08/on-two-occassions-every-year-telybox.html&amp;ei=1NZHUoDnNIbkrAfgt4GYBA&amp;bvm=bv.53217764,d.bmk&amp;psig=AFQjCNEla7VbEEMExYRp-h5fYEfdgCs4ww&amp;ust=1380526152527333" TargetMode="Externa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xml"/><Relationship Id="rId4" Type="http://schemas.openxmlformats.org/officeDocument/2006/relationships/image" Target="../media/image37.jpeg"/></Relationships>
</file>

<file path=ppt/slides/_rels/slide4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smtClean="0">
                <a:latin typeface="Arial Unicode MS" pitchFamily="34" charset="-128"/>
                <a:ea typeface="Arial Unicode MS" pitchFamily="34" charset="-128"/>
                <a:cs typeface="Arial Unicode MS" pitchFamily="34" charset="-128"/>
              </a:rPr>
              <a:t>Khemvaraporn</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043758" cy="1470025"/>
          </a:xfrm>
        </p:spPr>
        <p:txBody>
          <a:bodyPr>
            <a:normAutofit/>
          </a:bodyPr>
          <a:lstStyle/>
          <a:p>
            <a:r>
              <a:rPr lang="en-US" sz="3600" b="1" dirty="0" smtClean="0"/>
              <a:t>Products &amp; Service Strategy II</a:t>
            </a:r>
            <a:br>
              <a:rPr lang="en-US" sz="3600" b="1" dirty="0" smtClean="0"/>
            </a:br>
            <a:r>
              <a:rPr lang="en-US" sz="3600" b="1" dirty="0" smtClean="0"/>
              <a:t>CHAPTER </a:t>
            </a:r>
            <a:r>
              <a:rPr lang="en-US" sz="3600" b="1" dirty="0" smtClean="0"/>
              <a:t>9</a:t>
            </a:r>
            <a:endParaRPr lang="th-TH" sz="2000" b="1" dirty="0"/>
          </a:p>
        </p:txBody>
      </p:sp>
      <p:pic>
        <p:nvPicPr>
          <p:cNvPr id="4" name="Picture 1"/>
          <p:cNvPicPr>
            <a:picLocks noChangeAspect="1" noChangeArrowheads="1"/>
          </p:cNvPicPr>
          <p:nvPr/>
        </p:nvPicPr>
        <p:blipFill>
          <a:blip r:embed="rId2" cstate="print"/>
          <a:srcRect/>
          <a:stretch>
            <a:fillRect/>
          </a:stretch>
        </p:blipFill>
        <p:spPr bwMode="auto">
          <a:xfrm>
            <a:off x="214282" y="214290"/>
            <a:ext cx="1214446" cy="1478456"/>
          </a:xfrm>
          <a:prstGeom prst="rect">
            <a:avLst/>
          </a:prstGeom>
          <a:ln>
            <a:noFill/>
          </a:ln>
          <a:effectLst>
            <a:outerShdw blurRad="292100" dist="139700" dir="2700000" algn="tl" rotWithShape="0">
              <a:srgbClr val="333333">
                <a:alpha val="65000"/>
              </a:srgbClr>
            </a:outerShdw>
          </a:effectLst>
        </p:spPr>
      </p:pic>
      <p:pic>
        <p:nvPicPr>
          <p:cNvPr id="32770" name="Picture 2" descr="http://images.pearsoned-ema.com/jpeg/large/9780273786993.jpg"/>
          <p:cNvPicPr>
            <a:picLocks noChangeAspect="1" noChangeArrowheads="1"/>
          </p:cNvPicPr>
          <p:nvPr/>
        </p:nvPicPr>
        <p:blipFill>
          <a:blip r:embed="rId3" cstate="print"/>
          <a:srcRect/>
          <a:stretch>
            <a:fillRect/>
          </a:stretch>
        </p:blipFill>
        <p:spPr bwMode="auto">
          <a:xfrm>
            <a:off x="7358082" y="214290"/>
            <a:ext cx="1473408" cy="1928826"/>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images.pearsoned-ema.com/jpeg/large/9780273786993.jpg"/>
          <p:cNvPicPr>
            <a:picLocks noChangeAspect="1" noChangeArrowheads="1"/>
          </p:cNvPicPr>
          <p:nvPr/>
        </p:nvPicPr>
        <p:blipFill>
          <a:blip r:embed="rId2" cstate="print"/>
          <a:srcRect/>
          <a:stretch>
            <a:fillRect/>
          </a:stretch>
        </p:blipFill>
        <p:spPr bwMode="auto">
          <a:xfrm>
            <a:off x="2285984" y="357166"/>
            <a:ext cx="4714908" cy="6172243"/>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Outline</a:t>
            </a:r>
            <a:endParaRPr lang="th-TH" dirty="0"/>
          </a:p>
        </p:txBody>
      </p:sp>
      <p:sp>
        <p:nvSpPr>
          <p:cNvPr id="5" name="ตัวยึดเนื้อหา 4"/>
          <p:cNvSpPr>
            <a:spLocks noGrp="1"/>
          </p:cNvSpPr>
          <p:nvPr>
            <p:ph sz="quarter" idx="1"/>
          </p:nvPr>
        </p:nvSpPr>
        <p:spPr/>
        <p:txBody>
          <a:bodyPr>
            <a:normAutofit fontScale="92500" lnSpcReduction="20000"/>
          </a:bodyPr>
          <a:lstStyle/>
          <a:p>
            <a:r>
              <a:rPr lang="en-US" b="1" dirty="0" smtClean="0">
                <a:solidFill>
                  <a:srgbClr val="FF0000"/>
                </a:solidFill>
              </a:rPr>
              <a:t>Objective 1</a:t>
            </a:r>
            <a:r>
              <a:rPr lang="en-US" b="1" dirty="0" smtClean="0">
                <a:solidFill>
                  <a:srgbClr val="FF0000"/>
                </a:solidFill>
              </a:rPr>
              <a:t>:</a:t>
            </a:r>
            <a:r>
              <a:rPr lang="en-US" dirty="0" smtClean="0"/>
              <a:t> Explain </a:t>
            </a:r>
            <a:r>
              <a:rPr lang="en-US" dirty="0" smtClean="0"/>
              <a:t>how companies find and develop new product ideas.</a:t>
            </a:r>
          </a:p>
          <a:p>
            <a:endParaRPr lang="en-US" dirty="0" smtClean="0"/>
          </a:p>
          <a:p>
            <a:r>
              <a:rPr lang="en-US" b="1" dirty="0" smtClean="0">
                <a:solidFill>
                  <a:srgbClr val="FF0000"/>
                </a:solidFill>
              </a:rPr>
              <a:t>Objective 2:</a:t>
            </a:r>
            <a:r>
              <a:rPr lang="en-US" dirty="0" smtClean="0"/>
              <a:t> List and define the steps in the new product development process and the major considerations in managing this process.</a:t>
            </a:r>
          </a:p>
          <a:p>
            <a:pPr>
              <a:buNone/>
            </a:pPr>
            <a:endParaRPr lang="en-US" dirty="0" smtClean="0"/>
          </a:p>
          <a:p>
            <a:r>
              <a:rPr lang="en-US" b="1" dirty="0" smtClean="0">
                <a:solidFill>
                  <a:srgbClr val="FF0000"/>
                </a:solidFill>
              </a:rPr>
              <a:t>Objective 3</a:t>
            </a:r>
            <a:r>
              <a:rPr lang="en-US" dirty="0" smtClean="0"/>
              <a:t>: Describe the stages of the product life cycle and how marketing strategies change during a product’s life cycle</a:t>
            </a:r>
            <a:r>
              <a:rPr lang="en-US" dirty="0" smtClean="0"/>
              <a:t>.</a:t>
            </a:r>
          </a:p>
          <a:p>
            <a:pPr>
              <a:buNone/>
            </a:pPr>
            <a:endParaRPr lang="en-US" dirty="0" smtClean="0"/>
          </a:p>
          <a:p>
            <a:r>
              <a:rPr lang="en-US" b="1" dirty="0" smtClean="0">
                <a:solidFill>
                  <a:srgbClr val="FF0000"/>
                </a:solidFill>
              </a:rPr>
              <a:t>Objective 4:</a:t>
            </a:r>
            <a:r>
              <a:rPr lang="en-US" dirty="0" smtClean="0"/>
              <a:t> Discuss two additional product issues: socially responsible product decisions and international product and services marketing.</a:t>
            </a:r>
            <a:endParaRPr lang="en-US" dirty="0" smtClean="0"/>
          </a:p>
          <a:p>
            <a:pPr>
              <a:buNone/>
            </a:pPr>
            <a:endParaRPr lang="en-US" dirty="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Google</a:t>
            </a:r>
            <a:endParaRPr lang="th-TH" dirty="0"/>
          </a:p>
        </p:txBody>
      </p:sp>
      <p:pic>
        <p:nvPicPr>
          <p:cNvPr id="1026" name="Picture 2" descr="http://guardianlv.com/wp-content/uploads/2013/06/if-a-google-employee-dies-spouse-gets-half-pay-for-10-years-6f851f810f.jpg">
            <a:hlinkClick r:id="rId2"/>
          </p:cNvPr>
          <p:cNvPicPr>
            <a:picLocks noChangeAspect="1" noChangeArrowheads="1"/>
          </p:cNvPicPr>
          <p:nvPr/>
        </p:nvPicPr>
        <p:blipFill>
          <a:blip r:embed="rId3" cstate="print"/>
          <a:srcRect/>
          <a:stretch>
            <a:fillRect/>
          </a:stretch>
        </p:blipFill>
        <p:spPr bwMode="auto">
          <a:xfrm>
            <a:off x="1714480" y="1500174"/>
            <a:ext cx="5143536" cy="2889955"/>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714348" y="4786322"/>
            <a:ext cx="7643866" cy="1323439"/>
          </a:xfrm>
          <a:prstGeom prst="rect">
            <a:avLst/>
          </a:prstGeom>
          <a:noFill/>
        </p:spPr>
        <p:txBody>
          <a:bodyPr wrap="square" rtlCol="0">
            <a:spAutoFit/>
          </a:bodyPr>
          <a:lstStyle/>
          <a:p>
            <a:r>
              <a:rPr lang="en-US" sz="2000" b="1" dirty="0" smtClean="0"/>
              <a:t>Google’s famously chaotic innovation process has unleashed a seemingly unending flurry of diverse new products.  But at Google, innovation is more than a process. It’s part of the company’s DNA. “Where does innovation happen at Google? It happens everywhere.”</a:t>
            </a:r>
            <a:endParaRPr lang="th-TH" sz="2000" b="1" dirty="0"/>
          </a:p>
        </p:txBody>
      </p:sp>
      <p:pic>
        <p:nvPicPr>
          <p:cNvPr id="1028" name="Picture 4" descr="http://cdn.blog.malwarebytes.org/wp-content/uploads/2013/08/google-glass-macro.jpg">
            <a:hlinkClick r:id="rId4"/>
          </p:cNvPr>
          <p:cNvPicPr>
            <a:picLocks noChangeAspect="1" noChangeArrowheads="1"/>
          </p:cNvPicPr>
          <p:nvPr/>
        </p:nvPicPr>
        <p:blipFill>
          <a:blip r:embed="rId5" cstate="print"/>
          <a:srcRect/>
          <a:stretch>
            <a:fillRect/>
          </a:stretch>
        </p:blipFill>
        <p:spPr bwMode="auto">
          <a:xfrm>
            <a:off x="7072330" y="214290"/>
            <a:ext cx="1793304" cy="10096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Samsung</a:t>
            </a:r>
            <a:endParaRPr lang="th-TH" dirty="0"/>
          </a:p>
        </p:txBody>
      </p:sp>
      <p:pic>
        <p:nvPicPr>
          <p:cNvPr id="1026" name="Picture 2" descr="http://www.247freemag.com/wp-content/uploads/2013/05/247.Samsung-Flagship-Store-@-Central-Ladprao-653x435.jpg"/>
          <p:cNvPicPr>
            <a:picLocks noChangeAspect="1" noChangeArrowheads="1"/>
          </p:cNvPicPr>
          <p:nvPr/>
        </p:nvPicPr>
        <p:blipFill>
          <a:blip r:embed="rId2" cstate="print"/>
          <a:srcRect/>
          <a:stretch>
            <a:fillRect/>
          </a:stretch>
        </p:blipFill>
        <p:spPr bwMode="auto">
          <a:xfrm>
            <a:off x="3500430" y="357165"/>
            <a:ext cx="4825389" cy="3214463"/>
          </a:xfrm>
          <a:prstGeom prst="rect">
            <a:avLst/>
          </a:prstGeom>
          <a:ln>
            <a:noFill/>
          </a:ln>
          <a:effectLst>
            <a:softEdge rad="112500"/>
          </a:effectLst>
        </p:spPr>
      </p:pic>
      <p:sp>
        <p:nvSpPr>
          <p:cNvPr id="4" name="TextBox 3"/>
          <p:cNvSpPr txBox="1"/>
          <p:nvPr/>
        </p:nvSpPr>
        <p:spPr>
          <a:xfrm>
            <a:off x="1142976" y="3786190"/>
            <a:ext cx="6572296" cy="1815882"/>
          </a:xfrm>
          <a:prstGeom prst="rect">
            <a:avLst/>
          </a:prstGeom>
          <a:noFill/>
        </p:spPr>
        <p:txBody>
          <a:bodyPr wrap="square" rtlCol="0">
            <a:spAutoFit/>
          </a:bodyPr>
          <a:lstStyle/>
          <a:p>
            <a:r>
              <a:rPr lang="en-US" dirty="0" smtClean="0"/>
              <a:t>Beyond cutting-edge technology and stylish design, Samsung puts the customer at the core of its innovation movement. It’s new products “bring genuine change to people’s lives.”  </a:t>
            </a:r>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7772400" cy="1143000"/>
          </a:xfrm>
        </p:spPr>
        <p:txBody>
          <a:bodyPr>
            <a:normAutofit fontScale="90000"/>
          </a:bodyPr>
          <a:lstStyle/>
          <a:p>
            <a:r>
              <a:rPr lang="en-US" b="1" dirty="0" smtClean="0">
                <a:solidFill>
                  <a:srgbClr val="FF0000"/>
                </a:solidFill>
              </a:rPr>
              <a:t>Objective 1</a:t>
            </a:r>
            <a:r>
              <a:rPr lang="en-US" b="1" dirty="0" smtClean="0"/>
              <a:t>:Explain how companies find and develop new product ideas.</a:t>
            </a:r>
            <a:br>
              <a:rPr lang="en-US" b="1" dirty="0" smtClean="0"/>
            </a:br>
            <a:endParaRPr lang="th-TH" b="1" dirty="0"/>
          </a:p>
        </p:txBody>
      </p:sp>
      <p:pic>
        <p:nvPicPr>
          <p:cNvPr id="5" name="Picture 4" descr="http://cdn.blog.malwarebytes.org/wp-content/uploads/2013/08/google-glass-macro.jpg">
            <a:hlinkClick r:id="rId2"/>
          </p:cNvPr>
          <p:cNvPicPr>
            <a:picLocks noChangeAspect="1" noChangeArrowheads="1"/>
          </p:cNvPicPr>
          <p:nvPr/>
        </p:nvPicPr>
        <p:blipFill>
          <a:blip r:embed="rId3" cstate="print"/>
          <a:srcRect/>
          <a:stretch>
            <a:fillRect/>
          </a:stretch>
        </p:blipFill>
        <p:spPr bwMode="auto">
          <a:xfrm>
            <a:off x="2786050" y="3571876"/>
            <a:ext cx="3714776" cy="209140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 Product Development Strategy</a:t>
            </a:r>
            <a:endParaRPr lang="th-TH" dirty="0"/>
          </a:p>
        </p:txBody>
      </p:sp>
      <p:sp>
        <p:nvSpPr>
          <p:cNvPr id="5" name="ตัวยึดเนื้อหา 4"/>
          <p:cNvSpPr>
            <a:spLocks noGrp="1"/>
          </p:cNvSpPr>
          <p:nvPr>
            <p:ph sz="quarter" idx="1"/>
          </p:nvPr>
        </p:nvSpPr>
        <p:spPr>
          <a:xfrm>
            <a:off x="914400" y="1447800"/>
            <a:ext cx="8086756" cy="4572000"/>
          </a:xfrm>
        </p:spPr>
        <p:txBody>
          <a:bodyPr>
            <a:normAutofit/>
          </a:bodyPr>
          <a:lstStyle/>
          <a:p>
            <a:endParaRPr lang="en-US" dirty="0" smtClean="0"/>
          </a:p>
          <a:p>
            <a:r>
              <a:rPr lang="en-US" dirty="0" smtClean="0"/>
              <a:t>Obtained in 2 ways</a:t>
            </a:r>
          </a:p>
          <a:p>
            <a:pPr lvl="1"/>
            <a:r>
              <a:rPr lang="en-US" dirty="0" smtClean="0"/>
              <a:t>Acquisitions – by buying a whole company, patent, or license to product someone’s else’s product</a:t>
            </a:r>
          </a:p>
          <a:p>
            <a:pPr lvl="1"/>
            <a:r>
              <a:rPr lang="en-US" dirty="0" smtClean="0"/>
              <a:t>The firm’s new-product development efforts</a:t>
            </a:r>
          </a:p>
          <a:p>
            <a:pPr lvl="1">
              <a:buNone/>
            </a:pPr>
            <a:endParaRPr lang="en-US" b="1" dirty="0" smtClean="0">
              <a:solidFill>
                <a:srgbClr val="FF0000"/>
              </a:solidFill>
            </a:endParaRPr>
          </a:p>
          <a:p>
            <a:pPr lvl="1">
              <a:buNone/>
            </a:pPr>
            <a:endParaRPr lang="en-US" b="1" dirty="0" smtClean="0">
              <a:solidFill>
                <a:srgbClr val="FF0000"/>
              </a:solidFill>
            </a:endParaRPr>
          </a:p>
          <a:p>
            <a:pPr lvl="1">
              <a:buNone/>
            </a:pPr>
            <a:r>
              <a:rPr lang="en-US" sz="3200" dirty="0" smtClean="0">
                <a:solidFill>
                  <a:srgbClr val="FF0000"/>
                </a:solidFill>
              </a:rPr>
              <a:t>New-product </a:t>
            </a:r>
            <a:r>
              <a:rPr lang="en-US" sz="3200" dirty="0" smtClean="0">
                <a:solidFill>
                  <a:srgbClr val="FF0000"/>
                </a:solidFill>
              </a:rPr>
              <a:t>development: </a:t>
            </a:r>
            <a:r>
              <a:rPr lang="en-US" dirty="0" smtClean="0">
                <a:solidFill>
                  <a:srgbClr val="FF0000"/>
                </a:solidFill>
              </a:rPr>
              <a:t>The development of </a:t>
            </a:r>
            <a:r>
              <a:rPr lang="en-US" dirty="0" smtClean="0">
                <a:solidFill>
                  <a:srgbClr val="FF0000"/>
                </a:solidFill>
              </a:rPr>
              <a:t>original</a:t>
            </a:r>
          </a:p>
          <a:p>
            <a:pPr lvl="1">
              <a:buNone/>
            </a:pPr>
            <a:r>
              <a:rPr lang="en-US" dirty="0" smtClean="0">
                <a:solidFill>
                  <a:srgbClr val="FF0000"/>
                </a:solidFill>
              </a:rPr>
              <a:t>product </a:t>
            </a:r>
            <a:r>
              <a:rPr lang="en-US" dirty="0" smtClean="0">
                <a:solidFill>
                  <a:srgbClr val="FF0000"/>
                </a:solidFill>
              </a:rPr>
              <a:t>improvements, product modifications and new </a:t>
            </a:r>
            <a:r>
              <a:rPr lang="en-US" dirty="0" smtClean="0">
                <a:solidFill>
                  <a:srgbClr val="FF0000"/>
                </a:solidFill>
              </a:rPr>
              <a:t>brands</a:t>
            </a:r>
          </a:p>
          <a:p>
            <a:pPr lvl="1">
              <a:buNone/>
            </a:pPr>
            <a:r>
              <a:rPr lang="en-US" dirty="0" smtClean="0">
                <a:solidFill>
                  <a:srgbClr val="FF0000"/>
                </a:solidFill>
              </a:rPr>
              <a:t>through </a:t>
            </a:r>
            <a:r>
              <a:rPr lang="en-US" dirty="0" smtClean="0">
                <a:solidFill>
                  <a:srgbClr val="FF0000"/>
                </a:solidFill>
              </a:rPr>
              <a:t>the firm’s own product development efforts.</a:t>
            </a:r>
          </a:p>
          <a:p>
            <a:pPr lvl="1"/>
            <a:endParaRPr lang="en-US" dirty="0" smtClean="0"/>
          </a:p>
        </p:txBody>
      </p:sp>
      <p:sp>
        <p:nvSpPr>
          <p:cNvPr id="6" name="ลูกศรขวา 5"/>
          <p:cNvSpPr/>
          <p:nvPr/>
        </p:nvSpPr>
        <p:spPr>
          <a:xfrm rot="5400000">
            <a:off x="3714744" y="3714752"/>
            <a:ext cx="642942" cy="571504"/>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928662" y="2714620"/>
            <a:ext cx="7772400" cy="1143000"/>
          </a:xfrm>
        </p:spPr>
        <p:txBody>
          <a:bodyPr>
            <a:normAutofit fontScale="90000"/>
          </a:bodyPr>
          <a:lstStyle/>
          <a:p>
            <a:r>
              <a:rPr lang="en-US" b="1" dirty="0" smtClean="0">
                <a:solidFill>
                  <a:srgbClr val="FF0000"/>
                </a:solidFill>
              </a:rPr>
              <a:t>Objective 2:</a:t>
            </a:r>
            <a:r>
              <a:rPr lang="en-US" b="1" dirty="0" smtClean="0"/>
              <a:t> List and </a:t>
            </a:r>
            <a:r>
              <a:rPr lang="en-US" b="1" dirty="0" smtClean="0"/>
              <a:t>define the steps in the new product development process and the major considerations in managing this process</a:t>
            </a:r>
            <a:r>
              <a:rPr lang="en-US" dirty="0" smtClean="0"/>
              <a:t>.</a:t>
            </a:r>
            <a:br>
              <a:rPr lang="en-US" dirty="0" smtClean="0"/>
            </a:br>
            <a:endParaRPr lang="th-TH" dirty="0"/>
          </a:p>
        </p:txBody>
      </p:sp>
      <p:pic>
        <p:nvPicPr>
          <p:cNvPr id="55298" name="Picture 2" descr="http://swaltersky.files.wordpress.com/2012/05/dilbert-new-product-development.gif"/>
          <p:cNvPicPr>
            <a:picLocks noChangeAspect="1" noChangeArrowheads="1"/>
          </p:cNvPicPr>
          <p:nvPr/>
        </p:nvPicPr>
        <p:blipFill>
          <a:blip r:embed="rId2" cstate="print"/>
          <a:srcRect/>
          <a:stretch>
            <a:fillRect/>
          </a:stretch>
        </p:blipFill>
        <p:spPr bwMode="auto">
          <a:xfrm>
            <a:off x="1357290" y="3500438"/>
            <a:ext cx="6096000" cy="2733675"/>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The New-Product Development Process</a:t>
            </a:r>
            <a:endParaRPr lang="th-TH" dirty="0"/>
          </a:p>
        </p:txBody>
      </p:sp>
      <p:sp>
        <p:nvSpPr>
          <p:cNvPr id="3" name="ตัวยึดเนื้อหา 2"/>
          <p:cNvSpPr>
            <a:spLocks noGrp="1"/>
          </p:cNvSpPr>
          <p:nvPr>
            <p:ph sz="quarter" idx="1"/>
          </p:nvPr>
        </p:nvSpPr>
        <p:spPr>
          <a:xfrm>
            <a:off x="928662" y="1285860"/>
            <a:ext cx="7772400" cy="4572000"/>
          </a:xfrm>
        </p:spPr>
        <p:txBody>
          <a:bodyPr/>
          <a:lstStyle/>
          <a:p>
            <a:r>
              <a:rPr lang="en-US" dirty="0" smtClean="0"/>
              <a:t>Figure </a:t>
            </a:r>
            <a:r>
              <a:rPr lang="en-US" dirty="0" smtClean="0"/>
              <a:t>9.1 </a:t>
            </a:r>
            <a:r>
              <a:rPr lang="en-US" dirty="0" smtClean="0"/>
              <a:t>Major Stages in New Product Development</a:t>
            </a:r>
            <a:endParaRPr lang="th-TH" dirty="0"/>
          </a:p>
        </p:txBody>
      </p:sp>
      <p:pic>
        <p:nvPicPr>
          <p:cNvPr id="5" name="รูปภาพ 4" descr="new product development process.jpg"/>
          <p:cNvPicPr>
            <a:picLocks noChangeAspect="1"/>
          </p:cNvPicPr>
          <p:nvPr/>
        </p:nvPicPr>
        <p:blipFill>
          <a:blip r:embed="rId2" cstate="print">
            <a:lum bright="21000" contrast="29000"/>
          </a:blip>
          <a:stretch>
            <a:fillRect/>
          </a:stretch>
        </p:blipFill>
        <p:spPr>
          <a:xfrm>
            <a:off x="357158" y="3071810"/>
            <a:ext cx="5929354" cy="2500330"/>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357158" y="1857364"/>
            <a:ext cx="5143536" cy="1200329"/>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t>New-product development starts with good new-product ideas-lots of them. For example, Cisco’s I-Prize </a:t>
            </a:r>
            <a:r>
              <a:rPr lang="en-US" sz="1800" dirty="0" err="1" smtClean="0"/>
              <a:t>crowdsourcing</a:t>
            </a:r>
            <a:r>
              <a:rPr lang="en-US" sz="1800" dirty="0" smtClean="0"/>
              <a:t> challenge attracted 824 ideas from 2,900 innovators representing more than 156 countries.</a:t>
            </a:r>
            <a:endParaRPr lang="th-TH" sz="1800" dirty="0"/>
          </a:p>
        </p:txBody>
      </p:sp>
      <p:sp>
        <p:nvSpPr>
          <p:cNvPr id="7" name="TextBox 6"/>
          <p:cNvSpPr txBox="1"/>
          <p:nvPr/>
        </p:nvSpPr>
        <p:spPr>
          <a:xfrm>
            <a:off x="6286512" y="4500570"/>
            <a:ext cx="2714612" cy="2031325"/>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800" dirty="0" smtClean="0"/>
              <a:t>The remaining steps reduce the number of ideas and develop only the best ones into profitable products. Of the 824 ideas from Cisco’s I-Prize challenge, only a handful are being developed</a:t>
            </a:r>
            <a:endParaRPr lang="th-TH"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r>
              <a:rPr lang="en-US" dirty="0" smtClean="0"/>
              <a:t/>
            </a:r>
            <a:br>
              <a:rPr lang="en-US" dirty="0" smtClean="0"/>
            </a:br>
            <a:endParaRPr lang="th-TH" sz="2700" dirty="0"/>
          </a:p>
        </p:txBody>
      </p:sp>
      <p:sp>
        <p:nvSpPr>
          <p:cNvPr id="3" name="ตัวยึดเนื้อหา 2"/>
          <p:cNvSpPr>
            <a:spLocks noGrp="1"/>
          </p:cNvSpPr>
          <p:nvPr>
            <p:ph sz="quarter" idx="1"/>
          </p:nvPr>
        </p:nvSpPr>
        <p:spPr>
          <a:xfrm>
            <a:off x="785786" y="1000108"/>
            <a:ext cx="7772400" cy="4572000"/>
          </a:xfrm>
        </p:spPr>
        <p:txBody>
          <a:bodyPr/>
          <a:lstStyle/>
          <a:p>
            <a:pPr>
              <a:buFont typeface="Wingdings" pitchFamily="2" charset="2"/>
              <a:buChar char="v"/>
            </a:pPr>
            <a:r>
              <a:rPr lang="en-US" b="1" dirty="0" smtClean="0">
                <a:solidFill>
                  <a:srgbClr val="FF0000"/>
                </a:solidFill>
              </a:rPr>
              <a:t>   Idea </a:t>
            </a:r>
            <a:r>
              <a:rPr lang="en-US" b="1" dirty="0" smtClean="0">
                <a:solidFill>
                  <a:srgbClr val="FF0000"/>
                </a:solidFill>
              </a:rPr>
              <a:t>Generation: </a:t>
            </a:r>
            <a:r>
              <a:rPr lang="en-US" dirty="0" smtClean="0">
                <a:solidFill>
                  <a:srgbClr val="FF0000"/>
                </a:solidFill>
              </a:rPr>
              <a:t>The systematic search for new- product ideas</a:t>
            </a:r>
          </a:p>
          <a:p>
            <a:pPr lvl="1"/>
            <a:r>
              <a:rPr lang="en-US" dirty="0" smtClean="0"/>
              <a:t>Internal Idea Sources</a:t>
            </a:r>
            <a:endParaRPr lang="en-US" dirty="0" smtClean="0"/>
          </a:p>
          <a:p>
            <a:pPr lvl="1"/>
            <a:endParaRPr lang="en-US" dirty="0" smtClean="0"/>
          </a:p>
          <a:p>
            <a:pPr lvl="1">
              <a:buNone/>
            </a:pPr>
            <a:endParaRPr lang="en-US" dirty="0" smtClean="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928662" y="5572140"/>
            <a:ext cx="7215238" cy="923330"/>
          </a:xfrm>
          <a:prstGeom prst="rect">
            <a:avLst/>
          </a:prstGeom>
          <a:noFill/>
        </p:spPr>
        <p:txBody>
          <a:bodyPr wrap="square" rtlCol="0">
            <a:spAutoFit/>
          </a:bodyPr>
          <a:lstStyle/>
          <a:p>
            <a:r>
              <a:rPr lang="en-US" sz="1800" b="1" dirty="0" smtClean="0"/>
              <a:t>Internal product ideas: Twitter hosts and annual “Hack Week: Let’s Hack Together” event, which actively promotes internal innovation through experimentation around the company.</a:t>
            </a:r>
            <a:endParaRPr lang="th-TH" sz="1800" b="1" dirty="0"/>
          </a:p>
        </p:txBody>
      </p:sp>
      <p:pic>
        <p:nvPicPr>
          <p:cNvPr id="26626" name="Picture 2" descr="http://images.bwbx.io/cms/2012-08-14/0814_klout_630x420.jpg"/>
          <p:cNvPicPr>
            <a:picLocks noChangeAspect="1" noChangeArrowheads="1"/>
          </p:cNvPicPr>
          <p:nvPr/>
        </p:nvPicPr>
        <p:blipFill>
          <a:blip r:embed="rId3" cstate="print"/>
          <a:srcRect/>
          <a:stretch>
            <a:fillRect/>
          </a:stretch>
        </p:blipFill>
        <p:spPr bwMode="auto">
          <a:xfrm>
            <a:off x="2214546" y="2285992"/>
            <a:ext cx="4286280" cy="285752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1. Idea Generation</a:t>
            </a:r>
            <a:r>
              <a:rPr lang="en-US" dirty="0" smtClean="0"/>
              <a:t/>
            </a:r>
            <a:br>
              <a:rPr lang="en-US" dirty="0" smtClean="0"/>
            </a:br>
            <a:endParaRPr lang="th-TH" sz="2700" dirty="0"/>
          </a:p>
        </p:txBody>
      </p:sp>
      <p:sp>
        <p:nvSpPr>
          <p:cNvPr id="3" name="ตัวยึดเนื้อหา 2"/>
          <p:cNvSpPr>
            <a:spLocks noGrp="1"/>
          </p:cNvSpPr>
          <p:nvPr>
            <p:ph sz="quarter" idx="1"/>
          </p:nvPr>
        </p:nvSpPr>
        <p:spPr/>
        <p:txBody>
          <a:bodyPr/>
          <a:lstStyle/>
          <a:p>
            <a:pPr lvl="1"/>
            <a:r>
              <a:rPr lang="en-US" dirty="0" smtClean="0"/>
              <a:t>External </a:t>
            </a:r>
            <a:r>
              <a:rPr lang="en-US" dirty="0" smtClean="0"/>
              <a:t>Idea Sources</a:t>
            </a:r>
          </a:p>
          <a:p>
            <a:pPr lvl="1"/>
            <a:endParaRPr lang="en-US" dirty="0" smtClean="0"/>
          </a:p>
          <a:p>
            <a:pPr lvl="1">
              <a:buNone/>
            </a:pPr>
            <a:endParaRPr lang="en-US" dirty="0" smtClean="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17418" name="Picture 10" descr="http://centxesdassoc.homestead.com/files/3m_innovation_center.jpg"/>
          <p:cNvPicPr>
            <a:picLocks noChangeAspect="1" noChangeArrowheads="1"/>
          </p:cNvPicPr>
          <p:nvPr/>
        </p:nvPicPr>
        <p:blipFill>
          <a:blip r:embed="rId3" cstate="print"/>
          <a:srcRect/>
          <a:stretch>
            <a:fillRect/>
          </a:stretch>
        </p:blipFill>
        <p:spPr bwMode="auto">
          <a:xfrm>
            <a:off x="1928794" y="2071678"/>
            <a:ext cx="5143536" cy="31577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9" name="TextBox 8"/>
          <p:cNvSpPr txBox="1"/>
          <p:nvPr/>
        </p:nvSpPr>
        <p:spPr>
          <a:xfrm>
            <a:off x="928662" y="5572140"/>
            <a:ext cx="7215238" cy="923330"/>
          </a:xfrm>
          <a:prstGeom prst="rect">
            <a:avLst/>
          </a:prstGeom>
          <a:noFill/>
        </p:spPr>
        <p:txBody>
          <a:bodyPr wrap="square" rtlCol="0">
            <a:spAutoFit/>
          </a:bodyPr>
          <a:lstStyle/>
          <a:p>
            <a:r>
              <a:rPr lang="en-US" sz="1800" b="1" dirty="0" smtClean="0"/>
              <a:t>Customer-driven new product ideas: At 3M innovation centers, customer teams meet with 3M marketing and technology experts to spark novel solutions to customer problems.</a:t>
            </a:r>
            <a:endParaRPr lang="th-TH" sz="1800" b="1"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thegaminggang.com/wp-content/uploads/2012/06/Lego_cuusoo.jpg"/>
          <p:cNvPicPr>
            <a:picLocks noChangeAspect="1" noChangeArrowheads="1"/>
          </p:cNvPicPr>
          <p:nvPr/>
        </p:nvPicPr>
        <p:blipFill>
          <a:blip r:embed="rId2" cstate="print"/>
          <a:srcRect/>
          <a:stretch>
            <a:fillRect/>
          </a:stretch>
        </p:blipFill>
        <p:spPr bwMode="auto">
          <a:xfrm>
            <a:off x="1714480" y="357166"/>
            <a:ext cx="5591175" cy="3971925"/>
          </a:xfrm>
          <a:prstGeom prst="rect">
            <a:avLst/>
          </a:prstGeom>
          <a:ln>
            <a:noFill/>
          </a:ln>
          <a:effectLst>
            <a:outerShdw blurRad="292100" dist="139700" dir="2700000" algn="tl" rotWithShape="0">
              <a:srgbClr val="333333">
                <a:alpha val="65000"/>
              </a:srgbClr>
            </a:outerShdw>
          </a:effectLst>
        </p:spPr>
      </p:pic>
      <p:sp>
        <p:nvSpPr>
          <p:cNvPr id="6" name="TextBox 5"/>
          <p:cNvSpPr txBox="1"/>
          <p:nvPr/>
        </p:nvSpPr>
        <p:spPr>
          <a:xfrm>
            <a:off x="857224" y="4714884"/>
            <a:ext cx="7429552" cy="1815882"/>
          </a:xfrm>
          <a:prstGeom prst="rect">
            <a:avLst/>
          </a:prstGeom>
          <a:noFill/>
        </p:spPr>
        <p:txBody>
          <a:bodyPr wrap="square" rtlCol="0">
            <a:spAutoFit/>
          </a:bodyPr>
          <a:lstStyle/>
          <a:p>
            <a:r>
              <a:rPr lang="en-US" dirty="0" smtClean="0"/>
              <a:t>New-product ideas from customers: LEGO’s CUUSOO Web site invites users to submit and vote on product ideas. LEGO </a:t>
            </a:r>
            <a:r>
              <a:rPr lang="en-US" dirty="0" err="1" smtClean="0"/>
              <a:t>Minecraft</a:t>
            </a:r>
            <a:r>
              <a:rPr lang="en-US" dirty="0" smtClean="0"/>
              <a:t> Micro World racked up the required 10,000 votes in less than 48 hours. </a:t>
            </a:r>
            <a:endParaRPr lang="th-TH"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1. Idea Generation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    </a:t>
            </a:r>
            <a:r>
              <a:rPr lang="en-US" b="1" dirty="0" err="1" smtClean="0">
                <a:solidFill>
                  <a:srgbClr val="FF0000"/>
                </a:solidFill>
              </a:rPr>
              <a:t>Crowdsourcing</a:t>
            </a:r>
            <a:r>
              <a:rPr lang="en-US" b="1" dirty="0" smtClean="0">
                <a:solidFill>
                  <a:srgbClr val="FF0000"/>
                </a:solidFill>
              </a:rPr>
              <a:t>: </a:t>
            </a:r>
            <a:r>
              <a:rPr lang="en-US" dirty="0" smtClean="0">
                <a:solidFill>
                  <a:srgbClr val="FF0000"/>
                </a:solidFill>
              </a:rPr>
              <a:t>Inviting broad communities of people-customers, employees, independent scientists and researchers, and even the public at large-into the new-product innovation process</a:t>
            </a:r>
            <a:r>
              <a:rPr lang="en-US" b="1" dirty="0" smtClean="0">
                <a:solidFill>
                  <a:srgbClr val="FF0000"/>
                </a:solidFill>
              </a:rPr>
              <a:t>.</a:t>
            </a:r>
            <a:endParaRPr lang="th-TH" b="1" dirty="0">
              <a:solidFill>
                <a:srgbClr val="FF0000"/>
              </a:solidFill>
            </a:endParaRPr>
          </a:p>
        </p:txBody>
      </p:sp>
      <p:pic>
        <p:nvPicPr>
          <p:cNvPr id="20482" name="Picture 2" descr="http://www.ideaconnection.com/images/crowdsourcing/capture_netflix.jpg">
            <a:hlinkClick r:id="rId2"/>
          </p:cNvPr>
          <p:cNvPicPr>
            <a:picLocks noChangeAspect="1" noChangeArrowheads="1"/>
          </p:cNvPicPr>
          <p:nvPr/>
        </p:nvPicPr>
        <p:blipFill>
          <a:blip r:embed="rId3" cstate="print"/>
          <a:srcRect/>
          <a:stretch>
            <a:fillRect/>
          </a:stretch>
        </p:blipFill>
        <p:spPr bwMode="auto">
          <a:xfrm>
            <a:off x="1142976" y="3214686"/>
            <a:ext cx="3286148" cy="3286148"/>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4929190" y="3929066"/>
            <a:ext cx="3786214" cy="2031325"/>
          </a:xfrm>
          <a:prstGeom prst="rect">
            <a:avLst/>
          </a:prstGeom>
          <a:noFill/>
        </p:spPr>
        <p:txBody>
          <a:bodyPr wrap="square" rtlCol="0">
            <a:spAutoFit/>
          </a:bodyPr>
          <a:lstStyle/>
          <a:p>
            <a:r>
              <a:rPr lang="en-US" sz="1800" b="1" dirty="0" err="1" smtClean="0"/>
              <a:t>Crowdsourcing</a:t>
            </a:r>
            <a:r>
              <a:rPr lang="en-US" sz="1800" b="1" dirty="0" smtClean="0"/>
              <a:t>: When Netflix wanted ideas for improving the accuracy of its </a:t>
            </a:r>
            <a:r>
              <a:rPr lang="en-US" sz="1800" b="1" dirty="0" err="1" smtClean="0"/>
              <a:t>Cinematch</a:t>
            </a:r>
            <a:r>
              <a:rPr lang="en-US" sz="1800" b="1" dirty="0" smtClean="0"/>
              <a:t> online recommendation system, it decided to “open it up to the world,” promising a $1million prize for best solution</a:t>
            </a:r>
            <a:endParaRPr lang="th-TH" sz="18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285728"/>
            <a:ext cx="7772400" cy="1143000"/>
          </a:xfrm>
        </p:spPr>
        <p:txBody>
          <a:bodyPr>
            <a:normAutofit/>
          </a:bodyPr>
          <a:lstStyle/>
          <a:p>
            <a:r>
              <a:rPr lang="en-US" dirty="0" smtClean="0"/>
              <a:t>Real Marketing 9.1</a:t>
            </a:r>
            <a:br>
              <a:rPr lang="en-US" dirty="0" smtClean="0"/>
            </a:br>
            <a:r>
              <a:rPr lang="en-US" sz="2200" dirty="0" err="1" smtClean="0"/>
              <a:t>Crowdsourcing</a:t>
            </a:r>
            <a:r>
              <a:rPr lang="en-US" sz="2200" dirty="0" smtClean="0"/>
              <a:t>: P&amp;G’s Connect and Develop</a:t>
            </a:r>
            <a:endParaRPr lang="th-TH" sz="2200" dirty="0"/>
          </a:p>
        </p:txBody>
      </p:sp>
      <p:pic>
        <p:nvPicPr>
          <p:cNvPr id="34818" name="Picture 2" descr="http://engagementstrategy.com/files/pg-screenshot1.jpg">
            <a:hlinkClick r:id="rId2"/>
          </p:cNvPr>
          <p:cNvPicPr>
            <a:picLocks noChangeAspect="1" noChangeArrowheads="1"/>
          </p:cNvPicPr>
          <p:nvPr/>
        </p:nvPicPr>
        <p:blipFill>
          <a:blip r:embed="rId3" cstate="print"/>
          <a:srcRect/>
          <a:stretch>
            <a:fillRect/>
          </a:stretch>
        </p:blipFill>
        <p:spPr bwMode="auto">
          <a:xfrm>
            <a:off x="1714480" y="1571612"/>
            <a:ext cx="5429288" cy="3786214"/>
          </a:xfrm>
          <a:prstGeom prst="rect">
            <a:avLst/>
          </a:prstGeom>
          <a:noFill/>
        </p:spPr>
      </p:pic>
      <p:sp>
        <p:nvSpPr>
          <p:cNvPr id="6" name="TextBox 5"/>
          <p:cNvSpPr txBox="1"/>
          <p:nvPr/>
        </p:nvSpPr>
        <p:spPr>
          <a:xfrm>
            <a:off x="785786" y="5643578"/>
            <a:ext cx="7786742" cy="923330"/>
          </a:xfrm>
          <a:prstGeom prst="rect">
            <a:avLst/>
          </a:prstGeom>
          <a:noFill/>
        </p:spPr>
        <p:txBody>
          <a:bodyPr wrap="square" rtlCol="0">
            <a:spAutoFit/>
          </a:bodyPr>
          <a:lstStyle/>
          <a:p>
            <a:r>
              <a:rPr lang="en-US" sz="1800" b="1" dirty="0" smtClean="0"/>
              <a:t>P&amp;G’s highly successful </a:t>
            </a:r>
            <a:r>
              <a:rPr lang="en-US" sz="1800" b="1" dirty="0" smtClean="0"/>
              <a:t>Connect &amp; Develop </a:t>
            </a:r>
            <a:r>
              <a:rPr lang="en-US" sz="1800" b="1" dirty="0" err="1" smtClean="0"/>
              <a:t>crowdsourcing</a:t>
            </a:r>
            <a:r>
              <a:rPr lang="en-US" sz="1800" b="1" dirty="0" smtClean="0"/>
              <a:t> program invites outside innovation partners to help develop new technologies and products that will delight customers.</a:t>
            </a:r>
            <a:endParaRPr lang="th-TH" sz="1800" b="1"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2. Idea Screening</a:t>
            </a:r>
            <a:r>
              <a:rPr lang="en-US" dirty="0" smtClean="0"/>
              <a:t/>
            </a:r>
            <a:br>
              <a:rPr lang="en-US" dirty="0" smtClean="0"/>
            </a:br>
            <a:endParaRPr lang="th-TH" sz="2700" dirty="0"/>
          </a:p>
        </p:txBody>
      </p:sp>
      <p:sp>
        <p:nvSpPr>
          <p:cNvPr id="11" name="ตัวยึดเนื้อหา 10"/>
          <p:cNvSpPr>
            <a:spLocks noGrp="1"/>
          </p:cNvSpPr>
          <p:nvPr>
            <p:ph sz="quarter" idx="1"/>
          </p:nvPr>
        </p:nvSpPr>
        <p:spPr>
          <a:xfrm>
            <a:off x="785786" y="1142984"/>
            <a:ext cx="7772400" cy="4572000"/>
          </a:xfrm>
        </p:spPr>
        <p:txBody>
          <a:bodyPr>
            <a:normAutofit fontScale="92500" lnSpcReduction="10000"/>
          </a:bodyPr>
          <a:lstStyle/>
          <a:p>
            <a:pPr>
              <a:buFont typeface="Wingdings" pitchFamily="2" charset="2"/>
              <a:buChar char="v"/>
            </a:pPr>
            <a:r>
              <a:rPr lang="en-US" b="1" dirty="0" smtClean="0">
                <a:solidFill>
                  <a:srgbClr val="FF0000"/>
                </a:solidFill>
              </a:rPr>
              <a:t>Idea Screening: </a:t>
            </a:r>
            <a:r>
              <a:rPr lang="en-US" dirty="0" smtClean="0">
                <a:solidFill>
                  <a:srgbClr val="FF0000"/>
                </a:solidFill>
              </a:rPr>
              <a:t>Screening new-product ideas to spot good ideas and drop poor ones as soon as possible.</a:t>
            </a:r>
          </a:p>
          <a:p>
            <a:endParaRPr lang="en-US" dirty="0" smtClean="0"/>
          </a:p>
          <a:p>
            <a:r>
              <a:rPr lang="en-US" sz="6000" dirty="0" smtClean="0"/>
              <a:t>R-W-W</a:t>
            </a:r>
          </a:p>
          <a:p>
            <a:pPr lvl="1">
              <a:buFont typeface="Wingdings" pitchFamily="2" charset="2"/>
              <a:buChar char="Ø"/>
            </a:pPr>
            <a:r>
              <a:rPr lang="en-US" sz="6000" dirty="0" smtClean="0"/>
              <a:t>Is it real?</a:t>
            </a:r>
          </a:p>
          <a:p>
            <a:pPr lvl="1">
              <a:buFont typeface="Wingdings" pitchFamily="2" charset="2"/>
              <a:buChar char="Ø"/>
            </a:pPr>
            <a:r>
              <a:rPr lang="en-US" sz="6000" dirty="0" smtClean="0"/>
              <a:t>Can we win?</a:t>
            </a:r>
          </a:p>
          <a:p>
            <a:pPr lvl="1">
              <a:buFont typeface="Wingdings" pitchFamily="2" charset="2"/>
              <a:buChar char="Ø"/>
            </a:pPr>
            <a:r>
              <a:rPr lang="en-US" sz="6000" dirty="0" smtClean="0"/>
              <a:t>Is it worth doing?</a:t>
            </a:r>
            <a:endParaRPr lang="th-TH" sz="60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85786" y="0"/>
            <a:ext cx="7772400" cy="1143000"/>
          </a:xfrm>
        </p:spPr>
        <p:txBody>
          <a:bodyPr>
            <a:normAutofit fontScale="90000"/>
          </a:bodyPr>
          <a:lstStyle/>
          <a:p>
            <a:r>
              <a:rPr lang="en-US" dirty="0" smtClean="0"/>
              <a:t>3. Concept Development and Testing</a:t>
            </a:r>
            <a:endParaRPr lang="th-TH" sz="2700"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71472" y="5286388"/>
            <a:ext cx="7858180" cy="1323439"/>
          </a:xfrm>
          <a:prstGeom prst="rect">
            <a:avLst/>
          </a:prstGeom>
          <a:noFill/>
        </p:spPr>
        <p:txBody>
          <a:bodyPr wrap="square" rtlCol="0">
            <a:spAutoFit/>
          </a:bodyPr>
          <a:lstStyle/>
          <a:p>
            <a:r>
              <a:rPr lang="en-US" sz="2000" b="1" dirty="0" smtClean="0"/>
              <a:t>This is Tesla’s initial all-electric roadster.  Later, more affordable mass-market models will travel more than 300 miles on a single charge, recharge in 45 minutes from a normal 120 –volt electrical outlet, and cost about one penny per mile to power.</a:t>
            </a:r>
            <a:endParaRPr lang="th-TH" sz="2000" b="1" dirty="0"/>
          </a:p>
        </p:txBody>
      </p:sp>
      <p:pic>
        <p:nvPicPr>
          <p:cNvPr id="23554" name="Picture 2" descr="http://www.blogcdn.com/green.autoblog.com/media/2012/11/tesla-model-s-sunset-628-1354200468.jpg"/>
          <p:cNvPicPr>
            <a:picLocks noChangeAspect="1" noChangeArrowheads="1"/>
          </p:cNvPicPr>
          <p:nvPr/>
        </p:nvPicPr>
        <p:blipFill>
          <a:blip r:embed="rId3" cstate="print"/>
          <a:srcRect/>
          <a:stretch>
            <a:fillRect/>
          </a:stretch>
        </p:blipFill>
        <p:spPr bwMode="auto">
          <a:xfrm>
            <a:off x="1500166" y="1285860"/>
            <a:ext cx="5981700" cy="34385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r>
              <a:rPr lang="en-US" dirty="0" smtClean="0"/>
              <a:t/>
            </a:r>
            <a:br>
              <a:rPr lang="en-US" dirty="0" smtClean="0"/>
            </a:br>
            <a:r>
              <a:rPr lang="en-US" sz="2700" dirty="0" smtClean="0"/>
              <a:t>Concept Development</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fontScale="85000" lnSpcReduction="20000"/>
          </a:bodyPr>
          <a:lstStyle/>
          <a:p>
            <a:pPr>
              <a:buFont typeface="Wingdings" pitchFamily="2" charset="2"/>
              <a:buChar char="v"/>
            </a:pPr>
            <a:r>
              <a:rPr lang="en-US" sz="3800" b="1" dirty="0" smtClean="0">
                <a:solidFill>
                  <a:srgbClr val="FF0000"/>
                </a:solidFill>
              </a:rPr>
              <a:t>Product Concept</a:t>
            </a:r>
            <a:r>
              <a:rPr lang="en-US" sz="3800" dirty="0" smtClean="0">
                <a:solidFill>
                  <a:srgbClr val="FF0000"/>
                </a:solidFill>
              </a:rPr>
              <a:t>: A detail version of the new-product idea stated in meaningful consumer terms.</a:t>
            </a:r>
          </a:p>
          <a:p>
            <a:endParaRPr lang="en-US" dirty="0" smtClean="0"/>
          </a:p>
          <a:p>
            <a:pPr>
              <a:buNone/>
            </a:pPr>
            <a:r>
              <a:rPr lang="en-US" u="sng" dirty="0" smtClean="0"/>
              <a:t>Develop to find the most attractive one</a:t>
            </a:r>
            <a:r>
              <a:rPr lang="en-US" dirty="0" smtClean="0"/>
              <a:t>:</a:t>
            </a:r>
          </a:p>
          <a:p>
            <a:r>
              <a:rPr lang="en-US" dirty="0" smtClean="0"/>
              <a:t>Concept 1: An affordably priced midsize car designed as a second family car to be used around town for running errands and visiting friends.</a:t>
            </a:r>
          </a:p>
          <a:p>
            <a:r>
              <a:rPr lang="en-US" dirty="0" smtClean="0"/>
              <a:t>Concept 2: A mid-priced sporty compact appealing to young singles and couples.</a:t>
            </a:r>
          </a:p>
          <a:p>
            <a:r>
              <a:rPr lang="en-US" dirty="0" smtClean="0"/>
              <a:t>Concept 3: A “green “car appealing to environmentally conscious people who want practical, low-polluting transportation.</a:t>
            </a:r>
          </a:p>
          <a:p>
            <a:r>
              <a:rPr lang="en-US" dirty="0" smtClean="0"/>
              <a:t>Concept 4: A high-end midsize utility vehicle appealing to those who love the space SUV’s provide but lament the poor gas mileage.</a:t>
            </a:r>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0" y="-1524001"/>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928662" y="1500174"/>
            <a:ext cx="7772400" cy="4572000"/>
          </a:xfrm>
        </p:spPr>
        <p:txBody>
          <a:bodyPr>
            <a:normAutofit/>
          </a:bodyPr>
          <a:lstStyle/>
          <a:p>
            <a:pPr>
              <a:buFont typeface="Wingdings" pitchFamily="2" charset="2"/>
              <a:buChar char="v"/>
            </a:pPr>
            <a:r>
              <a:rPr lang="en-US" b="1" dirty="0" smtClean="0">
                <a:solidFill>
                  <a:srgbClr val="FF0000"/>
                </a:solidFill>
              </a:rPr>
              <a:t>Concept Testing: </a:t>
            </a:r>
            <a:r>
              <a:rPr lang="en-US" dirty="0" smtClean="0">
                <a:solidFill>
                  <a:srgbClr val="FF0000"/>
                </a:solidFill>
              </a:rPr>
              <a:t>Testing new-product concepts with a group of target consumers to find out if the concepts have strong consumer appeal.</a:t>
            </a:r>
          </a:p>
          <a:p>
            <a:pPr>
              <a:buNone/>
            </a:pPr>
            <a:endParaRPr lang="en-US" dirty="0" smtClean="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r>
              <a:rPr lang="en-US" dirty="0" smtClean="0"/>
              <a:t/>
            </a:r>
            <a:br>
              <a:rPr lang="en-US" dirty="0" smtClean="0"/>
            </a:br>
            <a:r>
              <a:rPr lang="en-US" sz="2700" dirty="0" smtClean="0"/>
              <a:t>Concept Development</a:t>
            </a:r>
            <a:endParaRPr lang="th-TH" sz="2700" dirty="0"/>
          </a:p>
        </p:txBody>
      </p:sp>
      <p:pic>
        <p:nvPicPr>
          <p:cNvPr id="21506" name="Picture 2" descr="https://encrypted-tbn2.gstatic.com/images?q=tbn:ANd9GcRrmU1GB3WbuqsPKI_41irSkYdVqA6MtCS8ugynZ71uQ0oES6UzFg"/>
          <p:cNvPicPr>
            <a:picLocks noChangeAspect="1" noChangeArrowheads="1"/>
          </p:cNvPicPr>
          <p:nvPr/>
        </p:nvPicPr>
        <p:blipFill>
          <a:blip r:embed="rId3" cstate="print"/>
          <a:srcRect/>
          <a:stretch>
            <a:fillRect/>
          </a:stretch>
        </p:blipFill>
        <p:spPr bwMode="auto">
          <a:xfrm>
            <a:off x="1643042" y="3143248"/>
            <a:ext cx="5600716" cy="28003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3. Concept Development and Testing</a:t>
            </a:r>
            <a:r>
              <a:rPr lang="en-US" dirty="0" smtClean="0"/>
              <a:t/>
            </a:r>
            <a:br>
              <a:rPr lang="en-US" dirty="0" smtClean="0"/>
            </a:br>
            <a:r>
              <a:rPr lang="en-US" sz="2700" dirty="0" smtClean="0"/>
              <a:t>Concept Testing</a:t>
            </a:r>
            <a:endParaRPr lang="th-TH" sz="2700" dirty="0"/>
          </a:p>
        </p:txBody>
      </p:sp>
      <p:sp>
        <p:nvSpPr>
          <p:cNvPr id="11" name="ตัวยึดเนื้อหา 10"/>
          <p:cNvSpPr>
            <a:spLocks noGrp="1"/>
          </p:cNvSpPr>
          <p:nvPr>
            <p:ph sz="quarter" idx="1"/>
          </p:nvPr>
        </p:nvSpPr>
        <p:spPr>
          <a:xfrm>
            <a:off x="928662" y="1500174"/>
            <a:ext cx="7772400" cy="4572000"/>
          </a:xfrm>
        </p:spPr>
        <p:txBody>
          <a:bodyPr>
            <a:normAutofit/>
          </a:bodyPr>
          <a:lstStyle/>
          <a:p>
            <a:r>
              <a:rPr lang="en-US" sz="2200" b="1" dirty="0" smtClean="0"/>
              <a:t>Table </a:t>
            </a:r>
            <a:r>
              <a:rPr lang="en-US" sz="2200" b="1" dirty="0" smtClean="0"/>
              <a:t>9.1 </a:t>
            </a:r>
            <a:r>
              <a:rPr lang="en-US" sz="2200" b="1" dirty="0" smtClean="0"/>
              <a:t>Questions for the All-Electric Car Concept Test</a:t>
            </a:r>
            <a:endParaRPr lang="th-TH" sz="2200" b="1"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7" name="รูปภาพ 6" descr="Questons for car concept.jpg"/>
          <p:cNvPicPr>
            <a:picLocks noChangeAspect="1"/>
          </p:cNvPicPr>
          <p:nvPr/>
        </p:nvPicPr>
        <p:blipFill>
          <a:blip r:embed="rId3" cstate="print">
            <a:lum bright="12000"/>
          </a:blip>
          <a:stretch>
            <a:fillRect/>
          </a:stretch>
        </p:blipFill>
        <p:spPr>
          <a:xfrm>
            <a:off x="214282" y="2500306"/>
            <a:ext cx="8782050" cy="27432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857224" y="1071546"/>
            <a:ext cx="7772400" cy="4572000"/>
          </a:xfrm>
        </p:spPr>
        <p:txBody>
          <a:bodyPr>
            <a:normAutofit/>
          </a:bodyPr>
          <a:lstStyle/>
          <a:p>
            <a:pPr>
              <a:buNone/>
            </a:pPr>
            <a:endParaRPr lang="en-US" dirty="0" smtClean="0">
              <a:solidFill>
                <a:srgbClr val="FF0000"/>
              </a:solidFill>
            </a:endParaRPr>
          </a:p>
          <a:p>
            <a:endParaRPr lang="en-US" dirty="0" smtClean="0"/>
          </a:p>
          <a:p>
            <a:r>
              <a:rPr lang="en-US" dirty="0" smtClean="0"/>
              <a:t>Winning :Concept 3</a:t>
            </a:r>
          </a:p>
          <a:p>
            <a:pPr>
              <a:buNone/>
            </a:pPr>
            <a:r>
              <a:rPr lang="en-US" dirty="0" smtClean="0"/>
              <a:t>    </a:t>
            </a:r>
            <a:r>
              <a:rPr lang="en-US" sz="2200" b="1" dirty="0" smtClean="0"/>
              <a:t>An efficient, fun-to-drive, battery-powered compact car that seats four. This 100 percent electric wonder provides practical and reliable transportation with no pollution. It goes 300 miles on a single charge and costs pennies per mile to operate. It is a sensible, responsible alternative to today’s pollution-producing gas-guzzlers. Its fully equipped price is $25,000.</a:t>
            </a:r>
            <a:endParaRPr lang="th-TH" sz="2200" b="1"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ชื่อเรื่อง 1"/>
          <p:cNvSpPr>
            <a:spLocks noGrp="1"/>
          </p:cNvSpPr>
          <p:nvPr>
            <p:ph type="title"/>
          </p:nvPr>
        </p:nvSpPr>
        <p:spPr/>
        <p:txBody>
          <a:bodyPr>
            <a:normAutofit fontScale="90000"/>
          </a:bodyPr>
          <a:lstStyle/>
          <a:p>
            <a:r>
              <a:rPr lang="en-US" dirty="0" smtClean="0"/>
              <a:t>3. Concept Development and Testing</a:t>
            </a:r>
            <a:r>
              <a:rPr lang="en-US" dirty="0" smtClean="0"/>
              <a:t/>
            </a:r>
            <a:br>
              <a:rPr lang="en-US" dirty="0" smtClean="0"/>
            </a:br>
            <a:r>
              <a:rPr lang="en-US" sz="2700" dirty="0" smtClean="0"/>
              <a:t>Concept Development</a:t>
            </a:r>
            <a:endParaRPr lang="th-TH" sz="27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4. Market Strategy Development</a:t>
            </a:r>
            <a:endParaRPr lang="th-TH" sz="2700" dirty="0"/>
          </a:p>
        </p:txBody>
      </p:sp>
      <p:sp>
        <p:nvSpPr>
          <p:cNvPr id="7" name="ตัวยึดเนื้อหา 6"/>
          <p:cNvSpPr>
            <a:spLocks noGrp="1"/>
          </p:cNvSpPr>
          <p:nvPr>
            <p:ph sz="quarter" idx="1"/>
          </p:nvPr>
        </p:nvSpPr>
        <p:spPr/>
        <p:txBody>
          <a:bodyPr/>
          <a:lstStyle/>
          <a:p>
            <a:pPr>
              <a:buFont typeface="Wingdings" pitchFamily="2" charset="2"/>
              <a:buChar char="v"/>
            </a:pPr>
            <a:r>
              <a:rPr lang="en-US" sz="2800" dirty="0" smtClean="0">
                <a:solidFill>
                  <a:srgbClr val="FF0000"/>
                </a:solidFill>
              </a:rPr>
              <a:t>Marketing strategy development: </a:t>
            </a:r>
            <a:r>
              <a:rPr lang="en-US" sz="2400" dirty="0" smtClean="0">
                <a:solidFill>
                  <a:srgbClr val="FF0000"/>
                </a:solidFill>
              </a:rPr>
              <a:t>Designing an initial marketing strategy for a new product based on the product </a:t>
            </a:r>
            <a:r>
              <a:rPr lang="en-US" sz="2400" dirty="0" smtClean="0">
                <a:solidFill>
                  <a:srgbClr val="FF0000"/>
                </a:solidFill>
              </a:rPr>
              <a:t>concept</a:t>
            </a:r>
          </a:p>
          <a:p>
            <a:pPr>
              <a:buNone/>
            </a:pPr>
            <a:endParaRPr lang="th-TH" sz="2800" dirty="0" smtClean="0"/>
          </a:p>
          <a:p>
            <a:pPr>
              <a:buFont typeface="Wingdings" pitchFamily="2" charset="2"/>
              <a:buChar char="Ø"/>
            </a:pPr>
            <a:r>
              <a:rPr lang="en-US" dirty="0" smtClean="0"/>
              <a:t>The marketing strategy statement consists of three parts</a:t>
            </a:r>
          </a:p>
          <a:p>
            <a:pPr>
              <a:buNone/>
            </a:pPr>
            <a:r>
              <a:rPr lang="en-US" b="1" dirty="0" smtClean="0">
                <a:solidFill>
                  <a:srgbClr val="FF0000"/>
                </a:solidFill>
              </a:rPr>
              <a:t>The first part describes:</a:t>
            </a:r>
          </a:p>
          <a:p>
            <a:pPr lvl="1">
              <a:buFont typeface="Wingdings" pitchFamily="2" charset="2"/>
              <a:buChar char="Ø"/>
            </a:pPr>
            <a:r>
              <a:rPr lang="en-US" dirty="0" smtClean="0"/>
              <a:t>Target market</a:t>
            </a:r>
          </a:p>
          <a:p>
            <a:pPr lvl="1">
              <a:buFont typeface="Wingdings" pitchFamily="2" charset="2"/>
              <a:buChar char="Ø"/>
            </a:pPr>
            <a:r>
              <a:rPr lang="en-US" dirty="0" smtClean="0"/>
              <a:t>Planned value proposition</a:t>
            </a:r>
          </a:p>
          <a:p>
            <a:pPr lvl="1">
              <a:buFont typeface="Wingdings" pitchFamily="2" charset="2"/>
              <a:buChar char="Ø"/>
            </a:pPr>
            <a:r>
              <a:rPr lang="en-US" dirty="0" smtClean="0"/>
              <a:t>Sales, market share and profit goals for the first few years</a:t>
            </a:r>
          </a:p>
          <a:p>
            <a:pPr>
              <a:buNone/>
            </a:pPr>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ตัวยึดเนื้อหา 10"/>
          <p:cNvSpPr>
            <a:spLocks noGrp="1"/>
          </p:cNvSpPr>
          <p:nvPr>
            <p:ph sz="quarter" idx="1"/>
          </p:nvPr>
        </p:nvSpPr>
        <p:spPr>
          <a:xfrm>
            <a:off x="285720" y="2286000"/>
            <a:ext cx="8501122" cy="4572000"/>
          </a:xfrm>
        </p:spPr>
        <p:txBody>
          <a:bodyPr>
            <a:normAutofit/>
          </a:bodyPr>
          <a:lstStyle/>
          <a:p>
            <a:pPr>
              <a:buNone/>
            </a:pPr>
            <a:endParaRPr lang="en-US" sz="2200" b="1" dirty="0" smtClean="0"/>
          </a:p>
          <a:p>
            <a:pPr>
              <a:buNone/>
            </a:pPr>
            <a:endParaRPr lang="en-US" sz="2200" b="1" dirty="0" smtClean="0"/>
          </a:p>
          <a:p>
            <a:pPr>
              <a:buNone/>
            </a:pPr>
            <a:r>
              <a:rPr lang="en-US" sz="2000" b="1" dirty="0" smtClean="0"/>
              <a:t>   </a:t>
            </a:r>
            <a:r>
              <a:rPr lang="en-US" sz="2000" b="1" dirty="0" smtClean="0"/>
              <a:t>   The </a:t>
            </a:r>
            <a:r>
              <a:rPr lang="en-US" sz="2000" b="1" dirty="0" smtClean="0"/>
              <a:t>target market is younger, well-educated, moderate-to-high-income individuals, couples, or small families seeking practical, environmentally responsible transportation. The car will be positioned as more fun to drive and less polluting than today’s internal combustion engine or hybrid cars.  The company will aim to sell 50,000 cars in the first year at a loss of not more than $15 million. In the second year, the company will aim for sales of 90,000 cars and a profit of $25 million.</a:t>
            </a:r>
            <a:endParaRPr lang="th-TH" sz="2000" b="1"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7" name="สี่เหลี่ยมผืนผ้า 6"/>
          <p:cNvSpPr/>
          <p:nvPr/>
        </p:nvSpPr>
        <p:spPr>
          <a:xfrm>
            <a:off x="642910" y="1643050"/>
            <a:ext cx="3969228" cy="2185214"/>
          </a:xfrm>
          <a:prstGeom prst="rect">
            <a:avLst/>
          </a:prstGeom>
        </p:spPr>
        <p:txBody>
          <a:bodyPr wrap="none">
            <a:spAutoFit/>
          </a:bodyPr>
          <a:lstStyle/>
          <a:p>
            <a:r>
              <a:rPr lang="en-US" b="1" dirty="0" smtClean="0">
                <a:solidFill>
                  <a:srgbClr val="FF0000"/>
                </a:solidFill>
              </a:rPr>
              <a:t>The first part</a:t>
            </a:r>
            <a:r>
              <a:rPr lang="en-US" b="1" dirty="0" smtClean="0">
                <a:solidFill>
                  <a:srgbClr val="FF0000"/>
                </a:solidFill>
              </a:rPr>
              <a:t>:</a:t>
            </a:r>
          </a:p>
          <a:p>
            <a:pPr lvl="1">
              <a:buFont typeface="Wingdings" pitchFamily="2" charset="2"/>
              <a:buChar char="Ø"/>
            </a:pPr>
            <a:r>
              <a:rPr lang="en-US" sz="2400" dirty="0" smtClean="0"/>
              <a:t>Describes the target market</a:t>
            </a:r>
            <a:endParaRPr lang="en-US" sz="2400" dirty="0" smtClean="0"/>
          </a:p>
          <a:p>
            <a:endParaRPr lang="en-US" b="1" dirty="0" smtClean="0">
              <a:solidFill>
                <a:srgbClr val="FF0000"/>
              </a:solidFill>
            </a:endParaRPr>
          </a:p>
          <a:p>
            <a:endParaRPr lang="en-US" b="1" dirty="0" smtClean="0">
              <a:solidFill>
                <a:srgbClr val="FF0000"/>
              </a:solidFill>
            </a:endParaRPr>
          </a:p>
          <a:p>
            <a:endParaRPr lang="th-TH" dirty="0"/>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p:txBody>
          <a:bodyPr/>
          <a:lstStyle/>
          <a:p>
            <a:pPr>
              <a:buNone/>
            </a:pPr>
            <a:r>
              <a:rPr lang="en-US" b="1" dirty="0" smtClean="0">
                <a:solidFill>
                  <a:srgbClr val="FF0000"/>
                </a:solidFill>
              </a:rPr>
              <a:t>The second part:</a:t>
            </a:r>
          </a:p>
          <a:p>
            <a:pPr lvl="1">
              <a:buFont typeface="Wingdings" pitchFamily="2" charset="2"/>
              <a:buChar char="Ø"/>
            </a:pPr>
            <a:r>
              <a:rPr lang="en-US" dirty="0" smtClean="0"/>
              <a:t>Outlines the product’s planned price, distribution, and marketing budget for the first year:</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8" name="TextBox 7"/>
          <p:cNvSpPr txBox="1"/>
          <p:nvPr/>
        </p:nvSpPr>
        <p:spPr>
          <a:xfrm>
            <a:off x="500035" y="3071810"/>
            <a:ext cx="7786742" cy="2585323"/>
          </a:xfrm>
          <a:prstGeom prst="rect">
            <a:avLst/>
          </a:prstGeom>
          <a:noFill/>
        </p:spPr>
        <p:txBody>
          <a:bodyPr wrap="square" rtlCol="0">
            <a:spAutoFit/>
          </a:bodyPr>
          <a:lstStyle/>
          <a:p>
            <a:r>
              <a:rPr lang="en-US" sz="1800" b="1" dirty="0" smtClean="0"/>
              <a:t>The</a:t>
            </a:r>
            <a:r>
              <a:rPr lang="en-US" sz="1800" b="1" dirty="0" smtClean="0"/>
              <a:t> </a:t>
            </a:r>
            <a:r>
              <a:rPr lang="en-US" sz="1800" b="1" dirty="0" smtClean="0"/>
              <a:t>battery-powered electric car will be offered in three colors-red, white, blue-and will have a full set of accessories as standard features.  It will sell at a retail price of $25,000, with 15 percent off the list price to dealers.  Dealers who sell more than 10 cars per month will get an additional discount of 5 percent on each car sold that month.  A marketing budget of $50 million will be split 50-50 between a national media campaign and local event marketing.  Advertising and the Web site will emphasize the car’s fun spirit and low emissions.  During the first year, $100,000 will be spent on marketing research to find out who is buying the car and what their satisfaction levels are.</a:t>
            </a:r>
            <a:endParaRPr lang="th-TH" sz="1800" b="1" dirty="0"/>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ตัวยึดเนื้อหา 6"/>
          <p:cNvSpPr>
            <a:spLocks noGrp="1"/>
          </p:cNvSpPr>
          <p:nvPr>
            <p:ph sz="quarter" idx="1"/>
          </p:nvPr>
        </p:nvSpPr>
        <p:spPr/>
        <p:txBody>
          <a:bodyPr/>
          <a:lstStyle/>
          <a:p>
            <a:pPr>
              <a:buNone/>
            </a:pPr>
            <a:r>
              <a:rPr lang="en-US" b="1" dirty="0" smtClean="0">
                <a:solidFill>
                  <a:srgbClr val="FF0000"/>
                </a:solidFill>
              </a:rPr>
              <a:t>The third part:</a:t>
            </a:r>
          </a:p>
          <a:p>
            <a:pPr lvl="1">
              <a:buFont typeface="Wingdings" pitchFamily="2" charset="2"/>
              <a:buChar char="Ø"/>
            </a:pPr>
            <a:r>
              <a:rPr lang="en-US" dirty="0" smtClean="0"/>
              <a:t>Describes the planned long-run sales, profit goals and marketing mix strategy:</a:t>
            </a:r>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4" name="AutoShape 6"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9" name="TextBox 8"/>
          <p:cNvSpPr txBox="1"/>
          <p:nvPr/>
        </p:nvSpPr>
        <p:spPr>
          <a:xfrm>
            <a:off x="714348" y="3214686"/>
            <a:ext cx="7786742" cy="2246769"/>
          </a:xfrm>
          <a:prstGeom prst="rect">
            <a:avLst/>
          </a:prstGeom>
          <a:noFill/>
        </p:spPr>
        <p:txBody>
          <a:bodyPr wrap="square" rtlCol="0">
            <a:spAutoFit/>
          </a:bodyPr>
          <a:lstStyle/>
          <a:p>
            <a:r>
              <a:rPr lang="en-US" sz="2000" b="1" dirty="0" smtClean="0"/>
              <a:t>We intend to capture a 3 percent long-run share of the total auto market and realize an after-tax return on investment of 15 percent.  To achieve this, product quality will start high and be improved over time.  Price will be raised in the second and third years if competition and the economy permit.  The total marketing budget will be raised each year by about 10 percent.  Marketing research will be reduced to $60,000 per year after the first year.</a:t>
            </a:r>
            <a:endParaRPr lang="th-TH" sz="2000" b="1" dirty="0"/>
          </a:p>
        </p:txBody>
      </p:sp>
      <p:sp>
        <p:nvSpPr>
          <p:cNvPr id="10" name="ชื่อเรื่อง 1"/>
          <p:cNvSpPr>
            <a:spLocks noGrp="1"/>
          </p:cNvSpPr>
          <p:nvPr>
            <p:ph type="title"/>
          </p:nvPr>
        </p:nvSpPr>
        <p:spPr/>
        <p:txBody>
          <a:bodyPr>
            <a:normAutofit/>
          </a:bodyPr>
          <a:lstStyle/>
          <a:p>
            <a:r>
              <a:rPr lang="en-US" dirty="0" smtClean="0"/>
              <a:t>4. Market Strategy Development</a:t>
            </a:r>
            <a:endParaRPr lang="th-TH" sz="27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5. Business Analysis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Business Analysis</a:t>
            </a:r>
            <a:r>
              <a:rPr lang="en-US" dirty="0" smtClean="0">
                <a:solidFill>
                  <a:srgbClr val="FF0000"/>
                </a:solidFill>
              </a:rPr>
              <a:t>: A review of sales, costs and profit projections for a new product to find out whether these factors satisfy the company’s objectives.</a:t>
            </a:r>
          </a:p>
          <a:p>
            <a:pPr>
              <a:buNone/>
            </a:pPr>
            <a:endParaRPr lang="en-US" dirty="0" smtClean="0"/>
          </a:p>
          <a:p>
            <a:pPr>
              <a:buNone/>
            </a:pPr>
            <a:r>
              <a:rPr lang="en-US" dirty="0" smtClean="0"/>
              <a:t>Do objectives meet?</a:t>
            </a:r>
            <a:endParaRPr lang="en-US" dirty="0" smtClean="0"/>
          </a:p>
          <a:p>
            <a:pPr>
              <a:buNone/>
            </a:pPr>
            <a:r>
              <a:rPr lang="en-US" dirty="0" smtClean="0"/>
              <a:t>1. Sales forecast – estimate sales..then..</a:t>
            </a:r>
          </a:p>
          <a:p>
            <a:pPr>
              <a:buNone/>
            </a:pPr>
            <a:r>
              <a:rPr lang="en-US" dirty="0" smtClean="0"/>
              <a:t>2. Estimate expected costs and profits for the product, including marketing, R&amp;D, operations, accounting, and financial costs.</a:t>
            </a:r>
            <a:endParaRPr lang="th-TH"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6. Product Development</a:t>
            </a:r>
            <a:r>
              <a:rPr lang="en-US" dirty="0" smtClean="0"/>
              <a:t/>
            </a:r>
            <a:br>
              <a:rPr lang="en-US" dirty="0" smtClean="0"/>
            </a:b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b="1" dirty="0" smtClean="0">
                <a:solidFill>
                  <a:srgbClr val="FF0000"/>
                </a:solidFill>
              </a:rPr>
              <a:t>Product Development: </a:t>
            </a:r>
            <a:r>
              <a:rPr lang="en-US" dirty="0" smtClean="0">
                <a:solidFill>
                  <a:srgbClr val="FF0000"/>
                </a:solidFill>
              </a:rPr>
              <a:t>Developing the product concept into a physical product to ensure that the product idea can be turned into a workable market offering.</a:t>
            </a:r>
          </a:p>
          <a:p>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3554" name="Picture 2" descr="https://encrypted-tbn0.gstatic.com/images?q=tbn:ANd9GcRAgNa0cmtz4NNcMGrtKz0uslnLtaiCxoaFYTw07z3ZIcFTYhx1mQ">
            <a:hlinkClick r:id="rId3"/>
          </p:cNvPr>
          <p:cNvPicPr>
            <a:picLocks noChangeAspect="1" noChangeArrowheads="1"/>
          </p:cNvPicPr>
          <p:nvPr/>
        </p:nvPicPr>
        <p:blipFill>
          <a:blip r:embed="rId4" cstate="print"/>
          <a:srcRect/>
          <a:stretch>
            <a:fillRect/>
          </a:stretch>
        </p:blipFill>
        <p:spPr bwMode="auto">
          <a:xfrm>
            <a:off x="642910" y="3000372"/>
            <a:ext cx="4000528" cy="24923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TextBox 9"/>
          <p:cNvSpPr txBox="1"/>
          <p:nvPr/>
        </p:nvSpPr>
        <p:spPr>
          <a:xfrm>
            <a:off x="5000628" y="3500438"/>
            <a:ext cx="3643338" cy="1754326"/>
          </a:xfrm>
          <a:prstGeom prst="rect">
            <a:avLst/>
          </a:prstGeom>
          <a:noFill/>
        </p:spPr>
        <p:txBody>
          <a:bodyPr wrap="square" rtlCol="0">
            <a:spAutoFit/>
          </a:bodyPr>
          <a:lstStyle/>
          <a:p>
            <a:r>
              <a:rPr lang="en-US" sz="1800" b="1" dirty="0" smtClean="0"/>
              <a:t>Product Testing:</a:t>
            </a:r>
          </a:p>
          <a:p>
            <a:r>
              <a:rPr lang="en-US" sz="1800" b="1" dirty="0" smtClean="0"/>
              <a:t>HP signs up consumers to evaluate prototype imaging and printing products in their homes and offices to gain insights about their entire “out-of-box experience.”</a:t>
            </a:r>
            <a:endParaRPr lang="th-TH" sz="1800" b="1"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www.sendmefreestuff.com/wp-content/uploads/2013/07/LetsMakeExcellentHappen_NewBbalance_sendmefreestuff.png"/>
          <p:cNvPicPr>
            <a:picLocks noChangeAspect="1" noChangeArrowheads="1"/>
          </p:cNvPicPr>
          <p:nvPr/>
        </p:nvPicPr>
        <p:blipFill>
          <a:blip r:embed="rId2" cstate="print"/>
          <a:srcRect/>
          <a:stretch>
            <a:fillRect/>
          </a:stretch>
        </p:blipFill>
        <p:spPr bwMode="auto">
          <a:xfrm>
            <a:off x="1357290" y="428604"/>
            <a:ext cx="6858048" cy="3571900"/>
          </a:xfrm>
          <a:prstGeom prst="rect">
            <a:avLst/>
          </a:prstGeom>
          <a:noFill/>
        </p:spPr>
      </p:pic>
      <p:pic>
        <p:nvPicPr>
          <p:cNvPr id="52228" name="Picture 4" descr="http://www.swaggrabber.com/wp-content/uploads/2009/04/new-balance-wear-test.png"/>
          <p:cNvPicPr>
            <a:picLocks noChangeAspect="1" noChangeArrowheads="1"/>
          </p:cNvPicPr>
          <p:nvPr/>
        </p:nvPicPr>
        <p:blipFill>
          <a:blip r:embed="rId3" cstate="print"/>
          <a:srcRect/>
          <a:stretch>
            <a:fillRect/>
          </a:stretch>
        </p:blipFill>
        <p:spPr bwMode="auto">
          <a:xfrm>
            <a:off x="190500" y="-1471613"/>
            <a:ext cx="4819650" cy="1285875"/>
          </a:xfrm>
          <a:prstGeom prst="rect">
            <a:avLst/>
          </a:prstGeom>
          <a:noFill/>
        </p:spPr>
      </p:pic>
      <p:pic>
        <p:nvPicPr>
          <p:cNvPr id="52230" name="Picture 6" descr="http://www.swaggrabber.com/wp-content/uploads/2009/04/new-balance-wear-test.png"/>
          <p:cNvPicPr>
            <a:picLocks noChangeAspect="1" noChangeArrowheads="1"/>
          </p:cNvPicPr>
          <p:nvPr/>
        </p:nvPicPr>
        <p:blipFill>
          <a:blip r:embed="rId3" cstate="print"/>
          <a:srcRect/>
          <a:stretch>
            <a:fillRect/>
          </a:stretch>
        </p:blipFill>
        <p:spPr bwMode="auto">
          <a:xfrm>
            <a:off x="190500" y="-1471613"/>
            <a:ext cx="4819650" cy="1285875"/>
          </a:xfrm>
          <a:prstGeom prst="rect">
            <a:avLst/>
          </a:prstGeom>
          <a:noFill/>
        </p:spPr>
      </p:pic>
      <p:pic>
        <p:nvPicPr>
          <p:cNvPr id="52232" name="Picture 8" descr="http://www.swaggrabber.com/wp-content/uploads/2009/04/new-balance-wear-test.png"/>
          <p:cNvPicPr>
            <a:picLocks noChangeAspect="1" noChangeArrowheads="1"/>
          </p:cNvPicPr>
          <p:nvPr/>
        </p:nvPicPr>
        <p:blipFill>
          <a:blip r:embed="rId3" cstate="print"/>
          <a:srcRect/>
          <a:stretch>
            <a:fillRect/>
          </a:stretch>
        </p:blipFill>
        <p:spPr bwMode="auto">
          <a:xfrm>
            <a:off x="1928794" y="3929066"/>
            <a:ext cx="5572164" cy="1285875"/>
          </a:xfrm>
          <a:prstGeom prst="rect">
            <a:avLst/>
          </a:prstGeom>
          <a:noFill/>
        </p:spPr>
      </p:pic>
      <p:sp>
        <p:nvSpPr>
          <p:cNvPr id="9" name="TextBox 8"/>
          <p:cNvSpPr txBox="1"/>
          <p:nvPr/>
        </p:nvSpPr>
        <p:spPr>
          <a:xfrm>
            <a:off x="1285852" y="5500702"/>
            <a:ext cx="6072230" cy="1015663"/>
          </a:xfrm>
          <a:prstGeom prst="rect">
            <a:avLst/>
          </a:prstGeom>
          <a:noFill/>
        </p:spPr>
        <p:txBody>
          <a:bodyPr wrap="square" rtlCol="0">
            <a:spAutoFit/>
          </a:bodyPr>
          <a:lstStyle/>
          <a:p>
            <a:r>
              <a:rPr lang="en-US" sz="2000" b="1" dirty="0" smtClean="0"/>
              <a:t>Product testing: New Balance’s “</a:t>
            </a:r>
            <a:r>
              <a:rPr lang="en-US" sz="2000" b="1" dirty="0" err="1" smtClean="0"/>
              <a:t>Weartest</a:t>
            </a:r>
            <a:r>
              <a:rPr lang="en-US" sz="2000" b="1" dirty="0" smtClean="0"/>
              <a:t> Program engages consumers to field test new designs under real world conditions.</a:t>
            </a:r>
            <a:endParaRPr lang="th-TH" sz="2000" b="1"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0"/>
            <a:ext cx="7772400" cy="1143000"/>
          </a:xfrm>
        </p:spPr>
        <p:txBody>
          <a:bodyPr>
            <a:normAutofit/>
          </a:bodyPr>
          <a:lstStyle/>
          <a:p>
            <a:r>
              <a:rPr lang="en-US" dirty="0" smtClean="0"/>
              <a:t>7. Test Marketing</a:t>
            </a:r>
            <a:endParaRPr lang="th-TH" sz="2700" dirty="0"/>
          </a:p>
        </p:txBody>
      </p:sp>
      <p:sp>
        <p:nvSpPr>
          <p:cNvPr id="8" name="ตัวยึดเนื้อหา 7"/>
          <p:cNvSpPr>
            <a:spLocks noGrp="1"/>
          </p:cNvSpPr>
          <p:nvPr>
            <p:ph sz="quarter" idx="1"/>
          </p:nvPr>
        </p:nvSpPr>
        <p:spPr/>
        <p:txBody>
          <a:bodyPr/>
          <a:lstStyle/>
          <a:p>
            <a:pPr>
              <a:buFont typeface="Wingdings" pitchFamily="2" charset="2"/>
              <a:buChar char="v"/>
            </a:pPr>
            <a:r>
              <a:rPr lang="en-US" b="1" dirty="0" smtClean="0">
                <a:solidFill>
                  <a:srgbClr val="FF0000"/>
                </a:solidFill>
              </a:rPr>
              <a:t>Test Marketing: </a:t>
            </a:r>
            <a:r>
              <a:rPr lang="en-US" dirty="0" smtClean="0">
                <a:solidFill>
                  <a:srgbClr val="FF0000"/>
                </a:solidFill>
              </a:rPr>
              <a:t>The stage of new-product development in which the product and its proposed marketing program are tested in realistic market settings.</a:t>
            </a:r>
          </a:p>
          <a:p>
            <a:endParaRPr lang="th-TH" dirty="0"/>
          </a:p>
        </p:txBody>
      </p:sp>
      <p:sp>
        <p:nvSpPr>
          <p:cNvPr id="17410" name="AutoShape 2"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17412" name="AutoShape 4" descr="data:image/jpeg;base64,/9j/4AAQSkZJRgABAQAAAQABAAD/2wCEAAkGBhQSERUUExQUFBUVFRQXFxgYFxgXFxcaHBcVGBQYGBcXHCYeFxkkHBcUHy8gIycpLCwsFR4xNTAqNSYrLCkBCQoKDgwOGg8PGiwkHCQsLCwsLCwsLCwsLCwsLCwsLCksLCwsLCwsLCwpLCksLCwsKSwpKSwsLCwsLCwsLCksLP/AABEIAMkA+wMBIgACEQEDEQH/xAAbAAABBQEBAAAAAAAAAAAAAAAFAQIDBAYAB//EAE4QAAECBAIGBgYGBQsDBAMAAAECEQADBCESMQUGIkFRYRMyUnGBkWKhscHR8BQWIzNC4RVTcpPSByRDVGOCkrKzwvFklKIXg4TiGERz/8QAGgEAAgMBAQAAAAAAAAAAAAAAAAECAwQFBv/EACkRAAICAQMEAQQCAwAAAAAAAAABAhEDEiExBBNBUZEiMrHwYaEUQtH/2gAMAwEAAhEDEQA/AF0bqomQOkmYDntk2B/CwOW68DNP6HMxPS4UIXcqDgEiwBJfDwy4xuZSwZIxEbQcC3DLhwjzfWerUpYG0GF0lTjkbWLi8dnDKU52znzSVUAyGhwhIcI6BFlikWQoMWuIu6TQXdV2yvdrtbdA6WbxLOU5greyiXIktV7uRweD9EtAS6RhtdnPdf5yjPpEFJNUAsDJJABa3KI5I2iKlTK2kZxKiXz4coqCW/fF+rkBC+IOUUyeETjVbEdTQ1sPfCIQN/KOUIRodEr2N/qHQdAgzlMVTAyeSQSb8zn5RrJekUF8bO14wup4XOIxqZMkWN8SnyR3AOX8IK6TmlJZIEcbPj1ZWm9zdjyNQ2L1ZRpxOliOUdUJAS1rRQ0ZXltoXBv77wSrahJQABcxVJOLokmmrA04xEJUWJiYmTT2idkKKiEboO0egFkBQyilTUZKrQcTpSbJSAFNuyfLPOKZyfES2CXLLM6nMuQCXBJ+R74DTQVF+FhFio0quado5ZDd5QW0XoszEF2As0VfYrZb97pEdNoU9AFJKnOY3EO1ucT01LLkS+mnESwnibf8mM9rlrmqQtEulmlJlY0rGEEF8JBuGLMRyeMLpzWWoqynpl4sIYAAJHkmxNhGrD0eTKlJuk/kzZOqx424pW18EetOnVVdQqacuqgDJKA+Ed93PMmApETEQwiO3GCilFcI56m27ZE0KlDlgCScgLnyh5ETUVSZUxEwZoUlXexdvHLxga9E9RYk6LqZSgtKJiVAOCMx5eyNRoDT6kkLnXKTdLNccRu7o2k+QJmFQGFCkJWkE9UFIUAebGM7p1SWKAAUnMtwINjuyjl99ZdpRNUsbjumar6w065ZNnc7xwv5RidJazzUzVBEsqSDY4s7CM9OpsNncZjlC/TGteHDpow3W5XPqJy52CDzD0YxYZaA5LgFWT+RHrjP6br0zFrwy0JBU4IDK8WLF+6NZrLRL6NKkIJISUqQBkDksABzvB8IwRjVgqS1EWmnRGYUQ4iOAjQSbHCHCGiHphoqkOTFgznHO14gSIlTEqM8mMUXzhGh6kRwTDFZHhjsMShMO6OAWssaJkTVq6OWVDEQVMWAb8R7o2FLTqB2jiMW9VtGS0Sk7SXUnaWkWU5xAHmkln4WglUaLwm1wY4/UZ1KWlHTw4Wo6mDFyN7RTnKJMH0ybMYE6TkYcv8AiMylbLZRpWV5KYOUMoKDHflAekD8I0eh5YxB7DjEcjpDxq2LIpihQtD9NyFqKSUYQRa7v8O6CukZSQWxZ5Wt5xTp9ILC0oLFOXG35RnUm/qNLilsUNE6LMxXdeG676yikCZMr7yylW2GuADxLxa1g1wk0iFy5JxT7iwBCFW62XkH5x5VVTlLUVKJUolyTcmN/S9M8stc+Pyc/qupWJaIPf8ABXnTCoknMkk95iEiJimGlEd1HGt8kBTDCmJ1JhhTAWqRDhizSaPVMyIA4n3DfD6aiUvqpKgM2+MFJKchw9UUZcmnjkugtRrV1yEy0hBIShCUpcubAC53mM7V6QxHOGT6nZaBE2bHPhCtzZKTews6deIiYjeFxxddEKPZdK1dPTSulmqAxFQTZ1KLGyWDvz7o8LVHoOvtKuoqUSkWlypQ2iXDqJUTbfkIztTq6mwSpiMzmDFfSKOONt7v+i3NJynxsjPNCgReGhpuLCQARxUkeV7xHUaPmIfEhQYgEsWc5XyvHQUk+GUNlZoeBHNCiJJFbY9MSARGmJExIzseS8cEwqREjQyuxiUw4COIhyYRGz0bU1P82Q7ZKawttEX4g53jUUstCQAW3x59qfW4QpJycANzz8I0v0xIBCjm7R57qcT7jPQdNlXbTCdZox7pv3RndKoYMc4MUWlAARiGV/yECdKzwok2iqEZJ0yycotWgJILGD1JXADOM+UXiwlbDO0XSjZRGVGk+mmbbhlDqaSy23iAlLpIAMIsorMRzuYqcKLVNFDXuiPSJnBIwqSEkjesO7jdZu9oyS0Ru9MSOklFAOIhlJ+fOMXMlEFiCO+Or0c7hpfg5HWwrJqXkqYYaURZwQUl0QCBzD+cap5dCM2LG5ugCJJMEdG6B6RJWpWFCS2V1EEOB3DfzENrJIFxGok1SDQSQAAtGJJGdnJxG9iXfxinLnkoJx8s04cKc3GXhEMyfLlSgEJDXCQOO8k5nvMZzHeJ9JVrpCWy38YFGdGaKrdmpu9kTz1vlFKYbxMDEUwRKwSGRwMSS6YmJRSngYTkSNvULKpk1SgQl0BJLsQEJukHK7u2+KcxCQCXHF4C1WtUyakBRGyGta0Dvp7sN3CIRxsbkvAbCwteQ7411OUro5qTtK6MpCQMZINgQnMkfOUYKmqAWAtePRdWZaXzDJYvZt2/jFWf6Vfoswq20eUDRU0qKBLXiBAIKSC5sHfLKNNW/wAnqkUvT48JRLxLStmf8QBGXAZueEabTB+i1S5hwhE5jbrJYMSAOfvjNa16zS58ro0FYwqHWtiDF/B2LRqjny5XHRsvLM7xwxRak7fgyAEPTCNFmkoVLuA4GcdJut2YHvwNSIkQI6ZLAUQC4BzhyRBZUziiJZNEtSVKAJSnM8I02ruqiZoxTVgAjZALF+bjuipP1XmpCikhaUkgkO2ZHg8Zf8mFuKe5f/jZFFSa2BdKvDcFj7YLisxtita/e26A/QYSH7/CJpanUODwZIqW5HHkcdgrMdICwQWztfdu4wtMtSwCb84SXJMwFnHB9/fE0tWHZJBIyYZcucY5NVXk3QT1X4KtSkpLb4bLqOMSz7l4HzEqfuiou4LhW1+MP6c83ipKmcRBKTSk33xBuhrcKaHlKmEDLviprlQpQtBSkjElyp87nza0FNB0pxBwesHgXrbVqmTy6cKU2SncGsT5iDA2823AupSWB2ZrDBSQVLR3Zwmh9HdNOSi+1wfv3Rq67QSUS9gANmBaNfUZoxaj5MfS4JNOS4MXPTxiP6XhBA9UEayiJgcaTjEFNNF7hTsHVUx3iqBF6fKvFdaWiVjSFliLFPSYoppN4I6OWXiEmSQWotFOMocqjA3QaoZBUNnyiJdKomM2vcu07HlXTGJ5MVFmHy5kdIztBikMGZVcogBJOTW4O8ZaVPgpQVbGISjYJh0IXOWXUVKUDue7boA19IUqvYixG97g+yNdomYlACiynPy8UdN6LM6oVMJShCiC4DnIDK1yRv474WDKoyp7IhmxuUbXJlUpidM0i24wQq9Gy5YUrGW/CCLvzPnAVNVGvuxlwZ+1JchSnpHAUd+5oP02iEbKi4I3s48XjN0dRGvoNKNKw2u2cY82Sb4NOLHBLciFZMx4RcDPdb5aJdMSp6JQUpexMWoAAl8nvy3RVVOZRYHf+Tw6TVlatsOG35JHKIJNNNIUpJpxvdghFM55QQoNHYst1zyESpmGWVJTcFxv4EO8WqdGHKziLMmR0VYcUbsinLKbJ7ohloABJi8iQ7tn3xLVaIWEgkBu+Meo3aWCMV4s01Hicwoo4mQGhsSKNRICTE9FXYTFmskAgGB0qmvygSTW4cM1eitPBIy5wA03OEyapSSSDe+fOK86cRYZREmLcWFQeozZ+oc1oDGpyftzcjZNx3hxG2XTAWUHF3O/yjzWTOUhQUklJGRFjG70Dp0zJG2StYxDieTxn6zHJvWjT0OWNdtmc0kNpQA3wPXIcGNXVaNxDGVB1Xbf7Ir1OiSlLs7xXHIi6WNt2YqopYHzKWNPWUbQPMhjGhTKGgIaI8IdLlkHug9KSMiItHRCVpJFm9cDmNRsloa5aZYIKRkDxaIZtYpyxMDF0q5RD5WhVVPfFen0S1PgwIaJZkhkoUVNjdgA+RKbuRwMD+lgrNX9jIu1lf6io2SlS2HGG+5Wl1KHA2rkjJIytxh8vSqUh2VnxTwB98U+m25e2rNW7n+1DOm2BtrzPsT6cU92RN4omjpdcUywodGpTFuuBxHZ5RoKfWETJaDgbEkFsWTjkLx57MnXX9ovre9XpxpNHr+zl3J2E342iqUnyTjjQRqZaVkkuX3OWHdAjTSRKSky0BRKiC5UbM+5QgmlUBdbFjo0Yn65ybsniIFklfI3jjXBEjTC0lTSQWD/ANJy584uU+tk1JT9gLj07XUOHKM3MKXXY9UcOKOUImYgFFz1T2eK+cT1sh24+jUjXaZ1zIBJJB2l7gneU84sStesIWDSpU1nxrB6wGYT8c4xUqpQUC6htK7PZR6UWV1KXmMteZ4dv9uF3Gw7UfRrBrzcNTtslX3nJSuxyaJB/KFYPIzJH3nd6HP1RjDWALAxr+7O7+zV6cPl1QIS0yZ1lf7PTg12JYorhGy/9RLH7A2ID9J3+hyh5/lIJGHoi2HF94OyFN1ObeEYw1YZf2q+sn2r9OHifc/aTPux/pp9OCx6Eaka9glP2ShiLfeDtN2IZ9fQzmSSxAbpBvBPY5RmpU68v7SZn/vPpxH0+wftJnWTu9Ff9pD1sj2YfrZslfyiBlJ+juwd+l5pHY5+qIhr4+ECR1r/AHnNQ7HKMuudtTPtJnV/3S/ThETtqX9ovL/cv04jZLQjQzNeCRi6DezYzuAPZjjrkoFTSRslusq+03ZjMGaOj66+sf8AKn04kmzA8zbXmeHbHpRPuSK30+PmjRHXGYSGkDqvms7ieHKH0+u1QCnDKCXUBlMtdPMcYy+NLjaV1OXYPpQkgoxIueuOz2k84Tm2NYIJ2keu/W+cA32ZZ80XPeXzizSfyhFNpkoKDMMKmbwUDGVUrOKizGWk1ua+OA/rD/KLKK0p6BaXANik724jhAFWvcgh+jm8Pwd/ajN6wT2ny9tnSmzEvtngIDprDh64zG5Q/CfRiyLSRVKFs36NdpIJ2Jtv2OIHa5wUpdfKYpUFJnDZDEBGZDh9rKPMl1peZti3JXbR6MXaaa46wyRu9HmmJ7MWij0KdUCYkFKnB38xnEOARS0DenS7dZeX7Ziyo3iRnezPOIOgPJp37K/9VXLvgAFQVn1mGXThwNg5tvmLZn7jDlLY0JbluipEqJKiTh6RgAcwHByipWYUoBBPXa4PEDsxZ0XVDCokpznBw17DgIFV1akytlUsnGT+Hi/DuimyTTstaQWEGys1XfFx/Y5mC9Et5aD6CfZGVqatSivEZeyq3U4nPyEaPR6/speXUTllkMmtEXKyUVQSSuAmtk0iWghRTtm4/Z7xBULtAPWpby0ZdY5t2ecAwUqqIUv7RVk8DxR6UIiqLo+1V1T2u1M5xEtd13Rl6HFPKOQq6LyrJPY4rytEXYkSzKlXRpeabk5hd9iXD51QoGZ9pmXDheXSDleOp6ZcxAwJlqZRywN1UcRyi0dBTyVnBL2ja8vtPfwhDKpqDiH2g+6O5f6pXowkuqUyPtRdaty+KPRi+NXKgscMrqYc0ODgKfaRCI1ZqRg2ZNlE5y+KfhAMrqnll/aJ6ydyvT9CHpqiCftE/dizKb7tHoRa+rtQytiTcg9ZHpP7Yn+r87PBKfAB1kXOFIPsh2KikKk4pe2nPcFfrD6ERJrj0ZeYg7ScwofhX6EX16An4kES5TJz2pdtok74qr1aqcGHo5TuPxS9wUOPOHYaRZ2kWMxlocAblt1kcERH9NOOV9om6RYBbdZfoRJM1cqXWejlXFtqV2knjwB8oml6p1f2ahKlEJDWXK4rydQ4warCgfP0goITtpFzmldxhQ34Iuza77zbSGPp9r9mIazVmqQh1SUABROco54QMlcjA+oUQqZaX1vQ7W+8CbE0EF6QuwmfgO5fYPKK9JWrxSx0pLrHbL3TyisknELS+p6HYPOFkA45dpfXHY7SeBgbYUeilecVVqiTHFeYYBsCaf8AvpZdOScwO2fRMBPwZy8+A7P7MGdNqebL6psnMseur0hAYDY6svPtDs/twgJVH7z7vyHbT6MPUSzbDAI3Ds90RLH3myjPtemPSiQqtknJH4vRPpQwNvoOZ/N0i2a8v2jwiczIr6AD06bb1/5lczBDouUXIwz+5mb/AEXINxLbPNS+7IqtAfTUoCYEpSMKcIAJVbfvU+8nxjeL0j21k5thFvAEb+f5RlNMU6JtUvaWzSzcJJ6pd25iMUMkpPc30gbTKKQE4QxUvere3pRQl0wwjYAud6uCfSidMtB6Mueuobu/j4RAZCUhgSQ5uwvYZXvFgi2aEEr2XdW7ES7qY9a/hB2RICUhKS4SgeQbIvf8jAGQtKVE8VGzBxtFi5yubHkYP0c3IXFi2yLMLuL262XGK5ScXsJjhMgTrCjEhIZ9o8eHKLZXsu4IORBB/MeMCtNzHCRzPsjQ3sBQXTF1bG70uKYRNIdksMj2uKoRYuq+Q96YSSvqDn53LRCxhTV6dhlkt+M+xPGDaNOS2uT5H4RndBJeWQMyo523JPubxi8dFIw5sS7gi6S+9uFvXEZT0jNKatIl4yWSwL8iR8YH/pKU79KM+B74bOnvTKSMwhIbuIHugDNpVJwkpYXuLh2yJGXdEJxjKrNGLqMmG9Dq9mGJ02UVKIqVoxElkuBcg7u6FK5ZB/nU3cVF1G1xw3v6hA6TQlSSrEkZli+4+QETHQ6+Kc+MMqLVPMlIKSKpbJU+FyAbuQ3CEKpQCWqVIAAGzsuxcFXE7nMUlaPIzUkMCT1st+6IzQEkpF8LE8w4+MILDejEoCwEz1zCymSSWFhdst3rjT/p+VIloQsnEpJUABuxqHujHaMpyiekkJYpXcC/jfhyi3rFQ9IZagxKZS0Ndwcay4G/rDzg1KuRWXtL60S5yMCArrAkkECz/ERgp8gqmzWB63Ejf3QUpJWFRsA43WfIAtugRNH2k1j+Lge1E0RZOmmIPUV1Ddz2D6MLIk7SNk9Yb+afRiCnmbYc2Abfdkl7tE0tbLD32rZjeG3Xh2I2qZvvjio3BYPxbkH8jFOROc/k8Ssq+7k4d+LXcCFN7UJgrTVK82WtiqyQ4JF3JIIY+3wgRLoXQNhdzx5d0aGtnJWyCrCU4VjeLYge4ENfuzgEpOwC5zO7lweFB+xoSbSXmbKt3Htj0YQyM9hf4OPYI7MSGlYTFE2PFPpg2vnZvOOlUiVqYKKXw3wvkhR4xJMZv9UaR6ZJYjamZ/tqgqqQI7U5A+hJCc8c3If2ihE0+aEqIIU45cniXditmzNLG7tIzknT0uUCJtJOmOSQoFQLWsoYQAXfImANZXS5kybOQFykoSg4ScRZ0y2e3aeN7JoU/inIS6jdMwEjfxA/5i8iipSNqpUeRwe29u+MUJyX+hotnicyocpIXlmwIfyOcdSylzFCWggqLsLjIObnkkx7DpLQFFMF1yllrlXWPC6ZdoAI1Wo5Kwv6SlJSS3VOYIyEp2YnvcResl8oNzz76cQLEX5KZjxGT/GJDpZWbm54kAMBx5nfGwXoHRwGFBK1NZiWJyF1ShyObQRkat0ZBaVZtnHOAvfsty8oHKPn8MDzuprVoIDi6EKAGQCgCM4pz6pSxcg34AbjHrqNBUe+VIsw2qiZkMuqvKJhoOj/AFVJ41E3+OG8sf5+GCPHAhRQtTixQGYXd/Zh9cF6XVlSwMM2WVlOIJYPxucgL8X5R6cvRdEkE9DQ2v8AerJ8AZl4yOkpksKJRLlAEuCk4SRa2FJsLnPxvaKp5W/tT+CcUvJUodVgJSkhacdnAU5BIH4RLOLJrHxhaTR7JKCtKpiGdLDlkvJRyYFsw+bQzViQuoniUlaJQYqUpb4QkWLs5LuLb4v12rKqarSDMlzkrGMLQ6QpJXgLggEKxAlr5ZmK3qq2Tai+EDJMuYkrwJJc4gE7bJ3nZdTZOW3Qa0SJc5YkqlqmmYrDZakkYUkk2YDLe9rxy6RYWVoClMtiCAcLPm1lsxTYXtGlpqOWmtkiZKlJmLQFWlpQFEy1BRSkAA87cYa+tqx6UtzDV2j1ArVJDSkylrwqOKYh8IULByASCSdwvAGbpGaCR0mQIBs7glsuUe0aO0HNq1TWSlUldOZZU6UnEZhSUuLhkXcjeLwz/wDH2m/rNR/hl/wxfCW25GS32PJKZc1cpR6QlkpB9ElctIIKQ73PlBqnQcAmGVMBWpQCr4FqBYoxKdyGSTcb+cegf+l6NHy560GbOSpCcRmCWAGUCGDOS5BflA2oopUymlJQlIKpiwFBIsXVd2YXUbnjEZ/VshIytOrbQVOlJSvEUErwqSkm5ANnHw3xbk6PmKAJJAWm5YMnPcTfLlAlQny0iSgEJ6YO63SVtmk4g1jmBuaDuh6I1qpp6dEhKGGJRVdRcoACXtsnfYHflFDUqUUiVQ8get0GJe0qeEuSA0q3LMgjI58fOppTVUS5ZmS14ycRmEbQYkdGwwAudrO1m5wzTKpqZi5E1eMyyA6VEocXxBwCXBdzE2g56lVEtBAZScKk2AYjMk2FuNoknNeQuL8GbosRmJSMKSo4cTCxNvbDBUKsSR88hHqU7UiRiOFcxN7fziQfIYLecJT6jSB11LWP/wC8hPsQTF/dh/PwyqmYWr0n0c5SZZxS0qABIZRDB7gBi77onmaSWEoKheYkKTcqOF5ksuSLZFgLWj02Vo+hQGNNTruSSpUmao8SSsKPuispdErEkU8peEAIdEkhAxKdKTgACXKiwOZJhOafv4f/AADzeRXoUgzFrKFY8LJSAFAgkuGsNzP4F4ZWq6QfZXCE4jsgBtlOIhrByB4x6lLotHzSrDSyMNsk4b7QcArF2w7oWRq9So6lNKIUMK8a+snrYbLLbQSf7sR1q+P34EeWSV4pcwKUAyVFLNc4ksDawvFvRFKZhOEhWEOpkKO4pbZTcuobxkY9RptByUkiXTUaMWZKkKHjjmEeqCw0aGSBPppeE4mly5IDgEB8Bci++F3X4j/Ybnmv6RnIwyZaZnWUboXfaxApAyLkbo0C9GTiSVrWFOXdCwfI3EaGqmzQCE1K1eiglIP+BWUAVSZhJJTPzO5XHxeKNT8xZKz0Dp1cT6476QvtK8zGXVpWp/VTA+7o1v7O7yiQaSq8X3BwsL9Gdo7+Yi3vx9MNRo/pCu0fMx3TH/l4FSdKzgL05PchY90cjTUy706jmzBY8OreH34fqHaC4nK3Fu4RxnK3knxMBpmm57WpmN74VEd7QqdPzQ382Uch1Fs/ll4GDvwFqQZTPUMifXCiareT5mBA07NLn6KtrtskW45RytOLZzImJ7kKb/LffD70PY9SLOntJrlSSUgMSEnaKSHyI2VPvzyjyuXo+aid0wXjUEkB1rThLgJVsi4SG2d8bfWDTWOQU9GtO0naIIG+1xn4xlEVV+8KH/iWh6tW6Jqmh+gNCLXVrmzVoIVKKMKAofq/xK/Zc98G9K6FlvKdawkIIYJCiftVE7RUGzbIxX0BPeZ/dPugzWh1yRxB/wBRUNu4AvuMiqqSZisJUQ9sRv4gW8o1mhdW0TAiaFoExnbo0qWA6g7hYIByy48Yyc/VlpqldOoJUtZYIBZzbaJO9t0azVrRAXNls6xLLlYVhUz4mJDWLi3DcIoWaOpVuR1Xsa3QGj0UwUEpfEzsMAs+QDtmTBYVI7J8zErDlCluA8o0KlwAG1g0ZLq5KpUwKAKSAy1gAneUpUkL3WNrRiNK6pIo6fYUkoQoYQUKCklT4torIuXJtHpxA4DyEeca/aKqZsyxTLlqZjixq2QXwpwtLexzc3iMpUrDZbmTp1IVMCVKUkeiATa4F1Bsjd4KaF0TLUJowqAKpZfGCVEBYuAlhmLB++A9Nq6qWpK1TwogqOEAAKGFgM3BdzncNGk0Iq0z9pPsMLHJSf0ju0ZbWPR82ZPWEyZOEOErKyFq2CgE2zBIJbNs4m1O0eqRV9PPTLwhBSMKlODssoBKWJYcs84v6RntMXyWoeYHwMRyJzwPkkkj06TW40hSVEpUARiAy3by3nEwnfL28oEUOlQiUhOBZwoSHCHySL846ZrKkHD0U4ln6hbzaDuwXkg2gpMAVmAe8A+0QxEpAdkoD57ID99r+MDP0+Cfu5jc7HyhVawJDOhb72s3rIg70PYWFAQPwpvnsgP5Q7pRwHzyaBidPyuC/L4GGfWCW+SvLyz5Q+7D2FhRxwHkIXEOCP8ACPhAlesCA+yrlz+EDqbXMFa8UpQQkgAkNitdn5wnmh7FaNNs9lB/uj4R2BPYl/4R8IB/XGQ/VPmBfx5Qh15phmSDwJS/th92D8itEv1FpN3TfvfyMIrUemGQm/vT8I0OH5aEwcostkgB9RKb+1/e/lCK1Cpf7b98P4YPlPKOHzeC2AAGodMPxT/CYn+CEVqNTdqef/cT7kvB2ZcgBJJ3Z+yLX0AISVzVBKUgqPIAXJV8POC2Bn5OpslVk9N4Tva6S0JpTVimp5eKaqpVuwoXiO61wB4kiC6tbqRKGRNluMgcaR4kJJgJV6YlzgCuok4rsxWAkEMpgUBrePOBuS4CrMFp+umFKpVPImS0KKVEzVpXMVhVZICSyQ1+LuHLhs4gVKVh0BsSHOe/1WHrj04yZAThROkNwUtZIvdlKQS3KKVbQ4ykisp0YSFDCklQIy21BwBwADsHim8nkKozGrUyYmdtJ2MKhjD4XdGEFxmQ9uRjQ6TqpvSSMCCUYC8yzJPSLYNmTlyvDZ+iEzSUqrkYkgF0hKBcqwjGZZJDAjMiwO+11FAuXLCVqUpCVbEz7NTu5UOkQAFByCxybKFOUljqtxq7IKajXNWAk7RNm4/icjdmfKPRNC6JEiXhdyWKiyQ5YA7nawz4RS1W0KZY6RQLqFg1wktc3zMaBuRivDjpW+SKGpSOEKQPkQ8RzxpGRtFDTmj+lkqQDfNO+4ys47vGCBQOA9UMnSnBFw4ItYjuO4wmrVAeKaf0oaWVhNy2G9jivmB677obqdpjpZcxTYdpFjxwl4M64aiS5SytJqZxmAqPSbacbnDjnLAF3NgXYHlAjR2rqpaSZs1NOnC+AYcTM5LYCpStwJccDFWJKDojxsB9I1kxc+oSiWpWGYb5CxIOffEtFQ1RU+FKUvd1h23EJz4W5iNf+j5RZqimABcHEvEThZRURLAN2Ls535l5k0yMjVUx/vKt/wCHriOR5b+mI3aCsitply5aZy50pSEpS6VOlTBnDg4Ta4tnZxE8/U9KmXLqJ6kEAjCsGzkgsE5O975Rl63QyJjfzqntuK1B+Dsh8wC8X9X676NOSVTqcywCCkTJiz3g9Fc9+d+MSxyy8SQk3YY+rf8A1VT+8H8MN+rv/V1X7xP8MaCTVU1UT0UwFYuSHB7yCBiHy8UK+lXL64DdoZeJOXjF+5NAz9Af9VVfvB/BDv0Cf63V/vU/CLWMZX8jCBXNvD8odhRCnV9X9brP3ifhHK1fP9arP3ifhEomkZH1Qqqg8YLCiIauP/8At1Y/vJ+Dw/6tn+t1J59Ij+GJEzh2h7IeJvNPn+cIVF3pucL0piLo+UNMvgDABMqYeJiJSzx9XxiNUuGdF3wDCMrSWEMlHi9z3lrxX0lWJnS1S5iDhVZQC1JOb5gPuEVSk7nhpkk/JgHQOmaBpD/QzB3TpnvhBq5R/qpvjPX7oJdArl7Y4pV8tDt+xUgZ9W6P9VO/fzIU6s0f6qd+/XBBl84b0Z+TDtjpFGRq5SIJPQzC7f08zIZCzbyfOClBJkSby5KgSLvNmKfkQSQfERWKTv8AdHKQfke+FYUgydYAM0Af3v8A6wn1hHYHn+UA2Jy9/uEOElXC3d8YVBQaOsQ7A8/yjhp8H+jHn+UCAk8LfPKJEEwUFBYacHYHn+UcNOf2Y8/ygbi5Dy/KExjh6mgoKCM7S4UGVLBB5nzBAseYjM1mgaVYU8qZtPi/nE3fmd5O+CilDlFWfNbcPI+4wwoFydXqRryppPET1j1NEv1do/1M7/uF/CHU8+w2SPCLYqVNv8oLYqRT/QNH+pm/9xMiL6tUZ/opw/8AkL+EEOlJ/wCM4QP8j5+RBbHSF0RR09KvHLlzMTZqnKVnnYhoMr1oOXRgg7irP/xgME8o4jl6vzhchSOnFKiCiX0YYggKccmfKHptx9hhluEIT3wxDyeZjm7zDekhpmcoAOUAd0cJXf6vhDukhelPCAAkV9/nHFffEcKIQyQKEIT3xGI5MADgvvhvTcifAwi8o6ABTPPA+uI1TeR9fwiaVv8AD3QqfjDArGc24/PhDDUvuI8/hFtfz5Ry4AKgXz+fKGmYOLeD+6Lhz8PfEY63gPbABW6U9oeTQ8VR7R8DEi/hD1fPqgGVQsk5+uJUvvvEaMj4+yJkwAOuf+YQgDOHS8j4xCffAIaqWc39nvippBwknExAtfMuG3cSIuIziPT2XiP8yYBg5E5RGYhuM8YiRv7obMz8f9sAFpM48Tu+cokSo8fUfhFeXkO+LI+fOEA8KPH3QmM8fVHL+fXDFe6ACULPahuLnEQ93uh0MQ679YwhJO+ETl5wivn1QAL4wuLmYh4d/wAYmT7z7YBH/9k=">
            <a:hlinkClick r:id="rId2"/>
          </p:cNvPr>
          <p:cNvSpPr>
            <a:spLocks noChangeAspect="1" noChangeArrowheads="1"/>
          </p:cNvSpPr>
          <p:nvPr/>
        </p:nvSpPr>
        <p:spPr bwMode="auto">
          <a:xfrm>
            <a:off x="190500" y="-1462088"/>
            <a:ext cx="3810000" cy="3048001"/>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32770" name="Picture 2" descr="Starbucks Via Ready Brew instant coffee is offered for sale at a Starbuck coffee shop March 3, 2009 in Chicago, Illinois. The coffee, which was launched today in Chicago and Seattle, sells for $2.99 for a package of 3 or $9.95 for a box of 12. The coffee will be available in London starting March 25."/>
          <p:cNvPicPr>
            <a:picLocks noChangeAspect="1" noChangeArrowheads="1"/>
          </p:cNvPicPr>
          <p:nvPr/>
        </p:nvPicPr>
        <p:blipFill>
          <a:blip r:embed="rId3" cstate="print"/>
          <a:srcRect/>
          <a:stretch>
            <a:fillRect/>
          </a:stretch>
        </p:blipFill>
        <p:spPr bwMode="auto">
          <a:xfrm>
            <a:off x="714348" y="3071810"/>
            <a:ext cx="4357718" cy="3071834"/>
          </a:xfrm>
          <a:prstGeom prst="rect">
            <a:avLst/>
          </a:prstGeom>
          <a:noFill/>
        </p:spPr>
      </p:pic>
      <p:sp>
        <p:nvSpPr>
          <p:cNvPr id="9" name="TextBox 8"/>
          <p:cNvSpPr txBox="1"/>
          <p:nvPr/>
        </p:nvSpPr>
        <p:spPr>
          <a:xfrm>
            <a:off x="5357818" y="3857628"/>
            <a:ext cx="2928958" cy="2246769"/>
          </a:xfrm>
          <a:prstGeom prst="rect">
            <a:avLst/>
          </a:prstGeom>
          <a:noFill/>
        </p:spPr>
        <p:txBody>
          <a:bodyPr wrap="square" rtlCol="0">
            <a:spAutoFit/>
          </a:bodyPr>
          <a:lstStyle/>
          <a:p>
            <a:r>
              <a:rPr lang="en-US" sz="2000" b="1" dirty="0" smtClean="0"/>
              <a:t>Starbucks tested its VIA instant coffee extensively before launching new-product nationally. “We knew it could undermine the company if we didn’t do it right”</a:t>
            </a:r>
            <a:endParaRPr lang="th-TH" sz="2000" b="1"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8. Commercialization</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rPr>
              <a:t>Commercialization: </a:t>
            </a:r>
            <a:r>
              <a:rPr lang="en-US" dirty="0" smtClean="0">
                <a:solidFill>
                  <a:srgbClr val="FF0000"/>
                </a:solidFill>
              </a:rPr>
              <a:t>Introducing a new product into the market</a:t>
            </a:r>
            <a:endParaRPr lang="th-TH" dirty="0">
              <a:solidFill>
                <a:srgbClr val="FF0000"/>
              </a:solidFill>
            </a:endParaRPr>
          </a:p>
        </p:txBody>
      </p:sp>
      <p:pic>
        <p:nvPicPr>
          <p:cNvPr id="54274" name="Picture 2" descr="http://cdn1.sbnation.com/entry_photo_images/9096239/samsungcurved_large_verge_medium_landscape.jpg"/>
          <p:cNvPicPr>
            <a:picLocks noChangeAspect="1" noChangeArrowheads="1"/>
          </p:cNvPicPr>
          <p:nvPr/>
        </p:nvPicPr>
        <p:blipFill>
          <a:blip r:embed="rId2" cstate="print"/>
          <a:srcRect/>
          <a:stretch>
            <a:fillRect/>
          </a:stretch>
        </p:blipFill>
        <p:spPr bwMode="auto">
          <a:xfrm>
            <a:off x="1428728" y="2285992"/>
            <a:ext cx="6500858" cy="4266188"/>
          </a:xfrm>
          <a:prstGeom prst="rect">
            <a:avLst/>
          </a:prstGeom>
          <a:noFill/>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Managing New-Product Development</a:t>
            </a:r>
            <a:endParaRPr lang="th-TH" dirty="0"/>
          </a:p>
        </p:txBody>
      </p:sp>
      <p:graphicFrame>
        <p:nvGraphicFramePr>
          <p:cNvPr id="4" name="ตัวยึดเนื้อหา 3"/>
          <p:cNvGraphicFramePr>
            <a:graphicFrameLocks noGrp="1"/>
          </p:cNvGraphicFramePr>
          <p:nvPr>
            <p:ph sz="quarter" idx="1"/>
          </p:nvPr>
        </p:nvGraphicFramePr>
        <p:xfrm>
          <a:off x="928662" y="1571612"/>
          <a:ext cx="77724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71538" y="2500306"/>
            <a:ext cx="8072462" cy="1143000"/>
          </a:xfrm>
        </p:spPr>
        <p:txBody>
          <a:bodyPr>
            <a:normAutofit fontScale="90000"/>
          </a:bodyPr>
          <a:lstStyle/>
          <a:p>
            <a:r>
              <a:rPr lang="en-US" b="1" dirty="0" smtClean="0">
                <a:solidFill>
                  <a:srgbClr val="FF0000"/>
                </a:solidFill>
              </a:rPr>
              <a:t>Objective 3</a:t>
            </a:r>
            <a:r>
              <a:rPr lang="en-US" b="1" dirty="0" smtClean="0"/>
              <a:t>:Decribe the stages of the product life cycle and how marketing strategies change during a product’s life cycle.</a:t>
            </a:r>
            <a:r>
              <a:rPr lang="en-US" b="1" dirty="0" smtClean="0"/>
              <a:t/>
            </a:r>
            <a:br>
              <a:rPr lang="en-US" b="1" dirty="0" smtClean="0"/>
            </a:br>
            <a:endParaRPr lang="th-TH" b="1" dirty="0"/>
          </a:p>
        </p:txBody>
      </p:sp>
      <p:pic>
        <p:nvPicPr>
          <p:cNvPr id="57346" name="Picture 2" descr="http://292fc373eb1b8428f75b-7f75e5eb51943043279413a54aaa858a.r38.cf3.rackcdn.com/business-news_20_temp-1350209371-507a8f5b-620x348.jpg"/>
          <p:cNvPicPr>
            <a:picLocks noChangeAspect="1" noChangeArrowheads="1"/>
          </p:cNvPicPr>
          <p:nvPr/>
        </p:nvPicPr>
        <p:blipFill>
          <a:blip r:embed="rId2" cstate="print"/>
          <a:srcRect/>
          <a:stretch>
            <a:fillRect/>
          </a:stretch>
        </p:blipFill>
        <p:spPr bwMode="auto">
          <a:xfrm>
            <a:off x="2857488" y="3071810"/>
            <a:ext cx="5526140" cy="310176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642910" y="1357298"/>
            <a:ext cx="7772400" cy="4572000"/>
          </a:xfrm>
        </p:spPr>
        <p:txBody>
          <a:bodyPr/>
          <a:lstStyle/>
          <a:p>
            <a:pPr>
              <a:buFont typeface="Wingdings" pitchFamily="2" charset="2"/>
              <a:buChar char="v"/>
            </a:pPr>
            <a:r>
              <a:rPr lang="en-US" b="1" dirty="0" smtClean="0">
                <a:solidFill>
                  <a:srgbClr val="FF0000"/>
                </a:solidFill>
              </a:rPr>
              <a:t>Product Life Cycle (PLC): </a:t>
            </a:r>
            <a:r>
              <a:rPr lang="en-US" dirty="0" smtClean="0">
                <a:solidFill>
                  <a:srgbClr val="FF0000"/>
                </a:solidFill>
              </a:rPr>
              <a:t>The course of a product’s sales and profits over its lifetime.</a:t>
            </a:r>
          </a:p>
          <a:p>
            <a:pPr>
              <a:buNone/>
            </a:pPr>
            <a:r>
              <a:rPr lang="en-US" sz="2400" dirty="0" smtClean="0"/>
              <a:t>Figure 9.2 </a:t>
            </a:r>
            <a:r>
              <a:rPr lang="en-US" sz="2400" dirty="0" smtClean="0"/>
              <a:t>Sales and profits over the Product’s Life from Inception to Decline</a:t>
            </a:r>
            <a:endParaRPr lang="th-TH" sz="2400" dirty="0"/>
          </a:p>
        </p:txBody>
      </p:sp>
      <p:pic>
        <p:nvPicPr>
          <p:cNvPr id="10242" name="Picture 2" descr="http://www.laukamm.de/fomweb/elearning/marketing/newproduct/kotl_product_life_cycle-Dateien/abkotler10_10_05.gif"/>
          <p:cNvPicPr>
            <a:picLocks noChangeAspect="1" noChangeArrowheads="1"/>
          </p:cNvPicPr>
          <p:nvPr/>
        </p:nvPicPr>
        <p:blipFill>
          <a:blip r:embed="rId2" cstate="print"/>
          <a:srcRect/>
          <a:stretch>
            <a:fillRect/>
          </a:stretch>
        </p:blipFill>
        <p:spPr bwMode="auto">
          <a:xfrm>
            <a:off x="857224" y="3286124"/>
            <a:ext cx="7000924" cy="3005145"/>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smtClean="0"/>
              <a:t>Product Life Cycle Strategies</a:t>
            </a:r>
            <a:endParaRPr lang="th-TH" dirty="0"/>
          </a:p>
        </p:txBody>
      </p:sp>
      <p:sp>
        <p:nvSpPr>
          <p:cNvPr id="3" name="ตัวยึดเนื้อหา 2"/>
          <p:cNvSpPr>
            <a:spLocks noGrp="1"/>
          </p:cNvSpPr>
          <p:nvPr>
            <p:ph sz="quarter" idx="1"/>
          </p:nvPr>
        </p:nvSpPr>
        <p:spPr>
          <a:xfrm>
            <a:off x="857224" y="1571612"/>
            <a:ext cx="7772400" cy="4572000"/>
          </a:xfrm>
        </p:spPr>
        <p:txBody>
          <a:bodyPr>
            <a:normAutofit fontScale="92500" lnSpcReduction="20000"/>
          </a:bodyPr>
          <a:lstStyle/>
          <a:p>
            <a:r>
              <a:rPr lang="en-US" b="1" dirty="0" smtClean="0">
                <a:solidFill>
                  <a:srgbClr val="FF0000"/>
                </a:solidFill>
              </a:rPr>
              <a:t>Product Development</a:t>
            </a:r>
            <a:r>
              <a:rPr lang="en-US" dirty="0" smtClean="0"/>
              <a:t>: begins when the company finds and develops a new product idea. During product development, sales are zero, and the company’s investment costs mount.</a:t>
            </a:r>
          </a:p>
          <a:p>
            <a:r>
              <a:rPr lang="en-US" b="1" dirty="0" smtClean="0">
                <a:solidFill>
                  <a:srgbClr val="FF0000"/>
                </a:solidFill>
              </a:rPr>
              <a:t>Introduction: </a:t>
            </a:r>
            <a:r>
              <a:rPr lang="en-US" dirty="0" smtClean="0"/>
              <a:t>is a period of slow sales growth as the product is introduced in the market. Profits are nonexistent in this stage because of the heavy expenses of product introduction.</a:t>
            </a:r>
          </a:p>
          <a:p>
            <a:r>
              <a:rPr lang="en-US" b="1" dirty="0" smtClean="0">
                <a:solidFill>
                  <a:srgbClr val="FF0000"/>
                </a:solidFill>
              </a:rPr>
              <a:t>Growth: </a:t>
            </a:r>
            <a:r>
              <a:rPr lang="en-US" dirty="0" smtClean="0"/>
              <a:t>is a period of rapid market acceptance and increasing profits.</a:t>
            </a:r>
          </a:p>
          <a:p>
            <a:r>
              <a:rPr lang="en-US" b="1" dirty="0" smtClean="0">
                <a:solidFill>
                  <a:srgbClr val="FF0000"/>
                </a:solidFill>
              </a:rPr>
              <a:t>Maturity</a:t>
            </a:r>
            <a:r>
              <a:rPr lang="en-US" dirty="0" smtClean="0"/>
              <a:t>: is a period of slowdown in sales growth because the product has achieved acceptance by most potential buyers. Profits level off or decline because of increased marketing outlays to defend the product against competition.</a:t>
            </a:r>
          </a:p>
          <a:p>
            <a:r>
              <a:rPr lang="en-US" b="1" dirty="0" smtClean="0">
                <a:solidFill>
                  <a:srgbClr val="FF0000"/>
                </a:solidFill>
              </a:rPr>
              <a:t>Decline: </a:t>
            </a:r>
            <a:r>
              <a:rPr lang="en-US" dirty="0" smtClean="0"/>
              <a:t>is the period when sales fall off and profits drop.</a:t>
            </a:r>
            <a:endParaRPr lang="th-TH"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Life Cycle Strategies</a:t>
            </a:r>
            <a:endParaRPr lang="th-TH" dirty="0"/>
          </a:p>
        </p:txBody>
      </p:sp>
      <p:sp>
        <p:nvSpPr>
          <p:cNvPr id="3" name="ตัวยึดเนื้อหา 2"/>
          <p:cNvSpPr>
            <a:spLocks noGrp="1"/>
          </p:cNvSpPr>
          <p:nvPr>
            <p:ph sz="quarter" idx="1"/>
          </p:nvPr>
        </p:nvSpPr>
        <p:spPr>
          <a:xfrm>
            <a:off x="357158" y="1643050"/>
            <a:ext cx="3871914" cy="4572000"/>
          </a:xfrm>
        </p:spPr>
        <p:txBody>
          <a:bodyPr>
            <a:normAutofit/>
          </a:bodyPr>
          <a:lstStyle/>
          <a:p>
            <a:pPr>
              <a:buNone/>
            </a:pPr>
            <a:r>
              <a:rPr lang="en-US" b="1" dirty="0" smtClean="0"/>
              <a:t>The PLC can describe:</a:t>
            </a:r>
          </a:p>
          <a:p>
            <a:pPr marL="514350" indent="-514350">
              <a:buNone/>
            </a:pPr>
            <a:endParaRPr lang="en-US" b="1" dirty="0" smtClean="0"/>
          </a:p>
          <a:p>
            <a:pPr marL="514350" indent="-514350">
              <a:buNone/>
            </a:pPr>
            <a:r>
              <a:rPr lang="en-US" b="1" dirty="0" smtClean="0"/>
              <a:t>1. Product class: gasoline </a:t>
            </a:r>
            <a:r>
              <a:rPr lang="en-US" sz="2400" b="1" dirty="0" smtClean="0"/>
              <a:t>–powered automobiles</a:t>
            </a:r>
          </a:p>
          <a:p>
            <a:pPr marL="514350" indent="-514350">
              <a:buAutoNum type="arabicPeriod"/>
            </a:pPr>
            <a:endParaRPr lang="en-US" b="1" dirty="0" smtClean="0"/>
          </a:p>
          <a:p>
            <a:pPr>
              <a:buNone/>
            </a:pPr>
            <a:r>
              <a:rPr lang="en-US" b="1" dirty="0" smtClean="0"/>
              <a:t>2. Product form: SUV’s</a:t>
            </a:r>
          </a:p>
          <a:p>
            <a:pPr>
              <a:buNone/>
            </a:pPr>
            <a:endParaRPr lang="en-US" b="1" dirty="0" smtClean="0"/>
          </a:p>
          <a:p>
            <a:pPr>
              <a:buNone/>
            </a:pPr>
            <a:r>
              <a:rPr lang="en-US" b="1" dirty="0" smtClean="0"/>
              <a:t>3. Brand: Ford Escape</a:t>
            </a:r>
            <a:endParaRPr lang="th-TH" dirty="0"/>
          </a:p>
        </p:txBody>
      </p:sp>
      <p:pic>
        <p:nvPicPr>
          <p:cNvPr id="61442" name="Picture 2" descr="http://www.blogcdn.com/www.autoblog.com/media/2012/10/mt-suvoty-2013.jpg"/>
          <p:cNvPicPr>
            <a:picLocks noChangeAspect="1" noChangeArrowheads="1"/>
          </p:cNvPicPr>
          <p:nvPr/>
        </p:nvPicPr>
        <p:blipFill>
          <a:blip r:embed="rId2" cstate="print"/>
          <a:srcRect/>
          <a:stretch>
            <a:fillRect/>
          </a:stretch>
        </p:blipFill>
        <p:spPr bwMode="auto">
          <a:xfrm>
            <a:off x="4143372" y="2357430"/>
            <a:ext cx="4643470" cy="28098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www.zabanga.info/customer-relationships/images/1820_223_208-products-the-mature-stage.jpg">
            <a:hlinkClick r:id="rId2"/>
          </p:cNvPr>
          <p:cNvPicPr>
            <a:picLocks noChangeAspect="1" noChangeArrowheads="1"/>
          </p:cNvPicPr>
          <p:nvPr/>
        </p:nvPicPr>
        <p:blipFill>
          <a:blip r:embed="rId3" cstate="print"/>
          <a:srcRect/>
          <a:stretch>
            <a:fillRect/>
          </a:stretch>
        </p:blipFill>
        <p:spPr bwMode="auto">
          <a:xfrm>
            <a:off x="5072066" y="928670"/>
            <a:ext cx="3410775" cy="5310191"/>
          </a:xfrm>
          <a:prstGeom prst="rect">
            <a:avLst/>
          </a:prstGeom>
          <a:noFill/>
        </p:spPr>
      </p:pic>
      <p:sp>
        <p:nvSpPr>
          <p:cNvPr id="5" name="TextBox 4"/>
          <p:cNvSpPr txBox="1"/>
          <p:nvPr/>
        </p:nvSpPr>
        <p:spPr>
          <a:xfrm>
            <a:off x="285720" y="857232"/>
            <a:ext cx="4572032" cy="2677656"/>
          </a:xfrm>
          <a:prstGeom prst="rect">
            <a:avLst/>
          </a:prstGeom>
          <a:noFill/>
        </p:spPr>
        <p:txBody>
          <a:bodyPr wrap="square" rtlCol="0">
            <a:spAutoFit/>
          </a:bodyPr>
          <a:lstStyle/>
          <a:p>
            <a:r>
              <a:rPr lang="en-US" dirty="0" smtClean="0"/>
              <a:t>Product Life Cycle: Some products die quickly; others stay in the mature stage for a long, long time. TABASCO sauce is over “140 years old and yet still able to totally </a:t>
            </a:r>
            <a:r>
              <a:rPr lang="en-US" dirty="0" err="1" smtClean="0"/>
              <a:t>whup</a:t>
            </a:r>
            <a:r>
              <a:rPr lang="en-US" dirty="0" smtClean="0"/>
              <a:t> your butt!”</a:t>
            </a:r>
            <a:endParaRPr lang="th-TH" dirty="0"/>
          </a:p>
        </p:txBody>
      </p:sp>
      <p:sp>
        <p:nvSpPr>
          <p:cNvPr id="7" name="TextBox 6"/>
          <p:cNvSpPr txBox="1"/>
          <p:nvPr/>
        </p:nvSpPr>
        <p:spPr>
          <a:xfrm>
            <a:off x="142844" y="3714752"/>
            <a:ext cx="4572032" cy="2308324"/>
          </a:xfrm>
          <a:prstGeom prst="rect">
            <a:avLst/>
          </a:prstGeom>
          <a:noFill/>
        </p:spPr>
        <p:txBody>
          <a:bodyPr wrap="square" rtlCol="0">
            <a:spAutoFit/>
          </a:bodyPr>
          <a:lstStyle/>
          <a:p>
            <a:r>
              <a:rPr lang="en-US" sz="1800" dirty="0" smtClean="0"/>
              <a:t>Some products die quickly, others stay in the mature stage for a long time. For example, TABASCO sauce has been around for more than 140 years. Even then to keep the product young, the company has added a full line of flavors (such as Sweet &amp; Spicy and Chipotle) and a kitchen cabinet full of new TABASCO products(such as spicy beans, a chill mix and </a:t>
            </a:r>
            <a:r>
              <a:rPr lang="en-US" sz="1800" dirty="0" err="1" smtClean="0"/>
              <a:t>jalapena</a:t>
            </a:r>
            <a:r>
              <a:rPr lang="en-US" sz="1800" dirty="0" smtClean="0"/>
              <a:t> nacho slices)</a:t>
            </a:r>
            <a:endParaRPr lang="en-US" sz="1800" dirty="0"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graphics8.nytimes.com/images/2012/04/10/business/Adco1/Adco1-articleInline.jpg"/>
          <p:cNvPicPr>
            <a:picLocks noChangeAspect="1" noChangeArrowheads="1"/>
          </p:cNvPicPr>
          <p:nvPr/>
        </p:nvPicPr>
        <p:blipFill>
          <a:blip r:embed="rId2" cstate="print"/>
          <a:srcRect/>
          <a:stretch>
            <a:fillRect/>
          </a:stretch>
        </p:blipFill>
        <p:spPr bwMode="auto">
          <a:xfrm>
            <a:off x="2571736" y="357166"/>
            <a:ext cx="3500462" cy="4716414"/>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1571604" y="5214950"/>
            <a:ext cx="5929322" cy="1015663"/>
          </a:xfrm>
          <a:prstGeom prst="rect">
            <a:avLst/>
          </a:prstGeom>
          <a:noFill/>
        </p:spPr>
        <p:txBody>
          <a:bodyPr wrap="square" rtlCol="0">
            <a:spAutoFit/>
          </a:bodyPr>
          <a:lstStyle/>
          <a:p>
            <a:r>
              <a:rPr lang="en-US" sz="2000" b="1" dirty="0" smtClean="0"/>
              <a:t>Product life cycle: Some brands stay in the mature stage for a long time. Life Savers mints recently celebrated “ 100 years of keeping your mouth fresh.”</a:t>
            </a:r>
            <a:endParaRPr lang="th-TH" sz="2000" b="1"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Life Cycle </a:t>
            </a:r>
            <a:r>
              <a:rPr lang="en-US" dirty="0" smtClean="0"/>
              <a:t>Strategies</a:t>
            </a:r>
            <a:br>
              <a:rPr lang="en-US" dirty="0" smtClean="0"/>
            </a:br>
            <a:r>
              <a:rPr lang="en-US" sz="2700" dirty="0" smtClean="0"/>
              <a:t>PLC Concept</a:t>
            </a:r>
            <a:endParaRPr lang="th-TH" sz="2700" dirty="0"/>
          </a:p>
        </p:txBody>
      </p:sp>
      <p:sp>
        <p:nvSpPr>
          <p:cNvPr id="3" name="ตัวยึดเนื้อหา 2"/>
          <p:cNvSpPr>
            <a:spLocks noGrp="1"/>
          </p:cNvSpPr>
          <p:nvPr>
            <p:ph sz="quarter" idx="1"/>
          </p:nvPr>
        </p:nvSpPr>
        <p:spPr/>
        <p:txBody>
          <a:bodyPr/>
          <a:lstStyle/>
          <a:p>
            <a:r>
              <a:rPr lang="en-US" dirty="0" smtClean="0"/>
              <a:t>PLC concept could be applied to :</a:t>
            </a:r>
          </a:p>
          <a:p>
            <a:pPr>
              <a:buNone/>
            </a:pPr>
            <a:endParaRPr lang="en-US" dirty="0" smtClean="0"/>
          </a:p>
          <a:p>
            <a:pPr>
              <a:buNone/>
            </a:pPr>
            <a:r>
              <a:rPr lang="en-US" b="1" dirty="0" smtClean="0"/>
              <a:t>Figure 9.3 </a:t>
            </a:r>
            <a:r>
              <a:rPr lang="en-US" b="1" dirty="0" smtClean="0"/>
              <a:t>Styles, </a:t>
            </a:r>
            <a:r>
              <a:rPr lang="en-US" b="1" dirty="0" err="1" smtClean="0"/>
              <a:t>Fashion,Fad</a:t>
            </a:r>
            <a:endParaRPr lang="en-US" b="1" dirty="0" smtClean="0"/>
          </a:p>
          <a:p>
            <a:endParaRPr lang="en-US" dirty="0" smtClean="0"/>
          </a:p>
        </p:txBody>
      </p:sp>
      <p:grpSp>
        <p:nvGrpSpPr>
          <p:cNvPr id="6" name="กลุ่ม 5"/>
          <p:cNvGrpSpPr/>
          <p:nvPr/>
        </p:nvGrpSpPr>
        <p:grpSpPr>
          <a:xfrm>
            <a:off x="500034" y="3000372"/>
            <a:ext cx="8072494" cy="3243268"/>
            <a:chOff x="500034" y="2786058"/>
            <a:chExt cx="8072494" cy="3457582"/>
          </a:xfrm>
        </p:grpSpPr>
        <p:pic>
          <p:nvPicPr>
            <p:cNvPr id="59394" name="Picture 2" descr="http://www.learnmarketing.net/PLC%20styles,%20fashion%20and%20fads.gif"/>
            <p:cNvPicPr>
              <a:picLocks noChangeAspect="1" noChangeArrowheads="1"/>
            </p:cNvPicPr>
            <p:nvPr/>
          </p:nvPicPr>
          <p:blipFill>
            <a:blip r:embed="rId2" cstate="print"/>
            <a:srcRect/>
            <a:stretch>
              <a:fillRect/>
            </a:stretch>
          </p:blipFill>
          <p:spPr bwMode="auto">
            <a:xfrm>
              <a:off x="500034" y="2928934"/>
              <a:ext cx="7858180" cy="3314706"/>
            </a:xfrm>
            <a:prstGeom prst="rect">
              <a:avLst/>
            </a:prstGeom>
            <a:noFill/>
          </p:spPr>
        </p:pic>
        <p:sp>
          <p:nvSpPr>
            <p:cNvPr id="5" name="สี่เหลี่ยมมุมมน 4"/>
            <p:cNvSpPr/>
            <p:nvPr/>
          </p:nvSpPr>
          <p:spPr>
            <a:xfrm>
              <a:off x="714348" y="2786058"/>
              <a:ext cx="7858180" cy="1000132"/>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sz="quarter" idx="1"/>
          </p:nvPr>
        </p:nvSpPr>
        <p:spPr>
          <a:xfrm>
            <a:off x="857224" y="1357298"/>
            <a:ext cx="7715304" cy="5214950"/>
          </a:xfrm>
        </p:spPr>
        <p:txBody>
          <a:bodyPr>
            <a:normAutofit fontScale="85000" lnSpcReduction="20000"/>
          </a:bodyPr>
          <a:lstStyle/>
          <a:p>
            <a:endParaRPr lang="en-US" dirty="0" smtClean="0"/>
          </a:p>
          <a:p>
            <a:r>
              <a:rPr lang="en-US" b="1" dirty="0" smtClean="0">
                <a:solidFill>
                  <a:srgbClr val="FF0000"/>
                </a:solidFill>
              </a:rPr>
              <a:t>Style: </a:t>
            </a:r>
            <a:r>
              <a:rPr lang="en-US" dirty="0" smtClean="0"/>
              <a:t>A basic and distinctive mode of </a:t>
            </a:r>
            <a:r>
              <a:rPr lang="en-US" dirty="0" smtClean="0"/>
              <a:t>expression</a:t>
            </a:r>
          </a:p>
          <a:p>
            <a:pPr>
              <a:buNone/>
            </a:pPr>
            <a:r>
              <a:rPr lang="en-US" sz="1700" dirty="0" smtClean="0"/>
              <a:t>(once invented may last for generations)</a:t>
            </a:r>
            <a:endParaRPr lang="en-US" sz="1700" dirty="0" smtClean="0"/>
          </a:p>
          <a:p>
            <a:pPr lvl="1"/>
            <a:r>
              <a:rPr lang="en-US" dirty="0" smtClean="0"/>
              <a:t>Homes: colonial, ranch, transitional</a:t>
            </a:r>
          </a:p>
          <a:p>
            <a:pPr lvl="1"/>
            <a:r>
              <a:rPr lang="en-US" dirty="0" smtClean="0"/>
              <a:t>Clothing: formal, casual</a:t>
            </a:r>
          </a:p>
          <a:p>
            <a:pPr lvl="1"/>
            <a:r>
              <a:rPr lang="en-US" dirty="0" smtClean="0"/>
              <a:t>Art: realist, surrealist, abstract</a:t>
            </a:r>
          </a:p>
          <a:p>
            <a:endParaRPr lang="en-US" dirty="0" smtClean="0"/>
          </a:p>
          <a:p>
            <a:r>
              <a:rPr lang="en-US" b="1" dirty="0" smtClean="0">
                <a:solidFill>
                  <a:srgbClr val="FF0000"/>
                </a:solidFill>
              </a:rPr>
              <a:t>Fashion: </a:t>
            </a:r>
            <a:r>
              <a:rPr lang="en-US" dirty="0" smtClean="0"/>
              <a:t>A currently accepted or popular style in a given field</a:t>
            </a:r>
            <a:r>
              <a:rPr lang="en-US" dirty="0" smtClean="0"/>
              <a:t>.</a:t>
            </a:r>
          </a:p>
          <a:p>
            <a:pPr>
              <a:buNone/>
            </a:pPr>
            <a:r>
              <a:rPr lang="en-US" sz="2300" dirty="0" smtClean="0"/>
              <a:t>(tends to grow slowly for a while and decline slowly)</a:t>
            </a:r>
            <a:endParaRPr lang="en-US" sz="2300" dirty="0" smtClean="0"/>
          </a:p>
          <a:p>
            <a:pPr lvl="1"/>
            <a:r>
              <a:rPr lang="en-US" dirty="0" smtClean="0"/>
              <a:t>1980’-1990’s -&gt; Business Attire</a:t>
            </a:r>
          </a:p>
          <a:p>
            <a:pPr lvl="1"/>
            <a:r>
              <a:rPr lang="en-US" dirty="0" smtClean="0"/>
              <a:t>2000’s -&gt; Business Casual</a:t>
            </a:r>
            <a:endParaRPr lang="en-US" dirty="0" smtClean="0"/>
          </a:p>
          <a:p>
            <a:pPr>
              <a:buNone/>
            </a:pPr>
            <a:endParaRPr lang="en-US" dirty="0" smtClean="0"/>
          </a:p>
          <a:p>
            <a:r>
              <a:rPr lang="en-US" b="1" dirty="0" smtClean="0">
                <a:solidFill>
                  <a:srgbClr val="FF0000"/>
                </a:solidFill>
              </a:rPr>
              <a:t>Fad: </a:t>
            </a:r>
            <a:r>
              <a:rPr lang="en-US" dirty="0" smtClean="0"/>
              <a:t>A temporary period of unusually high sales driven by consumer enthusiasm and immediate product or brand popularity</a:t>
            </a:r>
            <a:r>
              <a:rPr lang="en-US" dirty="0" smtClean="0"/>
              <a:t>.</a:t>
            </a:r>
          </a:p>
          <a:p>
            <a:pPr lvl="1"/>
            <a:r>
              <a:rPr lang="en-US" dirty="0" smtClean="0"/>
              <a:t>Pet Rock</a:t>
            </a:r>
          </a:p>
          <a:p>
            <a:pPr lvl="1"/>
            <a:r>
              <a:rPr lang="en-US" dirty="0" smtClean="0"/>
              <a:t>Low </a:t>
            </a:r>
            <a:r>
              <a:rPr lang="en-US" dirty="0" err="1" smtClean="0"/>
              <a:t>Carb</a:t>
            </a:r>
            <a:r>
              <a:rPr lang="en-US" dirty="0" smtClean="0"/>
              <a:t> Diets</a:t>
            </a:r>
            <a:endParaRPr lang="th-TH" dirty="0"/>
          </a:p>
        </p:txBody>
      </p:sp>
      <p:sp>
        <p:nvSpPr>
          <p:cNvPr id="5" name="ชื่อเรื่อง 1"/>
          <p:cNvSpPr>
            <a:spLocks noGrp="1"/>
          </p:cNvSpPr>
          <p:nvPr>
            <p:ph type="title"/>
          </p:nvPr>
        </p:nvSpPr>
        <p:spPr/>
        <p:txBody>
          <a:bodyPr>
            <a:normAutofit fontScale="90000"/>
          </a:bodyPr>
          <a:lstStyle/>
          <a:p>
            <a:r>
              <a:rPr lang="en-US" dirty="0" smtClean="0"/>
              <a:t>Product Life Cycle </a:t>
            </a:r>
            <a:r>
              <a:rPr lang="en-US" dirty="0" smtClean="0"/>
              <a:t>Strategies</a:t>
            </a:r>
            <a:br>
              <a:rPr lang="en-US" dirty="0" smtClean="0"/>
            </a:br>
            <a:r>
              <a:rPr lang="en-US" sz="2700" dirty="0" smtClean="0"/>
              <a:t>PLC Concept</a:t>
            </a:r>
            <a:endParaRPr lang="th-TH" sz="27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รูปภาพ 4" descr="summary of PLC.jpg"/>
          <p:cNvPicPr>
            <a:picLocks noChangeAspect="1"/>
          </p:cNvPicPr>
          <p:nvPr/>
        </p:nvPicPr>
        <p:blipFill>
          <a:blip r:embed="rId2" cstate="print">
            <a:lum bright="16000" contrast="37000"/>
          </a:blip>
          <a:stretch>
            <a:fillRect/>
          </a:stretch>
        </p:blipFill>
        <p:spPr>
          <a:xfrm>
            <a:off x="500034" y="857232"/>
            <a:ext cx="8282153" cy="5757536"/>
          </a:xfrm>
          <a:prstGeom prst="rect">
            <a:avLst/>
          </a:prstGeom>
        </p:spPr>
      </p:pic>
      <p:sp>
        <p:nvSpPr>
          <p:cNvPr id="7" name="ชื่อเรื่อง 6"/>
          <p:cNvSpPr>
            <a:spLocks noGrp="1"/>
          </p:cNvSpPr>
          <p:nvPr>
            <p:ph type="title"/>
          </p:nvPr>
        </p:nvSpPr>
        <p:spPr>
          <a:xfrm>
            <a:off x="642910" y="-285776"/>
            <a:ext cx="8358214" cy="1143000"/>
          </a:xfrm>
        </p:spPr>
        <p:txBody>
          <a:bodyPr>
            <a:normAutofit/>
          </a:bodyPr>
          <a:lstStyle/>
          <a:p>
            <a:r>
              <a:rPr lang="en-US" sz="1800" dirty="0" smtClean="0"/>
              <a:t>Table 9.2: Summary of PLC Characteristics, Objectives and Strategies</a:t>
            </a:r>
            <a:endParaRPr lang="th-TH"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210.46.97.180/zonghe/book/105-%E5%B8%82%E5%9C%BA%E8%90%A5%E9%94%80%E5%8E%9F%E7%90%86%EF%BC%88%E7%AC%AC9%E7%89%88%EF%BC%89-%E6%B8%85%E5%8D%8E%E5%A4%A7%E5%AD%A6%E5%87%BA%E7%89%88%E7%A4%BE-Philip%20Kotler%20Cary/images/36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428596" y="1928802"/>
            <a:ext cx="4286280" cy="2677656"/>
          </a:xfrm>
          <a:prstGeom prst="rect">
            <a:avLst/>
          </a:prstGeom>
          <a:noFill/>
        </p:spPr>
        <p:txBody>
          <a:bodyPr wrap="square" rtlCol="0">
            <a:spAutoFit/>
          </a:bodyPr>
          <a:lstStyle/>
          <a:p>
            <a:r>
              <a:rPr lang="en-US" dirty="0" smtClean="0"/>
              <a:t>Reinvigorating the mature brand: </a:t>
            </a:r>
            <a:r>
              <a:rPr lang="en-US" dirty="0" smtClean="0"/>
              <a:t>Kellogg’s </a:t>
            </a:r>
            <a:r>
              <a:rPr lang="en-US" dirty="0" smtClean="0"/>
              <a:t>kept its 55-year old Special K brand growing by turning it into a healthful, slimming lifestyle brand.</a:t>
            </a:r>
            <a:endParaRPr lang="th-TH" dirty="0"/>
          </a:p>
        </p:txBody>
      </p:sp>
      <p:pic>
        <p:nvPicPr>
          <p:cNvPr id="41986" name="Picture 2" descr="http://2.bp.blogspot.com/_x_LEeW_jmHA/THJ2xArpWzI/AAAAAAAAAGM/RCrnzM8VYcw/s320/article-0-048B1FC70000044D-794_224x312.jpg">
            <a:hlinkClick r:id="rId2"/>
          </p:cNvPr>
          <p:cNvPicPr>
            <a:picLocks noChangeAspect="1" noChangeArrowheads="1"/>
          </p:cNvPicPr>
          <p:nvPr/>
        </p:nvPicPr>
        <p:blipFill>
          <a:blip r:embed="rId3" cstate="print"/>
          <a:srcRect/>
          <a:stretch>
            <a:fillRect/>
          </a:stretch>
        </p:blipFill>
        <p:spPr bwMode="auto">
          <a:xfrm>
            <a:off x="4929190" y="642918"/>
            <a:ext cx="3832007" cy="533744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Real Marketing 9.2</a:t>
            </a:r>
            <a:br>
              <a:rPr lang="en-US" dirty="0" smtClean="0"/>
            </a:br>
            <a:r>
              <a:rPr lang="en-US" sz="2200" dirty="0" smtClean="0"/>
              <a:t>Converse: An Old Brand Story with a New Beginning</a:t>
            </a:r>
            <a:endParaRPr lang="th-TH" sz="2200" dirty="0"/>
          </a:p>
        </p:txBody>
      </p:sp>
      <p:pic>
        <p:nvPicPr>
          <p:cNvPr id="66562" name="Picture 2" descr="http://1.bp.blogspot.com/_QatMJHEcU9A/SlIPgV3n8MI/AAAAAAAAJbM/g_crZHgl4XA/s400/black+converse+all+stars+subway.jpg"/>
          <p:cNvPicPr>
            <a:picLocks noChangeAspect="1" noChangeArrowheads="1"/>
          </p:cNvPicPr>
          <p:nvPr/>
        </p:nvPicPr>
        <p:blipFill>
          <a:blip r:embed="rId2" cstate="print"/>
          <a:srcRect/>
          <a:stretch>
            <a:fillRect/>
          </a:stretch>
        </p:blipFill>
        <p:spPr bwMode="auto">
          <a:xfrm>
            <a:off x="7215206" y="285728"/>
            <a:ext cx="1690700" cy="1268025"/>
          </a:xfrm>
          <a:prstGeom prst="rect">
            <a:avLst/>
          </a:prstGeom>
          <a:noFill/>
        </p:spPr>
      </p:pic>
      <p:pic>
        <p:nvPicPr>
          <p:cNvPr id="66566" name="Picture 6" descr="http://wac.450f.edgecastcdn.net/80450F/popcrush.com/files/2013/03/Converse.jpg"/>
          <p:cNvPicPr>
            <a:picLocks noChangeAspect="1" noChangeArrowheads="1"/>
          </p:cNvPicPr>
          <p:nvPr/>
        </p:nvPicPr>
        <p:blipFill>
          <a:blip r:embed="rId3" cstate="print"/>
          <a:srcRect/>
          <a:stretch>
            <a:fillRect/>
          </a:stretch>
        </p:blipFill>
        <p:spPr bwMode="auto">
          <a:xfrm>
            <a:off x="285720" y="4071942"/>
            <a:ext cx="3714776" cy="2571769"/>
          </a:xfrm>
          <a:prstGeom prst="rect">
            <a:avLst/>
          </a:prstGeom>
          <a:noFill/>
        </p:spPr>
      </p:pic>
      <p:pic>
        <p:nvPicPr>
          <p:cNvPr id="66568" name="Picture 8" descr="https://encrypted-tbn0.gstatic.com/images?q=tbn:ANd9GcTEDajhoY4iQ-sWm6mJQtYhMt7L5PI5wsD39RH9pUOPcDwfZzTh"/>
          <p:cNvPicPr>
            <a:picLocks noChangeAspect="1" noChangeArrowheads="1"/>
          </p:cNvPicPr>
          <p:nvPr/>
        </p:nvPicPr>
        <p:blipFill>
          <a:blip r:embed="rId4" cstate="print"/>
          <a:srcRect/>
          <a:stretch>
            <a:fillRect/>
          </a:stretch>
        </p:blipFill>
        <p:spPr bwMode="auto">
          <a:xfrm>
            <a:off x="285720" y="1428736"/>
            <a:ext cx="3714776" cy="2657480"/>
          </a:xfrm>
          <a:prstGeom prst="rect">
            <a:avLst/>
          </a:prstGeom>
          <a:noFill/>
        </p:spPr>
      </p:pic>
      <p:sp>
        <p:nvSpPr>
          <p:cNvPr id="7" name="TextBox 6"/>
          <p:cNvSpPr txBox="1"/>
          <p:nvPr/>
        </p:nvSpPr>
        <p:spPr>
          <a:xfrm>
            <a:off x="4500562" y="3000372"/>
            <a:ext cx="4286280" cy="3108543"/>
          </a:xfrm>
          <a:prstGeom prst="rect">
            <a:avLst/>
          </a:prstGeom>
          <a:noFill/>
        </p:spPr>
        <p:txBody>
          <a:bodyPr wrap="square" rtlCol="0">
            <a:spAutoFit/>
          </a:bodyPr>
          <a:lstStyle/>
          <a:p>
            <a:r>
              <a:rPr lang="en-US" dirty="0" smtClean="0"/>
              <a:t>Product life cycle: The venerable old Converse brand has begun a new life as a small but thriving lifestyle brand. Consumers themselves are helping write the new Converse story.</a:t>
            </a:r>
            <a:endParaRPr lang="th-TH"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28662" y="2357430"/>
            <a:ext cx="7772400" cy="1143000"/>
          </a:xfrm>
        </p:spPr>
        <p:txBody>
          <a:bodyPr>
            <a:normAutofit fontScale="90000"/>
          </a:bodyPr>
          <a:lstStyle/>
          <a:p>
            <a:r>
              <a:rPr lang="en-US" b="1" dirty="0" smtClean="0">
                <a:solidFill>
                  <a:srgbClr val="FF0000"/>
                </a:solidFill>
              </a:rPr>
              <a:t>Objective 4:</a:t>
            </a:r>
            <a:r>
              <a:rPr lang="en-US" dirty="0" smtClean="0"/>
              <a:t> Discuss two additional product issues: socially responsible product decisions and international product and services marketing.</a:t>
            </a:r>
            <a:br>
              <a:rPr lang="en-US" dirty="0" smtClean="0"/>
            </a:br>
            <a:endParaRPr lang="th-TH" dirty="0"/>
          </a:p>
        </p:txBody>
      </p:sp>
      <p:pic>
        <p:nvPicPr>
          <p:cNvPr id="67586" name="Picture 2" descr="http://chinabevnews.files.wordpress.com/2012/12/starbuckschina1.jpg"/>
          <p:cNvPicPr>
            <a:picLocks noChangeAspect="1" noChangeArrowheads="1"/>
          </p:cNvPicPr>
          <p:nvPr/>
        </p:nvPicPr>
        <p:blipFill>
          <a:blip r:embed="rId2" cstate="print"/>
          <a:srcRect/>
          <a:stretch>
            <a:fillRect/>
          </a:stretch>
        </p:blipFill>
        <p:spPr bwMode="auto">
          <a:xfrm>
            <a:off x="2214546" y="2928934"/>
            <a:ext cx="4762500" cy="357187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Product Decisions and Social Responsibility</a:t>
            </a:r>
            <a:endParaRPr lang="th-TH" dirty="0"/>
          </a:p>
        </p:txBody>
      </p:sp>
      <p:sp>
        <p:nvSpPr>
          <p:cNvPr id="3" name="ตัวยึดเนื้อหา 2"/>
          <p:cNvSpPr>
            <a:spLocks noGrp="1"/>
          </p:cNvSpPr>
          <p:nvPr>
            <p:ph sz="quarter" idx="1"/>
          </p:nvPr>
        </p:nvSpPr>
        <p:spPr/>
        <p:txBody>
          <a:bodyPr/>
          <a:lstStyle/>
          <a:p>
            <a:r>
              <a:rPr lang="en-US" dirty="0" smtClean="0"/>
              <a:t>The Federal Food Drug and Cosmetic Act</a:t>
            </a:r>
          </a:p>
          <a:p>
            <a:r>
              <a:rPr lang="en-US" dirty="0" smtClean="0"/>
              <a:t>The Consumer Product Safety Act of 1972 (USA)</a:t>
            </a:r>
          </a:p>
          <a:p>
            <a:pPr lvl="1"/>
            <a:r>
              <a:rPr lang="en-US" dirty="0" smtClean="0"/>
              <a:t>Consumer protection on product safety</a:t>
            </a:r>
          </a:p>
          <a:p>
            <a:pPr lvl="1"/>
            <a:endParaRPr lang="en-US" dirty="0" smtClean="0"/>
          </a:p>
          <a:p>
            <a:pPr lvl="1">
              <a:buFont typeface="Wingdings" pitchFamily="2" charset="2"/>
              <a:buChar char="Ø"/>
            </a:pPr>
            <a:r>
              <a:rPr lang="en-US" b="1" dirty="0" smtClean="0"/>
              <a:t>WHAT  ABOUT  THAILAND?</a:t>
            </a:r>
          </a:p>
          <a:p>
            <a:pPr lvl="1">
              <a:buNone/>
            </a:pPr>
            <a:endParaRPr lang="th-TH" dirty="0"/>
          </a:p>
        </p:txBody>
      </p:sp>
      <p:pic>
        <p:nvPicPr>
          <p:cNvPr id="68610" name="Picture 2" descr="http://www.fda.moph.go.th/eng/images/homeHighlight.jpg"/>
          <p:cNvPicPr>
            <a:picLocks noChangeAspect="1" noChangeArrowheads="1"/>
          </p:cNvPicPr>
          <p:nvPr/>
        </p:nvPicPr>
        <p:blipFill>
          <a:blip r:embed="rId2" cstate="print"/>
          <a:srcRect/>
          <a:stretch>
            <a:fillRect/>
          </a:stretch>
        </p:blipFill>
        <p:spPr bwMode="auto">
          <a:xfrm>
            <a:off x="1000100" y="3714752"/>
            <a:ext cx="6286544" cy="2809868"/>
          </a:xfrm>
          <a:prstGeom prst="rect">
            <a:avLst/>
          </a:prstGeom>
          <a:noFill/>
        </p:spPr>
      </p:pic>
      <p:pic>
        <p:nvPicPr>
          <p:cNvPr id="68612" name="Picture 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4" name="Picture 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16" name="Picture 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
        <p:nvSpPr>
          <p:cNvPr id="68618" name="AutoShape 10"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68620" name="AutoShape 12" descr="data:image/jpeg;base64,/9j/4AAQSkZJRgABAQAAAQABAAD/2wCEAAkGBxASEhUUExQUFBUUFRcUFRgXFRYWFBYYFRUYGB0WFxgYHCggGBolGxQXITIhJSkrLy4wGh8zODMsNygtLiwBCgoKDg0OGxAQGy0kHyQsLCw3LCwtLCwsLCwsLCwsLCwsLC0sLCwsLCwsLCwsLCwsLCwsLCwsLCw3LCwsLCwsLP/AABEIAF8CEwMBIgACEQEDEQH/xAAcAAABBQEBAQAAAAAAAAAAAAAAAQMEBQYCBwj/xABIEAACAQIDBAUIBQgJBQEAAAABAgADEQQSIQUTMVEiQVJhcQYHFDKBkaHRI0JTsfAkNHKys8Hh8RUXM2JzdJKTwhZDVKLSNf/EABoBAQEBAQEBAQAAAAAAAAAAAAABAgMEBQb/xAAnEQEAAgEDBAICAgMAAAAAAAAAAQIRAxIxEyFBUWFxBIEUMiKRwf/aAAwDAQACEQMRAD8A9ZJ/l+OEPf8AeID4ffF1Pd986vOBf8fxiX7/AMeyAF+HHn+OMUa/vMI6pcev4R2N0ONvfO5GoLC8ze3/ACwo4Wpu8rVHABYKQAt+AJPX12lV/WNT+wf/AFr8pMtYlu1M6mKwXnCoM4V6b01JtmuGC95HKaDyj29RwVA16xOUEABdWdjwVe/Q+6WO/BPblax1DpPKv65aH/i1f9xPlO1889D/AMWr/uJ8pqdK/pmNWnt6nFlP5L+UVDH0BWo3tcqytYMjCxym2nAg3741ifKamrEKrMBpe4APh3TNdK9pxELfW06RE2nlexJnv+qV+zb/AFD5SXs7b1Oq2XKVJ4XIIPd4zdvx9SsZmGK/l6NpxFlsDHRGM0cDzg9ByEb3sXeQuXcJznhmgdQiRYBCEIBCEIBCEIBCEIBCEIBCEIBCEIBCEIBCEIBCEIBCEIBCEIBCEIBCEIBCEIBCEIBCEIBCEIBCEIBCEIBCEIBCEIFP+OUCfb90X8d38Iub+M6vMQn+UPgIluuJbu/fAdpHXT+E6M5pfj+cUmSWoeQeWX57X/SH6izYYXYtEJRorg3qpiadB6tUVbZW4kgHha9yARfhMf5Yj8tr/pD9RZoF2rsuqtKtVWvvcLToIFBRc5Q8UGbUA6nhpac5do4Y/a+HSnWq00bMqO6qTxIUka9+k1PnnP5Dhv8AGX9k0zO28dv61Wtly7xi1uNtLe/Sabzzg+g4furLf/aaddH+8OWv/SWbr4PCVfJ9alKl9PQrjfMtswLEgtU692VK25G3Izz+W/kx5RVsDVNSnZlYZKtNtadVDxVh77Hq8CQdHtrE+T1TCO9ClWo4oklaYLEKx6iTdDSHGwsbcLT2Rms45y8c4vGc4mGu8xJ/JcT/AIw/ZiP0wNLmw0ueXfI3mM/NcT/jD9mJPweIyE3UOrCzKesdx4qe+dPx87r4+Hm/Nxt08/P/AA4aFLM43nRUEocp6Z5W6vGLsf8At6f6YjgqYUahKrHssyhPaQLkQwFYviUY2uXGgFgLdQHKwna0ztnnjy8tYjfXGOfGfbaRzqjUdHCfFfpCCdCcCdrCMdiPOfspHZGquGRirfQ1DqpsermJz/Wrsj7Wp/s1PlPHtm4GnX2sKVQZkqYt1YXIuDUbrGonsX9Vux/sH/363/3PRemnXnLhS+pbOMNNsTbVDF0BXosTTbMAWBX1CVNw3DUGZjafnW2XSYqrvWI0JpJdPYzEBvEXErfOTRp7O2R6PhgUSpVFK2ZmOVy1RxdiTY5SPbMv5n/I/DYzfV8Qu8WmwpohJCliuYs1uNgVsO8zNdOm2bTw1bUtuileXonk95x9nYuoKSu1Ooxsq1Vy5iepWBKk917ma2o4UEkgAAkkmwAHEk9Qnz75wvI2rh8awweHrmkVWou7So4Rje6hgDwK346Xm286O2Kw2PQzBkfE7paoIIYfRl2Ujq6SgEeMW0omY2+SurMRO7ws9o+djZdJiqtUrW0vTS6+xmIv4jST/JzzibOxlQUkdkqN6qVFylu5TcqT3XvPPvM/5G4XFpVxGJTeBX3VNCSFuFDMxA4+sAPAyl8ufJCvhsfUGDw9c0hkqUjTp1HCHKDYMAeDg25aTfT05ma+WOpqYi3h9DwkfZ1ZnpU2YEMyKzAixBKgkEHhrJE8r1CEIQCEIQCEIQCEIQCEIQCEJC2vUZad1Njmpi/DQ1FB1sbCxOttIE2EzdbGYgGyksC4y6XFhQBIzZdQXYG9ufhHKuOxAJ6LWVnDZQCvTYqmpAJsQDoOvWBoITO4fGVs2Wo1QZRa4T13C07dVjcMxt48o0+OxQ7RzcOhwy4dmPVrdiD4rbrtA0xNpwK6EXDLbncW/GolFthmfAY1Rnf6Guq9Ze9G4y9EFvWtw43Gsp9sbKYZUdKbhqFUNuqBpoQ1fB9FlzNckK2t+HVpNRXLM2w25cC9yNOOvCBca6jTU68PGYJsPWqVKmGNI1LmjSqZyUV6dBarB8+Uglr0b27RHVI2KFY061ZqbmocPSwteysbn6VCVFukBWVdey5M1sTe9E36XIzLdRdhcXA5kdQnZYcxwv7OcwG1aSnCYqnuHbEZNolmCMCBUWtlJa30gdWpgLc9XZ0f2wK5qVq+6JRxXwgYEl92KRC3p5fV39M2a50qciZNhubmc5xa9xbx9kh7IxlOpTXIb5VUHQixt3iZhaqthEogE1FxtJmXK1wo2kjEnThbW/LWSKrNmwGJp9tf9QirXQ2AZSTw1GvhMVtDZyKuJK06afl9CzGjmXIEwxJKrYslwb2PEHlGcbs5qm/dVouq4egbrh2QnJUrsdx0junHEaNY2Mu2E3S32YXt1/j5TilXRvVZW48CDw48PETCbVTEucTVSk1sSmKwyFWO8OSkVpdHKMql6FQq1+Ne+l5YYwIVqVsJSNN6IpZH3bKjk5kZN1YE5UcXPPKPqaNhua4G/wCOUWVeIw4w+F3dLN0VVAdSwzEA1GI1J1LMeJ1PfOMPinOEdhnzojgFhdiyKbML6kE6i/EW5zDa3hM8cZXDLYllO5U26Yu9ZrnNlH1UsdNMw8ZwmNrBT0nP0VQBrXDVbUsuXogg6v0TwNxraBpITOVsViVDG7a5yumY6b231Rl4JprfT2ocdXGfMX6BYCy2LsiUeHRN73cgddzy0DSQhCAQhCBU39054fjn1Qbq+Psi8vH8Ezq85B92gik8RD+JiW4eHx4/OEOUjr8uEGhS4+6ctxklqFNtryZw2JYO4ZXAsWU2JA4XuNZXf9BYTtVf9S//ADLPa3lHhsO4puztUYZhTp03q1MvDMVQEhe8yXsradHE0xUotnW5HAggjirKdVYcjG3y1u8KjA+RGDRw/TfKbgMwK3HMAC/hLrbGy6OKpNRrLmRuI4EEcGBHAjnI209v4bDG1Zyp3b1tEZuhStmPRB4ZhpxkLyx2dVxWG+hxDUAFao2VSTUTITkOoIEsR39JM9mfw3mw2VVGanWqut7XSrTYX5XC8ZHxfm92LSbLVxTU25PXpKfcReSPM9Tz7OqLdlzVXF1NmF0UXU9REiV/ILZODpGpj8Q7MxY5i+Qnj6iC7O1rX468p13TEzEzLlFYmMxEN95P7Mw2GoLTwwG79YENmzE8WLfWJtx8I1iNk4dn45WbXKGAv3gTEeZlamTF5S/o2cCgXH1unci2l8uS9tL2mqw1FkxahmzmxNz3oZqlZi1sW7xGftz1rVmKRNcxM4+kmpsXDr6zlR3so/dJezNn0EOdDnPC+YG3haNbR2dSZjVctYDUDhpy5eyQNkqvpP0JYpbpX5W+dprNr6czunj9fTniunqxGyOe3v7w0946OEZAjq8J4n0hOlM4irCPmW+IG0H9Gvv/AEmpurWvm3jWtm0982m/8reVf/Th/lM55Of/ALVP/Ov+0afRc9erfbjtE9nk0qbs955eR+c1sSdj4L0q+/3w3uawObJU45dOFuEtvML+Z1/8yf2NKP8AntwxbZ4Yf9uujHuDK6feyyr8wu06Yp4jDlgKhqCqqk6spQKbc7ZBfxEzzo/tuO2t+nrU8v8AP3+a4f8Axz+zeUHnX8rcVSx7U8NiaiLTpoHVHsofpE3t12Ky085+GrNsbBPULM6GiapbVsz0SCWP6R+Mzp6c1tWZ8tX1ItW1Y8LTzFfmFT/MN+ok9HnlnmI2nS3FbDlgKgqmoFvqyMii4HXYqb8rjnM950fLDFU9oVEw2JqIlNEUhHsue124dfSAPhFtOb6kwV1IrpxL3SEh7GVxh6IqEl90mcn1i2UXv33vJk870CEIQCEIQCEIQCEIQCEIQCEIQCEIxjgTScDU5Gtbj6p4QHswheYrE7PxK0qS06VNjRp+k9BGoDeqEFMW6ed7LVBGnFeEarbNrVFqsEGi4thnosz9LFVGG6Nxu6hWxBseKmx697fljd8N0TAGVXlDhFq4cgoKhBQqCuZh01vYEcbXvKHEbKqLVrOlNQgrlVCUiKmU4JUFnBsaWbTKFtfr0kiMrM4bPMIFhzEw7YOrUoUqNKmmaxqsRRqYVA1OmqoGzBszipUVxwvuzyjmP2YtcVG9HKb8YEn6KzjeYi9W9hcMFPS8NZdqbm0LCGYc55/icNXqHfVKbZiKNJs1F3XLQxNAHMgsWUvv3FuKkHhJGMwLhy6U2Ku+GosEosilQ9Nw+7NyqqVcW6t4SY2G/wCG4Biyo2DgEpmuVprTvWa1kC3XKtrWGq3vIp37OoBqau29vnVQRvLZWA0WwHD+7fjrmWoaGEqdrb7M5TNZaDEWLev0rWA0Y8NDILVcXmZBvOk1XK1rBQa+nSIsLIjWv1MsitJCZo4nEk3tVCuwYjKbooRA6iwv1kjrvmtHa9bEXtSFYgAOMwsSEaqct25/Rix6RXvvA0EJX4TEO1J7Zs4NS2ZWX67ZeIF9LSuapUt0TiPVOTMr61bU7X0vkuW9bT1uoCwaGEzS1cR6rGrwVr5X6WbeHKWQZlIIA0BIstxYzqvWxLBQu9V7km6nQGrTygkDKeiSDbqzcoGjhM3Qr12q3beBWLMoIdQARSyjojja+jaXzRA2IVRm3pORWyrnNyVH18ujZgeiwK84GlhCEAhCECo4+37xEv8Adf8Ah8Yo/HiIn8PvvOrzurdXgIl+v2xL/jxin8fxhHVAa/dOX4zuidf3/KNvxPjI1DHbNxtLD7RxoxDLTatunou5Cq9JUylVY6dFr3HfKPbG2MPWqBaKFEq1qzFt+MLQxTUkUNVeqozWBawAvmt3TYbQxaM2Sthd6mdgpyLU9S12KsOiNfE20vGTtPD1UUHCuyg2RXooVBUX0BvbloPC9jOsT5wzPp5rUxpqUGDVBUNPDbRQHOalkD0ioDN0mWx0J1InsFT80P8Alz+ylVSxeHZSy4RRmco2ekFJuGvfKjE5sgAHXdQbSS/lDTAH0FcqRawpqRxy5bBu8aezqIEtOfBXsyvmnxi0dl1qrerTqVHPgtNTb4TF7J25ga+IqYnahq1nJG7pqoNIDkekOiOAXhxJvees/wBM0EVlXDVd3/dpJke5t6oOot1kdXhFepRFj6EChRXNqdPOM7EAZOvQXNjcX4TW/vM45TbxGeCeSPlXg8Zmp4VXQUVU2KKigMSAFCk8pIc/lo8P+BjGG2xQQ9HC1Ezda0kUEDLxIPC7G3Vp3i7lPb63ucPWDdyKSLDW5uOGvDlbjpM1ttmcRzGDUpvivfiYn/SRi9qqrslSmcvC/G/s5SHh2R8ShoqVVbZurnc92mkdxO2wGKPQqP0mUBVzeqW1bMAq5stxYnRgTaPYDbas601oVkLa3yKEA6WrG+mi3t3ibjUite1e+Pfb7craNr2/yt2znjv9ZXl44vCM3jqHSeV7hFEZOJQGxdQeWYX9146G75WXnGzPNg9LHLivSVIWua2TdEHVi2XNm7+Np6TeJeLmltabcpWsV4R9o4GnXpPSqrmSopVhzB7+o9d55Rj/ADL1cxNDEoVvoKqkMByLLcMe+wnr2YXtf8H+UdosNR18e+WupanCW0635eV+TXmcFOqtTF1lqKpvukU5WI4Z2b6vdbXnPTdr7MpYmi9CsuanUGVhwPcQeog2IPdH6+JRLZ2VbmwzMBc8hfiY5eS2pa05lqunWsYh4ztDzKVsx3OJpst9BURlYDvK3BPfYSy8lvNAtGqlXFVVqhCGFNFIQsDcZmbUi/VYX8NJ6rCanXvMYyzGhSJzgQhCcnUQhOXcKLkgDmTYQOoTmnUVhdSCOYNxOoBCEIBCIGHC/Dj3RYBCEapYmmxIV1YrowDAlTyIHCA7CEIBCEIBCNtTJPrMPC3yibk9pvh8oDsI1uT2m+HyhuT2m+HygOwjW5Pab4fKG5Pab4fKA7CNbk9pvh8obk9pvh8oDs4eqq8SBfhcgTncntN8PlKvaey3drqVYFcnT4rr6y2EC5hI9HDFVAzsbADq6h3id7k9pvh8oDsI1uT2m+HyhuT2m+HygOwjW5Pab4fKG5Pab4fKA7CNbk9pvh8obk9pvh8oDsI1uT2m+HyipTt9Zj42+UByEIQCEIQKH0yn2h8ePOIMZT7Qt7Zgj5Y0fs6n/r84f9Y0fs6n/r856Onb08XVq3vplPtfA/i8U4yn2h4a/GZDZu3ErAsFcWNtbX4dxkv00cj8I6d/SdantpqGKpk+t986dxc+MylTbKUrMVYjMBpbrv8AKaBsQDYjgReZtW0cutL1txKP/ShFR1YDKuYAgG5IRGtx1PTI4dQ8Ii7VaykrYdMVeN0KkLmAPFdQfA3jhKanKLnjoNfGAZL3yi567C8xiXTMOcHtNmcKcouFINjY3QMVXXVtfdrrHKu0WBa2WyVFpka5jmy6jX+/wtrY6zjeIPqjq6h1cPdFNdL3y68L2F/C8YkzDvA416lIOcoLKrDotbVQT16jXjpI52rUFMuVU/Qb4WBsCQTZrtw04x0YhQLBdOFtLe6SKAQj1Vta3qjhfh4d0TErEwZxG1CpqCw6NNmU9KzMguy8uBHA30blHExptULW6DlQBe7WC20vxJa0kbpCLZVtfsi2t79UTcpe+Rb88ov7/ZIqAdrEKrkALlbecb03U5dQfqZgQTpbQ8L2eo7RqE6hCN6lKwuG6VNHzDU8M5uOQJkrdKNQo1vfQa3435x1KSg3CgHmAL++RYOx5PVjEeOgAgll6aNfGOEokLVqHMwvUBFCmdAVII4cTzji4ytq+8ICVsPTCBUyFai0s1+jf65tYi0vBh0swyi1Qkvp6xICknnoAPZEOFpAEZF1KsdOtLZT4jKvuEqZZ99q1rMVqOQ1AVUZ0pga1kUMigXC5XOjXPA+Mvf1hX3G+cg1QM5FPeBdwamQWXLqy8r2vJw2dQ+zThb1RwJBt4XANu6d1sJTe+ZFOYgm44lRYHxAjCZVS4x94ybwsxFBQ1KnTz1D+UXGYiy/2YJJ0Fmta8keTGJapUzubs2GpXOlzarWFzbS+nVpJnoFG39mmmQDQCwQMFA5WDMPaY9gcNTS5RVW+nRAGly1tO9ifbGFyjsiNjKoqBSFw1PKGAICs9XORfnlW/gJWjaLilUqUajinh1oCkhCneKyo3TLAsSwbKLEcPGXuLwNGrbeU0e3DMoNr8Rr1HlO6mBoswdqaFltYlRcZdR7urlI1lRnH4gZX33r4nF0MrhBSVaS4ooxIUNoaCXN+F47hNoVlZEd6mc1KWdXWmTldalyr0xlZGNPTrFj4S69DpadBdHaoNBo7hgzeJ3j3/SMbXZWHClRSQKSCRlHFeHu6uUhlV0sbWq1Am9ZAfSzdVp3+hrIiaspGgY+MhPtjEpSpvnLtXwq1SMqAI7VKCXTQaAV20Yn1R3301DA0UtlpotgwFlAsHILAW5lQT4RRgKNgN2llpmkBYWFM2uluz0V07hCqPD4nEmqtI1WUb2oDfcvWyrRpOFfKCqtmc9Xqkc7yb5Wi+H4BvpqGh0B+nTQ6HT2SwoYCimXKirluRYcC3E+JtHa9BXFmAYXDWOuqkEH2EAwM2+Fr0nzLkw/pFWlTK07OAFWqWfpKBna4HD6q8YJjK5s29bpYqphcuWnoql6YcdC+foCpy1OlppKtFWtmAOU5lv1EAi479TGhgKIqbzdpn7WUZrkWvfnbS/KBj8NjsSlFFpu30eDSuGJoqmZi+lUuB9Gopi9tbMbm9pN2lVqvhqzmuVzDEoKdk4U84Cqct81k1uTxbhpa/GycPZRuksl8oyiy3IOndcA27hOjs2hmZt2l3BDHKOkG0IPjYX52gUPpNUV1ohyuepTRqgWmKhAwr1LXy2JJQakaC9rdXNLG4ipdd8y5ExPSVad3NGtkVjmQjhxAABN+HCX52XQyld2tjl0t2BZT4gcI4mBpKAAigBSgAAACnUr4aQI1Wu7YQuPXNAsLdo076e2U2KrUKGHovRA3no53JW2qEU8zN1EDMra9c1FNAoAAsAAAOoAdUi0dlYdM2WlTXOCGsg1B4g93dApaWIxJqLSNV0DVmW/0DVgow+fK2UFVObUaXsRK4Y6uL1t4zPuFThTAJOJalmtlAv9bja/dpNdQ2fRS2VFXKSwsOBIyk+NtPCc/wBGUPs09Vk4D1XJJXvBJOnfApaOIxJqJSNVkvVdSTuXqhRRDgNlBVWzHl6tvGaWRqOApJlyooyklbDgWFifEiSYBCEIBCEIBCEIBCEIBCEIBCEIBCEIBCEIBCEIBCEIBCEIBCEIHzhf7vwIgET5Rf5T6j47S+SnqP8Apf8AES8lH5Keo/6f/ES8mnK3Kq8ozakP01+4y72RtcAZX4dXMSj8pP7If4i/vjUxesW5b07TXvDbjF0T9f4Q9Kpdse4zFZzzhvDznLow7/yJ9NjVxdH7Qe4zj02j9oPcZh8ZUNxr1RjeHnLGjB/In03/AKbR+0HuMs8JiKRRTn59XeZ5bvDzl9s2s26TU9f67TN9GIhY/In03qslic/WOrx74odO38P4zK08Q+7bU+tT+6pOaeKbnOXTdev8NepSx6XLq/jHgq9r4TL0K7FX17P60tErnxmJo6V1crXMo67xpqxvI6veLeTDU2ymo1xEeN4c6e2dVDIuewvC84vC8pk5fQ+I/fO6MaUXB8R++OrIsHgZ0DGgZ2pkaOAxbzi8UGRTgMM05BgTCulad5hGSZyYMn84hnHOMTmMJlJ3g5wDiRGnVM6RgylZhDMIxeJeMLk/vBzhvBzkW8Iwm5J3g5xRUHORIqRg3JWYRcwkeLeMLk/mETOOcZzRo1BGEyl5xzibwc5E3kS8YNyaHHOLmEi0uE6jBk/nHOI1VRxIjMi436vt/dM2nEZar3nCb6SnaHvi+kJ2hKYmF/x8Jy6su3Shc+kJ2hG3x1IaF1Ht5yqvIWMQlr9w+6arfM92bUw0J2hR7a++H9I0ftF98yy0W6h8RF3b8h+LfObzDGJaj+kKPbX3zv0yn2hMmaLcviJYV/WPifvmqxEs2zC79NpdoRfS6faEz/4+MLn8e35TeyGdzQDGU+0Inp1LtCUVHj7D+qZw/Du+/wCU4a1tk9lizQem0u0IvplPtCZ2/dw7+X850XPd8edpx60mWgGMp9oQmeCg9V/bCXrSZ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8622" name="Picture 14"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4" name="Picture 16"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pic>
        <p:nvPicPr>
          <p:cNvPr id="68626" name="Picture 18" descr="http://www.bot.or.th/Thai/FinancialLiteracy/PublishingImages/newweb/HeadNew_Engupdate.png"/>
          <p:cNvPicPr>
            <a:picLocks noChangeAspect="1" noChangeArrowheads="1"/>
          </p:cNvPicPr>
          <p:nvPr/>
        </p:nvPicPr>
        <p:blipFill>
          <a:blip r:embed="rId3" cstate="print"/>
          <a:srcRect/>
          <a:stretch>
            <a:fillRect/>
          </a:stretch>
        </p:blipFill>
        <p:spPr bwMode="auto">
          <a:xfrm>
            <a:off x="190500" y="-2271713"/>
            <a:ext cx="9048750" cy="16192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85740" y="142852"/>
            <a:ext cx="8658260" cy="1143000"/>
          </a:xfrm>
        </p:spPr>
        <p:txBody>
          <a:bodyPr>
            <a:normAutofit/>
          </a:bodyPr>
          <a:lstStyle/>
          <a:p>
            <a:r>
              <a:rPr lang="en-US" sz="3200" dirty="0" smtClean="0"/>
              <a:t>International Product and Services Marketing</a:t>
            </a:r>
            <a:endParaRPr lang="th-TH" sz="3200" dirty="0"/>
          </a:p>
        </p:txBody>
      </p:sp>
      <p:sp>
        <p:nvSpPr>
          <p:cNvPr id="69634" name="AutoShape 2" descr="data:image/jpeg;base64,/9j/4AAQSkZJRgABAQAAAQABAAD/2wCEAAkGBhQSERUUExQUFRUUFRcUFRUYFRUVGBQUFxQVFRQVFRYXHSYeFxkkGRUUHy8gIycpLSwsFR4xNTAqNSYsLCkBCQoKDgwOGg8PGiwkHCQtLCwsLCksLCosKSwpKSwsLCwsLCwsLCwpLCwsLCwpLCwsKSwsKSksLCwsKSwsLCwpLP/AABEIALcBEwMBIgACEQEDEQH/xAAcAAAABwEBAAAAAAAAAAAAAAAAAQIDBAUGBwj/xABJEAACAQIDBAYFCgMGBgEFAAABAgMAEQQSIQUGMUETIlFhcZEHMoGhsRQjM0JicoKSwdFSk/AVNFOiwuEWQ1SDstIkCBej4vH/xAAaAQACAwEBAAAAAAAAAAAAAAABAwIEBQAG/8QANREAAgECBAMGBQMDBQAAAAAAAAECAxEEEiExE0FRBSJhcYHwMpGhsdFCweEUI1IVNGKi8f/aAAwDAQACEQMRAD8A4pl0pNPSNmJJtr2Cw8hUqDZYdRlkQMeKsbW1toToakcV9GKmzbGlX6t/CxqGVI41xwBSqSKUBRAGKVQFCicCjFFRipADom4UdA8K44SOFHf+v60pI8Kciw7ObKCx7ACx8hS7EhN/64/DSk5v6/2FXmD3QnfioQfbNv8AKLmrrC7jxj6R2buWyDz1Pwo2OMVlP9aVMwmxpZPUjYjttlH5jpW/w2x4Yz1I1Btxtc8Tza5qSzUbIBkMJuU51d1XuAzHz0Hxq5wu6sCcVLn7R08hYVYtNRCaicPwwqosqhR2AAD3UujwkRkZVXVmIVRwuSQBry1NdN3S3MbCu0kjIzFcqhQTk1BJDHnoBoBXAbscu2leBUaZWjWQkIzqyhiBc2JHZVtufsD5dKQWZY1XMXUA31AChj1bm5PPhXWsfsmGXKZoo5MhzL0iqwViLXGbS9qfgdTolrDsGg8CNPKhcjd2MNt/0WJJCi4eQwusgZpWzSFkysCuW4XiVPDlXONvbPfD404NJOmcdGo+bKs7OitYBbre5tbTxrqXpO36bZkMTRxLI8rMozMQq5VBJIXVuI0uK5PgXxMuOTaU7wq5ZZQqgnggVAFNwNLcSahOooq7H4ejOpLQ2my/R7jJBdlWIfbYX/Kl/farlNzcLD/eMVmP8CWX3DM3wrK7R32d/Xldu69h+UWFU0u8/wDDpVOWLXI2KfZc5bv36nSl2ngYPocMGYcHcD/ye7e6o2N3+lPApGPsi582/auXz7wOedV8u0yedV5YmbNGn2ZTXxa+epvsfvXm9eRn8WJHlwqmxO9HZWSfGHtphsRS80mXY0KcEXmM28zc6qZ8cTzqI8tNNJRUWwZoxvYeMxoVFz0KnkF8UqqKlmM0bQkKGtob2Pba1/jWueKFQY10HVYjuvp5Uh8SxFifh238++myKKgEApdIFLrgMOhS8Ph2c2RWY9ign4VdYPczEP6wWMfaOv5Vv+lE4oqOtxhNwowLyOznsFkH6mr3B7Cgi9SJAe0jM3m1zRDY5xg9iTy+pE5HbbKPzNYVd4TcSQ/SOq9y3c+eg+NbkinsFsyWdskSFmAuQCBYcLkkgAV1zrGZwu6OHTipc/bOn5RYVaxRqgsqhR2AADyFS8ZsbEpiDhxh5nYKrFo0LxjMLgGTQAjnUPbeGkwjKs4CF1zDrodMxXXrcdDwvQZyaHQaFqn7L3axUwBSCSx4MwEa27bva/svWv3c3DaKUSTlDl1VFu1m5FmIANuy3G1C4ZaIw6bDxDvkWCYtYH6NgLHgcxGX31tt1dwEEZbFxAyFuqpe4CWFrhTYm9+2tRLtFsxWKF5SNCwZEjDcwWY3JHOym1TMLnK/OBVbsVi4A5dYgXPso3FtStdmOx3owwr4hpvnQGCjoY2CRDKoW+VRe5tc61zHf6FMPtSLDQWjQrAri5Nmkc5mJYk3ysPKu447YSSMTI0rA/8AL6WRYx3ZEKgjxvXnXfGRF21KI1VUhnVFVRYARKo0H3lJ9tRk7RuMpQUppJ6v9zsUeE2bhReIGWRdUdizgOPVOpC6Gx0qz3M2/iMTJN06wBECdH0RcnUvmzl+4LwHbXFZtvu3Oupeh+CQRTvIrqHZApZSuYBWuRfiOtxqpTqznLbQ1cXg6dGk5X1N5iGW4upY8rIWt7eA86VE5PFSvZcgnyFwPOilL3soXxYnT8IGvmKVCjC+Zs3sAA8OJ8zVox3scf8A/qFYlcGo4kzm3siHD21zhcYwVV16qgW7LC1jXqDaEsUYDytGgX67lVCjnZm4V5Q23iw+OxDqQVeeZgRwIMjEEdvGlVqanHyL/Z+IdGeW25IbFUXyiq8y0Ylqg6Z6SOJJpmpsy1Hz0RajkJOsPGSkmSmr0WajlIOoLZ6TmpJNHU7CHPUF6OioVKxHMMUCRVrhd0p39bLGO85j5L+9XGE3JiH0jPJ3XyDyGvvrRueXsY1ytTMPu/PLbJEwH8TdUH836V0HB7Liit0caL3gC/5jr76lsKAbGIwu4rf8yQDuQE+82+FXOD3WgT6mc9rnN7uHuq6MdLWKgGwIIQosoAHYAAPIU+FqVgdkyy/Rxu/eFNvzcPfV5h9xJyLyNFCva7XPkun+aubJZTNkaUsi3GtYmwMFH9JO8x5hBlXzGv8Ampz/AInwuH+hgjQj6zEFvdcn81KlViuY+GGqT2T9+ZW7q7v9NN87G/RBSbkOqk6WGbS/Ph2Vq9k4VY8fNHGoSNMNCcqgAZ3kmux5k2UceyrOPaaBFeSVeuARdlANwD1Rz499K/tO/wBHFK9+eTox3daTLceF6ZcqpXu7DONx02YpFh2e313dIo+F9D1nPsWuK+nLDyrNhZJjHmaKRQsYYqoSQH1n1YnpOwerwrtsnyhv8KL80zf6FHvrzb6Q9vTYvaEsc0mZMPLLFEAqrlQOQeA1Jyi5N+FBuyuSjG8lGNr+/Q3+I9JUrovzrKCoOVAEsCBpca++tZsHfM4mCKOG/wAodjExtcRBApedjw9RlsDxZgO2uCYeQsVRQSSQqgcSToAO8m1eiPR7uf8AIMPZ9ZpbNKQbhbDqoO5bnXmSe6q1HO5NvY1cdChTppJd40mDwKwxhIxYC5FySSxJYsxOpJYkk99PkVXYQSSKHMpUP1lVEUEK2qgs2a5sRc6U/wD2Wh9bM/32Zh5E291WTH05sTidoRKdXW+ml7t+UXPPsryrtbEF8diHYEFppmIIIIJkbQg6g616M2vv9gMHFnL3RX6O0UbN84Bcp1QFBsDxPI15ox2MMuIll1+ckkk1+25bXzoS1ix1FZaq05mq3Cx8abRw7zMqxq5LMxAVfm3ykk6DrW1r0ZsvakWIjEkLiSMkgOtypsbGxPHUWuOyvLm6+HilxcEc7FInkVXYcQCbDXlc2F+V78q9PHG4fCqkReKFVTqKzKgCJZdLngLgVCmrIfjXxJp87Cnxbu7JEUHR2Dsys1mIzZQARcgEE68xQ2a82aRZQCqkdHIMo6QFQWBQE5crXHeLUvZe2YcQpeCRZFVihZdRmABIvz0Iql2tvDjBK0WGwLSZSAJnkWOM6A3F9SNbeymXKyg23GyXnpb52K7f/wBHEG0PnGcxSov0g6ylQL9dCeWuoIPjXm53W5y/Dl216DXZe1fk2ITE4mAI8M2uVpJIwyNwcZRYX53rgw2MRh+mLDUA5bX6ptbXtsQeFCWsRlJcObSaa6ohFqWpptELeqCfAE1LTZctr5CPGw9xqu4mnCqluxq9C9CSJl9YEeNJvS7FpTuLvRUkGjrrBuGaUBSTS1qRG+oeWhR0VE46IopYFa2DdfCR/S4l5T/DCth+Y3v5ipI2lgoPo8PHcfWlbpG8bG9vYafKrFczFhh6k9kZXBbMllPzcbv3qpI8+Aq/g3AnteVooV7XcE+S6e+k7Q9I7WsJLDkEAUefH31mMdvuWN+J7WJY+ZpEsXFbF6n2ZVlvp79DaR7uYKPWSd5iOUYyjz1/8qcO3cFh/osPECODSHO36n31y3FbzyN9aqqXaJPOq8sTN7I0KfZVNfGzqm0fSc3APbuQBfedffWXx+/Dsb8+0ksfM1i3xRppp6U5Tluy7DD0KWyL/FbyyNxY1AfaJPOqwy0BJXKnfca6kY7I9BeiTCqNnpJlAZ3kJawubOUGvHgoFaV8RiGJyxRoL+tI5Y+OSMf6hVL6L0tsrDd6u3nK5q4MOJfjJFGOxEaRvzOQP8layVkkeMqyUq027bvfzJWFhkH0jhyTfqpkAHYBcnzNeS9vS5sdiW7cROfOV69a4aAoLM7yEm+Z8t+WgyqAB7K8f4yS88p7ZJD5uTRewuk/7ifiScHjDHIjjijq48VYMPhXq7BbXSfDDERG6PGZF7bZSbeIII8RXkYNXqXcdkh2Vhc7Kqrho2ZmIUKCoYkk6Aa0uCsWMXLNZsZ3b3UkWGD5RiMRIViAaEvljBIFlsli2UdXrE3terfGbcihfomD3EXSKFjZswBK5Fyg9bQad9RNt78YXCTwQTSBGnBKkkZVA9UufqhjcA8NDTmL3vwcfrYiLwVs58kvTLFV1Mz7yv8AQib3bBGP2fJFlIaROkjDCxSYDOlxyObQ+Jry3flwI0I7O6u676ekyRlMWAyrmWxxDhgyG5v0aW42t1jw7OY5Sm7YOrOSeZAtc8ySb10tUSotxdxG5WxlxmOgw7lgsjkMVsGyhGY2J4Hq2r0TNuLg2fpZozM4VRmmdpAAqhRoTl5X4cSe2uGbNwCwOskd1kQ3V8xzKe0e+rPFbRll+kkd/vOzfE1FaDZzk3eLaOzNvBgsMuTpYIwPqJlNvwxg1UYz0o4Vfo1lkP3Qg82N/dXKKFSuIyLmbHbXpKkmR40iRFdWQksztlZSptawBsTyNYSPBIqBMoKjgD1tAbgXPK+tqk0VC5NK2w2Etw08NKbnXqmnyKanHVPhQewUQwaZfZ8bcVA7xp8KWDSlalD02tjLqKXQYdYjvPxpRpb3NWnqgqUppJNBW0ooLdmLvR0jPR0bHXRqZN5ZD9Y1Dl2ox4k1TiWj6SqfD6mlxktkTXxh7aaM9Ri9EWqSpoDrsfMtIMlNFqTepKIp1XcdL0Wamr0YNSsR4lxeajU1Lwmx5JAGFgDzJ9nCp8W7X8T+Q/U1NQbK1TE046NneN1cT0GxYX0+bwfS68NI2k1rB+jXfzFbTxrxYqa0fQs6xxWhuwZNAy/OGy5jbN21EXejEDCjC5x0Qj6H1VzNHYrlLfdNtLaVR4bBrH6ihfuix8+NXbnnmm5NnYt5N5Ydn4ZxFZ5bN0UStnYyNwZySSFB1JY8uZrztDu3KdWyrftNzfnot61lqK1BhisrvzM9FuuPrOT3Bf1Na+TeSdsIMIz3hCCIgqt2QWsrNa5FgBpbQVXFaLLQWhOTctxNuH2VCjuVRZVB5ADgKApVqMJRI2E0YFOrhmPKnVwTVG6JWZHApSipSYHvFW+A2YtwfmOP/MbT40G0jrFFHCWNgCT2AXPkKtMPujinF1glt2lcg/zWrpewsYIwFU4MfckC+fOriXalh9Lhx4yXopp7Akmji2L2BLF9JlX23+FQzhDyufAV0PbT4eRy0k+HzDQZM7XHsWwrNY6SL6jM3mB76jKWoYmWkb+v/wC1GlY1oJGvpYed/dakxbvmQ6Rkk9kZHx0qOo1SSMdLMATqB7f0pv8AtADv8BS94sCYcTJGRYqRp4qDy8aqyaW3Y0o0ISimwpRdiRzJPmaTlo70KjceoJKwnLRLSyKSBRBZJgoUq1CuCEppYFN3tQE1SUbiXWUd2PhaPJRQEtwF/CrnCbq4yb6PCzv3iNwPzMAvvqSpMVLGQRSMtNlxV5t7cfG4WNZJ4MiM2UMXRrMRoHCE5b8Bfiaz/wAlPM+7965wjHdhhWqVVenG6AZhSTiKWMGOdz7f2p+PBjkvu/eoOcENjQxM/A1e7PWwyHvYf5jVsIazuzttiCEJkLEFjxsNdaaG+hN7AL+En9adGaaujMr0KlOo4z3NN0VB4rcazh2zI31m9nV+ApoYyxuyl+45tfbQdRElhZMvpMQg4svnf4Uw+0E5XPst8ahJvTFaxgAHd/vSv7fwp4xMPL96Gc7g23TJuEm6Q2A/WrUbHkIuI5Pyt+1UWx9vBZg2HDoRqMvWY6EjQi3KtdBvzjpIwelk1vyjU8bchepq7FSVnoVHQWOopxWA7KRIzuxaRhmJuSzliT30+mF7z+Ff3oWObC6XxpjGzlY2I0sL30qfHs7uY+LAfA0Mdsv5mXqxr805ubk6ITobcaNiDY6MKL8Ks9m7ESQgMoIvwNJwGF6RgoNi+gPYSDY+dqYkXEIhZHNwAeIHMd/jRsC50nZu7mFCi0EV+0oCffViNlQjhFF+Rf2rBRYLFWB+UTC4B0e3EUHwOJ5z4g/900vipBcW92aLb+AhykCKMd4RQfhXPtoYEXOnuqzl2LK3rPKfGQmmBuwT/Efxmg6qfJkowtzMxiUtoCR4Eiq3EE9p8zW4O6gvbKx/E370Tbrxj1gB4yH96XxUPVjkm01+cPgPhUImtNv3gljxICWsY1OhvrdgdfZWZIqLd9TWp6wQVHSaWK5E2grUQFLtRAVIWwrUdHahXBGpBp5fGnI4QLmw0BOutHk7f67Ksdm7KbESxQIVVp3CBnNlB5Akf0dKZq7JcytlilKpJbL39TSbhbwJgYjNFh5cVipGEZIDLHAGJEcdwCWkfKTYDhYX412fdLbs+LjY4jCS4V0IFnvlcEE3QsAdOdxzGtUu5uwooMWcPEQyYCBQTzbF4m7TSN9ro0RR2ByK3tWmzz71KzbOyExMEkEg6sqFD3X4MO8GxHeBXmOXB5WKuOsrFW++rFW94Nem95IJGw0nQW6ZQJIr8DJGwkVT3Nly/irzltfGpNicRLHfo5J5JEuLEByGIty1Jqni/hzI3+wGnWdN7NfVe2QBGByoyKXSTWZc9rlSWglDZlJ5MD76pEHWfxb41cSVURjrP+KtLD/AeO7V/wByvIvsOug8KkgVFw50HgKkBqjcYyoMVJeLSrT5EabfBmlqoizOg0Ddewlu3AWJ48L2PDxrZYLChUAIsddDrz76ymxouu33T8RXSdl4EMoLKGAkUWIuNUe3vAq0pd25h4iOWoVsTKOYH9d1WOHQN6qyP92NjV/h4Ao6qqPBQPhU4Yg250vjPoJcSkh2bKeGHf8AGyp7jrSNo7ExBik+bjA6N/r5jbIeyrwY40Um0LgjtBHmLUOKyOUz278vXgP2oj5lf3qTjIGWNuOgPuaqnYkllgPYsXuC1r8bFmhk8JPdm/antsSyJgdqysFGZB1Rq2RRwHM0rEbWkU2zIe9QGHnVDtXb0kfQhSLdCmhVSLgsp9YHsqGu9Lc0ibxjUe9bVSuy9GndXsaJtsOefuX9qbO1H/iPw+FU67xxnjCn4XkX/Uafi23BcEpKpGotIje5koXfUOTwLBcOsrdfEKL20JOmn2iBUo7tJa6yBvBl/SqfG7bgkIzzTC3AGKNgPyuPhTKSYc8MSg+9FKvvAag7XJZJ25/IyHpJwJjnjvzjPuc/vWNIraekKNbwlZI5NHHULG2qHUMBbjWNNMWxo0fgQ2RQtSqFqI0IGlW1owtHbX2frU0LkFahR0KJwKs9myhZYGOlsREfKQGqqTh5fEU+7fNntGo7iDx99FSScW+oFFyjViv8fydn3d3rwuCxO03xEwDy46RViCs8hCaKQqgmxz2HDhVziPS3g/k7yxdJI6XHQ9HIGzXyrnNiEUsQLk93HSsNuSWxuLZExSBMkUzsVT5S5ZGaXJIFHziTSSakHLmUj1VtuN2d18PDi8ZDGGkjaLDmTpCX+dzSsbudWb1XPYXWrrXU8wzMYXenF4xoC88qriJ1hywJJBHDmBzhpGXNIygggq9swsVI1ON3s3YGBn6JS5DRiQ57EhjLMh4ciI1YeNd8w2OhxbEI9zhpysicCJUuAGB5XOYW42HfXI9/Izi9sPErAdaLDKTewIUE3ygn15GFVcTrTslrobHYumKUuSTb8rGEtRWrZYzcMQpO804VYZBEuWMt00uW5SLMy3sdCeGh7KttoejSCOQYdcRK+JfLkUwlY9T1izi40QO1r36tZyoTfI9dPtHDK3e+j/HK+vQ5jLVQnrN+L9a6JvJh9mwrJDEMRLPGcnSswWJ2BKuQq6gDiLjW3Ht5zCese/8AY1eoxyxseXx9RVaykk1vvp0LvDnqjwFSA1RcMeqPCngaSXLFyiaDwHwpDRU5A3VXwHwozVK+ptON4g2Nhh0p+4f0romHmEWGke18rRNa9r9Yrx5cawuxfpvwt+lbd4s+DnUAm6R2A4k9IvCtCm/7b9TzWNgv6iKe2n3Ci3xj5xN7HB+K1Mj3lhZQcsg9in9axB2G3+HIPwtTseAZRa0g9jVnRrSvv9DUqdn0Gu6v+xr223AfrMPFD+hoR7VgJHzqjXmrj9KxLQOPrHyohG/8VT4zK/8ApkPH5ottmv8ANpbkB7tP0rdI94ZP+7/qNc/2X9Co7Aw8nYfpW02XLeJu9m94H71r9Dzk42uZHbWCkdYWRHcZGByqWtaRrA24aGqOWFkNnV1P2lZfiKsdoj5tD9uX3rC361Hw2M+pIWaJtGUkm320vwZeNxxtY6GqEnZm1Rw0nTUkQjiAOdEMYO340MTgMjshGqkg2PGxtcX5Uz8mHZb21HMc6a5CcTLc6dlM9IRTsijS360y9RLUYd0g7XkzBe4n4VWWqx2iOqPH9DVeadHY5aCbUAKO1ACmJXZGTsmw6JuIrVYDdeJwCeksVVr5gAbi+lhVrHulhwPUJ8Wb96sqgzLlj47JGBoVvhsLD/4a/mP70KPA8Qf13/H6nO5T1T7PiKkwHQio0vqn2fEU/BVOfwmzh3atbw/Jb7hbefBY5WSH5QzXiEYAzlm9UxmxytfTTkWHOtnu/tB3X5XiNoSQS4iaQphsPGssskbFBIBGoLLcxgLf1ct/rGsLsbaIwuMw+JIuI5VZ+8DRvblLeVbzYW6DYfbSWOaDGDESRGOZ4s0BYNq0erdVlOW4uOeljdpTzxTPO43DuhWlD5eXIvdk7wQy7Xw8eGw2Jw7qrRzh7IrwpE7IJYwSS6syEMxBGbW96zO5uCX+1buyhY8RPK7OwUdWSQA3Y8c2Wuv4rCYbBw9MEWNMKkjgKAB1l69+0mw7yTzrgu18HJh5CuIVrsElLhTZTOplyN2MD0g/AaTiM1lKKvZlzsqVPPOFSWXNFxT6XsdA3h2nhsauHkaaKJ8PiSssRfQxmUZ5EH1rgBrjiC2ulRNrekNl2msgfpsLG4KKoA0aExuVJAJYF2NibaVglnU8HX8w/ejK34WPgQaz5Yqd9FY9NT7KoWyuWZWaW2l3y8Sfvp8gZi+EacvJJmZXUKiKQSwW4uTmI5mwvXPIF69v651pMQNTVAWvMfH/AGq5QlmT0MLH0+HOMbt2b33LPDeqPCnL01hT1BThNLZbWxdYVuovgKWTUfCt1F8KRipmtZB1rc+AqoouUrI1pVY06WeW1i02M3z48G+BrdQSf/Gm4i0Sm44izqbjvrjkG3poZATlJB5jlwPDxrrGx8V0uEdl+vhyQO/qm1aEabhBpnl8RiI16qlFbW38yqG11HCbED2g/rT8e2Bb+8Te0A/rVe2ycR/hSfyxTkWzJ7axP/LrFg9d2epqU6duXz/gebbZv/eZPagP60P7YP8A1BPjGKaGyZOJhb+WaSdnSX+hb+Wa6+u5BQp9F9PwSNnvdL3v15NbWv8AOOb25VqdiPdT94f+K1l8BGVVgRYiR9LWtc5uHLjV9saWwPiPhW9F92PvkeMrK05rxf3M3jx8yO6Zh5xRn9Kq71a7TFo37p198bj/AE1Slqo1PifvmemwWtGPl+xe43ZHyjFxIDbpFjJPYOiVmPjYH21b7e3UjTDM8DE5BcjNm0HHUc+dR8HKBisKSbCSFY7jkWiKA+dq02E2T0UTqzAqsDI1udkJuRy0owimjGrVJQkly/kwm6W7YxbNnYhEHWtxJPqgE8OBPs76jb3btnCSAAlkcXUnjpxBq69H13jxEakBjkYXvYgBgQbcrkU/v3hDHs+EOwZhKBmF7G6OTa58KKinG47jTWIycuhlNq7qFNnDFM2rMhCW+ozZQSe3n4EVjq6dt+Ay7IWVXOUQRKyX0ujgEgdtx3cK5hemJWSG0qjlmzdWHRik5hQDipx3Jyaasb7ZSq0ERb/DA427qtcPg72sI9OHrMbVmNj7wRxxRhs5K3B0Uj1iRa7Dlar6H0hYdF1Sct3dCB/5E1pRkkeZdOpfRMmnY1uMYv3Rm3soU3H6UYABeCUnmRLEP0oVPPH20DhVf8Wcmk4Gn4ONR5Toak4dDfRWYm9lUFmNtTYDkOZrHabjY9TTko1czeiSv9SVDgzM8UIOUzSxxgnW2Zgt7c7XFbDc15tm7XggxzOqR9JHFmYmJelGUSRE6BGIUEjhfW1qotwtjNjMU1r9JFDJPCBp87C0ZiU9xY2PjW19LGBxmPmw/wAnSSTCvFE6WACCWVynWY/Wsyachy4mrdCGSP3MbtHEceu5Layt5b/uafevaAxO04sFLNHHho+hkmRiFaedmYwwDW7A2RiLW77kU16S9n5ocZL/AIZwZP4WkVv8s5rn+4+6suLnjxUs5KwzrE7j5xkeEp0IcsR80ygKHF7WAI512PfHZ2fZ+PFtZIpGH4Ihl96X9tMmk42KdKbpzU1yafyK30cw4fE7PizQws8V4HvFGbmPQE3HEoUPtq42huLgZlKthYRf6yIsbDvVkAINc89C+2rYiWAnSaMTJ99LK4HijKfwV2E1CLzRT6jMXS4NaUFyenly+h5t3t3ffB4l4WuctmRz/wAyI+o3joVPevfWJljyzW71PmAf1r0X6Wt3enwnTqLyYa76cWhP0q+wAOPuHtrzrij88efq/AUqMMkmlsXJYjj04SfxJ2f598ydhD1BTpNR8KOr7TT8UWYga61Xe5qxfduWeEbqD+udPpGD7dOX6030AVQB7fiDUzC4CWwZYnIPBspA/MdKTHuzLdZ8XD/lkTa+y0YC/wBXUntHsq59HW3DIs8BIskMnR8iFyn9qhSxZxrrfS3KrTdLc84eYydILPE6CMixAZbAk3sBerlNt3R5urZWaHTKv/Un+Z/+1ORzrb+8n+Yf/aoO0NkGAgOkevAghgfbamYVH8K+X+1YaWWVnc9nkzwzRaaLQ4lbH/5J/mH96T8oW/8AeG/mN+9V/R8eoDw+of2pSYc/weSN+1RbV+YFSfgWuAcHPZs3zh61736kfOrLZ8tsw8KqdkqR0gIt1wbWI4xpyPhU/CtZ28B/Xvr0FPWnH0+x43ExtVqLxf3K7aOonXmGWW3cskiE/wD5B5VSmrzFORMWAvxuDwZWzZlPcQSKiPsyM8Jsg/hdJCw7roCG8dPAVQqNZ2j0GCdqEXyfr4cvIG3WPQYZhoRGLEcQVeQAjyq4i3ymxGGaNgoJGV3F7uLa9Xgt+du/hRvu18owsQSVSEzKWySWJ6Rm4EA/W50vZe5ToGBlU3+w4+NFZraGdVlSu1LdN/cyWzdrPhm6SMjMrDQ3sykMGVrcjTm829smMyBlVES+VFLHrN6zEtqToB3Dxq8k9Hjm/wA8oub/AEb9vjTX/wBtW/xx/KP/AL1JKSVhqq4e+dvX1M5BvJJHhZsNYNHKpte4KE2JKkcQbDQ1m7CugYv0dlY3bpicqM1uiteyk2+k7q59TYJpakoypTbcPUOjFEKWKmTABQYaHwo6PlUkQkFaiog1CiC6GVizEKOLEKL8LkgC/nXonc/dCHZsTMOvLlJlmIsSF1KqPqILcB4m5rzxh5Arqx4KysfAMCfhXW94PTJg3ws8cInMkkciITGFALqVBJzXA17KZRSyt8zM7Qcs6itjP+hrG32qpPGaLEN7WYSf6TXSd6N68LgIJl6eIyr0j4eFWzOsrq1lIW+VQ7Ei9rA25CvOPykjJlzKVUi4NjrxtY9hp6DGqnCM37SRf4Vzk1HRXev3YOBTq1e9NRjaOtm/0pbL+Debi76rs0zCKF5o5Y4PXYR/PJHaVjoxyl2a2nC1bjbm82NkixK54YwmEjxAEcZYvHLYOC8pNrKx1C+VcR/tg/wf5v8AatOfSc5tfDr/AHH5C3zh6w5ScNCOz31BSqyvdJe//C5Uo4CnlyNy63TXTwXiixxiJsracTxFjFC0TqWNyYJY1DgmwvozeVegQ1xcag8P3rypvBva+K6PNGimOBICQSc4QEBzfgbH3Vptm+m/GwwxxCPDt0aLGHcSFmCgKC1nAvYCmUlZNProUsc41XCUN8qT81pf1R33Eag31HAg8xzFeTN48EsGOxESerHPIijsVXIUeVq203pz2g3BMKP+3IfjJWC2ljHxE8k8mXPK7SNlFhmY3NhyFNk1Yp0qclK7HsM2ntNTcDJaRT9oVX4c6e2p2z1vIvjWfLc9Gn/b9DSQQo86q5yrz/atVI4LrHfTKbAHlw09lYpzaQmnMNiXJDgsCpspGXy15U/D21M3FzzRgk9Evqa3AbGSPrG5IvbMRYDtsP1qVs6YSFpAb3Ngfsj/AH1rJ4naU0q2durzA6NQfG/GocW1GjBUWKMRcXXTvFgBVmyitCjdt6m92xttOgcK46RbEWYE8eGl6yse35j9ZvM/tSGe4NtNKjxsddff/tWNiLTqXsvmem7OahQad3r0uS12zMT6zebU/hJZJBcyldSLEty8T31WNKQePxqXhdpJHGc2Ym99Bc+AF6QqcXKzsW6tSSg3BP5FjssnPKCbm6G/sYdp/hqWhtIfuioGx8aJHcqGAyR8ba6ya8T2ipkhtIPumtiCtBJHla0s1STfMhbTPWv/AFwH71BdudT8Zg3lYBFdjqbKpJtZNdKEe7WII+hl9qkfGsrEp8RnpuzKsFho5mlvu/Fmm3Qlvhrdkje8IavkX+tKpN1cA8MTLLlTrXGZ0FxlA7e6reXGxKLtNAoHEmRB771aou0EmYONs683HVX5ETbO38PhQOnkCZuAsWJ77KCbd9OYLHRToJInV1PAqb+w9h7jXNd8uixeMkaOUOgjiRXQ5lzAHOvD3jTWrzdXFYbBq6dZSxzXCSuzWUBA2VT3699Nur5eZVyPLmNdiFurDtDDzBFcDtXa/wDiKNiLCX2YfEt8Iq4xiVs7DsZhqCDoTxB1HtqTLuC/V6DYowaL2geJA+NErj+JPzr+9FRbLUqkY6NocFGDRKoP10/Ov71dbE3QxGLJEAjkI1KiaIG3blLA0xQl0FutDqiiUUdbNfRFtL/px/Oh7fvUVHKKVeK5owpGlI6GhQqspNbF2VOMt0H0NDohR0KOZkeDDoDohRdGKOhRzMHCh0B0YodGKOhXZmDhx6BZBQ6MUdCuuyWSPQUotUzZj2kWhQqBOXwstcc+tFhMUF42HYSt/eKFCjRb4qQl04/0kpc/5HZdoKbgMtvumopkB0uNdOBoUK0JIwy6gJUqNNONwCPaOdaXdbY64yJ3DQhkcxsgwydVhqLsTYgix0HOioVRhFOTuX5SlGndNob3v2XJgoUlVYJAXyOOhjXIT6hGnWBsQezSs1gt55nkWNEhzOwRR0cQ1JsNculChTLJcitxJS3bNhtbZTwuo6VXd4TqI1RVKyDQAesOtxNQsNjHQqhWNmcG7MuYWW7WA0tzoUKatkLEbS23LAA4WIFiV6sag8L6k3vVTJvrMeSfy4v/AEoUKElqG5HO9s/8QHgqD4LS/wDiPEEH519Bfj9oD9aOhSG2mTWqKTEb74sXHSvp2O41/N2VL2LtPGYkM/SuUjPXBnlTMAL5VIJsbX1o6FTrScY3R1HvSsxWNjk6ZB07ZJNQGkmLDKFLA20uc2h+FZycdZvE9p59p186OhUf0p+9kalCNk375iMJrMoPA2B0B0vrofCtGuBHRiypmv8AwryvfgO6hQqzOpwsPnSV78zIqRz15JjmLXo+KoCACbKvC3h4edWO7+3DG9+giJutr3DDNYKVkSxXj38eVChUKFWTlBPn5FjhQ4MpW1X7W/JoZ/SNErEMstwbG08pF+7ShQoVvcGJkurK5//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69636" name="Picture 4" descr="http://images.china.cn/attachement/jpg/site1007/20130110/001372a9ae271258cd8f02.jpg"/>
          <p:cNvPicPr>
            <a:picLocks noChangeAspect="1" noChangeArrowheads="1"/>
          </p:cNvPicPr>
          <p:nvPr/>
        </p:nvPicPr>
        <p:blipFill>
          <a:blip r:embed="rId2" cstate="print"/>
          <a:srcRect/>
          <a:stretch>
            <a:fillRect/>
          </a:stretch>
        </p:blipFill>
        <p:spPr bwMode="auto">
          <a:xfrm>
            <a:off x="571472" y="1571612"/>
            <a:ext cx="3857652" cy="2786082"/>
          </a:xfrm>
          <a:prstGeom prst="rect">
            <a:avLst/>
          </a:prstGeom>
          <a:noFill/>
        </p:spPr>
      </p:pic>
      <p:pic>
        <p:nvPicPr>
          <p:cNvPr id="69638" name="Picture 6" descr="http://static2.businessinsider.com/image/4e414c63eab8eae910000088/kfcs-gravy-train-in-china-could-be-ending-soon.jpg"/>
          <p:cNvPicPr>
            <a:picLocks noChangeAspect="1" noChangeArrowheads="1"/>
          </p:cNvPicPr>
          <p:nvPr/>
        </p:nvPicPr>
        <p:blipFill>
          <a:blip r:embed="rId3" cstate="print"/>
          <a:srcRect/>
          <a:stretch>
            <a:fillRect/>
          </a:stretch>
        </p:blipFill>
        <p:spPr bwMode="auto">
          <a:xfrm>
            <a:off x="4429124" y="1500174"/>
            <a:ext cx="3810000" cy="2857501"/>
          </a:xfrm>
          <a:prstGeom prst="rect">
            <a:avLst/>
          </a:prstGeom>
          <a:noFill/>
        </p:spPr>
      </p:pic>
      <p:sp>
        <p:nvSpPr>
          <p:cNvPr id="7" name="TextBox 6"/>
          <p:cNvSpPr txBox="1"/>
          <p:nvPr/>
        </p:nvSpPr>
        <p:spPr>
          <a:xfrm>
            <a:off x="214282" y="4572008"/>
            <a:ext cx="8786842" cy="1815882"/>
          </a:xfrm>
          <a:prstGeom prst="rect">
            <a:avLst/>
          </a:prstGeom>
          <a:noFill/>
        </p:spPr>
        <p:txBody>
          <a:bodyPr wrap="square" rtlCol="0">
            <a:spAutoFit/>
          </a:bodyPr>
          <a:lstStyle/>
          <a:p>
            <a:r>
              <a:rPr lang="en-US" dirty="0" smtClean="0"/>
              <a:t>Global product adaptation: By adapting to local tastes and eating styles KFC has achieved finger-</a:t>
            </a:r>
            <a:r>
              <a:rPr lang="en-US" dirty="0" err="1" smtClean="0"/>
              <a:t>linkin</a:t>
            </a:r>
            <a:r>
              <a:rPr lang="en-US" dirty="0" smtClean="0"/>
              <a:t>’ good success in China</a:t>
            </a:r>
          </a:p>
          <a:p>
            <a:r>
              <a:rPr lang="en-US" dirty="0" smtClean="0"/>
              <a:t>(“dragon twister, chicken with Sichuan spicy sauce and rice and egg soups have become popular)</a:t>
            </a:r>
            <a:endParaRPr lang="th-TH"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422</TotalTime>
  <Words>2229</Words>
  <Application>Microsoft Office PowerPoint</Application>
  <PresentationFormat>นำเสนอทางหน้าจอ (4:3)</PresentationFormat>
  <Paragraphs>171</Paragraphs>
  <Slides>45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45</vt:i4>
      </vt:variant>
    </vt:vector>
  </HeadingPairs>
  <TitlesOfParts>
    <vt:vector size="46" baseType="lpstr">
      <vt:lpstr>เสมอภาค</vt:lpstr>
      <vt:lpstr>Products &amp; Service Strategy II CHAPTER 9</vt:lpstr>
      <vt:lpstr>ภาพนิ่ง 2</vt:lpstr>
      <vt:lpstr>Objective Outline</vt:lpstr>
      <vt:lpstr>Google</vt:lpstr>
      <vt:lpstr>Samsung</vt:lpstr>
      <vt:lpstr>Objective 1:Explain how companies find and develop new product ideas. </vt:lpstr>
      <vt:lpstr>New Product Development Strategy</vt:lpstr>
      <vt:lpstr>Objective 2: List and define the steps in the new product development process and the major considerations in managing this process. </vt:lpstr>
      <vt:lpstr>The New-Product Development Process</vt:lpstr>
      <vt:lpstr>1. Idea Generation </vt:lpstr>
      <vt:lpstr>1. Idea Generation </vt:lpstr>
      <vt:lpstr>ภาพนิ่ง 12</vt:lpstr>
      <vt:lpstr>1. Idea Generation</vt:lpstr>
      <vt:lpstr>Real Marketing 9.1 Crowdsourcing: P&amp;G’s Connect and Develop</vt:lpstr>
      <vt:lpstr>2. Idea Screening </vt:lpstr>
      <vt:lpstr>3. Concept Development and Testing</vt:lpstr>
      <vt:lpstr>3. Concept Development and Testing Concept Development</vt:lpstr>
      <vt:lpstr>3. Concept Development and Testing Concept Development</vt:lpstr>
      <vt:lpstr>3. Concept Development and Testing Concept Testing</vt:lpstr>
      <vt:lpstr>3. Concept Development and Testing Concept Development</vt:lpstr>
      <vt:lpstr>4. Market Strategy Development</vt:lpstr>
      <vt:lpstr>4. Market Strategy Development</vt:lpstr>
      <vt:lpstr>4. Market Strategy Development</vt:lpstr>
      <vt:lpstr>4. Market Strategy Development</vt:lpstr>
      <vt:lpstr>5. Business Analysis</vt:lpstr>
      <vt:lpstr>6. Product Development </vt:lpstr>
      <vt:lpstr>ภาพนิ่ง 27</vt:lpstr>
      <vt:lpstr>7. Test Marketing</vt:lpstr>
      <vt:lpstr>8. Commercialization</vt:lpstr>
      <vt:lpstr>Managing New-Product Development</vt:lpstr>
      <vt:lpstr>Objective 3:Decribe the stages of the product life cycle and how marketing strategies change during a product’s life cycle. </vt:lpstr>
      <vt:lpstr>Product Life Cycle Strategies</vt:lpstr>
      <vt:lpstr>Product Life Cycle Strategies</vt:lpstr>
      <vt:lpstr>Product Life Cycle Strategies</vt:lpstr>
      <vt:lpstr>ภาพนิ่ง 35</vt:lpstr>
      <vt:lpstr>ภาพนิ่ง 36</vt:lpstr>
      <vt:lpstr>Product Life Cycle Strategies PLC Concept</vt:lpstr>
      <vt:lpstr>Product Life Cycle Strategies PLC Concept</vt:lpstr>
      <vt:lpstr>Table 9.2: Summary of PLC Characteristics, Objectives and Strategies</vt:lpstr>
      <vt:lpstr>ภาพนิ่ง 40</vt:lpstr>
      <vt:lpstr>ภาพนิ่ง 41</vt:lpstr>
      <vt:lpstr>Real Marketing 9.2 Converse: An Old Brand Story with a New Beginning</vt:lpstr>
      <vt:lpstr>Objective 4: Discuss two additional product issues: socially responsible product decisions and international product and services marketing. </vt:lpstr>
      <vt:lpstr>Product Decisions and Social Responsibility</vt:lpstr>
      <vt:lpstr>International Product and Services Marketing</vt:lpstr>
    </vt:vector>
  </TitlesOfParts>
  <Company>Service 99-99-9999</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Products &amp; Service Strategy I CHAPTER 7 part 2</dc:title>
  <dc:creator>Mr.Robin ThaiSakon</dc:creator>
  <cp:lastModifiedBy>Mr.Robin ThaiSakon</cp:lastModifiedBy>
  <cp:revision>82</cp:revision>
  <dcterms:created xsi:type="dcterms:W3CDTF">2013-09-29T02:46:58Z</dcterms:created>
  <dcterms:modified xsi:type="dcterms:W3CDTF">2013-10-11T07:06:30Z</dcterms:modified>
</cp:coreProperties>
</file>