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57"/>
  </p:notesMasterIdLst>
  <p:sldIdLst>
    <p:sldId id="256" r:id="rId2"/>
    <p:sldId id="267" r:id="rId3"/>
    <p:sldId id="257" r:id="rId4"/>
    <p:sldId id="258" r:id="rId5"/>
    <p:sldId id="259" r:id="rId6"/>
    <p:sldId id="260" r:id="rId7"/>
    <p:sldId id="261" r:id="rId8"/>
    <p:sldId id="263" r:id="rId9"/>
    <p:sldId id="262" r:id="rId10"/>
    <p:sldId id="264" r:id="rId11"/>
    <p:sldId id="266" r:id="rId12"/>
    <p:sldId id="265" r:id="rId13"/>
    <p:sldId id="270" r:id="rId14"/>
    <p:sldId id="271" r:id="rId15"/>
    <p:sldId id="272" r:id="rId16"/>
    <p:sldId id="273" r:id="rId17"/>
    <p:sldId id="274" r:id="rId18"/>
    <p:sldId id="275" r:id="rId19"/>
    <p:sldId id="279" r:id="rId20"/>
    <p:sldId id="276" r:id="rId21"/>
    <p:sldId id="277" r:id="rId22"/>
    <p:sldId id="278" r:id="rId23"/>
    <p:sldId id="269" r:id="rId24"/>
    <p:sldId id="268" r:id="rId25"/>
    <p:sldId id="280" r:id="rId26"/>
    <p:sldId id="281" r:id="rId27"/>
    <p:sldId id="312" r:id="rId28"/>
    <p:sldId id="282" r:id="rId29"/>
    <p:sldId id="283" r:id="rId30"/>
    <p:sldId id="284" r:id="rId31"/>
    <p:sldId id="285" r:id="rId32"/>
    <p:sldId id="286" r:id="rId33"/>
    <p:sldId id="287" r:id="rId34"/>
    <p:sldId id="288" r:id="rId35"/>
    <p:sldId id="289" r:id="rId36"/>
    <p:sldId id="291" r:id="rId37"/>
    <p:sldId id="292" r:id="rId38"/>
    <p:sldId id="293" r:id="rId39"/>
    <p:sldId id="308" r:id="rId40"/>
    <p:sldId id="295" r:id="rId41"/>
    <p:sldId id="296" r:id="rId42"/>
    <p:sldId id="297" r:id="rId43"/>
    <p:sldId id="298" r:id="rId44"/>
    <p:sldId id="299" r:id="rId45"/>
    <p:sldId id="300" r:id="rId46"/>
    <p:sldId id="301" r:id="rId47"/>
    <p:sldId id="302" r:id="rId48"/>
    <p:sldId id="303" r:id="rId49"/>
    <p:sldId id="304" r:id="rId50"/>
    <p:sldId id="305" r:id="rId51"/>
    <p:sldId id="309" r:id="rId52"/>
    <p:sldId id="306" r:id="rId53"/>
    <p:sldId id="307" r:id="rId54"/>
    <p:sldId id="310" r:id="rId55"/>
    <p:sldId id="311" r:id="rId5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5099" autoAdjust="0"/>
  </p:normalViewPr>
  <p:slideViewPr>
    <p:cSldViewPr snapToGrid="0">
      <p:cViewPr varScale="1">
        <p:scale>
          <a:sx n="60" d="100"/>
          <a:sy n="60" d="100"/>
        </p:scale>
        <p:origin x="105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052F8BB-69A1-4F8C-9F3C-E55910A21721}" type="datetimeFigureOut">
              <a:rPr lang="en-US" smtClean="0"/>
              <a:t>10/25/2015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7D50B19-3B4F-4115-B18E-F52051F7CA20}" type="slidenum">
              <a:rPr lang="en-US" smtClean="0"/>
              <a:t>‹#›</a:t>
            </a:fld>
            <a:endParaRPr lang="en-US"/>
          </a:p>
        </p:txBody>
      </p:sp>
    </p:spTree>
    <p:extLst>
      <p:ext uri="{BB962C8B-B14F-4D97-AF65-F5344CB8AC3E}">
        <p14:creationId xmlns:p14="http://schemas.microsoft.com/office/powerpoint/2010/main" val="33333069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t>70 percent of all medical costs are related to just six of the listed factors—smoking, alcohol abuse, drug abuse, poor diet, insufficient exercise, and risky sexual practices </a:t>
            </a:r>
          </a:p>
          <a:p>
            <a:endParaRPr lang="en-US" dirty="0"/>
          </a:p>
        </p:txBody>
      </p:sp>
      <p:sp>
        <p:nvSpPr>
          <p:cNvPr id="4" name="Slide Number Placeholder 3"/>
          <p:cNvSpPr>
            <a:spLocks noGrp="1"/>
          </p:cNvSpPr>
          <p:nvPr>
            <p:ph type="sldNum" sz="quarter" idx="10"/>
          </p:nvPr>
        </p:nvSpPr>
        <p:spPr/>
        <p:txBody>
          <a:bodyPr/>
          <a:lstStyle/>
          <a:p>
            <a:fld id="{C7D50B19-3B4F-4115-B18E-F52051F7CA20}" type="slidenum">
              <a:rPr lang="en-US" smtClean="0"/>
              <a:t>6</a:t>
            </a:fld>
            <a:endParaRPr lang="en-US"/>
          </a:p>
        </p:txBody>
      </p:sp>
    </p:spTree>
    <p:extLst>
      <p:ext uri="{BB962C8B-B14F-4D97-AF65-F5344CB8AC3E}">
        <p14:creationId xmlns:p14="http://schemas.microsoft.com/office/powerpoint/2010/main" val="41212680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dirty="0" smtClean="0"/>
          </a:p>
        </p:txBody>
      </p:sp>
      <p:sp>
        <p:nvSpPr>
          <p:cNvPr id="4" name="Slide Number Placeholder 3"/>
          <p:cNvSpPr>
            <a:spLocks noGrp="1"/>
          </p:cNvSpPr>
          <p:nvPr>
            <p:ph type="sldNum" sz="quarter" idx="10"/>
          </p:nvPr>
        </p:nvSpPr>
        <p:spPr/>
        <p:txBody>
          <a:bodyPr/>
          <a:lstStyle/>
          <a:p>
            <a:fld id="{C7D50B19-3B4F-4115-B18E-F52051F7CA20}" type="slidenum">
              <a:rPr lang="en-US" smtClean="0"/>
              <a:t>7</a:t>
            </a:fld>
            <a:endParaRPr lang="en-US"/>
          </a:p>
        </p:txBody>
      </p:sp>
    </p:spTree>
    <p:extLst>
      <p:ext uri="{BB962C8B-B14F-4D97-AF65-F5344CB8AC3E}">
        <p14:creationId xmlns:p14="http://schemas.microsoft.com/office/powerpoint/2010/main" val="26971119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community health campaigns. These are community-wide education projects designed to lessen major risk factors </a:t>
            </a:r>
            <a:endParaRPr lang="en-US" dirty="0"/>
          </a:p>
        </p:txBody>
      </p:sp>
      <p:sp>
        <p:nvSpPr>
          <p:cNvPr id="4" name="Slide Number Placeholder 3"/>
          <p:cNvSpPr>
            <a:spLocks noGrp="1"/>
          </p:cNvSpPr>
          <p:nvPr>
            <p:ph type="sldNum" sz="quarter" idx="10"/>
          </p:nvPr>
        </p:nvSpPr>
        <p:spPr/>
        <p:txBody>
          <a:bodyPr/>
          <a:lstStyle/>
          <a:p>
            <a:fld id="{C7D50B19-3B4F-4115-B18E-F52051F7CA20}" type="slidenum">
              <a:rPr lang="en-US" smtClean="0"/>
              <a:t>9</a:t>
            </a:fld>
            <a:endParaRPr lang="en-US"/>
          </a:p>
        </p:txBody>
      </p:sp>
    </p:spTree>
    <p:extLst>
      <p:ext uri="{BB962C8B-B14F-4D97-AF65-F5344CB8AC3E}">
        <p14:creationId xmlns:p14="http://schemas.microsoft.com/office/powerpoint/2010/main" val="30482416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prevention programs in schools discourage smoking with quizzes about smoking, </a:t>
            </a:r>
            <a:r>
              <a:rPr lang="en-US" dirty="0" err="1" smtClean="0"/>
              <a:t>multiimedia</a:t>
            </a:r>
            <a:r>
              <a:rPr lang="en-US" dirty="0" smtClean="0"/>
              <a:t> presentations, antismoking art contests, poster and T-shirt giveaways, antismoking pamphlets for parents, and questions for students to ask their parents (Prokhorov et al., 2010; </a:t>
            </a:r>
            <a:r>
              <a:rPr lang="en-US" dirty="0" err="1" smtClean="0"/>
              <a:t>Zarcadoolas</a:t>
            </a:r>
            <a:r>
              <a:rPr lang="en-US" dirty="0" smtClean="0"/>
              <a:t>, Pleasant, &amp; Greer, 2006). Such efforts are designed to persuade kids that smoking is dangerous and “uncool.” Apparently, many teens are getting the message, as attitudes toward smoking are now more negative than they were 20 years ago (</a:t>
            </a:r>
            <a:r>
              <a:rPr lang="en-US" dirty="0" err="1" smtClean="0"/>
              <a:t>Chassin</a:t>
            </a:r>
            <a:r>
              <a:rPr lang="en-US" dirty="0" smtClean="0"/>
              <a:t> et al., 2003).</a:t>
            </a:r>
            <a:endParaRPr lang="en-US" dirty="0"/>
          </a:p>
        </p:txBody>
      </p:sp>
      <p:sp>
        <p:nvSpPr>
          <p:cNvPr id="4" name="Slide Number Placeholder 3"/>
          <p:cNvSpPr>
            <a:spLocks noGrp="1"/>
          </p:cNvSpPr>
          <p:nvPr>
            <p:ph type="sldNum" sz="quarter" idx="10"/>
          </p:nvPr>
        </p:nvSpPr>
        <p:spPr/>
        <p:txBody>
          <a:bodyPr/>
          <a:lstStyle/>
          <a:p>
            <a:fld id="{C7D50B19-3B4F-4115-B18E-F52051F7CA20}" type="slidenum">
              <a:rPr lang="en-US" smtClean="0"/>
              <a:t>10</a:t>
            </a:fld>
            <a:endParaRPr lang="en-US"/>
          </a:p>
        </p:txBody>
      </p:sp>
    </p:spTree>
    <p:extLst>
      <p:ext uri="{BB962C8B-B14F-4D97-AF65-F5344CB8AC3E}">
        <p14:creationId xmlns:p14="http://schemas.microsoft.com/office/powerpoint/2010/main" val="17469829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Shortly after Cannon, an endocrinologist named Hans </a:t>
            </a:r>
            <a:r>
              <a:rPr lang="en-US" dirty="0" err="1" smtClean="0"/>
              <a:t>Selye</a:t>
            </a:r>
            <a:r>
              <a:rPr lang="en-US" dirty="0" smtClean="0"/>
              <a:t> was seeking a new hormone (Straub, 2007, gives an excellent account on which I relied heavily). </a:t>
            </a:r>
            <a:r>
              <a:rPr lang="en-US" dirty="0" err="1" smtClean="0"/>
              <a:t>Selye’s</a:t>
            </a:r>
            <a:r>
              <a:rPr lang="en-US" dirty="0" smtClean="0"/>
              <a:t> research involved injecting rats with an ovarian extract. As you might guess, rats don’t like that much, so sometimes they would bite </a:t>
            </a:r>
            <a:r>
              <a:rPr lang="en-US" dirty="0" err="1" smtClean="0"/>
              <a:t>Selye</a:t>
            </a:r>
            <a:r>
              <a:rPr lang="en-US" dirty="0" smtClean="0"/>
              <a:t> and escape and he would have to chase them around the lab before catching them and injecting them. </a:t>
            </a:r>
            <a:r>
              <a:rPr lang="en-US" dirty="0" err="1" smtClean="0"/>
              <a:t>Selye</a:t>
            </a:r>
            <a:r>
              <a:rPr lang="en-US" dirty="0" smtClean="0"/>
              <a:t> found that his rats developed bleeding ulcers and enlarged adrenal glands. Was this due to the ovarian extract? No. </a:t>
            </a:r>
            <a:r>
              <a:rPr lang="en-US" dirty="0" err="1" smtClean="0"/>
              <a:t>Selye</a:t>
            </a:r>
            <a:r>
              <a:rPr lang="en-US" dirty="0" smtClean="0"/>
              <a:t> discovered that control rats that were dropped, chased, and injected (but not with the ovarian extract) developed the same problems. </a:t>
            </a:r>
            <a:r>
              <a:rPr lang="en-US" dirty="0" err="1" smtClean="0"/>
              <a:t>Selye</a:t>
            </a:r>
            <a:r>
              <a:rPr lang="en-US" dirty="0" smtClean="0"/>
              <a:t> concluded that his rats were suffering from stress, and, like Cannon, he reasoned that stress was unhealthy. </a:t>
            </a:r>
            <a:endParaRPr lang="en-US" dirty="0"/>
          </a:p>
        </p:txBody>
      </p:sp>
      <p:sp>
        <p:nvSpPr>
          <p:cNvPr id="4" name="Slide Number Placeholder 3"/>
          <p:cNvSpPr>
            <a:spLocks noGrp="1"/>
          </p:cNvSpPr>
          <p:nvPr>
            <p:ph type="sldNum" sz="quarter" idx="10"/>
          </p:nvPr>
        </p:nvSpPr>
        <p:spPr/>
        <p:txBody>
          <a:bodyPr/>
          <a:lstStyle/>
          <a:p>
            <a:fld id="{C7D50B19-3B4F-4115-B18E-F52051F7CA20}" type="slidenum">
              <a:rPr lang="en-US" smtClean="0"/>
              <a:t>14</a:t>
            </a:fld>
            <a:endParaRPr lang="en-US"/>
          </a:p>
        </p:txBody>
      </p:sp>
    </p:spTree>
    <p:extLst>
      <p:ext uri="{BB962C8B-B14F-4D97-AF65-F5344CB8AC3E}">
        <p14:creationId xmlns:p14="http://schemas.microsoft.com/office/powerpoint/2010/main" val="12520613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a:ln>
            <a:miter lim="800000"/>
            <a:headEnd/>
            <a:tailEnd/>
          </a:ln>
        </p:spPr>
        <p:txBody>
          <a:bodyPr/>
          <a:lstStyle/>
          <a:p>
            <a:fld id="{5FA73705-0131-4519-A778-5207C05209CB}" type="slidenum">
              <a:rPr lang="en-US">
                <a:latin typeface="Arial" pitchFamily="34" charset="0"/>
                <a:cs typeface="Arial" pitchFamily="34" charset="0"/>
              </a:rPr>
              <a:pPr/>
              <a:t>15</a:t>
            </a:fld>
            <a:endParaRPr lang="en-US" dirty="0">
              <a:latin typeface="Arial" pitchFamily="34" charset="0"/>
              <a:cs typeface="Arial" pitchFamily="34" charset="0"/>
            </a:endParaRPr>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noFill/>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t>Adrenaline is released which provides fuel for the fight-or-flight reaction</a:t>
            </a:r>
          </a:p>
          <a:p>
            <a:pPr eaLnBrk="1" hangingPunct="1"/>
            <a:endParaRPr lang="en-US" dirty="0" smtClean="0">
              <a:latin typeface="Arial" pitchFamily="34" charset="0"/>
              <a:cs typeface="Arial" pitchFamily="34" charset="0"/>
            </a:endParaRPr>
          </a:p>
        </p:txBody>
      </p:sp>
    </p:spTree>
    <p:extLst>
      <p:ext uri="{BB962C8B-B14F-4D97-AF65-F5344CB8AC3E}">
        <p14:creationId xmlns:p14="http://schemas.microsoft.com/office/powerpoint/2010/main" val="27949128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a:ln>
            <a:miter lim="800000"/>
            <a:headEnd/>
            <a:tailEnd/>
          </a:ln>
        </p:spPr>
        <p:txBody>
          <a:bodyPr/>
          <a:lstStyle/>
          <a:p>
            <a:fld id="{012F3E6D-2ADF-42CD-9350-D7D6DF28E35E}" type="slidenum">
              <a:rPr lang="en-US">
                <a:latin typeface="Arial" pitchFamily="34" charset="0"/>
                <a:cs typeface="Arial" pitchFamily="34" charset="0"/>
              </a:rPr>
              <a:pPr/>
              <a:t>16</a:t>
            </a:fld>
            <a:endParaRPr lang="en-US" dirty="0">
              <a:latin typeface="Arial" pitchFamily="34" charset="0"/>
              <a:cs typeface="Arial" pitchFamily="34" charset="0"/>
            </a:endParaRPr>
          </a:p>
        </p:txBody>
      </p:sp>
      <p:sp>
        <p:nvSpPr>
          <p:cNvPr id="78851" name="Rectangle 2"/>
          <p:cNvSpPr>
            <a:spLocks noGrp="1" noRot="1" noChangeAspect="1" noChangeArrowheads="1" noTextEdit="1"/>
          </p:cNvSpPr>
          <p:nvPr>
            <p:ph type="sldImg"/>
          </p:nvPr>
        </p:nvSpPr>
        <p:spPr>
          <a:ln/>
        </p:spPr>
      </p:sp>
      <p:sp>
        <p:nvSpPr>
          <p:cNvPr id="78852" name="Rectangle 3"/>
          <p:cNvSpPr>
            <a:spLocks noGrp="1" noChangeArrowheads="1"/>
          </p:cNvSpPr>
          <p:nvPr>
            <p:ph type="body" idx="1"/>
          </p:nvPr>
        </p:nvSpPr>
        <p:spPr>
          <a:xfrm>
            <a:off x="914400" y="4343400"/>
            <a:ext cx="5029200" cy="4114800"/>
          </a:xfrm>
          <a:noFill/>
        </p:spPr>
        <p:txBody>
          <a:bodyPr/>
          <a:lstStyle/>
          <a:p>
            <a:pPr eaLnBrk="1" hangingPunct="1"/>
            <a:r>
              <a:rPr lang="en-US" sz="1300" b="1" dirty="0" smtClean="0">
                <a:latin typeface="Arial" pitchFamily="34" charset="0"/>
                <a:cs typeface="Arial" pitchFamily="34" charset="0"/>
              </a:rPr>
              <a:t>Figure 10.5  Stress and the Endocrine System.  </a:t>
            </a:r>
            <a:r>
              <a:rPr lang="en-US" sz="1300" dirty="0" smtClean="0">
                <a:latin typeface="Arial" pitchFamily="34" charset="0"/>
                <a:cs typeface="Arial" pitchFamily="34" charset="0"/>
              </a:rPr>
              <a:t>Stress has a domino effect on the endocrine system, leading to the release of corticosteroids and a mixture of adrenaline and noradrenaline.  Corticosteroids combat allergic reactions (such as difficulty in breathing) and cause inflammation.  Adrenaline and noradrenaline arouse the body to cope by accelerating the heart rate and providing energy for the fight-or flight reaction.</a:t>
            </a:r>
          </a:p>
        </p:txBody>
      </p:sp>
    </p:spTree>
    <p:extLst>
      <p:ext uri="{BB962C8B-B14F-4D97-AF65-F5344CB8AC3E}">
        <p14:creationId xmlns:p14="http://schemas.microsoft.com/office/powerpoint/2010/main" val="21623252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a:ln>
            <a:miter lim="800000"/>
            <a:headEnd/>
            <a:tailEnd/>
          </a:ln>
        </p:spPr>
        <p:txBody>
          <a:bodyPr/>
          <a:lstStyle/>
          <a:p>
            <a:fld id="{02E76313-3D30-4E83-98DA-20C929875FAD}" type="slidenum">
              <a:rPr lang="en-US">
                <a:latin typeface="Arial" pitchFamily="34" charset="0"/>
                <a:cs typeface="Arial" pitchFamily="34" charset="0"/>
              </a:rPr>
              <a:pPr/>
              <a:t>17</a:t>
            </a:fld>
            <a:endParaRPr lang="en-US" dirty="0">
              <a:latin typeface="Arial" pitchFamily="34" charset="0"/>
              <a:cs typeface="Arial" pitchFamily="34" charset="0"/>
            </a:endParaRPr>
          </a:p>
        </p:txBody>
      </p:sp>
      <p:sp>
        <p:nvSpPr>
          <p:cNvPr id="80899" name="Rectangle 2"/>
          <p:cNvSpPr>
            <a:spLocks noGrp="1" noRot="1" noChangeAspect="1" noChangeArrowheads="1" noTextEdit="1"/>
          </p:cNvSpPr>
          <p:nvPr>
            <p:ph type="sldImg"/>
          </p:nvPr>
        </p:nvSpPr>
        <p:spPr>
          <a:ln/>
        </p:spPr>
      </p:sp>
      <p:sp>
        <p:nvSpPr>
          <p:cNvPr id="80900" name="Rectangle 3"/>
          <p:cNvSpPr>
            <a:spLocks noGrp="1" noChangeArrowheads="1"/>
          </p:cNvSpPr>
          <p:nvPr>
            <p:ph type="body" idx="1"/>
          </p:nvPr>
        </p:nvSpPr>
        <p:spPr>
          <a:noFill/>
        </p:spPr>
        <p:txBody>
          <a:bodyPr/>
          <a:lstStyle/>
          <a:p>
            <a:pPr eaLnBrk="1" hangingPunct="1"/>
            <a:endParaRPr lang="en-US" dirty="0" smtClean="0">
              <a:latin typeface="Arial" pitchFamily="34" charset="0"/>
              <a:cs typeface="Arial" pitchFamily="34" charset="0"/>
            </a:endParaRPr>
          </a:p>
        </p:txBody>
      </p:sp>
    </p:spTree>
    <p:extLst>
      <p:ext uri="{BB962C8B-B14F-4D97-AF65-F5344CB8AC3E}">
        <p14:creationId xmlns:p14="http://schemas.microsoft.com/office/powerpoint/2010/main" val="28685411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a:ln>
            <a:miter lim="800000"/>
            <a:headEnd/>
            <a:tailEnd/>
          </a:ln>
        </p:spPr>
        <p:txBody>
          <a:bodyPr/>
          <a:lstStyle/>
          <a:p>
            <a:fld id="{81A460B3-8F53-432F-B00C-E487C14D3C50}" type="slidenum">
              <a:rPr lang="en-US">
                <a:latin typeface="Arial" pitchFamily="34" charset="0"/>
                <a:cs typeface="Arial" pitchFamily="34" charset="0"/>
              </a:rPr>
              <a:pPr/>
              <a:t>18</a:t>
            </a:fld>
            <a:endParaRPr lang="en-US" dirty="0">
              <a:latin typeface="Arial" pitchFamily="34" charset="0"/>
              <a:cs typeface="Arial" pitchFamily="34" charset="0"/>
            </a:endParaRPr>
          </a:p>
        </p:txBody>
      </p:sp>
      <p:sp>
        <p:nvSpPr>
          <p:cNvPr id="81923" name="Rectangle 2"/>
          <p:cNvSpPr>
            <a:spLocks noGrp="1" noRot="1" noChangeAspect="1" noChangeArrowheads="1" noTextEdit="1"/>
          </p:cNvSpPr>
          <p:nvPr>
            <p:ph type="sldImg"/>
          </p:nvPr>
        </p:nvSpPr>
        <p:spPr>
          <a:ln/>
        </p:spPr>
      </p:sp>
      <p:sp>
        <p:nvSpPr>
          <p:cNvPr id="81924" name="Rectangle 3"/>
          <p:cNvSpPr>
            <a:spLocks noGrp="1" noChangeArrowheads="1"/>
          </p:cNvSpPr>
          <p:nvPr>
            <p:ph type="body" idx="1"/>
          </p:nvPr>
        </p:nvSpPr>
        <p:spPr>
          <a:noFill/>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t>Stressor is not dealt with adequately</a:t>
            </a:r>
          </a:p>
          <a:p>
            <a:pPr eaLnBrk="1" hangingPunct="1"/>
            <a:endParaRPr lang="en-US" dirty="0" smtClean="0">
              <a:latin typeface="Arial" pitchFamily="34" charset="0"/>
              <a:cs typeface="Arial" pitchFamily="34" charset="0"/>
            </a:endParaRPr>
          </a:p>
        </p:txBody>
      </p:sp>
    </p:spTree>
    <p:extLst>
      <p:ext uri="{BB962C8B-B14F-4D97-AF65-F5344CB8AC3E}">
        <p14:creationId xmlns:p14="http://schemas.microsoft.com/office/powerpoint/2010/main" val="18152926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people, especially women, might also display a pattern of behavior called tend-and-befriend. That is, in times of stress we take care of one another (tend) and also seek social connections (befriend). Consistent with this, female university students are more likely to display tend-and-befriend behaviors in response to stress (</a:t>
            </a:r>
            <a:r>
              <a:rPr lang="en-US" dirty="0" err="1" smtClean="0"/>
              <a:t>Turton</a:t>
            </a:r>
            <a:r>
              <a:rPr lang="en-US" dirty="0" smtClean="0"/>
              <a:t> &amp; Campbell, 2005). In addition, female infants in the strange situation (you might remember this from the material on development) are more likely than male infants to return to their mothers when their mothers display frightening behavior (David &amp; Lyons-Ruth, 2005). Oxytocin, a hormone associated with social affiliation and maternal behavior, seems to be involved in tend-and-befriend behaviors (Taylor, 2006a).</a:t>
            </a:r>
            <a:endParaRPr lang="en-US" dirty="0"/>
          </a:p>
        </p:txBody>
      </p:sp>
      <p:sp>
        <p:nvSpPr>
          <p:cNvPr id="4" name="Slide Number Placeholder 3"/>
          <p:cNvSpPr>
            <a:spLocks noGrp="1"/>
          </p:cNvSpPr>
          <p:nvPr>
            <p:ph type="sldNum" sz="quarter" idx="10"/>
          </p:nvPr>
        </p:nvSpPr>
        <p:spPr/>
        <p:txBody>
          <a:bodyPr/>
          <a:lstStyle/>
          <a:p>
            <a:fld id="{C7D50B19-3B4F-4115-B18E-F52051F7CA20}" type="slidenum">
              <a:rPr lang="en-US" smtClean="0"/>
              <a:t>21</a:t>
            </a:fld>
            <a:endParaRPr lang="en-US"/>
          </a:p>
        </p:txBody>
      </p:sp>
    </p:spTree>
    <p:extLst>
      <p:ext uri="{BB962C8B-B14F-4D97-AF65-F5344CB8AC3E}">
        <p14:creationId xmlns:p14="http://schemas.microsoft.com/office/powerpoint/2010/main" val="9270183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D50B19-3B4F-4115-B18E-F52051F7CA20}" type="slidenum">
              <a:rPr lang="en-US" smtClean="0"/>
              <a:t>23</a:t>
            </a:fld>
            <a:endParaRPr lang="en-US"/>
          </a:p>
        </p:txBody>
      </p:sp>
    </p:spTree>
    <p:extLst>
      <p:ext uri="{BB962C8B-B14F-4D97-AF65-F5344CB8AC3E}">
        <p14:creationId xmlns:p14="http://schemas.microsoft.com/office/powerpoint/2010/main" val="36210510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D50B19-3B4F-4115-B18E-F52051F7CA20}" type="slidenum">
              <a:rPr lang="en-US" smtClean="0"/>
              <a:t>25</a:t>
            </a:fld>
            <a:endParaRPr lang="en-US"/>
          </a:p>
        </p:txBody>
      </p:sp>
    </p:spTree>
    <p:extLst>
      <p:ext uri="{BB962C8B-B14F-4D97-AF65-F5344CB8AC3E}">
        <p14:creationId xmlns:p14="http://schemas.microsoft.com/office/powerpoint/2010/main" val="40730350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a:noFill/>
          <a:ln>
            <a:miter lim="800000"/>
            <a:headEnd/>
            <a:tailEnd/>
          </a:ln>
        </p:spPr>
        <p:txBody>
          <a:bodyPr/>
          <a:lstStyle/>
          <a:p>
            <a:fld id="{363DDA8B-AEC5-4267-AEB3-1993A3850CCA}" type="slidenum">
              <a:rPr lang="en-US">
                <a:latin typeface="Arial" pitchFamily="34" charset="0"/>
                <a:cs typeface="Arial" pitchFamily="34" charset="0"/>
              </a:rPr>
              <a:pPr/>
              <a:t>28</a:t>
            </a:fld>
            <a:endParaRPr lang="en-US">
              <a:latin typeface="Arial" pitchFamily="34" charset="0"/>
              <a:cs typeface="Arial" pitchFamily="34" charset="0"/>
            </a:endParaRPr>
          </a:p>
        </p:txBody>
      </p:sp>
      <p:sp>
        <p:nvSpPr>
          <p:cNvPr id="92163" name="Rectangle 2"/>
          <p:cNvSpPr>
            <a:spLocks noGrp="1" noRot="1" noChangeAspect="1" noChangeArrowheads="1" noTextEdit="1"/>
          </p:cNvSpPr>
          <p:nvPr>
            <p:ph type="sldImg"/>
          </p:nvPr>
        </p:nvSpPr>
        <p:spPr>
          <a:ln/>
        </p:spPr>
      </p:sp>
      <p:sp>
        <p:nvSpPr>
          <p:cNvPr id="92164" name="Rectangle 3"/>
          <p:cNvSpPr>
            <a:spLocks noGrp="1" noChangeArrowheads="1"/>
          </p:cNvSpPr>
          <p:nvPr>
            <p:ph type="body" idx="1"/>
          </p:nvPr>
        </p:nvSpPr>
        <p:spPr>
          <a:noFill/>
        </p:spPr>
        <p:txBody>
          <a:bodyPr/>
          <a:lstStyle/>
          <a:p>
            <a:pPr eaLnBrk="1" hangingPunct="1"/>
            <a:r>
              <a:rPr lang="en-US" i="1" dirty="0" smtClean="0">
                <a:latin typeface="Arial" pitchFamily="34" charset="0"/>
                <a:cs typeface="Arial" pitchFamily="34" charset="0"/>
              </a:rPr>
              <a:t>Truth or Fiction?  Because variety is the spice of life, the more changes the better.  </a:t>
            </a:r>
            <a:r>
              <a:rPr lang="en-US" dirty="0" smtClean="0">
                <a:latin typeface="Arial" pitchFamily="34" charset="0"/>
                <a:cs typeface="Arial" pitchFamily="34" charset="0"/>
              </a:rPr>
              <a:t>Although variety adds spice to life, too much variety might lead to physical illness.</a:t>
            </a:r>
          </a:p>
          <a:p>
            <a:pPr eaLnBrk="1" hangingPunct="1"/>
            <a:r>
              <a:rPr lang="en-US" i="1" dirty="0" smtClean="0">
                <a:latin typeface="Arial" pitchFamily="34" charset="0"/>
                <a:cs typeface="Arial" pitchFamily="34" charset="0"/>
              </a:rPr>
              <a:t>Truth or Fiction?  Going on vacation is stressful.  </a:t>
            </a:r>
            <a:r>
              <a:rPr lang="en-US" dirty="0" smtClean="0">
                <a:latin typeface="Arial" pitchFamily="34" charset="0"/>
                <a:cs typeface="Arial" pitchFamily="34" charset="0"/>
              </a:rPr>
              <a:t>True.  Although vacations can be good for your health, they are life changes, and changes require adjustment.</a:t>
            </a:r>
            <a:endParaRPr lang="en-US" i="1" dirty="0" smtClean="0">
              <a:latin typeface="Arial" pitchFamily="34" charset="0"/>
              <a:cs typeface="Arial" pitchFamily="34" charset="0"/>
            </a:endParaRPr>
          </a:p>
        </p:txBody>
      </p:sp>
    </p:spTree>
    <p:extLst>
      <p:ext uri="{BB962C8B-B14F-4D97-AF65-F5344CB8AC3E}">
        <p14:creationId xmlns:p14="http://schemas.microsoft.com/office/powerpoint/2010/main" val="32665278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being pulled in different directions by opposing motives.</a:t>
            </a:r>
          </a:p>
          <a:p>
            <a:endParaRPr lang="en-US" dirty="0"/>
          </a:p>
        </p:txBody>
      </p:sp>
      <p:sp>
        <p:nvSpPr>
          <p:cNvPr id="4" name="Slide Number Placeholder 3"/>
          <p:cNvSpPr>
            <a:spLocks noGrp="1"/>
          </p:cNvSpPr>
          <p:nvPr>
            <p:ph type="sldNum" sz="quarter" idx="10"/>
          </p:nvPr>
        </p:nvSpPr>
        <p:spPr/>
        <p:txBody>
          <a:bodyPr/>
          <a:lstStyle/>
          <a:p>
            <a:fld id="{0D8480C1-BC44-4A20-B9D4-089C950DFA5F}" type="slidenum">
              <a:rPr lang="en-US" smtClean="0"/>
              <a:t>29</a:t>
            </a:fld>
            <a:endParaRPr lang="en-US"/>
          </a:p>
        </p:txBody>
      </p:sp>
    </p:spTree>
    <p:extLst>
      <p:ext uri="{BB962C8B-B14F-4D97-AF65-F5344CB8AC3E}">
        <p14:creationId xmlns:p14="http://schemas.microsoft.com/office/powerpoint/2010/main" val="40957237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a:ln>
            <a:miter lim="800000"/>
            <a:headEnd/>
            <a:tailEnd/>
          </a:ln>
        </p:spPr>
        <p:txBody>
          <a:bodyPr/>
          <a:lstStyle/>
          <a:p>
            <a:fld id="{BA7E7416-6C44-454D-89CE-A83DE506AD02}" type="slidenum">
              <a:rPr lang="en-US">
                <a:latin typeface="Arial" pitchFamily="34" charset="0"/>
                <a:cs typeface="Arial" pitchFamily="34" charset="0"/>
              </a:rPr>
              <a:pPr/>
              <a:t>35</a:t>
            </a:fld>
            <a:endParaRPr lang="en-US">
              <a:latin typeface="Arial" pitchFamily="34" charset="0"/>
              <a:cs typeface="Arial" pitchFamily="34" charset="0"/>
            </a:endParaRPr>
          </a:p>
        </p:txBody>
      </p:sp>
      <p:sp>
        <p:nvSpPr>
          <p:cNvPr id="67587" name="Rectangle 2"/>
          <p:cNvSpPr>
            <a:spLocks noGrp="1" noRot="1" noChangeAspect="1" noChangeArrowheads="1" noTextEdit="1"/>
          </p:cNvSpPr>
          <p:nvPr>
            <p:ph type="sldImg"/>
          </p:nvPr>
        </p:nvSpPr>
        <p:spPr>
          <a:ln/>
        </p:spPr>
      </p:sp>
      <p:sp>
        <p:nvSpPr>
          <p:cNvPr id="67588" name="Rectangle 3"/>
          <p:cNvSpPr>
            <a:spLocks noGrp="1" noChangeArrowheads="1"/>
          </p:cNvSpPr>
          <p:nvPr>
            <p:ph type="body" idx="1"/>
          </p:nvPr>
        </p:nvSpPr>
        <p:spPr>
          <a:noFill/>
        </p:spPr>
        <p:txBody>
          <a:bodyPr/>
          <a:lstStyle/>
          <a:p>
            <a:pPr eaLnBrk="1" hangingPunct="1"/>
            <a:r>
              <a:rPr lang="en-US" i="1" smtClean="0">
                <a:latin typeface="Arial" pitchFamily="34" charset="0"/>
                <a:cs typeface="Arial" pitchFamily="34" charset="0"/>
              </a:rPr>
              <a:t>Truth or Fiction?  Searching for social approval or perfection is an excellent way of making yourself miserable.  </a:t>
            </a:r>
            <a:r>
              <a:rPr lang="en-US" smtClean="0">
                <a:latin typeface="Arial" pitchFamily="34" charset="0"/>
                <a:cs typeface="Arial" pitchFamily="34" charset="0"/>
              </a:rPr>
              <a:t>True.  Research findings confirm the connections between irrational beliefs (e.g., excessive dependence on social approval and perfectionism) and feelings of anxiety and depression (Ciarrochi, 2004; Rice &amp; Dellwo, 2001; Wiebe &amp; McCabe, 2002).</a:t>
            </a:r>
            <a:endParaRPr lang="en-US" i="1" smtClean="0">
              <a:latin typeface="Arial" pitchFamily="34" charset="0"/>
              <a:cs typeface="Arial" pitchFamily="34" charset="0"/>
            </a:endParaRPr>
          </a:p>
        </p:txBody>
      </p:sp>
    </p:spTree>
    <p:extLst>
      <p:ext uri="{BB962C8B-B14F-4D97-AF65-F5344CB8AC3E}">
        <p14:creationId xmlns:p14="http://schemas.microsoft.com/office/powerpoint/2010/main" val="31729329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Hostility related items</a:t>
            </a:r>
          </a:p>
          <a:p>
            <a:endParaRPr lang="en-US" dirty="0" smtClean="0"/>
          </a:p>
          <a:p>
            <a:r>
              <a:rPr lang="en-US" sz="1200" b="0" i="0" kern="1200" dirty="0" smtClean="0">
                <a:solidFill>
                  <a:schemeClr val="tx1"/>
                </a:solidFill>
                <a:effectLst/>
                <a:latin typeface="+mn-lt"/>
                <a:ea typeface="+mn-ea"/>
                <a:cs typeface="+mn-cs"/>
              </a:rPr>
              <a:t>(Affirmative responses suggest Type A personality) </a:t>
            </a:r>
            <a:endParaRPr lang="en-US" b="1" dirty="0"/>
          </a:p>
        </p:txBody>
      </p:sp>
      <p:sp>
        <p:nvSpPr>
          <p:cNvPr id="4" name="Slide Number Placeholder 3"/>
          <p:cNvSpPr>
            <a:spLocks noGrp="1"/>
          </p:cNvSpPr>
          <p:nvPr>
            <p:ph type="sldNum" sz="quarter" idx="10"/>
          </p:nvPr>
        </p:nvSpPr>
        <p:spPr/>
        <p:txBody>
          <a:bodyPr/>
          <a:lstStyle/>
          <a:p>
            <a:fld id="{0D8480C1-BC44-4A20-B9D4-089C950DFA5F}" type="slidenum">
              <a:rPr lang="en-US" smtClean="0"/>
              <a:t>36</a:t>
            </a:fld>
            <a:endParaRPr lang="en-US"/>
          </a:p>
        </p:txBody>
      </p:sp>
    </p:spTree>
    <p:extLst>
      <p:ext uri="{BB962C8B-B14F-4D97-AF65-F5344CB8AC3E}">
        <p14:creationId xmlns:p14="http://schemas.microsoft.com/office/powerpoint/2010/main" val="10575078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a:ln>
            <a:miter lim="800000"/>
            <a:headEnd/>
            <a:tailEnd/>
          </a:ln>
        </p:spPr>
        <p:txBody>
          <a:bodyPr/>
          <a:lstStyle/>
          <a:p>
            <a:fld id="{116A7FEE-2B96-429F-B280-C535E8D7D2A1}" type="slidenum">
              <a:rPr lang="en-US">
                <a:latin typeface="Arial" pitchFamily="34" charset="0"/>
                <a:cs typeface="Arial" pitchFamily="34" charset="0"/>
              </a:rPr>
              <a:pPr/>
              <a:t>38</a:t>
            </a:fld>
            <a:endParaRPr lang="en-US">
              <a:latin typeface="Arial" pitchFamily="34" charset="0"/>
              <a:cs typeface="Arial" pitchFamily="34" charset="0"/>
            </a:endParaRPr>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p:spPr>
        <p:txBody>
          <a:bodyPr/>
          <a:lstStyle/>
          <a:p>
            <a:pPr eaLnBrk="1" hangingPunct="1"/>
            <a:r>
              <a:rPr lang="en-US" i="1" dirty="0" smtClean="0">
                <a:latin typeface="Arial" pitchFamily="34" charset="0"/>
                <a:cs typeface="Arial" pitchFamily="34" charset="0"/>
              </a:rPr>
              <a:t>Truth or Fiction?  Type A people achieve more than Type B people, but they are less satisfied with themselves.  </a:t>
            </a:r>
            <a:r>
              <a:rPr lang="en-US" dirty="0" smtClean="0">
                <a:latin typeface="Arial" pitchFamily="34" charset="0"/>
                <a:cs typeface="Arial" pitchFamily="34" charset="0"/>
              </a:rPr>
              <a:t>True.  </a:t>
            </a:r>
            <a:r>
              <a:rPr lang="en-US" i="1" dirty="0" smtClean="0">
                <a:latin typeface="Arial" pitchFamily="34" charset="0"/>
                <a:cs typeface="Arial" pitchFamily="34" charset="0"/>
              </a:rPr>
              <a:t> </a:t>
            </a:r>
            <a:r>
              <a:rPr lang="en-US" dirty="0" smtClean="0">
                <a:latin typeface="Arial" pitchFamily="34" charset="0"/>
                <a:cs typeface="Arial" pitchFamily="34" charset="0"/>
              </a:rPr>
              <a:t>It is true that Type A people achieve more than Type B people but are less satisfied with themselves.  Type B people relax more readily than Type A people and focus more on the quality of life.</a:t>
            </a:r>
          </a:p>
          <a:p>
            <a:pPr eaLnBrk="1" hangingPunct="1"/>
            <a:endParaRPr lang="en-US" i="1" dirty="0" smtClean="0">
              <a:latin typeface="Arial" pitchFamily="34" charset="0"/>
              <a:cs typeface="Arial" pitchFamily="34" charset="0"/>
            </a:endParaRPr>
          </a:p>
          <a:p>
            <a:pPr eaLnBrk="1" hangingPunct="1"/>
            <a:r>
              <a:rPr lang="en-US" sz="1200" b="0" i="0" kern="1200" dirty="0" smtClean="0">
                <a:solidFill>
                  <a:schemeClr val="tx1"/>
                </a:solidFill>
                <a:effectLst/>
                <a:latin typeface="+mn-lt"/>
                <a:ea typeface="+mn-ea"/>
                <a:cs typeface="+mn-cs"/>
              </a:rPr>
              <a:t>On a more positive note, and not surprisingly, Type As do appear to be more successful in terms of work accomplishments, but Type </a:t>
            </a:r>
            <a:r>
              <a:rPr lang="en-US" sz="1200" b="0" i="0" kern="1200" dirty="0" err="1" smtClean="0">
                <a:solidFill>
                  <a:schemeClr val="tx1"/>
                </a:solidFill>
                <a:effectLst/>
                <a:latin typeface="+mn-lt"/>
                <a:ea typeface="+mn-ea"/>
                <a:cs typeface="+mn-cs"/>
              </a:rPr>
              <a:t>Bs</a:t>
            </a:r>
            <a:r>
              <a:rPr lang="en-US" sz="1200" b="0" i="0" kern="1200" dirty="0" smtClean="0">
                <a:solidFill>
                  <a:schemeClr val="tx1"/>
                </a:solidFill>
                <a:effectLst/>
                <a:latin typeface="+mn-lt"/>
                <a:ea typeface="+mn-ea"/>
                <a:cs typeface="+mn-cs"/>
              </a:rPr>
              <a:t> are better able to enjoy the moment (and there are plenty of successful Type </a:t>
            </a:r>
            <a:r>
              <a:rPr lang="en-US" sz="1200" b="0" i="0" kern="1200" dirty="0" err="1" smtClean="0">
                <a:solidFill>
                  <a:schemeClr val="tx1"/>
                </a:solidFill>
                <a:effectLst/>
                <a:latin typeface="+mn-lt"/>
                <a:ea typeface="+mn-ea"/>
                <a:cs typeface="+mn-cs"/>
              </a:rPr>
              <a:t>Bs</a:t>
            </a:r>
            <a:r>
              <a:rPr lang="en-US" sz="1200" b="0" i="0" kern="1200" dirty="0" smtClean="0">
                <a:solidFill>
                  <a:schemeClr val="tx1"/>
                </a:solidFill>
                <a:effectLst/>
                <a:latin typeface="+mn-lt"/>
                <a:ea typeface="+mn-ea"/>
                <a:cs typeface="+mn-cs"/>
              </a:rPr>
              <a:t>). In reality, however, the Type A-B personality is a normally-distributed continuum, with relatively few people being strongly driven and competitive (As) or totally laid back (</a:t>
            </a:r>
            <a:r>
              <a:rPr lang="en-US" sz="1200" b="0" i="0" kern="1200" dirty="0" err="1" smtClean="0">
                <a:solidFill>
                  <a:schemeClr val="tx1"/>
                </a:solidFill>
                <a:effectLst/>
                <a:latin typeface="+mn-lt"/>
                <a:ea typeface="+mn-ea"/>
                <a:cs typeface="+mn-cs"/>
              </a:rPr>
              <a:t>Bs</a:t>
            </a:r>
            <a:r>
              <a:rPr lang="en-US" sz="1200" b="0" i="0" kern="1200" dirty="0" smtClean="0">
                <a:solidFill>
                  <a:schemeClr val="tx1"/>
                </a:solidFill>
                <a:effectLst/>
                <a:latin typeface="+mn-lt"/>
                <a:ea typeface="+mn-ea"/>
                <a:cs typeface="+mn-cs"/>
              </a:rPr>
              <a:t>). Most of us are probably slightly on one side or the other of the A-B divide.</a:t>
            </a:r>
            <a:endParaRPr lang="en-US" i="1" dirty="0" smtClean="0">
              <a:latin typeface="Arial" pitchFamily="34" charset="0"/>
              <a:cs typeface="Arial" pitchFamily="34" charset="0"/>
            </a:endParaRPr>
          </a:p>
        </p:txBody>
      </p:sp>
    </p:spTree>
    <p:extLst>
      <p:ext uri="{BB962C8B-B14F-4D97-AF65-F5344CB8AC3E}">
        <p14:creationId xmlns:p14="http://schemas.microsoft.com/office/powerpoint/2010/main" val="18976809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a:ln>
            <a:miter lim="800000"/>
            <a:headEnd/>
            <a:tailEnd/>
          </a:ln>
        </p:spPr>
        <p:txBody>
          <a:bodyPr/>
          <a:lstStyle/>
          <a:p>
            <a:fld id="{37258F29-51A5-49DA-A2E2-78E76486810C}" type="slidenum">
              <a:rPr lang="en-US">
                <a:latin typeface="Arial" pitchFamily="34" charset="0"/>
                <a:cs typeface="Arial" pitchFamily="34" charset="0"/>
              </a:rPr>
              <a:pPr/>
              <a:t>40</a:t>
            </a:fld>
            <a:endParaRPr lang="en-US" dirty="0">
              <a:latin typeface="Arial" pitchFamily="34" charset="0"/>
              <a:cs typeface="Arial" pitchFamily="34" charset="0"/>
            </a:endParaRPr>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noFill/>
        </p:spPr>
        <p:txBody>
          <a:bodyPr/>
          <a:lstStyle/>
          <a:p>
            <a:pPr eaLnBrk="0" hangingPunct="0">
              <a:spcBef>
                <a:spcPct val="50000"/>
              </a:spcBef>
            </a:pPr>
            <a:r>
              <a:rPr lang="en-US" b="1" dirty="0" smtClean="0">
                <a:latin typeface="Arial" panose="020B0604020202020204" pitchFamily="34" charset="0"/>
              </a:rPr>
              <a:t>What exactly is it that makes people perceive a situation as stressful? </a:t>
            </a:r>
          </a:p>
          <a:p>
            <a:pPr eaLnBrk="0" hangingPunct="0">
              <a:spcBef>
                <a:spcPct val="50000"/>
              </a:spcBef>
            </a:pPr>
            <a:r>
              <a:rPr lang="en-US" b="1" dirty="0" smtClean="0">
                <a:latin typeface="Arial" panose="020B0604020202020204" pitchFamily="34" charset="0"/>
              </a:rPr>
              <a:t>One important variable is the </a:t>
            </a:r>
            <a:r>
              <a:rPr lang="en-US" b="1" i="1" dirty="0" smtClean="0">
                <a:latin typeface="Arial" panose="020B0604020202020204" pitchFamily="34" charset="0"/>
              </a:rPr>
              <a:t>amount of control</a:t>
            </a:r>
            <a:r>
              <a:rPr lang="en-US" b="1" dirty="0" smtClean="0">
                <a:latin typeface="Arial" panose="020B0604020202020204" pitchFamily="34" charset="0"/>
              </a:rPr>
              <a:t> they believe they have over the event.</a:t>
            </a:r>
          </a:p>
          <a:p>
            <a:pPr eaLnBrk="1" hangingPunct="1"/>
            <a:endParaRPr lang="en-US" dirty="0" smtClean="0">
              <a:latin typeface="Arial" pitchFamily="34" charset="0"/>
              <a:cs typeface="Arial" pitchFamily="34" charset="0"/>
            </a:endParaRPr>
          </a:p>
          <a:p>
            <a:pPr eaLnBrk="1" hangingPunct="1"/>
            <a:endParaRPr lang="en-US" dirty="0" smtClean="0">
              <a:latin typeface="Arial" pitchFamily="34" charset="0"/>
              <a:cs typeface="Arial" pitchFamily="34" charset="0"/>
            </a:endParaRPr>
          </a:p>
          <a:p>
            <a:pPr eaLnBrk="1" hangingPunct="1"/>
            <a:r>
              <a:rPr lang="en-US" dirty="0" smtClean="0">
                <a:latin typeface="Arial" pitchFamily="34" charset="0"/>
                <a:cs typeface="Arial" pitchFamily="34" charset="0"/>
              </a:rPr>
              <a:t>Internals – People who want to exercise control over their situations</a:t>
            </a:r>
          </a:p>
          <a:p>
            <a:pPr eaLnBrk="1" hangingPunct="1"/>
            <a:endParaRPr lang="en-US" i="1" dirty="0" smtClean="0">
              <a:latin typeface="Arial" pitchFamily="34" charset="0"/>
              <a:cs typeface="Arial" pitchFamily="34" charset="0"/>
            </a:endParaRPr>
          </a:p>
          <a:p>
            <a:pPr eaLnBrk="1" hangingPunct="1"/>
            <a:endParaRPr lang="en-US" dirty="0" smtClean="0">
              <a:latin typeface="Arial" pitchFamily="34" charset="0"/>
              <a:cs typeface="Arial" pitchFamily="34" charset="0"/>
            </a:endParaRPr>
          </a:p>
        </p:txBody>
      </p:sp>
    </p:spTree>
    <p:extLst>
      <p:ext uri="{BB962C8B-B14F-4D97-AF65-F5344CB8AC3E}">
        <p14:creationId xmlns:p14="http://schemas.microsoft.com/office/powerpoint/2010/main" val="14074792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D8480C1-BC44-4A20-B9D4-089C950DFA5F}" type="slidenum">
              <a:rPr lang="en-US" smtClean="0"/>
              <a:t>41</a:t>
            </a:fld>
            <a:endParaRPr lang="en-US"/>
          </a:p>
        </p:txBody>
      </p:sp>
    </p:spTree>
    <p:extLst>
      <p:ext uri="{BB962C8B-B14F-4D97-AF65-F5344CB8AC3E}">
        <p14:creationId xmlns:p14="http://schemas.microsoft.com/office/powerpoint/2010/main" val="13317486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D8480C1-BC44-4A20-B9D4-089C950DFA5F}" type="slidenum">
              <a:rPr lang="en-US" smtClean="0"/>
              <a:t>42</a:t>
            </a:fld>
            <a:endParaRPr lang="en-US"/>
          </a:p>
        </p:txBody>
      </p:sp>
    </p:spTree>
    <p:extLst>
      <p:ext uri="{BB962C8B-B14F-4D97-AF65-F5344CB8AC3E}">
        <p14:creationId xmlns:p14="http://schemas.microsoft.com/office/powerpoint/2010/main" val="20339581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a:ln>
            <a:miter lim="800000"/>
            <a:headEnd/>
            <a:tailEnd/>
          </a:ln>
        </p:spPr>
        <p:txBody>
          <a:bodyPr/>
          <a:lstStyle/>
          <a:p>
            <a:fld id="{E3BD17E2-A782-481E-9A73-29F11447944E}" type="slidenum">
              <a:rPr lang="en-US">
                <a:latin typeface="Arial" pitchFamily="34" charset="0"/>
                <a:cs typeface="Arial" pitchFamily="34" charset="0"/>
              </a:rPr>
              <a:pPr/>
              <a:t>43</a:t>
            </a:fld>
            <a:endParaRPr lang="en-US" dirty="0">
              <a:latin typeface="Arial" pitchFamily="34" charset="0"/>
              <a:cs typeface="Arial" pitchFamily="34" charset="0"/>
            </a:endParaRPr>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latin typeface="Arial" panose="020B0604020202020204" pitchFamily="34" charset="0"/>
              </a:rPr>
              <a:t>Having control is a good thing, but it is also important for people to have </a:t>
            </a:r>
            <a:r>
              <a:rPr lang="en-US" b="1" i="1" dirty="0" smtClean="0">
                <a:solidFill>
                  <a:srgbClr val="0033CC"/>
                </a:solidFill>
                <a:latin typeface="Arial" panose="020B0604020202020204" pitchFamily="34" charset="0"/>
              </a:rPr>
              <a:t>high self-efficacy</a:t>
            </a:r>
            <a:r>
              <a:rPr lang="en-US" b="1" dirty="0" smtClean="0">
                <a:latin typeface="Arial" panose="020B0604020202020204" pitchFamily="34" charset="0"/>
              </a:rPr>
              <a:t> for </a:t>
            </a:r>
            <a:r>
              <a:rPr lang="en-US" b="1" dirty="0" err="1" smtClean="0">
                <a:latin typeface="Arial" panose="020B0604020202020204" pitchFamily="34" charset="0"/>
              </a:rPr>
              <a:t>postive</a:t>
            </a:r>
            <a:r>
              <a:rPr lang="en-US" b="1" dirty="0" smtClean="0">
                <a:latin typeface="Arial" panose="020B0604020202020204" pitchFamily="34" charset="0"/>
              </a:rPr>
              <a:t> results to emerge.</a:t>
            </a:r>
          </a:p>
          <a:p>
            <a:pPr eaLnBrk="1" hangingPunct="1"/>
            <a:endParaRPr lang="en-US" dirty="0" smtClean="0">
              <a:latin typeface="Arial" pitchFamily="34" charset="0"/>
              <a:cs typeface="Arial" pitchFamily="34" charset="0"/>
            </a:endParaRPr>
          </a:p>
          <a:p>
            <a:pPr eaLnBrk="1" hangingPunct="1"/>
            <a:r>
              <a:rPr lang="en-US" dirty="0" smtClean="0">
                <a:latin typeface="Arial" pitchFamily="34" charset="0"/>
                <a:cs typeface="Arial" pitchFamily="34" charset="0"/>
              </a:rPr>
              <a:t>Self-efficacy is the ability to make things happen</a:t>
            </a:r>
          </a:p>
        </p:txBody>
      </p:sp>
    </p:spTree>
    <p:extLst>
      <p:ext uri="{BB962C8B-B14F-4D97-AF65-F5344CB8AC3E}">
        <p14:creationId xmlns:p14="http://schemas.microsoft.com/office/powerpoint/2010/main" val="5381128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sz="2800" dirty="0" smtClean="0"/>
              <a:t>Allow one to persist in difficult tasks and endure discomfort</a:t>
            </a:r>
          </a:p>
          <a:p>
            <a:pPr eaLnBrk="1" hangingPunct="1"/>
            <a:r>
              <a:rPr lang="en-US" sz="2800" dirty="0" smtClean="0"/>
              <a:t>High self-efficacy expectations – less adrenaline and noradrenaline secreted when under stress</a:t>
            </a:r>
          </a:p>
          <a:p>
            <a:pPr lvl="1" eaLnBrk="1" hangingPunct="1"/>
            <a:r>
              <a:rPr lang="en-US" dirty="0" smtClean="0"/>
              <a:t>Moderates body’s stress</a:t>
            </a:r>
          </a:p>
          <a:p>
            <a:endParaRPr lang="en-US" dirty="0"/>
          </a:p>
        </p:txBody>
      </p:sp>
      <p:sp>
        <p:nvSpPr>
          <p:cNvPr id="4" name="Slide Number Placeholder 3"/>
          <p:cNvSpPr>
            <a:spLocks noGrp="1"/>
          </p:cNvSpPr>
          <p:nvPr>
            <p:ph type="sldNum" sz="quarter" idx="10"/>
          </p:nvPr>
        </p:nvSpPr>
        <p:spPr/>
        <p:txBody>
          <a:bodyPr/>
          <a:lstStyle/>
          <a:p>
            <a:fld id="{0D8480C1-BC44-4A20-B9D4-089C950DFA5F}" type="slidenum">
              <a:rPr lang="en-US" smtClean="0"/>
              <a:t>45</a:t>
            </a:fld>
            <a:endParaRPr lang="en-US"/>
          </a:p>
        </p:txBody>
      </p:sp>
    </p:spTree>
    <p:extLst>
      <p:ext uri="{BB962C8B-B14F-4D97-AF65-F5344CB8AC3E}">
        <p14:creationId xmlns:p14="http://schemas.microsoft.com/office/powerpoint/2010/main" val="205070160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a:ln>
            <a:miter lim="800000"/>
            <a:headEnd/>
            <a:tailEnd/>
          </a:ln>
        </p:spPr>
        <p:txBody>
          <a:bodyPr/>
          <a:lstStyle/>
          <a:p>
            <a:fld id="{47A37D5E-A36D-4F81-979E-9983609A0964}" type="slidenum">
              <a:rPr lang="en-US">
                <a:latin typeface="Arial" pitchFamily="34" charset="0"/>
                <a:cs typeface="Arial" pitchFamily="34" charset="0"/>
              </a:rPr>
              <a:pPr/>
              <a:t>49</a:t>
            </a:fld>
            <a:endParaRPr lang="en-US" dirty="0">
              <a:latin typeface="Arial" pitchFamily="34" charset="0"/>
              <a:cs typeface="Arial" pitchFamily="34" charset="0"/>
            </a:endParaRPr>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p:spPr>
        <p:txBody>
          <a:bodyPr/>
          <a:lstStyle/>
          <a:p>
            <a:pPr eaLnBrk="1" hangingPunct="1"/>
            <a:endParaRPr lang="en-US" dirty="0" smtClean="0">
              <a:latin typeface="Arial" pitchFamily="34" charset="0"/>
              <a:cs typeface="Arial" pitchFamily="34" charset="0"/>
            </a:endParaRPr>
          </a:p>
        </p:txBody>
      </p:sp>
    </p:spTree>
    <p:extLst>
      <p:ext uri="{BB962C8B-B14F-4D97-AF65-F5344CB8AC3E}">
        <p14:creationId xmlns:p14="http://schemas.microsoft.com/office/powerpoint/2010/main" val="129277436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a:ln>
            <a:miter lim="800000"/>
            <a:headEnd/>
            <a:tailEnd/>
          </a:ln>
        </p:spPr>
        <p:txBody>
          <a:bodyPr/>
          <a:lstStyle/>
          <a:p>
            <a:fld id="{E4D7DFE3-9C4D-4D82-B5C6-5075587C1847}" type="slidenum">
              <a:rPr lang="en-US">
                <a:latin typeface="Arial" pitchFamily="34" charset="0"/>
                <a:cs typeface="Arial" pitchFamily="34" charset="0"/>
              </a:rPr>
              <a:pPr/>
              <a:t>50</a:t>
            </a:fld>
            <a:endParaRPr lang="en-US" dirty="0">
              <a:latin typeface="Arial" pitchFamily="34" charset="0"/>
              <a:cs typeface="Arial" pitchFamily="34" charset="0"/>
            </a:endParaRPr>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p:spPr>
        <p:txBody>
          <a:bodyPr/>
          <a:lstStyle/>
          <a:p>
            <a:pPr eaLnBrk="1" hangingPunct="1"/>
            <a:r>
              <a:rPr lang="en-US" dirty="0" smtClean="0">
                <a:latin typeface="Arial" pitchFamily="34" charset="0"/>
                <a:cs typeface="Arial" pitchFamily="34" charset="0"/>
              </a:rPr>
              <a:t>Acculturation</a:t>
            </a:r>
            <a:r>
              <a:rPr lang="en-US" baseline="0" dirty="0" smtClean="0">
                <a:latin typeface="Arial" pitchFamily="34" charset="0"/>
                <a:cs typeface="Arial" pitchFamily="34" charset="0"/>
              </a:rPr>
              <a:t>: </a:t>
            </a:r>
            <a:r>
              <a:rPr lang="en-US" sz="1200" b="0" i="0" kern="1200" dirty="0" smtClean="0">
                <a:solidFill>
                  <a:schemeClr val="tx1"/>
                </a:solidFill>
                <a:effectLst/>
                <a:latin typeface="+mn-lt"/>
                <a:ea typeface="+mn-ea"/>
                <a:cs typeface="+mn-cs"/>
              </a:rPr>
              <a:t>a process in which members of one cultural group adopt the beliefs and behaviors of another group</a:t>
            </a:r>
            <a:endParaRPr lang="en-US" dirty="0" smtClean="0">
              <a:latin typeface="Arial" pitchFamily="34" charset="0"/>
              <a:cs typeface="Arial" pitchFamily="34" charset="0"/>
            </a:endParaRPr>
          </a:p>
        </p:txBody>
      </p:sp>
    </p:spTree>
    <p:extLst>
      <p:ext uri="{BB962C8B-B14F-4D97-AF65-F5344CB8AC3E}">
        <p14:creationId xmlns:p14="http://schemas.microsoft.com/office/powerpoint/2010/main" val="224397640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a:ln>
            <a:miter lim="800000"/>
            <a:headEnd/>
            <a:tailEnd/>
          </a:ln>
        </p:spPr>
        <p:txBody>
          <a:bodyPr/>
          <a:lstStyle/>
          <a:p>
            <a:fld id="{E4D7DFE3-9C4D-4D82-B5C6-5075587C1847}" type="slidenum">
              <a:rPr lang="en-US">
                <a:latin typeface="Arial" pitchFamily="34" charset="0"/>
                <a:cs typeface="Arial" pitchFamily="34" charset="0"/>
              </a:rPr>
              <a:pPr/>
              <a:t>51</a:t>
            </a:fld>
            <a:endParaRPr lang="en-US" dirty="0">
              <a:latin typeface="Arial" pitchFamily="34" charset="0"/>
              <a:cs typeface="Arial" pitchFamily="34" charset="0"/>
            </a:endParaRPr>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p:spPr>
        <p:txBody>
          <a:bodyPr/>
          <a:lstStyle/>
          <a:p>
            <a:pPr eaLnBrk="1" hangingPunct="1"/>
            <a:r>
              <a:rPr lang="en-US" dirty="0" smtClean="0">
                <a:latin typeface="Arial" pitchFamily="34" charset="0"/>
                <a:cs typeface="Arial" pitchFamily="34" charset="0"/>
              </a:rPr>
              <a:t>Acculturation</a:t>
            </a:r>
            <a:r>
              <a:rPr lang="en-US" baseline="0" dirty="0" smtClean="0">
                <a:latin typeface="Arial" pitchFamily="34" charset="0"/>
                <a:cs typeface="Arial" pitchFamily="34" charset="0"/>
              </a:rPr>
              <a:t>: </a:t>
            </a:r>
            <a:r>
              <a:rPr lang="en-US" sz="1200" b="0" i="0" kern="1200" dirty="0" smtClean="0">
                <a:solidFill>
                  <a:schemeClr val="tx1"/>
                </a:solidFill>
                <a:effectLst/>
                <a:latin typeface="+mn-lt"/>
                <a:ea typeface="+mn-ea"/>
                <a:cs typeface="+mn-cs"/>
              </a:rPr>
              <a:t>a process in which members of one cultural group adopt the beliefs and behaviors of another group</a:t>
            </a:r>
            <a:endParaRPr lang="en-US" dirty="0" smtClean="0">
              <a:latin typeface="Arial" pitchFamily="34" charset="0"/>
              <a:cs typeface="Arial" pitchFamily="34" charset="0"/>
            </a:endParaRPr>
          </a:p>
        </p:txBody>
      </p:sp>
    </p:spTree>
    <p:extLst>
      <p:ext uri="{BB962C8B-B14F-4D97-AF65-F5344CB8AC3E}">
        <p14:creationId xmlns:p14="http://schemas.microsoft.com/office/powerpoint/2010/main" val="152102028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Confiding in others</a:t>
            </a:r>
            <a:endParaRPr lang="en-US" dirty="0"/>
          </a:p>
        </p:txBody>
      </p:sp>
      <p:sp>
        <p:nvSpPr>
          <p:cNvPr id="4" name="Slide Number Placeholder 3"/>
          <p:cNvSpPr>
            <a:spLocks noGrp="1"/>
          </p:cNvSpPr>
          <p:nvPr>
            <p:ph type="sldNum" sz="quarter" idx="10"/>
          </p:nvPr>
        </p:nvSpPr>
        <p:spPr/>
        <p:txBody>
          <a:bodyPr/>
          <a:lstStyle/>
          <a:p>
            <a:fld id="{0D8480C1-BC44-4A20-B9D4-089C950DFA5F}" type="slidenum">
              <a:rPr lang="en-US" smtClean="0"/>
              <a:t>52</a:t>
            </a:fld>
            <a:endParaRPr lang="en-US"/>
          </a:p>
        </p:txBody>
      </p:sp>
    </p:spTree>
    <p:extLst>
      <p:ext uri="{BB962C8B-B14F-4D97-AF65-F5344CB8AC3E}">
        <p14:creationId xmlns:p14="http://schemas.microsoft.com/office/powerpoint/2010/main" val="120971821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a:ln>
            <a:miter lim="800000"/>
            <a:headEnd/>
            <a:tailEnd/>
          </a:ln>
        </p:spPr>
        <p:txBody>
          <a:bodyPr/>
          <a:lstStyle/>
          <a:p>
            <a:fld id="{8DFB7329-B82E-4908-8B21-3E2E95047565}" type="slidenum">
              <a:rPr lang="en-US">
                <a:latin typeface="Arial" pitchFamily="34" charset="0"/>
                <a:cs typeface="Arial" pitchFamily="34" charset="0"/>
              </a:rPr>
              <a:pPr/>
              <a:t>53</a:t>
            </a:fld>
            <a:endParaRPr lang="en-US" dirty="0">
              <a:latin typeface="Arial" pitchFamily="34" charset="0"/>
              <a:cs typeface="Arial" pitchFamily="34" charset="0"/>
            </a:endParaRPr>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p:spPr>
        <p:txBody>
          <a:bodyPr/>
          <a:lstStyle/>
          <a:p>
            <a:pPr eaLnBrk="1" hangingPunct="1"/>
            <a:r>
              <a:rPr lang="en-US" i="1" dirty="0" smtClean="0">
                <a:latin typeface="Arial" pitchFamily="34" charset="0"/>
                <a:cs typeface="Arial" pitchFamily="34" charset="0"/>
              </a:rPr>
              <a:t>Truth or Fiction?  Humor helps us cope with stress.  </a:t>
            </a:r>
            <a:r>
              <a:rPr lang="en-US" dirty="0" smtClean="0">
                <a:latin typeface="Arial" pitchFamily="34" charset="0"/>
                <a:cs typeface="Arial" pitchFamily="34" charset="0"/>
              </a:rPr>
              <a:t>True.  </a:t>
            </a:r>
            <a:r>
              <a:rPr lang="en-US" i="1" dirty="0" smtClean="0">
                <a:latin typeface="Arial" pitchFamily="34" charset="0"/>
                <a:cs typeface="Arial" pitchFamily="34" charset="0"/>
              </a:rPr>
              <a:t> </a:t>
            </a:r>
            <a:r>
              <a:rPr lang="en-US" dirty="0" smtClean="0">
                <a:latin typeface="Arial" pitchFamily="34" charset="0"/>
                <a:cs typeface="Arial" pitchFamily="34" charset="0"/>
              </a:rPr>
              <a:t>Research suggest that humor can indeed moderate the effects of stress (Godfrey, 2004)</a:t>
            </a:r>
            <a:endParaRPr lang="en-US" i="1" dirty="0" smtClean="0">
              <a:latin typeface="Arial" pitchFamily="34" charset="0"/>
              <a:cs typeface="Arial" pitchFamily="34" charset="0"/>
            </a:endParaRPr>
          </a:p>
        </p:txBody>
      </p:sp>
    </p:spTree>
    <p:extLst>
      <p:ext uri="{BB962C8B-B14F-4D97-AF65-F5344CB8AC3E}">
        <p14:creationId xmlns:p14="http://schemas.microsoft.com/office/powerpoint/2010/main" val="40529265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B61BEF0D-F0BB-DE4B-95CE-6DB70DBA9567}" type="datetimeFigureOut">
              <a:rPr lang="en-US" dirty="0"/>
              <a:pPr/>
              <a:t>10/25/2015</a:t>
            </a:fld>
            <a:endParaRPr lang="en-US" dirty="0"/>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10/25/2015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558300" y="5956137"/>
            <a:ext cx="1052508"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B61BEF0D-F0BB-DE4B-95CE-6DB70DBA9567}" type="datetimeFigureOut">
              <a:rPr lang="en-US" dirty="0"/>
              <a:pPr/>
              <a:t>10/25/2015</a:t>
            </a:fld>
            <a:endParaRPr lang="en-US" dirty="0"/>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10/25/2015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10/25/2015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10/25/2015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10/25/2015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B61BEF0D-F0BB-DE4B-95CE-6DB70DBA9567}" type="datetimeFigureOut">
              <a:rPr lang="en-US" dirty="0"/>
              <a:pPr/>
              <a:t>10/25/2015</a:t>
            </a:fld>
            <a:endParaRPr lang="en-US" dirty="0"/>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10/25/2015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10/25/2015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B61BEF0D-F0BB-DE4B-95CE-6DB70DBA9567}" type="datetimeFigureOut">
              <a:rPr lang="en-US" dirty="0"/>
              <a:pPr/>
              <a:t>10/25/2015</a:t>
            </a:fld>
            <a:endParaRPr lang="en-US" dirty="0"/>
          </a:p>
        </p:txBody>
      </p:sp>
      <p:sp>
        <p:nvSpPr>
          <p:cNvPr id="5" name="Footer Placeholder 4"/>
          <p:cNvSpPr>
            <a:spLocks noGrp="1"/>
          </p:cNvSpPr>
          <p:nvPr>
            <p:ph type="ftr" sz="quarter" idx="11"/>
          </p:nvPr>
        </p:nvSpPr>
        <p:spPr>
          <a:xfrm>
            <a:off x="774923" y="5951811"/>
            <a:ext cx="7896279" cy="365125"/>
          </a:xfrm>
        </p:spPr>
        <p:txBody>
          <a:bodyPr/>
          <a:lstStyle/>
          <a:p>
            <a:endParaRPr lang="en-US" dirty="0"/>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B61BEF0D-F0BB-DE4B-95CE-6DB70DBA9567}" type="datetimeFigureOut">
              <a:rPr lang="en-US" dirty="0"/>
              <a:pPr/>
              <a:t>10/25/2015</a:t>
            </a:fld>
            <a:endParaRPr lang="en-US" dirty="0"/>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n-US" dirty="0"/>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D57F1E4F-1CFF-5643-939E-217C01CDF565}" type="slidenum">
              <a:rPr lang="en-US" dirty="0"/>
              <a:pPr/>
              <a:t>‹#›</a:t>
            </a:fld>
            <a:endParaRPr lang="en-US" dirty="0"/>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Introduction to psychology</a:t>
            </a:r>
            <a:endParaRPr lang="en-US" dirty="0"/>
          </a:p>
        </p:txBody>
      </p:sp>
      <p:sp>
        <p:nvSpPr>
          <p:cNvPr id="3" name="Subtitle 2"/>
          <p:cNvSpPr>
            <a:spLocks noGrp="1"/>
          </p:cNvSpPr>
          <p:nvPr>
            <p:ph type="subTitle" idx="1"/>
          </p:nvPr>
        </p:nvSpPr>
        <p:spPr/>
        <p:txBody>
          <a:bodyPr/>
          <a:lstStyle/>
          <a:p>
            <a:r>
              <a:rPr lang="en-US" dirty="0" smtClean="0"/>
              <a:t>Health, Stress, and coping</a:t>
            </a:r>
            <a:endParaRPr lang="en-US" dirty="0"/>
          </a:p>
        </p:txBody>
      </p:sp>
    </p:spTree>
    <p:extLst>
      <p:ext uri="{BB962C8B-B14F-4D97-AF65-F5344CB8AC3E}">
        <p14:creationId xmlns:p14="http://schemas.microsoft.com/office/powerpoint/2010/main" val="20299082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Overview</a:t>
            </a:r>
            <a:endParaRPr lang="en-US" dirty="0"/>
          </a:p>
        </p:txBody>
      </p:sp>
      <p:sp>
        <p:nvSpPr>
          <p:cNvPr id="3" name="Content Placeholder 2"/>
          <p:cNvSpPr>
            <a:spLocks noGrp="1"/>
          </p:cNvSpPr>
          <p:nvPr>
            <p:ph idx="1"/>
          </p:nvPr>
        </p:nvSpPr>
        <p:spPr/>
        <p:txBody>
          <a:bodyPr>
            <a:normAutofit fontScale="77500" lnSpcReduction="20000"/>
          </a:bodyPr>
          <a:lstStyle/>
          <a:p>
            <a:r>
              <a:rPr lang="en-US" sz="3200" dirty="0" smtClean="0"/>
              <a:t>Health Psychology</a:t>
            </a:r>
          </a:p>
          <a:p>
            <a:pPr lvl="1"/>
            <a:r>
              <a:rPr lang="en-US" sz="3000" dirty="0" smtClean="0"/>
              <a:t>Health </a:t>
            </a:r>
            <a:r>
              <a:rPr lang="en-US" sz="3000" dirty="0" err="1" smtClean="0"/>
              <a:t>Behaviours</a:t>
            </a:r>
            <a:r>
              <a:rPr lang="en-US" sz="3000" dirty="0" smtClean="0"/>
              <a:t> &amp; Health Promotion</a:t>
            </a:r>
          </a:p>
          <a:p>
            <a:r>
              <a:rPr lang="en-US" sz="3200" dirty="0" smtClean="0"/>
              <a:t>Stress</a:t>
            </a:r>
          </a:p>
          <a:p>
            <a:pPr lvl="1"/>
            <a:r>
              <a:rPr lang="en-US" sz="3000" dirty="0" smtClean="0"/>
              <a:t>Definition &amp; Types of stress</a:t>
            </a:r>
          </a:p>
          <a:p>
            <a:pPr lvl="1"/>
            <a:r>
              <a:rPr lang="en-US" sz="3000" dirty="0" smtClean="0"/>
              <a:t>Theories about Stress</a:t>
            </a:r>
          </a:p>
          <a:p>
            <a:pPr lvl="1"/>
            <a:r>
              <a:rPr lang="en-US" sz="3000" dirty="0" smtClean="0"/>
              <a:t>Causes of Stress</a:t>
            </a:r>
          </a:p>
          <a:p>
            <a:pPr lvl="1"/>
            <a:r>
              <a:rPr lang="en-US" sz="3000" dirty="0" smtClean="0"/>
              <a:t>Psychological Moderators of Stress</a:t>
            </a:r>
          </a:p>
          <a:p>
            <a:pPr lvl="1"/>
            <a:r>
              <a:rPr lang="en-US" sz="3000" dirty="0" smtClean="0"/>
              <a:t>Coping with Stress</a:t>
            </a:r>
            <a:endParaRPr lang="en-US" sz="3000" dirty="0"/>
          </a:p>
        </p:txBody>
      </p:sp>
    </p:spTree>
    <p:extLst>
      <p:ext uri="{BB962C8B-B14F-4D97-AF65-F5344CB8AC3E}">
        <p14:creationId xmlns:p14="http://schemas.microsoft.com/office/powerpoint/2010/main" val="18836841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Health psychology</a:t>
            </a:r>
            <a:endParaRPr lang="en-US" dirty="0"/>
          </a:p>
        </p:txBody>
      </p:sp>
      <p:sp>
        <p:nvSpPr>
          <p:cNvPr id="3" name="Content Placeholder 2"/>
          <p:cNvSpPr>
            <a:spLocks noGrp="1"/>
          </p:cNvSpPr>
          <p:nvPr>
            <p:ph idx="1"/>
          </p:nvPr>
        </p:nvSpPr>
        <p:spPr/>
        <p:txBody>
          <a:bodyPr>
            <a:normAutofit lnSpcReduction="10000"/>
          </a:bodyPr>
          <a:lstStyle/>
          <a:p>
            <a:r>
              <a:rPr lang="en-US" sz="2800" i="1" dirty="0" smtClean="0"/>
              <a:t>Health Psychology </a:t>
            </a:r>
            <a:r>
              <a:rPr lang="en-US" sz="2800" dirty="0" smtClean="0"/>
              <a:t>studies </a:t>
            </a:r>
            <a:r>
              <a:rPr lang="en-US" sz="2800" dirty="0"/>
              <a:t>the relationship between psych factors and prevention and treatment of physical health problems</a:t>
            </a:r>
          </a:p>
          <a:p>
            <a:r>
              <a:rPr lang="en-US" sz="2800" i="1" dirty="0" smtClean="0"/>
              <a:t>Health Psychology </a:t>
            </a:r>
            <a:r>
              <a:rPr lang="en-US" sz="2800" dirty="0" smtClean="0"/>
              <a:t>use </a:t>
            </a:r>
            <a:r>
              <a:rPr lang="en-US" sz="2800" dirty="0" err="1" smtClean="0"/>
              <a:t>behavioural</a:t>
            </a:r>
            <a:r>
              <a:rPr lang="en-US" sz="2800" dirty="0" smtClean="0"/>
              <a:t> principles to prevent illness and death and to promote health</a:t>
            </a:r>
          </a:p>
          <a:p>
            <a:r>
              <a:rPr lang="en-US" sz="2800" i="1" dirty="0" smtClean="0"/>
              <a:t>Behavioural medicine </a:t>
            </a:r>
            <a:r>
              <a:rPr lang="en-US" sz="2800" dirty="0" smtClean="0"/>
              <a:t>apply psychology to manage medical problems, such as diabetes, asthma, pain control and helping people coping with chronic illness, stress-related diseases, and self-screening for diseases (such as a breast cancer).</a:t>
            </a:r>
            <a:endParaRPr lang="en-US" sz="2800" dirty="0"/>
          </a:p>
        </p:txBody>
      </p:sp>
    </p:spTree>
    <p:extLst>
      <p:ext uri="{BB962C8B-B14F-4D97-AF65-F5344CB8AC3E}">
        <p14:creationId xmlns:p14="http://schemas.microsoft.com/office/powerpoint/2010/main" val="11850119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Health Psychology</a:t>
            </a:r>
            <a:endParaRPr lang="en-US" dirty="0"/>
          </a:p>
        </p:txBody>
      </p:sp>
      <p:sp>
        <p:nvSpPr>
          <p:cNvPr id="3" name="Content Placeholder 2"/>
          <p:cNvSpPr>
            <a:spLocks noGrp="1"/>
          </p:cNvSpPr>
          <p:nvPr>
            <p:ph idx="1"/>
          </p:nvPr>
        </p:nvSpPr>
        <p:spPr/>
        <p:txBody>
          <a:bodyPr>
            <a:normAutofit/>
          </a:bodyPr>
          <a:lstStyle/>
          <a:p>
            <a:r>
              <a:rPr lang="en-US" sz="2400" dirty="0"/>
              <a:t>How psych factors lead to illness or make it worse.</a:t>
            </a:r>
          </a:p>
          <a:p>
            <a:r>
              <a:rPr lang="en-US" sz="2400" dirty="0"/>
              <a:t>How to deal with stress.</a:t>
            </a:r>
          </a:p>
          <a:p>
            <a:r>
              <a:rPr lang="en-US" sz="2400" dirty="0"/>
              <a:t>How stress and pathogens interact to affect the immune system.</a:t>
            </a:r>
          </a:p>
          <a:p>
            <a:r>
              <a:rPr lang="en-US" sz="2400" dirty="0"/>
              <a:t>Pathogen:  a microscopic organism that can cause disease</a:t>
            </a:r>
          </a:p>
          <a:p>
            <a:r>
              <a:rPr lang="en-US" sz="2400" dirty="0"/>
              <a:t>How people decide whether to seek health care or not.</a:t>
            </a:r>
          </a:p>
          <a:p>
            <a:r>
              <a:rPr lang="en-US" sz="2400" dirty="0"/>
              <a:t>How psychological interventions help physical health</a:t>
            </a:r>
          </a:p>
          <a:p>
            <a:r>
              <a:rPr lang="en-US" sz="2400" dirty="0" smtClean="0"/>
              <a:t>**The </a:t>
            </a:r>
            <a:r>
              <a:rPr lang="en-US" sz="2400" dirty="0"/>
              <a:t>mind body </a:t>
            </a:r>
            <a:r>
              <a:rPr lang="en-US" sz="2400" dirty="0" smtClean="0"/>
              <a:t>connection</a:t>
            </a:r>
            <a:endParaRPr lang="en-US" sz="2400" dirty="0"/>
          </a:p>
        </p:txBody>
      </p:sp>
    </p:spTree>
    <p:extLst>
      <p:ext uri="{BB962C8B-B14F-4D97-AF65-F5344CB8AC3E}">
        <p14:creationId xmlns:p14="http://schemas.microsoft.com/office/powerpoint/2010/main" val="33998871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Behavioural risk factors</a:t>
            </a:r>
            <a:endParaRPr lang="en-US" dirty="0"/>
          </a:p>
        </p:txBody>
      </p:sp>
      <p:sp>
        <p:nvSpPr>
          <p:cNvPr id="3" name="Content Placeholder 2"/>
          <p:cNvSpPr>
            <a:spLocks noGrp="1"/>
          </p:cNvSpPr>
          <p:nvPr>
            <p:ph idx="1"/>
          </p:nvPr>
        </p:nvSpPr>
        <p:spPr/>
        <p:txBody>
          <a:bodyPr>
            <a:normAutofit/>
          </a:bodyPr>
          <a:lstStyle/>
          <a:p>
            <a:r>
              <a:rPr lang="en-US" sz="3200" dirty="0" smtClean="0"/>
              <a:t>Lifestyle diseases: Health-damaging personal habits</a:t>
            </a:r>
          </a:p>
          <a:p>
            <a:r>
              <a:rPr lang="en-US" sz="3200" dirty="0" smtClean="0"/>
              <a:t>Heart disease, stroke, HIV/ AIDS, lung cancer</a:t>
            </a:r>
          </a:p>
          <a:p>
            <a:r>
              <a:rPr lang="en-US" sz="3200" dirty="0" smtClean="0"/>
              <a:t>Some lifestyles promote health, whereas others lead to illness and death</a:t>
            </a:r>
          </a:p>
          <a:p>
            <a:r>
              <a:rPr lang="en-US" sz="3200" dirty="0"/>
              <a:t>Behavioral risk </a:t>
            </a:r>
            <a:r>
              <a:rPr lang="en-US" sz="3200" dirty="0" smtClean="0"/>
              <a:t>factors: </a:t>
            </a:r>
            <a:r>
              <a:rPr lang="en-US" sz="3200" dirty="0"/>
              <a:t>Behaviors that increase the chances of disease, injury, or premature death.</a:t>
            </a:r>
          </a:p>
        </p:txBody>
      </p:sp>
    </p:spTree>
    <p:extLst>
      <p:ext uri="{BB962C8B-B14F-4D97-AF65-F5344CB8AC3E}">
        <p14:creationId xmlns:p14="http://schemas.microsoft.com/office/powerpoint/2010/main" val="11866628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Behavioral risk factors</a:t>
            </a:r>
          </a:p>
        </p:txBody>
      </p:sp>
      <p:sp>
        <p:nvSpPr>
          <p:cNvPr id="3" name="Content Placeholder 2"/>
          <p:cNvSpPr>
            <a:spLocks noGrp="1"/>
          </p:cNvSpPr>
          <p:nvPr>
            <p:ph idx="1"/>
          </p:nvPr>
        </p:nvSpPr>
        <p:spPr>
          <a:xfrm>
            <a:off x="581192" y="1948070"/>
            <a:ext cx="11029615" cy="4711147"/>
          </a:xfrm>
        </p:spPr>
        <p:txBody>
          <a:bodyPr>
            <a:normAutofit/>
          </a:bodyPr>
          <a:lstStyle/>
          <a:p>
            <a:r>
              <a:rPr lang="en-US" sz="2200" dirty="0" smtClean="0"/>
              <a:t>High </a:t>
            </a:r>
            <a:r>
              <a:rPr lang="en-US" sz="2200" dirty="0"/>
              <a:t>levels of </a:t>
            </a:r>
            <a:r>
              <a:rPr lang="en-US" sz="2200" dirty="0" smtClean="0"/>
              <a:t>stress,</a:t>
            </a:r>
          </a:p>
          <a:p>
            <a:r>
              <a:rPr lang="en-US" sz="2200" dirty="0" smtClean="0"/>
              <a:t>Untreated </a:t>
            </a:r>
            <a:r>
              <a:rPr lang="en-US" sz="2200" dirty="0"/>
              <a:t>high </a:t>
            </a:r>
            <a:r>
              <a:rPr lang="en-US" sz="2200" dirty="0" smtClean="0"/>
              <a:t>blood pressure</a:t>
            </a:r>
          </a:p>
          <a:p>
            <a:r>
              <a:rPr lang="en-US" sz="2200" dirty="0" smtClean="0"/>
              <a:t>Cigarette smoking**</a:t>
            </a:r>
          </a:p>
          <a:p>
            <a:r>
              <a:rPr lang="en-US" sz="2200" dirty="0" smtClean="0"/>
              <a:t>Abuse </a:t>
            </a:r>
            <a:r>
              <a:rPr lang="en-US" sz="2200" dirty="0"/>
              <a:t>of alcohol or other </a:t>
            </a:r>
            <a:r>
              <a:rPr lang="en-US" sz="2200" dirty="0" smtClean="0"/>
              <a:t>drugs**</a:t>
            </a:r>
          </a:p>
          <a:p>
            <a:r>
              <a:rPr lang="en-US" sz="2200" dirty="0" smtClean="0"/>
              <a:t>Overeating/ Poor diet**</a:t>
            </a:r>
          </a:p>
          <a:p>
            <a:r>
              <a:rPr lang="en-US" sz="2200" dirty="0" smtClean="0"/>
              <a:t>Inadequate exercise**</a:t>
            </a:r>
          </a:p>
          <a:p>
            <a:r>
              <a:rPr lang="en-US" sz="2200" dirty="0" smtClean="0"/>
              <a:t>Unsafe/ risky </a:t>
            </a:r>
            <a:r>
              <a:rPr lang="en-US" sz="2200" dirty="0"/>
              <a:t>sexual </a:t>
            </a:r>
            <a:r>
              <a:rPr lang="en-US" sz="2200" dirty="0" smtClean="0"/>
              <a:t>behavior**</a:t>
            </a:r>
            <a:endParaRPr lang="en-US" sz="2200" dirty="0"/>
          </a:p>
          <a:p>
            <a:r>
              <a:rPr lang="en-US" sz="2200" dirty="0"/>
              <a:t>Exposure to toxic substances, violence, excess sun exposure,</a:t>
            </a:r>
          </a:p>
          <a:p>
            <a:r>
              <a:rPr lang="en-US" sz="2200" dirty="0"/>
              <a:t>Reckless </a:t>
            </a:r>
            <a:r>
              <a:rPr lang="en-US" sz="2200" dirty="0" smtClean="0"/>
              <a:t>driving, and </a:t>
            </a:r>
            <a:r>
              <a:rPr lang="en-US" sz="2200" dirty="0"/>
              <a:t>disregarding personal safety (avoidable accidents</a:t>
            </a:r>
            <a:r>
              <a:rPr lang="en-US" sz="2200" dirty="0" smtClean="0"/>
              <a:t>)</a:t>
            </a:r>
            <a:endParaRPr lang="en-US" sz="2200" dirty="0"/>
          </a:p>
          <a:p>
            <a:endParaRPr lang="en-US" dirty="0" smtClean="0"/>
          </a:p>
        </p:txBody>
      </p:sp>
    </p:spTree>
    <p:extLst>
      <p:ext uri="{BB962C8B-B14F-4D97-AF65-F5344CB8AC3E}">
        <p14:creationId xmlns:p14="http://schemas.microsoft.com/office/powerpoint/2010/main" val="9226357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48065" t="34919" r="25657" b="30298"/>
          <a:stretch/>
        </p:blipFill>
        <p:spPr>
          <a:xfrm>
            <a:off x="389965" y="557735"/>
            <a:ext cx="11389658" cy="6071665"/>
          </a:xfrm>
          <a:prstGeom prst="rect">
            <a:avLst/>
          </a:prstGeom>
        </p:spPr>
      </p:pic>
    </p:spTree>
    <p:extLst>
      <p:ext uri="{BB962C8B-B14F-4D97-AF65-F5344CB8AC3E}">
        <p14:creationId xmlns:p14="http://schemas.microsoft.com/office/powerpoint/2010/main" val="10568517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Disease-prone personality</a:t>
            </a:r>
          </a:p>
        </p:txBody>
      </p:sp>
      <p:sp>
        <p:nvSpPr>
          <p:cNvPr id="3" name="Content Placeholder 2"/>
          <p:cNvSpPr>
            <a:spLocks noGrp="1"/>
          </p:cNvSpPr>
          <p:nvPr>
            <p:ph idx="1"/>
          </p:nvPr>
        </p:nvSpPr>
        <p:spPr/>
        <p:txBody>
          <a:bodyPr>
            <a:normAutofit lnSpcReduction="10000"/>
          </a:bodyPr>
          <a:lstStyle/>
          <a:p>
            <a:r>
              <a:rPr lang="en-US" sz="3200" dirty="0" smtClean="0"/>
              <a:t>A </a:t>
            </a:r>
            <a:r>
              <a:rPr lang="en-US" sz="3200" dirty="0"/>
              <a:t>personality type associated with poor health; marked by persistent negative emotions, including anxiety, depression, and hostility</a:t>
            </a:r>
            <a:r>
              <a:rPr lang="en-US" sz="3200" dirty="0" smtClean="0"/>
              <a:t>.</a:t>
            </a:r>
          </a:p>
          <a:p>
            <a:r>
              <a:rPr lang="en-US" sz="3200" dirty="0" smtClean="0"/>
              <a:t>Depression</a:t>
            </a:r>
            <a:r>
              <a:rPr lang="en-US" sz="3200" dirty="0"/>
              <a:t>, in particular, is likely to damage health (</a:t>
            </a:r>
            <a:r>
              <a:rPr lang="en-US" sz="3200" dirty="0" err="1"/>
              <a:t>Luppa</a:t>
            </a:r>
            <a:r>
              <a:rPr lang="en-US" sz="3200" dirty="0"/>
              <a:t> et al., 2007). </a:t>
            </a:r>
            <a:endParaRPr lang="en-US" sz="3200" dirty="0" smtClean="0"/>
          </a:p>
          <a:p>
            <a:r>
              <a:rPr lang="en-US" sz="3200" dirty="0" smtClean="0"/>
              <a:t>People </a:t>
            </a:r>
            <a:r>
              <a:rPr lang="en-US" sz="3200" dirty="0"/>
              <a:t>who are depressed eat poorly, sleep poorly, rarely exercise, fail to use seat belts in cars, smoke more, and so on.</a:t>
            </a:r>
          </a:p>
        </p:txBody>
      </p:sp>
    </p:spTree>
    <p:extLst>
      <p:ext uri="{BB962C8B-B14F-4D97-AF65-F5344CB8AC3E}">
        <p14:creationId xmlns:p14="http://schemas.microsoft.com/office/powerpoint/2010/main" val="12002951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Health promoting </a:t>
            </a:r>
            <a:r>
              <a:rPr lang="en-US" dirty="0" err="1" smtClean="0"/>
              <a:t>behaviour</a:t>
            </a:r>
            <a:endParaRPr lang="en-US" dirty="0"/>
          </a:p>
        </p:txBody>
      </p:sp>
      <p:sp>
        <p:nvSpPr>
          <p:cNvPr id="3" name="Content Placeholder 2"/>
          <p:cNvSpPr>
            <a:spLocks noGrp="1"/>
          </p:cNvSpPr>
          <p:nvPr>
            <p:ph idx="1"/>
          </p:nvPr>
        </p:nvSpPr>
        <p:spPr/>
        <p:txBody>
          <a:bodyPr>
            <a:normAutofit/>
          </a:bodyPr>
          <a:lstStyle/>
          <a:p>
            <a:pPr marL="0" indent="0">
              <a:buNone/>
            </a:pPr>
            <a:r>
              <a:rPr lang="en-US" sz="3600" b="1" dirty="0" smtClean="0"/>
              <a:t>Prevention</a:t>
            </a:r>
          </a:p>
          <a:p>
            <a:r>
              <a:rPr lang="en-US" sz="3600" dirty="0" smtClean="0"/>
              <a:t>Reduce </a:t>
            </a:r>
            <a:r>
              <a:rPr lang="en-US" sz="3600" dirty="0" err="1" smtClean="0"/>
              <a:t>behavioural</a:t>
            </a:r>
            <a:r>
              <a:rPr lang="en-US" sz="3600" dirty="0" smtClean="0"/>
              <a:t> risk factors</a:t>
            </a:r>
          </a:p>
          <a:p>
            <a:pPr lvl="1"/>
            <a:r>
              <a:rPr lang="en-US" sz="3200" dirty="0" smtClean="0"/>
              <a:t>High blood pressure </a:t>
            </a:r>
            <a:r>
              <a:rPr lang="en-US" sz="3200" dirty="0" smtClean="0">
                <a:sym typeface="Wingdings" panose="05000000000000000000" pitchFamily="2" charset="2"/>
              </a:rPr>
              <a:t> consuming less sodium, losing weight, drink less, getting more exercise</a:t>
            </a:r>
          </a:p>
          <a:p>
            <a:r>
              <a:rPr lang="en-US" sz="3600" dirty="0" smtClean="0">
                <a:sym typeface="Wingdings" panose="05000000000000000000" pitchFamily="2" charset="2"/>
              </a:rPr>
              <a:t>Increase </a:t>
            </a:r>
            <a:r>
              <a:rPr lang="en-US" sz="3600" dirty="0" err="1" smtClean="0">
                <a:sym typeface="Wingdings" panose="05000000000000000000" pitchFamily="2" charset="2"/>
              </a:rPr>
              <a:t>behaviours</a:t>
            </a:r>
            <a:r>
              <a:rPr lang="en-US" sz="3600" dirty="0" smtClean="0">
                <a:sym typeface="Wingdings" panose="05000000000000000000" pitchFamily="2" charset="2"/>
              </a:rPr>
              <a:t> that promote health</a:t>
            </a:r>
          </a:p>
          <a:p>
            <a:pPr marL="0" indent="0">
              <a:buNone/>
            </a:pPr>
            <a:endParaRPr lang="en-US" sz="3200" dirty="0"/>
          </a:p>
        </p:txBody>
      </p:sp>
    </p:spTree>
    <p:extLst>
      <p:ext uri="{BB962C8B-B14F-4D97-AF65-F5344CB8AC3E}">
        <p14:creationId xmlns:p14="http://schemas.microsoft.com/office/powerpoint/2010/main" val="9830068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Early prevention </a:t>
            </a:r>
            <a:endParaRPr lang="en-US" dirty="0"/>
          </a:p>
        </p:txBody>
      </p:sp>
      <p:sp>
        <p:nvSpPr>
          <p:cNvPr id="3" name="Content Placeholder 2"/>
          <p:cNvSpPr>
            <a:spLocks noGrp="1"/>
          </p:cNvSpPr>
          <p:nvPr>
            <p:ph idx="1"/>
          </p:nvPr>
        </p:nvSpPr>
        <p:spPr>
          <a:xfrm>
            <a:off x="581193" y="1868557"/>
            <a:ext cx="11029615" cy="4790659"/>
          </a:xfrm>
        </p:spPr>
        <p:txBody>
          <a:bodyPr>
            <a:normAutofit fontScale="70000" lnSpcReduction="20000"/>
          </a:bodyPr>
          <a:lstStyle/>
          <a:p>
            <a:pPr marL="0" indent="0">
              <a:buNone/>
            </a:pPr>
            <a:r>
              <a:rPr lang="en-US" sz="3600" b="1" dirty="0" smtClean="0"/>
              <a:t>Community </a:t>
            </a:r>
            <a:r>
              <a:rPr lang="en-US" sz="3600" b="1" dirty="0"/>
              <a:t>health </a:t>
            </a:r>
            <a:r>
              <a:rPr lang="en-US" sz="3600" b="1" dirty="0" smtClean="0"/>
              <a:t>campaigns</a:t>
            </a:r>
          </a:p>
          <a:p>
            <a:r>
              <a:rPr lang="en-US" sz="3600" dirty="0"/>
              <a:t>C</a:t>
            </a:r>
            <a:r>
              <a:rPr lang="en-US" sz="3600" dirty="0" smtClean="0"/>
              <a:t>ommunity-wide education </a:t>
            </a:r>
            <a:r>
              <a:rPr lang="en-US" sz="3600" dirty="0"/>
              <a:t>projects designed to lessen </a:t>
            </a:r>
            <a:r>
              <a:rPr lang="en-US" sz="3600" dirty="0" smtClean="0"/>
              <a:t>major </a:t>
            </a:r>
            <a:r>
              <a:rPr lang="en-US" sz="3600" dirty="0"/>
              <a:t>risk </a:t>
            </a:r>
            <a:r>
              <a:rPr lang="en-US" sz="3600" dirty="0" smtClean="0"/>
              <a:t>factors</a:t>
            </a:r>
          </a:p>
          <a:p>
            <a:r>
              <a:rPr lang="en-US" sz="3600" dirty="0" smtClean="0"/>
              <a:t>Smoking </a:t>
            </a:r>
            <a:r>
              <a:rPr lang="en-US" sz="3600" dirty="0"/>
              <a:t>is the largest preventable cause of death and the single most lethal factor (National Center for Chronic Disease Prevention and Health Promotion, 2010</a:t>
            </a:r>
            <a:r>
              <a:rPr lang="en-US" sz="3600" dirty="0" smtClean="0"/>
              <a:t>)</a:t>
            </a:r>
          </a:p>
          <a:p>
            <a:r>
              <a:rPr lang="en-US" sz="3600" dirty="0"/>
              <a:t>O</a:t>
            </a:r>
            <a:r>
              <a:rPr lang="en-US" sz="3600" dirty="0" smtClean="0"/>
              <a:t>nly </a:t>
            </a:r>
            <a:r>
              <a:rPr lang="en-US" sz="3600" dirty="0"/>
              <a:t>1 smoker in 10  has long-term success at </a:t>
            </a:r>
            <a:r>
              <a:rPr lang="en-US" sz="3600" dirty="0" smtClean="0"/>
              <a:t>quitting</a:t>
            </a:r>
          </a:p>
          <a:p>
            <a:r>
              <a:rPr lang="en-US" sz="3600" dirty="0"/>
              <a:t>prevention programs in schools discourage smoking with quizzes about smoking, </a:t>
            </a:r>
            <a:r>
              <a:rPr lang="en-US" sz="3600" dirty="0" smtClean="0"/>
              <a:t>multimedia </a:t>
            </a:r>
            <a:r>
              <a:rPr lang="en-US" sz="3600" dirty="0"/>
              <a:t>presentations, antismoking art contests, poster and T-shirt giveaways, antismoking pamphlets for parents, and questions for students to ask their </a:t>
            </a:r>
            <a:r>
              <a:rPr lang="en-US" sz="3600" dirty="0" smtClean="0"/>
              <a:t>parents</a:t>
            </a:r>
          </a:p>
          <a:p>
            <a:r>
              <a:rPr lang="en-US" sz="3600" dirty="0" smtClean="0"/>
              <a:t>Messages – smoking is dangerous &amp; ‘uncool’</a:t>
            </a:r>
          </a:p>
          <a:p>
            <a:r>
              <a:rPr lang="en-US" sz="3600" dirty="0" smtClean="0"/>
              <a:t>Attitudes toward smoking are now more negative than they were 20 years ago.</a:t>
            </a:r>
            <a:endParaRPr lang="en-US" sz="3600" dirty="0"/>
          </a:p>
        </p:txBody>
      </p:sp>
    </p:spTree>
    <p:extLst>
      <p:ext uri="{BB962C8B-B14F-4D97-AF65-F5344CB8AC3E}">
        <p14:creationId xmlns:p14="http://schemas.microsoft.com/office/powerpoint/2010/main" val="5576696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stress</a:t>
            </a:r>
            <a:endParaRPr lang="en-US" dirty="0"/>
          </a:p>
        </p:txBody>
      </p:sp>
      <p:sp>
        <p:nvSpPr>
          <p:cNvPr id="5" name="Text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5498905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Stress: Definition</a:t>
            </a:r>
            <a:endParaRPr lang="en-US" dirty="0"/>
          </a:p>
        </p:txBody>
      </p:sp>
      <p:sp>
        <p:nvSpPr>
          <p:cNvPr id="3" name="Content Placeholder 2"/>
          <p:cNvSpPr>
            <a:spLocks noGrp="1"/>
          </p:cNvSpPr>
          <p:nvPr>
            <p:ph idx="1"/>
          </p:nvPr>
        </p:nvSpPr>
        <p:spPr>
          <a:xfrm>
            <a:off x="581192" y="1908313"/>
            <a:ext cx="11029615" cy="4671391"/>
          </a:xfrm>
        </p:spPr>
        <p:txBody>
          <a:bodyPr>
            <a:normAutofit fontScale="92500" lnSpcReduction="10000"/>
          </a:bodyPr>
          <a:lstStyle/>
          <a:p>
            <a:r>
              <a:rPr lang="en-US" sz="2800" b="1" dirty="0" smtClean="0"/>
              <a:t>Stress</a:t>
            </a:r>
            <a:r>
              <a:rPr lang="en-US" sz="2800" dirty="0" smtClean="0"/>
              <a:t> </a:t>
            </a:r>
            <a:r>
              <a:rPr lang="en-US" sz="2800" dirty="0"/>
              <a:t>is the mental and physical condition that occurs when we adjust or adapt to the </a:t>
            </a:r>
            <a:r>
              <a:rPr lang="en-US" sz="2800" dirty="0" smtClean="0"/>
              <a:t>environment that </a:t>
            </a:r>
            <a:r>
              <a:rPr lang="en-US" sz="2800" dirty="0"/>
              <a:t>we perceive to be threatening or </a:t>
            </a:r>
            <a:r>
              <a:rPr lang="en-US" sz="2800" dirty="0" smtClean="0"/>
              <a:t>challenging</a:t>
            </a:r>
          </a:p>
          <a:p>
            <a:r>
              <a:rPr lang="en-US" sz="2800" b="1" dirty="0" smtClean="0"/>
              <a:t>Stressor</a:t>
            </a:r>
            <a:r>
              <a:rPr lang="en-US" sz="2800" dirty="0" smtClean="0"/>
              <a:t> = stressful events</a:t>
            </a:r>
          </a:p>
          <a:p>
            <a:pPr marL="0" indent="0">
              <a:buNone/>
            </a:pPr>
            <a:endParaRPr lang="en-US" sz="900" dirty="0" smtClean="0"/>
          </a:p>
          <a:p>
            <a:pPr marL="0" indent="0">
              <a:buNone/>
            </a:pPr>
            <a:r>
              <a:rPr lang="en-US" sz="2800" b="1" dirty="0" smtClean="0"/>
              <a:t>Types of stress</a:t>
            </a:r>
          </a:p>
          <a:p>
            <a:r>
              <a:rPr lang="en-US" sz="2800" dirty="0" smtClean="0"/>
              <a:t>Eustress (Good Stress)</a:t>
            </a:r>
          </a:p>
          <a:p>
            <a:pPr lvl="1"/>
            <a:r>
              <a:rPr lang="en-US" sz="2600" dirty="0" smtClean="0"/>
              <a:t>Activities </a:t>
            </a:r>
            <a:r>
              <a:rPr lang="en-US" sz="2600" dirty="0"/>
              <a:t>that provoke “good stress” are usually challenging, rewarding, and </a:t>
            </a:r>
            <a:r>
              <a:rPr lang="en-US" sz="2600" dirty="0" smtClean="0"/>
              <a:t>energizing</a:t>
            </a:r>
          </a:p>
          <a:p>
            <a:r>
              <a:rPr lang="en-US" sz="2800" dirty="0" smtClean="0"/>
              <a:t>Distress (Bad Stress)</a:t>
            </a:r>
          </a:p>
          <a:p>
            <a:pPr lvl="1"/>
            <a:r>
              <a:rPr lang="en-US" sz="2600" dirty="0" smtClean="0"/>
              <a:t>Not helpful &amp; Unhealthy</a:t>
            </a:r>
            <a:endParaRPr lang="en-US" sz="2600" dirty="0"/>
          </a:p>
        </p:txBody>
      </p:sp>
    </p:spTree>
    <p:extLst>
      <p:ext uri="{BB962C8B-B14F-4D97-AF65-F5344CB8AC3E}">
        <p14:creationId xmlns:p14="http://schemas.microsoft.com/office/powerpoint/2010/main" val="27789767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Theories about stress: Canon</a:t>
            </a:r>
            <a:endParaRPr lang="en-US" dirty="0"/>
          </a:p>
        </p:txBody>
      </p:sp>
      <p:sp>
        <p:nvSpPr>
          <p:cNvPr id="3" name="Content Placeholder 2"/>
          <p:cNvSpPr>
            <a:spLocks noGrp="1"/>
          </p:cNvSpPr>
          <p:nvPr>
            <p:ph idx="1"/>
          </p:nvPr>
        </p:nvSpPr>
        <p:spPr/>
        <p:txBody>
          <a:bodyPr>
            <a:normAutofit/>
          </a:bodyPr>
          <a:lstStyle/>
          <a:p>
            <a:r>
              <a:rPr lang="en-US" sz="3200" dirty="0" smtClean="0"/>
              <a:t>Many </a:t>
            </a:r>
            <a:r>
              <a:rPr lang="en-US" sz="3200" dirty="0"/>
              <a:t>types of threatening events tended to produce an increase in physiological </a:t>
            </a:r>
            <a:r>
              <a:rPr lang="en-US" sz="3200" dirty="0" smtClean="0"/>
              <a:t>arousal</a:t>
            </a:r>
          </a:p>
          <a:p>
            <a:r>
              <a:rPr lang="en-US" sz="3200" dirty="0" smtClean="0"/>
              <a:t>Fight-or-flight response</a:t>
            </a:r>
            <a:endParaRPr lang="en-US" sz="3200" dirty="0"/>
          </a:p>
          <a:p>
            <a:r>
              <a:rPr lang="en-US" sz="3200" dirty="0" smtClean="0"/>
              <a:t>The </a:t>
            </a:r>
            <a:r>
              <a:rPr lang="en-US" sz="3200" dirty="0"/>
              <a:t>stress associated with the fight-or-flight response had negative effects on the body</a:t>
            </a:r>
          </a:p>
        </p:txBody>
      </p:sp>
    </p:spTree>
    <p:extLst>
      <p:ext uri="{BB962C8B-B14F-4D97-AF65-F5344CB8AC3E}">
        <p14:creationId xmlns:p14="http://schemas.microsoft.com/office/powerpoint/2010/main" val="39487432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Theories about stress: Hans </a:t>
            </a:r>
            <a:r>
              <a:rPr lang="en-US" dirty="0" err="1" smtClean="0"/>
              <a:t>Selye</a:t>
            </a:r>
            <a:endParaRPr lang="en-US" dirty="0"/>
          </a:p>
        </p:txBody>
      </p:sp>
      <p:sp>
        <p:nvSpPr>
          <p:cNvPr id="3" name="Content Placeholder 2"/>
          <p:cNvSpPr>
            <a:spLocks noGrp="1"/>
          </p:cNvSpPr>
          <p:nvPr>
            <p:ph idx="1"/>
          </p:nvPr>
        </p:nvSpPr>
        <p:spPr/>
        <p:txBody>
          <a:bodyPr>
            <a:normAutofit/>
          </a:bodyPr>
          <a:lstStyle/>
          <a:p>
            <a:r>
              <a:rPr lang="en-US" sz="3200" dirty="0" smtClean="0"/>
              <a:t>General Adaptation Syndrome (GAS)</a:t>
            </a:r>
          </a:p>
          <a:p>
            <a:r>
              <a:rPr lang="en-US" sz="3200" dirty="0"/>
              <a:t>Describes three stages of reactions to stressful </a:t>
            </a:r>
            <a:r>
              <a:rPr lang="en-US" sz="3200" dirty="0" smtClean="0"/>
              <a:t>events</a:t>
            </a:r>
          </a:p>
          <a:p>
            <a:pPr marL="514350" indent="-514350">
              <a:buFont typeface="+mj-lt"/>
              <a:buAutoNum type="arabicPeriod"/>
            </a:pPr>
            <a:r>
              <a:rPr lang="en-US" sz="3200" dirty="0" smtClean="0"/>
              <a:t>Alarm </a:t>
            </a:r>
          </a:p>
          <a:p>
            <a:pPr marL="514350" indent="-514350">
              <a:buFont typeface="+mj-lt"/>
              <a:buAutoNum type="arabicPeriod"/>
            </a:pPr>
            <a:r>
              <a:rPr lang="en-US" sz="3200" dirty="0" smtClean="0"/>
              <a:t>Resistance</a:t>
            </a:r>
          </a:p>
          <a:p>
            <a:pPr marL="514350" indent="-514350">
              <a:buFont typeface="+mj-lt"/>
              <a:buAutoNum type="arabicPeriod"/>
            </a:pPr>
            <a:r>
              <a:rPr lang="en-US" sz="3200" dirty="0" smtClean="0"/>
              <a:t>Exhaustion</a:t>
            </a:r>
          </a:p>
        </p:txBody>
      </p:sp>
    </p:spTree>
    <p:extLst>
      <p:ext uri="{BB962C8B-B14F-4D97-AF65-F5344CB8AC3E}">
        <p14:creationId xmlns:p14="http://schemas.microsoft.com/office/powerpoint/2010/main" val="9508852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r>
              <a:rPr lang="en-US" b="1" dirty="0" smtClean="0"/>
              <a:t>GAS:  Alarm Reaction</a:t>
            </a:r>
            <a:endParaRPr lang="en-US" b="1" dirty="0"/>
          </a:p>
        </p:txBody>
      </p:sp>
      <p:sp>
        <p:nvSpPr>
          <p:cNvPr id="30723" name="Rectangle 3"/>
          <p:cNvSpPr>
            <a:spLocks noGrp="1" noChangeArrowheads="1"/>
          </p:cNvSpPr>
          <p:nvPr>
            <p:ph idx="1"/>
          </p:nvPr>
        </p:nvSpPr>
        <p:spPr>
          <a:xfrm>
            <a:off x="581192" y="1928192"/>
            <a:ext cx="11029615" cy="4532244"/>
          </a:xfrm>
        </p:spPr>
        <p:txBody>
          <a:bodyPr>
            <a:normAutofit fontScale="85000" lnSpcReduction="20000"/>
          </a:bodyPr>
          <a:lstStyle/>
          <a:p>
            <a:pPr eaLnBrk="1" hangingPunct="1"/>
            <a:r>
              <a:rPr lang="en-US" sz="2800" dirty="0"/>
              <a:t>Triggered by perception of a stressor</a:t>
            </a:r>
          </a:p>
          <a:p>
            <a:pPr eaLnBrk="1" hangingPunct="1"/>
            <a:r>
              <a:rPr lang="en-US" sz="2800" dirty="0"/>
              <a:t>Arouses the body</a:t>
            </a:r>
          </a:p>
          <a:p>
            <a:r>
              <a:rPr lang="en-US" sz="2800" dirty="0"/>
              <a:t>When we are surprised or threatened, we have an immediate physical reaction, often called the Fight-or-Flight reaction. </a:t>
            </a:r>
            <a:endParaRPr lang="en-US" sz="2800" dirty="0" smtClean="0"/>
          </a:p>
          <a:p>
            <a:r>
              <a:rPr lang="en-US" sz="2800" dirty="0" smtClean="0"/>
              <a:t>This </a:t>
            </a:r>
            <a:r>
              <a:rPr lang="en-US" sz="2800" dirty="0"/>
              <a:t>prepares the body for life-threatening situations, channeling away resources from such as the digestive and immune system to more immediate muscular and emotional needs. </a:t>
            </a:r>
          </a:p>
          <a:p>
            <a:r>
              <a:rPr lang="en-US" sz="2800" dirty="0"/>
              <a:t>This leads to the immune system being depressed, making us susceptible to disease. </a:t>
            </a:r>
          </a:p>
          <a:p>
            <a:r>
              <a:rPr lang="en-GB" sz="2800" dirty="0"/>
              <a:t>The sympathetic ANS activation leads to an increased adrenaline and noradrenalin being secreted from the adrenal medulla </a:t>
            </a:r>
            <a:endParaRPr lang="en-US" sz="2800" dirty="0"/>
          </a:p>
          <a:p>
            <a:r>
              <a:rPr lang="en-US" sz="2800" dirty="0"/>
              <a:t>Corticosteroids help protect the </a:t>
            </a:r>
            <a:r>
              <a:rPr lang="en-US" sz="2800" dirty="0" smtClean="0"/>
              <a:t>body - </a:t>
            </a:r>
            <a:r>
              <a:rPr lang="en-US" sz="2800" dirty="0"/>
              <a:t>Combat allergic reactions and produce </a:t>
            </a:r>
            <a:r>
              <a:rPr lang="en-US" sz="2800" dirty="0" smtClean="0"/>
              <a:t>inflammation</a:t>
            </a:r>
            <a:endParaRPr lang="en-US" sz="2800" dirty="0"/>
          </a:p>
        </p:txBody>
      </p:sp>
    </p:spTree>
    <p:extLst>
      <p:ext uri="{BB962C8B-B14F-4D97-AF65-F5344CB8AC3E}">
        <p14:creationId xmlns:p14="http://schemas.microsoft.com/office/powerpoint/2010/main" val="4575799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4" descr="1005"/>
          <p:cNvPicPr>
            <a:picLocks noChangeAspect="1" noChangeArrowheads="1"/>
          </p:cNvPicPr>
          <p:nvPr/>
        </p:nvPicPr>
        <p:blipFill>
          <a:blip r:embed="rId3" cstate="print"/>
          <a:srcRect/>
          <a:stretch>
            <a:fillRect/>
          </a:stretch>
        </p:blipFill>
        <p:spPr bwMode="auto">
          <a:xfrm>
            <a:off x="276447" y="1948069"/>
            <a:ext cx="11334361" cy="4634557"/>
          </a:xfrm>
          <a:prstGeom prst="rect">
            <a:avLst/>
          </a:prstGeom>
          <a:noFill/>
          <a:ln w="9525">
            <a:noFill/>
            <a:miter lim="800000"/>
            <a:headEnd/>
            <a:tailEnd/>
          </a:ln>
        </p:spPr>
      </p:pic>
      <p:sp>
        <p:nvSpPr>
          <p:cNvPr id="31747" name="Rectangle 2"/>
          <p:cNvSpPr>
            <a:spLocks noGrp="1" noChangeArrowheads="1"/>
          </p:cNvSpPr>
          <p:nvPr>
            <p:ph type="title"/>
          </p:nvPr>
        </p:nvSpPr>
        <p:spPr/>
        <p:txBody>
          <a:bodyPr/>
          <a:lstStyle/>
          <a:p>
            <a:pPr eaLnBrk="1" hangingPunct="1"/>
            <a:r>
              <a:rPr lang="en-US" b="1" dirty="0"/>
              <a:t>Stress and the Endocrine System</a:t>
            </a:r>
          </a:p>
        </p:txBody>
      </p:sp>
    </p:spTree>
    <p:extLst>
      <p:ext uri="{BB962C8B-B14F-4D97-AF65-F5344CB8AC3E}">
        <p14:creationId xmlns:p14="http://schemas.microsoft.com/office/powerpoint/2010/main" val="1469502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eaLnBrk="1" hangingPunct="1"/>
            <a:r>
              <a:rPr lang="en-US" b="1" dirty="0" smtClean="0"/>
              <a:t>GAD: Resistance Stage</a:t>
            </a:r>
            <a:endParaRPr lang="en-US" b="1" dirty="0"/>
          </a:p>
        </p:txBody>
      </p:sp>
      <p:sp>
        <p:nvSpPr>
          <p:cNvPr id="33795" name="Rectangle 3"/>
          <p:cNvSpPr>
            <a:spLocks noGrp="1" noChangeArrowheads="1"/>
          </p:cNvSpPr>
          <p:nvPr>
            <p:ph idx="1"/>
          </p:nvPr>
        </p:nvSpPr>
        <p:spPr>
          <a:xfrm>
            <a:off x="581192" y="2180496"/>
            <a:ext cx="11029615" cy="4262834"/>
          </a:xfrm>
        </p:spPr>
        <p:txBody>
          <a:bodyPr>
            <a:normAutofit/>
          </a:bodyPr>
          <a:lstStyle/>
          <a:p>
            <a:r>
              <a:rPr lang="en-US" sz="2800" dirty="0"/>
              <a:t>If alarm reaction mobilizes the body and the stressor is not removed</a:t>
            </a:r>
          </a:p>
          <a:p>
            <a:r>
              <a:rPr lang="en-US" sz="2800" dirty="0"/>
              <a:t>Endocrine and sympathetic activity continues higher than normal</a:t>
            </a:r>
          </a:p>
          <a:p>
            <a:r>
              <a:rPr lang="en-US" sz="2800" dirty="0"/>
              <a:t>As we become used to the stress levels, we initially become more resistance to disease, which leads us to believe we can easily adapt to these more stressful situations. </a:t>
            </a:r>
          </a:p>
          <a:p>
            <a:r>
              <a:rPr lang="en-US" sz="2800" dirty="0"/>
              <a:t>However, this is only the immune system fighting to keep up with demands and expectations, but requires it to work at abnormally high levels. </a:t>
            </a:r>
          </a:p>
        </p:txBody>
      </p:sp>
    </p:spTree>
    <p:extLst>
      <p:ext uri="{BB962C8B-B14F-4D97-AF65-F5344CB8AC3E}">
        <p14:creationId xmlns:p14="http://schemas.microsoft.com/office/powerpoint/2010/main" val="40240572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r>
              <a:rPr lang="en-US" b="1" dirty="0" smtClean="0"/>
              <a:t>GAD: Exhaustion Stage</a:t>
            </a:r>
            <a:endParaRPr lang="en-US" b="1" dirty="0"/>
          </a:p>
        </p:txBody>
      </p:sp>
      <p:sp>
        <p:nvSpPr>
          <p:cNvPr id="34819" name="Rectangle 3"/>
          <p:cNvSpPr>
            <a:spLocks noGrp="1" noChangeArrowheads="1"/>
          </p:cNvSpPr>
          <p:nvPr>
            <p:ph idx="1"/>
          </p:nvPr>
        </p:nvSpPr>
        <p:spPr>
          <a:xfrm>
            <a:off x="581192" y="2020186"/>
            <a:ext cx="11029615" cy="4486940"/>
          </a:xfrm>
        </p:spPr>
        <p:txBody>
          <a:bodyPr>
            <a:normAutofit/>
          </a:bodyPr>
          <a:lstStyle/>
          <a:p>
            <a:pPr>
              <a:lnSpc>
                <a:spcPct val="90000"/>
              </a:lnSpc>
            </a:pPr>
            <a:r>
              <a:rPr lang="en-GB" sz="2800" dirty="0"/>
              <a:t>This only happens when the stressor is long lasting or chronic.</a:t>
            </a:r>
            <a:endParaRPr lang="en-US" sz="2800" dirty="0"/>
          </a:p>
          <a:p>
            <a:pPr>
              <a:lnSpc>
                <a:spcPct val="90000"/>
              </a:lnSpc>
            </a:pPr>
            <a:r>
              <a:rPr lang="en-US" sz="2800" dirty="0"/>
              <a:t>Eventually reality kicks in and our bodies give up on trying to maintain a high level of stress. Parts of the body literally start to break down</a:t>
            </a:r>
          </a:p>
          <a:p>
            <a:pPr>
              <a:lnSpc>
                <a:spcPct val="90000"/>
              </a:lnSpc>
            </a:pPr>
            <a:r>
              <a:rPr lang="en-US" sz="2800" dirty="0"/>
              <a:t>Muscles become fatigued</a:t>
            </a:r>
          </a:p>
          <a:p>
            <a:pPr>
              <a:lnSpc>
                <a:spcPct val="90000"/>
              </a:lnSpc>
            </a:pPr>
            <a:r>
              <a:rPr lang="en-US" sz="2800" dirty="0"/>
              <a:t>Shrinkage of parts of the immune system, raised blood pressure, ulcers and anxiety’s may develop </a:t>
            </a:r>
          </a:p>
          <a:p>
            <a:pPr eaLnBrk="1" hangingPunct="1"/>
            <a:r>
              <a:rPr lang="en-US" sz="2800" dirty="0"/>
              <a:t>Parasympathetic division of ANS dominates</a:t>
            </a:r>
          </a:p>
          <a:p>
            <a:r>
              <a:rPr lang="en-US" sz="2800" dirty="0"/>
              <a:t>Continued stress may lead to diseases of adaptation - Allergies, hives, coronary heart disease, ultimately </a:t>
            </a:r>
            <a:r>
              <a:rPr lang="en-US" sz="2800" dirty="0" smtClean="0"/>
              <a:t>death</a:t>
            </a:r>
            <a:endParaRPr lang="en-US" sz="2800" dirty="0"/>
          </a:p>
        </p:txBody>
      </p:sp>
    </p:spTree>
    <p:extLst>
      <p:ext uri="{BB962C8B-B14F-4D97-AF65-F5344CB8AC3E}">
        <p14:creationId xmlns:p14="http://schemas.microsoft.com/office/powerpoint/2010/main" val="213518919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GAD: Exhaustion Stage</a:t>
            </a:r>
            <a:endParaRPr lang="en-US" dirty="0"/>
          </a:p>
        </p:txBody>
      </p:sp>
      <p:sp>
        <p:nvSpPr>
          <p:cNvPr id="3" name="Content Placeholder 2"/>
          <p:cNvSpPr>
            <a:spLocks noGrp="1"/>
          </p:cNvSpPr>
          <p:nvPr>
            <p:ph idx="1"/>
          </p:nvPr>
        </p:nvSpPr>
        <p:spPr/>
        <p:txBody>
          <a:bodyPr>
            <a:noAutofit/>
          </a:bodyPr>
          <a:lstStyle/>
          <a:p>
            <a:r>
              <a:rPr lang="en-US" sz="3200" b="1" dirty="0"/>
              <a:t>Emotional signs</a:t>
            </a:r>
            <a:r>
              <a:rPr lang="en-US" sz="3200" dirty="0"/>
              <a:t>: Anxiety, apathy, irritability, mental fatigue.</a:t>
            </a:r>
          </a:p>
          <a:p>
            <a:r>
              <a:rPr lang="en-US" sz="3200" b="1" dirty="0"/>
              <a:t>Behavioral signs</a:t>
            </a:r>
            <a:r>
              <a:rPr lang="en-US" sz="3200" dirty="0"/>
              <a:t>: Avoidance of responsibilities and </a:t>
            </a:r>
            <a:r>
              <a:rPr lang="en-US" sz="3200" dirty="0" smtClean="0"/>
              <a:t>relationships, extreme </a:t>
            </a:r>
            <a:r>
              <a:rPr lang="en-US" sz="3200" dirty="0"/>
              <a:t>or self-destructive behavior, </a:t>
            </a:r>
            <a:r>
              <a:rPr lang="en-US" sz="3200" dirty="0" smtClean="0"/>
              <a:t>self-neglect, poor </a:t>
            </a:r>
            <a:r>
              <a:rPr lang="en-US" sz="3200" dirty="0"/>
              <a:t>judgment.</a:t>
            </a:r>
          </a:p>
          <a:p>
            <a:r>
              <a:rPr lang="en-US" sz="3200" b="1" dirty="0"/>
              <a:t>Physical signs</a:t>
            </a:r>
            <a:r>
              <a:rPr lang="en-US" sz="3200" dirty="0"/>
              <a:t>: Excessive worry about illness, frequent </a:t>
            </a:r>
            <a:r>
              <a:rPr lang="en-US" sz="3200" dirty="0" smtClean="0"/>
              <a:t>illness, exhaustion</a:t>
            </a:r>
            <a:r>
              <a:rPr lang="en-US" sz="3200" dirty="0"/>
              <a:t>, overuse of medicines, physical ailments </a:t>
            </a:r>
            <a:r>
              <a:rPr lang="en-US" sz="3200" dirty="0" smtClean="0"/>
              <a:t>and complaints</a:t>
            </a:r>
            <a:r>
              <a:rPr lang="en-US" sz="3200" dirty="0"/>
              <a:t>.</a:t>
            </a:r>
          </a:p>
        </p:txBody>
      </p:sp>
    </p:spTree>
    <p:extLst>
      <p:ext uri="{BB962C8B-B14F-4D97-AF65-F5344CB8AC3E}">
        <p14:creationId xmlns:p14="http://schemas.microsoft.com/office/powerpoint/2010/main" val="14242335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5" descr="0143"/>
          <p:cNvPicPr>
            <a:picLocks noChangeAspect="1" noChangeArrowheads="1"/>
          </p:cNvPicPr>
          <p:nvPr/>
        </p:nvPicPr>
        <p:blipFill>
          <a:blip r:embed="rId2" cstate="print"/>
          <a:srcRect/>
          <a:stretch>
            <a:fillRect/>
          </a:stretch>
        </p:blipFill>
        <p:spPr bwMode="auto">
          <a:xfrm>
            <a:off x="170173" y="1849014"/>
            <a:ext cx="11972260" cy="4881396"/>
          </a:xfrm>
          <a:prstGeom prst="rect">
            <a:avLst/>
          </a:prstGeom>
          <a:noFill/>
          <a:ln w="9525">
            <a:noFill/>
            <a:miter lim="800000"/>
            <a:headEnd/>
            <a:tailEnd/>
          </a:ln>
        </p:spPr>
      </p:pic>
      <p:sp>
        <p:nvSpPr>
          <p:cNvPr id="19458" name="Rectangle 2"/>
          <p:cNvSpPr>
            <a:spLocks noGrp="1" noChangeArrowheads="1"/>
          </p:cNvSpPr>
          <p:nvPr>
            <p:ph type="title"/>
          </p:nvPr>
        </p:nvSpPr>
        <p:spPr/>
        <p:txBody>
          <a:bodyPr>
            <a:normAutofit fontScale="90000"/>
          </a:bodyPr>
          <a:lstStyle/>
          <a:p>
            <a:pPr eaLnBrk="1" hangingPunct="1"/>
            <a:r>
              <a:rPr lang="en-US" sz="3800" b="1" i="1" dirty="0"/>
              <a:t>General Adaptation Syndrome (GAD) </a:t>
            </a:r>
            <a:br>
              <a:rPr lang="en-US" sz="3800" b="1" i="1" dirty="0"/>
            </a:br>
            <a:r>
              <a:rPr lang="en-US" sz="3800" b="1" i="1" dirty="0"/>
              <a:t>3 stage response to stress</a:t>
            </a:r>
            <a:endParaRPr lang="th-TH" sz="3800" b="1" i="1" dirty="0"/>
          </a:p>
        </p:txBody>
      </p:sp>
    </p:spTree>
    <p:extLst>
      <p:ext uri="{BB962C8B-B14F-4D97-AF65-F5344CB8AC3E}">
        <p14:creationId xmlns:p14="http://schemas.microsoft.com/office/powerpoint/2010/main" val="148499316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Theories about Stress (Taylor, et. al., 2000)</a:t>
            </a:r>
            <a:endParaRPr lang="en-US" dirty="0"/>
          </a:p>
        </p:txBody>
      </p:sp>
      <p:sp>
        <p:nvSpPr>
          <p:cNvPr id="3" name="Content Placeholder 2"/>
          <p:cNvSpPr>
            <a:spLocks noGrp="1"/>
          </p:cNvSpPr>
          <p:nvPr>
            <p:ph idx="1"/>
          </p:nvPr>
        </p:nvSpPr>
        <p:spPr>
          <a:xfrm>
            <a:off x="581192" y="1935126"/>
            <a:ext cx="11029615" cy="4699590"/>
          </a:xfrm>
        </p:spPr>
        <p:txBody>
          <a:bodyPr>
            <a:normAutofit fontScale="77500" lnSpcReduction="20000"/>
          </a:bodyPr>
          <a:lstStyle/>
          <a:p>
            <a:r>
              <a:rPr lang="en-US" sz="3200" dirty="0" smtClean="0"/>
              <a:t>Tend-and-befriend</a:t>
            </a:r>
          </a:p>
          <a:p>
            <a:r>
              <a:rPr lang="en-US" sz="3200" dirty="0"/>
              <a:t>I</a:t>
            </a:r>
            <a:r>
              <a:rPr lang="en-US" sz="3200" dirty="0" smtClean="0"/>
              <a:t>n </a:t>
            </a:r>
            <a:r>
              <a:rPr lang="en-US" sz="3200" dirty="0"/>
              <a:t>times of stress we take care of one another (tend) and also seek social connections (befriend</a:t>
            </a:r>
            <a:r>
              <a:rPr lang="en-US" sz="3200" dirty="0" smtClean="0"/>
              <a:t>)</a:t>
            </a:r>
          </a:p>
          <a:p>
            <a:r>
              <a:rPr lang="en-US" sz="3200" dirty="0" smtClean="0"/>
              <a:t>Especially women</a:t>
            </a:r>
          </a:p>
          <a:p>
            <a:r>
              <a:rPr lang="en-US" sz="3200" dirty="0" smtClean="0"/>
              <a:t>Female </a:t>
            </a:r>
            <a:r>
              <a:rPr lang="en-US" sz="3200" dirty="0"/>
              <a:t>university students are more likely to display tend-and-befriend behaviors in response to stress (</a:t>
            </a:r>
            <a:r>
              <a:rPr lang="en-US" sz="3200" dirty="0" err="1"/>
              <a:t>Turton</a:t>
            </a:r>
            <a:r>
              <a:rPr lang="en-US" sz="3200" dirty="0"/>
              <a:t> &amp; Campbell, 2005</a:t>
            </a:r>
            <a:r>
              <a:rPr lang="en-US" sz="3200" dirty="0" smtClean="0"/>
              <a:t>)</a:t>
            </a:r>
          </a:p>
          <a:p>
            <a:r>
              <a:rPr lang="en-US" sz="3200" dirty="0" smtClean="0"/>
              <a:t>Female </a:t>
            </a:r>
            <a:r>
              <a:rPr lang="en-US" sz="3200" dirty="0"/>
              <a:t>infants in the strange </a:t>
            </a:r>
            <a:r>
              <a:rPr lang="en-US" sz="3200" dirty="0" smtClean="0"/>
              <a:t>situation are </a:t>
            </a:r>
            <a:r>
              <a:rPr lang="en-US" sz="3200" dirty="0"/>
              <a:t>more likely than male infants to return to their mothers when their mothers display frightening behavior (David &amp; Lyons-Ruth, 2005</a:t>
            </a:r>
            <a:r>
              <a:rPr lang="en-US" sz="3200" dirty="0" smtClean="0"/>
              <a:t>)</a:t>
            </a:r>
          </a:p>
          <a:p>
            <a:r>
              <a:rPr lang="en-US" sz="3200" dirty="0"/>
              <a:t>Oxytocin, a hormone associated with social affiliation and maternal behavior, seems to be involved in tend-and-befriend behaviors (Taylor, 2006a</a:t>
            </a:r>
            <a:r>
              <a:rPr lang="en-US" sz="3200" dirty="0" smtClean="0"/>
              <a:t>) </a:t>
            </a:r>
          </a:p>
        </p:txBody>
      </p:sp>
    </p:spTree>
    <p:extLst>
      <p:ext uri="{BB962C8B-B14F-4D97-AF65-F5344CB8AC3E}">
        <p14:creationId xmlns:p14="http://schemas.microsoft.com/office/powerpoint/2010/main" val="39417401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Theories about stress: Lazarus &amp; </a:t>
            </a:r>
            <a:r>
              <a:rPr lang="en-US" dirty="0" err="1" smtClean="0"/>
              <a:t>Folkman</a:t>
            </a:r>
            <a:endParaRPr lang="en-US" dirty="0"/>
          </a:p>
        </p:txBody>
      </p:sp>
      <p:sp>
        <p:nvSpPr>
          <p:cNvPr id="3" name="Content Placeholder 2"/>
          <p:cNvSpPr>
            <a:spLocks noGrp="1"/>
          </p:cNvSpPr>
          <p:nvPr>
            <p:ph idx="1"/>
          </p:nvPr>
        </p:nvSpPr>
        <p:spPr>
          <a:xfrm>
            <a:off x="581192" y="2180496"/>
            <a:ext cx="11029615" cy="4262834"/>
          </a:xfrm>
        </p:spPr>
        <p:txBody>
          <a:bodyPr>
            <a:normAutofit fontScale="85000" lnSpcReduction="20000"/>
          </a:bodyPr>
          <a:lstStyle/>
          <a:p>
            <a:r>
              <a:rPr lang="en-US" sz="3200" b="1" dirty="0"/>
              <a:t>Transactional theory </a:t>
            </a:r>
            <a:r>
              <a:rPr lang="en-US" sz="3200" dirty="0" smtClean="0"/>
              <a:t>- When </a:t>
            </a:r>
            <a:r>
              <a:rPr lang="en-US" sz="3200" dirty="0"/>
              <a:t>we encounter a potentially stressful event, the degree to which we feel stress depends on how we appraise the event and our ability to </a:t>
            </a:r>
            <a:r>
              <a:rPr lang="en-US" sz="3200" dirty="0" smtClean="0"/>
              <a:t>cope</a:t>
            </a:r>
          </a:p>
          <a:p>
            <a:r>
              <a:rPr lang="en-US" sz="3200" b="1" dirty="0" smtClean="0"/>
              <a:t>Primary </a:t>
            </a:r>
            <a:r>
              <a:rPr lang="en-US" sz="3200" b="1" dirty="0"/>
              <a:t>appraisal </a:t>
            </a:r>
            <a:r>
              <a:rPr lang="en-US" sz="3200" dirty="0"/>
              <a:t>we evaluate a potential stressor with regard to whether it is positive, neutral, or negative, and if it is judged to be negative we evaluate whether it is challenging, harmful right now, or threatening with regard to the </a:t>
            </a:r>
            <a:r>
              <a:rPr lang="en-US" sz="3200" dirty="0" smtClean="0"/>
              <a:t>future</a:t>
            </a:r>
          </a:p>
          <a:p>
            <a:r>
              <a:rPr lang="en-US" sz="3200" b="1" dirty="0" smtClean="0"/>
              <a:t>Secondary </a:t>
            </a:r>
            <a:r>
              <a:rPr lang="en-US" sz="3200" b="1" dirty="0"/>
              <a:t>appraisal </a:t>
            </a:r>
            <a:r>
              <a:rPr lang="en-US" sz="3200" dirty="0" smtClean="0"/>
              <a:t>we </a:t>
            </a:r>
            <a:r>
              <a:rPr lang="en-US" sz="3200" dirty="0"/>
              <a:t>evaluate our ability to cope with the </a:t>
            </a:r>
            <a:r>
              <a:rPr lang="en-US" sz="3200" dirty="0" smtClean="0"/>
              <a:t>event</a:t>
            </a:r>
          </a:p>
          <a:p>
            <a:r>
              <a:rPr lang="en-US" sz="3200" b="1" dirty="0" smtClean="0"/>
              <a:t>Reappraisal</a:t>
            </a:r>
            <a:r>
              <a:rPr lang="en-US" sz="3200" dirty="0" smtClean="0"/>
              <a:t> we </a:t>
            </a:r>
            <a:r>
              <a:rPr lang="en-US" sz="3200" dirty="0"/>
              <a:t>reevaluate our appraisal of the event and whether </a:t>
            </a:r>
            <a:r>
              <a:rPr lang="en-US" sz="3200" dirty="0" smtClean="0"/>
              <a:t>we are </a:t>
            </a:r>
            <a:r>
              <a:rPr lang="en-US" sz="3200" dirty="0"/>
              <a:t>coping successfully</a:t>
            </a:r>
          </a:p>
        </p:txBody>
      </p:sp>
    </p:spTree>
    <p:extLst>
      <p:ext uri="{BB962C8B-B14F-4D97-AF65-F5344CB8AC3E}">
        <p14:creationId xmlns:p14="http://schemas.microsoft.com/office/powerpoint/2010/main" val="413077966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Stress and Performance</a:t>
            </a:r>
            <a:endParaRPr lang="en-US" dirty="0"/>
          </a:p>
        </p:txBody>
      </p:sp>
      <p:pic>
        <p:nvPicPr>
          <p:cNvPr id="4" name="Picture 3"/>
          <p:cNvPicPr>
            <a:picLocks noChangeAspect="1"/>
          </p:cNvPicPr>
          <p:nvPr/>
        </p:nvPicPr>
        <p:blipFill>
          <a:blip r:embed="rId3"/>
          <a:stretch>
            <a:fillRect/>
          </a:stretch>
        </p:blipFill>
        <p:spPr>
          <a:xfrm>
            <a:off x="1524767" y="1892594"/>
            <a:ext cx="8461981" cy="4965406"/>
          </a:xfrm>
          <a:prstGeom prst="rect">
            <a:avLst/>
          </a:prstGeom>
        </p:spPr>
      </p:pic>
    </p:spTree>
    <p:extLst>
      <p:ext uri="{BB962C8B-B14F-4D97-AF65-F5344CB8AC3E}">
        <p14:creationId xmlns:p14="http://schemas.microsoft.com/office/powerpoint/2010/main" val="51498603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causes stress?</a:t>
            </a:r>
            <a:endParaRPr lang="en-US" dirty="0"/>
          </a:p>
        </p:txBody>
      </p:sp>
      <p:sp>
        <p:nvSpPr>
          <p:cNvPr id="3" name="Content Placeholder 2"/>
          <p:cNvSpPr>
            <a:spLocks noGrp="1"/>
          </p:cNvSpPr>
          <p:nvPr>
            <p:ph idx="1"/>
          </p:nvPr>
        </p:nvSpPr>
        <p:spPr/>
        <p:txBody>
          <a:bodyPr/>
          <a:lstStyle/>
          <a:p>
            <a:r>
              <a:rPr lang="en-US" sz="3200" dirty="0"/>
              <a:t>Daily Hassles</a:t>
            </a:r>
          </a:p>
          <a:p>
            <a:r>
              <a:rPr lang="en-US" sz="3200" dirty="0"/>
              <a:t>Life Changes</a:t>
            </a:r>
          </a:p>
          <a:p>
            <a:r>
              <a:rPr lang="en-US" sz="3200" dirty="0"/>
              <a:t>Conflict</a:t>
            </a:r>
          </a:p>
          <a:p>
            <a:r>
              <a:rPr lang="en-US" sz="3200" dirty="0"/>
              <a:t>Irrational Beliefs</a:t>
            </a:r>
          </a:p>
          <a:p>
            <a:r>
              <a:rPr lang="en-US" sz="3200" dirty="0"/>
              <a:t>Type A Behavior</a:t>
            </a:r>
          </a:p>
          <a:p>
            <a:pPr marL="0" indent="0">
              <a:buNone/>
            </a:pPr>
            <a:endParaRPr lang="en-US" dirty="0"/>
          </a:p>
        </p:txBody>
      </p:sp>
    </p:spTree>
    <p:extLst>
      <p:ext uri="{BB962C8B-B14F-4D97-AF65-F5344CB8AC3E}">
        <p14:creationId xmlns:p14="http://schemas.microsoft.com/office/powerpoint/2010/main" val="42826645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r>
              <a:rPr lang="en-US" smtClean="0"/>
              <a:t>Stress:  Daily Hassles</a:t>
            </a:r>
            <a:endParaRPr lang="th-TH" smtClean="0"/>
          </a:p>
        </p:txBody>
      </p:sp>
      <p:sp>
        <p:nvSpPr>
          <p:cNvPr id="9219" name="Content Placeholder 2"/>
          <p:cNvSpPr>
            <a:spLocks noGrp="1"/>
          </p:cNvSpPr>
          <p:nvPr>
            <p:ph idx="1"/>
          </p:nvPr>
        </p:nvSpPr>
        <p:spPr/>
        <p:txBody>
          <a:bodyPr>
            <a:noAutofit/>
          </a:bodyPr>
          <a:lstStyle/>
          <a:p>
            <a:r>
              <a:rPr lang="en-US" sz="2000" dirty="0" smtClean="0"/>
              <a:t>We have many things to deal with on a daily basis:</a:t>
            </a:r>
          </a:p>
          <a:p>
            <a:pPr lvl="1"/>
            <a:r>
              <a:rPr lang="en-US" sz="1800" dirty="0" smtClean="0"/>
              <a:t>Household issues</a:t>
            </a:r>
          </a:p>
          <a:p>
            <a:pPr lvl="1"/>
            <a:r>
              <a:rPr lang="en-US" sz="1800" dirty="0" smtClean="0"/>
              <a:t>Health</a:t>
            </a:r>
          </a:p>
          <a:p>
            <a:pPr lvl="1"/>
            <a:r>
              <a:rPr lang="en-US" sz="1800" dirty="0" smtClean="0"/>
              <a:t>Time pressures</a:t>
            </a:r>
          </a:p>
          <a:p>
            <a:pPr lvl="1"/>
            <a:r>
              <a:rPr lang="en-US" sz="1800" dirty="0" smtClean="0"/>
              <a:t>Inner concerns</a:t>
            </a:r>
          </a:p>
          <a:p>
            <a:pPr lvl="1"/>
            <a:r>
              <a:rPr lang="en-US" sz="1800" dirty="0" smtClean="0"/>
              <a:t>Environment</a:t>
            </a:r>
          </a:p>
          <a:p>
            <a:pPr lvl="1"/>
            <a:r>
              <a:rPr lang="en-US" sz="1800" dirty="0" smtClean="0"/>
              <a:t>Money</a:t>
            </a:r>
          </a:p>
          <a:p>
            <a:pPr lvl="1"/>
            <a:r>
              <a:rPr lang="en-US" sz="1800" dirty="0" smtClean="0"/>
              <a:t>School/work</a:t>
            </a:r>
          </a:p>
          <a:p>
            <a:pPr lvl="1"/>
            <a:r>
              <a:rPr lang="en-US" sz="1800" dirty="0" smtClean="0"/>
              <a:t>Future</a:t>
            </a:r>
          </a:p>
          <a:p>
            <a:pPr lvl="1">
              <a:buFont typeface="Wingdings" pitchFamily="2" charset="2"/>
              <a:buNone/>
            </a:pPr>
            <a:r>
              <a:rPr lang="en-US" sz="1800" dirty="0" smtClean="0"/>
              <a:t>*All are related to psychological problems:  nervousness, worry, lethargy, sadness </a:t>
            </a:r>
            <a:endParaRPr lang="th-TH" sz="1800" dirty="0" smtClean="0"/>
          </a:p>
        </p:txBody>
      </p:sp>
      <p:sp>
        <p:nvSpPr>
          <p:cNvPr id="9220" name="AutoShape 2" descr="data:image/jpeg;base64,/9j/4AAQSkZJRgABAQAAAQABAAD/2wCEAAkGBhQSEBQUEhQVFRQVFBcUFRUYFxQWGBcVFRYVFhQVFRQXHCYfGBkjGRUUHy8gJCcpLCwsFR4xNTAqNSYrLCkBCQoKDgwOFw8PGikkHyQtLCwsLSwtLywpLC8sLCksLCksKS8wLCkpNCwsKSwsKSwsKSwsLCwvKSwsLCwsLCwsLP/AABEIALQAnAMBIgACEQEDEQH/xAAcAAABBQEBAQAAAAAAAAAAAAAEAgMFBgcAAQj/xABCEAACAQIDBAUICAQHAAMAAAABAgMAEQQSIQUGMUETIlFhcQcyUoGRobHBFCNCcoKSotEzU2LhFRZDk8LS8ERUpP/EABoBAAIDAQEAAAAAAAAAAAAAAAEDAAIEBQb/xAAuEQACAgEDAgQFAwUAAAAAAAAAAQIRAxIhMQRBE1GRoSIyUrHwQmHRFCMzcYH/2gAMAwEAAhEDEQA/ADUSlhK6On1SvO6i2kaCV70dPiOldHQ1E0gvR14YqM6OvDFR1E0gZjpBjowx0ho6KkDSBslNslFslMstXTKuIKy0grRDLTTCmJlaGSKbYU8RSGWrJlaBylAbSxnRiw1cjQcgPSbu+NG47FCNeF2Oir2nv7AOZpO6uwDiZyzXZVIMj9rclHYB2V0el6dSXiz+Ve4nJOvhXJS8bth1Y/WyXvrYgD1C2goQ7yyj/Uf1hT8q2vbWzo72IwwtwBAzW7xaof8AwlTwWA+Cn5LWmWVfR7AjtyzLP81S+n7UWu/zZJ6S/kFar/hI9CH8j/8AWknYp9GH/bb9qXri/wBC9BmpB8VEoKBgkqRhFeYbOhQ4q0vLXqClgULJQjJXdHTwWlBKNgoFaOmnSjmSmXSrJkoBdaYdakGgNNnC01FGiLkFMZSeFTD4QdleLhqchbIoYUnuprG5YkzOb8lUcWbko/flUrjp0hTO/gAOLMeCqO2qjjcaWYvIRm4ADgi+ivzPOul0fRvM9UvlXuZc2ZY1XcDYPJJbTOwNzyRFBZvwqASe2rDF5QYMHhxFh4WvluHkZFzMR55UEnU62o/Y+wRFhDJIPrMUUiAPFY3Nyo7yoJNSW0NzIFUgdW/WyhlXXmdQb11smSCVabXbyEQg+WzEMfiXmkaSSTM7nMzWJuT/AO4UyiHk0h8ARWqTbuAcFf8A3U+S0IuxbHzWHjL+y0H1U32HqK8/sUGHpR5ol9bGieixJ1tJ+aU1o2H2WB/LHi8p+Ao0YNfSg/LKfnSn1GQGmJXN3t5VmHAqQQCD2nsNXbCx6VQtztkhTJ1lcdQjQg6E+cp4Vp0UQtXls8Y66hwdKN1uMLHSstE5BXuSlqAbB1jNPrFSlSlhaYsZLGzHSDHRGWvCtXUAApipBhoxlABJ0A1J7hxNRDbReTWIBU9Nxx71XkO8+ymqBRhJhpIioWMS2B6ZWubAFVsT2Aii8PPrlcZW5djeBpijQso+8/SHEOSDlQhEtawGUFj4knj4UFu5snpsUvTnJCn1jl7KCF4KL2vc207L1J7/AEzRObEgO6MbEi/1ZABPZdDVWj2vzsL9ttfbXrsCXgRSdbI4mZ1kbfmXCHec4jaiySfV4WFXEIbmx0zkC/WPuFQ+9e+ONmxUhg6RYgcqZVsCANW17Teol9vHtph9uMedNXhRaaS2VFvHk+wp9tbRP25fWVFCy7Wx3OVh+MfKmsTtUnnUZPjT21JdRBdl6F4uT4SD5No4rnOfzE0wcbP/APYPtNDQYGeXzEY9/Ae00aNz5/tMqnsJ/elPqL4RoUJd2vQvm46dZrcMi+48a0EVnu5mKiElkZ/MICuovoQfOU2Puq9HEaDwrxM4tzZ1LoMU0sGg/pAC3JAA4kmw9ZoJd6MP/NXhfj329tRJhJsClCo3Zm2op1DRuCCSBqLkqbHSpJTTFEjPbV5alV6BTFEqRO1pLsI9coXpJPug9VfWQT+GmIwrsRmORhlCnQEkDhyvpceui5welkyi7ZBa/PzrD/3bSsFCGiysqi9w6C1r94HO1jTYrYW+RGFhUgqL2SQ6k3OYak++m3iLIwY9dbsNRoAbjhpwovZWzjGrAkm7swvckAnQEnUnhrRLQqOkZgQFQ3PK3MD2VfTsAonlJwJfBCYcUKhhbvOt/WR66yM4s8K+hJ8B02DeM8WUkfeBzD9QrApNlOGOYBAGI67Kgtflc6+qup085zxJLtsZMmOOu2DtOe3/AN405h0eRgsas7HQKoLEnwFEbPghEqXJmYMCIo7sGINwCSvDtAvfuq/YjefHzDIq/RoxwWOLoh+mx99a44pvduvv6IXPTHsQOE8nUwAbGSR4RTrlc5pSO6JdR66Jkj2dhfNUysPtykKL9yDX3U7Hu2zm803HiM4W/iePvo7C7Fw8RusmGjPpHKzfmYk1fQo8Rb/PzuBW+6X5+diL/wAYnmH1MeVPSsIU/MesfbQxwfp4lA3MJHnH5jqTU/Pg8GTeTGxMf6y7+xVsKKg2rs9Bl+nJ+HDrb3iqN538qa/0i6hj7uyH3RS0q+DC3fzq57W2muHgMhtcKcoPAnkL1Td2Jk6ZMucakWOVhcg/aFvhSfKLtt/4AIKixNgdDxsx7bEcDXnFHVM6DKpt3eqeV7PISpFiEbqkcdAD4cahI5ZNbE8Lc+HKrRufuG+MGZyEjAIBtqT8+dahsTcvDYeMKEEknNmF9e4cq0SywhshscTe7MQwuLljIOtvEg+o1tPk+3tTExiNpAZgPNPGw9VjbT21Fb17DheMp9Wkh83VVN/Cjt1901gXDT3yssahxYENxB4W1DcD3870iWaM1bVMu8LXBewKXavAQbEcDqKVUoQB41LESDkLN4dvqoVMJlUmFjd3DE9UgAnrcR2E99SpFR8+ytbxuyHsHD2UeCrFo0haVWsEt1Dfl38+32UPPjjKBChzD7TcrA6W7u/nbxpp9hs5+slYjsHD3m3uqSw2EWMWUeJ5nxNHdg4IHfLeI4DDIyWzM+RSdcoAJLW5kae2slfbsbuzPBE7Eksci6k8zpVz8sWZ2w8SAlirsAOZJA+Cms02GYcw6ZyV+0qgg25WYi1dfBPwsaruY5xc5Pd7FhwO3Y1a6JhoWFxmIs1jxtkU05Dhkk1UGTvSOcqPF3ZVFaNupuXgRAsyIhZ+uuexcA8ut8gKlsRuZA+rqZDyzm6j7qeaPUKP9VkXyuiLBHv9zKItmYc3vlNuQYsfZHn+NHYbY+FPHDyH8OUfra/urRf8rKNBYDsH9q5d20HOg+ozP9RdY4Io0exIfs4VbdrEX9gBopcDAB/AjH5f2q5ru6nYx9tLG7qegPaKq8uR8yDpj5GX7rLZ4+57Hx10qR8oG7LyqJktYWDdxJABt2EnU+FR2xMXH0qW6Uddb3yEX0GpFj7q0yNlEZzi6/a0vpccRXJ1aZWa0ikbrbwxRYRWa4KjLkGrM44qF7al8Nt0bRgljRcjhSxTOLhQeBI4E03vFu5mxV40yJJED0oK2Z8xzjuJXL4gUfsnYsWCLTkKCf4mUDzbW1txpK070b93RUMBujO2iqyHNcDKGBX+qRuB760TAYbJGY9CYwH15htHHgaicBtw9LKFBWMcGBDA8LacudH7BnMjNIxAjKMlyQMxBBGQcW50HcmF0kPbJ26jSdDc3Nyh7bcVPfU0BVKw948XFJbq9IBY9jdUg9+taXA4PCndMtcd3wZM8VGWxGjDN6J9lNsvbU9m18ONR20YCetc2H2dNe2541pljpGewG1dak5q9BpRDN/KXjlgx2GlYFlSNrqNCb9IND4kVk+z8HmdVvYsVW/3iAR8vXX0VvDu5Hi0s6oWA6pYXHbY21GvZWepseTD4lIxHHE2bRujRh4gkG4rpY9OSK3ppGWUnjb25NQ2TOgw6QM6M8IEbm9yrIBe1xy0FFYjaMEY68qDxYVn20MUbm5eQn0mb4JagI5mv1Yh45Pm1XSxLltkub7Ivk++mDU2DZzyCgn40PJvp/Lw7nsvpVWjxMvIW8Ao+FEBZm87NQeXEuI+rDom+WSU+8uLfzUjjH9TD51GyY/Gk3+kIO4Xt7hT0ez3vwc+6iP8Hfs/UaH9VXypehPBvlszXCbzYZDcRyA3vxB19taVult8YqItyN7Aix0NmBHrB8DWEK1X3yXbUyStGeZDgfocD2ofwmsE8aStGqzTMDLllbDN/DYZoyTqO4HtBqO220kd0Nn9Y6wPCw7e0VNbT2a3QgkWlEoePhcAWDX7iOI8Kid7Nmq+H06kqkMrLe4I+PZWNxUZUzbjk2itfQiVtKG6x0giuLX9NhqT3aCiJ8UuEkw7ZAoRwpUakIQQfG1/dTC7SmhiDS+axIz6gAj0jyBoXERdIM+YP4G4FCV7WO1XwaJkixMVxqG4EHn49tHbFxhPUfz0/UB9r96pu5u1I4kSN2yvK5KqQesDotuQJtfwNaDHshcwZtWHDsH70/DCSla/6Zcri1TJBHrpFuDQ5BBHZfWis1+ytzMhAOLEixFjzt8q5TUH5UYp4sOMVhnZHga7Aaho2sGDLwIBsfbXu6m8i43DLKLBgcsi+i4427jxHjSJY2lqBq3onQKbxmzUmXLIL2N1PBlI4FTyrN/KVt6eOXLHIyqqrYAkWuLk6c6ru7O2cfiJkijxMudyQM0jZVAF2Zueg/alxb5QiOZzbSXGxsMuEEatmN2J0tl837ptzoYWHNh/tj4vVP2hsHHJioIpcUsgnBVZGW4Ei26pBF7G4t40JvZseTBx3lxcCsfNVY7u3goWtEZxWzT9Q/H2ov0WIX+YT4tEPnThkTmy+JaH/vWKRSYt1zxxvIPSfICT/TEgv8aNglxrD6yGOIdrdFGfY5vTrg+3uT+53o1tsZCvGWMfjhH/ACps7aww/wDkRf7kdZjDsvEvr0qqvLKob39Hb30VFsR7daeYnu6JfdehcfL3JczNoo7kAak6AcSfAVt/k23MGBQz4lR9JdbJFoTEh1ux+y559g07alcPuThdnYZIk62IlkS8vCRinWYr6EYHZ2i5vUg0oTXn8+886x5szi9KN2PHatj+Ixduu51PAdncKimwbTXdvMvr32+yvzNc0gY5pDZOH3j2eHfTuD3ijaTobrYjq27uK25aUrHC/ikWnPTsiP2xs3NA8EThXY5gSAQOtmAIP2Tw8DVIm22YZJIMXhoVZTdCiiJmU+aqsllK95rUMVgAesPOtY99uBqheUPCh4onZMzIxQ6kEoQW0I7Ct+fOtD4JgqUtL7i/J/gOmxD43FAmQS5ET7KKQMzAdwIUeFbFGNBz7/gfXWaeS+JDgCVv57gg6kEnS9u4irzszH5X6JjwAt676e2mRdclM7+NryJXo6UgN7VxrquJB9o4FZY3jfVXUqw7mFj8awTczGts7akmFlNlZzC3ZmBPRP6/g1fQEzdYa6cPhWB+WnAmHaayLp0kSOD/AFISpPiLLTMaUrg+4vJtTDvKKEM8ua2uHJW5+2FFrd/HSq75N8Rl2hCcyrclQWJAvbUXHMgH2VIb4Fp4cPMFY9JCraAnXUN76h93tkY2KQSR4XOL3+tACWvf7RFvEG9YIcNPzMmKaTkn5s2fb+wVxckYmMiRRHMOCB35dcNmIsOAtUZtbdKF5TLJ9a55v1gO4KeqB6jQw3klkUDEpGgFuokofUcLMFLAUWd4xYZcOW/C59pe3wrVGLrZMZ4yZHts5F0LfhDG35EsPdS4sAf9ONj91Avv0ogbwzXusEa9zEerha1IfbGMb/UjjH9KX95Aq2iuWl+ftZdNvsz1d3cS/CNV72Nz7qdO6zjz8TEp7Lr8zUXJE7ay4iR+69h7700MJF6IPeSxPuqXjXd+hZKXkWSNSGMsjmSYixc6WHooo0Ve4UqfBSOubMsan7TXvb+lOfrtRiYZYlzy2JHBBrr39poaMNiGLyaRjkTYHu8BXNhifzTOhPLW0Smby71Akw4dukZerZSSF+V6r0sGICXXOr3BDIvSMDxvlBrRcftjZ+GBDPCv9KKt/YoqrbS8r+Gj0giZz2nQewU/4m9kZyz7p7ytIgTEJJG4sod0MaubctSAe69QXlHxSuYolF2LMwsbC9gCWPYAT76pG1/Kxi5lKqFRDoVCjh30BgttyzdV/OIy5jfzT53hwF+4Vdp6dzT0lLNEu3k72x0WIMV/q5myr2ZolGV/Xcj1jsq27ybVEeIRgfs5Wt43FZG+LAJKE2FoouRLEgs/jz9Yo+XbRllOZ75Ta/bbTN66Xbqh3V40pakfQO7+3FxUIdSMy6SLzDf34ipMNXz/ALo+UD6BjCzAvFIMkiqRmsDdWW/Eg307Ca13d7f3B40lYXKyfy3GRj93k3qrRF7bnPaJ2YXFvD3n+1ZD5fkGXCP9q8inwIQ/EH21r0j2BPePdWK+WvH9O8WGiR5JIyXbKrNYsLKlwONrk+qrxdSTKtXsMbg7bf6LGmY5VLWHIa8qtW0cLE0JYqA2nWtdvfxrPdip9ECR4i8TWzEMCCM2t7dlWwDDz9GVx0AOoCu5Vs19PNYAVnX+Ru6/cEoquLYrB4Fh5pl9S2/41JwbFduIl9Z/tUfDsRc+VcdGTxAXETfsQOFSa7rzZdMST3id/jkrVoxvnIvf+BeuX0v2C492m7H9ZPyp9d2+6/iSajX3SxB4zvfs+kfvHXi7t40CyyG1v50RPtMVTwsf1r3/AIJ4kvpZOw7AK8Mo/Df3mlnYd+L/AA/eoA7I2go0kJ8ZMOfilejA7Q9If/l/61PCh9cfUniP6WM7S3hRmUEkAchxqt47APiTbpsTk5LmQADsAC1pOG3Pw44R38SamMLsaJOCL7KyOEnwxyZjGG8lSPx6ZtebD9ql8L5FsP8AaV/zt8q1uLDAcvdw8KfVDTowaW7IZtg/I7gh50TN4s/71JReTTBgW+jrbvLfG9Xjo6A2vjhEnVsznRRy7ybchVtFkuiAg8nmDFrYWLThcXt7TR0O5WFTUYfDr3iNf2prCT4qU2zhRzIUAD1niam4MLlGrMzc2Y3J/YeFFxSJqbI4bvQDhDF6o0/am23Sw7EHJYg3BU5bHtFqm1SnAtDSiAR2b1cueS33hf8ANa9DwbChjN0jUE8W4sfFjrUtaklaNAowfy1R22hftw8fuzj5VS97NmRYdsG0YB6XBQzPrf6xs2YkcuHCr75dFtjIz24dfc7isjYMzAatyA+Q7qquQmq7kYISQ9JGWXU9QnQ/hS1XHAwsy3ZHB8W/eqtuPhFigHSM7Mx/hxErFGOGrLbpXvxNzbhWkYHBKqAAt671lcLkw2RyxN/LY+Jp1A44RH21MJhl7TTn0ZO01ZQBZB55P5PvrzpJf5PvqcODT+r30n6FH/V7/wB6OlkK7j/LDs2LRZWlPZEhP6msKgsV5appNMHgJHPIsHb9Ea/8q0XC7Khj/hwwp92KMfAUcCe027P7VqsBjU2294sV5sckCn0Yli/VJ1qGg8nG1XbpJJnD+kcQ5b9BNbcFpdSyEBsRcSmHSOTpJ5BoZJCsYtyBOrNbttejxsx3IMzJp9lFt6i7dY+6pEGuvUJQlUAFgLUqur0UAnqilVy17RIeV4aVSTUIZL5Z9hPLPh3t9WYzFm7HzlgGPIWPGq3s7yRuwDOy62IsdLHs7q3xhSbDsHsFKlBvhkKFgthyRKuRluAFCkRiNQOxbFie8mp6CZwBdUJ8f7VYLV1U8F+YbIYYk+gnjXv09gbdEp771MV5eraH5gIk7QblEvvrhtF/5afqqVzV5nqaH5ksbWliurqYA9FKrq6iE6va6uokPa9FdXVCChXtdXVCHGkmurqhDw0murqADhXV1dUCeGk11dUAeGkV7XUCH//Z"/>
          <p:cNvSpPr>
            <a:spLocks noChangeAspect="1" noChangeArrowheads="1"/>
          </p:cNvSpPr>
          <p:nvPr/>
        </p:nvSpPr>
        <p:spPr bwMode="auto">
          <a:xfrm>
            <a:off x="1714500" y="-212725"/>
            <a:ext cx="304800" cy="304800"/>
          </a:xfrm>
          <a:prstGeom prst="rect">
            <a:avLst/>
          </a:prstGeom>
          <a:noFill/>
          <a:ln w="9525">
            <a:noFill/>
            <a:miter lim="800000"/>
            <a:headEnd/>
            <a:tailEnd/>
          </a:ln>
        </p:spPr>
        <p:txBody>
          <a:bodyPr/>
          <a:lstStyle/>
          <a:p>
            <a:endParaRPr lang="th-TH"/>
          </a:p>
        </p:txBody>
      </p:sp>
    </p:spTree>
    <p:extLst>
      <p:ext uri="{BB962C8B-B14F-4D97-AF65-F5344CB8AC3E}">
        <p14:creationId xmlns:p14="http://schemas.microsoft.com/office/powerpoint/2010/main" val="397515104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r>
              <a:rPr lang="en-US" smtClean="0"/>
              <a:t>Stress:  Life changes</a:t>
            </a:r>
            <a:endParaRPr lang="th-TH" smtClean="0"/>
          </a:p>
        </p:txBody>
      </p:sp>
      <p:sp>
        <p:nvSpPr>
          <p:cNvPr id="10243" name="Content Placeholder 2"/>
          <p:cNvSpPr>
            <a:spLocks noGrp="1"/>
          </p:cNvSpPr>
          <p:nvPr>
            <p:ph idx="1"/>
          </p:nvPr>
        </p:nvSpPr>
        <p:spPr/>
        <p:txBody>
          <a:bodyPr>
            <a:noAutofit/>
          </a:bodyPr>
          <a:lstStyle/>
          <a:p>
            <a:r>
              <a:rPr lang="en-US" sz="3600" dirty="0" smtClean="0"/>
              <a:t>Life changes can be negative.  </a:t>
            </a:r>
          </a:p>
          <a:p>
            <a:pPr lvl="1"/>
            <a:r>
              <a:rPr lang="en-US" sz="3200" dirty="0" smtClean="0"/>
              <a:t>Death of family, unplanned pregnancy, jail</a:t>
            </a:r>
          </a:p>
          <a:p>
            <a:r>
              <a:rPr lang="en-US" sz="3600" dirty="0" smtClean="0"/>
              <a:t>Or positive</a:t>
            </a:r>
          </a:p>
          <a:p>
            <a:pPr lvl="1"/>
            <a:r>
              <a:rPr lang="en-US" sz="3200" dirty="0" smtClean="0"/>
              <a:t>Marriage, graduation, vacation</a:t>
            </a:r>
            <a:endParaRPr lang="en-AU" sz="3200" dirty="0" smtClean="0"/>
          </a:p>
          <a:p>
            <a:pPr marL="0" lvl="1" indent="0"/>
            <a:r>
              <a:rPr lang="en-AU" sz="3200" dirty="0" smtClean="0"/>
              <a:t> Occur regularly</a:t>
            </a:r>
            <a:endParaRPr lang="th-TH" sz="3200" dirty="0" smtClean="0"/>
          </a:p>
        </p:txBody>
      </p:sp>
    </p:spTree>
    <p:extLst>
      <p:ext uri="{BB962C8B-B14F-4D97-AF65-F5344CB8AC3E}">
        <p14:creationId xmlns:p14="http://schemas.microsoft.com/office/powerpoint/2010/main" val="73609751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14491" t="16283" r="19916" b="13980"/>
          <a:stretch/>
        </p:blipFill>
        <p:spPr>
          <a:xfrm>
            <a:off x="1299411" y="561473"/>
            <a:ext cx="9849852" cy="6128085"/>
          </a:xfrm>
          <a:prstGeom prst="rect">
            <a:avLst/>
          </a:prstGeom>
        </p:spPr>
      </p:pic>
    </p:spTree>
    <p:extLst>
      <p:ext uri="{BB962C8B-B14F-4D97-AF65-F5344CB8AC3E}">
        <p14:creationId xmlns:p14="http://schemas.microsoft.com/office/powerpoint/2010/main" val="426086954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pPr eaLnBrk="1" hangingPunct="1"/>
            <a:r>
              <a:rPr lang="en-US" b="1" dirty="0" smtClean="0"/>
              <a:t>Daily Hassles &amp; Life </a:t>
            </a:r>
            <a:r>
              <a:rPr lang="en-US" b="1" dirty="0"/>
              <a:t>Changes</a:t>
            </a:r>
          </a:p>
        </p:txBody>
      </p:sp>
      <p:sp>
        <p:nvSpPr>
          <p:cNvPr id="45059" name="Rectangle 3"/>
          <p:cNvSpPr>
            <a:spLocks noGrp="1" noChangeArrowheads="1"/>
          </p:cNvSpPr>
          <p:nvPr>
            <p:ph idx="1"/>
          </p:nvPr>
        </p:nvSpPr>
        <p:spPr/>
        <p:txBody>
          <a:bodyPr>
            <a:normAutofit/>
          </a:bodyPr>
          <a:lstStyle/>
          <a:p>
            <a:pPr eaLnBrk="1" hangingPunct="1"/>
            <a:r>
              <a:rPr lang="en-US" sz="3600" dirty="0"/>
              <a:t>Differ from daily hassles in that life changes</a:t>
            </a:r>
          </a:p>
          <a:p>
            <a:pPr lvl="1" eaLnBrk="1" hangingPunct="1"/>
            <a:r>
              <a:rPr lang="en-US" sz="3600" dirty="0" smtClean="0"/>
              <a:t>Are often positive and desirable</a:t>
            </a:r>
          </a:p>
          <a:p>
            <a:pPr lvl="1" eaLnBrk="1" hangingPunct="1"/>
            <a:r>
              <a:rPr lang="en-US" sz="3600" dirty="0" smtClean="0"/>
              <a:t>Occur at irregular intervals</a:t>
            </a:r>
          </a:p>
          <a:p>
            <a:pPr eaLnBrk="1" hangingPunct="1"/>
            <a:r>
              <a:rPr lang="en-US" sz="3600" dirty="0"/>
              <a:t>Life changes, even positive ones, require adjustment</a:t>
            </a:r>
          </a:p>
        </p:txBody>
      </p:sp>
    </p:spTree>
    <p:extLst>
      <p:ext uri="{BB962C8B-B14F-4D97-AF65-F5344CB8AC3E}">
        <p14:creationId xmlns:p14="http://schemas.microsoft.com/office/powerpoint/2010/main" val="79752148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en-US" altLang="ja-JP" smtClean="0">
                <a:ea typeface="MS PGothic" pitchFamily="34" charset="-128"/>
              </a:rPr>
              <a:t>Conflict </a:t>
            </a:r>
            <a:endParaRPr lang="th-TH" smtClean="0"/>
          </a:p>
        </p:txBody>
      </p:sp>
      <p:sp>
        <p:nvSpPr>
          <p:cNvPr id="11267" name="Rectangle 3"/>
          <p:cNvSpPr>
            <a:spLocks noGrp="1" noChangeArrowheads="1"/>
          </p:cNvSpPr>
          <p:nvPr>
            <p:ph idx="1"/>
          </p:nvPr>
        </p:nvSpPr>
        <p:spPr>
          <a:xfrm>
            <a:off x="581192" y="2180496"/>
            <a:ext cx="11029615" cy="4411690"/>
          </a:xfrm>
        </p:spPr>
        <p:txBody>
          <a:bodyPr>
            <a:normAutofit/>
          </a:bodyPr>
          <a:lstStyle/>
          <a:p>
            <a:pPr>
              <a:lnSpc>
                <a:spcPct val="90000"/>
              </a:lnSpc>
            </a:pPr>
            <a:r>
              <a:rPr lang="en-US" sz="2800" dirty="0"/>
              <a:t>Conflict is a state of opposition, disagreement or incompatibility between two or more people or groups of people, which is sometimes characterized by physical violence. </a:t>
            </a:r>
          </a:p>
          <a:p>
            <a:pPr>
              <a:lnSpc>
                <a:spcPct val="90000"/>
              </a:lnSpc>
            </a:pPr>
            <a:r>
              <a:rPr lang="en-US" sz="2800" dirty="0" smtClean="0"/>
              <a:t>The </a:t>
            </a:r>
            <a:r>
              <a:rPr lang="en-US" sz="2800" dirty="0"/>
              <a:t>course of action that will resolve </a:t>
            </a:r>
            <a:r>
              <a:rPr lang="en-US" sz="2800" dirty="0" smtClean="0"/>
              <a:t>them </a:t>
            </a:r>
            <a:endParaRPr lang="en-US" sz="2800" dirty="0"/>
          </a:p>
          <a:p>
            <a:pPr>
              <a:lnSpc>
                <a:spcPct val="90000"/>
              </a:lnSpc>
            </a:pPr>
            <a:r>
              <a:rPr lang="en-US" sz="2800" b="1" i="1" dirty="0" smtClean="0"/>
              <a:t>4 </a:t>
            </a:r>
            <a:r>
              <a:rPr lang="en-US" sz="2800" b="1" i="1" dirty="0"/>
              <a:t>Types of Conflicts</a:t>
            </a:r>
            <a:r>
              <a:rPr lang="en-US" sz="2800" dirty="0"/>
              <a:t>:</a:t>
            </a:r>
          </a:p>
          <a:p>
            <a:pPr lvl="1">
              <a:lnSpc>
                <a:spcPct val="90000"/>
              </a:lnSpc>
            </a:pPr>
            <a:r>
              <a:rPr lang="en-US" sz="2600" dirty="0"/>
              <a:t>Approach-approach  	</a:t>
            </a:r>
          </a:p>
          <a:p>
            <a:pPr lvl="1">
              <a:lnSpc>
                <a:spcPct val="90000"/>
              </a:lnSpc>
            </a:pPr>
            <a:r>
              <a:rPr lang="en-US" sz="2600" dirty="0"/>
              <a:t>Avoidance-Avoidance</a:t>
            </a:r>
          </a:p>
          <a:p>
            <a:pPr lvl="1">
              <a:lnSpc>
                <a:spcPct val="90000"/>
              </a:lnSpc>
            </a:pPr>
            <a:r>
              <a:rPr lang="en-US" sz="2600" dirty="0"/>
              <a:t>Approach-avoidance</a:t>
            </a:r>
          </a:p>
          <a:p>
            <a:pPr lvl="1">
              <a:lnSpc>
                <a:spcPct val="90000"/>
              </a:lnSpc>
            </a:pPr>
            <a:r>
              <a:rPr lang="en-US" sz="2600" dirty="0"/>
              <a:t>Multiple approach - </a:t>
            </a:r>
            <a:r>
              <a:rPr lang="en-US" sz="2600" dirty="0" smtClean="0"/>
              <a:t>avoidance</a:t>
            </a:r>
            <a:endParaRPr lang="th-TH" sz="2600" dirty="0"/>
          </a:p>
        </p:txBody>
      </p:sp>
    </p:spTree>
    <p:extLst>
      <p:ext uri="{BB962C8B-B14F-4D97-AF65-F5344CB8AC3E}">
        <p14:creationId xmlns:p14="http://schemas.microsoft.com/office/powerpoint/2010/main" val="85825739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Approach-approach conflict </a:t>
            </a:r>
          </a:p>
        </p:txBody>
      </p:sp>
      <p:sp>
        <p:nvSpPr>
          <p:cNvPr id="3" name="Content Placeholder 2"/>
          <p:cNvSpPr>
            <a:spLocks noGrp="1"/>
          </p:cNvSpPr>
          <p:nvPr>
            <p:ph idx="1"/>
          </p:nvPr>
        </p:nvSpPr>
        <p:spPr>
          <a:xfrm>
            <a:off x="581192" y="2180496"/>
            <a:ext cx="11029615" cy="4475485"/>
          </a:xfrm>
        </p:spPr>
        <p:txBody>
          <a:bodyPr>
            <a:normAutofit fontScale="77500" lnSpcReduction="20000"/>
          </a:bodyPr>
          <a:lstStyle/>
          <a:p>
            <a:r>
              <a:rPr lang="en-US" sz="3300" dirty="0"/>
              <a:t>people are attracted about equally to goals. But, carrying out one goal means abandoning the other. </a:t>
            </a:r>
          </a:p>
          <a:p>
            <a:r>
              <a:rPr lang="en-US" sz="3300" dirty="0"/>
              <a:t>For example, you have to choose between buying a car or traveling to Europe. </a:t>
            </a:r>
          </a:p>
          <a:p>
            <a:r>
              <a:rPr lang="en-US" sz="3300" dirty="0"/>
              <a:t>On the same night you want to attend a party and a movie. </a:t>
            </a:r>
          </a:p>
          <a:p>
            <a:r>
              <a:rPr lang="en-US" sz="3300" dirty="0"/>
              <a:t>Research suggest that approach-approach conflicts are easier to resolve than any other type. As you tentatively near one, its attractiveness rises. As you emphasize the advantages you are closer to your choice. At the same time, the appeal of the other goal decrease, and the conflict ends. </a:t>
            </a:r>
          </a:p>
          <a:p>
            <a:r>
              <a:rPr lang="en-US" sz="3300" dirty="0"/>
              <a:t>People generally resolve approach-approach conflicts easily because they always result in something pleasant. Also, the alternatives can be achieved in turn. </a:t>
            </a:r>
          </a:p>
          <a:p>
            <a:endParaRPr lang="en-US" dirty="0"/>
          </a:p>
        </p:txBody>
      </p:sp>
    </p:spTree>
    <p:extLst>
      <p:ext uri="{BB962C8B-B14F-4D97-AF65-F5344CB8AC3E}">
        <p14:creationId xmlns:p14="http://schemas.microsoft.com/office/powerpoint/2010/main" val="41148643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Avoidance-avoidance</a:t>
            </a:r>
            <a:r>
              <a:rPr lang="en-US" dirty="0"/>
              <a:t> conflict</a:t>
            </a:r>
          </a:p>
        </p:txBody>
      </p:sp>
      <p:sp>
        <p:nvSpPr>
          <p:cNvPr id="3" name="Content Placeholder 2"/>
          <p:cNvSpPr>
            <a:spLocks noGrp="1"/>
          </p:cNvSpPr>
          <p:nvPr>
            <p:ph idx="1"/>
          </p:nvPr>
        </p:nvSpPr>
        <p:spPr>
          <a:xfrm>
            <a:off x="581192" y="2180496"/>
            <a:ext cx="11029615" cy="4241569"/>
          </a:xfrm>
        </p:spPr>
        <p:txBody>
          <a:bodyPr>
            <a:normAutofit lnSpcReduction="10000"/>
          </a:bodyPr>
          <a:lstStyle/>
          <a:p>
            <a:r>
              <a:rPr lang="en-US" sz="2800" dirty="0"/>
              <a:t>When a person is simultaneously repelled by two goals (objects, actions, or whatever) and obliged to select one</a:t>
            </a:r>
          </a:p>
          <a:p>
            <a:r>
              <a:rPr lang="en-US" sz="2800" dirty="0"/>
              <a:t> For example, you must choose to clean your room or do the dishes. </a:t>
            </a:r>
          </a:p>
          <a:p>
            <a:r>
              <a:rPr lang="en-US" sz="2800" dirty="0"/>
              <a:t>Research shows that as organisms approach an unattractive choice, it becomes more repellent. </a:t>
            </a:r>
          </a:p>
          <a:p>
            <a:r>
              <a:rPr lang="en-US" sz="2800" dirty="0"/>
              <a:t>Avoidance-avoidance conflicts arouse a great deal of anxiety, and they are difficult to resolve. People are likely to waver between the unpleasant alternatives and attempt to escape from the conflict altogether.</a:t>
            </a:r>
          </a:p>
          <a:p>
            <a:endParaRPr lang="en-US" dirty="0"/>
          </a:p>
        </p:txBody>
      </p:sp>
    </p:spTree>
    <p:extLst>
      <p:ext uri="{BB962C8B-B14F-4D97-AF65-F5344CB8AC3E}">
        <p14:creationId xmlns:p14="http://schemas.microsoft.com/office/powerpoint/2010/main" val="17884380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Single</a:t>
            </a:r>
            <a:r>
              <a:rPr lang="en-US" dirty="0"/>
              <a:t> </a:t>
            </a:r>
            <a:r>
              <a:rPr lang="en-US" b="1" dirty="0"/>
              <a:t>approach-avoidance conflict</a:t>
            </a:r>
            <a:endParaRPr lang="en-US" dirty="0"/>
          </a:p>
        </p:txBody>
      </p:sp>
      <p:sp>
        <p:nvSpPr>
          <p:cNvPr id="3" name="Content Placeholder 2"/>
          <p:cNvSpPr>
            <a:spLocks noGrp="1"/>
          </p:cNvSpPr>
          <p:nvPr>
            <p:ph idx="1"/>
          </p:nvPr>
        </p:nvSpPr>
        <p:spPr>
          <a:xfrm>
            <a:off x="581192" y="2180496"/>
            <a:ext cx="11029615" cy="4518016"/>
          </a:xfrm>
        </p:spPr>
        <p:txBody>
          <a:bodyPr>
            <a:normAutofit fontScale="92500" lnSpcReduction="10000"/>
          </a:bodyPr>
          <a:lstStyle/>
          <a:p>
            <a:r>
              <a:rPr lang="en-US" sz="3200" dirty="0"/>
              <a:t>When a person is attracted to and repelled by one goal  . </a:t>
            </a:r>
          </a:p>
          <a:p>
            <a:r>
              <a:rPr lang="en-US" sz="3200" dirty="0"/>
              <a:t>A single option has a bittersweet quality. </a:t>
            </a:r>
          </a:p>
          <a:p>
            <a:r>
              <a:rPr lang="en-US" sz="3200" dirty="0"/>
              <a:t>For example, an otherwise appealing career may require a lot of education. </a:t>
            </a:r>
          </a:p>
          <a:p>
            <a:r>
              <a:rPr lang="en-US" sz="3200" dirty="0"/>
              <a:t>A luxurious car is costly. </a:t>
            </a:r>
          </a:p>
          <a:p>
            <a:r>
              <a:rPr lang="en-US" sz="3200" dirty="0"/>
              <a:t>Should I have the dentist take care of my cavity? </a:t>
            </a:r>
          </a:p>
          <a:p>
            <a:r>
              <a:rPr lang="en-US" sz="3200" dirty="0"/>
              <a:t>These conflicts also are difficult to resolve and generates much anxiety.</a:t>
            </a:r>
          </a:p>
          <a:p>
            <a:endParaRPr lang="en-US" dirty="0"/>
          </a:p>
        </p:txBody>
      </p:sp>
    </p:spTree>
    <p:extLst>
      <p:ext uri="{BB962C8B-B14F-4D97-AF65-F5344CB8AC3E}">
        <p14:creationId xmlns:p14="http://schemas.microsoft.com/office/powerpoint/2010/main" val="104430782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Multiple approach-avoidance conflict </a:t>
            </a:r>
          </a:p>
        </p:txBody>
      </p:sp>
      <p:sp>
        <p:nvSpPr>
          <p:cNvPr id="3" name="Content Placeholder 2"/>
          <p:cNvSpPr>
            <a:spLocks noGrp="1"/>
          </p:cNvSpPr>
          <p:nvPr>
            <p:ph idx="1"/>
          </p:nvPr>
        </p:nvSpPr>
        <p:spPr>
          <a:xfrm>
            <a:off x="581192" y="2180496"/>
            <a:ext cx="11029615" cy="4454220"/>
          </a:xfrm>
        </p:spPr>
        <p:txBody>
          <a:bodyPr/>
          <a:lstStyle/>
          <a:p>
            <a:r>
              <a:rPr lang="en-US" sz="3200" dirty="0" smtClean="0"/>
              <a:t>Have </a:t>
            </a:r>
            <a:r>
              <a:rPr lang="en-US" sz="3200" dirty="0"/>
              <a:t>two goals or more, each with good and bad points. </a:t>
            </a:r>
          </a:p>
          <a:p>
            <a:r>
              <a:rPr lang="en-US" sz="3200" dirty="0"/>
              <a:t>Should I go out with Jane or Jones? Jane is intelligent but hard to talk while Jones is talkative but simple. </a:t>
            </a:r>
          </a:p>
          <a:p>
            <a:r>
              <a:rPr lang="en-US" sz="3200" dirty="0"/>
              <a:t>Like single approach-avoidance conflicts, multiple approach-avoidance conflicts are anxiety-provoking and hard to resolve.</a:t>
            </a:r>
            <a:endParaRPr lang="en-US" sz="2800" dirty="0"/>
          </a:p>
          <a:p>
            <a:endParaRPr lang="en-US" dirty="0"/>
          </a:p>
        </p:txBody>
      </p:sp>
    </p:spTree>
    <p:extLst>
      <p:ext uri="{BB962C8B-B14F-4D97-AF65-F5344CB8AC3E}">
        <p14:creationId xmlns:p14="http://schemas.microsoft.com/office/powerpoint/2010/main" val="34530804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www.djpetealexander.com/wp-content/uploads/2010/11/Picture-1.png"/>
          <p:cNvPicPr>
            <a:picLocks noChangeAspect="1" noChangeArrowheads="1"/>
          </p:cNvPicPr>
          <p:nvPr/>
        </p:nvPicPr>
        <p:blipFill>
          <a:blip r:embed="rId2" cstate="print"/>
          <a:srcRect/>
          <a:stretch>
            <a:fillRect/>
          </a:stretch>
        </p:blipFill>
        <p:spPr bwMode="auto">
          <a:xfrm>
            <a:off x="510363" y="574157"/>
            <a:ext cx="11206716" cy="5862753"/>
          </a:xfrm>
          <a:prstGeom prst="rect">
            <a:avLst/>
          </a:prstGeom>
          <a:noFill/>
          <a:ln w="9525">
            <a:noFill/>
            <a:miter lim="800000"/>
            <a:headEnd/>
            <a:tailEnd/>
          </a:ln>
        </p:spPr>
      </p:pic>
    </p:spTree>
    <p:extLst>
      <p:ext uri="{BB962C8B-B14F-4D97-AF65-F5344CB8AC3E}">
        <p14:creationId xmlns:p14="http://schemas.microsoft.com/office/powerpoint/2010/main" val="399564220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eaLnBrk="1" hangingPunct="1"/>
            <a:r>
              <a:rPr lang="en-US" b="1" dirty="0"/>
              <a:t>Irrational Beliefs</a:t>
            </a:r>
          </a:p>
        </p:txBody>
      </p:sp>
      <p:sp>
        <p:nvSpPr>
          <p:cNvPr id="20483" name="Rectangle 3"/>
          <p:cNvSpPr>
            <a:spLocks noGrp="1" noChangeArrowheads="1"/>
          </p:cNvSpPr>
          <p:nvPr>
            <p:ph idx="1"/>
          </p:nvPr>
        </p:nvSpPr>
        <p:spPr>
          <a:xfrm>
            <a:off x="581192" y="2308086"/>
            <a:ext cx="11029615" cy="3678303"/>
          </a:xfrm>
        </p:spPr>
        <p:txBody>
          <a:bodyPr/>
          <a:lstStyle/>
          <a:p>
            <a:pPr algn="ctr" eaLnBrk="1" hangingPunct="1">
              <a:buFontTx/>
              <a:buNone/>
            </a:pPr>
            <a:r>
              <a:rPr lang="en-US" sz="3200" dirty="0"/>
              <a:t>Activating event → Beliefs → Consequences</a:t>
            </a:r>
            <a:br>
              <a:rPr lang="en-US" sz="3200" dirty="0"/>
            </a:br>
            <a:endParaRPr lang="en-US" sz="3200" dirty="0"/>
          </a:p>
          <a:p>
            <a:pPr eaLnBrk="1" hangingPunct="1"/>
            <a:r>
              <a:rPr lang="en-US" sz="3200" dirty="0"/>
              <a:t>Albert Ellis</a:t>
            </a:r>
          </a:p>
          <a:p>
            <a:r>
              <a:rPr lang="en-US" sz="3200" dirty="0"/>
              <a:t>Belief = Personal schema and view of the world</a:t>
            </a:r>
            <a:endParaRPr lang="en-US" sz="3200" i="1" dirty="0"/>
          </a:p>
          <a:p>
            <a:r>
              <a:rPr lang="en-US" sz="3200" i="1" dirty="0"/>
              <a:t>Catastrophize-</a:t>
            </a:r>
            <a:r>
              <a:rPr lang="en-US" sz="3200" dirty="0"/>
              <a:t>  to interpret negative events as being disastrous, </a:t>
            </a:r>
            <a:r>
              <a:rPr lang="en-US" sz="3200" dirty="0" smtClean="0"/>
              <a:t>to blow </a:t>
            </a:r>
            <a:r>
              <a:rPr lang="en-US" sz="3200" dirty="0"/>
              <a:t>things out of proportion</a:t>
            </a:r>
            <a:endParaRPr lang="th-TH" sz="3200" dirty="0"/>
          </a:p>
          <a:p>
            <a:pPr eaLnBrk="1" hangingPunct="1"/>
            <a:endParaRPr lang="en-US" sz="2800" dirty="0"/>
          </a:p>
        </p:txBody>
      </p:sp>
    </p:spTree>
    <p:extLst>
      <p:ext uri="{BB962C8B-B14F-4D97-AF65-F5344CB8AC3E}">
        <p14:creationId xmlns:p14="http://schemas.microsoft.com/office/powerpoint/2010/main" val="358539875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type are you?</a:t>
            </a:r>
            <a:endParaRPr lang="en-US" dirty="0"/>
          </a:p>
        </p:txBody>
      </p:sp>
      <p:sp>
        <p:nvSpPr>
          <p:cNvPr id="3" name="Content Placeholder 2"/>
          <p:cNvSpPr>
            <a:spLocks noGrp="1"/>
          </p:cNvSpPr>
          <p:nvPr>
            <p:ph idx="1"/>
          </p:nvPr>
        </p:nvSpPr>
        <p:spPr>
          <a:xfrm>
            <a:off x="581192" y="2180496"/>
            <a:ext cx="11029615" cy="4347895"/>
          </a:xfrm>
        </p:spPr>
        <p:txBody>
          <a:bodyPr>
            <a:normAutofit fontScale="92500" lnSpcReduction="20000"/>
          </a:bodyPr>
          <a:lstStyle/>
          <a:p>
            <a:r>
              <a:rPr lang="en-US" sz="2800" dirty="0"/>
              <a:t>Are you pressed for time at and after work?</a:t>
            </a:r>
          </a:p>
          <a:p>
            <a:r>
              <a:rPr lang="en-US" sz="2800" dirty="0"/>
              <a:t>Do you always take work home with you?</a:t>
            </a:r>
          </a:p>
          <a:p>
            <a:r>
              <a:rPr lang="en-US" sz="2800" dirty="0"/>
              <a:t>Do you eat rapidly?</a:t>
            </a:r>
          </a:p>
          <a:p>
            <a:r>
              <a:rPr lang="en-US" sz="2800" dirty="0"/>
              <a:t>Do you have a strong need to excel?</a:t>
            </a:r>
          </a:p>
          <a:p>
            <a:r>
              <a:rPr lang="en-US" sz="2800" dirty="0"/>
              <a:t>Do you have trouble finding time to get your hair cut/styled?</a:t>
            </a:r>
          </a:p>
          <a:p>
            <a:r>
              <a:rPr lang="en-US" sz="2800" dirty="0"/>
              <a:t>Do you feel or act impatient when you have to wait in line</a:t>
            </a:r>
            <a:r>
              <a:rPr lang="en-US" sz="2800" dirty="0" smtClean="0"/>
              <a:t>?</a:t>
            </a:r>
            <a:endParaRPr lang="en-US" sz="2800" dirty="0"/>
          </a:p>
          <a:p>
            <a:r>
              <a:rPr lang="en-US" sz="2800" dirty="0"/>
              <a:t>Do you get irritated easily?</a:t>
            </a:r>
          </a:p>
          <a:p>
            <a:r>
              <a:rPr lang="en-US" sz="2800" dirty="0"/>
              <a:t>Are you bossy and domineering?</a:t>
            </a:r>
          </a:p>
          <a:p>
            <a:r>
              <a:rPr lang="en-US" sz="2800" dirty="0"/>
              <a:t>When you were younger was your temper fiery and difficult to control?</a:t>
            </a:r>
          </a:p>
        </p:txBody>
      </p:sp>
    </p:spTree>
    <p:extLst>
      <p:ext uri="{BB962C8B-B14F-4D97-AF65-F5344CB8AC3E}">
        <p14:creationId xmlns:p14="http://schemas.microsoft.com/office/powerpoint/2010/main" val="155662251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Type a &amp; Type B </a:t>
            </a:r>
            <a:r>
              <a:rPr lang="en-US" dirty="0" err="1" smtClean="0"/>
              <a:t>behaviour</a:t>
            </a:r>
            <a:endParaRPr lang="en-US" dirty="0"/>
          </a:p>
        </p:txBody>
      </p:sp>
      <p:sp>
        <p:nvSpPr>
          <p:cNvPr id="5" name="Text Placeholder 4"/>
          <p:cNvSpPr>
            <a:spLocks noGrp="1"/>
          </p:cNvSpPr>
          <p:nvPr>
            <p:ph type="body" idx="1"/>
          </p:nvPr>
        </p:nvSpPr>
        <p:spPr/>
        <p:txBody>
          <a:bodyPr/>
          <a:lstStyle/>
          <a:p>
            <a:r>
              <a:rPr lang="en-US" dirty="0" smtClean="0"/>
              <a:t>Type A</a:t>
            </a:r>
            <a:endParaRPr lang="en-US" dirty="0"/>
          </a:p>
        </p:txBody>
      </p:sp>
      <p:sp>
        <p:nvSpPr>
          <p:cNvPr id="6" name="Content Placeholder 5"/>
          <p:cNvSpPr>
            <a:spLocks noGrp="1"/>
          </p:cNvSpPr>
          <p:nvPr>
            <p:ph sz="half" idx="2"/>
          </p:nvPr>
        </p:nvSpPr>
        <p:spPr>
          <a:xfrm>
            <a:off x="581194" y="2926052"/>
            <a:ext cx="5393100" cy="3490790"/>
          </a:xfrm>
        </p:spPr>
        <p:txBody>
          <a:bodyPr>
            <a:normAutofit/>
          </a:bodyPr>
          <a:lstStyle/>
          <a:p>
            <a:r>
              <a:rPr lang="en-US" dirty="0" smtClean="0"/>
              <a:t>Competitive, aggressive</a:t>
            </a:r>
          </a:p>
          <a:p>
            <a:r>
              <a:rPr lang="en-US" dirty="0" smtClean="0"/>
              <a:t>Impatient, unable to relax easily</a:t>
            </a:r>
          </a:p>
          <a:p>
            <a:r>
              <a:rPr lang="en-US" dirty="0" smtClean="0"/>
              <a:t>Outwardly confident but often plagued with self-doubt</a:t>
            </a:r>
          </a:p>
          <a:p>
            <a:r>
              <a:rPr lang="en-US" dirty="0" smtClean="0"/>
              <a:t>Ambitious, driven by the need to success</a:t>
            </a:r>
          </a:p>
          <a:p>
            <a:r>
              <a:rPr lang="en-US" dirty="0" smtClean="0"/>
              <a:t>Intolerant of change, rigid</a:t>
            </a:r>
          </a:p>
          <a:p>
            <a:r>
              <a:rPr lang="en-US" dirty="0" smtClean="0"/>
              <a:t>Fast-paced lifestyle</a:t>
            </a:r>
          </a:p>
          <a:p>
            <a:r>
              <a:rPr lang="en-US" dirty="0" smtClean="0"/>
              <a:t>Muscle tension</a:t>
            </a:r>
          </a:p>
          <a:p>
            <a:r>
              <a:rPr lang="en-US" dirty="0" smtClean="0"/>
              <a:t>Rapid and emphatic speech</a:t>
            </a:r>
            <a:endParaRPr lang="en-US" dirty="0"/>
          </a:p>
        </p:txBody>
      </p:sp>
      <p:sp>
        <p:nvSpPr>
          <p:cNvPr id="7" name="Text Placeholder 6"/>
          <p:cNvSpPr>
            <a:spLocks noGrp="1"/>
          </p:cNvSpPr>
          <p:nvPr>
            <p:ph type="body" sz="quarter" idx="3"/>
          </p:nvPr>
        </p:nvSpPr>
        <p:spPr/>
        <p:txBody>
          <a:bodyPr/>
          <a:lstStyle/>
          <a:p>
            <a:r>
              <a:rPr lang="en-US" dirty="0" smtClean="0"/>
              <a:t>Type B</a:t>
            </a:r>
            <a:endParaRPr lang="en-US" dirty="0"/>
          </a:p>
        </p:txBody>
      </p:sp>
      <p:sp>
        <p:nvSpPr>
          <p:cNvPr id="8" name="Content Placeholder 7"/>
          <p:cNvSpPr>
            <a:spLocks noGrp="1"/>
          </p:cNvSpPr>
          <p:nvPr>
            <p:ph sz="quarter" idx="4"/>
          </p:nvPr>
        </p:nvSpPr>
        <p:spPr>
          <a:xfrm>
            <a:off x="6217709" y="2926052"/>
            <a:ext cx="5393100" cy="3490790"/>
          </a:xfrm>
        </p:spPr>
        <p:txBody>
          <a:bodyPr>
            <a:normAutofit fontScale="92500" lnSpcReduction="10000"/>
          </a:bodyPr>
          <a:lstStyle/>
          <a:p>
            <a:r>
              <a:rPr lang="en-US" dirty="0" smtClean="0"/>
              <a:t>Noncompetitive</a:t>
            </a:r>
          </a:p>
          <a:p>
            <a:r>
              <a:rPr lang="en-US" dirty="0" smtClean="0"/>
              <a:t>Patient, able to relax without feeling guilty</a:t>
            </a:r>
          </a:p>
          <a:p>
            <a:r>
              <a:rPr lang="en-US" dirty="0" smtClean="0"/>
              <a:t>Self-assured</a:t>
            </a:r>
          </a:p>
          <a:p>
            <a:r>
              <a:rPr lang="en-US" dirty="0" smtClean="0"/>
              <a:t>Take pleasure in the processes involved in performing a task</a:t>
            </a:r>
          </a:p>
          <a:p>
            <a:r>
              <a:rPr lang="en-US" dirty="0" smtClean="0"/>
              <a:t>Friendly, accepting, easy going</a:t>
            </a:r>
          </a:p>
          <a:p>
            <a:r>
              <a:rPr lang="en-US" dirty="0" smtClean="0"/>
              <a:t>Flexible</a:t>
            </a:r>
          </a:p>
          <a:p>
            <a:r>
              <a:rPr lang="en-US" dirty="0" smtClean="0"/>
              <a:t>Unhurried lifestyle</a:t>
            </a:r>
          </a:p>
          <a:p>
            <a:r>
              <a:rPr lang="en-US" dirty="0" smtClean="0"/>
              <a:t>Relaxed posture and gestures</a:t>
            </a:r>
          </a:p>
          <a:p>
            <a:r>
              <a:rPr lang="en-US" dirty="0" smtClean="0"/>
              <a:t>Even, unhurried speech</a:t>
            </a:r>
            <a:endParaRPr lang="en-US" dirty="0"/>
          </a:p>
        </p:txBody>
      </p:sp>
    </p:spTree>
    <p:extLst>
      <p:ext uri="{BB962C8B-B14F-4D97-AF65-F5344CB8AC3E}">
        <p14:creationId xmlns:p14="http://schemas.microsoft.com/office/powerpoint/2010/main" val="43126553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US" b="1" dirty="0"/>
              <a:t>Type A and B </a:t>
            </a:r>
            <a:r>
              <a:rPr lang="en-US" b="1" dirty="0" err="1" smtClean="0"/>
              <a:t>Behaviour</a:t>
            </a:r>
            <a:r>
              <a:rPr lang="en-US" b="1" dirty="0" smtClean="0"/>
              <a:t> </a:t>
            </a:r>
            <a:r>
              <a:rPr lang="en-US" b="1" dirty="0"/>
              <a:t>Patterns</a:t>
            </a:r>
          </a:p>
        </p:txBody>
      </p:sp>
      <p:sp>
        <p:nvSpPr>
          <p:cNvPr id="21507" name="Rectangle 3"/>
          <p:cNvSpPr>
            <a:spLocks noGrp="1" noChangeArrowheads="1"/>
          </p:cNvSpPr>
          <p:nvPr>
            <p:ph idx="1"/>
          </p:nvPr>
        </p:nvSpPr>
        <p:spPr/>
        <p:txBody>
          <a:bodyPr/>
          <a:lstStyle/>
          <a:p>
            <a:pPr eaLnBrk="1" hangingPunct="1"/>
            <a:r>
              <a:rPr lang="en-US" sz="2800" dirty="0"/>
              <a:t>Type A people are highly driven, competitive, impatient, hostile, and </a:t>
            </a:r>
            <a:r>
              <a:rPr lang="en-US" sz="2800" dirty="0" smtClean="0"/>
              <a:t>aggressive</a:t>
            </a:r>
          </a:p>
          <a:p>
            <a:pPr marL="0" indent="0" eaLnBrk="1" hangingPunct="1">
              <a:buNone/>
            </a:pPr>
            <a:endParaRPr lang="en-US" sz="2800" dirty="0"/>
          </a:p>
          <a:p>
            <a:pPr eaLnBrk="1" hangingPunct="1"/>
            <a:r>
              <a:rPr lang="en-US" sz="2800" dirty="0"/>
              <a:t>Type B people relax more readily and focus more on the quality of life; are less ambitious and less impatient</a:t>
            </a:r>
          </a:p>
        </p:txBody>
      </p:sp>
    </p:spTree>
    <p:extLst>
      <p:ext uri="{BB962C8B-B14F-4D97-AF65-F5344CB8AC3E}">
        <p14:creationId xmlns:p14="http://schemas.microsoft.com/office/powerpoint/2010/main" val="288309524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smtClean="0"/>
              <a:t>Psychological moderators of stress</a:t>
            </a:r>
            <a:endParaRPr lang="en-US" dirty="0"/>
          </a:p>
        </p:txBody>
      </p:sp>
      <p:sp>
        <p:nvSpPr>
          <p:cNvPr id="7" name="Content Placeholder 6"/>
          <p:cNvSpPr>
            <a:spLocks noGrp="1"/>
          </p:cNvSpPr>
          <p:nvPr>
            <p:ph idx="1"/>
          </p:nvPr>
        </p:nvSpPr>
        <p:spPr/>
        <p:txBody>
          <a:bodyPr/>
          <a:lstStyle/>
          <a:p>
            <a:r>
              <a:rPr lang="en-US" sz="3200" dirty="0"/>
              <a:t>Predictability &amp; Control</a:t>
            </a:r>
          </a:p>
          <a:p>
            <a:r>
              <a:rPr lang="en-US" sz="3200" dirty="0"/>
              <a:t>Self-efficacy expectations</a:t>
            </a:r>
          </a:p>
          <a:p>
            <a:r>
              <a:rPr lang="en-US" sz="3200" dirty="0"/>
              <a:t>Hardiness</a:t>
            </a:r>
          </a:p>
          <a:p>
            <a:r>
              <a:rPr lang="en-US" sz="3200" dirty="0"/>
              <a:t>Social Support</a:t>
            </a:r>
          </a:p>
          <a:p>
            <a:r>
              <a:rPr lang="en-US" sz="3200" dirty="0"/>
              <a:t>Sense of </a:t>
            </a:r>
            <a:r>
              <a:rPr lang="en-US" sz="3200" dirty="0" err="1"/>
              <a:t>Humour</a:t>
            </a:r>
            <a:endParaRPr lang="en-US" sz="3200" dirty="0"/>
          </a:p>
          <a:p>
            <a:pPr marL="0" indent="0">
              <a:buNone/>
            </a:pPr>
            <a:endParaRPr lang="en-US" dirty="0"/>
          </a:p>
        </p:txBody>
      </p:sp>
    </p:spTree>
    <p:extLst>
      <p:ext uri="{BB962C8B-B14F-4D97-AF65-F5344CB8AC3E}">
        <p14:creationId xmlns:p14="http://schemas.microsoft.com/office/powerpoint/2010/main" val="295006625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eaLnBrk="1" hangingPunct="1"/>
            <a:r>
              <a:rPr lang="en-US" b="1" dirty="0"/>
              <a:t>Predictability and Control</a:t>
            </a:r>
          </a:p>
        </p:txBody>
      </p:sp>
      <p:sp>
        <p:nvSpPr>
          <p:cNvPr id="26627" name="Rectangle 3"/>
          <p:cNvSpPr>
            <a:spLocks noGrp="1" noChangeArrowheads="1"/>
          </p:cNvSpPr>
          <p:nvPr>
            <p:ph idx="1"/>
          </p:nvPr>
        </p:nvSpPr>
        <p:spPr/>
        <p:txBody>
          <a:bodyPr>
            <a:normAutofit fontScale="85000" lnSpcReduction="20000"/>
          </a:bodyPr>
          <a:lstStyle/>
          <a:p>
            <a:r>
              <a:rPr lang="en-US" sz="2800" dirty="0"/>
              <a:t>Perceived control is the belief that we can influence our environment in ways that determine whether we experience positive or negative outcomes.</a:t>
            </a:r>
          </a:p>
          <a:p>
            <a:pPr eaLnBrk="1" hangingPunct="1"/>
            <a:r>
              <a:rPr lang="en-US" sz="2800" dirty="0"/>
              <a:t>Predictability allows us to prepare and cope</a:t>
            </a:r>
          </a:p>
          <a:p>
            <a:pPr lvl="1" eaLnBrk="1" hangingPunct="1"/>
            <a:r>
              <a:rPr lang="en-US" sz="2800" dirty="0" smtClean="0"/>
              <a:t>Greater benefit to internals than externals</a:t>
            </a:r>
          </a:p>
          <a:p>
            <a:pPr eaLnBrk="1" hangingPunct="1"/>
            <a:r>
              <a:rPr lang="en-US" sz="2800" dirty="0"/>
              <a:t>Control, even the illusion of control, allows us to plan</a:t>
            </a:r>
          </a:p>
          <a:p>
            <a:r>
              <a:rPr lang="en-US" sz="2800" dirty="0"/>
              <a:t>The less control people feel they have the more likely it is that the event will cause physical and psychological problems.</a:t>
            </a:r>
          </a:p>
          <a:p>
            <a:r>
              <a:rPr lang="en-US" sz="2800" dirty="0"/>
              <a:t>For example, the loss of control experienced by many older people in nursing homes can have negative effects on their health and mortality (Rodin and Langer,1977</a:t>
            </a:r>
            <a:r>
              <a:rPr lang="en-US" sz="2800" dirty="0" smtClean="0"/>
              <a:t>).</a:t>
            </a:r>
            <a:endParaRPr lang="en-US" sz="2800" dirty="0"/>
          </a:p>
        </p:txBody>
      </p:sp>
    </p:spTree>
    <p:extLst>
      <p:ext uri="{BB962C8B-B14F-4D97-AF65-F5344CB8AC3E}">
        <p14:creationId xmlns:p14="http://schemas.microsoft.com/office/powerpoint/2010/main" val="409532030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Predictability and Control</a:t>
            </a:r>
            <a:endParaRPr lang="en-US" dirty="0"/>
          </a:p>
        </p:txBody>
      </p:sp>
      <p:sp>
        <p:nvSpPr>
          <p:cNvPr id="3" name="Content Placeholder 2"/>
          <p:cNvSpPr>
            <a:spLocks noGrp="1"/>
          </p:cNvSpPr>
          <p:nvPr>
            <p:ph idx="1"/>
          </p:nvPr>
        </p:nvSpPr>
        <p:spPr/>
        <p:txBody>
          <a:bodyPr>
            <a:normAutofit fontScale="92500" lnSpcReduction="20000"/>
          </a:bodyPr>
          <a:lstStyle/>
          <a:p>
            <a:r>
              <a:rPr lang="en-US" sz="3200" dirty="0"/>
              <a:t>Even when the illness is terminal, there is a way people can maintain a sense of control</a:t>
            </a:r>
          </a:p>
          <a:p>
            <a:r>
              <a:rPr lang="en-US" sz="3200" dirty="0"/>
              <a:t>although they cannot control the disease, people can exercise control over the consequences of the disease (their emotional reactions).</a:t>
            </a:r>
          </a:p>
          <a:p>
            <a:r>
              <a:rPr lang="en-US" sz="3200" dirty="0"/>
              <a:t>Research shows that these perceptions of control are highly related to people’s psychological adjustment the more control, the better the adjustment.</a:t>
            </a:r>
          </a:p>
          <a:p>
            <a:endParaRPr lang="en-US" dirty="0"/>
          </a:p>
        </p:txBody>
      </p:sp>
    </p:spTree>
    <p:extLst>
      <p:ext uri="{BB962C8B-B14F-4D97-AF65-F5344CB8AC3E}">
        <p14:creationId xmlns:p14="http://schemas.microsoft.com/office/powerpoint/2010/main" val="105400788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Predictability and Control</a:t>
            </a:r>
            <a:endParaRPr lang="en-US" dirty="0"/>
          </a:p>
        </p:txBody>
      </p:sp>
      <p:sp>
        <p:nvSpPr>
          <p:cNvPr id="3" name="Content Placeholder 2"/>
          <p:cNvSpPr>
            <a:spLocks noGrp="1"/>
          </p:cNvSpPr>
          <p:nvPr>
            <p:ph idx="1"/>
          </p:nvPr>
        </p:nvSpPr>
        <p:spPr/>
        <p:txBody>
          <a:bodyPr>
            <a:normAutofit lnSpcReduction="10000"/>
          </a:bodyPr>
          <a:lstStyle/>
          <a:p>
            <a:r>
              <a:rPr lang="en-US" sz="3200" dirty="0"/>
              <a:t>The effects of lack of perceived control are not limited to physical health.</a:t>
            </a:r>
          </a:p>
          <a:p>
            <a:r>
              <a:rPr lang="en-US" sz="3200" dirty="0"/>
              <a:t>For </a:t>
            </a:r>
            <a:r>
              <a:rPr lang="en-US" sz="3200" dirty="0" smtClean="0"/>
              <a:t>Example: A </a:t>
            </a:r>
            <a:r>
              <a:rPr lang="en-US" sz="3200" dirty="0"/>
              <a:t>study conducted with clients at sexual assault </a:t>
            </a:r>
            <a:r>
              <a:rPr lang="en-US" sz="3200" dirty="0" err="1"/>
              <a:t>centres</a:t>
            </a:r>
            <a:r>
              <a:rPr lang="en-US" sz="3200" dirty="0"/>
              <a:t> in southern Ontario found that rape victims who believed that they generally had control over outcomes in their lives experienced less depression and showed fewer symptoms of post-traumatic stress 6 months or more after the event.</a:t>
            </a:r>
          </a:p>
        </p:txBody>
      </p:sp>
    </p:spTree>
    <p:extLst>
      <p:ext uri="{BB962C8B-B14F-4D97-AF65-F5344CB8AC3E}">
        <p14:creationId xmlns:p14="http://schemas.microsoft.com/office/powerpoint/2010/main" val="299441852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normAutofit/>
          </a:bodyPr>
          <a:lstStyle/>
          <a:p>
            <a:pPr eaLnBrk="1" hangingPunct="1"/>
            <a:r>
              <a:rPr lang="en-US" sz="3600" b="1" dirty="0"/>
              <a:t>Self </a:t>
            </a:r>
            <a:r>
              <a:rPr lang="en-US" sz="3600" b="1" dirty="0" smtClean="0"/>
              <a:t>Efficacy</a:t>
            </a:r>
            <a:endParaRPr lang="en-US" sz="3600" b="1" dirty="0"/>
          </a:p>
        </p:txBody>
      </p:sp>
      <p:sp>
        <p:nvSpPr>
          <p:cNvPr id="23555" name="Rectangle 3"/>
          <p:cNvSpPr>
            <a:spLocks noGrp="1" noChangeArrowheads="1"/>
          </p:cNvSpPr>
          <p:nvPr>
            <p:ph idx="1"/>
          </p:nvPr>
        </p:nvSpPr>
        <p:spPr/>
        <p:txBody>
          <a:bodyPr>
            <a:normAutofit/>
          </a:bodyPr>
          <a:lstStyle/>
          <a:p>
            <a:r>
              <a:rPr lang="en-US" sz="3600" dirty="0"/>
              <a:t>Self-efficacy is belief in one’s capacity to succeed at tasks.  </a:t>
            </a:r>
          </a:p>
          <a:p>
            <a:r>
              <a:rPr lang="en-US" sz="3600" dirty="0"/>
              <a:t>General self-efficacy is belief in one’s general capacity to handle tasks.  </a:t>
            </a:r>
          </a:p>
          <a:p>
            <a:r>
              <a:rPr lang="en-US" sz="3600" dirty="0"/>
              <a:t>Specific self-efficacy refers to beliefs about one’s ability to perform specific tasks.</a:t>
            </a:r>
          </a:p>
          <a:p>
            <a:pPr eaLnBrk="1" hangingPunct="1"/>
            <a:endParaRPr lang="en-US" sz="2800" dirty="0"/>
          </a:p>
        </p:txBody>
      </p:sp>
    </p:spTree>
    <p:extLst>
      <p:ext uri="{BB962C8B-B14F-4D97-AF65-F5344CB8AC3E}">
        <p14:creationId xmlns:p14="http://schemas.microsoft.com/office/powerpoint/2010/main" val="48412000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Self-efficacy expectations</a:t>
            </a:r>
            <a:endParaRPr lang="en-US" dirty="0"/>
          </a:p>
        </p:txBody>
      </p:sp>
      <p:sp>
        <p:nvSpPr>
          <p:cNvPr id="3" name="Content Placeholder 2"/>
          <p:cNvSpPr>
            <a:spLocks noGrp="1"/>
          </p:cNvSpPr>
          <p:nvPr>
            <p:ph idx="1"/>
          </p:nvPr>
        </p:nvSpPr>
        <p:spPr/>
        <p:txBody>
          <a:bodyPr>
            <a:normAutofit fontScale="92500"/>
          </a:bodyPr>
          <a:lstStyle/>
          <a:p>
            <a:r>
              <a:rPr lang="en-US" sz="3200" dirty="0"/>
              <a:t>People’s level of self-efficacy has been found to predict a number of important health </a:t>
            </a:r>
            <a:r>
              <a:rPr lang="en-US" sz="3200" dirty="0" err="1"/>
              <a:t>behaviours</a:t>
            </a:r>
            <a:r>
              <a:rPr lang="en-US" sz="3200" dirty="0"/>
              <a:t>, such as likelihood that they will </a:t>
            </a:r>
          </a:p>
          <a:p>
            <a:pPr lvl="1"/>
            <a:r>
              <a:rPr lang="en-US" sz="3200" dirty="0"/>
              <a:t>quit smoking </a:t>
            </a:r>
          </a:p>
          <a:p>
            <a:pPr lvl="1"/>
            <a:r>
              <a:rPr lang="en-US" sz="3200" dirty="0"/>
              <a:t>lose weight</a:t>
            </a:r>
          </a:p>
          <a:p>
            <a:pPr lvl="1"/>
            <a:r>
              <a:rPr lang="en-US" sz="3200" dirty="0"/>
              <a:t>lower their cholesterol</a:t>
            </a:r>
          </a:p>
          <a:p>
            <a:pPr lvl="1"/>
            <a:r>
              <a:rPr lang="en-US" sz="3200" dirty="0"/>
              <a:t>exercise regularly</a:t>
            </a:r>
          </a:p>
          <a:p>
            <a:pPr marL="0" indent="0">
              <a:buNone/>
            </a:pPr>
            <a:endParaRPr lang="en-US" dirty="0"/>
          </a:p>
        </p:txBody>
      </p:sp>
    </p:spTree>
    <p:extLst>
      <p:ext uri="{BB962C8B-B14F-4D97-AF65-F5344CB8AC3E}">
        <p14:creationId xmlns:p14="http://schemas.microsoft.com/office/powerpoint/2010/main" val="130358016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Self-efficacy expectations</a:t>
            </a:r>
          </a:p>
        </p:txBody>
      </p:sp>
      <p:sp>
        <p:nvSpPr>
          <p:cNvPr id="3" name="Content Placeholder 2"/>
          <p:cNvSpPr>
            <a:spLocks noGrp="1"/>
          </p:cNvSpPr>
          <p:nvPr>
            <p:ph idx="1"/>
          </p:nvPr>
        </p:nvSpPr>
        <p:spPr/>
        <p:txBody>
          <a:bodyPr>
            <a:normAutofit lnSpcReduction="10000"/>
          </a:bodyPr>
          <a:lstStyle/>
          <a:p>
            <a:pPr marL="0" indent="0">
              <a:buNone/>
            </a:pPr>
            <a:r>
              <a:rPr lang="en-US" sz="3200" dirty="0"/>
              <a:t>Self-efficacy increases the likelihood that people will engage in healthier </a:t>
            </a:r>
            <a:r>
              <a:rPr lang="en-US" sz="3200" dirty="0" err="1"/>
              <a:t>behaviour</a:t>
            </a:r>
            <a:r>
              <a:rPr lang="en-US" sz="3200" dirty="0"/>
              <a:t> in 2 ways:</a:t>
            </a:r>
          </a:p>
          <a:p>
            <a:pPr marL="514350" indent="-514350">
              <a:buFont typeface="+mj-lt"/>
              <a:buAutoNum type="arabicPeriod"/>
            </a:pPr>
            <a:r>
              <a:rPr lang="en-US" sz="3200" dirty="0"/>
              <a:t>It influences people’s persistence and effort at a task;</a:t>
            </a:r>
          </a:p>
          <a:p>
            <a:pPr marL="514350" indent="-514350">
              <a:buFont typeface="+mj-lt"/>
              <a:buAutoNum type="arabicPeriod"/>
            </a:pPr>
            <a:r>
              <a:rPr lang="en-US" sz="3200" dirty="0"/>
              <a:t>It influences the way our bodies react while we are working towards our goals (people with high self-efficacy experience less anxiety and their immune system functions more optimally).</a:t>
            </a:r>
          </a:p>
          <a:p>
            <a:endParaRPr lang="en-US" dirty="0"/>
          </a:p>
        </p:txBody>
      </p:sp>
    </p:spTree>
    <p:extLst>
      <p:ext uri="{BB962C8B-B14F-4D97-AF65-F5344CB8AC3E}">
        <p14:creationId xmlns:p14="http://schemas.microsoft.com/office/powerpoint/2010/main" val="354349961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Psychological Hardiness</a:t>
            </a:r>
            <a:endParaRPr lang="en-US" dirty="0"/>
          </a:p>
        </p:txBody>
      </p:sp>
      <p:sp>
        <p:nvSpPr>
          <p:cNvPr id="3" name="Content Placeholder 2"/>
          <p:cNvSpPr>
            <a:spLocks noGrp="1"/>
          </p:cNvSpPr>
          <p:nvPr>
            <p:ph idx="1"/>
          </p:nvPr>
        </p:nvSpPr>
        <p:spPr/>
        <p:txBody>
          <a:bodyPr>
            <a:normAutofit fontScale="92500" lnSpcReduction="10000"/>
          </a:bodyPr>
          <a:lstStyle/>
          <a:p>
            <a:r>
              <a:rPr lang="en-US" sz="3200" dirty="0"/>
              <a:t>Dion and colleagues (2002) recently examined the personality variable of hardiness in relation to a particular kind of stress, namely the stress of being a victim of prejudice and discrimination.</a:t>
            </a:r>
          </a:p>
          <a:p>
            <a:r>
              <a:rPr lang="en-US" sz="3200" dirty="0"/>
              <a:t>Hardiness is a personality trait defined as a combination of self-esteem and a sense of control.</a:t>
            </a:r>
          </a:p>
          <a:p>
            <a:r>
              <a:rPr lang="en-US" sz="3200" dirty="0"/>
              <a:t>Hardiness helps people deal with stress in a positive, effective manner.</a:t>
            </a:r>
          </a:p>
          <a:p>
            <a:endParaRPr lang="en-US" dirty="0"/>
          </a:p>
        </p:txBody>
      </p:sp>
    </p:spTree>
    <p:extLst>
      <p:ext uri="{BB962C8B-B14F-4D97-AF65-F5344CB8AC3E}">
        <p14:creationId xmlns:p14="http://schemas.microsoft.com/office/powerpoint/2010/main" val="272855509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Psychological Hardiness</a:t>
            </a:r>
            <a:endParaRPr lang="en-US" dirty="0"/>
          </a:p>
        </p:txBody>
      </p:sp>
      <p:sp>
        <p:nvSpPr>
          <p:cNvPr id="3" name="Content Placeholder 2"/>
          <p:cNvSpPr>
            <a:spLocks noGrp="1"/>
          </p:cNvSpPr>
          <p:nvPr>
            <p:ph idx="1"/>
          </p:nvPr>
        </p:nvSpPr>
        <p:spPr/>
        <p:txBody>
          <a:bodyPr>
            <a:normAutofit fontScale="92500" lnSpcReduction="10000"/>
          </a:bodyPr>
          <a:lstStyle/>
          <a:p>
            <a:r>
              <a:rPr lang="en-US" sz="3200" dirty="0"/>
              <a:t>Dion and colleagues (2002) found that discrimination was correlated with psychological stress, but only for those who were low in hardiness.</a:t>
            </a:r>
          </a:p>
          <a:p>
            <a:r>
              <a:rPr lang="en-US" sz="3200" dirty="0"/>
              <a:t>People with hardy personalities reported just as much discrimination, but much less stress.</a:t>
            </a:r>
          </a:p>
          <a:p>
            <a:r>
              <a:rPr lang="en-US" sz="3200" dirty="0"/>
              <a:t>Why do hardy persons experience less stress in the face of discrimination?</a:t>
            </a:r>
          </a:p>
          <a:p>
            <a:endParaRPr lang="en-US" dirty="0"/>
          </a:p>
        </p:txBody>
      </p:sp>
    </p:spTree>
    <p:extLst>
      <p:ext uri="{BB962C8B-B14F-4D97-AF65-F5344CB8AC3E}">
        <p14:creationId xmlns:p14="http://schemas.microsoft.com/office/powerpoint/2010/main" val="334356161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Psychological Hardiness</a:t>
            </a:r>
            <a:endParaRPr lang="en-US" dirty="0"/>
          </a:p>
        </p:txBody>
      </p:sp>
      <p:sp>
        <p:nvSpPr>
          <p:cNvPr id="3" name="Content Placeholder 2"/>
          <p:cNvSpPr>
            <a:spLocks noGrp="1"/>
          </p:cNvSpPr>
          <p:nvPr>
            <p:ph idx="1"/>
          </p:nvPr>
        </p:nvSpPr>
        <p:spPr/>
        <p:txBody>
          <a:bodyPr/>
          <a:lstStyle/>
          <a:p>
            <a:r>
              <a:rPr lang="en-US" sz="3200" dirty="0"/>
              <a:t>Because, hardy persons, unlike their less hardy counterparts, treated the discrimination they experience as an isolated event</a:t>
            </a:r>
          </a:p>
          <a:p>
            <a:r>
              <a:rPr lang="en-US" sz="3200" dirty="0"/>
              <a:t>They make different attributions than those who  are less hardy.</a:t>
            </a:r>
          </a:p>
          <a:p>
            <a:r>
              <a:rPr lang="en-US" sz="3200" dirty="0"/>
              <a:t>They attribute discrimination to specific, unstable factors rather than to global, stable factors.</a:t>
            </a:r>
          </a:p>
          <a:p>
            <a:endParaRPr lang="en-US" dirty="0"/>
          </a:p>
        </p:txBody>
      </p:sp>
    </p:spTree>
    <p:extLst>
      <p:ext uri="{BB962C8B-B14F-4D97-AF65-F5344CB8AC3E}">
        <p14:creationId xmlns:p14="http://schemas.microsoft.com/office/powerpoint/2010/main" val="46763512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r>
              <a:rPr lang="en-US" b="1" dirty="0"/>
              <a:t>Psychological Hardiness</a:t>
            </a:r>
          </a:p>
        </p:txBody>
      </p:sp>
      <p:sp>
        <p:nvSpPr>
          <p:cNvPr id="24579" name="Rectangle 3"/>
          <p:cNvSpPr>
            <a:spLocks noGrp="1" noChangeArrowheads="1"/>
          </p:cNvSpPr>
          <p:nvPr>
            <p:ph idx="1"/>
          </p:nvPr>
        </p:nvSpPr>
        <p:spPr/>
        <p:txBody>
          <a:bodyPr>
            <a:normAutofit/>
          </a:bodyPr>
          <a:lstStyle/>
          <a:p>
            <a:pPr eaLnBrk="1" hangingPunct="1"/>
            <a:r>
              <a:rPr lang="en-US" sz="2800" dirty="0"/>
              <a:t>Hardy people are more resistant to stress</a:t>
            </a:r>
          </a:p>
          <a:p>
            <a:pPr eaLnBrk="1" hangingPunct="1"/>
            <a:r>
              <a:rPr lang="en-US" sz="2800" dirty="0"/>
              <a:t>Hardy business executives were found to </a:t>
            </a:r>
            <a:r>
              <a:rPr lang="en-US" sz="2800" dirty="0" smtClean="0"/>
              <a:t>be high in commitment/ Challenge/ perceived control over their life</a:t>
            </a:r>
          </a:p>
          <a:p>
            <a:pPr eaLnBrk="1" hangingPunct="1"/>
            <a:r>
              <a:rPr lang="en-US" sz="2800" dirty="0" smtClean="0"/>
              <a:t>High in Internal </a:t>
            </a:r>
            <a:r>
              <a:rPr lang="en-US" sz="2800" dirty="0"/>
              <a:t>locus of </a:t>
            </a:r>
            <a:r>
              <a:rPr lang="en-US" sz="2800" dirty="0" smtClean="0"/>
              <a:t>control</a:t>
            </a:r>
          </a:p>
          <a:p>
            <a:pPr marL="0" indent="0" eaLnBrk="1" hangingPunct="1">
              <a:buNone/>
            </a:pPr>
            <a:endParaRPr lang="en-US" sz="2800" dirty="0"/>
          </a:p>
          <a:p>
            <a:pPr lvl="1" eaLnBrk="1" hangingPunct="1">
              <a:buFontTx/>
              <a:buNone/>
            </a:pPr>
            <a:endParaRPr lang="en-US" sz="3200" dirty="0"/>
          </a:p>
        </p:txBody>
      </p:sp>
      <p:pic>
        <p:nvPicPr>
          <p:cNvPr id="4" name="Picture 5" descr="LocusofControl"/>
          <p:cNvPicPr>
            <a:picLocks noChangeAspect="1" noChangeArrowheads="1"/>
          </p:cNvPicPr>
          <p:nvPr/>
        </p:nvPicPr>
        <p:blipFill rotWithShape="1">
          <a:blip r:embed="rId3" cstate="print"/>
          <a:srcRect t="11576"/>
          <a:stretch/>
        </p:blipFill>
        <p:spPr bwMode="auto">
          <a:xfrm>
            <a:off x="1497358" y="4620128"/>
            <a:ext cx="9197282" cy="2001430"/>
          </a:xfrm>
          <a:prstGeom prst="rect">
            <a:avLst/>
          </a:prstGeom>
          <a:noFill/>
          <a:ln w="9525">
            <a:noFill/>
            <a:miter lim="800000"/>
            <a:headEnd/>
            <a:tailEnd/>
          </a:ln>
        </p:spPr>
      </p:pic>
    </p:spTree>
    <p:extLst>
      <p:ext uri="{BB962C8B-B14F-4D97-AF65-F5344CB8AC3E}">
        <p14:creationId xmlns:p14="http://schemas.microsoft.com/office/powerpoint/2010/main" val="591343669"/>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eaLnBrk="1" hangingPunct="1"/>
            <a:r>
              <a:rPr lang="en-US" b="1" dirty="0"/>
              <a:t>Social Support</a:t>
            </a:r>
          </a:p>
        </p:txBody>
      </p:sp>
      <p:sp>
        <p:nvSpPr>
          <p:cNvPr id="27651" name="Rectangle 3"/>
          <p:cNvSpPr>
            <a:spLocks noGrp="1" noChangeArrowheads="1"/>
          </p:cNvSpPr>
          <p:nvPr>
            <p:ph idx="1"/>
          </p:nvPr>
        </p:nvSpPr>
        <p:spPr>
          <a:xfrm>
            <a:off x="581192" y="2180496"/>
            <a:ext cx="11029615" cy="4348641"/>
          </a:xfrm>
        </p:spPr>
        <p:txBody>
          <a:bodyPr>
            <a:normAutofit/>
          </a:bodyPr>
          <a:lstStyle/>
          <a:p>
            <a:r>
              <a:rPr lang="en-US" sz="3200" dirty="0"/>
              <a:t>Social support is the perception that others are responsive and receptive to one’s needs.</a:t>
            </a:r>
          </a:p>
          <a:p>
            <a:pPr eaLnBrk="1" hangingPunct="1"/>
            <a:r>
              <a:rPr lang="en-US" sz="3200" dirty="0"/>
              <a:t>Social support acts as a buffer against effects of stress</a:t>
            </a:r>
          </a:p>
          <a:p>
            <a:pPr lvl="1"/>
            <a:r>
              <a:rPr lang="en-US" sz="2800" dirty="0"/>
              <a:t>It makes us less likely to interpret an event as stressful.</a:t>
            </a:r>
          </a:p>
          <a:p>
            <a:pPr lvl="1"/>
            <a:r>
              <a:rPr lang="en-US" sz="2800" dirty="0"/>
              <a:t>It helps us cope with the stressful event.</a:t>
            </a:r>
            <a:endParaRPr lang="en-US" sz="3300" dirty="0"/>
          </a:p>
          <a:p>
            <a:pPr lvl="1" eaLnBrk="1" hangingPunct="1"/>
            <a:r>
              <a:rPr lang="en-US" sz="2800" dirty="0"/>
              <a:t>Shown to help people resist infectious </a:t>
            </a:r>
            <a:r>
              <a:rPr lang="en-US" sz="2800" dirty="0" smtClean="0"/>
              <a:t>diseases</a:t>
            </a:r>
          </a:p>
          <a:p>
            <a:pPr marL="324000" lvl="1" indent="0" eaLnBrk="1" hangingPunct="1">
              <a:buNone/>
            </a:pPr>
            <a:endParaRPr lang="en-US" dirty="0" smtClean="0"/>
          </a:p>
        </p:txBody>
      </p:sp>
    </p:spTree>
    <p:extLst>
      <p:ext uri="{BB962C8B-B14F-4D97-AF65-F5344CB8AC3E}">
        <p14:creationId xmlns:p14="http://schemas.microsoft.com/office/powerpoint/2010/main" val="183322256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eaLnBrk="1" hangingPunct="1"/>
            <a:r>
              <a:rPr lang="en-US" b="1" dirty="0"/>
              <a:t>Social Support</a:t>
            </a:r>
          </a:p>
        </p:txBody>
      </p:sp>
      <p:sp>
        <p:nvSpPr>
          <p:cNvPr id="27651" name="Rectangle 3"/>
          <p:cNvSpPr>
            <a:spLocks noGrp="1" noChangeArrowheads="1"/>
          </p:cNvSpPr>
          <p:nvPr>
            <p:ph idx="1"/>
          </p:nvPr>
        </p:nvSpPr>
        <p:spPr>
          <a:xfrm>
            <a:off x="581192" y="2180496"/>
            <a:ext cx="11029615" cy="4348641"/>
          </a:xfrm>
        </p:spPr>
        <p:txBody>
          <a:bodyPr>
            <a:normAutofit/>
          </a:bodyPr>
          <a:lstStyle/>
          <a:p>
            <a:pPr marL="324000" lvl="1" indent="0">
              <a:buNone/>
            </a:pPr>
            <a:r>
              <a:rPr lang="en-US" sz="2800" dirty="0"/>
              <a:t>Helps people cope with stress of acculturation and/or health problems</a:t>
            </a:r>
          </a:p>
          <a:p>
            <a:pPr lvl="2"/>
            <a:r>
              <a:rPr lang="en-US" sz="2800" dirty="0"/>
              <a:t>Emotional concern – listen and sympathize</a:t>
            </a:r>
          </a:p>
          <a:p>
            <a:pPr lvl="2"/>
            <a:r>
              <a:rPr lang="en-US" sz="2800" dirty="0"/>
              <a:t>Instrumental aid – money, place to stay</a:t>
            </a:r>
          </a:p>
          <a:p>
            <a:pPr lvl="2"/>
            <a:r>
              <a:rPr lang="en-US" sz="2800" dirty="0"/>
              <a:t>Information – advice, guidance</a:t>
            </a:r>
          </a:p>
          <a:p>
            <a:pPr lvl="2"/>
            <a:r>
              <a:rPr lang="en-US" sz="2800" dirty="0"/>
              <a:t>Appraisal – feedback on progress</a:t>
            </a:r>
          </a:p>
          <a:p>
            <a:pPr lvl="2"/>
            <a:r>
              <a:rPr lang="en-US" sz="2800" dirty="0"/>
              <a:t>Socializing – conversation, </a:t>
            </a:r>
            <a:r>
              <a:rPr lang="en-US" sz="2800" dirty="0" smtClean="0"/>
              <a:t>recreation</a:t>
            </a:r>
            <a:endParaRPr lang="en-US" sz="2800" dirty="0"/>
          </a:p>
        </p:txBody>
      </p:sp>
    </p:spTree>
    <p:extLst>
      <p:ext uri="{BB962C8B-B14F-4D97-AF65-F5344CB8AC3E}">
        <p14:creationId xmlns:p14="http://schemas.microsoft.com/office/powerpoint/2010/main" val="2143909253"/>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Social Support</a:t>
            </a:r>
            <a:endParaRPr lang="en-US" dirty="0"/>
          </a:p>
        </p:txBody>
      </p:sp>
      <p:sp>
        <p:nvSpPr>
          <p:cNvPr id="3" name="Content Placeholder 2"/>
          <p:cNvSpPr>
            <a:spLocks noGrp="1"/>
          </p:cNvSpPr>
          <p:nvPr>
            <p:ph idx="1"/>
          </p:nvPr>
        </p:nvSpPr>
        <p:spPr/>
        <p:txBody>
          <a:bodyPr>
            <a:normAutofit fontScale="85000" lnSpcReduction="20000"/>
          </a:bodyPr>
          <a:lstStyle/>
          <a:p>
            <a:r>
              <a:rPr lang="en-US" sz="3000" dirty="0"/>
              <a:t>Several studies show that opening up, which involves writing or talking about one’s problems, has long-term health benefits. Why?</a:t>
            </a:r>
          </a:p>
          <a:p>
            <a:r>
              <a:rPr lang="en-US" sz="3000" dirty="0" err="1"/>
              <a:t>Pennebaker</a:t>
            </a:r>
            <a:r>
              <a:rPr lang="en-US" sz="3000" dirty="0"/>
              <a:t> (1990) argues that actively trying inhibit or not think about a traumatic event takes mental and physical energy, which is itself stressful. </a:t>
            </a:r>
          </a:p>
          <a:p>
            <a:r>
              <a:rPr lang="en-US" sz="3000" dirty="0"/>
              <a:t>Moreover, suppressing negative thoughts can lead to an obsession with those thoughts such that people think about them more and more, thereby creating more and more stress.</a:t>
            </a:r>
          </a:p>
          <a:p>
            <a:r>
              <a:rPr lang="en-US" sz="3000" dirty="0"/>
              <a:t>Finally, talking about an event can lead to a better understanding of the event, which can lessen the associated stress.</a:t>
            </a:r>
          </a:p>
          <a:p>
            <a:endParaRPr lang="en-US" dirty="0"/>
          </a:p>
        </p:txBody>
      </p:sp>
    </p:spTree>
    <p:extLst>
      <p:ext uri="{BB962C8B-B14F-4D97-AF65-F5344CB8AC3E}">
        <p14:creationId xmlns:p14="http://schemas.microsoft.com/office/powerpoint/2010/main" val="427778013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r>
              <a:rPr lang="en-US" b="1" dirty="0"/>
              <a:t>Sense of Humor</a:t>
            </a:r>
          </a:p>
        </p:txBody>
      </p:sp>
      <p:sp>
        <p:nvSpPr>
          <p:cNvPr id="25603" name="Rectangle 3"/>
          <p:cNvSpPr>
            <a:spLocks noGrp="1" noChangeArrowheads="1"/>
          </p:cNvSpPr>
          <p:nvPr>
            <p:ph idx="1"/>
          </p:nvPr>
        </p:nvSpPr>
        <p:spPr/>
        <p:txBody>
          <a:bodyPr>
            <a:normAutofit/>
          </a:bodyPr>
          <a:lstStyle/>
          <a:p>
            <a:pPr eaLnBrk="1" hangingPunct="1"/>
            <a:r>
              <a:rPr lang="en-US" sz="2800" dirty="0"/>
              <a:t>Research demonstrating value of sense of humor</a:t>
            </a:r>
          </a:p>
          <a:p>
            <a:pPr eaLnBrk="1" hangingPunct="1"/>
            <a:r>
              <a:rPr lang="en-US" sz="2800" dirty="0"/>
              <a:t>Laughter stimulates endorphin output</a:t>
            </a:r>
          </a:p>
          <a:p>
            <a:pPr eaLnBrk="1" hangingPunct="1"/>
            <a:r>
              <a:rPr lang="en-US" sz="2800" dirty="0"/>
              <a:t>Positive cognitive </a:t>
            </a:r>
            <a:r>
              <a:rPr lang="en-US" sz="2800" dirty="0" smtClean="0"/>
              <a:t>shifts</a:t>
            </a:r>
          </a:p>
          <a:p>
            <a:pPr eaLnBrk="1" hangingPunct="1"/>
            <a:endParaRPr lang="en-US" dirty="0" smtClean="0"/>
          </a:p>
        </p:txBody>
      </p:sp>
    </p:spTree>
    <p:extLst>
      <p:ext uri="{BB962C8B-B14F-4D97-AF65-F5344CB8AC3E}">
        <p14:creationId xmlns:p14="http://schemas.microsoft.com/office/powerpoint/2010/main" val="306419150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should we cope with stress?</a:t>
            </a:r>
            <a:endParaRPr lang="en-US" dirty="0"/>
          </a:p>
        </p:txBody>
      </p:sp>
      <p:sp>
        <p:nvSpPr>
          <p:cNvPr id="3" name="Content Placeholder 2"/>
          <p:cNvSpPr>
            <a:spLocks noGrp="1"/>
          </p:cNvSpPr>
          <p:nvPr>
            <p:ph idx="1"/>
          </p:nvPr>
        </p:nvSpPr>
        <p:spPr/>
        <p:txBody>
          <a:bodyPr>
            <a:normAutofit fontScale="92500" lnSpcReduction="10000"/>
          </a:bodyPr>
          <a:lstStyle/>
          <a:p>
            <a:r>
              <a:rPr lang="en-US" sz="2800" b="1" dirty="0"/>
              <a:t>Emotion-focused coping </a:t>
            </a:r>
            <a:endParaRPr lang="en-US" sz="2800" b="1" dirty="0" smtClean="0"/>
          </a:p>
          <a:p>
            <a:pPr lvl="1"/>
            <a:r>
              <a:rPr lang="en-US" sz="2600" dirty="0" smtClean="0"/>
              <a:t>Managing </a:t>
            </a:r>
            <a:r>
              <a:rPr lang="en-US" sz="2600" dirty="0"/>
              <a:t>or controlling one’s </a:t>
            </a:r>
            <a:r>
              <a:rPr lang="en-US" sz="2600" dirty="0" smtClean="0"/>
              <a:t>emotional reaction </a:t>
            </a:r>
            <a:r>
              <a:rPr lang="en-US" sz="2600" dirty="0"/>
              <a:t>to a stressful or threatening situation</a:t>
            </a:r>
            <a:r>
              <a:rPr lang="en-US" sz="2600" dirty="0" smtClean="0"/>
              <a:t>. (Out of control)</a:t>
            </a:r>
          </a:p>
          <a:p>
            <a:pPr lvl="1"/>
            <a:r>
              <a:rPr lang="en-US" sz="2600" dirty="0" smtClean="0"/>
              <a:t>Listening to music</a:t>
            </a:r>
            <a:r>
              <a:rPr lang="en-US" sz="2600" dirty="0"/>
              <a:t>, taking a walk to relax, or seeking emotional support </a:t>
            </a:r>
            <a:r>
              <a:rPr lang="en-US" sz="2600" dirty="0" smtClean="0"/>
              <a:t>from others</a:t>
            </a:r>
            <a:endParaRPr lang="en-US" sz="2600" dirty="0"/>
          </a:p>
          <a:p>
            <a:r>
              <a:rPr lang="en-US" sz="2800" b="1" dirty="0"/>
              <a:t>Problem-focused coping </a:t>
            </a:r>
            <a:endParaRPr lang="en-US" sz="2800" b="1" dirty="0" smtClean="0"/>
          </a:p>
          <a:p>
            <a:pPr lvl="1"/>
            <a:r>
              <a:rPr lang="en-US" sz="2600" dirty="0" smtClean="0"/>
              <a:t>Directly </a:t>
            </a:r>
            <a:r>
              <a:rPr lang="en-US" sz="2600" dirty="0"/>
              <a:t>managing or remedying a stressful </a:t>
            </a:r>
            <a:r>
              <a:rPr lang="en-US" sz="2600" dirty="0" smtClean="0"/>
              <a:t>or threatening </a:t>
            </a:r>
            <a:r>
              <a:rPr lang="en-US" sz="2600" dirty="0"/>
              <a:t>situation</a:t>
            </a:r>
            <a:r>
              <a:rPr lang="en-US" sz="2600" dirty="0" smtClean="0"/>
              <a:t>. (Can control)</a:t>
            </a:r>
          </a:p>
          <a:p>
            <a:pPr lvl="1"/>
            <a:r>
              <a:rPr lang="en-US" sz="2600" dirty="0" smtClean="0"/>
              <a:t>Making </a:t>
            </a:r>
            <a:r>
              <a:rPr lang="en-US" sz="2600" dirty="0"/>
              <a:t>a plan of action or concentrating on your next step</a:t>
            </a:r>
          </a:p>
        </p:txBody>
      </p:sp>
    </p:spTree>
    <p:extLst>
      <p:ext uri="{BB962C8B-B14F-4D97-AF65-F5344CB8AC3E}">
        <p14:creationId xmlns:p14="http://schemas.microsoft.com/office/powerpoint/2010/main" val="305162245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should we cope with stress?</a:t>
            </a:r>
            <a:endParaRPr lang="en-US" dirty="0"/>
          </a:p>
        </p:txBody>
      </p:sp>
      <p:sp>
        <p:nvSpPr>
          <p:cNvPr id="3" name="Content Placeholder 2"/>
          <p:cNvSpPr>
            <a:spLocks noGrp="1"/>
          </p:cNvSpPr>
          <p:nvPr>
            <p:ph idx="1"/>
          </p:nvPr>
        </p:nvSpPr>
        <p:spPr/>
        <p:txBody>
          <a:bodyPr>
            <a:normAutofit fontScale="92500" lnSpcReduction="20000"/>
          </a:bodyPr>
          <a:lstStyle/>
          <a:p>
            <a:r>
              <a:rPr lang="en-US" sz="2800" dirty="0" smtClean="0"/>
              <a:t>Lower level of Arousal</a:t>
            </a:r>
          </a:p>
          <a:p>
            <a:pPr lvl="1"/>
            <a:r>
              <a:rPr lang="en-US" sz="2600" dirty="0" smtClean="0"/>
              <a:t>Relaxation techniques</a:t>
            </a:r>
          </a:p>
          <a:p>
            <a:r>
              <a:rPr lang="en-US" sz="2800" dirty="0" smtClean="0"/>
              <a:t>Manage Irrational thoughts</a:t>
            </a:r>
          </a:p>
          <a:p>
            <a:pPr lvl="1"/>
            <a:r>
              <a:rPr lang="en-US" sz="2600" dirty="0" smtClean="0"/>
              <a:t>Be realistic</a:t>
            </a:r>
          </a:p>
          <a:p>
            <a:r>
              <a:rPr lang="en-US" sz="2800" dirty="0" smtClean="0"/>
              <a:t>Seek Social Support</a:t>
            </a:r>
          </a:p>
          <a:p>
            <a:r>
              <a:rPr lang="en-US" sz="2800" dirty="0" smtClean="0"/>
              <a:t>Exercise</a:t>
            </a:r>
          </a:p>
          <a:p>
            <a:pPr lvl="1"/>
            <a:r>
              <a:rPr lang="en-US" sz="2600" dirty="0"/>
              <a:t>Boosts immune system and endorphins</a:t>
            </a:r>
          </a:p>
          <a:p>
            <a:pPr lvl="1"/>
            <a:r>
              <a:rPr lang="en-US" sz="2600" dirty="0"/>
              <a:t>Self </a:t>
            </a:r>
            <a:r>
              <a:rPr lang="en-US" sz="2600" dirty="0" smtClean="0"/>
              <a:t>esteem</a:t>
            </a:r>
            <a:endParaRPr lang="en-US" sz="2600" dirty="0"/>
          </a:p>
        </p:txBody>
      </p:sp>
    </p:spTree>
    <p:extLst>
      <p:ext uri="{BB962C8B-B14F-4D97-AF65-F5344CB8AC3E}">
        <p14:creationId xmlns:p14="http://schemas.microsoft.com/office/powerpoint/2010/main" val="1304198439"/>
      </p:ext>
    </p:extLst>
  </p:cSld>
  <p:clrMapOvr>
    <a:masterClrMapping/>
  </p:clrMapOvr>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4D1434"/>
      </a:accent1>
      <a:accent2>
        <a:srgbClr val="903163"/>
      </a:accent2>
      <a:accent3>
        <a:srgbClr val="B2324B"/>
      </a:accent3>
      <a:accent4>
        <a:srgbClr val="969FA7"/>
      </a:accent4>
      <a:accent5>
        <a:srgbClr val="66B1CE"/>
      </a:accent5>
      <a:accent6>
        <a:srgbClr val="40619D"/>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C21699FF-00E4-43C8-BBCC-D7E5536C371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Dividend</Template>
  <TotalTime>204</TotalTime>
  <Words>3543</Words>
  <Application>Microsoft Office PowerPoint</Application>
  <PresentationFormat>Widescreen</PresentationFormat>
  <Paragraphs>359</Paragraphs>
  <Slides>55</Slides>
  <Notes>27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55</vt:i4>
      </vt:variant>
    </vt:vector>
  </HeadingPairs>
  <TitlesOfParts>
    <vt:vector size="63" baseType="lpstr">
      <vt:lpstr>MS PGothic</vt:lpstr>
      <vt:lpstr>Arial</vt:lpstr>
      <vt:lpstr>Calibri</vt:lpstr>
      <vt:lpstr>Cordia New</vt:lpstr>
      <vt:lpstr>Gill Sans MT</vt:lpstr>
      <vt:lpstr>Wingdings</vt:lpstr>
      <vt:lpstr>Wingdings 2</vt:lpstr>
      <vt:lpstr>Dividend</vt:lpstr>
      <vt:lpstr>Introduction to psychology</vt:lpstr>
      <vt:lpstr>Overview</vt:lpstr>
      <vt:lpstr>Health psychology</vt:lpstr>
      <vt:lpstr>Health Psychology</vt:lpstr>
      <vt:lpstr>Behavioural risk factors</vt:lpstr>
      <vt:lpstr>Behavioral risk factors</vt:lpstr>
      <vt:lpstr>PowerPoint Presentation</vt:lpstr>
      <vt:lpstr>Disease-prone personality</vt:lpstr>
      <vt:lpstr>Health promoting behaviour</vt:lpstr>
      <vt:lpstr>Early prevention </vt:lpstr>
      <vt:lpstr>stress</vt:lpstr>
      <vt:lpstr>Stress: Definition</vt:lpstr>
      <vt:lpstr>Theories about stress: Canon</vt:lpstr>
      <vt:lpstr>Theories about stress: Hans Selye</vt:lpstr>
      <vt:lpstr>GAS:  Alarm Reaction</vt:lpstr>
      <vt:lpstr>Stress and the Endocrine System</vt:lpstr>
      <vt:lpstr>GAD: Resistance Stage</vt:lpstr>
      <vt:lpstr>GAD: Exhaustion Stage</vt:lpstr>
      <vt:lpstr>GAD: Exhaustion Stage</vt:lpstr>
      <vt:lpstr>General Adaptation Syndrome (GAD)  3 stage response to stress</vt:lpstr>
      <vt:lpstr>Theories about Stress (Taylor, et. al., 2000)</vt:lpstr>
      <vt:lpstr>Theories about stress: Lazarus &amp; Folkman</vt:lpstr>
      <vt:lpstr>Stress and Performance</vt:lpstr>
      <vt:lpstr>What causes stress?</vt:lpstr>
      <vt:lpstr>Stress:  Daily Hassles</vt:lpstr>
      <vt:lpstr>Stress:  Life changes</vt:lpstr>
      <vt:lpstr>PowerPoint Presentation</vt:lpstr>
      <vt:lpstr>Daily Hassles &amp; Life Changes</vt:lpstr>
      <vt:lpstr>Conflict </vt:lpstr>
      <vt:lpstr>Approach-approach conflict </vt:lpstr>
      <vt:lpstr>Avoidance-avoidance conflict</vt:lpstr>
      <vt:lpstr>Single approach-avoidance conflict</vt:lpstr>
      <vt:lpstr>Multiple approach-avoidance conflict </vt:lpstr>
      <vt:lpstr>PowerPoint Presentation</vt:lpstr>
      <vt:lpstr>Irrational Beliefs</vt:lpstr>
      <vt:lpstr>What type are you?</vt:lpstr>
      <vt:lpstr>Type a &amp; Type B behaviour</vt:lpstr>
      <vt:lpstr>Type A and B Behaviour Patterns</vt:lpstr>
      <vt:lpstr>Psychological moderators of stress</vt:lpstr>
      <vt:lpstr>Predictability and Control</vt:lpstr>
      <vt:lpstr>Predictability and Control</vt:lpstr>
      <vt:lpstr>Predictability and Control</vt:lpstr>
      <vt:lpstr>Self Efficacy</vt:lpstr>
      <vt:lpstr>Self-efficacy expectations</vt:lpstr>
      <vt:lpstr>Self-efficacy expectations</vt:lpstr>
      <vt:lpstr>Psychological Hardiness</vt:lpstr>
      <vt:lpstr>Psychological Hardiness</vt:lpstr>
      <vt:lpstr>Psychological Hardiness</vt:lpstr>
      <vt:lpstr>Psychological Hardiness</vt:lpstr>
      <vt:lpstr>Social Support</vt:lpstr>
      <vt:lpstr>Social Support</vt:lpstr>
      <vt:lpstr>Social Support</vt:lpstr>
      <vt:lpstr>Sense of Humor</vt:lpstr>
      <vt:lpstr>How should we cope with stress?</vt:lpstr>
      <vt:lpstr>How should we cope with stress?</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psychology</dc:title>
  <dc:creator>Dell</dc:creator>
  <cp:lastModifiedBy>Dell</cp:lastModifiedBy>
  <cp:revision>26</cp:revision>
  <dcterms:created xsi:type="dcterms:W3CDTF">2015-03-31T10:30:44Z</dcterms:created>
  <dcterms:modified xsi:type="dcterms:W3CDTF">2015-10-25T09:40:03Z</dcterms:modified>
</cp:coreProperties>
</file>