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74" r:id="rId2"/>
    <p:sldId id="271" r:id="rId3"/>
    <p:sldId id="426" r:id="rId4"/>
    <p:sldId id="399" r:id="rId5"/>
    <p:sldId id="427" r:id="rId6"/>
    <p:sldId id="365" r:id="rId7"/>
    <p:sldId id="428" r:id="rId8"/>
    <p:sldId id="429" r:id="rId9"/>
    <p:sldId id="430" r:id="rId10"/>
    <p:sldId id="431" r:id="rId11"/>
    <p:sldId id="432" r:id="rId12"/>
    <p:sldId id="433" r:id="rId13"/>
    <p:sldId id="434" r:id="rId14"/>
    <p:sldId id="435" r:id="rId15"/>
    <p:sldId id="436" r:id="rId16"/>
    <p:sldId id="437" r:id="rId17"/>
    <p:sldId id="438" r:id="rId18"/>
    <p:sldId id="439" r:id="rId19"/>
    <p:sldId id="440" r:id="rId20"/>
    <p:sldId id="441" r:id="rId21"/>
    <p:sldId id="442" r:id="rId22"/>
    <p:sldId id="443" r:id="rId23"/>
    <p:sldId id="444" r:id="rId24"/>
    <p:sldId id="445" r:id="rId25"/>
    <p:sldId id="446" r:id="rId26"/>
    <p:sldId id="447" r:id="rId27"/>
    <p:sldId id="448" r:id="rId28"/>
    <p:sldId id="450" r:id="rId29"/>
    <p:sldId id="451" r:id="rId30"/>
    <p:sldId id="452" r:id="rId31"/>
    <p:sldId id="453" r:id="rId32"/>
    <p:sldId id="454" r:id="rId33"/>
    <p:sldId id="455" r:id="rId34"/>
    <p:sldId id="456" r:id="rId35"/>
    <p:sldId id="457" r:id="rId36"/>
    <p:sldId id="458" r:id="rId37"/>
    <p:sldId id="459" r:id="rId38"/>
    <p:sldId id="462" r:id="rId39"/>
    <p:sldId id="463" r:id="rId40"/>
    <p:sldId id="464" r:id="rId41"/>
    <p:sldId id="465" r:id="rId42"/>
    <p:sldId id="466" r:id="rId43"/>
    <p:sldId id="467" r:id="rId44"/>
    <p:sldId id="468" r:id="rId45"/>
    <p:sldId id="469" r:id="rId46"/>
    <p:sldId id="470" r:id="rId47"/>
    <p:sldId id="471" r:id="rId48"/>
    <p:sldId id="472" r:id="rId49"/>
    <p:sldId id="473" r:id="rId50"/>
    <p:sldId id="474" r:id="rId51"/>
    <p:sldId id="475" r:id="rId52"/>
    <p:sldId id="476" r:id="rId53"/>
  </p:sldIdLst>
  <p:sldSz cx="9144000" cy="6858000" type="screen4x3"/>
  <p:notesSz cx="6858000" cy="9144000"/>
  <p:defaultTextStyle>
    <a:defPPr>
      <a:defRPr lang="en-US"/>
    </a:defPPr>
    <a:lvl1pPr algn="l" rtl="0" fontAlgn="base">
      <a:spcBef>
        <a:spcPct val="0"/>
      </a:spcBef>
      <a:spcAft>
        <a:spcPct val="0"/>
      </a:spcAft>
      <a:buChar char="•"/>
      <a:defRPr kern="1200">
        <a:solidFill>
          <a:schemeClr val="tx1"/>
        </a:solidFill>
        <a:latin typeface="Palatino" pitchFamily="2" charset="0"/>
        <a:ea typeface="+mn-ea"/>
        <a:cs typeface="+mn-cs"/>
      </a:defRPr>
    </a:lvl1pPr>
    <a:lvl2pPr marL="457200" algn="l" rtl="0" fontAlgn="base">
      <a:spcBef>
        <a:spcPct val="0"/>
      </a:spcBef>
      <a:spcAft>
        <a:spcPct val="0"/>
      </a:spcAft>
      <a:buChar char="•"/>
      <a:defRPr kern="1200">
        <a:solidFill>
          <a:schemeClr val="tx1"/>
        </a:solidFill>
        <a:latin typeface="Palatino" pitchFamily="2" charset="0"/>
        <a:ea typeface="+mn-ea"/>
        <a:cs typeface="+mn-cs"/>
      </a:defRPr>
    </a:lvl2pPr>
    <a:lvl3pPr marL="914400" algn="l" rtl="0" fontAlgn="base">
      <a:spcBef>
        <a:spcPct val="0"/>
      </a:spcBef>
      <a:spcAft>
        <a:spcPct val="0"/>
      </a:spcAft>
      <a:buChar char="•"/>
      <a:defRPr kern="1200">
        <a:solidFill>
          <a:schemeClr val="tx1"/>
        </a:solidFill>
        <a:latin typeface="Palatino" pitchFamily="2" charset="0"/>
        <a:ea typeface="+mn-ea"/>
        <a:cs typeface="+mn-cs"/>
      </a:defRPr>
    </a:lvl3pPr>
    <a:lvl4pPr marL="1371600" algn="l" rtl="0" fontAlgn="base">
      <a:spcBef>
        <a:spcPct val="0"/>
      </a:spcBef>
      <a:spcAft>
        <a:spcPct val="0"/>
      </a:spcAft>
      <a:buChar char="•"/>
      <a:defRPr kern="1200">
        <a:solidFill>
          <a:schemeClr val="tx1"/>
        </a:solidFill>
        <a:latin typeface="Palatino" pitchFamily="2" charset="0"/>
        <a:ea typeface="+mn-ea"/>
        <a:cs typeface="+mn-cs"/>
      </a:defRPr>
    </a:lvl4pPr>
    <a:lvl5pPr marL="1828800" algn="l" rtl="0" fontAlgn="base">
      <a:spcBef>
        <a:spcPct val="0"/>
      </a:spcBef>
      <a:spcAft>
        <a:spcPct val="0"/>
      </a:spcAft>
      <a:buChar char="•"/>
      <a:defRPr kern="1200">
        <a:solidFill>
          <a:schemeClr val="tx1"/>
        </a:solidFill>
        <a:latin typeface="Palatino" pitchFamily="2" charset="0"/>
        <a:ea typeface="+mn-ea"/>
        <a:cs typeface="+mn-cs"/>
      </a:defRPr>
    </a:lvl5pPr>
    <a:lvl6pPr marL="2286000" algn="l" defTabSz="914400" rtl="0" eaLnBrk="1" latinLnBrk="0" hangingPunct="1">
      <a:defRPr kern="1200">
        <a:solidFill>
          <a:schemeClr val="tx1"/>
        </a:solidFill>
        <a:latin typeface="Palatino" pitchFamily="2" charset="0"/>
        <a:ea typeface="+mn-ea"/>
        <a:cs typeface="+mn-cs"/>
      </a:defRPr>
    </a:lvl6pPr>
    <a:lvl7pPr marL="2743200" algn="l" defTabSz="914400" rtl="0" eaLnBrk="1" latinLnBrk="0" hangingPunct="1">
      <a:defRPr kern="1200">
        <a:solidFill>
          <a:schemeClr val="tx1"/>
        </a:solidFill>
        <a:latin typeface="Palatino" pitchFamily="2" charset="0"/>
        <a:ea typeface="+mn-ea"/>
        <a:cs typeface="+mn-cs"/>
      </a:defRPr>
    </a:lvl7pPr>
    <a:lvl8pPr marL="3200400" algn="l" defTabSz="914400" rtl="0" eaLnBrk="1" latinLnBrk="0" hangingPunct="1">
      <a:defRPr kern="1200">
        <a:solidFill>
          <a:schemeClr val="tx1"/>
        </a:solidFill>
        <a:latin typeface="Palatino" pitchFamily="2" charset="0"/>
        <a:ea typeface="+mn-ea"/>
        <a:cs typeface="+mn-cs"/>
      </a:defRPr>
    </a:lvl8pPr>
    <a:lvl9pPr marL="3657600" algn="l" defTabSz="914400" rtl="0" eaLnBrk="1" latinLnBrk="0" hangingPunct="1">
      <a:defRPr kern="1200">
        <a:solidFill>
          <a:schemeClr val="tx1"/>
        </a:solidFill>
        <a:latin typeface="Palatino"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791A"/>
    <a:srgbClr val="F47920"/>
    <a:srgbClr val="2A5CAA"/>
    <a:srgbClr val="007CB2"/>
    <a:srgbClr val="008FD0"/>
    <a:srgbClr val="950057"/>
    <a:srgbClr val="00AB4E"/>
    <a:srgbClr val="939598"/>
    <a:srgbClr val="FFFFFF"/>
    <a:srgbClr val="ED1B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964" autoAdjust="0"/>
    <p:restoredTop sz="98893" autoAdjust="0"/>
  </p:normalViewPr>
  <p:slideViewPr>
    <p:cSldViewPr showGuides="1">
      <p:cViewPr>
        <p:scale>
          <a:sx n="100" d="100"/>
          <a:sy n="100" d="100"/>
        </p:scale>
        <p:origin x="-2730" y="-276"/>
      </p:cViewPr>
      <p:guideLst>
        <p:guide orient="horz" pos="432"/>
        <p:guide pos="288"/>
      </p:guideLst>
    </p:cSldViewPr>
  </p:slideViewPr>
  <p:notesTextViewPr>
    <p:cViewPr>
      <p:scale>
        <a:sx n="100" d="100"/>
        <a:sy n="100" d="100"/>
      </p:scale>
      <p:origin x="0" y="0"/>
    </p:cViewPr>
  </p:notesTextViewPr>
  <p:sorterViewPr>
    <p:cViewPr>
      <p:scale>
        <a:sx n="63" d="100"/>
        <a:sy n="63"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412947AD-84E2-4DFE-BA7B-EE097CF1EC21}" type="datetimeFigureOut">
              <a:rPr lang="en-US"/>
              <a:pPr>
                <a:defRPr/>
              </a:pPr>
              <a:t>3/17/2012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8FC0CC7-B76F-40F1-95DD-DCA38CEF63B8}" type="slidenum">
              <a:rPr lang="en-US"/>
              <a:pPr>
                <a:defRPr/>
              </a:pPr>
              <a:t>‹#›</a:t>
            </a:fld>
            <a:endParaRPr lang="en-US"/>
          </a:p>
        </p:txBody>
      </p:sp>
    </p:spTree>
    <p:extLst>
      <p:ext uri="{BB962C8B-B14F-4D97-AF65-F5344CB8AC3E}">
        <p14:creationId xmlns:p14="http://schemas.microsoft.com/office/powerpoint/2010/main" val="34309094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9</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11</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20</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21</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29</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30</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31</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35</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39</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40</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41</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45</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46</a:t>
            </a:fld>
            <a:endParaRPr lang="en-US"/>
          </a:p>
        </p:txBody>
      </p:sp>
    </p:spTree>
    <p:extLst>
      <p:ext uri="{BB962C8B-B14F-4D97-AF65-F5344CB8AC3E}">
        <p14:creationId xmlns:p14="http://schemas.microsoft.com/office/powerpoint/2010/main" val="3553505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Pearson </a:t>
            </a:r>
            <a:r>
              <a:rPr lang="en-US" sz="1200" dirty="0">
                <a:solidFill>
                  <a:schemeClr val="bg2"/>
                </a:solidFill>
                <a:latin typeface="Arial" charset="0"/>
              </a:rPr>
              <a:t>Education, Inc. </a:t>
            </a:r>
            <a:r>
              <a:rPr lang="en-US" sz="1200" dirty="0">
                <a:solidFill>
                  <a:schemeClr val="bg2"/>
                </a:solidFill>
                <a:latin typeface="Arial" charset="0"/>
                <a:cs typeface="Arial" charset="0"/>
              </a:rPr>
              <a:t>•  Microeconomics  •  </a:t>
            </a:r>
            <a:r>
              <a:rPr lang="en-US" sz="1200" dirty="0">
                <a:solidFill>
                  <a:schemeClr val="bg2"/>
                </a:solidFill>
                <a:latin typeface="Arial" charset="0"/>
              </a:rPr>
              <a:t>Pindyck/Rubinfeld, 8e.</a:t>
            </a:r>
          </a:p>
        </p:txBody>
      </p:sp>
      <p:sp>
        <p:nvSpPr>
          <p:cNvPr id="3" name="Rectangle 13"/>
          <p:cNvSpPr>
            <a:spLocks noChangeArrowheads="1"/>
          </p:cNvSpPr>
          <p:nvPr userDrawn="1"/>
        </p:nvSpPr>
        <p:spPr bwMode="auto">
          <a:xfrm>
            <a:off x="8229600" y="6648450"/>
            <a:ext cx="909638" cy="20955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52</a:t>
            </a:r>
            <a:endParaRPr lang="en-US" sz="1200" b="1" dirty="0">
              <a:solidFill>
                <a:srgbClr val="382344"/>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xAndObj">
  <p:cSld name="1_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71600" y="381000"/>
            <a:ext cx="7391400" cy="487363"/>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165225"/>
            <a:ext cx="4038600" cy="5111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65225"/>
            <a:ext cx="4038600" cy="5111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414244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2" name="Rectangle 13"/>
          <p:cNvSpPr>
            <a:spLocks noChangeArrowheads="1"/>
          </p:cNvSpPr>
          <p:nvPr/>
        </p:nvSpPr>
        <p:spPr bwMode="auto">
          <a:xfrm>
            <a:off x="8229600" y="6648450"/>
            <a:ext cx="909638" cy="20955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52</a:t>
            </a:r>
            <a:endParaRPr lang="en-US" sz="1200" b="1" dirty="0">
              <a:solidFill>
                <a:srgbClr val="382344"/>
              </a:solidFill>
              <a:latin typeface="Arial" charset="0"/>
            </a:endParaRPr>
          </a:p>
        </p:txBody>
      </p:sp>
      <p:sp>
        <p:nvSpPr>
          <p:cNvPr id="2053" name="Rectangle 8"/>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a:t>
            </a:r>
            <a:r>
              <a:rPr lang="en-US" sz="1200" dirty="0">
                <a:solidFill>
                  <a:schemeClr val="bg2"/>
                </a:solidFill>
                <a:latin typeface="Arial" charset="0"/>
              </a:rPr>
              <a:t>Pearson Education, Inc. </a:t>
            </a:r>
            <a:r>
              <a:rPr lang="en-US" sz="1200" dirty="0">
                <a:solidFill>
                  <a:schemeClr val="bg2"/>
                </a:solidFill>
                <a:latin typeface="Arial" charset="0"/>
                <a:cs typeface="Arial" charset="0"/>
              </a:rPr>
              <a:t>•  Microeconomics  •  </a:t>
            </a:r>
            <a:r>
              <a:rPr lang="en-US" sz="1200" dirty="0">
                <a:solidFill>
                  <a:schemeClr val="bg2"/>
                </a:solidFill>
                <a:latin typeface="Arial" charset="0"/>
              </a:rPr>
              <a:t>Pindyck/Rubinfeld, 8e.</a:t>
            </a:r>
          </a:p>
        </p:txBody>
      </p:sp>
    </p:spTree>
  </p:cSld>
  <p:clrMap bg1="lt1" tx1="dk1" bg2="lt2" tx2="dk2" accent1="accent1" accent2="accent2" accent3="accent3" accent4="accent4" accent5="accent5" accent6="accent6" hlink="hlink" folHlink="folHlink"/>
  <p:sldLayoutIdLst>
    <p:sldLayoutId id="2147484262" r:id="rId1"/>
    <p:sldLayoutId id="2147484250" r:id="rId2"/>
    <p:sldLayoutId id="2147484263" r:id="rId3"/>
  </p:sldLayoutIdLst>
  <p:timing>
    <p:tnLst>
      <p:par>
        <p:cTn id="1" dur="indefinite" restart="never" nodeType="tmRoot"/>
      </p:par>
    </p:tnLst>
  </p:timing>
  <p:txStyles>
    <p:title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p:titleStyle>
    <p:body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4.xml"/><Relationship Id="rId16"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18" Type="http://schemas.openxmlformats.org/officeDocument/2006/relationships/image" Target="../media/image37.png"/><Relationship Id="rId3" Type="http://schemas.openxmlformats.org/officeDocument/2006/relationships/image" Target="../media/image1.png"/><Relationship Id="rId21" Type="http://schemas.openxmlformats.org/officeDocument/2006/relationships/image" Target="../media/image40.png"/><Relationship Id="rId7" Type="http://schemas.openxmlformats.org/officeDocument/2006/relationships/image" Target="../media/image26.png"/><Relationship Id="rId12" Type="http://schemas.openxmlformats.org/officeDocument/2006/relationships/image" Target="../media/image31.png"/><Relationship Id="rId17" Type="http://schemas.openxmlformats.org/officeDocument/2006/relationships/image" Target="../media/image36.png"/><Relationship Id="rId2" Type="http://schemas.openxmlformats.org/officeDocument/2006/relationships/notesSlide" Target="../notesSlides/notesSlide6.xml"/><Relationship Id="rId16" Type="http://schemas.openxmlformats.org/officeDocument/2006/relationships/image" Target="../media/image35.png"/><Relationship Id="rId20"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5" Type="http://schemas.openxmlformats.org/officeDocument/2006/relationships/image" Target="../media/image34.png"/><Relationship Id="rId23" Type="http://schemas.openxmlformats.org/officeDocument/2006/relationships/image" Target="../media/image48.png"/><Relationship Id="rId10" Type="http://schemas.openxmlformats.org/officeDocument/2006/relationships/image" Target="../media/image29.png"/><Relationship Id="rId19" Type="http://schemas.openxmlformats.org/officeDocument/2006/relationships/image" Target="../media/image38.png"/><Relationship Id="rId4" Type="http://schemas.openxmlformats.org/officeDocument/2006/relationships/image" Target="../media/image23.png"/><Relationship Id="rId9" Type="http://schemas.openxmlformats.org/officeDocument/2006/relationships/image" Target="../media/image28.png"/><Relationship Id="rId14" Type="http://schemas.openxmlformats.org/officeDocument/2006/relationships/image" Target="../media/image33.png"/><Relationship Id="rId22" Type="http://schemas.openxmlformats.org/officeDocument/2006/relationships/image" Target="../media/image4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9.png"/><Relationship Id="rId18" Type="http://schemas.openxmlformats.org/officeDocument/2006/relationships/image" Target="../media/image64.png"/><Relationship Id="rId3" Type="http://schemas.openxmlformats.org/officeDocument/2006/relationships/image" Target="../media/image1.png"/><Relationship Id="rId21" Type="http://schemas.openxmlformats.org/officeDocument/2006/relationships/image" Target="../media/image67.png"/><Relationship Id="rId7" Type="http://schemas.openxmlformats.org/officeDocument/2006/relationships/image" Target="../media/image53.png"/><Relationship Id="rId12" Type="http://schemas.openxmlformats.org/officeDocument/2006/relationships/image" Target="../media/image58.png"/><Relationship Id="rId17" Type="http://schemas.openxmlformats.org/officeDocument/2006/relationships/image" Target="../media/image63.png"/><Relationship Id="rId2" Type="http://schemas.openxmlformats.org/officeDocument/2006/relationships/notesSlide" Target="../notesSlides/notesSlide10.xml"/><Relationship Id="rId16" Type="http://schemas.openxmlformats.org/officeDocument/2006/relationships/image" Target="../media/image62.png"/><Relationship Id="rId20" Type="http://schemas.openxmlformats.org/officeDocument/2006/relationships/image" Target="../media/image66.png"/><Relationship Id="rId1" Type="http://schemas.openxmlformats.org/officeDocument/2006/relationships/slideLayout" Target="../slideLayouts/slideLayout2.xml"/><Relationship Id="rId6" Type="http://schemas.openxmlformats.org/officeDocument/2006/relationships/image" Target="../media/image52.png"/><Relationship Id="rId11" Type="http://schemas.openxmlformats.org/officeDocument/2006/relationships/image" Target="../media/image57.png"/><Relationship Id="rId5" Type="http://schemas.openxmlformats.org/officeDocument/2006/relationships/image" Target="../media/image51.png"/><Relationship Id="rId15" Type="http://schemas.openxmlformats.org/officeDocument/2006/relationships/image" Target="../media/image61.png"/><Relationship Id="rId10" Type="http://schemas.openxmlformats.org/officeDocument/2006/relationships/image" Target="../media/image56.png"/><Relationship Id="rId19" Type="http://schemas.openxmlformats.org/officeDocument/2006/relationships/image" Target="../media/image65.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60.png"/><Relationship Id="rId22" Type="http://schemas.openxmlformats.org/officeDocument/2006/relationships/image" Target="../media/image68.png"/></Relationships>
</file>

<file path=ppt/slides/_rels/slide13.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8.png"/><Relationship Id="rId3" Type="http://schemas.openxmlformats.org/officeDocument/2006/relationships/image" Target="../media/image1.png"/><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png"/><Relationship Id="rId15" Type="http://schemas.openxmlformats.org/officeDocument/2006/relationships/image" Target="../media/image80.png"/><Relationship Id="rId10" Type="http://schemas.openxmlformats.org/officeDocument/2006/relationships/image" Target="../media/image75.png"/><Relationship Id="rId4" Type="http://schemas.openxmlformats.org/officeDocument/2006/relationships/image" Target="../media/image69.png"/><Relationship Id="rId9" Type="http://schemas.openxmlformats.org/officeDocument/2006/relationships/image" Target="../media/image74.png"/><Relationship Id="rId14" Type="http://schemas.openxmlformats.org/officeDocument/2006/relationships/image" Target="../media/image79.png"/></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82.png"/></Relationships>
</file>

<file path=ppt/slides/_rels/slide1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1.png"/><Relationship Id="rId1" Type="http://schemas.openxmlformats.org/officeDocument/2006/relationships/slideLayout" Target="../slideLayouts/slideLayout3.xml"/><Relationship Id="rId5" Type="http://schemas.openxmlformats.org/officeDocument/2006/relationships/image" Target="../media/image85.png"/><Relationship Id="rId4" Type="http://schemas.openxmlformats.org/officeDocument/2006/relationships/image" Target="../media/image84.png"/></Relationships>
</file>

<file path=ppt/slides/_rels/slide17.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95.png"/><Relationship Id="rId3" Type="http://schemas.openxmlformats.org/officeDocument/2006/relationships/image" Target="../media/image1.png"/><Relationship Id="rId7" Type="http://schemas.openxmlformats.org/officeDocument/2006/relationships/image" Target="../media/image89.png"/><Relationship Id="rId12" Type="http://schemas.openxmlformats.org/officeDocument/2006/relationships/image" Target="../media/image9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88.png"/><Relationship Id="rId11" Type="http://schemas.openxmlformats.org/officeDocument/2006/relationships/image" Target="../media/image93.png"/><Relationship Id="rId5" Type="http://schemas.openxmlformats.org/officeDocument/2006/relationships/image" Target="../media/image87.png"/><Relationship Id="rId10" Type="http://schemas.openxmlformats.org/officeDocument/2006/relationships/image" Target="../media/image92.png"/><Relationship Id="rId4" Type="http://schemas.openxmlformats.org/officeDocument/2006/relationships/image" Target="../media/image86.png"/><Relationship Id="rId9" Type="http://schemas.openxmlformats.org/officeDocument/2006/relationships/image" Target="../media/image91.png"/><Relationship Id="rId14" Type="http://schemas.openxmlformats.org/officeDocument/2006/relationships/image" Target="../media/image96.png"/></Relationships>
</file>

<file path=ppt/slides/_rels/slide18.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image" Target="../media/image1.png"/><Relationship Id="rId7" Type="http://schemas.openxmlformats.org/officeDocument/2006/relationships/image" Target="../media/image100.png"/><Relationship Id="rId12" Type="http://schemas.openxmlformats.org/officeDocument/2006/relationships/image" Target="../media/image10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104.png"/><Relationship Id="rId5" Type="http://schemas.openxmlformats.org/officeDocument/2006/relationships/image" Target="../media/image98.png"/><Relationship Id="rId10" Type="http://schemas.openxmlformats.org/officeDocument/2006/relationships/image" Target="../media/image103.png"/><Relationship Id="rId4" Type="http://schemas.openxmlformats.org/officeDocument/2006/relationships/image" Target="../media/image97.png"/><Relationship Id="rId9" Type="http://schemas.openxmlformats.org/officeDocument/2006/relationships/image" Target="../media/image10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07.png"/><Relationship Id="rId4" Type="http://schemas.openxmlformats.org/officeDocument/2006/relationships/image" Target="../media/image106.png"/></Relationships>
</file>

<file path=ppt/slides/_rels/slide22.xml.rels><?xml version="1.0" encoding="UTF-8" standalone="yes"?>
<Relationships xmlns="http://schemas.openxmlformats.org/package/2006/relationships"><Relationship Id="rId8" Type="http://schemas.openxmlformats.org/officeDocument/2006/relationships/image" Target="../media/image112.png"/><Relationship Id="rId13" Type="http://schemas.openxmlformats.org/officeDocument/2006/relationships/image" Target="../media/image117.png"/><Relationship Id="rId18" Type="http://schemas.openxmlformats.org/officeDocument/2006/relationships/image" Target="../media/image122.png"/><Relationship Id="rId3" Type="http://schemas.openxmlformats.org/officeDocument/2006/relationships/image" Target="../media/image1.png"/><Relationship Id="rId7" Type="http://schemas.openxmlformats.org/officeDocument/2006/relationships/image" Target="../media/image111.png"/><Relationship Id="rId12" Type="http://schemas.openxmlformats.org/officeDocument/2006/relationships/image" Target="../media/image116.png"/><Relationship Id="rId17" Type="http://schemas.openxmlformats.org/officeDocument/2006/relationships/image" Target="../media/image121.png"/><Relationship Id="rId2" Type="http://schemas.openxmlformats.org/officeDocument/2006/relationships/notesSlide" Target="../notesSlides/notesSlide16.xml"/><Relationship Id="rId16" Type="http://schemas.openxmlformats.org/officeDocument/2006/relationships/image" Target="../media/image120.png"/><Relationship Id="rId20" Type="http://schemas.openxmlformats.org/officeDocument/2006/relationships/image" Target="../media/image124.png"/><Relationship Id="rId1" Type="http://schemas.openxmlformats.org/officeDocument/2006/relationships/slideLayout" Target="../slideLayouts/slideLayout2.xml"/><Relationship Id="rId6" Type="http://schemas.openxmlformats.org/officeDocument/2006/relationships/image" Target="../media/image110.png"/><Relationship Id="rId11" Type="http://schemas.openxmlformats.org/officeDocument/2006/relationships/image" Target="../media/image115.png"/><Relationship Id="rId5" Type="http://schemas.openxmlformats.org/officeDocument/2006/relationships/image" Target="../media/image109.png"/><Relationship Id="rId15" Type="http://schemas.openxmlformats.org/officeDocument/2006/relationships/image" Target="../media/image119.png"/><Relationship Id="rId10" Type="http://schemas.openxmlformats.org/officeDocument/2006/relationships/image" Target="../media/image114.png"/><Relationship Id="rId19" Type="http://schemas.openxmlformats.org/officeDocument/2006/relationships/image" Target="../media/image123.png"/><Relationship Id="rId4" Type="http://schemas.openxmlformats.org/officeDocument/2006/relationships/image" Target="../media/image108.png"/><Relationship Id="rId9" Type="http://schemas.openxmlformats.org/officeDocument/2006/relationships/image" Target="../media/image113.png"/><Relationship Id="rId14" Type="http://schemas.openxmlformats.org/officeDocument/2006/relationships/image" Target="../media/image118.png"/></Relationships>
</file>

<file path=ppt/slides/_rels/slide23.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32.gif"/><Relationship Id="rId3" Type="http://schemas.openxmlformats.org/officeDocument/2006/relationships/image" Target="../media/image127.gif"/><Relationship Id="rId7" Type="http://schemas.openxmlformats.org/officeDocument/2006/relationships/image" Target="../media/image131.gif"/><Relationship Id="rId2" Type="http://schemas.openxmlformats.org/officeDocument/2006/relationships/image" Target="../media/image126.gif"/><Relationship Id="rId1" Type="http://schemas.openxmlformats.org/officeDocument/2006/relationships/slideLayout" Target="../slideLayouts/slideLayout2.xml"/><Relationship Id="rId6" Type="http://schemas.openxmlformats.org/officeDocument/2006/relationships/image" Target="../media/image130.gif"/><Relationship Id="rId5" Type="http://schemas.openxmlformats.org/officeDocument/2006/relationships/image" Target="../media/image129.gif"/><Relationship Id="rId4" Type="http://schemas.openxmlformats.org/officeDocument/2006/relationships/image" Target="../media/image128.gif"/></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137.png"/><Relationship Id="rId13" Type="http://schemas.openxmlformats.org/officeDocument/2006/relationships/image" Target="../media/image142.png"/><Relationship Id="rId3" Type="http://schemas.openxmlformats.org/officeDocument/2006/relationships/image" Target="../media/image1.png"/><Relationship Id="rId7" Type="http://schemas.openxmlformats.org/officeDocument/2006/relationships/image" Target="../media/image136.png"/><Relationship Id="rId12" Type="http://schemas.openxmlformats.org/officeDocument/2006/relationships/image" Target="../media/image141.png"/><Relationship Id="rId2" Type="http://schemas.openxmlformats.org/officeDocument/2006/relationships/notesSlide" Target="../notesSlides/notesSlide21.xml"/><Relationship Id="rId16" Type="http://schemas.openxmlformats.org/officeDocument/2006/relationships/image" Target="../media/image145.png"/><Relationship Id="rId1" Type="http://schemas.openxmlformats.org/officeDocument/2006/relationships/slideLayout" Target="../slideLayouts/slideLayout2.xml"/><Relationship Id="rId6" Type="http://schemas.openxmlformats.org/officeDocument/2006/relationships/image" Target="../media/image135.png"/><Relationship Id="rId11" Type="http://schemas.openxmlformats.org/officeDocument/2006/relationships/image" Target="../media/image140.png"/><Relationship Id="rId5" Type="http://schemas.openxmlformats.org/officeDocument/2006/relationships/image" Target="../media/image134.png"/><Relationship Id="rId15" Type="http://schemas.openxmlformats.org/officeDocument/2006/relationships/image" Target="../media/image144.png"/><Relationship Id="rId10" Type="http://schemas.openxmlformats.org/officeDocument/2006/relationships/image" Target="../media/image139.png"/><Relationship Id="rId4" Type="http://schemas.openxmlformats.org/officeDocument/2006/relationships/image" Target="../media/image133.png"/><Relationship Id="rId9" Type="http://schemas.openxmlformats.org/officeDocument/2006/relationships/image" Target="../media/image138.png"/><Relationship Id="rId14" Type="http://schemas.openxmlformats.org/officeDocument/2006/relationships/image" Target="../media/image143.png"/></Relationships>
</file>

<file path=ppt/slides/_rels/slide31.xml.rels><?xml version="1.0" encoding="UTF-8" standalone="yes"?>
<Relationships xmlns="http://schemas.openxmlformats.org/package/2006/relationships"><Relationship Id="rId8" Type="http://schemas.openxmlformats.org/officeDocument/2006/relationships/image" Target="../media/image150.png"/><Relationship Id="rId13" Type="http://schemas.openxmlformats.org/officeDocument/2006/relationships/image" Target="../media/image155.png"/><Relationship Id="rId3" Type="http://schemas.openxmlformats.org/officeDocument/2006/relationships/image" Target="../media/image1.png"/><Relationship Id="rId7" Type="http://schemas.openxmlformats.org/officeDocument/2006/relationships/image" Target="../media/image149.png"/><Relationship Id="rId12" Type="http://schemas.openxmlformats.org/officeDocument/2006/relationships/image" Target="../media/image15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48.png"/><Relationship Id="rId11" Type="http://schemas.openxmlformats.org/officeDocument/2006/relationships/image" Target="../media/image153.png"/><Relationship Id="rId5" Type="http://schemas.openxmlformats.org/officeDocument/2006/relationships/image" Target="../media/image147.png"/><Relationship Id="rId10" Type="http://schemas.openxmlformats.org/officeDocument/2006/relationships/image" Target="../media/image152.png"/><Relationship Id="rId4" Type="http://schemas.openxmlformats.org/officeDocument/2006/relationships/image" Target="../media/image146.png"/><Relationship Id="rId9" Type="http://schemas.openxmlformats.org/officeDocument/2006/relationships/image" Target="../media/image151.png"/><Relationship Id="rId14" Type="http://schemas.openxmlformats.org/officeDocument/2006/relationships/image" Target="../media/image156.gif"/></Relationships>
</file>

<file path=ppt/slides/_rels/slide32.xml.rels><?xml version="1.0" encoding="UTF-8" standalone="yes"?>
<Relationships xmlns="http://schemas.openxmlformats.org/package/2006/relationships"><Relationship Id="rId8" Type="http://schemas.openxmlformats.org/officeDocument/2006/relationships/image" Target="../media/image150.png"/><Relationship Id="rId13" Type="http://schemas.openxmlformats.org/officeDocument/2006/relationships/image" Target="../media/image155.png"/><Relationship Id="rId18" Type="http://schemas.openxmlformats.org/officeDocument/2006/relationships/image" Target="../media/image156.gif"/><Relationship Id="rId3" Type="http://schemas.openxmlformats.org/officeDocument/2006/relationships/image" Target="../media/image1.png"/><Relationship Id="rId7" Type="http://schemas.openxmlformats.org/officeDocument/2006/relationships/image" Target="../media/image149.png"/><Relationship Id="rId12" Type="http://schemas.openxmlformats.org/officeDocument/2006/relationships/image" Target="../media/image154.png"/><Relationship Id="rId17" Type="http://schemas.openxmlformats.org/officeDocument/2006/relationships/image" Target="../media/image160.png"/><Relationship Id="rId2" Type="http://schemas.openxmlformats.org/officeDocument/2006/relationships/notesSlide" Target="../notesSlides/notesSlide23.xml"/><Relationship Id="rId16" Type="http://schemas.openxmlformats.org/officeDocument/2006/relationships/image" Target="../media/image159.png"/><Relationship Id="rId1" Type="http://schemas.openxmlformats.org/officeDocument/2006/relationships/slideLayout" Target="../slideLayouts/slideLayout2.xml"/><Relationship Id="rId6" Type="http://schemas.openxmlformats.org/officeDocument/2006/relationships/image" Target="../media/image148.png"/><Relationship Id="rId11" Type="http://schemas.openxmlformats.org/officeDocument/2006/relationships/image" Target="../media/image153.png"/><Relationship Id="rId5" Type="http://schemas.openxmlformats.org/officeDocument/2006/relationships/image" Target="../media/image147.png"/><Relationship Id="rId15" Type="http://schemas.openxmlformats.org/officeDocument/2006/relationships/image" Target="../media/image158.png"/><Relationship Id="rId10" Type="http://schemas.openxmlformats.org/officeDocument/2006/relationships/image" Target="../media/image152.png"/><Relationship Id="rId4" Type="http://schemas.openxmlformats.org/officeDocument/2006/relationships/image" Target="../media/image146.png"/><Relationship Id="rId9" Type="http://schemas.openxmlformats.org/officeDocument/2006/relationships/image" Target="../media/image151.png"/><Relationship Id="rId14" Type="http://schemas.openxmlformats.org/officeDocument/2006/relationships/image" Target="../media/image157.png"/></Relationships>
</file>

<file path=ppt/slides/_rels/slide33.xml.rels><?xml version="1.0" encoding="UTF-8" standalone="yes"?>
<Relationships xmlns="http://schemas.openxmlformats.org/package/2006/relationships"><Relationship Id="rId8" Type="http://schemas.openxmlformats.org/officeDocument/2006/relationships/image" Target="../media/image165.png"/><Relationship Id="rId13" Type="http://schemas.openxmlformats.org/officeDocument/2006/relationships/image" Target="../media/image170.png"/><Relationship Id="rId3" Type="http://schemas.openxmlformats.org/officeDocument/2006/relationships/image" Target="../media/image161.png"/><Relationship Id="rId7" Type="http://schemas.openxmlformats.org/officeDocument/2006/relationships/image" Target="../media/image164.png"/><Relationship Id="rId12" Type="http://schemas.openxmlformats.org/officeDocument/2006/relationships/image" Target="../media/image169.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63.png"/><Relationship Id="rId11" Type="http://schemas.openxmlformats.org/officeDocument/2006/relationships/image" Target="../media/image168.png"/><Relationship Id="rId5" Type="http://schemas.openxmlformats.org/officeDocument/2006/relationships/image" Target="../media/image162.png"/><Relationship Id="rId10" Type="http://schemas.openxmlformats.org/officeDocument/2006/relationships/image" Target="../media/image167.png"/><Relationship Id="rId4" Type="http://schemas.openxmlformats.org/officeDocument/2006/relationships/image" Target="../media/image1.png"/><Relationship Id="rId9" Type="http://schemas.openxmlformats.org/officeDocument/2006/relationships/image" Target="../media/image166.png"/><Relationship Id="rId14" Type="http://schemas.openxmlformats.org/officeDocument/2006/relationships/image" Target="../media/image171.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176.png"/><Relationship Id="rId3" Type="http://schemas.openxmlformats.org/officeDocument/2006/relationships/image" Target="../media/image1.png"/><Relationship Id="rId7" Type="http://schemas.openxmlformats.org/officeDocument/2006/relationships/image" Target="../media/image175.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74.png"/><Relationship Id="rId11" Type="http://schemas.openxmlformats.org/officeDocument/2006/relationships/image" Target="../media/image179.png"/><Relationship Id="rId5" Type="http://schemas.openxmlformats.org/officeDocument/2006/relationships/image" Target="../media/image173.png"/><Relationship Id="rId10" Type="http://schemas.openxmlformats.org/officeDocument/2006/relationships/image" Target="../media/image178.png"/><Relationship Id="rId4" Type="http://schemas.openxmlformats.org/officeDocument/2006/relationships/image" Target="../media/image172.png"/><Relationship Id="rId9" Type="http://schemas.openxmlformats.org/officeDocument/2006/relationships/image" Target="../media/image177.png"/></Relationships>
</file>

<file path=ppt/slides/_rels/slide37.xml.rels><?xml version="1.0" encoding="UTF-8" standalone="yes"?>
<Relationships xmlns="http://schemas.openxmlformats.org/package/2006/relationships"><Relationship Id="rId8" Type="http://schemas.openxmlformats.org/officeDocument/2006/relationships/image" Target="../media/image184.png"/><Relationship Id="rId3" Type="http://schemas.openxmlformats.org/officeDocument/2006/relationships/image" Target="../media/image1.png"/><Relationship Id="rId7" Type="http://schemas.openxmlformats.org/officeDocument/2006/relationships/image" Target="../media/image183.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82.png"/><Relationship Id="rId5" Type="http://schemas.openxmlformats.org/officeDocument/2006/relationships/image" Target="../media/image181.png"/><Relationship Id="rId10" Type="http://schemas.openxmlformats.org/officeDocument/2006/relationships/image" Target="../media/image186.png"/><Relationship Id="rId4" Type="http://schemas.openxmlformats.org/officeDocument/2006/relationships/image" Target="../media/image180.png"/><Relationship Id="rId9" Type="http://schemas.openxmlformats.org/officeDocument/2006/relationships/image" Target="../media/image185.png"/></Relationships>
</file>

<file path=ppt/slides/_rels/slide38.xml.rels><?xml version="1.0" encoding="UTF-8" standalone="yes"?>
<Relationships xmlns="http://schemas.openxmlformats.org/package/2006/relationships"><Relationship Id="rId8" Type="http://schemas.openxmlformats.org/officeDocument/2006/relationships/image" Target="../media/image191.png"/><Relationship Id="rId13" Type="http://schemas.openxmlformats.org/officeDocument/2006/relationships/image" Target="../media/image196.png"/><Relationship Id="rId3" Type="http://schemas.openxmlformats.org/officeDocument/2006/relationships/image" Target="../media/image1.png"/><Relationship Id="rId7" Type="http://schemas.openxmlformats.org/officeDocument/2006/relationships/image" Target="../media/image190.png"/><Relationship Id="rId12" Type="http://schemas.openxmlformats.org/officeDocument/2006/relationships/image" Target="../media/image195.png"/><Relationship Id="rId2" Type="http://schemas.openxmlformats.org/officeDocument/2006/relationships/notesSlide" Target="../notesSlides/notesSlide29.xml"/><Relationship Id="rId16" Type="http://schemas.openxmlformats.org/officeDocument/2006/relationships/image" Target="../media/image199.png"/><Relationship Id="rId1" Type="http://schemas.openxmlformats.org/officeDocument/2006/relationships/slideLayout" Target="../slideLayouts/slideLayout2.xml"/><Relationship Id="rId6" Type="http://schemas.openxmlformats.org/officeDocument/2006/relationships/image" Target="../media/image189.png"/><Relationship Id="rId11" Type="http://schemas.openxmlformats.org/officeDocument/2006/relationships/image" Target="../media/image194.png"/><Relationship Id="rId5" Type="http://schemas.openxmlformats.org/officeDocument/2006/relationships/image" Target="../media/image188.png"/><Relationship Id="rId15" Type="http://schemas.openxmlformats.org/officeDocument/2006/relationships/image" Target="../media/image198.png"/><Relationship Id="rId10" Type="http://schemas.openxmlformats.org/officeDocument/2006/relationships/image" Target="../media/image193.png"/><Relationship Id="rId4" Type="http://schemas.openxmlformats.org/officeDocument/2006/relationships/image" Target="../media/image187.png"/><Relationship Id="rId9" Type="http://schemas.openxmlformats.org/officeDocument/2006/relationships/image" Target="../media/image192.png"/><Relationship Id="rId14" Type="http://schemas.openxmlformats.org/officeDocument/2006/relationships/image" Target="../media/image197.png"/></Relationships>
</file>

<file path=ppt/slides/_rels/slide39.xml.rels><?xml version="1.0" encoding="UTF-8" standalone="yes"?>
<Relationships xmlns="http://schemas.openxmlformats.org/package/2006/relationships"><Relationship Id="rId8" Type="http://schemas.openxmlformats.org/officeDocument/2006/relationships/image" Target="../media/image204.png"/><Relationship Id="rId13" Type="http://schemas.openxmlformats.org/officeDocument/2006/relationships/image" Target="../media/image209.png"/><Relationship Id="rId3" Type="http://schemas.openxmlformats.org/officeDocument/2006/relationships/image" Target="../media/image1.png"/><Relationship Id="rId7" Type="http://schemas.openxmlformats.org/officeDocument/2006/relationships/image" Target="../media/image203.png"/><Relationship Id="rId12" Type="http://schemas.openxmlformats.org/officeDocument/2006/relationships/image" Target="../media/image208.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02.png"/><Relationship Id="rId11" Type="http://schemas.openxmlformats.org/officeDocument/2006/relationships/image" Target="../media/image207.png"/><Relationship Id="rId5" Type="http://schemas.openxmlformats.org/officeDocument/2006/relationships/image" Target="../media/image201.png"/><Relationship Id="rId15" Type="http://schemas.openxmlformats.org/officeDocument/2006/relationships/image" Target="../media/image211.png"/><Relationship Id="rId10" Type="http://schemas.openxmlformats.org/officeDocument/2006/relationships/image" Target="../media/image206.png"/><Relationship Id="rId4" Type="http://schemas.openxmlformats.org/officeDocument/2006/relationships/image" Target="../media/image200.png"/><Relationship Id="rId9" Type="http://schemas.openxmlformats.org/officeDocument/2006/relationships/image" Target="../media/image205.png"/><Relationship Id="rId14" Type="http://schemas.openxmlformats.org/officeDocument/2006/relationships/image" Target="../media/image210.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216.png"/><Relationship Id="rId13" Type="http://schemas.openxmlformats.org/officeDocument/2006/relationships/image" Target="../media/image221.png"/><Relationship Id="rId3" Type="http://schemas.openxmlformats.org/officeDocument/2006/relationships/image" Target="../media/image1.png"/><Relationship Id="rId7" Type="http://schemas.openxmlformats.org/officeDocument/2006/relationships/image" Target="../media/image215.png"/><Relationship Id="rId12" Type="http://schemas.openxmlformats.org/officeDocument/2006/relationships/image" Target="../media/image220.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214.png"/><Relationship Id="rId11" Type="http://schemas.openxmlformats.org/officeDocument/2006/relationships/image" Target="../media/image219.png"/><Relationship Id="rId5" Type="http://schemas.openxmlformats.org/officeDocument/2006/relationships/image" Target="../media/image213.png"/><Relationship Id="rId10" Type="http://schemas.openxmlformats.org/officeDocument/2006/relationships/image" Target="../media/image218.png"/><Relationship Id="rId4" Type="http://schemas.openxmlformats.org/officeDocument/2006/relationships/image" Target="../media/image212.png"/><Relationship Id="rId9" Type="http://schemas.openxmlformats.org/officeDocument/2006/relationships/image" Target="../media/image217.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2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2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2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748" name="Rectangle 44"/>
          <p:cNvSpPr>
            <a:spLocks noChangeArrowheads="1"/>
          </p:cNvSpPr>
          <p:nvPr/>
        </p:nvSpPr>
        <p:spPr bwMode="auto">
          <a:xfrm>
            <a:off x="6324600" y="2251868"/>
            <a:ext cx="2819400" cy="3844132"/>
          </a:xfrm>
          <a:prstGeom prst="rect">
            <a:avLst/>
          </a:prstGeom>
          <a:solidFill>
            <a:srgbClr val="C8E4C5"/>
          </a:solidFill>
          <a:ln>
            <a:noFill/>
          </a:ln>
        </p:spPr>
        <p:txBody>
          <a:bodyPr tIns="0" bIns="0"/>
          <a:lstStyle/>
          <a:p>
            <a:pPr marL="514350" indent="-514350" defTabSz="508000">
              <a:spcBef>
                <a:spcPts val="600"/>
              </a:spcBef>
              <a:buFontTx/>
              <a:buNone/>
              <a:defRPr/>
            </a:pPr>
            <a:r>
              <a:rPr lang="en-US" sz="1600" b="1" dirty="0" smtClean="0">
                <a:solidFill>
                  <a:srgbClr val="007CB2"/>
                </a:solidFill>
                <a:latin typeface="Arial" charset="0"/>
              </a:rPr>
              <a:t>10.1</a:t>
            </a:r>
            <a:r>
              <a:rPr lang="en-US" sz="1600" dirty="0">
                <a:latin typeface="Arial" charset="0"/>
              </a:rPr>
              <a:t>	</a:t>
            </a:r>
            <a:r>
              <a:rPr lang="en-US" sz="1600" dirty="0" smtClean="0">
                <a:latin typeface="Arial" charset="0"/>
              </a:rPr>
              <a:t>Monopoly</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10.2</a:t>
            </a:r>
            <a:r>
              <a:rPr lang="en-US" sz="1600" dirty="0">
                <a:latin typeface="Arial" charset="0"/>
              </a:rPr>
              <a:t>	</a:t>
            </a:r>
            <a:r>
              <a:rPr lang="en-US" sz="1600" dirty="0" smtClean="0">
                <a:latin typeface="Arial" charset="0"/>
              </a:rPr>
              <a:t>Monopoly Power</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10.3</a:t>
            </a:r>
            <a:r>
              <a:rPr lang="en-US" sz="1600" dirty="0">
                <a:latin typeface="Arial" charset="0"/>
              </a:rPr>
              <a:t>	</a:t>
            </a:r>
            <a:r>
              <a:rPr lang="en-US" sz="1600" dirty="0" smtClean="0">
                <a:latin typeface="Arial" charset="0"/>
              </a:rPr>
              <a:t>Sources of Monopoly Power</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10.4</a:t>
            </a:r>
            <a:r>
              <a:rPr lang="en-US" sz="1600" dirty="0">
                <a:latin typeface="Arial" charset="0"/>
              </a:rPr>
              <a:t>	</a:t>
            </a:r>
            <a:r>
              <a:rPr lang="en-US" sz="1600" dirty="0" smtClean="0">
                <a:latin typeface="Arial" charset="0"/>
              </a:rPr>
              <a:t>The Social Costs of Monopoly Power</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10.5</a:t>
            </a:r>
            <a:r>
              <a:rPr lang="en-US" sz="1600" dirty="0">
                <a:latin typeface="Arial" charset="0"/>
              </a:rPr>
              <a:t>	</a:t>
            </a:r>
            <a:r>
              <a:rPr lang="en-US" sz="1600" dirty="0" smtClean="0">
                <a:latin typeface="Arial" charset="0"/>
              </a:rPr>
              <a:t>Monopsony</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10.6</a:t>
            </a:r>
            <a:r>
              <a:rPr lang="en-US" sz="1600" dirty="0">
                <a:latin typeface="Arial" charset="0"/>
              </a:rPr>
              <a:t>	</a:t>
            </a:r>
            <a:r>
              <a:rPr lang="en-US" sz="1600" dirty="0" smtClean="0">
                <a:latin typeface="Arial" charset="0"/>
              </a:rPr>
              <a:t>Monopsony Power</a:t>
            </a:r>
          </a:p>
          <a:p>
            <a:pPr marL="514350" indent="-514350" defTabSz="508000">
              <a:spcBef>
                <a:spcPts val="600"/>
              </a:spcBef>
              <a:buFontTx/>
              <a:buNone/>
              <a:defRPr/>
            </a:pPr>
            <a:r>
              <a:rPr lang="en-US" sz="1600" b="1" dirty="0" smtClean="0">
                <a:solidFill>
                  <a:srgbClr val="007CB2"/>
                </a:solidFill>
                <a:latin typeface="Arial" charset="0"/>
              </a:rPr>
              <a:t>10.7</a:t>
            </a:r>
            <a:r>
              <a:rPr lang="en-US" sz="1600" dirty="0" smtClean="0">
                <a:latin typeface="Arial" charset="0"/>
              </a:rPr>
              <a:t>	Limiting Market Power:</a:t>
            </a:r>
            <a:br>
              <a:rPr lang="en-US" sz="1600" dirty="0" smtClean="0">
                <a:latin typeface="Arial" charset="0"/>
              </a:rPr>
            </a:br>
            <a:r>
              <a:rPr lang="en-US" sz="1600" dirty="0" smtClean="0">
                <a:latin typeface="Arial" charset="0"/>
              </a:rPr>
              <a:t>The Antitrust Laws</a:t>
            </a:r>
            <a:endParaRPr lang="en-US" sz="1600" dirty="0">
              <a:latin typeface="Arial" charset="0"/>
            </a:endParaRPr>
          </a:p>
        </p:txBody>
      </p:sp>
      <p:cxnSp>
        <p:nvCxnSpPr>
          <p:cNvPr id="4" name="Straight Connector 3"/>
          <p:cNvCxnSpPr>
            <a:cxnSpLocks noChangeShapeType="1"/>
          </p:cNvCxnSpPr>
          <p:nvPr/>
        </p:nvCxnSpPr>
        <p:spPr bwMode="auto">
          <a:xfrm flipH="1">
            <a:off x="428626" y="1371600"/>
            <a:ext cx="5895974" cy="0"/>
          </a:xfrm>
          <a:prstGeom prst="line">
            <a:avLst/>
          </a:prstGeom>
          <a:noFill/>
          <a:ln w="50800" algn="ctr">
            <a:solidFill>
              <a:srgbClr val="00AB4E"/>
            </a:solidFill>
            <a:round/>
            <a:headEnd/>
            <a:tailEnd/>
          </a:ln>
        </p:spPr>
      </p:cxnSp>
      <p:sp>
        <p:nvSpPr>
          <p:cNvPr id="9" name="TextBox 8"/>
          <p:cNvSpPr txBox="1">
            <a:spLocks noChangeArrowheads="1"/>
          </p:cNvSpPr>
          <p:nvPr/>
        </p:nvSpPr>
        <p:spPr bwMode="auto">
          <a:xfrm>
            <a:off x="381000" y="509588"/>
            <a:ext cx="42672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600" b="1" dirty="0" smtClean="0">
                <a:solidFill>
                  <a:srgbClr val="D5791A"/>
                </a:solidFill>
                <a:latin typeface="Arial Narrow" pitchFamily="34" charset="0"/>
              </a:rPr>
              <a:t>C H A P T E R  </a:t>
            </a:r>
            <a:r>
              <a:rPr lang="en-US" sz="5400" b="1" dirty="0" smtClean="0">
                <a:solidFill>
                  <a:srgbClr val="D5791A"/>
                </a:solidFill>
                <a:latin typeface="+mj-lt"/>
              </a:rPr>
              <a:t>10</a:t>
            </a:r>
          </a:p>
        </p:txBody>
      </p:sp>
      <p:sp>
        <p:nvSpPr>
          <p:cNvPr id="11" name="Text Box 12"/>
          <p:cNvSpPr txBox="1">
            <a:spLocks noChangeArrowheads="1"/>
          </p:cNvSpPr>
          <p:nvPr/>
        </p:nvSpPr>
        <p:spPr bwMode="auto">
          <a:xfrm>
            <a:off x="6324600" y="6096000"/>
            <a:ext cx="2819400" cy="514350"/>
          </a:xfrm>
          <a:prstGeom prst="rect">
            <a:avLst/>
          </a:prstGeom>
          <a:solidFill>
            <a:srgbClr val="006A95"/>
          </a:solidFill>
          <a:ln w="9525">
            <a:noFill/>
            <a:miter lim="800000"/>
            <a:headEnd/>
            <a:tailEnd/>
          </a:ln>
        </p:spPr>
        <p:txBody>
          <a:bodyPr anchor="ctr"/>
          <a:lstStyle/>
          <a:p>
            <a:pPr algn="r">
              <a:lnSpc>
                <a:spcPts val="1600"/>
              </a:lnSpc>
              <a:buFontTx/>
              <a:buNone/>
            </a:pPr>
            <a:r>
              <a:rPr lang="en-US" sz="1000" dirty="0">
                <a:solidFill>
                  <a:schemeClr val="bg1"/>
                </a:solidFill>
                <a:latin typeface="+mn-lt"/>
              </a:rPr>
              <a:t>Prepared by:</a:t>
            </a:r>
          </a:p>
          <a:p>
            <a:pPr algn="r">
              <a:lnSpc>
                <a:spcPts val="1600"/>
              </a:lnSpc>
              <a:buFontTx/>
              <a:buNone/>
            </a:pPr>
            <a:r>
              <a:rPr lang="en-US" sz="1000" dirty="0">
                <a:solidFill>
                  <a:schemeClr val="bg1"/>
                </a:solidFill>
                <a:latin typeface="+mn-lt"/>
              </a:rPr>
              <a:t>Fernando Quijano, </a:t>
            </a:r>
            <a:r>
              <a:rPr lang="en-US" sz="1000" dirty="0" smtClean="0">
                <a:solidFill>
                  <a:schemeClr val="bg1"/>
                </a:solidFill>
                <a:latin typeface="+mn-lt"/>
              </a:rPr>
              <a:t>Illustrator</a:t>
            </a:r>
            <a:endParaRPr lang="en-US" sz="900" dirty="0">
              <a:solidFill>
                <a:schemeClr val="bg1"/>
              </a:solidFill>
              <a:latin typeface="+mn-lt"/>
            </a:endParaRPr>
          </a:p>
        </p:txBody>
      </p:sp>
      <p:sp>
        <p:nvSpPr>
          <p:cNvPr id="13" name="TextBox 12"/>
          <p:cNvSpPr txBox="1">
            <a:spLocks noChangeArrowheads="1"/>
          </p:cNvSpPr>
          <p:nvPr/>
        </p:nvSpPr>
        <p:spPr bwMode="auto">
          <a:xfrm>
            <a:off x="428625" y="1433513"/>
            <a:ext cx="467677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200" dirty="0" smtClean="0">
                <a:solidFill>
                  <a:srgbClr val="00AB4E"/>
                </a:solidFill>
                <a:latin typeface="+mj-lt"/>
              </a:rPr>
              <a:t>Market Power: Monopoly and Monopsony</a:t>
            </a:r>
          </a:p>
        </p:txBody>
      </p:sp>
      <p:pic>
        <p:nvPicPr>
          <p:cNvPr id="16396" name="Picture 12"/>
          <p:cNvPicPr>
            <a:picLocks noChangeAspect="1" noChangeArrowheads="1"/>
          </p:cNvPicPr>
          <p:nvPr/>
        </p:nvPicPr>
        <p:blipFill>
          <a:blip r:embed="rId2" cstate="print"/>
          <a:srcRect/>
          <a:stretch>
            <a:fillRect/>
          </a:stretch>
        </p:blipFill>
        <p:spPr bwMode="auto">
          <a:xfrm>
            <a:off x="6324600" y="-9525"/>
            <a:ext cx="2819400" cy="1887537"/>
          </a:xfrm>
          <a:prstGeom prst="rect">
            <a:avLst/>
          </a:prstGeom>
          <a:noFill/>
          <a:ln w="9525" algn="ctr">
            <a:noFill/>
            <a:miter lim="800000"/>
            <a:headEnd/>
            <a:tailEnd/>
          </a:ln>
          <a:effectLst/>
        </p:spPr>
      </p:pic>
      <p:sp>
        <p:nvSpPr>
          <p:cNvPr id="6" name="TextBox 5"/>
          <p:cNvSpPr txBox="1"/>
          <p:nvPr/>
        </p:nvSpPr>
        <p:spPr>
          <a:xfrm>
            <a:off x="6324600" y="1878012"/>
            <a:ext cx="2819400" cy="369888"/>
          </a:xfrm>
          <a:prstGeom prst="rect">
            <a:avLst/>
          </a:prstGeom>
          <a:solidFill>
            <a:srgbClr val="006A95"/>
          </a:solidFill>
        </p:spPr>
        <p:txBody>
          <a:bodyPr wrap="square">
            <a:spAutoFit/>
          </a:bodyPr>
          <a:lstStyle/>
          <a:p>
            <a:pPr>
              <a:buFontTx/>
              <a:buNone/>
              <a:defRPr/>
            </a:pPr>
            <a:r>
              <a:rPr lang="en-US" b="1" dirty="0">
                <a:solidFill>
                  <a:schemeClr val="bg1"/>
                </a:solidFill>
                <a:latin typeface="+mj-lt"/>
              </a:rPr>
              <a:t>CHAPTER OUTLINE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6396"/>
                                        </p:tgtEl>
                                        <p:attrNameLst>
                                          <p:attrName>style.visibility</p:attrName>
                                        </p:attrNameLst>
                                      </p:cBhvr>
                                      <p:to>
                                        <p:strVal val="visible"/>
                                      </p:to>
                                    </p:set>
                                    <p:animEffect transition="in" filter="fade">
                                      <p:cBhvr>
                                        <p:cTn id="7" dur="500"/>
                                        <p:tgtEl>
                                          <p:spTgt spid="1639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Effect transition="in" filter="wipe(left)">
                                      <p:cBhvr>
                                        <p:cTn id="19" dur="500"/>
                                        <p:tgtEl>
                                          <p:spTgt spid="13">
                                            <p:txEl>
                                              <p:pRg st="0" end="0"/>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bg/>
                                          </p:spTgt>
                                        </p:tgtEl>
                                        <p:attrNameLst>
                                          <p:attrName>style.visibility</p:attrName>
                                        </p:attrNameLst>
                                      </p:cBhvr>
                                      <p:to>
                                        <p:strVal val="visible"/>
                                      </p:to>
                                    </p:set>
                                    <p:animEffect transition="in" filter="fade">
                                      <p:cBhvr>
                                        <p:cTn id="27" dur="500"/>
                                        <p:tgtEl>
                                          <p:spTgt spid="11">
                                            <p:bg/>
                                          </p:spTgt>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84748">
                                            <p:bg/>
                                          </p:spTgt>
                                        </p:tgtEl>
                                        <p:attrNameLst>
                                          <p:attrName>style.visibility</p:attrName>
                                        </p:attrNameLst>
                                      </p:cBhvr>
                                      <p:to>
                                        <p:strVal val="visible"/>
                                      </p:to>
                                    </p:set>
                                    <p:animEffect transition="in" filter="fade">
                                      <p:cBhvr>
                                        <p:cTn id="31" dur="500"/>
                                        <p:tgtEl>
                                          <p:spTgt spid="584748">
                                            <p:bg/>
                                          </p:spTgt>
                                        </p:tgtEl>
                                      </p:cBhvr>
                                    </p:animEffect>
                                  </p:childTnLst>
                                </p:cTn>
                              </p:par>
                            </p:childTnLst>
                          </p:cTn>
                        </p:par>
                        <p:par>
                          <p:cTn id="32" fill="hold" nodeType="afterGroup">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84748">
                                            <p:txEl>
                                              <p:pRg st="0" end="0"/>
                                            </p:txEl>
                                          </p:spTgt>
                                        </p:tgtEl>
                                        <p:attrNameLst>
                                          <p:attrName>style.visibility</p:attrName>
                                        </p:attrNameLst>
                                      </p:cBhvr>
                                      <p:to>
                                        <p:strVal val="visible"/>
                                      </p:to>
                                    </p:set>
                                    <p:animEffect transition="in" filter="wipe(left)">
                                      <p:cBhvr>
                                        <p:cTn id="35" dur="500"/>
                                        <p:tgtEl>
                                          <p:spTgt spid="584748">
                                            <p:txEl>
                                              <p:pRg st="0" end="0"/>
                                            </p:txEl>
                                          </p:spTgt>
                                        </p:tgtEl>
                                      </p:cBhvr>
                                    </p:animEffect>
                                  </p:childTnLst>
                                </p:cTn>
                              </p:par>
                            </p:childTnLst>
                          </p:cTn>
                        </p:par>
                        <p:par>
                          <p:cTn id="36" fill="hold" nodeType="afterGroup">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84748">
                                            <p:txEl>
                                              <p:pRg st="1" end="1"/>
                                            </p:txEl>
                                          </p:spTgt>
                                        </p:tgtEl>
                                        <p:attrNameLst>
                                          <p:attrName>style.visibility</p:attrName>
                                        </p:attrNameLst>
                                      </p:cBhvr>
                                      <p:to>
                                        <p:strVal val="visible"/>
                                      </p:to>
                                    </p:set>
                                    <p:animEffect transition="in" filter="wipe(left)">
                                      <p:cBhvr>
                                        <p:cTn id="39" dur="500"/>
                                        <p:tgtEl>
                                          <p:spTgt spid="584748">
                                            <p:txEl>
                                              <p:pRg st="1" end="1"/>
                                            </p:txEl>
                                          </p:spTgt>
                                        </p:tgtEl>
                                      </p:cBhvr>
                                    </p:animEffect>
                                  </p:childTnLst>
                                </p:cTn>
                              </p:par>
                            </p:childTnLst>
                          </p:cTn>
                        </p:par>
                        <p:par>
                          <p:cTn id="40" fill="hold" nodeType="afterGroup">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84748">
                                            <p:txEl>
                                              <p:pRg st="2" end="2"/>
                                            </p:txEl>
                                          </p:spTgt>
                                        </p:tgtEl>
                                        <p:attrNameLst>
                                          <p:attrName>style.visibility</p:attrName>
                                        </p:attrNameLst>
                                      </p:cBhvr>
                                      <p:to>
                                        <p:strVal val="visible"/>
                                      </p:to>
                                    </p:set>
                                    <p:animEffect transition="in" filter="wipe(left)">
                                      <p:cBhvr>
                                        <p:cTn id="43" dur="500"/>
                                        <p:tgtEl>
                                          <p:spTgt spid="584748">
                                            <p:txEl>
                                              <p:pRg st="2" end="2"/>
                                            </p:txEl>
                                          </p:spTgt>
                                        </p:tgtEl>
                                      </p:cBhvr>
                                    </p:animEffect>
                                  </p:childTnLst>
                                </p:cTn>
                              </p:par>
                            </p:childTnLst>
                          </p:cTn>
                        </p:par>
                        <p:par>
                          <p:cTn id="44" fill="hold" nodeType="afterGroup">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584748">
                                            <p:txEl>
                                              <p:pRg st="3" end="3"/>
                                            </p:txEl>
                                          </p:spTgt>
                                        </p:tgtEl>
                                        <p:attrNameLst>
                                          <p:attrName>style.visibility</p:attrName>
                                        </p:attrNameLst>
                                      </p:cBhvr>
                                      <p:to>
                                        <p:strVal val="visible"/>
                                      </p:to>
                                    </p:set>
                                    <p:animEffect transition="in" filter="wipe(left)">
                                      <p:cBhvr>
                                        <p:cTn id="47" dur="500"/>
                                        <p:tgtEl>
                                          <p:spTgt spid="584748">
                                            <p:txEl>
                                              <p:pRg st="3" end="3"/>
                                            </p:txEl>
                                          </p:spTgt>
                                        </p:tgtEl>
                                      </p:cBhvr>
                                    </p:animEffect>
                                  </p:childTnLst>
                                </p:cTn>
                              </p:par>
                            </p:childTnLst>
                          </p:cTn>
                        </p:par>
                        <p:par>
                          <p:cTn id="48" fill="hold" nodeType="afterGroup">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584748">
                                            <p:txEl>
                                              <p:pRg st="4" end="4"/>
                                            </p:txEl>
                                          </p:spTgt>
                                        </p:tgtEl>
                                        <p:attrNameLst>
                                          <p:attrName>style.visibility</p:attrName>
                                        </p:attrNameLst>
                                      </p:cBhvr>
                                      <p:to>
                                        <p:strVal val="visible"/>
                                      </p:to>
                                    </p:set>
                                    <p:animEffect transition="in" filter="wipe(left)">
                                      <p:cBhvr>
                                        <p:cTn id="51" dur="500"/>
                                        <p:tgtEl>
                                          <p:spTgt spid="584748">
                                            <p:txEl>
                                              <p:pRg st="4" end="4"/>
                                            </p:txEl>
                                          </p:spTgt>
                                        </p:tgtEl>
                                      </p:cBhvr>
                                    </p:animEffect>
                                  </p:childTnLst>
                                </p:cTn>
                              </p:par>
                            </p:childTnLst>
                          </p:cTn>
                        </p:par>
                        <p:par>
                          <p:cTn id="52" fill="hold" nodeType="afterGroup">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84748">
                                            <p:txEl>
                                              <p:pRg st="5" end="5"/>
                                            </p:txEl>
                                          </p:spTgt>
                                        </p:tgtEl>
                                        <p:attrNameLst>
                                          <p:attrName>style.visibility</p:attrName>
                                        </p:attrNameLst>
                                      </p:cBhvr>
                                      <p:to>
                                        <p:strVal val="visible"/>
                                      </p:to>
                                    </p:set>
                                    <p:animEffect transition="in" filter="wipe(left)">
                                      <p:cBhvr>
                                        <p:cTn id="55" dur="500"/>
                                        <p:tgtEl>
                                          <p:spTgt spid="584748">
                                            <p:txEl>
                                              <p:pRg st="5" end="5"/>
                                            </p:txEl>
                                          </p:spTgt>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584748">
                                            <p:txEl>
                                              <p:pRg st="6" end="6"/>
                                            </p:txEl>
                                          </p:spTgt>
                                        </p:tgtEl>
                                        <p:attrNameLst>
                                          <p:attrName>style.visibility</p:attrName>
                                        </p:attrNameLst>
                                      </p:cBhvr>
                                      <p:to>
                                        <p:strVal val="visible"/>
                                      </p:to>
                                    </p:set>
                                    <p:animEffect transition="in" filter="wipe(left)">
                                      <p:cBhvr>
                                        <p:cTn id="59" dur="500"/>
                                        <p:tgtEl>
                                          <p:spTgt spid="584748">
                                            <p:txEl>
                                              <p:pRg st="6" end="6"/>
                                            </p:tx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1">
                                            <p:txEl>
                                              <p:pRg st="0" end="0"/>
                                            </p:txEl>
                                          </p:spTgt>
                                        </p:tgtEl>
                                        <p:attrNameLst>
                                          <p:attrName>style.visibility</p:attrName>
                                        </p:attrNameLst>
                                      </p:cBhvr>
                                      <p:to>
                                        <p:strVal val="visible"/>
                                      </p:to>
                                    </p:set>
                                    <p:animEffect transition="in" filter="fade">
                                      <p:cBhvr>
                                        <p:cTn id="63" dur="250"/>
                                        <p:tgtEl>
                                          <p:spTgt spid="11">
                                            <p:txEl>
                                              <p:pRg st="0" end="0"/>
                                            </p:txEl>
                                          </p:spTgt>
                                        </p:tgtEl>
                                      </p:cBhvr>
                                    </p:animEffect>
                                  </p:childTnLst>
                                </p:cTn>
                              </p:par>
                            </p:childTnLst>
                          </p:cTn>
                        </p:par>
                        <p:par>
                          <p:cTn id="64" fill="hold">
                            <p:stCondLst>
                              <p:cond delay="7250"/>
                            </p:stCondLst>
                            <p:childTnLst>
                              <p:par>
                                <p:cTn id="65" presetID="10" presetClass="entr" presetSubtype="0" fill="hold" grpId="0" nodeType="afterEffect">
                                  <p:stCondLst>
                                    <p:cond delay="0"/>
                                  </p:stCondLst>
                                  <p:childTnLst>
                                    <p:set>
                                      <p:cBhvr>
                                        <p:cTn id="66" dur="1" fill="hold">
                                          <p:stCondLst>
                                            <p:cond delay="0"/>
                                          </p:stCondLst>
                                        </p:cTn>
                                        <p:tgtEl>
                                          <p:spTgt spid="11">
                                            <p:txEl>
                                              <p:pRg st="1" end="1"/>
                                            </p:txEl>
                                          </p:spTgt>
                                        </p:tgtEl>
                                        <p:attrNameLst>
                                          <p:attrName>style.visibility</p:attrName>
                                        </p:attrNameLst>
                                      </p:cBhvr>
                                      <p:to>
                                        <p:strVal val="visible"/>
                                      </p:to>
                                    </p:set>
                                    <p:animEffect transition="in" filter="fade">
                                      <p:cBhvr>
                                        <p:cTn id="67" dur="25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748" grpId="0" uiExpand="1" build="p" animBg="1"/>
      <p:bldP spid="9" grpId="0"/>
      <p:bldP spid="11" grpId="0" uiExpand="1" build="p" animBg="1"/>
      <p:bldP spid="13" grpId="0" build="p"/>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6" name="Text Box 20"/>
          <p:cNvSpPr txBox="1">
            <a:spLocks noChangeArrowheads="1"/>
          </p:cNvSpPr>
          <p:nvPr/>
        </p:nvSpPr>
        <p:spPr bwMode="auto">
          <a:xfrm>
            <a:off x="457200" y="1788557"/>
            <a:ext cx="73751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latin typeface="Arial" charset="0"/>
                <a:cs typeface="Arial" charset="0"/>
              </a:rPr>
              <a:t> monopoly    </a:t>
            </a:r>
            <a:r>
              <a:rPr lang="en-US" dirty="0">
                <a:solidFill>
                  <a:srgbClr val="2A5CAA"/>
                </a:solidFill>
                <a:latin typeface="Arial" charset="0"/>
                <a:cs typeface="Arial" charset="0"/>
              </a:rPr>
              <a:t>Market with only one seller.</a:t>
            </a:r>
          </a:p>
        </p:txBody>
      </p:sp>
      <p:sp>
        <p:nvSpPr>
          <p:cNvPr id="7" name="Text Box 20"/>
          <p:cNvSpPr txBox="1">
            <a:spLocks noChangeArrowheads="1"/>
          </p:cNvSpPr>
          <p:nvPr/>
        </p:nvSpPr>
        <p:spPr bwMode="auto">
          <a:xfrm>
            <a:off x="457200" y="2913579"/>
            <a:ext cx="8229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latin typeface="Arial" charset="0"/>
                <a:cs typeface="Arial" charset="0"/>
              </a:rPr>
              <a:t> monopsony    </a:t>
            </a:r>
            <a:r>
              <a:rPr lang="en-US" dirty="0">
                <a:solidFill>
                  <a:srgbClr val="2A5CAA"/>
                </a:solidFill>
                <a:latin typeface="Arial" charset="0"/>
                <a:cs typeface="Arial" charset="0"/>
              </a:rPr>
              <a:t>Market with only one buyer.</a:t>
            </a:r>
          </a:p>
        </p:txBody>
      </p:sp>
      <p:sp>
        <p:nvSpPr>
          <p:cNvPr id="8" name="Text Box 20"/>
          <p:cNvSpPr txBox="1">
            <a:spLocks noChangeArrowheads="1"/>
          </p:cNvSpPr>
          <p:nvPr/>
        </p:nvSpPr>
        <p:spPr bwMode="auto">
          <a:xfrm>
            <a:off x="457200" y="4038600"/>
            <a:ext cx="8229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rPr>
              <a:t>●</a:t>
            </a:r>
            <a:r>
              <a:rPr lang="en-US" b="1" dirty="0" smtClean="0">
                <a:solidFill>
                  <a:srgbClr val="382344"/>
                </a:solidFill>
              </a:rPr>
              <a:t> </a:t>
            </a:r>
            <a:r>
              <a:rPr lang="en-US" b="1" dirty="0" smtClean="0">
                <a:solidFill>
                  <a:srgbClr val="382344"/>
                </a:solidFill>
                <a:latin typeface="Arial" charset="0"/>
              </a:rPr>
              <a:t>market </a:t>
            </a:r>
            <a:r>
              <a:rPr lang="en-US" b="1" dirty="0">
                <a:solidFill>
                  <a:srgbClr val="382344"/>
                </a:solidFill>
                <a:latin typeface="Arial" charset="0"/>
              </a:rPr>
              <a:t>power    </a:t>
            </a:r>
            <a:r>
              <a:rPr lang="en-US" dirty="0">
                <a:solidFill>
                  <a:srgbClr val="2A5CAA"/>
                </a:solidFill>
                <a:latin typeface="Arial" charset="0"/>
              </a:rPr>
              <a:t>Ability of a seller or buyer to affect the price of a good.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4"/>
          <p:cNvSpPr txBox="1">
            <a:spLocks noChangeArrowheads="1"/>
          </p:cNvSpPr>
          <p:nvPr/>
        </p:nvSpPr>
        <p:spPr>
          <a:xfrm>
            <a:off x="1447800" y="188913"/>
            <a:ext cx="6800850" cy="487362"/>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Monopoly</a:t>
            </a:r>
          </a:p>
        </p:txBody>
      </p:sp>
      <p:sp>
        <p:nvSpPr>
          <p:cNvPr id="10" name="Rectangle 6"/>
          <p:cNvSpPr>
            <a:spLocks noChangeArrowheads="1"/>
          </p:cNvSpPr>
          <p:nvPr/>
        </p:nvSpPr>
        <p:spPr bwMode="auto">
          <a:xfrm>
            <a:off x="476250" y="188913"/>
            <a:ext cx="97155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10.1</a:t>
            </a:r>
            <a:endParaRPr lang="en-US" sz="2800" b="1" dirty="0">
              <a:solidFill>
                <a:srgbClr val="008FD0"/>
              </a:solidFill>
              <a:latin typeface="Arial" charset="0"/>
            </a:endParaRPr>
          </a:p>
        </p:txBody>
      </p:sp>
      <p:sp>
        <p:nvSpPr>
          <p:cNvPr id="11" name="Rectangle 90"/>
          <p:cNvSpPr txBox="1">
            <a:spLocks noChangeArrowheads="1"/>
          </p:cNvSpPr>
          <p:nvPr/>
        </p:nvSpPr>
        <p:spPr>
          <a:xfrm>
            <a:off x="438150" y="865455"/>
            <a:ext cx="6705600" cy="427038"/>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Average Revenue and Marginal Revenue</a:t>
            </a:r>
          </a:p>
        </p:txBody>
      </p:sp>
      <p:sp>
        <p:nvSpPr>
          <p:cNvPr id="14" name="Text Box 20"/>
          <p:cNvSpPr txBox="1">
            <a:spLocks noChangeArrowheads="1"/>
          </p:cNvSpPr>
          <p:nvPr/>
        </p:nvSpPr>
        <p:spPr bwMode="auto">
          <a:xfrm>
            <a:off x="457200" y="1310352"/>
            <a:ext cx="8229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sz="1600" b="1" dirty="0" smtClean="0">
                <a:solidFill>
                  <a:schemeClr val="bg2"/>
                </a:solidFill>
              </a:rPr>
              <a:t>●</a:t>
            </a:r>
            <a:r>
              <a:rPr lang="en-US" sz="1600" b="1" dirty="0" smtClean="0">
                <a:solidFill>
                  <a:srgbClr val="382344"/>
                </a:solidFill>
              </a:rPr>
              <a:t> </a:t>
            </a:r>
            <a:r>
              <a:rPr lang="en-US" b="1" dirty="0" smtClean="0">
                <a:solidFill>
                  <a:srgbClr val="382344"/>
                </a:solidFill>
                <a:latin typeface="Arial" charset="0"/>
              </a:rPr>
              <a:t>marginal </a:t>
            </a:r>
            <a:r>
              <a:rPr lang="en-US" b="1" dirty="0">
                <a:solidFill>
                  <a:srgbClr val="382344"/>
                </a:solidFill>
                <a:latin typeface="Arial" charset="0"/>
              </a:rPr>
              <a:t>revenue    </a:t>
            </a:r>
            <a:r>
              <a:rPr lang="en-US" dirty="0">
                <a:solidFill>
                  <a:srgbClr val="2A5CAA"/>
                </a:solidFill>
                <a:latin typeface="Arial" charset="0"/>
              </a:rPr>
              <a:t>Change in revenue resulting from a one-unit increase in output.</a:t>
            </a:r>
          </a:p>
        </p:txBody>
      </p:sp>
      <p:graphicFrame>
        <p:nvGraphicFramePr>
          <p:cNvPr id="15" name="Table 14"/>
          <p:cNvGraphicFramePr>
            <a:graphicFrameLocks noGrp="1"/>
          </p:cNvGraphicFramePr>
          <p:nvPr>
            <p:extLst>
              <p:ext uri="{D42A27DB-BD31-4B8C-83A1-F6EECF244321}">
                <p14:modId xmlns:p14="http://schemas.microsoft.com/office/powerpoint/2010/main" val="3446941086"/>
              </p:ext>
            </p:extLst>
          </p:nvPr>
        </p:nvGraphicFramePr>
        <p:xfrm>
          <a:off x="466725" y="2514600"/>
          <a:ext cx="8220076" cy="3095760"/>
        </p:xfrm>
        <a:graphic>
          <a:graphicData uri="http://schemas.openxmlformats.org/drawingml/2006/table">
            <a:tbl>
              <a:tblPr firstRow="1" bandRow="1">
                <a:tableStyleId>{5C22544A-7EE6-4342-B048-85BDC9FD1C3A}</a:tableStyleId>
              </a:tblPr>
              <a:tblGrid>
                <a:gridCol w="1463848"/>
                <a:gridCol w="490558"/>
                <a:gridCol w="1198499"/>
                <a:gridCol w="1561970"/>
                <a:gridCol w="1816144"/>
                <a:gridCol w="1689057"/>
              </a:tblGrid>
              <a:tr h="462379">
                <a:tc gridSpan="2">
                  <a:txBody>
                    <a:bodyPr/>
                    <a:lstStyle/>
                    <a:p>
                      <a:pPr algn="ctr"/>
                      <a:r>
                        <a:rPr lang="en-US" sz="1800" dirty="0" smtClean="0"/>
                        <a:t>TABLE 10.1</a:t>
                      </a:r>
                      <a:endParaRPr lang="en-US" sz="1800"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hMerge="1">
                  <a:txBody>
                    <a:bodyPr/>
                    <a:lstStyle/>
                    <a:p>
                      <a:endParaRPr lang="en-US" sz="1600" dirty="0" smtClean="0"/>
                    </a:p>
                  </a:txBody>
                  <a:tcPr marT="45711" marB="45711" anchor="ctr">
                    <a:lnL w="12700"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 </a:t>
                      </a:r>
                      <a:r>
                        <a:rPr lang="en-US" sz="1800" dirty="0" smtClean="0"/>
                        <a:t>TOTAL,</a:t>
                      </a:r>
                      <a:r>
                        <a:rPr lang="en-US" sz="1800" baseline="0" dirty="0" smtClean="0"/>
                        <a:t> MARGINAL, AND AVERAGE REVENUE</a:t>
                      </a:r>
                      <a:endParaRPr lang="en-US" sz="18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dirty="0"/>
                    </a:p>
                  </a:txBody>
                  <a:tcPr/>
                </a:tc>
                <a:tc hMerge="1">
                  <a:txBody>
                    <a:bodyPr/>
                    <a:lstStyle/>
                    <a:p>
                      <a:endParaRPr lang="en-US" dirty="0"/>
                    </a:p>
                  </a:txBody>
                  <a:tcPr/>
                </a:tc>
                <a:tc hMerge="1">
                  <a:txBody>
                    <a:bodyPr/>
                    <a:lstStyle/>
                    <a:p>
                      <a:endParaRPr lang="en-US" sz="1600" dirty="0" smtClean="0"/>
                    </a:p>
                  </a:txBody>
                  <a:tcPr marT="45711" marB="45711" anchor="ctr">
                    <a:lnL w="12700" cap="flat" cmpd="sng" algn="ctr">
                      <a:solidFill>
                        <a:srgbClr val="950057"/>
                      </a:solidFill>
                      <a:prstDash val="solid"/>
                      <a:round/>
                      <a:headEnd type="none" w="med" len="med"/>
                      <a:tailEnd type="none" w="med" len="med"/>
                    </a:lnL>
                    <a:lnR w="12700"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r>
              <a:tr h="604421">
                <a:tc>
                  <a:txBody>
                    <a:bodyPr/>
                    <a:lstStyle/>
                    <a:p>
                      <a:pPr algn="ctr"/>
                      <a:r>
                        <a:rPr lang="en-US" sz="1400" b="1" dirty="0" smtClean="0">
                          <a:latin typeface="+mn-lt"/>
                        </a:rPr>
                        <a:t>PRICE</a:t>
                      </a:r>
                      <a:r>
                        <a:rPr lang="en-US" sz="1400" b="1" baseline="0" dirty="0" smtClean="0">
                          <a:latin typeface="+mn-lt"/>
                        </a:rPr>
                        <a:t> (</a:t>
                      </a:r>
                      <a:r>
                        <a:rPr lang="en-US" sz="1400" b="1" i="1" baseline="0" dirty="0" smtClean="0">
                          <a:latin typeface="+mn-lt"/>
                        </a:rPr>
                        <a:t>P</a:t>
                      </a:r>
                      <a:r>
                        <a:rPr lang="en-US" sz="1400" b="1" baseline="0" dirty="0" smtClean="0">
                          <a:latin typeface="+mn-lt"/>
                        </a:rPr>
                        <a:t>)</a:t>
                      </a:r>
                      <a:endParaRPr lang="en-US" sz="14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QUANTITY (</a:t>
                      </a:r>
                      <a:r>
                        <a:rPr lang="en-US" sz="1400" b="1" i="1" dirty="0" smtClean="0">
                          <a:latin typeface="+mn-lt"/>
                        </a:rPr>
                        <a:t>Q</a:t>
                      </a:r>
                      <a:r>
                        <a:rPr lang="en-US" sz="1400" b="1" dirty="0" smtClean="0">
                          <a:latin typeface="+mn-lt"/>
                        </a:rPr>
                        <a:t>)</a:t>
                      </a:r>
                    </a:p>
                  </a:txBody>
                  <a:tcPr marT="45711" marB="45711" anchor="b">
                    <a:lnL w="12700" cmpd="sng">
                      <a:noFill/>
                    </a:lnL>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no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1" dirty="0" smtClean="0"/>
                    </a:p>
                  </a:txBody>
                  <a:tcPr/>
                </a:tc>
                <a:tc>
                  <a:txBody>
                    <a:bodyPr/>
                    <a:lstStyle/>
                    <a:p>
                      <a:pPr algn="ctr"/>
                      <a:r>
                        <a:rPr lang="en-US" sz="1400" b="1" i="0" dirty="0" smtClean="0">
                          <a:latin typeface="+mn-lt"/>
                        </a:rPr>
                        <a:t>TOTAL REVENUE (R)</a:t>
                      </a:r>
                      <a:endParaRPr lang="en-US" sz="1400" b="1" i="0" dirty="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MARGINAL REVENUE (MR)</a:t>
                      </a: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noFill/>
                  </a:tcPr>
                </a:tc>
                <a:tc>
                  <a:txBody>
                    <a:bodyPr/>
                    <a:lstStyle/>
                    <a:p>
                      <a:pPr algn="ctr"/>
                      <a:r>
                        <a:rPr lang="en-US" sz="1400" b="1" dirty="0" smtClean="0">
                          <a:latin typeface="+mn-lt"/>
                        </a:rPr>
                        <a:t>AVERAGE REVENUE (AR)</a:t>
                      </a:r>
                      <a:endParaRPr lang="en-US" sz="1400" b="1" dirty="0">
                        <a:latin typeface="+mn-lt"/>
                      </a:endParaRP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noFill/>
                  </a:tcPr>
                </a:tc>
              </a:tr>
              <a:tr h="338160">
                <a:tc>
                  <a:txBody>
                    <a:bodyPr/>
                    <a:lstStyle/>
                    <a:p>
                      <a:pPr algn="ctr"/>
                      <a:r>
                        <a:rPr lang="en-US" sz="1400" dirty="0" smtClean="0"/>
                        <a:t>$6</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$0</a:t>
                      </a:r>
                      <a:endParaRPr lang="en-US" sz="1400" dirty="0"/>
                    </a:p>
                  </a:txBody>
                  <a:tcPr marL="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0" i="0" u="none" strike="noStrike" kern="1200" baseline="0" dirty="0" smtClean="0">
                          <a:solidFill>
                            <a:schemeClr val="dk1"/>
                          </a:solidFill>
                          <a:latin typeface="+mn-lt"/>
                          <a:ea typeface="+mn-ea"/>
                          <a:cs typeface="+mn-cs"/>
                        </a:rPr>
                        <a:t>—</a:t>
                      </a:r>
                      <a:endParaRPr lang="en-US" sz="1100" dirty="0"/>
                    </a:p>
                  </a:txBody>
                  <a:tcPr marL="18288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0" i="0" u="none" strike="noStrike" kern="1200" baseline="0" dirty="0" smtClean="0">
                          <a:solidFill>
                            <a:schemeClr val="dk1"/>
                          </a:solidFill>
                          <a:latin typeface="+mn-lt"/>
                          <a:ea typeface="+mn-ea"/>
                          <a:cs typeface="+mn-cs"/>
                        </a:rPr>
                        <a:t>—</a:t>
                      </a:r>
                      <a:endParaRPr lang="en-US" sz="11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38160">
                <a:tc>
                  <a:txBody>
                    <a:bodyPr/>
                    <a:lstStyle/>
                    <a:p>
                      <a:pPr algn="ctr"/>
                      <a:r>
                        <a:rPr lang="en-US" sz="1400" dirty="0" smtClean="0"/>
                        <a:t>5</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1</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dirty="0" smtClean="0"/>
                        <a:t>5</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$5</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$5</a:t>
                      </a:r>
                      <a:endParaRPr lang="en-US" sz="1400" dirty="0"/>
                    </a:p>
                  </a:txBody>
                  <a:tcPr marL="0"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38160">
                <a:tc>
                  <a:txBody>
                    <a:bodyPr/>
                    <a:lstStyle/>
                    <a:p>
                      <a:pPr algn="ctr"/>
                      <a:r>
                        <a:rPr lang="en-US" sz="1400" dirty="0" smtClean="0"/>
                        <a:t>4</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2</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dirty="0" smtClean="0"/>
                        <a:t>8</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3</a:t>
                      </a:r>
                      <a:endParaRPr lang="en-US" sz="1400" dirty="0"/>
                    </a:p>
                  </a:txBody>
                  <a:tcPr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4</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38160">
                <a:tc>
                  <a:txBody>
                    <a:bodyPr/>
                    <a:lstStyle/>
                    <a:p>
                      <a:pPr algn="ctr"/>
                      <a:r>
                        <a:rPr lang="en-US" sz="1400" dirty="0" smtClean="0"/>
                        <a:t>3</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3</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dirty="0" smtClean="0"/>
                        <a:t>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1</a:t>
                      </a:r>
                      <a:endParaRPr lang="en-US" sz="1400" dirty="0"/>
                    </a:p>
                  </a:txBody>
                  <a:tcPr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3</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38160">
                <a:tc>
                  <a:txBody>
                    <a:bodyPr/>
                    <a:lstStyle/>
                    <a:p>
                      <a:pPr algn="ctr"/>
                      <a:r>
                        <a:rPr lang="en-US" sz="1400" dirty="0" smtClean="0"/>
                        <a:t>2</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4</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dirty="0" smtClean="0"/>
                        <a:t>8</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latin typeface="Arial" charset="0"/>
                          <a:sym typeface="Symbol" pitchFamily="18" charset="2"/>
                        </a:rPr>
                        <a:t>1</a:t>
                      </a:r>
                      <a:endParaRPr lang="en-US" sz="1400" dirty="0"/>
                    </a:p>
                  </a:txBody>
                  <a:tcPr marL="0"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38160">
                <a:tc>
                  <a:txBody>
                    <a:bodyPr/>
                    <a:lstStyle/>
                    <a:p>
                      <a:pPr algn="ctr"/>
                      <a:r>
                        <a:rPr lang="en-US" sz="1400" dirty="0" smtClean="0"/>
                        <a:t>1</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5</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dirty="0" smtClean="0"/>
                        <a:t>5</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latin typeface="Arial" charset="0"/>
                          <a:sym typeface="Symbol" pitchFamily="18" charset="2"/>
                        </a:rPr>
                        <a:t>3</a:t>
                      </a:r>
                      <a:endParaRPr lang="en-US" sz="1400" dirty="0"/>
                    </a:p>
                  </a:txBody>
                  <a:tcPr marL="0"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1</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sp>
        <p:nvSpPr>
          <p:cNvPr id="2" name="Rectangle 1"/>
          <p:cNvSpPr/>
          <p:nvPr/>
        </p:nvSpPr>
        <p:spPr>
          <a:xfrm>
            <a:off x="476250" y="2057400"/>
            <a:ext cx="8210550" cy="369332"/>
          </a:xfrm>
          <a:prstGeom prst="rect">
            <a:avLst/>
          </a:prstGeom>
        </p:spPr>
        <p:txBody>
          <a:bodyPr wrap="square">
            <a:spAutoFit/>
          </a:bodyPr>
          <a:lstStyle/>
          <a:p>
            <a:pPr>
              <a:buNone/>
            </a:pPr>
            <a:r>
              <a:rPr lang="en-US" dirty="0" smtClean="0">
                <a:latin typeface="+mn-lt"/>
              </a:rPr>
              <a:t>Consider </a:t>
            </a:r>
            <a:r>
              <a:rPr lang="en-US" dirty="0">
                <a:latin typeface="+mn-lt"/>
              </a:rPr>
              <a:t>a firm facing the following demand </a:t>
            </a:r>
            <a:r>
              <a:rPr lang="en-US" dirty="0" smtClean="0">
                <a:latin typeface="+mn-lt"/>
              </a:rPr>
              <a:t>curve:  </a:t>
            </a:r>
            <a:r>
              <a:rPr lang="en-US" i="1" dirty="0" smtClean="0">
                <a:latin typeface="+mn-lt"/>
              </a:rPr>
              <a:t>P </a:t>
            </a:r>
            <a:r>
              <a:rPr lang="en-US" dirty="0">
                <a:latin typeface="+mn-lt"/>
              </a:rPr>
              <a:t>= 6 </a:t>
            </a:r>
            <a:r>
              <a:rPr lang="en-US" dirty="0">
                <a:latin typeface="Arial" charset="0"/>
                <a:sym typeface="Symbol" pitchFamily="18" charset="2"/>
              </a:rPr>
              <a:t></a:t>
            </a:r>
            <a:r>
              <a:rPr lang="en-US" dirty="0" smtClean="0">
                <a:latin typeface="+mn-lt"/>
              </a:rPr>
              <a:t> </a:t>
            </a:r>
            <a:r>
              <a:rPr lang="en-US" i="1" dirty="0">
                <a:latin typeface="+mn-lt"/>
              </a:rPr>
              <a:t>Q</a:t>
            </a:r>
            <a:endParaRPr lang="en-US" dirty="0">
              <a:latin typeface="+mn-lt"/>
            </a:endParaRPr>
          </a:p>
        </p:txBody>
      </p:sp>
    </p:spTree>
    <p:extLst>
      <p:ext uri="{BB962C8B-B14F-4D97-AF65-F5344CB8AC3E}">
        <p14:creationId xmlns:p14="http://schemas.microsoft.com/office/powerpoint/2010/main" val="3986877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ipe(left)">
                                      <p:cBhvr>
                                        <p:cTn id="15" dur="500"/>
                                        <p:tgtEl>
                                          <p:spTgt spid="11">
                                            <p:txEl>
                                              <p:pRg st="0" end="0"/>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left)">
                                      <p:cBhvr>
                                        <p:cTn id="24" dur="500"/>
                                        <p:tgtEl>
                                          <p:spTgt spid="2"/>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build="p"/>
      <p:bldP spid="14"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3" name="Rectangle 150"/>
          <p:cNvSpPr>
            <a:spLocks noChangeArrowheads="1"/>
          </p:cNvSpPr>
          <p:nvPr/>
        </p:nvSpPr>
        <p:spPr bwMode="auto">
          <a:xfrm>
            <a:off x="476250" y="1981200"/>
            <a:ext cx="2419350" cy="1177527"/>
          </a:xfrm>
          <a:prstGeom prst="rect">
            <a:avLst/>
          </a:prstGeom>
          <a:noFill/>
          <a:ln>
            <a:noFill/>
          </a:ln>
          <a:effectLst/>
          <a:extLst>
            <a:ext uri="{909E8E84-426E-40DD-AFC4-6F175D3DCCD1}">
              <a14:hiddenFill xmlns:a14="http://schemas.microsoft.com/office/drawing/2010/main">
                <a:solidFill>
                  <a:srgbClr val="F7F4E8"/>
                </a:solidFill>
              </a14:hiddenFill>
            </a:ext>
            <a:ext uri="{91240B29-F687-4F45-9708-019B960494DF}">
              <a14:hiddenLine xmlns:a14="http://schemas.microsoft.com/office/drawing/2010/main" w="9525">
                <a:solidFill>
                  <a:srgbClr val="F1E3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spcAft>
                <a:spcPct val="20000"/>
              </a:spcAft>
              <a:buNone/>
            </a:pPr>
            <a:r>
              <a:rPr lang="en-US" sz="1600" dirty="0">
                <a:latin typeface="Arial" pitchFamily="34" charset="0"/>
              </a:rPr>
              <a:t>Average and marginal revenue are shown for the demand curve </a:t>
            </a:r>
            <a:br>
              <a:rPr lang="en-US" sz="1600" dirty="0">
                <a:latin typeface="Arial" pitchFamily="34" charset="0"/>
              </a:rPr>
            </a:br>
            <a:r>
              <a:rPr lang="en-US" sz="1600" i="1" dirty="0">
                <a:latin typeface="Arial" pitchFamily="34" charset="0"/>
              </a:rPr>
              <a:t>P</a:t>
            </a:r>
            <a:r>
              <a:rPr lang="en-US" sz="1600" dirty="0">
                <a:latin typeface="Arial" pitchFamily="34" charset="0"/>
              </a:rPr>
              <a:t> = 6 − </a:t>
            </a:r>
            <a:r>
              <a:rPr lang="en-US" sz="1600" i="1" dirty="0">
                <a:latin typeface="Arial" pitchFamily="34" charset="0"/>
              </a:rPr>
              <a:t>Q</a:t>
            </a:r>
            <a:r>
              <a:rPr lang="en-US" sz="1600" dirty="0">
                <a:latin typeface="Arial" pitchFamily="34" charset="0"/>
              </a:rPr>
              <a:t>.</a:t>
            </a:r>
          </a:p>
        </p:txBody>
      </p:sp>
      <p:sp>
        <p:nvSpPr>
          <p:cNvPr id="29" name="Rectangle 4"/>
          <p:cNvSpPr>
            <a:spLocks noChangeArrowheads="1"/>
          </p:cNvSpPr>
          <p:nvPr/>
        </p:nvSpPr>
        <p:spPr bwMode="auto">
          <a:xfrm>
            <a:off x="457200" y="1481138"/>
            <a:ext cx="2438400" cy="5000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AVERAGE AND MARGINAL REVENUE</a:t>
            </a:r>
            <a:endParaRPr lang="en-US" sz="1600" b="1" dirty="0">
              <a:latin typeface="Arial" charset="0"/>
            </a:endParaRPr>
          </a:p>
        </p:txBody>
      </p:sp>
      <p:sp>
        <p:nvSpPr>
          <p:cNvPr id="30" name="Rectangle 9"/>
          <p:cNvSpPr>
            <a:spLocks noChangeArrowheads="1"/>
          </p:cNvSpPr>
          <p:nvPr/>
        </p:nvSpPr>
        <p:spPr bwMode="auto">
          <a:xfrm>
            <a:off x="457200" y="11430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a:t>
            </a:r>
            <a:endParaRPr lang="en-US" sz="1600" b="1" dirty="0">
              <a:solidFill>
                <a:schemeClr val="bg1">
                  <a:lumMod val="65000"/>
                </a:schemeClr>
              </a:solidFill>
              <a:latin typeface="Arial" charset="0"/>
            </a:endParaRPr>
          </a:p>
        </p:txBody>
      </p:sp>
      <p:grpSp>
        <p:nvGrpSpPr>
          <p:cNvPr id="31" name="Group 30"/>
          <p:cNvGrpSpPr>
            <a:grpSpLocks/>
          </p:cNvGrpSpPr>
          <p:nvPr/>
        </p:nvGrpSpPr>
        <p:grpSpPr bwMode="auto">
          <a:xfrm>
            <a:off x="2969419" y="6000750"/>
            <a:ext cx="5945981" cy="171450"/>
            <a:chOff x="3657600" y="1678781"/>
            <a:chExt cx="4800600" cy="152400"/>
          </a:xfrm>
        </p:grpSpPr>
        <p:cxnSp>
          <p:nvCxnSpPr>
            <p:cNvPr id="32"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a:off x="2895600" y="1219200"/>
            <a:ext cx="152400" cy="4864596"/>
            <a:chOff x="3574256" y="2209800"/>
            <a:chExt cx="152400" cy="4114800"/>
          </a:xfrm>
        </p:grpSpPr>
        <p:cxnSp>
          <p:nvCxnSpPr>
            <p:cNvPr id="3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1" name="Group 20"/>
          <p:cNvGrpSpPr>
            <a:grpSpLocks/>
          </p:cNvGrpSpPr>
          <p:nvPr/>
        </p:nvGrpSpPr>
        <p:grpSpPr bwMode="auto">
          <a:xfrm>
            <a:off x="457200" y="3158728"/>
            <a:ext cx="2514600" cy="117872"/>
            <a:chOff x="457199" y="5791200"/>
            <a:chExt cx="3193257" cy="152400"/>
          </a:xfrm>
        </p:grpSpPr>
        <p:cxnSp>
          <p:nvCxnSpPr>
            <p:cNvPr id="22"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8" name="Picture 2" descr="C:\Documents and Settings\Kyle M. Thiel\Desktop\pindyckDone\ch10\fig10.01\fig10.01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9900" y="1066800"/>
            <a:ext cx="6057900"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3" descr="C:\Documents and Settings\Kyle M. Thiel\Desktop\pindyckDone\ch10\fig10.01\fig10.01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09900" y="1066800"/>
            <a:ext cx="6057900"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4" descr="C:\Documents and Settings\Kyle M. Thiel\Desktop\pindyckDone\ch10\fig10.01\fig10.01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9900" y="1066800"/>
            <a:ext cx="6057900"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5" descr="C:\Documents and Settings\Kyle M. Thiel\Desktop\pindyckDone\ch10\fig10.01\fig10.01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09900" y="1066800"/>
            <a:ext cx="6057900"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9" descr="fig10.01_01.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009900" y="1066800"/>
            <a:ext cx="6057900"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61651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down)">
                                      <p:cBhvr>
                                        <p:cTn id="15" dur="500"/>
                                        <p:tgtEl>
                                          <p:spTgt spid="34"/>
                                        </p:tgtEl>
                                      </p:cBhvr>
                                    </p:animEffect>
                                  </p:childTnLst>
                                </p:cTn>
                              </p:par>
                              <p:par>
                                <p:cTn id="16" presetID="22" presetClass="entr" presetSubtype="8"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wipe(left)">
                                      <p:cBhvr>
                                        <p:cTn id="18" dur="500"/>
                                        <p:tgtEl>
                                          <p:spTgt spid="31"/>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wipe(left)">
                                      <p:cBhvr>
                                        <p:cTn id="22" dur="500"/>
                                        <p:tgtEl>
                                          <p:spTgt spid="40"/>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1000"/>
                                        <p:tgtEl>
                                          <p:spTgt spid="28"/>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wipe(left)">
                                      <p:cBhvr>
                                        <p:cTn id="30" dur="1000"/>
                                        <p:tgtEl>
                                          <p:spTgt spid="37"/>
                                        </p:tgtEl>
                                      </p:cBhvr>
                                    </p:animEffect>
                                  </p:childTnLst>
                                </p:cTn>
                              </p:par>
                            </p:childTnLst>
                          </p:cTn>
                        </p:par>
                        <p:par>
                          <p:cTn id="31" fill="hold">
                            <p:stCondLst>
                              <p:cond delay="5000"/>
                            </p:stCondLst>
                            <p:childTnLst>
                              <p:par>
                                <p:cTn id="32" presetID="22" presetClass="entr" presetSubtype="8" fill="hold"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1000"/>
                                        <p:tgtEl>
                                          <p:spTgt spid="38"/>
                                        </p:tgtEl>
                                      </p:cBhvr>
                                    </p:animEffect>
                                  </p:childTnLst>
                                </p:cTn>
                              </p:par>
                            </p:childTnLst>
                          </p:cTn>
                        </p:par>
                        <p:par>
                          <p:cTn id="35" fill="hold">
                            <p:stCondLst>
                              <p:cond delay="6000"/>
                            </p:stCondLst>
                            <p:childTnLst>
                              <p:par>
                                <p:cTn id="36" presetID="22" presetClass="entr" presetSubtype="8"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1000"/>
                                        <p:tgtEl>
                                          <p:spTgt spid="39"/>
                                        </p:tgtEl>
                                      </p:cBhvr>
                                    </p:animEffect>
                                  </p:childTnLst>
                                </p:cTn>
                              </p:par>
                            </p:childTnLst>
                          </p:cTn>
                        </p:par>
                        <p:par>
                          <p:cTn id="39" fill="hold">
                            <p:stCondLst>
                              <p:cond delay="7000"/>
                            </p:stCondLst>
                            <p:childTnLst>
                              <p:par>
                                <p:cTn id="40" presetID="22" presetClass="entr" presetSubtype="8" fill="hold" grpId="0" nodeType="afterEffect">
                                  <p:stCondLst>
                                    <p:cond delay="0"/>
                                  </p:stCondLst>
                                  <p:childTnLst>
                                    <p:set>
                                      <p:cBhvr>
                                        <p:cTn id="41" dur="1" fill="hold">
                                          <p:stCondLst>
                                            <p:cond delay="0"/>
                                          </p:stCondLst>
                                        </p:cTn>
                                        <p:tgtEl>
                                          <p:spTgt spid="13">
                                            <p:txEl>
                                              <p:pRg st="0" end="0"/>
                                            </p:txEl>
                                          </p:spTgt>
                                        </p:tgtEl>
                                        <p:attrNameLst>
                                          <p:attrName>style.visibility</p:attrName>
                                        </p:attrNameLst>
                                      </p:cBhvr>
                                      <p:to>
                                        <p:strVal val="visible"/>
                                      </p:to>
                                    </p:set>
                                    <p:animEffect transition="in" filter="wipe(left)">
                                      <p:cBhvr>
                                        <p:cTn id="42" dur="500"/>
                                        <p:tgtEl>
                                          <p:spTgt spid="13">
                                            <p:txEl>
                                              <p:pRg st="0" end="0"/>
                                            </p:txEl>
                                          </p:spTgt>
                                        </p:tgtEl>
                                      </p:cBhvr>
                                    </p:animEffect>
                                  </p:childTnLst>
                                </p:cTn>
                              </p:par>
                            </p:childTnLst>
                          </p:cTn>
                        </p:par>
                        <p:par>
                          <p:cTn id="43" fill="hold">
                            <p:stCondLst>
                              <p:cond delay="7500"/>
                            </p:stCondLst>
                            <p:childTnLst>
                              <p:par>
                                <p:cTn id="44" presetID="22" presetClass="entr" presetSubtype="2"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ipe(right)">
                                      <p:cBhvr>
                                        <p:cTn id="4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4"/>
          <p:cNvSpPr>
            <a:spLocks noChangeArrowheads="1"/>
          </p:cNvSpPr>
          <p:nvPr/>
        </p:nvSpPr>
        <p:spPr bwMode="auto">
          <a:xfrm>
            <a:off x="457199" y="1328738"/>
            <a:ext cx="3048001" cy="8810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PROFIT IS MAXIMIZED WHEN MARGINAL REVENUE EQUALS MARGINAL COST</a:t>
            </a:r>
            <a:endParaRPr lang="en-US" sz="1600" b="1" dirty="0">
              <a:latin typeface="Arial" charset="0"/>
            </a:endParaRPr>
          </a:p>
        </p:txBody>
      </p:sp>
      <p:sp>
        <p:nvSpPr>
          <p:cNvPr id="30" name="Rectangle 9"/>
          <p:cNvSpPr>
            <a:spLocks noChangeArrowheads="1"/>
          </p:cNvSpPr>
          <p:nvPr/>
        </p:nvSpPr>
        <p:spPr bwMode="auto">
          <a:xfrm>
            <a:off x="457200" y="9906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10.2</a:t>
            </a:r>
            <a:endParaRPr lang="en-US" sz="1600" b="1" dirty="0">
              <a:solidFill>
                <a:schemeClr val="bg1">
                  <a:lumMod val="65000"/>
                </a:schemeClr>
              </a:solidFill>
              <a:latin typeface="Arial" charset="0"/>
            </a:endParaRPr>
          </a:p>
        </p:txBody>
      </p:sp>
      <p:grpSp>
        <p:nvGrpSpPr>
          <p:cNvPr id="31" name="Group 30"/>
          <p:cNvGrpSpPr>
            <a:grpSpLocks/>
          </p:cNvGrpSpPr>
          <p:nvPr/>
        </p:nvGrpSpPr>
        <p:grpSpPr bwMode="auto">
          <a:xfrm>
            <a:off x="3513438" y="5791200"/>
            <a:ext cx="5410200" cy="171450"/>
            <a:chOff x="3657600" y="1678781"/>
            <a:chExt cx="4800600" cy="152400"/>
          </a:xfrm>
        </p:grpSpPr>
        <p:cxnSp>
          <p:nvCxnSpPr>
            <p:cNvPr id="32"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a:off x="3437238" y="1066799"/>
            <a:ext cx="171450" cy="5275065"/>
            <a:chOff x="3574256" y="2209800"/>
            <a:chExt cx="152400" cy="4114800"/>
          </a:xfrm>
        </p:grpSpPr>
        <p:cxnSp>
          <p:nvCxnSpPr>
            <p:cNvPr id="3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1" name="Group 20"/>
          <p:cNvGrpSpPr>
            <a:grpSpLocks/>
          </p:cNvGrpSpPr>
          <p:nvPr/>
        </p:nvGrpSpPr>
        <p:grpSpPr bwMode="auto">
          <a:xfrm>
            <a:off x="457199" y="6282928"/>
            <a:ext cx="3067051" cy="117872"/>
            <a:chOff x="457199" y="5791200"/>
            <a:chExt cx="3193257" cy="152400"/>
          </a:xfrm>
        </p:grpSpPr>
        <p:cxnSp>
          <p:nvCxnSpPr>
            <p:cNvPr id="22"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0" name="Rectangle 90"/>
          <p:cNvSpPr txBox="1">
            <a:spLocks noChangeArrowheads="1"/>
          </p:cNvSpPr>
          <p:nvPr/>
        </p:nvSpPr>
        <p:spPr>
          <a:xfrm>
            <a:off x="438150" y="242628"/>
            <a:ext cx="6705600" cy="427038"/>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The Monopolist’s Output Decision</a:t>
            </a:r>
            <a:endParaRPr lang="en-US" sz="2000" b="1" dirty="0" smtClean="0">
              <a:solidFill>
                <a:srgbClr val="950057"/>
              </a:solidFill>
            </a:endParaRPr>
          </a:p>
        </p:txBody>
      </p:sp>
      <p:pic>
        <p:nvPicPr>
          <p:cNvPr id="24" name="Picture 9" descr="C:\Documents and Settings\Kyle M. Thiel\Desktop\pindyckDone\ch10\fig10.02\fig10.02_05.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0" descr="C:\Documents and Settings\Kyle M. Thiel\Desktop\pindyckDone\ch10\fig10.02\fig10.02_06.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2" descr="C:\Documents and Settings\Kyle M. Thiel\Desktop\pindyckDone\ch10\fig10.02\fig10.02_08.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11"/>
          <p:cNvSpPr>
            <a:spLocks noChangeArrowheads="1"/>
          </p:cNvSpPr>
          <p:nvPr/>
        </p:nvSpPr>
        <p:spPr bwMode="auto">
          <a:xfrm>
            <a:off x="533400" y="2209800"/>
            <a:ext cx="2819400" cy="39624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i="1" dirty="0">
                <a:latin typeface="Arial" charset="0"/>
              </a:rPr>
              <a:t>Q</a:t>
            </a:r>
            <a:r>
              <a:rPr lang="en-US" sz="1600" dirty="0">
                <a:latin typeface="Arial" charset="0"/>
              </a:rPr>
              <a:t>* is the output level at which MR = MC. </a:t>
            </a:r>
          </a:p>
          <a:p>
            <a:pPr>
              <a:spcBef>
                <a:spcPct val="20000"/>
              </a:spcBef>
              <a:spcAft>
                <a:spcPct val="20000"/>
              </a:spcAft>
              <a:buNone/>
            </a:pPr>
            <a:r>
              <a:rPr lang="en-US" sz="1600" dirty="0">
                <a:latin typeface="Arial" charset="0"/>
              </a:rPr>
              <a:t>If the firm produces a smaller output—say, </a:t>
            </a:r>
            <a:r>
              <a:rPr lang="en-US" sz="1600" i="1" dirty="0">
                <a:latin typeface="Arial" charset="0"/>
              </a:rPr>
              <a:t>Q</a:t>
            </a:r>
            <a:r>
              <a:rPr lang="en-US" sz="1600" baseline="-25000" dirty="0">
                <a:latin typeface="Arial" charset="0"/>
              </a:rPr>
              <a:t>1</a:t>
            </a:r>
            <a:r>
              <a:rPr lang="en-US" sz="1600" dirty="0">
                <a:latin typeface="Arial" charset="0"/>
              </a:rPr>
              <a:t>—it sacrifices some profit because the extra revenue that could be earned from producing and selling the units between </a:t>
            </a:r>
            <a:r>
              <a:rPr lang="en-US" sz="1600" i="1" dirty="0">
                <a:latin typeface="Arial" charset="0"/>
              </a:rPr>
              <a:t>Q</a:t>
            </a:r>
            <a:r>
              <a:rPr lang="en-US" sz="1600" baseline="-25000" dirty="0">
                <a:latin typeface="Arial" charset="0"/>
              </a:rPr>
              <a:t>1</a:t>
            </a:r>
            <a:r>
              <a:rPr lang="en-US" sz="1600" dirty="0">
                <a:latin typeface="Arial" charset="0"/>
              </a:rPr>
              <a:t> and </a:t>
            </a:r>
            <a:r>
              <a:rPr lang="en-US" sz="1600" i="1" dirty="0">
                <a:latin typeface="Arial" charset="0"/>
              </a:rPr>
              <a:t>Q</a:t>
            </a:r>
            <a:r>
              <a:rPr lang="en-US" sz="1600" dirty="0">
                <a:latin typeface="Arial" charset="0"/>
              </a:rPr>
              <a:t>* exceeds the cost of producing them. </a:t>
            </a:r>
          </a:p>
          <a:p>
            <a:pPr>
              <a:spcBef>
                <a:spcPct val="20000"/>
              </a:spcBef>
              <a:spcAft>
                <a:spcPct val="20000"/>
              </a:spcAft>
              <a:buNone/>
            </a:pPr>
            <a:r>
              <a:rPr lang="en-US" sz="1600" dirty="0">
                <a:latin typeface="Arial" charset="0"/>
              </a:rPr>
              <a:t>Similarly, expanding output from </a:t>
            </a:r>
            <a:r>
              <a:rPr lang="en-US" sz="1600" i="1" dirty="0">
                <a:latin typeface="Arial" charset="0"/>
              </a:rPr>
              <a:t>Q</a:t>
            </a:r>
            <a:r>
              <a:rPr lang="en-US" sz="1600" dirty="0">
                <a:latin typeface="Arial" charset="0"/>
              </a:rPr>
              <a:t>* to </a:t>
            </a:r>
            <a:r>
              <a:rPr lang="en-US" sz="1600" i="1" dirty="0">
                <a:latin typeface="Arial" charset="0"/>
              </a:rPr>
              <a:t>Q</a:t>
            </a:r>
            <a:r>
              <a:rPr lang="en-US" sz="1600" baseline="-25000" dirty="0">
                <a:latin typeface="Arial" charset="0"/>
              </a:rPr>
              <a:t>2</a:t>
            </a:r>
            <a:r>
              <a:rPr lang="en-US" sz="1600" dirty="0">
                <a:latin typeface="Arial" charset="0"/>
              </a:rPr>
              <a:t> would reduce profit because the additional cost would exceed the additional revenue.</a:t>
            </a:r>
            <a:endParaRPr lang="en-US" sz="1600" i="1" dirty="0">
              <a:latin typeface="Arial" charset="0"/>
            </a:endParaRPr>
          </a:p>
        </p:txBody>
      </p:sp>
      <p:pic>
        <p:nvPicPr>
          <p:cNvPr id="41" name="Picture 2" descr="C:\Documents and Settings\Kyle M. Thiel\Desktop\pindyckDone\ch10\fig10.02\fig10.02_09.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 descr="C:\Documents and Settings\Kyle M. Thiel\Desktop\pindyckDone\ch10\fig10.02\fig10.02_02.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 descr="C:\Documents and Settings\Kyle M. Thiel\Desktop\pindyckDone\ch10\fig10.02\fig10.02_02a.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5" descr="C:\Documents and Settings\Kyle M. Thiel\Desktop\pindyckDone\ch10\fig10.02\fig10.02_02b.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6" descr="C:\Documents and Settings\Kyle M. Thiel\Desktop\pindyckDone\ch10\fig10.02\fig10.02_02c.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7" descr="C:\Documents and Settings\Kyle M. Thiel\Desktop\pindyckDone\ch10\fig10.02\fig10.02_03.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8" descr="C:\Documents and Settings\Kyle M. Thiel\Desktop\pindyckDone\ch10\fig10.02\fig10.02_04.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1" descr="C:\Documents and Settings\Kyle M. Thiel\Desktop\pindyckDone\ch10\fig10.02\fig10.02_07.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48" descr="fig10.02_01.gif"/>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524250" y="1152525"/>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49" descr="fig10.02_02d.gif"/>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3505200" y="1143000"/>
            <a:ext cx="554355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5749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wipe(left)">
                                      <p:cBhvr>
                                        <p:cTn id="7" dur="500"/>
                                        <p:tgtEl>
                                          <p:spTgt spid="20">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00"/>
                                        <p:tgtEl>
                                          <p:spTgt spid="34"/>
                                        </p:tgtEl>
                                      </p:cBhvr>
                                    </p:animEffect>
                                  </p:childTnLst>
                                </p:cTn>
                              </p:par>
                              <p:par>
                                <p:cTn id="20" presetID="22" presetClass="entr" presetSubtype="8"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27">
                                            <p:bg/>
                                          </p:spTgt>
                                        </p:tgtEl>
                                        <p:attrNameLst>
                                          <p:attrName>style.visibility</p:attrName>
                                        </p:attrNameLst>
                                      </p:cBhvr>
                                      <p:to>
                                        <p:strVal val="visible"/>
                                      </p:to>
                                    </p:set>
                                    <p:animEffect transition="in" filter="wipe(left)">
                                      <p:cBhvr>
                                        <p:cTn id="26" dur="500"/>
                                        <p:tgtEl>
                                          <p:spTgt spid="27">
                                            <p:bg/>
                                          </p:spTgt>
                                        </p:tgtEl>
                                      </p:cBhvr>
                                    </p:animEffect>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wipe(left)">
                                      <p:cBhvr>
                                        <p:cTn id="30" dur="500"/>
                                        <p:tgtEl>
                                          <p:spTgt spid="49"/>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left)">
                                      <p:cBhvr>
                                        <p:cTn id="34" dur="1000"/>
                                        <p:tgtEl>
                                          <p:spTgt spid="42"/>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left)">
                                      <p:cBhvr>
                                        <p:cTn id="38" dur="1000"/>
                                        <p:tgtEl>
                                          <p:spTgt spid="43"/>
                                        </p:tgtEl>
                                      </p:cBhvr>
                                    </p:animEffect>
                                  </p:childTnLst>
                                </p:cTn>
                              </p:par>
                            </p:childTnLst>
                          </p:cTn>
                        </p:par>
                        <p:par>
                          <p:cTn id="39" fill="hold">
                            <p:stCondLst>
                              <p:cond delay="6000"/>
                            </p:stCondLst>
                            <p:childTnLst>
                              <p:par>
                                <p:cTn id="40" presetID="22" presetClass="entr" presetSubtype="8"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left)">
                                      <p:cBhvr>
                                        <p:cTn id="42" dur="1000"/>
                                        <p:tgtEl>
                                          <p:spTgt spid="44"/>
                                        </p:tgtEl>
                                      </p:cBhvr>
                                    </p:animEffect>
                                  </p:childTnLst>
                                </p:cTn>
                              </p:par>
                            </p:childTnLst>
                          </p:cTn>
                        </p:par>
                        <p:par>
                          <p:cTn id="43" fill="hold">
                            <p:stCondLst>
                              <p:cond delay="7000"/>
                            </p:stCondLst>
                            <p:childTnLst>
                              <p:par>
                                <p:cTn id="44" presetID="22" presetClass="entr" presetSubtype="4" fill="hold" nodeType="after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wipe(down)">
                                      <p:cBhvr>
                                        <p:cTn id="46" dur="1000"/>
                                        <p:tgtEl>
                                          <p:spTgt spid="50"/>
                                        </p:tgtEl>
                                      </p:cBhvr>
                                    </p:animEffect>
                                  </p:childTnLst>
                                </p:cTn>
                              </p:par>
                            </p:childTnLst>
                          </p:cTn>
                        </p:par>
                        <p:par>
                          <p:cTn id="47" fill="hold">
                            <p:stCondLst>
                              <p:cond delay="8000"/>
                            </p:stCondLst>
                            <p:childTnLst>
                              <p:par>
                                <p:cTn id="48" presetID="22" presetClass="entr" presetSubtype="4"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wipe(down)">
                                      <p:cBhvr>
                                        <p:cTn id="50" dur="1000"/>
                                        <p:tgtEl>
                                          <p:spTgt spid="46"/>
                                        </p:tgtEl>
                                      </p:cBhvr>
                                    </p:animEffect>
                                  </p:childTnLst>
                                </p:cTn>
                              </p:par>
                            </p:childTnLst>
                          </p:cTn>
                        </p:par>
                        <p:par>
                          <p:cTn id="51" fill="hold">
                            <p:stCondLst>
                              <p:cond delay="9000"/>
                            </p:stCondLst>
                            <p:childTnLst>
                              <p:par>
                                <p:cTn id="52" presetID="22" presetClass="entr" presetSubtype="8" fill="hold" grpId="0" nodeType="afterEffect">
                                  <p:stCondLst>
                                    <p:cond delay="0"/>
                                  </p:stCondLst>
                                  <p:childTnLst>
                                    <p:set>
                                      <p:cBhvr>
                                        <p:cTn id="53" dur="1" fill="hold">
                                          <p:stCondLst>
                                            <p:cond delay="0"/>
                                          </p:stCondLst>
                                        </p:cTn>
                                        <p:tgtEl>
                                          <p:spTgt spid="27">
                                            <p:txEl>
                                              <p:pRg st="0" end="0"/>
                                            </p:txEl>
                                          </p:spTgt>
                                        </p:tgtEl>
                                        <p:attrNameLst>
                                          <p:attrName>style.visibility</p:attrName>
                                        </p:attrNameLst>
                                      </p:cBhvr>
                                      <p:to>
                                        <p:strVal val="visible"/>
                                      </p:to>
                                    </p:set>
                                    <p:animEffect transition="in" filter="wipe(left)">
                                      <p:cBhvr>
                                        <p:cTn id="54" dur="500"/>
                                        <p:tgtEl>
                                          <p:spTgt spid="27">
                                            <p:txEl>
                                              <p:pRg st="0" end="0"/>
                                            </p:txEl>
                                          </p:spTgt>
                                        </p:tgtEl>
                                      </p:cBhvr>
                                    </p:animEffect>
                                  </p:childTnLst>
                                </p:cTn>
                              </p:par>
                            </p:childTnLst>
                          </p:cTn>
                        </p:par>
                        <p:par>
                          <p:cTn id="55" fill="hold">
                            <p:stCondLst>
                              <p:cond delay="9500"/>
                            </p:stCondLst>
                            <p:childTnLst>
                              <p:par>
                                <p:cTn id="56" presetID="22" presetClass="entr" presetSubtype="8" fill="hold" nodeType="afterEffect">
                                  <p:stCondLst>
                                    <p:cond delay="0"/>
                                  </p:stCondLst>
                                  <p:childTnLst>
                                    <p:set>
                                      <p:cBhvr>
                                        <p:cTn id="57" dur="1" fill="hold">
                                          <p:stCondLst>
                                            <p:cond delay="0"/>
                                          </p:stCondLst>
                                        </p:cTn>
                                        <p:tgtEl>
                                          <p:spTgt spid="47"/>
                                        </p:tgtEl>
                                        <p:attrNameLst>
                                          <p:attrName>style.visibility</p:attrName>
                                        </p:attrNameLst>
                                      </p:cBhvr>
                                      <p:to>
                                        <p:strVal val="visible"/>
                                      </p:to>
                                    </p:set>
                                    <p:animEffect transition="in" filter="wipe(left)">
                                      <p:cBhvr>
                                        <p:cTn id="58" dur="1000"/>
                                        <p:tgtEl>
                                          <p:spTgt spid="47"/>
                                        </p:tgtEl>
                                      </p:cBhvr>
                                    </p:animEffect>
                                  </p:childTnLst>
                                </p:cTn>
                              </p:par>
                            </p:childTnLst>
                          </p:cTn>
                        </p:par>
                        <p:par>
                          <p:cTn id="59" fill="hold">
                            <p:stCondLst>
                              <p:cond delay="10500"/>
                            </p:stCondLst>
                            <p:childTnLst>
                              <p:par>
                                <p:cTn id="60" presetID="22" presetClass="entr" presetSubtype="8" fill="hold" nodeType="after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wipe(left)">
                                      <p:cBhvr>
                                        <p:cTn id="62" dur="1000"/>
                                        <p:tgtEl>
                                          <p:spTgt spid="45"/>
                                        </p:tgtEl>
                                      </p:cBhvr>
                                    </p:animEffect>
                                  </p:childTnLst>
                                </p:cTn>
                              </p:par>
                            </p:childTnLst>
                          </p:cTn>
                        </p:par>
                        <p:par>
                          <p:cTn id="63" fill="hold">
                            <p:stCondLst>
                              <p:cond delay="11500"/>
                            </p:stCondLst>
                            <p:childTnLst>
                              <p:par>
                                <p:cTn id="64" presetID="22" presetClass="entr" presetSubtype="4" fill="hold" nodeType="after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wipe(down)">
                                      <p:cBhvr>
                                        <p:cTn id="66" dur="1000"/>
                                        <p:tgtEl>
                                          <p:spTgt spid="24"/>
                                        </p:tgtEl>
                                      </p:cBhvr>
                                    </p:animEffect>
                                  </p:childTnLst>
                                </p:cTn>
                              </p:par>
                            </p:childTnLst>
                          </p:cTn>
                        </p:par>
                        <p:par>
                          <p:cTn id="67" fill="hold">
                            <p:stCondLst>
                              <p:cond delay="12500"/>
                            </p:stCondLst>
                            <p:childTnLst>
                              <p:par>
                                <p:cTn id="68" presetID="22" presetClass="entr" presetSubtype="8" fill="hold"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wipe(left)">
                                      <p:cBhvr>
                                        <p:cTn id="70" dur="1000"/>
                                        <p:tgtEl>
                                          <p:spTgt spid="25"/>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27">
                                            <p:txEl>
                                              <p:pRg st="1" end="1"/>
                                            </p:txEl>
                                          </p:spTgt>
                                        </p:tgtEl>
                                        <p:attrNameLst>
                                          <p:attrName>style.visibility</p:attrName>
                                        </p:attrNameLst>
                                      </p:cBhvr>
                                      <p:to>
                                        <p:strVal val="visible"/>
                                      </p:to>
                                    </p:set>
                                    <p:animEffect transition="in" filter="wipe(left)">
                                      <p:cBhvr>
                                        <p:cTn id="75" dur="500"/>
                                        <p:tgtEl>
                                          <p:spTgt spid="27">
                                            <p:txEl>
                                              <p:pRg st="1" end="1"/>
                                            </p:txEl>
                                          </p:spTgt>
                                        </p:tgtEl>
                                      </p:cBhvr>
                                    </p:animEffect>
                                  </p:childTnLst>
                                </p:cTn>
                              </p:par>
                            </p:childTnLst>
                          </p:cTn>
                        </p:par>
                        <p:par>
                          <p:cTn id="76" fill="hold">
                            <p:stCondLst>
                              <p:cond delay="500"/>
                            </p:stCondLst>
                            <p:childTnLst>
                              <p:par>
                                <p:cTn id="77" presetID="22" presetClass="entr" presetSubtype="8" fill="hold" nodeType="afterEffect">
                                  <p:stCondLst>
                                    <p:cond delay="0"/>
                                  </p:stCondLst>
                                  <p:childTnLst>
                                    <p:set>
                                      <p:cBhvr>
                                        <p:cTn id="78" dur="1" fill="hold">
                                          <p:stCondLst>
                                            <p:cond delay="0"/>
                                          </p:stCondLst>
                                        </p:cTn>
                                        <p:tgtEl>
                                          <p:spTgt spid="48"/>
                                        </p:tgtEl>
                                        <p:attrNameLst>
                                          <p:attrName>style.visibility</p:attrName>
                                        </p:attrNameLst>
                                      </p:cBhvr>
                                      <p:to>
                                        <p:strVal val="visible"/>
                                      </p:to>
                                    </p:set>
                                    <p:animEffect transition="in" filter="wipe(left)">
                                      <p:cBhvr>
                                        <p:cTn id="79" dur="1000"/>
                                        <p:tgtEl>
                                          <p:spTgt spid="48"/>
                                        </p:tgtEl>
                                      </p:cBhvr>
                                    </p:animEffect>
                                  </p:childTnLst>
                                </p:cTn>
                              </p:par>
                            </p:childTnLst>
                          </p:cTn>
                        </p:par>
                        <p:par>
                          <p:cTn id="80" fill="hold">
                            <p:stCondLst>
                              <p:cond delay="1500"/>
                            </p:stCondLst>
                            <p:childTnLst>
                              <p:par>
                                <p:cTn id="81" presetID="22" presetClass="entr" presetSubtype="4" fill="hold" nodeType="after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wipe(down)">
                                      <p:cBhvr>
                                        <p:cTn id="83" dur="1000"/>
                                        <p:tgtEl>
                                          <p:spTgt spid="26"/>
                                        </p:tgtEl>
                                      </p:cBhvr>
                                    </p:animEffect>
                                  </p:childTnLst>
                                </p:cTn>
                              </p:par>
                            </p:childTnLst>
                          </p:cTn>
                        </p:par>
                        <p:par>
                          <p:cTn id="84" fill="hold">
                            <p:stCondLst>
                              <p:cond delay="2500"/>
                            </p:stCondLst>
                            <p:childTnLst>
                              <p:par>
                                <p:cTn id="85" presetID="22" presetClass="entr" presetSubtype="2" fill="hold"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wipe(right)">
                                      <p:cBhvr>
                                        <p:cTn id="87" dur="1000"/>
                                        <p:tgtEl>
                                          <p:spTgt spid="41"/>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27">
                                            <p:txEl>
                                              <p:pRg st="2" end="2"/>
                                            </p:txEl>
                                          </p:spTgt>
                                        </p:tgtEl>
                                        <p:attrNameLst>
                                          <p:attrName>style.visibility</p:attrName>
                                        </p:attrNameLst>
                                      </p:cBhvr>
                                      <p:to>
                                        <p:strVal val="visible"/>
                                      </p:to>
                                    </p:set>
                                    <p:animEffect transition="in" filter="wipe(left)">
                                      <p:cBhvr>
                                        <p:cTn id="92" dur="500"/>
                                        <p:tgtEl>
                                          <p:spTgt spid="27">
                                            <p:txEl>
                                              <p:pRg st="2" end="2"/>
                                            </p:txEl>
                                          </p:spTgt>
                                        </p:tgtEl>
                                      </p:cBhvr>
                                    </p:animEffect>
                                  </p:childTnLst>
                                </p:cTn>
                              </p:par>
                            </p:childTnLst>
                          </p:cTn>
                        </p:par>
                        <p:par>
                          <p:cTn id="93" fill="hold">
                            <p:stCondLst>
                              <p:cond delay="500"/>
                            </p:stCondLst>
                            <p:childTnLst>
                              <p:par>
                                <p:cTn id="94" presetID="22" presetClass="entr" presetSubtype="2" fill="hold" nodeType="afterEffect">
                                  <p:stCondLst>
                                    <p:cond delay="0"/>
                                  </p:stCondLst>
                                  <p:childTnLst>
                                    <p:set>
                                      <p:cBhvr>
                                        <p:cTn id="95" dur="1" fill="hold">
                                          <p:stCondLst>
                                            <p:cond delay="0"/>
                                          </p:stCondLst>
                                        </p:cTn>
                                        <p:tgtEl>
                                          <p:spTgt spid="21"/>
                                        </p:tgtEl>
                                        <p:attrNameLst>
                                          <p:attrName>style.visibility</p:attrName>
                                        </p:attrNameLst>
                                      </p:cBhvr>
                                      <p:to>
                                        <p:strVal val="visible"/>
                                      </p:to>
                                    </p:set>
                                    <p:animEffect transition="in" filter="wipe(right)">
                                      <p:cBhvr>
                                        <p:cTn id="9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20" grpId="0" build="p"/>
      <p:bldP spid="27"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93"/>
          <p:cNvSpPr>
            <a:spLocks noChangeArrowheads="1"/>
          </p:cNvSpPr>
          <p:nvPr/>
        </p:nvSpPr>
        <p:spPr bwMode="auto">
          <a:xfrm>
            <a:off x="457200" y="1154112"/>
            <a:ext cx="8229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We can also see algebraically that </a:t>
            </a:r>
            <a:r>
              <a:rPr lang="en-US" i="1" dirty="0">
                <a:latin typeface="Arial" charset="0"/>
              </a:rPr>
              <a:t>Q</a:t>
            </a:r>
            <a:r>
              <a:rPr lang="en-US" dirty="0">
                <a:latin typeface="Arial" charset="0"/>
              </a:rPr>
              <a:t>* maximizes profit. Profit </a:t>
            </a:r>
            <a:r>
              <a:rPr lang="en-US" dirty="0">
                <a:latin typeface="Times New Roman" pitchFamily="18" charset="0"/>
                <a:cs typeface="Times New Roman" pitchFamily="18" charset="0"/>
              </a:rPr>
              <a:t>π</a:t>
            </a:r>
            <a:r>
              <a:rPr lang="en-US" dirty="0">
                <a:latin typeface="Arial" charset="0"/>
              </a:rPr>
              <a:t> is the difference between revenue and cost, both of which depend on </a:t>
            </a:r>
            <a:r>
              <a:rPr lang="en-US" i="1" dirty="0">
                <a:latin typeface="Arial" charset="0"/>
              </a:rPr>
              <a:t>Q</a:t>
            </a:r>
            <a:r>
              <a:rPr lang="en-US" dirty="0">
                <a:latin typeface="Arial" charset="0"/>
              </a:rPr>
              <a:t>:</a:t>
            </a:r>
          </a:p>
        </p:txBody>
      </p:sp>
      <p:sp>
        <p:nvSpPr>
          <p:cNvPr id="17" name="Rectangle 93"/>
          <p:cNvSpPr>
            <a:spLocks noChangeArrowheads="1"/>
          </p:cNvSpPr>
          <p:nvPr/>
        </p:nvSpPr>
        <p:spPr bwMode="auto">
          <a:xfrm>
            <a:off x="457200" y="2544762"/>
            <a:ext cx="8229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cs typeface="Arial" charset="0"/>
              </a:rPr>
              <a:t>As </a:t>
            </a:r>
            <a:r>
              <a:rPr lang="en-US" i="1" dirty="0">
                <a:latin typeface="Arial" charset="0"/>
                <a:cs typeface="Arial" charset="0"/>
              </a:rPr>
              <a:t>Q</a:t>
            </a:r>
            <a:r>
              <a:rPr lang="en-US" dirty="0">
                <a:latin typeface="Arial" charset="0"/>
                <a:cs typeface="Arial" charset="0"/>
              </a:rPr>
              <a:t> is increased from zero, profit will increase until it reaches a maximum and then begin to decrease. Thus the profit-maximizing </a:t>
            </a:r>
            <a:r>
              <a:rPr lang="en-US" i="1" dirty="0">
                <a:latin typeface="Arial" charset="0"/>
                <a:cs typeface="Arial" charset="0"/>
              </a:rPr>
              <a:t>Q</a:t>
            </a:r>
            <a:r>
              <a:rPr lang="en-US" dirty="0">
                <a:latin typeface="Arial" charset="0"/>
                <a:cs typeface="Arial" charset="0"/>
              </a:rPr>
              <a:t> is such that the incremental profit resulting from a small increase in </a:t>
            </a:r>
            <a:r>
              <a:rPr lang="en-US" i="1" dirty="0">
                <a:latin typeface="Arial" charset="0"/>
                <a:cs typeface="Arial" charset="0"/>
              </a:rPr>
              <a:t>Q</a:t>
            </a:r>
            <a:r>
              <a:rPr lang="en-US" dirty="0">
                <a:latin typeface="Arial" charset="0"/>
                <a:cs typeface="Arial" charset="0"/>
              </a:rPr>
              <a:t> is just zero (i.e., Δ</a:t>
            </a:r>
            <a:r>
              <a:rPr lang="en-US" i="1" dirty="0">
                <a:latin typeface="Arial" charset="0"/>
                <a:cs typeface="Arial" charset="0"/>
              </a:rPr>
              <a:t>π</a:t>
            </a:r>
            <a:r>
              <a:rPr lang="en-US" dirty="0">
                <a:latin typeface="Arial" charset="0"/>
                <a:cs typeface="Arial" charset="0"/>
              </a:rPr>
              <a:t> /Δ</a:t>
            </a:r>
            <a:r>
              <a:rPr lang="en-US" i="1" dirty="0">
                <a:latin typeface="Arial" charset="0"/>
                <a:cs typeface="Arial" charset="0"/>
              </a:rPr>
              <a:t>Q</a:t>
            </a:r>
            <a:r>
              <a:rPr lang="en-US" dirty="0">
                <a:latin typeface="Arial" charset="0"/>
                <a:cs typeface="Arial" charset="0"/>
              </a:rPr>
              <a:t> = 0). Then</a:t>
            </a:r>
          </a:p>
        </p:txBody>
      </p:sp>
      <p:sp>
        <p:nvSpPr>
          <p:cNvPr id="19" name="Rectangle 93"/>
          <p:cNvSpPr>
            <a:spLocks noChangeArrowheads="1"/>
          </p:cNvSpPr>
          <p:nvPr/>
        </p:nvSpPr>
        <p:spPr bwMode="auto">
          <a:xfrm>
            <a:off x="457200" y="4430712"/>
            <a:ext cx="8229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But Δ</a:t>
            </a:r>
            <a:r>
              <a:rPr lang="en-US" i="1" dirty="0">
                <a:latin typeface="Arial" charset="0"/>
              </a:rPr>
              <a:t>R</a:t>
            </a:r>
            <a:r>
              <a:rPr lang="en-US" dirty="0">
                <a:latin typeface="Arial" charset="0"/>
              </a:rPr>
              <a:t>/Δ</a:t>
            </a:r>
            <a:r>
              <a:rPr lang="en-US" i="1" dirty="0">
                <a:latin typeface="Arial" charset="0"/>
              </a:rPr>
              <a:t>Q</a:t>
            </a:r>
            <a:r>
              <a:rPr lang="en-US" dirty="0">
                <a:latin typeface="Arial" charset="0"/>
              </a:rPr>
              <a:t> is marginal revenue and Δ</a:t>
            </a:r>
            <a:r>
              <a:rPr lang="en-US" i="1" dirty="0">
                <a:latin typeface="Arial" charset="0"/>
              </a:rPr>
              <a:t>C</a:t>
            </a:r>
            <a:r>
              <a:rPr lang="en-US" dirty="0">
                <a:latin typeface="Arial" charset="0"/>
              </a:rPr>
              <a:t>/Δ</a:t>
            </a:r>
            <a:r>
              <a:rPr lang="en-US" i="1" dirty="0">
                <a:latin typeface="Arial" charset="0"/>
              </a:rPr>
              <a:t>Q</a:t>
            </a:r>
            <a:r>
              <a:rPr lang="en-US" dirty="0">
                <a:latin typeface="Arial" charset="0"/>
              </a:rPr>
              <a:t> is marginal cost. Thus the profit-maximizing condition is that</a:t>
            </a:r>
          </a:p>
        </p:txBody>
      </p:sp>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3385168" y="2003980"/>
                <a:ext cx="2373663"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i="1" smtClean="0">
                          <a:latin typeface="Cambria Math"/>
                          <a:ea typeface="Cambria Math"/>
                        </a:rPr>
                        <m:t>𝜋</m:t>
                      </m:r>
                      <m:d>
                        <m:dPr>
                          <m:ctrlPr>
                            <a:rPr lang="en-US" i="1" smtClean="0">
                              <a:latin typeface="Cambria Math"/>
                              <a:ea typeface="Cambria Math"/>
                            </a:rPr>
                          </m:ctrlPr>
                        </m:dPr>
                        <m:e>
                          <m:r>
                            <a:rPr lang="en-US" b="0" i="1" smtClean="0">
                              <a:latin typeface="Cambria Math"/>
                              <a:ea typeface="Cambria Math"/>
                            </a:rPr>
                            <m:t>𝑄</m:t>
                          </m:r>
                        </m:e>
                      </m:d>
                      <m:r>
                        <a:rPr lang="en-US" b="0" i="1" smtClean="0">
                          <a:latin typeface="Cambria Math"/>
                          <a:ea typeface="Cambria Math"/>
                        </a:rPr>
                        <m:t>=</m:t>
                      </m:r>
                      <m:r>
                        <a:rPr lang="en-US" b="0" i="1" smtClean="0">
                          <a:latin typeface="Cambria Math"/>
                          <a:ea typeface="Cambria Math"/>
                        </a:rPr>
                        <m:t>𝑅</m:t>
                      </m:r>
                      <m:d>
                        <m:dPr>
                          <m:ctrlPr>
                            <a:rPr lang="en-US" b="0" i="1" smtClean="0">
                              <a:latin typeface="Cambria Math"/>
                              <a:ea typeface="Cambria Math"/>
                            </a:rPr>
                          </m:ctrlPr>
                        </m:dPr>
                        <m:e>
                          <m:r>
                            <a:rPr lang="en-US" b="0" i="1" smtClean="0">
                              <a:latin typeface="Cambria Math"/>
                              <a:ea typeface="Cambria Math"/>
                            </a:rPr>
                            <m:t>𝑄</m:t>
                          </m:r>
                        </m:e>
                      </m:d>
                      <m:r>
                        <a:rPr lang="en-US" b="0" i="1" smtClean="0">
                          <a:latin typeface="Cambria Math"/>
                          <a:ea typeface="Cambria Math"/>
                        </a:rPr>
                        <m:t>−</m:t>
                      </m:r>
                      <m:r>
                        <a:rPr lang="en-US" b="0" i="1" smtClean="0">
                          <a:latin typeface="Cambria Math"/>
                          <a:ea typeface="Cambria Math"/>
                        </a:rPr>
                        <m:t>𝐶</m:t>
                      </m:r>
                      <m:d>
                        <m:dPr>
                          <m:ctrlPr>
                            <a:rPr lang="en-US" b="0" i="1" smtClean="0">
                              <a:latin typeface="Cambria Math"/>
                              <a:ea typeface="Cambria Math"/>
                            </a:rPr>
                          </m:ctrlPr>
                        </m:dPr>
                        <m:e>
                          <m:r>
                            <a:rPr lang="en-US" b="0" i="1" smtClean="0">
                              <a:latin typeface="Cambria Math"/>
                              <a:ea typeface="Cambria Math"/>
                            </a:rPr>
                            <m:t>𝑄</m:t>
                          </m:r>
                        </m:e>
                      </m: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385168" y="2003980"/>
                <a:ext cx="2373663" cy="369332"/>
              </a:xfrm>
              <a:prstGeom prst="rect">
                <a:avLst/>
              </a:prstGeom>
              <a:blipFill rotWithShape="1">
                <a:blip r:embed="rId4"/>
                <a:stretch>
                  <a:fillRect b="-1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2877176" y="3810000"/>
                <a:ext cx="3389646"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i="1" smtClean="0">
                              <a:latin typeface="Cambria Math"/>
                              <a:ea typeface="Cambria Math"/>
                            </a:rPr>
                            <m:t>∆</m:t>
                          </m:r>
                          <m:r>
                            <a:rPr lang="en-US" i="1" smtClean="0">
                              <a:latin typeface="Cambria Math"/>
                              <a:ea typeface="Cambria Math"/>
                            </a:rPr>
                            <m:t>𝜋</m:t>
                          </m:r>
                        </m:num>
                        <m:den>
                          <m:r>
                            <a:rPr lang="en-US" i="1" smtClean="0">
                              <a:latin typeface="Cambria Math"/>
                              <a:ea typeface="Cambria Math"/>
                            </a:rPr>
                            <m:t>∆</m:t>
                          </m:r>
                          <m:r>
                            <a:rPr lang="en-US" b="0" i="1" smtClean="0">
                              <a:latin typeface="Cambria Math"/>
                              <a:ea typeface="Cambria Math"/>
                            </a:rPr>
                            <m:t>𝑄</m:t>
                          </m:r>
                          <m:r>
                            <a:rPr lang="en-US" b="0" i="1"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m:t>
                              </m:r>
                              <m:r>
                                <a:rPr lang="en-US" b="0" i="1" smtClean="0">
                                  <a:latin typeface="Cambria Math"/>
                                  <a:ea typeface="Cambria Math"/>
                                </a:rPr>
                                <m:t>𝑅</m:t>
                              </m:r>
                            </m:num>
                            <m:den>
                              <m:r>
                                <a:rPr lang="en-US" b="0" i="1" smtClean="0">
                                  <a:latin typeface="Cambria Math"/>
                                  <a:ea typeface="Cambria Math"/>
                                </a:rPr>
                                <m:t>∆</m:t>
                              </m:r>
                              <m:r>
                                <a:rPr lang="en-US" b="0" i="1" smtClean="0">
                                  <a:latin typeface="Cambria Math"/>
                                  <a:ea typeface="Cambria Math"/>
                                </a:rPr>
                                <m:t>𝑄</m:t>
                              </m:r>
                              <m:r>
                                <a:rPr lang="en-US" b="0" i="1"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m:t>
                                  </m:r>
                                  <m:r>
                                    <a:rPr lang="en-US" b="0" i="1" smtClean="0">
                                      <a:latin typeface="Cambria Math"/>
                                      <a:ea typeface="Cambria Math"/>
                                    </a:rPr>
                                    <m:t>𝐶</m:t>
                                  </m:r>
                                </m:num>
                                <m:den>
                                  <m:r>
                                    <a:rPr lang="en-US" b="0" i="1" smtClean="0">
                                      <a:latin typeface="Cambria Math"/>
                                      <a:ea typeface="Cambria Math"/>
                                    </a:rPr>
                                    <m:t>∆</m:t>
                                  </m:r>
                                  <m:r>
                                    <a:rPr lang="en-US" b="0" i="1" smtClean="0">
                                      <a:latin typeface="Cambria Math"/>
                                      <a:ea typeface="Cambria Math"/>
                                    </a:rPr>
                                    <m:t>𝑄</m:t>
                                  </m:r>
                                  <m:r>
                                    <a:rPr lang="en-US" b="0" i="1" smtClean="0">
                                      <a:latin typeface="Cambria Math"/>
                                      <a:ea typeface="Cambria Math"/>
                                    </a:rPr>
                                    <m:t>=0</m:t>
                                  </m:r>
                                </m:den>
                              </m:f>
                            </m:den>
                          </m:f>
                        </m:den>
                      </m:f>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2877176" y="3810000"/>
                <a:ext cx="3389646" cy="369332"/>
              </a:xfrm>
              <a:prstGeom prst="rect">
                <a:avLst/>
              </a:prstGeom>
              <a:blipFill rotWithShape="1">
                <a:blip r:embed="rId5"/>
                <a:stretch>
                  <a:fillRect l="-360" t="-116393" b="-17541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3066588" y="5193268"/>
                <a:ext cx="301082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MR</m:t>
                      </m:r>
                      <m:r>
                        <a:rPr lang="en-US" b="0" i="1" smtClean="0">
                          <a:latin typeface="Cambria Math"/>
                        </a:rPr>
                        <m:t>−</m:t>
                      </m:r>
                      <m:r>
                        <m:rPr>
                          <m:nor/>
                        </m:rPr>
                        <a:rPr lang="en-US" b="0" i="0" smtClean="0">
                          <a:latin typeface="Cambria Math"/>
                        </a:rPr>
                        <m:t>MC</m:t>
                      </m:r>
                      <m:r>
                        <a:rPr lang="en-US" b="0" i="1" smtClean="0">
                          <a:latin typeface="Cambria Math"/>
                        </a:rPr>
                        <m:t>=0</m:t>
                      </m:r>
                      <m:r>
                        <m:rPr>
                          <m:nor/>
                        </m:rPr>
                        <a:rPr lang="en-US" b="0" i="0" smtClean="0">
                          <a:latin typeface="Cambria Math"/>
                        </a:rPr>
                        <m:t>, </m:t>
                      </m:r>
                      <m:r>
                        <m:rPr>
                          <m:nor/>
                        </m:rPr>
                        <a:rPr lang="en-US" b="0" i="0" smtClean="0">
                          <a:latin typeface="Cambria Math"/>
                        </a:rPr>
                        <m:t>or</m:t>
                      </m:r>
                      <m:r>
                        <a:rPr lang="en-US" b="0" i="1" smtClean="0">
                          <a:latin typeface="Cambria Math"/>
                        </a:rPr>
                        <m:t> </m:t>
                      </m:r>
                      <m:r>
                        <m:rPr>
                          <m:nor/>
                        </m:rPr>
                        <a:rPr lang="en-US" b="0" i="0" smtClean="0">
                          <a:latin typeface="Cambria Math"/>
                        </a:rPr>
                        <m:t>MR</m:t>
                      </m:r>
                      <m:r>
                        <a:rPr lang="en-US" b="0" i="1" smtClean="0">
                          <a:latin typeface="Cambria Math"/>
                        </a:rPr>
                        <m:t>=</m:t>
                      </m:r>
                      <m:r>
                        <m:rPr>
                          <m:nor/>
                        </m:rPr>
                        <a:rPr lang="en-US" b="0" i="0" smtClean="0">
                          <a:latin typeface="Cambria Math"/>
                        </a:rPr>
                        <m:t>MC</m:t>
                      </m:r>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3066588" y="5193268"/>
                <a:ext cx="3010824" cy="369332"/>
              </a:xfrm>
              <a:prstGeom prst="rect">
                <a:avLst/>
              </a:prstGeom>
              <a:blipFill rotWithShape="1">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121433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left)">
                                      <p:cBhvr>
                                        <p:cTn id="25" dur="500"/>
                                        <p:tgtEl>
                                          <p:spTgt spid="19"/>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 grpId="0"/>
      <p:bldP spid="19" grpId="0"/>
      <p:bldP spid="2" grpId="0"/>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4"/>
          <p:cNvSpPr>
            <a:spLocks noChangeArrowheads="1"/>
          </p:cNvSpPr>
          <p:nvPr/>
        </p:nvSpPr>
        <p:spPr bwMode="auto">
          <a:xfrm>
            <a:off x="457200" y="1481138"/>
            <a:ext cx="4724400" cy="3476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EXAMPLE OF PROFIT MAXIMIZATION</a:t>
            </a:r>
            <a:endParaRPr lang="en-US" sz="1600" b="1" dirty="0">
              <a:latin typeface="Arial" charset="0"/>
            </a:endParaRPr>
          </a:p>
        </p:txBody>
      </p:sp>
      <p:sp>
        <p:nvSpPr>
          <p:cNvPr id="30" name="Rectangle 9"/>
          <p:cNvSpPr>
            <a:spLocks noChangeArrowheads="1"/>
          </p:cNvSpPr>
          <p:nvPr/>
        </p:nvSpPr>
        <p:spPr bwMode="auto">
          <a:xfrm>
            <a:off x="457200" y="11430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10.3</a:t>
            </a:r>
            <a:endParaRPr lang="en-US" sz="1600" b="1" dirty="0">
              <a:solidFill>
                <a:schemeClr val="bg1">
                  <a:lumMod val="65000"/>
                </a:schemeClr>
              </a:solidFill>
              <a:latin typeface="Arial" charset="0"/>
            </a:endParaRPr>
          </a:p>
        </p:txBody>
      </p:sp>
      <p:grpSp>
        <p:nvGrpSpPr>
          <p:cNvPr id="31" name="Group 30"/>
          <p:cNvGrpSpPr>
            <a:grpSpLocks/>
          </p:cNvGrpSpPr>
          <p:nvPr/>
        </p:nvGrpSpPr>
        <p:grpSpPr bwMode="auto">
          <a:xfrm>
            <a:off x="5264943" y="6511528"/>
            <a:ext cx="3650457" cy="146447"/>
            <a:chOff x="3657600" y="1678781"/>
            <a:chExt cx="4800600" cy="152400"/>
          </a:xfrm>
        </p:grpSpPr>
        <p:cxnSp>
          <p:nvCxnSpPr>
            <p:cNvPr id="32"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a:off x="5191125" y="1219199"/>
            <a:ext cx="152400" cy="5353105"/>
            <a:chOff x="3574256" y="2209800"/>
            <a:chExt cx="152400" cy="4114800"/>
          </a:xfrm>
        </p:grpSpPr>
        <p:cxnSp>
          <p:nvCxnSpPr>
            <p:cNvPr id="3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1" name="Group 20"/>
          <p:cNvGrpSpPr>
            <a:grpSpLocks/>
          </p:cNvGrpSpPr>
          <p:nvPr/>
        </p:nvGrpSpPr>
        <p:grpSpPr bwMode="auto">
          <a:xfrm>
            <a:off x="457199" y="6096000"/>
            <a:ext cx="4807745" cy="117872"/>
            <a:chOff x="457199" y="5791200"/>
            <a:chExt cx="3193257" cy="152400"/>
          </a:xfrm>
        </p:grpSpPr>
        <p:cxnSp>
          <p:nvCxnSpPr>
            <p:cNvPr id="22"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0" name="Rectangle 90"/>
          <p:cNvSpPr txBox="1">
            <a:spLocks noChangeArrowheads="1"/>
          </p:cNvSpPr>
          <p:nvPr/>
        </p:nvSpPr>
        <p:spPr>
          <a:xfrm>
            <a:off x="438150" y="258762"/>
            <a:ext cx="6705600" cy="427038"/>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An Example</a:t>
            </a:r>
          </a:p>
        </p:txBody>
      </p:sp>
      <p:pic>
        <p:nvPicPr>
          <p:cNvPr id="37" name="Picture 12" descr="C:\Documents and Settings\Kyle M. Thiel\Desktop\pindyckDone\ch10\fig10.03\fig10.03_15.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ectangle 11"/>
          <p:cNvSpPr>
            <a:spLocks noChangeArrowheads="1"/>
          </p:cNvSpPr>
          <p:nvPr/>
        </p:nvSpPr>
        <p:spPr bwMode="auto">
          <a:xfrm>
            <a:off x="533399" y="1828800"/>
            <a:ext cx="4648201" cy="426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Part </a:t>
            </a:r>
            <a:r>
              <a:rPr lang="en-US" sz="1600" b="1" dirty="0">
                <a:latin typeface="Arial" charset="0"/>
              </a:rPr>
              <a:t>(a)</a:t>
            </a:r>
            <a:r>
              <a:rPr lang="en-US" sz="1600" dirty="0">
                <a:latin typeface="Arial" charset="0"/>
              </a:rPr>
              <a:t> shows total revenue </a:t>
            </a:r>
            <a:r>
              <a:rPr lang="en-US" sz="1600" i="1" dirty="0">
                <a:latin typeface="Arial" charset="0"/>
              </a:rPr>
              <a:t>R</a:t>
            </a:r>
            <a:r>
              <a:rPr lang="en-US" sz="1600" dirty="0">
                <a:latin typeface="Arial" charset="0"/>
              </a:rPr>
              <a:t>, total cost </a:t>
            </a:r>
            <a:r>
              <a:rPr lang="en-US" sz="1600" i="1" dirty="0">
                <a:latin typeface="Arial" charset="0"/>
              </a:rPr>
              <a:t>C</a:t>
            </a:r>
            <a:r>
              <a:rPr lang="en-US" sz="1600" dirty="0">
                <a:latin typeface="Arial" charset="0"/>
              </a:rPr>
              <a:t>, and profit, the difference between the two.</a:t>
            </a:r>
          </a:p>
          <a:p>
            <a:pPr>
              <a:spcBef>
                <a:spcPct val="20000"/>
              </a:spcBef>
              <a:spcAft>
                <a:spcPct val="20000"/>
              </a:spcAft>
              <a:buNone/>
            </a:pPr>
            <a:r>
              <a:rPr lang="en-US" sz="1600" dirty="0">
                <a:latin typeface="Arial" charset="0"/>
              </a:rPr>
              <a:t>Part </a:t>
            </a:r>
            <a:r>
              <a:rPr lang="en-US" sz="1600" b="1" dirty="0">
                <a:latin typeface="Arial" charset="0"/>
              </a:rPr>
              <a:t>(b)</a:t>
            </a:r>
            <a:r>
              <a:rPr lang="en-US" sz="1600" dirty="0">
                <a:latin typeface="Arial" charset="0"/>
              </a:rPr>
              <a:t> shows average and marginal revenue and average and marginal cost.</a:t>
            </a:r>
          </a:p>
          <a:p>
            <a:pPr>
              <a:spcBef>
                <a:spcPct val="20000"/>
              </a:spcBef>
              <a:spcAft>
                <a:spcPct val="20000"/>
              </a:spcAft>
              <a:buNone/>
            </a:pPr>
            <a:r>
              <a:rPr lang="en-US" sz="1600" dirty="0">
                <a:latin typeface="Arial" charset="0"/>
              </a:rPr>
              <a:t>Marginal revenue is the slope of the total revenue curve, and marginal cost is the slope of the total cost curve.</a:t>
            </a:r>
          </a:p>
          <a:p>
            <a:pPr>
              <a:spcBef>
                <a:spcPct val="20000"/>
              </a:spcBef>
              <a:spcAft>
                <a:spcPct val="20000"/>
              </a:spcAft>
              <a:buNone/>
            </a:pPr>
            <a:r>
              <a:rPr lang="en-US" sz="1600" dirty="0">
                <a:latin typeface="Arial" charset="0"/>
              </a:rPr>
              <a:t>The profit-maximizing output is </a:t>
            </a:r>
            <a:r>
              <a:rPr lang="en-US" sz="1600" i="1" dirty="0">
                <a:latin typeface="Arial" charset="0"/>
              </a:rPr>
              <a:t>Q</a:t>
            </a:r>
            <a:r>
              <a:rPr lang="en-US" sz="1600" dirty="0">
                <a:latin typeface="Arial" charset="0"/>
              </a:rPr>
              <a:t>* = 10, the point where marginal revenue equals marginal cost. </a:t>
            </a:r>
          </a:p>
          <a:p>
            <a:pPr>
              <a:spcBef>
                <a:spcPct val="20000"/>
              </a:spcBef>
              <a:spcAft>
                <a:spcPct val="20000"/>
              </a:spcAft>
              <a:buNone/>
            </a:pPr>
            <a:r>
              <a:rPr lang="en-US" sz="1600" dirty="0">
                <a:latin typeface="Arial" charset="0"/>
              </a:rPr>
              <a:t>At this output level, the slope of the profit curve is zero, and the slopes of the total revenue and total cost curves are equal. </a:t>
            </a:r>
          </a:p>
          <a:p>
            <a:pPr>
              <a:spcBef>
                <a:spcPct val="20000"/>
              </a:spcBef>
              <a:spcAft>
                <a:spcPct val="20000"/>
              </a:spcAft>
              <a:buNone/>
            </a:pPr>
            <a:r>
              <a:rPr lang="en-US" sz="1600" dirty="0">
                <a:latin typeface="Arial" charset="0"/>
              </a:rPr>
              <a:t>The profit per unit is $15, the difference between average revenue and average </a:t>
            </a:r>
            <a:r>
              <a:rPr lang="en-US" sz="1600" dirty="0" smtClean="0">
                <a:latin typeface="Arial" charset="0"/>
              </a:rPr>
              <a:t>cost. Because </a:t>
            </a:r>
            <a:r>
              <a:rPr lang="en-US" sz="1600" dirty="0">
                <a:latin typeface="Arial" charset="0"/>
              </a:rPr>
              <a:t>10 units are produced, total profit is $150.</a:t>
            </a:r>
          </a:p>
        </p:txBody>
      </p:sp>
      <p:pic>
        <p:nvPicPr>
          <p:cNvPr id="39" name="Picture 2" descr="C:\Documents and Settings\Kyle M. Thiel\Desktop\pindyckDone\ch10\fig10.03\fig10.03_10.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 descr="C:\Documents and Settings\Kyle M. Thiel\Desktop\pindyckDone\ch10\fig10.03\fig10.03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4" descr="C:\Documents and Settings\Kyle M. Thiel\Desktop\pindyckDone\ch10\fig10.03\fig10.03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5" descr="C:\Documents and Settings\Kyle M. Thiel\Desktop\pindyckDone\ch10\fig10.03\fig10.03_04.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6" descr="C:\Documents and Settings\Kyle M. Thiel\Desktop\pindyckDone\ch10\fig10.03\fig10.03_05.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7" descr="C:\Documents and Settings\Kyle M. Thiel\Desktop\pindyckDone\ch10\fig10.03\fig10.03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8" descr="C:\Documents and Settings\Kyle M. Thiel\Desktop\pindyckDone\ch10\fig10.03\fig10.03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9" descr="C:\Documents and Settings\Kyle M. Thiel\Desktop\pindyckDone\ch10\fig10.03\fig10.03_09.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56" descr="fig10.03_11.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7" descr="fig10.03_12.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10" descr="C:\Documents and Settings\Kyle M. Thiel\Desktop\pindyckDone\ch10\fig10.03\fig10.03_13.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11" descr="C:\Documents and Settings\Kyle M. Thiel\Desktop\pindyckDone\ch10\fig10.03\fig10.03_14.gif"/>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descr="fig10.03_10a.gif"/>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61" descr="fig10.03_16.gif"/>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descr="fig10.03_17.gif"/>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63" descr="fig10.03_01.gif"/>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64" descr="fig10.03_06.gif"/>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5495925" y="1171575"/>
            <a:ext cx="3419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3807894" y="304800"/>
                <a:ext cx="4024499" cy="369332"/>
              </a:xfrm>
              <a:prstGeom prst="rect">
                <a:avLst/>
              </a:prstGeom>
              <a:noFill/>
            </p:spPr>
            <p:txBody>
              <a:bodyPr wrap="none" rtlCol="0">
                <a:spAutoFit/>
              </a:bodyPr>
              <a:lstStyle/>
              <a:p>
                <a:pPr>
                  <a:buNone/>
                </a:pPr>
                <a14:m>
                  <m:oMathPara xmlns:m="http://schemas.openxmlformats.org/officeDocument/2006/math">
                    <m:oMathParaPr>
                      <m:jc m:val="right"/>
                    </m:oMathParaPr>
                    <m:oMath xmlns:m="http://schemas.openxmlformats.org/officeDocument/2006/math">
                      <m:r>
                        <m:rPr>
                          <m:sty m:val="p"/>
                        </m:rPr>
                        <a:rPr lang="en-US" i="1" smtClean="0">
                          <a:latin typeface="Cambria Math"/>
                        </a:rPr>
                        <m:t>C</m:t>
                      </m:r>
                      <m:r>
                        <a:rPr lang="en-US" b="0" i="1" smtClean="0">
                          <a:latin typeface="Cambria Math"/>
                        </a:rPr>
                        <m:t>𝑜𝑠𝑡</m:t>
                      </m:r>
                      <m:r>
                        <a:rPr lang="en-US" b="0" i="1" smtClean="0">
                          <a:latin typeface="Cambria Math"/>
                        </a:rPr>
                        <m:t> </m:t>
                      </m:r>
                      <m:r>
                        <a:rPr lang="en-US" b="0" i="1" smtClean="0">
                          <a:latin typeface="Cambria Math"/>
                        </a:rPr>
                        <m:t>𝑜𝑓</m:t>
                      </m:r>
                      <m:r>
                        <a:rPr lang="en-US" b="0" i="1" smtClean="0">
                          <a:latin typeface="Cambria Math"/>
                        </a:rPr>
                        <m:t> </m:t>
                      </m:r>
                      <m:r>
                        <a:rPr lang="en-US" b="0" i="1" smtClean="0">
                          <a:latin typeface="Cambria Math"/>
                        </a:rPr>
                        <m:t>𝑝𝑟𝑜𝑑𝑢𝑐𝑡𝑖𝑜𝑛</m:t>
                      </m:r>
                      <m:r>
                        <a:rPr lang="en-US" b="0" i="1" smtClean="0">
                          <a:latin typeface="Cambria Math"/>
                        </a:rPr>
                        <m:t>: </m:t>
                      </m:r>
                      <m:r>
                        <a:rPr lang="en-US" b="0" i="1" smtClean="0">
                          <a:latin typeface="Cambria Math"/>
                        </a:rPr>
                        <m:t>𝐶</m:t>
                      </m:r>
                      <m:d>
                        <m:dPr>
                          <m:ctrlPr>
                            <a:rPr lang="en-US" b="0" i="1" smtClean="0">
                              <a:latin typeface="Cambria Math"/>
                            </a:rPr>
                          </m:ctrlPr>
                        </m:dPr>
                        <m:e>
                          <m:r>
                            <a:rPr lang="en-US" b="0" i="1" smtClean="0">
                              <a:latin typeface="Cambria Math"/>
                            </a:rPr>
                            <m:t>𝑄</m:t>
                          </m:r>
                        </m:e>
                      </m:d>
                      <m:r>
                        <a:rPr lang="en-US" b="0" i="1" smtClean="0">
                          <a:latin typeface="Cambria Math"/>
                        </a:rPr>
                        <m:t>=50+ </m:t>
                      </m:r>
                      <m:sSup>
                        <m:sSupPr>
                          <m:ctrlPr>
                            <a:rPr lang="en-US" b="0" i="1" smtClean="0">
                              <a:latin typeface="Cambria Math"/>
                            </a:rPr>
                          </m:ctrlPr>
                        </m:sSupPr>
                        <m:e>
                          <m:r>
                            <a:rPr lang="en-US" b="0" i="1" smtClean="0">
                              <a:latin typeface="Cambria Math"/>
                            </a:rPr>
                            <m:t>𝑄</m:t>
                          </m:r>
                        </m:e>
                        <m:sup>
                          <m:r>
                            <a:rPr lang="en-US" b="0" i="1" smtClean="0">
                              <a:latin typeface="Cambria Math"/>
                            </a:rPr>
                            <m:t>2</m:t>
                          </m:r>
                        </m:sup>
                      </m:sSup>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807894" y="304800"/>
                <a:ext cx="4024499" cy="369332"/>
              </a:xfrm>
              <a:prstGeom prst="rect">
                <a:avLst/>
              </a:prstGeom>
              <a:blipFill rotWithShape="1">
                <a:blip r:embed="rId22"/>
                <a:stretch>
                  <a:fillRect b="-114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6" name="TextBox 65"/>
              <p:cNvSpPr txBox="1"/>
              <p:nvPr/>
            </p:nvSpPr>
            <p:spPr>
              <a:xfrm>
                <a:off x="3581401" y="692407"/>
                <a:ext cx="4114800" cy="369332"/>
              </a:xfrm>
              <a:prstGeom prst="rect">
                <a:avLst/>
              </a:prstGeom>
              <a:noFill/>
            </p:spPr>
            <p:txBody>
              <a:bodyPr wrap="square" rtlCol="0">
                <a:spAutoFit/>
              </a:bodyPr>
              <a:lstStyle/>
              <a:p>
                <a:pPr>
                  <a:buNone/>
                </a:pPr>
                <a14:m>
                  <m:oMathPara xmlns:m="http://schemas.openxmlformats.org/officeDocument/2006/math">
                    <m:oMathParaPr>
                      <m:jc m:val="right"/>
                    </m:oMathParaPr>
                    <m:oMath xmlns:m="http://schemas.openxmlformats.org/officeDocument/2006/math">
                      <m:r>
                        <a:rPr lang="en-US" b="0" i="1" smtClean="0">
                          <a:latin typeface="Cambria Math"/>
                        </a:rPr>
                        <m:t>𝐷𝑒𝑚𝑎𝑛𝑑</m:t>
                      </m:r>
                      <m:r>
                        <a:rPr lang="en-US" b="0" i="1" smtClean="0">
                          <a:latin typeface="Cambria Math"/>
                        </a:rPr>
                        <m:t>:  </m:t>
                      </m:r>
                      <m:r>
                        <a:rPr lang="en-US" b="0" i="1" smtClean="0">
                          <a:latin typeface="Cambria Math"/>
                        </a:rPr>
                        <m:t>𝑃</m:t>
                      </m:r>
                      <m:d>
                        <m:dPr>
                          <m:ctrlPr>
                            <a:rPr lang="en-US" b="0" i="1" smtClean="0">
                              <a:latin typeface="Cambria Math"/>
                            </a:rPr>
                          </m:ctrlPr>
                        </m:dPr>
                        <m:e>
                          <m:r>
                            <a:rPr lang="en-US" b="0" i="1" smtClean="0">
                              <a:latin typeface="Cambria Math"/>
                            </a:rPr>
                            <m:t>𝑄</m:t>
                          </m:r>
                        </m:e>
                      </m:d>
                      <m:r>
                        <a:rPr lang="en-US" b="0" i="1" smtClean="0">
                          <a:latin typeface="Cambria Math"/>
                        </a:rPr>
                        <m:t>=40−</m:t>
                      </m:r>
                      <m:r>
                        <a:rPr lang="en-US" b="0" i="1" smtClean="0">
                          <a:latin typeface="Cambria Math"/>
                        </a:rPr>
                        <m:t>𝑄</m:t>
                      </m:r>
                    </m:oMath>
                  </m:oMathPara>
                </a14:m>
                <a:endParaRPr lang="en-US" dirty="0"/>
              </a:p>
            </p:txBody>
          </p:sp>
        </mc:Choice>
        <mc:Fallback xmlns="">
          <p:sp>
            <p:nvSpPr>
              <p:cNvPr id="66" name="TextBox 65"/>
              <p:cNvSpPr txBox="1">
                <a:spLocks noRot="1" noChangeAspect="1" noMove="1" noResize="1" noEditPoints="1" noAdjustHandles="1" noChangeArrowheads="1" noChangeShapeType="1" noTextEdit="1"/>
              </p:cNvSpPr>
              <p:nvPr/>
            </p:nvSpPr>
            <p:spPr>
              <a:xfrm>
                <a:off x="3581401" y="692407"/>
                <a:ext cx="4114800" cy="369332"/>
              </a:xfrm>
              <a:prstGeom prst="rect">
                <a:avLst/>
              </a:prstGeom>
              <a:blipFill rotWithShape="1">
                <a:blip r:embed="rId23"/>
                <a:stretch>
                  <a:fillRect r="-148" b="-10000"/>
                </a:stretch>
              </a:blipFill>
            </p:spPr>
            <p:txBody>
              <a:bodyPr/>
              <a:lstStyle/>
              <a:p>
                <a:r>
                  <a:rPr lang="en-US">
                    <a:noFill/>
                  </a:rPr>
                  <a:t> </a:t>
                </a:r>
              </a:p>
            </p:txBody>
          </p:sp>
        </mc:Fallback>
      </mc:AlternateContent>
    </p:spTree>
    <p:extLst>
      <p:ext uri="{BB962C8B-B14F-4D97-AF65-F5344CB8AC3E}">
        <p14:creationId xmlns:p14="http://schemas.microsoft.com/office/powerpoint/2010/main" val="5166095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wipe(left)">
                                      <p:cBhvr>
                                        <p:cTn id="7" dur="500"/>
                                        <p:tgtEl>
                                          <p:spTgt spid="20">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6"/>
                                        </p:tgtEl>
                                        <p:attrNameLst>
                                          <p:attrName>style.visibility</p:attrName>
                                        </p:attrNameLst>
                                      </p:cBhvr>
                                      <p:to>
                                        <p:strVal val="visible"/>
                                      </p:to>
                                    </p:set>
                                    <p:animEffect transition="in" filter="wipe(left)">
                                      <p:cBhvr>
                                        <p:cTn id="15" dur="500"/>
                                        <p:tgtEl>
                                          <p:spTgt spid="6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wipe(left)">
                                      <p:cBhvr>
                                        <p:cTn id="23" dur="500"/>
                                        <p:tgtEl>
                                          <p:spTgt spid="29"/>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down)">
                                      <p:cBhvr>
                                        <p:cTn id="27" dur="500"/>
                                        <p:tgtEl>
                                          <p:spTgt spid="34"/>
                                        </p:tgtEl>
                                      </p:cBhvr>
                                    </p:animEffect>
                                  </p:childTnLst>
                                </p:cTn>
                              </p:par>
                              <p:par>
                                <p:cTn id="28" presetID="22" presetClass="entr" presetSubtype="8"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38">
                                            <p:bg/>
                                          </p:spTgt>
                                        </p:tgtEl>
                                        <p:attrNameLst>
                                          <p:attrName>style.visibility</p:attrName>
                                        </p:attrNameLst>
                                      </p:cBhvr>
                                      <p:to>
                                        <p:strVal val="visible"/>
                                      </p:to>
                                    </p:set>
                                    <p:animEffect transition="in" filter="wipe(left)">
                                      <p:cBhvr>
                                        <p:cTn id="34" dur="500"/>
                                        <p:tgtEl>
                                          <p:spTgt spid="38">
                                            <p:bg/>
                                          </p:spTgt>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64"/>
                                        </p:tgtEl>
                                        <p:attrNameLst>
                                          <p:attrName>style.visibility</p:attrName>
                                        </p:attrNameLst>
                                      </p:cBhvr>
                                      <p:to>
                                        <p:strVal val="visible"/>
                                      </p:to>
                                    </p:set>
                                    <p:animEffect transition="in" filter="wipe(left)">
                                      <p:cBhvr>
                                        <p:cTn id="38" dur="500"/>
                                        <p:tgtEl>
                                          <p:spTgt spid="64"/>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left)">
                                      <p:cBhvr>
                                        <p:cTn id="42" dur="1000"/>
                                        <p:tgtEl>
                                          <p:spTgt spid="40"/>
                                        </p:tgtEl>
                                      </p:cBhvr>
                                    </p:animEffect>
                                  </p:childTnLst>
                                </p:cTn>
                              </p:par>
                            </p:childTnLst>
                          </p:cTn>
                        </p:par>
                        <p:par>
                          <p:cTn id="43" fill="hold">
                            <p:stCondLst>
                              <p:cond delay="5500"/>
                            </p:stCondLst>
                            <p:childTnLst>
                              <p:par>
                                <p:cTn id="44" presetID="22" presetClass="entr" presetSubtype="8" fill="hold" nodeType="after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wipe(left)">
                                      <p:cBhvr>
                                        <p:cTn id="46" dur="1000"/>
                                        <p:tgtEl>
                                          <p:spTgt spid="51"/>
                                        </p:tgtEl>
                                      </p:cBhvr>
                                    </p:animEffect>
                                  </p:childTnLst>
                                </p:cTn>
                              </p:par>
                            </p:childTnLst>
                          </p:cTn>
                        </p:par>
                        <p:par>
                          <p:cTn id="47" fill="hold">
                            <p:stCondLst>
                              <p:cond delay="6500"/>
                            </p:stCondLst>
                            <p:childTnLst>
                              <p:par>
                                <p:cTn id="48" presetID="22" presetClass="entr" presetSubtype="8" fill="hold" nodeType="afterEffect">
                                  <p:stCondLst>
                                    <p:cond delay="0"/>
                                  </p:stCondLst>
                                  <p:childTnLst>
                                    <p:set>
                                      <p:cBhvr>
                                        <p:cTn id="49" dur="1" fill="hold">
                                          <p:stCondLst>
                                            <p:cond delay="0"/>
                                          </p:stCondLst>
                                        </p:cTn>
                                        <p:tgtEl>
                                          <p:spTgt spid="62"/>
                                        </p:tgtEl>
                                        <p:attrNameLst>
                                          <p:attrName>style.visibility</p:attrName>
                                        </p:attrNameLst>
                                      </p:cBhvr>
                                      <p:to>
                                        <p:strVal val="visible"/>
                                      </p:to>
                                    </p:set>
                                    <p:animEffect transition="in" filter="wipe(left)">
                                      <p:cBhvr>
                                        <p:cTn id="50" dur="1000"/>
                                        <p:tgtEl>
                                          <p:spTgt spid="62"/>
                                        </p:tgtEl>
                                      </p:cBhvr>
                                    </p:animEffect>
                                  </p:childTnLst>
                                </p:cTn>
                              </p:par>
                            </p:childTnLst>
                          </p:cTn>
                        </p:par>
                        <p:par>
                          <p:cTn id="51" fill="hold">
                            <p:stCondLst>
                              <p:cond delay="7500"/>
                            </p:stCondLst>
                            <p:childTnLst>
                              <p:par>
                                <p:cTn id="52" presetID="22" presetClass="entr" presetSubtype="8" fill="hold" grpId="0" nodeType="afterEffect">
                                  <p:stCondLst>
                                    <p:cond delay="0"/>
                                  </p:stCondLst>
                                  <p:childTnLst>
                                    <p:set>
                                      <p:cBhvr>
                                        <p:cTn id="53" dur="1" fill="hold">
                                          <p:stCondLst>
                                            <p:cond delay="0"/>
                                          </p:stCondLst>
                                        </p:cTn>
                                        <p:tgtEl>
                                          <p:spTgt spid="38">
                                            <p:txEl>
                                              <p:pRg st="0" end="0"/>
                                            </p:txEl>
                                          </p:spTgt>
                                        </p:tgtEl>
                                        <p:attrNameLst>
                                          <p:attrName>style.visibility</p:attrName>
                                        </p:attrNameLst>
                                      </p:cBhvr>
                                      <p:to>
                                        <p:strVal val="visible"/>
                                      </p:to>
                                    </p:set>
                                    <p:animEffect transition="in" filter="wipe(left)">
                                      <p:cBhvr>
                                        <p:cTn id="54" dur="500"/>
                                        <p:tgtEl>
                                          <p:spTgt spid="38">
                                            <p:txEl>
                                              <p:pRg st="0" end="0"/>
                                            </p:txEl>
                                          </p:spTgt>
                                        </p:tgtEl>
                                      </p:cBhvr>
                                    </p:animEffect>
                                  </p:childTnLst>
                                </p:cTn>
                              </p:par>
                            </p:childTnLst>
                          </p:cTn>
                        </p:par>
                        <p:par>
                          <p:cTn id="55" fill="hold">
                            <p:stCondLst>
                              <p:cond delay="8000"/>
                            </p:stCondLst>
                            <p:childTnLst>
                              <p:par>
                                <p:cTn id="56" presetID="22" presetClass="entr" presetSubtype="8" fill="hold" nodeType="afterEffect">
                                  <p:stCondLst>
                                    <p:cond delay="0"/>
                                  </p:stCondLst>
                                  <p:childTnLst>
                                    <p:set>
                                      <p:cBhvr>
                                        <p:cTn id="57" dur="1" fill="hold">
                                          <p:stCondLst>
                                            <p:cond delay="0"/>
                                          </p:stCondLst>
                                        </p:cTn>
                                        <p:tgtEl>
                                          <p:spTgt spid="65"/>
                                        </p:tgtEl>
                                        <p:attrNameLst>
                                          <p:attrName>style.visibility</p:attrName>
                                        </p:attrNameLst>
                                      </p:cBhvr>
                                      <p:to>
                                        <p:strVal val="visible"/>
                                      </p:to>
                                    </p:set>
                                    <p:animEffect transition="in" filter="wipe(left)">
                                      <p:cBhvr>
                                        <p:cTn id="58" dur="500"/>
                                        <p:tgtEl>
                                          <p:spTgt spid="65"/>
                                        </p:tgtEl>
                                      </p:cBhvr>
                                    </p:animEffect>
                                  </p:childTnLst>
                                </p:cTn>
                              </p:par>
                            </p:childTnLst>
                          </p:cTn>
                        </p:par>
                        <p:par>
                          <p:cTn id="59" fill="hold">
                            <p:stCondLst>
                              <p:cond delay="8500"/>
                            </p:stCondLst>
                            <p:childTnLst>
                              <p:par>
                                <p:cTn id="60" presetID="22" presetClass="entr" presetSubtype="8" fill="hold" nodeType="after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wipe(left)">
                                      <p:cBhvr>
                                        <p:cTn id="62" dur="1000"/>
                                        <p:tgtEl>
                                          <p:spTgt spid="54"/>
                                        </p:tgtEl>
                                      </p:cBhvr>
                                    </p:animEffect>
                                  </p:childTnLst>
                                </p:cTn>
                              </p:par>
                            </p:childTnLst>
                          </p:cTn>
                        </p:par>
                        <p:par>
                          <p:cTn id="63" fill="hold">
                            <p:stCondLst>
                              <p:cond delay="9500"/>
                            </p:stCondLst>
                            <p:childTnLst>
                              <p:par>
                                <p:cTn id="64" presetID="22" presetClass="entr" presetSubtype="8" fill="hold" nodeType="afterEffect">
                                  <p:stCondLst>
                                    <p:cond delay="0"/>
                                  </p:stCondLst>
                                  <p:childTnLst>
                                    <p:set>
                                      <p:cBhvr>
                                        <p:cTn id="65" dur="1" fill="hold">
                                          <p:stCondLst>
                                            <p:cond delay="0"/>
                                          </p:stCondLst>
                                        </p:cTn>
                                        <p:tgtEl>
                                          <p:spTgt spid="55"/>
                                        </p:tgtEl>
                                        <p:attrNameLst>
                                          <p:attrName>style.visibility</p:attrName>
                                        </p:attrNameLst>
                                      </p:cBhvr>
                                      <p:to>
                                        <p:strVal val="visible"/>
                                      </p:to>
                                    </p:set>
                                    <p:animEffect transition="in" filter="wipe(left)">
                                      <p:cBhvr>
                                        <p:cTn id="66" dur="1000"/>
                                        <p:tgtEl>
                                          <p:spTgt spid="55"/>
                                        </p:tgtEl>
                                      </p:cBhvr>
                                    </p:animEffect>
                                  </p:childTnLst>
                                </p:cTn>
                              </p:par>
                            </p:childTnLst>
                          </p:cTn>
                        </p:par>
                        <p:par>
                          <p:cTn id="67" fill="hold">
                            <p:stCondLst>
                              <p:cond delay="10500"/>
                            </p:stCondLst>
                            <p:childTnLst>
                              <p:par>
                                <p:cTn id="68" presetID="22" presetClass="entr" presetSubtype="8" fill="hold" nodeType="after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wipe(left)">
                                      <p:cBhvr>
                                        <p:cTn id="70" dur="1000"/>
                                        <p:tgtEl>
                                          <p:spTgt spid="39"/>
                                        </p:tgtEl>
                                      </p:cBhvr>
                                    </p:animEffect>
                                  </p:childTnLst>
                                </p:cTn>
                              </p:par>
                            </p:childTnLst>
                          </p:cTn>
                        </p:par>
                        <p:par>
                          <p:cTn id="71" fill="hold">
                            <p:stCondLst>
                              <p:cond delay="11500"/>
                            </p:stCondLst>
                            <p:childTnLst>
                              <p:par>
                                <p:cTn id="72" presetID="22" presetClass="entr" presetSubtype="8" fill="hold" nodeType="afterEffect">
                                  <p:stCondLst>
                                    <p:cond delay="0"/>
                                  </p:stCondLst>
                                  <p:childTnLst>
                                    <p:set>
                                      <p:cBhvr>
                                        <p:cTn id="73" dur="1" fill="hold">
                                          <p:stCondLst>
                                            <p:cond delay="0"/>
                                          </p:stCondLst>
                                        </p:cTn>
                                        <p:tgtEl>
                                          <p:spTgt spid="56"/>
                                        </p:tgtEl>
                                        <p:attrNameLst>
                                          <p:attrName>style.visibility</p:attrName>
                                        </p:attrNameLst>
                                      </p:cBhvr>
                                      <p:to>
                                        <p:strVal val="visible"/>
                                      </p:to>
                                    </p:set>
                                    <p:animEffect transition="in" filter="wipe(left)">
                                      <p:cBhvr>
                                        <p:cTn id="74" dur="1000"/>
                                        <p:tgtEl>
                                          <p:spTgt spid="56"/>
                                        </p:tgtEl>
                                      </p:cBhvr>
                                    </p:animEffect>
                                  </p:childTnLst>
                                </p:cTn>
                              </p:par>
                            </p:childTnLst>
                          </p:cTn>
                        </p:par>
                        <p:par>
                          <p:cTn id="75" fill="hold">
                            <p:stCondLst>
                              <p:cond delay="12500"/>
                            </p:stCondLst>
                            <p:childTnLst>
                              <p:par>
                                <p:cTn id="76" presetID="22" presetClass="entr" presetSubtype="8" fill="hold" grpId="0" nodeType="afterEffect">
                                  <p:stCondLst>
                                    <p:cond delay="0"/>
                                  </p:stCondLst>
                                  <p:childTnLst>
                                    <p:set>
                                      <p:cBhvr>
                                        <p:cTn id="77" dur="1" fill="hold">
                                          <p:stCondLst>
                                            <p:cond delay="0"/>
                                          </p:stCondLst>
                                        </p:cTn>
                                        <p:tgtEl>
                                          <p:spTgt spid="38">
                                            <p:txEl>
                                              <p:pRg st="1" end="1"/>
                                            </p:txEl>
                                          </p:spTgt>
                                        </p:tgtEl>
                                        <p:attrNameLst>
                                          <p:attrName>style.visibility</p:attrName>
                                        </p:attrNameLst>
                                      </p:cBhvr>
                                      <p:to>
                                        <p:strVal val="visible"/>
                                      </p:to>
                                    </p:set>
                                    <p:animEffect transition="in" filter="wipe(left)">
                                      <p:cBhvr>
                                        <p:cTn id="78" dur="500"/>
                                        <p:tgtEl>
                                          <p:spTgt spid="38">
                                            <p:txEl>
                                              <p:pRg st="1" end="1"/>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nodeType="clickEffect">
                                  <p:stCondLst>
                                    <p:cond delay="0"/>
                                  </p:stCondLst>
                                  <p:childTnLst>
                                    <p:set>
                                      <p:cBhvr>
                                        <p:cTn id="82" dur="1" fill="hold">
                                          <p:stCondLst>
                                            <p:cond delay="0"/>
                                          </p:stCondLst>
                                        </p:cTn>
                                        <p:tgtEl>
                                          <p:spTgt spid="52"/>
                                        </p:tgtEl>
                                        <p:attrNameLst>
                                          <p:attrName>style.visibility</p:attrName>
                                        </p:attrNameLst>
                                      </p:cBhvr>
                                      <p:to>
                                        <p:strVal val="visible"/>
                                      </p:to>
                                    </p:set>
                                    <p:animEffect transition="in" filter="wipe(left)">
                                      <p:cBhvr>
                                        <p:cTn id="83" dur="1000"/>
                                        <p:tgtEl>
                                          <p:spTgt spid="52"/>
                                        </p:tgtEl>
                                      </p:cBhvr>
                                    </p:animEffect>
                                  </p:childTnLst>
                                </p:cTn>
                              </p:par>
                            </p:childTnLst>
                          </p:cTn>
                        </p:par>
                        <p:par>
                          <p:cTn id="84" fill="hold">
                            <p:stCondLst>
                              <p:cond delay="1000"/>
                            </p:stCondLst>
                            <p:childTnLst>
                              <p:par>
                                <p:cTn id="85" presetID="22" presetClass="entr" presetSubtype="8" fill="hold"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1000"/>
                                        <p:tgtEl>
                                          <p:spTgt spid="53"/>
                                        </p:tgtEl>
                                      </p:cBhvr>
                                    </p:animEffect>
                                  </p:childTnLst>
                                </p:cTn>
                              </p:par>
                            </p:childTnLst>
                          </p:cTn>
                        </p:par>
                        <p:par>
                          <p:cTn id="88" fill="hold">
                            <p:stCondLst>
                              <p:cond delay="2000"/>
                            </p:stCondLst>
                            <p:childTnLst>
                              <p:par>
                                <p:cTn id="89" presetID="22" presetClass="entr" presetSubtype="8" fill="hold" grpId="0" nodeType="afterEffect">
                                  <p:stCondLst>
                                    <p:cond delay="0"/>
                                  </p:stCondLst>
                                  <p:childTnLst>
                                    <p:set>
                                      <p:cBhvr>
                                        <p:cTn id="90" dur="1" fill="hold">
                                          <p:stCondLst>
                                            <p:cond delay="0"/>
                                          </p:stCondLst>
                                        </p:cTn>
                                        <p:tgtEl>
                                          <p:spTgt spid="38">
                                            <p:txEl>
                                              <p:pRg st="2" end="2"/>
                                            </p:txEl>
                                          </p:spTgt>
                                        </p:tgtEl>
                                        <p:attrNameLst>
                                          <p:attrName>style.visibility</p:attrName>
                                        </p:attrNameLst>
                                      </p:cBhvr>
                                      <p:to>
                                        <p:strVal val="visible"/>
                                      </p:to>
                                    </p:set>
                                    <p:animEffect transition="in" filter="wipe(left)">
                                      <p:cBhvr>
                                        <p:cTn id="91" dur="500"/>
                                        <p:tgtEl>
                                          <p:spTgt spid="38">
                                            <p:txEl>
                                              <p:pRg st="2" end="2"/>
                                            </p:txEl>
                                          </p:spTgt>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nodeType="clickEffect">
                                  <p:stCondLst>
                                    <p:cond delay="0"/>
                                  </p:stCondLst>
                                  <p:childTnLst>
                                    <p:set>
                                      <p:cBhvr>
                                        <p:cTn id="95" dur="1" fill="hold">
                                          <p:stCondLst>
                                            <p:cond delay="0"/>
                                          </p:stCondLst>
                                        </p:cTn>
                                        <p:tgtEl>
                                          <p:spTgt spid="61"/>
                                        </p:tgtEl>
                                        <p:attrNameLst>
                                          <p:attrName>style.visibility</p:attrName>
                                        </p:attrNameLst>
                                      </p:cBhvr>
                                      <p:to>
                                        <p:strVal val="visible"/>
                                      </p:to>
                                    </p:set>
                                    <p:animEffect transition="in" filter="wipe(left)">
                                      <p:cBhvr>
                                        <p:cTn id="96" dur="1000"/>
                                        <p:tgtEl>
                                          <p:spTgt spid="61"/>
                                        </p:tgtEl>
                                      </p:cBhvr>
                                    </p:animEffect>
                                  </p:childTnLst>
                                </p:cTn>
                              </p:par>
                            </p:childTnLst>
                          </p:cTn>
                        </p:par>
                        <p:par>
                          <p:cTn id="97" fill="hold">
                            <p:stCondLst>
                              <p:cond delay="1000"/>
                            </p:stCondLst>
                            <p:childTnLst>
                              <p:par>
                                <p:cTn id="98" presetID="22" presetClass="entr" presetSubtype="4" fill="hold" nodeType="afterEffect">
                                  <p:stCondLst>
                                    <p:cond delay="0"/>
                                  </p:stCondLst>
                                  <p:childTnLst>
                                    <p:set>
                                      <p:cBhvr>
                                        <p:cTn id="99" dur="1" fill="hold">
                                          <p:stCondLst>
                                            <p:cond delay="0"/>
                                          </p:stCondLst>
                                        </p:cTn>
                                        <p:tgtEl>
                                          <p:spTgt spid="57"/>
                                        </p:tgtEl>
                                        <p:attrNameLst>
                                          <p:attrName>style.visibility</p:attrName>
                                        </p:attrNameLst>
                                      </p:cBhvr>
                                      <p:to>
                                        <p:strVal val="visible"/>
                                      </p:to>
                                    </p:set>
                                    <p:animEffect transition="in" filter="wipe(down)">
                                      <p:cBhvr>
                                        <p:cTn id="100" dur="1000"/>
                                        <p:tgtEl>
                                          <p:spTgt spid="57"/>
                                        </p:tgtEl>
                                      </p:cBhvr>
                                    </p:animEffect>
                                  </p:childTnLst>
                                </p:cTn>
                              </p:par>
                            </p:childTnLst>
                          </p:cTn>
                        </p:par>
                        <p:par>
                          <p:cTn id="101" fill="hold">
                            <p:stCondLst>
                              <p:cond delay="2000"/>
                            </p:stCondLst>
                            <p:childTnLst>
                              <p:par>
                                <p:cTn id="102" presetID="22" presetClass="entr" presetSubtype="4" fill="hold" nodeType="after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wipe(down)">
                                      <p:cBhvr>
                                        <p:cTn id="104" dur="1000"/>
                                        <p:tgtEl>
                                          <p:spTgt spid="58"/>
                                        </p:tgtEl>
                                      </p:cBhvr>
                                    </p:animEffect>
                                  </p:childTnLst>
                                </p:cTn>
                              </p:par>
                            </p:childTnLst>
                          </p:cTn>
                        </p:par>
                        <p:par>
                          <p:cTn id="105" fill="hold">
                            <p:stCondLst>
                              <p:cond delay="3000"/>
                            </p:stCondLst>
                            <p:childTnLst>
                              <p:par>
                                <p:cTn id="106" presetID="22" presetClass="entr" presetSubtype="8" fill="hold" grpId="0" nodeType="afterEffect">
                                  <p:stCondLst>
                                    <p:cond delay="0"/>
                                  </p:stCondLst>
                                  <p:childTnLst>
                                    <p:set>
                                      <p:cBhvr>
                                        <p:cTn id="107" dur="1" fill="hold">
                                          <p:stCondLst>
                                            <p:cond delay="0"/>
                                          </p:stCondLst>
                                        </p:cTn>
                                        <p:tgtEl>
                                          <p:spTgt spid="38">
                                            <p:txEl>
                                              <p:pRg st="3" end="3"/>
                                            </p:txEl>
                                          </p:spTgt>
                                        </p:tgtEl>
                                        <p:attrNameLst>
                                          <p:attrName>style.visibility</p:attrName>
                                        </p:attrNameLst>
                                      </p:cBhvr>
                                      <p:to>
                                        <p:strVal val="visible"/>
                                      </p:to>
                                    </p:set>
                                    <p:animEffect transition="in" filter="wipe(left)">
                                      <p:cBhvr>
                                        <p:cTn id="108" dur="500"/>
                                        <p:tgtEl>
                                          <p:spTgt spid="38">
                                            <p:txEl>
                                              <p:pRg st="3" end="3"/>
                                            </p:txEl>
                                          </p:spTgt>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nodeType="clickEffect">
                                  <p:stCondLst>
                                    <p:cond delay="0"/>
                                  </p:stCondLst>
                                  <p:childTnLst>
                                    <p:set>
                                      <p:cBhvr>
                                        <p:cTn id="112" dur="1" fill="hold">
                                          <p:stCondLst>
                                            <p:cond delay="0"/>
                                          </p:stCondLst>
                                        </p:cTn>
                                        <p:tgtEl>
                                          <p:spTgt spid="59"/>
                                        </p:tgtEl>
                                        <p:attrNameLst>
                                          <p:attrName>style.visibility</p:attrName>
                                        </p:attrNameLst>
                                      </p:cBhvr>
                                      <p:to>
                                        <p:strVal val="visible"/>
                                      </p:to>
                                    </p:set>
                                    <p:animEffect transition="in" filter="wipe(left)">
                                      <p:cBhvr>
                                        <p:cTn id="113" dur="1000"/>
                                        <p:tgtEl>
                                          <p:spTgt spid="59"/>
                                        </p:tgtEl>
                                      </p:cBhvr>
                                    </p:animEffect>
                                  </p:childTnLst>
                                </p:cTn>
                              </p:par>
                            </p:childTnLst>
                          </p:cTn>
                        </p:par>
                        <p:par>
                          <p:cTn id="114" fill="hold">
                            <p:stCondLst>
                              <p:cond delay="1000"/>
                            </p:stCondLst>
                            <p:childTnLst>
                              <p:par>
                                <p:cTn id="115" presetID="22" presetClass="entr" presetSubtype="8" fill="hold" nodeType="afterEffect">
                                  <p:stCondLst>
                                    <p:cond delay="0"/>
                                  </p:stCondLst>
                                  <p:childTnLst>
                                    <p:set>
                                      <p:cBhvr>
                                        <p:cTn id="116" dur="1" fill="hold">
                                          <p:stCondLst>
                                            <p:cond delay="0"/>
                                          </p:stCondLst>
                                        </p:cTn>
                                        <p:tgtEl>
                                          <p:spTgt spid="60"/>
                                        </p:tgtEl>
                                        <p:attrNameLst>
                                          <p:attrName>style.visibility</p:attrName>
                                        </p:attrNameLst>
                                      </p:cBhvr>
                                      <p:to>
                                        <p:strVal val="visible"/>
                                      </p:to>
                                    </p:set>
                                    <p:animEffect transition="in" filter="wipe(left)">
                                      <p:cBhvr>
                                        <p:cTn id="117" dur="1000"/>
                                        <p:tgtEl>
                                          <p:spTgt spid="60"/>
                                        </p:tgtEl>
                                      </p:cBhvr>
                                    </p:animEffect>
                                  </p:childTnLst>
                                </p:cTn>
                              </p:par>
                            </p:childTnLst>
                          </p:cTn>
                        </p:par>
                        <p:par>
                          <p:cTn id="118" fill="hold">
                            <p:stCondLst>
                              <p:cond delay="2000"/>
                            </p:stCondLst>
                            <p:childTnLst>
                              <p:par>
                                <p:cTn id="119" presetID="22" presetClass="entr" presetSubtype="8" fill="hold" nodeType="afterEffect">
                                  <p:stCondLst>
                                    <p:cond delay="0"/>
                                  </p:stCondLst>
                                  <p:childTnLst>
                                    <p:set>
                                      <p:cBhvr>
                                        <p:cTn id="120" dur="1" fill="hold">
                                          <p:stCondLst>
                                            <p:cond delay="0"/>
                                          </p:stCondLst>
                                        </p:cTn>
                                        <p:tgtEl>
                                          <p:spTgt spid="37"/>
                                        </p:tgtEl>
                                        <p:attrNameLst>
                                          <p:attrName>style.visibility</p:attrName>
                                        </p:attrNameLst>
                                      </p:cBhvr>
                                      <p:to>
                                        <p:strVal val="visible"/>
                                      </p:to>
                                    </p:set>
                                    <p:animEffect transition="in" filter="wipe(left)">
                                      <p:cBhvr>
                                        <p:cTn id="121" dur="1000"/>
                                        <p:tgtEl>
                                          <p:spTgt spid="37"/>
                                        </p:tgtEl>
                                      </p:cBhvr>
                                    </p:animEffect>
                                  </p:childTnLst>
                                </p:cTn>
                              </p:par>
                            </p:childTnLst>
                          </p:cTn>
                        </p:par>
                        <p:par>
                          <p:cTn id="122" fill="hold">
                            <p:stCondLst>
                              <p:cond delay="3000"/>
                            </p:stCondLst>
                            <p:childTnLst>
                              <p:par>
                                <p:cTn id="123" presetID="22" presetClass="entr" presetSubtype="8" fill="hold" grpId="0" nodeType="afterEffect">
                                  <p:stCondLst>
                                    <p:cond delay="0"/>
                                  </p:stCondLst>
                                  <p:childTnLst>
                                    <p:set>
                                      <p:cBhvr>
                                        <p:cTn id="124" dur="1" fill="hold">
                                          <p:stCondLst>
                                            <p:cond delay="0"/>
                                          </p:stCondLst>
                                        </p:cTn>
                                        <p:tgtEl>
                                          <p:spTgt spid="38">
                                            <p:txEl>
                                              <p:pRg st="4" end="4"/>
                                            </p:txEl>
                                          </p:spTgt>
                                        </p:tgtEl>
                                        <p:attrNameLst>
                                          <p:attrName>style.visibility</p:attrName>
                                        </p:attrNameLst>
                                      </p:cBhvr>
                                      <p:to>
                                        <p:strVal val="visible"/>
                                      </p:to>
                                    </p:set>
                                    <p:animEffect transition="in" filter="wipe(left)">
                                      <p:cBhvr>
                                        <p:cTn id="125" dur="500"/>
                                        <p:tgtEl>
                                          <p:spTgt spid="38">
                                            <p:txEl>
                                              <p:pRg st="4" end="4"/>
                                            </p:txEl>
                                          </p:spTgt>
                                        </p:tgtEl>
                                      </p:cBhvr>
                                    </p:animEffect>
                                  </p:childTnLst>
                                </p:cTn>
                              </p:par>
                            </p:childTnLst>
                          </p:cTn>
                        </p:par>
                      </p:childTnLst>
                    </p:cTn>
                  </p:par>
                  <p:par>
                    <p:cTn id="126" fill="hold">
                      <p:stCondLst>
                        <p:cond delay="indefinite"/>
                      </p:stCondLst>
                      <p:childTnLst>
                        <p:par>
                          <p:cTn id="127" fill="hold">
                            <p:stCondLst>
                              <p:cond delay="0"/>
                            </p:stCondLst>
                            <p:childTnLst>
                              <p:par>
                                <p:cTn id="128" presetID="22" presetClass="entr" presetSubtype="8" fill="hold" grpId="0" nodeType="clickEffect">
                                  <p:stCondLst>
                                    <p:cond delay="0"/>
                                  </p:stCondLst>
                                  <p:childTnLst>
                                    <p:set>
                                      <p:cBhvr>
                                        <p:cTn id="129" dur="1" fill="hold">
                                          <p:stCondLst>
                                            <p:cond delay="0"/>
                                          </p:stCondLst>
                                        </p:cTn>
                                        <p:tgtEl>
                                          <p:spTgt spid="38">
                                            <p:txEl>
                                              <p:pRg st="5" end="5"/>
                                            </p:txEl>
                                          </p:spTgt>
                                        </p:tgtEl>
                                        <p:attrNameLst>
                                          <p:attrName>style.visibility</p:attrName>
                                        </p:attrNameLst>
                                      </p:cBhvr>
                                      <p:to>
                                        <p:strVal val="visible"/>
                                      </p:to>
                                    </p:set>
                                    <p:animEffect transition="in" filter="wipe(left)">
                                      <p:cBhvr>
                                        <p:cTn id="130" dur="500"/>
                                        <p:tgtEl>
                                          <p:spTgt spid="38">
                                            <p:txEl>
                                              <p:pRg st="5" end="5"/>
                                            </p:txEl>
                                          </p:spTgt>
                                        </p:tgtEl>
                                      </p:cBhvr>
                                    </p:animEffect>
                                  </p:childTnLst>
                                </p:cTn>
                              </p:par>
                            </p:childTnLst>
                          </p:cTn>
                        </p:par>
                        <p:par>
                          <p:cTn id="131" fill="hold">
                            <p:stCondLst>
                              <p:cond delay="500"/>
                            </p:stCondLst>
                            <p:childTnLst>
                              <p:par>
                                <p:cTn id="132" presetID="22" presetClass="entr" presetSubtype="8" fill="hold" nodeType="afterEffect">
                                  <p:stCondLst>
                                    <p:cond delay="0"/>
                                  </p:stCondLst>
                                  <p:childTnLst>
                                    <p:set>
                                      <p:cBhvr>
                                        <p:cTn id="133" dur="1" fill="hold">
                                          <p:stCondLst>
                                            <p:cond delay="0"/>
                                          </p:stCondLst>
                                        </p:cTn>
                                        <p:tgtEl>
                                          <p:spTgt spid="63"/>
                                        </p:tgtEl>
                                        <p:attrNameLst>
                                          <p:attrName>style.visibility</p:attrName>
                                        </p:attrNameLst>
                                      </p:cBhvr>
                                      <p:to>
                                        <p:strVal val="visible"/>
                                      </p:to>
                                    </p:set>
                                    <p:animEffect transition="in" filter="wipe(left)">
                                      <p:cBhvr>
                                        <p:cTn id="134" dur="1000"/>
                                        <p:tgtEl>
                                          <p:spTgt spid="63"/>
                                        </p:tgtEl>
                                      </p:cBhvr>
                                    </p:animEffect>
                                  </p:childTnLst>
                                </p:cTn>
                              </p:par>
                            </p:childTnLst>
                          </p:cTn>
                        </p:par>
                        <p:par>
                          <p:cTn id="135" fill="hold">
                            <p:stCondLst>
                              <p:cond delay="1500"/>
                            </p:stCondLst>
                            <p:childTnLst>
                              <p:par>
                                <p:cTn id="136" presetID="22" presetClass="entr" presetSubtype="2" fill="hold" nodeType="afterEffect">
                                  <p:stCondLst>
                                    <p:cond delay="0"/>
                                  </p:stCondLst>
                                  <p:childTnLst>
                                    <p:set>
                                      <p:cBhvr>
                                        <p:cTn id="137" dur="1" fill="hold">
                                          <p:stCondLst>
                                            <p:cond delay="0"/>
                                          </p:stCondLst>
                                        </p:cTn>
                                        <p:tgtEl>
                                          <p:spTgt spid="21"/>
                                        </p:tgtEl>
                                        <p:attrNameLst>
                                          <p:attrName>style.visibility</p:attrName>
                                        </p:attrNameLst>
                                      </p:cBhvr>
                                      <p:to>
                                        <p:strVal val="visible"/>
                                      </p:to>
                                    </p:set>
                                    <p:animEffect transition="in" filter="wipe(right)">
                                      <p:cBhvr>
                                        <p:cTn id="13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20" grpId="0" build="p"/>
      <p:bldP spid="38" grpId="0" uiExpand="1" build="p" animBg="1"/>
      <p:bldP spid="2" grpId="0"/>
      <p:bldP spid="6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0"/>
          <p:cNvSpPr txBox="1">
            <a:spLocks noChangeArrowheads="1"/>
          </p:cNvSpPr>
          <p:nvPr/>
        </p:nvSpPr>
        <p:spPr>
          <a:xfrm>
            <a:off x="457200" y="228600"/>
            <a:ext cx="6705600" cy="441251"/>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A Rule of Thumb for Pricing</a:t>
            </a:r>
          </a:p>
        </p:txBody>
      </p:sp>
      <p:sp>
        <p:nvSpPr>
          <p:cNvPr id="14" name="Rectangle 93"/>
          <p:cNvSpPr>
            <a:spLocks noChangeArrowheads="1"/>
          </p:cNvSpPr>
          <p:nvPr/>
        </p:nvSpPr>
        <p:spPr bwMode="auto">
          <a:xfrm>
            <a:off x="457200" y="3048000"/>
            <a:ext cx="8382000" cy="2446824"/>
          </a:xfrm>
          <a:prstGeom prst="rect">
            <a:avLst/>
          </a:prstGeom>
          <a:noFill/>
          <a:ln w="9525" algn="ctr">
            <a:noFill/>
            <a:miter lim="800000"/>
            <a:headEnd/>
            <a:tailEnd/>
          </a:ln>
          <a:effectLst/>
        </p:spPr>
        <p:txBody>
          <a:bodyPr wrap="square">
            <a:spAutoFit/>
          </a:bodyPr>
          <a:lstStyle/>
          <a:p>
            <a:pPr defTabSz="463550">
              <a:spcBef>
                <a:spcPct val="50000"/>
              </a:spcBef>
              <a:buNone/>
            </a:pPr>
            <a:r>
              <a:rPr lang="en-US" dirty="0">
                <a:latin typeface="Arial" charset="0"/>
              </a:rPr>
              <a:t>Note that the extra revenue from an incremental unit of quantity, Δ(</a:t>
            </a:r>
            <a:r>
              <a:rPr lang="en-US" i="1" dirty="0">
                <a:latin typeface="Arial" charset="0"/>
              </a:rPr>
              <a:t>PQ</a:t>
            </a:r>
            <a:r>
              <a:rPr lang="en-US" dirty="0">
                <a:latin typeface="Arial" charset="0"/>
              </a:rPr>
              <a:t>)/Δ</a:t>
            </a:r>
            <a:r>
              <a:rPr lang="en-US" i="1" dirty="0">
                <a:latin typeface="Arial" charset="0"/>
              </a:rPr>
              <a:t>Q</a:t>
            </a:r>
            <a:r>
              <a:rPr lang="en-US" dirty="0">
                <a:latin typeface="Arial" charset="0"/>
              </a:rPr>
              <a:t>, has two components:</a:t>
            </a:r>
          </a:p>
          <a:p>
            <a:pPr marL="114300" lvl="1" defTabSz="463550">
              <a:spcBef>
                <a:spcPct val="50000"/>
              </a:spcBef>
              <a:buNone/>
            </a:pPr>
            <a:r>
              <a:rPr lang="en-US" dirty="0">
                <a:latin typeface="Arial" charset="0"/>
              </a:rPr>
              <a:t>1. Producing one extra unit and selling it at price </a:t>
            </a:r>
            <a:r>
              <a:rPr lang="en-US" i="1" dirty="0">
                <a:latin typeface="Arial" charset="0"/>
              </a:rPr>
              <a:t>P</a:t>
            </a:r>
            <a:r>
              <a:rPr lang="en-US" dirty="0">
                <a:latin typeface="Arial" charset="0"/>
              </a:rPr>
              <a:t> brings in revenue (1)(</a:t>
            </a:r>
            <a:r>
              <a:rPr lang="en-US" i="1" dirty="0">
                <a:latin typeface="Arial" charset="0"/>
              </a:rPr>
              <a:t>P</a:t>
            </a:r>
            <a:r>
              <a:rPr lang="en-US" dirty="0">
                <a:latin typeface="Arial" charset="0"/>
              </a:rPr>
              <a:t>) = </a:t>
            </a:r>
            <a:r>
              <a:rPr lang="en-US" i="1" dirty="0">
                <a:latin typeface="Arial" charset="0"/>
              </a:rPr>
              <a:t>P</a:t>
            </a:r>
            <a:r>
              <a:rPr lang="en-US" dirty="0">
                <a:latin typeface="Arial" charset="0"/>
              </a:rPr>
              <a:t>.</a:t>
            </a:r>
          </a:p>
          <a:p>
            <a:pPr marL="342900" lvl="1" indent="-228600" defTabSz="463550">
              <a:spcBef>
                <a:spcPct val="50000"/>
              </a:spcBef>
              <a:buNone/>
            </a:pPr>
            <a:r>
              <a:rPr lang="en-US" dirty="0">
                <a:latin typeface="Arial" charset="0"/>
              </a:rPr>
              <a:t>2. But because the firm faces a downward-sloping demand curve, producing and selling this extra unit also results in a small drop in price Δ</a:t>
            </a:r>
            <a:r>
              <a:rPr lang="en-US" i="1" dirty="0">
                <a:latin typeface="Arial" charset="0"/>
              </a:rPr>
              <a:t>P</a:t>
            </a:r>
            <a:r>
              <a:rPr lang="en-US" dirty="0">
                <a:latin typeface="Arial" charset="0"/>
              </a:rPr>
              <a:t>/Δ</a:t>
            </a:r>
            <a:r>
              <a:rPr lang="en-US" i="1" dirty="0">
                <a:latin typeface="Arial" charset="0"/>
              </a:rPr>
              <a:t>Q</a:t>
            </a:r>
            <a:r>
              <a:rPr lang="en-US" dirty="0">
                <a:latin typeface="Arial" charset="0"/>
              </a:rPr>
              <a:t>, which reduces the revenue from all units sold (i.e., a change in revenue </a:t>
            </a:r>
            <a:r>
              <a:rPr lang="en-US" i="1" dirty="0">
                <a:latin typeface="Arial" charset="0"/>
              </a:rPr>
              <a:t>Q</a:t>
            </a:r>
            <a:r>
              <a:rPr lang="en-US" dirty="0">
                <a:latin typeface="Arial" charset="0"/>
              </a:rPr>
              <a:t>[Δ</a:t>
            </a:r>
            <a:r>
              <a:rPr lang="en-US" i="1" dirty="0">
                <a:latin typeface="Arial" charset="0"/>
              </a:rPr>
              <a:t>P</a:t>
            </a:r>
            <a:r>
              <a:rPr lang="en-US" dirty="0">
                <a:latin typeface="Arial" charset="0"/>
              </a:rPr>
              <a:t>/Δ</a:t>
            </a:r>
            <a:r>
              <a:rPr lang="en-US" i="1" dirty="0">
                <a:latin typeface="Arial" charset="0"/>
              </a:rPr>
              <a:t>Q</a:t>
            </a:r>
            <a:r>
              <a:rPr lang="en-US" dirty="0">
                <a:latin typeface="Arial" charset="0"/>
              </a:rPr>
              <a:t>]).</a:t>
            </a:r>
          </a:p>
          <a:p>
            <a:pPr defTabSz="463550">
              <a:spcBef>
                <a:spcPct val="50000"/>
              </a:spcBef>
              <a:buNone/>
            </a:pPr>
            <a:r>
              <a:rPr lang="en-US" dirty="0">
                <a:latin typeface="Arial" charset="0"/>
              </a:rPr>
              <a:t>Thus,</a:t>
            </a:r>
          </a:p>
        </p:txBody>
      </p:sp>
      <p:pic>
        <p:nvPicPr>
          <p:cNvPr id="5"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3582747" y="2148319"/>
                <a:ext cx="2130904" cy="671081"/>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MR</m:t>
                      </m:r>
                      <m:r>
                        <a:rPr lang="en-US" b="0" i="1" smtClean="0">
                          <a:latin typeface="Cambria Math"/>
                        </a:rPr>
                        <m:t>=</m:t>
                      </m:r>
                      <m:f>
                        <m:fPr>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𝑅</m:t>
                          </m:r>
                        </m:num>
                        <m:den>
                          <m:r>
                            <a:rPr lang="en-US" b="0" i="1" smtClean="0">
                              <a:latin typeface="Cambria Math"/>
                              <a:ea typeface="Cambria Math"/>
                            </a:rPr>
                            <m:t>∆</m:t>
                          </m:r>
                          <m:r>
                            <a:rPr lang="en-US" b="0" i="1" smtClean="0">
                              <a:latin typeface="Cambria Math"/>
                              <a:ea typeface="Cambria Math"/>
                            </a:rPr>
                            <m:t>𝑄</m:t>
                          </m:r>
                        </m:den>
                      </m:f>
                      <m:r>
                        <a:rPr lang="en-US" b="0" i="1" smtClean="0">
                          <a:latin typeface="Cambria Math"/>
                        </a:rPr>
                        <m:t>=</m:t>
                      </m:r>
                      <m:f>
                        <m:fPr>
                          <m:ctrlPr>
                            <a:rPr lang="en-US" b="0" i="1" smtClean="0">
                              <a:latin typeface="Cambria Math"/>
                            </a:rPr>
                          </m:ctrlPr>
                        </m:fPr>
                        <m:num>
                          <m:r>
                            <a:rPr lang="en-US" b="0" i="1" smtClean="0">
                              <a:latin typeface="Cambria Math"/>
                              <a:ea typeface="Cambria Math"/>
                            </a:rPr>
                            <m:t>∆</m:t>
                          </m:r>
                          <m:d>
                            <m:dPr>
                              <m:ctrlPr>
                                <a:rPr lang="en-US" b="0" i="1" smtClean="0">
                                  <a:latin typeface="Cambria Math"/>
                                  <a:ea typeface="Cambria Math"/>
                                </a:rPr>
                              </m:ctrlPr>
                            </m:dPr>
                            <m:e>
                              <m:r>
                                <a:rPr lang="en-US" b="0" i="1" smtClean="0">
                                  <a:latin typeface="Cambria Math"/>
                                  <a:ea typeface="Cambria Math"/>
                                </a:rPr>
                                <m:t>𝑃𝑄</m:t>
                              </m:r>
                            </m:e>
                          </m:d>
                        </m:num>
                        <m:den>
                          <m:r>
                            <a:rPr lang="en-US" b="0" i="1" smtClean="0">
                              <a:latin typeface="Cambria Math"/>
                              <a:ea typeface="Cambria Math"/>
                            </a:rPr>
                            <m:t>∆</m:t>
                          </m:r>
                          <m:r>
                            <a:rPr lang="en-US" b="0" i="1" smtClean="0">
                              <a:latin typeface="Cambria Math"/>
                              <a:ea typeface="Cambria Math"/>
                            </a:rPr>
                            <m:t>𝑄</m:t>
                          </m:r>
                        </m:den>
                      </m:f>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582747" y="2148319"/>
                <a:ext cx="2130904" cy="671081"/>
              </a:xfrm>
              <a:prstGeom prst="rect">
                <a:avLst/>
              </a:prstGeom>
              <a:blipFill rotWithShape="1">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2773904" y="5562600"/>
                <a:ext cx="3748590" cy="714683"/>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MR</m:t>
                      </m:r>
                      <m:r>
                        <a:rPr lang="en-US" b="0" i="1" smtClean="0">
                          <a:latin typeface="Cambria Math"/>
                        </a:rPr>
                        <m:t>=</m:t>
                      </m:r>
                      <m:r>
                        <a:rPr lang="en-US" b="0" i="1" smtClean="0">
                          <a:latin typeface="Cambria Math"/>
                        </a:rPr>
                        <m:t>𝑃</m:t>
                      </m:r>
                      <m:r>
                        <a:rPr lang="en-US" b="0" i="1" smtClean="0">
                          <a:latin typeface="Cambria Math"/>
                        </a:rPr>
                        <m:t>+</m:t>
                      </m:r>
                      <m:r>
                        <a:rPr lang="en-US" b="0" i="1" smtClean="0">
                          <a:latin typeface="Cambria Math"/>
                        </a:rPr>
                        <m:t>𝑄</m:t>
                      </m:r>
                      <m:f>
                        <m:fPr>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𝑃</m:t>
                          </m:r>
                        </m:num>
                        <m:den>
                          <m:r>
                            <a:rPr lang="en-US" b="0" i="1" smtClean="0">
                              <a:latin typeface="Cambria Math"/>
                              <a:ea typeface="Cambria Math"/>
                            </a:rPr>
                            <m:t>∆</m:t>
                          </m:r>
                          <m:r>
                            <a:rPr lang="en-US" b="0" i="1" smtClean="0">
                              <a:latin typeface="Cambria Math"/>
                              <a:ea typeface="Cambria Math"/>
                            </a:rPr>
                            <m:t>𝑄</m:t>
                          </m:r>
                        </m:den>
                      </m:f>
                      <m:r>
                        <a:rPr lang="en-US" b="0" i="1" smtClean="0">
                          <a:latin typeface="Cambria Math"/>
                        </a:rPr>
                        <m:t>=</m:t>
                      </m:r>
                      <m:r>
                        <a:rPr lang="en-US" b="0" i="1" smtClean="0">
                          <a:latin typeface="Cambria Math"/>
                        </a:rPr>
                        <m:t>𝑃</m:t>
                      </m:r>
                      <m:r>
                        <a:rPr lang="en-US" b="0" i="1" smtClean="0">
                          <a:latin typeface="Cambria Math"/>
                        </a:rPr>
                        <m:t>+</m:t>
                      </m:r>
                      <m:r>
                        <a:rPr lang="en-US" b="0" i="1" smtClean="0">
                          <a:latin typeface="Cambria Math"/>
                        </a:rPr>
                        <m:t>𝑃</m:t>
                      </m:r>
                      <m:d>
                        <m:dPr>
                          <m:ctrlPr>
                            <a:rPr lang="en-US" b="0" i="1" smtClean="0">
                              <a:latin typeface="Cambria Math"/>
                            </a:rPr>
                          </m:ctrlPr>
                        </m:dPr>
                        <m:e>
                          <m:f>
                            <m:fPr>
                              <m:ctrlPr>
                                <a:rPr lang="en-US" b="0" i="1" smtClean="0">
                                  <a:latin typeface="Cambria Math"/>
                                </a:rPr>
                              </m:ctrlPr>
                            </m:fPr>
                            <m:num>
                              <m:r>
                                <a:rPr lang="en-US" b="0" i="1" smtClean="0">
                                  <a:latin typeface="Cambria Math"/>
                                </a:rPr>
                                <m:t>𝑄</m:t>
                              </m:r>
                            </m:num>
                            <m:den>
                              <m:r>
                                <a:rPr lang="en-US" b="0" i="1" smtClean="0">
                                  <a:latin typeface="Cambria Math"/>
                                </a:rPr>
                                <m:t>𝑃</m:t>
                              </m:r>
                            </m:den>
                          </m:f>
                        </m:e>
                      </m:d>
                      <m:d>
                        <m:dPr>
                          <m:ctrlPr>
                            <a:rPr lang="en-US" b="0" i="1" smtClean="0">
                              <a:latin typeface="Cambria Math"/>
                            </a:rPr>
                          </m:ctrlPr>
                        </m:dPr>
                        <m:e>
                          <m:f>
                            <m:fPr>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𝑃</m:t>
                              </m:r>
                            </m:num>
                            <m:den>
                              <m:r>
                                <a:rPr lang="en-US" b="0" i="1" smtClean="0">
                                  <a:latin typeface="Cambria Math"/>
                                  <a:ea typeface="Cambria Math"/>
                                </a:rPr>
                                <m:t>∆</m:t>
                              </m:r>
                              <m:r>
                                <a:rPr lang="en-US" b="0" i="1" smtClean="0">
                                  <a:latin typeface="Cambria Math"/>
                                  <a:ea typeface="Cambria Math"/>
                                </a:rPr>
                                <m:t>𝑄</m:t>
                              </m:r>
                            </m:den>
                          </m:f>
                        </m:e>
                      </m:d>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2773904" y="5562600"/>
                <a:ext cx="3748590" cy="714683"/>
              </a:xfrm>
              <a:prstGeom prst="rect">
                <a:avLst/>
              </a:prstGeom>
              <a:blipFill rotWithShape="1">
                <a:blip r:embed="rId5"/>
                <a:stretch>
                  <a:fillRect/>
                </a:stretch>
              </a:blipFill>
            </p:spPr>
            <p:txBody>
              <a:bodyPr/>
              <a:lstStyle/>
              <a:p>
                <a:r>
                  <a:rPr lang="en-US">
                    <a:noFill/>
                  </a:rPr>
                  <a:t> </a:t>
                </a:r>
              </a:p>
            </p:txBody>
          </p:sp>
        </mc:Fallback>
      </mc:AlternateContent>
      <p:sp>
        <p:nvSpPr>
          <p:cNvPr id="8" name="Rectangle 93"/>
          <p:cNvSpPr>
            <a:spLocks noChangeArrowheads="1"/>
          </p:cNvSpPr>
          <p:nvPr/>
        </p:nvSpPr>
        <p:spPr bwMode="auto">
          <a:xfrm>
            <a:off x="470210" y="1196975"/>
            <a:ext cx="8382000" cy="923330"/>
          </a:xfrm>
          <a:prstGeom prst="rect">
            <a:avLst/>
          </a:prstGeom>
          <a:noFill/>
          <a:ln w="9525" algn="ctr">
            <a:noFill/>
            <a:miter lim="800000"/>
            <a:headEnd/>
            <a:tailEnd/>
          </a:ln>
          <a:effectLst/>
        </p:spPr>
        <p:txBody>
          <a:bodyPr wrap="square">
            <a:spAutoFit/>
          </a:bodyPr>
          <a:lstStyle/>
          <a:p>
            <a:pPr defTabSz="463550">
              <a:spcBef>
                <a:spcPct val="50000"/>
              </a:spcBef>
              <a:buNone/>
            </a:pPr>
            <a:r>
              <a:rPr lang="en-US" dirty="0" smtClean="0">
                <a:latin typeface="Arial" charset="0"/>
              </a:rPr>
              <a:t>With limited knowledge of average and marginal revenue, we can derive a rule of thump that can be more easily applied in practice.  First, write the expression for marginal revenue:</a:t>
            </a:r>
            <a:endParaRPr lang="en-US" dirty="0">
              <a:latin typeface="Arial" charset="0"/>
            </a:endParaRPr>
          </a:p>
        </p:txBody>
      </p:sp>
    </p:spTree>
    <p:extLst>
      <p:ext uri="{BB962C8B-B14F-4D97-AF65-F5344CB8AC3E}">
        <p14:creationId xmlns:p14="http://schemas.microsoft.com/office/powerpoint/2010/main" val="1783211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wipe(left)">
                                      <p:cBhvr>
                                        <p:cTn id="11" dur="500"/>
                                        <p:tgtEl>
                                          <p:spTgt spid="8">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4">
                                            <p:txEl>
                                              <p:pRg st="0" end="0"/>
                                            </p:txEl>
                                          </p:spTgt>
                                        </p:tgtEl>
                                        <p:attrNameLst>
                                          <p:attrName>style.visibility</p:attrName>
                                        </p:attrNameLst>
                                      </p:cBhvr>
                                      <p:to>
                                        <p:strVal val="visible"/>
                                      </p:to>
                                    </p:set>
                                    <p:animEffect transition="in" filter="wipe(left)">
                                      <p:cBhvr>
                                        <p:cTn id="20" dur="500"/>
                                        <p:tgtEl>
                                          <p:spTgt spid="14">
                                            <p:txEl>
                                              <p:pRg st="0" end="0"/>
                                            </p:txEl>
                                          </p:spTgt>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4">
                                            <p:txEl>
                                              <p:pRg st="1" end="1"/>
                                            </p:txEl>
                                          </p:spTgt>
                                        </p:tgtEl>
                                        <p:attrNameLst>
                                          <p:attrName>style.visibility</p:attrName>
                                        </p:attrNameLst>
                                      </p:cBhvr>
                                      <p:to>
                                        <p:strVal val="visible"/>
                                      </p:to>
                                    </p:set>
                                    <p:animEffect transition="in" filter="wipe(left)">
                                      <p:cBhvr>
                                        <p:cTn id="24" dur="500"/>
                                        <p:tgtEl>
                                          <p:spTgt spid="14">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4">
                                            <p:txEl>
                                              <p:pRg st="2" end="2"/>
                                            </p:txEl>
                                          </p:spTgt>
                                        </p:tgtEl>
                                        <p:attrNameLst>
                                          <p:attrName>style.visibility</p:attrName>
                                        </p:attrNameLst>
                                      </p:cBhvr>
                                      <p:to>
                                        <p:strVal val="visible"/>
                                      </p:to>
                                    </p:set>
                                    <p:animEffect transition="in" filter="wipe(left)">
                                      <p:cBhvr>
                                        <p:cTn id="29" dur="500"/>
                                        <p:tgtEl>
                                          <p:spTgt spid="14">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4">
                                            <p:txEl>
                                              <p:pRg st="3" end="3"/>
                                            </p:txEl>
                                          </p:spTgt>
                                        </p:tgtEl>
                                        <p:attrNameLst>
                                          <p:attrName>style.visibility</p:attrName>
                                        </p:attrNameLst>
                                      </p:cBhvr>
                                      <p:to>
                                        <p:strVal val="visible"/>
                                      </p:to>
                                    </p:set>
                                    <p:animEffect transition="in" filter="wipe(left)">
                                      <p:cBhvr>
                                        <p:cTn id="34" dur="500"/>
                                        <p:tgtEl>
                                          <p:spTgt spid="14">
                                            <p:txEl>
                                              <p:pRg st="3" end="3"/>
                                            </p:txEl>
                                          </p:spTgt>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wipe(left)">
                                      <p:cBhvr>
                                        <p:cTn id="3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uiExpand="1" build="p" bldLvl="2"/>
      <p:bldP spid="2" grpId="0"/>
      <p:bldP spid="3" grpId="0"/>
      <p:bldP spid="8" grpId="0" build="p" bldLvl="2"/>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3"/>
          <p:cNvSpPr>
            <a:spLocks noChangeArrowheads="1"/>
          </p:cNvSpPr>
          <p:nvPr/>
        </p:nvSpPr>
        <p:spPr bwMode="auto">
          <a:xfrm>
            <a:off x="457200" y="685800"/>
            <a:ext cx="737519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a:t>
            </a:r>
            <a:r>
              <a:rPr lang="en-US" i="1" dirty="0">
                <a:latin typeface="Arial" charset="0"/>
              </a:rPr>
              <a:t>Q/P</a:t>
            </a:r>
            <a:r>
              <a:rPr lang="en-US" dirty="0">
                <a:latin typeface="Arial" charset="0"/>
              </a:rPr>
              <a:t>)(Δ</a:t>
            </a:r>
            <a:r>
              <a:rPr lang="en-US" i="1" dirty="0">
                <a:latin typeface="Arial" charset="0"/>
              </a:rPr>
              <a:t>P</a:t>
            </a:r>
            <a:r>
              <a:rPr lang="en-US" dirty="0">
                <a:latin typeface="Arial" charset="0"/>
              </a:rPr>
              <a:t>/Δ</a:t>
            </a:r>
            <a:r>
              <a:rPr lang="en-US" i="1" dirty="0">
                <a:latin typeface="Arial" charset="0"/>
              </a:rPr>
              <a:t>Q</a:t>
            </a:r>
            <a:r>
              <a:rPr lang="en-US" dirty="0">
                <a:latin typeface="Arial" charset="0"/>
              </a:rPr>
              <a:t>) is the reciprocal of the elasticity of demand, 1/</a:t>
            </a:r>
            <a:r>
              <a:rPr lang="en-US" i="1" dirty="0">
                <a:latin typeface="Arial" charset="0"/>
              </a:rPr>
              <a:t>E</a:t>
            </a:r>
            <a:r>
              <a:rPr lang="en-US" baseline="-25000" dirty="0">
                <a:latin typeface="Arial" charset="0"/>
              </a:rPr>
              <a:t>d</a:t>
            </a:r>
            <a:r>
              <a:rPr lang="en-US" dirty="0">
                <a:latin typeface="Arial" charset="0"/>
              </a:rPr>
              <a:t>, measured at the profit-maximizing output, and</a:t>
            </a:r>
          </a:p>
        </p:txBody>
      </p:sp>
      <p:sp>
        <p:nvSpPr>
          <p:cNvPr id="7" name="Rectangle 93"/>
          <p:cNvSpPr>
            <a:spLocks noChangeArrowheads="1"/>
          </p:cNvSpPr>
          <p:nvPr/>
        </p:nvSpPr>
        <p:spPr bwMode="auto">
          <a:xfrm>
            <a:off x="457200" y="1990044"/>
            <a:ext cx="8229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a:latin typeface="Arial" charset="0"/>
              </a:rPr>
              <a:t>Now, because the firm’s objective is to maximize profit, we can set marginal revenue equal to marginal cost:</a:t>
            </a:r>
          </a:p>
        </p:txBody>
      </p:sp>
      <p:sp>
        <p:nvSpPr>
          <p:cNvPr id="9" name="Rectangle 93"/>
          <p:cNvSpPr>
            <a:spLocks noChangeArrowheads="1"/>
          </p:cNvSpPr>
          <p:nvPr/>
        </p:nvSpPr>
        <p:spPr bwMode="auto">
          <a:xfrm>
            <a:off x="457200" y="3294288"/>
            <a:ext cx="822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a:latin typeface="Arial" charset="0"/>
              </a:rPr>
              <a:t>which can be rearranged to give us</a:t>
            </a:r>
          </a:p>
        </p:txBody>
      </p:sp>
      <p:sp>
        <p:nvSpPr>
          <p:cNvPr id="18" name="Rectangle 93"/>
          <p:cNvSpPr>
            <a:spLocks noChangeArrowheads="1"/>
          </p:cNvSpPr>
          <p:nvPr/>
        </p:nvSpPr>
        <p:spPr bwMode="auto">
          <a:xfrm>
            <a:off x="457200" y="4736645"/>
            <a:ext cx="8229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Equivalently, we can rearrange this equation to express price directly as a markup over marginal cost:</a:t>
            </a:r>
          </a:p>
        </p:txBody>
      </p:sp>
      <p:pic>
        <p:nvPicPr>
          <p:cNvPr id="23"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3525476" y="1456191"/>
                <a:ext cx="216924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MR</m:t>
                      </m:r>
                      <m:r>
                        <a:rPr lang="en-US" b="0" i="1" smtClean="0">
                          <a:latin typeface="Cambria Math"/>
                        </a:rPr>
                        <m:t>=</m:t>
                      </m:r>
                      <m:r>
                        <a:rPr lang="en-US" b="0" i="1" smtClean="0">
                          <a:latin typeface="Cambria Math"/>
                        </a:rPr>
                        <m:t>𝑃</m:t>
                      </m:r>
                      <m:r>
                        <a:rPr lang="en-US" b="0" i="1" smtClean="0">
                          <a:latin typeface="Cambria Math"/>
                        </a:rPr>
                        <m:t>+</m:t>
                      </m:r>
                      <m:r>
                        <a:rPr lang="en-US" b="0" i="1" smtClean="0">
                          <a:latin typeface="Cambria Math"/>
                        </a:rPr>
                        <m:t>𝑃</m:t>
                      </m:r>
                      <m:d>
                        <m:dPr>
                          <m:ctrlPr>
                            <a:rPr lang="en-US" b="0" i="1" smtClean="0">
                              <a:latin typeface="Cambria Math"/>
                            </a:rPr>
                          </m:ctrlPr>
                        </m:dPr>
                        <m:e>
                          <m:f>
                            <m:fPr>
                              <m:type m:val="lin"/>
                              <m:ctrlPr>
                                <a:rPr lang="en-US" b="0" i="1" smtClean="0">
                                  <a:latin typeface="Cambria Math"/>
                                </a:rPr>
                              </m:ctrlPr>
                            </m:fPr>
                            <m:num>
                              <m:r>
                                <a:rPr lang="en-US" b="0" i="1" smtClean="0">
                                  <a:latin typeface="Cambria Math"/>
                                </a:rPr>
                                <m:t>1</m:t>
                              </m:r>
                            </m:num>
                            <m:den>
                              <m:sSub>
                                <m:sSubPr>
                                  <m:ctrlPr>
                                    <a:rPr lang="en-US" b="0" i="1" smtClean="0">
                                      <a:latin typeface="Cambria Math"/>
                                    </a:rPr>
                                  </m:ctrlPr>
                                </m:sSubPr>
                                <m:e>
                                  <m:r>
                                    <a:rPr lang="en-US" b="0" i="1" smtClean="0">
                                      <a:latin typeface="Cambria Math"/>
                                    </a:rPr>
                                    <m:t>𝐸</m:t>
                                  </m:r>
                                </m:e>
                                <m:sub>
                                  <m:r>
                                    <a:rPr lang="en-US" b="0" i="1" smtClean="0">
                                      <a:latin typeface="Cambria Math"/>
                                    </a:rPr>
                                    <m:t>𝑑</m:t>
                                  </m:r>
                                </m:sub>
                              </m:sSub>
                            </m:den>
                          </m:f>
                        </m:e>
                      </m: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525476" y="1456191"/>
                <a:ext cx="2169248" cy="369332"/>
              </a:xfrm>
              <a:prstGeom prst="rect">
                <a:avLst/>
              </a:prstGeom>
              <a:blipFill rotWithShape="1">
                <a:blip r:embed="rId4"/>
                <a:stretch>
                  <a:fillRect t="-118333" r="-11517" b="-18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3490486" y="2743200"/>
                <a:ext cx="216302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𝑃</m:t>
                      </m:r>
                      <m:r>
                        <a:rPr lang="en-US" b="0" i="1" smtClean="0">
                          <a:latin typeface="Cambria Math"/>
                        </a:rPr>
                        <m:t>+</m:t>
                      </m:r>
                      <m:r>
                        <a:rPr lang="en-US" b="0" i="1" smtClean="0">
                          <a:latin typeface="Cambria Math"/>
                        </a:rPr>
                        <m:t>𝑃</m:t>
                      </m:r>
                      <m:d>
                        <m:dPr>
                          <m:ctrlPr>
                            <a:rPr lang="en-US" b="0" i="1" smtClean="0">
                              <a:latin typeface="Cambria Math"/>
                            </a:rPr>
                          </m:ctrlPr>
                        </m:dPr>
                        <m:e>
                          <m:f>
                            <m:fPr>
                              <m:type m:val="lin"/>
                              <m:ctrlPr>
                                <a:rPr lang="en-US" b="0" i="1" smtClean="0">
                                  <a:latin typeface="Cambria Math"/>
                                </a:rPr>
                              </m:ctrlPr>
                            </m:fPr>
                            <m:num>
                              <m:r>
                                <a:rPr lang="en-US" b="0" i="1" smtClean="0">
                                  <a:latin typeface="Cambria Math"/>
                                </a:rPr>
                                <m:t>1</m:t>
                              </m:r>
                            </m:num>
                            <m:den>
                              <m:sSub>
                                <m:sSubPr>
                                  <m:ctrlPr>
                                    <a:rPr lang="en-US" b="0" i="1" smtClean="0">
                                      <a:latin typeface="Cambria Math"/>
                                    </a:rPr>
                                  </m:ctrlPr>
                                </m:sSubPr>
                                <m:e>
                                  <m:r>
                                    <a:rPr lang="en-US" b="0" i="1" smtClean="0">
                                      <a:latin typeface="Cambria Math"/>
                                    </a:rPr>
                                    <m:t>𝐸</m:t>
                                  </m:r>
                                </m:e>
                                <m:sub>
                                  <m:r>
                                    <a:rPr lang="en-US" b="0" i="1" smtClean="0">
                                      <a:latin typeface="Cambria Math"/>
                                    </a:rPr>
                                    <m:t>𝑑</m:t>
                                  </m:r>
                                </m:sub>
                              </m:sSub>
                            </m:den>
                          </m:f>
                        </m:e>
                      </m:d>
                      <m:r>
                        <a:rPr lang="en-US" b="0" i="1" smtClean="0">
                          <a:latin typeface="Cambria Math"/>
                        </a:rPr>
                        <m:t>=</m:t>
                      </m:r>
                      <m:r>
                        <m:rPr>
                          <m:nor/>
                        </m:rPr>
                        <a:rPr lang="en-US" b="0" i="0" smtClean="0">
                          <a:latin typeface="Cambria Math"/>
                        </a:rPr>
                        <m:t>MC</m:t>
                      </m:r>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3490486" y="2743200"/>
                <a:ext cx="2163028" cy="369332"/>
              </a:xfrm>
              <a:prstGeom prst="rect">
                <a:avLst/>
              </a:prstGeom>
              <a:blipFill rotWithShape="1">
                <a:blip r:embed="rId5"/>
                <a:stretch>
                  <a:fillRect t="-116393" b="-175410"/>
                </a:stretch>
              </a:blipFill>
            </p:spPr>
            <p:txBody>
              <a:bodyPr/>
              <a:lstStyle/>
              <a:p>
                <a:r>
                  <a:rPr lang="en-US">
                    <a:noFill/>
                  </a:rPr>
                  <a:t> </a:t>
                </a:r>
              </a:p>
            </p:txBody>
          </p:sp>
        </mc:Fallback>
      </mc:AlternateContent>
      <p:grpSp>
        <p:nvGrpSpPr>
          <p:cNvPr id="14" name="Group 13"/>
          <p:cNvGrpSpPr/>
          <p:nvPr/>
        </p:nvGrpSpPr>
        <p:grpSpPr>
          <a:xfrm>
            <a:off x="685800" y="3788454"/>
            <a:ext cx="7848600" cy="823913"/>
            <a:chOff x="685800" y="3788454"/>
            <a:chExt cx="7848600" cy="823913"/>
          </a:xfrm>
        </p:grpSpPr>
        <p:sp>
          <p:nvSpPr>
            <p:cNvPr id="17" name="TextBox 16"/>
            <p:cNvSpPr txBox="1">
              <a:spLocks noChangeArrowheads="1"/>
            </p:cNvSpPr>
            <p:nvPr/>
          </p:nvSpPr>
          <p:spPr bwMode="auto">
            <a:xfrm>
              <a:off x="6858000" y="3999534"/>
              <a:ext cx="1066800" cy="369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b="1" dirty="0">
                  <a:latin typeface="Arial" charset="0"/>
                  <a:cs typeface="Arial" charset="0"/>
                </a:rPr>
                <a:t>(10.1)</a:t>
              </a:r>
            </a:p>
          </p:txBody>
        </p:sp>
        <p:sp>
          <p:nvSpPr>
            <p:cNvPr id="13" name="Rectangle 18"/>
            <p:cNvSpPr>
              <a:spLocks noChangeArrowheads="1"/>
            </p:cNvSpPr>
            <p:nvPr/>
          </p:nvSpPr>
          <p:spPr bwMode="auto">
            <a:xfrm>
              <a:off x="685800" y="3788454"/>
              <a:ext cx="7848600" cy="823913"/>
            </a:xfrm>
            <a:prstGeom prst="rect">
              <a:avLst/>
            </a:prstGeom>
            <a:noFill/>
            <a:ln w="25400" algn="ctr">
              <a:solidFill>
                <a:srgbClr val="D5791A"/>
              </a:solidFill>
              <a:round/>
              <a:headEnd/>
              <a:tailEnd/>
            </a:ln>
            <a:extLst>
              <a:ext uri="{909E8E84-426E-40DD-AFC4-6F175D3DCCD1}">
                <a14:hiddenFill xmlns:a14="http://schemas.microsoft.com/office/drawing/2010/main">
                  <a:solidFill>
                    <a:srgbClr val="FFFFFF"/>
                  </a:solidFill>
                </a14:hiddenFill>
              </a:ext>
            </a:extLst>
          </p:spPr>
          <p:txBody>
            <a:bodyPr/>
            <a:lstStyle/>
            <a:p>
              <a:pPr>
                <a:buNone/>
              </a:pPr>
              <a:endParaRPr lang="en-US"/>
            </a:p>
          </p:txBody>
        </p:sp>
        <mc:AlternateContent xmlns:mc="http://schemas.openxmlformats.org/markup-compatibility/2006" xmlns:a14="http://schemas.microsoft.com/office/drawing/2010/main">
          <mc:Choice Requires="a14">
            <p:sp>
              <p:nvSpPr>
                <p:cNvPr id="4" name="TextBox 3"/>
                <p:cNvSpPr txBox="1"/>
                <p:nvPr/>
              </p:nvSpPr>
              <p:spPr>
                <a:xfrm>
                  <a:off x="3468973" y="3867856"/>
                  <a:ext cx="1778692" cy="659540"/>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rPr>
                            </m:ctrlPr>
                          </m:fPr>
                          <m:num>
                            <m:r>
                              <a:rPr lang="en-US" b="0" i="1" smtClean="0">
                                <a:latin typeface="Cambria Math"/>
                              </a:rPr>
                              <m:t>𝑃</m:t>
                            </m:r>
                            <m:r>
                              <a:rPr lang="en-US" b="0" i="1" smtClean="0">
                                <a:latin typeface="Cambria Math"/>
                              </a:rPr>
                              <m:t>−</m:t>
                            </m:r>
                            <m:r>
                              <m:rPr>
                                <m:nor/>
                              </m:rPr>
                              <a:rPr lang="en-US" b="0" i="0" smtClean="0">
                                <a:latin typeface="Cambria Math"/>
                              </a:rPr>
                              <m:t>MC</m:t>
                            </m:r>
                          </m:num>
                          <m:den>
                            <m:r>
                              <a:rPr lang="en-US" b="0" i="1" smtClean="0">
                                <a:latin typeface="Cambria Math"/>
                              </a:rPr>
                              <m:t>𝑃</m:t>
                            </m:r>
                          </m:den>
                        </m:f>
                        <m:r>
                          <a:rPr lang="en-US" b="0" i="1" smtClean="0">
                            <a:latin typeface="Cambria Math"/>
                          </a:rPr>
                          <m:t>=−</m:t>
                        </m:r>
                        <m:f>
                          <m:fPr>
                            <m:ctrlPr>
                              <a:rPr lang="en-US" b="0" i="1" smtClean="0">
                                <a:latin typeface="Cambria Math"/>
                              </a:rPr>
                            </m:ctrlPr>
                          </m:fPr>
                          <m:num>
                            <m:r>
                              <a:rPr lang="en-US" b="0" i="1" smtClean="0">
                                <a:latin typeface="Cambria Math"/>
                              </a:rPr>
                              <m:t>1</m:t>
                            </m:r>
                          </m:num>
                          <m:den>
                            <m:sSub>
                              <m:sSubPr>
                                <m:ctrlPr>
                                  <a:rPr lang="en-US" b="0" i="1" smtClean="0">
                                    <a:latin typeface="Cambria Math"/>
                                  </a:rPr>
                                </m:ctrlPr>
                              </m:sSubPr>
                              <m:e>
                                <m:r>
                                  <a:rPr lang="en-US" b="0" i="1" smtClean="0">
                                    <a:latin typeface="Cambria Math"/>
                                  </a:rPr>
                                  <m:t>𝐸</m:t>
                                </m:r>
                              </m:e>
                              <m:sub>
                                <m:r>
                                  <a:rPr lang="en-US" b="0" i="1" smtClean="0">
                                    <a:latin typeface="Cambria Math"/>
                                  </a:rPr>
                                  <m:t>𝑑</m:t>
                                </m:r>
                              </m:sub>
                            </m:sSub>
                          </m:den>
                        </m:f>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3468973" y="3867856"/>
                  <a:ext cx="1778692" cy="659540"/>
                </a:xfrm>
                <a:prstGeom prst="rect">
                  <a:avLst/>
                </a:prstGeom>
                <a:blipFill rotWithShape="1">
                  <a:blip r:embed="rId6"/>
                  <a:stretch>
                    <a:fillRect/>
                  </a:stretch>
                </a:blipFill>
              </p:spPr>
              <p:txBody>
                <a:bodyPr/>
                <a:lstStyle/>
                <a:p>
                  <a:r>
                    <a:rPr lang="en-US">
                      <a:noFill/>
                    </a:rPr>
                    <a:t> </a:t>
                  </a:r>
                </a:p>
              </p:txBody>
            </p:sp>
          </mc:Fallback>
        </mc:AlternateContent>
      </p:grpSp>
      <p:grpSp>
        <p:nvGrpSpPr>
          <p:cNvPr id="15" name="Group 14"/>
          <p:cNvGrpSpPr/>
          <p:nvPr/>
        </p:nvGrpSpPr>
        <p:grpSpPr>
          <a:xfrm>
            <a:off x="685800" y="5502275"/>
            <a:ext cx="7848600" cy="822325"/>
            <a:chOff x="685800" y="5502275"/>
            <a:chExt cx="7848600" cy="822325"/>
          </a:xfrm>
        </p:grpSpPr>
        <p:sp>
          <p:nvSpPr>
            <p:cNvPr id="21" name="TextBox 26"/>
            <p:cNvSpPr txBox="1">
              <a:spLocks noChangeArrowheads="1"/>
            </p:cNvSpPr>
            <p:nvPr/>
          </p:nvSpPr>
          <p:spPr bwMode="auto">
            <a:xfrm>
              <a:off x="6858000" y="5712948"/>
              <a:ext cx="1066800" cy="369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b="1" dirty="0">
                  <a:latin typeface="Arial" charset="0"/>
                  <a:cs typeface="Arial" charset="0"/>
                </a:rPr>
                <a:t>(10.2)</a:t>
              </a:r>
            </a:p>
          </p:txBody>
        </p:sp>
        <p:sp>
          <p:nvSpPr>
            <p:cNvPr id="22" name="Rectangle 24"/>
            <p:cNvSpPr>
              <a:spLocks noChangeArrowheads="1"/>
            </p:cNvSpPr>
            <p:nvPr/>
          </p:nvSpPr>
          <p:spPr bwMode="auto">
            <a:xfrm>
              <a:off x="685800" y="5502275"/>
              <a:ext cx="7848600" cy="822325"/>
            </a:xfrm>
            <a:prstGeom prst="rect">
              <a:avLst/>
            </a:prstGeom>
            <a:noFill/>
            <a:ln w="25400" algn="ctr">
              <a:solidFill>
                <a:srgbClr val="D5791A"/>
              </a:solidFill>
              <a:round/>
              <a:headEnd/>
              <a:tailEnd/>
            </a:ln>
            <a:extLst>
              <a:ext uri="{909E8E84-426E-40DD-AFC4-6F175D3DCCD1}">
                <a14:hiddenFill xmlns:a14="http://schemas.microsoft.com/office/drawing/2010/main">
                  <a:solidFill>
                    <a:srgbClr val="FFFFFF"/>
                  </a:solidFill>
                </a14:hiddenFill>
              </a:ext>
            </a:extLst>
          </p:spPr>
          <p:txBody>
            <a:bodyPr/>
            <a:lstStyle/>
            <a:p>
              <a:pPr>
                <a:buNone/>
              </a:pPr>
              <a:endParaRPr lang="en-US"/>
            </a:p>
          </p:txBody>
        </p:sp>
        <mc:AlternateContent xmlns:mc="http://schemas.openxmlformats.org/markup-compatibility/2006" xmlns:a14="http://schemas.microsoft.com/office/drawing/2010/main">
          <mc:Choice Requires="a14">
            <p:sp>
              <p:nvSpPr>
                <p:cNvPr id="12" name="TextBox 11"/>
                <p:cNvSpPr txBox="1"/>
                <p:nvPr/>
              </p:nvSpPr>
              <p:spPr>
                <a:xfrm>
                  <a:off x="3459419" y="5584902"/>
                  <a:ext cx="1797800" cy="659540"/>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𝑃</m:t>
                        </m:r>
                        <m:r>
                          <a:rPr lang="en-US" b="0" i="1" smtClean="0">
                            <a:latin typeface="Cambria Math"/>
                          </a:rPr>
                          <m:t>=</m:t>
                        </m:r>
                        <m:f>
                          <m:fPr>
                            <m:ctrlPr>
                              <a:rPr lang="en-US" b="0" i="1" smtClean="0">
                                <a:latin typeface="Cambria Math"/>
                              </a:rPr>
                            </m:ctrlPr>
                          </m:fPr>
                          <m:num>
                            <m:r>
                              <m:rPr>
                                <m:nor/>
                              </m:rPr>
                              <a:rPr lang="en-US" b="0" i="0" smtClean="0">
                                <a:latin typeface="Cambria Math"/>
                              </a:rPr>
                              <m:t>MC</m:t>
                            </m:r>
                          </m:num>
                          <m:den>
                            <m:r>
                              <a:rPr lang="en-US" b="0" i="1" smtClean="0">
                                <a:latin typeface="Cambria Math"/>
                              </a:rPr>
                              <m:t>1+</m:t>
                            </m:r>
                            <m:d>
                              <m:dPr>
                                <m:ctrlPr>
                                  <a:rPr lang="en-US" b="0" i="1" smtClean="0">
                                    <a:latin typeface="Cambria Math"/>
                                  </a:rPr>
                                </m:ctrlPr>
                              </m:dPr>
                              <m:e>
                                <m:f>
                                  <m:fPr>
                                    <m:type m:val="lin"/>
                                    <m:ctrlPr>
                                      <a:rPr lang="en-US" b="0" i="1" smtClean="0">
                                        <a:latin typeface="Cambria Math"/>
                                      </a:rPr>
                                    </m:ctrlPr>
                                  </m:fPr>
                                  <m:num>
                                    <m:r>
                                      <a:rPr lang="en-US" b="0" i="1" smtClean="0">
                                        <a:latin typeface="Cambria Math"/>
                                      </a:rPr>
                                      <m:t>1</m:t>
                                    </m:r>
                                  </m:num>
                                  <m:den>
                                    <m:sSub>
                                      <m:sSubPr>
                                        <m:ctrlPr>
                                          <a:rPr lang="en-US" b="0" i="1" smtClean="0">
                                            <a:latin typeface="Cambria Math"/>
                                          </a:rPr>
                                        </m:ctrlPr>
                                      </m:sSubPr>
                                      <m:e>
                                        <m:r>
                                          <a:rPr lang="en-US" b="0" i="1" smtClean="0">
                                            <a:latin typeface="Cambria Math"/>
                                          </a:rPr>
                                          <m:t>𝐸</m:t>
                                        </m:r>
                                      </m:e>
                                      <m:sub>
                                        <m:r>
                                          <a:rPr lang="en-US" b="0" i="1" smtClean="0">
                                            <a:latin typeface="Cambria Math"/>
                                          </a:rPr>
                                          <m:t>𝑑</m:t>
                                        </m:r>
                                      </m:sub>
                                    </m:sSub>
                                  </m:den>
                                </m:f>
                              </m:e>
                            </m:d>
                          </m:den>
                        </m:f>
                      </m:oMath>
                    </m:oMathPara>
                  </a14:m>
                  <a:endParaRPr lang="en-US" dirty="0"/>
                </a:p>
              </p:txBody>
            </p:sp>
          </mc:Choice>
          <mc:Fallback xmlns="">
            <p:sp>
              <p:nvSpPr>
                <p:cNvPr id="12" name="TextBox 11"/>
                <p:cNvSpPr txBox="1">
                  <a:spLocks noRot="1" noChangeAspect="1" noMove="1" noResize="1" noEditPoints="1" noAdjustHandles="1" noChangeArrowheads="1" noChangeShapeType="1" noTextEdit="1"/>
                </p:cNvSpPr>
                <p:nvPr/>
              </p:nvSpPr>
              <p:spPr>
                <a:xfrm>
                  <a:off x="3459419" y="5584902"/>
                  <a:ext cx="1797800" cy="659540"/>
                </a:xfrm>
                <a:prstGeom prst="rect">
                  <a:avLst/>
                </a:prstGeom>
                <a:blipFill rotWithShape="1">
                  <a:blip r:embed="rId7"/>
                  <a:stretch>
                    <a:fillRect/>
                  </a:stretch>
                </a:blipFill>
              </p:spPr>
              <p:txBody>
                <a:bodyPr/>
                <a:lstStyle/>
                <a:p>
                  <a:r>
                    <a:rPr lang="en-US">
                      <a:noFill/>
                    </a:rPr>
                    <a:t> </a:t>
                  </a:r>
                </a:p>
              </p:txBody>
            </p:sp>
          </mc:Fallback>
        </mc:AlternateContent>
      </p:grpSp>
    </p:spTree>
    <p:extLst>
      <p:ext uri="{BB962C8B-B14F-4D97-AF65-F5344CB8AC3E}">
        <p14:creationId xmlns:p14="http://schemas.microsoft.com/office/powerpoint/2010/main" val="21703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7">
                                            <p:txEl>
                                              <p:pRg st="0" end="0"/>
                                            </p:txEl>
                                          </p:spTgt>
                                        </p:tgtEl>
                                        <p:attrNameLst>
                                          <p:attrName>style.visibility</p:attrName>
                                        </p:attrNameLst>
                                      </p:cBhvr>
                                      <p:to>
                                        <p:strVal val="visible"/>
                                      </p:to>
                                    </p:set>
                                    <p:animEffect transition="in" filter="wipe(left)">
                                      <p:cBhvr>
                                        <p:cTn id="16" dur="500"/>
                                        <p:tgtEl>
                                          <p:spTgt spid="7">
                                            <p:txEl>
                                              <p:pRg st="0" end="0"/>
                                            </p:txEl>
                                          </p:spTgt>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Effect transition="in" filter="wipe(left)">
                                      <p:cBhvr>
                                        <p:cTn id="25" dur="500"/>
                                        <p:tgtEl>
                                          <p:spTgt spid="9">
                                            <p:txEl>
                                              <p:pRg st="0" end="0"/>
                                            </p:txEl>
                                          </p:spTgt>
                                        </p:tgtEl>
                                      </p:cBhvr>
                                    </p:animEffect>
                                  </p:childTnLst>
                                </p:cTn>
                              </p:par>
                            </p:childTnLst>
                          </p:cTn>
                        </p:par>
                        <p:par>
                          <p:cTn id="26" fill="hold">
                            <p:stCondLst>
                              <p:cond delay="500"/>
                            </p:stCondLst>
                            <p:childTnLst>
                              <p:par>
                                <p:cTn id="27" presetID="22" presetClass="entr" presetSubtype="8"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8">
                                            <p:txEl>
                                              <p:pRg st="0" end="0"/>
                                            </p:txEl>
                                          </p:spTgt>
                                        </p:tgtEl>
                                        <p:attrNameLst>
                                          <p:attrName>style.visibility</p:attrName>
                                        </p:attrNameLst>
                                      </p:cBhvr>
                                      <p:to>
                                        <p:strVal val="visible"/>
                                      </p:to>
                                    </p:set>
                                    <p:animEffect transition="in" filter="wipe(left)">
                                      <p:cBhvr>
                                        <p:cTn id="34" dur="500"/>
                                        <p:tgtEl>
                                          <p:spTgt spid="18">
                                            <p:txEl>
                                              <p:pRg st="0" end="0"/>
                                            </p:txEl>
                                          </p:spTgt>
                                        </p:tgtEl>
                                      </p:cBhvr>
                                    </p:animEffect>
                                  </p:childTnLst>
                                </p:cTn>
                              </p:par>
                            </p:childTnLst>
                          </p:cTn>
                        </p:par>
                        <p:par>
                          <p:cTn id="35" fill="hold">
                            <p:stCondLst>
                              <p:cond delay="500"/>
                            </p:stCondLst>
                            <p:childTnLst>
                              <p:par>
                                <p:cTn id="36" presetID="22" presetClass="entr" presetSubtype="8"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left)">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P spid="9" grpId="0" build="p"/>
      <p:bldP spid="18" grpId="0" build="p"/>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10.1</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696076"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ASTRA-MERCK PRICES PRILOSEC</a:t>
            </a:r>
            <a:endParaRPr lang="en-US" sz="2000" b="1" dirty="0">
              <a:solidFill>
                <a:srgbClr val="007CB2"/>
              </a:solidFill>
              <a:latin typeface="Arial"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6950" y="971550"/>
            <a:ext cx="2914650"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3"/>
          <p:cNvSpPr>
            <a:spLocks noChangeArrowheads="1"/>
          </p:cNvSpPr>
          <p:nvPr/>
        </p:nvSpPr>
        <p:spPr bwMode="auto">
          <a:xfrm>
            <a:off x="457200" y="955134"/>
            <a:ext cx="8077200" cy="4455066"/>
          </a:xfrm>
          <a:prstGeom prst="rect">
            <a:avLst/>
          </a:prstGeom>
          <a:noFill/>
          <a:ln w="9525" algn="ctr">
            <a:noFill/>
            <a:miter lim="800000"/>
            <a:headEnd/>
            <a:tailEnd/>
          </a:ln>
        </p:spPr>
        <p:txBody>
          <a:bodyPr wrap="square">
            <a:spAutoFit/>
          </a:bodyPr>
          <a:lstStyle/>
          <a:p>
            <a:pPr marL="0" lvl="1">
              <a:spcBef>
                <a:spcPct val="50000"/>
              </a:spcBef>
              <a:buNone/>
            </a:pPr>
            <a:r>
              <a:rPr lang="en-US" dirty="0">
                <a:latin typeface="Arial" charset="0"/>
              </a:rPr>
              <a:t>In 1995, Prilosec, represented a new generation </a:t>
            </a:r>
            <a:r>
              <a:rPr lang="en-US" dirty="0" smtClean="0">
                <a:latin typeface="Arial" charset="0"/>
              </a:rPr>
              <a:t>of</a:t>
            </a:r>
            <a:br>
              <a:rPr lang="en-US" dirty="0" smtClean="0">
                <a:latin typeface="Arial" charset="0"/>
              </a:rPr>
            </a:br>
            <a:r>
              <a:rPr lang="en-US" dirty="0" smtClean="0">
                <a:latin typeface="Arial" charset="0"/>
              </a:rPr>
              <a:t>antiulcer </a:t>
            </a:r>
            <a:r>
              <a:rPr lang="en-US" dirty="0">
                <a:latin typeface="Arial" charset="0"/>
              </a:rPr>
              <a:t>medication. Prilosec was based on a </a:t>
            </a:r>
            <a:r>
              <a:rPr lang="en-US" dirty="0" smtClean="0">
                <a:latin typeface="Arial" charset="0"/>
              </a:rPr>
              <a:t>very</a:t>
            </a:r>
            <a:br>
              <a:rPr lang="en-US" dirty="0" smtClean="0">
                <a:latin typeface="Arial" charset="0"/>
              </a:rPr>
            </a:br>
            <a:r>
              <a:rPr lang="en-US" dirty="0" smtClean="0">
                <a:latin typeface="Arial" charset="0"/>
              </a:rPr>
              <a:t>different </a:t>
            </a:r>
            <a:r>
              <a:rPr lang="en-US" dirty="0">
                <a:latin typeface="Arial" charset="0"/>
              </a:rPr>
              <a:t>biochemical mechanism and was </a:t>
            </a:r>
            <a:r>
              <a:rPr lang="en-US" dirty="0" smtClean="0">
                <a:latin typeface="Arial" charset="0"/>
              </a:rPr>
              <a:t>much</a:t>
            </a:r>
            <a:br>
              <a:rPr lang="en-US" dirty="0" smtClean="0">
                <a:latin typeface="Arial" charset="0"/>
              </a:rPr>
            </a:br>
            <a:r>
              <a:rPr lang="en-US" dirty="0" smtClean="0">
                <a:latin typeface="Arial" charset="0"/>
              </a:rPr>
              <a:t>more </a:t>
            </a:r>
            <a:r>
              <a:rPr lang="en-US" dirty="0">
                <a:latin typeface="Arial" charset="0"/>
              </a:rPr>
              <a:t>effective than earlier drugs</a:t>
            </a:r>
            <a:r>
              <a:rPr lang="en-US" dirty="0" smtClean="0">
                <a:latin typeface="Arial" charset="0"/>
              </a:rPr>
              <a:t>.</a:t>
            </a:r>
          </a:p>
          <a:p>
            <a:pPr marL="0" lvl="1">
              <a:spcBef>
                <a:spcPct val="50000"/>
              </a:spcBef>
              <a:buNone/>
            </a:pPr>
            <a:r>
              <a:rPr lang="en-US" sz="900" dirty="0">
                <a:latin typeface="Arial" charset="0"/>
              </a:rPr>
              <a:t/>
            </a:r>
            <a:br>
              <a:rPr lang="en-US" sz="900" dirty="0">
                <a:latin typeface="Arial" charset="0"/>
              </a:rPr>
            </a:br>
            <a:r>
              <a:rPr lang="en-US" dirty="0" smtClean="0">
                <a:latin typeface="Arial" charset="0"/>
              </a:rPr>
              <a:t>By 1996, it had become the best-selling drug in</a:t>
            </a:r>
            <a:br>
              <a:rPr lang="en-US" dirty="0" smtClean="0">
                <a:latin typeface="Arial" charset="0"/>
              </a:rPr>
            </a:br>
            <a:r>
              <a:rPr lang="en-US" dirty="0" smtClean="0">
                <a:latin typeface="Arial" charset="0"/>
              </a:rPr>
              <a:t>the world and faced no major competitor.</a:t>
            </a:r>
          </a:p>
          <a:p>
            <a:pPr>
              <a:spcBef>
                <a:spcPct val="50000"/>
              </a:spcBef>
              <a:buNone/>
            </a:pPr>
            <a:r>
              <a:rPr lang="en-US" dirty="0" smtClean="0">
                <a:latin typeface="Arial" charset="0"/>
              </a:rPr>
              <a:t>Astra-Merck </a:t>
            </a:r>
            <a:r>
              <a:rPr lang="en-US" dirty="0">
                <a:latin typeface="Arial" charset="0"/>
              </a:rPr>
              <a:t>was pricing Prilosec at about $3.50 per daily dose.</a:t>
            </a:r>
          </a:p>
          <a:p>
            <a:pPr>
              <a:spcBef>
                <a:spcPct val="50000"/>
              </a:spcBef>
              <a:buNone/>
            </a:pPr>
            <a:r>
              <a:rPr lang="en-US" dirty="0">
                <a:latin typeface="Arial" charset="0"/>
              </a:rPr>
              <a:t>The marginal cost of producing and packaging Prilosec is only about 30 to 40 cents per daily dose.</a:t>
            </a:r>
          </a:p>
          <a:p>
            <a:pPr>
              <a:spcBef>
                <a:spcPct val="50000"/>
              </a:spcBef>
              <a:buNone/>
            </a:pPr>
            <a:r>
              <a:rPr lang="en-US" dirty="0">
                <a:latin typeface="Arial" charset="0"/>
              </a:rPr>
              <a:t>The price elasticity of demand, </a:t>
            </a:r>
            <a:r>
              <a:rPr lang="en-US" i="1" dirty="0">
                <a:latin typeface="Arial" charset="0"/>
              </a:rPr>
              <a:t>E</a:t>
            </a:r>
            <a:r>
              <a:rPr lang="en-US" i="1" baseline="-25000" dirty="0">
                <a:latin typeface="Arial" charset="0"/>
              </a:rPr>
              <a:t>D</a:t>
            </a:r>
            <a:r>
              <a:rPr lang="en-US" dirty="0">
                <a:latin typeface="Arial" charset="0"/>
              </a:rPr>
              <a:t>, should be in the range of roughly −1.0 to −1.2.</a:t>
            </a:r>
          </a:p>
          <a:p>
            <a:pPr>
              <a:spcBef>
                <a:spcPct val="50000"/>
              </a:spcBef>
              <a:buNone/>
            </a:pPr>
            <a:r>
              <a:rPr lang="en-US" dirty="0">
                <a:latin typeface="Arial" charset="0"/>
              </a:rPr>
              <a:t>Setting the price at a markup exceeding 400 percent over marginal cost is consistent with our rule of thumb for pricing.</a:t>
            </a: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37003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0">
                                            <p:txEl>
                                              <p:pRg st="0" end="0"/>
                                            </p:txEl>
                                          </p:spTgt>
                                        </p:tgtEl>
                                        <p:attrNameLst>
                                          <p:attrName>style.visibility</p:attrName>
                                        </p:attrNameLst>
                                      </p:cBhvr>
                                      <p:to>
                                        <p:strVal val="visible"/>
                                      </p:to>
                                    </p:set>
                                    <p:animEffect transition="in" filter="wipe(left)">
                                      <p:cBhvr>
                                        <p:cTn id="26" dur="500"/>
                                        <p:tgtEl>
                                          <p:spTgt spid="10">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0">
                                            <p:txEl>
                                              <p:pRg st="1" end="1"/>
                                            </p:txEl>
                                          </p:spTgt>
                                        </p:tgtEl>
                                        <p:attrNameLst>
                                          <p:attrName>style.visibility</p:attrName>
                                        </p:attrNameLst>
                                      </p:cBhvr>
                                      <p:to>
                                        <p:strVal val="visible"/>
                                      </p:to>
                                    </p:set>
                                    <p:animEffect transition="in" filter="wipe(left)">
                                      <p:cBhvr>
                                        <p:cTn id="31" dur="500"/>
                                        <p:tgtEl>
                                          <p:spTgt spid="10">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animEffect transition="in" filter="wipe(left)">
                                      <p:cBhvr>
                                        <p:cTn id="36" dur="500"/>
                                        <p:tgtEl>
                                          <p:spTgt spid="10">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10">
                                            <p:txEl>
                                              <p:pRg st="3" end="3"/>
                                            </p:txEl>
                                          </p:spTgt>
                                        </p:tgtEl>
                                        <p:attrNameLst>
                                          <p:attrName>style.visibility</p:attrName>
                                        </p:attrNameLst>
                                      </p:cBhvr>
                                      <p:to>
                                        <p:strVal val="visible"/>
                                      </p:to>
                                    </p:set>
                                    <p:animEffect transition="in" filter="wipe(left)">
                                      <p:cBhvr>
                                        <p:cTn id="41" dur="500"/>
                                        <p:tgtEl>
                                          <p:spTgt spid="10">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10">
                                            <p:txEl>
                                              <p:pRg st="4" end="4"/>
                                            </p:txEl>
                                          </p:spTgt>
                                        </p:tgtEl>
                                        <p:attrNameLst>
                                          <p:attrName>style.visibility</p:attrName>
                                        </p:attrNameLst>
                                      </p:cBhvr>
                                      <p:to>
                                        <p:strVal val="visible"/>
                                      </p:to>
                                    </p:set>
                                    <p:animEffect transition="in" filter="wipe(left)">
                                      <p:cBhvr>
                                        <p:cTn id="46" dur="500"/>
                                        <p:tgtEl>
                                          <p:spTgt spid="10">
                                            <p:txEl>
                                              <p:pRg st="4" end="4"/>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10">
                                            <p:txEl>
                                              <p:pRg st="5" end="5"/>
                                            </p:txEl>
                                          </p:spTgt>
                                        </p:tgtEl>
                                        <p:attrNameLst>
                                          <p:attrName>style.visibility</p:attrName>
                                        </p:attrNameLst>
                                      </p:cBhvr>
                                      <p:to>
                                        <p:strVal val="visible"/>
                                      </p:to>
                                    </p:set>
                                    <p:animEffect transition="in" filter="wipe(left)">
                                      <p:cBhvr>
                                        <p:cTn id="51" dur="500"/>
                                        <p:tgtEl>
                                          <p:spTgt spid="10">
                                            <p:txEl>
                                              <p:pRg st="5" end="5"/>
                                            </p:txEl>
                                          </p:spTgt>
                                        </p:tgtEl>
                                      </p:cBhvr>
                                    </p:animEffect>
                                  </p:childTnLst>
                                </p:cTn>
                              </p:par>
                            </p:childTnLst>
                          </p:cTn>
                        </p:par>
                        <p:par>
                          <p:cTn id="52" fill="hold">
                            <p:stCondLst>
                              <p:cond delay="5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bldLvl="2"/>
      <p:bldP spid="20" grpId="0"/>
      <p:bldP spid="22" grpId="0"/>
      <p:bldP spid="10"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0"/>
          <p:cNvSpPr txBox="1">
            <a:spLocks noChangeArrowheads="1"/>
          </p:cNvSpPr>
          <p:nvPr/>
        </p:nvSpPr>
        <p:spPr>
          <a:xfrm>
            <a:off x="457200" y="174625"/>
            <a:ext cx="6705600" cy="511175"/>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Shifts in Demand</a:t>
            </a:r>
          </a:p>
        </p:txBody>
      </p:sp>
      <p:sp>
        <p:nvSpPr>
          <p:cNvPr id="5" name="Rectangle 93"/>
          <p:cNvSpPr>
            <a:spLocks noChangeArrowheads="1"/>
          </p:cNvSpPr>
          <p:nvPr/>
        </p:nvSpPr>
        <p:spPr bwMode="auto">
          <a:xfrm>
            <a:off x="457200" y="1343085"/>
            <a:ext cx="82296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buNone/>
            </a:pPr>
            <a:r>
              <a:rPr lang="en-US" i="1" dirty="0" smtClean="0">
                <a:latin typeface="+mn-lt"/>
              </a:rPr>
              <a:t>A monopolistic </a:t>
            </a:r>
            <a:r>
              <a:rPr lang="en-US" i="1" dirty="0">
                <a:latin typeface="+mn-lt"/>
              </a:rPr>
              <a:t>market has no supply curve. </a:t>
            </a:r>
            <a:r>
              <a:rPr lang="en-US" dirty="0">
                <a:latin typeface="+mn-lt"/>
              </a:rPr>
              <a:t>In other words, </a:t>
            </a:r>
            <a:r>
              <a:rPr lang="en-US" i="1" dirty="0">
                <a:latin typeface="+mn-lt"/>
              </a:rPr>
              <a:t>there is no </a:t>
            </a:r>
            <a:r>
              <a:rPr lang="en-US" i="1" dirty="0" smtClean="0">
                <a:latin typeface="+mn-lt"/>
              </a:rPr>
              <a:t>one-to-one relationship </a:t>
            </a:r>
            <a:r>
              <a:rPr lang="en-US" i="1" dirty="0">
                <a:latin typeface="+mn-lt"/>
              </a:rPr>
              <a:t>between price and the quantity produced. </a:t>
            </a:r>
            <a:endParaRPr lang="en-US" i="1" dirty="0" smtClean="0">
              <a:latin typeface="+mn-lt"/>
            </a:endParaRPr>
          </a:p>
          <a:p>
            <a:pPr>
              <a:buNone/>
            </a:pPr>
            <a:endParaRPr lang="en-US" i="1" dirty="0">
              <a:latin typeface="+mn-lt"/>
            </a:endParaRPr>
          </a:p>
          <a:p>
            <a:pPr>
              <a:buNone/>
            </a:pPr>
            <a:r>
              <a:rPr lang="en-US" dirty="0" smtClean="0">
                <a:latin typeface="+mn-lt"/>
              </a:rPr>
              <a:t>The </a:t>
            </a:r>
            <a:r>
              <a:rPr lang="en-US" dirty="0">
                <a:latin typeface="+mn-lt"/>
              </a:rPr>
              <a:t>reason is that the </a:t>
            </a:r>
            <a:r>
              <a:rPr lang="en-US" dirty="0" smtClean="0">
                <a:latin typeface="+mn-lt"/>
              </a:rPr>
              <a:t>monopolist’s output </a:t>
            </a:r>
            <a:r>
              <a:rPr lang="en-US" dirty="0">
                <a:latin typeface="+mn-lt"/>
              </a:rPr>
              <a:t>decision depends not only on marginal cost but also on the </a:t>
            </a:r>
            <a:r>
              <a:rPr lang="en-US" dirty="0" smtClean="0">
                <a:latin typeface="+mn-lt"/>
              </a:rPr>
              <a:t>shape of </a:t>
            </a:r>
            <a:r>
              <a:rPr lang="en-US" dirty="0">
                <a:latin typeface="+mn-lt"/>
              </a:rPr>
              <a:t>the demand curve. </a:t>
            </a:r>
            <a:endParaRPr lang="en-US" dirty="0" smtClean="0">
              <a:latin typeface="+mn-lt"/>
            </a:endParaRPr>
          </a:p>
          <a:p>
            <a:pPr>
              <a:buNone/>
            </a:pPr>
            <a:endParaRPr lang="en-US" dirty="0">
              <a:latin typeface="+mn-lt"/>
            </a:endParaRPr>
          </a:p>
          <a:p>
            <a:pPr>
              <a:buNone/>
            </a:pPr>
            <a:r>
              <a:rPr lang="en-US" dirty="0" smtClean="0">
                <a:latin typeface="+mn-lt"/>
              </a:rPr>
              <a:t>As </a:t>
            </a:r>
            <a:r>
              <a:rPr lang="en-US" dirty="0">
                <a:latin typeface="+mn-lt"/>
              </a:rPr>
              <a:t>a result, shifts in demand do not trace out the series </a:t>
            </a:r>
            <a:r>
              <a:rPr lang="en-US" dirty="0" smtClean="0">
                <a:latin typeface="+mn-lt"/>
              </a:rPr>
              <a:t>of prices </a:t>
            </a:r>
            <a:r>
              <a:rPr lang="en-US" dirty="0">
                <a:latin typeface="+mn-lt"/>
              </a:rPr>
              <a:t>and quantities that correspond to a competitive supply curve. </a:t>
            </a:r>
            <a:r>
              <a:rPr lang="en-US" dirty="0" smtClean="0">
                <a:latin typeface="+mn-lt"/>
              </a:rPr>
              <a:t>Instead, shifts </a:t>
            </a:r>
            <a:r>
              <a:rPr lang="en-US" dirty="0">
                <a:latin typeface="+mn-lt"/>
              </a:rPr>
              <a:t>in demand can lead to changes in price with no change in output, </a:t>
            </a:r>
            <a:r>
              <a:rPr lang="en-US" dirty="0" smtClean="0">
                <a:latin typeface="+mn-lt"/>
              </a:rPr>
              <a:t>changes in </a:t>
            </a:r>
            <a:r>
              <a:rPr lang="en-US" dirty="0">
                <a:latin typeface="+mn-lt"/>
              </a:rPr>
              <a:t>output with no change in price, or changes in both price and output</a:t>
            </a:r>
            <a:r>
              <a:rPr lang="en-US" dirty="0" smtClean="0">
                <a:latin typeface="+mn-lt"/>
              </a:rPr>
              <a:t>.</a:t>
            </a:r>
          </a:p>
          <a:p>
            <a:pPr>
              <a:buNone/>
            </a:pPr>
            <a:endParaRPr lang="en-US" dirty="0">
              <a:latin typeface="+mn-lt"/>
            </a:endParaRPr>
          </a:p>
          <a:p>
            <a:pPr>
              <a:buNone/>
            </a:pPr>
            <a:r>
              <a:rPr lang="en-US" dirty="0">
                <a:latin typeface="+mn-lt"/>
              </a:rPr>
              <a:t>Shifts in demand usually cause changes in both price and quantity. A competitive industry supplies a </a:t>
            </a:r>
            <a:r>
              <a:rPr lang="en-US" dirty="0" smtClean="0">
                <a:latin typeface="+mn-lt"/>
              </a:rPr>
              <a:t>specific quantity </a:t>
            </a:r>
            <a:r>
              <a:rPr lang="en-US" dirty="0">
                <a:latin typeface="+mn-lt"/>
              </a:rPr>
              <a:t>at every price. No such relationship exists for a monopolist, </a:t>
            </a:r>
            <a:r>
              <a:rPr lang="en-US" dirty="0" smtClean="0">
                <a:latin typeface="+mn-lt"/>
              </a:rPr>
              <a:t>which, depending </a:t>
            </a:r>
            <a:r>
              <a:rPr lang="en-US" dirty="0">
                <a:latin typeface="+mn-lt"/>
              </a:rPr>
              <a:t>on how demand shifts, might supply several different quantities </a:t>
            </a:r>
            <a:r>
              <a:rPr lang="en-US" dirty="0" smtClean="0">
                <a:latin typeface="+mn-lt"/>
              </a:rPr>
              <a:t>at the </a:t>
            </a:r>
            <a:r>
              <a:rPr lang="en-US" dirty="0">
                <a:latin typeface="+mn-lt"/>
              </a:rPr>
              <a:t>same price, or the same quantity at different prices.</a:t>
            </a:r>
          </a:p>
        </p:txBody>
      </p:sp>
      <p:pic>
        <p:nvPicPr>
          <p:cNvPr id="4"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321224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left)">
                                      <p:cBhvr>
                                        <p:cTn id="15" dur="500"/>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wipe(left)">
                                      <p:cBhvr>
                                        <p:cTn id="20" dur="500"/>
                                        <p:tgtEl>
                                          <p:spTgt spid="5">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wipe(left)">
                                      <p:cBhvr>
                                        <p:cTn id="25" dur="500"/>
                                        <p:tgtEl>
                                          <p:spTgt spid="5">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5">
                                            <p:txEl>
                                              <p:pRg st="6" end="6"/>
                                            </p:txEl>
                                          </p:spTgt>
                                        </p:tgtEl>
                                        <p:attrNameLst>
                                          <p:attrName>style.visibility</p:attrName>
                                        </p:attrNameLst>
                                      </p:cBhvr>
                                      <p:to>
                                        <p:strVal val="visible"/>
                                      </p:to>
                                    </p:set>
                                    <p:animEffect transition="in" filter="wipe(left)">
                                      <p:cBhvr>
                                        <p:cTn id="30"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5"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4"/>
          <p:cNvSpPr>
            <a:spLocks noChangeArrowheads="1"/>
          </p:cNvSpPr>
          <p:nvPr/>
        </p:nvSpPr>
        <p:spPr bwMode="auto">
          <a:xfrm>
            <a:off x="457200" y="947738"/>
            <a:ext cx="2438400" cy="3476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SHIFTS IN DEMAND</a:t>
            </a:r>
            <a:endParaRPr lang="en-US" sz="1600" b="1" dirty="0">
              <a:latin typeface="Arial" charset="0"/>
            </a:endParaRPr>
          </a:p>
        </p:txBody>
      </p:sp>
      <p:sp>
        <p:nvSpPr>
          <p:cNvPr id="30" name="Rectangle 9"/>
          <p:cNvSpPr>
            <a:spLocks noChangeArrowheads="1"/>
          </p:cNvSpPr>
          <p:nvPr/>
        </p:nvSpPr>
        <p:spPr bwMode="auto">
          <a:xfrm>
            <a:off x="457200" y="6096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10.4</a:t>
            </a:r>
            <a:endParaRPr lang="en-US" sz="1600" b="1" dirty="0">
              <a:solidFill>
                <a:schemeClr val="bg1">
                  <a:lumMod val="65000"/>
                </a:schemeClr>
              </a:solidFill>
              <a:latin typeface="Arial" charset="0"/>
            </a:endParaRPr>
          </a:p>
        </p:txBody>
      </p:sp>
      <p:grpSp>
        <p:nvGrpSpPr>
          <p:cNvPr id="21" name="Group 20"/>
          <p:cNvGrpSpPr>
            <a:grpSpLocks/>
          </p:cNvGrpSpPr>
          <p:nvPr/>
        </p:nvGrpSpPr>
        <p:grpSpPr bwMode="auto">
          <a:xfrm>
            <a:off x="457199" y="6477000"/>
            <a:ext cx="3121819" cy="117872"/>
            <a:chOff x="457199" y="5791200"/>
            <a:chExt cx="3193257" cy="152400"/>
          </a:xfrm>
        </p:grpSpPr>
        <p:cxnSp>
          <p:nvCxnSpPr>
            <p:cNvPr id="22"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55" name="Picture 54" descr="fig10.04_19.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55" descr="fig10.04_15.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56" descr="fig10.04_06.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7" descr="fig10.04_07.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descr="fig10.04_09.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descr="fig10.04_08.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Rectangle 11"/>
          <p:cNvSpPr>
            <a:spLocks noChangeArrowheads="1"/>
          </p:cNvSpPr>
          <p:nvPr/>
        </p:nvSpPr>
        <p:spPr bwMode="auto">
          <a:xfrm>
            <a:off x="381000" y="1295400"/>
            <a:ext cx="3276600" cy="4629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Shifting the demand curve shows that a monopolistic market has no supply curve—i.e., there is no one-to-one relationship between price and quantity produced. </a:t>
            </a:r>
          </a:p>
          <a:p>
            <a:pPr>
              <a:spcBef>
                <a:spcPct val="20000"/>
              </a:spcBef>
              <a:spcAft>
                <a:spcPct val="20000"/>
              </a:spcAft>
              <a:buNone/>
            </a:pPr>
            <a:r>
              <a:rPr lang="en-US" sz="1600" dirty="0">
                <a:latin typeface="Arial" charset="0"/>
              </a:rPr>
              <a:t>In </a:t>
            </a:r>
            <a:r>
              <a:rPr lang="en-US" sz="1600" b="1" dirty="0">
                <a:latin typeface="Arial" charset="0"/>
              </a:rPr>
              <a:t>(a)</a:t>
            </a:r>
            <a:r>
              <a:rPr lang="en-US" sz="1600" dirty="0">
                <a:latin typeface="Arial" charset="0"/>
              </a:rPr>
              <a:t>, the demand curve </a:t>
            </a:r>
            <a:r>
              <a:rPr lang="en-US" sz="1600" i="1" dirty="0">
                <a:latin typeface="Arial" charset="0"/>
              </a:rPr>
              <a:t>D</a:t>
            </a:r>
            <a:r>
              <a:rPr lang="en-US" sz="1600" baseline="-25000" dirty="0">
                <a:latin typeface="Arial" charset="0"/>
              </a:rPr>
              <a:t>1</a:t>
            </a:r>
            <a:r>
              <a:rPr lang="en-US" sz="1600" dirty="0">
                <a:latin typeface="Arial" charset="0"/>
              </a:rPr>
              <a:t> shifts to new demand curve </a:t>
            </a:r>
            <a:r>
              <a:rPr lang="en-US" sz="1600" i="1" dirty="0">
                <a:latin typeface="Arial" charset="0"/>
              </a:rPr>
              <a:t>D</a:t>
            </a:r>
            <a:r>
              <a:rPr lang="en-US" sz="1600" baseline="-25000" dirty="0">
                <a:latin typeface="Arial" charset="0"/>
              </a:rPr>
              <a:t>2</a:t>
            </a:r>
            <a:r>
              <a:rPr lang="en-US" sz="1600" dirty="0">
                <a:latin typeface="Arial" charset="0"/>
              </a:rPr>
              <a:t>. </a:t>
            </a:r>
          </a:p>
          <a:p>
            <a:pPr>
              <a:spcBef>
                <a:spcPct val="20000"/>
              </a:spcBef>
              <a:spcAft>
                <a:spcPct val="20000"/>
              </a:spcAft>
              <a:buNone/>
            </a:pPr>
            <a:r>
              <a:rPr lang="en-US" sz="1600" dirty="0">
                <a:latin typeface="Arial" charset="0"/>
              </a:rPr>
              <a:t>But the new marginal revenue curve MR</a:t>
            </a:r>
            <a:r>
              <a:rPr lang="en-US" sz="1600" baseline="-25000" dirty="0">
                <a:latin typeface="Arial" charset="0"/>
              </a:rPr>
              <a:t>2</a:t>
            </a:r>
            <a:r>
              <a:rPr lang="en-US" sz="1600" dirty="0">
                <a:latin typeface="Arial" charset="0"/>
              </a:rPr>
              <a:t> intersects marginal cost at the same point as the old marginal revenue curve MR</a:t>
            </a:r>
            <a:r>
              <a:rPr lang="en-US" sz="1600" baseline="-25000" dirty="0">
                <a:latin typeface="Arial" charset="0"/>
              </a:rPr>
              <a:t>1</a:t>
            </a:r>
            <a:r>
              <a:rPr lang="en-US" sz="1600" dirty="0">
                <a:latin typeface="Arial" charset="0"/>
              </a:rPr>
              <a:t>. </a:t>
            </a:r>
          </a:p>
          <a:p>
            <a:pPr>
              <a:spcBef>
                <a:spcPct val="20000"/>
              </a:spcBef>
              <a:spcAft>
                <a:spcPct val="20000"/>
              </a:spcAft>
              <a:buNone/>
            </a:pPr>
            <a:r>
              <a:rPr lang="en-US" sz="1600" dirty="0">
                <a:latin typeface="Arial" charset="0"/>
              </a:rPr>
              <a:t>The profit-maximizing output therefore remains the same, although price falls from </a:t>
            </a:r>
            <a:r>
              <a:rPr lang="en-US" sz="1600" i="1" dirty="0">
                <a:latin typeface="Arial" charset="0"/>
              </a:rPr>
              <a:t>P</a:t>
            </a:r>
            <a:r>
              <a:rPr lang="en-US" sz="1600" baseline="-25000" dirty="0">
                <a:latin typeface="Arial" charset="0"/>
              </a:rPr>
              <a:t>1</a:t>
            </a:r>
            <a:r>
              <a:rPr lang="en-US" sz="1600" dirty="0">
                <a:latin typeface="Arial" charset="0"/>
              </a:rPr>
              <a:t> to </a:t>
            </a:r>
            <a:r>
              <a:rPr lang="en-US" sz="1600" i="1" dirty="0">
                <a:latin typeface="Arial" charset="0"/>
              </a:rPr>
              <a:t>P</a:t>
            </a:r>
            <a:r>
              <a:rPr lang="en-US" sz="1600" baseline="-25000" dirty="0">
                <a:latin typeface="Arial" charset="0"/>
              </a:rPr>
              <a:t>2</a:t>
            </a:r>
            <a:r>
              <a:rPr lang="en-US" sz="1600" dirty="0">
                <a:latin typeface="Arial" charset="0"/>
              </a:rPr>
              <a:t>. </a:t>
            </a:r>
          </a:p>
          <a:p>
            <a:pPr>
              <a:spcBef>
                <a:spcPct val="20000"/>
              </a:spcBef>
              <a:spcAft>
                <a:spcPct val="20000"/>
              </a:spcAft>
              <a:buNone/>
            </a:pPr>
            <a:r>
              <a:rPr lang="en-US" sz="1600" dirty="0">
                <a:latin typeface="Arial" charset="0"/>
              </a:rPr>
              <a:t>In </a:t>
            </a:r>
            <a:r>
              <a:rPr lang="en-US" sz="1600" b="1" dirty="0">
                <a:latin typeface="Arial" charset="0"/>
              </a:rPr>
              <a:t>(b)</a:t>
            </a:r>
            <a:r>
              <a:rPr lang="en-US" sz="1600" dirty="0">
                <a:latin typeface="Arial" charset="0"/>
              </a:rPr>
              <a:t>, the new marginal revenue curve MR</a:t>
            </a:r>
            <a:r>
              <a:rPr lang="en-US" sz="1600" baseline="-25000" dirty="0">
                <a:latin typeface="Arial" charset="0"/>
              </a:rPr>
              <a:t>2</a:t>
            </a:r>
            <a:r>
              <a:rPr lang="en-US" sz="1600" dirty="0">
                <a:latin typeface="Arial" charset="0"/>
              </a:rPr>
              <a:t> intersects marginal cost at a higher output level </a:t>
            </a:r>
            <a:r>
              <a:rPr lang="en-US" sz="1600" i="1" dirty="0">
                <a:latin typeface="Arial" charset="0"/>
              </a:rPr>
              <a:t>Q</a:t>
            </a:r>
            <a:r>
              <a:rPr lang="en-US" sz="1600" baseline="-25000" dirty="0">
                <a:latin typeface="Arial" charset="0"/>
              </a:rPr>
              <a:t>2</a:t>
            </a:r>
            <a:r>
              <a:rPr lang="en-US" sz="1600" dirty="0">
                <a:latin typeface="Arial" charset="0"/>
              </a:rPr>
              <a:t>.</a:t>
            </a:r>
          </a:p>
          <a:p>
            <a:pPr>
              <a:spcBef>
                <a:spcPct val="20000"/>
              </a:spcBef>
              <a:spcAft>
                <a:spcPct val="20000"/>
              </a:spcAft>
              <a:buNone/>
            </a:pPr>
            <a:r>
              <a:rPr lang="en-US" sz="1600" dirty="0">
                <a:latin typeface="Arial" charset="0"/>
              </a:rPr>
              <a:t>But because demand is now more elastic, price remains the same.</a:t>
            </a:r>
          </a:p>
        </p:txBody>
      </p:sp>
      <p:pic>
        <p:nvPicPr>
          <p:cNvPr id="62" name="Picture 61" descr="fig10.04_02.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descr="fig10.04_03.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63" descr="fig10.04_04.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64" descr="fig10.04_05.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65" descr="fig10.04_11.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66" descr="fig10.04_12.gif"/>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Picture 67" descr="fig10.04_13.gif"/>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Picture 68" descr="fig10.04_14.gif"/>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Picture 69" descr="fig10.04_16.gif"/>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 name="Picture 70" descr="fig10.04_17.gif"/>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Picture 71" descr="fig10.04_18.gif"/>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Picture 72" descr="fig10.04_01.gif"/>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73" descr="fig10.04_10.gif"/>
          <p:cNvPicPr>
            <a:picLocks noChangeAspect="1"/>
          </p:cNvPicPr>
          <p:nvPr/>
        </p:nvPicPr>
        <p:blipFill>
          <a:blip r:embed="rId22">
            <a:extLst>
              <a:ext uri="{28A0092B-C50C-407E-A947-70E740481C1C}">
                <a14:useLocalDpi xmlns:a14="http://schemas.microsoft.com/office/drawing/2010/main" val="0"/>
              </a:ext>
            </a:extLst>
          </a:blip>
          <a:srcRect/>
          <a:stretch>
            <a:fillRect/>
          </a:stretch>
        </p:blipFill>
        <p:spPr bwMode="auto">
          <a:xfrm>
            <a:off x="3579501" y="2133600"/>
            <a:ext cx="5564499"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 name="Group 33"/>
          <p:cNvGrpSpPr>
            <a:grpSpLocks/>
          </p:cNvGrpSpPr>
          <p:nvPr/>
        </p:nvGrpSpPr>
        <p:grpSpPr bwMode="auto">
          <a:xfrm>
            <a:off x="3524250" y="609600"/>
            <a:ext cx="152400" cy="5926336"/>
            <a:chOff x="3574256" y="2209800"/>
            <a:chExt cx="152400" cy="4114800"/>
          </a:xfrm>
        </p:grpSpPr>
        <p:cxnSp>
          <p:nvCxnSpPr>
            <p:cNvPr id="3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1" name="Group 30"/>
          <p:cNvGrpSpPr>
            <a:grpSpLocks/>
          </p:cNvGrpSpPr>
          <p:nvPr/>
        </p:nvGrpSpPr>
        <p:grpSpPr bwMode="auto">
          <a:xfrm>
            <a:off x="3600450" y="5257800"/>
            <a:ext cx="5467350" cy="171450"/>
            <a:chOff x="3657600" y="1678781"/>
            <a:chExt cx="4800600" cy="152400"/>
          </a:xfrm>
        </p:grpSpPr>
        <p:cxnSp>
          <p:nvCxnSpPr>
            <p:cNvPr id="32"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29082375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down)">
                                      <p:cBhvr>
                                        <p:cTn id="11" dur="500"/>
                                        <p:tgtEl>
                                          <p:spTgt spid="34"/>
                                        </p:tgtEl>
                                      </p:cBhvr>
                                    </p:animEffect>
                                  </p:childTnLst>
                                </p:cTn>
                              </p:par>
                              <p:par>
                                <p:cTn id="12" presetID="22" presetClass="entr" presetSubtype="8" fill="hold" nodeType="with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wipe(left)">
                                      <p:cBhvr>
                                        <p:cTn id="14" dur="500"/>
                                        <p:tgtEl>
                                          <p:spTgt spid="31"/>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61">
                                            <p:bg/>
                                          </p:spTgt>
                                        </p:tgtEl>
                                        <p:attrNameLst>
                                          <p:attrName>style.visibility</p:attrName>
                                        </p:attrNameLst>
                                      </p:cBhvr>
                                      <p:to>
                                        <p:strVal val="visible"/>
                                      </p:to>
                                    </p:set>
                                    <p:animEffect transition="in" filter="wipe(left)">
                                      <p:cBhvr>
                                        <p:cTn id="18" dur="500"/>
                                        <p:tgtEl>
                                          <p:spTgt spid="61">
                                            <p:bg/>
                                          </p:spTgt>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wipe(left)">
                                      <p:cBhvr>
                                        <p:cTn id="22" dur="500"/>
                                        <p:tgtEl>
                                          <p:spTgt spid="73"/>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wipe(left)">
                                      <p:cBhvr>
                                        <p:cTn id="26" dur="1000"/>
                                        <p:tgtEl>
                                          <p:spTgt spid="62"/>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63"/>
                                        </p:tgtEl>
                                        <p:attrNameLst>
                                          <p:attrName>style.visibility</p:attrName>
                                        </p:attrNameLst>
                                      </p:cBhvr>
                                      <p:to>
                                        <p:strVal val="visible"/>
                                      </p:to>
                                    </p:set>
                                    <p:animEffect transition="in" filter="wipe(left)">
                                      <p:cBhvr>
                                        <p:cTn id="30" dur="1000"/>
                                        <p:tgtEl>
                                          <p:spTgt spid="63"/>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wipe(left)">
                                      <p:cBhvr>
                                        <p:cTn id="34" dur="1000"/>
                                        <p:tgtEl>
                                          <p:spTgt spid="64"/>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65"/>
                                        </p:tgtEl>
                                        <p:attrNameLst>
                                          <p:attrName>style.visibility</p:attrName>
                                        </p:attrNameLst>
                                      </p:cBhvr>
                                      <p:to>
                                        <p:strVal val="visible"/>
                                      </p:to>
                                    </p:set>
                                    <p:animEffect transition="in" filter="wipe(left)">
                                      <p:cBhvr>
                                        <p:cTn id="38" dur="1000"/>
                                        <p:tgtEl>
                                          <p:spTgt spid="65"/>
                                        </p:tgtEl>
                                      </p:cBhvr>
                                    </p:animEffect>
                                  </p:childTnLst>
                                </p:cTn>
                              </p:par>
                            </p:childTnLst>
                          </p:cTn>
                        </p:par>
                        <p:par>
                          <p:cTn id="39" fill="hold">
                            <p:stCondLst>
                              <p:cond delay="6000"/>
                            </p:stCondLst>
                            <p:childTnLst>
                              <p:par>
                                <p:cTn id="40" presetID="22" presetClass="entr" presetSubtype="8" fill="hold"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left)">
                                      <p:cBhvr>
                                        <p:cTn id="42" dur="1000"/>
                                        <p:tgtEl>
                                          <p:spTgt spid="57"/>
                                        </p:tgtEl>
                                      </p:cBhvr>
                                    </p:animEffect>
                                  </p:childTnLst>
                                </p:cTn>
                              </p:par>
                            </p:childTnLst>
                          </p:cTn>
                        </p:par>
                        <p:par>
                          <p:cTn id="43" fill="hold">
                            <p:stCondLst>
                              <p:cond delay="7000"/>
                            </p:stCondLst>
                            <p:childTnLst>
                              <p:par>
                                <p:cTn id="44" presetID="22" presetClass="entr" presetSubtype="8" fill="hold" grpId="0" nodeType="afterEffect">
                                  <p:stCondLst>
                                    <p:cond delay="0"/>
                                  </p:stCondLst>
                                  <p:childTnLst>
                                    <p:set>
                                      <p:cBhvr>
                                        <p:cTn id="45" dur="1" fill="hold">
                                          <p:stCondLst>
                                            <p:cond delay="0"/>
                                          </p:stCondLst>
                                        </p:cTn>
                                        <p:tgtEl>
                                          <p:spTgt spid="61">
                                            <p:txEl>
                                              <p:pRg st="0" end="0"/>
                                            </p:txEl>
                                          </p:spTgt>
                                        </p:tgtEl>
                                        <p:attrNameLst>
                                          <p:attrName>style.visibility</p:attrName>
                                        </p:attrNameLst>
                                      </p:cBhvr>
                                      <p:to>
                                        <p:strVal val="visible"/>
                                      </p:to>
                                    </p:set>
                                    <p:animEffect transition="in" filter="wipe(left)">
                                      <p:cBhvr>
                                        <p:cTn id="46" dur="500"/>
                                        <p:tgtEl>
                                          <p:spTgt spid="61">
                                            <p:txEl>
                                              <p:pRg st="0" end="0"/>
                                            </p:txEl>
                                          </p:spTgt>
                                        </p:tgtEl>
                                      </p:cBhvr>
                                    </p:animEffect>
                                  </p:childTnLst>
                                </p:cTn>
                              </p:par>
                            </p:childTnLst>
                          </p:cTn>
                        </p:par>
                        <p:par>
                          <p:cTn id="47" fill="hold">
                            <p:stCondLst>
                              <p:cond delay="7500"/>
                            </p:stCondLst>
                            <p:childTnLst>
                              <p:par>
                                <p:cTn id="48" presetID="22" presetClass="entr" presetSubtype="8" fill="hold" nodeType="afterEffect">
                                  <p:stCondLst>
                                    <p:cond delay="0"/>
                                  </p:stCondLst>
                                  <p:childTnLst>
                                    <p:set>
                                      <p:cBhvr>
                                        <p:cTn id="49" dur="1" fill="hold">
                                          <p:stCondLst>
                                            <p:cond delay="0"/>
                                          </p:stCondLst>
                                        </p:cTn>
                                        <p:tgtEl>
                                          <p:spTgt spid="58"/>
                                        </p:tgtEl>
                                        <p:attrNameLst>
                                          <p:attrName>style.visibility</p:attrName>
                                        </p:attrNameLst>
                                      </p:cBhvr>
                                      <p:to>
                                        <p:strVal val="visible"/>
                                      </p:to>
                                    </p:set>
                                    <p:animEffect transition="in" filter="wipe(left)">
                                      <p:cBhvr>
                                        <p:cTn id="50" dur="1000"/>
                                        <p:tgtEl>
                                          <p:spTgt spid="58"/>
                                        </p:tgtEl>
                                      </p:cBhvr>
                                    </p:animEffect>
                                  </p:childTnLst>
                                </p:cTn>
                              </p:par>
                            </p:childTnLst>
                          </p:cTn>
                        </p:par>
                        <p:par>
                          <p:cTn id="51" fill="hold">
                            <p:stCondLst>
                              <p:cond delay="8500"/>
                            </p:stCondLst>
                            <p:childTnLst>
                              <p:par>
                                <p:cTn id="52" presetID="22" presetClass="entr" presetSubtype="8" fill="hold" grpId="0" nodeType="afterEffect">
                                  <p:stCondLst>
                                    <p:cond delay="0"/>
                                  </p:stCondLst>
                                  <p:childTnLst>
                                    <p:set>
                                      <p:cBhvr>
                                        <p:cTn id="53" dur="1" fill="hold">
                                          <p:stCondLst>
                                            <p:cond delay="0"/>
                                          </p:stCondLst>
                                        </p:cTn>
                                        <p:tgtEl>
                                          <p:spTgt spid="61">
                                            <p:txEl>
                                              <p:pRg st="1" end="1"/>
                                            </p:txEl>
                                          </p:spTgt>
                                        </p:tgtEl>
                                        <p:attrNameLst>
                                          <p:attrName>style.visibility</p:attrName>
                                        </p:attrNameLst>
                                      </p:cBhvr>
                                      <p:to>
                                        <p:strVal val="visible"/>
                                      </p:to>
                                    </p:set>
                                    <p:animEffect transition="in" filter="wipe(left)">
                                      <p:cBhvr>
                                        <p:cTn id="54" dur="500"/>
                                        <p:tgtEl>
                                          <p:spTgt spid="61">
                                            <p:txEl>
                                              <p:pRg st="1" end="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60"/>
                                        </p:tgtEl>
                                        <p:attrNameLst>
                                          <p:attrName>style.visibility</p:attrName>
                                        </p:attrNameLst>
                                      </p:cBhvr>
                                      <p:to>
                                        <p:strVal val="visible"/>
                                      </p:to>
                                    </p:set>
                                    <p:animEffect transition="in" filter="wipe(left)">
                                      <p:cBhvr>
                                        <p:cTn id="59" dur="1000"/>
                                        <p:tgtEl>
                                          <p:spTgt spid="60"/>
                                        </p:tgtEl>
                                      </p:cBhvr>
                                    </p:animEffect>
                                  </p:childTnLst>
                                </p:cTn>
                              </p:par>
                            </p:childTnLst>
                          </p:cTn>
                        </p:par>
                        <p:par>
                          <p:cTn id="60" fill="hold">
                            <p:stCondLst>
                              <p:cond delay="1000"/>
                            </p:stCondLst>
                            <p:childTnLst>
                              <p:par>
                                <p:cTn id="61" presetID="22" presetClass="entr" presetSubtype="8" fill="hold" grpId="0" nodeType="afterEffect">
                                  <p:stCondLst>
                                    <p:cond delay="0"/>
                                  </p:stCondLst>
                                  <p:childTnLst>
                                    <p:set>
                                      <p:cBhvr>
                                        <p:cTn id="62" dur="1" fill="hold">
                                          <p:stCondLst>
                                            <p:cond delay="0"/>
                                          </p:stCondLst>
                                        </p:cTn>
                                        <p:tgtEl>
                                          <p:spTgt spid="61">
                                            <p:txEl>
                                              <p:pRg st="2" end="2"/>
                                            </p:txEl>
                                          </p:spTgt>
                                        </p:tgtEl>
                                        <p:attrNameLst>
                                          <p:attrName>style.visibility</p:attrName>
                                        </p:attrNameLst>
                                      </p:cBhvr>
                                      <p:to>
                                        <p:strVal val="visible"/>
                                      </p:to>
                                    </p:set>
                                    <p:animEffect transition="in" filter="wipe(left)">
                                      <p:cBhvr>
                                        <p:cTn id="63" dur="500"/>
                                        <p:tgtEl>
                                          <p:spTgt spid="61">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59"/>
                                        </p:tgtEl>
                                        <p:attrNameLst>
                                          <p:attrName>style.visibility</p:attrName>
                                        </p:attrNameLst>
                                      </p:cBhvr>
                                      <p:to>
                                        <p:strVal val="visible"/>
                                      </p:to>
                                    </p:set>
                                    <p:animEffect transition="in" filter="wipe(left)">
                                      <p:cBhvr>
                                        <p:cTn id="68" dur="1000"/>
                                        <p:tgtEl>
                                          <p:spTgt spid="59"/>
                                        </p:tgtEl>
                                      </p:cBhvr>
                                    </p:animEffect>
                                  </p:childTnLst>
                                </p:cTn>
                              </p:par>
                            </p:childTnLst>
                          </p:cTn>
                        </p:par>
                        <p:par>
                          <p:cTn id="69" fill="hold">
                            <p:stCondLst>
                              <p:cond delay="1000"/>
                            </p:stCondLst>
                            <p:childTnLst>
                              <p:par>
                                <p:cTn id="70" presetID="22" presetClass="entr" presetSubtype="8" fill="hold" grpId="0" nodeType="afterEffect">
                                  <p:stCondLst>
                                    <p:cond delay="0"/>
                                  </p:stCondLst>
                                  <p:childTnLst>
                                    <p:set>
                                      <p:cBhvr>
                                        <p:cTn id="71" dur="1" fill="hold">
                                          <p:stCondLst>
                                            <p:cond delay="0"/>
                                          </p:stCondLst>
                                        </p:cTn>
                                        <p:tgtEl>
                                          <p:spTgt spid="61">
                                            <p:txEl>
                                              <p:pRg st="3" end="3"/>
                                            </p:txEl>
                                          </p:spTgt>
                                        </p:tgtEl>
                                        <p:attrNameLst>
                                          <p:attrName>style.visibility</p:attrName>
                                        </p:attrNameLst>
                                      </p:cBhvr>
                                      <p:to>
                                        <p:strVal val="visible"/>
                                      </p:to>
                                    </p:set>
                                    <p:animEffect transition="in" filter="wipe(left)">
                                      <p:cBhvr>
                                        <p:cTn id="72" dur="500"/>
                                        <p:tgtEl>
                                          <p:spTgt spid="61">
                                            <p:txEl>
                                              <p:pRg st="3" end="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74"/>
                                        </p:tgtEl>
                                        <p:attrNameLst>
                                          <p:attrName>style.visibility</p:attrName>
                                        </p:attrNameLst>
                                      </p:cBhvr>
                                      <p:to>
                                        <p:strVal val="visible"/>
                                      </p:to>
                                    </p:set>
                                    <p:animEffect transition="in" filter="wipe(left)">
                                      <p:cBhvr>
                                        <p:cTn id="77" dur="500"/>
                                        <p:tgtEl>
                                          <p:spTgt spid="74"/>
                                        </p:tgtEl>
                                      </p:cBhvr>
                                    </p:animEffect>
                                  </p:childTnLst>
                                </p:cTn>
                              </p:par>
                            </p:childTnLst>
                          </p:cTn>
                        </p:par>
                        <p:par>
                          <p:cTn id="78" fill="hold">
                            <p:stCondLst>
                              <p:cond delay="500"/>
                            </p:stCondLst>
                            <p:childTnLst>
                              <p:par>
                                <p:cTn id="79" presetID="22" presetClass="entr" presetSubtype="8" fill="hold" nodeType="afterEffect">
                                  <p:stCondLst>
                                    <p:cond delay="0"/>
                                  </p:stCondLst>
                                  <p:childTnLst>
                                    <p:set>
                                      <p:cBhvr>
                                        <p:cTn id="80" dur="1" fill="hold">
                                          <p:stCondLst>
                                            <p:cond delay="0"/>
                                          </p:stCondLst>
                                        </p:cTn>
                                        <p:tgtEl>
                                          <p:spTgt spid="66"/>
                                        </p:tgtEl>
                                        <p:attrNameLst>
                                          <p:attrName>style.visibility</p:attrName>
                                        </p:attrNameLst>
                                      </p:cBhvr>
                                      <p:to>
                                        <p:strVal val="visible"/>
                                      </p:to>
                                    </p:set>
                                    <p:animEffect transition="in" filter="wipe(left)">
                                      <p:cBhvr>
                                        <p:cTn id="81" dur="1000"/>
                                        <p:tgtEl>
                                          <p:spTgt spid="66"/>
                                        </p:tgtEl>
                                      </p:cBhvr>
                                    </p:animEffect>
                                  </p:childTnLst>
                                </p:cTn>
                              </p:par>
                            </p:childTnLst>
                          </p:cTn>
                        </p:par>
                        <p:par>
                          <p:cTn id="82" fill="hold">
                            <p:stCondLst>
                              <p:cond delay="1500"/>
                            </p:stCondLst>
                            <p:childTnLst>
                              <p:par>
                                <p:cTn id="83" presetID="22" presetClass="entr" presetSubtype="8" fill="hold" nodeType="afterEffect">
                                  <p:stCondLst>
                                    <p:cond delay="0"/>
                                  </p:stCondLst>
                                  <p:childTnLst>
                                    <p:set>
                                      <p:cBhvr>
                                        <p:cTn id="84" dur="1" fill="hold">
                                          <p:stCondLst>
                                            <p:cond delay="0"/>
                                          </p:stCondLst>
                                        </p:cTn>
                                        <p:tgtEl>
                                          <p:spTgt spid="67"/>
                                        </p:tgtEl>
                                        <p:attrNameLst>
                                          <p:attrName>style.visibility</p:attrName>
                                        </p:attrNameLst>
                                      </p:cBhvr>
                                      <p:to>
                                        <p:strVal val="visible"/>
                                      </p:to>
                                    </p:set>
                                    <p:animEffect transition="in" filter="wipe(left)">
                                      <p:cBhvr>
                                        <p:cTn id="85" dur="1000"/>
                                        <p:tgtEl>
                                          <p:spTgt spid="67"/>
                                        </p:tgtEl>
                                      </p:cBhvr>
                                    </p:animEffect>
                                  </p:childTnLst>
                                </p:cTn>
                              </p:par>
                            </p:childTnLst>
                          </p:cTn>
                        </p:par>
                        <p:par>
                          <p:cTn id="86" fill="hold">
                            <p:stCondLst>
                              <p:cond delay="2500"/>
                            </p:stCondLst>
                            <p:childTnLst>
                              <p:par>
                                <p:cTn id="87" presetID="22" presetClass="entr" presetSubtype="8" fill="hold"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wipe(left)">
                                      <p:cBhvr>
                                        <p:cTn id="89" dur="1000"/>
                                        <p:tgtEl>
                                          <p:spTgt spid="68"/>
                                        </p:tgtEl>
                                      </p:cBhvr>
                                    </p:animEffect>
                                  </p:childTnLst>
                                </p:cTn>
                              </p:par>
                            </p:childTnLst>
                          </p:cTn>
                        </p:par>
                        <p:par>
                          <p:cTn id="90" fill="hold">
                            <p:stCondLst>
                              <p:cond delay="3500"/>
                            </p:stCondLst>
                            <p:childTnLst>
                              <p:par>
                                <p:cTn id="91" presetID="22" presetClass="entr" presetSubtype="8" fill="hold" nodeType="after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wipe(left)">
                                      <p:cBhvr>
                                        <p:cTn id="93" dur="1000"/>
                                        <p:tgtEl>
                                          <p:spTgt spid="69"/>
                                        </p:tgtEl>
                                      </p:cBhvr>
                                    </p:animEffect>
                                  </p:childTnLst>
                                </p:cTn>
                              </p:par>
                            </p:childTnLst>
                          </p:cTn>
                        </p:par>
                        <p:par>
                          <p:cTn id="94" fill="hold">
                            <p:stCondLst>
                              <p:cond delay="4500"/>
                            </p:stCondLst>
                            <p:childTnLst>
                              <p:par>
                                <p:cTn id="95" presetID="22" presetClass="entr" presetSubtype="8" fill="hold" nodeType="afterEffect">
                                  <p:stCondLst>
                                    <p:cond delay="0"/>
                                  </p:stCondLst>
                                  <p:childTnLst>
                                    <p:set>
                                      <p:cBhvr>
                                        <p:cTn id="96" dur="1" fill="hold">
                                          <p:stCondLst>
                                            <p:cond delay="0"/>
                                          </p:stCondLst>
                                        </p:cTn>
                                        <p:tgtEl>
                                          <p:spTgt spid="56"/>
                                        </p:tgtEl>
                                        <p:attrNameLst>
                                          <p:attrName>style.visibility</p:attrName>
                                        </p:attrNameLst>
                                      </p:cBhvr>
                                      <p:to>
                                        <p:strVal val="visible"/>
                                      </p:to>
                                    </p:set>
                                    <p:animEffect transition="in" filter="wipe(left)">
                                      <p:cBhvr>
                                        <p:cTn id="97" dur="1000"/>
                                        <p:tgtEl>
                                          <p:spTgt spid="56"/>
                                        </p:tgtEl>
                                      </p:cBhvr>
                                    </p:animEffect>
                                  </p:childTnLst>
                                </p:cTn>
                              </p:par>
                            </p:childTnLst>
                          </p:cTn>
                        </p:par>
                        <p:par>
                          <p:cTn id="98" fill="hold">
                            <p:stCondLst>
                              <p:cond delay="5500"/>
                            </p:stCondLst>
                            <p:childTnLst>
                              <p:par>
                                <p:cTn id="99" presetID="22" presetClass="entr" presetSubtype="8" fill="hold" nodeType="afterEffect">
                                  <p:stCondLst>
                                    <p:cond delay="0"/>
                                  </p:stCondLst>
                                  <p:childTnLst>
                                    <p:set>
                                      <p:cBhvr>
                                        <p:cTn id="100" dur="1" fill="hold">
                                          <p:stCondLst>
                                            <p:cond delay="0"/>
                                          </p:stCondLst>
                                        </p:cTn>
                                        <p:tgtEl>
                                          <p:spTgt spid="70"/>
                                        </p:tgtEl>
                                        <p:attrNameLst>
                                          <p:attrName>style.visibility</p:attrName>
                                        </p:attrNameLst>
                                      </p:cBhvr>
                                      <p:to>
                                        <p:strVal val="visible"/>
                                      </p:to>
                                    </p:set>
                                    <p:animEffect transition="in" filter="wipe(left)">
                                      <p:cBhvr>
                                        <p:cTn id="101" dur="1000"/>
                                        <p:tgtEl>
                                          <p:spTgt spid="70"/>
                                        </p:tgtEl>
                                      </p:cBhvr>
                                    </p:animEffect>
                                  </p:childTnLst>
                                </p:cTn>
                              </p:par>
                            </p:childTnLst>
                          </p:cTn>
                        </p:par>
                        <p:par>
                          <p:cTn id="102" fill="hold">
                            <p:stCondLst>
                              <p:cond delay="6500"/>
                            </p:stCondLst>
                            <p:childTnLst>
                              <p:par>
                                <p:cTn id="103" presetID="22" presetClass="entr" presetSubtype="8" fill="hold" nodeType="afterEffect">
                                  <p:stCondLst>
                                    <p:cond delay="0"/>
                                  </p:stCondLst>
                                  <p:childTnLst>
                                    <p:set>
                                      <p:cBhvr>
                                        <p:cTn id="104" dur="1" fill="hold">
                                          <p:stCondLst>
                                            <p:cond delay="0"/>
                                          </p:stCondLst>
                                        </p:cTn>
                                        <p:tgtEl>
                                          <p:spTgt spid="71"/>
                                        </p:tgtEl>
                                        <p:attrNameLst>
                                          <p:attrName>style.visibility</p:attrName>
                                        </p:attrNameLst>
                                      </p:cBhvr>
                                      <p:to>
                                        <p:strVal val="visible"/>
                                      </p:to>
                                    </p:set>
                                    <p:animEffect transition="in" filter="wipe(left)">
                                      <p:cBhvr>
                                        <p:cTn id="105" dur="1000"/>
                                        <p:tgtEl>
                                          <p:spTgt spid="71"/>
                                        </p:tgtEl>
                                      </p:cBhvr>
                                    </p:animEffect>
                                  </p:childTnLst>
                                </p:cTn>
                              </p:par>
                            </p:childTnLst>
                          </p:cTn>
                        </p:par>
                        <p:par>
                          <p:cTn id="106" fill="hold">
                            <p:stCondLst>
                              <p:cond delay="7500"/>
                            </p:stCondLst>
                            <p:childTnLst>
                              <p:par>
                                <p:cTn id="107" presetID="22" presetClass="entr" presetSubtype="8" fill="hold" nodeType="afterEffect">
                                  <p:stCondLst>
                                    <p:cond delay="0"/>
                                  </p:stCondLst>
                                  <p:childTnLst>
                                    <p:set>
                                      <p:cBhvr>
                                        <p:cTn id="108" dur="1" fill="hold">
                                          <p:stCondLst>
                                            <p:cond delay="0"/>
                                          </p:stCondLst>
                                        </p:cTn>
                                        <p:tgtEl>
                                          <p:spTgt spid="72"/>
                                        </p:tgtEl>
                                        <p:attrNameLst>
                                          <p:attrName>style.visibility</p:attrName>
                                        </p:attrNameLst>
                                      </p:cBhvr>
                                      <p:to>
                                        <p:strVal val="visible"/>
                                      </p:to>
                                    </p:set>
                                    <p:animEffect transition="in" filter="wipe(left)">
                                      <p:cBhvr>
                                        <p:cTn id="109" dur="1000"/>
                                        <p:tgtEl>
                                          <p:spTgt spid="72"/>
                                        </p:tgtEl>
                                      </p:cBhvr>
                                    </p:animEffect>
                                  </p:childTnLst>
                                </p:cTn>
                              </p:par>
                            </p:childTnLst>
                          </p:cTn>
                        </p:par>
                        <p:par>
                          <p:cTn id="110" fill="hold">
                            <p:stCondLst>
                              <p:cond delay="8500"/>
                            </p:stCondLst>
                            <p:childTnLst>
                              <p:par>
                                <p:cTn id="111" presetID="22" presetClass="entr" presetSubtype="8" fill="hold" grpId="0" nodeType="afterEffect">
                                  <p:stCondLst>
                                    <p:cond delay="0"/>
                                  </p:stCondLst>
                                  <p:childTnLst>
                                    <p:set>
                                      <p:cBhvr>
                                        <p:cTn id="112" dur="1" fill="hold">
                                          <p:stCondLst>
                                            <p:cond delay="0"/>
                                          </p:stCondLst>
                                        </p:cTn>
                                        <p:tgtEl>
                                          <p:spTgt spid="61">
                                            <p:txEl>
                                              <p:pRg st="4" end="4"/>
                                            </p:txEl>
                                          </p:spTgt>
                                        </p:tgtEl>
                                        <p:attrNameLst>
                                          <p:attrName>style.visibility</p:attrName>
                                        </p:attrNameLst>
                                      </p:cBhvr>
                                      <p:to>
                                        <p:strVal val="visible"/>
                                      </p:to>
                                    </p:set>
                                    <p:animEffect transition="in" filter="wipe(left)">
                                      <p:cBhvr>
                                        <p:cTn id="113" dur="500"/>
                                        <p:tgtEl>
                                          <p:spTgt spid="61">
                                            <p:txEl>
                                              <p:pRg st="4" end="4"/>
                                            </p:txEl>
                                          </p:spTgt>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grpId="0" nodeType="clickEffect">
                                  <p:stCondLst>
                                    <p:cond delay="0"/>
                                  </p:stCondLst>
                                  <p:childTnLst>
                                    <p:set>
                                      <p:cBhvr>
                                        <p:cTn id="117" dur="1" fill="hold">
                                          <p:stCondLst>
                                            <p:cond delay="0"/>
                                          </p:stCondLst>
                                        </p:cTn>
                                        <p:tgtEl>
                                          <p:spTgt spid="61">
                                            <p:txEl>
                                              <p:pRg st="5" end="5"/>
                                            </p:txEl>
                                          </p:spTgt>
                                        </p:tgtEl>
                                        <p:attrNameLst>
                                          <p:attrName>style.visibility</p:attrName>
                                        </p:attrNameLst>
                                      </p:cBhvr>
                                      <p:to>
                                        <p:strVal val="visible"/>
                                      </p:to>
                                    </p:set>
                                    <p:animEffect transition="in" filter="wipe(left)">
                                      <p:cBhvr>
                                        <p:cTn id="118" dur="500"/>
                                        <p:tgtEl>
                                          <p:spTgt spid="61">
                                            <p:txEl>
                                              <p:pRg st="5" end="5"/>
                                            </p:txEl>
                                          </p:spTgt>
                                        </p:tgtEl>
                                      </p:cBhvr>
                                    </p:animEffect>
                                  </p:childTnLst>
                                </p:cTn>
                              </p:par>
                            </p:childTnLst>
                          </p:cTn>
                        </p:par>
                        <p:par>
                          <p:cTn id="119" fill="hold">
                            <p:stCondLst>
                              <p:cond delay="500"/>
                            </p:stCondLst>
                            <p:childTnLst>
                              <p:par>
                                <p:cTn id="120" presetID="22" presetClass="entr" presetSubtype="8" fill="hold" nodeType="afterEffect">
                                  <p:stCondLst>
                                    <p:cond delay="0"/>
                                  </p:stCondLst>
                                  <p:childTnLst>
                                    <p:set>
                                      <p:cBhvr>
                                        <p:cTn id="121" dur="1" fill="hold">
                                          <p:stCondLst>
                                            <p:cond delay="0"/>
                                          </p:stCondLst>
                                        </p:cTn>
                                        <p:tgtEl>
                                          <p:spTgt spid="55"/>
                                        </p:tgtEl>
                                        <p:attrNameLst>
                                          <p:attrName>style.visibility</p:attrName>
                                        </p:attrNameLst>
                                      </p:cBhvr>
                                      <p:to>
                                        <p:strVal val="visible"/>
                                      </p:to>
                                    </p:set>
                                    <p:animEffect transition="in" filter="wipe(left)">
                                      <p:cBhvr>
                                        <p:cTn id="122" dur="1000"/>
                                        <p:tgtEl>
                                          <p:spTgt spid="55"/>
                                        </p:tgtEl>
                                      </p:cBhvr>
                                    </p:animEffect>
                                  </p:childTnLst>
                                </p:cTn>
                              </p:par>
                            </p:childTnLst>
                          </p:cTn>
                        </p:par>
                        <p:par>
                          <p:cTn id="123" fill="hold">
                            <p:stCondLst>
                              <p:cond delay="1500"/>
                            </p:stCondLst>
                            <p:childTnLst>
                              <p:par>
                                <p:cTn id="124" presetID="22" presetClass="entr" presetSubtype="2" fill="hold" nodeType="after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wipe(right)">
                                      <p:cBhvr>
                                        <p:cTn id="1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61"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1" name="Rectangle 52"/>
          <p:cNvSpPr txBox="1">
            <a:spLocks noChangeArrowheads="1"/>
          </p:cNvSpPr>
          <p:nvPr/>
        </p:nvSpPr>
        <p:spPr>
          <a:xfrm>
            <a:off x="439478" y="0"/>
            <a:ext cx="7375194" cy="669851"/>
          </a:xfrm>
          <a:prstGeom prst="rect">
            <a:avLst/>
          </a:prstGeom>
          <a:noFill/>
          <a:ln/>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pPr>
            <a:r>
              <a:rPr lang="en-US" sz="2000" b="1" dirty="0" smtClean="0">
                <a:solidFill>
                  <a:srgbClr val="950057"/>
                </a:solidFill>
              </a:rPr>
              <a:t>The Effect of a Tax</a:t>
            </a:r>
            <a:endParaRPr lang="en-US" sz="2000" b="1" dirty="0">
              <a:solidFill>
                <a:srgbClr val="950057"/>
              </a:solidFill>
            </a:endParaRPr>
          </a:p>
        </p:txBody>
      </p:sp>
      <p:sp>
        <p:nvSpPr>
          <p:cNvPr id="29" name="Rectangle 4"/>
          <p:cNvSpPr>
            <a:spLocks noChangeArrowheads="1"/>
          </p:cNvSpPr>
          <p:nvPr/>
        </p:nvSpPr>
        <p:spPr bwMode="auto">
          <a:xfrm>
            <a:off x="457200" y="3148013"/>
            <a:ext cx="3657600" cy="5762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EFFECT OF EXCISE TAX ON MONOPOLIST</a:t>
            </a:r>
            <a:endParaRPr lang="en-US" sz="1600" b="1" dirty="0">
              <a:latin typeface="Arial" charset="0"/>
            </a:endParaRPr>
          </a:p>
        </p:txBody>
      </p:sp>
      <p:sp>
        <p:nvSpPr>
          <p:cNvPr id="30" name="Rectangle 9"/>
          <p:cNvSpPr>
            <a:spLocks noChangeArrowheads="1"/>
          </p:cNvSpPr>
          <p:nvPr/>
        </p:nvSpPr>
        <p:spPr bwMode="auto">
          <a:xfrm>
            <a:off x="457200" y="2809875"/>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10.5</a:t>
            </a:r>
            <a:endParaRPr lang="en-US" sz="1600" b="1" dirty="0">
              <a:solidFill>
                <a:schemeClr val="bg1">
                  <a:lumMod val="65000"/>
                </a:schemeClr>
              </a:solidFill>
              <a:latin typeface="Arial" charset="0"/>
            </a:endParaRPr>
          </a:p>
        </p:txBody>
      </p:sp>
      <p:grpSp>
        <p:nvGrpSpPr>
          <p:cNvPr id="31" name="Group 30"/>
          <p:cNvGrpSpPr>
            <a:grpSpLocks/>
          </p:cNvGrpSpPr>
          <p:nvPr/>
        </p:nvGrpSpPr>
        <p:grpSpPr bwMode="auto">
          <a:xfrm>
            <a:off x="4191000" y="6391275"/>
            <a:ext cx="4724400" cy="152400"/>
            <a:chOff x="3657600" y="1678781"/>
            <a:chExt cx="4800600" cy="152400"/>
          </a:xfrm>
        </p:grpSpPr>
        <p:cxnSp>
          <p:nvCxnSpPr>
            <p:cNvPr id="32"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a:off x="4114800" y="2733675"/>
            <a:ext cx="152400" cy="3733800"/>
            <a:chOff x="3574256" y="2209800"/>
            <a:chExt cx="152400" cy="4114800"/>
          </a:xfrm>
        </p:grpSpPr>
        <p:cxnSp>
          <p:nvCxnSpPr>
            <p:cNvPr id="3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7" name="Group 36"/>
          <p:cNvGrpSpPr>
            <a:grpSpLocks/>
          </p:cNvGrpSpPr>
          <p:nvPr/>
        </p:nvGrpSpPr>
        <p:grpSpPr bwMode="auto">
          <a:xfrm>
            <a:off x="457200" y="5476875"/>
            <a:ext cx="3733800" cy="117872"/>
            <a:chOff x="457199" y="5791200"/>
            <a:chExt cx="3193257" cy="152400"/>
          </a:xfrm>
        </p:grpSpPr>
        <p:cxnSp>
          <p:nvCxnSpPr>
            <p:cNvPr id="38"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9"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6" name="Picture 25" descr="fig10.5_07.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descr="fig10.5_04.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ctangle 11"/>
          <p:cNvSpPr>
            <a:spLocks noChangeArrowheads="1"/>
          </p:cNvSpPr>
          <p:nvPr/>
        </p:nvSpPr>
        <p:spPr bwMode="auto">
          <a:xfrm>
            <a:off x="457200" y="3724275"/>
            <a:ext cx="3657600" cy="17353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With a tax </a:t>
            </a:r>
            <a:r>
              <a:rPr lang="en-US" sz="1600" i="1" dirty="0">
                <a:latin typeface="Arial" charset="0"/>
              </a:rPr>
              <a:t>t</a:t>
            </a:r>
            <a:r>
              <a:rPr lang="en-US" sz="1600" dirty="0">
                <a:latin typeface="Arial" charset="0"/>
              </a:rPr>
              <a:t> per unit, the firm’s effective marginal cost is increased by the amount </a:t>
            </a:r>
            <a:r>
              <a:rPr lang="en-US" sz="1600" i="1" dirty="0">
                <a:latin typeface="Arial" charset="0"/>
              </a:rPr>
              <a:t>t</a:t>
            </a:r>
            <a:r>
              <a:rPr lang="en-US" sz="1600" dirty="0">
                <a:latin typeface="Arial" charset="0"/>
              </a:rPr>
              <a:t> </a:t>
            </a:r>
            <a:r>
              <a:rPr lang="en-US" sz="1600" dirty="0" smtClean="0">
                <a:latin typeface="Arial" charset="0"/>
              </a:rPr>
              <a:t>to MC </a:t>
            </a:r>
            <a:r>
              <a:rPr lang="en-US" sz="1600" dirty="0">
                <a:latin typeface="Arial" charset="0"/>
              </a:rPr>
              <a:t>+ </a:t>
            </a:r>
            <a:r>
              <a:rPr lang="en-US" sz="1600" i="1" dirty="0">
                <a:latin typeface="Arial" charset="0"/>
              </a:rPr>
              <a:t>t</a:t>
            </a:r>
            <a:r>
              <a:rPr lang="en-US" sz="1600" dirty="0">
                <a:latin typeface="Arial" charset="0"/>
              </a:rPr>
              <a:t>. </a:t>
            </a:r>
          </a:p>
          <a:p>
            <a:pPr>
              <a:spcBef>
                <a:spcPct val="20000"/>
              </a:spcBef>
              <a:spcAft>
                <a:spcPct val="20000"/>
              </a:spcAft>
              <a:buNone/>
            </a:pPr>
            <a:r>
              <a:rPr lang="en-US" sz="1600" dirty="0">
                <a:latin typeface="Arial" charset="0"/>
              </a:rPr>
              <a:t>In this example, the increase in price Δ</a:t>
            </a:r>
            <a:r>
              <a:rPr lang="en-US" sz="1600" i="1" dirty="0">
                <a:latin typeface="Arial" charset="0"/>
              </a:rPr>
              <a:t>P</a:t>
            </a:r>
            <a:r>
              <a:rPr lang="en-US" sz="1600" dirty="0">
                <a:latin typeface="Arial" charset="0"/>
              </a:rPr>
              <a:t> is larger than the tax </a:t>
            </a:r>
            <a:r>
              <a:rPr lang="en-US" sz="1600" i="1" dirty="0">
                <a:latin typeface="Arial" charset="0"/>
              </a:rPr>
              <a:t>t</a:t>
            </a:r>
            <a:r>
              <a:rPr lang="en-US" sz="1600" dirty="0">
                <a:latin typeface="Arial" charset="0"/>
              </a:rPr>
              <a:t>.</a:t>
            </a:r>
          </a:p>
        </p:txBody>
      </p:sp>
      <p:sp>
        <p:nvSpPr>
          <p:cNvPr id="51" name="Rectangle 93"/>
          <p:cNvSpPr>
            <a:spLocks noChangeArrowheads="1"/>
          </p:cNvSpPr>
          <p:nvPr/>
        </p:nvSpPr>
        <p:spPr bwMode="auto">
          <a:xfrm>
            <a:off x="457200" y="838200"/>
            <a:ext cx="822959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Suppose a specific tax of </a:t>
            </a:r>
            <a:r>
              <a:rPr lang="en-US" i="1" dirty="0">
                <a:latin typeface="Arial" charset="0"/>
              </a:rPr>
              <a:t>t</a:t>
            </a:r>
            <a:r>
              <a:rPr lang="en-US" dirty="0">
                <a:latin typeface="Arial" charset="0"/>
              </a:rPr>
              <a:t> dollars per unit is levied, so that </a:t>
            </a:r>
            <a:r>
              <a:rPr lang="en-US" dirty="0" smtClean="0">
                <a:latin typeface="Arial" charset="0"/>
              </a:rPr>
              <a:t>the</a:t>
            </a:r>
            <a:br>
              <a:rPr lang="en-US" dirty="0" smtClean="0">
                <a:latin typeface="Arial" charset="0"/>
              </a:rPr>
            </a:br>
            <a:r>
              <a:rPr lang="en-US" dirty="0" smtClean="0">
                <a:latin typeface="Arial" charset="0"/>
              </a:rPr>
              <a:t>monopolist </a:t>
            </a:r>
            <a:r>
              <a:rPr lang="en-US" dirty="0">
                <a:latin typeface="Arial" charset="0"/>
              </a:rPr>
              <a:t>must remit </a:t>
            </a:r>
            <a:r>
              <a:rPr lang="en-US" i="1" dirty="0">
                <a:latin typeface="Arial" charset="0"/>
              </a:rPr>
              <a:t>t</a:t>
            </a:r>
            <a:r>
              <a:rPr lang="en-US" dirty="0">
                <a:latin typeface="Arial" charset="0"/>
              </a:rPr>
              <a:t> dollars to the government for every unit it sells. If MC was the firm’s original marginal cost, its optimal production decision is now given by</a:t>
            </a:r>
          </a:p>
        </p:txBody>
      </p:sp>
      <p:pic>
        <p:nvPicPr>
          <p:cNvPr id="53" name="Picture 52" descr="fig10.5_01a.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53" descr="fig10.5_02.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54" descr="fig10.5_03.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55" descr="fig10.5_03a.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56" descr="fig10.5_05.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7" descr="fig10.5_05a.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descr="fig10.5_06.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descr="fig10.5_08.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descr="fig10.5_01.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181475" y="2738437"/>
            <a:ext cx="48101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3742541" y="2096571"/>
                <a:ext cx="1658916"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MR</m:t>
                      </m:r>
                      <m:r>
                        <a:rPr lang="en-US" b="0" i="1" smtClean="0">
                          <a:latin typeface="Cambria Math"/>
                        </a:rPr>
                        <m:t>=</m:t>
                      </m:r>
                      <m:r>
                        <m:rPr>
                          <m:nor/>
                        </m:rPr>
                        <a:rPr lang="en-US" b="0" i="0" smtClean="0">
                          <a:latin typeface="Cambria Math"/>
                        </a:rPr>
                        <m:t>MC</m:t>
                      </m:r>
                      <m:r>
                        <a:rPr lang="en-US" b="0" i="1" smtClean="0">
                          <a:latin typeface="Cambria Math"/>
                        </a:rPr>
                        <m:t>+</m:t>
                      </m:r>
                      <m:r>
                        <a:rPr lang="en-US" b="0" i="1" smtClean="0">
                          <a:latin typeface="Cambria Math"/>
                        </a:rPr>
                        <m:t>𝑇</m:t>
                      </m:r>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742541" y="2096571"/>
                <a:ext cx="1658916" cy="369332"/>
              </a:xfrm>
              <a:prstGeom prst="rect">
                <a:avLst/>
              </a:prstGeom>
              <a:blipFill rotWithShape="1">
                <a:blip r:embed="rId1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6273073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1">
                                            <p:txEl>
                                              <p:pRg st="0" end="0"/>
                                            </p:txEl>
                                          </p:spTgt>
                                        </p:tgtEl>
                                        <p:attrNameLst>
                                          <p:attrName>style.visibility</p:attrName>
                                        </p:attrNameLst>
                                      </p:cBhvr>
                                      <p:to>
                                        <p:strVal val="visible"/>
                                      </p:to>
                                    </p:set>
                                    <p:animEffect transition="in" filter="wipe(left)">
                                      <p:cBhvr>
                                        <p:cTn id="11" dur="500"/>
                                        <p:tgtEl>
                                          <p:spTgt spid="51">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left)">
                                      <p:cBhvr>
                                        <p:cTn id="20" dur="500"/>
                                        <p:tgtEl>
                                          <p:spTgt spid="30"/>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left)">
                                      <p:cBhvr>
                                        <p:cTn id="24" dur="500"/>
                                        <p:tgtEl>
                                          <p:spTgt spid="29"/>
                                        </p:tgtEl>
                                      </p:cBhvr>
                                    </p:animEffect>
                                  </p:childTnLst>
                                </p:cTn>
                              </p:par>
                            </p:childTnLst>
                          </p:cTn>
                        </p:par>
                        <p:par>
                          <p:cTn id="25" fill="hold">
                            <p:stCondLst>
                              <p:cond delay="1000"/>
                            </p:stCondLst>
                            <p:childTnLst>
                              <p:par>
                                <p:cTn id="26" presetID="22" presetClass="entr" presetSubtype="4"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down)">
                                      <p:cBhvr>
                                        <p:cTn id="28" dur="500"/>
                                        <p:tgtEl>
                                          <p:spTgt spid="34"/>
                                        </p:tgtEl>
                                      </p:cBhvr>
                                    </p:animEffect>
                                  </p:childTnLst>
                                </p:cTn>
                              </p:par>
                              <p:par>
                                <p:cTn id="29" presetID="22" presetClass="entr" presetSubtype="8"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1500"/>
                            </p:stCondLst>
                            <p:childTnLst>
                              <p:par>
                                <p:cTn id="33" presetID="22" presetClass="entr" presetSubtype="8"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wipe(left)">
                                      <p:cBhvr>
                                        <p:cTn id="35" dur="500"/>
                                        <p:tgtEl>
                                          <p:spTgt spid="61"/>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wipe(left)">
                                      <p:cBhvr>
                                        <p:cTn id="39" dur="1000"/>
                                        <p:tgtEl>
                                          <p:spTgt spid="53"/>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wipe(left)">
                                      <p:cBhvr>
                                        <p:cTn id="43" dur="1000"/>
                                        <p:tgtEl>
                                          <p:spTgt spid="54"/>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wipe(left)">
                                      <p:cBhvr>
                                        <p:cTn id="47" dur="1000"/>
                                        <p:tgtEl>
                                          <p:spTgt spid="55"/>
                                        </p:tgtEl>
                                      </p:cBhvr>
                                    </p:animEffect>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wipe(left)">
                                      <p:cBhvr>
                                        <p:cTn id="51" dur="1000"/>
                                        <p:tgtEl>
                                          <p:spTgt spid="56"/>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1000"/>
                                        <p:tgtEl>
                                          <p:spTgt spid="27"/>
                                        </p:tgtEl>
                                      </p:cBhvr>
                                    </p:animEffect>
                                  </p:childTnLst>
                                </p:cTn>
                              </p:par>
                            </p:childTnLst>
                          </p:cTn>
                        </p:par>
                        <p:par>
                          <p:cTn id="56" fill="hold">
                            <p:stCondLst>
                              <p:cond delay="7000"/>
                            </p:stCondLst>
                            <p:childTnLst>
                              <p:par>
                                <p:cTn id="57" presetID="22" presetClass="entr" presetSubtype="8" fill="hold"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wipe(left)">
                                      <p:cBhvr>
                                        <p:cTn id="59" dur="1000"/>
                                        <p:tgtEl>
                                          <p:spTgt spid="57"/>
                                        </p:tgtEl>
                                      </p:cBhvr>
                                    </p:animEffect>
                                  </p:childTnLst>
                                </p:cTn>
                              </p:par>
                            </p:childTnLst>
                          </p:cTn>
                        </p:par>
                        <p:par>
                          <p:cTn id="60" fill="hold">
                            <p:stCondLst>
                              <p:cond delay="8000"/>
                            </p:stCondLst>
                            <p:childTnLst>
                              <p:par>
                                <p:cTn id="61" presetID="22" presetClass="entr" presetSubtype="8" fill="hold"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wipe(left)">
                                      <p:cBhvr>
                                        <p:cTn id="63" dur="1000"/>
                                        <p:tgtEl>
                                          <p:spTgt spid="59"/>
                                        </p:tgtEl>
                                      </p:cBhvr>
                                    </p:animEffect>
                                  </p:childTnLst>
                                </p:cTn>
                              </p:par>
                            </p:childTnLst>
                          </p:cTn>
                        </p:par>
                        <p:par>
                          <p:cTn id="64" fill="hold">
                            <p:stCondLst>
                              <p:cond delay="9000"/>
                            </p:stCondLst>
                            <p:childTnLst>
                              <p:par>
                                <p:cTn id="65" presetID="22" presetClass="entr" presetSubtype="8"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left)">
                                      <p:cBhvr>
                                        <p:cTn id="67" dur="1000"/>
                                        <p:tgtEl>
                                          <p:spTgt spid="26"/>
                                        </p:tgtEl>
                                      </p:cBhvr>
                                    </p:animEffect>
                                  </p:childTnLst>
                                </p:cTn>
                              </p:par>
                            </p:childTnLst>
                          </p:cTn>
                        </p:par>
                        <p:par>
                          <p:cTn id="68" fill="hold">
                            <p:stCondLst>
                              <p:cond delay="10000"/>
                            </p:stCondLst>
                            <p:childTnLst>
                              <p:par>
                                <p:cTn id="69" presetID="22" presetClass="entr" presetSubtype="8" fill="hold" grpId="0" nodeType="afterEffect">
                                  <p:stCondLst>
                                    <p:cond delay="0"/>
                                  </p:stCondLst>
                                  <p:childTnLst>
                                    <p:set>
                                      <p:cBhvr>
                                        <p:cTn id="70" dur="1" fill="hold">
                                          <p:stCondLst>
                                            <p:cond delay="0"/>
                                          </p:stCondLst>
                                        </p:cTn>
                                        <p:tgtEl>
                                          <p:spTgt spid="28">
                                            <p:txEl>
                                              <p:pRg st="0" end="0"/>
                                            </p:txEl>
                                          </p:spTgt>
                                        </p:tgtEl>
                                        <p:attrNameLst>
                                          <p:attrName>style.visibility</p:attrName>
                                        </p:attrNameLst>
                                      </p:cBhvr>
                                      <p:to>
                                        <p:strVal val="visible"/>
                                      </p:to>
                                    </p:set>
                                    <p:animEffect transition="in" filter="wipe(left)">
                                      <p:cBhvr>
                                        <p:cTn id="71" dur="500"/>
                                        <p:tgtEl>
                                          <p:spTgt spid="28">
                                            <p:txEl>
                                              <p:pRg st="0" end="0"/>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60"/>
                                        </p:tgtEl>
                                        <p:attrNameLst>
                                          <p:attrName>style.visibility</p:attrName>
                                        </p:attrNameLst>
                                      </p:cBhvr>
                                      <p:to>
                                        <p:strVal val="visible"/>
                                      </p:to>
                                    </p:set>
                                    <p:animEffect transition="in" filter="wipe(left)">
                                      <p:cBhvr>
                                        <p:cTn id="76" dur="1000"/>
                                        <p:tgtEl>
                                          <p:spTgt spid="60"/>
                                        </p:tgtEl>
                                      </p:cBhvr>
                                    </p:animEffect>
                                  </p:childTnLst>
                                </p:cTn>
                              </p:par>
                            </p:childTnLst>
                          </p:cTn>
                        </p:par>
                        <p:par>
                          <p:cTn id="77" fill="hold">
                            <p:stCondLst>
                              <p:cond delay="1000"/>
                            </p:stCondLst>
                            <p:childTnLst>
                              <p:par>
                                <p:cTn id="78" presetID="22" presetClass="entr" presetSubtype="8" fill="hold" nodeType="after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ipe(left)">
                                      <p:cBhvr>
                                        <p:cTn id="80" dur="1000"/>
                                        <p:tgtEl>
                                          <p:spTgt spid="58"/>
                                        </p:tgtEl>
                                      </p:cBhvr>
                                    </p:animEffect>
                                  </p:childTnLst>
                                </p:cTn>
                              </p:par>
                            </p:childTnLst>
                          </p:cTn>
                        </p:par>
                        <p:par>
                          <p:cTn id="81" fill="hold">
                            <p:stCondLst>
                              <p:cond delay="2000"/>
                            </p:stCondLst>
                            <p:childTnLst>
                              <p:par>
                                <p:cTn id="82" presetID="22" presetClass="entr" presetSubtype="8" fill="hold" grpId="0" nodeType="afterEffect">
                                  <p:stCondLst>
                                    <p:cond delay="0"/>
                                  </p:stCondLst>
                                  <p:childTnLst>
                                    <p:set>
                                      <p:cBhvr>
                                        <p:cTn id="83" dur="1" fill="hold">
                                          <p:stCondLst>
                                            <p:cond delay="0"/>
                                          </p:stCondLst>
                                        </p:cTn>
                                        <p:tgtEl>
                                          <p:spTgt spid="28">
                                            <p:txEl>
                                              <p:pRg st="1" end="1"/>
                                            </p:txEl>
                                          </p:spTgt>
                                        </p:tgtEl>
                                        <p:attrNameLst>
                                          <p:attrName>style.visibility</p:attrName>
                                        </p:attrNameLst>
                                      </p:cBhvr>
                                      <p:to>
                                        <p:strVal val="visible"/>
                                      </p:to>
                                    </p:set>
                                    <p:animEffect transition="in" filter="wipe(left)">
                                      <p:cBhvr>
                                        <p:cTn id="84" dur="500"/>
                                        <p:tgtEl>
                                          <p:spTgt spid="28">
                                            <p:txEl>
                                              <p:pRg st="1" end="1"/>
                                            </p:txEl>
                                          </p:spTgt>
                                        </p:tgtEl>
                                      </p:cBhvr>
                                    </p:animEffect>
                                  </p:childTnLst>
                                </p:cTn>
                              </p:par>
                            </p:childTnLst>
                          </p:cTn>
                        </p:par>
                        <p:par>
                          <p:cTn id="85" fill="hold">
                            <p:stCondLst>
                              <p:cond delay="2500"/>
                            </p:stCondLst>
                            <p:childTnLst>
                              <p:par>
                                <p:cTn id="86" presetID="22" presetClass="entr" presetSubtype="2" fill="hold" nodeType="afterEffect">
                                  <p:stCondLst>
                                    <p:cond delay="0"/>
                                  </p:stCondLst>
                                  <p:childTnLst>
                                    <p:set>
                                      <p:cBhvr>
                                        <p:cTn id="87" dur="1" fill="hold">
                                          <p:stCondLst>
                                            <p:cond delay="0"/>
                                          </p:stCondLst>
                                        </p:cTn>
                                        <p:tgtEl>
                                          <p:spTgt spid="37"/>
                                        </p:tgtEl>
                                        <p:attrNameLst>
                                          <p:attrName>style.visibility</p:attrName>
                                        </p:attrNameLst>
                                      </p:cBhvr>
                                      <p:to>
                                        <p:strVal val="visible"/>
                                      </p:to>
                                    </p:set>
                                    <p:animEffect transition="in" filter="wipe(right)">
                                      <p:cBhvr>
                                        <p:cTn id="8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build="p"/>
      <p:bldP spid="29" grpId="0"/>
      <p:bldP spid="30" grpId="0"/>
      <p:bldP spid="28" grpId="0" uiExpand="1" build="p"/>
      <p:bldP spid="51" grpId="0" build="p"/>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90"/>
          <p:cNvSpPr>
            <a:spLocks noGrp="1" noChangeArrowheads="1"/>
          </p:cNvSpPr>
          <p:nvPr>
            <p:ph type="body" idx="1"/>
          </p:nvPr>
        </p:nvSpPr>
        <p:spPr>
          <a:xfrm>
            <a:off x="457200" y="1"/>
            <a:ext cx="6705600" cy="685800"/>
          </a:xfrm>
        </p:spPr>
        <p:txBody>
          <a:bodyPr anchor="b"/>
          <a:lstStyle/>
          <a:p>
            <a:pPr eaLnBrk="1" hangingPunct="1"/>
            <a:r>
              <a:rPr lang="en-US" sz="2000" b="1" dirty="0" smtClean="0">
                <a:solidFill>
                  <a:srgbClr val="950057"/>
                </a:solidFill>
              </a:rPr>
              <a:t>The Multiplant Firm</a:t>
            </a:r>
          </a:p>
        </p:txBody>
      </p:sp>
      <p:sp>
        <p:nvSpPr>
          <p:cNvPr id="36" name="Rectangle 93"/>
          <p:cNvSpPr>
            <a:spLocks noChangeArrowheads="1"/>
          </p:cNvSpPr>
          <p:nvPr/>
        </p:nvSpPr>
        <p:spPr bwMode="auto">
          <a:xfrm>
            <a:off x="435077" y="1514475"/>
            <a:ext cx="825172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Suppose a firm has two plants. What should its total output be, and how much of that output should each plant produce? We can find the answer intuitively in two steps.</a:t>
            </a:r>
          </a:p>
        </p:txBody>
      </p:sp>
      <p:sp>
        <p:nvSpPr>
          <p:cNvPr id="24" name="Text Box 20"/>
          <p:cNvSpPr txBox="1">
            <a:spLocks noChangeArrowheads="1"/>
          </p:cNvSpPr>
          <p:nvPr/>
        </p:nvSpPr>
        <p:spPr bwMode="auto">
          <a:xfrm>
            <a:off x="457200" y="2601913"/>
            <a:ext cx="82296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285750" indent="-285750" eaLnBrk="1" hangingPunct="1">
              <a:buClr>
                <a:schemeClr val="bg2"/>
              </a:buClr>
              <a:buNone/>
            </a:pPr>
            <a:r>
              <a:rPr lang="en-US" b="1" dirty="0" smtClean="0"/>
              <a:t>●</a:t>
            </a:r>
            <a:r>
              <a:rPr lang="en-US" b="1" dirty="0" smtClean="0">
                <a:solidFill>
                  <a:srgbClr val="382344"/>
                </a:solidFill>
              </a:rPr>
              <a:t>  </a:t>
            </a:r>
            <a:r>
              <a:rPr lang="en-US" b="1" dirty="0" smtClean="0">
                <a:solidFill>
                  <a:srgbClr val="382344"/>
                </a:solidFill>
                <a:latin typeface="Arial" charset="0"/>
              </a:rPr>
              <a:t>Step </a:t>
            </a:r>
            <a:r>
              <a:rPr lang="en-US" b="1" dirty="0">
                <a:solidFill>
                  <a:srgbClr val="382344"/>
                </a:solidFill>
                <a:latin typeface="Arial" charset="0"/>
              </a:rPr>
              <a:t>1</a:t>
            </a:r>
            <a:r>
              <a:rPr lang="en-US" b="1" i="1" dirty="0">
                <a:solidFill>
                  <a:srgbClr val="382344"/>
                </a:solidFill>
                <a:latin typeface="Arial" charset="0"/>
              </a:rPr>
              <a:t>. </a:t>
            </a:r>
            <a:r>
              <a:rPr lang="en-US" dirty="0">
                <a:solidFill>
                  <a:srgbClr val="382344"/>
                </a:solidFill>
                <a:latin typeface="Arial" charset="0"/>
              </a:rPr>
              <a:t>Whatever the total output, it should be divided between the two plants so that </a:t>
            </a:r>
            <a:r>
              <a:rPr lang="en-US" i="1" dirty="0">
                <a:solidFill>
                  <a:srgbClr val="382344"/>
                </a:solidFill>
                <a:latin typeface="Arial" charset="0"/>
              </a:rPr>
              <a:t>marginal cost is the same in each plant. </a:t>
            </a:r>
            <a:r>
              <a:rPr lang="en-US" dirty="0">
                <a:solidFill>
                  <a:srgbClr val="382344"/>
                </a:solidFill>
                <a:latin typeface="Arial" charset="0"/>
              </a:rPr>
              <a:t>Otherwise, the firm could reduce its costs and increase its profit by reallocating production.</a:t>
            </a:r>
            <a:endParaRPr lang="en-US" dirty="0">
              <a:latin typeface="Arial" charset="0"/>
            </a:endParaRPr>
          </a:p>
        </p:txBody>
      </p:sp>
      <p:sp>
        <p:nvSpPr>
          <p:cNvPr id="25" name="Text Box 20"/>
          <p:cNvSpPr txBox="1">
            <a:spLocks noChangeArrowheads="1"/>
          </p:cNvSpPr>
          <p:nvPr/>
        </p:nvSpPr>
        <p:spPr bwMode="auto">
          <a:xfrm>
            <a:off x="457200" y="3952875"/>
            <a:ext cx="8229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285750" indent="-285750" eaLnBrk="1" hangingPunct="1">
              <a:buClr>
                <a:schemeClr val="bg2"/>
              </a:buClr>
              <a:buNone/>
            </a:pPr>
            <a:r>
              <a:rPr lang="en-US" b="1" dirty="0" smtClean="0"/>
              <a:t>●</a:t>
            </a:r>
            <a:r>
              <a:rPr lang="en-US" b="1" dirty="0" smtClean="0">
                <a:solidFill>
                  <a:srgbClr val="382344"/>
                </a:solidFill>
              </a:rPr>
              <a:t>  </a:t>
            </a:r>
            <a:r>
              <a:rPr lang="en-US" b="1" dirty="0" smtClean="0">
                <a:solidFill>
                  <a:srgbClr val="382344"/>
                </a:solidFill>
                <a:latin typeface="Arial" charset="0"/>
              </a:rPr>
              <a:t>Step </a:t>
            </a:r>
            <a:r>
              <a:rPr lang="en-US" b="1" dirty="0">
                <a:solidFill>
                  <a:srgbClr val="382344"/>
                </a:solidFill>
                <a:latin typeface="Arial" charset="0"/>
              </a:rPr>
              <a:t>2</a:t>
            </a:r>
            <a:r>
              <a:rPr lang="en-US" b="1" i="1" dirty="0">
                <a:solidFill>
                  <a:srgbClr val="382344"/>
                </a:solidFill>
                <a:latin typeface="Arial" charset="0"/>
              </a:rPr>
              <a:t>. </a:t>
            </a:r>
            <a:r>
              <a:rPr lang="en-US" dirty="0">
                <a:solidFill>
                  <a:srgbClr val="382344"/>
                </a:solidFill>
                <a:latin typeface="Arial" charset="0"/>
              </a:rPr>
              <a:t>We know that total output must be such that </a:t>
            </a:r>
            <a:r>
              <a:rPr lang="en-US" i="1" dirty="0">
                <a:solidFill>
                  <a:srgbClr val="382344"/>
                </a:solidFill>
                <a:latin typeface="Arial" charset="0"/>
              </a:rPr>
              <a:t>marginal revenue equals marginal cost. </a:t>
            </a:r>
            <a:r>
              <a:rPr lang="en-US" dirty="0">
                <a:solidFill>
                  <a:srgbClr val="382344"/>
                </a:solidFill>
                <a:latin typeface="Arial" charset="0"/>
              </a:rPr>
              <a:t>Otherwise, the firm could increase its profit by raising or lowering total output.</a:t>
            </a:r>
            <a:endParaRPr lang="en-US" dirty="0">
              <a:latin typeface="Arial" charset="0"/>
            </a:endParaRPr>
          </a:p>
        </p:txBody>
      </p:sp>
      <p:pic>
        <p:nvPicPr>
          <p:cNvPr id="12"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5085263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wipe(left)">
                                      <p:cBhvr>
                                        <p:cTn id="7" dur="500"/>
                                        <p:tgtEl>
                                          <p:spTgt spid="21">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childTnLst>
                          </p:cTn>
                        </p:par>
                      </p:childTnLst>
                    </p:cTn>
                  </p:par>
                  <p:par>
                    <p:cTn id="12" fill="hold">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500"/>
                                        <p:tgtEl>
                                          <p:spTgt spid="24"/>
                                        </p:tgtEl>
                                      </p:cBhvr>
                                    </p:animEffect>
                                  </p:childTnLst>
                                </p:cTn>
                              </p:par>
                            </p:childTnLst>
                          </p:cTn>
                        </p:par>
                      </p:childTnLst>
                    </p:cTn>
                  </p:par>
                  <p:par>
                    <p:cTn id="17" fill="hold">
                      <p:stCondLst>
                        <p:cond delay="indefinite"/>
                      </p:stCondLst>
                      <p:childTnLst>
                        <p:par>
                          <p:cTn id="18" fill="hold" nodeType="after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left)">
                                      <p:cBhvr>
                                        <p:cTn id="2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bldP spid="36" grpId="0" build="p"/>
      <p:bldP spid="24"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93"/>
          <p:cNvSpPr>
            <a:spLocks noChangeArrowheads="1"/>
          </p:cNvSpPr>
          <p:nvPr/>
        </p:nvSpPr>
        <p:spPr bwMode="auto">
          <a:xfrm>
            <a:off x="461595" y="1524000"/>
            <a:ext cx="8071339"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We can also derive this result algebraically. Let </a:t>
            </a:r>
            <a:r>
              <a:rPr lang="en-US" i="1" dirty="0">
                <a:latin typeface="Arial" charset="0"/>
              </a:rPr>
              <a:t>Q</a:t>
            </a:r>
            <a:r>
              <a:rPr lang="en-US" baseline="-25000" dirty="0">
                <a:latin typeface="Arial" charset="0"/>
              </a:rPr>
              <a:t>1</a:t>
            </a:r>
            <a:r>
              <a:rPr lang="en-US" dirty="0">
                <a:latin typeface="Arial" charset="0"/>
              </a:rPr>
              <a:t> and </a:t>
            </a:r>
            <a:r>
              <a:rPr lang="en-US" i="1" dirty="0">
                <a:latin typeface="Arial" charset="0"/>
              </a:rPr>
              <a:t>C</a:t>
            </a:r>
            <a:r>
              <a:rPr lang="en-US" baseline="-25000" dirty="0">
                <a:latin typeface="Arial" charset="0"/>
              </a:rPr>
              <a:t>1</a:t>
            </a:r>
            <a:r>
              <a:rPr lang="en-US" dirty="0">
                <a:latin typeface="Arial" charset="0"/>
              </a:rPr>
              <a:t> be the output and cost of production for Plant 1, </a:t>
            </a:r>
            <a:r>
              <a:rPr lang="en-US" i="1" dirty="0">
                <a:latin typeface="Arial" charset="0"/>
              </a:rPr>
              <a:t>Q</a:t>
            </a:r>
            <a:r>
              <a:rPr lang="en-US" baseline="-25000" dirty="0">
                <a:latin typeface="Arial" charset="0"/>
              </a:rPr>
              <a:t>2</a:t>
            </a:r>
            <a:r>
              <a:rPr lang="en-US" dirty="0">
                <a:latin typeface="Arial" charset="0"/>
              </a:rPr>
              <a:t> and </a:t>
            </a:r>
            <a:r>
              <a:rPr lang="en-US" i="1" dirty="0">
                <a:latin typeface="Arial" charset="0"/>
              </a:rPr>
              <a:t>C</a:t>
            </a:r>
            <a:r>
              <a:rPr lang="en-US" baseline="-25000" dirty="0">
                <a:latin typeface="Arial" charset="0"/>
              </a:rPr>
              <a:t>2</a:t>
            </a:r>
            <a:r>
              <a:rPr lang="en-US" dirty="0">
                <a:latin typeface="Arial" charset="0"/>
              </a:rPr>
              <a:t> be the output and cost of production for Plant 2, and </a:t>
            </a:r>
            <a:r>
              <a:rPr lang="en-US" i="1" dirty="0">
                <a:latin typeface="Arial" charset="0"/>
              </a:rPr>
              <a:t>Q</a:t>
            </a:r>
            <a:r>
              <a:rPr lang="en-US" i="1" baseline="-25000" dirty="0">
                <a:latin typeface="Arial" charset="0"/>
              </a:rPr>
              <a:t>T</a:t>
            </a:r>
            <a:r>
              <a:rPr lang="en-US" dirty="0">
                <a:latin typeface="Arial" charset="0"/>
              </a:rPr>
              <a:t> = </a:t>
            </a:r>
            <a:r>
              <a:rPr lang="en-US" i="1" dirty="0">
                <a:latin typeface="Arial" charset="0"/>
              </a:rPr>
              <a:t>Q</a:t>
            </a:r>
            <a:r>
              <a:rPr lang="en-US" baseline="-25000" dirty="0">
                <a:latin typeface="Arial" charset="0"/>
              </a:rPr>
              <a:t>1</a:t>
            </a:r>
            <a:r>
              <a:rPr lang="en-US" dirty="0">
                <a:latin typeface="Arial" charset="0"/>
              </a:rPr>
              <a:t> + </a:t>
            </a:r>
            <a:r>
              <a:rPr lang="en-US" i="1" dirty="0">
                <a:latin typeface="Arial" charset="0"/>
              </a:rPr>
              <a:t>Q</a:t>
            </a:r>
            <a:r>
              <a:rPr lang="en-US" baseline="-25000" dirty="0">
                <a:latin typeface="Arial" charset="0"/>
              </a:rPr>
              <a:t>2</a:t>
            </a:r>
            <a:r>
              <a:rPr lang="en-US" dirty="0">
                <a:latin typeface="Arial" charset="0"/>
              </a:rPr>
              <a:t> be total output. Then profit is</a:t>
            </a:r>
          </a:p>
        </p:txBody>
      </p:sp>
      <p:sp>
        <p:nvSpPr>
          <p:cNvPr id="13" name="Rectangle 93"/>
          <p:cNvSpPr>
            <a:spLocks noChangeArrowheads="1"/>
          </p:cNvSpPr>
          <p:nvPr/>
        </p:nvSpPr>
        <p:spPr bwMode="auto">
          <a:xfrm>
            <a:off x="461595" y="3230563"/>
            <a:ext cx="8071339"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a:latin typeface="Arial" charset="0"/>
              </a:rPr>
              <a:t>The firm should increase output from each plant until the incremental profit from the last unit produced is zero. Start by setting incremental profit from output at Plant 1 to zero:</a:t>
            </a:r>
          </a:p>
        </p:txBody>
      </p:sp>
      <p:sp>
        <p:nvSpPr>
          <p:cNvPr id="15" name="Rectangle 93"/>
          <p:cNvSpPr>
            <a:spLocks noChangeArrowheads="1"/>
          </p:cNvSpPr>
          <p:nvPr/>
        </p:nvSpPr>
        <p:spPr bwMode="auto">
          <a:xfrm>
            <a:off x="457200" y="5145088"/>
            <a:ext cx="8229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a:latin typeface="Arial" charset="0"/>
              </a:rPr>
              <a:t>Here Δ(</a:t>
            </a:r>
            <a:r>
              <a:rPr lang="en-US" i="1">
                <a:latin typeface="Arial" charset="0"/>
              </a:rPr>
              <a:t>PQ</a:t>
            </a:r>
            <a:r>
              <a:rPr lang="en-US" i="1" baseline="-25000">
                <a:latin typeface="Arial" charset="0"/>
              </a:rPr>
              <a:t>T</a:t>
            </a:r>
            <a:r>
              <a:rPr lang="en-US">
                <a:latin typeface="Arial" charset="0"/>
              </a:rPr>
              <a:t>)/Δ</a:t>
            </a:r>
            <a:r>
              <a:rPr lang="en-US" i="1">
                <a:latin typeface="Arial" charset="0"/>
              </a:rPr>
              <a:t>Q</a:t>
            </a:r>
            <a:r>
              <a:rPr lang="en-US" baseline="-25000">
                <a:latin typeface="Arial" charset="0"/>
              </a:rPr>
              <a:t>1</a:t>
            </a:r>
            <a:r>
              <a:rPr lang="en-US">
                <a:latin typeface="Arial" charset="0"/>
              </a:rPr>
              <a:t> is the revenue from producing and selling one more unit—i.e., </a:t>
            </a:r>
            <a:r>
              <a:rPr lang="en-US" i="1">
                <a:latin typeface="Arial" charset="0"/>
              </a:rPr>
              <a:t>marginal revenue</a:t>
            </a:r>
            <a:r>
              <a:rPr lang="en-US">
                <a:latin typeface="Arial" charset="0"/>
              </a:rPr>
              <a:t>, MR, for all of the firm’s output.</a:t>
            </a:r>
          </a:p>
        </p:txBody>
      </p:sp>
      <p:pic>
        <p:nvPicPr>
          <p:cNvPr id="16"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3068608" y="2590800"/>
                <a:ext cx="300678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i="1" smtClean="0">
                          <a:latin typeface="Cambria Math"/>
                          <a:ea typeface="Cambria Math"/>
                        </a:rPr>
                        <m:t>𝜋</m:t>
                      </m:r>
                      <m:r>
                        <a:rPr lang="en-US" b="0" i="1" smtClean="0">
                          <a:latin typeface="Cambria Math"/>
                          <a:ea typeface="Cambria Math"/>
                        </a:rPr>
                        <m:t>=</m:t>
                      </m:r>
                      <m:r>
                        <a:rPr lang="en-US" b="0" i="1" smtClean="0">
                          <a:latin typeface="Cambria Math"/>
                          <a:ea typeface="Cambria Math"/>
                        </a:rPr>
                        <m:t>𝑃</m:t>
                      </m:r>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𝑇</m:t>
                          </m:r>
                        </m:sub>
                      </m:sSub>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𝐶</m:t>
                          </m:r>
                        </m:e>
                        <m:sub>
                          <m:r>
                            <a:rPr lang="en-US" b="0" i="1" smtClean="0">
                              <a:latin typeface="Cambria Math"/>
                              <a:ea typeface="Cambria Math"/>
                            </a:rPr>
                            <m:t>1</m:t>
                          </m:r>
                        </m:sub>
                      </m:sSub>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e>
                      </m:d>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𝐶</m:t>
                          </m:r>
                        </m:e>
                        <m:sub>
                          <m:r>
                            <a:rPr lang="en-US" b="0" i="1" smtClean="0">
                              <a:latin typeface="Cambria Math"/>
                              <a:ea typeface="Cambria Math"/>
                            </a:rPr>
                            <m:t>2</m:t>
                          </m:r>
                        </m:sub>
                      </m:sSub>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2</m:t>
                              </m:r>
                            </m:sub>
                          </m:sSub>
                        </m:e>
                      </m: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068608" y="2590800"/>
                <a:ext cx="3006784" cy="369332"/>
              </a:xfrm>
              <a:prstGeom prst="rect">
                <a:avLst/>
              </a:prstGeom>
              <a:blipFill rotWithShape="1">
                <a:blip r:embed="rId3"/>
                <a:stretch>
                  <a:fillRect b="-81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3182933" y="4272090"/>
                <a:ext cx="2778133" cy="675185"/>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rPr>
                          </m:ctrlPr>
                        </m:fPr>
                        <m:num>
                          <m:r>
                            <a:rPr lang="en-US" i="1" smtClean="0">
                              <a:latin typeface="Cambria Math"/>
                              <a:ea typeface="Cambria Math"/>
                            </a:rPr>
                            <m:t>∆</m:t>
                          </m:r>
                          <m:r>
                            <a:rPr lang="en-US" i="1" smtClean="0">
                              <a:latin typeface="Cambria Math"/>
                              <a:ea typeface="Cambria Math"/>
                            </a:rPr>
                            <m:t>𝜋</m:t>
                          </m:r>
                        </m:num>
                        <m:den>
                          <m:r>
                            <a:rPr lang="en-US" i="1" smtClean="0">
                              <a:latin typeface="Cambria Math"/>
                              <a:ea typeface="Cambria Math"/>
                            </a:rPr>
                            <m:t>∆</m:t>
                          </m:r>
                          <m:sSub>
                            <m:sSubPr>
                              <m:ctrlPr>
                                <a:rPr lang="en-US"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den>
                      </m:f>
                      <m:r>
                        <a:rPr lang="en-US" b="0" i="1" smtClean="0">
                          <a:latin typeface="Cambria Math"/>
                        </a:rPr>
                        <m:t>=</m:t>
                      </m:r>
                      <m:f>
                        <m:fPr>
                          <m:ctrlPr>
                            <a:rPr lang="en-US" b="0" i="1" smtClean="0">
                              <a:latin typeface="Cambria Math"/>
                            </a:rPr>
                          </m:ctrlPr>
                        </m:fPr>
                        <m:num>
                          <m:r>
                            <a:rPr lang="en-US" b="0" i="1" smtClean="0">
                              <a:latin typeface="Cambria Math"/>
                              <a:ea typeface="Cambria Math"/>
                            </a:rPr>
                            <m:t>∆</m:t>
                          </m:r>
                          <m:d>
                            <m:dPr>
                              <m:ctrlPr>
                                <a:rPr lang="en-US" b="0" i="1" smtClean="0">
                                  <a:latin typeface="Cambria Math"/>
                                  <a:ea typeface="Cambria Math"/>
                                </a:rPr>
                              </m:ctrlPr>
                            </m:dPr>
                            <m:e>
                              <m:r>
                                <a:rPr lang="en-US" b="0" i="1" smtClean="0">
                                  <a:latin typeface="Cambria Math"/>
                                  <a:ea typeface="Cambria Math"/>
                                </a:rPr>
                                <m:t>𝑃</m:t>
                              </m:r>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𝑇</m:t>
                                  </m:r>
                                </m:sub>
                              </m:sSub>
                            </m:e>
                          </m:d>
                        </m:num>
                        <m:den>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den>
                      </m:f>
                      <m:r>
                        <a:rPr lang="en-US" b="0" i="1" smtClean="0">
                          <a:latin typeface="Cambria Math"/>
                        </a:rPr>
                        <m:t>−</m:t>
                      </m:r>
                      <m:f>
                        <m:fPr>
                          <m:ctrlPr>
                            <a:rPr lang="en-US" b="0" i="1" smtClean="0">
                              <a:latin typeface="Cambria Math"/>
                            </a:rPr>
                          </m:ctrlPr>
                        </m:fPr>
                        <m:num>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𝐶</m:t>
                              </m:r>
                            </m:e>
                            <m:sub>
                              <m:r>
                                <a:rPr lang="en-US" b="0" i="1" smtClean="0">
                                  <a:latin typeface="Cambria Math"/>
                                  <a:ea typeface="Cambria Math"/>
                                </a:rPr>
                                <m:t>1</m:t>
                              </m:r>
                            </m:sub>
                          </m:sSub>
                        </m:num>
                        <m:den>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den>
                      </m:f>
                      <m:r>
                        <a:rPr lang="en-US" b="0" i="1" smtClean="0">
                          <a:latin typeface="Cambria Math"/>
                        </a:rPr>
                        <m:t>=0</m:t>
                      </m:r>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3182933" y="4272090"/>
                <a:ext cx="2778133" cy="675185"/>
              </a:xfrm>
              <a:prstGeom prst="rect">
                <a:avLst/>
              </a:prstGeom>
              <a:blipFill rotWithShape="1">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9752351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wipe(left)">
                                      <p:cBhvr>
                                        <p:cTn id="7" dur="500"/>
                                        <p:tgtEl>
                                          <p:spTgt spid="26">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3">
                                            <p:txEl>
                                              <p:pRg st="0" end="0"/>
                                            </p:txEl>
                                          </p:spTgt>
                                        </p:tgtEl>
                                        <p:attrNameLst>
                                          <p:attrName>style.visibility</p:attrName>
                                        </p:attrNameLst>
                                      </p:cBhvr>
                                      <p:to>
                                        <p:strVal val="visible"/>
                                      </p:to>
                                    </p:set>
                                    <p:animEffect transition="in" filter="wipe(left)">
                                      <p:cBhvr>
                                        <p:cTn id="16" dur="500"/>
                                        <p:tgtEl>
                                          <p:spTgt spid="13">
                                            <p:txEl>
                                              <p:pRg st="0" end="0"/>
                                            </p:txEl>
                                          </p:spTgt>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5">
                                            <p:txEl>
                                              <p:pRg st="0" end="0"/>
                                            </p:txEl>
                                          </p:spTgt>
                                        </p:tgtEl>
                                        <p:attrNameLst>
                                          <p:attrName>style.visibility</p:attrName>
                                        </p:attrNameLst>
                                      </p:cBhvr>
                                      <p:to>
                                        <p:strVal val="visible"/>
                                      </p:to>
                                    </p:set>
                                    <p:animEffect transition="in" filter="wipe(left)">
                                      <p:cBhvr>
                                        <p:cTn id="25"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bldP spid="13" grpId="0" build="p"/>
      <p:bldP spid="15" grpId="0" build="p"/>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6" name="Line 7"/>
          <p:cNvSpPr>
            <a:spLocks noChangeShapeType="1"/>
          </p:cNvSpPr>
          <p:nvPr/>
        </p:nvSpPr>
        <p:spPr bwMode="auto">
          <a:xfrm>
            <a:off x="457200" y="240"/>
            <a:ext cx="8229600" cy="0"/>
          </a:xfrm>
          <a:prstGeom prst="line">
            <a:avLst/>
          </a:prstGeom>
          <a:noFill/>
          <a:ln w="9525">
            <a:solidFill>
              <a:srgbClr val="53BE95"/>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 name="Rectangle 93"/>
          <p:cNvSpPr>
            <a:spLocks noChangeArrowheads="1"/>
          </p:cNvSpPr>
          <p:nvPr/>
        </p:nvSpPr>
        <p:spPr bwMode="auto">
          <a:xfrm>
            <a:off x="457200" y="1590675"/>
            <a:ext cx="8229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The next term, Δ</a:t>
            </a:r>
            <a:r>
              <a:rPr lang="en-US" i="1" dirty="0">
                <a:latin typeface="Arial" charset="0"/>
              </a:rPr>
              <a:t>C</a:t>
            </a:r>
            <a:r>
              <a:rPr lang="en-US" baseline="-25000" dirty="0">
                <a:latin typeface="Arial" charset="0"/>
              </a:rPr>
              <a:t>1</a:t>
            </a:r>
            <a:r>
              <a:rPr lang="en-US" dirty="0">
                <a:latin typeface="Arial" charset="0"/>
              </a:rPr>
              <a:t>/Δ</a:t>
            </a:r>
            <a:r>
              <a:rPr lang="en-US" i="1" dirty="0">
                <a:latin typeface="Arial" charset="0"/>
              </a:rPr>
              <a:t>Q</a:t>
            </a:r>
            <a:r>
              <a:rPr lang="en-US" baseline="-25000" dirty="0">
                <a:latin typeface="Arial" charset="0"/>
              </a:rPr>
              <a:t>1</a:t>
            </a:r>
            <a:r>
              <a:rPr lang="en-US" dirty="0">
                <a:latin typeface="Arial" charset="0"/>
              </a:rPr>
              <a:t>, is </a:t>
            </a:r>
            <a:r>
              <a:rPr lang="en-US" i="1" dirty="0">
                <a:latin typeface="Arial" charset="0"/>
              </a:rPr>
              <a:t>marginal cost</a:t>
            </a:r>
            <a:r>
              <a:rPr lang="en-US" dirty="0">
                <a:latin typeface="Arial" charset="0"/>
              </a:rPr>
              <a:t> at Plant 1, MC</a:t>
            </a:r>
            <a:r>
              <a:rPr lang="en-US" baseline="-25000" dirty="0">
                <a:latin typeface="Arial" charset="0"/>
              </a:rPr>
              <a:t>1</a:t>
            </a:r>
            <a:r>
              <a:rPr lang="en-US" dirty="0">
                <a:latin typeface="Arial" charset="0"/>
              </a:rPr>
              <a:t>. We thus have </a:t>
            </a:r>
            <a:r>
              <a:rPr lang="en-US" dirty="0" smtClean="0">
                <a:latin typeface="Arial" charset="0"/>
              </a:rPr>
              <a:t/>
            </a:r>
            <a:br>
              <a:rPr lang="en-US" dirty="0" smtClean="0">
                <a:latin typeface="Arial" charset="0"/>
              </a:rPr>
            </a:br>
            <a:r>
              <a:rPr lang="en-US" dirty="0" smtClean="0">
                <a:latin typeface="Arial" charset="0"/>
              </a:rPr>
              <a:t>MR </a:t>
            </a:r>
            <a:r>
              <a:rPr lang="en-US" dirty="0">
                <a:latin typeface="Arial" charset="0"/>
              </a:rPr>
              <a:t>− MC</a:t>
            </a:r>
            <a:r>
              <a:rPr lang="en-US" baseline="-25000" dirty="0">
                <a:latin typeface="Arial" charset="0"/>
              </a:rPr>
              <a:t>1</a:t>
            </a:r>
            <a:r>
              <a:rPr lang="en-US" dirty="0">
                <a:latin typeface="Arial" charset="0"/>
              </a:rPr>
              <a:t> = 0, or</a:t>
            </a:r>
          </a:p>
        </p:txBody>
      </p:sp>
      <p:sp>
        <p:nvSpPr>
          <p:cNvPr id="17" name="Rectangle 93"/>
          <p:cNvSpPr>
            <a:spLocks noChangeArrowheads="1"/>
          </p:cNvSpPr>
          <p:nvPr/>
        </p:nvSpPr>
        <p:spPr bwMode="auto">
          <a:xfrm>
            <a:off x="457200" y="2819400"/>
            <a:ext cx="822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a:latin typeface="Arial" charset="0"/>
              </a:rPr>
              <a:t>Similarly, we can set incremental profit from output at Plant 2 to zero,</a:t>
            </a:r>
          </a:p>
        </p:txBody>
      </p:sp>
      <p:sp>
        <p:nvSpPr>
          <p:cNvPr id="12" name="Rectangle 93"/>
          <p:cNvSpPr>
            <a:spLocks noChangeArrowheads="1"/>
          </p:cNvSpPr>
          <p:nvPr/>
        </p:nvSpPr>
        <p:spPr bwMode="auto">
          <a:xfrm>
            <a:off x="454959" y="3962400"/>
            <a:ext cx="831028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a:latin typeface="Arial" charset="0"/>
              </a:rPr>
              <a:t>Putting these relations together, we see that the firm should produce so that</a:t>
            </a:r>
          </a:p>
        </p:txBody>
      </p:sp>
      <p:pic>
        <p:nvPicPr>
          <p:cNvPr id="19"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3950785" y="2236788"/>
                <a:ext cx="131863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MR</m:t>
                      </m:r>
                      <m:r>
                        <a:rPr lang="en-US" b="0" i="1" smtClean="0">
                          <a:latin typeface="Cambria Math"/>
                        </a:rPr>
                        <m:t>=</m:t>
                      </m:r>
                      <m:sSub>
                        <m:sSubPr>
                          <m:ctrlPr>
                            <a:rPr lang="en-US" b="0" i="1" smtClean="0">
                              <a:latin typeface="Cambria Math"/>
                            </a:rPr>
                          </m:ctrlPr>
                        </m:sSubPr>
                        <m:e>
                          <m:r>
                            <m:rPr>
                              <m:nor/>
                            </m:rPr>
                            <a:rPr lang="en-US" b="0" i="0" smtClean="0">
                              <a:latin typeface="Cambria Math"/>
                            </a:rPr>
                            <m:t>MC</m:t>
                          </m:r>
                        </m:e>
                        <m:sub>
                          <m:r>
                            <a:rPr lang="en-US" b="0" i="1" smtClean="0">
                              <a:latin typeface="Cambria Math"/>
                            </a:rPr>
                            <m:t>1</m:t>
                          </m:r>
                        </m:sub>
                      </m:sSub>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950785" y="2236788"/>
                <a:ext cx="1318630" cy="369332"/>
              </a:xfrm>
              <a:prstGeom prst="rect">
                <a:avLst/>
              </a:prstGeom>
              <a:blipFill rotWithShape="1">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910024" y="3400425"/>
                <a:ext cx="1323952"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MR</m:t>
                      </m:r>
                      <m:r>
                        <a:rPr lang="en-US" b="0" i="1" smtClean="0">
                          <a:latin typeface="Cambria Math"/>
                        </a:rPr>
                        <m:t>=</m:t>
                      </m:r>
                      <m:sSub>
                        <m:sSubPr>
                          <m:ctrlPr>
                            <a:rPr lang="en-US" b="0" i="1" smtClean="0">
                              <a:latin typeface="Cambria Math"/>
                            </a:rPr>
                          </m:ctrlPr>
                        </m:sSubPr>
                        <m:e>
                          <m:r>
                            <m:rPr>
                              <m:nor/>
                            </m:rPr>
                            <a:rPr lang="en-US" b="0" i="0" smtClean="0">
                              <a:latin typeface="Cambria Math"/>
                            </a:rPr>
                            <m:t>MC</m:t>
                          </m:r>
                        </m:e>
                        <m:sub>
                          <m:r>
                            <a:rPr lang="en-US" b="0" i="1" smtClean="0">
                              <a:latin typeface="Cambria Math"/>
                            </a:rPr>
                            <m:t>2</m:t>
                          </m:r>
                        </m:sub>
                      </m:sSub>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3910024" y="3400425"/>
                <a:ext cx="1323952" cy="369332"/>
              </a:xfrm>
              <a:prstGeom prst="rect">
                <a:avLst/>
              </a:prstGeom>
              <a:blipFill rotWithShape="1">
                <a:blip r:embed="rId4"/>
                <a:stretch>
                  <a:fillRect/>
                </a:stretch>
              </a:blipFill>
            </p:spPr>
            <p:txBody>
              <a:bodyPr/>
              <a:lstStyle/>
              <a:p>
                <a:r>
                  <a:rPr lang="en-US">
                    <a:noFill/>
                  </a:rPr>
                  <a:t> </a:t>
                </a:r>
              </a:p>
            </p:txBody>
          </p:sp>
        </mc:Fallback>
      </mc:AlternateContent>
      <p:grpSp>
        <p:nvGrpSpPr>
          <p:cNvPr id="4" name="Group 3"/>
          <p:cNvGrpSpPr/>
          <p:nvPr/>
        </p:nvGrpSpPr>
        <p:grpSpPr>
          <a:xfrm>
            <a:off x="685800" y="4572000"/>
            <a:ext cx="8077200" cy="639763"/>
            <a:chOff x="685800" y="4572000"/>
            <a:chExt cx="8077200" cy="639763"/>
          </a:xfrm>
        </p:grpSpPr>
        <p:sp>
          <p:nvSpPr>
            <p:cNvPr id="20493" name="TextBox 16"/>
            <p:cNvSpPr txBox="1">
              <a:spLocks noChangeArrowheads="1"/>
            </p:cNvSpPr>
            <p:nvPr/>
          </p:nvSpPr>
          <p:spPr bwMode="auto">
            <a:xfrm>
              <a:off x="7696200" y="4707215"/>
              <a:ext cx="1066800" cy="369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b="1" dirty="0">
                  <a:latin typeface="Arial" charset="0"/>
                  <a:cs typeface="Arial" charset="0"/>
                </a:rPr>
                <a:t>(10.3)</a:t>
              </a:r>
            </a:p>
          </p:txBody>
        </p:sp>
        <p:sp>
          <p:nvSpPr>
            <p:cNvPr id="20494" name="Rectangle 18"/>
            <p:cNvSpPr>
              <a:spLocks noChangeArrowheads="1"/>
            </p:cNvSpPr>
            <p:nvPr/>
          </p:nvSpPr>
          <p:spPr bwMode="auto">
            <a:xfrm>
              <a:off x="685800" y="4572000"/>
              <a:ext cx="7848600" cy="639763"/>
            </a:xfrm>
            <a:prstGeom prst="rect">
              <a:avLst/>
            </a:prstGeom>
            <a:noFill/>
            <a:ln w="25400" algn="ctr">
              <a:solidFill>
                <a:srgbClr val="D5791A"/>
              </a:solidFill>
              <a:round/>
              <a:headEnd/>
              <a:tailEnd/>
            </a:ln>
            <a:extLst>
              <a:ext uri="{909E8E84-426E-40DD-AFC4-6F175D3DCCD1}">
                <a14:hiddenFill xmlns:a14="http://schemas.microsoft.com/office/drawing/2010/main">
                  <a:solidFill>
                    <a:srgbClr val="FFFFFF"/>
                  </a:solidFill>
                </a14:hiddenFill>
              </a:ext>
            </a:extLst>
          </p:spPr>
          <p:txBody>
            <a:bodyPr/>
            <a:lstStyle/>
            <a:p>
              <a:pPr indent="290513">
                <a:buFontTx/>
                <a:buAutoNum type="arabicPeriod"/>
              </a:pPr>
              <a:endParaRPr lang="en-US"/>
            </a:p>
          </p:txBody>
        </p:sp>
        <mc:AlternateContent xmlns:mc="http://schemas.openxmlformats.org/markup-compatibility/2006" xmlns:a14="http://schemas.microsoft.com/office/drawing/2010/main">
          <mc:Choice Requires="a14">
            <p:sp>
              <p:nvSpPr>
                <p:cNvPr id="20" name="TextBox 19"/>
                <p:cNvSpPr txBox="1"/>
                <p:nvPr/>
              </p:nvSpPr>
              <p:spPr>
                <a:xfrm>
                  <a:off x="3600368" y="4707215"/>
                  <a:ext cx="201946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MR</m:t>
                        </m:r>
                        <m:r>
                          <a:rPr lang="en-US" b="0" i="1" smtClean="0">
                            <a:latin typeface="Cambria Math"/>
                          </a:rPr>
                          <m:t>=</m:t>
                        </m:r>
                        <m:sSub>
                          <m:sSubPr>
                            <m:ctrlPr>
                              <a:rPr lang="en-US" b="0" i="1" smtClean="0">
                                <a:latin typeface="Cambria Math"/>
                              </a:rPr>
                            </m:ctrlPr>
                          </m:sSubPr>
                          <m:e>
                            <m:r>
                              <m:rPr>
                                <m:nor/>
                              </m:rPr>
                              <a:rPr lang="en-US" b="0" i="0" smtClean="0">
                                <a:latin typeface="Cambria Math"/>
                              </a:rPr>
                              <m:t>MC</m:t>
                            </m:r>
                          </m:e>
                          <m:sub>
                            <m:r>
                              <a:rPr lang="en-US" b="0" i="1" smtClean="0">
                                <a:latin typeface="Cambria Math"/>
                              </a:rPr>
                              <m:t>1</m:t>
                            </m:r>
                          </m:sub>
                        </m:sSub>
                        <m:r>
                          <a:rPr lang="en-US" b="0" i="0" smtClean="0">
                            <a:latin typeface="Cambria Math"/>
                          </a:rPr>
                          <m:t>=</m:t>
                        </m:r>
                        <m:sSub>
                          <m:sSubPr>
                            <m:ctrlPr>
                              <a:rPr lang="en-US" b="0" i="1" smtClean="0">
                                <a:latin typeface="Cambria Math"/>
                              </a:rPr>
                            </m:ctrlPr>
                          </m:sSubPr>
                          <m:e>
                            <m:r>
                              <m:rPr>
                                <m:nor/>
                              </m:rPr>
                              <a:rPr lang="en-US" b="0" i="0" smtClean="0">
                                <a:latin typeface="Cambria Math"/>
                              </a:rPr>
                              <m:t>MC</m:t>
                            </m:r>
                          </m:e>
                          <m:sub>
                            <m:r>
                              <a:rPr lang="en-US" b="0" i="1" smtClean="0">
                                <a:latin typeface="Cambria Math"/>
                              </a:rPr>
                              <m:t>2</m:t>
                            </m:r>
                          </m:sub>
                        </m:sSub>
                      </m:oMath>
                    </m:oMathPara>
                  </a14:m>
                  <a:endParaRPr lang="en-US" dirty="0"/>
                </a:p>
              </p:txBody>
            </p:sp>
          </mc:Choice>
          <mc:Fallback xmlns="">
            <p:sp>
              <p:nvSpPr>
                <p:cNvPr id="20" name="TextBox 19"/>
                <p:cNvSpPr txBox="1">
                  <a:spLocks noRot="1" noChangeAspect="1" noMove="1" noResize="1" noEditPoints="1" noAdjustHandles="1" noChangeArrowheads="1" noChangeShapeType="1" noTextEdit="1"/>
                </p:cNvSpPr>
                <p:nvPr/>
              </p:nvSpPr>
              <p:spPr>
                <a:xfrm>
                  <a:off x="3600368" y="4707215"/>
                  <a:ext cx="2019464" cy="369332"/>
                </a:xfrm>
                <a:prstGeom prst="rect">
                  <a:avLst/>
                </a:prstGeom>
                <a:blipFill rotWithShape="1">
                  <a:blip r:embed="rId5"/>
                  <a:stretch>
                    <a:fillRect/>
                  </a:stretch>
                </a:blipFill>
              </p:spPr>
              <p:txBody>
                <a:bodyPr/>
                <a:lstStyle/>
                <a:p>
                  <a:r>
                    <a:rPr lang="en-US">
                      <a:noFill/>
                    </a:rPr>
                    <a:t> </a:t>
                  </a:r>
                </a:p>
              </p:txBody>
            </p:sp>
          </mc:Fallback>
        </mc:AlternateContent>
      </p:grpSp>
    </p:spTree>
    <p:extLst>
      <p:ext uri="{BB962C8B-B14F-4D97-AF65-F5344CB8AC3E}">
        <p14:creationId xmlns:p14="http://schemas.microsoft.com/office/powerpoint/2010/main" val="3307368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Effect transition="in" filter="wipe(left)">
                                      <p:cBhvr>
                                        <p:cTn id="7" dur="500"/>
                                        <p:tgtEl>
                                          <p:spTgt spid="26">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7">
                                            <p:txEl>
                                              <p:pRg st="0" end="0"/>
                                            </p:txEl>
                                          </p:spTgt>
                                        </p:tgtEl>
                                        <p:attrNameLst>
                                          <p:attrName>style.visibility</p:attrName>
                                        </p:attrNameLst>
                                      </p:cBhvr>
                                      <p:to>
                                        <p:strVal val="visible"/>
                                      </p:to>
                                    </p:set>
                                    <p:animEffect transition="in" filter="wipe(left)">
                                      <p:cBhvr>
                                        <p:cTn id="16" dur="500"/>
                                        <p:tgtEl>
                                          <p:spTgt spid="17">
                                            <p:txEl>
                                              <p:pRg st="0" end="0"/>
                                            </p:txEl>
                                          </p:spTgt>
                                        </p:tgtEl>
                                      </p:cBhvr>
                                    </p:animEffect>
                                  </p:childTnLst>
                                </p:cTn>
                              </p:par>
                            </p:childTnLst>
                          </p:cTn>
                        </p:par>
                        <p:par>
                          <p:cTn id="17" fill="hold" nodeType="afterGroup">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childTnLst>
                          </p:cTn>
                        </p:par>
                      </p:childTnLst>
                    </p:cTn>
                  </p:par>
                  <p:par>
                    <p:cTn id="21" fill="hold">
                      <p:stCondLst>
                        <p:cond delay="indefinite"/>
                      </p:stCondLst>
                      <p:childTnLst>
                        <p:par>
                          <p:cTn id="22" fill="hold" nodeType="after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Effect transition="in" filter="wipe(left)">
                                      <p:cBhvr>
                                        <p:cTn id="25" dur="500"/>
                                        <p:tgtEl>
                                          <p:spTgt spid="12">
                                            <p:txEl>
                                              <p:pRg st="0" end="0"/>
                                            </p:txEl>
                                          </p:spTgt>
                                        </p:tgtEl>
                                      </p:cBhvr>
                                    </p:animEffect>
                                  </p:childTnLst>
                                </p:cTn>
                              </p:par>
                            </p:childTnLst>
                          </p:cTn>
                        </p:par>
                        <p:par>
                          <p:cTn id="26" fill="hold">
                            <p:stCondLst>
                              <p:cond delay="500"/>
                            </p:stCondLst>
                            <p:childTnLst>
                              <p:par>
                                <p:cTn id="27" presetID="22" presetClass="entr" presetSubtype="8"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left)">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bldP spid="17" grpId="0" build="p"/>
      <p:bldP spid="12" grpId="0" build="p"/>
      <p:bldP spid="2"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4"/>
          <p:cNvSpPr>
            <a:spLocks noChangeArrowheads="1"/>
          </p:cNvSpPr>
          <p:nvPr/>
        </p:nvSpPr>
        <p:spPr bwMode="auto">
          <a:xfrm>
            <a:off x="457200" y="2090738"/>
            <a:ext cx="2514600" cy="5000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PRODUCING WITH TWO PLANTS</a:t>
            </a:r>
            <a:endParaRPr lang="en-US" sz="1600" b="1" dirty="0">
              <a:latin typeface="Arial" charset="0"/>
            </a:endParaRPr>
          </a:p>
        </p:txBody>
      </p:sp>
      <p:sp>
        <p:nvSpPr>
          <p:cNvPr id="30" name="Rectangle 9"/>
          <p:cNvSpPr>
            <a:spLocks noChangeArrowheads="1"/>
          </p:cNvSpPr>
          <p:nvPr/>
        </p:nvSpPr>
        <p:spPr bwMode="auto">
          <a:xfrm>
            <a:off x="457200" y="1752600"/>
            <a:ext cx="16002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10.6</a:t>
            </a:r>
            <a:endParaRPr lang="en-US" sz="2000" b="1" dirty="0">
              <a:solidFill>
                <a:srgbClr val="ED1B2F"/>
              </a:solidFill>
              <a:latin typeface="Arial" charset="0"/>
            </a:endParaRPr>
          </a:p>
        </p:txBody>
      </p:sp>
      <p:grpSp>
        <p:nvGrpSpPr>
          <p:cNvPr id="31" name="Group 30"/>
          <p:cNvGrpSpPr>
            <a:grpSpLocks/>
          </p:cNvGrpSpPr>
          <p:nvPr/>
        </p:nvGrpSpPr>
        <p:grpSpPr bwMode="auto">
          <a:xfrm>
            <a:off x="3045619" y="6172200"/>
            <a:ext cx="5869781" cy="152400"/>
            <a:chOff x="3657600" y="1678781"/>
            <a:chExt cx="4800600" cy="152400"/>
          </a:xfrm>
        </p:grpSpPr>
        <p:cxnSp>
          <p:nvCxnSpPr>
            <p:cNvPr id="32"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a:off x="2971800" y="1752600"/>
            <a:ext cx="152400" cy="4495800"/>
            <a:chOff x="3574256" y="2209800"/>
            <a:chExt cx="152400" cy="4114800"/>
          </a:xfrm>
        </p:grpSpPr>
        <p:cxnSp>
          <p:nvCxnSpPr>
            <p:cNvPr id="3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7" name="Group 36"/>
          <p:cNvGrpSpPr>
            <a:grpSpLocks/>
          </p:cNvGrpSpPr>
          <p:nvPr/>
        </p:nvGrpSpPr>
        <p:grpSpPr bwMode="auto">
          <a:xfrm>
            <a:off x="457200" y="4987528"/>
            <a:ext cx="2590800" cy="117872"/>
            <a:chOff x="457199" y="5791200"/>
            <a:chExt cx="3193257" cy="152400"/>
          </a:xfrm>
        </p:grpSpPr>
        <p:cxnSp>
          <p:nvCxnSpPr>
            <p:cNvPr id="38"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9"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6" name="Rectangle 11"/>
          <p:cNvSpPr>
            <a:spLocks noChangeArrowheads="1"/>
          </p:cNvSpPr>
          <p:nvPr/>
        </p:nvSpPr>
        <p:spPr bwMode="auto">
          <a:xfrm>
            <a:off x="448384" y="2590800"/>
            <a:ext cx="2523415" cy="239672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A firm with two plants maximizes profits by choosing output levels </a:t>
            </a:r>
            <a:r>
              <a:rPr lang="en-US" sz="1600" i="1" dirty="0">
                <a:latin typeface="Arial" charset="0"/>
              </a:rPr>
              <a:t>Q</a:t>
            </a:r>
            <a:r>
              <a:rPr lang="en-US" sz="1600" baseline="-25000" dirty="0">
                <a:latin typeface="Arial" charset="0"/>
              </a:rPr>
              <a:t>1</a:t>
            </a:r>
            <a:r>
              <a:rPr lang="en-US" sz="1600" dirty="0">
                <a:latin typeface="Arial" charset="0"/>
              </a:rPr>
              <a:t> and </a:t>
            </a:r>
            <a:r>
              <a:rPr lang="en-US" sz="1600" i="1" dirty="0">
                <a:latin typeface="Arial" charset="0"/>
              </a:rPr>
              <a:t>Q</a:t>
            </a:r>
            <a:r>
              <a:rPr lang="en-US" sz="1600" baseline="-25000" dirty="0">
                <a:latin typeface="Arial" charset="0"/>
              </a:rPr>
              <a:t>2</a:t>
            </a:r>
            <a:r>
              <a:rPr lang="en-US" sz="1600" dirty="0">
                <a:latin typeface="Arial" charset="0"/>
              </a:rPr>
              <a:t> so that marginal revenue MR (which depends on total output) equals marginal costs for each plant, MC</a:t>
            </a:r>
            <a:r>
              <a:rPr lang="en-US" sz="1600" baseline="-25000" dirty="0">
                <a:latin typeface="Arial" charset="0"/>
              </a:rPr>
              <a:t>1</a:t>
            </a:r>
            <a:r>
              <a:rPr lang="en-US" sz="1600" dirty="0">
                <a:latin typeface="Arial" charset="0"/>
              </a:rPr>
              <a:t> and MC</a:t>
            </a:r>
            <a:r>
              <a:rPr lang="en-US" sz="1600" baseline="-25000" dirty="0">
                <a:latin typeface="Arial" charset="0"/>
              </a:rPr>
              <a:t>2</a:t>
            </a:r>
            <a:r>
              <a:rPr lang="en-US" sz="1600" dirty="0">
                <a:latin typeface="Arial" charset="0"/>
              </a:rPr>
              <a:t>.</a:t>
            </a:r>
          </a:p>
        </p:txBody>
      </p:sp>
      <p:pic>
        <p:nvPicPr>
          <p:cNvPr id="27" name="Picture 26" descr="fig10.06_02.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descr="fig10.06_03.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50" descr="fig10.06_04.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51" descr="fig10.06_03a.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52" descr="fig10.06_04a.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53" descr="fig10.06_05.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54" descr="fig10.06_05a.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55" descr="fig10.06_06.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56" descr="fig10.06_07.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7" descr="fig10.06_06a.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descr="fig10.06_01.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3124200" y="1600200"/>
            <a:ext cx="5943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887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down)">
                                      <p:cBhvr>
                                        <p:cTn id="15" dur="500"/>
                                        <p:tgtEl>
                                          <p:spTgt spid="34"/>
                                        </p:tgtEl>
                                      </p:cBhvr>
                                    </p:animEffect>
                                  </p:childTnLst>
                                </p:cTn>
                              </p:par>
                              <p:par>
                                <p:cTn id="16" presetID="22" presetClass="entr" presetSubtype="8"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wipe(left)">
                                      <p:cBhvr>
                                        <p:cTn id="18" dur="500"/>
                                        <p:tgtEl>
                                          <p:spTgt spid="31"/>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26">
                                            <p:bg/>
                                          </p:spTgt>
                                        </p:tgtEl>
                                        <p:attrNameLst>
                                          <p:attrName>style.visibility</p:attrName>
                                        </p:attrNameLst>
                                      </p:cBhvr>
                                      <p:to>
                                        <p:strVal val="visible"/>
                                      </p:to>
                                    </p:set>
                                    <p:animEffect transition="in" filter="wipe(left)">
                                      <p:cBhvr>
                                        <p:cTn id="22" dur="500"/>
                                        <p:tgtEl>
                                          <p:spTgt spid="26">
                                            <p:bg/>
                                          </p:spTgt>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wipe(left)">
                                      <p:cBhvr>
                                        <p:cTn id="26" dur="500"/>
                                        <p:tgtEl>
                                          <p:spTgt spid="59"/>
                                        </p:tgtEl>
                                      </p:cBhvr>
                                    </p:animEffect>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wipe(left)">
                                      <p:cBhvr>
                                        <p:cTn id="30" dur="1000"/>
                                        <p:tgtEl>
                                          <p:spTgt spid="27"/>
                                        </p:tgtEl>
                                      </p:cBhvr>
                                    </p:animEffect>
                                  </p:childTnLst>
                                </p:cTn>
                              </p:par>
                            </p:childTnLst>
                          </p:cTn>
                        </p:par>
                        <p:par>
                          <p:cTn id="31" fill="hold">
                            <p:stCondLst>
                              <p:cond delay="4500"/>
                            </p:stCondLst>
                            <p:childTnLst>
                              <p:par>
                                <p:cTn id="32" presetID="22" presetClass="entr" presetSubtype="8" fill="hold"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left)">
                                      <p:cBhvr>
                                        <p:cTn id="34" dur="1000"/>
                                        <p:tgtEl>
                                          <p:spTgt spid="28"/>
                                        </p:tgtEl>
                                      </p:cBhvr>
                                    </p:animEffect>
                                  </p:childTnLst>
                                </p:cTn>
                              </p:par>
                            </p:childTnLst>
                          </p:cTn>
                        </p:par>
                        <p:par>
                          <p:cTn id="35" fill="hold">
                            <p:stCondLst>
                              <p:cond delay="5500"/>
                            </p:stCondLst>
                            <p:childTnLst>
                              <p:par>
                                <p:cTn id="36" presetID="22" presetClass="entr" presetSubtype="8" fill="hold" nodeType="afterEffect">
                                  <p:stCondLst>
                                    <p:cond delay="0"/>
                                  </p:stCondLst>
                                  <p:childTnLst>
                                    <p:set>
                                      <p:cBhvr>
                                        <p:cTn id="37" dur="1" fill="hold">
                                          <p:stCondLst>
                                            <p:cond delay="0"/>
                                          </p:stCondLst>
                                        </p:cTn>
                                        <p:tgtEl>
                                          <p:spTgt spid="52"/>
                                        </p:tgtEl>
                                        <p:attrNameLst>
                                          <p:attrName>style.visibility</p:attrName>
                                        </p:attrNameLst>
                                      </p:cBhvr>
                                      <p:to>
                                        <p:strVal val="visible"/>
                                      </p:to>
                                    </p:set>
                                    <p:animEffect transition="in" filter="wipe(left)">
                                      <p:cBhvr>
                                        <p:cTn id="38" dur="1000"/>
                                        <p:tgtEl>
                                          <p:spTgt spid="52"/>
                                        </p:tgtEl>
                                      </p:cBhvr>
                                    </p:animEffect>
                                  </p:childTnLst>
                                </p:cTn>
                              </p:par>
                            </p:childTnLst>
                          </p:cTn>
                        </p:par>
                        <p:par>
                          <p:cTn id="39" fill="hold">
                            <p:stCondLst>
                              <p:cond delay="6500"/>
                            </p:stCondLst>
                            <p:childTnLst>
                              <p:par>
                                <p:cTn id="40" presetID="22" presetClass="entr" presetSubtype="8" fill="hold" nodeType="after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wipe(left)">
                                      <p:cBhvr>
                                        <p:cTn id="42" dur="1000"/>
                                        <p:tgtEl>
                                          <p:spTgt spid="51"/>
                                        </p:tgtEl>
                                      </p:cBhvr>
                                    </p:animEffect>
                                  </p:childTnLst>
                                </p:cTn>
                              </p:par>
                            </p:childTnLst>
                          </p:cTn>
                        </p:par>
                        <p:par>
                          <p:cTn id="43" fill="hold">
                            <p:stCondLst>
                              <p:cond delay="7500"/>
                            </p:stCondLst>
                            <p:childTnLst>
                              <p:par>
                                <p:cTn id="44" presetID="22" presetClass="entr" presetSubtype="1"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wipe(up)">
                                      <p:cBhvr>
                                        <p:cTn id="46" dur="1000"/>
                                        <p:tgtEl>
                                          <p:spTgt spid="53"/>
                                        </p:tgtEl>
                                      </p:cBhvr>
                                    </p:animEffect>
                                  </p:childTnLst>
                                </p:cTn>
                              </p:par>
                            </p:childTnLst>
                          </p:cTn>
                        </p:par>
                        <p:par>
                          <p:cTn id="47" fill="hold">
                            <p:stCondLst>
                              <p:cond delay="8500"/>
                            </p:stCondLst>
                            <p:childTnLst>
                              <p:par>
                                <p:cTn id="48" presetID="22" presetClass="entr" presetSubtype="8" fill="hold" nodeType="afterEffect">
                                  <p:stCondLst>
                                    <p:cond delay="0"/>
                                  </p:stCondLst>
                                  <p:childTnLst>
                                    <p:set>
                                      <p:cBhvr>
                                        <p:cTn id="49" dur="1" fill="hold">
                                          <p:stCondLst>
                                            <p:cond delay="0"/>
                                          </p:stCondLst>
                                        </p:cTn>
                                        <p:tgtEl>
                                          <p:spTgt spid="54"/>
                                        </p:tgtEl>
                                        <p:attrNameLst>
                                          <p:attrName>style.visibility</p:attrName>
                                        </p:attrNameLst>
                                      </p:cBhvr>
                                      <p:to>
                                        <p:strVal val="visible"/>
                                      </p:to>
                                    </p:set>
                                    <p:animEffect transition="in" filter="wipe(left)">
                                      <p:cBhvr>
                                        <p:cTn id="50" dur="1000"/>
                                        <p:tgtEl>
                                          <p:spTgt spid="54"/>
                                        </p:tgtEl>
                                      </p:cBhvr>
                                    </p:animEffect>
                                  </p:childTnLst>
                                </p:cTn>
                              </p:par>
                            </p:childTnLst>
                          </p:cTn>
                        </p:par>
                        <p:par>
                          <p:cTn id="51" fill="hold">
                            <p:stCondLst>
                              <p:cond delay="9500"/>
                            </p:stCondLst>
                            <p:childTnLst>
                              <p:par>
                                <p:cTn id="52" presetID="22" presetClass="entr" presetSubtype="1" fill="hold" nodeType="after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wipe(up)">
                                      <p:cBhvr>
                                        <p:cTn id="54" dur="1000"/>
                                        <p:tgtEl>
                                          <p:spTgt spid="55"/>
                                        </p:tgtEl>
                                      </p:cBhvr>
                                    </p:animEffect>
                                  </p:childTnLst>
                                </p:cTn>
                              </p:par>
                            </p:childTnLst>
                          </p:cTn>
                        </p:par>
                        <p:par>
                          <p:cTn id="55" fill="hold">
                            <p:stCondLst>
                              <p:cond delay="10500"/>
                            </p:stCondLst>
                            <p:childTnLst>
                              <p:par>
                                <p:cTn id="56" presetID="22" presetClass="entr" presetSubtype="8" fill="hold" nodeType="after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wipe(left)">
                                      <p:cBhvr>
                                        <p:cTn id="58" dur="1000"/>
                                        <p:tgtEl>
                                          <p:spTgt spid="56"/>
                                        </p:tgtEl>
                                      </p:cBhvr>
                                    </p:animEffect>
                                  </p:childTnLst>
                                </p:cTn>
                              </p:par>
                            </p:childTnLst>
                          </p:cTn>
                        </p:par>
                        <p:par>
                          <p:cTn id="59" fill="hold">
                            <p:stCondLst>
                              <p:cond delay="11500"/>
                            </p:stCondLst>
                            <p:childTnLst>
                              <p:par>
                                <p:cTn id="60" presetID="22" presetClass="entr" presetSubtype="4" fill="hold" nodeType="after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wipe(down)">
                                      <p:cBhvr>
                                        <p:cTn id="62" dur="1000"/>
                                        <p:tgtEl>
                                          <p:spTgt spid="58"/>
                                        </p:tgtEl>
                                      </p:cBhvr>
                                    </p:animEffect>
                                  </p:childTnLst>
                                </p:cTn>
                              </p:par>
                              <p:par>
                                <p:cTn id="63" presetID="22" presetClass="entr" presetSubtype="4" fill="hold" nodeType="with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wipe(down)">
                                      <p:cBhvr>
                                        <p:cTn id="65" dur="1000"/>
                                        <p:tgtEl>
                                          <p:spTgt spid="57"/>
                                        </p:tgtEl>
                                      </p:cBhvr>
                                    </p:animEffect>
                                  </p:childTnLst>
                                </p:cTn>
                              </p:par>
                            </p:childTnLst>
                          </p:cTn>
                        </p:par>
                        <p:par>
                          <p:cTn id="66" fill="hold">
                            <p:stCondLst>
                              <p:cond delay="12500"/>
                            </p:stCondLst>
                            <p:childTnLst>
                              <p:par>
                                <p:cTn id="67" presetID="22" presetClass="entr" presetSubtype="8" fill="hold" grpId="0" nodeType="afterEffect">
                                  <p:stCondLst>
                                    <p:cond delay="0"/>
                                  </p:stCondLst>
                                  <p:childTnLst>
                                    <p:set>
                                      <p:cBhvr>
                                        <p:cTn id="68" dur="1" fill="hold">
                                          <p:stCondLst>
                                            <p:cond delay="0"/>
                                          </p:stCondLst>
                                        </p:cTn>
                                        <p:tgtEl>
                                          <p:spTgt spid="26">
                                            <p:txEl>
                                              <p:pRg st="0" end="0"/>
                                            </p:txEl>
                                          </p:spTgt>
                                        </p:tgtEl>
                                        <p:attrNameLst>
                                          <p:attrName>style.visibility</p:attrName>
                                        </p:attrNameLst>
                                      </p:cBhvr>
                                      <p:to>
                                        <p:strVal val="visible"/>
                                      </p:to>
                                    </p:set>
                                    <p:animEffect transition="in" filter="wipe(left)">
                                      <p:cBhvr>
                                        <p:cTn id="69" dur="500"/>
                                        <p:tgtEl>
                                          <p:spTgt spid="26">
                                            <p:txEl>
                                              <p:pRg st="0" end="0"/>
                                            </p:txEl>
                                          </p:spTgt>
                                        </p:tgtEl>
                                      </p:cBhvr>
                                    </p:animEffect>
                                  </p:childTnLst>
                                </p:cTn>
                              </p:par>
                            </p:childTnLst>
                          </p:cTn>
                        </p:par>
                        <p:par>
                          <p:cTn id="70" fill="hold">
                            <p:stCondLst>
                              <p:cond delay="13000"/>
                            </p:stCondLst>
                            <p:childTnLst>
                              <p:par>
                                <p:cTn id="71" presetID="22" presetClass="entr" presetSubtype="2" fill="hold" nodeType="after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wipe(right)">
                                      <p:cBhvr>
                                        <p:cTn id="7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26"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4"/>
          <p:cNvSpPr>
            <a:spLocks noChangeArrowheads="1"/>
          </p:cNvSpPr>
          <p:nvPr/>
        </p:nvSpPr>
        <p:spPr bwMode="auto">
          <a:xfrm>
            <a:off x="457200" y="1078974"/>
            <a:ext cx="2952750" cy="464076"/>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THE DEMAND FOR TOOTHBRUSHES</a:t>
            </a:r>
            <a:endParaRPr lang="en-US" sz="1600" b="1" dirty="0">
              <a:latin typeface="Arial" charset="0"/>
            </a:endParaRPr>
          </a:p>
        </p:txBody>
      </p:sp>
      <p:sp>
        <p:nvSpPr>
          <p:cNvPr id="30" name="Rectangle 9"/>
          <p:cNvSpPr>
            <a:spLocks noChangeArrowheads="1"/>
          </p:cNvSpPr>
          <p:nvPr/>
        </p:nvSpPr>
        <p:spPr bwMode="auto">
          <a:xfrm>
            <a:off x="457200" y="685800"/>
            <a:ext cx="3581400" cy="393174"/>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10.7</a:t>
            </a:r>
            <a:endParaRPr lang="en-US" sz="1600" b="1" dirty="0">
              <a:solidFill>
                <a:schemeClr val="bg1">
                  <a:lumMod val="65000"/>
                </a:schemeClr>
              </a:solidFill>
              <a:latin typeface="Arial" charset="0"/>
            </a:endParaRPr>
          </a:p>
        </p:txBody>
      </p:sp>
      <p:grpSp>
        <p:nvGrpSpPr>
          <p:cNvPr id="37" name="Group 36"/>
          <p:cNvGrpSpPr>
            <a:grpSpLocks/>
          </p:cNvGrpSpPr>
          <p:nvPr/>
        </p:nvGrpSpPr>
        <p:grpSpPr bwMode="auto">
          <a:xfrm>
            <a:off x="457200" y="6462657"/>
            <a:ext cx="2819400" cy="100068"/>
            <a:chOff x="457199" y="5791200"/>
            <a:chExt cx="3193257" cy="152400"/>
          </a:xfrm>
        </p:grpSpPr>
        <p:cxnSp>
          <p:nvCxnSpPr>
            <p:cNvPr id="38"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9"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40" name="Rectangle 4"/>
          <p:cNvSpPr txBox="1">
            <a:spLocks noChangeArrowheads="1"/>
          </p:cNvSpPr>
          <p:nvPr/>
        </p:nvSpPr>
        <p:spPr>
          <a:xfrm>
            <a:off x="1295400" y="198438"/>
            <a:ext cx="6536993" cy="487362"/>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Monopoly Power</a:t>
            </a:r>
          </a:p>
        </p:txBody>
      </p:sp>
      <p:sp>
        <p:nvSpPr>
          <p:cNvPr id="41" name="Rectangle 6"/>
          <p:cNvSpPr>
            <a:spLocks noChangeArrowheads="1"/>
          </p:cNvSpPr>
          <p:nvPr/>
        </p:nvSpPr>
        <p:spPr bwMode="auto">
          <a:xfrm>
            <a:off x="304800" y="198438"/>
            <a:ext cx="9906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10.2</a:t>
            </a:r>
            <a:endParaRPr lang="en-US" sz="2800" b="1" dirty="0">
              <a:solidFill>
                <a:srgbClr val="008FD0"/>
              </a:solidFill>
              <a:latin typeface="Arial" charset="0"/>
            </a:endParaRPr>
          </a:p>
        </p:txBody>
      </p:sp>
      <p:sp>
        <p:nvSpPr>
          <p:cNvPr id="42" name="Rectangle 11"/>
          <p:cNvSpPr>
            <a:spLocks noChangeArrowheads="1"/>
          </p:cNvSpPr>
          <p:nvPr/>
        </p:nvSpPr>
        <p:spPr bwMode="auto">
          <a:xfrm>
            <a:off x="457201" y="1543050"/>
            <a:ext cx="2895599" cy="45529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Part </a:t>
            </a:r>
            <a:r>
              <a:rPr lang="en-US" sz="1600" b="1" dirty="0">
                <a:latin typeface="Arial" charset="0"/>
              </a:rPr>
              <a:t>(a)</a:t>
            </a:r>
            <a:r>
              <a:rPr lang="en-US" sz="1600" dirty="0">
                <a:latin typeface="Arial" charset="0"/>
              </a:rPr>
              <a:t> shows the market demand for toothbrushes.</a:t>
            </a:r>
          </a:p>
          <a:p>
            <a:pPr>
              <a:spcBef>
                <a:spcPct val="20000"/>
              </a:spcBef>
              <a:spcAft>
                <a:spcPct val="20000"/>
              </a:spcAft>
              <a:buNone/>
            </a:pPr>
            <a:r>
              <a:rPr lang="en-US" sz="1600" dirty="0">
                <a:latin typeface="Arial" charset="0"/>
              </a:rPr>
              <a:t> Part </a:t>
            </a:r>
            <a:r>
              <a:rPr lang="en-US" sz="1600" b="1" dirty="0">
                <a:latin typeface="Arial" charset="0"/>
              </a:rPr>
              <a:t>(b)</a:t>
            </a:r>
            <a:r>
              <a:rPr lang="en-US" sz="1600" dirty="0">
                <a:latin typeface="Arial" charset="0"/>
              </a:rPr>
              <a:t> shows the demand for toothbrushes as seen by Firm </a:t>
            </a:r>
            <a:r>
              <a:rPr lang="en-US" sz="1600" i="1" dirty="0">
                <a:latin typeface="Arial" charset="0"/>
              </a:rPr>
              <a:t>A</a:t>
            </a:r>
            <a:r>
              <a:rPr lang="en-US" sz="1600" dirty="0">
                <a:latin typeface="Arial" charset="0"/>
              </a:rPr>
              <a:t>.</a:t>
            </a:r>
          </a:p>
          <a:p>
            <a:pPr>
              <a:spcBef>
                <a:spcPct val="20000"/>
              </a:spcBef>
              <a:spcAft>
                <a:spcPct val="20000"/>
              </a:spcAft>
              <a:buNone/>
            </a:pPr>
            <a:r>
              <a:rPr lang="en-US" sz="1600" dirty="0">
                <a:latin typeface="Arial" charset="0"/>
              </a:rPr>
              <a:t>At a market price of $1.50, elasticity of market demand is −1.5. </a:t>
            </a:r>
          </a:p>
          <a:p>
            <a:pPr>
              <a:spcBef>
                <a:spcPct val="20000"/>
              </a:spcBef>
              <a:spcAft>
                <a:spcPct val="20000"/>
              </a:spcAft>
              <a:buNone/>
            </a:pPr>
            <a:r>
              <a:rPr lang="en-US" sz="1600" dirty="0">
                <a:latin typeface="Arial" charset="0"/>
              </a:rPr>
              <a:t>Firm </a:t>
            </a:r>
            <a:r>
              <a:rPr lang="en-US" sz="1600" i="1" dirty="0">
                <a:latin typeface="Arial" charset="0"/>
              </a:rPr>
              <a:t>A</a:t>
            </a:r>
            <a:r>
              <a:rPr lang="en-US" sz="1600" dirty="0">
                <a:latin typeface="Arial" charset="0"/>
              </a:rPr>
              <a:t>, however, sees a much more elastic demand curve </a:t>
            </a:r>
            <a:r>
              <a:rPr lang="en-US" sz="1600" i="1" dirty="0">
                <a:latin typeface="Arial" charset="0"/>
              </a:rPr>
              <a:t>D</a:t>
            </a:r>
            <a:r>
              <a:rPr lang="en-US" sz="1600" i="1" baseline="-25000" dirty="0">
                <a:latin typeface="Arial" charset="0"/>
              </a:rPr>
              <a:t>A</a:t>
            </a:r>
            <a:r>
              <a:rPr lang="en-US" sz="1600" dirty="0">
                <a:latin typeface="Arial" charset="0"/>
              </a:rPr>
              <a:t> because of competition from other firms. </a:t>
            </a:r>
          </a:p>
          <a:p>
            <a:pPr>
              <a:spcBef>
                <a:spcPct val="20000"/>
              </a:spcBef>
              <a:spcAft>
                <a:spcPct val="20000"/>
              </a:spcAft>
              <a:buNone/>
            </a:pPr>
            <a:r>
              <a:rPr lang="en-US" sz="1600" dirty="0">
                <a:latin typeface="Arial" charset="0"/>
              </a:rPr>
              <a:t>At a price of $1.50, Firm </a:t>
            </a:r>
            <a:r>
              <a:rPr lang="en-US" sz="1600" i="1" dirty="0">
                <a:latin typeface="Arial" charset="0"/>
              </a:rPr>
              <a:t>A</a:t>
            </a:r>
            <a:r>
              <a:rPr lang="en-US" sz="1600" dirty="0">
                <a:latin typeface="Arial" charset="0"/>
              </a:rPr>
              <a:t>’s demand elasticity is −6. </a:t>
            </a:r>
          </a:p>
          <a:p>
            <a:pPr>
              <a:spcBef>
                <a:spcPct val="20000"/>
              </a:spcBef>
              <a:spcAft>
                <a:spcPct val="20000"/>
              </a:spcAft>
              <a:buNone/>
            </a:pPr>
            <a:r>
              <a:rPr lang="en-US" sz="1600" dirty="0">
                <a:latin typeface="Arial" charset="0"/>
              </a:rPr>
              <a:t>Still, Firm </a:t>
            </a:r>
            <a:r>
              <a:rPr lang="en-US" sz="1600" i="1" dirty="0">
                <a:latin typeface="Arial" charset="0"/>
              </a:rPr>
              <a:t>A</a:t>
            </a:r>
            <a:r>
              <a:rPr lang="en-US" sz="1600" dirty="0">
                <a:latin typeface="Arial" charset="0"/>
              </a:rPr>
              <a:t> has some monopoly power: Its profit-maximizing price is $1.50, which exceeds marginal cost.</a:t>
            </a:r>
          </a:p>
        </p:txBody>
      </p:sp>
      <p:pic>
        <p:nvPicPr>
          <p:cNvPr id="43" name="Picture 42" descr="fig10.07_02.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19450" y="2571750"/>
            <a:ext cx="59245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43" descr="fig10.07_03.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219450" y="2571750"/>
            <a:ext cx="59245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44" descr="fig10.07_01.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19450" y="2571750"/>
            <a:ext cx="59245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5" descr="fig10.07_05.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19450" y="2571750"/>
            <a:ext cx="59245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6" descr="fig10.07_06.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219450" y="2571750"/>
            <a:ext cx="59245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47" descr="fig10.07_07.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219450" y="2571750"/>
            <a:ext cx="59245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48" descr="fig10.07_08.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219450" y="2571750"/>
            <a:ext cx="59245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49" descr="fig10.07_09.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219450" y="2571750"/>
            <a:ext cx="59245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50" descr="fig10.07_04.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219450" y="2571750"/>
            <a:ext cx="592455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 name="Group 33"/>
          <p:cNvGrpSpPr>
            <a:grpSpLocks/>
          </p:cNvGrpSpPr>
          <p:nvPr/>
        </p:nvGrpSpPr>
        <p:grpSpPr bwMode="auto">
          <a:xfrm>
            <a:off x="3200400" y="971550"/>
            <a:ext cx="152400" cy="5543550"/>
            <a:chOff x="3574256" y="2209800"/>
            <a:chExt cx="152400" cy="4114800"/>
          </a:xfrm>
        </p:grpSpPr>
        <p:cxnSp>
          <p:nvCxnSpPr>
            <p:cNvPr id="3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1" name="Group 30"/>
          <p:cNvGrpSpPr>
            <a:grpSpLocks/>
          </p:cNvGrpSpPr>
          <p:nvPr/>
        </p:nvGrpSpPr>
        <p:grpSpPr bwMode="auto">
          <a:xfrm>
            <a:off x="3276600" y="5410200"/>
            <a:ext cx="5791200" cy="152400"/>
            <a:chOff x="3657600" y="1678781"/>
            <a:chExt cx="4800600" cy="152400"/>
          </a:xfrm>
        </p:grpSpPr>
        <p:cxnSp>
          <p:nvCxnSpPr>
            <p:cNvPr id="32"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20215069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500"/>
                                        <p:tgtEl>
                                          <p:spTgt spid="4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left)">
                                      <p:cBhvr>
                                        <p:cTn id="15" dur="500"/>
                                        <p:tgtEl>
                                          <p:spTgt spid="3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500"/>
                                        <p:tgtEl>
                                          <p:spTgt spid="29"/>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down)">
                                      <p:cBhvr>
                                        <p:cTn id="23" dur="500"/>
                                        <p:tgtEl>
                                          <p:spTgt spid="34"/>
                                        </p:tgtEl>
                                      </p:cBhvr>
                                    </p:animEffect>
                                  </p:childTnLst>
                                </p:cTn>
                              </p:par>
                              <p:par>
                                <p:cTn id="24" presetID="22" presetClass="entr" presetSubtype="8"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left)">
                                      <p:cBhvr>
                                        <p:cTn id="26" dur="500"/>
                                        <p:tgtEl>
                                          <p:spTgt spid="31"/>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42">
                                            <p:bg/>
                                          </p:spTgt>
                                        </p:tgtEl>
                                        <p:attrNameLst>
                                          <p:attrName>style.visibility</p:attrName>
                                        </p:attrNameLst>
                                      </p:cBhvr>
                                      <p:to>
                                        <p:strVal val="visible"/>
                                      </p:to>
                                    </p:set>
                                    <p:animEffect transition="in" filter="wipe(left)">
                                      <p:cBhvr>
                                        <p:cTn id="30" dur="500"/>
                                        <p:tgtEl>
                                          <p:spTgt spid="42">
                                            <p:bg/>
                                          </p:spTgt>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wipe(left)">
                                      <p:cBhvr>
                                        <p:cTn id="34" dur="500"/>
                                        <p:tgtEl>
                                          <p:spTgt spid="45"/>
                                        </p:tgtEl>
                                      </p:cBhvr>
                                    </p:animEffect>
                                  </p:childTnLst>
                                </p:cTn>
                              </p:par>
                            </p:childTnLst>
                          </p:cTn>
                        </p:par>
                        <p:par>
                          <p:cTn id="35" fill="hold">
                            <p:stCondLst>
                              <p:cond delay="3500"/>
                            </p:stCondLst>
                            <p:childTnLst>
                              <p:par>
                                <p:cTn id="36" presetID="22" presetClass="entr" presetSubtype="1"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up)">
                                      <p:cBhvr>
                                        <p:cTn id="38" dur="1000"/>
                                        <p:tgtEl>
                                          <p:spTgt spid="43"/>
                                        </p:tgtEl>
                                      </p:cBhvr>
                                    </p:animEffect>
                                  </p:childTnLst>
                                </p:cTn>
                              </p:par>
                            </p:childTnLst>
                          </p:cTn>
                        </p:par>
                        <p:par>
                          <p:cTn id="39" fill="hold">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2">
                                            <p:txEl>
                                              <p:pRg st="0" end="0"/>
                                            </p:txEl>
                                          </p:spTgt>
                                        </p:tgtEl>
                                        <p:attrNameLst>
                                          <p:attrName>style.visibility</p:attrName>
                                        </p:attrNameLst>
                                      </p:cBhvr>
                                      <p:to>
                                        <p:strVal val="visible"/>
                                      </p:to>
                                    </p:set>
                                    <p:animEffect transition="in" filter="wipe(left)">
                                      <p:cBhvr>
                                        <p:cTn id="42" dur="500"/>
                                        <p:tgtEl>
                                          <p:spTgt spid="42">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left)">
                                      <p:cBhvr>
                                        <p:cTn id="47" dur="500"/>
                                        <p:tgtEl>
                                          <p:spTgt spid="51"/>
                                        </p:tgtEl>
                                      </p:cBhvr>
                                    </p:animEffect>
                                  </p:childTnLst>
                                </p:cTn>
                              </p:par>
                            </p:childTnLst>
                          </p:cTn>
                        </p:par>
                        <p:par>
                          <p:cTn id="48" fill="hold">
                            <p:stCondLst>
                              <p:cond delay="500"/>
                            </p:stCondLst>
                            <p:childTnLst>
                              <p:par>
                                <p:cTn id="49" presetID="22" presetClass="entr" presetSubtype="8" fill="hold"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left)">
                                      <p:cBhvr>
                                        <p:cTn id="51" dur="1000"/>
                                        <p:tgtEl>
                                          <p:spTgt spid="46"/>
                                        </p:tgtEl>
                                      </p:cBhvr>
                                    </p:animEffect>
                                  </p:childTnLst>
                                </p:cTn>
                              </p:par>
                            </p:childTnLst>
                          </p:cTn>
                        </p:par>
                        <p:par>
                          <p:cTn id="52" fill="hold">
                            <p:stCondLst>
                              <p:cond delay="1500"/>
                            </p:stCondLst>
                            <p:childTnLst>
                              <p:par>
                                <p:cTn id="53" presetID="22" presetClass="entr" presetSubtype="8" fill="hold" grpId="0" nodeType="afterEffect">
                                  <p:stCondLst>
                                    <p:cond delay="0"/>
                                  </p:stCondLst>
                                  <p:childTnLst>
                                    <p:set>
                                      <p:cBhvr>
                                        <p:cTn id="54" dur="1" fill="hold">
                                          <p:stCondLst>
                                            <p:cond delay="0"/>
                                          </p:stCondLst>
                                        </p:cTn>
                                        <p:tgtEl>
                                          <p:spTgt spid="42">
                                            <p:txEl>
                                              <p:pRg st="1" end="1"/>
                                            </p:txEl>
                                          </p:spTgt>
                                        </p:tgtEl>
                                        <p:attrNameLst>
                                          <p:attrName>style.visibility</p:attrName>
                                        </p:attrNameLst>
                                      </p:cBhvr>
                                      <p:to>
                                        <p:strVal val="visible"/>
                                      </p:to>
                                    </p:set>
                                    <p:animEffect transition="in" filter="wipe(left)">
                                      <p:cBhvr>
                                        <p:cTn id="55" dur="500"/>
                                        <p:tgtEl>
                                          <p:spTgt spid="42">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wipe(left)">
                                      <p:cBhvr>
                                        <p:cTn id="60" dur="1000"/>
                                        <p:tgtEl>
                                          <p:spTgt spid="44"/>
                                        </p:tgtEl>
                                      </p:cBhvr>
                                    </p:animEffect>
                                  </p:childTnLst>
                                </p:cTn>
                              </p:par>
                            </p:childTnLst>
                          </p:cTn>
                        </p:par>
                        <p:par>
                          <p:cTn id="61" fill="hold">
                            <p:stCondLst>
                              <p:cond delay="1000"/>
                            </p:stCondLst>
                            <p:childTnLst>
                              <p:par>
                                <p:cTn id="62" presetID="22" presetClass="entr" presetSubtype="8" fill="hold" grpId="0" nodeType="afterEffect">
                                  <p:stCondLst>
                                    <p:cond delay="0"/>
                                  </p:stCondLst>
                                  <p:childTnLst>
                                    <p:set>
                                      <p:cBhvr>
                                        <p:cTn id="63" dur="1" fill="hold">
                                          <p:stCondLst>
                                            <p:cond delay="0"/>
                                          </p:stCondLst>
                                        </p:cTn>
                                        <p:tgtEl>
                                          <p:spTgt spid="42">
                                            <p:txEl>
                                              <p:pRg st="2" end="2"/>
                                            </p:txEl>
                                          </p:spTgt>
                                        </p:tgtEl>
                                        <p:attrNameLst>
                                          <p:attrName>style.visibility</p:attrName>
                                        </p:attrNameLst>
                                      </p:cBhvr>
                                      <p:to>
                                        <p:strVal val="visible"/>
                                      </p:to>
                                    </p:set>
                                    <p:animEffect transition="in" filter="wipe(left)">
                                      <p:cBhvr>
                                        <p:cTn id="64" dur="500"/>
                                        <p:tgtEl>
                                          <p:spTgt spid="42">
                                            <p:txEl>
                                              <p:pRg st="2" end="2"/>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nodeType="clickEffect">
                                  <p:stCondLst>
                                    <p:cond delay="0"/>
                                  </p:stCondLst>
                                  <p:childTnLst>
                                    <p:set>
                                      <p:cBhvr>
                                        <p:cTn id="68" dur="1" fill="hold">
                                          <p:stCondLst>
                                            <p:cond delay="0"/>
                                          </p:stCondLst>
                                        </p:cTn>
                                        <p:tgtEl>
                                          <p:spTgt spid="49"/>
                                        </p:tgtEl>
                                        <p:attrNameLst>
                                          <p:attrName>style.visibility</p:attrName>
                                        </p:attrNameLst>
                                      </p:cBhvr>
                                      <p:to>
                                        <p:strVal val="visible"/>
                                      </p:to>
                                    </p:set>
                                    <p:animEffect transition="in" filter="wipe(left)">
                                      <p:cBhvr>
                                        <p:cTn id="69" dur="1000"/>
                                        <p:tgtEl>
                                          <p:spTgt spid="49"/>
                                        </p:tgtEl>
                                      </p:cBhvr>
                                    </p:animEffect>
                                  </p:childTnLst>
                                </p:cTn>
                              </p:par>
                            </p:childTnLst>
                          </p:cTn>
                        </p:par>
                        <p:par>
                          <p:cTn id="70" fill="hold">
                            <p:stCondLst>
                              <p:cond delay="1000"/>
                            </p:stCondLst>
                            <p:childTnLst>
                              <p:par>
                                <p:cTn id="71" presetID="22" presetClass="entr" presetSubtype="8" fill="hold" nodeType="afterEffect">
                                  <p:stCondLst>
                                    <p:cond delay="0"/>
                                  </p:stCondLst>
                                  <p:childTnLst>
                                    <p:set>
                                      <p:cBhvr>
                                        <p:cTn id="72" dur="1" fill="hold">
                                          <p:stCondLst>
                                            <p:cond delay="0"/>
                                          </p:stCondLst>
                                        </p:cTn>
                                        <p:tgtEl>
                                          <p:spTgt spid="50"/>
                                        </p:tgtEl>
                                        <p:attrNameLst>
                                          <p:attrName>style.visibility</p:attrName>
                                        </p:attrNameLst>
                                      </p:cBhvr>
                                      <p:to>
                                        <p:strVal val="visible"/>
                                      </p:to>
                                    </p:set>
                                    <p:animEffect transition="in" filter="wipe(left)">
                                      <p:cBhvr>
                                        <p:cTn id="73" dur="1000"/>
                                        <p:tgtEl>
                                          <p:spTgt spid="50"/>
                                        </p:tgtEl>
                                      </p:cBhvr>
                                    </p:animEffect>
                                  </p:childTnLst>
                                </p:cTn>
                              </p:par>
                            </p:childTnLst>
                          </p:cTn>
                        </p:par>
                        <p:par>
                          <p:cTn id="74" fill="hold">
                            <p:stCondLst>
                              <p:cond delay="2000"/>
                            </p:stCondLst>
                            <p:childTnLst>
                              <p:par>
                                <p:cTn id="75" presetID="22" presetClass="entr" presetSubtype="8" fill="hold"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3000"/>
                            </p:stCondLst>
                            <p:childTnLst>
                              <p:par>
                                <p:cTn id="79" presetID="22" presetClass="entr" presetSubtype="8" fill="hold" nodeType="after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wipe(left)">
                                      <p:cBhvr>
                                        <p:cTn id="81" dur="1000"/>
                                        <p:tgtEl>
                                          <p:spTgt spid="48"/>
                                        </p:tgtEl>
                                      </p:cBhvr>
                                    </p:animEffect>
                                  </p:childTnLst>
                                </p:cTn>
                              </p:par>
                            </p:childTnLst>
                          </p:cTn>
                        </p:par>
                        <p:par>
                          <p:cTn id="82" fill="hold">
                            <p:stCondLst>
                              <p:cond delay="4000"/>
                            </p:stCondLst>
                            <p:childTnLst>
                              <p:par>
                                <p:cTn id="83" presetID="22" presetClass="entr" presetSubtype="8" fill="hold" grpId="0" nodeType="afterEffect">
                                  <p:stCondLst>
                                    <p:cond delay="0"/>
                                  </p:stCondLst>
                                  <p:childTnLst>
                                    <p:set>
                                      <p:cBhvr>
                                        <p:cTn id="84" dur="1" fill="hold">
                                          <p:stCondLst>
                                            <p:cond delay="0"/>
                                          </p:stCondLst>
                                        </p:cTn>
                                        <p:tgtEl>
                                          <p:spTgt spid="42">
                                            <p:txEl>
                                              <p:pRg st="3" end="3"/>
                                            </p:txEl>
                                          </p:spTgt>
                                        </p:tgtEl>
                                        <p:attrNameLst>
                                          <p:attrName>style.visibility</p:attrName>
                                        </p:attrNameLst>
                                      </p:cBhvr>
                                      <p:to>
                                        <p:strVal val="visible"/>
                                      </p:to>
                                    </p:set>
                                    <p:animEffect transition="in" filter="wipe(left)">
                                      <p:cBhvr>
                                        <p:cTn id="85" dur="500"/>
                                        <p:tgtEl>
                                          <p:spTgt spid="42">
                                            <p:txEl>
                                              <p:pRg st="3" end="3"/>
                                            </p:txEl>
                                          </p:spTgt>
                                        </p:tgtEl>
                                      </p:cBhvr>
                                    </p:animEffect>
                                  </p:childTnLst>
                                </p:cTn>
                              </p:par>
                            </p:childTnLst>
                          </p:cTn>
                        </p:par>
                        <p:par>
                          <p:cTn id="86" fill="hold">
                            <p:stCondLst>
                              <p:cond delay="4500"/>
                            </p:stCondLst>
                            <p:childTnLst>
                              <p:par>
                                <p:cTn id="87" presetID="22" presetClass="entr" presetSubtype="8" fill="hold" grpId="0" nodeType="afterEffect">
                                  <p:stCondLst>
                                    <p:cond delay="0"/>
                                  </p:stCondLst>
                                  <p:childTnLst>
                                    <p:set>
                                      <p:cBhvr>
                                        <p:cTn id="88" dur="1" fill="hold">
                                          <p:stCondLst>
                                            <p:cond delay="0"/>
                                          </p:stCondLst>
                                        </p:cTn>
                                        <p:tgtEl>
                                          <p:spTgt spid="42">
                                            <p:txEl>
                                              <p:pRg st="4" end="4"/>
                                            </p:txEl>
                                          </p:spTgt>
                                        </p:tgtEl>
                                        <p:attrNameLst>
                                          <p:attrName>style.visibility</p:attrName>
                                        </p:attrNameLst>
                                      </p:cBhvr>
                                      <p:to>
                                        <p:strVal val="visible"/>
                                      </p:to>
                                    </p:set>
                                    <p:animEffect transition="in" filter="wipe(left)">
                                      <p:cBhvr>
                                        <p:cTn id="89" dur="500"/>
                                        <p:tgtEl>
                                          <p:spTgt spid="42">
                                            <p:txEl>
                                              <p:pRg st="4" end="4"/>
                                            </p:txEl>
                                          </p:spTgt>
                                        </p:tgtEl>
                                      </p:cBhvr>
                                    </p:animEffect>
                                  </p:childTnLst>
                                </p:cTn>
                              </p:par>
                            </p:childTnLst>
                          </p:cTn>
                        </p:par>
                        <p:par>
                          <p:cTn id="90" fill="hold">
                            <p:stCondLst>
                              <p:cond delay="5000"/>
                            </p:stCondLst>
                            <p:childTnLst>
                              <p:par>
                                <p:cTn id="91" presetID="22" presetClass="entr" presetSubtype="8" fill="hold" grpId="0" nodeType="afterEffect">
                                  <p:stCondLst>
                                    <p:cond delay="0"/>
                                  </p:stCondLst>
                                  <p:childTnLst>
                                    <p:set>
                                      <p:cBhvr>
                                        <p:cTn id="92" dur="1" fill="hold">
                                          <p:stCondLst>
                                            <p:cond delay="0"/>
                                          </p:stCondLst>
                                        </p:cTn>
                                        <p:tgtEl>
                                          <p:spTgt spid="42">
                                            <p:txEl>
                                              <p:pRg st="5" end="5"/>
                                            </p:txEl>
                                          </p:spTgt>
                                        </p:tgtEl>
                                        <p:attrNameLst>
                                          <p:attrName>style.visibility</p:attrName>
                                        </p:attrNameLst>
                                      </p:cBhvr>
                                      <p:to>
                                        <p:strVal val="visible"/>
                                      </p:to>
                                    </p:set>
                                    <p:animEffect transition="in" filter="wipe(left)">
                                      <p:cBhvr>
                                        <p:cTn id="93" dur="500"/>
                                        <p:tgtEl>
                                          <p:spTgt spid="42">
                                            <p:txEl>
                                              <p:pRg st="5" end="5"/>
                                            </p:txEl>
                                          </p:spTgt>
                                        </p:tgtEl>
                                      </p:cBhvr>
                                    </p:animEffect>
                                  </p:childTnLst>
                                </p:cTn>
                              </p:par>
                            </p:childTnLst>
                          </p:cTn>
                        </p:par>
                        <p:par>
                          <p:cTn id="94" fill="hold">
                            <p:stCondLst>
                              <p:cond delay="5500"/>
                            </p:stCondLst>
                            <p:childTnLst>
                              <p:par>
                                <p:cTn id="95" presetID="22" presetClass="entr" presetSubtype="2" fill="hold" nodeType="after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wipe(right)">
                                      <p:cBhvr>
                                        <p:cTn id="9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40" grpId="0"/>
      <p:bldP spid="41" grpId="0"/>
      <p:bldP spid="42" grpId="0" uiExpan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10.2</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696076"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ELASTICITIES OF DEMAND FOR SOFT DRINKS</a:t>
            </a:r>
            <a:endParaRPr lang="en-US" sz="2000" b="1" dirty="0">
              <a:solidFill>
                <a:srgbClr val="007CB2"/>
              </a:solidFill>
              <a:latin typeface="Arial" charset="0"/>
            </a:endParaRPr>
          </a:p>
        </p:txBody>
      </p:sp>
      <p:sp>
        <p:nvSpPr>
          <p:cNvPr id="10" name="Rectangle 93"/>
          <p:cNvSpPr>
            <a:spLocks noChangeArrowheads="1"/>
          </p:cNvSpPr>
          <p:nvPr/>
        </p:nvSpPr>
        <p:spPr bwMode="auto">
          <a:xfrm>
            <a:off x="609600" y="685800"/>
            <a:ext cx="8077200" cy="5909310"/>
          </a:xfrm>
          <a:prstGeom prst="rect">
            <a:avLst/>
          </a:prstGeom>
          <a:noFill/>
          <a:ln w="9525" algn="ctr">
            <a:noFill/>
            <a:miter lim="800000"/>
            <a:headEnd/>
            <a:tailEnd/>
          </a:ln>
        </p:spPr>
        <p:txBody>
          <a:bodyPr wrap="square">
            <a:spAutoFit/>
          </a:bodyPr>
          <a:lstStyle/>
          <a:p>
            <a:pPr>
              <a:buNone/>
            </a:pPr>
            <a:r>
              <a:rPr lang="en-US" dirty="0">
                <a:latin typeface="+mn-lt"/>
              </a:rPr>
              <a:t>Soft drinks provide a good example of the </a:t>
            </a:r>
            <a:r>
              <a:rPr lang="en-US" dirty="0" smtClean="0">
                <a:latin typeface="+mn-lt"/>
              </a:rPr>
              <a:t>difference between </a:t>
            </a:r>
            <a:r>
              <a:rPr lang="en-US" dirty="0">
                <a:latin typeface="+mn-lt"/>
              </a:rPr>
              <a:t>a </a:t>
            </a:r>
            <a:r>
              <a:rPr lang="en-US" i="1" dirty="0">
                <a:latin typeface="+mn-lt"/>
              </a:rPr>
              <a:t>market elasticity of demand </a:t>
            </a:r>
            <a:r>
              <a:rPr lang="en-US" dirty="0">
                <a:latin typeface="+mn-lt"/>
              </a:rPr>
              <a:t>and </a:t>
            </a:r>
            <a:r>
              <a:rPr lang="en-US" dirty="0" smtClean="0">
                <a:latin typeface="+mn-lt"/>
              </a:rPr>
              <a:t>a </a:t>
            </a:r>
            <a:r>
              <a:rPr lang="en-US" i="1" dirty="0" smtClean="0">
                <a:latin typeface="+mn-lt"/>
              </a:rPr>
              <a:t>firm’s </a:t>
            </a:r>
            <a:r>
              <a:rPr lang="en-US" i="1" dirty="0">
                <a:latin typeface="+mn-lt"/>
              </a:rPr>
              <a:t>elasticity of demand. </a:t>
            </a:r>
            <a:endParaRPr lang="en-US" i="1" dirty="0" smtClean="0">
              <a:latin typeface="+mn-lt"/>
            </a:endParaRPr>
          </a:p>
          <a:p>
            <a:pPr>
              <a:buNone/>
            </a:pPr>
            <a:endParaRPr lang="en-US" sz="900" i="1" dirty="0">
              <a:latin typeface="+mn-lt"/>
            </a:endParaRPr>
          </a:p>
          <a:p>
            <a:pPr>
              <a:buNone/>
            </a:pPr>
            <a:r>
              <a:rPr lang="en-US" dirty="0" smtClean="0">
                <a:latin typeface="+mn-lt"/>
              </a:rPr>
              <a:t>In </a:t>
            </a:r>
            <a:r>
              <a:rPr lang="en-US" dirty="0">
                <a:latin typeface="+mn-lt"/>
              </a:rPr>
              <a:t>addition, soft </a:t>
            </a:r>
            <a:r>
              <a:rPr lang="en-US" dirty="0" smtClean="0">
                <a:latin typeface="+mn-lt"/>
              </a:rPr>
              <a:t>drinks are </a:t>
            </a:r>
            <a:r>
              <a:rPr lang="en-US" dirty="0">
                <a:latin typeface="+mn-lt"/>
              </a:rPr>
              <a:t>important because their consumption has </a:t>
            </a:r>
            <a:r>
              <a:rPr lang="en-US" dirty="0" smtClean="0">
                <a:latin typeface="+mn-lt"/>
              </a:rPr>
              <a:t>been linked </a:t>
            </a:r>
            <a:r>
              <a:rPr lang="en-US" dirty="0">
                <a:latin typeface="+mn-lt"/>
              </a:rPr>
              <a:t>to childhood </a:t>
            </a:r>
            <a:r>
              <a:rPr lang="en-US" dirty="0" smtClean="0">
                <a:latin typeface="+mn-lt"/>
              </a:rPr>
              <a:t>obesity; </a:t>
            </a:r>
            <a:r>
              <a:rPr lang="en-US" dirty="0">
                <a:latin typeface="+mn-lt"/>
              </a:rPr>
              <a:t>there could be </a:t>
            </a:r>
            <a:r>
              <a:rPr lang="en-US" dirty="0" smtClean="0">
                <a:latin typeface="+mn-lt"/>
              </a:rPr>
              <a:t>health benefits </a:t>
            </a:r>
            <a:r>
              <a:rPr lang="en-US" dirty="0">
                <a:latin typeface="+mn-lt"/>
              </a:rPr>
              <a:t>from taxing them</a:t>
            </a:r>
            <a:r>
              <a:rPr lang="en-US" dirty="0" smtClean="0">
                <a:latin typeface="+mn-lt"/>
              </a:rPr>
              <a:t>.</a:t>
            </a:r>
          </a:p>
          <a:p>
            <a:pPr>
              <a:buNone/>
            </a:pPr>
            <a:endParaRPr lang="en-US" sz="900" dirty="0">
              <a:latin typeface="+mn-lt"/>
            </a:endParaRPr>
          </a:p>
          <a:p>
            <a:pPr>
              <a:buNone/>
            </a:pPr>
            <a:r>
              <a:rPr lang="en-US" dirty="0">
                <a:latin typeface="+mn-lt"/>
              </a:rPr>
              <a:t>A recent review of several statistical </a:t>
            </a:r>
            <a:r>
              <a:rPr lang="en-US" dirty="0" smtClean="0">
                <a:latin typeface="+mn-lt"/>
              </a:rPr>
              <a:t>studies found </a:t>
            </a:r>
            <a:r>
              <a:rPr lang="en-US" dirty="0">
                <a:latin typeface="+mn-lt"/>
              </a:rPr>
              <a:t>that the market elasticity of </a:t>
            </a:r>
            <a:r>
              <a:rPr lang="en-US" dirty="0" smtClean="0">
                <a:latin typeface="+mn-lt"/>
              </a:rPr>
              <a:t>demand for </a:t>
            </a:r>
            <a:r>
              <a:rPr lang="en-US" dirty="0">
                <a:latin typeface="+mn-lt"/>
              </a:rPr>
              <a:t>soft drinks is between −0.8 and −1.0.</a:t>
            </a:r>
            <a:r>
              <a:rPr lang="en-US" sz="800" dirty="0">
                <a:latin typeface="+mn-lt"/>
              </a:rPr>
              <a:t>6 </a:t>
            </a:r>
            <a:r>
              <a:rPr lang="en-US" dirty="0" smtClean="0">
                <a:latin typeface="+mn-lt"/>
              </a:rPr>
              <a:t>That means </a:t>
            </a:r>
            <a:r>
              <a:rPr lang="en-US" dirty="0">
                <a:latin typeface="+mn-lt"/>
              </a:rPr>
              <a:t>that if </a:t>
            </a:r>
            <a:r>
              <a:rPr lang="en-US" i="1" dirty="0">
                <a:latin typeface="+mn-lt"/>
              </a:rPr>
              <a:t>all </a:t>
            </a:r>
            <a:r>
              <a:rPr lang="en-US" dirty="0">
                <a:latin typeface="+mn-lt"/>
              </a:rPr>
              <a:t>soft drink producers </a:t>
            </a:r>
            <a:r>
              <a:rPr lang="en-US" dirty="0" smtClean="0">
                <a:latin typeface="+mn-lt"/>
              </a:rPr>
              <a:t>increased the </a:t>
            </a:r>
            <a:r>
              <a:rPr lang="en-US" dirty="0">
                <a:latin typeface="+mn-lt"/>
              </a:rPr>
              <a:t>prices of all of their brands by 1 percent, </a:t>
            </a:r>
            <a:r>
              <a:rPr lang="en-US" dirty="0" smtClean="0">
                <a:latin typeface="+mn-lt"/>
              </a:rPr>
              <a:t>the quantity </a:t>
            </a:r>
            <a:r>
              <a:rPr lang="en-US" dirty="0">
                <a:latin typeface="+mn-lt"/>
              </a:rPr>
              <a:t>of soft drinks demanded would fall </a:t>
            </a:r>
            <a:r>
              <a:rPr lang="en-US" dirty="0" smtClean="0">
                <a:latin typeface="+mn-lt"/>
              </a:rPr>
              <a:t>by 0.8 </a:t>
            </a:r>
            <a:r>
              <a:rPr lang="en-US" dirty="0">
                <a:latin typeface="+mn-lt"/>
              </a:rPr>
              <a:t>to 1.0 percent</a:t>
            </a:r>
            <a:r>
              <a:rPr lang="en-US" dirty="0" smtClean="0">
                <a:latin typeface="+mn-lt"/>
              </a:rPr>
              <a:t>.</a:t>
            </a:r>
          </a:p>
          <a:p>
            <a:pPr>
              <a:buNone/>
            </a:pPr>
            <a:endParaRPr lang="en-US" sz="900" dirty="0">
              <a:latin typeface="+mn-lt"/>
            </a:endParaRPr>
          </a:p>
          <a:p>
            <a:pPr>
              <a:buNone/>
            </a:pPr>
            <a:r>
              <a:rPr lang="en-US" dirty="0">
                <a:latin typeface="+mn-lt"/>
              </a:rPr>
              <a:t>The demand for any individual soft drink, </a:t>
            </a:r>
            <a:r>
              <a:rPr lang="en-US" dirty="0" smtClean="0">
                <a:latin typeface="+mn-lt"/>
              </a:rPr>
              <a:t>however, will </a:t>
            </a:r>
            <a:r>
              <a:rPr lang="en-US" dirty="0">
                <a:latin typeface="+mn-lt"/>
              </a:rPr>
              <a:t>be much more elastic, because consumers </a:t>
            </a:r>
            <a:r>
              <a:rPr lang="en-US" dirty="0" smtClean="0">
                <a:latin typeface="+mn-lt"/>
              </a:rPr>
              <a:t>can readily </a:t>
            </a:r>
            <a:r>
              <a:rPr lang="en-US" dirty="0">
                <a:latin typeface="+mn-lt"/>
              </a:rPr>
              <a:t>substitute one drink for another. </a:t>
            </a:r>
            <a:endParaRPr lang="en-US" dirty="0" smtClean="0">
              <a:latin typeface="+mn-lt"/>
            </a:endParaRPr>
          </a:p>
          <a:p>
            <a:pPr>
              <a:buNone/>
            </a:pPr>
            <a:endParaRPr lang="en-US" sz="900" dirty="0">
              <a:latin typeface="+mn-lt"/>
            </a:endParaRPr>
          </a:p>
          <a:p>
            <a:pPr>
              <a:buNone/>
            </a:pPr>
            <a:r>
              <a:rPr lang="en-US" dirty="0" smtClean="0">
                <a:latin typeface="+mn-lt"/>
              </a:rPr>
              <a:t>Although elasticities </a:t>
            </a:r>
            <a:r>
              <a:rPr lang="en-US" dirty="0">
                <a:latin typeface="+mn-lt"/>
              </a:rPr>
              <a:t>will differ across different brands, </a:t>
            </a:r>
            <a:r>
              <a:rPr lang="en-US" dirty="0" smtClean="0">
                <a:latin typeface="+mn-lt"/>
              </a:rPr>
              <a:t>studies have </a:t>
            </a:r>
            <a:r>
              <a:rPr lang="en-US" dirty="0">
                <a:latin typeface="+mn-lt"/>
              </a:rPr>
              <a:t>shown that the elasticity of demand for, </a:t>
            </a:r>
            <a:r>
              <a:rPr lang="en-US" dirty="0" smtClean="0">
                <a:latin typeface="+mn-lt"/>
              </a:rPr>
              <a:t>say, Coca </a:t>
            </a:r>
            <a:r>
              <a:rPr lang="en-US" dirty="0">
                <a:latin typeface="+mn-lt"/>
              </a:rPr>
              <a:t>Cola is around −5.7 In other words, if the </a:t>
            </a:r>
            <a:r>
              <a:rPr lang="en-US" dirty="0" smtClean="0">
                <a:latin typeface="+mn-lt"/>
              </a:rPr>
              <a:t>price of </a:t>
            </a:r>
            <a:r>
              <a:rPr lang="en-US" dirty="0">
                <a:latin typeface="+mn-lt"/>
              </a:rPr>
              <a:t>Coke were increased by 1 percent but the prices </a:t>
            </a:r>
            <a:r>
              <a:rPr lang="en-US" dirty="0" smtClean="0">
                <a:latin typeface="+mn-lt"/>
              </a:rPr>
              <a:t>of all </a:t>
            </a:r>
            <a:r>
              <a:rPr lang="en-US" dirty="0">
                <a:latin typeface="+mn-lt"/>
              </a:rPr>
              <a:t>other soft drinks remained unchanged, the </a:t>
            </a:r>
            <a:r>
              <a:rPr lang="en-US" dirty="0" smtClean="0">
                <a:latin typeface="+mn-lt"/>
              </a:rPr>
              <a:t>quantity of </a:t>
            </a:r>
            <a:r>
              <a:rPr lang="en-US" dirty="0">
                <a:latin typeface="+mn-lt"/>
              </a:rPr>
              <a:t>Coke demanded would fall by about 5 </a:t>
            </a:r>
            <a:r>
              <a:rPr lang="en-US" dirty="0" smtClean="0">
                <a:latin typeface="+mn-lt"/>
              </a:rPr>
              <a:t>percent. </a:t>
            </a:r>
          </a:p>
          <a:p>
            <a:pPr>
              <a:buNone/>
            </a:pPr>
            <a:endParaRPr lang="en-US" sz="900" dirty="0">
              <a:latin typeface="+mn-lt"/>
            </a:endParaRPr>
          </a:p>
          <a:p>
            <a:pPr>
              <a:buNone/>
            </a:pPr>
            <a:r>
              <a:rPr lang="en-US" dirty="0" smtClean="0">
                <a:latin typeface="+mn-lt"/>
              </a:rPr>
              <a:t>Students—and </a:t>
            </a:r>
            <a:r>
              <a:rPr lang="en-US" dirty="0">
                <a:latin typeface="+mn-lt"/>
              </a:rPr>
              <a:t>business </a:t>
            </a:r>
            <a:r>
              <a:rPr lang="en-US" dirty="0" smtClean="0">
                <a:latin typeface="+mn-lt"/>
              </a:rPr>
              <a:t>people—sometimes confuse </a:t>
            </a:r>
            <a:r>
              <a:rPr lang="en-US" dirty="0">
                <a:latin typeface="+mn-lt"/>
              </a:rPr>
              <a:t>the market elasticity of demand with </a:t>
            </a:r>
            <a:r>
              <a:rPr lang="en-US" dirty="0" smtClean="0">
                <a:latin typeface="+mn-lt"/>
              </a:rPr>
              <a:t>the firm </a:t>
            </a:r>
            <a:r>
              <a:rPr lang="en-US" dirty="0">
                <a:latin typeface="+mn-lt"/>
              </a:rPr>
              <a:t>(or brand) elasticity of demand. Make sure </a:t>
            </a:r>
            <a:r>
              <a:rPr lang="en-US" dirty="0" smtClean="0">
                <a:latin typeface="+mn-lt"/>
              </a:rPr>
              <a:t>you understand </a:t>
            </a:r>
            <a:r>
              <a:rPr lang="en-US" dirty="0">
                <a:latin typeface="+mn-lt"/>
              </a:rPr>
              <a:t>the difference.</a:t>
            </a:r>
          </a:p>
        </p:txBody>
      </p:sp>
      <p:cxnSp>
        <p:nvCxnSpPr>
          <p:cNvPr id="8" name="Straight Connector 7"/>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25577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left)">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animEffect transition="in" filter="wipe(left)">
                                      <p:cBhvr>
                                        <p:cTn id="27" dur="500"/>
                                        <p:tgtEl>
                                          <p:spTgt spid="1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0">
                                            <p:txEl>
                                              <p:pRg st="4" end="4"/>
                                            </p:txEl>
                                          </p:spTgt>
                                        </p:tgtEl>
                                        <p:attrNameLst>
                                          <p:attrName>style.visibility</p:attrName>
                                        </p:attrNameLst>
                                      </p:cBhvr>
                                      <p:to>
                                        <p:strVal val="visible"/>
                                      </p:to>
                                    </p:set>
                                    <p:animEffect transition="in" filter="wipe(left)">
                                      <p:cBhvr>
                                        <p:cTn id="32" dur="500"/>
                                        <p:tgtEl>
                                          <p:spTgt spid="1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wipe(left)">
                                      <p:cBhvr>
                                        <p:cTn id="37" dur="500"/>
                                        <p:tgtEl>
                                          <p:spTgt spid="1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wipe(left)">
                                      <p:cBhvr>
                                        <p:cTn id="42" dur="500"/>
                                        <p:tgtEl>
                                          <p:spTgt spid="10">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0">
                                            <p:txEl>
                                              <p:pRg st="10" end="10"/>
                                            </p:txEl>
                                          </p:spTgt>
                                        </p:tgtEl>
                                        <p:attrNameLst>
                                          <p:attrName>style.visibility</p:attrName>
                                        </p:attrNameLst>
                                      </p:cBhvr>
                                      <p:to>
                                        <p:strVal val="visible"/>
                                      </p:to>
                                    </p:set>
                                    <p:animEffect transition="in" filter="wipe(left)">
                                      <p:cBhvr>
                                        <p:cTn id="47" dur="500"/>
                                        <p:tgtEl>
                                          <p:spTgt spid="10">
                                            <p:txEl>
                                              <p:pRg st="10" end="10"/>
                                            </p:txEl>
                                          </p:spTgt>
                                        </p:tgtEl>
                                      </p:cBhvr>
                                    </p:animEffect>
                                  </p:childTnLst>
                                </p:cTn>
                              </p:par>
                            </p:childTnLst>
                          </p:cTn>
                        </p:par>
                        <p:par>
                          <p:cTn id="48" fill="hold">
                            <p:stCondLst>
                              <p:cond delay="500"/>
                            </p:stCondLst>
                            <p:childTnLst>
                              <p:par>
                                <p:cTn id="49" presetID="22" presetClass="entr" presetSubtype="8" fill="hold"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10"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0"/>
          <p:cNvSpPr txBox="1">
            <a:spLocks noChangeArrowheads="1"/>
          </p:cNvSpPr>
          <p:nvPr/>
        </p:nvSpPr>
        <p:spPr>
          <a:xfrm>
            <a:off x="457200" y="1"/>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Production, Price, and Monopoly Power</a:t>
            </a:r>
            <a:endParaRPr lang="en-US" sz="2000" b="1" dirty="0" smtClean="0">
              <a:solidFill>
                <a:srgbClr val="950057"/>
              </a:solidFill>
            </a:endParaRPr>
          </a:p>
        </p:txBody>
      </p:sp>
      <p:sp>
        <p:nvSpPr>
          <p:cNvPr id="5" name="Rectangle 93"/>
          <p:cNvSpPr>
            <a:spLocks noChangeArrowheads="1"/>
          </p:cNvSpPr>
          <p:nvPr/>
        </p:nvSpPr>
        <p:spPr bwMode="auto">
          <a:xfrm>
            <a:off x="457200" y="914400"/>
            <a:ext cx="82296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buNone/>
            </a:pPr>
            <a:r>
              <a:rPr lang="en-US" dirty="0" smtClean="0">
                <a:latin typeface="+mn-lt"/>
              </a:rPr>
              <a:t>In figure 10.7, although </a:t>
            </a:r>
            <a:r>
              <a:rPr lang="en-US" dirty="0">
                <a:latin typeface="+mn-lt"/>
              </a:rPr>
              <a:t>Firm </a:t>
            </a:r>
            <a:r>
              <a:rPr lang="en-US" i="1" dirty="0">
                <a:latin typeface="+mn-lt"/>
              </a:rPr>
              <a:t>A </a:t>
            </a:r>
            <a:r>
              <a:rPr lang="en-US" dirty="0">
                <a:latin typeface="+mn-lt"/>
              </a:rPr>
              <a:t>is not a pure </a:t>
            </a:r>
            <a:r>
              <a:rPr lang="en-US" dirty="0" smtClean="0">
                <a:latin typeface="+mn-lt"/>
              </a:rPr>
              <a:t>monopolist, </a:t>
            </a:r>
            <a:r>
              <a:rPr lang="en-US" i="1" dirty="0" smtClean="0">
                <a:latin typeface="+mn-lt"/>
              </a:rPr>
              <a:t>it </a:t>
            </a:r>
            <a:r>
              <a:rPr lang="en-US" i="1" dirty="0">
                <a:latin typeface="+mn-lt"/>
              </a:rPr>
              <a:t>does </a:t>
            </a:r>
            <a:r>
              <a:rPr lang="en-US" i="1" dirty="0" smtClean="0">
                <a:latin typeface="+mn-lt"/>
              </a:rPr>
              <a:t>have</a:t>
            </a:r>
            <a:br>
              <a:rPr lang="en-US" i="1" dirty="0" smtClean="0">
                <a:latin typeface="+mn-lt"/>
              </a:rPr>
            </a:br>
            <a:r>
              <a:rPr lang="en-US" i="1" dirty="0" smtClean="0">
                <a:latin typeface="+mn-lt"/>
              </a:rPr>
              <a:t>monopoly </a:t>
            </a:r>
            <a:r>
              <a:rPr lang="en-US" i="1" dirty="0">
                <a:latin typeface="+mn-lt"/>
              </a:rPr>
              <a:t>power</a:t>
            </a:r>
            <a:r>
              <a:rPr lang="en-US" dirty="0">
                <a:latin typeface="+mn-lt"/>
              </a:rPr>
              <a:t>—it can profitably charge a price greater </a:t>
            </a:r>
            <a:r>
              <a:rPr lang="en-US" dirty="0" smtClean="0">
                <a:latin typeface="+mn-lt"/>
              </a:rPr>
              <a:t>than marginal </a:t>
            </a:r>
            <a:r>
              <a:rPr lang="en-US" dirty="0">
                <a:latin typeface="+mn-lt"/>
              </a:rPr>
              <a:t>cost</a:t>
            </a:r>
            <a:r>
              <a:rPr lang="en-US" dirty="0" smtClean="0">
                <a:latin typeface="+mn-lt"/>
              </a:rPr>
              <a:t>.</a:t>
            </a:r>
            <a:br>
              <a:rPr lang="en-US" dirty="0" smtClean="0">
                <a:latin typeface="+mn-lt"/>
              </a:rPr>
            </a:br>
            <a:r>
              <a:rPr lang="en-US" dirty="0" smtClean="0">
                <a:latin typeface="+mn-lt"/>
              </a:rPr>
              <a:t>Of </a:t>
            </a:r>
            <a:r>
              <a:rPr lang="en-US" dirty="0">
                <a:latin typeface="+mn-lt"/>
              </a:rPr>
              <a:t>course, its monopoly power is less than it would be if it </a:t>
            </a:r>
            <a:r>
              <a:rPr lang="en-US" dirty="0" smtClean="0">
                <a:latin typeface="+mn-lt"/>
              </a:rPr>
              <a:t>had driven </a:t>
            </a:r>
            <a:r>
              <a:rPr lang="en-US" dirty="0">
                <a:latin typeface="+mn-lt"/>
              </a:rPr>
              <a:t>away the competition and monopolized the market, but it might </a:t>
            </a:r>
            <a:r>
              <a:rPr lang="en-US" dirty="0" smtClean="0">
                <a:latin typeface="+mn-lt"/>
              </a:rPr>
              <a:t>still be </a:t>
            </a:r>
            <a:r>
              <a:rPr lang="en-US" dirty="0">
                <a:latin typeface="+mn-lt"/>
              </a:rPr>
              <a:t>substantial</a:t>
            </a:r>
            <a:r>
              <a:rPr lang="en-US" dirty="0" smtClean="0">
                <a:latin typeface="+mn-lt"/>
              </a:rPr>
              <a:t>.</a:t>
            </a:r>
          </a:p>
          <a:p>
            <a:pPr>
              <a:buNone/>
            </a:pPr>
            <a:endParaRPr lang="en-US" dirty="0">
              <a:latin typeface="+mn-lt"/>
            </a:endParaRPr>
          </a:p>
          <a:p>
            <a:pPr>
              <a:buNone/>
            </a:pPr>
            <a:r>
              <a:rPr lang="en-US" dirty="0">
                <a:latin typeface="+mn-lt"/>
              </a:rPr>
              <a:t>This raises two </a:t>
            </a:r>
            <a:r>
              <a:rPr lang="en-US" dirty="0" smtClean="0">
                <a:latin typeface="+mn-lt"/>
              </a:rPr>
              <a:t>questions.</a:t>
            </a:r>
          </a:p>
          <a:p>
            <a:pPr>
              <a:buNone/>
            </a:pPr>
            <a:endParaRPr lang="en-US" dirty="0" smtClean="0">
              <a:latin typeface="+mn-lt"/>
            </a:endParaRPr>
          </a:p>
          <a:p>
            <a:pPr marL="342900" indent="-342900">
              <a:buAutoNum type="arabicPeriod"/>
            </a:pPr>
            <a:r>
              <a:rPr lang="en-US" b="1" dirty="0" smtClean="0">
                <a:latin typeface="+mn-lt"/>
              </a:rPr>
              <a:t> </a:t>
            </a:r>
            <a:r>
              <a:rPr lang="en-US" dirty="0" smtClean="0">
                <a:latin typeface="+mn-lt"/>
              </a:rPr>
              <a:t>How can we </a:t>
            </a:r>
            <a:r>
              <a:rPr lang="en-US" i="1" dirty="0" smtClean="0">
                <a:latin typeface="+mn-lt"/>
              </a:rPr>
              <a:t>measure </a:t>
            </a:r>
            <a:r>
              <a:rPr lang="en-US" dirty="0" smtClean="0">
                <a:latin typeface="+mn-lt"/>
              </a:rPr>
              <a:t>monopoly power in order to compare one firm with another</a:t>
            </a:r>
            <a:r>
              <a:rPr lang="en-US" dirty="0">
                <a:latin typeface="+mn-lt"/>
              </a:rPr>
              <a:t>? (So far we have been talking about monopoly power only in </a:t>
            </a:r>
            <a:r>
              <a:rPr lang="en-US" i="1" dirty="0" smtClean="0">
                <a:latin typeface="+mn-lt"/>
              </a:rPr>
              <a:t>qualitative </a:t>
            </a:r>
            <a:r>
              <a:rPr lang="en-US" dirty="0" smtClean="0">
                <a:latin typeface="+mn-lt"/>
              </a:rPr>
              <a:t>terms.)</a:t>
            </a:r>
          </a:p>
          <a:p>
            <a:pPr>
              <a:buNone/>
            </a:pPr>
            <a:endParaRPr lang="en-US" dirty="0">
              <a:latin typeface="+mn-lt"/>
            </a:endParaRPr>
          </a:p>
          <a:p>
            <a:pPr marL="342900" indent="-342900">
              <a:buNone/>
            </a:pPr>
            <a:r>
              <a:rPr lang="en-US" b="1" dirty="0">
                <a:latin typeface="+mn-lt"/>
              </a:rPr>
              <a:t>2. </a:t>
            </a:r>
            <a:r>
              <a:rPr lang="en-US" b="1" dirty="0" smtClean="0">
                <a:latin typeface="+mn-lt"/>
              </a:rPr>
              <a:t> </a:t>
            </a:r>
            <a:r>
              <a:rPr lang="en-US" dirty="0" smtClean="0">
                <a:latin typeface="+mn-lt"/>
              </a:rPr>
              <a:t>What </a:t>
            </a:r>
            <a:r>
              <a:rPr lang="en-US" dirty="0">
                <a:latin typeface="+mn-lt"/>
              </a:rPr>
              <a:t>are the </a:t>
            </a:r>
            <a:r>
              <a:rPr lang="en-US" i="1" dirty="0">
                <a:latin typeface="+mn-lt"/>
              </a:rPr>
              <a:t>sources </a:t>
            </a:r>
            <a:r>
              <a:rPr lang="en-US" dirty="0">
                <a:latin typeface="+mn-lt"/>
              </a:rPr>
              <a:t>of monopoly power, and why do some firms </a:t>
            </a:r>
            <a:r>
              <a:rPr lang="en-US" dirty="0" smtClean="0">
                <a:latin typeface="+mn-lt"/>
              </a:rPr>
              <a:t>have more </a:t>
            </a:r>
            <a:r>
              <a:rPr lang="en-US" dirty="0">
                <a:latin typeface="+mn-lt"/>
              </a:rPr>
              <a:t>monopoly power than others</a:t>
            </a:r>
            <a:r>
              <a:rPr lang="en-US" dirty="0" smtClean="0">
                <a:latin typeface="+mn-lt"/>
              </a:rPr>
              <a:t>?</a:t>
            </a:r>
          </a:p>
          <a:p>
            <a:pPr>
              <a:buNone/>
            </a:pPr>
            <a:endParaRPr lang="en-US" dirty="0">
              <a:latin typeface="+mn-lt"/>
            </a:endParaRPr>
          </a:p>
          <a:p>
            <a:pPr>
              <a:buNone/>
            </a:pPr>
            <a:r>
              <a:rPr lang="en-US" dirty="0">
                <a:latin typeface="+mn-lt"/>
              </a:rPr>
              <a:t>We address both these questions below, although a more complete answer </a:t>
            </a:r>
            <a:r>
              <a:rPr lang="en-US" dirty="0" smtClean="0">
                <a:latin typeface="+mn-lt"/>
              </a:rPr>
              <a:t>to the </a:t>
            </a:r>
            <a:r>
              <a:rPr lang="en-US" dirty="0">
                <a:latin typeface="+mn-lt"/>
              </a:rPr>
              <a:t>second question will be provided in Chapters 12 and 13.</a:t>
            </a:r>
          </a:p>
        </p:txBody>
      </p:sp>
      <p:pic>
        <p:nvPicPr>
          <p:cNvPr id="4"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786890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left)">
                                      <p:cBhvr>
                                        <p:cTn id="15" dur="500"/>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wipe(left)">
                                      <p:cBhvr>
                                        <p:cTn id="20" dur="500"/>
                                        <p:tgtEl>
                                          <p:spTgt spid="5">
                                            <p:txEl>
                                              <p:pRg st="2" end="2"/>
                                            </p:txEl>
                                          </p:spTgt>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wipe(left)">
                                      <p:cBhvr>
                                        <p:cTn id="24" dur="500"/>
                                        <p:tgtEl>
                                          <p:spTgt spid="5">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animEffect transition="in" filter="wipe(left)">
                                      <p:cBhvr>
                                        <p:cTn id="29" dur="500"/>
                                        <p:tgtEl>
                                          <p:spTgt spid="5">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5">
                                            <p:txEl>
                                              <p:pRg st="8" end="8"/>
                                            </p:txEl>
                                          </p:spTgt>
                                        </p:tgtEl>
                                        <p:attrNameLst>
                                          <p:attrName>style.visibility</p:attrName>
                                        </p:attrNameLst>
                                      </p:cBhvr>
                                      <p:to>
                                        <p:strVal val="visible"/>
                                      </p:to>
                                    </p:set>
                                    <p:animEffect transition="in" filter="wipe(left)">
                                      <p:cBhvr>
                                        <p:cTn id="34"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5"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90"/>
          <p:cNvSpPr txBox="1">
            <a:spLocks noChangeArrowheads="1"/>
          </p:cNvSpPr>
          <p:nvPr/>
        </p:nvSpPr>
        <p:spPr>
          <a:xfrm>
            <a:off x="457200" y="1"/>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Measuring Monopoly Power</a:t>
            </a:r>
          </a:p>
        </p:txBody>
      </p:sp>
      <p:sp>
        <p:nvSpPr>
          <p:cNvPr id="4" name="Rectangle 93"/>
          <p:cNvSpPr>
            <a:spLocks noChangeArrowheads="1"/>
          </p:cNvSpPr>
          <p:nvPr/>
        </p:nvSpPr>
        <p:spPr bwMode="auto">
          <a:xfrm>
            <a:off x="457200" y="1196975"/>
            <a:ext cx="82296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Remember the important distinction between a perfectly competitive firm and a firm with monopoly power: </a:t>
            </a:r>
            <a:r>
              <a:rPr lang="en-US" i="1" dirty="0">
                <a:latin typeface="Arial" charset="0"/>
              </a:rPr>
              <a:t>For the competitive firm, price equals marginal cost; for the firm with monopoly power, price exceeds marginal cost.</a:t>
            </a:r>
            <a:endParaRPr lang="en-US" dirty="0">
              <a:latin typeface="Arial" charset="0"/>
            </a:endParaRPr>
          </a:p>
        </p:txBody>
      </p:sp>
      <p:sp>
        <p:nvSpPr>
          <p:cNvPr id="6" name="Text Box 20"/>
          <p:cNvSpPr txBox="1">
            <a:spLocks noChangeArrowheads="1"/>
          </p:cNvSpPr>
          <p:nvPr/>
        </p:nvSpPr>
        <p:spPr bwMode="auto">
          <a:xfrm>
            <a:off x="457200" y="2477869"/>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rPr>
              <a:t>●</a:t>
            </a:r>
            <a:r>
              <a:rPr lang="en-US" b="1" dirty="0" smtClean="0">
                <a:solidFill>
                  <a:srgbClr val="382344"/>
                </a:solidFill>
              </a:rPr>
              <a:t> </a:t>
            </a:r>
            <a:r>
              <a:rPr lang="en-US" b="1" dirty="0" smtClean="0">
                <a:solidFill>
                  <a:srgbClr val="382344"/>
                </a:solidFill>
                <a:latin typeface="Arial" charset="0"/>
              </a:rPr>
              <a:t>Lerner </a:t>
            </a:r>
            <a:r>
              <a:rPr lang="en-US" b="1" dirty="0">
                <a:solidFill>
                  <a:srgbClr val="382344"/>
                </a:solidFill>
                <a:latin typeface="Arial" charset="0"/>
              </a:rPr>
              <a:t>Index of Monopoly Power    </a:t>
            </a:r>
            <a:r>
              <a:rPr lang="en-US" dirty="0">
                <a:solidFill>
                  <a:srgbClr val="2A5CAA"/>
                </a:solidFill>
                <a:latin typeface="Arial" charset="0"/>
              </a:rPr>
              <a:t>Measure of monopoly power calculated as excess of price over marginal cost as a fraction of price.</a:t>
            </a:r>
          </a:p>
        </p:txBody>
      </p:sp>
      <p:sp>
        <p:nvSpPr>
          <p:cNvPr id="7" name="Rectangle 93"/>
          <p:cNvSpPr>
            <a:spLocks noChangeArrowheads="1"/>
          </p:cNvSpPr>
          <p:nvPr/>
        </p:nvSpPr>
        <p:spPr bwMode="auto">
          <a:xfrm>
            <a:off x="457200" y="3568700"/>
            <a:ext cx="7772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p>
            <a:pPr>
              <a:spcBef>
                <a:spcPct val="50000"/>
              </a:spcBef>
              <a:buNone/>
            </a:pPr>
            <a:r>
              <a:rPr lang="en-US">
                <a:latin typeface="Arial" charset="0"/>
              </a:rPr>
              <a:t>Mathematically:</a:t>
            </a:r>
          </a:p>
        </p:txBody>
      </p:sp>
      <p:sp>
        <p:nvSpPr>
          <p:cNvPr id="9" name="Rectangle 93"/>
          <p:cNvSpPr>
            <a:spLocks noChangeArrowheads="1"/>
          </p:cNvSpPr>
          <p:nvPr/>
        </p:nvSpPr>
        <p:spPr bwMode="auto">
          <a:xfrm>
            <a:off x="457200" y="4522788"/>
            <a:ext cx="8229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This index of monopoly power can also be expressed in terms of the elasticity of demand facing the firm.</a:t>
            </a:r>
          </a:p>
        </p:txBody>
      </p:sp>
      <p:pic>
        <p:nvPicPr>
          <p:cNvPr id="14"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3585961" y="3962400"/>
                <a:ext cx="188102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𝐿</m:t>
                      </m:r>
                      <m:r>
                        <a:rPr lang="en-US" b="0" i="1" smtClean="0">
                          <a:latin typeface="Cambria Math"/>
                        </a:rPr>
                        <m:t>=</m:t>
                      </m:r>
                      <m:f>
                        <m:fPr>
                          <m:type m:val="lin"/>
                          <m:ctrlPr>
                            <a:rPr lang="en-US" b="0" i="1" smtClean="0">
                              <a:latin typeface="Cambria Math"/>
                            </a:rPr>
                          </m:ctrlPr>
                        </m:fPr>
                        <m:num>
                          <m:d>
                            <m:dPr>
                              <m:ctrlPr>
                                <a:rPr lang="en-US" i="1">
                                  <a:latin typeface="Cambria Math"/>
                                </a:rPr>
                              </m:ctrlPr>
                            </m:dPr>
                            <m:e>
                              <m:r>
                                <a:rPr lang="en-US" i="1">
                                  <a:latin typeface="Cambria Math"/>
                                </a:rPr>
                                <m:t>𝑃</m:t>
                              </m:r>
                              <m:r>
                                <a:rPr lang="en-US" i="1">
                                  <a:latin typeface="Cambria Math"/>
                                </a:rPr>
                                <m:t>−</m:t>
                              </m:r>
                              <m:r>
                                <m:rPr>
                                  <m:nor/>
                                </m:rPr>
                                <a:rPr lang="en-US" i="0">
                                  <a:latin typeface="Cambria Math"/>
                                </a:rPr>
                                <m:t>MC</m:t>
                              </m:r>
                            </m:e>
                          </m:d>
                        </m:num>
                        <m:den>
                          <m:r>
                            <a:rPr lang="en-US" b="0" i="1" smtClean="0">
                              <a:latin typeface="Cambria Math"/>
                            </a:rPr>
                            <m:t>𝑃</m:t>
                          </m:r>
                        </m:den>
                      </m:f>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585961" y="3962400"/>
                <a:ext cx="1881028" cy="369332"/>
              </a:xfrm>
              <a:prstGeom prst="rect">
                <a:avLst/>
              </a:prstGeom>
              <a:blipFill rotWithShape="1">
                <a:blip r:embed="rId4"/>
                <a:stretch>
                  <a:fillRect t="-116393" r="-24272" b="-175410"/>
                </a:stretch>
              </a:blipFill>
            </p:spPr>
            <p:txBody>
              <a:bodyPr/>
              <a:lstStyle/>
              <a:p>
                <a:r>
                  <a:rPr lang="en-US">
                    <a:noFill/>
                  </a:rPr>
                  <a:t> </a:t>
                </a:r>
              </a:p>
            </p:txBody>
          </p:sp>
        </mc:Fallback>
      </mc:AlternateContent>
      <p:grpSp>
        <p:nvGrpSpPr>
          <p:cNvPr id="3" name="Group 2"/>
          <p:cNvGrpSpPr/>
          <p:nvPr/>
        </p:nvGrpSpPr>
        <p:grpSpPr>
          <a:xfrm>
            <a:off x="2933700" y="5498068"/>
            <a:ext cx="5905500" cy="369332"/>
            <a:chOff x="2933700" y="5334000"/>
            <a:chExt cx="5905500" cy="369332"/>
          </a:xfrm>
        </p:grpSpPr>
        <p:sp>
          <p:nvSpPr>
            <p:cNvPr id="11" name="TextBox 26"/>
            <p:cNvSpPr txBox="1">
              <a:spLocks noChangeArrowheads="1"/>
            </p:cNvSpPr>
            <p:nvPr/>
          </p:nvSpPr>
          <p:spPr bwMode="auto">
            <a:xfrm>
              <a:off x="7772400" y="5334000"/>
              <a:ext cx="1066800" cy="368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b="1" dirty="0">
                  <a:latin typeface="Arial" charset="0"/>
                  <a:cs typeface="Arial" charset="0"/>
                </a:rPr>
                <a:t>(10.4)</a:t>
              </a:r>
            </a:p>
          </p:txBody>
        </p:sp>
        <mc:AlternateContent xmlns:mc="http://schemas.openxmlformats.org/markup-compatibility/2006" xmlns:a14="http://schemas.microsoft.com/office/drawing/2010/main">
          <mc:Choice Requires="a14">
            <p:sp>
              <p:nvSpPr>
                <p:cNvPr id="15" name="TextBox 14"/>
                <p:cNvSpPr txBox="1"/>
                <p:nvPr/>
              </p:nvSpPr>
              <p:spPr>
                <a:xfrm>
                  <a:off x="2933700" y="5334000"/>
                  <a:ext cx="286572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𝐿</m:t>
                        </m:r>
                        <m:r>
                          <a:rPr lang="en-US" b="0" i="1" smtClean="0">
                            <a:latin typeface="Cambria Math"/>
                          </a:rPr>
                          <m:t>=</m:t>
                        </m:r>
                        <m:f>
                          <m:fPr>
                            <m:type m:val="lin"/>
                            <m:ctrlPr>
                              <a:rPr lang="en-US" b="0" i="1" smtClean="0">
                                <a:latin typeface="Cambria Math"/>
                              </a:rPr>
                            </m:ctrlPr>
                          </m:fPr>
                          <m:num>
                            <m:d>
                              <m:dPr>
                                <m:ctrlPr>
                                  <a:rPr lang="en-US" i="1">
                                    <a:latin typeface="Cambria Math"/>
                                  </a:rPr>
                                </m:ctrlPr>
                              </m:dPr>
                              <m:e>
                                <m:r>
                                  <a:rPr lang="en-US" i="1">
                                    <a:latin typeface="Cambria Math"/>
                                  </a:rPr>
                                  <m:t>𝑃</m:t>
                                </m:r>
                                <m:r>
                                  <a:rPr lang="en-US" i="1">
                                    <a:latin typeface="Cambria Math"/>
                                  </a:rPr>
                                  <m:t>−</m:t>
                                </m:r>
                                <m:r>
                                  <m:rPr>
                                    <m:nor/>
                                  </m:rPr>
                                  <a:rPr lang="en-US" i="0">
                                    <a:latin typeface="Cambria Math"/>
                                  </a:rPr>
                                  <m:t>MC</m:t>
                                </m:r>
                              </m:e>
                            </m:d>
                          </m:num>
                          <m:den>
                            <m:r>
                              <a:rPr lang="en-US" b="0" i="1" smtClean="0">
                                <a:latin typeface="Cambria Math"/>
                              </a:rPr>
                              <m:t>𝑃</m:t>
                            </m:r>
                          </m:den>
                        </m:f>
                        <m:r>
                          <a:rPr lang="en-US" b="0" i="1" smtClean="0">
                            <a:latin typeface="Cambria Math"/>
                          </a:rPr>
                          <m:t>=</m:t>
                        </m:r>
                        <m:f>
                          <m:fPr>
                            <m:type m:val="lin"/>
                            <m:ctrlPr>
                              <a:rPr lang="en-US" b="0" i="1" smtClean="0">
                                <a:latin typeface="Cambria Math"/>
                              </a:rPr>
                            </m:ctrlPr>
                          </m:fPr>
                          <m:num>
                            <m:r>
                              <a:rPr lang="en-US" b="0" i="1" smtClean="0">
                                <a:latin typeface="Cambria Math"/>
                              </a:rPr>
                              <m:t>−1</m:t>
                            </m:r>
                          </m:num>
                          <m:den>
                            <m:sSub>
                              <m:sSubPr>
                                <m:ctrlPr>
                                  <a:rPr lang="en-US" b="0" i="1" smtClean="0">
                                    <a:latin typeface="Cambria Math"/>
                                  </a:rPr>
                                </m:ctrlPr>
                              </m:sSubPr>
                              <m:e>
                                <m:r>
                                  <a:rPr lang="en-US" b="0" i="1" smtClean="0">
                                    <a:latin typeface="Cambria Math"/>
                                  </a:rPr>
                                  <m:t>𝐸</m:t>
                                </m:r>
                              </m:e>
                              <m:sub>
                                <m:r>
                                  <a:rPr lang="en-US" b="0" i="1" smtClean="0">
                                    <a:latin typeface="Cambria Math"/>
                                  </a:rPr>
                                  <m:t>𝑑</m:t>
                                </m:r>
                              </m:sub>
                            </m:sSub>
                          </m:den>
                        </m:f>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2933700" y="5334000"/>
                  <a:ext cx="2865720" cy="369332"/>
                </a:xfrm>
                <a:prstGeom prst="rect">
                  <a:avLst/>
                </a:prstGeom>
                <a:blipFill rotWithShape="1">
                  <a:blip r:embed="rId5"/>
                  <a:stretch>
                    <a:fillRect t="-116393" r="-12128" b="-175410"/>
                  </a:stretch>
                </a:blipFill>
              </p:spPr>
              <p:txBody>
                <a:bodyPr/>
                <a:lstStyle/>
                <a:p>
                  <a:r>
                    <a:rPr lang="en-US">
                      <a:noFill/>
                    </a:rPr>
                    <a:t> </a:t>
                  </a:r>
                </a:p>
              </p:txBody>
            </p:sp>
          </mc:Fallback>
        </mc:AlternateContent>
      </p:grpSp>
    </p:spTree>
    <p:extLst>
      <p:ext uri="{BB962C8B-B14F-4D97-AF65-F5344CB8AC3E}">
        <p14:creationId xmlns:p14="http://schemas.microsoft.com/office/powerpoint/2010/main" val="3148661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left)">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Effect transition="in" filter="wipe(left)">
                                      <p:cBhvr>
                                        <p:cTn id="21" dur="500"/>
                                        <p:tgtEl>
                                          <p:spTgt spid="7">
                                            <p:txEl>
                                              <p:pRg st="0" end="0"/>
                                            </p:txEl>
                                          </p:spTgt>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animEffect transition="in" filter="wipe(left)">
                                      <p:cBhvr>
                                        <p:cTn id="30" dur="500"/>
                                        <p:tgtEl>
                                          <p:spTgt spid="9">
                                            <p:txEl>
                                              <p:pRg st="0" end="0"/>
                                            </p:txEl>
                                          </p:spTgt>
                                        </p:tgtEl>
                                      </p:cBhvr>
                                    </p:animEffect>
                                  </p:childTnLst>
                                </p:cTn>
                              </p:par>
                            </p:childTnLst>
                          </p:cTn>
                        </p:par>
                        <p:par>
                          <p:cTn id="31" fill="hold">
                            <p:stCondLst>
                              <p:cond delay="500"/>
                            </p:stCondLst>
                            <p:childTnLst>
                              <p:par>
                                <p:cTn id="32" presetID="22" presetClass="entr" presetSubtype="8"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wipe(left)">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 grpId="0" build="p"/>
      <p:bldP spid="6" grpId="0"/>
      <p:bldP spid="7" grpId="0" build="p"/>
      <p:bldP spid="9" grpId="0" build="p"/>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5" name="Rectangle 4"/>
          <p:cNvSpPr>
            <a:spLocks noChangeArrowheads="1"/>
          </p:cNvSpPr>
          <p:nvPr/>
        </p:nvSpPr>
        <p:spPr bwMode="auto">
          <a:xfrm>
            <a:off x="914402" y="5062538"/>
            <a:ext cx="7375193" cy="366711"/>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ELASTICITY OF DEMAND AND PRICE MARKUP</a:t>
            </a:r>
            <a:endParaRPr lang="en-US" sz="1600" b="1" dirty="0">
              <a:latin typeface="Arial" charset="0"/>
            </a:endParaRPr>
          </a:p>
        </p:txBody>
      </p:sp>
      <p:sp>
        <p:nvSpPr>
          <p:cNvPr id="26" name="Rectangle 9"/>
          <p:cNvSpPr>
            <a:spLocks noChangeArrowheads="1"/>
          </p:cNvSpPr>
          <p:nvPr/>
        </p:nvSpPr>
        <p:spPr bwMode="auto">
          <a:xfrm>
            <a:off x="914403" y="47244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10.8</a:t>
            </a:r>
            <a:endParaRPr lang="en-US" sz="1600" b="1" dirty="0">
              <a:solidFill>
                <a:schemeClr val="bg1">
                  <a:lumMod val="65000"/>
                </a:schemeClr>
              </a:solidFill>
              <a:latin typeface="Arial" charset="0"/>
            </a:endParaRPr>
          </a:p>
        </p:txBody>
      </p:sp>
      <p:grpSp>
        <p:nvGrpSpPr>
          <p:cNvPr id="27" name="Group 26"/>
          <p:cNvGrpSpPr>
            <a:grpSpLocks/>
          </p:cNvGrpSpPr>
          <p:nvPr/>
        </p:nvGrpSpPr>
        <p:grpSpPr bwMode="auto">
          <a:xfrm rot="5400000">
            <a:off x="-47653" y="5514947"/>
            <a:ext cx="1771705" cy="152401"/>
            <a:chOff x="3657600" y="1678781"/>
            <a:chExt cx="4800600" cy="152400"/>
          </a:xfrm>
        </p:grpSpPr>
        <p:cxnSp>
          <p:nvCxnSpPr>
            <p:cNvPr id="2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0" name="Group 29"/>
          <p:cNvGrpSpPr>
            <a:grpSpLocks/>
          </p:cNvGrpSpPr>
          <p:nvPr/>
        </p:nvGrpSpPr>
        <p:grpSpPr bwMode="auto">
          <a:xfrm>
            <a:off x="457199" y="685799"/>
            <a:ext cx="154781" cy="4019495"/>
            <a:chOff x="3574256" y="2209800"/>
            <a:chExt cx="152400" cy="4114800"/>
          </a:xfrm>
        </p:grpSpPr>
        <p:cxnSp>
          <p:nvCxnSpPr>
            <p:cNvPr id="3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3" name="Group 32"/>
          <p:cNvGrpSpPr>
            <a:grpSpLocks/>
          </p:cNvGrpSpPr>
          <p:nvPr/>
        </p:nvGrpSpPr>
        <p:grpSpPr bwMode="auto">
          <a:xfrm rot="10800000">
            <a:off x="533399" y="4648200"/>
            <a:ext cx="8458201" cy="117872"/>
            <a:chOff x="457199" y="5791200"/>
            <a:chExt cx="3193257" cy="152400"/>
          </a:xfrm>
        </p:grpSpPr>
        <p:cxnSp>
          <p:nvCxnSpPr>
            <p:cNvPr id="3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7" name="Picture 4" descr="C:\Documents and Settings\Kyle M. Thiel\Desktop\pindyckDone\ch10\fig10.08\fig10.08_03.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5" descr="C:\Documents and Settings\Kyle M. Thiel\Desktop\pindyckDone\ch10\fig10.08\fig10.08_07.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Rectangle 90"/>
          <p:cNvSpPr txBox="1">
            <a:spLocks noChangeArrowheads="1"/>
          </p:cNvSpPr>
          <p:nvPr/>
        </p:nvSpPr>
        <p:spPr>
          <a:xfrm>
            <a:off x="447674" y="174623"/>
            <a:ext cx="6705600" cy="511175"/>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The Rule of Thumb for Pricing</a:t>
            </a:r>
          </a:p>
        </p:txBody>
      </p:sp>
      <p:sp>
        <p:nvSpPr>
          <p:cNvPr id="43" name="Rectangle 11"/>
          <p:cNvSpPr>
            <a:spLocks noChangeArrowheads="1"/>
          </p:cNvSpPr>
          <p:nvPr/>
        </p:nvSpPr>
        <p:spPr bwMode="auto">
          <a:xfrm>
            <a:off x="914404" y="5429250"/>
            <a:ext cx="8077194" cy="1200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5000"/>
              </a:spcBef>
              <a:spcAft>
                <a:spcPct val="5000"/>
              </a:spcAft>
              <a:buNone/>
            </a:pPr>
            <a:r>
              <a:rPr lang="en-US" sz="1600" dirty="0">
                <a:latin typeface="Arial" charset="0"/>
              </a:rPr>
              <a:t>The markup (</a:t>
            </a:r>
            <a:r>
              <a:rPr lang="en-US" sz="1600" i="1" dirty="0">
                <a:latin typeface="Arial" charset="0"/>
              </a:rPr>
              <a:t>P</a:t>
            </a:r>
            <a:r>
              <a:rPr lang="en-US" sz="1600" dirty="0">
                <a:latin typeface="Arial" charset="0"/>
              </a:rPr>
              <a:t> − MC)/</a:t>
            </a:r>
            <a:r>
              <a:rPr lang="en-US" sz="1600" i="1" dirty="0">
                <a:latin typeface="Arial" charset="0"/>
              </a:rPr>
              <a:t>P</a:t>
            </a:r>
            <a:r>
              <a:rPr lang="en-US" sz="1600" dirty="0">
                <a:latin typeface="Arial" charset="0"/>
              </a:rPr>
              <a:t> is equal to minus the inverse of the elasticity of </a:t>
            </a:r>
            <a:r>
              <a:rPr lang="en-US" sz="1600" dirty="0" smtClean="0">
                <a:latin typeface="Arial" charset="0"/>
              </a:rPr>
              <a:t>demand. </a:t>
            </a:r>
            <a:endParaRPr lang="en-US" sz="1600" dirty="0">
              <a:latin typeface="Arial" charset="0"/>
            </a:endParaRPr>
          </a:p>
          <a:p>
            <a:pPr>
              <a:spcBef>
                <a:spcPct val="5000"/>
              </a:spcBef>
              <a:spcAft>
                <a:spcPct val="5000"/>
              </a:spcAft>
              <a:buNone/>
            </a:pPr>
            <a:r>
              <a:rPr lang="en-US" sz="1600" dirty="0">
                <a:latin typeface="Arial" charset="0"/>
              </a:rPr>
              <a:t>If the firm’s demand is elastic, as in </a:t>
            </a:r>
            <a:r>
              <a:rPr lang="en-US" sz="1600" b="1" dirty="0">
                <a:latin typeface="Arial" charset="0"/>
              </a:rPr>
              <a:t>(a)</a:t>
            </a:r>
            <a:r>
              <a:rPr lang="en-US" sz="1600" dirty="0">
                <a:latin typeface="Arial" charset="0"/>
              </a:rPr>
              <a:t>, the markup is small and the firm has little monopoly power.</a:t>
            </a:r>
          </a:p>
          <a:p>
            <a:pPr>
              <a:spcBef>
                <a:spcPct val="5000"/>
              </a:spcBef>
              <a:spcAft>
                <a:spcPct val="5000"/>
              </a:spcAft>
              <a:buNone/>
            </a:pPr>
            <a:r>
              <a:rPr lang="en-US" sz="1600" dirty="0">
                <a:latin typeface="Arial" charset="0"/>
              </a:rPr>
              <a:t>The opposite is true if demand is relatively inelastic, as in </a:t>
            </a:r>
            <a:r>
              <a:rPr lang="en-US" sz="1600" b="1" dirty="0">
                <a:latin typeface="Arial" charset="0"/>
              </a:rPr>
              <a:t>(b)</a:t>
            </a:r>
            <a:r>
              <a:rPr lang="en-US" sz="1600" dirty="0">
                <a:latin typeface="Arial" charset="0"/>
              </a:rPr>
              <a:t>.</a:t>
            </a:r>
          </a:p>
        </p:txBody>
      </p:sp>
      <p:pic>
        <p:nvPicPr>
          <p:cNvPr id="52" name="Picture 2" descr="C:\Documents and Settings\Kyle M. Thiel\Desktop\pindyckDone\ch10\fig10.08\fig10.08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3" descr="C:\Documents and Settings\Kyle M. Thiel\Desktop\pindyckDone\ch10\fig10.08\fig10.08_02.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7" descr="C:\Documents and Settings\Kyle M. Thiel\Desktop\pindyckDone\ch10\fig10.08\fig10.08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6" descr="C:\Documents and Settings\Kyle M. Thiel\Desktop\pindyckDone\ch10\fig10.08\fig10.08_05.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descr="fig10.08_01.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descr="fig10.08_08.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61" descr="fig10.08_10.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descr="fig10.08_11.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63" descr="fig10.08_12.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64" descr="fig10.08_14.gif"/>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65" descr="fig10.08_15.gif"/>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 name="Picture 70" descr="fig10.08_13.gif"/>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Picture 71" descr="fig10.08_16.gif"/>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Picture 72" descr="fig10.08_09.gif"/>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1304925" y="914400"/>
            <a:ext cx="6619875"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5715000" y="254860"/>
                <a:ext cx="1797800" cy="659540"/>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𝑃</m:t>
                      </m:r>
                      <m:r>
                        <a:rPr lang="en-US" b="0" i="1" smtClean="0">
                          <a:latin typeface="Cambria Math"/>
                        </a:rPr>
                        <m:t>=</m:t>
                      </m:r>
                      <m:f>
                        <m:fPr>
                          <m:ctrlPr>
                            <a:rPr lang="en-US" b="0" i="1" smtClean="0">
                              <a:latin typeface="Cambria Math"/>
                            </a:rPr>
                          </m:ctrlPr>
                        </m:fPr>
                        <m:num>
                          <m:r>
                            <m:rPr>
                              <m:nor/>
                            </m:rPr>
                            <a:rPr lang="en-US" b="0" i="0" smtClean="0">
                              <a:latin typeface="Cambria Math"/>
                            </a:rPr>
                            <m:t>MC</m:t>
                          </m:r>
                        </m:num>
                        <m:den>
                          <m:r>
                            <a:rPr lang="en-US" b="0" i="1" smtClean="0">
                              <a:latin typeface="Cambria Math"/>
                            </a:rPr>
                            <m:t>1+</m:t>
                          </m:r>
                          <m:d>
                            <m:dPr>
                              <m:ctrlPr>
                                <a:rPr lang="en-US" b="0" i="1" smtClean="0">
                                  <a:latin typeface="Cambria Math"/>
                                </a:rPr>
                              </m:ctrlPr>
                            </m:dPr>
                            <m:e>
                              <m:f>
                                <m:fPr>
                                  <m:type m:val="lin"/>
                                  <m:ctrlPr>
                                    <a:rPr lang="en-US" b="0" i="1" smtClean="0">
                                      <a:latin typeface="Cambria Math"/>
                                    </a:rPr>
                                  </m:ctrlPr>
                                </m:fPr>
                                <m:num>
                                  <m:r>
                                    <a:rPr lang="en-US" b="0" i="1" smtClean="0">
                                      <a:latin typeface="Cambria Math"/>
                                    </a:rPr>
                                    <m:t>1</m:t>
                                  </m:r>
                                </m:num>
                                <m:den>
                                  <m:sSub>
                                    <m:sSubPr>
                                      <m:ctrlPr>
                                        <a:rPr lang="en-US" b="0" i="1" smtClean="0">
                                          <a:latin typeface="Cambria Math"/>
                                        </a:rPr>
                                      </m:ctrlPr>
                                    </m:sSubPr>
                                    <m:e>
                                      <m:r>
                                        <a:rPr lang="en-US" b="0" i="1" smtClean="0">
                                          <a:latin typeface="Cambria Math"/>
                                        </a:rPr>
                                        <m:t>𝐸</m:t>
                                      </m:r>
                                    </m:e>
                                    <m:sub>
                                      <m:r>
                                        <a:rPr lang="en-US" b="0" i="1" smtClean="0">
                                          <a:latin typeface="Cambria Math"/>
                                        </a:rPr>
                                        <m:t>𝑑</m:t>
                                      </m:r>
                                    </m:sub>
                                  </m:sSub>
                                </m:den>
                              </m:f>
                            </m:e>
                          </m:d>
                        </m:den>
                      </m:f>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5715000" y="254860"/>
                <a:ext cx="1797800" cy="659540"/>
              </a:xfrm>
              <a:prstGeom prst="rect">
                <a:avLst/>
              </a:prstGeom>
              <a:blipFill rotWithShape="1">
                <a:blip r:embed="rId20"/>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3570458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2">
                                            <p:txEl>
                                              <p:pRg st="0" end="0"/>
                                            </p:txEl>
                                          </p:spTgt>
                                        </p:tgtEl>
                                        <p:attrNameLst>
                                          <p:attrName>style.visibility</p:attrName>
                                        </p:attrNameLst>
                                      </p:cBhvr>
                                      <p:to>
                                        <p:strVal val="visible"/>
                                      </p:to>
                                    </p:set>
                                    <p:animEffect transition="in" filter="wipe(left)">
                                      <p:cBhvr>
                                        <p:cTn id="7" dur="500"/>
                                        <p:tgtEl>
                                          <p:spTgt spid="4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500"/>
                                        <p:tgtEl>
                                          <p:spTgt spid="25"/>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down)">
                                      <p:cBhvr>
                                        <p:cTn id="23" dur="500"/>
                                        <p:tgtEl>
                                          <p:spTgt spid="30"/>
                                        </p:tgtEl>
                                      </p:cBhvr>
                                    </p:animEffect>
                                  </p:childTnLst>
                                </p:cTn>
                              </p:par>
                              <p:par>
                                <p:cTn id="24" presetID="22" presetClass="entr" presetSubtype="8"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43">
                                            <p:bg/>
                                          </p:spTgt>
                                        </p:tgtEl>
                                        <p:attrNameLst>
                                          <p:attrName>style.visibility</p:attrName>
                                        </p:attrNameLst>
                                      </p:cBhvr>
                                      <p:to>
                                        <p:strVal val="visible"/>
                                      </p:to>
                                    </p:set>
                                    <p:animEffect transition="in" filter="wipe(left)">
                                      <p:cBhvr>
                                        <p:cTn id="30" dur="500"/>
                                        <p:tgtEl>
                                          <p:spTgt spid="43">
                                            <p:bg/>
                                          </p:spTgt>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43">
                                            <p:txEl>
                                              <p:pRg st="0" end="0"/>
                                            </p:txEl>
                                          </p:spTgt>
                                        </p:tgtEl>
                                        <p:attrNameLst>
                                          <p:attrName>style.visibility</p:attrName>
                                        </p:attrNameLst>
                                      </p:cBhvr>
                                      <p:to>
                                        <p:strVal val="visible"/>
                                      </p:to>
                                    </p:set>
                                    <p:animEffect transition="in" filter="wipe(left)">
                                      <p:cBhvr>
                                        <p:cTn id="34" dur="500"/>
                                        <p:tgtEl>
                                          <p:spTgt spid="43">
                                            <p:txEl>
                                              <p:pRg st="0" end="0"/>
                                            </p:txEl>
                                          </p:spTgt>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wipe(left)">
                                      <p:cBhvr>
                                        <p:cTn id="38" dur="500"/>
                                        <p:tgtEl>
                                          <p:spTgt spid="60"/>
                                        </p:tgtEl>
                                      </p:cBhvr>
                                    </p:animEffec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left)">
                                      <p:cBhvr>
                                        <p:cTn id="42" dur="1000"/>
                                        <p:tgtEl>
                                          <p:spTgt spid="57"/>
                                        </p:tgtEl>
                                      </p:cBhvr>
                                    </p:animEffect>
                                  </p:childTnLst>
                                </p:cTn>
                              </p:par>
                            </p:childTnLst>
                          </p:cTn>
                        </p:par>
                        <p:par>
                          <p:cTn id="43" fill="hold">
                            <p:stCondLst>
                              <p:cond delay="5000"/>
                            </p:stCondLst>
                            <p:childTnLst>
                              <p:par>
                                <p:cTn id="44" presetID="22" presetClass="entr" presetSubtype="8" fill="hold"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wipe(left)">
                                      <p:cBhvr>
                                        <p:cTn id="46" dur="1000"/>
                                        <p:tgtEl>
                                          <p:spTgt spid="37"/>
                                        </p:tgtEl>
                                      </p:cBhvr>
                                    </p:animEffect>
                                  </p:childTnLst>
                                </p:cTn>
                              </p:par>
                            </p:childTnLst>
                          </p:cTn>
                        </p:par>
                        <p:par>
                          <p:cTn id="47" fill="hold">
                            <p:stCondLst>
                              <p:cond delay="6000"/>
                            </p:stCondLst>
                            <p:childTnLst>
                              <p:par>
                                <p:cTn id="48" presetID="22" presetClass="entr" presetSubtype="8" fill="hold" nodeType="after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wipe(left)">
                                      <p:cBhvr>
                                        <p:cTn id="50" dur="1000"/>
                                        <p:tgtEl>
                                          <p:spTgt spid="52"/>
                                        </p:tgtEl>
                                      </p:cBhvr>
                                    </p:animEffect>
                                  </p:childTnLst>
                                </p:cTn>
                              </p:par>
                            </p:childTnLst>
                          </p:cTn>
                        </p:par>
                        <p:par>
                          <p:cTn id="51" fill="hold">
                            <p:stCondLst>
                              <p:cond delay="7000"/>
                            </p:stCondLst>
                            <p:childTnLst>
                              <p:par>
                                <p:cTn id="52" presetID="22" presetClass="entr" presetSubtype="8" fill="hold" nodeType="afterEffect">
                                  <p:stCondLst>
                                    <p:cond delay="0"/>
                                  </p:stCondLst>
                                  <p:childTnLst>
                                    <p:set>
                                      <p:cBhvr>
                                        <p:cTn id="53" dur="1" fill="hold">
                                          <p:stCondLst>
                                            <p:cond delay="0"/>
                                          </p:stCondLst>
                                        </p:cTn>
                                        <p:tgtEl>
                                          <p:spTgt spid="59"/>
                                        </p:tgtEl>
                                        <p:attrNameLst>
                                          <p:attrName>style.visibility</p:attrName>
                                        </p:attrNameLst>
                                      </p:cBhvr>
                                      <p:to>
                                        <p:strVal val="visible"/>
                                      </p:to>
                                    </p:set>
                                    <p:animEffect transition="in" filter="wipe(left)">
                                      <p:cBhvr>
                                        <p:cTn id="54" dur="1000"/>
                                        <p:tgtEl>
                                          <p:spTgt spid="59"/>
                                        </p:tgtEl>
                                      </p:cBhvr>
                                    </p:animEffect>
                                  </p:childTnLst>
                                </p:cTn>
                              </p:par>
                            </p:childTnLst>
                          </p:cTn>
                        </p:par>
                        <p:par>
                          <p:cTn id="55" fill="hold">
                            <p:stCondLst>
                              <p:cond delay="8000"/>
                            </p:stCondLst>
                            <p:childTnLst>
                              <p:par>
                                <p:cTn id="56" presetID="22" presetClass="entr" presetSubtype="4" fill="hold" nodeType="afterEffect">
                                  <p:stCondLst>
                                    <p:cond delay="0"/>
                                  </p:stCondLst>
                                  <p:childTnLst>
                                    <p:set>
                                      <p:cBhvr>
                                        <p:cTn id="57" dur="1" fill="hold">
                                          <p:stCondLst>
                                            <p:cond delay="0"/>
                                          </p:stCondLst>
                                        </p:cTn>
                                        <p:tgtEl>
                                          <p:spTgt spid="58"/>
                                        </p:tgtEl>
                                        <p:attrNameLst>
                                          <p:attrName>style.visibility</p:attrName>
                                        </p:attrNameLst>
                                      </p:cBhvr>
                                      <p:to>
                                        <p:strVal val="visible"/>
                                      </p:to>
                                    </p:set>
                                    <p:animEffect transition="in" filter="wipe(down)">
                                      <p:cBhvr>
                                        <p:cTn id="58" dur="1000"/>
                                        <p:tgtEl>
                                          <p:spTgt spid="58"/>
                                        </p:tgtEl>
                                      </p:cBhvr>
                                    </p:animEffect>
                                  </p:childTnLst>
                                </p:cTn>
                              </p:par>
                            </p:childTnLst>
                          </p:cTn>
                        </p:par>
                        <p:par>
                          <p:cTn id="59" fill="hold">
                            <p:stCondLst>
                              <p:cond delay="9000"/>
                            </p:stCondLst>
                            <p:childTnLst>
                              <p:par>
                                <p:cTn id="60" presetID="22" presetClass="entr" presetSubtype="8"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left)">
                                      <p:cBhvr>
                                        <p:cTn id="62" dur="1000"/>
                                        <p:tgtEl>
                                          <p:spTgt spid="39"/>
                                        </p:tgtEl>
                                      </p:cBhvr>
                                    </p:animEffect>
                                  </p:childTnLst>
                                </p:cTn>
                              </p:par>
                            </p:childTnLst>
                          </p:cTn>
                        </p:par>
                        <p:par>
                          <p:cTn id="63" fill="hold">
                            <p:stCondLst>
                              <p:cond delay="10000"/>
                            </p:stCondLst>
                            <p:childTnLst>
                              <p:par>
                                <p:cTn id="64" presetID="22" presetClass="entr" presetSubtype="1" fill="hold" nodeType="afterEffect">
                                  <p:stCondLst>
                                    <p:cond delay="0"/>
                                  </p:stCondLst>
                                  <p:childTnLst>
                                    <p:set>
                                      <p:cBhvr>
                                        <p:cTn id="65" dur="1" fill="hold">
                                          <p:stCondLst>
                                            <p:cond delay="0"/>
                                          </p:stCondLst>
                                        </p:cTn>
                                        <p:tgtEl>
                                          <p:spTgt spid="61"/>
                                        </p:tgtEl>
                                        <p:attrNameLst>
                                          <p:attrName>style.visibility</p:attrName>
                                        </p:attrNameLst>
                                      </p:cBhvr>
                                      <p:to>
                                        <p:strVal val="visible"/>
                                      </p:to>
                                    </p:set>
                                    <p:animEffect transition="in" filter="wipe(up)">
                                      <p:cBhvr>
                                        <p:cTn id="66" dur="1000"/>
                                        <p:tgtEl>
                                          <p:spTgt spid="61"/>
                                        </p:tgtEl>
                                      </p:cBhvr>
                                    </p:animEffect>
                                  </p:childTnLst>
                                </p:cTn>
                              </p:par>
                            </p:childTnLst>
                          </p:cTn>
                        </p:par>
                        <p:par>
                          <p:cTn id="67" fill="hold">
                            <p:stCondLst>
                              <p:cond delay="11000"/>
                            </p:stCondLst>
                            <p:childTnLst>
                              <p:par>
                                <p:cTn id="68" presetID="22" presetClass="entr" presetSubtype="8" fill="hold" grpId="0" nodeType="afterEffect">
                                  <p:stCondLst>
                                    <p:cond delay="0"/>
                                  </p:stCondLst>
                                  <p:childTnLst>
                                    <p:set>
                                      <p:cBhvr>
                                        <p:cTn id="69" dur="1" fill="hold">
                                          <p:stCondLst>
                                            <p:cond delay="0"/>
                                          </p:stCondLst>
                                        </p:cTn>
                                        <p:tgtEl>
                                          <p:spTgt spid="43">
                                            <p:txEl>
                                              <p:pRg st="1" end="1"/>
                                            </p:txEl>
                                          </p:spTgt>
                                        </p:tgtEl>
                                        <p:attrNameLst>
                                          <p:attrName>style.visibility</p:attrName>
                                        </p:attrNameLst>
                                      </p:cBhvr>
                                      <p:to>
                                        <p:strVal val="visible"/>
                                      </p:to>
                                    </p:set>
                                    <p:animEffect transition="in" filter="wipe(left)">
                                      <p:cBhvr>
                                        <p:cTn id="70" dur="500"/>
                                        <p:tgtEl>
                                          <p:spTgt spid="43">
                                            <p:txEl>
                                              <p:pRg st="1" end="1"/>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73"/>
                                        </p:tgtEl>
                                        <p:attrNameLst>
                                          <p:attrName>style.visibility</p:attrName>
                                        </p:attrNameLst>
                                      </p:cBhvr>
                                      <p:to>
                                        <p:strVal val="visible"/>
                                      </p:to>
                                    </p:set>
                                    <p:animEffect transition="in" filter="wipe(left)">
                                      <p:cBhvr>
                                        <p:cTn id="75" dur="500"/>
                                        <p:tgtEl>
                                          <p:spTgt spid="73"/>
                                        </p:tgtEl>
                                      </p:cBhvr>
                                    </p:animEffect>
                                  </p:childTnLst>
                                </p:cTn>
                              </p:par>
                            </p:childTnLst>
                          </p:cTn>
                        </p:par>
                        <p:par>
                          <p:cTn id="76" fill="hold">
                            <p:stCondLst>
                              <p:cond delay="500"/>
                            </p:stCondLst>
                            <p:childTnLst>
                              <p:par>
                                <p:cTn id="77" presetID="22" presetClass="entr" presetSubtype="8" fill="hold" nodeType="after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wipe(left)">
                                      <p:cBhvr>
                                        <p:cTn id="79" dur="1000"/>
                                        <p:tgtEl>
                                          <p:spTgt spid="62"/>
                                        </p:tgtEl>
                                      </p:cBhvr>
                                    </p:animEffect>
                                  </p:childTnLst>
                                </p:cTn>
                              </p:par>
                            </p:childTnLst>
                          </p:cTn>
                        </p:par>
                        <p:par>
                          <p:cTn id="80" fill="hold">
                            <p:stCondLst>
                              <p:cond delay="1500"/>
                            </p:stCondLst>
                            <p:childTnLst>
                              <p:par>
                                <p:cTn id="81" presetID="22" presetClass="entr" presetSubtype="8" fill="hold" nodeType="afterEffect">
                                  <p:stCondLst>
                                    <p:cond delay="0"/>
                                  </p:stCondLst>
                                  <p:childTnLst>
                                    <p:set>
                                      <p:cBhvr>
                                        <p:cTn id="82" dur="1" fill="hold">
                                          <p:stCondLst>
                                            <p:cond delay="0"/>
                                          </p:stCondLst>
                                        </p:cTn>
                                        <p:tgtEl>
                                          <p:spTgt spid="63"/>
                                        </p:tgtEl>
                                        <p:attrNameLst>
                                          <p:attrName>style.visibility</p:attrName>
                                        </p:attrNameLst>
                                      </p:cBhvr>
                                      <p:to>
                                        <p:strVal val="visible"/>
                                      </p:to>
                                    </p:set>
                                    <p:animEffect transition="in" filter="wipe(left)">
                                      <p:cBhvr>
                                        <p:cTn id="83" dur="1000"/>
                                        <p:tgtEl>
                                          <p:spTgt spid="63"/>
                                        </p:tgtEl>
                                      </p:cBhvr>
                                    </p:animEffect>
                                  </p:childTnLst>
                                </p:cTn>
                              </p:par>
                            </p:childTnLst>
                          </p:cTn>
                        </p:par>
                        <p:par>
                          <p:cTn id="84" fill="hold">
                            <p:stCondLst>
                              <p:cond delay="2500"/>
                            </p:stCondLst>
                            <p:childTnLst>
                              <p:par>
                                <p:cTn id="85" presetID="22" presetClass="entr" presetSubtype="8" fill="hold" nodeType="afterEffect">
                                  <p:stCondLst>
                                    <p:cond delay="0"/>
                                  </p:stCondLst>
                                  <p:childTnLst>
                                    <p:set>
                                      <p:cBhvr>
                                        <p:cTn id="86" dur="1" fill="hold">
                                          <p:stCondLst>
                                            <p:cond delay="0"/>
                                          </p:stCondLst>
                                        </p:cTn>
                                        <p:tgtEl>
                                          <p:spTgt spid="64"/>
                                        </p:tgtEl>
                                        <p:attrNameLst>
                                          <p:attrName>style.visibility</p:attrName>
                                        </p:attrNameLst>
                                      </p:cBhvr>
                                      <p:to>
                                        <p:strVal val="visible"/>
                                      </p:to>
                                    </p:set>
                                    <p:animEffect transition="in" filter="wipe(left)">
                                      <p:cBhvr>
                                        <p:cTn id="87" dur="1000"/>
                                        <p:tgtEl>
                                          <p:spTgt spid="64"/>
                                        </p:tgtEl>
                                      </p:cBhvr>
                                    </p:animEffect>
                                  </p:childTnLst>
                                </p:cTn>
                              </p:par>
                            </p:childTnLst>
                          </p:cTn>
                        </p:par>
                        <p:par>
                          <p:cTn id="88" fill="hold">
                            <p:stCondLst>
                              <p:cond delay="3500"/>
                            </p:stCondLst>
                            <p:childTnLst>
                              <p:par>
                                <p:cTn id="89" presetID="22" presetClass="entr" presetSubtype="8" fill="hold"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wipe(left)">
                                      <p:cBhvr>
                                        <p:cTn id="91" dur="1000"/>
                                        <p:tgtEl>
                                          <p:spTgt spid="71"/>
                                        </p:tgtEl>
                                      </p:cBhvr>
                                    </p:animEffect>
                                  </p:childTnLst>
                                </p:cTn>
                              </p:par>
                            </p:childTnLst>
                          </p:cTn>
                        </p:par>
                        <p:par>
                          <p:cTn id="92" fill="hold">
                            <p:stCondLst>
                              <p:cond delay="4500"/>
                            </p:stCondLst>
                            <p:childTnLst>
                              <p:par>
                                <p:cTn id="93" presetID="22" presetClass="entr" presetSubtype="4" fill="hold" nodeType="afterEffect">
                                  <p:stCondLst>
                                    <p:cond delay="0"/>
                                  </p:stCondLst>
                                  <p:childTnLst>
                                    <p:set>
                                      <p:cBhvr>
                                        <p:cTn id="94" dur="1" fill="hold">
                                          <p:stCondLst>
                                            <p:cond delay="0"/>
                                          </p:stCondLst>
                                        </p:cTn>
                                        <p:tgtEl>
                                          <p:spTgt spid="65"/>
                                        </p:tgtEl>
                                        <p:attrNameLst>
                                          <p:attrName>style.visibility</p:attrName>
                                        </p:attrNameLst>
                                      </p:cBhvr>
                                      <p:to>
                                        <p:strVal val="visible"/>
                                      </p:to>
                                    </p:set>
                                    <p:animEffect transition="in" filter="wipe(down)">
                                      <p:cBhvr>
                                        <p:cTn id="95" dur="1000"/>
                                        <p:tgtEl>
                                          <p:spTgt spid="65"/>
                                        </p:tgtEl>
                                      </p:cBhvr>
                                    </p:animEffect>
                                  </p:childTnLst>
                                </p:cTn>
                              </p:par>
                            </p:childTnLst>
                          </p:cTn>
                        </p:par>
                        <p:par>
                          <p:cTn id="96" fill="hold">
                            <p:stCondLst>
                              <p:cond delay="5500"/>
                            </p:stCondLst>
                            <p:childTnLst>
                              <p:par>
                                <p:cTn id="97" presetID="22" presetClass="entr" presetSubtype="8" fill="hold" nodeType="afterEffect">
                                  <p:stCondLst>
                                    <p:cond delay="0"/>
                                  </p:stCondLst>
                                  <p:childTnLst>
                                    <p:set>
                                      <p:cBhvr>
                                        <p:cTn id="98" dur="1" fill="hold">
                                          <p:stCondLst>
                                            <p:cond delay="0"/>
                                          </p:stCondLst>
                                        </p:cTn>
                                        <p:tgtEl>
                                          <p:spTgt spid="66"/>
                                        </p:tgtEl>
                                        <p:attrNameLst>
                                          <p:attrName>style.visibility</p:attrName>
                                        </p:attrNameLst>
                                      </p:cBhvr>
                                      <p:to>
                                        <p:strVal val="visible"/>
                                      </p:to>
                                    </p:set>
                                    <p:animEffect transition="in" filter="wipe(left)">
                                      <p:cBhvr>
                                        <p:cTn id="99" dur="1000"/>
                                        <p:tgtEl>
                                          <p:spTgt spid="66"/>
                                        </p:tgtEl>
                                      </p:cBhvr>
                                    </p:animEffect>
                                  </p:childTnLst>
                                </p:cTn>
                              </p:par>
                            </p:childTnLst>
                          </p:cTn>
                        </p:par>
                        <p:par>
                          <p:cTn id="100" fill="hold">
                            <p:stCondLst>
                              <p:cond delay="6500"/>
                            </p:stCondLst>
                            <p:childTnLst>
                              <p:par>
                                <p:cTn id="101" presetID="22" presetClass="entr" presetSubtype="4" fill="hold" nodeType="afterEffect">
                                  <p:stCondLst>
                                    <p:cond delay="0"/>
                                  </p:stCondLst>
                                  <p:childTnLst>
                                    <p:set>
                                      <p:cBhvr>
                                        <p:cTn id="102" dur="1" fill="hold">
                                          <p:stCondLst>
                                            <p:cond delay="0"/>
                                          </p:stCondLst>
                                        </p:cTn>
                                        <p:tgtEl>
                                          <p:spTgt spid="72"/>
                                        </p:tgtEl>
                                        <p:attrNameLst>
                                          <p:attrName>style.visibility</p:attrName>
                                        </p:attrNameLst>
                                      </p:cBhvr>
                                      <p:to>
                                        <p:strVal val="visible"/>
                                      </p:to>
                                    </p:set>
                                    <p:animEffect transition="in" filter="wipe(down)">
                                      <p:cBhvr>
                                        <p:cTn id="103" dur="1000"/>
                                        <p:tgtEl>
                                          <p:spTgt spid="72"/>
                                        </p:tgtEl>
                                      </p:cBhvr>
                                    </p:animEffect>
                                  </p:childTnLst>
                                </p:cTn>
                              </p:par>
                            </p:childTnLst>
                          </p:cTn>
                        </p:par>
                        <p:par>
                          <p:cTn id="104" fill="hold">
                            <p:stCondLst>
                              <p:cond delay="7500"/>
                            </p:stCondLst>
                            <p:childTnLst>
                              <p:par>
                                <p:cTn id="105" presetID="22" presetClass="entr" presetSubtype="8" fill="hold" grpId="0" nodeType="afterEffect">
                                  <p:stCondLst>
                                    <p:cond delay="0"/>
                                  </p:stCondLst>
                                  <p:childTnLst>
                                    <p:set>
                                      <p:cBhvr>
                                        <p:cTn id="106" dur="1" fill="hold">
                                          <p:stCondLst>
                                            <p:cond delay="0"/>
                                          </p:stCondLst>
                                        </p:cTn>
                                        <p:tgtEl>
                                          <p:spTgt spid="43">
                                            <p:txEl>
                                              <p:pRg st="2" end="2"/>
                                            </p:txEl>
                                          </p:spTgt>
                                        </p:tgtEl>
                                        <p:attrNameLst>
                                          <p:attrName>style.visibility</p:attrName>
                                        </p:attrNameLst>
                                      </p:cBhvr>
                                      <p:to>
                                        <p:strVal val="visible"/>
                                      </p:to>
                                    </p:set>
                                    <p:animEffect transition="in" filter="wipe(left)">
                                      <p:cBhvr>
                                        <p:cTn id="107" dur="500"/>
                                        <p:tgtEl>
                                          <p:spTgt spid="43">
                                            <p:txEl>
                                              <p:pRg st="2" end="2"/>
                                            </p:txEl>
                                          </p:spTgt>
                                        </p:tgtEl>
                                      </p:cBhvr>
                                    </p:animEffect>
                                  </p:childTnLst>
                                </p:cTn>
                              </p:par>
                            </p:childTnLst>
                          </p:cTn>
                        </p:par>
                        <p:par>
                          <p:cTn id="108" fill="hold">
                            <p:stCondLst>
                              <p:cond delay="8000"/>
                            </p:stCondLst>
                            <p:childTnLst>
                              <p:par>
                                <p:cTn id="109" presetID="22" presetClass="entr" presetSubtype="1" fill="hold" nodeType="after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wipe(up)">
                                      <p:cBhvr>
                                        <p:cTn id="11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42" grpId="0" build="p"/>
      <p:bldP spid="43" grpId="0" uiExpand="1" build="p" animBg="1"/>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10.3</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9906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MARKUP PRICING: SUPERMARKETS TO DESIGNER JEANS</a:t>
            </a:r>
            <a:endParaRPr lang="en-US" sz="2000" b="1" dirty="0">
              <a:solidFill>
                <a:srgbClr val="007CB2"/>
              </a:solidFill>
              <a:latin typeface="Arial" charset="0"/>
            </a:endParaRPr>
          </a:p>
        </p:txBody>
      </p:sp>
      <p:pic>
        <p:nvPicPr>
          <p:cNvPr id="8" name="Picture 7" descr="ex10.02pictures.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873125"/>
            <a:ext cx="285750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93"/>
          <p:cNvSpPr>
            <a:spLocks noChangeArrowheads="1"/>
          </p:cNvSpPr>
          <p:nvPr/>
        </p:nvSpPr>
        <p:spPr bwMode="auto">
          <a:xfrm>
            <a:off x="457200" y="873125"/>
            <a:ext cx="8153400" cy="499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0" lvl="1">
              <a:spcBef>
                <a:spcPts val="800"/>
              </a:spcBef>
              <a:buNone/>
            </a:pPr>
            <a:r>
              <a:rPr lang="en-US" dirty="0">
                <a:latin typeface="Arial" charset="0"/>
              </a:rPr>
              <a:t>Although the elasticity of market demand for food </a:t>
            </a:r>
            <a:r>
              <a:rPr lang="en-US" dirty="0" smtClean="0">
                <a:latin typeface="Arial" charset="0"/>
              </a:rPr>
              <a:t>is</a:t>
            </a:r>
            <a:br>
              <a:rPr lang="en-US" dirty="0" smtClean="0">
                <a:latin typeface="Arial" charset="0"/>
              </a:rPr>
            </a:br>
            <a:r>
              <a:rPr lang="en-US" dirty="0" smtClean="0">
                <a:latin typeface="Arial" charset="0"/>
              </a:rPr>
              <a:t>small </a:t>
            </a:r>
            <a:r>
              <a:rPr lang="en-US" dirty="0">
                <a:latin typeface="Arial" charset="0"/>
              </a:rPr>
              <a:t>(about −1), no single supermarket can raise </a:t>
            </a:r>
            <a:r>
              <a:rPr lang="en-US" dirty="0" smtClean="0">
                <a:latin typeface="Arial" charset="0"/>
              </a:rPr>
              <a:t>its</a:t>
            </a:r>
            <a:br>
              <a:rPr lang="en-US" dirty="0" smtClean="0">
                <a:latin typeface="Arial" charset="0"/>
              </a:rPr>
            </a:br>
            <a:r>
              <a:rPr lang="en-US" dirty="0" smtClean="0">
                <a:latin typeface="Arial" charset="0"/>
              </a:rPr>
              <a:t>prices </a:t>
            </a:r>
            <a:r>
              <a:rPr lang="en-US" dirty="0">
                <a:latin typeface="Arial" charset="0"/>
              </a:rPr>
              <a:t>very much without losing customers to </a:t>
            </a:r>
            <a:r>
              <a:rPr lang="en-US" dirty="0" smtClean="0">
                <a:latin typeface="Arial" charset="0"/>
              </a:rPr>
              <a:t>other</a:t>
            </a:r>
            <a:br>
              <a:rPr lang="en-US" dirty="0" smtClean="0">
                <a:latin typeface="Arial" charset="0"/>
              </a:rPr>
            </a:br>
            <a:r>
              <a:rPr lang="en-US" dirty="0" smtClean="0">
                <a:latin typeface="Arial" charset="0"/>
              </a:rPr>
              <a:t>stores</a:t>
            </a:r>
            <a:r>
              <a:rPr lang="en-US" dirty="0">
                <a:latin typeface="Arial" charset="0"/>
              </a:rPr>
              <a:t>.</a:t>
            </a:r>
          </a:p>
          <a:p>
            <a:pPr marL="0" lvl="1">
              <a:spcBef>
                <a:spcPts val="800"/>
              </a:spcBef>
              <a:buNone/>
            </a:pPr>
            <a:r>
              <a:rPr lang="en-US" dirty="0">
                <a:latin typeface="Arial" charset="0"/>
              </a:rPr>
              <a:t>The elasticity of demand for any one supermarket </a:t>
            </a:r>
            <a:r>
              <a:rPr lang="en-US" dirty="0" smtClean="0">
                <a:latin typeface="Arial" charset="0"/>
              </a:rPr>
              <a:t>is</a:t>
            </a:r>
            <a:br>
              <a:rPr lang="en-US" dirty="0" smtClean="0">
                <a:latin typeface="Arial" charset="0"/>
              </a:rPr>
            </a:br>
            <a:r>
              <a:rPr lang="en-US" dirty="0" smtClean="0">
                <a:latin typeface="Arial" charset="0"/>
              </a:rPr>
              <a:t>often </a:t>
            </a:r>
            <a:r>
              <a:rPr lang="en-US" dirty="0">
                <a:latin typeface="Arial" charset="0"/>
              </a:rPr>
              <a:t>as large as −10.  We find </a:t>
            </a:r>
            <a:r>
              <a:rPr lang="en-US" i="1" dirty="0">
                <a:latin typeface="Arial" charset="0"/>
              </a:rPr>
              <a:t>P</a:t>
            </a:r>
            <a:r>
              <a:rPr lang="en-US" dirty="0">
                <a:latin typeface="Arial" charset="0"/>
              </a:rPr>
              <a:t> = MC/(1 − 0.1) </a:t>
            </a:r>
            <a:r>
              <a:rPr lang="en-US" dirty="0" smtClean="0">
                <a:latin typeface="Arial" charset="0"/>
              </a:rPr>
              <a:t>=</a:t>
            </a:r>
            <a:br>
              <a:rPr lang="en-US" dirty="0" smtClean="0">
                <a:latin typeface="Arial" charset="0"/>
              </a:rPr>
            </a:br>
            <a:r>
              <a:rPr lang="en-US" dirty="0" smtClean="0">
                <a:latin typeface="Arial" charset="0"/>
              </a:rPr>
              <a:t>MC</a:t>
            </a:r>
            <a:r>
              <a:rPr lang="en-US" dirty="0">
                <a:latin typeface="Arial" charset="0"/>
              </a:rPr>
              <a:t>/(0.9) = (1.11)MC.</a:t>
            </a:r>
          </a:p>
          <a:p>
            <a:pPr>
              <a:spcBef>
                <a:spcPts val="800"/>
              </a:spcBef>
              <a:buNone/>
            </a:pPr>
            <a:r>
              <a:rPr lang="en-US" dirty="0">
                <a:latin typeface="Arial" charset="0"/>
              </a:rPr>
              <a:t>The manager of a typical supermarket should set prices about 11 percent above marginal cost.</a:t>
            </a:r>
          </a:p>
          <a:p>
            <a:pPr>
              <a:spcBef>
                <a:spcPts val="800"/>
              </a:spcBef>
              <a:buNone/>
            </a:pPr>
            <a:r>
              <a:rPr lang="en-US" dirty="0">
                <a:latin typeface="Arial" charset="0"/>
              </a:rPr>
              <a:t>Small convenience stores typically charge higher prices because its customers are generally less price sensitive. </a:t>
            </a:r>
          </a:p>
          <a:p>
            <a:pPr>
              <a:spcBef>
                <a:spcPts val="800"/>
              </a:spcBef>
              <a:buNone/>
            </a:pPr>
            <a:r>
              <a:rPr lang="en-US" dirty="0">
                <a:latin typeface="Arial" charset="0"/>
              </a:rPr>
              <a:t>Because the elasticity of demand for a convenience store is about −5, the markup equation implies that its prices should be about 25 percent above marginal cost.</a:t>
            </a:r>
          </a:p>
          <a:p>
            <a:pPr>
              <a:spcBef>
                <a:spcPts val="800"/>
              </a:spcBef>
              <a:buNone/>
            </a:pPr>
            <a:r>
              <a:rPr lang="en-US" dirty="0">
                <a:latin typeface="Arial" charset="0"/>
              </a:rPr>
              <a:t>With designer jeans, demand elasticities in the range of −2 to −3 are typical.  This means that price should be 50 to 100 percent higher than marginal cost.</a:t>
            </a: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602872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Effect transition="in" filter="wipe(left)">
                                      <p:cBhvr>
                                        <p:cTn id="26" dur="500"/>
                                        <p:tgtEl>
                                          <p:spTgt spid="9">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9">
                                            <p:txEl>
                                              <p:pRg st="1" end="1"/>
                                            </p:txEl>
                                          </p:spTgt>
                                        </p:tgtEl>
                                        <p:attrNameLst>
                                          <p:attrName>style.visibility</p:attrName>
                                        </p:attrNameLst>
                                      </p:cBhvr>
                                      <p:to>
                                        <p:strVal val="visible"/>
                                      </p:to>
                                    </p:set>
                                    <p:animEffect transition="in" filter="wipe(left)">
                                      <p:cBhvr>
                                        <p:cTn id="31" dur="500"/>
                                        <p:tgtEl>
                                          <p:spTgt spid="9">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wipe(left)">
                                      <p:cBhvr>
                                        <p:cTn id="36" dur="500"/>
                                        <p:tgtEl>
                                          <p:spTgt spid="9">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9">
                                            <p:txEl>
                                              <p:pRg st="3" end="3"/>
                                            </p:txEl>
                                          </p:spTgt>
                                        </p:tgtEl>
                                        <p:attrNameLst>
                                          <p:attrName>style.visibility</p:attrName>
                                        </p:attrNameLst>
                                      </p:cBhvr>
                                      <p:to>
                                        <p:strVal val="visible"/>
                                      </p:to>
                                    </p:set>
                                    <p:animEffect transition="in" filter="wipe(left)">
                                      <p:cBhvr>
                                        <p:cTn id="41" dur="500"/>
                                        <p:tgtEl>
                                          <p:spTgt spid="9">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9">
                                            <p:txEl>
                                              <p:pRg st="4" end="4"/>
                                            </p:txEl>
                                          </p:spTgt>
                                        </p:tgtEl>
                                        <p:attrNameLst>
                                          <p:attrName>style.visibility</p:attrName>
                                        </p:attrNameLst>
                                      </p:cBhvr>
                                      <p:to>
                                        <p:strVal val="visible"/>
                                      </p:to>
                                    </p:set>
                                    <p:animEffect transition="in" filter="wipe(left)">
                                      <p:cBhvr>
                                        <p:cTn id="46" dur="500"/>
                                        <p:tgtEl>
                                          <p:spTgt spid="9">
                                            <p:txEl>
                                              <p:pRg st="4" end="4"/>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9">
                                            <p:txEl>
                                              <p:pRg st="5" end="5"/>
                                            </p:txEl>
                                          </p:spTgt>
                                        </p:tgtEl>
                                        <p:attrNameLst>
                                          <p:attrName>style.visibility</p:attrName>
                                        </p:attrNameLst>
                                      </p:cBhvr>
                                      <p:to>
                                        <p:strVal val="visible"/>
                                      </p:to>
                                    </p:set>
                                    <p:animEffect transition="in" filter="wipe(left)">
                                      <p:cBhvr>
                                        <p:cTn id="51" dur="500"/>
                                        <p:tgtEl>
                                          <p:spTgt spid="9">
                                            <p:txEl>
                                              <p:pRg st="5" end="5"/>
                                            </p:txEl>
                                          </p:spTgt>
                                        </p:tgtEl>
                                      </p:cBhvr>
                                    </p:animEffect>
                                  </p:childTnLst>
                                </p:cTn>
                              </p:par>
                            </p:childTnLst>
                          </p:cTn>
                        </p:par>
                        <p:par>
                          <p:cTn id="52" fill="hold">
                            <p:stCondLst>
                              <p:cond delay="5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9"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457200"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10.4</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305050" y="0"/>
            <a:ext cx="6838951" cy="695326"/>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PRICING OF VIDEOS</a:t>
            </a:r>
            <a:endParaRPr lang="en-US" sz="2000" b="1" dirty="0">
              <a:solidFill>
                <a:srgbClr val="007CB2"/>
              </a:solidFill>
              <a:latin typeface="Arial" charset="0"/>
            </a:endParaRPr>
          </a:p>
        </p:txBody>
      </p:sp>
      <p:sp>
        <p:nvSpPr>
          <p:cNvPr id="2" name="Rectangle 1"/>
          <p:cNvSpPr/>
          <p:nvPr/>
        </p:nvSpPr>
        <p:spPr>
          <a:xfrm>
            <a:off x="409575" y="695325"/>
            <a:ext cx="8277225" cy="1200329"/>
          </a:xfrm>
          <a:prstGeom prst="rect">
            <a:avLst/>
          </a:prstGeom>
        </p:spPr>
        <p:txBody>
          <a:bodyPr wrap="square">
            <a:spAutoFit/>
          </a:bodyPr>
          <a:lstStyle/>
          <a:p>
            <a:pPr>
              <a:buNone/>
            </a:pPr>
            <a:r>
              <a:rPr lang="en-US" dirty="0" smtClean="0">
                <a:latin typeface="+mn-lt"/>
              </a:rPr>
              <a:t>When the market for videos was </a:t>
            </a:r>
            <a:r>
              <a:rPr lang="en-US" dirty="0">
                <a:latin typeface="+mn-lt"/>
              </a:rPr>
              <a:t>young, producers had </a:t>
            </a:r>
            <a:r>
              <a:rPr lang="en-US" dirty="0" smtClean="0">
                <a:latin typeface="+mn-lt"/>
              </a:rPr>
              <a:t>no good </a:t>
            </a:r>
            <a:r>
              <a:rPr lang="en-US" dirty="0">
                <a:latin typeface="+mn-lt"/>
              </a:rPr>
              <a:t>estimates of the elasticity of demand. As the market matured, however, sales </a:t>
            </a:r>
            <a:r>
              <a:rPr lang="en-US" dirty="0" smtClean="0">
                <a:latin typeface="+mn-lt"/>
              </a:rPr>
              <a:t>data and </a:t>
            </a:r>
            <a:r>
              <a:rPr lang="en-US" dirty="0">
                <a:latin typeface="+mn-lt"/>
              </a:rPr>
              <a:t>market research studies put pricing </a:t>
            </a:r>
            <a:r>
              <a:rPr lang="en-US" dirty="0" smtClean="0">
                <a:latin typeface="+mn-lt"/>
              </a:rPr>
              <a:t>decisions on </a:t>
            </a:r>
            <a:r>
              <a:rPr lang="en-US" dirty="0">
                <a:latin typeface="+mn-lt"/>
              </a:rPr>
              <a:t>firmer ground. By the 1990s, most producers had </a:t>
            </a:r>
            <a:r>
              <a:rPr lang="en-US" dirty="0" smtClean="0">
                <a:latin typeface="+mn-lt"/>
              </a:rPr>
              <a:t>lowered prices </a:t>
            </a:r>
            <a:r>
              <a:rPr lang="en-US" dirty="0">
                <a:latin typeface="+mn-lt"/>
              </a:rPr>
              <a:t>across the board.</a:t>
            </a:r>
          </a:p>
        </p:txBody>
      </p:sp>
      <p:graphicFrame>
        <p:nvGraphicFramePr>
          <p:cNvPr id="48" name="Group 49"/>
          <p:cNvGraphicFramePr>
            <a:graphicFrameLocks noGrp="1"/>
          </p:cNvGraphicFramePr>
          <p:nvPr>
            <p:extLst>
              <p:ext uri="{D42A27DB-BD31-4B8C-83A1-F6EECF244321}">
                <p14:modId xmlns:p14="http://schemas.microsoft.com/office/powerpoint/2010/main" val="494974850"/>
              </p:ext>
            </p:extLst>
          </p:nvPr>
        </p:nvGraphicFramePr>
        <p:xfrm>
          <a:off x="533400" y="2133600"/>
          <a:ext cx="8458200" cy="3681834"/>
        </p:xfrm>
        <a:graphic>
          <a:graphicData uri="http://schemas.openxmlformats.org/drawingml/2006/table">
            <a:tbl>
              <a:tblPr/>
              <a:tblGrid>
                <a:gridCol w="1430347"/>
                <a:gridCol w="1084253"/>
                <a:gridCol w="1676400"/>
                <a:gridCol w="2514600"/>
                <a:gridCol w="175260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rPr>
                        <a:t>TABLE 10.2</a:t>
                      </a:r>
                    </a:p>
                  </a:txBody>
                  <a:tcPr marT="45699" marB="45699" horzOverflow="overflow">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950057"/>
                    </a:solidFill>
                  </a:tcPr>
                </a:tc>
                <a:tc gridSpan="4">
                  <a:txBody>
                    <a:bodyPr/>
                    <a:lstStyle/>
                    <a:p>
                      <a:r>
                        <a:rPr lang="en-US" sz="1400" b="1" dirty="0" smtClean="0">
                          <a:solidFill>
                            <a:srgbClr val="FFFFFF"/>
                          </a:solidFill>
                        </a:rPr>
                        <a:t>RETAIL</a:t>
                      </a:r>
                      <a:r>
                        <a:rPr lang="en-US" sz="1400" b="1" baseline="0" dirty="0" smtClean="0">
                          <a:solidFill>
                            <a:srgbClr val="FFFFFF"/>
                          </a:solidFill>
                        </a:rPr>
                        <a:t> PRICES OF VIDEOS IN 1985 AND 2011</a:t>
                      </a:r>
                      <a:endParaRPr lang="en-US" sz="1400" b="1" dirty="0">
                        <a:solidFill>
                          <a:srgbClr val="FFFFFF"/>
                        </a:solidFill>
                      </a:endParaRPr>
                    </a:p>
                  </a:txBody>
                  <a:tcPr marT="45699" marB="45699" horzOverflow="overflow">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268368">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mn-lt"/>
                        </a:rPr>
                        <a:t>1985</a:t>
                      </a:r>
                    </a:p>
                  </a:txBody>
                  <a:tcPr marT="45699" marB="45699" anchor="b" horzOverflow="overflow">
                    <a:lnL w="28575" cap="flat" cmpd="sng" algn="ctr">
                      <a:solidFill>
                        <a:srgbClr val="00AB4E"/>
                      </a:solidFill>
                      <a:prstDash val="solid"/>
                      <a:round/>
                      <a:headEnd type="none" w="med" len="med"/>
                      <a:tailEnd type="none" w="med" len="med"/>
                    </a:lnL>
                    <a:lnR>
                      <a:noFill/>
                    </a:lnR>
                    <a:lnT w="1270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mn-lt"/>
                      </a:endParaRPr>
                    </a:p>
                  </a:txBody>
                  <a:tcPr marT="45699" marB="45699" horzOverflow="overflow">
                    <a:lnL>
                      <a:noFill/>
                    </a:lnL>
                    <a:lnR>
                      <a:noFill/>
                    </a:lnR>
                    <a:lnT w="1270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mn-lt"/>
                        </a:rPr>
                        <a:t>2011</a:t>
                      </a:r>
                    </a:p>
                  </a:txBody>
                  <a:tcPr marT="45699" marB="45699" anchor="b" horzOverflow="overflow">
                    <a:lnL>
                      <a:noFill/>
                    </a:lnL>
                    <a:lnR w="285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en-US" sz="1600" b="0" i="0" u="none" strike="noStrike" cap="none" normalizeH="0" baseline="0" dirty="0" smtClean="0">
                        <a:ln>
                          <a:noFill/>
                        </a:ln>
                        <a:solidFill>
                          <a:schemeClr val="tx1"/>
                        </a:solidFill>
                        <a:effectLst/>
                        <a:latin typeface="+mn-lt"/>
                      </a:endParaRPr>
                    </a:p>
                  </a:txBody>
                  <a:tcPr marT="45699" marB="45699"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1413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mn-lt"/>
                        </a:rPr>
                        <a:t>TITLE</a:t>
                      </a:r>
                    </a:p>
                  </a:txBody>
                  <a:tcPr marT="45699" marB="45699" anchor="b"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mn-lt"/>
                        </a:rPr>
                        <a:t>RETAIL PRICE ($)</a:t>
                      </a:r>
                    </a:p>
                  </a:txBody>
                  <a:tcPr marT="45699" marB="45699" anchor="b"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mn-lt"/>
                        </a:rPr>
                        <a:t>TITLE</a:t>
                      </a:r>
                    </a:p>
                  </a:txBody>
                  <a:tcPr marT="45699" marB="45699" anchor="b" horzOverflow="overflow">
                    <a:lnL>
                      <a:noFill/>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mn-lt"/>
                        </a:rPr>
                        <a:t>RETAIL PRICE ($)</a:t>
                      </a:r>
                    </a:p>
                  </a:txBody>
                  <a:tcPr marT="45699" marB="45699" anchor="b"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22860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mn-lt"/>
                      </a:endParaRPr>
                    </a:p>
                  </a:txBody>
                  <a:tcPr marT="45699" marB="45699" anchor="b"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mn-lt"/>
                        </a:rPr>
                        <a:t>VHS</a:t>
                      </a:r>
                    </a:p>
                  </a:txBody>
                  <a:tcPr marT="45699" marB="45699" anchor="b"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mn-lt"/>
                      </a:endParaRPr>
                    </a:p>
                  </a:txBody>
                  <a:tcPr marT="45699" marB="45699" anchor="b" horzOverflow="overflow">
                    <a:lnL>
                      <a:noFill/>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mn-lt"/>
                        </a:rPr>
                        <a:t>DVD</a:t>
                      </a:r>
                    </a:p>
                  </a:txBody>
                  <a:tcPr marT="45699" marB="45699" anchor="b"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152442">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Purple Rain</a:t>
                      </a:r>
                    </a:p>
                  </a:txBody>
                  <a:tcPr marT="45699" marB="45699" anchor="b"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$29.98</a:t>
                      </a:r>
                    </a:p>
                  </a:txBody>
                  <a:tcPr marT="45699" marB="45699" anchor="b"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Tangled</a:t>
                      </a:r>
                    </a:p>
                  </a:txBody>
                  <a:tcPr marT="45699" marB="45699" anchor="b" horzOverflow="overflow">
                    <a:lnL>
                      <a:noFill/>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$20.60</a:t>
                      </a:r>
                    </a:p>
                  </a:txBody>
                  <a:tcPr marT="45699" marB="45699" anchor="b"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04884">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Raiders of the Lost Ark</a:t>
                      </a:r>
                    </a:p>
                  </a:txBody>
                  <a:tcPr marT="45699" marB="45699" anchor="b"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$24.95</a:t>
                      </a:r>
                    </a:p>
                  </a:txBody>
                  <a:tcPr marT="45699" marB="45699" anchor="b"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Harry Potter and the Deathly Hallows, Part 1</a:t>
                      </a:r>
                    </a:p>
                  </a:txBody>
                  <a:tcPr marT="45699" marB="45699" anchor="b" horzOverflow="overflow">
                    <a:lnL>
                      <a:noFill/>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$20.58</a:t>
                      </a:r>
                    </a:p>
                  </a:txBody>
                  <a:tcPr marT="45699" marB="45699" anchor="b"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Jane Fonda Workout</a:t>
                      </a:r>
                    </a:p>
                  </a:txBody>
                  <a:tcPr marT="45699" marB="45699" anchor="b"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$59.95</a:t>
                      </a:r>
                    </a:p>
                  </a:txBody>
                  <a:tcPr marT="45699" marB="45699" anchor="b"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Megamind</a:t>
                      </a:r>
                    </a:p>
                  </a:txBody>
                  <a:tcPr marT="45699" marB="45699" anchor="b" horzOverflow="overflow">
                    <a:lnL>
                      <a:noFill/>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$18.74</a:t>
                      </a:r>
                    </a:p>
                  </a:txBody>
                  <a:tcPr marT="45699" marB="45699" anchor="b"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244008">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The Empire Strikes Back</a:t>
                      </a:r>
                    </a:p>
                  </a:txBody>
                  <a:tcPr marT="45699" marB="45699" anchor="b"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$79.98</a:t>
                      </a:r>
                    </a:p>
                  </a:txBody>
                  <a:tcPr marT="45699" marB="45699" anchor="b"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Despicable Me</a:t>
                      </a:r>
                    </a:p>
                  </a:txBody>
                  <a:tcPr marT="45699" marB="45699" anchor="b" horzOverflow="overflow">
                    <a:lnL>
                      <a:noFill/>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$14.99</a:t>
                      </a:r>
                    </a:p>
                  </a:txBody>
                  <a:tcPr marT="45699" marB="45699" anchor="b"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24405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An Officer and a Gentleman</a:t>
                      </a:r>
                    </a:p>
                  </a:txBody>
                  <a:tcPr marT="45699" marB="45699" anchor="b"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$24.95</a:t>
                      </a:r>
                    </a:p>
                  </a:txBody>
                  <a:tcPr marT="45699" marB="45699" anchor="b"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Red</a:t>
                      </a:r>
                    </a:p>
                  </a:txBody>
                  <a:tcPr marT="45699" marB="45699" anchor="b" horzOverflow="overflow">
                    <a:lnL>
                      <a:noFill/>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$27.14</a:t>
                      </a:r>
                    </a:p>
                  </a:txBody>
                  <a:tcPr marT="45699" marB="45699" anchor="b"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Star Trek: The Motion Picture</a:t>
                      </a:r>
                    </a:p>
                  </a:txBody>
                  <a:tcPr marT="45699" marB="45699" anchor="b"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$24.95</a:t>
                      </a:r>
                    </a:p>
                  </a:txBody>
                  <a:tcPr marT="45699" marB="45699" anchor="b"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The King’s Speech</a:t>
                      </a:r>
                    </a:p>
                  </a:txBody>
                  <a:tcPr marT="45699" marB="45699" anchor="b" horzOverflow="overflow">
                    <a:lnL>
                      <a:noFill/>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$14.99</a:t>
                      </a:r>
                    </a:p>
                  </a:txBody>
                  <a:tcPr marT="45699" marB="45699" anchor="b"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8100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Star Wars</a:t>
                      </a:r>
                    </a:p>
                  </a:txBody>
                  <a:tcPr marT="45699" marB="45699" anchor="b"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$39.98</a:t>
                      </a:r>
                    </a:p>
                  </a:txBody>
                  <a:tcPr marT="45699" marB="45699" anchor="b"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Secretariat</a:t>
                      </a:r>
                    </a:p>
                  </a:txBody>
                  <a:tcPr marT="45699" marB="45699" anchor="b" horzOverflow="overflow">
                    <a:lnL>
                      <a:noFill/>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mn-lt"/>
                        </a:rPr>
                        <a:t>$20.60</a:t>
                      </a:r>
                    </a:p>
                  </a:txBody>
                  <a:tcPr marT="45699" marB="45699" anchor="b"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bl>
          </a:graphicData>
        </a:graphic>
      </p:graphicFrame>
    </p:spTree>
    <p:extLst>
      <p:ext uri="{BB962C8B-B14F-4D97-AF65-F5344CB8AC3E}">
        <p14:creationId xmlns:p14="http://schemas.microsoft.com/office/powerpoint/2010/main" val="1327106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up)">
                                      <p:cBhvr>
                                        <p:cTn id="2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3" name="Rectangle 22"/>
          <p:cNvSpPr>
            <a:spLocks noChangeArrowheads="1"/>
          </p:cNvSpPr>
          <p:nvPr/>
        </p:nvSpPr>
        <p:spPr bwMode="auto">
          <a:xfrm>
            <a:off x="609600" y="838200"/>
            <a:ext cx="8153400" cy="3409950"/>
          </a:xfrm>
          <a:prstGeom prst="rect">
            <a:avLst/>
          </a:prstGeom>
          <a:solidFill>
            <a:srgbClr val="FFFFFF"/>
          </a:solidFill>
          <a:ln w="3175">
            <a:noFill/>
            <a:miter lim="800000"/>
            <a:headEnd/>
            <a:tailEnd/>
          </a:ln>
        </p:spPr>
        <p:txBody>
          <a:bodyPr/>
          <a:lstStyle/>
          <a:p>
            <a:pPr indent="290513">
              <a:buFontTx/>
              <a:buAutoNum type="arabicPeriod"/>
            </a:pPr>
            <a:endParaRPr lang="en-US"/>
          </a:p>
        </p:txBody>
      </p:sp>
      <p:cxnSp>
        <p:nvCxnSpPr>
          <p:cNvPr id="9" name="Straight Connector 8"/>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4"/>
          <p:cNvSpPr>
            <a:spLocks noChangeArrowheads="1"/>
          </p:cNvSpPr>
          <p:nvPr/>
        </p:nvSpPr>
        <p:spPr bwMode="auto">
          <a:xfrm>
            <a:off x="457200" y="4738689"/>
            <a:ext cx="2895600" cy="366711"/>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VIDEO SALES</a:t>
            </a:r>
            <a:endParaRPr lang="en-US" sz="1600" b="1" dirty="0">
              <a:latin typeface="Arial" charset="0"/>
            </a:endParaRPr>
          </a:p>
        </p:txBody>
      </p:sp>
      <p:sp>
        <p:nvSpPr>
          <p:cNvPr id="11" name="Rectangle 9"/>
          <p:cNvSpPr>
            <a:spLocks noChangeArrowheads="1"/>
          </p:cNvSpPr>
          <p:nvPr/>
        </p:nvSpPr>
        <p:spPr bwMode="auto">
          <a:xfrm>
            <a:off x="457200" y="4400551"/>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10.9</a:t>
            </a:r>
            <a:endParaRPr lang="en-US" sz="1600" b="1" dirty="0">
              <a:solidFill>
                <a:schemeClr val="bg1">
                  <a:lumMod val="65000"/>
                </a:schemeClr>
              </a:solidFill>
              <a:latin typeface="Arial" charset="0"/>
            </a:endParaRPr>
          </a:p>
        </p:txBody>
      </p:sp>
      <p:sp>
        <p:nvSpPr>
          <p:cNvPr id="12" name="Rectangle 11"/>
          <p:cNvSpPr>
            <a:spLocks noChangeArrowheads="1"/>
          </p:cNvSpPr>
          <p:nvPr/>
        </p:nvSpPr>
        <p:spPr bwMode="auto">
          <a:xfrm>
            <a:off x="457199" y="5105400"/>
            <a:ext cx="8201026" cy="1295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Between 1990 and 1998, lower prices induced consumers to buy many more videos.</a:t>
            </a:r>
          </a:p>
          <a:p>
            <a:pPr>
              <a:spcBef>
                <a:spcPct val="20000"/>
              </a:spcBef>
              <a:spcAft>
                <a:spcPct val="20000"/>
              </a:spcAft>
              <a:buNone/>
            </a:pPr>
            <a:r>
              <a:rPr lang="en-US" sz="1600" dirty="0">
                <a:latin typeface="Arial" charset="0"/>
              </a:rPr>
              <a:t>By 2001, sales of DVDs overtook sales of VHS videocassettes. </a:t>
            </a:r>
          </a:p>
          <a:p>
            <a:pPr>
              <a:spcBef>
                <a:spcPct val="20000"/>
              </a:spcBef>
              <a:spcAft>
                <a:spcPct val="20000"/>
              </a:spcAft>
              <a:buNone/>
            </a:pPr>
            <a:r>
              <a:rPr lang="en-US" sz="1600" dirty="0">
                <a:latin typeface="Arial" charset="0"/>
              </a:rPr>
              <a:t>High-definition DVDs were introduced in 2006, and are expected to displace sales of conventional DVDs</a:t>
            </a:r>
            <a:r>
              <a:rPr lang="en-US" sz="1600" dirty="0" smtClean="0">
                <a:latin typeface="Arial" charset="0"/>
              </a:rPr>
              <a:t>. All DVDs, however, are now being displaced by streaming video.</a:t>
            </a:r>
            <a:endParaRPr lang="en-US" sz="1600" dirty="0">
              <a:latin typeface="Arial"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838200"/>
            <a:ext cx="8096250" cy="340995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 y="838200"/>
            <a:ext cx="8096250" cy="340995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 y="838200"/>
            <a:ext cx="8096250" cy="3409950"/>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 y="838200"/>
            <a:ext cx="8096250" cy="3409950"/>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 y="838200"/>
            <a:ext cx="8096250" cy="3409950"/>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9600" y="838200"/>
            <a:ext cx="8096250" cy="3409950"/>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9600" y="838200"/>
            <a:ext cx="8096250" cy="3409950"/>
          </a:xfrm>
          <a:prstGeom prst="rect">
            <a:avLst/>
          </a:prstGeom>
        </p:spPr>
      </p:pic>
      <p:sp>
        <p:nvSpPr>
          <p:cNvPr id="18" name="Rectangle 6"/>
          <p:cNvSpPr>
            <a:spLocks noChangeArrowheads="1"/>
          </p:cNvSpPr>
          <p:nvPr/>
        </p:nvSpPr>
        <p:spPr bwMode="auto">
          <a:xfrm>
            <a:off x="457200"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10.4</a:t>
            </a:r>
            <a:endParaRPr lang="en-US" sz="2000" dirty="0">
              <a:solidFill>
                <a:srgbClr val="007CB2"/>
              </a:solidFill>
              <a:latin typeface="Arial" charset="0"/>
            </a:endParaRPr>
          </a:p>
        </p:txBody>
      </p:sp>
      <p:cxnSp>
        <p:nvCxnSpPr>
          <p:cNvPr id="19" name="Straight Connector 18"/>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4" name="Rectangle 6"/>
          <p:cNvSpPr>
            <a:spLocks noChangeArrowheads="1"/>
          </p:cNvSpPr>
          <p:nvPr/>
        </p:nvSpPr>
        <p:spPr bwMode="auto">
          <a:xfrm>
            <a:off x="2305050" y="0"/>
            <a:ext cx="6838951" cy="695326"/>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PRICING OF VIDEOS</a:t>
            </a:r>
            <a:endParaRPr lang="en-US" sz="2000" b="1" dirty="0">
              <a:solidFill>
                <a:srgbClr val="007CB2"/>
              </a:solidFill>
              <a:latin typeface="Arial" charset="0"/>
            </a:endParaRPr>
          </a:p>
        </p:txBody>
      </p:sp>
    </p:spTree>
    <p:extLst>
      <p:ext uri="{BB962C8B-B14F-4D97-AF65-F5344CB8AC3E}">
        <p14:creationId xmlns:p14="http://schemas.microsoft.com/office/powerpoint/2010/main" val="15672152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250"/>
                                        <p:tgtEl>
                                          <p:spTgt spid="23"/>
                                        </p:tgtEl>
                                      </p:cBhvr>
                                    </p:animEffect>
                                  </p:childTnLst>
                                </p:cTn>
                              </p:par>
                            </p:childTnLst>
                          </p:cTn>
                        </p:par>
                        <p:par>
                          <p:cTn id="16" fill="hold">
                            <p:stCondLst>
                              <p:cond delay="1750"/>
                            </p:stCondLst>
                            <p:childTnLst>
                              <p:par>
                                <p:cTn id="17" presetID="22" presetClass="entr" presetSubtype="1"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500"/>
                                        <p:tgtEl>
                                          <p:spTgt spid="4"/>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750"/>
                                        <p:tgtEl>
                                          <p:spTgt spid="6"/>
                                        </p:tgtEl>
                                      </p:cBhvr>
                                    </p:animEffect>
                                  </p:childTnLst>
                                </p:cTn>
                              </p:par>
                            </p:childTnLst>
                          </p:cTn>
                        </p:par>
                        <p:par>
                          <p:cTn id="24" fill="hold">
                            <p:stCondLst>
                              <p:cond delay="3000"/>
                            </p:stCondLst>
                            <p:childTnLst>
                              <p:par>
                                <p:cTn id="25" presetID="2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750"/>
                                        <p:tgtEl>
                                          <p:spTgt spid="7"/>
                                        </p:tgtEl>
                                      </p:cBhvr>
                                    </p:animEffect>
                                  </p:childTnLst>
                                </p:cTn>
                              </p:par>
                            </p:childTnLst>
                          </p:cTn>
                        </p:par>
                        <p:par>
                          <p:cTn id="28" fill="hold">
                            <p:stCondLst>
                              <p:cond delay="3750"/>
                            </p:stCondLst>
                            <p:childTnLst>
                              <p:par>
                                <p:cTn id="29" presetID="22" presetClass="entr" presetSubtype="4"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750"/>
                                        <p:tgtEl>
                                          <p:spTgt spid="8"/>
                                        </p:tgtEl>
                                      </p:cBhvr>
                                    </p:animEffect>
                                  </p:childTnLst>
                                </p:cTn>
                              </p:par>
                            </p:childTnLst>
                          </p:cTn>
                        </p:par>
                        <p:par>
                          <p:cTn id="32" fill="hold">
                            <p:stCondLst>
                              <p:cond delay="4500"/>
                            </p:stCondLst>
                            <p:childTnLst>
                              <p:par>
                                <p:cTn id="33" presetID="22" presetClass="entr" presetSubtype="8" fill="hold" grpId="0" nodeType="after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animEffect transition="in" filter="wipe(left)">
                                      <p:cBhvr>
                                        <p:cTn id="35" dur="500"/>
                                        <p:tgtEl>
                                          <p:spTgt spid="12">
                                            <p:txEl>
                                              <p:pRg st="0" end="0"/>
                                            </p:txEl>
                                          </p:spTgt>
                                        </p:tgtEl>
                                      </p:cBhvr>
                                    </p:animEffect>
                                  </p:childTnLst>
                                </p:cTn>
                              </p:par>
                            </p:childTnLst>
                          </p:cTn>
                        </p:par>
                        <p:par>
                          <p:cTn id="36" fill="hold">
                            <p:stCondLst>
                              <p:cond delay="5000"/>
                            </p:stCondLst>
                            <p:childTnLst>
                              <p:par>
                                <p:cTn id="37" presetID="22" presetClass="entr" presetSubtype="4"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down)">
                                      <p:cBhvr>
                                        <p:cTn id="39" dur="750"/>
                                        <p:tgtEl>
                                          <p:spTgt spid="13"/>
                                        </p:tgtEl>
                                      </p:cBhvr>
                                    </p:animEffect>
                                  </p:childTnLst>
                                </p:cTn>
                              </p:par>
                            </p:childTnLst>
                          </p:cTn>
                        </p:par>
                        <p:par>
                          <p:cTn id="40" fill="hold">
                            <p:stCondLst>
                              <p:cond delay="5750"/>
                            </p:stCondLst>
                            <p:childTnLst>
                              <p:par>
                                <p:cTn id="41" presetID="22" presetClass="entr" presetSubtype="8" fill="hold" grpId="0" nodeType="afterEffect">
                                  <p:stCondLst>
                                    <p:cond delay="0"/>
                                  </p:stCondLst>
                                  <p:childTnLst>
                                    <p:set>
                                      <p:cBhvr>
                                        <p:cTn id="42" dur="1" fill="hold">
                                          <p:stCondLst>
                                            <p:cond delay="0"/>
                                          </p:stCondLst>
                                        </p:cTn>
                                        <p:tgtEl>
                                          <p:spTgt spid="12">
                                            <p:txEl>
                                              <p:pRg st="1" end="1"/>
                                            </p:txEl>
                                          </p:spTgt>
                                        </p:tgtEl>
                                        <p:attrNameLst>
                                          <p:attrName>style.visibility</p:attrName>
                                        </p:attrNameLst>
                                      </p:cBhvr>
                                      <p:to>
                                        <p:strVal val="visible"/>
                                      </p:to>
                                    </p:set>
                                    <p:animEffect transition="in" filter="wipe(left)">
                                      <p:cBhvr>
                                        <p:cTn id="43" dur="500"/>
                                        <p:tgtEl>
                                          <p:spTgt spid="12">
                                            <p:txEl>
                                              <p:pRg st="1" end="1"/>
                                            </p:txEl>
                                          </p:spTgt>
                                        </p:tgtEl>
                                      </p:cBhvr>
                                    </p:animEffect>
                                  </p:childTnLst>
                                </p:cTn>
                              </p:par>
                            </p:childTnLst>
                          </p:cTn>
                        </p:par>
                        <p:par>
                          <p:cTn id="44" fill="hold">
                            <p:stCondLst>
                              <p:cond delay="6250"/>
                            </p:stCondLst>
                            <p:childTnLst>
                              <p:par>
                                <p:cTn id="45" presetID="22" presetClass="entr" presetSubtype="4"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750"/>
                                        <p:tgtEl>
                                          <p:spTgt spid="14"/>
                                        </p:tgtEl>
                                      </p:cBhvr>
                                    </p:animEffect>
                                  </p:childTnLst>
                                </p:cTn>
                              </p:par>
                            </p:childTnLst>
                          </p:cTn>
                        </p:par>
                        <p:par>
                          <p:cTn id="48" fill="hold">
                            <p:stCondLst>
                              <p:cond delay="7000"/>
                            </p:stCondLst>
                            <p:childTnLst>
                              <p:par>
                                <p:cTn id="49" presetID="22" presetClass="entr" presetSubtype="8" fill="hold" grpId="0" nodeType="afterEffect">
                                  <p:stCondLst>
                                    <p:cond delay="0"/>
                                  </p:stCondLst>
                                  <p:childTnLst>
                                    <p:set>
                                      <p:cBhvr>
                                        <p:cTn id="50" dur="1" fill="hold">
                                          <p:stCondLst>
                                            <p:cond delay="0"/>
                                          </p:stCondLst>
                                        </p:cTn>
                                        <p:tgtEl>
                                          <p:spTgt spid="12">
                                            <p:txEl>
                                              <p:pRg st="2" end="2"/>
                                            </p:txEl>
                                          </p:spTgt>
                                        </p:tgtEl>
                                        <p:attrNameLst>
                                          <p:attrName>style.visibility</p:attrName>
                                        </p:attrNameLst>
                                      </p:cBhvr>
                                      <p:to>
                                        <p:strVal val="visible"/>
                                      </p:to>
                                    </p:set>
                                    <p:animEffect transition="in" filter="wipe(left)">
                                      <p:cBhvr>
                                        <p:cTn id="51" dur="500"/>
                                        <p:tgtEl>
                                          <p:spTgt spid="12">
                                            <p:txEl>
                                              <p:pRg st="2" end="2"/>
                                            </p:txEl>
                                          </p:spTgt>
                                        </p:tgtEl>
                                      </p:cBhvr>
                                    </p:animEffect>
                                  </p:childTnLst>
                                </p:cTn>
                              </p:par>
                            </p:childTnLst>
                          </p:cTn>
                        </p:par>
                        <p:par>
                          <p:cTn id="52" fill="hold">
                            <p:stCondLst>
                              <p:cond delay="7500"/>
                            </p:stCondLst>
                            <p:childTnLst>
                              <p:par>
                                <p:cTn id="53" presetID="22" presetClass="entr" presetSubtype="4"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750"/>
                                        <p:tgtEl>
                                          <p:spTgt spid="15"/>
                                        </p:tgtEl>
                                      </p:cBhvr>
                                    </p:animEffect>
                                  </p:childTnLst>
                                </p:cTn>
                              </p:par>
                            </p:childTnLst>
                          </p:cTn>
                        </p:par>
                        <p:par>
                          <p:cTn id="56" fill="hold">
                            <p:stCondLst>
                              <p:cond delay="825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0" grpId="0"/>
      <p:bldP spid="11" grpId="0"/>
      <p:bldP spid="12"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1295400" y="198438"/>
            <a:ext cx="6536993" cy="487362"/>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Sources of Monopoly Power</a:t>
            </a:r>
          </a:p>
        </p:txBody>
      </p:sp>
      <p:sp>
        <p:nvSpPr>
          <p:cNvPr id="41" name="Rectangle 6"/>
          <p:cNvSpPr>
            <a:spLocks noChangeArrowheads="1"/>
          </p:cNvSpPr>
          <p:nvPr/>
        </p:nvSpPr>
        <p:spPr bwMode="auto">
          <a:xfrm>
            <a:off x="304800" y="198438"/>
            <a:ext cx="9906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10.3</a:t>
            </a:r>
            <a:endParaRPr lang="en-US" sz="2800" b="1" dirty="0">
              <a:solidFill>
                <a:srgbClr val="008FD0"/>
              </a:solidFill>
              <a:latin typeface="Arial" charset="0"/>
            </a:endParaRPr>
          </a:p>
        </p:txBody>
      </p:sp>
      <p:sp>
        <p:nvSpPr>
          <p:cNvPr id="2" name="Rectangle 1"/>
          <p:cNvSpPr/>
          <p:nvPr/>
        </p:nvSpPr>
        <p:spPr>
          <a:xfrm>
            <a:off x="457200" y="1078974"/>
            <a:ext cx="8229600" cy="923330"/>
          </a:xfrm>
          <a:prstGeom prst="rect">
            <a:avLst/>
          </a:prstGeom>
        </p:spPr>
        <p:txBody>
          <a:bodyPr wrap="square">
            <a:spAutoFit/>
          </a:bodyPr>
          <a:lstStyle/>
          <a:p>
            <a:pPr>
              <a:buNone/>
            </a:pPr>
            <a:r>
              <a:rPr lang="en-US" dirty="0">
                <a:latin typeface="+mn-lt"/>
              </a:rPr>
              <a:t>As equation (10.4) </a:t>
            </a:r>
            <a:r>
              <a:rPr lang="en-US" dirty="0" smtClean="0">
                <a:latin typeface="+mn-lt"/>
              </a:rPr>
              <a:t>shows, </a:t>
            </a:r>
            <a:r>
              <a:rPr lang="en-US" i="1" dirty="0" smtClean="0">
                <a:latin typeface="+mn-lt"/>
              </a:rPr>
              <a:t>the </a:t>
            </a:r>
            <a:r>
              <a:rPr lang="en-US" i="1" dirty="0">
                <a:latin typeface="+mn-lt"/>
              </a:rPr>
              <a:t>less elastic its demand curve, the more monopoly power a firm has. </a:t>
            </a:r>
            <a:r>
              <a:rPr lang="en-US" dirty="0">
                <a:latin typeface="+mn-lt"/>
              </a:rPr>
              <a:t>The </a:t>
            </a:r>
            <a:r>
              <a:rPr lang="en-US" dirty="0" smtClean="0">
                <a:latin typeface="+mn-lt"/>
              </a:rPr>
              <a:t>ultimate determinant </a:t>
            </a:r>
            <a:r>
              <a:rPr lang="en-US" dirty="0">
                <a:latin typeface="+mn-lt"/>
              </a:rPr>
              <a:t>of monopoly power is therefore the firm’s elasticity of demand.</a:t>
            </a:r>
          </a:p>
        </p:txBody>
      </p:sp>
      <p:sp>
        <p:nvSpPr>
          <p:cNvPr id="3" name="Rectangle 2"/>
          <p:cNvSpPr/>
          <p:nvPr/>
        </p:nvSpPr>
        <p:spPr>
          <a:xfrm>
            <a:off x="457200" y="2250281"/>
            <a:ext cx="8229600" cy="3693319"/>
          </a:xfrm>
          <a:prstGeom prst="rect">
            <a:avLst/>
          </a:prstGeom>
        </p:spPr>
        <p:txBody>
          <a:bodyPr wrap="square">
            <a:spAutoFit/>
          </a:bodyPr>
          <a:lstStyle/>
          <a:p>
            <a:pPr>
              <a:buNone/>
            </a:pPr>
            <a:r>
              <a:rPr lang="en-US" dirty="0">
                <a:latin typeface="+mn-lt"/>
              </a:rPr>
              <a:t>Three factors determine a firm’s elasticity of demand</a:t>
            </a:r>
            <a:r>
              <a:rPr lang="en-US" dirty="0" smtClean="0">
                <a:latin typeface="+mn-lt"/>
              </a:rPr>
              <a:t>.</a:t>
            </a:r>
          </a:p>
          <a:p>
            <a:pPr>
              <a:buNone/>
            </a:pPr>
            <a:endParaRPr lang="en-US" dirty="0">
              <a:latin typeface="+mn-lt"/>
            </a:endParaRPr>
          </a:p>
          <a:p>
            <a:pPr marL="228600" indent="-228600">
              <a:buNone/>
            </a:pPr>
            <a:r>
              <a:rPr lang="en-US" b="1" dirty="0">
                <a:latin typeface="+mn-lt"/>
              </a:rPr>
              <a:t>1. The elasticity of market demand. </a:t>
            </a:r>
            <a:r>
              <a:rPr lang="en-US" dirty="0">
                <a:latin typeface="+mn-lt"/>
              </a:rPr>
              <a:t>Because the firm’s own demand will </a:t>
            </a:r>
            <a:r>
              <a:rPr lang="en-US" dirty="0" smtClean="0">
                <a:latin typeface="+mn-lt"/>
              </a:rPr>
              <a:t>be at </a:t>
            </a:r>
            <a:r>
              <a:rPr lang="en-US" dirty="0">
                <a:latin typeface="+mn-lt"/>
              </a:rPr>
              <a:t>least as elastic as market demand, the elasticity of market demand </a:t>
            </a:r>
            <a:r>
              <a:rPr lang="en-US" dirty="0" smtClean="0">
                <a:latin typeface="+mn-lt"/>
              </a:rPr>
              <a:t>limits the </a:t>
            </a:r>
            <a:r>
              <a:rPr lang="en-US" dirty="0">
                <a:latin typeface="+mn-lt"/>
              </a:rPr>
              <a:t>potential for monopoly power</a:t>
            </a:r>
            <a:r>
              <a:rPr lang="en-US" dirty="0" smtClean="0">
                <a:latin typeface="+mn-lt"/>
              </a:rPr>
              <a:t>.</a:t>
            </a:r>
          </a:p>
          <a:p>
            <a:pPr marL="228600" indent="-228600">
              <a:buNone/>
            </a:pPr>
            <a:endParaRPr lang="en-US" dirty="0">
              <a:latin typeface="+mn-lt"/>
            </a:endParaRPr>
          </a:p>
          <a:p>
            <a:pPr marL="228600" indent="-228600">
              <a:buNone/>
            </a:pPr>
            <a:r>
              <a:rPr lang="en-US" b="1" dirty="0">
                <a:latin typeface="+mn-lt"/>
              </a:rPr>
              <a:t>2. The number of firms in the market. </a:t>
            </a:r>
            <a:r>
              <a:rPr lang="en-US" dirty="0">
                <a:latin typeface="+mn-lt"/>
              </a:rPr>
              <a:t>If there are many firms, it is </a:t>
            </a:r>
            <a:r>
              <a:rPr lang="en-US" dirty="0" smtClean="0">
                <a:latin typeface="+mn-lt"/>
              </a:rPr>
              <a:t>unlikely that </a:t>
            </a:r>
            <a:r>
              <a:rPr lang="en-US" dirty="0">
                <a:latin typeface="+mn-lt"/>
              </a:rPr>
              <a:t>any one firm will be able to affect price significantly</a:t>
            </a:r>
            <a:r>
              <a:rPr lang="en-US" dirty="0" smtClean="0">
                <a:latin typeface="+mn-lt"/>
              </a:rPr>
              <a:t>.</a:t>
            </a:r>
          </a:p>
          <a:p>
            <a:pPr marL="228600" indent="-228600">
              <a:buNone/>
            </a:pPr>
            <a:endParaRPr lang="en-US" dirty="0">
              <a:latin typeface="+mn-lt"/>
            </a:endParaRPr>
          </a:p>
          <a:p>
            <a:pPr marL="228600" indent="-228600">
              <a:buNone/>
            </a:pPr>
            <a:r>
              <a:rPr lang="en-US" b="1" dirty="0">
                <a:latin typeface="+mn-lt"/>
              </a:rPr>
              <a:t>3. The interaction among firms. </a:t>
            </a:r>
            <a:r>
              <a:rPr lang="en-US" dirty="0">
                <a:latin typeface="+mn-lt"/>
              </a:rPr>
              <a:t>Even if only two or three firms are in </a:t>
            </a:r>
            <a:r>
              <a:rPr lang="en-US" dirty="0" smtClean="0">
                <a:latin typeface="+mn-lt"/>
              </a:rPr>
              <a:t>the market</a:t>
            </a:r>
            <a:r>
              <a:rPr lang="en-US" dirty="0">
                <a:latin typeface="+mn-lt"/>
              </a:rPr>
              <a:t>, each firm will be unable to profitably raise price very much if </a:t>
            </a:r>
            <a:r>
              <a:rPr lang="en-US" dirty="0" smtClean="0">
                <a:latin typeface="+mn-lt"/>
              </a:rPr>
              <a:t>the rivalry </a:t>
            </a:r>
            <a:r>
              <a:rPr lang="en-US" dirty="0">
                <a:latin typeface="+mn-lt"/>
              </a:rPr>
              <a:t>among them is aggressive, with each firm trying to capture as </a:t>
            </a:r>
            <a:r>
              <a:rPr lang="en-US" dirty="0" smtClean="0">
                <a:latin typeface="+mn-lt"/>
              </a:rPr>
              <a:t>much of </a:t>
            </a:r>
            <a:r>
              <a:rPr lang="en-US" dirty="0">
                <a:latin typeface="+mn-lt"/>
              </a:rPr>
              <a:t>the market as it can.</a:t>
            </a:r>
          </a:p>
        </p:txBody>
      </p:sp>
    </p:spTree>
    <p:extLst>
      <p:ext uri="{BB962C8B-B14F-4D97-AF65-F5344CB8AC3E}">
        <p14:creationId xmlns:p14="http://schemas.microsoft.com/office/powerpoint/2010/main" val="8066682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left)">
                                      <p:cBhvr>
                                        <p:cTn id="15" dur="500"/>
                                        <p:tgtEl>
                                          <p:spTgt spid="4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wipe(left)">
                                      <p:cBhvr>
                                        <p:cTn id="24" dur="500"/>
                                        <p:tgtEl>
                                          <p:spTgt spid="3">
                                            <p:txEl>
                                              <p:pRg st="0" end="0"/>
                                            </p:txEl>
                                          </p:spTgt>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wipe(left)">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wipe(left)">
                                      <p:cBhvr>
                                        <p:cTn id="33" dur="5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wipe(left)">
                                      <p:cBhvr>
                                        <p:cTn id="38"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2" grpId="0"/>
      <p:bldP spid="3" grpId="0" uiExpand="1" build="p" bldLvl="2"/>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 name="Rectangle 1"/>
          <p:cNvSpPr/>
          <p:nvPr/>
        </p:nvSpPr>
        <p:spPr>
          <a:xfrm>
            <a:off x="457200" y="1124695"/>
            <a:ext cx="8229600" cy="4801314"/>
          </a:xfrm>
          <a:prstGeom prst="rect">
            <a:avLst/>
          </a:prstGeom>
        </p:spPr>
        <p:txBody>
          <a:bodyPr wrap="square">
            <a:spAutoFit/>
          </a:bodyPr>
          <a:lstStyle/>
          <a:p>
            <a:pPr>
              <a:buNone/>
            </a:pPr>
            <a:r>
              <a:rPr lang="en-US" dirty="0">
                <a:latin typeface="+mn-lt"/>
              </a:rPr>
              <a:t>If there is only one firm—a pure monopolist—its demand curve is the </a:t>
            </a:r>
            <a:r>
              <a:rPr lang="en-US" dirty="0" smtClean="0">
                <a:latin typeface="+mn-lt"/>
              </a:rPr>
              <a:t>market demand </a:t>
            </a:r>
            <a:r>
              <a:rPr lang="en-US" dirty="0">
                <a:latin typeface="+mn-lt"/>
              </a:rPr>
              <a:t>curve. In this case, the firm’s degree of monopoly power </a:t>
            </a:r>
            <a:r>
              <a:rPr lang="en-US" dirty="0" smtClean="0">
                <a:latin typeface="+mn-lt"/>
              </a:rPr>
              <a:t>depends completely </a:t>
            </a:r>
            <a:r>
              <a:rPr lang="en-US" dirty="0">
                <a:latin typeface="+mn-lt"/>
              </a:rPr>
              <a:t>on the elasticity of market demand. </a:t>
            </a:r>
            <a:endParaRPr lang="en-US" dirty="0" smtClean="0">
              <a:latin typeface="+mn-lt"/>
            </a:endParaRPr>
          </a:p>
          <a:p>
            <a:pPr>
              <a:buNone/>
            </a:pPr>
            <a:endParaRPr lang="en-US" dirty="0">
              <a:latin typeface="+mn-lt"/>
            </a:endParaRPr>
          </a:p>
          <a:p>
            <a:pPr>
              <a:buNone/>
            </a:pPr>
            <a:r>
              <a:rPr lang="en-US" dirty="0" smtClean="0">
                <a:latin typeface="+mn-lt"/>
              </a:rPr>
              <a:t>When several firms </a:t>
            </a:r>
            <a:r>
              <a:rPr lang="en-US" dirty="0">
                <a:latin typeface="+mn-lt"/>
              </a:rPr>
              <a:t>compete with one </a:t>
            </a:r>
            <a:r>
              <a:rPr lang="en-US" dirty="0" smtClean="0">
                <a:latin typeface="+mn-lt"/>
              </a:rPr>
              <a:t>another, the </a:t>
            </a:r>
            <a:r>
              <a:rPr lang="en-US" dirty="0">
                <a:latin typeface="+mn-lt"/>
              </a:rPr>
              <a:t>elasticity of market demand sets </a:t>
            </a:r>
            <a:r>
              <a:rPr lang="en-US" dirty="0" smtClean="0">
                <a:latin typeface="+mn-lt"/>
              </a:rPr>
              <a:t>a lower </a:t>
            </a:r>
            <a:r>
              <a:rPr lang="en-US" dirty="0">
                <a:latin typeface="+mn-lt"/>
              </a:rPr>
              <a:t>limit on the magnitude of the elasticity of demand for each </a:t>
            </a:r>
            <a:r>
              <a:rPr lang="en-US" dirty="0" smtClean="0">
                <a:latin typeface="+mn-lt"/>
              </a:rPr>
              <a:t>firm.</a:t>
            </a:r>
          </a:p>
          <a:p>
            <a:pPr>
              <a:buNone/>
            </a:pPr>
            <a:endParaRPr lang="en-US" dirty="0">
              <a:latin typeface="+mn-lt"/>
            </a:endParaRPr>
          </a:p>
          <a:p>
            <a:pPr>
              <a:buNone/>
            </a:pPr>
            <a:r>
              <a:rPr lang="en-US" dirty="0" smtClean="0">
                <a:latin typeface="+mn-lt"/>
              </a:rPr>
              <a:t>A </a:t>
            </a:r>
            <a:r>
              <a:rPr lang="en-US" dirty="0">
                <a:latin typeface="+mn-lt"/>
              </a:rPr>
              <a:t>particular </a:t>
            </a:r>
            <a:r>
              <a:rPr lang="en-US" dirty="0" smtClean="0">
                <a:latin typeface="+mn-lt"/>
              </a:rPr>
              <a:t>firm’s elasticity </a:t>
            </a:r>
            <a:r>
              <a:rPr lang="en-US" dirty="0">
                <a:latin typeface="+mn-lt"/>
              </a:rPr>
              <a:t>depends on how the firms compete with one </a:t>
            </a:r>
            <a:r>
              <a:rPr lang="en-US" dirty="0" smtClean="0">
                <a:latin typeface="+mn-lt"/>
              </a:rPr>
              <a:t>another, and the </a:t>
            </a:r>
            <a:r>
              <a:rPr lang="en-US" dirty="0">
                <a:latin typeface="+mn-lt"/>
              </a:rPr>
              <a:t>elasticity of </a:t>
            </a:r>
            <a:r>
              <a:rPr lang="en-US" dirty="0" smtClean="0">
                <a:latin typeface="+mn-lt"/>
              </a:rPr>
              <a:t>market demand </a:t>
            </a:r>
            <a:r>
              <a:rPr lang="en-US" dirty="0">
                <a:latin typeface="+mn-lt"/>
              </a:rPr>
              <a:t>limits the potential monopoly power of individual producers</a:t>
            </a:r>
            <a:r>
              <a:rPr lang="en-US" dirty="0" smtClean="0">
                <a:latin typeface="+mn-lt"/>
              </a:rPr>
              <a:t>.</a:t>
            </a:r>
          </a:p>
          <a:p>
            <a:pPr>
              <a:buNone/>
            </a:pPr>
            <a:endParaRPr lang="en-US" dirty="0">
              <a:latin typeface="+mn-lt"/>
            </a:endParaRPr>
          </a:p>
          <a:p>
            <a:pPr>
              <a:buNone/>
            </a:pPr>
            <a:r>
              <a:rPr lang="en-US" dirty="0">
                <a:latin typeface="+mn-lt"/>
              </a:rPr>
              <a:t>Because the demand for oil is fairly inelastic (at least in the short run), </a:t>
            </a:r>
            <a:r>
              <a:rPr lang="en-US" dirty="0" smtClean="0">
                <a:latin typeface="+mn-lt"/>
              </a:rPr>
              <a:t>OPEC could </a:t>
            </a:r>
            <a:r>
              <a:rPr lang="en-US" dirty="0">
                <a:latin typeface="+mn-lt"/>
              </a:rPr>
              <a:t>raise oil prices far above marginal production cost during the 1970s </a:t>
            </a:r>
            <a:r>
              <a:rPr lang="en-US" dirty="0" smtClean="0">
                <a:latin typeface="+mn-lt"/>
              </a:rPr>
              <a:t>and early </a:t>
            </a:r>
            <a:r>
              <a:rPr lang="en-US" dirty="0">
                <a:latin typeface="+mn-lt"/>
              </a:rPr>
              <a:t>1980s. Because the demands for such commodities as coffee, cocoa, </a:t>
            </a:r>
            <a:r>
              <a:rPr lang="en-US" dirty="0" smtClean="0">
                <a:latin typeface="+mn-lt"/>
              </a:rPr>
              <a:t>tin, and </a:t>
            </a:r>
            <a:r>
              <a:rPr lang="en-US" dirty="0">
                <a:latin typeface="+mn-lt"/>
              </a:rPr>
              <a:t>copper are much more elastic, attempts by producers to cartelize these </a:t>
            </a:r>
            <a:r>
              <a:rPr lang="en-US" dirty="0" smtClean="0">
                <a:latin typeface="+mn-lt"/>
              </a:rPr>
              <a:t>markets and </a:t>
            </a:r>
            <a:r>
              <a:rPr lang="en-US" dirty="0">
                <a:latin typeface="+mn-lt"/>
              </a:rPr>
              <a:t>raise prices have largely failed. In each case, the elasticity of </a:t>
            </a:r>
            <a:r>
              <a:rPr lang="en-US" dirty="0" smtClean="0">
                <a:latin typeface="+mn-lt"/>
              </a:rPr>
              <a:t>market demand </a:t>
            </a:r>
            <a:r>
              <a:rPr lang="en-US" dirty="0">
                <a:latin typeface="+mn-lt"/>
              </a:rPr>
              <a:t>limits the potential monopoly power of individual producers.</a:t>
            </a:r>
          </a:p>
        </p:txBody>
      </p:sp>
      <p:sp>
        <p:nvSpPr>
          <p:cNvPr id="7" name="Rectangle 90"/>
          <p:cNvSpPr txBox="1">
            <a:spLocks noChangeArrowheads="1"/>
          </p:cNvSpPr>
          <p:nvPr/>
        </p:nvSpPr>
        <p:spPr>
          <a:xfrm>
            <a:off x="457200" y="292627"/>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The Elasticity of Market Demand</a:t>
            </a:r>
          </a:p>
        </p:txBody>
      </p:sp>
    </p:spTree>
    <p:extLst>
      <p:ext uri="{BB962C8B-B14F-4D97-AF65-F5344CB8AC3E}">
        <p14:creationId xmlns:p14="http://schemas.microsoft.com/office/powerpoint/2010/main" val="7773321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wipe(left)">
                                      <p:cBhvr>
                                        <p:cTn id="11" dur="500"/>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wipe(left)">
                                      <p:cBhvr>
                                        <p:cTn id="16" dur="5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wipe(left)">
                                      <p:cBhvr>
                                        <p:cTn id="21" dur="500"/>
                                        <p:tgtEl>
                                          <p:spTgt spid="2">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
                                            <p:txEl>
                                              <p:pRg st="6" end="6"/>
                                            </p:txEl>
                                          </p:spTgt>
                                        </p:tgtEl>
                                        <p:attrNameLst>
                                          <p:attrName>style.visibility</p:attrName>
                                        </p:attrNameLst>
                                      </p:cBhvr>
                                      <p:to>
                                        <p:strVal val="visible"/>
                                      </p:to>
                                    </p:set>
                                    <p:animEffect transition="in" filter="wipe(left)">
                                      <p:cBhvr>
                                        <p:cTn id="26"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90"/>
          <p:cNvSpPr txBox="1">
            <a:spLocks noChangeArrowheads="1"/>
          </p:cNvSpPr>
          <p:nvPr/>
        </p:nvSpPr>
        <p:spPr>
          <a:xfrm>
            <a:off x="447675" y="292626"/>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The </a:t>
            </a:r>
            <a:r>
              <a:rPr lang="en-US" sz="2000" b="1" dirty="0" smtClean="0">
                <a:solidFill>
                  <a:srgbClr val="950057"/>
                </a:solidFill>
              </a:rPr>
              <a:t>Number of Firms</a:t>
            </a:r>
            <a:endParaRPr lang="en-US" sz="2000" b="1" dirty="0">
              <a:solidFill>
                <a:srgbClr val="950057"/>
              </a:solidFill>
            </a:endParaRPr>
          </a:p>
        </p:txBody>
      </p:sp>
      <p:sp>
        <p:nvSpPr>
          <p:cNvPr id="9" name="Rectangle 8"/>
          <p:cNvSpPr/>
          <p:nvPr/>
        </p:nvSpPr>
        <p:spPr>
          <a:xfrm>
            <a:off x="457200" y="1066800"/>
            <a:ext cx="8229600" cy="1338828"/>
          </a:xfrm>
          <a:prstGeom prst="rect">
            <a:avLst/>
          </a:prstGeom>
        </p:spPr>
        <p:txBody>
          <a:bodyPr wrap="square">
            <a:spAutoFit/>
          </a:bodyPr>
          <a:lstStyle/>
          <a:p>
            <a:pPr>
              <a:buNone/>
            </a:pPr>
            <a:r>
              <a:rPr lang="en-US" dirty="0" smtClean="0">
                <a:latin typeface="+mn-lt"/>
              </a:rPr>
              <a:t>Other </a:t>
            </a:r>
            <a:r>
              <a:rPr lang="en-US" dirty="0">
                <a:latin typeface="+mn-lt"/>
              </a:rPr>
              <a:t>things being equal, </a:t>
            </a:r>
            <a:r>
              <a:rPr lang="en-US" dirty="0" smtClean="0">
                <a:latin typeface="+mn-lt"/>
              </a:rPr>
              <a:t>the monopoly </a:t>
            </a:r>
            <a:r>
              <a:rPr lang="en-US" dirty="0">
                <a:latin typeface="+mn-lt"/>
              </a:rPr>
              <a:t>power of each firm will fall as the number of firms </a:t>
            </a:r>
            <a:r>
              <a:rPr lang="en-US" dirty="0" smtClean="0">
                <a:latin typeface="+mn-lt"/>
              </a:rPr>
              <a:t>increases.</a:t>
            </a:r>
          </a:p>
          <a:p>
            <a:pPr>
              <a:buNone/>
            </a:pPr>
            <a:endParaRPr lang="en-US" sz="900" dirty="0">
              <a:latin typeface="+mn-lt"/>
            </a:endParaRPr>
          </a:p>
          <a:p>
            <a:pPr>
              <a:buNone/>
            </a:pPr>
            <a:r>
              <a:rPr lang="en-US" dirty="0" smtClean="0">
                <a:latin typeface="+mn-lt"/>
              </a:rPr>
              <a:t>When </a:t>
            </a:r>
            <a:r>
              <a:rPr lang="en-US" dirty="0">
                <a:latin typeface="+mn-lt"/>
              </a:rPr>
              <a:t>only a few firms account for most of the sales </a:t>
            </a:r>
            <a:r>
              <a:rPr lang="en-US" dirty="0" smtClean="0">
                <a:latin typeface="+mn-lt"/>
              </a:rPr>
              <a:t>in a </a:t>
            </a:r>
            <a:r>
              <a:rPr lang="en-US" dirty="0">
                <a:latin typeface="+mn-lt"/>
              </a:rPr>
              <a:t>market, we say that the market is highly </a:t>
            </a:r>
            <a:r>
              <a:rPr lang="en-US" i="1" dirty="0" smtClean="0">
                <a:latin typeface="+mn-lt"/>
              </a:rPr>
              <a:t>concentrated.</a:t>
            </a:r>
            <a:endParaRPr lang="en-US" dirty="0">
              <a:latin typeface="+mn-lt"/>
            </a:endParaRPr>
          </a:p>
        </p:txBody>
      </p:sp>
      <p:sp>
        <p:nvSpPr>
          <p:cNvPr id="10" name="Text Box 20"/>
          <p:cNvSpPr txBox="1">
            <a:spLocks noChangeArrowheads="1"/>
          </p:cNvSpPr>
          <p:nvPr/>
        </p:nvSpPr>
        <p:spPr bwMode="auto">
          <a:xfrm>
            <a:off x="447674" y="2667000"/>
            <a:ext cx="82391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 </a:t>
            </a:r>
            <a:r>
              <a:rPr lang="en-US" b="1" dirty="0" smtClean="0">
                <a:solidFill>
                  <a:srgbClr val="382344"/>
                </a:solidFill>
                <a:latin typeface="Arial" charset="0"/>
                <a:cs typeface="Arial" charset="0"/>
              </a:rPr>
              <a:t>barrier </a:t>
            </a:r>
            <a:r>
              <a:rPr lang="en-US" b="1" dirty="0">
                <a:solidFill>
                  <a:srgbClr val="382344"/>
                </a:solidFill>
                <a:latin typeface="Arial" charset="0"/>
                <a:cs typeface="Arial" charset="0"/>
              </a:rPr>
              <a:t>to entry    </a:t>
            </a:r>
            <a:r>
              <a:rPr lang="en-US" dirty="0">
                <a:solidFill>
                  <a:srgbClr val="2A5CAA"/>
                </a:solidFill>
                <a:latin typeface="Arial" charset="0"/>
                <a:cs typeface="Arial" charset="0"/>
              </a:rPr>
              <a:t>Condition that impedes entry by new competitors.</a:t>
            </a:r>
          </a:p>
        </p:txBody>
      </p:sp>
      <p:sp>
        <p:nvSpPr>
          <p:cNvPr id="11" name="Rectangle 10"/>
          <p:cNvSpPr/>
          <p:nvPr/>
        </p:nvSpPr>
        <p:spPr>
          <a:xfrm>
            <a:off x="457200" y="3378875"/>
            <a:ext cx="8229600" cy="2031325"/>
          </a:xfrm>
          <a:prstGeom prst="rect">
            <a:avLst/>
          </a:prstGeom>
        </p:spPr>
        <p:txBody>
          <a:bodyPr wrap="square">
            <a:spAutoFit/>
          </a:bodyPr>
          <a:lstStyle/>
          <a:p>
            <a:pPr>
              <a:buNone/>
            </a:pPr>
            <a:r>
              <a:rPr lang="en-US" dirty="0">
                <a:latin typeface="+mn-lt"/>
              </a:rPr>
              <a:t>Sometimes there are natural barriers to </a:t>
            </a:r>
            <a:r>
              <a:rPr lang="en-US" dirty="0" smtClean="0">
                <a:latin typeface="+mn-lt"/>
              </a:rPr>
              <a:t>entry:</a:t>
            </a:r>
          </a:p>
          <a:p>
            <a:pPr>
              <a:buNone/>
            </a:pPr>
            <a:endParaRPr lang="en-US" sz="900" dirty="0" smtClean="0">
              <a:latin typeface="+mn-lt"/>
            </a:endParaRPr>
          </a:p>
          <a:p>
            <a:pPr marL="285750" indent="-285750"/>
            <a:r>
              <a:rPr lang="en-US" dirty="0" smtClean="0">
                <a:latin typeface="+mn-lt"/>
              </a:rPr>
              <a:t>Patents, copyrights, and licenses</a:t>
            </a:r>
          </a:p>
          <a:p>
            <a:pPr>
              <a:buNone/>
            </a:pPr>
            <a:endParaRPr lang="en-US" sz="900" dirty="0" smtClean="0">
              <a:latin typeface="+mn-lt"/>
            </a:endParaRPr>
          </a:p>
          <a:p>
            <a:pPr marL="285750" indent="-285750"/>
            <a:r>
              <a:rPr lang="en-US" i="1" dirty="0" smtClean="0">
                <a:latin typeface="+mn-lt"/>
              </a:rPr>
              <a:t>Economies </a:t>
            </a:r>
            <a:r>
              <a:rPr lang="en-US" i="1" dirty="0">
                <a:latin typeface="+mn-lt"/>
              </a:rPr>
              <a:t>of scale </a:t>
            </a:r>
            <a:r>
              <a:rPr lang="en-US" dirty="0">
                <a:latin typeface="+mn-lt"/>
              </a:rPr>
              <a:t>may make it too costly for more than a few firms to supply </a:t>
            </a:r>
            <a:r>
              <a:rPr lang="en-US" dirty="0" smtClean="0">
                <a:latin typeface="+mn-lt"/>
              </a:rPr>
              <a:t>the entire </a:t>
            </a:r>
            <a:r>
              <a:rPr lang="en-US" dirty="0">
                <a:latin typeface="+mn-lt"/>
              </a:rPr>
              <a:t>market. In some cases, economies of scale may be so large that it is </a:t>
            </a:r>
            <a:r>
              <a:rPr lang="en-US" dirty="0" smtClean="0">
                <a:latin typeface="+mn-lt"/>
              </a:rPr>
              <a:t>most efficient </a:t>
            </a:r>
            <a:r>
              <a:rPr lang="en-US" dirty="0">
                <a:latin typeface="+mn-lt"/>
              </a:rPr>
              <a:t>for a single firm—</a:t>
            </a:r>
            <a:r>
              <a:rPr lang="en-US" i="1" dirty="0">
                <a:latin typeface="+mn-lt"/>
              </a:rPr>
              <a:t>a natural monopoly</a:t>
            </a:r>
            <a:r>
              <a:rPr lang="en-US" dirty="0">
                <a:latin typeface="+mn-lt"/>
              </a:rPr>
              <a:t>—to supply the entire market</a:t>
            </a:r>
            <a:r>
              <a:rPr lang="en-US" dirty="0" smtClean="0">
                <a:latin typeface="+mn-lt"/>
              </a:rPr>
              <a:t>.</a:t>
            </a:r>
            <a:endParaRPr lang="en-US" dirty="0">
              <a:latin typeface="+mn-lt"/>
            </a:endParaRPr>
          </a:p>
        </p:txBody>
      </p:sp>
    </p:spTree>
    <p:extLst>
      <p:ext uri="{BB962C8B-B14F-4D97-AF65-F5344CB8AC3E}">
        <p14:creationId xmlns:p14="http://schemas.microsoft.com/office/powerpoint/2010/main" val="866615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9">
                                            <p:txEl>
                                              <p:pRg st="2" end="2"/>
                                            </p:txEl>
                                          </p:spTgt>
                                        </p:tgtEl>
                                        <p:attrNameLst>
                                          <p:attrName>style.visibility</p:attrName>
                                        </p:attrNameLst>
                                      </p:cBhvr>
                                      <p:to>
                                        <p:strVal val="visible"/>
                                      </p:to>
                                    </p:set>
                                    <p:animEffect transition="in" filter="wipe(left)">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
                                            <p:txEl>
                                              <p:pRg st="0" end="0"/>
                                            </p:txEl>
                                          </p:spTgt>
                                        </p:tgtEl>
                                        <p:attrNameLst>
                                          <p:attrName>style.visibility</p:attrName>
                                        </p:attrNameLst>
                                      </p:cBhvr>
                                      <p:to>
                                        <p:strVal val="visible"/>
                                      </p:to>
                                    </p:set>
                                    <p:animEffect transition="in" filter="wipe(left)">
                                      <p:cBhvr>
                                        <p:cTn id="26" dur="500"/>
                                        <p:tgtEl>
                                          <p:spTgt spid="11">
                                            <p:txEl>
                                              <p:pRg st="0" end="0"/>
                                            </p:txEl>
                                          </p:spTgt>
                                        </p:tgtEl>
                                      </p:cBhvr>
                                    </p:animEffect>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11">
                                            <p:txEl>
                                              <p:pRg st="2" end="2"/>
                                            </p:txEl>
                                          </p:spTgt>
                                        </p:tgtEl>
                                        <p:attrNameLst>
                                          <p:attrName>style.visibility</p:attrName>
                                        </p:attrNameLst>
                                      </p:cBhvr>
                                      <p:to>
                                        <p:strVal val="visible"/>
                                      </p:to>
                                    </p:set>
                                    <p:animEffect transition="in" filter="wipe(left)">
                                      <p:cBhvr>
                                        <p:cTn id="30" dur="500"/>
                                        <p:tgtEl>
                                          <p:spTgt spid="11">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1">
                                            <p:txEl>
                                              <p:pRg st="4" end="4"/>
                                            </p:txEl>
                                          </p:spTgt>
                                        </p:tgtEl>
                                        <p:attrNameLst>
                                          <p:attrName>style.visibility</p:attrName>
                                        </p:attrNameLst>
                                      </p:cBhvr>
                                      <p:to>
                                        <p:strVal val="visible"/>
                                      </p:to>
                                    </p:set>
                                    <p:animEffect transition="in" filter="wipe(left)">
                                      <p:cBhvr>
                                        <p:cTn id="35"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uiExpand="1" build="p" bldLvl="2"/>
      <p:bldP spid="10" grpId="0"/>
      <p:bldP spid="11" grpId="0" uiExpand="1" build="p" bldLvl="2"/>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90"/>
          <p:cNvSpPr txBox="1">
            <a:spLocks noChangeArrowheads="1"/>
          </p:cNvSpPr>
          <p:nvPr/>
        </p:nvSpPr>
        <p:spPr>
          <a:xfrm>
            <a:off x="447675" y="276677"/>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The Interaction Among Firms</a:t>
            </a:r>
            <a:endParaRPr lang="en-US" sz="2000" b="1" dirty="0">
              <a:solidFill>
                <a:srgbClr val="950057"/>
              </a:solidFill>
            </a:endParaRPr>
          </a:p>
        </p:txBody>
      </p:sp>
      <p:sp>
        <p:nvSpPr>
          <p:cNvPr id="9" name="Rectangle 8"/>
          <p:cNvSpPr/>
          <p:nvPr/>
        </p:nvSpPr>
        <p:spPr>
          <a:xfrm>
            <a:off x="457200" y="1066800"/>
            <a:ext cx="8229600" cy="5078313"/>
          </a:xfrm>
          <a:prstGeom prst="rect">
            <a:avLst/>
          </a:prstGeom>
        </p:spPr>
        <p:txBody>
          <a:bodyPr wrap="square">
            <a:spAutoFit/>
          </a:bodyPr>
          <a:lstStyle/>
          <a:p>
            <a:pPr>
              <a:buNone/>
            </a:pPr>
            <a:r>
              <a:rPr lang="en-US" dirty="0" smtClean="0">
                <a:latin typeface="+mn-lt"/>
              </a:rPr>
              <a:t>Firms </a:t>
            </a:r>
            <a:r>
              <a:rPr lang="en-US" dirty="0">
                <a:latin typeface="+mn-lt"/>
              </a:rPr>
              <a:t>might compete aggressively, undercutting </a:t>
            </a:r>
            <a:r>
              <a:rPr lang="en-US" dirty="0" smtClean="0">
                <a:latin typeface="+mn-lt"/>
              </a:rPr>
              <a:t>one another’s </a:t>
            </a:r>
            <a:r>
              <a:rPr lang="en-US" dirty="0">
                <a:latin typeface="+mn-lt"/>
              </a:rPr>
              <a:t>prices to capture more market </a:t>
            </a:r>
            <a:r>
              <a:rPr lang="en-US" dirty="0" smtClean="0">
                <a:latin typeface="+mn-lt"/>
              </a:rPr>
              <a:t>share, or they might </a:t>
            </a:r>
            <a:r>
              <a:rPr lang="en-US" dirty="0">
                <a:latin typeface="+mn-lt"/>
              </a:rPr>
              <a:t>not compete much. They might even </a:t>
            </a:r>
            <a:r>
              <a:rPr lang="en-US" dirty="0" smtClean="0">
                <a:latin typeface="+mn-lt"/>
              </a:rPr>
              <a:t>collude (in </a:t>
            </a:r>
            <a:r>
              <a:rPr lang="en-US" dirty="0">
                <a:latin typeface="+mn-lt"/>
              </a:rPr>
              <a:t>violation of the antitrust laws), agreeing to limit output and raise prices</a:t>
            </a:r>
            <a:r>
              <a:rPr lang="en-US" dirty="0" smtClean="0">
                <a:latin typeface="+mn-lt"/>
              </a:rPr>
              <a:t>.</a:t>
            </a:r>
          </a:p>
          <a:p>
            <a:pPr>
              <a:buNone/>
            </a:pPr>
            <a:endParaRPr lang="en-US" dirty="0">
              <a:latin typeface="+mn-lt"/>
            </a:endParaRPr>
          </a:p>
          <a:p>
            <a:pPr>
              <a:buNone/>
            </a:pPr>
            <a:r>
              <a:rPr lang="en-US" dirty="0" smtClean="0">
                <a:latin typeface="+mn-lt"/>
              </a:rPr>
              <a:t>Other </a:t>
            </a:r>
            <a:r>
              <a:rPr lang="en-US" dirty="0">
                <a:latin typeface="+mn-lt"/>
              </a:rPr>
              <a:t>things being equal, monopoly </a:t>
            </a:r>
            <a:r>
              <a:rPr lang="en-US" dirty="0" smtClean="0">
                <a:latin typeface="+mn-lt"/>
              </a:rPr>
              <a:t>power is </a:t>
            </a:r>
            <a:r>
              <a:rPr lang="en-US" dirty="0">
                <a:latin typeface="+mn-lt"/>
              </a:rPr>
              <a:t>smaller when firms compete aggressively and is larger when they cooperate. Because raising prices in concert rather than individually is more likely to </a:t>
            </a:r>
            <a:r>
              <a:rPr lang="en-US" dirty="0" smtClean="0">
                <a:latin typeface="+mn-lt"/>
              </a:rPr>
              <a:t>be profitable</a:t>
            </a:r>
            <a:r>
              <a:rPr lang="en-US" dirty="0">
                <a:latin typeface="+mn-lt"/>
              </a:rPr>
              <a:t>, collusion can generate substantial monopoly power.</a:t>
            </a:r>
            <a:endParaRPr lang="en-US" dirty="0" smtClean="0">
              <a:latin typeface="+mn-lt"/>
            </a:endParaRPr>
          </a:p>
          <a:p>
            <a:pPr>
              <a:buNone/>
            </a:pPr>
            <a:endParaRPr lang="en-US" dirty="0" smtClean="0">
              <a:latin typeface="+mn-lt"/>
            </a:endParaRPr>
          </a:p>
          <a:p>
            <a:pPr>
              <a:buNone/>
            </a:pPr>
            <a:r>
              <a:rPr lang="en-US" dirty="0">
                <a:latin typeface="+mn-lt"/>
              </a:rPr>
              <a:t>Remember that a firm’s monopoly power often changes over time, as its</a:t>
            </a:r>
          </a:p>
          <a:p>
            <a:pPr>
              <a:buNone/>
            </a:pPr>
            <a:r>
              <a:rPr lang="en-US" dirty="0">
                <a:latin typeface="+mn-lt"/>
              </a:rPr>
              <a:t>operating conditions (market demand and cost), its behavior, and the behavior</a:t>
            </a:r>
          </a:p>
          <a:p>
            <a:pPr>
              <a:buNone/>
            </a:pPr>
            <a:r>
              <a:rPr lang="en-US" dirty="0">
                <a:latin typeface="+mn-lt"/>
              </a:rPr>
              <a:t>of its competitors change. Monopoly power must therefore be thought of</a:t>
            </a:r>
          </a:p>
          <a:p>
            <a:pPr>
              <a:buNone/>
            </a:pPr>
            <a:r>
              <a:rPr lang="en-US" dirty="0">
                <a:latin typeface="+mn-lt"/>
              </a:rPr>
              <a:t>in a dynamic </a:t>
            </a:r>
            <a:r>
              <a:rPr lang="en-US" dirty="0" smtClean="0">
                <a:latin typeface="+mn-lt"/>
              </a:rPr>
              <a:t>context.</a:t>
            </a:r>
          </a:p>
          <a:p>
            <a:pPr>
              <a:buNone/>
            </a:pPr>
            <a:endParaRPr lang="en-US" dirty="0">
              <a:latin typeface="+mn-lt"/>
            </a:endParaRPr>
          </a:p>
          <a:p>
            <a:pPr>
              <a:buNone/>
            </a:pPr>
            <a:r>
              <a:rPr lang="en-US" dirty="0" smtClean="0">
                <a:latin typeface="+mn-lt"/>
              </a:rPr>
              <a:t>Furthermore</a:t>
            </a:r>
            <a:r>
              <a:rPr lang="en-US" dirty="0">
                <a:latin typeface="+mn-lt"/>
              </a:rPr>
              <a:t>, real or potential monopoly power </a:t>
            </a:r>
            <a:r>
              <a:rPr lang="en-US" dirty="0" smtClean="0">
                <a:latin typeface="+mn-lt"/>
              </a:rPr>
              <a:t>in the </a:t>
            </a:r>
            <a:r>
              <a:rPr lang="en-US" dirty="0">
                <a:latin typeface="+mn-lt"/>
              </a:rPr>
              <a:t>short run can make an industry more competitive in the long run: </a:t>
            </a:r>
            <a:r>
              <a:rPr lang="en-US" dirty="0" smtClean="0">
                <a:latin typeface="+mn-lt"/>
              </a:rPr>
              <a:t>Large short-run </a:t>
            </a:r>
            <a:r>
              <a:rPr lang="en-US" dirty="0">
                <a:latin typeface="+mn-lt"/>
              </a:rPr>
              <a:t>profits can induce new firms to enter an industry, thereby </a:t>
            </a:r>
            <a:r>
              <a:rPr lang="en-US" dirty="0" smtClean="0">
                <a:latin typeface="+mn-lt"/>
              </a:rPr>
              <a:t>reducing monopoly </a:t>
            </a:r>
            <a:r>
              <a:rPr lang="en-US" dirty="0">
                <a:latin typeface="+mn-lt"/>
              </a:rPr>
              <a:t>power over the longer term.</a:t>
            </a:r>
          </a:p>
        </p:txBody>
      </p:sp>
    </p:spTree>
    <p:extLst>
      <p:ext uri="{BB962C8B-B14F-4D97-AF65-F5344CB8AC3E}">
        <p14:creationId xmlns:p14="http://schemas.microsoft.com/office/powerpoint/2010/main" val="41981304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9">
                                            <p:txEl>
                                              <p:pRg st="2" end="2"/>
                                            </p:txEl>
                                          </p:spTgt>
                                        </p:tgtEl>
                                        <p:attrNameLst>
                                          <p:attrName>style.visibility</p:attrName>
                                        </p:attrNameLst>
                                      </p:cBhvr>
                                      <p:to>
                                        <p:strVal val="visible"/>
                                      </p:to>
                                    </p:set>
                                    <p:animEffect transition="in" filter="wipe(left)">
                                      <p:cBhvr>
                                        <p:cTn id="16"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bldLvl="2"/>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1295400" y="198438"/>
            <a:ext cx="6536993" cy="487362"/>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a:solidFill>
                  <a:srgbClr val="008FD0"/>
                </a:solidFill>
              </a:rPr>
              <a:t>The Social Costs of Monopoly Power</a:t>
            </a:r>
            <a:endParaRPr lang="en-US" sz="2800" dirty="0" smtClean="0">
              <a:solidFill>
                <a:srgbClr val="008FD0"/>
              </a:solidFill>
            </a:endParaRPr>
          </a:p>
        </p:txBody>
      </p:sp>
      <p:sp>
        <p:nvSpPr>
          <p:cNvPr id="41" name="Rectangle 6"/>
          <p:cNvSpPr>
            <a:spLocks noChangeArrowheads="1"/>
          </p:cNvSpPr>
          <p:nvPr/>
        </p:nvSpPr>
        <p:spPr bwMode="auto">
          <a:xfrm>
            <a:off x="304800" y="198438"/>
            <a:ext cx="9906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10.4</a:t>
            </a:r>
            <a:endParaRPr lang="en-US" sz="2800" b="1" dirty="0">
              <a:solidFill>
                <a:srgbClr val="008FD0"/>
              </a:solidFill>
              <a:latin typeface="Arial" charset="0"/>
            </a:endParaRPr>
          </a:p>
        </p:txBody>
      </p:sp>
      <p:sp>
        <p:nvSpPr>
          <p:cNvPr id="7" name="Rectangle 4"/>
          <p:cNvSpPr>
            <a:spLocks noChangeArrowheads="1"/>
          </p:cNvSpPr>
          <p:nvPr/>
        </p:nvSpPr>
        <p:spPr bwMode="auto">
          <a:xfrm>
            <a:off x="457200" y="1176338"/>
            <a:ext cx="3067050" cy="5000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DEADWEIGHT LOSS FROM MONOPOLY POWER</a:t>
            </a:r>
            <a:endParaRPr lang="en-US" sz="1600" b="1" dirty="0">
              <a:latin typeface="Arial" charset="0"/>
            </a:endParaRPr>
          </a:p>
        </p:txBody>
      </p:sp>
      <p:sp>
        <p:nvSpPr>
          <p:cNvPr id="8" name="Rectangle 9"/>
          <p:cNvSpPr>
            <a:spLocks noChangeArrowheads="1"/>
          </p:cNvSpPr>
          <p:nvPr/>
        </p:nvSpPr>
        <p:spPr bwMode="auto">
          <a:xfrm>
            <a:off x="457200" y="8382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10.10</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4724400"/>
            <a:ext cx="3140870"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3524250" y="914400"/>
            <a:ext cx="152400" cy="4267200"/>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3600450" y="5095875"/>
            <a:ext cx="5467350" cy="17145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19" name="Rectangle 11"/>
          <p:cNvSpPr>
            <a:spLocks noChangeArrowheads="1"/>
          </p:cNvSpPr>
          <p:nvPr/>
        </p:nvSpPr>
        <p:spPr bwMode="auto">
          <a:xfrm>
            <a:off x="457200" y="1676400"/>
            <a:ext cx="3048000" cy="304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The shaded rectangle and triangles show changes </a:t>
            </a:r>
            <a:r>
              <a:rPr lang="en-US" sz="1600" dirty="0" smtClean="0">
                <a:latin typeface="Arial" charset="0"/>
              </a:rPr>
              <a:t>in </a:t>
            </a:r>
            <a:r>
              <a:rPr lang="en-US" sz="1600" dirty="0">
                <a:latin typeface="Arial" charset="0"/>
              </a:rPr>
              <a:t>consumer and producer surplus when moving from competitive price and quantity, </a:t>
            </a:r>
            <a:r>
              <a:rPr lang="en-US" sz="1600" i="1" dirty="0">
                <a:latin typeface="Arial" charset="0"/>
              </a:rPr>
              <a:t>P</a:t>
            </a:r>
            <a:r>
              <a:rPr lang="en-US" sz="1600" i="1" baseline="-25000" dirty="0">
                <a:latin typeface="Arial" charset="0"/>
              </a:rPr>
              <a:t>c</a:t>
            </a:r>
            <a:r>
              <a:rPr lang="en-US" sz="1600" dirty="0">
                <a:latin typeface="Arial" charset="0"/>
              </a:rPr>
              <a:t> and </a:t>
            </a:r>
            <a:r>
              <a:rPr lang="en-US" sz="1600" i="1" dirty="0">
                <a:latin typeface="Arial" charset="0"/>
              </a:rPr>
              <a:t>Q</a:t>
            </a:r>
            <a:r>
              <a:rPr lang="en-US" sz="1600" i="1" baseline="-25000" dirty="0">
                <a:latin typeface="Arial" charset="0"/>
              </a:rPr>
              <a:t>c</a:t>
            </a:r>
            <a:r>
              <a:rPr lang="en-US" sz="1600" dirty="0">
                <a:latin typeface="Arial" charset="0"/>
              </a:rPr>
              <a:t>, </a:t>
            </a:r>
          </a:p>
          <a:p>
            <a:pPr>
              <a:spcBef>
                <a:spcPct val="20000"/>
              </a:spcBef>
              <a:spcAft>
                <a:spcPct val="20000"/>
              </a:spcAft>
              <a:buNone/>
            </a:pPr>
            <a:r>
              <a:rPr lang="en-US" sz="1600" dirty="0">
                <a:latin typeface="Arial" charset="0"/>
              </a:rPr>
              <a:t>to a monopolist’s price and quantity, </a:t>
            </a:r>
            <a:r>
              <a:rPr lang="en-US" sz="1600" i="1" dirty="0">
                <a:latin typeface="Arial" charset="0"/>
              </a:rPr>
              <a:t>P</a:t>
            </a:r>
            <a:r>
              <a:rPr lang="en-US" sz="1600" i="1" baseline="-25000" dirty="0">
                <a:latin typeface="Arial" charset="0"/>
              </a:rPr>
              <a:t>m</a:t>
            </a:r>
            <a:r>
              <a:rPr lang="en-US" sz="1600" dirty="0">
                <a:latin typeface="Arial" charset="0"/>
              </a:rPr>
              <a:t> and </a:t>
            </a:r>
            <a:r>
              <a:rPr lang="en-US" sz="1600" i="1" dirty="0" err="1">
                <a:latin typeface="Arial" charset="0"/>
              </a:rPr>
              <a:t>Q</a:t>
            </a:r>
            <a:r>
              <a:rPr lang="en-US" sz="1600" i="1" baseline="-25000" dirty="0" err="1">
                <a:latin typeface="Arial" charset="0"/>
              </a:rPr>
              <a:t>m</a:t>
            </a:r>
            <a:r>
              <a:rPr lang="en-US" sz="1600" dirty="0">
                <a:latin typeface="Arial" charset="0"/>
              </a:rPr>
              <a:t>. </a:t>
            </a:r>
          </a:p>
          <a:p>
            <a:pPr>
              <a:spcBef>
                <a:spcPct val="20000"/>
              </a:spcBef>
              <a:spcAft>
                <a:spcPct val="20000"/>
              </a:spcAft>
              <a:buNone/>
            </a:pPr>
            <a:r>
              <a:rPr lang="en-US" sz="1600" dirty="0">
                <a:latin typeface="Arial" charset="0"/>
              </a:rPr>
              <a:t>Because of the higher price, consumers lose </a:t>
            </a:r>
            <a:r>
              <a:rPr lang="en-US" sz="1600" i="1" dirty="0">
                <a:latin typeface="Arial" charset="0"/>
              </a:rPr>
              <a:t>A</a:t>
            </a:r>
            <a:r>
              <a:rPr lang="en-US" sz="1600" dirty="0">
                <a:latin typeface="Arial" charset="0"/>
              </a:rPr>
              <a:t> + </a:t>
            </a:r>
            <a:r>
              <a:rPr lang="en-US" sz="1600" i="1" dirty="0">
                <a:latin typeface="Arial" charset="0"/>
              </a:rPr>
              <a:t>B</a:t>
            </a:r>
            <a:r>
              <a:rPr lang="en-US" sz="1600" dirty="0">
                <a:latin typeface="Arial" charset="0"/>
              </a:rPr>
              <a:t> </a:t>
            </a:r>
          </a:p>
          <a:p>
            <a:pPr>
              <a:spcBef>
                <a:spcPct val="20000"/>
              </a:spcBef>
              <a:spcAft>
                <a:spcPct val="20000"/>
              </a:spcAft>
              <a:buNone/>
            </a:pPr>
            <a:r>
              <a:rPr lang="en-US" sz="1600" dirty="0">
                <a:latin typeface="Arial" charset="0"/>
              </a:rPr>
              <a:t>and producer gains </a:t>
            </a:r>
            <a:r>
              <a:rPr lang="en-US" sz="1600" i="1" dirty="0">
                <a:latin typeface="Arial" charset="0"/>
              </a:rPr>
              <a:t>A</a:t>
            </a:r>
            <a:r>
              <a:rPr lang="en-US" sz="1600" dirty="0">
                <a:latin typeface="Arial" charset="0"/>
              </a:rPr>
              <a:t> − </a:t>
            </a:r>
            <a:r>
              <a:rPr lang="en-US" sz="1600" i="1" dirty="0">
                <a:latin typeface="Arial" charset="0"/>
              </a:rPr>
              <a:t>C</a:t>
            </a:r>
            <a:r>
              <a:rPr lang="en-US" sz="1600" dirty="0">
                <a:latin typeface="Arial" charset="0"/>
              </a:rPr>
              <a:t>. The deadweight loss is </a:t>
            </a:r>
            <a:r>
              <a:rPr lang="en-US" sz="1600" i="1" dirty="0">
                <a:latin typeface="Arial" charset="0"/>
              </a:rPr>
              <a:t>B</a:t>
            </a:r>
            <a:r>
              <a:rPr lang="en-US" sz="1600" dirty="0">
                <a:latin typeface="Arial" charset="0"/>
              </a:rPr>
              <a:t> + </a:t>
            </a:r>
            <a:r>
              <a:rPr lang="en-US" sz="1600" i="1" dirty="0">
                <a:latin typeface="Arial" charset="0"/>
              </a:rPr>
              <a:t>C</a:t>
            </a:r>
            <a:r>
              <a:rPr lang="en-US" sz="1600" dirty="0">
                <a:latin typeface="Arial" charset="0"/>
              </a:rPr>
              <a:t>.</a:t>
            </a:r>
          </a:p>
        </p:txBody>
      </p:sp>
      <p:pic>
        <p:nvPicPr>
          <p:cNvPr id="20" name="Picture 2" descr="C:\Documents and Settings\Kyle M. Thiel\Desktop\pindyckDone\ch10\fig10.10\fig10.10_1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 descr="C:\Documents and Settings\Kyle M. Thiel\Desktop\pindyckDone\ch10\fig10.10\fig10.10_09.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4" descr="C:\Documents and Settings\Kyle M. Thiel\Desktop\pindyckDone\ch10\fig10.10\fig10.10_10.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descr="fig10.10_02.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descr="fig10.10_03.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descr="fig10.10_04.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descr="fig10.10_06.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descr="fig10.10_08.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descr="fig10.10_05.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descr="fig10.10_07.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5" descr="C:\Documents and Settings\Kyle M. Thiel\Desktop\pindyckDone\ch10\fig10.10\fig10.10_13.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6" descr="C:\Documents and Settings\Kyle M. Thiel\Desktop\pindyckDone\ch10\fig10.10\fig10.10_12.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descr="fig10.10_01.gif"/>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3733800" y="1066800"/>
            <a:ext cx="50292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90"/>
          <p:cNvSpPr txBox="1">
            <a:spLocks noChangeArrowheads="1"/>
          </p:cNvSpPr>
          <p:nvPr/>
        </p:nvSpPr>
        <p:spPr>
          <a:xfrm>
            <a:off x="447675" y="4842272"/>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Rent Seeking</a:t>
            </a:r>
            <a:endParaRPr lang="en-US" sz="2000" b="1" dirty="0">
              <a:solidFill>
                <a:srgbClr val="950057"/>
              </a:solidFill>
            </a:endParaRPr>
          </a:p>
        </p:txBody>
      </p:sp>
      <p:sp>
        <p:nvSpPr>
          <p:cNvPr id="34" name="Text Box 91"/>
          <p:cNvSpPr txBox="1">
            <a:spLocks noChangeArrowheads="1"/>
          </p:cNvSpPr>
          <p:nvPr/>
        </p:nvSpPr>
        <p:spPr bwMode="auto">
          <a:xfrm>
            <a:off x="447675" y="5299472"/>
            <a:ext cx="82391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rent </a:t>
            </a:r>
            <a:r>
              <a:rPr lang="en-US" b="1" dirty="0">
                <a:solidFill>
                  <a:srgbClr val="382344"/>
                </a:solidFill>
                <a:latin typeface="Arial" charset="0"/>
              </a:rPr>
              <a:t>seeking    </a:t>
            </a:r>
            <a:r>
              <a:rPr lang="en-US" dirty="0">
                <a:solidFill>
                  <a:srgbClr val="2A5CAA"/>
                </a:solidFill>
                <a:latin typeface="Arial" charset="0"/>
              </a:rPr>
              <a:t>Spending money in socially unproductive efforts to acquire, maintain, or exercise monopoly.</a:t>
            </a:r>
          </a:p>
        </p:txBody>
      </p:sp>
      <p:sp>
        <p:nvSpPr>
          <p:cNvPr id="35" name="Rectangle 93"/>
          <p:cNvSpPr>
            <a:spLocks noChangeArrowheads="1"/>
          </p:cNvSpPr>
          <p:nvPr/>
        </p:nvSpPr>
        <p:spPr bwMode="auto">
          <a:xfrm>
            <a:off x="447675" y="5985272"/>
            <a:ext cx="8696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buNone/>
            </a:pPr>
            <a:r>
              <a:rPr lang="en-US" dirty="0">
                <a:latin typeface="+mn-lt"/>
              </a:rPr>
              <a:t>We would expect the </a:t>
            </a:r>
            <a:r>
              <a:rPr lang="en-US" dirty="0" smtClean="0">
                <a:latin typeface="+mn-lt"/>
              </a:rPr>
              <a:t>economic incentive </a:t>
            </a:r>
            <a:r>
              <a:rPr lang="en-US" dirty="0">
                <a:latin typeface="+mn-lt"/>
              </a:rPr>
              <a:t>to incur rent-seeking costs to bear a direct relation to the gains </a:t>
            </a:r>
            <a:r>
              <a:rPr lang="en-US" dirty="0" smtClean="0">
                <a:latin typeface="+mn-lt"/>
              </a:rPr>
              <a:t>from monopoly </a:t>
            </a:r>
            <a:r>
              <a:rPr lang="en-US" dirty="0">
                <a:latin typeface="+mn-lt"/>
              </a:rPr>
              <a:t>power (i.e., rectangle </a:t>
            </a:r>
            <a:r>
              <a:rPr lang="en-US" i="1" dirty="0">
                <a:latin typeface="+mn-lt"/>
              </a:rPr>
              <a:t>A </a:t>
            </a:r>
            <a:r>
              <a:rPr lang="en-US" dirty="0">
                <a:latin typeface="+mn-lt"/>
              </a:rPr>
              <a:t>minus triangle </a:t>
            </a:r>
            <a:r>
              <a:rPr lang="en-US" i="1" dirty="0">
                <a:latin typeface="+mn-lt"/>
              </a:rPr>
              <a:t>C.</a:t>
            </a:r>
            <a:r>
              <a:rPr lang="en-US" dirty="0">
                <a:latin typeface="+mn-lt"/>
              </a:rPr>
              <a:t>)</a:t>
            </a:r>
          </a:p>
        </p:txBody>
      </p:sp>
    </p:spTree>
    <p:extLst>
      <p:ext uri="{BB962C8B-B14F-4D97-AF65-F5344CB8AC3E}">
        <p14:creationId xmlns:p14="http://schemas.microsoft.com/office/powerpoint/2010/main" val="38530712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500"/>
                                        <p:tgtEl>
                                          <p:spTgt spid="4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500"/>
                                        <p:tgtEl>
                                          <p:spTgt spid="13"/>
                                        </p:tgtEl>
                                      </p:cBhvr>
                                    </p:animEffect>
                                  </p:childTnLst>
                                </p:cTn>
                              </p:par>
                              <p:par>
                                <p:cTn id="24" presetID="22" presetClass="entr" presetSubtype="8"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left)">
                                      <p:cBhvr>
                                        <p:cTn id="26" dur="500"/>
                                        <p:tgtEl>
                                          <p:spTgt spid="16"/>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19">
                                            <p:bg/>
                                          </p:spTgt>
                                        </p:tgtEl>
                                        <p:attrNameLst>
                                          <p:attrName>style.visibility</p:attrName>
                                        </p:attrNameLst>
                                      </p:cBhvr>
                                      <p:to>
                                        <p:strVal val="visible"/>
                                      </p:to>
                                    </p:set>
                                    <p:animEffect transition="in" filter="wipe(left)">
                                      <p:cBhvr>
                                        <p:cTn id="30" dur="500"/>
                                        <p:tgtEl>
                                          <p:spTgt spid="19">
                                            <p:bg/>
                                          </p:spTgt>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1000"/>
                                        <p:tgtEl>
                                          <p:spTgt spid="23"/>
                                        </p:tgtEl>
                                      </p:cBhvr>
                                    </p:animEffect>
                                  </p:childTnLst>
                                </p:cTn>
                              </p:par>
                            </p:childTnLst>
                          </p:cTn>
                        </p:par>
                        <p:par>
                          <p:cTn id="39" fill="hold">
                            <p:stCondLst>
                              <p:cond delay="5500"/>
                            </p:stCondLst>
                            <p:childTnLst>
                              <p:par>
                                <p:cTn id="40" presetID="22" presetClass="entr" presetSubtype="8" fill="hold"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ipe(left)">
                                      <p:cBhvr>
                                        <p:cTn id="42" dur="1000"/>
                                        <p:tgtEl>
                                          <p:spTgt spid="24"/>
                                        </p:tgtEl>
                                      </p:cBhvr>
                                    </p:animEffect>
                                  </p:childTnLst>
                                </p:cTn>
                              </p:par>
                            </p:childTnLst>
                          </p:cTn>
                        </p:par>
                        <p:par>
                          <p:cTn id="43" fill="hold">
                            <p:stCondLst>
                              <p:cond delay="6500"/>
                            </p:stCondLst>
                            <p:childTnLst>
                              <p:par>
                                <p:cTn id="44" presetID="22" presetClass="entr" presetSubtype="8" fill="hold"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1000"/>
                                        <p:tgtEl>
                                          <p:spTgt spid="25"/>
                                        </p:tgtEl>
                                      </p:cBhvr>
                                    </p:animEffect>
                                  </p:childTnLst>
                                </p:cTn>
                              </p:par>
                            </p:childTnLst>
                          </p:cTn>
                        </p:par>
                        <p:par>
                          <p:cTn id="47" fill="hold">
                            <p:stCondLst>
                              <p:cond delay="7500"/>
                            </p:stCondLst>
                            <p:childTnLst>
                              <p:par>
                                <p:cTn id="48" presetID="22" presetClass="entr" presetSubtype="8"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left)">
                                      <p:cBhvr>
                                        <p:cTn id="50" dur="1000"/>
                                        <p:tgtEl>
                                          <p:spTgt spid="28"/>
                                        </p:tgtEl>
                                      </p:cBhvr>
                                    </p:animEffect>
                                  </p:childTnLst>
                                </p:cTn>
                              </p:par>
                            </p:childTnLst>
                          </p:cTn>
                        </p:par>
                        <p:par>
                          <p:cTn id="51" fill="hold">
                            <p:stCondLst>
                              <p:cond delay="8500"/>
                            </p:stCondLst>
                            <p:childTnLst>
                              <p:par>
                                <p:cTn id="52" presetID="22" presetClass="entr" presetSubtype="8" fill="hold" nodeType="after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left)">
                                      <p:cBhvr>
                                        <p:cTn id="54" dur="1000"/>
                                        <p:tgtEl>
                                          <p:spTgt spid="26"/>
                                        </p:tgtEl>
                                      </p:cBhvr>
                                    </p:animEffect>
                                  </p:childTnLst>
                                </p:cTn>
                              </p:par>
                            </p:childTnLst>
                          </p:cTn>
                        </p:par>
                        <p:par>
                          <p:cTn id="55" fill="hold">
                            <p:stCondLst>
                              <p:cond delay="9500"/>
                            </p:stCondLst>
                            <p:childTnLst>
                              <p:par>
                                <p:cTn id="56" presetID="22" presetClass="entr" presetSubtype="8" fill="hold" grpId="0" nodeType="afterEffect">
                                  <p:stCondLst>
                                    <p:cond delay="0"/>
                                  </p:stCondLst>
                                  <p:childTnLst>
                                    <p:set>
                                      <p:cBhvr>
                                        <p:cTn id="57" dur="1" fill="hold">
                                          <p:stCondLst>
                                            <p:cond delay="0"/>
                                          </p:stCondLst>
                                        </p:cTn>
                                        <p:tgtEl>
                                          <p:spTgt spid="19">
                                            <p:txEl>
                                              <p:pRg st="0" end="0"/>
                                            </p:txEl>
                                          </p:spTgt>
                                        </p:tgtEl>
                                        <p:attrNameLst>
                                          <p:attrName>style.visibility</p:attrName>
                                        </p:attrNameLst>
                                      </p:cBhvr>
                                      <p:to>
                                        <p:strVal val="visible"/>
                                      </p:to>
                                    </p:set>
                                    <p:animEffect transition="in" filter="wipe(left)">
                                      <p:cBhvr>
                                        <p:cTn id="58" dur="500"/>
                                        <p:tgtEl>
                                          <p:spTgt spid="19">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wipe(left)">
                                      <p:cBhvr>
                                        <p:cTn id="63" dur="1000"/>
                                        <p:tgtEl>
                                          <p:spTgt spid="29"/>
                                        </p:tgtEl>
                                      </p:cBhvr>
                                    </p:animEffect>
                                  </p:childTnLst>
                                </p:cTn>
                              </p:par>
                            </p:childTnLst>
                          </p:cTn>
                        </p:par>
                        <p:par>
                          <p:cTn id="64" fill="hold">
                            <p:stCondLst>
                              <p:cond delay="1000"/>
                            </p:stCondLst>
                            <p:childTnLst>
                              <p:par>
                                <p:cTn id="65" presetID="22" presetClass="entr" presetSubtype="8" fill="hold"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2000"/>
                            </p:stCondLst>
                            <p:childTnLst>
                              <p:par>
                                <p:cTn id="69" presetID="22" presetClass="entr" presetSubtype="8" fill="hold" grpId="0" nodeType="afterEffect">
                                  <p:stCondLst>
                                    <p:cond delay="0"/>
                                  </p:stCondLst>
                                  <p:childTnLst>
                                    <p:set>
                                      <p:cBhvr>
                                        <p:cTn id="70" dur="1" fill="hold">
                                          <p:stCondLst>
                                            <p:cond delay="0"/>
                                          </p:stCondLst>
                                        </p:cTn>
                                        <p:tgtEl>
                                          <p:spTgt spid="19">
                                            <p:txEl>
                                              <p:pRg st="1" end="1"/>
                                            </p:txEl>
                                          </p:spTgt>
                                        </p:tgtEl>
                                        <p:attrNameLst>
                                          <p:attrName>style.visibility</p:attrName>
                                        </p:attrNameLst>
                                      </p:cBhvr>
                                      <p:to>
                                        <p:strVal val="visible"/>
                                      </p:to>
                                    </p:set>
                                    <p:animEffect transition="in" filter="wipe(left)">
                                      <p:cBhvr>
                                        <p:cTn id="71" dur="500"/>
                                        <p:tgtEl>
                                          <p:spTgt spid="19">
                                            <p:txEl>
                                              <p:pRg st="1" end="1"/>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wipe(left)">
                                      <p:cBhvr>
                                        <p:cTn id="76" dur="1000"/>
                                        <p:tgtEl>
                                          <p:spTgt spid="21"/>
                                        </p:tgtEl>
                                      </p:cBhvr>
                                    </p:animEffect>
                                  </p:childTnLst>
                                </p:cTn>
                              </p:par>
                            </p:childTnLst>
                          </p:cTn>
                        </p:par>
                        <p:par>
                          <p:cTn id="77" fill="hold">
                            <p:stCondLst>
                              <p:cond delay="1000"/>
                            </p:stCondLst>
                            <p:childTnLst>
                              <p:par>
                                <p:cTn id="78" presetID="22" presetClass="entr" presetSubtype="8" fill="hold" nodeType="after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wipe(left)">
                                      <p:cBhvr>
                                        <p:cTn id="80" dur="1000"/>
                                        <p:tgtEl>
                                          <p:spTgt spid="22"/>
                                        </p:tgtEl>
                                      </p:cBhvr>
                                    </p:animEffect>
                                  </p:childTnLst>
                                </p:cTn>
                              </p:par>
                            </p:childTnLst>
                          </p:cTn>
                        </p:par>
                        <p:par>
                          <p:cTn id="81" fill="hold">
                            <p:stCondLst>
                              <p:cond delay="2000"/>
                            </p:stCondLst>
                            <p:childTnLst>
                              <p:par>
                                <p:cTn id="82" presetID="22" presetClass="entr" presetSubtype="8" fill="hold"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wipe(left)">
                                      <p:cBhvr>
                                        <p:cTn id="84" dur="1000"/>
                                        <p:tgtEl>
                                          <p:spTgt spid="31"/>
                                        </p:tgtEl>
                                      </p:cBhvr>
                                    </p:animEffect>
                                  </p:childTnLst>
                                </p:cTn>
                              </p:par>
                            </p:childTnLst>
                          </p:cTn>
                        </p:par>
                        <p:par>
                          <p:cTn id="85" fill="hold">
                            <p:stCondLst>
                              <p:cond delay="3000"/>
                            </p:stCondLst>
                            <p:childTnLst>
                              <p:par>
                                <p:cTn id="86" presetID="22" presetClass="entr" presetSubtype="8" fill="hold" grpId="0" nodeType="afterEffect">
                                  <p:stCondLst>
                                    <p:cond delay="0"/>
                                  </p:stCondLst>
                                  <p:childTnLst>
                                    <p:set>
                                      <p:cBhvr>
                                        <p:cTn id="87" dur="1" fill="hold">
                                          <p:stCondLst>
                                            <p:cond delay="0"/>
                                          </p:stCondLst>
                                        </p:cTn>
                                        <p:tgtEl>
                                          <p:spTgt spid="19">
                                            <p:txEl>
                                              <p:pRg st="2" end="2"/>
                                            </p:txEl>
                                          </p:spTgt>
                                        </p:tgtEl>
                                        <p:attrNameLst>
                                          <p:attrName>style.visibility</p:attrName>
                                        </p:attrNameLst>
                                      </p:cBhvr>
                                      <p:to>
                                        <p:strVal val="visible"/>
                                      </p:to>
                                    </p:set>
                                    <p:animEffect transition="in" filter="wipe(left)">
                                      <p:cBhvr>
                                        <p:cTn id="88" dur="500"/>
                                        <p:tgtEl>
                                          <p:spTgt spid="19">
                                            <p:txEl>
                                              <p:pRg st="2" end="2"/>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20"/>
                                        </p:tgtEl>
                                        <p:attrNameLst>
                                          <p:attrName>style.visibility</p:attrName>
                                        </p:attrNameLst>
                                      </p:cBhvr>
                                      <p:to>
                                        <p:strVal val="visible"/>
                                      </p:to>
                                    </p:set>
                                    <p:animEffect transition="in" filter="wipe(left)">
                                      <p:cBhvr>
                                        <p:cTn id="93" dur="1000"/>
                                        <p:tgtEl>
                                          <p:spTgt spid="20"/>
                                        </p:tgtEl>
                                      </p:cBhvr>
                                    </p:animEffect>
                                  </p:childTnLst>
                                </p:cTn>
                              </p:par>
                            </p:childTnLst>
                          </p:cTn>
                        </p:par>
                        <p:par>
                          <p:cTn id="94" fill="hold">
                            <p:stCondLst>
                              <p:cond delay="1000"/>
                            </p:stCondLst>
                            <p:childTnLst>
                              <p:par>
                                <p:cTn id="95" presetID="22" presetClass="entr" presetSubtype="8" fill="hold" nodeType="after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wipe(left)">
                                      <p:cBhvr>
                                        <p:cTn id="97" dur="1000"/>
                                        <p:tgtEl>
                                          <p:spTgt spid="30"/>
                                        </p:tgtEl>
                                      </p:cBhvr>
                                    </p:animEffect>
                                  </p:childTnLst>
                                </p:cTn>
                              </p:par>
                            </p:childTnLst>
                          </p:cTn>
                        </p:par>
                        <p:par>
                          <p:cTn id="98" fill="hold">
                            <p:stCondLst>
                              <p:cond delay="2000"/>
                            </p:stCondLst>
                            <p:childTnLst>
                              <p:par>
                                <p:cTn id="99" presetID="22" presetClass="entr" presetSubtype="8" fill="hold" grpId="0" nodeType="afterEffect">
                                  <p:stCondLst>
                                    <p:cond delay="0"/>
                                  </p:stCondLst>
                                  <p:childTnLst>
                                    <p:set>
                                      <p:cBhvr>
                                        <p:cTn id="100" dur="1" fill="hold">
                                          <p:stCondLst>
                                            <p:cond delay="0"/>
                                          </p:stCondLst>
                                        </p:cTn>
                                        <p:tgtEl>
                                          <p:spTgt spid="19">
                                            <p:txEl>
                                              <p:pRg st="3" end="3"/>
                                            </p:txEl>
                                          </p:spTgt>
                                        </p:tgtEl>
                                        <p:attrNameLst>
                                          <p:attrName>style.visibility</p:attrName>
                                        </p:attrNameLst>
                                      </p:cBhvr>
                                      <p:to>
                                        <p:strVal val="visible"/>
                                      </p:to>
                                    </p:set>
                                    <p:animEffect transition="in" filter="wipe(left)">
                                      <p:cBhvr>
                                        <p:cTn id="101" dur="500"/>
                                        <p:tgtEl>
                                          <p:spTgt spid="19">
                                            <p:txEl>
                                              <p:pRg st="3" end="3"/>
                                            </p:txEl>
                                          </p:spTgt>
                                        </p:tgtEl>
                                      </p:cBhvr>
                                    </p:animEffect>
                                  </p:childTnLst>
                                </p:cTn>
                              </p:par>
                            </p:childTnLst>
                          </p:cTn>
                        </p:par>
                        <p:par>
                          <p:cTn id="102" fill="hold">
                            <p:stCondLst>
                              <p:cond delay="2500"/>
                            </p:stCondLst>
                            <p:childTnLst>
                              <p:par>
                                <p:cTn id="103" presetID="22" presetClass="entr" presetSubtype="2" fill="hold" nodeType="afterEffect">
                                  <p:stCondLst>
                                    <p:cond delay="0"/>
                                  </p:stCondLst>
                                  <p:childTnLst>
                                    <p:set>
                                      <p:cBhvr>
                                        <p:cTn id="104" dur="1" fill="hold">
                                          <p:stCondLst>
                                            <p:cond delay="0"/>
                                          </p:stCondLst>
                                        </p:cTn>
                                        <p:tgtEl>
                                          <p:spTgt spid="9"/>
                                        </p:tgtEl>
                                        <p:attrNameLst>
                                          <p:attrName>style.visibility</p:attrName>
                                        </p:attrNameLst>
                                      </p:cBhvr>
                                      <p:to>
                                        <p:strVal val="visible"/>
                                      </p:to>
                                    </p:set>
                                    <p:animEffect transition="in" filter="wipe(right)">
                                      <p:cBhvr>
                                        <p:cTn id="105" dur="500"/>
                                        <p:tgtEl>
                                          <p:spTgt spid="9"/>
                                        </p:tgtEl>
                                      </p:cBhvr>
                                    </p:animEffect>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33"/>
                                        </p:tgtEl>
                                        <p:attrNameLst>
                                          <p:attrName>style.visibility</p:attrName>
                                        </p:attrNameLst>
                                      </p:cBhvr>
                                      <p:to>
                                        <p:strVal val="visible"/>
                                      </p:to>
                                    </p:set>
                                    <p:animEffect transition="in" filter="wipe(left)">
                                      <p:cBhvr>
                                        <p:cTn id="110" dur="500"/>
                                        <p:tgtEl>
                                          <p:spTgt spid="33"/>
                                        </p:tgtEl>
                                      </p:cBhvr>
                                    </p:animEffect>
                                  </p:childTnLst>
                                </p:cTn>
                              </p:par>
                            </p:childTnLst>
                          </p:cTn>
                        </p:par>
                        <p:par>
                          <p:cTn id="111" fill="hold">
                            <p:stCondLst>
                              <p:cond delay="500"/>
                            </p:stCondLst>
                            <p:childTnLst>
                              <p:par>
                                <p:cTn id="112" presetID="22" presetClass="entr" presetSubtype="8" fill="hold" grpId="0" nodeType="afterEffect">
                                  <p:stCondLst>
                                    <p:cond delay="0"/>
                                  </p:stCondLst>
                                  <p:childTnLst>
                                    <p:set>
                                      <p:cBhvr>
                                        <p:cTn id="113" dur="1" fill="hold">
                                          <p:stCondLst>
                                            <p:cond delay="0"/>
                                          </p:stCondLst>
                                        </p:cTn>
                                        <p:tgtEl>
                                          <p:spTgt spid="34"/>
                                        </p:tgtEl>
                                        <p:attrNameLst>
                                          <p:attrName>style.visibility</p:attrName>
                                        </p:attrNameLst>
                                      </p:cBhvr>
                                      <p:to>
                                        <p:strVal val="visible"/>
                                      </p:to>
                                    </p:set>
                                    <p:animEffect transition="in" filter="wipe(left)">
                                      <p:cBhvr>
                                        <p:cTn id="114" dur="500"/>
                                        <p:tgtEl>
                                          <p:spTgt spid="34"/>
                                        </p:tgtEl>
                                      </p:cBhvr>
                                    </p:animEffect>
                                  </p:childTnLst>
                                </p:cTn>
                              </p:par>
                            </p:childTnLst>
                          </p:cTn>
                        </p:par>
                        <p:par>
                          <p:cTn id="115" fill="hold">
                            <p:stCondLst>
                              <p:cond delay="1000"/>
                            </p:stCondLst>
                            <p:childTnLst>
                              <p:par>
                                <p:cTn id="116" presetID="22" presetClass="entr" presetSubtype="8" fill="hold" grpId="0" nodeType="afterEffect">
                                  <p:stCondLst>
                                    <p:cond delay="0"/>
                                  </p:stCondLst>
                                  <p:childTnLst>
                                    <p:set>
                                      <p:cBhvr>
                                        <p:cTn id="117" dur="1" fill="hold">
                                          <p:stCondLst>
                                            <p:cond delay="0"/>
                                          </p:stCondLst>
                                        </p:cTn>
                                        <p:tgtEl>
                                          <p:spTgt spid="35">
                                            <p:txEl>
                                              <p:pRg st="0" end="0"/>
                                            </p:txEl>
                                          </p:spTgt>
                                        </p:tgtEl>
                                        <p:attrNameLst>
                                          <p:attrName>style.visibility</p:attrName>
                                        </p:attrNameLst>
                                      </p:cBhvr>
                                      <p:to>
                                        <p:strVal val="visible"/>
                                      </p:to>
                                    </p:set>
                                    <p:animEffect transition="in" filter="wipe(left)">
                                      <p:cBhvr>
                                        <p:cTn id="118" dur="500"/>
                                        <p:tgtEl>
                                          <p:spTgt spid="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7" grpId="0"/>
      <p:bldP spid="8" grpId="0"/>
      <p:bldP spid="19" grpId="0" uiExpand="1" build="p" animBg="1"/>
      <p:bldP spid="33" grpId="0"/>
      <p:bldP spid="34" grpId="0"/>
      <p:bldP spid="35"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176338"/>
            <a:ext cx="3067050" cy="3476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PRICE REGULATION</a:t>
            </a:r>
            <a:endParaRPr lang="en-US" sz="1600" b="1" dirty="0">
              <a:latin typeface="Arial" charset="0"/>
            </a:endParaRPr>
          </a:p>
        </p:txBody>
      </p:sp>
      <p:sp>
        <p:nvSpPr>
          <p:cNvPr id="8" name="Rectangle 9"/>
          <p:cNvSpPr>
            <a:spLocks noChangeArrowheads="1"/>
          </p:cNvSpPr>
          <p:nvPr/>
        </p:nvSpPr>
        <p:spPr bwMode="auto">
          <a:xfrm>
            <a:off x="457200" y="838200"/>
            <a:ext cx="26670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10.11 </a:t>
            </a:r>
            <a:r>
              <a:rPr lang="en-US" sz="1600" b="1" dirty="0" smtClean="0">
                <a:solidFill>
                  <a:schemeClr val="bg1">
                    <a:lumMod val="65000"/>
                  </a:schemeClr>
                </a:solidFill>
                <a:latin typeface="Arial" charset="0"/>
              </a:rPr>
              <a:t>(1 of 2)</a:t>
            </a:r>
            <a:endParaRPr lang="en-US" sz="1200" b="1" dirty="0">
              <a:solidFill>
                <a:schemeClr val="bg1">
                  <a:lumMod val="65000"/>
                </a:schemeClr>
              </a:solidFill>
              <a:latin typeface="Arial" charset="0"/>
            </a:endParaRPr>
          </a:p>
        </p:txBody>
      </p:sp>
      <p:grpSp>
        <p:nvGrpSpPr>
          <p:cNvPr id="13" name="Group 12"/>
          <p:cNvGrpSpPr>
            <a:grpSpLocks/>
          </p:cNvGrpSpPr>
          <p:nvPr/>
        </p:nvGrpSpPr>
        <p:grpSpPr bwMode="auto">
          <a:xfrm>
            <a:off x="3124200" y="914400"/>
            <a:ext cx="152400" cy="5469136"/>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3200400" y="5314950"/>
            <a:ext cx="5867400" cy="123825"/>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36" name="Rectangle 11"/>
          <p:cNvSpPr>
            <a:spLocks noChangeArrowheads="1"/>
          </p:cNvSpPr>
          <p:nvPr/>
        </p:nvSpPr>
        <p:spPr bwMode="auto">
          <a:xfrm>
            <a:off x="457199" y="1524000"/>
            <a:ext cx="2705101" cy="4572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If left alone, a monopolist produces </a:t>
            </a:r>
            <a:r>
              <a:rPr lang="en-US" sz="1600" i="1" dirty="0" err="1">
                <a:latin typeface="Arial" charset="0"/>
              </a:rPr>
              <a:t>Q</a:t>
            </a:r>
            <a:r>
              <a:rPr lang="en-US" sz="1600" i="1" baseline="-25000" dirty="0" err="1">
                <a:latin typeface="Arial" charset="0"/>
              </a:rPr>
              <a:t>m</a:t>
            </a:r>
            <a:r>
              <a:rPr lang="en-US" sz="1600" dirty="0">
                <a:latin typeface="Arial" charset="0"/>
              </a:rPr>
              <a:t> and charges </a:t>
            </a:r>
            <a:r>
              <a:rPr lang="en-US" sz="1600" i="1" dirty="0">
                <a:latin typeface="Arial" charset="0"/>
              </a:rPr>
              <a:t>P</a:t>
            </a:r>
            <a:r>
              <a:rPr lang="en-US" sz="1600" i="1" baseline="-25000" dirty="0">
                <a:latin typeface="Arial" charset="0"/>
              </a:rPr>
              <a:t>m</a:t>
            </a:r>
            <a:r>
              <a:rPr lang="en-US" sz="1600" dirty="0">
                <a:latin typeface="Arial" charset="0"/>
              </a:rPr>
              <a:t>. </a:t>
            </a:r>
          </a:p>
          <a:p>
            <a:pPr>
              <a:spcBef>
                <a:spcPct val="20000"/>
              </a:spcBef>
              <a:spcAft>
                <a:spcPct val="20000"/>
              </a:spcAft>
              <a:buNone/>
            </a:pPr>
            <a:r>
              <a:rPr lang="en-US" sz="1600" dirty="0">
                <a:latin typeface="Arial" charset="0"/>
              </a:rPr>
              <a:t>When the government imposes a price ceiling of </a:t>
            </a:r>
            <a:r>
              <a:rPr lang="en-US" sz="1600" i="1" dirty="0">
                <a:latin typeface="Arial" charset="0"/>
              </a:rPr>
              <a:t>P</a:t>
            </a:r>
            <a:r>
              <a:rPr lang="en-US" sz="1600" baseline="-25000" dirty="0">
                <a:latin typeface="Arial" charset="0"/>
              </a:rPr>
              <a:t>1</a:t>
            </a:r>
            <a:r>
              <a:rPr lang="en-US" sz="1600" dirty="0">
                <a:latin typeface="Arial" charset="0"/>
              </a:rPr>
              <a:t> the firm’s average and marginal revenue are constant and equal to </a:t>
            </a:r>
            <a:r>
              <a:rPr lang="en-US" sz="1600" i="1" dirty="0">
                <a:latin typeface="Arial" charset="0"/>
              </a:rPr>
              <a:t>P</a:t>
            </a:r>
            <a:r>
              <a:rPr lang="en-US" sz="1600" baseline="-25000" dirty="0">
                <a:latin typeface="Arial" charset="0"/>
              </a:rPr>
              <a:t>1</a:t>
            </a:r>
            <a:r>
              <a:rPr lang="en-US" sz="1600" dirty="0">
                <a:latin typeface="Arial" charset="0"/>
              </a:rPr>
              <a:t> for output levels up to </a:t>
            </a:r>
            <a:r>
              <a:rPr lang="en-US" sz="1600" i="1" dirty="0">
                <a:latin typeface="Arial" charset="0"/>
              </a:rPr>
              <a:t>Q</a:t>
            </a:r>
            <a:r>
              <a:rPr lang="en-US" sz="1600" baseline="-25000" dirty="0">
                <a:latin typeface="Arial" charset="0"/>
              </a:rPr>
              <a:t>1</a:t>
            </a:r>
            <a:r>
              <a:rPr lang="en-US" sz="1600" dirty="0">
                <a:latin typeface="Arial" charset="0"/>
              </a:rPr>
              <a:t>. </a:t>
            </a:r>
          </a:p>
          <a:p>
            <a:pPr>
              <a:spcBef>
                <a:spcPct val="20000"/>
              </a:spcBef>
              <a:spcAft>
                <a:spcPct val="20000"/>
              </a:spcAft>
              <a:buNone/>
            </a:pPr>
            <a:r>
              <a:rPr lang="en-US" sz="1600" dirty="0">
                <a:latin typeface="Arial" charset="0"/>
              </a:rPr>
              <a:t>For larger output levels, the original average and marginal revenue curves apply. </a:t>
            </a:r>
          </a:p>
          <a:p>
            <a:pPr>
              <a:spcBef>
                <a:spcPct val="20000"/>
              </a:spcBef>
              <a:spcAft>
                <a:spcPct val="20000"/>
              </a:spcAft>
              <a:buNone/>
            </a:pPr>
            <a:r>
              <a:rPr lang="en-US" sz="1600" dirty="0">
                <a:latin typeface="Arial" charset="0"/>
              </a:rPr>
              <a:t>The new marginal revenue curve is, therefore, the dark purple line, which intersects the marginal cost curve at </a:t>
            </a:r>
            <a:r>
              <a:rPr lang="en-US" sz="1600" i="1" dirty="0">
                <a:latin typeface="Arial" charset="0"/>
              </a:rPr>
              <a:t>Q</a:t>
            </a:r>
            <a:r>
              <a:rPr lang="en-US" sz="1600" baseline="-25000" dirty="0">
                <a:latin typeface="Arial" charset="0"/>
              </a:rPr>
              <a:t>1</a:t>
            </a:r>
            <a:r>
              <a:rPr lang="en-US" sz="1600" dirty="0">
                <a:latin typeface="Arial" charset="0"/>
              </a:rPr>
              <a:t>. </a:t>
            </a:r>
          </a:p>
        </p:txBody>
      </p:sp>
      <p:pic>
        <p:nvPicPr>
          <p:cNvPr id="37" name="Picture 14" descr="C:\Documents and Settings\Kyle M. Thiel\Desktop\pindyckDone\ch10\fig10.11\fig10.11_05.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15" descr="C:\Documents and Settings\Kyle M. Thiel\Desktop\pindyckDone\ch10\fig10.11\fig10.11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16" descr="C:\Documents and Settings\Kyle M. Thiel\Desktop\pindyckDone\ch10\fig10.11\fig10.11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17" descr="C:\Documents and Settings\Kyle M. Thiel\Desktop\pindyckDone\ch10\fig10.11\fig10.11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descr="fig10.11_07.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43" descr="fig10.11_06.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44" descr="fig10.11_08.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5" descr="fig10.11_09.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6" descr="fig10.11_10.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47" descr="fig10.11_01.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086100" y="988219"/>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157653" y="1089102"/>
            <a:ext cx="5857875" cy="4171950"/>
          </a:xfrm>
          <a:prstGeom prst="rect">
            <a:avLst/>
          </a:prstGeom>
        </p:spPr>
      </p:pic>
      <p:sp>
        <p:nvSpPr>
          <p:cNvPr id="23" name="Rectangle 90"/>
          <p:cNvSpPr txBox="1">
            <a:spLocks noChangeArrowheads="1"/>
          </p:cNvSpPr>
          <p:nvPr/>
        </p:nvSpPr>
        <p:spPr>
          <a:xfrm>
            <a:off x="447675" y="0"/>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Price Regulation</a:t>
            </a:r>
            <a:endParaRPr lang="en-US" sz="2000" b="1" dirty="0">
              <a:solidFill>
                <a:srgbClr val="950057"/>
              </a:solidFill>
            </a:endParaRPr>
          </a:p>
        </p:txBody>
      </p:sp>
    </p:spTree>
    <p:extLst>
      <p:ext uri="{BB962C8B-B14F-4D97-AF65-F5344CB8AC3E}">
        <p14:creationId xmlns:p14="http://schemas.microsoft.com/office/powerpoint/2010/main" val="40641472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par>
                                <p:cTn id="20" presetID="22" presetClass="entr" presetSubtype="8"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6">
                                            <p:bg/>
                                          </p:spTgt>
                                        </p:tgtEl>
                                        <p:attrNameLst>
                                          <p:attrName>style.visibility</p:attrName>
                                        </p:attrNameLst>
                                      </p:cBhvr>
                                      <p:to>
                                        <p:strVal val="visible"/>
                                      </p:to>
                                    </p:set>
                                    <p:animEffect transition="in" filter="wipe(left)">
                                      <p:cBhvr>
                                        <p:cTn id="26" dur="500"/>
                                        <p:tgtEl>
                                          <p:spTgt spid="36">
                                            <p:bg/>
                                          </p:spTgt>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8"/>
                                        </p:tgtEl>
                                        <p:attrNameLst>
                                          <p:attrName>style.visibility</p:attrName>
                                        </p:attrNameLst>
                                      </p:cBhvr>
                                      <p:to>
                                        <p:strVal val="visible"/>
                                      </p:to>
                                    </p:set>
                                    <p:animEffect transition="in" filter="wipe(left)">
                                      <p:cBhvr>
                                        <p:cTn id="30" dur="500"/>
                                        <p:tgtEl>
                                          <p:spTgt spid="48"/>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1000"/>
                                        <p:tgtEl>
                                          <p:spTgt spid="38"/>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1000"/>
                                        <p:tgtEl>
                                          <p:spTgt spid="39"/>
                                        </p:tgtEl>
                                      </p:cBhvr>
                                    </p:animEffect>
                                  </p:childTnLst>
                                </p:cTn>
                              </p:par>
                            </p:childTnLst>
                          </p:cTn>
                        </p:par>
                        <p:par>
                          <p:cTn id="39" fill="hold">
                            <p:stCondLst>
                              <p:cond delay="5000"/>
                            </p:stCondLst>
                            <p:childTnLst>
                              <p:par>
                                <p:cTn id="40" presetID="22" presetClass="entr" presetSubtype="8" fill="hold" nodeType="after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left)">
                                      <p:cBhvr>
                                        <p:cTn id="42" dur="1000"/>
                                        <p:tgtEl>
                                          <p:spTgt spid="37"/>
                                        </p:tgtEl>
                                      </p:cBhvr>
                                    </p:animEffect>
                                  </p:childTnLst>
                                </p:cTn>
                              </p:par>
                            </p:childTnLst>
                          </p:cTn>
                        </p:par>
                        <p:par>
                          <p:cTn id="43" fill="hold">
                            <p:stCondLst>
                              <p:cond delay="6000"/>
                            </p:stCondLst>
                            <p:childTnLst>
                              <p:par>
                                <p:cTn id="44" presetID="22" presetClass="entr" presetSubtype="4" fill="hold"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down)">
                                      <p:cBhvr>
                                        <p:cTn id="46" dur="1000"/>
                                        <p:tgtEl>
                                          <p:spTgt spid="44"/>
                                        </p:tgtEl>
                                      </p:cBhvr>
                                    </p:animEffect>
                                  </p:childTnLst>
                                </p:cTn>
                              </p:par>
                            </p:childTnLst>
                          </p:cTn>
                        </p:par>
                        <p:par>
                          <p:cTn id="47" fill="hold">
                            <p:stCondLst>
                              <p:cond delay="7000"/>
                            </p:stCondLst>
                            <p:childTnLst>
                              <p:par>
                                <p:cTn id="48" presetID="22" presetClass="entr" presetSubtype="4"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Effect transition="in" filter="wipe(down)">
                                      <p:cBhvr>
                                        <p:cTn id="50" dur="1000"/>
                                        <p:tgtEl>
                                          <p:spTgt spid="43"/>
                                        </p:tgtEl>
                                      </p:cBhvr>
                                    </p:animEffect>
                                  </p:childTnLst>
                                </p:cTn>
                              </p:par>
                            </p:childTnLst>
                          </p:cTn>
                        </p:par>
                        <p:par>
                          <p:cTn id="51" fill="hold">
                            <p:stCondLst>
                              <p:cond delay="8000"/>
                            </p:stCondLst>
                            <p:childTnLst>
                              <p:par>
                                <p:cTn id="52" presetID="22" presetClass="entr" presetSubtype="8" fill="hold" grpId="0" nodeType="afterEffect">
                                  <p:stCondLst>
                                    <p:cond delay="0"/>
                                  </p:stCondLst>
                                  <p:childTnLst>
                                    <p:set>
                                      <p:cBhvr>
                                        <p:cTn id="53" dur="1" fill="hold">
                                          <p:stCondLst>
                                            <p:cond delay="0"/>
                                          </p:stCondLst>
                                        </p:cTn>
                                        <p:tgtEl>
                                          <p:spTgt spid="36">
                                            <p:txEl>
                                              <p:pRg st="0" end="0"/>
                                            </p:txEl>
                                          </p:spTgt>
                                        </p:tgtEl>
                                        <p:attrNameLst>
                                          <p:attrName>style.visibility</p:attrName>
                                        </p:attrNameLst>
                                      </p:cBhvr>
                                      <p:to>
                                        <p:strVal val="visible"/>
                                      </p:to>
                                    </p:set>
                                    <p:animEffect transition="in" filter="wipe(left)">
                                      <p:cBhvr>
                                        <p:cTn id="54" dur="500"/>
                                        <p:tgtEl>
                                          <p:spTgt spid="36">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1000"/>
                                        <p:tgtEl>
                                          <p:spTgt spid="45"/>
                                        </p:tgtEl>
                                      </p:cBhvr>
                                    </p:animEffect>
                                  </p:childTnLst>
                                </p:cTn>
                              </p:par>
                            </p:childTnLst>
                          </p:cTn>
                        </p:par>
                        <p:par>
                          <p:cTn id="60" fill="hold">
                            <p:stCondLst>
                              <p:cond delay="1000"/>
                            </p:stCondLst>
                            <p:childTnLst>
                              <p:par>
                                <p:cTn id="61" presetID="22" presetClass="entr" presetSubtype="8" fill="hold" nodeType="after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wipe(left)">
                                      <p:cBhvr>
                                        <p:cTn id="63" dur="1000"/>
                                        <p:tgtEl>
                                          <p:spTgt spid="42"/>
                                        </p:tgtEl>
                                      </p:cBhvr>
                                    </p:animEffect>
                                  </p:childTnLst>
                                </p:cTn>
                              </p:par>
                            </p:childTnLst>
                          </p:cTn>
                        </p:par>
                        <p:par>
                          <p:cTn id="64" fill="hold">
                            <p:stCondLst>
                              <p:cond delay="2000"/>
                            </p:stCondLst>
                            <p:childTnLst>
                              <p:par>
                                <p:cTn id="65" presetID="22" presetClass="entr" presetSubtype="8" fill="hold" nodeType="after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wipe(left)">
                                      <p:cBhvr>
                                        <p:cTn id="67" dur="1000"/>
                                        <p:tgtEl>
                                          <p:spTgt spid="46"/>
                                        </p:tgtEl>
                                      </p:cBhvr>
                                    </p:animEffect>
                                  </p:childTnLst>
                                </p:cTn>
                              </p:par>
                            </p:childTnLst>
                          </p:cTn>
                        </p:par>
                        <p:par>
                          <p:cTn id="68" fill="hold">
                            <p:stCondLst>
                              <p:cond delay="3000"/>
                            </p:stCondLst>
                            <p:childTnLst>
                              <p:par>
                                <p:cTn id="69" presetID="22" presetClass="entr" presetSubtype="8" fill="hold"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left)">
                                      <p:cBhvr>
                                        <p:cTn id="71" dur="1000"/>
                                        <p:tgtEl>
                                          <p:spTgt spid="47"/>
                                        </p:tgtEl>
                                      </p:cBhvr>
                                    </p:animEffect>
                                  </p:childTnLst>
                                </p:cTn>
                              </p:par>
                            </p:childTnLst>
                          </p:cTn>
                        </p:par>
                        <p:par>
                          <p:cTn id="72" fill="hold">
                            <p:stCondLst>
                              <p:cond delay="4000"/>
                            </p:stCondLst>
                            <p:childTnLst>
                              <p:par>
                                <p:cTn id="73" presetID="22" presetClass="entr" presetSubtype="2"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right)">
                                      <p:cBhvr>
                                        <p:cTn id="75" dur="500"/>
                                        <p:tgtEl>
                                          <p:spTgt spid="22"/>
                                        </p:tgtEl>
                                      </p:cBhvr>
                                    </p:animEffect>
                                  </p:childTnLst>
                                </p:cTn>
                              </p:par>
                            </p:childTnLst>
                          </p:cTn>
                        </p:par>
                        <p:par>
                          <p:cTn id="76" fill="hold">
                            <p:stCondLst>
                              <p:cond delay="4500"/>
                            </p:stCondLst>
                            <p:childTnLst>
                              <p:par>
                                <p:cTn id="77" presetID="22" presetClass="entr" presetSubtype="8" fill="hold" grpId="0" nodeType="afterEffect">
                                  <p:stCondLst>
                                    <p:cond delay="0"/>
                                  </p:stCondLst>
                                  <p:childTnLst>
                                    <p:set>
                                      <p:cBhvr>
                                        <p:cTn id="78" dur="1" fill="hold">
                                          <p:stCondLst>
                                            <p:cond delay="0"/>
                                          </p:stCondLst>
                                        </p:cTn>
                                        <p:tgtEl>
                                          <p:spTgt spid="36">
                                            <p:txEl>
                                              <p:pRg st="1" end="1"/>
                                            </p:txEl>
                                          </p:spTgt>
                                        </p:tgtEl>
                                        <p:attrNameLst>
                                          <p:attrName>style.visibility</p:attrName>
                                        </p:attrNameLst>
                                      </p:cBhvr>
                                      <p:to>
                                        <p:strVal val="visible"/>
                                      </p:to>
                                    </p:set>
                                    <p:animEffect transition="in" filter="wipe(left)">
                                      <p:cBhvr>
                                        <p:cTn id="79" dur="500"/>
                                        <p:tgtEl>
                                          <p:spTgt spid="36">
                                            <p:txEl>
                                              <p:pRg st="1" end="1"/>
                                            </p:txEl>
                                          </p:spTgt>
                                        </p:tgtEl>
                                      </p:cBhvr>
                                    </p:animEffect>
                                  </p:childTnLst>
                                </p:cTn>
                              </p:par>
                            </p:childTnLst>
                          </p:cTn>
                        </p:par>
                        <p:par>
                          <p:cTn id="80" fill="hold">
                            <p:stCondLst>
                              <p:cond delay="5000"/>
                            </p:stCondLst>
                            <p:childTnLst>
                              <p:par>
                                <p:cTn id="81" presetID="22" presetClass="entr" presetSubtype="8" fill="hold" grpId="0" nodeType="afterEffect">
                                  <p:stCondLst>
                                    <p:cond delay="0"/>
                                  </p:stCondLst>
                                  <p:childTnLst>
                                    <p:set>
                                      <p:cBhvr>
                                        <p:cTn id="82" dur="1" fill="hold">
                                          <p:stCondLst>
                                            <p:cond delay="0"/>
                                          </p:stCondLst>
                                        </p:cTn>
                                        <p:tgtEl>
                                          <p:spTgt spid="36">
                                            <p:txEl>
                                              <p:pRg st="2" end="2"/>
                                            </p:txEl>
                                          </p:spTgt>
                                        </p:tgtEl>
                                        <p:attrNameLst>
                                          <p:attrName>style.visibility</p:attrName>
                                        </p:attrNameLst>
                                      </p:cBhvr>
                                      <p:to>
                                        <p:strVal val="visible"/>
                                      </p:to>
                                    </p:set>
                                    <p:animEffect transition="in" filter="wipe(left)">
                                      <p:cBhvr>
                                        <p:cTn id="83" dur="500"/>
                                        <p:tgtEl>
                                          <p:spTgt spid="36">
                                            <p:txEl>
                                              <p:pRg st="2" end="2"/>
                                            </p:txEl>
                                          </p:spTgt>
                                        </p:tgtEl>
                                      </p:cBhvr>
                                    </p:animEffect>
                                  </p:childTnLst>
                                </p:cTn>
                              </p:par>
                            </p:childTnLst>
                          </p:cTn>
                        </p:par>
                        <p:par>
                          <p:cTn id="84" fill="hold">
                            <p:stCondLst>
                              <p:cond delay="5500"/>
                            </p:stCondLst>
                            <p:childTnLst>
                              <p:par>
                                <p:cTn id="85" presetID="22" presetClass="entr" presetSubtype="8" fill="hold" grpId="0" nodeType="afterEffect">
                                  <p:stCondLst>
                                    <p:cond delay="0"/>
                                  </p:stCondLst>
                                  <p:childTnLst>
                                    <p:set>
                                      <p:cBhvr>
                                        <p:cTn id="86" dur="1" fill="hold">
                                          <p:stCondLst>
                                            <p:cond delay="0"/>
                                          </p:stCondLst>
                                        </p:cTn>
                                        <p:tgtEl>
                                          <p:spTgt spid="36">
                                            <p:txEl>
                                              <p:pRg st="3" end="3"/>
                                            </p:txEl>
                                          </p:spTgt>
                                        </p:tgtEl>
                                        <p:attrNameLst>
                                          <p:attrName>style.visibility</p:attrName>
                                        </p:attrNameLst>
                                      </p:cBhvr>
                                      <p:to>
                                        <p:strVal val="visible"/>
                                      </p:to>
                                    </p:set>
                                    <p:animEffect transition="in" filter="wipe(left)">
                                      <p:cBhvr>
                                        <p:cTn id="87" dur="500"/>
                                        <p:tgtEl>
                                          <p:spTgt spid="3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36" grpId="0" uiExpand="1" build="p" animBg="1"/>
      <p:bldP spid="2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176338"/>
            <a:ext cx="3067050" cy="3476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PRICE REGULATION</a:t>
            </a:r>
            <a:endParaRPr lang="en-US" sz="1600" b="1" dirty="0">
              <a:latin typeface="Arial" charset="0"/>
            </a:endParaRPr>
          </a:p>
        </p:txBody>
      </p:sp>
      <p:sp>
        <p:nvSpPr>
          <p:cNvPr id="8" name="Rectangle 9"/>
          <p:cNvSpPr>
            <a:spLocks noChangeArrowheads="1"/>
          </p:cNvSpPr>
          <p:nvPr/>
        </p:nvSpPr>
        <p:spPr bwMode="auto">
          <a:xfrm>
            <a:off x="457200" y="8382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10.11 </a:t>
            </a:r>
            <a:r>
              <a:rPr lang="en-US" sz="1600" b="1" dirty="0" smtClean="0">
                <a:solidFill>
                  <a:schemeClr val="bg1">
                    <a:lumMod val="65000"/>
                  </a:schemeClr>
                </a:solidFill>
                <a:latin typeface="Arial" charset="0"/>
              </a:rPr>
              <a:t>(2 of 2)</a:t>
            </a:r>
            <a:endParaRPr lang="en-US" sz="1200" b="1" dirty="0">
              <a:solidFill>
                <a:schemeClr val="bg1">
                  <a:lumMod val="65000"/>
                </a:schemeClr>
              </a:solidFill>
              <a:latin typeface="Arial" charset="0"/>
            </a:endParaRPr>
          </a:p>
        </p:txBody>
      </p:sp>
      <p:grpSp>
        <p:nvGrpSpPr>
          <p:cNvPr id="9" name="Group 8"/>
          <p:cNvGrpSpPr>
            <a:grpSpLocks/>
          </p:cNvGrpSpPr>
          <p:nvPr/>
        </p:nvGrpSpPr>
        <p:grpSpPr bwMode="auto">
          <a:xfrm>
            <a:off x="457200" y="4758928"/>
            <a:ext cx="2743200"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3124200" y="914400"/>
            <a:ext cx="152400" cy="4460528"/>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3200400" y="5314950"/>
            <a:ext cx="5867400" cy="123825"/>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6" name="Rectangle 11"/>
          <p:cNvSpPr>
            <a:spLocks noChangeArrowheads="1"/>
          </p:cNvSpPr>
          <p:nvPr/>
        </p:nvSpPr>
        <p:spPr bwMode="auto">
          <a:xfrm>
            <a:off x="457199" y="1524000"/>
            <a:ext cx="2667002" cy="3276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When price is lowered to </a:t>
            </a:r>
            <a:r>
              <a:rPr lang="en-US" sz="1600" i="1" dirty="0">
                <a:latin typeface="Arial" charset="0"/>
              </a:rPr>
              <a:t>P</a:t>
            </a:r>
            <a:r>
              <a:rPr lang="en-US" sz="1600" i="1" baseline="-25000" dirty="0">
                <a:latin typeface="Arial" charset="0"/>
              </a:rPr>
              <a:t>c</a:t>
            </a:r>
            <a:r>
              <a:rPr lang="en-US" sz="1600" dirty="0">
                <a:latin typeface="Arial" charset="0"/>
              </a:rPr>
              <a:t>, at the point where marginal cost intersects average revenue, output increases to its maximum </a:t>
            </a:r>
            <a:r>
              <a:rPr lang="en-US" sz="1600" i="1" dirty="0">
                <a:latin typeface="Arial" charset="0"/>
              </a:rPr>
              <a:t>Q</a:t>
            </a:r>
            <a:r>
              <a:rPr lang="en-US" sz="1600" i="1" baseline="-25000" dirty="0">
                <a:latin typeface="Arial" charset="0"/>
              </a:rPr>
              <a:t>c</a:t>
            </a:r>
            <a:r>
              <a:rPr lang="en-US" sz="1600" dirty="0">
                <a:latin typeface="Arial" charset="0"/>
              </a:rPr>
              <a:t>. This is the output that would be produced by a competitive industry. </a:t>
            </a:r>
          </a:p>
          <a:p>
            <a:pPr>
              <a:spcBef>
                <a:spcPct val="20000"/>
              </a:spcBef>
              <a:spcAft>
                <a:spcPct val="20000"/>
              </a:spcAft>
              <a:buNone/>
            </a:pPr>
            <a:r>
              <a:rPr lang="en-US" sz="1600" dirty="0">
                <a:latin typeface="Arial" charset="0"/>
              </a:rPr>
              <a:t>Lowering price further, to </a:t>
            </a:r>
            <a:r>
              <a:rPr lang="en-US" sz="1600" i="1" dirty="0" smtClean="0">
                <a:latin typeface="Arial" charset="0"/>
              </a:rPr>
              <a:t>P</a:t>
            </a:r>
            <a:r>
              <a:rPr lang="en-US" sz="1600" baseline="-25000" dirty="0" smtClean="0">
                <a:latin typeface="Arial" charset="0"/>
              </a:rPr>
              <a:t>3</a:t>
            </a:r>
            <a:r>
              <a:rPr lang="en-US" sz="1600" dirty="0" smtClean="0">
                <a:latin typeface="Arial" charset="0"/>
              </a:rPr>
              <a:t>, reduces </a:t>
            </a:r>
            <a:r>
              <a:rPr lang="en-US" sz="1600" dirty="0">
                <a:latin typeface="Arial" charset="0"/>
              </a:rPr>
              <a:t>output to </a:t>
            </a:r>
            <a:r>
              <a:rPr lang="en-US" sz="1600" i="1" dirty="0">
                <a:latin typeface="Arial" charset="0"/>
              </a:rPr>
              <a:t>Q</a:t>
            </a:r>
            <a:r>
              <a:rPr lang="en-US" sz="1600" baseline="-25000" dirty="0">
                <a:latin typeface="Arial" charset="0"/>
              </a:rPr>
              <a:t>3</a:t>
            </a:r>
            <a:r>
              <a:rPr lang="en-US" sz="1600" dirty="0">
                <a:latin typeface="Arial" charset="0"/>
              </a:rPr>
              <a:t> and causes a shortage, </a:t>
            </a:r>
            <a:br>
              <a:rPr lang="en-US" sz="1600" dirty="0">
                <a:latin typeface="Arial" charset="0"/>
              </a:rPr>
            </a:br>
            <a:r>
              <a:rPr lang="en-US" sz="1600" i="1" dirty="0">
                <a:latin typeface="Arial" charset="0"/>
              </a:rPr>
              <a:t>Q</a:t>
            </a:r>
            <a:r>
              <a:rPr lang="en-US" sz="1600" dirty="0">
                <a:latin typeface="Arial" charset="0"/>
              </a:rPr>
              <a:t>’</a:t>
            </a:r>
            <a:r>
              <a:rPr lang="en-US" sz="1600" baseline="-25000" dirty="0">
                <a:latin typeface="Arial" charset="0"/>
              </a:rPr>
              <a:t>3</a:t>
            </a:r>
            <a:r>
              <a:rPr lang="en-US" sz="1600" dirty="0">
                <a:latin typeface="Arial" charset="0"/>
              </a:rPr>
              <a:t> − </a:t>
            </a:r>
            <a:r>
              <a:rPr lang="en-US" sz="1600" i="1" dirty="0">
                <a:latin typeface="Arial" charset="0"/>
              </a:rPr>
              <a:t>Q</a:t>
            </a:r>
            <a:r>
              <a:rPr lang="en-US" sz="1600" baseline="-25000" dirty="0">
                <a:latin typeface="Arial" charset="0"/>
              </a:rPr>
              <a:t>3</a:t>
            </a:r>
            <a:r>
              <a:rPr lang="en-US" sz="1600" dirty="0">
                <a:latin typeface="Arial" charset="0"/>
              </a:rPr>
              <a:t>.</a:t>
            </a:r>
          </a:p>
        </p:txBody>
      </p:sp>
      <p:pic>
        <p:nvPicPr>
          <p:cNvPr id="27" name="Picture 14" descr="C:\Documents and Settings\Kyle M. Thiel\Desktop\pindyckDone\ch10\fig10.11\fig10.11_05.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5" descr="C:\Documents and Settings\Kyle M. Thiel\Desktop\pindyckDone\ch10\fig10.11\fig10.11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16" descr="C:\Documents and Settings\Kyle M. Thiel\Desktop\pindyckDone\ch10\fig10.11\fig10.11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7" descr="C:\Documents and Settings\Kyle M. Thiel\Desktop\pindyckDone\ch10\fig10.11\fig10.11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2" descr="fig10.11_07.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3" descr="fig10.11_06.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4" descr="fig10.11_08.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5" descr="fig10.11_09.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36" descr="fig10.11_10.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7" descr="fig10.11_01.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0" descr="fig10.11_11.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48" descr="fig10.11_12.gif"/>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2" descr="C:\Documents and Settings\Kyle M. Thiel\Desktop\pindyckDone\ch10\fig10.11\fig10.11_15.gif"/>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3" descr="C:\Documents and Settings\Kyle M. Thiel\Desktop\pindyckDone\ch10\fig10.11\fig10.11_14.gif"/>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086100" y="990600"/>
            <a:ext cx="6057900"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157653" y="1089102"/>
            <a:ext cx="5857875" cy="4171950"/>
          </a:xfrm>
          <a:prstGeom prst="rect">
            <a:avLst/>
          </a:prstGeom>
        </p:spPr>
      </p:pic>
    </p:spTree>
    <p:extLst>
      <p:ext uri="{BB962C8B-B14F-4D97-AF65-F5344CB8AC3E}">
        <p14:creationId xmlns:p14="http://schemas.microsoft.com/office/powerpoint/2010/main" val="40054217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bg/>
                                          </p:spTgt>
                                        </p:tgtEl>
                                        <p:attrNameLst>
                                          <p:attrName>style.visibility</p:attrName>
                                        </p:attrNameLst>
                                      </p:cBhvr>
                                      <p:to>
                                        <p:strVal val="visible"/>
                                      </p:to>
                                    </p:set>
                                    <p:animEffect transition="in" filter="wipe(left)">
                                      <p:cBhvr>
                                        <p:cTn id="7" dur="500"/>
                                        <p:tgtEl>
                                          <p:spTgt spid="26">
                                            <p:bg/>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6">
                                            <p:txEl>
                                              <p:pRg st="0" end="0"/>
                                            </p:txEl>
                                          </p:spTgt>
                                        </p:tgtEl>
                                        <p:attrNameLst>
                                          <p:attrName>style.visibility</p:attrName>
                                        </p:attrNameLst>
                                      </p:cBhvr>
                                      <p:to>
                                        <p:strVal val="visible"/>
                                      </p:to>
                                    </p:set>
                                    <p:animEffect transition="in" filter="wipe(left)">
                                      <p:cBhvr>
                                        <p:cTn id="11" dur="500"/>
                                        <p:tgtEl>
                                          <p:spTgt spid="26">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wipe(left)">
                                      <p:cBhvr>
                                        <p:cTn id="15" dur="1000"/>
                                        <p:tgtEl>
                                          <p:spTgt spid="41"/>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left)">
                                      <p:cBhvr>
                                        <p:cTn id="19" dur="1000"/>
                                        <p:tgtEl>
                                          <p:spTgt spid="49"/>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6">
                                            <p:txEl>
                                              <p:pRg st="1" end="1"/>
                                            </p:txEl>
                                          </p:spTgt>
                                        </p:tgtEl>
                                        <p:attrNameLst>
                                          <p:attrName>style.visibility</p:attrName>
                                        </p:attrNameLst>
                                      </p:cBhvr>
                                      <p:to>
                                        <p:strVal val="visible"/>
                                      </p:to>
                                    </p:set>
                                    <p:animEffect transition="in" filter="wipe(left)">
                                      <p:cBhvr>
                                        <p:cTn id="24" dur="500"/>
                                        <p:tgtEl>
                                          <p:spTgt spid="26">
                                            <p:txEl>
                                              <p:pRg st="1" end="1"/>
                                            </p:txEl>
                                          </p:spTgt>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left)">
                                      <p:cBhvr>
                                        <p:cTn id="28" dur="1000"/>
                                        <p:tgtEl>
                                          <p:spTgt spid="51"/>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wipe(left)">
                                      <p:cBhvr>
                                        <p:cTn id="32" dur="1000"/>
                                        <p:tgtEl>
                                          <p:spTgt spid="50"/>
                                        </p:tgtEl>
                                      </p:cBhvr>
                                    </p:animEffect>
                                  </p:childTnLst>
                                </p:cTn>
                              </p:par>
                            </p:childTnLst>
                          </p:cTn>
                        </p:par>
                        <p:par>
                          <p:cTn id="33" fill="hold">
                            <p:stCondLst>
                              <p:cond delay="2500"/>
                            </p:stCondLst>
                            <p:childTnLst>
                              <p:par>
                                <p:cTn id="34" presetID="22" presetClass="entr" presetSubtype="2"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right)">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7" descr="C:\Documents and Settings\Kyle M. Thiel\Desktop\pindyckDone\ch10\fig10.12\fig10.12_08.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2278409"/>
            <a:ext cx="3810000" cy="540991"/>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REGULATING THE PRICE OF A NATURAL MONOPOLY</a:t>
            </a:r>
            <a:endParaRPr lang="en-US" sz="1600" b="1" dirty="0">
              <a:latin typeface="Arial" charset="0"/>
            </a:endParaRPr>
          </a:p>
        </p:txBody>
      </p:sp>
      <p:sp>
        <p:nvSpPr>
          <p:cNvPr id="8" name="Rectangle 9"/>
          <p:cNvSpPr>
            <a:spLocks noChangeArrowheads="1"/>
          </p:cNvSpPr>
          <p:nvPr/>
        </p:nvSpPr>
        <p:spPr bwMode="auto">
          <a:xfrm>
            <a:off x="457200" y="1952625"/>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10.12</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200" y="5867400"/>
            <a:ext cx="3886200"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4267200" y="2016472"/>
            <a:ext cx="152400" cy="4460528"/>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4343400" y="6429375"/>
            <a:ext cx="4724400" cy="123825"/>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36" name="Rectangle 11"/>
          <p:cNvSpPr>
            <a:spLocks noChangeArrowheads="1"/>
          </p:cNvSpPr>
          <p:nvPr/>
        </p:nvSpPr>
        <p:spPr bwMode="auto">
          <a:xfrm>
            <a:off x="457200" y="2819401"/>
            <a:ext cx="3810000" cy="29717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A firm is a natural monopoly because it has economies of scale (declining average and marginal costs) over its entire output range. </a:t>
            </a:r>
          </a:p>
          <a:p>
            <a:pPr>
              <a:spcBef>
                <a:spcPct val="20000"/>
              </a:spcBef>
              <a:spcAft>
                <a:spcPct val="20000"/>
              </a:spcAft>
              <a:buNone/>
            </a:pPr>
            <a:r>
              <a:rPr lang="en-US" sz="1600" dirty="0">
                <a:latin typeface="Arial" charset="0"/>
              </a:rPr>
              <a:t>If price were regulated to be </a:t>
            </a:r>
            <a:r>
              <a:rPr lang="en-US" sz="1600" i="1" dirty="0">
                <a:latin typeface="Arial" charset="0"/>
              </a:rPr>
              <a:t>P</a:t>
            </a:r>
            <a:r>
              <a:rPr lang="en-US" sz="1600" i="1" baseline="-25000" dirty="0">
                <a:latin typeface="Arial" charset="0"/>
              </a:rPr>
              <a:t>c</a:t>
            </a:r>
            <a:r>
              <a:rPr lang="en-US" sz="1600" dirty="0">
                <a:latin typeface="Arial" charset="0"/>
              </a:rPr>
              <a:t> the firm would lose money and go out of business. </a:t>
            </a:r>
          </a:p>
          <a:p>
            <a:pPr>
              <a:spcBef>
                <a:spcPct val="20000"/>
              </a:spcBef>
              <a:spcAft>
                <a:spcPct val="20000"/>
              </a:spcAft>
              <a:buNone/>
            </a:pPr>
            <a:r>
              <a:rPr lang="en-US" sz="1600" dirty="0">
                <a:latin typeface="Arial" charset="0"/>
              </a:rPr>
              <a:t>Setting the price at </a:t>
            </a:r>
            <a:r>
              <a:rPr lang="en-US" sz="1600" i="1" dirty="0" err="1">
                <a:latin typeface="Arial" charset="0"/>
              </a:rPr>
              <a:t>P</a:t>
            </a:r>
            <a:r>
              <a:rPr lang="en-US" i="1" baseline="-25000" dirty="0" err="1">
                <a:latin typeface="Arial" charset="0"/>
              </a:rPr>
              <a:t>r</a:t>
            </a:r>
            <a:r>
              <a:rPr lang="en-US" sz="1600" dirty="0">
                <a:latin typeface="Arial" charset="0"/>
              </a:rPr>
              <a:t> yields the largest possible output consistent with the firm’s remaining in business; excess profit is zero.</a:t>
            </a:r>
          </a:p>
        </p:txBody>
      </p:sp>
      <p:pic>
        <p:nvPicPr>
          <p:cNvPr id="37" name="Picture 2" descr="C:\Documents and Settings\Kyle M. Thiel\Desktop\pindyckDone\ch10\fig10.12\fig10.12_05.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3" descr="C:\Documents and Settings\Kyle M. Thiel\Desktop\pindyckDone\ch10\fig10.12\fig10.12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4" descr="C:\Documents and Settings\Kyle M. Thiel\Desktop\pindyckDone\ch10\fig10.12\fig10.12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5" descr="C:\Documents and Settings\Kyle M. Thiel\Desktop\pindyckDone\ch10\fig10.12\fig10.12_04.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6" descr="C:\Documents and Settings\Kyle M. Thiel\Desktop\pindyckDone\ch10\fig10.12\fig10.12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8" descr="C:\Documents and Settings\Kyle M. Thiel\Desktop\pindyckDone\ch10\fig10.12\fig10.12_10.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9" descr="C:\Documents and Settings\Kyle M. Thiel\Desktop\pindyckDone\ch10\fig10.12\fig10.12_09.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10" descr="C:\Documents and Settings\Kyle M. Thiel\Desktop\pindyckDone\ch10\fig10.12\fig10.12_06.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1" descr="C:\Documents and Settings\Kyle M. Thiel\Desktop\pindyckDone\ch10\fig10.12\fig10.12_07a.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51" descr="fig10.12_01.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4305300" y="2362200"/>
            <a:ext cx="481012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Rectangle 90"/>
          <p:cNvSpPr txBox="1">
            <a:spLocks noChangeArrowheads="1"/>
          </p:cNvSpPr>
          <p:nvPr/>
        </p:nvSpPr>
        <p:spPr>
          <a:xfrm>
            <a:off x="457200" y="304800"/>
            <a:ext cx="6705600" cy="381000"/>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Natural Monopoly</a:t>
            </a:r>
          </a:p>
        </p:txBody>
      </p:sp>
      <p:sp>
        <p:nvSpPr>
          <p:cNvPr id="54" name="Text Box 91"/>
          <p:cNvSpPr txBox="1">
            <a:spLocks noChangeArrowheads="1"/>
          </p:cNvSpPr>
          <p:nvPr/>
        </p:nvSpPr>
        <p:spPr bwMode="auto">
          <a:xfrm>
            <a:off x="457201" y="877669"/>
            <a:ext cx="737519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latin typeface="Arial" charset="0"/>
                <a:cs typeface="Arial" charset="0"/>
              </a:rPr>
              <a:t> natural </a:t>
            </a:r>
            <a:r>
              <a:rPr lang="en-US" b="1" dirty="0">
                <a:solidFill>
                  <a:srgbClr val="382344"/>
                </a:solidFill>
                <a:latin typeface="Arial" charset="0"/>
                <a:cs typeface="Arial" charset="0"/>
              </a:rPr>
              <a:t>monopoly    </a:t>
            </a:r>
            <a:r>
              <a:rPr lang="en-US" dirty="0">
                <a:solidFill>
                  <a:srgbClr val="2A5CAA"/>
                </a:solidFill>
                <a:latin typeface="Arial" charset="0"/>
                <a:cs typeface="Arial" charset="0"/>
              </a:rPr>
              <a:t>Firm that can produce the entire output of the market at a cost lower than what it would be if there were several firms.</a:t>
            </a:r>
          </a:p>
        </p:txBody>
      </p:sp>
    </p:spTree>
    <p:extLst>
      <p:ext uri="{BB962C8B-B14F-4D97-AF65-F5344CB8AC3E}">
        <p14:creationId xmlns:p14="http://schemas.microsoft.com/office/powerpoint/2010/main" val="1838853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3">
                                            <p:txEl>
                                              <p:pRg st="0" end="0"/>
                                            </p:txEl>
                                          </p:spTgt>
                                        </p:tgtEl>
                                        <p:attrNameLst>
                                          <p:attrName>style.visibility</p:attrName>
                                        </p:attrNameLst>
                                      </p:cBhvr>
                                      <p:to>
                                        <p:strVal val="visible"/>
                                      </p:to>
                                    </p:set>
                                    <p:animEffect transition="in" filter="wipe(left)">
                                      <p:cBhvr>
                                        <p:cTn id="7" dur="500"/>
                                        <p:tgtEl>
                                          <p:spTgt spid="53">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500"/>
                                        <p:tgtEl>
                                          <p:spTgt spid="5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6">
                                            <p:bg/>
                                          </p:spTgt>
                                        </p:tgtEl>
                                        <p:attrNameLst>
                                          <p:attrName>style.visibility</p:attrName>
                                        </p:attrNameLst>
                                      </p:cBhvr>
                                      <p:to>
                                        <p:strVal val="visible"/>
                                      </p:to>
                                    </p:set>
                                    <p:animEffect transition="in" filter="wipe(left)">
                                      <p:cBhvr>
                                        <p:cTn id="24" dur="500"/>
                                        <p:tgtEl>
                                          <p:spTgt spid="36">
                                            <p:bg/>
                                          </p:spTgt>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down)">
                                      <p:cBhvr>
                                        <p:cTn id="28" dur="500"/>
                                        <p:tgtEl>
                                          <p:spTgt spid="13"/>
                                        </p:tgtEl>
                                      </p:cBhvr>
                                    </p:animEffect>
                                  </p:childTnLst>
                                </p:cTn>
                              </p:par>
                              <p:par>
                                <p:cTn id="29" presetID="22" presetClass="entr" presetSubtype="8"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6">
                                            <p:txEl>
                                              <p:pRg st="0" end="0"/>
                                            </p:txEl>
                                          </p:spTgt>
                                        </p:tgtEl>
                                        <p:attrNameLst>
                                          <p:attrName>style.visibility</p:attrName>
                                        </p:attrNameLst>
                                      </p:cBhvr>
                                      <p:to>
                                        <p:strVal val="visible"/>
                                      </p:to>
                                    </p:set>
                                    <p:animEffect transition="in" filter="wipe(left)">
                                      <p:cBhvr>
                                        <p:cTn id="35" dur="500"/>
                                        <p:tgtEl>
                                          <p:spTgt spid="36">
                                            <p:txEl>
                                              <p:pRg st="0" end="0"/>
                                            </p:txEl>
                                          </p:spTgt>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wipe(left)">
                                      <p:cBhvr>
                                        <p:cTn id="39" dur="500"/>
                                        <p:tgtEl>
                                          <p:spTgt spid="52"/>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left)">
                                      <p:cBhvr>
                                        <p:cTn id="43" dur="1000"/>
                                        <p:tgtEl>
                                          <p:spTgt spid="38"/>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wipe(left)">
                                      <p:cBhvr>
                                        <p:cTn id="47" dur="1000"/>
                                        <p:tgtEl>
                                          <p:spTgt spid="39"/>
                                        </p:tgtEl>
                                      </p:cBhvr>
                                    </p:animEffect>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left)">
                                      <p:cBhvr>
                                        <p:cTn id="51" dur="1000"/>
                                        <p:tgtEl>
                                          <p:spTgt spid="42"/>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wipe(left)">
                                      <p:cBhvr>
                                        <p:cTn id="55" dur="1000"/>
                                        <p:tgtEl>
                                          <p:spTgt spid="37"/>
                                        </p:tgtEl>
                                      </p:cBhvr>
                                    </p:animEffect>
                                  </p:childTnLst>
                                </p:cTn>
                              </p:par>
                            </p:childTnLst>
                          </p:cTn>
                        </p:par>
                        <p:par>
                          <p:cTn id="56" fill="hold">
                            <p:stCondLst>
                              <p:cond delay="7000"/>
                            </p:stCondLst>
                            <p:childTnLst>
                              <p:par>
                                <p:cTn id="57" presetID="22" presetClass="entr" presetSubtype="4" fill="hold" nodeType="after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wipe(down)">
                                      <p:cBhvr>
                                        <p:cTn id="59" dur="1000"/>
                                        <p:tgtEl>
                                          <p:spTgt spid="47"/>
                                        </p:tgtEl>
                                      </p:cBhvr>
                                    </p:animEffect>
                                  </p:childTnLst>
                                </p:cTn>
                              </p:par>
                            </p:childTnLst>
                          </p:cTn>
                        </p:par>
                        <p:par>
                          <p:cTn id="60" fill="hold">
                            <p:stCondLst>
                              <p:cond delay="8000"/>
                            </p:stCondLst>
                            <p:childTnLst>
                              <p:par>
                                <p:cTn id="61" presetID="22" presetClass="entr" presetSubtype="4" fill="hold" nodeType="afterEffect">
                                  <p:stCondLst>
                                    <p:cond delay="0"/>
                                  </p:stCondLst>
                                  <p:childTnLst>
                                    <p:set>
                                      <p:cBhvr>
                                        <p:cTn id="62" dur="1" fill="hold">
                                          <p:stCondLst>
                                            <p:cond delay="0"/>
                                          </p:stCondLst>
                                        </p:cTn>
                                        <p:tgtEl>
                                          <p:spTgt spid="43"/>
                                        </p:tgtEl>
                                        <p:attrNameLst>
                                          <p:attrName>style.visibility</p:attrName>
                                        </p:attrNameLst>
                                      </p:cBhvr>
                                      <p:to>
                                        <p:strVal val="visible"/>
                                      </p:to>
                                    </p:set>
                                    <p:animEffect transition="in" filter="wipe(down)">
                                      <p:cBhvr>
                                        <p:cTn id="63" dur="1000"/>
                                        <p:tgtEl>
                                          <p:spTgt spid="43"/>
                                        </p:tgtEl>
                                      </p:cBhvr>
                                    </p:animEffect>
                                  </p:childTnLst>
                                </p:cTn>
                              </p:par>
                            </p:childTnLst>
                          </p:cTn>
                        </p:par>
                        <p:par>
                          <p:cTn id="64" fill="hold">
                            <p:stCondLst>
                              <p:cond delay="9000"/>
                            </p:stCondLst>
                            <p:childTnLst>
                              <p:par>
                                <p:cTn id="65" presetID="22" presetClass="entr" presetSubtype="8" fill="hold" nodeType="after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wipe(left)">
                                      <p:cBhvr>
                                        <p:cTn id="67" dur="1000"/>
                                        <p:tgtEl>
                                          <p:spTgt spid="44"/>
                                        </p:tgtEl>
                                      </p:cBhvr>
                                    </p:animEffect>
                                  </p:childTnLst>
                                </p:cTn>
                              </p:par>
                            </p:childTnLst>
                          </p:cTn>
                        </p:par>
                        <p:par>
                          <p:cTn id="68" fill="hold">
                            <p:stCondLst>
                              <p:cond delay="10000"/>
                            </p:stCondLst>
                            <p:childTnLst>
                              <p:par>
                                <p:cTn id="69" presetID="22" presetClass="entr" presetSubtype="8" fill="hold" grpId="0" nodeType="afterEffect">
                                  <p:stCondLst>
                                    <p:cond delay="0"/>
                                  </p:stCondLst>
                                  <p:childTnLst>
                                    <p:set>
                                      <p:cBhvr>
                                        <p:cTn id="70" dur="1" fill="hold">
                                          <p:stCondLst>
                                            <p:cond delay="0"/>
                                          </p:stCondLst>
                                        </p:cTn>
                                        <p:tgtEl>
                                          <p:spTgt spid="36">
                                            <p:txEl>
                                              <p:pRg st="1" end="1"/>
                                            </p:txEl>
                                          </p:spTgt>
                                        </p:tgtEl>
                                        <p:attrNameLst>
                                          <p:attrName>style.visibility</p:attrName>
                                        </p:attrNameLst>
                                      </p:cBhvr>
                                      <p:to>
                                        <p:strVal val="visible"/>
                                      </p:to>
                                    </p:set>
                                    <p:animEffect transition="in" filter="wipe(left)">
                                      <p:cBhvr>
                                        <p:cTn id="71" dur="500"/>
                                        <p:tgtEl>
                                          <p:spTgt spid="36">
                                            <p:txEl>
                                              <p:pRg st="1" end="1"/>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nodeType="click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wipe(up)">
                                      <p:cBhvr>
                                        <p:cTn id="76" dur="1000"/>
                                        <p:tgtEl>
                                          <p:spTgt spid="48"/>
                                        </p:tgtEl>
                                      </p:cBhvr>
                                    </p:animEffect>
                                  </p:childTnLst>
                                </p:cTn>
                              </p:par>
                            </p:childTnLst>
                          </p:cTn>
                        </p:par>
                        <p:par>
                          <p:cTn id="77" fill="hold">
                            <p:stCondLst>
                              <p:cond delay="1000"/>
                            </p:stCondLst>
                            <p:childTnLst>
                              <p:par>
                                <p:cTn id="78" presetID="22" presetClass="entr" presetSubtype="8" fill="hold" nodeType="afterEffect">
                                  <p:stCondLst>
                                    <p:cond delay="0"/>
                                  </p:stCondLst>
                                  <p:childTnLst>
                                    <p:set>
                                      <p:cBhvr>
                                        <p:cTn id="79" dur="1" fill="hold">
                                          <p:stCondLst>
                                            <p:cond delay="0"/>
                                          </p:stCondLst>
                                        </p:cTn>
                                        <p:tgtEl>
                                          <p:spTgt spid="45"/>
                                        </p:tgtEl>
                                        <p:attrNameLst>
                                          <p:attrName>style.visibility</p:attrName>
                                        </p:attrNameLst>
                                      </p:cBhvr>
                                      <p:to>
                                        <p:strVal val="visible"/>
                                      </p:to>
                                    </p:set>
                                    <p:animEffect transition="in" filter="wipe(left)">
                                      <p:cBhvr>
                                        <p:cTn id="80" dur="1000"/>
                                        <p:tgtEl>
                                          <p:spTgt spid="45"/>
                                        </p:tgtEl>
                                      </p:cBhvr>
                                    </p:animEffect>
                                  </p:childTnLst>
                                </p:cTn>
                              </p:par>
                            </p:childTnLst>
                          </p:cTn>
                        </p:par>
                        <p:par>
                          <p:cTn id="81" fill="hold">
                            <p:stCondLst>
                              <p:cond delay="2000"/>
                            </p:stCondLst>
                            <p:childTnLst>
                              <p:par>
                                <p:cTn id="82" presetID="22" presetClass="entr" presetSubtype="8" fill="hold" nodeType="afterEffect">
                                  <p:stCondLst>
                                    <p:cond delay="0"/>
                                  </p:stCondLst>
                                  <p:childTnLst>
                                    <p:set>
                                      <p:cBhvr>
                                        <p:cTn id="83" dur="1" fill="hold">
                                          <p:stCondLst>
                                            <p:cond delay="0"/>
                                          </p:stCondLst>
                                        </p:cTn>
                                        <p:tgtEl>
                                          <p:spTgt spid="46"/>
                                        </p:tgtEl>
                                        <p:attrNameLst>
                                          <p:attrName>style.visibility</p:attrName>
                                        </p:attrNameLst>
                                      </p:cBhvr>
                                      <p:to>
                                        <p:strVal val="visible"/>
                                      </p:to>
                                    </p:set>
                                    <p:animEffect transition="in" filter="wipe(left)">
                                      <p:cBhvr>
                                        <p:cTn id="84" dur="1000"/>
                                        <p:tgtEl>
                                          <p:spTgt spid="46"/>
                                        </p:tgtEl>
                                      </p:cBhvr>
                                    </p:animEffect>
                                  </p:childTnLst>
                                </p:cTn>
                              </p:par>
                            </p:childTnLst>
                          </p:cTn>
                        </p:par>
                        <p:par>
                          <p:cTn id="85" fill="hold">
                            <p:stCondLst>
                              <p:cond delay="3000"/>
                            </p:stCondLst>
                            <p:childTnLst>
                              <p:par>
                                <p:cTn id="86" presetID="22" presetClass="entr" presetSubtype="8" fill="hold" grpId="0" nodeType="afterEffect">
                                  <p:stCondLst>
                                    <p:cond delay="0"/>
                                  </p:stCondLst>
                                  <p:childTnLst>
                                    <p:set>
                                      <p:cBhvr>
                                        <p:cTn id="87" dur="1" fill="hold">
                                          <p:stCondLst>
                                            <p:cond delay="0"/>
                                          </p:stCondLst>
                                        </p:cTn>
                                        <p:tgtEl>
                                          <p:spTgt spid="36">
                                            <p:txEl>
                                              <p:pRg st="2" end="2"/>
                                            </p:txEl>
                                          </p:spTgt>
                                        </p:tgtEl>
                                        <p:attrNameLst>
                                          <p:attrName>style.visibility</p:attrName>
                                        </p:attrNameLst>
                                      </p:cBhvr>
                                      <p:to>
                                        <p:strVal val="visible"/>
                                      </p:to>
                                    </p:set>
                                    <p:animEffect transition="in" filter="wipe(left)">
                                      <p:cBhvr>
                                        <p:cTn id="88" dur="500"/>
                                        <p:tgtEl>
                                          <p:spTgt spid="36">
                                            <p:txEl>
                                              <p:pRg st="2" end="2"/>
                                            </p:txEl>
                                          </p:spTgt>
                                        </p:tgtEl>
                                      </p:cBhvr>
                                    </p:animEffect>
                                  </p:childTnLst>
                                </p:cTn>
                              </p:par>
                            </p:childTnLst>
                          </p:cTn>
                        </p:par>
                        <p:par>
                          <p:cTn id="89" fill="hold">
                            <p:stCondLst>
                              <p:cond delay="3500"/>
                            </p:stCondLst>
                            <p:childTnLst>
                              <p:par>
                                <p:cTn id="90" presetID="22" presetClass="entr" presetSubtype="2" fill="hold" nodeType="after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wipe(right)">
                                      <p:cBhvr>
                                        <p:cTn id="9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36" grpId="0" uiExpand="1" build="p" animBg="1"/>
      <p:bldP spid="53" grpId="0" build="p"/>
      <p:bldP spid="5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93"/>
          <p:cNvSpPr>
            <a:spLocks noChangeArrowheads="1"/>
          </p:cNvSpPr>
          <p:nvPr/>
        </p:nvSpPr>
        <p:spPr bwMode="auto">
          <a:xfrm>
            <a:off x="457200" y="865287"/>
            <a:ext cx="8382000"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smtClean="0">
                <a:latin typeface="Arial" charset="0"/>
              </a:rPr>
              <a:t>The </a:t>
            </a:r>
            <a:r>
              <a:rPr lang="en-US" dirty="0">
                <a:latin typeface="Arial" charset="0"/>
              </a:rPr>
              <a:t>regulation of a monopoly is sometimes based on the rate </a:t>
            </a:r>
            <a:r>
              <a:rPr lang="en-US" dirty="0" smtClean="0">
                <a:latin typeface="Arial" charset="0"/>
              </a:rPr>
              <a:t>of return</a:t>
            </a:r>
            <a:br>
              <a:rPr lang="en-US" dirty="0" smtClean="0">
                <a:latin typeface="Arial" charset="0"/>
              </a:rPr>
            </a:br>
            <a:r>
              <a:rPr lang="en-US" dirty="0" smtClean="0">
                <a:latin typeface="Arial" charset="0"/>
              </a:rPr>
              <a:t>that </a:t>
            </a:r>
            <a:r>
              <a:rPr lang="en-US" dirty="0">
                <a:latin typeface="Arial" charset="0"/>
              </a:rPr>
              <a:t>it earns on its capital. The regulatory agency determines an </a:t>
            </a:r>
            <a:r>
              <a:rPr lang="en-US" dirty="0" smtClean="0">
                <a:latin typeface="Arial" charset="0"/>
              </a:rPr>
              <a:t>allowed price</a:t>
            </a:r>
            <a:r>
              <a:rPr lang="en-US" dirty="0">
                <a:latin typeface="Arial" charset="0"/>
              </a:rPr>
              <a:t>, so that this rate of return is in some sense “competitive” or “fair</a:t>
            </a:r>
            <a:r>
              <a:rPr lang="en-US" dirty="0" smtClean="0">
                <a:latin typeface="Arial" charset="0"/>
              </a:rPr>
              <a:t>.”</a:t>
            </a:r>
          </a:p>
          <a:p>
            <a:pPr>
              <a:spcBef>
                <a:spcPct val="50000"/>
              </a:spcBef>
              <a:buNone/>
            </a:pPr>
            <a:endParaRPr lang="en-US" dirty="0">
              <a:latin typeface="Arial" charset="0"/>
            </a:endParaRPr>
          </a:p>
          <a:p>
            <a:pPr>
              <a:spcBef>
                <a:spcPct val="50000"/>
              </a:spcBef>
              <a:buNone/>
            </a:pPr>
            <a:endParaRPr lang="en-US" dirty="0" smtClean="0">
              <a:latin typeface="Arial" charset="0"/>
            </a:endParaRPr>
          </a:p>
          <a:p>
            <a:pPr>
              <a:spcBef>
                <a:spcPct val="50000"/>
              </a:spcBef>
              <a:buNone/>
            </a:pPr>
            <a:r>
              <a:rPr lang="en-US" dirty="0" smtClean="0">
                <a:latin typeface="Arial" charset="0"/>
              </a:rPr>
              <a:t>Although </a:t>
            </a:r>
            <a:r>
              <a:rPr lang="en-US" dirty="0">
                <a:latin typeface="Arial" charset="0"/>
              </a:rPr>
              <a:t>it is a key element in determining the firm’s rate </a:t>
            </a:r>
            <a:r>
              <a:rPr lang="en-US" dirty="0" smtClean="0">
                <a:latin typeface="Arial" charset="0"/>
              </a:rPr>
              <a:t>of return</a:t>
            </a:r>
            <a:r>
              <a:rPr lang="en-US" dirty="0">
                <a:latin typeface="Arial" charset="0"/>
              </a:rPr>
              <a:t>, a firm’s capital stock is difficult to value</a:t>
            </a:r>
            <a:r>
              <a:rPr lang="en-US" dirty="0" smtClean="0">
                <a:latin typeface="Arial" charset="0"/>
              </a:rPr>
              <a:t>. While a “fair” rate of </a:t>
            </a:r>
            <a:r>
              <a:rPr lang="en-US" dirty="0">
                <a:latin typeface="Arial" charset="0"/>
              </a:rPr>
              <a:t>return must be based on the firm’s actual cost of capital, that cost depends </a:t>
            </a:r>
            <a:r>
              <a:rPr lang="en-US" dirty="0" smtClean="0">
                <a:latin typeface="Arial" charset="0"/>
              </a:rPr>
              <a:t>in turn </a:t>
            </a:r>
            <a:r>
              <a:rPr lang="en-US" dirty="0">
                <a:latin typeface="Arial" charset="0"/>
              </a:rPr>
              <a:t>on the behavior of the regulatory </a:t>
            </a:r>
            <a:r>
              <a:rPr lang="en-US" dirty="0" smtClean="0">
                <a:latin typeface="Arial" charset="0"/>
              </a:rPr>
              <a:t>agency. </a:t>
            </a:r>
            <a:r>
              <a:rPr lang="en-US" i="1" dirty="0" smtClean="0">
                <a:latin typeface="Arial" charset="0"/>
              </a:rPr>
              <a:t>Regulatory lag </a:t>
            </a:r>
            <a:r>
              <a:rPr lang="en-US" dirty="0" smtClean="0">
                <a:latin typeface="Arial" charset="0"/>
              </a:rPr>
              <a:t>is a term associated with delays in </a:t>
            </a:r>
            <a:r>
              <a:rPr lang="en-US" dirty="0">
                <a:latin typeface="Arial" charset="0"/>
              </a:rPr>
              <a:t>changing regulated prices.</a:t>
            </a:r>
          </a:p>
          <a:p>
            <a:pPr>
              <a:spcBef>
                <a:spcPct val="50000"/>
              </a:spcBef>
              <a:buNone/>
            </a:pPr>
            <a:r>
              <a:rPr lang="en-US" dirty="0">
                <a:latin typeface="Arial" charset="0"/>
              </a:rPr>
              <a:t>Another approach to regulation is setting price caps based on the firm’s </a:t>
            </a:r>
            <a:r>
              <a:rPr lang="en-US" dirty="0" smtClean="0">
                <a:latin typeface="Arial" charset="0"/>
              </a:rPr>
              <a:t>variable costs. </a:t>
            </a:r>
            <a:r>
              <a:rPr lang="en-US" dirty="0">
                <a:latin typeface="Arial" charset="0"/>
              </a:rPr>
              <a:t>A </a:t>
            </a:r>
            <a:r>
              <a:rPr lang="en-US" dirty="0" smtClean="0">
                <a:latin typeface="Arial" charset="0"/>
              </a:rPr>
              <a:t>price cap </a:t>
            </a:r>
            <a:r>
              <a:rPr lang="en-US" dirty="0">
                <a:latin typeface="Arial" charset="0"/>
              </a:rPr>
              <a:t>can allow for more flexibility than rate-of-return regulation. Under price </a:t>
            </a:r>
            <a:r>
              <a:rPr lang="en-US" dirty="0" smtClean="0">
                <a:latin typeface="Arial" charset="0"/>
              </a:rPr>
              <a:t>cap regulation</a:t>
            </a:r>
            <a:r>
              <a:rPr lang="en-US" dirty="0">
                <a:latin typeface="Arial" charset="0"/>
              </a:rPr>
              <a:t>, for example, a firm would typically be allowed to raise its prices </a:t>
            </a:r>
            <a:r>
              <a:rPr lang="en-US" dirty="0" smtClean="0">
                <a:latin typeface="Arial" charset="0"/>
              </a:rPr>
              <a:t>each year </a:t>
            </a:r>
            <a:r>
              <a:rPr lang="en-US" dirty="0">
                <a:latin typeface="Arial" charset="0"/>
              </a:rPr>
              <a:t>(without having to get approval from the regulatory agency) by an </a:t>
            </a:r>
            <a:r>
              <a:rPr lang="en-US" dirty="0" smtClean="0">
                <a:latin typeface="Arial" charset="0"/>
              </a:rPr>
              <a:t>amount equal </a:t>
            </a:r>
            <a:r>
              <a:rPr lang="en-US" dirty="0">
                <a:latin typeface="Arial" charset="0"/>
              </a:rPr>
              <a:t>to the actual rate of inflation, minus expected productivity growth. </a:t>
            </a:r>
            <a:endParaRPr lang="en-US" dirty="0" smtClean="0">
              <a:latin typeface="Arial" charset="0"/>
            </a:endParaRPr>
          </a:p>
        </p:txBody>
      </p:sp>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90"/>
          <p:cNvSpPr txBox="1">
            <a:spLocks noChangeArrowheads="1"/>
          </p:cNvSpPr>
          <p:nvPr/>
        </p:nvSpPr>
        <p:spPr>
          <a:xfrm>
            <a:off x="447675" y="292626"/>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Regulation in Practice</a:t>
            </a:r>
            <a:endParaRPr lang="en-US" sz="2000" b="1" dirty="0">
              <a:solidFill>
                <a:srgbClr val="950057"/>
              </a:solidFill>
            </a:endParaRPr>
          </a:p>
        </p:txBody>
      </p:sp>
      <p:sp>
        <p:nvSpPr>
          <p:cNvPr id="5" name="Text Box 91"/>
          <p:cNvSpPr txBox="1">
            <a:spLocks noChangeArrowheads="1"/>
          </p:cNvSpPr>
          <p:nvPr/>
        </p:nvSpPr>
        <p:spPr bwMode="auto">
          <a:xfrm>
            <a:off x="457200" y="1905000"/>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latin typeface="Arial" charset="0"/>
                <a:cs typeface="Arial" charset="0"/>
              </a:rPr>
              <a:t> rate-of-return </a:t>
            </a:r>
            <a:r>
              <a:rPr lang="en-US" b="1" dirty="0">
                <a:solidFill>
                  <a:srgbClr val="382344"/>
                </a:solidFill>
                <a:latin typeface="Arial" charset="0"/>
                <a:cs typeface="Arial" charset="0"/>
              </a:rPr>
              <a:t>regulation    </a:t>
            </a:r>
            <a:r>
              <a:rPr lang="en-US" dirty="0">
                <a:solidFill>
                  <a:srgbClr val="2A5CAA"/>
                </a:solidFill>
                <a:latin typeface="Arial" charset="0"/>
                <a:cs typeface="Arial" charset="0"/>
              </a:rPr>
              <a:t>Maximum price allowed by a regulatory agency is based on the (expected) rate of return that a firm will earn.</a:t>
            </a:r>
          </a:p>
        </p:txBody>
      </p:sp>
    </p:spTree>
    <p:extLst>
      <p:ext uri="{BB962C8B-B14F-4D97-AF65-F5344CB8AC3E}">
        <p14:creationId xmlns:p14="http://schemas.microsoft.com/office/powerpoint/2010/main" val="20751553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wipe(left)">
                                      <p:cBhvr>
                                        <p:cTn id="21" dur="500"/>
                                        <p:tgtEl>
                                          <p:spTgt spid="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6">
                                            <p:txEl>
                                              <p:pRg st="4" end="4"/>
                                            </p:txEl>
                                          </p:spTgt>
                                        </p:tgtEl>
                                        <p:attrNameLst>
                                          <p:attrName>style.visibility</p:attrName>
                                        </p:attrNameLst>
                                      </p:cBhvr>
                                      <p:to>
                                        <p:strVal val="visible"/>
                                      </p:to>
                                    </p:set>
                                    <p:animEffect transition="in" filter="wipe(left)">
                                      <p:cBhvr>
                                        <p:cTn id="26"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8"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4"/>
          <p:cNvSpPr txBox="1">
            <a:spLocks noChangeArrowheads="1"/>
          </p:cNvSpPr>
          <p:nvPr/>
        </p:nvSpPr>
        <p:spPr>
          <a:xfrm>
            <a:off x="1447800" y="188913"/>
            <a:ext cx="6800850" cy="487362"/>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Monopsony</a:t>
            </a:r>
          </a:p>
        </p:txBody>
      </p:sp>
      <p:sp>
        <p:nvSpPr>
          <p:cNvPr id="10" name="Rectangle 6"/>
          <p:cNvSpPr>
            <a:spLocks noChangeArrowheads="1"/>
          </p:cNvSpPr>
          <p:nvPr/>
        </p:nvSpPr>
        <p:spPr bwMode="auto">
          <a:xfrm>
            <a:off x="476250" y="188913"/>
            <a:ext cx="97155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10.5</a:t>
            </a:r>
            <a:endParaRPr lang="en-US" sz="2800" b="1" dirty="0">
              <a:solidFill>
                <a:srgbClr val="008FD0"/>
              </a:solidFill>
              <a:latin typeface="Arial" charset="0"/>
            </a:endParaRPr>
          </a:p>
        </p:txBody>
      </p:sp>
      <p:sp>
        <p:nvSpPr>
          <p:cNvPr id="13" name="Text Box 91"/>
          <p:cNvSpPr txBox="1">
            <a:spLocks noChangeArrowheads="1"/>
          </p:cNvSpPr>
          <p:nvPr/>
        </p:nvSpPr>
        <p:spPr bwMode="auto">
          <a:xfrm>
            <a:off x="457200" y="1066800"/>
            <a:ext cx="8229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oligopsony    </a:t>
            </a:r>
            <a:r>
              <a:rPr lang="en-US" dirty="0">
                <a:solidFill>
                  <a:srgbClr val="2A5CAA"/>
                </a:solidFill>
                <a:latin typeface="Arial" charset="0"/>
              </a:rPr>
              <a:t>Market with only a few buyers.</a:t>
            </a:r>
          </a:p>
        </p:txBody>
      </p:sp>
      <p:sp>
        <p:nvSpPr>
          <p:cNvPr id="16" name="Text Box 91"/>
          <p:cNvSpPr txBox="1">
            <a:spLocks noChangeArrowheads="1"/>
          </p:cNvSpPr>
          <p:nvPr/>
        </p:nvSpPr>
        <p:spPr bwMode="auto">
          <a:xfrm>
            <a:off x="457200" y="1832630"/>
            <a:ext cx="8229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monopsony </a:t>
            </a:r>
            <a:r>
              <a:rPr lang="en-US" b="1" dirty="0">
                <a:solidFill>
                  <a:srgbClr val="382344"/>
                </a:solidFill>
                <a:latin typeface="Arial" charset="0"/>
              </a:rPr>
              <a:t>power    </a:t>
            </a:r>
            <a:r>
              <a:rPr lang="en-US" dirty="0">
                <a:solidFill>
                  <a:srgbClr val="2A5CAA"/>
                </a:solidFill>
                <a:latin typeface="Arial" charset="0"/>
              </a:rPr>
              <a:t>Buyer’s ability to affect the price of a good.</a:t>
            </a:r>
          </a:p>
        </p:txBody>
      </p:sp>
      <p:sp>
        <p:nvSpPr>
          <p:cNvPr id="17" name="Text Box 91"/>
          <p:cNvSpPr txBox="1">
            <a:spLocks noChangeArrowheads="1"/>
          </p:cNvSpPr>
          <p:nvPr/>
        </p:nvSpPr>
        <p:spPr bwMode="auto">
          <a:xfrm>
            <a:off x="457200" y="2598460"/>
            <a:ext cx="8229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marginal </a:t>
            </a:r>
            <a:r>
              <a:rPr lang="en-US" b="1" dirty="0">
                <a:solidFill>
                  <a:srgbClr val="382344"/>
                </a:solidFill>
                <a:latin typeface="Arial" charset="0"/>
              </a:rPr>
              <a:t>value    </a:t>
            </a:r>
            <a:r>
              <a:rPr lang="en-US" dirty="0">
                <a:solidFill>
                  <a:srgbClr val="2A5CAA"/>
                </a:solidFill>
                <a:latin typeface="Arial" charset="0"/>
              </a:rPr>
              <a:t>Additional benefit derived from purchasing one more unit of a good.</a:t>
            </a:r>
          </a:p>
        </p:txBody>
      </p:sp>
      <p:sp>
        <p:nvSpPr>
          <p:cNvPr id="18" name="Text Box 91"/>
          <p:cNvSpPr txBox="1">
            <a:spLocks noChangeArrowheads="1"/>
          </p:cNvSpPr>
          <p:nvPr/>
        </p:nvSpPr>
        <p:spPr bwMode="auto">
          <a:xfrm>
            <a:off x="457200" y="3641070"/>
            <a:ext cx="8229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marginal </a:t>
            </a:r>
            <a:r>
              <a:rPr lang="en-US" b="1" dirty="0">
                <a:solidFill>
                  <a:srgbClr val="382344"/>
                </a:solidFill>
                <a:latin typeface="Arial" charset="0"/>
              </a:rPr>
              <a:t>expenditure    </a:t>
            </a:r>
            <a:r>
              <a:rPr lang="en-US" dirty="0">
                <a:solidFill>
                  <a:srgbClr val="2A5CAA"/>
                </a:solidFill>
                <a:latin typeface="Arial" charset="0"/>
              </a:rPr>
              <a:t>Additional cost of buying one more unit of a good.</a:t>
            </a:r>
          </a:p>
        </p:txBody>
      </p:sp>
      <p:sp>
        <p:nvSpPr>
          <p:cNvPr id="19" name="Text Box 91"/>
          <p:cNvSpPr txBox="1">
            <a:spLocks noChangeArrowheads="1"/>
          </p:cNvSpPr>
          <p:nvPr/>
        </p:nvSpPr>
        <p:spPr bwMode="auto">
          <a:xfrm>
            <a:off x="457200" y="4406900"/>
            <a:ext cx="8229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average </a:t>
            </a:r>
            <a:r>
              <a:rPr lang="en-US" b="1" dirty="0">
                <a:solidFill>
                  <a:srgbClr val="382344"/>
                </a:solidFill>
                <a:latin typeface="Arial" charset="0"/>
              </a:rPr>
              <a:t>expenditure    </a:t>
            </a:r>
            <a:r>
              <a:rPr lang="en-US" dirty="0">
                <a:solidFill>
                  <a:srgbClr val="2A5CAA"/>
                </a:solidFill>
                <a:latin typeface="Arial" charset="0"/>
              </a:rPr>
              <a:t>Price paid per unit of a good.</a:t>
            </a:r>
          </a:p>
        </p:txBody>
      </p:sp>
    </p:spTree>
    <p:extLst>
      <p:ext uri="{BB962C8B-B14F-4D97-AF65-F5344CB8AC3E}">
        <p14:creationId xmlns:p14="http://schemas.microsoft.com/office/powerpoint/2010/main" val="2131476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500"/>
                                        <p:tgtEl>
                                          <p:spTgt spid="1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3" grpId="0"/>
      <p:bldP spid="16" grpId="0"/>
      <p:bldP spid="17" grpId="0"/>
      <p:bldP spid="18" grpId="0"/>
      <p:bldP spid="1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5" name="Rectangle 4"/>
          <p:cNvSpPr>
            <a:spLocks noChangeArrowheads="1"/>
          </p:cNvSpPr>
          <p:nvPr/>
        </p:nvSpPr>
        <p:spPr bwMode="auto">
          <a:xfrm>
            <a:off x="914402" y="4681539"/>
            <a:ext cx="7375193" cy="29051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COMPETITIVE BUYER COMPARED TO COMPETITIVE SELLER</a:t>
            </a:r>
            <a:endParaRPr lang="en-US" sz="1600" b="1" dirty="0">
              <a:latin typeface="Arial" charset="0"/>
            </a:endParaRPr>
          </a:p>
        </p:txBody>
      </p:sp>
      <p:sp>
        <p:nvSpPr>
          <p:cNvPr id="26" name="Rectangle 9"/>
          <p:cNvSpPr>
            <a:spLocks noChangeArrowheads="1"/>
          </p:cNvSpPr>
          <p:nvPr/>
        </p:nvSpPr>
        <p:spPr bwMode="auto">
          <a:xfrm>
            <a:off x="914403" y="43434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10.13</a:t>
            </a:r>
            <a:endParaRPr lang="en-US" sz="1600" b="1" dirty="0">
              <a:solidFill>
                <a:schemeClr val="bg1">
                  <a:lumMod val="65000"/>
                </a:schemeClr>
              </a:solidFill>
              <a:latin typeface="Arial" charset="0"/>
            </a:endParaRPr>
          </a:p>
        </p:txBody>
      </p:sp>
      <p:grpSp>
        <p:nvGrpSpPr>
          <p:cNvPr id="27" name="Group 26"/>
          <p:cNvGrpSpPr>
            <a:grpSpLocks/>
          </p:cNvGrpSpPr>
          <p:nvPr/>
        </p:nvGrpSpPr>
        <p:grpSpPr bwMode="auto">
          <a:xfrm rot="5400000">
            <a:off x="-314381" y="5324474"/>
            <a:ext cx="2305161" cy="152404"/>
            <a:chOff x="3657600" y="1678781"/>
            <a:chExt cx="4800600" cy="152400"/>
          </a:xfrm>
        </p:grpSpPr>
        <p:cxnSp>
          <p:nvCxnSpPr>
            <p:cNvPr id="2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0" name="Group 29"/>
          <p:cNvGrpSpPr>
            <a:grpSpLocks/>
          </p:cNvGrpSpPr>
          <p:nvPr/>
        </p:nvGrpSpPr>
        <p:grpSpPr bwMode="auto">
          <a:xfrm>
            <a:off x="457200" y="685800"/>
            <a:ext cx="154780" cy="3562296"/>
            <a:chOff x="3574256" y="2209800"/>
            <a:chExt cx="152400" cy="4114800"/>
          </a:xfrm>
        </p:grpSpPr>
        <p:cxnSp>
          <p:nvCxnSpPr>
            <p:cNvPr id="3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3" name="Group 32"/>
          <p:cNvGrpSpPr>
            <a:grpSpLocks/>
          </p:cNvGrpSpPr>
          <p:nvPr/>
        </p:nvGrpSpPr>
        <p:grpSpPr bwMode="auto">
          <a:xfrm rot="10800000">
            <a:off x="533399" y="4191000"/>
            <a:ext cx="8458201" cy="117872"/>
            <a:chOff x="457199" y="5791200"/>
            <a:chExt cx="3193257" cy="152400"/>
          </a:xfrm>
        </p:grpSpPr>
        <p:cxnSp>
          <p:nvCxnSpPr>
            <p:cNvPr id="3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6" name="Picture 8" descr="C:\Documents and Settings\Kyle M. Thiel\Desktop\pindyckDone\ch10\fig10.13\fig10.13_06.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066800"/>
            <a:ext cx="69532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9" descr="C:\Documents and Settings\Kyle M. Thiel\Desktop\pindyckDone\ch10\fig10.13\fig10.13_07.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9200" y="1066800"/>
            <a:ext cx="69532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Rectangle 11"/>
          <p:cNvSpPr>
            <a:spLocks noChangeArrowheads="1"/>
          </p:cNvSpPr>
          <p:nvPr/>
        </p:nvSpPr>
        <p:spPr bwMode="auto">
          <a:xfrm>
            <a:off x="914400" y="4972052"/>
            <a:ext cx="8077200" cy="165734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5000"/>
              </a:spcBef>
              <a:spcAft>
                <a:spcPct val="5000"/>
              </a:spcAft>
              <a:buNone/>
            </a:pPr>
            <a:r>
              <a:rPr lang="en-US" sz="1600" dirty="0">
                <a:latin typeface="Arial" charset="0"/>
              </a:rPr>
              <a:t>In </a:t>
            </a:r>
            <a:r>
              <a:rPr lang="en-US" sz="1600" b="1" dirty="0">
                <a:latin typeface="Arial" charset="0"/>
              </a:rPr>
              <a:t>(a),</a:t>
            </a:r>
            <a:r>
              <a:rPr lang="en-US" sz="1600" dirty="0">
                <a:latin typeface="Arial" charset="0"/>
              </a:rPr>
              <a:t> the competitive buyer takes market price </a:t>
            </a:r>
            <a:r>
              <a:rPr lang="en-US" sz="1600" i="1" dirty="0">
                <a:latin typeface="Arial" charset="0"/>
              </a:rPr>
              <a:t>P</a:t>
            </a:r>
            <a:r>
              <a:rPr lang="en-US" sz="1600" dirty="0">
                <a:latin typeface="Arial" charset="0"/>
              </a:rPr>
              <a:t>* as given. Therefore, marginal expenditure and average expenditure are constant and equal; </a:t>
            </a:r>
          </a:p>
          <a:p>
            <a:pPr>
              <a:spcBef>
                <a:spcPct val="5000"/>
              </a:spcBef>
              <a:spcAft>
                <a:spcPct val="5000"/>
              </a:spcAft>
              <a:buNone/>
            </a:pPr>
            <a:r>
              <a:rPr lang="en-US" sz="1600" dirty="0">
                <a:latin typeface="Arial" charset="0"/>
              </a:rPr>
              <a:t>quantity purchased is found by equating price to marginal value (demand). </a:t>
            </a:r>
          </a:p>
          <a:p>
            <a:pPr>
              <a:spcBef>
                <a:spcPct val="5000"/>
              </a:spcBef>
              <a:spcAft>
                <a:spcPct val="5000"/>
              </a:spcAft>
              <a:buNone/>
            </a:pPr>
            <a:r>
              <a:rPr lang="en-US" sz="1600" dirty="0">
                <a:latin typeface="Arial" charset="0"/>
              </a:rPr>
              <a:t>In </a:t>
            </a:r>
            <a:r>
              <a:rPr lang="en-US" sz="1600" b="1" dirty="0">
                <a:latin typeface="Arial" charset="0"/>
              </a:rPr>
              <a:t>(b),</a:t>
            </a:r>
            <a:r>
              <a:rPr lang="en-US" sz="1600" dirty="0">
                <a:latin typeface="Arial" charset="0"/>
              </a:rPr>
              <a:t> the competitive seller also takes price as given. Marginal revenue and average revenue are constant and equal; </a:t>
            </a:r>
          </a:p>
          <a:p>
            <a:pPr>
              <a:spcBef>
                <a:spcPct val="5000"/>
              </a:spcBef>
              <a:spcAft>
                <a:spcPct val="5000"/>
              </a:spcAft>
              <a:buNone/>
            </a:pPr>
            <a:r>
              <a:rPr lang="en-US" sz="1600" dirty="0">
                <a:latin typeface="Arial" charset="0"/>
              </a:rPr>
              <a:t>quantity sold is found by equating price to marginal cost.</a:t>
            </a:r>
          </a:p>
        </p:txBody>
      </p:sp>
      <p:pic>
        <p:nvPicPr>
          <p:cNvPr id="41" name="Picture 2" descr="C:\Documents and Settings\Kyle M. Thiel\Desktop\pindyckDone\ch10\fig10.13\fig10.13_08.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9200" y="1066800"/>
            <a:ext cx="69532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3" descr="C:\Documents and Settings\Kyle M. Thiel\Desktop\pindyckDone\ch10\fig10.13\fig10.13_01.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19200" y="1066800"/>
            <a:ext cx="69532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4" descr="C:\Documents and Settings\Kyle M. Thiel\Desktop\pindyckDone\ch10\fig10.13\fig10.13_02.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19200" y="1066800"/>
            <a:ext cx="69532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5" descr="C:\Documents and Settings\Kyle M. Thiel\Desktop\pindyckDone\ch10\fig10.13\fig10.13_03.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19200" y="1066800"/>
            <a:ext cx="69532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6" descr="C:\Documents and Settings\Kyle M. Thiel\Desktop\pindyckDone\ch10\fig10.13\fig10.13_04.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19200" y="1066800"/>
            <a:ext cx="69532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7" descr="C:\Documents and Settings\Kyle M. Thiel\Desktop\pindyckDone\ch10\fig10.13\fig10.13_05.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19200" y="1066800"/>
            <a:ext cx="695325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80650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down)">
                                      <p:cBhvr>
                                        <p:cTn id="15" dur="500"/>
                                        <p:tgtEl>
                                          <p:spTgt spid="30"/>
                                        </p:tgtEl>
                                      </p:cBhvr>
                                    </p:animEffect>
                                  </p:childTnLst>
                                </p:cTn>
                              </p:par>
                              <p:par>
                                <p:cTn id="16" presetID="22" presetClass="entr" presetSubtype="8" fill="hold"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wipe(left)">
                                      <p:cBhvr>
                                        <p:cTn id="18" dur="500"/>
                                        <p:tgtEl>
                                          <p:spTgt spid="33"/>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40">
                                            <p:bg/>
                                          </p:spTgt>
                                        </p:tgtEl>
                                        <p:attrNameLst>
                                          <p:attrName>style.visibility</p:attrName>
                                        </p:attrNameLst>
                                      </p:cBhvr>
                                      <p:to>
                                        <p:strVal val="visible"/>
                                      </p:to>
                                    </p:set>
                                    <p:animEffect transition="in" filter="wipe(left)">
                                      <p:cBhvr>
                                        <p:cTn id="22" dur="500"/>
                                        <p:tgtEl>
                                          <p:spTgt spid="40">
                                            <p:bg/>
                                          </p:spTgt>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wipe(left)">
                                      <p:cBhvr>
                                        <p:cTn id="26" dur="1000"/>
                                        <p:tgtEl>
                                          <p:spTgt spid="44"/>
                                        </p:tgtEl>
                                      </p:cBhvr>
                                    </p:animEffect>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wipe(left)">
                                      <p:cBhvr>
                                        <p:cTn id="30" dur="1000"/>
                                        <p:tgtEl>
                                          <p:spTgt spid="45"/>
                                        </p:tgtEl>
                                      </p:cBhvr>
                                    </p:animEffect>
                                  </p:childTnLst>
                                </p:cTn>
                              </p:par>
                            </p:childTnLst>
                          </p:cTn>
                        </p:par>
                        <p:par>
                          <p:cTn id="31" fill="hold">
                            <p:stCondLst>
                              <p:cond delay="45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1000"/>
                                        <p:tgtEl>
                                          <p:spTgt spid="46"/>
                                        </p:tgtEl>
                                      </p:cBhvr>
                                    </p:animEffect>
                                  </p:childTnLst>
                                </p:cTn>
                              </p:par>
                            </p:childTnLst>
                          </p:cTn>
                        </p:par>
                        <p:par>
                          <p:cTn id="35" fill="hold">
                            <p:stCondLst>
                              <p:cond delay="5500"/>
                            </p:stCondLst>
                            <p:childTnLst>
                              <p:par>
                                <p:cTn id="36" presetID="22" presetClass="entr" presetSubtype="8" fill="hold" grpId="0" nodeType="afterEffect">
                                  <p:stCondLst>
                                    <p:cond delay="0"/>
                                  </p:stCondLst>
                                  <p:childTnLst>
                                    <p:set>
                                      <p:cBhvr>
                                        <p:cTn id="37" dur="1" fill="hold">
                                          <p:stCondLst>
                                            <p:cond delay="0"/>
                                          </p:stCondLst>
                                        </p:cTn>
                                        <p:tgtEl>
                                          <p:spTgt spid="40">
                                            <p:txEl>
                                              <p:pRg st="0" end="0"/>
                                            </p:txEl>
                                          </p:spTgt>
                                        </p:tgtEl>
                                        <p:attrNameLst>
                                          <p:attrName>style.visibility</p:attrName>
                                        </p:attrNameLst>
                                      </p:cBhvr>
                                      <p:to>
                                        <p:strVal val="visible"/>
                                      </p:to>
                                    </p:set>
                                    <p:animEffect transition="in" filter="wipe(left)">
                                      <p:cBhvr>
                                        <p:cTn id="38" dur="500"/>
                                        <p:tgtEl>
                                          <p:spTgt spid="40">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nodeType="click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up)">
                                      <p:cBhvr>
                                        <p:cTn id="43" dur="1000"/>
                                        <p:tgtEl>
                                          <p:spTgt spid="47"/>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40">
                                            <p:txEl>
                                              <p:pRg st="1" end="1"/>
                                            </p:txEl>
                                          </p:spTgt>
                                        </p:tgtEl>
                                        <p:attrNameLst>
                                          <p:attrName>style.visibility</p:attrName>
                                        </p:attrNameLst>
                                      </p:cBhvr>
                                      <p:to>
                                        <p:strVal val="visible"/>
                                      </p:to>
                                    </p:set>
                                    <p:animEffect transition="in" filter="wipe(left)">
                                      <p:cBhvr>
                                        <p:cTn id="47" dur="500"/>
                                        <p:tgtEl>
                                          <p:spTgt spid="40">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wipe(left)">
                                      <p:cBhvr>
                                        <p:cTn id="52" dur="1000"/>
                                        <p:tgtEl>
                                          <p:spTgt spid="48"/>
                                        </p:tgtEl>
                                      </p:cBhvr>
                                    </p:animEffect>
                                  </p:childTnLst>
                                </p:cTn>
                              </p:par>
                            </p:childTnLst>
                          </p:cTn>
                        </p:par>
                        <p:par>
                          <p:cTn id="53" fill="hold">
                            <p:stCondLst>
                              <p:cond delay="1000"/>
                            </p:stCondLst>
                            <p:childTnLst>
                              <p:par>
                                <p:cTn id="54" presetID="22" presetClass="entr" presetSubtype="8" fill="hold" nodeType="after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wipe(left)">
                                      <p:cBhvr>
                                        <p:cTn id="56" dur="1000"/>
                                        <p:tgtEl>
                                          <p:spTgt spid="36"/>
                                        </p:tgtEl>
                                      </p:cBhvr>
                                    </p:animEffect>
                                  </p:childTnLst>
                                </p:cTn>
                              </p:par>
                            </p:childTnLst>
                          </p:cTn>
                        </p:par>
                        <p:par>
                          <p:cTn id="57" fill="hold">
                            <p:stCondLst>
                              <p:cond delay="20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1000"/>
                                        <p:tgtEl>
                                          <p:spTgt spid="38"/>
                                        </p:tgtEl>
                                      </p:cBhvr>
                                    </p:animEffect>
                                  </p:childTnLst>
                                </p:cTn>
                              </p:par>
                            </p:childTnLst>
                          </p:cTn>
                        </p:par>
                        <p:par>
                          <p:cTn id="61" fill="hold">
                            <p:stCondLst>
                              <p:cond delay="3000"/>
                            </p:stCondLst>
                            <p:childTnLst>
                              <p:par>
                                <p:cTn id="62" presetID="22" presetClass="entr" presetSubtype="8" fill="hold" grpId="0" nodeType="afterEffect">
                                  <p:stCondLst>
                                    <p:cond delay="0"/>
                                  </p:stCondLst>
                                  <p:childTnLst>
                                    <p:set>
                                      <p:cBhvr>
                                        <p:cTn id="63" dur="1" fill="hold">
                                          <p:stCondLst>
                                            <p:cond delay="0"/>
                                          </p:stCondLst>
                                        </p:cTn>
                                        <p:tgtEl>
                                          <p:spTgt spid="40">
                                            <p:txEl>
                                              <p:pRg st="2" end="2"/>
                                            </p:txEl>
                                          </p:spTgt>
                                        </p:tgtEl>
                                        <p:attrNameLst>
                                          <p:attrName>style.visibility</p:attrName>
                                        </p:attrNameLst>
                                      </p:cBhvr>
                                      <p:to>
                                        <p:strVal val="visible"/>
                                      </p:to>
                                    </p:set>
                                    <p:animEffect transition="in" filter="wipe(left)">
                                      <p:cBhvr>
                                        <p:cTn id="64" dur="500"/>
                                        <p:tgtEl>
                                          <p:spTgt spid="40">
                                            <p:txEl>
                                              <p:pRg st="2" end="2"/>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nodeType="click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wipe(up)">
                                      <p:cBhvr>
                                        <p:cTn id="69" dur="1000"/>
                                        <p:tgtEl>
                                          <p:spTgt spid="41"/>
                                        </p:tgtEl>
                                      </p:cBhvr>
                                    </p:animEffect>
                                  </p:childTnLst>
                                </p:cTn>
                              </p:par>
                            </p:childTnLst>
                          </p:cTn>
                        </p:par>
                        <p:par>
                          <p:cTn id="70" fill="hold">
                            <p:stCondLst>
                              <p:cond delay="1000"/>
                            </p:stCondLst>
                            <p:childTnLst>
                              <p:par>
                                <p:cTn id="71" presetID="22" presetClass="entr" presetSubtype="8" fill="hold" grpId="0" nodeType="afterEffect">
                                  <p:stCondLst>
                                    <p:cond delay="0"/>
                                  </p:stCondLst>
                                  <p:childTnLst>
                                    <p:set>
                                      <p:cBhvr>
                                        <p:cTn id="72" dur="1" fill="hold">
                                          <p:stCondLst>
                                            <p:cond delay="0"/>
                                          </p:stCondLst>
                                        </p:cTn>
                                        <p:tgtEl>
                                          <p:spTgt spid="40">
                                            <p:txEl>
                                              <p:pRg st="3" end="3"/>
                                            </p:txEl>
                                          </p:spTgt>
                                        </p:tgtEl>
                                        <p:attrNameLst>
                                          <p:attrName>style.visibility</p:attrName>
                                        </p:attrNameLst>
                                      </p:cBhvr>
                                      <p:to>
                                        <p:strVal val="visible"/>
                                      </p:to>
                                    </p:set>
                                    <p:animEffect transition="in" filter="wipe(left)">
                                      <p:cBhvr>
                                        <p:cTn id="73" dur="500"/>
                                        <p:tgtEl>
                                          <p:spTgt spid="40">
                                            <p:txEl>
                                              <p:pRg st="3" end="3"/>
                                            </p:txEl>
                                          </p:spTgt>
                                        </p:tgtEl>
                                      </p:cBhvr>
                                    </p:animEffect>
                                  </p:childTnLst>
                                </p:cTn>
                              </p:par>
                            </p:childTnLst>
                          </p:cTn>
                        </p:par>
                        <p:par>
                          <p:cTn id="74" fill="hold">
                            <p:stCondLst>
                              <p:cond delay="1500"/>
                            </p:stCondLst>
                            <p:childTnLst>
                              <p:par>
                                <p:cTn id="75" presetID="22" presetClass="entr" presetSubtype="1" fill="hold"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wipe(up)">
                                      <p:cBhvr>
                                        <p:cTn id="7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40" grpId="0" uiExpand="1"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023938"/>
            <a:ext cx="3067050" cy="3476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MONOPSONIST BUYER</a:t>
            </a:r>
            <a:endParaRPr lang="en-US" sz="1600" b="1" dirty="0">
              <a:latin typeface="Arial" charset="0"/>
            </a:endParaRPr>
          </a:p>
        </p:txBody>
      </p:sp>
      <p:sp>
        <p:nvSpPr>
          <p:cNvPr id="8" name="Rectangle 9"/>
          <p:cNvSpPr>
            <a:spLocks noChangeArrowheads="1"/>
          </p:cNvSpPr>
          <p:nvPr/>
        </p:nvSpPr>
        <p:spPr bwMode="auto">
          <a:xfrm>
            <a:off x="457200" y="6858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10.14</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514350" y="6454433"/>
            <a:ext cx="3448050"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3960018" y="5438775"/>
            <a:ext cx="5107781" cy="123825"/>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36" name="Rectangle 11"/>
          <p:cNvSpPr>
            <a:spLocks noChangeArrowheads="1"/>
          </p:cNvSpPr>
          <p:nvPr/>
        </p:nvSpPr>
        <p:spPr bwMode="auto">
          <a:xfrm>
            <a:off x="457200" y="1371600"/>
            <a:ext cx="3429000" cy="5029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The market supply curve is monopsonist’s average expenditure curve </a:t>
            </a:r>
            <a:r>
              <a:rPr lang="en-US" sz="1600" i="1" dirty="0">
                <a:latin typeface="Arial" charset="0"/>
              </a:rPr>
              <a:t>AE</a:t>
            </a:r>
            <a:r>
              <a:rPr lang="en-US" sz="1600" dirty="0">
                <a:latin typeface="Arial" charset="0"/>
              </a:rPr>
              <a:t>. </a:t>
            </a:r>
          </a:p>
          <a:p>
            <a:pPr>
              <a:spcBef>
                <a:spcPct val="20000"/>
              </a:spcBef>
              <a:spcAft>
                <a:spcPct val="20000"/>
              </a:spcAft>
              <a:buNone/>
            </a:pPr>
            <a:r>
              <a:rPr lang="en-US" sz="1600" dirty="0">
                <a:latin typeface="Arial" charset="0"/>
              </a:rPr>
              <a:t>Because average expenditure is rising, marginal expenditure lies above it. </a:t>
            </a:r>
          </a:p>
          <a:p>
            <a:pPr>
              <a:spcBef>
                <a:spcPct val="20000"/>
              </a:spcBef>
              <a:spcAft>
                <a:spcPct val="20000"/>
              </a:spcAft>
              <a:buNone/>
            </a:pPr>
            <a:r>
              <a:rPr lang="en-US" sz="1600" dirty="0">
                <a:latin typeface="Arial" charset="0"/>
              </a:rPr>
              <a:t>The monopsonist purchases quantity </a:t>
            </a:r>
            <a:r>
              <a:rPr lang="en-US" sz="1600" i="1" dirty="0">
                <a:latin typeface="Arial" charset="0"/>
              </a:rPr>
              <a:t>Q*</a:t>
            </a:r>
            <a:r>
              <a:rPr lang="en-US" sz="1600" i="1" baseline="-25000" dirty="0">
                <a:latin typeface="Arial" charset="0"/>
              </a:rPr>
              <a:t>m</a:t>
            </a:r>
            <a:r>
              <a:rPr lang="en-US" sz="1600" dirty="0">
                <a:latin typeface="Arial" charset="0"/>
              </a:rPr>
              <a:t>, where marginal  expenditure and marginal value (demand) intersect. </a:t>
            </a:r>
          </a:p>
          <a:p>
            <a:pPr>
              <a:spcBef>
                <a:spcPct val="20000"/>
              </a:spcBef>
              <a:spcAft>
                <a:spcPct val="20000"/>
              </a:spcAft>
              <a:buNone/>
            </a:pPr>
            <a:r>
              <a:rPr lang="en-US" sz="1600" dirty="0">
                <a:latin typeface="Arial" charset="0"/>
              </a:rPr>
              <a:t>The price paid per unit </a:t>
            </a:r>
            <a:r>
              <a:rPr lang="en-US" sz="1600" i="1" dirty="0">
                <a:latin typeface="Arial" charset="0"/>
              </a:rPr>
              <a:t>P*</a:t>
            </a:r>
            <a:r>
              <a:rPr lang="en-US" sz="1600" i="1" baseline="-25000" dirty="0">
                <a:latin typeface="Arial" charset="0"/>
              </a:rPr>
              <a:t>m</a:t>
            </a:r>
            <a:r>
              <a:rPr lang="en-US" sz="1600" dirty="0">
                <a:latin typeface="Arial" charset="0"/>
              </a:rPr>
              <a:t> is then found from the average expenditure (supply) curve. </a:t>
            </a:r>
          </a:p>
          <a:p>
            <a:pPr>
              <a:spcBef>
                <a:spcPct val="20000"/>
              </a:spcBef>
              <a:spcAft>
                <a:spcPct val="20000"/>
              </a:spcAft>
              <a:buNone/>
            </a:pPr>
            <a:r>
              <a:rPr lang="en-US" sz="1600" dirty="0">
                <a:latin typeface="Arial" charset="0"/>
              </a:rPr>
              <a:t>In a competitive market, price and quantity, </a:t>
            </a:r>
            <a:r>
              <a:rPr lang="en-US" sz="1600" i="1" dirty="0">
                <a:latin typeface="Arial" charset="0"/>
              </a:rPr>
              <a:t>P</a:t>
            </a:r>
            <a:r>
              <a:rPr lang="en-US" sz="1600" i="1" baseline="-25000" dirty="0">
                <a:latin typeface="Arial" charset="0"/>
              </a:rPr>
              <a:t>c</a:t>
            </a:r>
            <a:r>
              <a:rPr lang="en-US" sz="1600" dirty="0">
                <a:latin typeface="Arial" charset="0"/>
              </a:rPr>
              <a:t> and </a:t>
            </a:r>
            <a:r>
              <a:rPr lang="en-US" sz="1600" i="1" dirty="0">
                <a:latin typeface="Arial" charset="0"/>
              </a:rPr>
              <a:t>Q</a:t>
            </a:r>
            <a:r>
              <a:rPr lang="en-US" sz="1600" i="1" baseline="-25000" dirty="0">
                <a:latin typeface="Arial" charset="0"/>
              </a:rPr>
              <a:t>c</a:t>
            </a:r>
            <a:r>
              <a:rPr lang="en-US" sz="1600" dirty="0">
                <a:latin typeface="Arial" charset="0"/>
              </a:rPr>
              <a:t>, are both higher. </a:t>
            </a:r>
          </a:p>
          <a:p>
            <a:pPr>
              <a:spcBef>
                <a:spcPct val="20000"/>
              </a:spcBef>
              <a:spcAft>
                <a:spcPct val="20000"/>
              </a:spcAft>
              <a:buNone/>
            </a:pPr>
            <a:r>
              <a:rPr lang="en-US" sz="1600" dirty="0">
                <a:latin typeface="Arial" charset="0"/>
              </a:rPr>
              <a:t>They are found at the point where average expenditure (supply) and marginal value (demand) intersect.</a:t>
            </a:r>
          </a:p>
        </p:txBody>
      </p:sp>
      <p:pic>
        <p:nvPicPr>
          <p:cNvPr id="37" name="Picture 8" descr="C:\Documents and Settings\Kyle M. Thiel\Desktop\pindyckDone\ch10\fig10.14\fig10.14_04.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9075" y="1162050"/>
            <a:ext cx="50387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9" descr="C:\Documents and Settings\Kyle M. Thiel\Desktop\pindyckDone\ch10\fig10.14\fig10.14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29075" y="1162050"/>
            <a:ext cx="50387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10" descr="C:\Documents and Settings\Kyle M. Thiel\Desktop\pindyckDone\ch10\fig10.14\fig10.14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29075" y="1162050"/>
            <a:ext cx="50387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11" descr="C:\Documents and Settings\Kyle M. Thiel\Desktop\pindyckDone\ch10\fig10.14\fig10.14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29075" y="1162050"/>
            <a:ext cx="50387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12" descr="C:\Documents and Settings\Kyle M. Thiel\Desktop\pindyckDone\ch10\fig10.14\fig10.14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29075" y="1162050"/>
            <a:ext cx="50387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13" descr="C:\Documents and Settings\Kyle M. Thiel\Desktop\pindyckDone\ch10\fig10.14\fig10.14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29075" y="1162050"/>
            <a:ext cx="50387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44" descr="fig10.14_01.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029075" y="1162050"/>
            <a:ext cx="50387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12"/>
          <p:cNvGrpSpPr>
            <a:grpSpLocks/>
          </p:cNvGrpSpPr>
          <p:nvPr/>
        </p:nvGrpSpPr>
        <p:grpSpPr bwMode="auto">
          <a:xfrm>
            <a:off x="3886200" y="685799"/>
            <a:ext cx="152400" cy="5825729"/>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16928492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6">
                                            <p:bg/>
                                          </p:spTgt>
                                        </p:tgtEl>
                                        <p:attrNameLst>
                                          <p:attrName>style.visibility</p:attrName>
                                        </p:attrNameLst>
                                      </p:cBhvr>
                                      <p:to>
                                        <p:strVal val="visible"/>
                                      </p:to>
                                    </p:set>
                                    <p:animEffect transition="in" filter="wipe(left)">
                                      <p:cBhvr>
                                        <p:cTn id="15" dur="500"/>
                                        <p:tgtEl>
                                          <p:spTgt spid="36">
                                            <p:bg/>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par>
                                <p:cTn id="20" presetID="22" presetClass="entr" presetSubtype="8"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wipe(left)">
                                      <p:cBhvr>
                                        <p:cTn id="26" dur="500"/>
                                        <p:tgtEl>
                                          <p:spTgt spid="45"/>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left)">
                                      <p:cBhvr>
                                        <p:cTn id="30" dur="1000"/>
                                        <p:tgtEl>
                                          <p:spTgt spid="39"/>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1000"/>
                                        <p:tgtEl>
                                          <p:spTgt spid="37"/>
                                        </p:tgtEl>
                                      </p:cBhvr>
                                    </p:animEffect>
                                  </p:childTnLst>
                                </p:cTn>
                              </p:par>
                            </p:childTnLst>
                          </p:cTn>
                        </p:par>
                        <p:par>
                          <p:cTn id="35" fill="hold">
                            <p:stCondLst>
                              <p:cond delay="4500"/>
                            </p:stCondLst>
                            <p:childTnLst>
                              <p:par>
                                <p:cTn id="36" presetID="22" presetClass="entr" presetSubtype="8" fill="hold" grpId="0" nodeType="afterEffect">
                                  <p:stCondLst>
                                    <p:cond delay="0"/>
                                  </p:stCondLst>
                                  <p:childTnLst>
                                    <p:set>
                                      <p:cBhvr>
                                        <p:cTn id="37" dur="1" fill="hold">
                                          <p:stCondLst>
                                            <p:cond delay="0"/>
                                          </p:stCondLst>
                                        </p:cTn>
                                        <p:tgtEl>
                                          <p:spTgt spid="36">
                                            <p:txEl>
                                              <p:pRg st="0" end="0"/>
                                            </p:txEl>
                                          </p:spTgt>
                                        </p:tgtEl>
                                        <p:attrNameLst>
                                          <p:attrName>style.visibility</p:attrName>
                                        </p:attrNameLst>
                                      </p:cBhvr>
                                      <p:to>
                                        <p:strVal val="visible"/>
                                      </p:to>
                                    </p:set>
                                    <p:animEffect transition="in" filter="wipe(left)">
                                      <p:cBhvr>
                                        <p:cTn id="38" dur="500"/>
                                        <p:tgtEl>
                                          <p:spTgt spid="36">
                                            <p:txEl>
                                              <p:pRg st="0" end="0"/>
                                            </p:txEl>
                                          </p:spTgt>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6">
                                            <p:txEl>
                                              <p:pRg st="1" end="1"/>
                                            </p:txEl>
                                          </p:spTgt>
                                        </p:tgtEl>
                                        <p:attrNameLst>
                                          <p:attrName>style.visibility</p:attrName>
                                        </p:attrNameLst>
                                      </p:cBhvr>
                                      <p:to>
                                        <p:strVal val="visible"/>
                                      </p:to>
                                    </p:set>
                                    <p:animEffect transition="in" filter="wipe(left)">
                                      <p:cBhvr>
                                        <p:cTn id="42" dur="500"/>
                                        <p:tgtEl>
                                          <p:spTgt spid="3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left)">
                                      <p:cBhvr>
                                        <p:cTn id="47" dur="1000"/>
                                        <p:tgtEl>
                                          <p:spTgt spid="38"/>
                                        </p:tgtEl>
                                      </p:cBhvr>
                                    </p:animEffect>
                                  </p:childTnLst>
                                </p:cTn>
                              </p:par>
                            </p:childTnLst>
                          </p:cTn>
                        </p:par>
                        <p:par>
                          <p:cTn id="48" fill="hold">
                            <p:stCondLst>
                              <p:cond delay="1000"/>
                            </p:stCondLst>
                            <p:childTnLst>
                              <p:par>
                                <p:cTn id="49" presetID="22" presetClass="entr" presetSubtype="4"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down)">
                                      <p:cBhvr>
                                        <p:cTn id="51" dur="1000"/>
                                        <p:tgtEl>
                                          <p:spTgt spid="42"/>
                                        </p:tgtEl>
                                      </p:cBhvr>
                                    </p:animEffect>
                                  </p:childTnLst>
                                </p:cTn>
                              </p:par>
                            </p:childTnLst>
                          </p:cTn>
                        </p:par>
                        <p:par>
                          <p:cTn id="52" fill="hold">
                            <p:stCondLst>
                              <p:cond delay="2500"/>
                            </p:stCondLst>
                            <p:childTnLst>
                              <p:par>
                                <p:cTn id="53" presetID="22" presetClass="entr" presetSubtype="8" fill="hold" grpId="0" nodeType="afterEffect">
                                  <p:stCondLst>
                                    <p:cond delay="0"/>
                                  </p:stCondLst>
                                  <p:childTnLst>
                                    <p:set>
                                      <p:cBhvr>
                                        <p:cTn id="54" dur="1" fill="hold">
                                          <p:stCondLst>
                                            <p:cond delay="0"/>
                                          </p:stCondLst>
                                        </p:cTn>
                                        <p:tgtEl>
                                          <p:spTgt spid="36">
                                            <p:txEl>
                                              <p:pRg st="2" end="2"/>
                                            </p:txEl>
                                          </p:spTgt>
                                        </p:tgtEl>
                                        <p:attrNameLst>
                                          <p:attrName>style.visibility</p:attrName>
                                        </p:attrNameLst>
                                      </p:cBhvr>
                                      <p:to>
                                        <p:strVal val="visible"/>
                                      </p:to>
                                    </p:set>
                                    <p:animEffect transition="in" filter="wipe(left)">
                                      <p:cBhvr>
                                        <p:cTn id="55" dur="500"/>
                                        <p:tgtEl>
                                          <p:spTgt spid="36">
                                            <p:txEl>
                                              <p:pRg st="2" end="2"/>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wipe(left)">
                                      <p:cBhvr>
                                        <p:cTn id="60" dur="1000"/>
                                        <p:tgtEl>
                                          <p:spTgt spid="43"/>
                                        </p:tgtEl>
                                      </p:cBhvr>
                                    </p:animEffect>
                                  </p:childTnLst>
                                </p:cTn>
                              </p:par>
                            </p:childTnLst>
                          </p:cTn>
                        </p:par>
                        <p:par>
                          <p:cTn id="61" fill="hold">
                            <p:stCondLst>
                              <p:cond delay="1000"/>
                            </p:stCondLst>
                            <p:childTnLst>
                              <p:par>
                                <p:cTn id="62" presetID="22" presetClass="entr" presetSubtype="8" fill="hold" grpId="0" nodeType="afterEffect">
                                  <p:stCondLst>
                                    <p:cond delay="0"/>
                                  </p:stCondLst>
                                  <p:childTnLst>
                                    <p:set>
                                      <p:cBhvr>
                                        <p:cTn id="63" dur="1" fill="hold">
                                          <p:stCondLst>
                                            <p:cond delay="0"/>
                                          </p:stCondLst>
                                        </p:cTn>
                                        <p:tgtEl>
                                          <p:spTgt spid="36">
                                            <p:txEl>
                                              <p:pRg st="3" end="3"/>
                                            </p:txEl>
                                          </p:spTgt>
                                        </p:tgtEl>
                                        <p:attrNameLst>
                                          <p:attrName>style.visibility</p:attrName>
                                        </p:attrNameLst>
                                      </p:cBhvr>
                                      <p:to>
                                        <p:strVal val="visible"/>
                                      </p:to>
                                    </p:set>
                                    <p:animEffect transition="in" filter="wipe(left)">
                                      <p:cBhvr>
                                        <p:cTn id="64" dur="500"/>
                                        <p:tgtEl>
                                          <p:spTgt spid="36">
                                            <p:txEl>
                                              <p:pRg st="3" end="3"/>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grpId="0" nodeType="clickEffect">
                                  <p:stCondLst>
                                    <p:cond delay="0"/>
                                  </p:stCondLst>
                                  <p:childTnLst>
                                    <p:set>
                                      <p:cBhvr>
                                        <p:cTn id="68" dur="1" fill="hold">
                                          <p:stCondLst>
                                            <p:cond delay="0"/>
                                          </p:stCondLst>
                                        </p:cTn>
                                        <p:tgtEl>
                                          <p:spTgt spid="36">
                                            <p:txEl>
                                              <p:pRg st="4" end="4"/>
                                            </p:txEl>
                                          </p:spTgt>
                                        </p:tgtEl>
                                        <p:attrNameLst>
                                          <p:attrName>style.visibility</p:attrName>
                                        </p:attrNameLst>
                                      </p:cBhvr>
                                      <p:to>
                                        <p:strVal val="visible"/>
                                      </p:to>
                                    </p:set>
                                    <p:animEffect transition="in" filter="wipe(left)">
                                      <p:cBhvr>
                                        <p:cTn id="69" dur="500"/>
                                        <p:tgtEl>
                                          <p:spTgt spid="36">
                                            <p:txEl>
                                              <p:pRg st="4" end="4"/>
                                            </p:txEl>
                                          </p:spTgt>
                                        </p:tgtEl>
                                      </p:cBhvr>
                                    </p:animEffect>
                                  </p:childTnLst>
                                </p:cTn>
                              </p:par>
                            </p:childTnLst>
                          </p:cTn>
                        </p:par>
                        <p:par>
                          <p:cTn id="70" fill="hold">
                            <p:stCondLst>
                              <p:cond delay="500"/>
                            </p:stCondLst>
                            <p:childTnLst>
                              <p:par>
                                <p:cTn id="71" presetID="22" presetClass="entr" presetSubtype="8" fill="hold" grpId="0" nodeType="afterEffect">
                                  <p:stCondLst>
                                    <p:cond delay="0"/>
                                  </p:stCondLst>
                                  <p:childTnLst>
                                    <p:set>
                                      <p:cBhvr>
                                        <p:cTn id="72" dur="1" fill="hold">
                                          <p:stCondLst>
                                            <p:cond delay="0"/>
                                          </p:stCondLst>
                                        </p:cTn>
                                        <p:tgtEl>
                                          <p:spTgt spid="36">
                                            <p:txEl>
                                              <p:pRg st="5" end="5"/>
                                            </p:txEl>
                                          </p:spTgt>
                                        </p:tgtEl>
                                        <p:attrNameLst>
                                          <p:attrName>style.visibility</p:attrName>
                                        </p:attrNameLst>
                                      </p:cBhvr>
                                      <p:to>
                                        <p:strVal val="visible"/>
                                      </p:to>
                                    </p:set>
                                    <p:animEffect transition="in" filter="wipe(left)">
                                      <p:cBhvr>
                                        <p:cTn id="73" dur="500"/>
                                        <p:tgtEl>
                                          <p:spTgt spid="36">
                                            <p:txEl>
                                              <p:pRg st="5" end="5"/>
                                            </p:txEl>
                                          </p:spTgt>
                                        </p:tgtEl>
                                      </p:cBhvr>
                                    </p:animEffect>
                                  </p:childTnLst>
                                </p:cTn>
                              </p:par>
                            </p:childTnLst>
                          </p:cTn>
                        </p:par>
                        <p:par>
                          <p:cTn id="74" fill="hold">
                            <p:stCondLst>
                              <p:cond delay="1000"/>
                            </p:stCondLst>
                            <p:childTnLst>
                              <p:par>
                                <p:cTn id="75" presetID="22" presetClass="entr" presetSubtype="8" fill="hold" nodeType="after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wipe(left)">
                                      <p:cBhvr>
                                        <p:cTn id="77" dur="1000"/>
                                        <p:tgtEl>
                                          <p:spTgt spid="44"/>
                                        </p:tgtEl>
                                      </p:cBhvr>
                                    </p:animEffect>
                                  </p:childTnLst>
                                </p:cTn>
                              </p:par>
                            </p:childTnLst>
                          </p:cTn>
                        </p:par>
                        <p:par>
                          <p:cTn id="78" fill="hold">
                            <p:stCondLst>
                              <p:cond delay="2000"/>
                            </p:stCondLst>
                            <p:childTnLst>
                              <p:par>
                                <p:cTn id="79" presetID="22" presetClass="entr" presetSubtype="2"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wipe(right)">
                                      <p:cBhvr>
                                        <p:cTn id="8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36" grpId="0" uiExpand="1"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5" name="Rectangle 4"/>
          <p:cNvSpPr>
            <a:spLocks noChangeArrowheads="1"/>
          </p:cNvSpPr>
          <p:nvPr/>
        </p:nvSpPr>
        <p:spPr bwMode="auto">
          <a:xfrm>
            <a:off x="914402" y="4681539"/>
            <a:ext cx="7375193" cy="29051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MONOPOLY AND MONOPSONY</a:t>
            </a:r>
            <a:endParaRPr lang="en-US" sz="1600" b="1" dirty="0">
              <a:latin typeface="Arial" charset="0"/>
            </a:endParaRPr>
          </a:p>
        </p:txBody>
      </p:sp>
      <p:sp>
        <p:nvSpPr>
          <p:cNvPr id="26" name="Rectangle 9"/>
          <p:cNvSpPr>
            <a:spLocks noChangeArrowheads="1"/>
          </p:cNvSpPr>
          <p:nvPr/>
        </p:nvSpPr>
        <p:spPr bwMode="auto">
          <a:xfrm>
            <a:off x="914403" y="43434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10.15</a:t>
            </a:r>
            <a:endParaRPr lang="en-US" sz="1600" b="1" dirty="0">
              <a:solidFill>
                <a:schemeClr val="bg1">
                  <a:lumMod val="65000"/>
                </a:schemeClr>
              </a:solidFill>
              <a:latin typeface="Arial" charset="0"/>
            </a:endParaRPr>
          </a:p>
        </p:txBody>
      </p:sp>
      <p:grpSp>
        <p:nvGrpSpPr>
          <p:cNvPr id="27" name="Group 26"/>
          <p:cNvGrpSpPr>
            <a:grpSpLocks/>
          </p:cNvGrpSpPr>
          <p:nvPr/>
        </p:nvGrpSpPr>
        <p:grpSpPr bwMode="auto">
          <a:xfrm rot="5400000">
            <a:off x="-466778" y="5324474"/>
            <a:ext cx="2305161" cy="152404"/>
            <a:chOff x="3657600" y="1678781"/>
            <a:chExt cx="4800600" cy="152400"/>
          </a:xfrm>
        </p:grpSpPr>
        <p:cxnSp>
          <p:nvCxnSpPr>
            <p:cNvPr id="2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0" name="Group 29"/>
          <p:cNvGrpSpPr>
            <a:grpSpLocks/>
          </p:cNvGrpSpPr>
          <p:nvPr/>
        </p:nvGrpSpPr>
        <p:grpSpPr bwMode="auto">
          <a:xfrm>
            <a:off x="457200" y="685800"/>
            <a:ext cx="154780" cy="3562296"/>
            <a:chOff x="3574256" y="2209800"/>
            <a:chExt cx="152400" cy="4114800"/>
          </a:xfrm>
        </p:grpSpPr>
        <p:cxnSp>
          <p:nvCxnSpPr>
            <p:cNvPr id="3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3" name="Group 32"/>
          <p:cNvGrpSpPr>
            <a:grpSpLocks/>
          </p:cNvGrpSpPr>
          <p:nvPr/>
        </p:nvGrpSpPr>
        <p:grpSpPr bwMode="auto">
          <a:xfrm rot="10800000">
            <a:off x="533399" y="4191000"/>
            <a:ext cx="8458201" cy="117872"/>
            <a:chOff x="457199" y="5791200"/>
            <a:chExt cx="3193257" cy="152400"/>
          </a:xfrm>
        </p:grpSpPr>
        <p:cxnSp>
          <p:nvCxnSpPr>
            <p:cNvPr id="3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3" name="Picture 22" descr="fig10.15_01.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descr="fig10.15_08.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Rectangle 11"/>
          <p:cNvSpPr>
            <a:spLocks noChangeArrowheads="1"/>
          </p:cNvSpPr>
          <p:nvPr/>
        </p:nvSpPr>
        <p:spPr bwMode="auto">
          <a:xfrm>
            <a:off x="838199" y="4953000"/>
            <a:ext cx="8305801"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5000"/>
              </a:spcBef>
              <a:spcAft>
                <a:spcPct val="5000"/>
              </a:spcAft>
              <a:buNone/>
            </a:pPr>
            <a:r>
              <a:rPr lang="en-US" sz="1600" dirty="0">
                <a:latin typeface="Arial" charset="0"/>
              </a:rPr>
              <a:t>These diagrams show the close analogy between monopoly and monopsony. </a:t>
            </a:r>
          </a:p>
          <a:p>
            <a:pPr>
              <a:spcBef>
                <a:spcPct val="5000"/>
              </a:spcBef>
              <a:spcAft>
                <a:spcPct val="5000"/>
              </a:spcAft>
              <a:buNone/>
            </a:pPr>
            <a:r>
              <a:rPr lang="en-US" sz="1600" b="1" dirty="0">
                <a:latin typeface="Arial" charset="0"/>
              </a:rPr>
              <a:t>(a)</a:t>
            </a:r>
            <a:r>
              <a:rPr lang="en-US" sz="1600" dirty="0">
                <a:latin typeface="Arial" charset="0"/>
              </a:rPr>
              <a:t> The monopolist produces where marginal revenue intersects marginal cost. </a:t>
            </a:r>
          </a:p>
          <a:p>
            <a:pPr>
              <a:spcBef>
                <a:spcPct val="5000"/>
              </a:spcBef>
              <a:spcAft>
                <a:spcPct val="5000"/>
              </a:spcAft>
              <a:buNone/>
            </a:pPr>
            <a:r>
              <a:rPr lang="en-US" sz="1600" dirty="0">
                <a:latin typeface="Arial" charset="0"/>
              </a:rPr>
              <a:t>Average revenue exceeds marginal revenue, so that price exceeds marginal cost. </a:t>
            </a:r>
          </a:p>
          <a:p>
            <a:pPr>
              <a:spcBef>
                <a:spcPct val="5000"/>
              </a:spcBef>
              <a:spcAft>
                <a:spcPct val="5000"/>
              </a:spcAft>
              <a:buNone/>
            </a:pPr>
            <a:r>
              <a:rPr lang="en-US" sz="1600" b="1" dirty="0">
                <a:latin typeface="Arial" charset="0"/>
              </a:rPr>
              <a:t>(b)</a:t>
            </a:r>
            <a:r>
              <a:rPr lang="en-US" sz="1600" dirty="0">
                <a:latin typeface="Arial" charset="0"/>
              </a:rPr>
              <a:t> The monopsonist purchases up to the point where marginal expenditure intersects marginal value. </a:t>
            </a:r>
          </a:p>
          <a:p>
            <a:pPr>
              <a:spcBef>
                <a:spcPct val="5000"/>
              </a:spcBef>
              <a:spcAft>
                <a:spcPct val="5000"/>
              </a:spcAft>
              <a:buNone/>
            </a:pPr>
            <a:r>
              <a:rPr lang="en-US" sz="1600" dirty="0">
                <a:latin typeface="Arial" charset="0"/>
              </a:rPr>
              <a:t>Marginal expenditure exceeds average expenditure, so that marginal value exceeds price.</a:t>
            </a:r>
          </a:p>
        </p:txBody>
      </p:sp>
      <p:pic>
        <p:nvPicPr>
          <p:cNvPr id="39" name="Picture 2" descr="C:\Documents and Settings\Kyle M. Thiel\Desktop\pindyckDone\ch10\fig10.15\fig10.15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 descr="C:\Documents and Settings\Kyle M. Thiel\Desktop\pindyckDone\ch10\fig10.15\fig10.15_02.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 descr="C:\Documents and Settings\Kyle M. Thiel\Desktop\pindyckDone\ch10\fig10.15\fig10.15_03.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5" descr="C:\Documents and Settings\Kyle M. Thiel\Desktop\pindyckDone\ch10\fig10.15\fig10.15_11.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6" descr="C:\Documents and Settings\Kyle M. Thiel\Desktop\pindyckDone\ch10\fig10.15\fig10.15_09.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7" descr="C:\Documents and Settings\Kyle M. Thiel\Desktop\pindyckDone\ch10\fig10.15\fig10.15_10.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8" descr="C:\Documents and Settings\Kyle M. Thiel\Desktop\pindyckDone\ch10\fig10.15\fig10.15_07.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9" descr="C:\Documents and Settings\Kyle M. Thiel\Desktop\pindyckDone\ch10\fig10.15\fig10.15_06.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10" descr="C:\Documents and Settings\Kyle M. Thiel\Desktop\pindyckDone\ch10\fig10.15\fig10.15_15.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11" descr="C:\Documents and Settings\Kyle M. Thiel\Desktop\pindyckDone\ch10\fig10.15\fig10.15_12.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12" descr="C:\Documents and Settings\Kyle M. Thiel\Desktop\pindyckDone\ch10\fig10.15\fig10.15_13.gif"/>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371600" y="798512"/>
            <a:ext cx="6343650" cy="3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Rectangle 90"/>
          <p:cNvSpPr txBox="1">
            <a:spLocks noChangeArrowheads="1"/>
          </p:cNvSpPr>
          <p:nvPr/>
        </p:nvSpPr>
        <p:spPr>
          <a:xfrm>
            <a:off x="457200" y="0"/>
            <a:ext cx="6705600" cy="539487"/>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Monopsony and Monopoly Compared</a:t>
            </a:r>
          </a:p>
        </p:txBody>
      </p:sp>
    </p:spTree>
    <p:extLst>
      <p:ext uri="{BB962C8B-B14F-4D97-AF65-F5344CB8AC3E}">
        <p14:creationId xmlns:p14="http://schemas.microsoft.com/office/powerpoint/2010/main" val="10049020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7">
                                            <p:txEl>
                                              <p:pRg st="0" end="0"/>
                                            </p:txEl>
                                          </p:spTgt>
                                        </p:tgtEl>
                                        <p:attrNameLst>
                                          <p:attrName>style.visibility</p:attrName>
                                        </p:attrNameLst>
                                      </p:cBhvr>
                                      <p:to>
                                        <p:strVal val="visible"/>
                                      </p:to>
                                    </p:set>
                                    <p:animEffect transition="in" filter="wipe(left)">
                                      <p:cBhvr>
                                        <p:cTn id="7" dur="500"/>
                                        <p:tgtEl>
                                          <p:spTgt spid="57">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500"/>
                                        <p:tgtEl>
                                          <p:spTgt spid="25"/>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down)">
                                      <p:cBhvr>
                                        <p:cTn id="19" dur="500"/>
                                        <p:tgtEl>
                                          <p:spTgt spid="30"/>
                                        </p:tgtEl>
                                      </p:cBhvr>
                                    </p:animEffect>
                                  </p:childTnLst>
                                </p:cTn>
                              </p:par>
                              <p:par>
                                <p:cTn id="20" presetID="22" presetClass="entr" presetSubtype="8"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7">
                                            <p:txEl>
                                              <p:pRg st="0" end="0"/>
                                            </p:txEl>
                                          </p:spTgt>
                                        </p:tgtEl>
                                        <p:attrNameLst>
                                          <p:attrName>style.visibility</p:attrName>
                                        </p:attrNameLst>
                                      </p:cBhvr>
                                      <p:to>
                                        <p:strVal val="visible"/>
                                      </p:to>
                                    </p:set>
                                    <p:animEffect transition="in" filter="wipe(left)">
                                      <p:cBhvr>
                                        <p:cTn id="26" dur="500"/>
                                        <p:tgtEl>
                                          <p:spTgt spid="37">
                                            <p:txEl>
                                              <p:pRg st="0" end="0"/>
                                            </p:txEl>
                                          </p:spTgt>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up)">
                                      <p:cBhvr>
                                        <p:cTn id="34" dur="1000"/>
                                        <p:tgtEl>
                                          <p:spTgt spid="42"/>
                                        </p:tgtEl>
                                      </p:cBhvr>
                                    </p:animEffect>
                                  </p:childTnLst>
                                </p:cTn>
                              </p:par>
                            </p:childTnLst>
                          </p:cTn>
                        </p:par>
                        <p:par>
                          <p:cTn id="35" fill="hold">
                            <p:stCondLst>
                              <p:cond delay="4000"/>
                            </p:stCondLst>
                            <p:childTnLst>
                              <p:par>
                                <p:cTn id="36" presetID="22" presetClass="entr" presetSubtype="1"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up)">
                                      <p:cBhvr>
                                        <p:cTn id="38" dur="1000"/>
                                        <p:tgtEl>
                                          <p:spTgt spid="43"/>
                                        </p:tgtEl>
                                      </p:cBhvr>
                                    </p:animEffect>
                                  </p:childTnLst>
                                </p:cTn>
                              </p:par>
                            </p:childTnLst>
                          </p:cTn>
                        </p:par>
                        <p:par>
                          <p:cTn id="39" fill="hold">
                            <p:stCondLst>
                              <p:cond delay="5000"/>
                            </p:stCondLst>
                            <p:childTnLst>
                              <p:par>
                                <p:cTn id="40" presetID="22" presetClass="entr" presetSubtype="8"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1000"/>
                                        <p:tgtEl>
                                          <p:spTgt spid="39"/>
                                        </p:tgtEl>
                                      </p:cBhvr>
                                    </p:animEffect>
                                  </p:childTnLst>
                                </p:cTn>
                              </p:par>
                            </p:childTnLst>
                          </p:cTn>
                        </p:par>
                        <p:par>
                          <p:cTn id="43" fill="hold">
                            <p:stCondLst>
                              <p:cond delay="6000"/>
                            </p:stCondLst>
                            <p:childTnLst>
                              <p:par>
                                <p:cTn id="44" presetID="22" presetClass="entr" presetSubtype="8"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wipe(left)">
                                      <p:cBhvr>
                                        <p:cTn id="46" dur="1000"/>
                                        <p:tgtEl>
                                          <p:spTgt spid="53"/>
                                        </p:tgtEl>
                                      </p:cBhvr>
                                    </p:animEffect>
                                  </p:childTnLst>
                                </p:cTn>
                              </p:par>
                            </p:childTnLst>
                          </p:cTn>
                        </p:par>
                        <p:par>
                          <p:cTn id="47" fill="hold">
                            <p:stCondLst>
                              <p:cond delay="7000"/>
                            </p:stCondLst>
                            <p:childTnLst>
                              <p:par>
                                <p:cTn id="48" presetID="22" presetClass="entr" presetSubtype="8" fill="hold" grpId="0" nodeType="afterEffect">
                                  <p:stCondLst>
                                    <p:cond delay="0"/>
                                  </p:stCondLst>
                                  <p:childTnLst>
                                    <p:set>
                                      <p:cBhvr>
                                        <p:cTn id="49" dur="1" fill="hold">
                                          <p:stCondLst>
                                            <p:cond delay="0"/>
                                          </p:stCondLst>
                                        </p:cTn>
                                        <p:tgtEl>
                                          <p:spTgt spid="37">
                                            <p:txEl>
                                              <p:pRg st="1" end="1"/>
                                            </p:txEl>
                                          </p:spTgt>
                                        </p:tgtEl>
                                        <p:attrNameLst>
                                          <p:attrName>style.visibility</p:attrName>
                                        </p:attrNameLst>
                                      </p:cBhvr>
                                      <p:to>
                                        <p:strVal val="visible"/>
                                      </p:to>
                                    </p:set>
                                    <p:animEffect transition="in" filter="wipe(left)">
                                      <p:cBhvr>
                                        <p:cTn id="50" dur="500"/>
                                        <p:tgtEl>
                                          <p:spTgt spid="37">
                                            <p:txEl>
                                              <p:pRg st="1" end="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left)">
                                      <p:cBhvr>
                                        <p:cTn id="55" dur="1000"/>
                                        <p:tgtEl>
                                          <p:spTgt spid="52"/>
                                        </p:tgtEl>
                                      </p:cBhvr>
                                    </p:animEffect>
                                  </p:childTnLst>
                                </p:cTn>
                              </p:par>
                            </p:childTnLst>
                          </p:cTn>
                        </p:par>
                        <p:par>
                          <p:cTn id="56" fill="hold">
                            <p:stCondLst>
                              <p:cond delay="1000"/>
                            </p:stCondLst>
                            <p:childTnLst>
                              <p:par>
                                <p:cTn id="57" presetID="22" presetClass="entr" presetSubtype="8" fill="hold" grpId="0" nodeType="afterEffect">
                                  <p:stCondLst>
                                    <p:cond delay="0"/>
                                  </p:stCondLst>
                                  <p:childTnLst>
                                    <p:set>
                                      <p:cBhvr>
                                        <p:cTn id="58" dur="1" fill="hold">
                                          <p:stCondLst>
                                            <p:cond delay="0"/>
                                          </p:stCondLst>
                                        </p:cTn>
                                        <p:tgtEl>
                                          <p:spTgt spid="37">
                                            <p:txEl>
                                              <p:pRg st="2" end="2"/>
                                            </p:txEl>
                                          </p:spTgt>
                                        </p:tgtEl>
                                        <p:attrNameLst>
                                          <p:attrName>style.visibility</p:attrName>
                                        </p:attrNameLst>
                                      </p:cBhvr>
                                      <p:to>
                                        <p:strVal val="visible"/>
                                      </p:to>
                                    </p:set>
                                    <p:animEffect transition="in" filter="wipe(left)">
                                      <p:cBhvr>
                                        <p:cTn id="59" dur="500"/>
                                        <p:tgtEl>
                                          <p:spTgt spid="37">
                                            <p:txEl>
                                              <p:pRg st="2" end="2"/>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nodeType="click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wipe(left)">
                                      <p:cBhvr>
                                        <p:cTn id="64" dur="500"/>
                                        <p:tgtEl>
                                          <p:spTgt spid="24"/>
                                        </p:tgtEl>
                                      </p:cBhvr>
                                    </p:animEffect>
                                  </p:childTnLst>
                                </p:cTn>
                              </p:par>
                            </p:childTnLst>
                          </p:cTn>
                        </p:par>
                        <p:par>
                          <p:cTn id="65" fill="hold">
                            <p:stCondLst>
                              <p:cond delay="500"/>
                            </p:stCondLst>
                            <p:childTnLst>
                              <p:par>
                                <p:cTn id="66" presetID="22" presetClass="entr" presetSubtype="4" fill="hold" nodeType="after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wipe(down)">
                                      <p:cBhvr>
                                        <p:cTn id="68" dur="1000"/>
                                        <p:tgtEl>
                                          <p:spTgt spid="50"/>
                                        </p:tgtEl>
                                      </p:cBhvr>
                                    </p:animEffect>
                                  </p:childTnLst>
                                </p:cTn>
                              </p:par>
                            </p:childTnLst>
                          </p:cTn>
                        </p:par>
                        <p:par>
                          <p:cTn id="69" fill="hold">
                            <p:stCondLst>
                              <p:cond delay="1500"/>
                            </p:stCondLst>
                            <p:childTnLst>
                              <p:par>
                                <p:cTn id="70" presetID="22" presetClass="entr" presetSubtype="8" fill="hold"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wipe(left)">
                                      <p:cBhvr>
                                        <p:cTn id="72" dur="1000"/>
                                        <p:tgtEl>
                                          <p:spTgt spid="51"/>
                                        </p:tgtEl>
                                      </p:cBhvr>
                                    </p:animEffect>
                                  </p:childTnLst>
                                </p:cTn>
                              </p:par>
                            </p:childTnLst>
                          </p:cTn>
                        </p:par>
                        <p:par>
                          <p:cTn id="73" fill="hold">
                            <p:stCondLst>
                              <p:cond delay="2500"/>
                            </p:stCondLst>
                            <p:childTnLst>
                              <p:par>
                                <p:cTn id="74" presetID="22" presetClass="entr" presetSubtype="1" fill="hold" nodeType="after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wipe(up)">
                                      <p:cBhvr>
                                        <p:cTn id="76" dur="1000"/>
                                        <p:tgtEl>
                                          <p:spTgt spid="49"/>
                                        </p:tgtEl>
                                      </p:cBhvr>
                                    </p:animEffect>
                                  </p:childTnLst>
                                </p:cTn>
                              </p:par>
                            </p:childTnLst>
                          </p:cTn>
                        </p:par>
                        <p:par>
                          <p:cTn id="77" fill="hold">
                            <p:stCondLst>
                              <p:cond delay="3500"/>
                            </p:stCondLst>
                            <p:childTnLst>
                              <p:par>
                                <p:cTn id="78" presetID="22" presetClass="entr" presetSubtype="4" fill="hold" nodeType="after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wipe(down)">
                                      <p:cBhvr>
                                        <p:cTn id="80" dur="1000"/>
                                        <p:tgtEl>
                                          <p:spTgt spid="55"/>
                                        </p:tgtEl>
                                      </p:cBhvr>
                                    </p:animEffect>
                                  </p:childTnLst>
                                </p:cTn>
                              </p:par>
                            </p:childTnLst>
                          </p:cTn>
                        </p:par>
                        <p:par>
                          <p:cTn id="81" fill="hold">
                            <p:stCondLst>
                              <p:cond delay="4500"/>
                            </p:stCondLst>
                            <p:childTnLst>
                              <p:par>
                                <p:cTn id="82" presetID="22" presetClass="entr" presetSubtype="8" fill="hold" nodeType="after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wipe(left)">
                                      <p:cBhvr>
                                        <p:cTn id="84" dur="1000"/>
                                        <p:tgtEl>
                                          <p:spTgt spid="56"/>
                                        </p:tgtEl>
                                      </p:cBhvr>
                                    </p:animEffect>
                                  </p:childTnLst>
                                </p:cTn>
                              </p:par>
                            </p:childTnLst>
                          </p:cTn>
                        </p:par>
                        <p:par>
                          <p:cTn id="85" fill="hold">
                            <p:stCondLst>
                              <p:cond delay="5500"/>
                            </p:stCondLst>
                            <p:childTnLst>
                              <p:par>
                                <p:cTn id="86" presetID="22" presetClass="entr" presetSubtype="8" fill="hold" grpId="0" nodeType="afterEffect">
                                  <p:stCondLst>
                                    <p:cond delay="0"/>
                                  </p:stCondLst>
                                  <p:childTnLst>
                                    <p:set>
                                      <p:cBhvr>
                                        <p:cTn id="87" dur="1" fill="hold">
                                          <p:stCondLst>
                                            <p:cond delay="0"/>
                                          </p:stCondLst>
                                        </p:cTn>
                                        <p:tgtEl>
                                          <p:spTgt spid="37">
                                            <p:txEl>
                                              <p:pRg st="3" end="3"/>
                                            </p:txEl>
                                          </p:spTgt>
                                        </p:tgtEl>
                                        <p:attrNameLst>
                                          <p:attrName>style.visibility</p:attrName>
                                        </p:attrNameLst>
                                      </p:cBhvr>
                                      <p:to>
                                        <p:strVal val="visible"/>
                                      </p:to>
                                    </p:set>
                                    <p:animEffect transition="in" filter="wipe(left)">
                                      <p:cBhvr>
                                        <p:cTn id="88" dur="500"/>
                                        <p:tgtEl>
                                          <p:spTgt spid="37">
                                            <p:txEl>
                                              <p:pRg st="3" end="3"/>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wipe(left)">
                                      <p:cBhvr>
                                        <p:cTn id="93" dur="1000"/>
                                        <p:tgtEl>
                                          <p:spTgt spid="54"/>
                                        </p:tgtEl>
                                      </p:cBhvr>
                                    </p:animEffect>
                                  </p:childTnLst>
                                </p:cTn>
                              </p:par>
                            </p:childTnLst>
                          </p:cTn>
                        </p:par>
                        <p:par>
                          <p:cTn id="94" fill="hold">
                            <p:stCondLst>
                              <p:cond delay="1000"/>
                            </p:stCondLst>
                            <p:childTnLst>
                              <p:par>
                                <p:cTn id="95" presetID="22" presetClass="entr" presetSubtype="8" fill="hold" grpId="0" nodeType="afterEffect">
                                  <p:stCondLst>
                                    <p:cond delay="0"/>
                                  </p:stCondLst>
                                  <p:childTnLst>
                                    <p:set>
                                      <p:cBhvr>
                                        <p:cTn id="96" dur="1" fill="hold">
                                          <p:stCondLst>
                                            <p:cond delay="0"/>
                                          </p:stCondLst>
                                        </p:cTn>
                                        <p:tgtEl>
                                          <p:spTgt spid="37">
                                            <p:txEl>
                                              <p:pRg st="4" end="4"/>
                                            </p:txEl>
                                          </p:spTgt>
                                        </p:tgtEl>
                                        <p:attrNameLst>
                                          <p:attrName>style.visibility</p:attrName>
                                        </p:attrNameLst>
                                      </p:cBhvr>
                                      <p:to>
                                        <p:strVal val="visible"/>
                                      </p:to>
                                    </p:set>
                                    <p:animEffect transition="in" filter="wipe(left)">
                                      <p:cBhvr>
                                        <p:cTn id="97" dur="500"/>
                                        <p:tgtEl>
                                          <p:spTgt spid="37">
                                            <p:txEl>
                                              <p:pRg st="4" end="4"/>
                                            </p:txEl>
                                          </p:spTgt>
                                        </p:tgtEl>
                                      </p:cBhvr>
                                    </p:animEffect>
                                  </p:childTnLst>
                                </p:cTn>
                              </p:par>
                              <p:par>
                                <p:cTn id="98" presetID="22" presetClass="entr" presetSubtype="1" fill="hold" nodeType="with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wipe(up)">
                                      <p:cBhvr>
                                        <p:cTn id="10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7" grpId="0" uiExpand="1" build="p"/>
      <p:bldP spid="57"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5" name="Rectangle 4"/>
          <p:cNvSpPr>
            <a:spLocks noChangeArrowheads="1"/>
          </p:cNvSpPr>
          <p:nvPr/>
        </p:nvSpPr>
        <p:spPr bwMode="auto">
          <a:xfrm>
            <a:off x="914402" y="5062482"/>
            <a:ext cx="7375193" cy="29051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MONOPSONY POWER: ELASTIC VERSUS INELASTIC SUPPLY</a:t>
            </a:r>
            <a:endParaRPr lang="en-US" sz="1600" b="1" dirty="0">
              <a:latin typeface="Arial" charset="0"/>
            </a:endParaRPr>
          </a:p>
        </p:txBody>
      </p:sp>
      <p:sp>
        <p:nvSpPr>
          <p:cNvPr id="26" name="Rectangle 9"/>
          <p:cNvSpPr>
            <a:spLocks noChangeArrowheads="1"/>
          </p:cNvSpPr>
          <p:nvPr/>
        </p:nvSpPr>
        <p:spPr bwMode="auto">
          <a:xfrm>
            <a:off x="914403" y="4724343"/>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10.16</a:t>
            </a:r>
            <a:endParaRPr lang="en-US" sz="1600" b="1" dirty="0">
              <a:solidFill>
                <a:schemeClr val="bg1">
                  <a:lumMod val="65000"/>
                </a:schemeClr>
              </a:solidFill>
              <a:latin typeface="Arial" charset="0"/>
            </a:endParaRPr>
          </a:p>
        </p:txBody>
      </p:sp>
      <p:grpSp>
        <p:nvGrpSpPr>
          <p:cNvPr id="27" name="Group 26"/>
          <p:cNvGrpSpPr>
            <a:grpSpLocks/>
          </p:cNvGrpSpPr>
          <p:nvPr/>
        </p:nvGrpSpPr>
        <p:grpSpPr bwMode="auto">
          <a:xfrm rot="5400000">
            <a:off x="-276279" y="5514918"/>
            <a:ext cx="1924162" cy="152402"/>
            <a:chOff x="3657600" y="1678781"/>
            <a:chExt cx="4800600" cy="152400"/>
          </a:xfrm>
        </p:grpSpPr>
        <p:cxnSp>
          <p:nvCxnSpPr>
            <p:cNvPr id="2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0" name="Group 29"/>
          <p:cNvGrpSpPr>
            <a:grpSpLocks/>
          </p:cNvGrpSpPr>
          <p:nvPr/>
        </p:nvGrpSpPr>
        <p:grpSpPr bwMode="auto">
          <a:xfrm>
            <a:off x="457200" y="685800"/>
            <a:ext cx="152400" cy="3943238"/>
            <a:chOff x="3574256" y="2209800"/>
            <a:chExt cx="152400" cy="4114800"/>
          </a:xfrm>
        </p:grpSpPr>
        <p:cxnSp>
          <p:nvCxnSpPr>
            <p:cNvPr id="3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3" name="Group 32"/>
          <p:cNvGrpSpPr>
            <a:grpSpLocks/>
          </p:cNvGrpSpPr>
          <p:nvPr/>
        </p:nvGrpSpPr>
        <p:grpSpPr bwMode="auto">
          <a:xfrm rot="10800000">
            <a:off x="533399" y="4571943"/>
            <a:ext cx="8458201" cy="117872"/>
            <a:chOff x="457199" y="5791200"/>
            <a:chExt cx="3193257" cy="152400"/>
          </a:xfrm>
        </p:grpSpPr>
        <p:cxnSp>
          <p:nvCxnSpPr>
            <p:cNvPr id="3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36" name="Rectangle 11"/>
          <p:cNvSpPr>
            <a:spLocks noChangeArrowheads="1"/>
          </p:cNvSpPr>
          <p:nvPr/>
        </p:nvSpPr>
        <p:spPr bwMode="auto">
          <a:xfrm>
            <a:off x="838200" y="5352992"/>
            <a:ext cx="7848600" cy="127640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Monopsony power depends on the elasticity of supply. </a:t>
            </a:r>
          </a:p>
          <a:p>
            <a:pPr>
              <a:spcBef>
                <a:spcPct val="20000"/>
              </a:spcBef>
              <a:spcAft>
                <a:spcPct val="20000"/>
              </a:spcAft>
              <a:buNone/>
            </a:pPr>
            <a:r>
              <a:rPr lang="en-US" sz="1600" dirty="0">
                <a:latin typeface="Arial" charset="0"/>
              </a:rPr>
              <a:t>When supply is elastic, as in </a:t>
            </a:r>
            <a:r>
              <a:rPr lang="en-US" sz="1600" b="1" dirty="0">
                <a:latin typeface="Arial" charset="0"/>
              </a:rPr>
              <a:t>(a)</a:t>
            </a:r>
            <a:r>
              <a:rPr lang="en-US" sz="1600" dirty="0">
                <a:latin typeface="Arial" charset="0"/>
              </a:rPr>
              <a:t>, marginal expenditure and average expenditure do not differ by much, so price is close to what it would be in a competitive market. </a:t>
            </a:r>
          </a:p>
          <a:p>
            <a:pPr>
              <a:spcBef>
                <a:spcPct val="20000"/>
              </a:spcBef>
              <a:spcAft>
                <a:spcPct val="20000"/>
              </a:spcAft>
              <a:buNone/>
            </a:pPr>
            <a:r>
              <a:rPr lang="en-US" sz="1600" dirty="0">
                <a:latin typeface="Arial" charset="0"/>
              </a:rPr>
              <a:t>The opposite is true when supply is inelastic, as in </a:t>
            </a:r>
            <a:r>
              <a:rPr lang="en-US" sz="1600" b="1" dirty="0">
                <a:latin typeface="Arial" charset="0"/>
              </a:rPr>
              <a:t>(b)</a:t>
            </a:r>
            <a:r>
              <a:rPr lang="en-US" sz="1600" dirty="0">
                <a:latin typeface="Arial" charset="0"/>
              </a:rPr>
              <a:t>.</a:t>
            </a:r>
          </a:p>
        </p:txBody>
      </p:sp>
      <p:pic>
        <p:nvPicPr>
          <p:cNvPr id="38" name="Picture 2" descr="C:\Documents and Settings\Kyle M. Thiel\Desktop\pindyckDone\ch10\fig10.16\fig10.16_04.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 descr="C:\Documents and Settings\Kyle M. Thiel\Desktop\pindyckDone\ch10\fig10.16\fig10.16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 descr="C:\Documents and Settings\Kyle M. Thiel\Desktop\pindyckDone\ch10\fig10.16\fig10.16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43" descr="fig10.16_05.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44" descr="fig10.16_06.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5" descr="fig10.16_01.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5" descr="C:\Documents and Settings\Kyle M. Thiel\Desktop\pindyckDone\ch10\fig10.16\fig10.16_10.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6" descr="C:\Documents and Settings\Kyle M. Thiel\Desktop\pindyckDone\ch10\fig10.16\fig10.16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7" descr="C:\Documents and Settings\Kyle M. Thiel\Desktop\pindyckDone\ch10\fig10.16\fig10.16_09.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descr="fig10.16_11.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descr="fig10.16_12.gif"/>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descr="fig10.16_07.gif"/>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1038225" y="762000"/>
            <a:ext cx="7067550"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Rectangle 4"/>
          <p:cNvSpPr txBox="1">
            <a:spLocks noChangeArrowheads="1"/>
          </p:cNvSpPr>
          <p:nvPr/>
        </p:nvSpPr>
        <p:spPr>
          <a:xfrm>
            <a:off x="1447800" y="188913"/>
            <a:ext cx="6800850" cy="487362"/>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Monopsony Power</a:t>
            </a:r>
          </a:p>
        </p:txBody>
      </p:sp>
      <p:sp>
        <p:nvSpPr>
          <p:cNvPr id="39" name="Rectangle 6"/>
          <p:cNvSpPr>
            <a:spLocks noChangeArrowheads="1"/>
          </p:cNvSpPr>
          <p:nvPr/>
        </p:nvSpPr>
        <p:spPr bwMode="auto">
          <a:xfrm>
            <a:off x="476250" y="188913"/>
            <a:ext cx="97155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10.6</a:t>
            </a:r>
            <a:endParaRPr lang="en-US" sz="2800" b="1" dirty="0">
              <a:solidFill>
                <a:srgbClr val="008FD0"/>
              </a:solidFill>
              <a:latin typeface="Arial" charset="0"/>
            </a:endParaRPr>
          </a:p>
        </p:txBody>
      </p:sp>
    </p:spTree>
    <p:extLst>
      <p:ext uri="{BB962C8B-B14F-4D97-AF65-F5344CB8AC3E}">
        <p14:creationId xmlns:p14="http://schemas.microsoft.com/office/powerpoint/2010/main" val="3474753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left)">
                                      <p:cBhvr>
                                        <p:cTn id="11" dur="500"/>
                                        <p:tgtEl>
                                          <p:spTgt spid="3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500"/>
                                        <p:tgtEl>
                                          <p:spTgt spid="25"/>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down)">
                                      <p:cBhvr>
                                        <p:cTn id="23" dur="500"/>
                                        <p:tgtEl>
                                          <p:spTgt spid="30"/>
                                        </p:tgtEl>
                                      </p:cBhvr>
                                    </p:animEffect>
                                  </p:childTnLst>
                                </p:cTn>
                              </p:par>
                              <p:par>
                                <p:cTn id="24" presetID="22" presetClass="entr" presetSubtype="8"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36">
                                            <p:bg/>
                                          </p:spTgt>
                                        </p:tgtEl>
                                        <p:attrNameLst>
                                          <p:attrName>style.visibility</p:attrName>
                                        </p:attrNameLst>
                                      </p:cBhvr>
                                      <p:to>
                                        <p:strVal val="visible"/>
                                      </p:to>
                                    </p:set>
                                    <p:animEffect transition="in" filter="wipe(left)">
                                      <p:cBhvr>
                                        <p:cTn id="30" dur="500"/>
                                        <p:tgtEl>
                                          <p:spTgt spid="36">
                                            <p:bg/>
                                          </p:spTgt>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ipe(left)">
                                      <p:cBhvr>
                                        <p:cTn id="38" dur="1000"/>
                                        <p:tgtEl>
                                          <p:spTgt spid="40"/>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wipe(left)">
                                      <p:cBhvr>
                                        <p:cTn id="42" dur="1000"/>
                                        <p:tgtEl>
                                          <p:spTgt spid="41"/>
                                        </p:tgtEl>
                                      </p:cBhvr>
                                    </p:animEffect>
                                  </p:childTnLst>
                                </p:cTn>
                              </p:par>
                            </p:childTnLst>
                          </p:cTn>
                        </p:par>
                        <p:par>
                          <p:cTn id="43" fill="hold">
                            <p:stCondLst>
                              <p:cond delay="5500"/>
                            </p:stCondLst>
                            <p:childTnLst>
                              <p:par>
                                <p:cTn id="44" presetID="22" presetClass="entr" presetSubtype="8"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wipe(left)">
                                      <p:cBhvr>
                                        <p:cTn id="46" dur="1000"/>
                                        <p:tgtEl>
                                          <p:spTgt spid="38"/>
                                        </p:tgtEl>
                                      </p:cBhvr>
                                    </p:animEffect>
                                  </p:childTnLst>
                                </p:cTn>
                              </p:par>
                            </p:childTnLst>
                          </p:cTn>
                        </p:par>
                        <p:par>
                          <p:cTn id="47" fill="hold">
                            <p:stCondLst>
                              <p:cond delay="6500"/>
                            </p:stCondLst>
                            <p:childTnLst>
                              <p:par>
                                <p:cTn id="48" presetID="22" presetClass="entr" presetSubtype="8" fill="hold" nodeType="after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wipe(left)">
                                      <p:cBhvr>
                                        <p:cTn id="50" dur="1000"/>
                                        <p:tgtEl>
                                          <p:spTgt spid="44"/>
                                        </p:tgtEl>
                                      </p:cBhvr>
                                    </p:animEffect>
                                  </p:childTnLst>
                                </p:cTn>
                              </p:par>
                            </p:childTnLst>
                          </p:cTn>
                        </p:par>
                        <p:par>
                          <p:cTn id="51" fill="hold">
                            <p:stCondLst>
                              <p:cond delay="7500"/>
                            </p:stCondLst>
                            <p:childTnLst>
                              <p:par>
                                <p:cTn id="52" presetID="22" presetClass="entr" presetSubtype="8" fill="hold" nodeType="afterEffect">
                                  <p:stCondLst>
                                    <p:cond delay="0"/>
                                  </p:stCondLst>
                                  <p:childTnLst>
                                    <p:set>
                                      <p:cBhvr>
                                        <p:cTn id="53" dur="1" fill="hold">
                                          <p:stCondLst>
                                            <p:cond delay="0"/>
                                          </p:stCondLst>
                                        </p:cTn>
                                        <p:tgtEl>
                                          <p:spTgt spid="45"/>
                                        </p:tgtEl>
                                        <p:attrNameLst>
                                          <p:attrName>style.visibility</p:attrName>
                                        </p:attrNameLst>
                                      </p:cBhvr>
                                      <p:to>
                                        <p:strVal val="visible"/>
                                      </p:to>
                                    </p:set>
                                    <p:animEffect transition="in" filter="wipe(left)">
                                      <p:cBhvr>
                                        <p:cTn id="54" dur="1000"/>
                                        <p:tgtEl>
                                          <p:spTgt spid="45"/>
                                        </p:tgtEl>
                                      </p:cBhvr>
                                    </p:animEffect>
                                  </p:childTnLst>
                                </p:cTn>
                              </p:par>
                            </p:childTnLst>
                          </p:cTn>
                        </p:par>
                        <p:par>
                          <p:cTn id="55" fill="hold">
                            <p:stCondLst>
                              <p:cond delay="8500"/>
                            </p:stCondLst>
                            <p:childTnLst>
                              <p:par>
                                <p:cTn id="56" presetID="22" presetClass="entr" presetSubtype="8" fill="hold" grpId="0" nodeType="afterEffect">
                                  <p:stCondLst>
                                    <p:cond delay="0"/>
                                  </p:stCondLst>
                                  <p:childTnLst>
                                    <p:set>
                                      <p:cBhvr>
                                        <p:cTn id="57" dur="1" fill="hold">
                                          <p:stCondLst>
                                            <p:cond delay="0"/>
                                          </p:stCondLst>
                                        </p:cTn>
                                        <p:tgtEl>
                                          <p:spTgt spid="36">
                                            <p:txEl>
                                              <p:pRg st="0" end="0"/>
                                            </p:txEl>
                                          </p:spTgt>
                                        </p:tgtEl>
                                        <p:attrNameLst>
                                          <p:attrName>style.visibility</p:attrName>
                                        </p:attrNameLst>
                                      </p:cBhvr>
                                      <p:to>
                                        <p:strVal val="visible"/>
                                      </p:to>
                                    </p:set>
                                    <p:animEffect transition="in" filter="wipe(left)">
                                      <p:cBhvr>
                                        <p:cTn id="58" dur="500"/>
                                        <p:tgtEl>
                                          <p:spTgt spid="36">
                                            <p:txEl>
                                              <p:pRg st="0" end="0"/>
                                            </p:txEl>
                                          </p:spTgt>
                                        </p:tgtEl>
                                      </p:cBhvr>
                                    </p:animEffect>
                                  </p:childTnLst>
                                </p:cTn>
                              </p:par>
                            </p:childTnLst>
                          </p:cTn>
                        </p:par>
                        <p:par>
                          <p:cTn id="59" fill="hold">
                            <p:stCondLst>
                              <p:cond delay="9000"/>
                            </p:stCondLst>
                            <p:childTnLst>
                              <p:par>
                                <p:cTn id="60" presetID="22" presetClass="entr" presetSubtype="8" fill="hold" grpId="0" nodeType="afterEffect">
                                  <p:stCondLst>
                                    <p:cond delay="0"/>
                                  </p:stCondLst>
                                  <p:childTnLst>
                                    <p:set>
                                      <p:cBhvr>
                                        <p:cTn id="61" dur="1" fill="hold">
                                          <p:stCondLst>
                                            <p:cond delay="0"/>
                                          </p:stCondLst>
                                        </p:cTn>
                                        <p:tgtEl>
                                          <p:spTgt spid="36">
                                            <p:txEl>
                                              <p:pRg st="1" end="1"/>
                                            </p:txEl>
                                          </p:spTgt>
                                        </p:tgtEl>
                                        <p:attrNameLst>
                                          <p:attrName>style.visibility</p:attrName>
                                        </p:attrNameLst>
                                      </p:cBhvr>
                                      <p:to>
                                        <p:strVal val="visible"/>
                                      </p:to>
                                    </p:set>
                                    <p:animEffect transition="in" filter="wipe(left)">
                                      <p:cBhvr>
                                        <p:cTn id="62" dur="500"/>
                                        <p:tgtEl>
                                          <p:spTgt spid="36">
                                            <p:txEl>
                                              <p:pRg st="1" end="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wipe(left)">
                                      <p:cBhvr>
                                        <p:cTn id="67" dur="500"/>
                                        <p:tgtEl>
                                          <p:spTgt spid="61"/>
                                        </p:tgtEl>
                                      </p:cBhvr>
                                    </p:animEffect>
                                  </p:childTnLst>
                                </p:cTn>
                              </p:par>
                            </p:childTnLst>
                          </p:cTn>
                        </p:par>
                        <p:par>
                          <p:cTn id="68" fill="hold">
                            <p:stCondLst>
                              <p:cond delay="500"/>
                            </p:stCondLst>
                            <p:childTnLst>
                              <p:par>
                                <p:cTn id="69" presetID="22" presetClass="entr" presetSubtype="8" fill="hold" nodeType="afterEffect">
                                  <p:stCondLst>
                                    <p:cond delay="0"/>
                                  </p:stCondLst>
                                  <p:childTnLst>
                                    <p:set>
                                      <p:cBhvr>
                                        <p:cTn id="70" dur="1" fill="hold">
                                          <p:stCondLst>
                                            <p:cond delay="0"/>
                                          </p:stCondLst>
                                        </p:cTn>
                                        <p:tgtEl>
                                          <p:spTgt spid="48"/>
                                        </p:tgtEl>
                                        <p:attrNameLst>
                                          <p:attrName>style.visibility</p:attrName>
                                        </p:attrNameLst>
                                      </p:cBhvr>
                                      <p:to>
                                        <p:strVal val="visible"/>
                                      </p:to>
                                    </p:set>
                                    <p:animEffect transition="in" filter="wipe(left)">
                                      <p:cBhvr>
                                        <p:cTn id="71" dur="1000"/>
                                        <p:tgtEl>
                                          <p:spTgt spid="48"/>
                                        </p:tgtEl>
                                      </p:cBhvr>
                                    </p:animEffect>
                                  </p:childTnLst>
                                </p:cTn>
                              </p:par>
                            </p:childTnLst>
                          </p:cTn>
                        </p:par>
                        <p:par>
                          <p:cTn id="72" fill="hold">
                            <p:stCondLst>
                              <p:cond delay="1500"/>
                            </p:stCondLst>
                            <p:childTnLst>
                              <p:par>
                                <p:cTn id="73" presetID="22" presetClass="entr" presetSubtype="8" fill="hold"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wipe(left)">
                                      <p:cBhvr>
                                        <p:cTn id="75" dur="1000"/>
                                        <p:tgtEl>
                                          <p:spTgt spid="58"/>
                                        </p:tgtEl>
                                      </p:cBhvr>
                                    </p:animEffect>
                                  </p:childTnLst>
                                </p:cTn>
                              </p:par>
                            </p:childTnLst>
                          </p:cTn>
                        </p:par>
                        <p:par>
                          <p:cTn id="76" fill="hold">
                            <p:stCondLst>
                              <p:cond delay="2500"/>
                            </p:stCondLst>
                            <p:childTnLst>
                              <p:par>
                                <p:cTn id="77" presetID="22" presetClass="entr" presetSubtype="8" fill="hold" nodeType="afterEffect">
                                  <p:stCondLst>
                                    <p:cond delay="0"/>
                                  </p:stCondLst>
                                  <p:childTnLst>
                                    <p:set>
                                      <p:cBhvr>
                                        <p:cTn id="78" dur="1" fill="hold">
                                          <p:stCondLst>
                                            <p:cond delay="0"/>
                                          </p:stCondLst>
                                        </p:cTn>
                                        <p:tgtEl>
                                          <p:spTgt spid="47"/>
                                        </p:tgtEl>
                                        <p:attrNameLst>
                                          <p:attrName>style.visibility</p:attrName>
                                        </p:attrNameLst>
                                      </p:cBhvr>
                                      <p:to>
                                        <p:strVal val="visible"/>
                                      </p:to>
                                    </p:set>
                                    <p:animEffect transition="in" filter="wipe(left)">
                                      <p:cBhvr>
                                        <p:cTn id="79" dur="1000"/>
                                        <p:tgtEl>
                                          <p:spTgt spid="47"/>
                                        </p:tgtEl>
                                      </p:cBhvr>
                                    </p:animEffect>
                                  </p:childTnLst>
                                </p:cTn>
                              </p:par>
                            </p:childTnLst>
                          </p:cTn>
                        </p:par>
                        <p:par>
                          <p:cTn id="80" fill="hold">
                            <p:stCondLst>
                              <p:cond delay="3500"/>
                            </p:stCondLst>
                            <p:childTnLst>
                              <p:par>
                                <p:cTn id="81" presetID="22" presetClass="entr" presetSubtype="8" fill="hold" nodeType="afterEffect">
                                  <p:stCondLst>
                                    <p:cond delay="0"/>
                                  </p:stCondLst>
                                  <p:childTnLst>
                                    <p:set>
                                      <p:cBhvr>
                                        <p:cTn id="82" dur="1" fill="hold">
                                          <p:stCondLst>
                                            <p:cond delay="0"/>
                                          </p:stCondLst>
                                        </p:cTn>
                                        <p:tgtEl>
                                          <p:spTgt spid="59"/>
                                        </p:tgtEl>
                                        <p:attrNameLst>
                                          <p:attrName>style.visibility</p:attrName>
                                        </p:attrNameLst>
                                      </p:cBhvr>
                                      <p:to>
                                        <p:strVal val="visible"/>
                                      </p:to>
                                    </p:set>
                                    <p:animEffect transition="in" filter="wipe(left)">
                                      <p:cBhvr>
                                        <p:cTn id="83" dur="1000"/>
                                        <p:tgtEl>
                                          <p:spTgt spid="59"/>
                                        </p:tgtEl>
                                      </p:cBhvr>
                                    </p:animEffect>
                                  </p:childTnLst>
                                </p:cTn>
                              </p:par>
                            </p:childTnLst>
                          </p:cTn>
                        </p:par>
                        <p:par>
                          <p:cTn id="84" fill="hold">
                            <p:stCondLst>
                              <p:cond delay="4500"/>
                            </p:stCondLst>
                            <p:childTnLst>
                              <p:par>
                                <p:cTn id="85" presetID="22" presetClass="entr" presetSubtype="8" fill="hold" nodeType="afterEffect">
                                  <p:stCondLst>
                                    <p:cond delay="0"/>
                                  </p:stCondLst>
                                  <p:childTnLst>
                                    <p:set>
                                      <p:cBhvr>
                                        <p:cTn id="86" dur="1" fill="hold">
                                          <p:stCondLst>
                                            <p:cond delay="0"/>
                                          </p:stCondLst>
                                        </p:cTn>
                                        <p:tgtEl>
                                          <p:spTgt spid="60"/>
                                        </p:tgtEl>
                                        <p:attrNameLst>
                                          <p:attrName>style.visibility</p:attrName>
                                        </p:attrNameLst>
                                      </p:cBhvr>
                                      <p:to>
                                        <p:strVal val="visible"/>
                                      </p:to>
                                    </p:set>
                                    <p:animEffect transition="in" filter="wipe(left)">
                                      <p:cBhvr>
                                        <p:cTn id="87" dur="1000"/>
                                        <p:tgtEl>
                                          <p:spTgt spid="60"/>
                                        </p:tgtEl>
                                      </p:cBhvr>
                                    </p:animEffect>
                                  </p:childTnLst>
                                </p:cTn>
                              </p:par>
                            </p:childTnLst>
                          </p:cTn>
                        </p:par>
                        <p:par>
                          <p:cTn id="88" fill="hold">
                            <p:stCondLst>
                              <p:cond delay="5500"/>
                            </p:stCondLst>
                            <p:childTnLst>
                              <p:par>
                                <p:cTn id="89" presetID="22" presetClass="entr" presetSubtype="8" fill="hold" grpId="0" nodeType="afterEffect">
                                  <p:stCondLst>
                                    <p:cond delay="0"/>
                                  </p:stCondLst>
                                  <p:childTnLst>
                                    <p:set>
                                      <p:cBhvr>
                                        <p:cTn id="90" dur="1" fill="hold">
                                          <p:stCondLst>
                                            <p:cond delay="0"/>
                                          </p:stCondLst>
                                        </p:cTn>
                                        <p:tgtEl>
                                          <p:spTgt spid="36">
                                            <p:txEl>
                                              <p:pRg st="2" end="2"/>
                                            </p:txEl>
                                          </p:spTgt>
                                        </p:tgtEl>
                                        <p:attrNameLst>
                                          <p:attrName>style.visibility</p:attrName>
                                        </p:attrNameLst>
                                      </p:cBhvr>
                                      <p:to>
                                        <p:strVal val="visible"/>
                                      </p:to>
                                    </p:set>
                                    <p:animEffect transition="in" filter="wipe(left)">
                                      <p:cBhvr>
                                        <p:cTn id="91" dur="500"/>
                                        <p:tgtEl>
                                          <p:spTgt spid="36">
                                            <p:txEl>
                                              <p:pRg st="2" end="2"/>
                                            </p:txEl>
                                          </p:spTgt>
                                        </p:tgtEl>
                                      </p:cBhvr>
                                    </p:animEffect>
                                  </p:childTnLst>
                                </p:cTn>
                              </p:par>
                              <p:par>
                                <p:cTn id="92" presetID="22" presetClass="entr" presetSubtype="1" fill="hold" nodeType="with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wipe(up)">
                                      <p:cBhvr>
                                        <p:cTn id="9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6" grpId="0" uiExpand="1" build="p" animBg="1"/>
      <p:bldP spid="37" grpId="0"/>
      <p:bldP spid="3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5" name="Rectangle 90"/>
          <p:cNvSpPr txBox="1">
            <a:spLocks noChangeArrowheads="1"/>
          </p:cNvSpPr>
          <p:nvPr/>
        </p:nvSpPr>
        <p:spPr>
          <a:xfrm>
            <a:off x="457200" y="1"/>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Sources of Monopsony Power</a:t>
            </a:r>
          </a:p>
        </p:txBody>
      </p:sp>
      <p:sp>
        <p:nvSpPr>
          <p:cNvPr id="6" name="Text Box 7"/>
          <p:cNvSpPr txBox="1">
            <a:spLocks noChangeArrowheads="1"/>
          </p:cNvSpPr>
          <p:nvPr/>
        </p:nvSpPr>
        <p:spPr bwMode="auto">
          <a:xfrm>
            <a:off x="457200" y="935165"/>
            <a:ext cx="6477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rgbClr val="0066B3"/>
                </a:solidFill>
                <a:latin typeface="Arial" charset="0"/>
              </a:rPr>
              <a:t>ELASTICITY OF MARKET SUPPLY</a:t>
            </a:r>
            <a:endParaRPr lang="en-US" b="1" dirty="0">
              <a:solidFill>
                <a:srgbClr val="0066B3"/>
              </a:solidFill>
              <a:latin typeface="Arial" charset="0"/>
            </a:endParaRPr>
          </a:p>
        </p:txBody>
      </p:sp>
      <p:sp>
        <p:nvSpPr>
          <p:cNvPr id="7" name="Rectangle 93"/>
          <p:cNvSpPr>
            <a:spLocks noChangeArrowheads="1"/>
          </p:cNvSpPr>
          <p:nvPr/>
        </p:nvSpPr>
        <p:spPr bwMode="auto">
          <a:xfrm>
            <a:off x="462480" y="1316165"/>
            <a:ext cx="8224319"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If only one buyer is in the market—a pure monopsonist—its monopsony power is completely determined by the elasticity of market supply. If supply is highly elastic, monopsony power is small and there is little gain in being the only buyer.</a:t>
            </a:r>
          </a:p>
        </p:txBody>
      </p:sp>
      <p:sp>
        <p:nvSpPr>
          <p:cNvPr id="10" name="Text Box 7"/>
          <p:cNvSpPr txBox="1">
            <a:spLocks noChangeArrowheads="1"/>
          </p:cNvSpPr>
          <p:nvPr/>
        </p:nvSpPr>
        <p:spPr bwMode="auto">
          <a:xfrm>
            <a:off x="457200" y="2876932"/>
            <a:ext cx="6477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rgbClr val="0066B3"/>
                </a:solidFill>
                <a:latin typeface="Arial" charset="0"/>
              </a:rPr>
              <a:t>NUMBER OF BUYERS</a:t>
            </a:r>
            <a:endParaRPr lang="en-US" b="1" dirty="0">
              <a:solidFill>
                <a:srgbClr val="0066B3"/>
              </a:solidFill>
              <a:latin typeface="Arial" charset="0"/>
            </a:endParaRPr>
          </a:p>
        </p:txBody>
      </p:sp>
      <p:sp>
        <p:nvSpPr>
          <p:cNvPr id="11" name="Rectangle 93"/>
          <p:cNvSpPr>
            <a:spLocks noChangeArrowheads="1"/>
          </p:cNvSpPr>
          <p:nvPr/>
        </p:nvSpPr>
        <p:spPr bwMode="auto">
          <a:xfrm>
            <a:off x="457252" y="3257932"/>
            <a:ext cx="830574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When the number of buyers is very large, no single buyer can have much influence over price. Thus each buyer faces an extremely elastic supply curve, so that the market is almost completely competitive.</a:t>
            </a:r>
          </a:p>
        </p:txBody>
      </p:sp>
      <p:sp>
        <p:nvSpPr>
          <p:cNvPr id="13" name="Text Box 7"/>
          <p:cNvSpPr txBox="1">
            <a:spLocks noChangeArrowheads="1"/>
          </p:cNvSpPr>
          <p:nvPr/>
        </p:nvSpPr>
        <p:spPr bwMode="auto">
          <a:xfrm>
            <a:off x="457200" y="4542474"/>
            <a:ext cx="6477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rgbClr val="0066B3"/>
                </a:solidFill>
                <a:latin typeface="Arial" charset="0"/>
              </a:rPr>
              <a:t>INTERACTION AMONG BUYERS</a:t>
            </a:r>
            <a:endParaRPr lang="en-US" b="1" dirty="0">
              <a:solidFill>
                <a:srgbClr val="0066B3"/>
              </a:solidFill>
              <a:latin typeface="Arial" charset="0"/>
            </a:endParaRPr>
          </a:p>
        </p:txBody>
      </p:sp>
      <p:sp>
        <p:nvSpPr>
          <p:cNvPr id="14" name="Rectangle 93"/>
          <p:cNvSpPr>
            <a:spLocks noChangeArrowheads="1"/>
          </p:cNvSpPr>
          <p:nvPr/>
        </p:nvSpPr>
        <p:spPr bwMode="auto">
          <a:xfrm>
            <a:off x="467710" y="4923472"/>
            <a:ext cx="814289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dirty="0">
                <a:latin typeface="Arial" charset="0"/>
              </a:rPr>
              <a:t>If four buyers in a market compete aggressively, they will bid up the price close to their marginal value of the product, and will thus have little monopsony power. On the other hand, if those buyers compete less aggressively, or even collude, prices will not be bid up very much, and the buyers’ degree of monopsony power might be nearly as high as if there were only one buyer.</a:t>
            </a:r>
          </a:p>
        </p:txBody>
      </p:sp>
    </p:spTree>
    <p:extLst>
      <p:ext uri="{BB962C8B-B14F-4D97-AF65-F5344CB8AC3E}">
        <p14:creationId xmlns:p14="http://schemas.microsoft.com/office/powerpoint/2010/main" val="5309782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left)">
                                      <p:cBhvr>
                                        <p:cTn id="29" dur="500"/>
                                        <p:tgtEl>
                                          <p:spTgt spid="13"/>
                                        </p:tgtEl>
                                      </p:cBhvr>
                                    </p:animEffect>
                                  </p:childTnLst>
                                </p:cTn>
                              </p:par>
                            </p:childTnLst>
                          </p:cTn>
                        </p:par>
                        <p:par>
                          <p:cTn id="30" fill="hold">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p:bldP spid="7" grpId="0"/>
      <p:bldP spid="10" grpId="0"/>
      <p:bldP spid="11" grpId="0"/>
      <p:bldP spid="13" grpId="0"/>
      <p:bldP spid="1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176338"/>
            <a:ext cx="2743200" cy="500062"/>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DEADWEIGHT LOSS FROM MONOPSONY POWER</a:t>
            </a:r>
            <a:endParaRPr lang="en-US" sz="1600" b="1" dirty="0">
              <a:latin typeface="Arial" charset="0"/>
            </a:endParaRPr>
          </a:p>
        </p:txBody>
      </p:sp>
      <p:sp>
        <p:nvSpPr>
          <p:cNvPr id="8" name="Rectangle 9"/>
          <p:cNvSpPr>
            <a:spLocks noChangeArrowheads="1"/>
          </p:cNvSpPr>
          <p:nvPr/>
        </p:nvSpPr>
        <p:spPr bwMode="auto">
          <a:xfrm>
            <a:off x="457200" y="838200"/>
            <a:ext cx="26670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10.17</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200" y="6324600"/>
            <a:ext cx="2819400"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3200400" y="914400"/>
            <a:ext cx="152400" cy="5469136"/>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3276600" y="5314950"/>
            <a:ext cx="5791200" cy="123825"/>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5" name="Rectangle 90"/>
          <p:cNvSpPr txBox="1">
            <a:spLocks noChangeArrowheads="1"/>
          </p:cNvSpPr>
          <p:nvPr/>
        </p:nvSpPr>
        <p:spPr>
          <a:xfrm>
            <a:off x="457200" y="0"/>
            <a:ext cx="6705600" cy="663575"/>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The Social Costs of Monopsony Power</a:t>
            </a:r>
          </a:p>
        </p:txBody>
      </p:sp>
      <p:pic>
        <p:nvPicPr>
          <p:cNvPr id="26" name="Picture 7" descr="C:\Documents and Settings\Kyle M. Thiel\Desktop\pindyckDone\ch10\fig10.17\fig10.17_09.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6125" y="1066800"/>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8" descr="C:\Documents and Settings\Kyle M. Thiel\Desktop\pindyckDone\ch10\fig10.17\fig10.17_07.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86125" y="1066800"/>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9" descr="C:\Documents and Settings\Kyle M. Thiel\Desktop\pindyckDone\ch10\fig10.17\fig10.17_08.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86125" y="1066800"/>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11"/>
          <p:cNvSpPr>
            <a:spLocks noChangeArrowheads="1"/>
          </p:cNvSpPr>
          <p:nvPr/>
        </p:nvSpPr>
        <p:spPr bwMode="auto">
          <a:xfrm>
            <a:off x="457200" y="1752600"/>
            <a:ext cx="2666999" cy="4572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spcAft>
                <a:spcPct val="20000"/>
              </a:spcAft>
              <a:buNone/>
            </a:pPr>
            <a:r>
              <a:rPr lang="en-US" sz="1600" dirty="0">
                <a:latin typeface="Arial" charset="0"/>
              </a:rPr>
              <a:t>The shaded rectangle and triangles show changes in buyer and seller surplus when moving from competitive price and quantity, </a:t>
            </a:r>
            <a:r>
              <a:rPr lang="en-US" sz="1600" i="1" dirty="0">
                <a:latin typeface="Arial" charset="0"/>
              </a:rPr>
              <a:t>P</a:t>
            </a:r>
            <a:r>
              <a:rPr lang="en-US" sz="1600" i="1" baseline="-25000" dirty="0">
                <a:latin typeface="Arial" charset="0"/>
              </a:rPr>
              <a:t>c</a:t>
            </a:r>
            <a:r>
              <a:rPr lang="en-US" sz="1600" dirty="0">
                <a:latin typeface="Arial" charset="0"/>
              </a:rPr>
              <a:t> and </a:t>
            </a:r>
            <a:r>
              <a:rPr lang="en-US" sz="1600" i="1" dirty="0">
                <a:latin typeface="Arial" charset="0"/>
              </a:rPr>
              <a:t>Q</a:t>
            </a:r>
            <a:r>
              <a:rPr lang="en-US" sz="1600" i="1" baseline="-25000" dirty="0">
                <a:latin typeface="Arial" charset="0"/>
              </a:rPr>
              <a:t>c</a:t>
            </a:r>
            <a:r>
              <a:rPr lang="en-US" sz="1600" dirty="0">
                <a:latin typeface="Arial" charset="0"/>
              </a:rPr>
              <a:t>, </a:t>
            </a:r>
          </a:p>
          <a:p>
            <a:pPr>
              <a:spcBef>
                <a:spcPct val="20000"/>
              </a:spcBef>
              <a:spcAft>
                <a:spcPct val="20000"/>
              </a:spcAft>
              <a:buNone/>
            </a:pPr>
            <a:r>
              <a:rPr lang="en-US" sz="1600" dirty="0">
                <a:latin typeface="Arial" charset="0"/>
              </a:rPr>
              <a:t>to the monopsonist’s price and quantity, </a:t>
            </a:r>
            <a:r>
              <a:rPr lang="en-US" sz="1600" i="1" dirty="0">
                <a:latin typeface="Arial" charset="0"/>
              </a:rPr>
              <a:t>P</a:t>
            </a:r>
            <a:r>
              <a:rPr lang="en-US" sz="1600" i="1" baseline="-25000" dirty="0">
                <a:latin typeface="Arial" charset="0"/>
              </a:rPr>
              <a:t>m</a:t>
            </a:r>
            <a:r>
              <a:rPr lang="en-US" sz="1600" dirty="0">
                <a:latin typeface="Arial" charset="0"/>
              </a:rPr>
              <a:t> and </a:t>
            </a:r>
            <a:r>
              <a:rPr lang="en-US" sz="1600" i="1" dirty="0" err="1">
                <a:latin typeface="Arial" charset="0"/>
              </a:rPr>
              <a:t>Q</a:t>
            </a:r>
            <a:r>
              <a:rPr lang="en-US" sz="1600" i="1" baseline="-25000" dirty="0" err="1">
                <a:latin typeface="Arial" charset="0"/>
              </a:rPr>
              <a:t>m</a:t>
            </a:r>
            <a:r>
              <a:rPr lang="en-US" sz="1600" dirty="0">
                <a:latin typeface="Arial" charset="0"/>
              </a:rPr>
              <a:t>. </a:t>
            </a:r>
          </a:p>
          <a:p>
            <a:pPr>
              <a:spcBef>
                <a:spcPct val="20000"/>
              </a:spcBef>
              <a:spcAft>
                <a:spcPct val="20000"/>
              </a:spcAft>
              <a:buNone/>
            </a:pPr>
            <a:r>
              <a:rPr lang="en-US" sz="1600" dirty="0">
                <a:latin typeface="Arial" charset="0"/>
              </a:rPr>
              <a:t>Because both price and quantity are lower, there is an increase in buyer (consumer) surplus given by </a:t>
            </a:r>
            <a:r>
              <a:rPr lang="en-US" sz="1600" i="1" dirty="0">
                <a:latin typeface="Arial" charset="0"/>
              </a:rPr>
              <a:t>A − B</a:t>
            </a:r>
            <a:r>
              <a:rPr lang="en-US" sz="1600" dirty="0">
                <a:latin typeface="Arial" charset="0"/>
              </a:rPr>
              <a:t>. </a:t>
            </a:r>
          </a:p>
          <a:p>
            <a:pPr>
              <a:spcBef>
                <a:spcPct val="20000"/>
              </a:spcBef>
              <a:spcAft>
                <a:spcPct val="20000"/>
              </a:spcAft>
              <a:buNone/>
            </a:pPr>
            <a:r>
              <a:rPr lang="en-US" sz="1600" dirty="0">
                <a:latin typeface="Arial" charset="0"/>
              </a:rPr>
              <a:t>Producer surplus falls by </a:t>
            </a:r>
            <a:br>
              <a:rPr lang="en-US" sz="1600" dirty="0">
                <a:latin typeface="Arial" charset="0"/>
              </a:rPr>
            </a:br>
            <a:r>
              <a:rPr lang="en-US" sz="1600" i="1" dirty="0">
                <a:latin typeface="Arial" charset="0"/>
              </a:rPr>
              <a:t>A + C</a:t>
            </a:r>
            <a:r>
              <a:rPr lang="en-US" sz="1600" dirty="0">
                <a:latin typeface="Arial" charset="0"/>
              </a:rPr>
              <a:t>, so there is a deadweight loss given by triangles </a:t>
            </a:r>
            <a:r>
              <a:rPr lang="en-US" sz="1600" i="1" dirty="0">
                <a:latin typeface="Arial" charset="0"/>
              </a:rPr>
              <a:t>B</a:t>
            </a:r>
            <a:r>
              <a:rPr lang="en-US" sz="1600" dirty="0">
                <a:latin typeface="Arial" charset="0"/>
              </a:rPr>
              <a:t> and </a:t>
            </a:r>
            <a:r>
              <a:rPr lang="en-US" sz="1600" i="1" dirty="0">
                <a:latin typeface="Arial" charset="0"/>
              </a:rPr>
              <a:t>C</a:t>
            </a:r>
            <a:r>
              <a:rPr lang="en-US" sz="1600" dirty="0">
                <a:latin typeface="Arial" charset="0"/>
              </a:rPr>
              <a:t>.</a:t>
            </a:r>
          </a:p>
        </p:txBody>
      </p:sp>
      <p:pic>
        <p:nvPicPr>
          <p:cNvPr id="30" name="Picture 2" descr="C:\Documents and Settings\Kyle M. Thiel\Desktop\pindyckDone\ch10\fig10.17\fig10.17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86125" y="1066800"/>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 descr="C:\Documents and Settings\Kyle M. Thiel\Desktop\pindyckDone\ch10\fig10.17\fig10.17_02.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86125" y="1066800"/>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4" descr="C:\Documents and Settings\Kyle M. Thiel\Desktop\pindyckDone\ch10\fig10.17\fig10.17_03.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86125" y="1066800"/>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5" descr="C:\Documents and Settings\Kyle M. Thiel\Desktop\pindyckDone\ch10\fig10.17\fig10.17_06.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86125" y="1066800"/>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6" descr="C:\Documents and Settings\Kyle M. Thiel\Desktop\pindyckDone\ch10\fig10.17\fig10.17_05.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86125" y="1066800"/>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34" descr="fig10.17_01.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286125" y="1066800"/>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9" descr="fig10.17_10.gif"/>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286125" y="1076325"/>
            <a:ext cx="57816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47717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Effect transition="in" filter="wipe(left)">
                                      <p:cBhvr>
                                        <p:cTn id="7" dur="500"/>
                                        <p:tgtEl>
                                          <p:spTgt spid="25">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par>
                                <p:cTn id="20" presetID="22" presetClass="entr" presetSubtype="8"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29">
                                            <p:bg/>
                                          </p:spTgt>
                                        </p:tgtEl>
                                        <p:attrNameLst>
                                          <p:attrName>style.visibility</p:attrName>
                                        </p:attrNameLst>
                                      </p:cBhvr>
                                      <p:to>
                                        <p:strVal val="visible"/>
                                      </p:to>
                                    </p:set>
                                    <p:animEffect transition="in" filter="wipe(left)">
                                      <p:cBhvr>
                                        <p:cTn id="26" dur="500"/>
                                        <p:tgtEl>
                                          <p:spTgt spid="29">
                                            <p:bg/>
                                          </p:spTgt>
                                        </p:tgtEl>
                                      </p:cBhvr>
                                    </p:animEffect>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left)">
                                      <p:cBhvr>
                                        <p:cTn id="30" dur="500"/>
                                        <p:tgtEl>
                                          <p:spTgt spid="35"/>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1000"/>
                                        <p:tgtEl>
                                          <p:spTgt spid="31"/>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1000"/>
                                        <p:tgtEl>
                                          <p:spTgt spid="32"/>
                                        </p:tgtEl>
                                      </p:cBhvr>
                                    </p:animEffect>
                                  </p:childTnLst>
                                </p:cTn>
                              </p:par>
                            </p:childTnLst>
                          </p:cTn>
                        </p:par>
                        <p:par>
                          <p:cTn id="39" fill="hold">
                            <p:stCondLst>
                              <p:cond delay="6000"/>
                            </p:stCondLst>
                            <p:childTnLst>
                              <p:par>
                                <p:cTn id="40" presetID="22" presetClass="entr" presetSubtype="8"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left)">
                                      <p:cBhvr>
                                        <p:cTn id="42" dur="1000"/>
                                        <p:tgtEl>
                                          <p:spTgt spid="30"/>
                                        </p:tgtEl>
                                      </p:cBhvr>
                                    </p:animEffect>
                                  </p:childTnLst>
                                </p:cTn>
                              </p:par>
                            </p:childTnLst>
                          </p:cTn>
                        </p:par>
                        <p:par>
                          <p:cTn id="43" fill="hold">
                            <p:stCondLst>
                              <p:cond delay="7000"/>
                            </p:stCondLst>
                            <p:childTnLst>
                              <p:par>
                                <p:cTn id="44" presetID="22" presetClass="entr" presetSubtype="8" fill="hold" nodeType="after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left)">
                                      <p:cBhvr>
                                        <p:cTn id="46" dur="1000"/>
                                        <p:tgtEl>
                                          <p:spTgt spid="34"/>
                                        </p:tgtEl>
                                      </p:cBhvr>
                                    </p:animEffect>
                                  </p:childTnLst>
                                </p:cTn>
                              </p:par>
                            </p:childTnLst>
                          </p:cTn>
                        </p:par>
                        <p:par>
                          <p:cTn id="47" fill="hold">
                            <p:stCondLst>
                              <p:cond delay="8000"/>
                            </p:stCondLst>
                            <p:childTnLst>
                              <p:par>
                                <p:cTn id="48" presetID="22" presetClass="entr" presetSubtype="8" fill="hold" grpId="0" nodeType="afterEffect">
                                  <p:stCondLst>
                                    <p:cond delay="0"/>
                                  </p:stCondLst>
                                  <p:childTnLst>
                                    <p:set>
                                      <p:cBhvr>
                                        <p:cTn id="49" dur="1" fill="hold">
                                          <p:stCondLst>
                                            <p:cond delay="0"/>
                                          </p:stCondLst>
                                        </p:cTn>
                                        <p:tgtEl>
                                          <p:spTgt spid="29">
                                            <p:txEl>
                                              <p:pRg st="0" end="0"/>
                                            </p:txEl>
                                          </p:spTgt>
                                        </p:tgtEl>
                                        <p:attrNameLst>
                                          <p:attrName>style.visibility</p:attrName>
                                        </p:attrNameLst>
                                      </p:cBhvr>
                                      <p:to>
                                        <p:strVal val="visible"/>
                                      </p:to>
                                    </p:set>
                                    <p:animEffect transition="in" filter="wipe(left)">
                                      <p:cBhvr>
                                        <p:cTn id="50" dur="500"/>
                                        <p:tgtEl>
                                          <p:spTgt spid="29">
                                            <p:txEl>
                                              <p:pRg st="0" end="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wipe(left)">
                                      <p:cBhvr>
                                        <p:cTn id="55" dur="1000"/>
                                        <p:tgtEl>
                                          <p:spTgt spid="33"/>
                                        </p:tgtEl>
                                      </p:cBhvr>
                                    </p:animEffect>
                                  </p:childTnLst>
                                </p:cTn>
                              </p:par>
                            </p:childTnLst>
                          </p:cTn>
                        </p:par>
                        <p:par>
                          <p:cTn id="56" fill="hold">
                            <p:stCondLst>
                              <p:cond delay="1000"/>
                            </p:stCondLst>
                            <p:childTnLst>
                              <p:par>
                                <p:cTn id="57" presetID="22" presetClass="entr" presetSubtype="8" fill="hold" grpId="0" nodeType="afterEffect">
                                  <p:stCondLst>
                                    <p:cond delay="0"/>
                                  </p:stCondLst>
                                  <p:childTnLst>
                                    <p:set>
                                      <p:cBhvr>
                                        <p:cTn id="58" dur="1" fill="hold">
                                          <p:stCondLst>
                                            <p:cond delay="0"/>
                                          </p:stCondLst>
                                        </p:cTn>
                                        <p:tgtEl>
                                          <p:spTgt spid="29">
                                            <p:txEl>
                                              <p:pRg st="1" end="1"/>
                                            </p:txEl>
                                          </p:spTgt>
                                        </p:tgtEl>
                                        <p:attrNameLst>
                                          <p:attrName>style.visibility</p:attrName>
                                        </p:attrNameLst>
                                      </p:cBhvr>
                                      <p:to>
                                        <p:strVal val="visible"/>
                                      </p:to>
                                    </p:set>
                                    <p:animEffect transition="in" filter="wipe(left)">
                                      <p:cBhvr>
                                        <p:cTn id="59" dur="500"/>
                                        <p:tgtEl>
                                          <p:spTgt spid="29">
                                            <p:txEl>
                                              <p:pRg st="1" end="1"/>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nodeType="click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left)">
                                      <p:cBhvr>
                                        <p:cTn id="64" dur="1000"/>
                                        <p:tgtEl>
                                          <p:spTgt spid="27"/>
                                        </p:tgtEl>
                                      </p:cBhvr>
                                    </p:animEffect>
                                  </p:childTnLst>
                                </p:cTn>
                              </p:par>
                            </p:childTnLst>
                          </p:cTn>
                        </p:par>
                        <p:par>
                          <p:cTn id="65" fill="hold">
                            <p:stCondLst>
                              <p:cond delay="1000"/>
                            </p:stCondLst>
                            <p:childTnLst>
                              <p:par>
                                <p:cTn id="66" presetID="22" presetClass="entr" presetSubtype="8" fill="hold" nodeType="after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wipe(left)">
                                      <p:cBhvr>
                                        <p:cTn id="68" dur="1000"/>
                                        <p:tgtEl>
                                          <p:spTgt spid="28"/>
                                        </p:tgtEl>
                                      </p:cBhvr>
                                    </p:animEffect>
                                  </p:childTnLst>
                                </p:cTn>
                              </p:par>
                            </p:childTnLst>
                          </p:cTn>
                        </p:par>
                        <p:par>
                          <p:cTn id="69" fill="hold">
                            <p:stCondLst>
                              <p:cond delay="2000"/>
                            </p:stCondLst>
                            <p:childTnLst>
                              <p:par>
                                <p:cTn id="70" presetID="22" presetClass="entr" presetSubtype="8" fill="hold" grpId="0" nodeType="afterEffect">
                                  <p:stCondLst>
                                    <p:cond delay="0"/>
                                  </p:stCondLst>
                                  <p:childTnLst>
                                    <p:set>
                                      <p:cBhvr>
                                        <p:cTn id="71" dur="1" fill="hold">
                                          <p:stCondLst>
                                            <p:cond delay="0"/>
                                          </p:stCondLst>
                                        </p:cTn>
                                        <p:tgtEl>
                                          <p:spTgt spid="29">
                                            <p:txEl>
                                              <p:pRg st="2" end="2"/>
                                            </p:txEl>
                                          </p:spTgt>
                                        </p:tgtEl>
                                        <p:attrNameLst>
                                          <p:attrName>style.visibility</p:attrName>
                                        </p:attrNameLst>
                                      </p:cBhvr>
                                      <p:to>
                                        <p:strVal val="visible"/>
                                      </p:to>
                                    </p:set>
                                    <p:animEffect transition="in" filter="wipe(left)">
                                      <p:cBhvr>
                                        <p:cTn id="72" dur="500"/>
                                        <p:tgtEl>
                                          <p:spTgt spid="29">
                                            <p:txEl>
                                              <p:pRg st="2" end="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wipe(left)">
                                      <p:cBhvr>
                                        <p:cTn id="77" dur="1000"/>
                                        <p:tgtEl>
                                          <p:spTgt spid="26"/>
                                        </p:tgtEl>
                                      </p:cBhvr>
                                    </p:animEffect>
                                  </p:childTnLst>
                                </p:cTn>
                              </p:par>
                            </p:childTnLst>
                          </p:cTn>
                        </p:par>
                        <p:par>
                          <p:cTn id="78" fill="hold">
                            <p:stCondLst>
                              <p:cond delay="1000"/>
                            </p:stCondLst>
                            <p:childTnLst>
                              <p:par>
                                <p:cTn id="79" presetID="22" presetClass="entr" presetSubtype="8" fill="hold"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wipe(left)">
                                      <p:cBhvr>
                                        <p:cTn id="81" dur="1000"/>
                                        <p:tgtEl>
                                          <p:spTgt spid="40"/>
                                        </p:tgtEl>
                                      </p:cBhvr>
                                    </p:animEffect>
                                  </p:childTnLst>
                                </p:cTn>
                              </p:par>
                            </p:childTnLst>
                          </p:cTn>
                        </p:par>
                        <p:par>
                          <p:cTn id="82" fill="hold">
                            <p:stCondLst>
                              <p:cond delay="2000"/>
                            </p:stCondLst>
                            <p:childTnLst>
                              <p:par>
                                <p:cTn id="83" presetID="22" presetClass="entr" presetSubtype="8" fill="hold" grpId="0" nodeType="afterEffect">
                                  <p:stCondLst>
                                    <p:cond delay="0"/>
                                  </p:stCondLst>
                                  <p:childTnLst>
                                    <p:set>
                                      <p:cBhvr>
                                        <p:cTn id="84" dur="1" fill="hold">
                                          <p:stCondLst>
                                            <p:cond delay="0"/>
                                          </p:stCondLst>
                                        </p:cTn>
                                        <p:tgtEl>
                                          <p:spTgt spid="29">
                                            <p:txEl>
                                              <p:pRg st="3" end="3"/>
                                            </p:txEl>
                                          </p:spTgt>
                                        </p:tgtEl>
                                        <p:attrNameLst>
                                          <p:attrName>style.visibility</p:attrName>
                                        </p:attrNameLst>
                                      </p:cBhvr>
                                      <p:to>
                                        <p:strVal val="visible"/>
                                      </p:to>
                                    </p:set>
                                    <p:animEffect transition="in" filter="wipe(left)">
                                      <p:cBhvr>
                                        <p:cTn id="85" dur="500"/>
                                        <p:tgtEl>
                                          <p:spTgt spid="29">
                                            <p:txEl>
                                              <p:pRg st="3" end="3"/>
                                            </p:txEl>
                                          </p:spTgt>
                                        </p:tgtEl>
                                      </p:cBhvr>
                                    </p:animEffect>
                                  </p:childTnLst>
                                </p:cTn>
                              </p:par>
                            </p:childTnLst>
                          </p:cTn>
                        </p:par>
                        <p:par>
                          <p:cTn id="86" fill="hold">
                            <p:stCondLst>
                              <p:cond delay="2500"/>
                            </p:stCondLst>
                            <p:childTnLst>
                              <p:par>
                                <p:cTn id="87" presetID="22" presetClass="entr" presetSubtype="2" fill="hold" nodeType="after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wipe(right)">
                                      <p:cBhvr>
                                        <p:cTn id="8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5" grpId="0" build="p"/>
      <p:bldP spid="29" grpId="0" uiExpand="1"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5" name="Rectangle 90"/>
          <p:cNvSpPr txBox="1">
            <a:spLocks noChangeArrowheads="1"/>
          </p:cNvSpPr>
          <p:nvPr/>
        </p:nvSpPr>
        <p:spPr>
          <a:xfrm>
            <a:off x="457200" y="1"/>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Bilateral Monopoly</a:t>
            </a:r>
          </a:p>
        </p:txBody>
      </p:sp>
      <p:sp>
        <p:nvSpPr>
          <p:cNvPr id="15" name="Text Box 91"/>
          <p:cNvSpPr txBox="1">
            <a:spLocks noChangeArrowheads="1"/>
          </p:cNvSpPr>
          <p:nvPr/>
        </p:nvSpPr>
        <p:spPr bwMode="auto">
          <a:xfrm>
            <a:off x="457200" y="1002268"/>
            <a:ext cx="73751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bilateral </a:t>
            </a:r>
            <a:r>
              <a:rPr lang="en-US" b="1" dirty="0">
                <a:solidFill>
                  <a:srgbClr val="382344"/>
                </a:solidFill>
                <a:latin typeface="Arial" charset="0"/>
              </a:rPr>
              <a:t>monopoly    </a:t>
            </a:r>
            <a:r>
              <a:rPr lang="en-US" dirty="0">
                <a:solidFill>
                  <a:srgbClr val="2A5CAA"/>
                </a:solidFill>
                <a:latin typeface="Arial" charset="0"/>
              </a:rPr>
              <a:t>Market with only one seller and one buyer.</a:t>
            </a:r>
          </a:p>
        </p:txBody>
      </p:sp>
      <p:sp>
        <p:nvSpPr>
          <p:cNvPr id="16" name="Rectangle 15"/>
          <p:cNvSpPr/>
          <p:nvPr/>
        </p:nvSpPr>
        <p:spPr>
          <a:xfrm>
            <a:off x="457200" y="1752600"/>
            <a:ext cx="8229600" cy="3139321"/>
          </a:xfrm>
          <a:prstGeom prst="rect">
            <a:avLst/>
          </a:prstGeom>
        </p:spPr>
        <p:txBody>
          <a:bodyPr wrap="square">
            <a:spAutoFit/>
          </a:bodyPr>
          <a:lstStyle/>
          <a:p>
            <a:pPr>
              <a:buNone/>
            </a:pPr>
            <a:r>
              <a:rPr lang="en-US" dirty="0" smtClean="0">
                <a:latin typeface="+mn-lt"/>
              </a:rPr>
              <a:t>It </a:t>
            </a:r>
            <a:r>
              <a:rPr lang="en-US" dirty="0">
                <a:latin typeface="+mn-lt"/>
              </a:rPr>
              <a:t>is difficult to predict </a:t>
            </a:r>
            <a:r>
              <a:rPr lang="en-US" dirty="0" smtClean="0">
                <a:latin typeface="+mn-lt"/>
              </a:rPr>
              <a:t>the price </a:t>
            </a:r>
            <a:r>
              <a:rPr lang="en-US" dirty="0">
                <a:latin typeface="+mn-lt"/>
              </a:rPr>
              <a:t>and </a:t>
            </a:r>
            <a:r>
              <a:rPr lang="en-US" dirty="0" smtClean="0">
                <a:latin typeface="+mn-lt"/>
              </a:rPr>
              <a:t>quantity in a bilateral monopoly. </a:t>
            </a:r>
            <a:r>
              <a:rPr lang="en-US" dirty="0">
                <a:latin typeface="+mn-lt"/>
              </a:rPr>
              <a:t>Both the buyer and the seller are in a bargaining situation</a:t>
            </a:r>
            <a:r>
              <a:rPr lang="en-US" dirty="0" smtClean="0">
                <a:latin typeface="+mn-lt"/>
              </a:rPr>
              <a:t>.</a:t>
            </a:r>
          </a:p>
          <a:p>
            <a:pPr>
              <a:buNone/>
            </a:pPr>
            <a:endParaRPr lang="en-US" dirty="0">
              <a:latin typeface="+mn-lt"/>
            </a:endParaRPr>
          </a:p>
          <a:p>
            <a:pPr>
              <a:buNone/>
            </a:pPr>
            <a:r>
              <a:rPr lang="en-US" dirty="0" smtClean="0">
                <a:latin typeface="+mn-lt"/>
              </a:rPr>
              <a:t>Bilateral </a:t>
            </a:r>
            <a:r>
              <a:rPr lang="en-US" dirty="0">
                <a:latin typeface="+mn-lt"/>
              </a:rPr>
              <a:t>monopoly is rare. </a:t>
            </a:r>
            <a:r>
              <a:rPr lang="en-US" dirty="0" smtClean="0">
                <a:latin typeface="+mn-lt"/>
              </a:rPr>
              <a:t>Although </a:t>
            </a:r>
            <a:r>
              <a:rPr lang="en-US" dirty="0">
                <a:latin typeface="+mn-lt"/>
              </a:rPr>
              <a:t>bargaining may still be involved, we can apply </a:t>
            </a:r>
            <a:r>
              <a:rPr lang="en-US" dirty="0" smtClean="0">
                <a:latin typeface="+mn-lt"/>
              </a:rPr>
              <a:t>a rough </a:t>
            </a:r>
            <a:r>
              <a:rPr lang="en-US" dirty="0">
                <a:latin typeface="+mn-lt"/>
              </a:rPr>
              <a:t>principle here: </a:t>
            </a:r>
            <a:r>
              <a:rPr lang="en-US" i="1" dirty="0">
                <a:latin typeface="+mn-lt"/>
              </a:rPr>
              <a:t>Monopsony power and monopoly power will tend to </a:t>
            </a:r>
            <a:r>
              <a:rPr lang="en-US" i="1" dirty="0" smtClean="0">
                <a:latin typeface="+mn-lt"/>
              </a:rPr>
              <a:t>counteract each </a:t>
            </a:r>
            <a:r>
              <a:rPr lang="en-US" i="1" dirty="0">
                <a:latin typeface="+mn-lt"/>
              </a:rPr>
              <a:t>other. </a:t>
            </a:r>
            <a:r>
              <a:rPr lang="en-US" dirty="0">
                <a:latin typeface="+mn-lt"/>
              </a:rPr>
              <a:t>In other words, the monopsony power of buyers will reduce the </a:t>
            </a:r>
            <a:r>
              <a:rPr lang="en-US" dirty="0" smtClean="0">
                <a:latin typeface="+mn-lt"/>
              </a:rPr>
              <a:t>effective monopoly </a:t>
            </a:r>
            <a:r>
              <a:rPr lang="en-US" dirty="0">
                <a:latin typeface="+mn-lt"/>
              </a:rPr>
              <a:t>power of sellers, and vice versa. </a:t>
            </a:r>
            <a:endParaRPr lang="en-US" dirty="0" smtClean="0">
              <a:latin typeface="+mn-lt"/>
            </a:endParaRPr>
          </a:p>
          <a:p>
            <a:pPr>
              <a:buNone/>
            </a:pPr>
            <a:endParaRPr lang="en-US" dirty="0">
              <a:latin typeface="+mn-lt"/>
            </a:endParaRPr>
          </a:p>
          <a:p>
            <a:pPr>
              <a:buNone/>
            </a:pPr>
            <a:r>
              <a:rPr lang="en-US" dirty="0" smtClean="0">
                <a:latin typeface="+mn-lt"/>
              </a:rPr>
              <a:t>This </a:t>
            </a:r>
            <a:r>
              <a:rPr lang="en-US" dirty="0">
                <a:latin typeface="+mn-lt"/>
              </a:rPr>
              <a:t>tendency does not mean </a:t>
            </a:r>
            <a:r>
              <a:rPr lang="en-US" dirty="0" smtClean="0">
                <a:latin typeface="+mn-lt"/>
              </a:rPr>
              <a:t>that the </a:t>
            </a:r>
            <a:r>
              <a:rPr lang="en-US" dirty="0">
                <a:latin typeface="+mn-lt"/>
              </a:rPr>
              <a:t>market will end up looking perfectly </a:t>
            </a:r>
            <a:r>
              <a:rPr lang="en-US" dirty="0" smtClean="0">
                <a:latin typeface="+mn-lt"/>
              </a:rPr>
              <a:t>competitive, but </a:t>
            </a:r>
            <a:r>
              <a:rPr lang="en-US" dirty="0">
                <a:latin typeface="+mn-lt"/>
              </a:rPr>
              <a:t>in general, monopsony power will push price </a:t>
            </a:r>
            <a:r>
              <a:rPr lang="en-US" dirty="0" smtClean="0">
                <a:latin typeface="+mn-lt"/>
              </a:rPr>
              <a:t>closer to </a:t>
            </a:r>
            <a:r>
              <a:rPr lang="en-US" dirty="0">
                <a:latin typeface="+mn-lt"/>
              </a:rPr>
              <a:t>marginal cost, and monopoly power will push price closer to marginal value.</a:t>
            </a:r>
          </a:p>
        </p:txBody>
      </p:sp>
    </p:spTree>
    <p:extLst>
      <p:ext uri="{BB962C8B-B14F-4D97-AF65-F5344CB8AC3E}">
        <p14:creationId xmlns:p14="http://schemas.microsoft.com/office/powerpoint/2010/main" val="35047646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6">
                                            <p:txEl>
                                              <p:pRg st="0" end="0"/>
                                            </p:txEl>
                                          </p:spTgt>
                                        </p:tgtEl>
                                        <p:attrNameLst>
                                          <p:attrName>style.visibility</p:attrName>
                                        </p:attrNameLst>
                                      </p:cBhvr>
                                      <p:to>
                                        <p:strVal val="visible"/>
                                      </p:to>
                                    </p:set>
                                    <p:animEffect transition="in" filter="wipe(left)">
                                      <p:cBhvr>
                                        <p:cTn id="16" dur="500"/>
                                        <p:tgtEl>
                                          <p:spTgt spid="1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6">
                                            <p:txEl>
                                              <p:pRg st="2" end="2"/>
                                            </p:txEl>
                                          </p:spTgt>
                                        </p:tgtEl>
                                        <p:attrNameLst>
                                          <p:attrName>style.visibility</p:attrName>
                                        </p:attrNameLst>
                                      </p:cBhvr>
                                      <p:to>
                                        <p:strVal val="visible"/>
                                      </p:to>
                                    </p:set>
                                    <p:animEffect transition="in" filter="wipe(left)">
                                      <p:cBhvr>
                                        <p:cTn id="21" dur="500"/>
                                        <p:tgtEl>
                                          <p:spTgt spid="16">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6">
                                            <p:txEl>
                                              <p:pRg st="4" end="4"/>
                                            </p:txEl>
                                          </p:spTgt>
                                        </p:tgtEl>
                                        <p:attrNameLst>
                                          <p:attrName>style.visibility</p:attrName>
                                        </p:attrNameLst>
                                      </p:cBhvr>
                                      <p:to>
                                        <p:strVal val="visible"/>
                                      </p:to>
                                    </p:set>
                                    <p:animEffect transition="in" filter="wipe(left)">
                                      <p:cBhvr>
                                        <p:cTn id="26" dur="500"/>
                                        <p:tgtEl>
                                          <p:spTgt spid="1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5" grpId="0"/>
      <p:bldP spid="16" grpId="0" build="p" bldLvl="2"/>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10.5</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MONOPSONY POWER IN U.S. MANUFACTURING</a:t>
            </a:r>
            <a:endParaRPr lang="en-US" sz="2000" b="1" dirty="0">
              <a:solidFill>
                <a:srgbClr val="007CB2"/>
              </a:solidFill>
              <a:latin typeface="Arial" charset="0"/>
            </a:endParaRP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685800"/>
            <a:ext cx="280035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3"/>
          <p:cNvSpPr>
            <a:spLocks noChangeArrowheads="1"/>
          </p:cNvSpPr>
          <p:nvPr/>
        </p:nvSpPr>
        <p:spPr bwMode="auto">
          <a:xfrm>
            <a:off x="457200" y="838200"/>
            <a:ext cx="82296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0" lvl="1">
              <a:spcBef>
                <a:spcPct val="50000"/>
              </a:spcBef>
              <a:buNone/>
            </a:pPr>
            <a:r>
              <a:rPr lang="en-US" dirty="0">
                <a:latin typeface="Arial" charset="0"/>
              </a:rPr>
              <a:t>The role of monopsony power was investigated </a:t>
            </a:r>
            <a:r>
              <a:rPr lang="en-US" dirty="0" smtClean="0">
                <a:latin typeface="Arial" charset="0"/>
              </a:rPr>
              <a:t>to</a:t>
            </a:r>
            <a:br>
              <a:rPr lang="en-US" dirty="0" smtClean="0">
                <a:latin typeface="Arial" charset="0"/>
              </a:rPr>
            </a:br>
            <a:r>
              <a:rPr lang="en-US" dirty="0" smtClean="0">
                <a:latin typeface="Arial" charset="0"/>
              </a:rPr>
              <a:t>determine </a:t>
            </a:r>
            <a:r>
              <a:rPr lang="en-US" dirty="0">
                <a:latin typeface="Arial" charset="0"/>
              </a:rPr>
              <a:t>the extent to which variations in </a:t>
            </a:r>
            <a:r>
              <a:rPr lang="en-US" dirty="0" smtClean="0">
                <a:latin typeface="Arial" charset="0"/>
              </a:rPr>
              <a:t>price-</a:t>
            </a:r>
            <a:br>
              <a:rPr lang="en-US" dirty="0" smtClean="0">
                <a:latin typeface="Arial" charset="0"/>
              </a:rPr>
            </a:br>
            <a:r>
              <a:rPr lang="en-US" dirty="0" smtClean="0">
                <a:latin typeface="Arial" charset="0"/>
              </a:rPr>
              <a:t>cost </a:t>
            </a:r>
            <a:r>
              <a:rPr lang="en-US" dirty="0">
                <a:latin typeface="Arial" charset="0"/>
              </a:rPr>
              <a:t>margins could be attributed to variations </a:t>
            </a:r>
            <a:r>
              <a:rPr lang="en-US" dirty="0" smtClean="0">
                <a:latin typeface="Arial" charset="0"/>
              </a:rPr>
              <a:t>in</a:t>
            </a:r>
            <a:br>
              <a:rPr lang="en-US" dirty="0" smtClean="0">
                <a:latin typeface="Arial" charset="0"/>
              </a:rPr>
            </a:br>
            <a:r>
              <a:rPr lang="en-US" dirty="0" smtClean="0">
                <a:latin typeface="Arial" charset="0"/>
              </a:rPr>
              <a:t>monopsony </a:t>
            </a:r>
            <a:r>
              <a:rPr lang="en-US" dirty="0">
                <a:latin typeface="Arial" charset="0"/>
              </a:rPr>
              <a:t>power.</a:t>
            </a:r>
          </a:p>
          <a:p>
            <a:pPr marL="0" lvl="1">
              <a:spcBef>
                <a:spcPct val="50000"/>
              </a:spcBef>
              <a:buNone/>
            </a:pPr>
            <a:r>
              <a:rPr lang="en-US" dirty="0">
                <a:latin typeface="Arial" charset="0"/>
              </a:rPr>
              <a:t>The study found that buyers’ monopsony power </a:t>
            </a:r>
            <a:r>
              <a:rPr lang="en-US" dirty="0" smtClean="0">
                <a:latin typeface="Arial" charset="0"/>
              </a:rPr>
              <a:t>had</a:t>
            </a:r>
            <a:br>
              <a:rPr lang="en-US" dirty="0" smtClean="0">
                <a:latin typeface="Arial" charset="0"/>
              </a:rPr>
            </a:br>
            <a:r>
              <a:rPr lang="en-US" dirty="0" smtClean="0">
                <a:latin typeface="Arial" charset="0"/>
              </a:rPr>
              <a:t>an important </a:t>
            </a:r>
            <a:r>
              <a:rPr lang="en-US" dirty="0">
                <a:latin typeface="Arial" charset="0"/>
              </a:rPr>
              <a:t>effect on the </a:t>
            </a:r>
            <a:r>
              <a:rPr lang="en-US" dirty="0" smtClean="0">
                <a:latin typeface="Arial" charset="0"/>
              </a:rPr>
              <a:t>price-cost </a:t>
            </a:r>
            <a:r>
              <a:rPr lang="en-US" dirty="0">
                <a:latin typeface="Arial" charset="0"/>
              </a:rPr>
              <a:t>margins </a:t>
            </a:r>
            <a:r>
              <a:rPr lang="en-US" dirty="0" smtClean="0">
                <a:latin typeface="Arial" charset="0"/>
              </a:rPr>
              <a:t>of</a:t>
            </a:r>
            <a:br>
              <a:rPr lang="en-US" dirty="0" smtClean="0">
                <a:latin typeface="Arial" charset="0"/>
              </a:rPr>
            </a:br>
            <a:r>
              <a:rPr lang="en-US" dirty="0" smtClean="0">
                <a:latin typeface="Arial" charset="0"/>
              </a:rPr>
              <a:t>sellers</a:t>
            </a:r>
            <a:r>
              <a:rPr lang="en-US" dirty="0">
                <a:latin typeface="Arial" charset="0"/>
              </a:rPr>
              <a:t>.</a:t>
            </a:r>
          </a:p>
          <a:p>
            <a:pPr>
              <a:spcBef>
                <a:spcPct val="50000"/>
              </a:spcBef>
              <a:buNone/>
            </a:pPr>
            <a:r>
              <a:rPr lang="en-US" dirty="0">
                <a:latin typeface="Arial" charset="0"/>
              </a:rPr>
              <a:t>In industries where only four or five buyers account for all or nearly all sales, the price-cost margins of sellers would on average be as much as 10 percentage points lower than in comparable industries with hundreds of buyers accounting for sales.</a:t>
            </a:r>
          </a:p>
          <a:p>
            <a:pPr>
              <a:spcBef>
                <a:spcPct val="50000"/>
              </a:spcBef>
              <a:buNone/>
            </a:pPr>
            <a:r>
              <a:rPr lang="en-US" dirty="0">
                <a:latin typeface="Arial" charset="0"/>
              </a:rPr>
              <a:t>Each major car producer in the United States typically buys an individual part from at least three, and often as many as a dozen, suppliers.</a:t>
            </a:r>
          </a:p>
          <a:p>
            <a:pPr>
              <a:spcBef>
                <a:spcPct val="50000"/>
              </a:spcBef>
              <a:buNone/>
            </a:pPr>
            <a:r>
              <a:rPr lang="en-US" dirty="0">
                <a:latin typeface="Arial" charset="0"/>
              </a:rPr>
              <a:t>For a specialized part, a single auto company may be the </a:t>
            </a:r>
            <a:r>
              <a:rPr lang="en-US" i="1" dirty="0">
                <a:latin typeface="Arial" charset="0"/>
              </a:rPr>
              <a:t>only</a:t>
            </a:r>
            <a:r>
              <a:rPr lang="en-US" dirty="0">
                <a:latin typeface="Arial" charset="0"/>
              </a:rPr>
              <a:t> buyer. </a:t>
            </a:r>
          </a:p>
          <a:p>
            <a:pPr>
              <a:spcBef>
                <a:spcPct val="50000"/>
              </a:spcBef>
              <a:buNone/>
            </a:pPr>
            <a:r>
              <a:rPr lang="en-US" dirty="0">
                <a:latin typeface="Arial" charset="0"/>
              </a:rPr>
              <a:t>As a result, the automobile companies have considerable monopsony power. </a:t>
            </a:r>
            <a:r>
              <a:rPr lang="en-US" dirty="0" smtClean="0">
                <a:latin typeface="Arial" charset="0"/>
              </a:rPr>
              <a:t>Not surprisingly, producers </a:t>
            </a:r>
            <a:r>
              <a:rPr lang="en-US" dirty="0">
                <a:latin typeface="Arial" charset="0"/>
              </a:rPr>
              <a:t>of parts and </a:t>
            </a:r>
            <a:r>
              <a:rPr lang="en-US" dirty="0" smtClean="0">
                <a:latin typeface="Arial" charset="0"/>
              </a:rPr>
              <a:t>components usually </a:t>
            </a:r>
            <a:r>
              <a:rPr lang="en-US" dirty="0">
                <a:latin typeface="Arial" charset="0"/>
              </a:rPr>
              <a:t>have little or no monopoly power.</a:t>
            </a:r>
          </a:p>
        </p:txBody>
      </p:sp>
    </p:spTree>
    <p:extLst>
      <p:ext uri="{BB962C8B-B14F-4D97-AF65-F5344CB8AC3E}">
        <p14:creationId xmlns:p14="http://schemas.microsoft.com/office/powerpoint/2010/main" val="3357695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fade">
                                      <p:cBhvr>
                                        <p:cTn id="22" dur="500"/>
                                        <p:tgtEl>
                                          <p:spTgt spid="2050"/>
                                        </p:tgtEl>
                                      </p:cBhvr>
                                    </p:animEffect>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10">
                                            <p:txEl>
                                              <p:pRg st="0" end="0"/>
                                            </p:txEl>
                                          </p:spTgt>
                                        </p:tgtEl>
                                        <p:attrNameLst>
                                          <p:attrName>style.visibility</p:attrName>
                                        </p:attrNameLst>
                                      </p:cBhvr>
                                      <p:to>
                                        <p:strVal val="visible"/>
                                      </p:to>
                                    </p:set>
                                    <p:animEffect transition="in" filter="wipe(left)">
                                      <p:cBhvr>
                                        <p:cTn id="26" dur="500"/>
                                        <p:tgtEl>
                                          <p:spTgt spid="10">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0">
                                            <p:txEl>
                                              <p:pRg st="1" end="1"/>
                                            </p:txEl>
                                          </p:spTgt>
                                        </p:tgtEl>
                                        <p:attrNameLst>
                                          <p:attrName>style.visibility</p:attrName>
                                        </p:attrNameLst>
                                      </p:cBhvr>
                                      <p:to>
                                        <p:strVal val="visible"/>
                                      </p:to>
                                    </p:set>
                                    <p:animEffect transition="in" filter="wipe(left)">
                                      <p:cBhvr>
                                        <p:cTn id="31" dur="500"/>
                                        <p:tgtEl>
                                          <p:spTgt spid="10">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animEffect transition="in" filter="wipe(left)">
                                      <p:cBhvr>
                                        <p:cTn id="36" dur="500"/>
                                        <p:tgtEl>
                                          <p:spTgt spid="10">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10">
                                            <p:txEl>
                                              <p:pRg st="3" end="3"/>
                                            </p:txEl>
                                          </p:spTgt>
                                        </p:tgtEl>
                                        <p:attrNameLst>
                                          <p:attrName>style.visibility</p:attrName>
                                        </p:attrNameLst>
                                      </p:cBhvr>
                                      <p:to>
                                        <p:strVal val="visible"/>
                                      </p:to>
                                    </p:set>
                                    <p:animEffect transition="in" filter="wipe(left)">
                                      <p:cBhvr>
                                        <p:cTn id="41" dur="500"/>
                                        <p:tgtEl>
                                          <p:spTgt spid="10">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10">
                                            <p:txEl>
                                              <p:pRg st="4" end="4"/>
                                            </p:txEl>
                                          </p:spTgt>
                                        </p:tgtEl>
                                        <p:attrNameLst>
                                          <p:attrName>style.visibility</p:attrName>
                                        </p:attrNameLst>
                                      </p:cBhvr>
                                      <p:to>
                                        <p:strVal val="visible"/>
                                      </p:to>
                                    </p:set>
                                    <p:animEffect transition="in" filter="wipe(left)">
                                      <p:cBhvr>
                                        <p:cTn id="46" dur="500"/>
                                        <p:tgtEl>
                                          <p:spTgt spid="10">
                                            <p:txEl>
                                              <p:pRg st="4" end="4"/>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10">
                                            <p:txEl>
                                              <p:pRg st="5" end="5"/>
                                            </p:txEl>
                                          </p:spTgt>
                                        </p:tgtEl>
                                        <p:attrNameLst>
                                          <p:attrName>style.visibility</p:attrName>
                                        </p:attrNameLst>
                                      </p:cBhvr>
                                      <p:to>
                                        <p:strVal val="visible"/>
                                      </p:to>
                                    </p:set>
                                    <p:animEffect transition="in" filter="wipe(left)">
                                      <p:cBhvr>
                                        <p:cTn id="51" dur="500"/>
                                        <p:tgtEl>
                                          <p:spTgt spid="10">
                                            <p:txEl>
                                              <p:pRg st="5" end="5"/>
                                            </p:txEl>
                                          </p:spTgt>
                                        </p:tgtEl>
                                      </p:cBhvr>
                                    </p:animEffect>
                                  </p:childTnLst>
                                </p:cTn>
                              </p:par>
                            </p:childTnLst>
                          </p:cTn>
                        </p:par>
                        <p:par>
                          <p:cTn id="52" fill="hold">
                            <p:stCondLst>
                              <p:cond delay="5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10"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a:xfrm>
            <a:off x="1447800" y="0"/>
            <a:ext cx="6800850" cy="1078974"/>
          </a:xfrm>
          <a:prstGeom prst="rect">
            <a:avLst/>
          </a:prstGeom>
          <a:noFill/>
        </p:spPr>
        <p:txBody>
          <a:bodyPr anchor="b"/>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a:solidFill>
                  <a:srgbClr val="008FD0"/>
                </a:solidFill>
              </a:rPr>
              <a:t>Limiting Market Power:</a:t>
            </a:r>
          </a:p>
          <a:p>
            <a:pPr eaLnBrk="1" hangingPunct="1">
              <a:buNone/>
            </a:pPr>
            <a:r>
              <a:rPr lang="en-US" sz="2800" dirty="0">
                <a:solidFill>
                  <a:srgbClr val="008FD0"/>
                </a:solidFill>
              </a:rPr>
              <a:t>The Antitrust Laws</a:t>
            </a:r>
            <a:endParaRPr lang="en-US" sz="2800" dirty="0" smtClean="0">
              <a:solidFill>
                <a:srgbClr val="008FD0"/>
              </a:solidFill>
            </a:endParaRPr>
          </a:p>
        </p:txBody>
      </p:sp>
      <p:sp>
        <p:nvSpPr>
          <p:cNvPr id="10" name="Rectangle 6"/>
          <p:cNvSpPr>
            <a:spLocks noChangeArrowheads="1"/>
          </p:cNvSpPr>
          <p:nvPr/>
        </p:nvSpPr>
        <p:spPr bwMode="auto">
          <a:xfrm>
            <a:off x="476250" y="0"/>
            <a:ext cx="971550" cy="1078974"/>
          </a:xfrm>
          <a:prstGeom prst="rect">
            <a:avLst/>
          </a:prstGeom>
          <a:noFill/>
          <a:ln w="9525">
            <a:noFill/>
            <a:miter lim="800000"/>
            <a:headEnd/>
            <a:tailEnd/>
          </a:ln>
        </p:spPr>
        <p:txBody>
          <a:bodyPr anchor="b"/>
          <a:lstStyle/>
          <a:p>
            <a:pPr algn="ctr">
              <a:buFontTx/>
              <a:buNone/>
            </a:pPr>
            <a:r>
              <a:rPr lang="en-US" sz="2800" b="1" dirty="0" smtClean="0">
                <a:solidFill>
                  <a:srgbClr val="008FD0"/>
                </a:solidFill>
                <a:latin typeface="Arial" charset="0"/>
              </a:rPr>
              <a:t>10.7</a:t>
            </a:r>
          </a:p>
          <a:p>
            <a:pPr algn="ctr">
              <a:buFontTx/>
              <a:buNone/>
            </a:pPr>
            <a:endParaRPr lang="en-US" sz="2800" b="1" dirty="0">
              <a:solidFill>
                <a:srgbClr val="008FD0"/>
              </a:solidFill>
              <a:latin typeface="Arial" charset="0"/>
            </a:endParaRPr>
          </a:p>
        </p:txBody>
      </p:sp>
      <p:sp>
        <p:nvSpPr>
          <p:cNvPr id="11" name="Text Box 91"/>
          <p:cNvSpPr txBox="1">
            <a:spLocks noChangeArrowheads="1"/>
          </p:cNvSpPr>
          <p:nvPr/>
        </p:nvSpPr>
        <p:spPr bwMode="auto">
          <a:xfrm>
            <a:off x="457200" y="3886200"/>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antitrust </a:t>
            </a:r>
            <a:r>
              <a:rPr lang="en-US" b="1" dirty="0">
                <a:solidFill>
                  <a:srgbClr val="382344"/>
                </a:solidFill>
                <a:latin typeface="Arial" charset="0"/>
              </a:rPr>
              <a:t>laws    </a:t>
            </a:r>
            <a:r>
              <a:rPr lang="en-US" dirty="0">
                <a:solidFill>
                  <a:srgbClr val="2A5CAA"/>
                </a:solidFill>
                <a:latin typeface="Arial" charset="0"/>
              </a:rPr>
              <a:t>Rules and regulations prohibiting actions that restrain, or are likely to restrain, competition.</a:t>
            </a:r>
          </a:p>
        </p:txBody>
      </p:sp>
      <p:sp>
        <p:nvSpPr>
          <p:cNvPr id="14" name="Rectangle 93"/>
          <p:cNvSpPr>
            <a:spLocks noChangeArrowheads="1"/>
          </p:cNvSpPr>
          <p:nvPr/>
        </p:nvSpPr>
        <p:spPr bwMode="auto">
          <a:xfrm>
            <a:off x="457200" y="1219200"/>
            <a:ext cx="8229600" cy="246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a:spcBef>
                <a:spcPct val="50000"/>
              </a:spcBef>
              <a:buNone/>
            </a:pPr>
            <a:r>
              <a:rPr lang="en-US" dirty="0">
                <a:latin typeface="Arial" charset="0"/>
              </a:rPr>
              <a:t>Excessive market power </a:t>
            </a:r>
            <a:r>
              <a:rPr lang="en-US" dirty="0" smtClean="0">
                <a:latin typeface="Arial" charset="0"/>
              </a:rPr>
              <a:t>harms potential purchasers and raises </a:t>
            </a:r>
            <a:r>
              <a:rPr lang="en-US" dirty="0">
                <a:latin typeface="Arial" charset="0"/>
              </a:rPr>
              <a:t>problems of equity and </a:t>
            </a:r>
            <a:r>
              <a:rPr lang="en-US" dirty="0" smtClean="0">
                <a:latin typeface="Arial" charset="0"/>
              </a:rPr>
              <a:t>fairness. In addition, market </a:t>
            </a:r>
            <a:r>
              <a:rPr lang="en-US" dirty="0">
                <a:latin typeface="Arial" charset="0"/>
              </a:rPr>
              <a:t>power reduces output, which leads to a deadweight loss. </a:t>
            </a:r>
            <a:endParaRPr lang="en-US" dirty="0" smtClean="0">
              <a:latin typeface="Arial" charset="0"/>
            </a:endParaRPr>
          </a:p>
          <a:p>
            <a:pPr>
              <a:spcBef>
                <a:spcPct val="50000"/>
              </a:spcBef>
              <a:buNone/>
            </a:pPr>
            <a:r>
              <a:rPr lang="en-US" dirty="0" smtClean="0">
                <a:latin typeface="Arial" charset="0"/>
              </a:rPr>
              <a:t>In </a:t>
            </a:r>
            <a:r>
              <a:rPr lang="en-US" dirty="0">
                <a:latin typeface="Arial" charset="0"/>
              </a:rPr>
              <a:t>theory, a </a:t>
            </a:r>
            <a:r>
              <a:rPr lang="en-US" dirty="0" smtClean="0">
                <a:latin typeface="Arial" charset="0"/>
              </a:rPr>
              <a:t>firm’s excess </a:t>
            </a:r>
            <a:r>
              <a:rPr lang="en-US" dirty="0">
                <a:latin typeface="Arial" charset="0"/>
              </a:rPr>
              <a:t>profits could be taxed </a:t>
            </a:r>
            <a:r>
              <a:rPr lang="en-US" dirty="0" smtClean="0">
                <a:latin typeface="Arial" charset="0"/>
              </a:rPr>
              <a:t>away, but redistribution of the firm’s profits is </a:t>
            </a:r>
            <a:r>
              <a:rPr lang="en-US" dirty="0">
                <a:latin typeface="Arial" charset="0"/>
              </a:rPr>
              <a:t>often impractical. </a:t>
            </a:r>
            <a:endParaRPr lang="en-US" dirty="0" smtClean="0">
              <a:latin typeface="Arial" charset="0"/>
            </a:endParaRPr>
          </a:p>
          <a:p>
            <a:pPr>
              <a:spcBef>
                <a:spcPct val="50000"/>
              </a:spcBef>
              <a:buNone/>
            </a:pPr>
            <a:r>
              <a:rPr lang="en-US" dirty="0" smtClean="0">
                <a:latin typeface="Arial" charset="0"/>
              </a:rPr>
              <a:t>To limit the market power of a natural monopoly, such as an electric utility company, direct price regulation is the answer.</a:t>
            </a:r>
            <a:endParaRPr lang="en-US" dirty="0">
              <a:latin typeface="Arial" charset="0"/>
            </a:endParaRPr>
          </a:p>
        </p:txBody>
      </p:sp>
      <p:sp>
        <p:nvSpPr>
          <p:cNvPr id="2" name="Rectangle 1"/>
          <p:cNvSpPr/>
          <p:nvPr/>
        </p:nvSpPr>
        <p:spPr>
          <a:xfrm>
            <a:off x="457200" y="4800600"/>
            <a:ext cx="8229600" cy="1200329"/>
          </a:xfrm>
          <a:prstGeom prst="rect">
            <a:avLst/>
          </a:prstGeom>
        </p:spPr>
        <p:txBody>
          <a:bodyPr wrap="square">
            <a:spAutoFit/>
          </a:bodyPr>
          <a:lstStyle/>
          <a:p>
            <a:pPr>
              <a:buNone/>
            </a:pPr>
            <a:r>
              <a:rPr lang="en-US" dirty="0" smtClean="0">
                <a:latin typeface="+mn-lt"/>
              </a:rPr>
              <a:t>It is important to stress that, while </a:t>
            </a:r>
            <a:r>
              <a:rPr lang="en-US" dirty="0">
                <a:latin typeface="+mn-lt"/>
              </a:rPr>
              <a:t>there are limitations (</a:t>
            </a:r>
            <a:r>
              <a:rPr lang="en-US" dirty="0" smtClean="0">
                <a:latin typeface="+mn-lt"/>
              </a:rPr>
              <a:t>such as </a:t>
            </a:r>
            <a:r>
              <a:rPr lang="en-US" dirty="0">
                <a:latin typeface="+mn-lt"/>
              </a:rPr>
              <a:t>colluding with other firms), </a:t>
            </a:r>
            <a:r>
              <a:rPr lang="en-US" i="1" dirty="0">
                <a:latin typeface="+mn-lt"/>
              </a:rPr>
              <a:t>in general, it is not illegal to be a monopolist or to </a:t>
            </a:r>
            <a:r>
              <a:rPr lang="en-US" i="1" dirty="0" smtClean="0">
                <a:latin typeface="+mn-lt"/>
              </a:rPr>
              <a:t>have market </a:t>
            </a:r>
            <a:r>
              <a:rPr lang="en-US" i="1" dirty="0">
                <a:latin typeface="+mn-lt"/>
              </a:rPr>
              <a:t>power. </a:t>
            </a:r>
            <a:r>
              <a:rPr lang="en-US" dirty="0">
                <a:latin typeface="+mn-lt"/>
              </a:rPr>
              <a:t>On the contrary, we have seen that </a:t>
            </a:r>
            <a:r>
              <a:rPr lang="en-US" i="1" dirty="0">
                <a:latin typeface="+mn-lt"/>
              </a:rPr>
              <a:t>patent and copyright laws </a:t>
            </a:r>
            <a:r>
              <a:rPr lang="en-US" dirty="0" smtClean="0">
                <a:latin typeface="+mn-lt"/>
              </a:rPr>
              <a:t>protect the </a:t>
            </a:r>
            <a:r>
              <a:rPr lang="en-US" dirty="0">
                <a:latin typeface="+mn-lt"/>
              </a:rPr>
              <a:t>monopoly positions of firms that developed unique innovations.</a:t>
            </a:r>
          </a:p>
        </p:txBody>
      </p:sp>
      <p:pic>
        <p:nvPicPr>
          <p:cNvPr id="8"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232537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4">
                                            <p:txEl>
                                              <p:pRg st="0" end="0"/>
                                            </p:txEl>
                                          </p:spTgt>
                                        </p:tgtEl>
                                        <p:attrNameLst>
                                          <p:attrName>style.visibility</p:attrName>
                                        </p:attrNameLst>
                                      </p:cBhvr>
                                      <p:to>
                                        <p:strVal val="visible"/>
                                      </p:to>
                                    </p:set>
                                    <p:animEffect transition="in" filter="wipe(left)">
                                      <p:cBhvr>
                                        <p:cTn id="19" dur="500"/>
                                        <p:tgtEl>
                                          <p:spTgt spid="14">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xEl>
                                              <p:pRg st="1" end="1"/>
                                            </p:txEl>
                                          </p:spTgt>
                                        </p:tgtEl>
                                        <p:attrNameLst>
                                          <p:attrName>style.visibility</p:attrName>
                                        </p:attrNameLst>
                                      </p:cBhvr>
                                      <p:to>
                                        <p:strVal val="visible"/>
                                      </p:to>
                                    </p:set>
                                    <p:animEffect transition="in" filter="wipe(left)">
                                      <p:cBhvr>
                                        <p:cTn id="24" dur="500"/>
                                        <p:tgtEl>
                                          <p:spTgt spid="14">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4">
                                            <p:txEl>
                                              <p:pRg st="2" end="2"/>
                                            </p:txEl>
                                          </p:spTgt>
                                        </p:tgtEl>
                                        <p:attrNameLst>
                                          <p:attrName>style.visibility</p:attrName>
                                        </p:attrNameLst>
                                      </p:cBhvr>
                                      <p:to>
                                        <p:strVal val="visible"/>
                                      </p:to>
                                    </p:set>
                                    <p:animEffect transition="in" filter="wipe(left)">
                                      <p:cBhvr>
                                        <p:cTn id="29" dur="500"/>
                                        <p:tgtEl>
                                          <p:spTgt spid="14">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4" grpId="0" uiExpand="1" build="p"/>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90"/>
          <p:cNvSpPr txBox="1">
            <a:spLocks noChangeArrowheads="1"/>
          </p:cNvSpPr>
          <p:nvPr/>
        </p:nvSpPr>
        <p:spPr>
          <a:xfrm>
            <a:off x="447675" y="0"/>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Restricting what Firms can do</a:t>
            </a:r>
          </a:p>
        </p:txBody>
      </p:sp>
      <p:sp>
        <p:nvSpPr>
          <p:cNvPr id="7" name="Text Box 91"/>
          <p:cNvSpPr txBox="1">
            <a:spLocks noChangeArrowheads="1"/>
          </p:cNvSpPr>
          <p:nvPr/>
        </p:nvSpPr>
        <p:spPr bwMode="auto">
          <a:xfrm>
            <a:off x="457200" y="2168525"/>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latin typeface="Arial" charset="0"/>
                <a:cs typeface="Arial" charset="0"/>
              </a:rPr>
              <a:t> parallel </a:t>
            </a:r>
            <a:r>
              <a:rPr lang="en-US" b="1" dirty="0">
                <a:solidFill>
                  <a:srgbClr val="382344"/>
                </a:solidFill>
                <a:latin typeface="Arial" charset="0"/>
                <a:cs typeface="Arial" charset="0"/>
              </a:rPr>
              <a:t>conduct    </a:t>
            </a:r>
            <a:r>
              <a:rPr lang="en-US" dirty="0">
                <a:solidFill>
                  <a:srgbClr val="2A5CAA"/>
                </a:solidFill>
                <a:latin typeface="Arial" charset="0"/>
                <a:cs typeface="Arial" charset="0"/>
              </a:rPr>
              <a:t>Form of implicit collusion in which one firm consistently follows actions of another.</a:t>
            </a:r>
          </a:p>
        </p:txBody>
      </p:sp>
      <p:sp>
        <p:nvSpPr>
          <p:cNvPr id="13" name="Text Box 91"/>
          <p:cNvSpPr txBox="1">
            <a:spLocks noChangeArrowheads="1"/>
          </p:cNvSpPr>
          <p:nvPr/>
        </p:nvSpPr>
        <p:spPr bwMode="auto">
          <a:xfrm>
            <a:off x="457200" y="3259138"/>
            <a:ext cx="82296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latin typeface="Arial" charset="0"/>
                <a:cs typeface="Arial" charset="0"/>
              </a:rPr>
              <a:t> predatory </a:t>
            </a:r>
            <a:r>
              <a:rPr lang="en-US" b="1" dirty="0">
                <a:solidFill>
                  <a:srgbClr val="382344"/>
                </a:solidFill>
                <a:latin typeface="Arial" charset="0"/>
                <a:cs typeface="Arial" charset="0"/>
              </a:rPr>
              <a:t>pricing    </a:t>
            </a:r>
            <a:r>
              <a:rPr lang="en-US" dirty="0">
                <a:solidFill>
                  <a:srgbClr val="2A5CAA"/>
                </a:solidFill>
                <a:latin typeface="Arial" charset="0"/>
                <a:cs typeface="Arial" charset="0"/>
              </a:rPr>
              <a:t>Practice of pricing to drive current competitors out of business and to discourage new entrants in a market so that a firm can enjoy higher future profits.</a:t>
            </a:r>
          </a:p>
        </p:txBody>
      </p:sp>
    </p:spTree>
    <p:extLst>
      <p:ext uri="{BB962C8B-B14F-4D97-AF65-F5344CB8AC3E}">
        <p14:creationId xmlns:p14="http://schemas.microsoft.com/office/powerpoint/2010/main" val="32959484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P spid="1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90"/>
          <p:cNvSpPr txBox="1">
            <a:spLocks noChangeArrowheads="1"/>
          </p:cNvSpPr>
          <p:nvPr/>
        </p:nvSpPr>
        <p:spPr>
          <a:xfrm>
            <a:off x="447675" y="0"/>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Enforcement of the Antitrust Laws</a:t>
            </a:r>
          </a:p>
        </p:txBody>
      </p:sp>
      <p:sp>
        <p:nvSpPr>
          <p:cNvPr id="6" name="Rectangle 93"/>
          <p:cNvSpPr>
            <a:spLocks noChangeArrowheads="1"/>
          </p:cNvSpPr>
          <p:nvPr/>
        </p:nvSpPr>
        <p:spPr bwMode="auto">
          <a:xfrm>
            <a:off x="447675" y="898773"/>
            <a:ext cx="8696325" cy="1615827"/>
          </a:xfrm>
          <a:prstGeom prst="rect">
            <a:avLst/>
          </a:prstGeom>
          <a:noFill/>
          <a:ln w="9525" algn="ctr">
            <a:noFill/>
            <a:miter lim="800000"/>
            <a:headEnd/>
            <a:tailEnd/>
          </a:ln>
        </p:spPr>
        <p:txBody>
          <a:bodyPr wrap="square">
            <a:spAutoFit/>
          </a:bodyPr>
          <a:lstStyle/>
          <a:p>
            <a:pPr>
              <a:spcBef>
                <a:spcPct val="50000"/>
              </a:spcBef>
              <a:buNone/>
              <a:defRPr/>
            </a:pPr>
            <a:r>
              <a:rPr lang="en-US" dirty="0">
                <a:latin typeface="Arial" charset="0"/>
              </a:rPr>
              <a:t>The antitrust laws are enforced in three ways:</a:t>
            </a:r>
          </a:p>
          <a:p>
            <a:pPr marL="234950" indent="-68263">
              <a:spcBef>
                <a:spcPct val="50000"/>
              </a:spcBef>
              <a:buNone/>
              <a:defRPr/>
            </a:pPr>
            <a:r>
              <a:rPr lang="en-US" b="1" dirty="0">
                <a:latin typeface="Arial" charset="0"/>
              </a:rPr>
              <a:t>1.</a:t>
            </a:r>
            <a:r>
              <a:rPr lang="en-US" i="1" dirty="0">
                <a:latin typeface="Arial" charset="0"/>
              </a:rPr>
              <a:t>  </a:t>
            </a:r>
            <a:r>
              <a:rPr lang="en-US" b="1" dirty="0">
                <a:latin typeface="Arial" charset="0"/>
              </a:rPr>
              <a:t>Through the Antitrust Division of the Department of Justice.</a:t>
            </a:r>
          </a:p>
          <a:p>
            <a:pPr marL="234950" indent="-68263">
              <a:spcBef>
                <a:spcPct val="50000"/>
              </a:spcBef>
              <a:buNone/>
              <a:defRPr/>
            </a:pPr>
            <a:r>
              <a:rPr lang="en-US" b="1" dirty="0">
                <a:latin typeface="Arial" charset="0"/>
              </a:rPr>
              <a:t>2.  Through the administrative procedures of the Federal Trade Commission.</a:t>
            </a:r>
          </a:p>
          <a:p>
            <a:pPr marL="234950" indent="-68263">
              <a:spcBef>
                <a:spcPct val="50000"/>
              </a:spcBef>
              <a:buNone/>
              <a:defRPr/>
            </a:pPr>
            <a:r>
              <a:rPr lang="en-US" b="1" dirty="0">
                <a:latin typeface="Arial" charset="0"/>
              </a:rPr>
              <a:t>3.</a:t>
            </a:r>
            <a:r>
              <a:rPr lang="en-US" dirty="0">
                <a:latin typeface="Arial" charset="0"/>
              </a:rPr>
              <a:t> </a:t>
            </a:r>
            <a:r>
              <a:rPr lang="en-US" i="1" dirty="0">
                <a:latin typeface="Arial" charset="0"/>
              </a:rPr>
              <a:t> </a:t>
            </a:r>
            <a:r>
              <a:rPr lang="en-US" b="1" dirty="0">
                <a:latin typeface="Arial" charset="0"/>
              </a:rPr>
              <a:t>Through private proceedings.</a:t>
            </a:r>
          </a:p>
        </p:txBody>
      </p:sp>
      <p:sp>
        <p:nvSpPr>
          <p:cNvPr id="9" name="Rectangle 90"/>
          <p:cNvSpPr txBox="1">
            <a:spLocks noChangeArrowheads="1"/>
          </p:cNvSpPr>
          <p:nvPr/>
        </p:nvSpPr>
        <p:spPr>
          <a:xfrm>
            <a:off x="447675" y="2667000"/>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Antitrust in Europe</a:t>
            </a:r>
            <a:endParaRPr lang="en-US" sz="2000" b="1" dirty="0">
              <a:solidFill>
                <a:srgbClr val="950057"/>
              </a:solidFill>
            </a:endParaRPr>
          </a:p>
        </p:txBody>
      </p:sp>
      <p:sp>
        <p:nvSpPr>
          <p:cNvPr id="2" name="Rectangle 1"/>
          <p:cNvSpPr/>
          <p:nvPr/>
        </p:nvSpPr>
        <p:spPr>
          <a:xfrm>
            <a:off x="447675" y="3185279"/>
            <a:ext cx="8391525" cy="3139321"/>
          </a:xfrm>
          <a:prstGeom prst="rect">
            <a:avLst/>
          </a:prstGeom>
        </p:spPr>
        <p:txBody>
          <a:bodyPr wrap="square">
            <a:spAutoFit/>
          </a:bodyPr>
          <a:lstStyle/>
          <a:p>
            <a:pPr>
              <a:buNone/>
            </a:pPr>
            <a:r>
              <a:rPr lang="en-US" dirty="0" smtClean="0">
                <a:latin typeface="+mn-lt"/>
              </a:rPr>
              <a:t>At </a:t>
            </a:r>
            <a:r>
              <a:rPr lang="en-US" dirty="0">
                <a:latin typeface="+mn-lt"/>
              </a:rPr>
              <a:t>first glance, the antitrust laws of the European Union are quite similar </a:t>
            </a:r>
            <a:r>
              <a:rPr lang="en-US" dirty="0" smtClean="0">
                <a:latin typeface="+mn-lt"/>
              </a:rPr>
              <a:t>to those </a:t>
            </a:r>
            <a:r>
              <a:rPr lang="en-US" dirty="0">
                <a:latin typeface="+mn-lt"/>
              </a:rPr>
              <a:t>of the United States. Article </a:t>
            </a:r>
            <a:r>
              <a:rPr lang="en-US" dirty="0" smtClean="0">
                <a:latin typeface="+mn-lt"/>
              </a:rPr>
              <a:t>101 </a:t>
            </a:r>
            <a:r>
              <a:rPr lang="en-US" dirty="0">
                <a:latin typeface="+mn-lt"/>
              </a:rPr>
              <a:t>of the Treaty of the European </a:t>
            </a:r>
            <a:r>
              <a:rPr lang="en-US" dirty="0" smtClean="0">
                <a:latin typeface="+mn-lt"/>
              </a:rPr>
              <a:t>Community concerns </a:t>
            </a:r>
            <a:r>
              <a:rPr lang="en-US" dirty="0">
                <a:latin typeface="+mn-lt"/>
              </a:rPr>
              <a:t>restraints of trade, much like Section 1 of the Sherman Act. </a:t>
            </a:r>
            <a:r>
              <a:rPr lang="en-US" dirty="0" smtClean="0">
                <a:latin typeface="+mn-lt"/>
              </a:rPr>
              <a:t>Article 102</a:t>
            </a:r>
            <a:r>
              <a:rPr lang="en-US" dirty="0">
                <a:latin typeface="+mn-lt"/>
              </a:rPr>
              <a:t>, which focuses on abuses of market power by </a:t>
            </a:r>
            <a:r>
              <a:rPr lang="en-US" i="1" dirty="0">
                <a:latin typeface="+mn-lt"/>
              </a:rPr>
              <a:t>dominant </a:t>
            </a:r>
            <a:r>
              <a:rPr lang="en-US" dirty="0">
                <a:latin typeface="+mn-lt"/>
              </a:rPr>
              <a:t>firms, is similar </a:t>
            </a:r>
            <a:r>
              <a:rPr lang="en-US" dirty="0" smtClean="0">
                <a:latin typeface="+mn-lt"/>
              </a:rPr>
              <a:t>in many </a:t>
            </a:r>
            <a:r>
              <a:rPr lang="en-US" dirty="0">
                <a:latin typeface="+mn-lt"/>
              </a:rPr>
              <a:t>ways to Section 2 of the Sherman Act. Finally, with respect to mergers, </a:t>
            </a:r>
            <a:r>
              <a:rPr lang="en-US" dirty="0" smtClean="0">
                <a:latin typeface="+mn-lt"/>
              </a:rPr>
              <a:t>the European </a:t>
            </a:r>
            <a:r>
              <a:rPr lang="en-US" dirty="0">
                <a:latin typeface="+mn-lt"/>
              </a:rPr>
              <a:t>Merger Control Act is similar in spirit to Section 7 of the Clayton Act</a:t>
            </a:r>
            <a:r>
              <a:rPr lang="en-US" dirty="0" smtClean="0">
                <a:latin typeface="+mn-lt"/>
              </a:rPr>
              <a:t>.</a:t>
            </a:r>
          </a:p>
          <a:p>
            <a:pPr>
              <a:buNone/>
            </a:pPr>
            <a:endParaRPr lang="en-US" sz="900" dirty="0">
              <a:latin typeface="+mn-lt"/>
            </a:endParaRPr>
          </a:p>
          <a:p>
            <a:pPr>
              <a:buNone/>
            </a:pPr>
            <a:r>
              <a:rPr lang="en-US" dirty="0">
                <a:latin typeface="+mn-lt"/>
              </a:rPr>
              <a:t>Nevertheless, there remain a number of procedural and substantive </a:t>
            </a:r>
            <a:r>
              <a:rPr lang="en-US" dirty="0" smtClean="0">
                <a:latin typeface="+mn-lt"/>
              </a:rPr>
              <a:t>differences between </a:t>
            </a:r>
            <a:r>
              <a:rPr lang="en-US" dirty="0">
                <a:latin typeface="+mn-lt"/>
              </a:rPr>
              <a:t>antitrust laws in Europe and the United States. Merger </a:t>
            </a:r>
            <a:r>
              <a:rPr lang="en-US" dirty="0" smtClean="0">
                <a:latin typeface="+mn-lt"/>
              </a:rPr>
              <a:t>evaluations typically </a:t>
            </a:r>
            <a:r>
              <a:rPr lang="en-US" dirty="0">
                <a:latin typeface="+mn-lt"/>
              </a:rPr>
              <a:t>are conducted more quickly in </a:t>
            </a:r>
            <a:r>
              <a:rPr lang="en-US" dirty="0" smtClean="0">
                <a:latin typeface="+mn-lt"/>
              </a:rPr>
              <a:t>Europe</a:t>
            </a:r>
            <a:r>
              <a:rPr lang="en-US" dirty="0">
                <a:latin typeface="+mn-lt"/>
              </a:rPr>
              <a:t>.</a:t>
            </a:r>
            <a:endParaRPr lang="en-US" dirty="0" smtClean="0">
              <a:latin typeface="+mn-lt"/>
            </a:endParaRPr>
          </a:p>
          <a:p>
            <a:pPr>
              <a:buNone/>
            </a:pPr>
            <a:endParaRPr lang="en-US" sz="900" dirty="0">
              <a:latin typeface="+mn-lt"/>
            </a:endParaRPr>
          </a:p>
          <a:p>
            <a:pPr>
              <a:buNone/>
            </a:pPr>
            <a:r>
              <a:rPr lang="en-US" dirty="0" smtClean="0">
                <a:latin typeface="+mn-lt"/>
              </a:rPr>
              <a:t>Antitrust </a:t>
            </a:r>
            <a:r>
              <a:rPr lang="en-US" dirty="0">
                <a:latin typeface="+mn-lt"/>
              </a:rPr>
              <a:t>enforcement has grown rapidly through the world in the </a:t>
            </a:r>
            <a:r>
              <a:rPr lang="en-US" dirty="0" smtClean="0">
                <a:latin typeface="+mn-lt"/>
              </a:rPr>
              <a:t>past decade.</a:t>
            </a:r>
            <a:endParaRPr lang="en-US" dirty="0">
              <a:latin typeface="+mn-lt"/>
            </a:endParaRPr>
          </a:p>
        </p:txBody>
      </p:sp>
    </p:spTree>
    <p:extLst>
      <p:ext uri="{BB962C8B-B14F-4D97-AF65-F5344CB8AC3E}">
        <p14:creationId xmlns:p14="http://schemas.microsoft.com/office/powerpoint/2010/main" val="2834375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wipe(left)">
                                      <p:cBhvr>
                                        <p:cTn id="15" dur="500"/>
                                        <p:tgtEl>
                                          <p:spTgt spid="6">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Effect transition="in" filter="wipe(left)">
                                      <p:cBhvr>
                                        <p:cTn id="20" dur="500"/>
                                        <p:tgtEl>
                                          <p:spTgt spid="6">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wipe(left)">
                                      <p:cBhvr>
                                        <p:cTn id="25" dur="500"/>
                                        <p:tgtEl>
                                          <p:spTgt spid="6">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2">
                                            <p:txEl>
                                              <p:pRg st="0" end="0"/>
                                            </p:txEl>
                                          </p:spTgt>
                                        </p:tgtEl>
                                        <p:attrNameLst>
                                          <p:attrName>style.visibility</p:attrName>
                                        </p:attrNameLst>
                                      </p:cBhvr>
                                      <p:to>
                                        <p:strVal val="visible"/>
                                      </p:to>
                                    </p:set>
                                    <p:animEffect transition="in" filter="wipe(left)">
                                      <p:cBhvr>
                                        <p:cTn id="34" dur="500"/>
                                        <p:tgtEl>
                                          <p:spTgt spid="2">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2">
                                            <p:txEl>
                                              <p:pRg st="2" end="2"/>
                                            </p:txEl>
                                          </p:spTgt>
                                        </p:tgtEl>
                                        <p:attrNameLst>
                                          <p:attrName>style.visibility</p:attrName>
                                        </p:attrNameLst>
                                      </p:cBhvr>
                                      <p:to>
                                        <p:strVal val="visible"/>
                                      </p:to>
                                    </p:set>
                                    <p:animEffect transition="in" filter="wipe(left)">
                                      <p:cBhvr>
                                        <p:cTn id="39" dur="500"/>
                                        <p:tgtEl>
                                          <p:spTgt spid="2">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
                                            <p:txEl>
                                              <p:pRg st="4" end="4"/>
                                            </p:txEl>
                                          </p:spTgt>
                                        </p:tgtEl>
                                        <p:attrNameLst>
                                          <p:attrName>style.visibility</p:attrName>
                                        </p:attrNameLst>
                                      </p:cBhvr>
                                      <p:to>
                                        <p:strVal val="visible"/>
                                      </p:to>
                                    </p:set>
                                    <p:animEffect transition="in" filter="wipe(left)">
                                      <p:cBhvr>
                                        <p:cTn id="44"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uiExpand="1" build="p"/>
      <p:bldP spid="9" grpId="0"/>
      <p:bldP spid="2" grpId="0" build="p" bldLvl="2"/>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10.6</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696076"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A PHONE CALL ABOUT PRICES</a:t>
            </a:r>
            <a:endParaRPr lang="en-US" sz="2000" b="1" dirty="0">
              <a:solidFill>
                <a:srgbClr val="007CB2"/>
              </a:solidFill>
              <a:latin typeface="Arial" charset="0"/>
            </a:endParaRPr>
          </a:p>
        </p:txBody>
      </p:sp>
      <p:sp>
        <p:nvSpPr>
          <p:cNvPr id="11" name="Rectangle 93"/>
          <p:cNvSpPr>
            <a:spLocks noChangeArrowheads="1"/>
          </p:cNvSpPr>
          <p:nvPr/>
        </p:nvSpPr>
        <p:spPr bwMode="auto">
          <a:xfrm>
            <a:off x="457200" y="1085850"/>
            <a:ext cx="8153400" cy="462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p>
            <a:pPr>
              <a:spcBef>
                <a:spcPct val="50000"/>
              </a:spcBef>
              <a:buNone/>
            </a:pPr>
            <a:r>
              <a:rPr lang="en-US" dirty="0">
                <a:latin typeface="Arial" charset="0"/>
              </a:rPr>
              <a:t>Robert Crandall, president and CEO of American, made a phone call to Howard Putnam, president and chief executive of </a:t>
            </a:r>
            <a:r>
              <a:rPr lang="en-US" dirty="0" err="1">
                <a:latin typeface="Arial" charset="0"/>
              </a:rPr>
              <a:t>Braniff</a:t>
            </a:r>
            <a:r>
              <a:rPr lang="en-US" dirty="0">
                <a:latin typeface="Arial" charset="0"/>
              </a:rPr>
              <a:t>. It went like this:</a:t>
            </a:r>
          </a:p>
          <a:p>
            <a:pPr>
              <a:spcBef>
                <a:spcPct val="50000"/>
              </a:spcBef>
              <a:buNone/>
            </a:pPr>
            <a:r>
              <a:rPr lang="en-US" i="1" dirty="0">
                <a:latin typeface="Arial" charset="0"/>
              </a:rPr>
              <a:t>Crandall:</a:t>
            </a:r>
            <a:r>
              <a:rPr lang="en-US" dirty="0">
                <a:latin typeface="Arial" charset="0"/>
              </a:rPr>
              <a:t> I think it’s dumb as hell for Christ’s sake, all right, to sit here and pound the @!#$%&amp;! out of each other and neither one of us making a @!#$%&amp;! dime.</a:t>
            </a:r>
          </a:p>
          <a:p>
            <a:pPr>
              <a:spcBef>
                <a:spcPct val="50000"/>
              </a:spcBef>
              <a:buNone/>
            </a:pPr>
            <a:r>
              <a:rPr lang="en-US" i="1" dirty="0">
                <a:latin typeface="Arial" charset="0"/>
              </a:rPr>
              <a:t>Putnam: </a:t>
            </a:r>
            <a:r>
              <a:rPr lang="en-US" dirty="0">
                <a:latin typeface="Arial" charset="0"/>
              </a:rPr>
              <a:t>Well . . .</a:t>
            </a:r>
          </a:p>
          <a:p>
            <a:pPr>
              <a:spcBef>
                <a:spcPct val="50000"/>
              </a:spcBef>
              <a:buNone/>
            </a:pPr>
            <a:r>
              <a:rPr lang="en-US" i="1" dirty="0">
                <a:latin typeface="Arial" charset="0"/>
              </a:rPr>
              <a:t>Crandall: </a:t>
            </a:r>
            <a:r>
              <a:rPr lang="en-US" dirty="0">
                <a:latin typeface="Arial" charset="0"/>
              </a:rPr>
              <a:t>I mean, you know, @!#$%&amp;!, what the hell is the point of it?</a:t>
            </a:r>
          </a:p>
          <a:p>
            <a:pPr>
              <a:spcBef>
                <a:spcPct val="50000"/>
              </a:spcBef>
              <a:buNone/>
            </a:pPr>
            <a:r>
              <a:rPr lang="en-US" i="1" dirty="0">
                <a:latin typeface="Arial" charset="0"/>
              </a:rPr>
              <a:t>Putnam: </a:t>
            </a:r>
            <a:r>
              <a:rPr lang="en-US" dirty="0">
                <a:latin typeface="Arial" charset="0"/>
              </a:rPr>
              <a:t>But if you’re going to overlay every route of American’s on top of every route that </a:t>
            </a:r>
            <a:r>
              <a:rPr lang="en-US" dirty="0" err="1">
                <a:latin typeface="Arial" charset="0"/>
              </a:rPr>
              <a:t>Braniff</a:t>
            </a:r>
            <a:r>
              <a:rPr lang="en-US" dirty="0">
                <a:latin typeface="Arial" charset="0"/>
              </a:rPr>
              <a:t> has—I just can’t sit here and allow you to bury us without giving our best effort.</a:t>
            </a:r>
          </a:p>
          <a:p>
            <a:pPr>
              <a:spcBef>
                <a:spcPct val="50000"/>
              </a:spcBef>
              <a:buNone/>
            </a:pPr>
            <a:r>
              <a:rPr lang="en-US" i="1" dirty="0">
                <a:latin typeface="Arial" charset="0"/>
              </a:rPr>
              <a:t>Crandall: </a:t>
            </a:r>
            <a:r>
              <a:rPr lang="en-US" dirty="0">
                <a:latin typeface="Arial" charset="0"/>
              </a:rPr>
              <a:t>Oh sure, but Eastern and Delta do the same thing in Atlanta and have for years.</a:t>
            </a:r>
          </a:p>
          <a:p>
            <a:pPr>
              <a:spcBef>
                <a:spcPct val="50000"/>
              </a:spcBef>
              <a:buNone/>
            </a:pPr>
            <a:r>
              <a:rPr lang="en-US" i="1" dirty="0">
                <a:latin typeface="Arial" charset="0"/>
              </a:rPr>
              <a:t>Putnam: </a:t>
            </a:r>
            <a:r>
              <a:rPr lang="en-US" dirty="0">
                <a:latin typeface="Arial" charset="0"/>
              </a:rPr>
              <a:t>Do you have a suggestion for me?</a:t>
            </a:r>
          </a:p>
        </p:txBody>
      </p:sp>
    </p:spTree>
    <p:extLst>
      <p:ext uri="{BB962C8B-B14F-4D97-AF65-F5344CB8AC3E}">
        <p14:creationId xmlns:p14="http://schemas.microsoft.com/office/powerpoint/2010/main" val="3677830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wipe(left)">
                                      <p:cBhvr>
                                        <p:cTn id="22" dur="500"/>
                                        <p:tgtEl>
                                          <p:spTgt spid="11">
                                            <p:txEl>
                                              <p:pRg st="0" end="0"/>
                                            </p:txEl>
                                          </p:spTgt>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Effect transition="in" filter="wipe(left)">
                                      <p:cBhvr>
                                        <p:cTn id="26" dur="500"/>
                                        <p:tgtEl>
                                          <p:spTgt spid="11">
                                            <p:txEl>
                                              <p:pRg st="1" end="1"/>
                                            </p:txEl>
                                          </p:spTgt>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1">
                                            <p:txEl>
                                              <p:pRg st="2" end="2"/>
                                            </p:txEl>
                                          </p:spTgt>
                                        </p:tgtEl>
                                        <p:attrNameLst>
                                          <p:attrName>style.visibility</p:attrName>
                                        </p:attrNameLst>
                                      </p:cBhvr>
                                      <p:to>
                                        <p:strVal val="visible"/>
                                      </p:to>
                                    </p:set>
                                    <p:animEffect transition="in" filter="wipe(left)">
                                      <p:cBhvr>
                                        <p:cTn id="30" dur="500"/>
                                        <p:tgtEl>
                                          <p:spTgt spid="11">
                                            <p:txEl>
                                              <p:pRg st="2" end="2"/>
                                            </p:txEl>
                                          </p:spTgt>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11">
                                            <p:txEl>
                                              <p:pRg st="3" end="3"/>
                                            </p:txEl>
                                          </p:spTgt>
                                        </p:tgtEl>
                                        <p:attrNameLst>
                                          <p:attrName>style.visibility</p:attrName>
                                        </p:attrNameLst>
                                      </p:cBhvr>
                                      <p:to>
                                        <p:strVal val="visible"/>
                                      </p:to>
                                    </p:set>
                                    <p:animEffect transition="in" filter="wipe(left)">
                                      <p:cBhvr>
                                        <p:cTn id="34" dur="500"/>
                                        <p:tgtEl>
                                          <p:spTgt spid="11">
                                            <p:txEl>
                                              <p:pRg st="3" end="3"/>
                                            </p:txEl>
                                          </p:spTgt>
                                        </p:tgtEl>
                                      </p:cBhvr>
                                    </p:animEffect>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11">
                                            <p:txEl>
                                              <p:pRg st="4" end="4"/>
                                            </p:txEl>
                                          </p:spTgt>
                                        </p:tgtEl>
                                        <p:attrNameLst>
                                          <p:attrName>style.visibility</p:attrName>
                                        </p:attrNameLst>
                                      </p:cBhvr>
                                      <p:to>
                                        <p:strVal val="visible"/>
                                      </p:to>
                                    </p:set>
                                    <p:animEffect transition="in" filter="wipe(left)">
                                      <p:cBhvr>
                                        <p:cTn id="38" dur="500"/>
                                        <p:tgtEl>
                                          <p:spTgt spid="11">
                                            <p:txEl>
                                              <p:pRg st="4" end="4"/>
                                            </p:txEl>
                                          </p:spTgt>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xEl>
                                              <p:pRg st="5" end="5"/>
                                            </p:txEl>
                                          </p:spTgt>
                                        </p:tgtEl>
                                        <p:attrNameLst>
                                          <p:attrName>style.visibility</p:attrName>
                                        </p:attrNameLst>
                                      </p:cBhvr>
                                      <p:to>
                                        <p:strVal val="visible"/>
                                      </p:to>
                                    </p:set>
                                    <p:animEffect transition="in" filter="wipe(left)">
                                      <p:cBhvr>
                                        <p:cTn id="42" dur="500"/>
                                        <p:tgtEl>
                                          <p:spTgt spid="11">
                                            <p:txEl>
                                              <p:pRg st="5" end="5"/>
                                            </p:txEl>
                                          </p:spTgt>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11">
                                            <p:txEl>
                                              <p:pRg st="6" end="6"/>
                                            </p:txEl>
                                          </p:spTgt>
                                        </p:tgtEl>
                                        <p:attrNameLst>
                                          <p:attrName>style.visibility</p:attrName>
                                        </p:attrNameLst>
                                      </p:cBhvr>
                                      <p:to>
                                        <p:strVal val="visible"/>
                                      </p:to>
                                    </p:set>
                                    <p:animEffect transition="in" filter="wipe(left)">
                                      <p:cBhvr>
                                        <p:cTn id="46"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11"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10.6</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696076"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A PHONE CALL ABOUT PRICES</a:t>
            </a:r>
            <a:endParaRPr lang="en-US" sz="2000" b="1" dirty="0">
              <a:solidFill>
                <a:srgbClr val="007CB2"/>
              </a:solidFill>
              <a:latin typeface="Arial" charset="0"/>
            </a:endParaRPr>
          </a:p>
        </p:txBody>
      </p:sp>
      <p:cxnSp>
        <p:nvCxnSpPr>
          <p:cNvPr id="8" name="Straight Connector 7"/>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Rectangle 93"/>
          <p:cNvSpPr>
            <a:spLocks noChangeArrowheads="1"/>
          </p:cNvSpPr>
          <p:nvPr/>
        </p:nvSpPr>
        <p:spPr bwMode="auto">
          <a:xfrm>
            <a:off x="457200" y="1052185"/>
            <a:ext cx="8229600"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spcBef>
                <a:spcPct val="50000"/>
              </a:spcBef>
              <a:buNone/>
            </a:pPr>
            <a:r>
              <a:rPr lang="en-US" i="1" dirty="0">
                <a:latin typeface="Arial" charset="0"/>
              </a:rPr>
              <a:t>Crandall: </a:t>
            </a:r>
            <a:r>
              <a:rPr lang="en-US" dirty="0">
                <a:latin typeface="Arial" charset="0"/>
              </a:rPr>
              <a:t>Yes, I have a suggestion for you. Raise your @!#$%&amp;! fares 20 percent. I’ll raise mine the next morning.</a:t>
            </a:r>
          </a:p>
          <a:p>
            <a:pPr>
              <a:spcBef>
                <a:spcPct val="50000"/>
              </a:spcBef>
              <a:buNone/>
            </a:pPr>
            <a:r>
              <a:rPr lang="en-US" i="1" dirty="0">
                <a:latin typeface="Arial" charset="0"/>
              </a:rPr>
              <a:t>Putnam: </a:t>
            </a:r>
            <a:r>
              <a:rPr lang="en-US" dirty="0">
                <a:latin typeface="Arial" charset="0"/>
              </a:rPr>
              <a:t>Robert, we. . .</a:t>
            </a:r>
            <a:endParaRPr lang="en-US" i="1" dirty="0">
              <a:latin typeface="Arial" charset="0"/>
            </a:endParaRPr>
          </a:p>
          <a:p>
            <a:pPr>
              <a:spcBef>
                <a:spcPct val="50000"/>
              </a:spcBef>
              <a:buNone/>
            </a:pPr>
            <a:r>
              <a:rPr lang="en-US" i="1" dirty="0">
                <a:latin typeface="Arial" charset="0"/>
              </a:rPr>
              <a:t>Crandall:</a:t>
            </a:r>
            <a:r>
              <a:rPr lang="en-US" dirty="0">
                <a:latin typeface="Arial" charset="0"/>
              </a:rPr>
              <a:t> You’ll make more money and I will, too.</a:t>
            </a:r>
          </a:p>
          <a:p>
            <a:pPr>
              <a:spcBef>
                <a:spcPct val="50000"/>
              </a:spcBef>
              <a:buNone/>
            </a:pPr>
            <a:r>
              <a:rPr lang="en-US" i="1" dirty="0">
                <a:latin typeface="Arial" charset="0"/>
              </a:rPr>
              <a:t>Putnam: </a:t>
            </a:r>
            <a:r>
              <a:rPr lang="en-US" dirty="0">
                <a:latin typeface="Arial" charset="0"/>
              </a:rPr>
              <a:t>We can’t talk about pricing!</a:t>
            </a:r>
          </a:p>
          <a:p>
            <a:pPr>
              <a:spcBef>
                <a:spcPct val="50000"/>
              </a:spcBef>
              <a:buNone/>
            </a:pPr>
            <a:r>
              <a:rPr lang="en-US" i="1" dirty="0">
                <a:latin typeface="Arial" charset="0"/>
              </a:rPr>
              <a:t>Crandall: </a:t>
            </a:r>
            <a:r>
              <a:rPr lang="en-US" dirty="0">
                <a:latin typeface="Arial" charset="0"/>
              </a:rPr>
              <a:t>Oh @!#$%&amp;!, Howard. We can talk about any @!#$%&amp;! thing we want to talk about.</a:t>
            </a:r>
          </a:p>
          <a:p>
            <a:pPr>
              <a:spcBef>
                <a:spcPct val="50000"/>
              </a:spcBef>
              <a:buNone/>
            </a:pPr>
            <a:r>
              <a:rPr lang="en-US" dirty="0">
                <a:latin typeface="Arial" charset="0"/>
              </a:rPr>
              <a:t>Crandall was wrong. Talking about prices and agreeing to fix them is a clear violation of Section 1 of the Sherman Act.</a:t>
            </a:r>
          </a:p>
          <a:p>
            <a:pPr>
              <a:spcBef>
                <a:spcPct val="50000"/>
              </a:spcBef>
              <a:buNone/>
            </a:pPr>
            <a:r>
              <a:rPr lang="en-US" dirty="0">
                <a:latin typeface="Arial" charset="0"/>
              </a:rPr>
              <a:t>However, proposing to fix prices is not enough to violate Section 1 of the Sherman Act: For the law to be violated, the two parties must agree to collude. </a:t>
            </a:r>
          </a:p>
          <a:p>
            <a:pPr>
              <a:spcBef>
                <a:spcPct val="50000"/>
              </a:spcBef>
              <a:buNone/>
            </a:pPr>
            <a:r>
              <a:rPr lang="en-US" dirty="0">
                <a:latin typeface="Arial" charset="0"/>
              </a:rPr>
              <a:t>Therefore, because Putnam had rejected Crandall’s proposal, Section 1 was not violated.</a:t>
            </a:r>
          </a:p>
        </p:txBody>
      </p:sp>
    </p:spTree>
    <p:extLst>
      <p:ext uri="{BB962C8B-B14F-4D97-AF65-F5344CB8AC3E}">
        <p14:creationId xmlns:p14="http://schemas.microsoft.com/office/powerpoint/2010/main" val="3427112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wipe(left)">
                                      <p:cBhvr>
                                        <p:cTn id="11" dur="500"/>
                                        <p:tgtEl>
                                          <p:spTgt spid="7">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wipe(left)">
                                      <p:cBhvr>
                                        <p:cTn id="15" dur="500"/>
                                        <p:tgtEl>
                                          <p:spTgt spid="7">
                                            <p:txEl>
                                              <p:pRg st="1" end="1"/>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Effect transition="in" filter="wipe(left)">
                                      <p:cBhvr>
                                        <p:cTn id="19" dur="500"/>
                                        <p:tgtEl>
                                          <p:spTgt spid="7">
                                            <p:txEl>
                                              <p:pRg st="2" end="2"/>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wipe(left)">
                                      <p:cBhvr>
                                        <p:cTn id="23" dur="500"/>
                                        <p:tgtEl>
                                          <p:spTgt spid="7">
                                            <p:txEl>
                                              <p:pRg st="3" end="3"/>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left)">
                                      <p:cBhvr>
                                        <p:cTn id="27" dur="500"/>
                                        <p:tgtEl>
                                          <p:spTgt spid="7">
                                            <p:txEl>
                                              <p:pRg st="4" end="4"/>
                                            </p:txEl>
                                          </p:spTgt>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animEffect transition="in" filter="wipe(left)">
                                      <p:cBhvr>
                                        <p:cTn id="31" dur="500"/>
                                        <p:tgtEl>
                                          <p:spTgt spid="7">
                                            <p:txEl>
                                              <p:pRg st="5" end="5"/>
                                            </p:txEl>
                                          </p:spTgt>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7">
                                            <p:txEl>
                                              <p:pRg st="6" end="6"/>
                                            </p:txEl>
                                          </p:spTgt>
                                        </p:tgtEl>
                                        <p:attrNameLst>
                                          <p:attrName>style.visibility</p:attrName>
                                        </p:attrNameLst>
                                      </p:cBhvr>
                                      <p:to>
                                        <p:strVal val="visible"/>
                                      </p:to>
                                    </p:set>
                                    <p:animEffect transition="in" filter="wipe(left)">
                                      <p:cBhvr>
                                        <p:cTn id="35" dur="500"/>
                                        <p:tgtEl>
                                          <p:spTgt spid="7">
                                            <p:txEl>
                                              <p:pRg st="6" end="6"/>
                                            </p:txEl>
                                          </p:spTgt>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7">
                                            <p:txEl>
                                              <p:pRg st="7" end="7"/>
                                            </p:txEl>
                                          </p:spTgt>
                                        </p:tgtEl>
                                        <p:attrNameLst>
                                          <p:attrName>style.visibility</p:attrName>
                                        </p:attrNameLst>
                                      </p:cBhvr>
                                      <p:to>
                                        <p:strVal val="visible"/>
                                      </p:to>
                                    </p:set>
                                    <p:animEffect transition="in" filter="wipe(left)">
                                      <p:cBhvr>
                                        <p:cTn id="39" dur="500"/>
                                        <p:tgtEl>
                                          <p:spTgt spid="7">
                                            <p:txEl>
                                              <p:pRg st="7" end="7"/>
                                            </p:txEl>
                                          </p:spTgt>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7"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dirty="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10.7</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GO DIRECTLY TO JAIL. DON’T </a:t>
            </a:r>
            <a:r>
              <a:rPr lang="en-US" sz="2000" b="1" dirty="0" smtClean="0">
                <a:solidFill>
                  <a:srgbClr val="007CB2"/>
                </a:solidFill>
                <a:latin typeface="Arial" charset="0"/>
              </a:rPr>
              <a:t>PASS </a:t>
            </a:r>
            <a:r>
              <a:rPr lang="en-US" sz="2000" b="1" dirty="0" smtClean="0">
                <a:solidFill>
                  <a:srgbClr val="007CB2"/>
                </a:solidFill>
                <a:latin typeface="Arial" charset="0"/>
              </a:rPr>
              <a:t>GO</a:t>
            </a:r>
            <a:endParaRPr lang="en-US" sz="2000" b="1" dirty="0">
              <a:solidFill>
                <a:srgbClr val="007CB2"/>
              </a:solidFill>
              <a:latin typeface="Arial" charset="0"/>
            </a:endParaRPr>
          </a:p>
        </p:txBody>
      </p:sp>
      <p:sp>
        <p:nvSpPr>
          <p:cNvPr id="10" name="Rectangle 93"/>
          <p:cNvSpPr>
            <a:spLocks noChangeArrowheads="1"/>
          </p:cNvSpPr>
          <p:nvPr/>
        </p:nvSpPr>
        <p:spPr bwMode="auto">
          <a:xfrm>
            <a:off x="457200" y="685800"/>
            <a:ext cx="82296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a:buNone/>
            </a:pPr>
            <a:r>
              <a:rPr lang="en-US" dirty="0" smtClean="0">
                <a:latin typeface="+mn-lt"/>
              </a:rPr>
              <a:t>If </a:t>
            </a:r>
            <a:r>
              <a:rPr lang="en-US" dirty="0">
                <a:latin typeface="+mn-lt"/>
              </a:rPr>
              <a:t>you become </a:t>
            </a:r>
            <a:r>
              <a:rPr lang="en-US" dirty="0" smtClean="0">
                <a:latin typeface="+mn-lt"/>
              </a:rPr>
              <a:t>a successful </a:t>
            </a:r>
            <a:r>
              <a:rPr lang="en-US" dirty="0">
                <a:latin typeface="+mn-lt"/>
              </a:rPr>
              <a:t>business executive, </a:t>
            </a:r>
            <a:r>
              <a:rPr lang="en-US" dirty="0" smtClean="0">
                <a:latin typeface="+mn-lt"/>
              </a:rPr>
              <a:t>think</a:t>
            </a:r>
            <a:br>
              <a:rPr lang="en-US" dirty="0" smtClean="0">
                <a:latin typeface="+mn-lt"/>
              </a:rPr>
            </a:br>
            <a:r>
              <a:rPr lang="en-US" dirty="0" smtClean="0">
                <a:latin typeface="+mn-lt"/>
              </a:rPr>
              <a:t>twice </a:t>
            </a:r>
            <a:r>
              <a:rPr lang="en-US" dirty="0">
                <a:latin typeface="+mn-lt"/>
              </a:rPr>
              <a:t>before picking up the phone. And if </a:t>
            </a:r>
            <a:r>
              <a:rPr lang="en-US" dirty="0" smtClean="0">
                <a:latin typeface="+mn-lt"/>
              </a:rPr>
              <a:t>your</a:t>
            </a:r>
            <a:br>
              <a:rPr lang="en-US" dirty="0" smtClean="0">
                <a:latin typeface="+mn-lt"/>
              </a:rPr>
            </a:br>
            <a:r>
              <a:rPr lang="en-US" dirty="0" smtClean="0">
                <a:latin typeface="+mn-lt"/>
              </a:rPr>
              <a:t>company happens </a:t>
            </a:r>
            <a:r>
              <a:rPr lang="en-US" dirty="0">
                <a:latin typeface="+mn-lt"/>
              </a:rPr>
              <a:t>to be located in Europe or Asia</a:t>
            </a:r>
            <a:r>
              <a:rPr lang="en-US" dirty="0" smtClean="0">
                <a:latin typeface="+mn-lt"/>
              </a:rPr>
              <a:t>,</a:t>
            </a:r>
            <a:br>
              <a:rPr lang="en-US" dirty="0" smtClean="0">
                <a:latin typeface="+mn-lt"/>
              </a:rPr>
            </a:br>
            <a:r>
              <a:rPr lang="en-US" dirty="0" smtClean="0">
                <a:latin typeface="+mn-lt"/>
              </a:rPr>
              <a:t>don’t think </a:t>
            </a:r>
            <a:r>
              <a:rPr lang="en-US" dirty="0">
                <a:latin typeface="+mn-lt"/>
              </a:rPr>
              <a:t>that will keep you out of a U.S. jail. </a:t>
            </a:r>
            <a:endParaRPr lang="en-US" dirty="0" smtClean="0">
              <a:latin typeface="+mn-lt"/>
            </a:endParaRPr>
          </a:p>
          <a:p>
            <a:pPr>
              <a:buNone/>
            </a:pPr>
            <a:endParaRPr lang="en-US" dirty="0">
              <a:latin typeface="+mn-lt"/>
            </a:endParaRPr>
          </a:p>
          <a:p>
            <a:pPr>
              <a:buNone/>
            </a:pPr>
            <a:r>
              <a:rPr lang="en-US" dirty="0" smtClean="0">
                <a:latin typeface="+mn-lt"/>
              </a:rPr>
              <a:t>For </a:t>
            </a:r>
            <a:r>
              <a:rPr lang="en-US" dirty="0">
                <a:latin typeface="+mn-lt"/>
              </a:rPr>
              <a:t>example</a:t>
            </a:r>
            <a:r>
              <a:rPr lang="en-US" dirty="0" smtClean="0">
                <a:latin typeface="+mn-lt"/>
              </a:rPr>
              <a:t>:</a:t>
            </a:r>
          </a:p>
          <a:p>
            <a:pPr>
              <a:buNone/>
            </a:pPr>
            <a:endParaRPr lang="en-US" sz="900" dirty="0">
              <a:latin typeface="+mn-lt"/>
            </a:endParaRPr>
          </a:p>
          <a:p>
            <a:pPr marL="285750" indent="-285750"/>
            <a:r>
              <a:rPr lang="en-US" dirty="0" smtClean="0">
                <a:latin typeface="+mn-lt"/>
              </a:rPr>
              <a:t>In </a:t>
            </a:r>
            <a:r>
              <a:rPr lang="en-US" dirty="0">
                <a:latin typeface="+mn-lt"/>
              </a:rPr>
              <a:t>1996 Archer Daniels Midland (ADM) </a:t>
            </a:r>
            <a:r>
              <a:rPr lang="en-US" dirty="0" smtClean="0">
                <a:latin typeface="+mn-lt"/>
              </a:rPr>
              <a:t>and two other </a:t>
            </a:r>
            <a:r>
              <a:rPr lang="en-US" dirty="0">
                <a:latin typeface="+mn-lt"/>
              </a:rPr>
              <a:t>producers of lysine (an animal </a:t>
            </a:r>
            <a:r>
              <a:rPr lang="en-US" dirty="0" smtClean="0">
                <a:latin typeface="+mn-lt"/>
              </a:rPr>
              <a:t>feed additive</a:t>
            </a:r>
            <a:r>
              <a:rPr lang="en-US" dirty="0">
                <a:latin typeface="+mn-lt"/>
              </a:rPr>
              <a:t>) pled guilty to charges of price </a:t>
            </a:r>
            <a:r>
              <a:rPr lang="en-US" dirty="0" smtClean="0">
                <a:latin typeface="+mn-lt"/>
              </a:rPr>
              <a:t>fixing. In </a:t>
            </a:r>
            <a:r>
              <a:rPr lang="en-US" dirty="0">
                <a:latin typeface="+mn-lt"/>
              </a:rPr>
              <a:t>1999 three ADM executives were </a:t>
            </a:r>
            <a:r>
              <a:rPr lang="en-US" dirty="0" smtClean="0">
                <a:latin typeface="+mn-lt"/>
              </a:rPr>
              <a:t>sentenced to </a:t>
            </a:r>
            <a:r>
              <a:rPr lang="en-US" dirty="0">
                <a:latin typeface="+mn-lt"/>
              </a:rPr>
              <a:t>prison terms of two to three </a:t>
            </a:r>
            <a:r>
              <a:rPr lang="en-US" dirty="0" smtClean="0">
                <a:latin typeface="+mn-lt"/>
              </a:rPr>
              <a:t>years.</a:t>
            </a:r>
            <a:endParaRPr lang="en-US" sz="800" dirty="0">
              <a:latin typeface="+mn-lt"/>
            </a:endParaRPr>
          </a:p>
          <a:p>
            <a:pPr>
              <a:buNone/>
            </a:pPr>
            <a:endParaRPr lang="en-US" sz="800" dirty="0">
              <a:latin typeface="+mn-lt"/>
            </a:endParaRPr>
          </a:p>
          <a:p>
            <a:pPr marL="228600" indent="-228600"/>
            <a:r>
              <a:rPr lang="en-US" dirty="0" smtClean="0">
                <a:latin typeface="+mn-lt"/>
              </a:rPr>
              <a:t>In </a:t>
            </a:r>
            <a:r>
              <a:rPr lang="en-US" dirty="0">
                <a:latin typeface="+mn-lt"/>
              </a:rPr>
              <a:t>1999 four of the world’s largest drug </a:t>
            </a:r>
            <a:r>
              <a:rPr lang="en-US" dirty="0" smtClean="0">
                <a:latin typeface="+mn-lt"/>
              </a:rPr>
              <a:t>and chemical </a:t>
            </a:r>
            <a:r>
              <a:rPr lang="en-US" dirty="0">
                <a:latin typeface="+mn-lt"/>
              </a:rPr>
              <a:t>companies—Hoffman-La Roche </a:t>
            </a:r>
            <a:r>
              <a:rPr lang="en-US" dirty="0" smtClean="0">
                <a:latin typeface="+mn-lt"/>
              </a:rPr>
              <a:t>of Switzerland</a:t>
            </a:r>
            <a:r>
              <a:rPr lang="en-US" dirty="0">
                <a:latin typeface="+mn-lt"/>
              </a:rPr>
              <a:t>, BASF of Germany, Rhone </a:t>
            </a:r>
            <a:r>
              <a:rPr lang="en-US" dirty="0" smtClean="0">
                <a:latin typeface="+mn-lt"/>
              </a:rPr>
              <a:t>Poulenc of France, </a:t>
            </a:r>
            <a:r>
              <a:rPr lang="en-US" dirty="0">
                <a:latin typeface="+mn-lt"/>
              </a:rPr>
              <a:t>and Takeda of Japan—pled </a:t>
            </a:r>
            <a:r>
              <a:rPr lang="en-US" dirty="0" smtClean="0">
                <a:latin typeface="+mn-lt"/>
              </a:rPr>
              <a:t>guilty to </a:t>
            </a:r>
            <a:r>
              <a:rPr lang="en-US" dirty="0">
                <a:latin typeface="+mn-lt"/>
              </a:rPr>
              <a:t>fixing the prices of vitamins sold in the </a:t>
            </a:r>
            <a:r>
              <a:rPr lang="en-US" dirty="0" smtClean="0">
                <a:latin typeface="+mn-lt"/>
              </a:rPr>
              <a:t>U.S. and </a:t>
            </a:r>
            <a:r>
              <a:rPr lang="en-US" dirty="0">
                <a:latin typeface="+mn-lt"/>
              </a:rPr>
              <a:t>Europe. The companies paid about $</a:t>
            </a:r>
            <a:r>
              <a:rPr lang="en-US" dirty="0" smtClean="0">
                <a:latin typeface="+mn-lt"/>
              </a:rPr>
              <a:t>1.5 billion </a:t>
            </a:r>
            <a:r>
              <a:rPr lang="en-US" dirty="0">
                <a:latin typeface="+mn-lt"/>
              </a:rPr>
              <a:t>in penalties to the U.S. </a:t>
            </a:r>
            <a:r>
              <a:rPr lang="en-US" dirty="0" smtClean="0">
                <a:latin typeface="+mn-lt"/>
              </a:rPr>
              <a:t>Department of </a:t>
            </a:r>
            <a:r>
              <a:rPr lang="en-US" dirty="0">
                <a:latin typeface="+mn-lt"/>
              </a:rPr>
              <a:t>Justice (DOJ), $1 billion to the </a:t>
            </a:r>
            <a:r>
              <a:rPr lang="en-US" dirty="0" smtClean="0">
                <a:latin typeface="+mn-lt"/>
              </a:rPr>
              <a:t>European </a:t>
            </a:r>
            <a:r>
              <a:rPr lang="en-US" dirty="0">
                <a:latin typeface="+mn-lt"/>
              </a:rPr>
              <a:t>Commission, and over $4 </a:t>
            </a:r>
            <a:r>
              <a:rPr lang="en-US" dirty="0" smtClean="0">
                <a:latin typeface="+mn-lt"/>
              </a:rPr>
              <a:t>billion to </a:t>
            </a:r>
            <a:r>
              <a:rPr lang="en-US" dirty="0">
                <a:latin typeface="+mn-lt"/>
              </a:rPr>
              <a:t>settle civil suits. </a:t>
            </a:r>
            <a:r>
              <a:rPr lang="en-US" dirty="0" smtClean="0">
                <a:latin typeface="+mn-lt"/>
              </a:rPr>
              <a:t>Executives from </a:t>
            </a:r>
            <a:r>
              <a:rPr lang="en-US" dirty="0">
                <a:latin typeface="+mn-lt"/>
              </a:rPr>
              <a:t>each of the companies </a:t>
            </a:r>
            <a:r>
              <a:rPr lang="en-US" dirty="0" smtClean="0">
                <a:latin typeface="+mn-lt"/>
              </a:rPr>
              <a:t>did prison </a:t>
            </a:r>
            <a:r>
              <a:rPr lang="en-US" dirty="0">
                <a:latin typeface="+mn-lt"/>
              </a:rPr>
              <a:t>time in the U.S</a:t>
            </a:r>
            <a:r>
              <a:rPr lang="en-US" dirty="0" smtClean="0">
                <a:latin typeface="+mn-lt"/>
              </a:rPr>
              <a:t>.</a:t>
            </a:r>
          </a:p>
        </p:txBody>
      </p:sp>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685800"/>
            <a:ext cx="2419350"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760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0">
                                            <p:txEl>
                                              <p:pRg st="0" end="0"/>
                                            </p:txEl>
                                          </p:spTgt>
                                        </p:tgtEl>
                                        <p:attrNameLst>
                                          <p:attrName>style.visibility</p:attrName>
                                        </p:attrNameLst>
                                      </p:cBhvr>
                                      <p:to>
                                        <p:strVal val="visible"/>
                                      </p:to>
                                    </p:set>
                                    <p:animEffect transition="in" filter="wipe(left)">
                                      <p:cBhvr>
                                        <p:cTn id="26" dur="500"/>
                                        <p:tgtEl>
                                          <p:spTgt spid="10">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0">
                                            <p:txEl>
                                              <p:pRg st="2" end="2"/>
                                            </p:txEl>
                                          </p:spTgt>
                                        </p:tgtEl>
                                        <p:attrNameLst>
                                          <p:attrName>style.visibility</p:attrName>
                                        </p:attrNameLst>
                                      </p:cBhvr>
                                      <p:to>
                                        <p:strVal val="visible"/>
                                      </p:to>
                                    </p:set>
                                    <p:animEffect transition="in" filter="wipe(left)">
                                      <p:cBhvr>
                                        <p:cTn id="31" dur="500"/>
                                        <p:tgtEl>
                                          <p:spTgt spid="10">
                                            <p:txEl>
                                              <p:pRg st="2" end="2"/>
                                            </p:txEl>
                                          </p:spTgt>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animEffect transition="in" filter="wipe(left)">
                                      <p:cBhvr>
                                        <p:cTn id="35" dur="500"/>
                                        <p:tgtEl>
                                          <p:spTgt spid="10">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0">
                                            <p:txEl>
                                              <p:pRg st="6" end="6"/>
                                            </p:txEl>
                                          </p:spTgt>
                                        </p:tgtEl>
                                        <p:attrNameLst>
                                          <p:attrName>style.visibility</p:attrName>
                                        </p:attrNameLst>
                                      </p:cBhvr>
                                      <p:to>
                                        <p:strVal val="visible"/>
                                      </p:to>
                                    </p:set>
                                    <p:animEffect transition="in" filter="wipe(left)">
                                      <p:cBhvr>
                                        <p:cTn id="40"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10" grpId="0" uiExpand="1"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dirty="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10.7</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GO DIRECTLY TO JAIL. DON’T </a:t>
            </a:r>
            <a:r>
              <a:rPr lang="en-US" sz="2000" b="1" dirty="0" smtClean="0">
                <a:solidFill>
                  <a:srgbClr val="007CB2"/>
                </a:solidFill>
                <a:latin typeface="Arial" charset="0"/>
              </a:rPr>
              <a:t>PASS </a:t>
            </a:r>
            <a:r>
              <a:rPr lang="en-US" sz="2000" b="1" dirty="0" smtClean="0">
                <a:solidFill>
                  <a:srgbClr val="007CB2"/>
                </a:solidFill>
                <a:latin typeface="Arial" charset="0"/>
              </a:rPr>
              <a:t>GO</a:t>
            </a:r>
            <a:endParaRPr lang="en-US" sz="2000" b="1" dirty="0">
              <a:solidFill>
                <a:srgbClr val="007CB2"/>
              </a:solidFill>
              <a:latin typeface="Arial" charset="0"/>
            </a:endParaRP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93"/>
          <p:cNvSpPr>
            <a:spLocks noChangeArrowheads="1"/>
          </p:cNvSpPr>
          <p:nvPr/>
        </p:nvSpPr>
        <p:spPr bwMode="auto">
          <a:xfrm>
            <a:off x="457200" y="685800"/>
            <a:ext cx="82296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a:buNone/>
            </a:pPr>
            <a:r>
              <a:rPr lang="en-US" dirty="0" smtClean="0">
                <a:latin typeface="+mn-lt"/>
              </a:rPr>
              <a:t>If </a:t>
            </a:r>
            <a:r>
              <a:rPr lang="en-US" dirty="0">
                <a:latin typeface="+mn-lt"/>
              </a:rPr>
              <a:t>you become </a:t>
            </a:r>
            <a:r>
              <a:rPr lang="en-US" dirty="0" smtClean="0">
                <a:latin typeface="+mn-lt"/>
              </a:rPr>
              <a:t>a successful </a:t>
            </a:r>
            <a:r>
              <a:rPr lang="en-US" dirty="0">
                <a:latin typeface="+mn-lt"/>
              </a:rPr>
              <a:t>business executive, </a:t>
            </a:r>
            <a:r>
              <a:rPr lang="en-US" dirty="0" smtClean="0">
                <a:latin typeface="+mn-lt"/>
              </a:rPr>
              <a:t>think</a:t>
            </a:r>
            <a:br>
              <a:rPr lang="en-US" dirty="0" smtClean="0">
                <a:latin typeface="+mn-lt"/>
              </a:rPr>
            </a:br>
            <a:r>
              <a:rPr lang="en-US" dirty="0" smtClean="0">
                <a:latin typeface="+mn-lt"/>
              </a:rPr>
              <a:t>twice </a:t>
            </a:r>
            <a:r>
              <a:rPr lang="en-US" dirty="0">
                <a:latin typeface="+mn-lt"/>
              </a:rPr>
              <a:t>before picking up the phone. And if </a:t>
            </a:r>
            <a:r>
              <a:rPr lang="en-US" dirty="0" smtClean="0">
                <a:latin typeface="+mn-lt"/>
              </a:rPr>
              <a:t>your</a:t>
            </a:r>
            <a:br>
              <a:rPr lang="en-US" dirty="0" smtClean="0">
                <a:latin typeface="+mn-lt"/>
              </a:rPr>
            </a:br>
            <a:r>
              <a:rPr lang="en-US" dirty="0" smtClean="0">
                <a:latin typeface="+mn-lt"/>
              </a:rPr>
              <a:t>company happens </a:t>
            </a:r>
            <a:r>
              <a:rPr lang="en-US" dirty="0">
                <a:latin typeface="+mn-lt"/>
              </a:rPr>
              <a:t>to be located in Europe or Asia</a:t>
            </a:r>
            <a:r>
              <a:rPr lang="en-US" dirty="0" smtClean="0">
                <a:latin typeface="+mn-lt"/>
              </a:rPr>
              <a:t>,</a:t>
            </a:r>
            <a:br>
              <a:rPr lang="en-US" dirty="0" smtClean="0">
                <a:latin typeface="+mn-lt"/>
              </a:rPr>
            </a:br>
            <a:r>
              <a:rPr lang="en-US" dirty="0" smtClean="0">
                <a:latin typeface="+mn-lt"/>
              </a:rPr>
              <a:t>don’t think </a:t>
            </a:r>
            <a:r>
              <a:rPr lang="en-US" dirty="0">
                <a:latin typeface="+mn-lt"/>
              </a:rPr>
              <a:t>that will keep you out of a U.S. jail. </a:t>
            </a:r>
            <a:endParaRPr lang="en-US" dirty="0" smtClean="0">
              <a:latin typeface="+mn-lt"/>
            </a:endParaRPr>
          </a:p>
          <a:p>
            <a:pPr>
              <a:buNone/>
            </a:pPr>
            <a:endParaRPr lang="en-US" dirty="0">
              <a:latin typeface="+mn-lt"/>
            </a:endParaRPr>
          </a:p>
          <a:p>
            <a:pPr>
              <a:buNone/>
            </a:pPr>
            <a:r>
              <a:rPr lang="en-US" dirty="0" smtClean="0">
                <a:latin typeface="+mn-lt"/>
              </a:rPr>
              <a:t>For </a:t>
            </a:r>
            <a:r>
              <a:rPr lang="en-US" dirty="0">
                <a:latin typeface="+mn-lt"/>
              </a:rPr>
              <a:t>example</a:t>
            </a:r>
            <a:r>
              <a:rPr lang="en-US" dirty="0" smtClean="0">
                <a:latin typeface="+mn-lt"/>
              </a:rPr>
              <a:t>:</a:t>
            </a:r>
          </a:p>
          <a:p>
            <a:pPr>
              <a:buNone/>
            </a:pPr>
            <a:endParaRPr lang="en-US" sz="900" dirty="0">
              <a:latin typeface="+mn-lt"/>
            </a:endParaRPr>
          </a:p>
          <a:p>
            <a:pPr marL="228600" indent="-228600"/>
            <a:r>
              <a:rPr lang="en-US" dirty="0">
                <a:latin typeface="+mn-lt"/>
              </a:rPr>
              <a:t>During 2002 to 2009, Horizon Lines engaged in price fixing </a:t>
            </a:r>
            <a:r>
              <a:rPr lang="es-ES" dirty="0" err="1">
                <a:latin typeface="+mn-lt"/>
              </a:rPr>
              <a:t>with</a:t>
            </a:r>
            <a:r>
              <a:rPr lang="es-ES" dirty="0">
                <a:latin typeface="+mn-lt"/>
              </a:rPr>
              <a:t> Sea </a:t>
            </a:r>
            <a:r>
              <a:rPr lang="es-ES" dirty="0" err="1">
                <a:latin typeface="+mn-lt"/>
              </a:rPr>
              <a:t>Star</a:t>
            </a:r>
            <a:r>
              <a:rPr lang="es-ES" dirty="0">
                <a:latin typeface="+mn-lt"/>
              </a:rPr>
              <a:t> </a:t>
            </a:r>
            <a:r>
              <a:rPr lang="es-ES" dirty="0" err="1">
                <a:latin typeface="+mn-lt"/>
              </a:rPr>
              <a:t>Lines</a:t>
            </a:r>
            <a:r>
              <a:rPr lang="es-ES" dirty="0">
                <a:latin typeface="+mn-lt"/>
              </a:rPr>
              <a:t> (Puerto </a:t>
            </a:r>
            <a:r>
              <a:rPr lang="es-ES" dirty="0" smtClean="0">
                <a:latin typeface="+mn-lt"/>
              </a:rPr>
              <a:t>Rico-</a:t>
            </a:r>
            <a:r>
              <a:rPr lang="en-US" dirty="0" smtClean="0">
                <a:latin typeface="+mn-lt"/>
              </a:rPr>
              <a:t>based </a:t>
            </a:r>
            <a:r>
              <a:rPr lang="en-US" dirty="0">
                <a:latin typeface="+mn-lt"/>
              </a:rPr>
              <a:t>shipping companies). Five executives got prison terms ranging from one to four years</a:t>
            </a:r>
            <a:r>
              <a:rPr lang="en-US" dirty="0" smtClean="0">
                <a:latin typeface="+mn-lt"/>
              </a:rPr>
              <a:t>.</a:t>
            </a:r>
          </a:p>
          <a:p>
            <a:pPr>
              <a:buNone/>
            </a:pPr>
            <a:endParaRPr lang="en-US" sz="900" dirty="0">
              <a:latin typeface="+mn-lt"/>
            </a:endParaRPr>
          </a:p>
          <a:p>
            <a:pPr marL="228600" indent="-228600"/>
            <a:r>
              <a:rPr lang="en-US" dirty="0" smtClean="0">
                <a:latin typeface="+mn-lt"/>
              </a:rPr>
              <a:t>Eight </a:t>
            </a:r>
            <a:r>
              <a:rPr lang="en-US" dirty="0">
                <a:latin typeface="+mn-lt"/>
              </a:rPr>
              <a:t>companies, mostly in Korea and </a:t>
            </a:r>
            <a:r>
              <a:rPr lang="en-US" dirty="0" smtClean="0">
                <a:latin typeface="+mn-lt"/>
              </a:rPr>
              <a:t>Japan, fixed </a:t>
            </a:r>
            <a:r>
              <a:rPr lang="en-US" dirty="0">
                <a:latin typeface="+mn-lt"/>
              </a:rPr>
              <a:t>DRAM (memory chip) prices from </a:t>
            </a:r>
            <a:r>
              <a:rPr lang="en-US" dirty="0" smtClean="0">
                <a:latin typeface="+mn-lt"/>
              </a:rPr>
              <a:t>1998 to </a:t>
            </a:r>
            <a:r>
              <a:rPr lang="en-US" dirty="0">
                <a:latin typeface="+mn-lt"/>
              </a:rPr>
              <a:t>2002. In 2007, 18 executives from </a:t>
            </a:r>
            <a:r>
              <a:rPr lang="en-US" dirty="0" smtClean="0">
                <a:latin typeface="+mn-lt"/>
              </a:rPr>
              <a:t>these companies </a:t>
            </a:r>
            <a:r>
              <a:rPr lang="en-US" dirty="0">
                <a:latin typeface="+mn-lt"/>
              </a:rPr>
              <a:t>were sentenced to prison terms </a:t>
            </a:r>
            <a:r>
              <a:rPr lang="en-US" dirty="0" smtClean="0">
                <a:latin typeface="+mn-lt"/>
              </a:rPr>
              <a:t>in the </a:t>
            </a:r>
            <a:r>
              <a:rPr lang="en-US" dirty="0">
                <a:latin typeface="+mn-lt"/>
              </a:rPr>
              <a:t>United States</a:t>
            </a:r>
            <a:r>
              <a:rPr lang="en-US" dirty="0" smtClean="0">
                <a:latin typeface="+mn-lt"/>
              </a:rPr>
              <a:t>.</a:t>
            </a:r>
          </a:p>
          <a:p>
            <a:pPr>
              <a:buNone/>
            </a:pPr>
            <a:endParaRPr lang="en-US" sz="900" dirty="0" smtClean="0">
              <a:latin typeface="+mn-lt"/>
            </a:endParaRPr>
          </a:p>
          <a:p>
            <a:pPr marL="228600" indent="-228600"/>
            <a:r>
              <a:rPr lang="en-US" dirty="0" smtClean="0">
                <a:latin typeface="+mn-lt"/>
              </a:rPr>
              <a:t>In </a:t>
            </a:r>
            <a:r>
              <a:rPr lang="en-US" dirty="0">
                <a:latin typeface="+mn-lt"/>
              </a:rPr>
              <a:t>2009, five companies pled guilty to </a:t>
            </a:r>
            <a:r>
              <a:rPr lang="en-US" dirty="0" smtClean="0">
                <a:latin typeface="+mn-lt"/>
              </a:rPr>
              <a:t>fixing prices </a:t>
            </a:r>
            <a:r>
              <a:rPr lang="en-US" dirty="0">
                <a:latin typeface="+mn-lt"/>
              </a:rPr>
              <a:t>of LCD displays during 2001 to </a:t>
            </a:r>
            <a:r>
              <a:rPr lang="en-US" dirty="0" smtClean="0">
                <a:latin typeface="+mn-lt"/>
              </a:rPr>
              <a:t>2006. 22 </a:t>
            </a:r>
            <a:r>
              <a:rPr lang="en-US" dirty="0">
                <a:latin typeface="+mn-lt"/>
              </a:rPr>
              <a:t>executives received prison sentences </a:t>
            </a:r>
            <a:r>
              <a:rPr lang="en-US" dirty="0" smtClean="0">
                <a:latin typeface="+mn-lt"/>
              </a:rPr>
              <a:t>in the </a:t>
            </a:r>
            <a:r>
              <a:rPr lang="en-US" dirty="0">
                <a:latin typeface="+mn-lt"/>
              </a:rPr>
              <a:t>United States (on top of $1 billion in fines</a:t>
            </a:r>
            <a:r>
              <a:rPr lang="en-US" dirty="0" smtClean="0">
                <a:latin typeface="+mn-lt"/>
              </a:rPr>
              <a:t>).</a:t>
            </a:r>
          </a:p>
          <a:p>
            <a:pPr>
              <a:buNone/>
            </a:pPr>
            <a:endParaRPr lang="en-US" sz="900" dirty="0" smtClean="0">
              <a:latin typeface="+mn-lt"/>
            </a:endParaRPr>
          </a:p>
          <a:p>
            <a:pPr marL="228600" indent="-228600"/>
            <a:r>
              <a:rPr lang="en-US" dirty="0" smtClean="0">
                <a:latin typeface="+mn-lt"/>
              </a:rPr>
              <a:t>In </a:t>
            </a:r>
            <a:r>
              <a:rPr lang="en-US" dirty="0">
                <a:latin typeface="+mn-lt"/>
              </a:rPr>
              <a:t>2011, two companies were convicted of </a:t>
            </a:r>
            <a:r>
              <a:rPr lang="en-US" dirty="0" smtClean="0">
                <a:latin typeface="+mn-lt"/>
              </a:rPr>
              <a:t>fixing prices </a:t>
            </a:r>
            <a:r>
              <a:rPr lang="en-US" dirty="0">
                <a:latin typeface="+mn-lt"/>
              </a:rPr>
              <a:t>and rigging bids for ready-mix </a:t>
            </a:r>
            <a:r>
              <a:rPr lang="en-US" dirty="0" smtClean="0">
                <a:latin typeface="+mn-lt"/>
              </a:rPr>
              <a:t>concrete in </a:t>
            </a:r>
            <a:r>
              <a:rPr lang="en-US" dirty="0">
                <a:latin typeface="+mn-lt"/>
              </a:rPr>
              <a:t>Iowa. One executive was sentenced to </a:t>
            </a:r>
            <a:r>
              <a:rPr lang="en-US" dirty="0" smtClean="0">
                <a:latin typeface="+mn-lt"/>
              </a:rPr>
              <a:t>one year </a:t>
            </a:r>
            <a:r>
              <a:rPr lang="en-US" dirty="0">
                <a:latin typeface="+mn-lt"/>
              </a:rPr>
              <a:t>in prison, another to four years.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685800"/>
            <a:ext cx="2419350"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0067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animEffect transition="in" filter="wipe(left)">
                                      <p:cBhvr>
                                        <p:cTn id="7" dur="500"/>
                                        <p:tgtEl>
                                          <p:spTgt spid="10">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xEl>
                                              <p:pRg st="6" end="6"/>
                                            </p:txEl>
                                          </p:spTgt>
                                        </p:tgtEl>
                                        <p:attrNameLst>
                                          <p:attrName>style.visibility</p:attrName>
                                        </p:attrNameLst>
                                      </p:cBhvr>
                                      <p:to>
                                        <p:strVal val="visible"/>
                                      </p:to>
                                    </p:set>
                                    <p:animEffect transition="in" filter="wipe(left)">
                                      <p:cBhvr>
                                        <p:cTn id="12" dur="500"/>
                                        <p:tgtEl>
                                          <p:spTgt spid="10">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xEl>
                                              <p:pRg st="8" end="8"/>
                                            </p:txEl>
                                          </p:spTgt>
                                        </p:tgtEl>
                                        <p:attrNameLst>
                                          <p:attrName>style.visibility</p:attrName>
                                        </p:attrNameLst>
                                      </p:cBhvr>
                                      <p:to>
                                        <p:strVal val="visible"/>
                                      </p:to>
                                    </p:set>
                                    <p:animEffect transition="in" filter="wipe(left)">
                                      <p:cBhvr>
                                        <p:cTn id="17" dur="500"/>
                                        <p:tgtEl>
                                          <p:spTgt spid="10">
                                            <p:txEl>
                                              <p:pRg st="8" end="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xEl>
                                              <p:pRg st="10" end="10"/>
                                            </p:txEl>
                                          </p:spTgt>
                                        </p:tgtEl>
                                        <p:attrNameLst>
                                          <p:attrName>style.visibility</p:attrName>
                                        </p:attrNameLst>
                                      </p:cBhvr>
                                      <p:to>
                                        <p:strVal val="visible"/>
                                      </p:to>
                                    </p:set>
                                    <p:animEffect transition="in" filter="wipe(left)">
                                      <p:cBhvr>
                                        <p:cTn id="22" dur="500"/>
                                        <p:tgtEl>
                                          <p:spTgt spid="10">
                                            <p:txEl>
                                              <p:pRg st="10" end="10"/>
                                            </p:txEl>
                                          </p:spTgt>
                                        </p:tgtEl>
                                      </p:cBhvr>
                                    </p:animEffect>
                                  </p:childTnLst>
                                </p:cTn>
                              </p:par>
                            </p:childTnLst>
                          </p:cTn>
                        </p:par>
                        <p:par>
                          <p:cTn id="23" fill="hold">
                            <p:stCondLst>
                              <p:cond delay="50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dirty="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10.8</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5436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a:t>
            </a:r>
            <a:r>
              <a:rPr lang="en-US" sz="2000" b="1" dirty="0" smtClean="0">
                <a:solidFill>
                  <a:srgbClr val="007CB2"/>
                </a:solidFill>
                <a:latin typeface="Arial" charset="0"/>
              </a:rPr>
              <a:t>UNITED </a:t>
            </a:r>
            <a:r>
              <a:rPr lang="en-US" sz="2000" b="1" dirty="0" smtClean="0">
                <a:solidFill>
                  <a:srgbClr val="007CB2"/>
                </a:solidFill>
                <a:latin typeface="Arial" charset="0"/>
              </a:rPr>
              <a:t>STATES AND THE EUROPEAN UNION VERSUS MICROSOFT</a:t>
            </a:r>
            <a:endParaRPr lang="en-US" sz="2000" b="1" dirty="0">
              <a:solidFill>
                <a:srgbClr val="007CB2"/>
              </a:solidFill>
              <a:latin typeface="Arial" charset="0"/>
            </a:endParaRPr>
          </a:p>
        </p:txBody>
      </p:sp>
      <p:sp>
        <p:nvSpPr>
          <p:cNvPr id="10" name="Rectangle 93"/>
          <p:cNvSpPr>
            <a:spLocks noChangeArrowheads="1"/>
          </p:cNvSpPr>
          <p:nvPr/>
        </p:nvSpPr>
        <p:spPr bwMode="auto">
          <a:xfrm>
            <a:off x="457200" y="685800"/>
            <a:ext cx="84582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a:buNone/>
            </a:pPr>
            <a:r>
              <a:rPr lang="en-US" dirty="0">
                <a:latin typeface="+mn-lt"/>
              </a:rPr>
              <a:t>Over the past two decades </a:t>
            </a:r>
            <a:r>
              <a:rPr lang="en-US" dirty="0" smtClean="0">
                <a:latin typeface="+mn-lt"/>
              </a:rPr>
              <a:t>Microsoft has grown to become the</a:t>
            </a:r>
            <a:br>
              <a:rPr lang="en-US" dirty="0" smtClean="0">
                <a:latin typeface="+mn-lt"/>
              </a:rPr>
            </a:br>
            <a:r>
              <a:rPr lang="en-US" dirty="0" smtClean="0">
                <a:latin typeface="+mn-lt"/>
              </a:rPr>
              <a:t>largest computer software </a:t>
            </a:r>
            <a:r>
              <a:rPr lang="en-US" dirty="0">
                <a:latin typeface="+mn-lt"/>
              </a:rPr>
              <a:t>company in </a:t>
            </a:r>
            <a:r>
              <a:rPr lang="en-US" dirty="0" smtClean="0">
                <a:latin typeface="+mn-lt"/>
              </a:rPr>
              <a:t>the world, and has</a:t>
            </a:r>
            <a:br>
              <a:rPr lang="en-US" dirty="0" smtClean="0">
                <a:latin typeface="+mn-lt"/>
              </a:rPr>
            </a:br>
            <a:r>
              <a:rPr lang="en-US" dirty="0" smtClean="0">
                <a:latin typeface="+mn-lt"/>
              </a:rPr>
              <a:t>dominated </a:t>
            </a:r>
            <a:r>
              <a:rPr lang="en-US" dirty="0">
                <a:latin typeface="+mn-lt"/>
              </a:rPr>
              <a:t>the </a:t>
            </a:r>
            <a:r>
              <a:rPr lang="en-US" dirty="0" smtClean="0">
                <a:latin typeface="+mn-lt"/>
              </a:rPr>
              <a:t>office productivity market</a:t>
            </a:r>
            <a:r>
              <a:rPr lang="en-US" dirty="0">
                <a:latin typeface="+mn-lt"/>
              </a:rPr>
              <a:t>. </a:t>
            </a:r>
            <a:endParaRPr lang="en-US" dirty="0" smtClean="0">
              <a:latin typeface="+mn-lt"/>
            </a:endParaRPr>
          </a:p>
          <a:p>
            <a:pPr>
              <a:buNone/>
            </a:pPr>
            <a:endParaRPr lang="en-US" sz="900" dirty="0">
              <a:latin typeface="+mn-lt"/>
            </a:endParaRPr>
          </a:p>
          <a:p>
            <a:pPr>
              <a:buNone/>
            </a:pPr>
            <a:r>
              <a:rPr lang="en-US" dirty="0" smtClean="0">
                <a:latin typeface="+mn-lt"/>
              </a:rPr>
              <a:t>Under </a:t>
            </a:r>
            <a:r>
              <a:rPr lang="en-US" dirty="0">
                <a:latin typeface="+mn-lt"/>
              </a:rPr>
              <a:t>the </a:t>
            </a:r>
            <a:r>
              <a:rPr lang="en-US" dirty="0" smtClean="0">
                <a:latin typeface="+mn-lt"/>
              </a:rPr>
              <a:t>antitrust laws </a:t>
            </a:r>
            <a:r>
              <a:rPr lang="en-US" dirty="0">
                <a:latin typeface="+mn-lt"/>
              </a:rPr>
              <a:t>of the United States and </a:t>
            </a:r>
            <a:r>
              <a:rPr lang="en-US" dirty="0" smtClean="0">
                <a:latin typeface="+mn-lt"/>
              </a:rPr>
              <a:t>the European</a:t>
            </a:r>
            <a:br>
              <a:rPr lang="en-US" dirty="0" smtClean="0">
                <a:latin typeface="+mn-lt"/>
              </a:rPr>
            </a:br>
            <a:r>
              <a:rPr lang="en-US" dirty="0" smtClean="0">
                <a:latin typeface="+mn-lt"/>
              </a:rPr>
              <a:t>Union, efforts </a:t>
            </a:r>
            <a:r>
              <a:rPr lang="en-US" dirty="0">
                <a:latin typeface="+mn-lt"/>
              </a:rPr>
              <a:t>by firms to restrain trade or to engage </a:t>
            </a:r>
            <a:r>
              <a:rPr lang="en-US" dirty="0" smtClean="0">
                <a:latin typeface="+mn-lt"/>
              </a:rPr>
              <a:t>in</a:t>
            </a:r>
            <a:br>
              <a:rPr lang="en-US" dirty="0" smtClean="0">
                <a:latin typeface="+mn-lt"/>
              </a:rPr>
            </a:br>
            <a:r>
              <a:rPr lang="en-US" dirty="0" smtClean="0">
                <a:latin typeface="+mn-lt"/>
              </a:rPr>
              <a:t>activities </a:t>
            </a:r>
            <a:r>
              <a:rPr lang="en-US" dirty="0">
                <a:latin typeface="+mn-lt"/>
              </a:rPr>
              <a:t>that inappropriately maintain </a:t>
            </a:r>
            <a:r>
              <a:rPr lang="en-US" dirty="0" smtClean="0">
                <a:latin typeface="+mn-lt"/>
              </a:rPr>
              <a:t>monopolies are </a:t>
            </a:r>
            <a:r>
              <a:rPr lang="en-US" dirty="0">
                <a:latin typeface="+mn-lt"/>
              </a:rPr>
              <a:t>illegal</a:t>
            </a:r>
            <a:r>
              <a:rPr lang="en-US" dirty="0" smtClean="0">
                <a:latin typeface="+mn-lt"/>
              </a:rPr>
              <a:t>.</a:t>
            </a:r>
          </a:p>
          <a:p>
            <a:pPr>
              <a:buNone/>
            </a:pPr>
            <a:endParaRPr lang="en-US" sz="900" dirty="0">
              <a:latin typeface="+mn-lt"/>
            </a:endParaRPr>
          </a:p>
          <a:p>
            <a:pPr>
              <a:buNone/>
            </a:pPr>
            <a:r>
              <a:rPr lang="en-US" dirty="0" smtClean="0">
                <a:latin typeface="+mn-lt"/>
              </a:rPr>
              <a:t>Did </a:t>
            </a:r>
            <a:r>
              <a:rPr lang="en-US" dirty="0">
                <a:latin typeface="+mn-lt"/>
              </a:rPr>
              <a:t>Microsoft engage in </a:t>
            </a:r>
            <a:r>
              <a:rPr lang="en-US" dirty="0" smtClean="0">
                <a:latin typeface="+mn-lt"/>
              </a:rPr>
              <a:t>anticompetitive, illegal practices?</a:t>
            </a:r>
            <a:br>
              <a:rPr lang="en-US" dirty="0" smtClean="0">
                <a:latin typeface="+mn-lt"/>
              </a:rPr>
            </a:br>
            <a:r>
              <a:rPr lang="en-US" dirty="0" smtClean="0">
                <a:latin typeface="+mn-lt"/>
              </a:rPr>
              <a:t>In </a:t>
            </a:r>
            <a:r>
              <a:rPr lang="en-US" dirty="0">
                <a:latin typeface="+mn-lt"/>
              </a:rPr>
              <a:t>1998, the U.S. </a:t>
            </a:r>
            <a:r>
              <a:rPr lang="en-US" dirty="0" smtClean="0">
                <a:latin typeface="+mn-lt"/>
              </a:rPr>
              <a:t>government </a:t>
            </a:r>
            <a:r>
              <a:rPr lang="en-US" dirty="0">
                <a:latin typeface="+mn-lt"/>
              </a:rPr>
              <a:t>said yes; </a:t>
            </a:r>
            <a:r>
              <a:rPr lang="en-US" dirty="0" smtClean="0">
                <a:latin typeface="+mn-lt"/>
              </a:rPr>
              <a:t>Microsoft disagreed.</a:t>
            </a:r>
            <a:br>
              <a:rPr lang="en-US" dirty="0" smtClean="0">
                <a:latin typeface="+mn-lt"/>
              </a:rPr>
            </a:br>
            <a:r>
              <a:rPr lang="en-US" dirty="0" smtClean="0">
                <a:latin typeface="+mn-lt"/>
              </a:rPr>
              <a:t>The </a:t>
            </a:r>
            <a:r>
              <a:rPr lang="en-US" dirty="0">
                <a:latin typeface="+mn-lt"/>
              </a:rPr>
              <a:t>Antitrust Division of the U.S. </a:t>
            </a:r>
            <a:r>
              <a:rPr lang="en-US" dirty="0" smtClean="0">
                <a:latin typeface="+mn-lt"/>
              </a:rPr>
              <a:t>DOJ filed </a:t>
            </a:r>
            <a:r>
              <a:rPr lang="en-US" dirty="0">
                <a:latin typeface="+mn-lt"/>
              </a:rPr>
              <a:t>suit, claiming </a:t>
            </a:r>
            <a:r>
              <a:rPr lang="en-US" dirty="0" smtClean="0">
                <a:latin typeface="+mn-lt"/>
              </a:rPr>
              <a:t>that Microsoft </a:t>
            </a:r>
            <a:r>
              <a:rPr lang="en-US" dirty="0">
                <a:latin typeface="+mn-lt"/>
              </a:rPr>
              <a:t>had illegally </a:t>
            </a:r>
            <a:r>
              <a:rPr lang="en-US" dirty="0" smtClean="0">
                <a:latin typeface="+mn-lt"/>
              </a:rPr>
              <a:t>bundled its Internet </a:t>
            </a:r>
            <a:r>
              <a:rPr lang="en-US" dirty="0">
                <a:latin typeface="+mn-lt"/>
              </a:rPr>
              <a:t>browser, Internet </a:t>
            </a:r>
            <a:r>
              <a:rPr lang="en-US" dirty="0" smtClean="0">
                <a:latin typeface="+mn-lt"/>
              </a:rPr>
              <a:t>Explorer, </a:t>
            </a:r>
            <a:r>
              <a:rPr lang="en-US" dirty="0">
                <a:latin typeface="+mn-lt"/>
              </a:rPr>
              <a:t>with </a:t>
            </a:r>
            <a:r>
              <a:rPr lang="en-US" dirty="0" smtClean="0">
                <a:latin typeface="+mn-lt"/>
              </a:rPr>
              <a:t>its operating </a:t>
            </a:r>
            <a:r>
              <a:rPr lang="en-US" dirty="0">
                <a:latin typeface="+mn-lt"/>
              </a:rPr>
              <a:t>system </a:t>
            </a:r>
            <a:r>
              <a:rPr lang="en-US" dirty="0" smtClean="0">
                <a:latin typeface="+mn-lt"/>
              </a:rPr>
              <a:t>for the </a:t>
            </a:r>
            <a:r>
              <a:rPr lang="en-US" dirty="0">
                <a:latin typeface="+mn-lt"/>
              </a:rPr>
              <a:t>purpose of </a:t>
            </a:r>
            <a:r>
              <a:rPr lang="en-US" dirty="0" smtClean="0">
                <a:latin typeface="+mn-lt"/>
              </a:rPr>
              <a:t>maintaining its </a:t>
            </a:r>
            <a:r>
              <a:rPr lang="en-US" dirty="0">
                <a:latin typeface="+mn-lt"/>
              </a:rPr>
              <a:t>dominant operating system monopoly</a:t>
            </a:r>
            <a:r>
              <a:rPr lang="en-US" dirty="0" smtClean="0">
                <a:latin typeface="+mn-lt"/>
              </a:rPr>
              <a:t>.</a:t>
            </a:r>
          </a:p>
          <a:p>
            <a:pPr>
              <a:buNone/>
            </a:pPr>
            <a:endParaRPr lang="en-US" sz="900" dirty="0" smtClean="0">
              <a:latin typeface="+mn-lt"/>
            </a:endParaRPr>
          </a:p>
          <a:p>
            <a:pPr>
              <a:buNone/>
            </a:pPr>
            <a:r>
              <a:rPr lang="en-US" dirty="0" smtClean="0">
                <a:latin typeface="+mn-lt"/>
              </a:rPr>
              <a:t>Following </a:t>
            </a:r>
            <a:r>
              <a:rPr lang="en-US" dirty="0">
                <a:latin typeface="+mn-lt"/>
              </a:rPr>
              <a:t>an eight-month trial that was </a:t>
            </a:r>
            <a:r>
              <a:rPr lang="en-US" dirty="0" smtClean="0">
                <a:latin typeface="+mn-lt"/>
              </a:rPr>
              <a:t>hard-fought on </a:t>
            </a:r>
            <a:r>
              <a:rPr lang="en-US" dirty="0">
                <a:latin typeface="+mn-lt"/>
              </a:rPr>
              <a:t>a range of economic issues, the </a:t>
            </a:r>
            <a:r>
              <a:rPr lang="en-US" dirty="0" smtClean="0">
                <a:latin typeface="+mn-lt"/>
              </a:rPr>
              <a:t>District Court </a:t>
            </a:r>
            <a:r>
              <a:rPr lang="en-US" dirty="0">
                <a:latin typeface="+mn-lt"/>
              </a:rPr>
              <a:t>found that Microsoft did have </a:t>
            </a:r>
            <a:r>
              <a:rPr lang="en-US" dirty="0" smtClean="0">
                <a:latin typeface="+mn-lt"/>
              </a:rPr>
              <a:t>monopoly power </a:t>
            </a:r>
            <a:r>
              <a:rPr lang="en-US" dirty="0">
                <a:latin typeface="+mn-lt"/>
              </a:rPr>
              <a:t>in the market for PC operating </a:t>
            </a:r>
            <a:r>
              <a:rPr lang="en-US" dirty="0" smtClean="0">
                <a:latin typeface="+mn-lt"/>
              </a:rPr>
              <a:t>systems, </a:t>
            </a:r>
            <a:r>
              <a:rPr lang="en-US" dirty="0">
                <a:latin typeface="+mn-lt"/>
              </a:rPr>
              <a:t>which it had </a:t>
            </a:r>
            <a:r>
              <a:rPr lang="en-US" dirty="0" smtClean="0">
                <a:latin typeface="+mn-lt"/>
              </a:rPr>
              <a:t>maintained illegally in violation </a:t>
            </a:r>
            <a:r>
              <a:rPr lang="en-US" dirty="0">
                <a:latin typeface="+mn-lt"/>
              </a:rPr>
              <a:t>of Section 2 of the </a:t>
            </a:r>
            <a:r>
              <a:rPr lang="en-US" dirty="0" smtClean="0">
                <a:latin typeface="+mn-lt"/>
              </a:rPr>
              <a:t>Sherman Act.</a:t>
            </a:r>
          </a:p>
          <a:p>
            <a:pPr>
              <a:buNone/>
            </a:pPr>
            <a:endParaRPr lang="en-US" sz="900" dirty="0" smtClean="0">
              <a:latin typeface="+mn-lt"/>
            </a:endParaRPr>
          </a:p>
          <a:p>
            <a:pPr>
              <a:buNone/>
            </a:pPr>
            <a:r>
              <a:rPr lang="en-US" dirty="0">
                <a:latin typeface="+mn-lt"/>
              </a:rPr>
              <a:t>The </a:t>
            </a:r>
            <a:r>
              <a:rPr lang="en-US" dirty="0" smtClean="0">
                <a:latin typeface="+mn-lt"/>
              </a:rPr>
              <a:t>U.S. </a:t>
            </a:r>
            <a:r>
              <a:rPr lang="en-US" dirty="0">
                <a:latin typeface="+mn-lt"/>
              </a:rPr>
              <a:t>case was ultimately settled in 2004, with (among </a:t>
            </a:r>
            <a:r>
              <a:rPr lang="en-US" dirty="0" smtClean="0">
                <a:latin typeface="+mn-lt"/>
              </a:rPr>
              <a:t>other things</a:t>
            </a:r>
            <a:r>
              <a:rPr lang="en-US" dirty="0">
                <a:latin typeface="+mn-lt"/>
              </a:rPr>
              <a:t>) Microsoft agreeing to give computer </a:t>
            </a:r>
            <a:r>
              <a:rPr lang="en-US" dirty="0" smtClean="0">
                <a:latin typeface="+mn-lt"/>
              </a:rPr>
              <a:t>manufacturers (1</a:t>
            </a:r>
            <a:r>
              <a:rPr lang="en-US" dirty="0">
                <a:latin typeface="+mn-lt"/>
              </a:rPr>
              <a:t>) the ability to offer an operating system without </a:t>
            </a:r>
            <a:r>
              <a:rPr lang="en-US" dirty="0" smtClean="0">
                <a:latin typeface="+mn-lt"/>
              </a:rPr>
              <a:t>Internet Explorer </a:t>
            </a:r>
            <a:r>
              <a:rPr lang="en-US" dirty="0">
                <a:latin typeface="+mn-lt"/>
              </a:rPr>
              <a:t>and (2) the option of loading competing </a:t>
            </a:r>
            <a:r>
              <a:rPr lang="en-US" dirty="0" smtClean="0">
                <a:latin typeface="+mn-lt"/>
              </a:rPr>
              <a:t>browser Programs </a:t>
            </a:r>
            <a:r>
              <a:rPr lang="en-US" dirty="0">
                <a:latin typeface="+mn-lt"/>
              </a:rPr>
              <a:t>on the PCs that they sell.</a:t>
            </a:r>
          </a:p>
          <a:p>
            <a:pPr>
              <a:buNone/>
            </a:pPr>
            <a:endParaRPr lang="en-US" dirty="0">
              <a:latin typeface="+mn-lt"/>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485775"/>
            <a:ext cx="1905000" cy="263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9228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fade">
                                      <p:cBhvr>
                                        <p:cTn id="19" dur="500"/>
                                        <p:tgtEl>
                                          <p:spTgt spid="409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wipe(left)">
                                      <p:cBhvr>
                                        <p:cTn id="23" dur="500"/>
                                        <p:tgtEl>
                                          <p:spTgt spid="10">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wipe(left)">
                                      <p:cBhvr>
                                        <p:cTn id="28" dur="500"/>
                                        <p:tgtEl>
                                          <p:spTgt spid="10">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10">
                                            <p:txEl>
                                              <p:pRg st="4" end="4"/>
                                            </p:txEl>
                                          </p:spTgt>
                                        </p:tgtEl>
                                        <p:attrNameLst>
                                          <p:attrName>style.visibility</p:attrName>
                                        </p:attrNameLst>
                                      </p:cBhvr>
                                      <p:to>
                                        <p:strVal val="visible"/>
                                      </p:to>
                                    </p:set>
                                    <p:animEffect transition="in" filter="wipe(left)">
                                      <p:cBhvr>
                                        <p:cTn id="33" dur="500"/>
                                        <p:tgtEl>
                                          <p:spTgt spid="10">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10">
                                            <p:txEl>
                                              <p:pRg st="6" end="6"/>
                                            </p:txEl>
                                          </p:spTgt>
                                        </p:tgtEl>
                                        <p:attrNameLst>
                                          <p:attrName>style.visibility</p:attrName>
                                        </p:attrNameLst>
                                      </p:cBhvr>
                                      <p:to>
                                        <p:strVal val="visible"/>
                                      </p:to>
                                    </p:set>
                                    <p:animEffect transition="in" filter="wipe(left)">
                                      <p:cBhvr>
                                        <p:cTn id="38" dur="500"/>
                                        <p:tgtEl>
                                          <p:spTgt spid="10">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0">
                                            <p:txEl>
                                              <p:pRg st="8" end="8"/>
                                            </p:txEl>
                                          </p:spTgt>
                                        </p:tgtEl>
                                        <p:attrNameLst>
                                          <p:attrName>style.visibility</p:attrName>
                                        </p:attrNameLst>
                                      </p:cBhvr>
                                      <p:to>
                                        <p:strVal val="visible"/>
                                      </p:to>
                                    </p:set>
                                    <p:animEffect transition="in" filter="wipe(left)">
                                      <p:cBhvr>
                                        <p:cTn id="43" dur="500"/>
                                        <p:tgtEl>
                                          <p:spTgt spid="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10" grpId="0" uiExpand="1" build="p" bldLvl="2"/>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dirty="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10.8</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5436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a:t>
            </a:r>
            <a:r>
              <a:rPr lang="en-US" sz="2000" b="1" dirty="0" smtClean="0">
                <a:solidFill>
                  <a:srgbClr val="007CB2"/>
                </a:solidFill>
                <a:latin typeface="Arial" charset="0"/>
              </a:rPr>
              <a:t>UNITED </a:t>
            </a:r>
            <a:r>
              <a:rPr lang="en-US" sz="2000" b="1" dirty="0" smtClean="0">
                <a:solidFill>
                  <a:srgbClr val="007CB2"/>
                </a:solidFill>
                <a:latin typeface="Arial" charset="0"/>
              </a:rPr>
              <a:t>STATES AND THE EUROPEAN UNION VERSUS MICROSOFT</a:t>
            </a:r>
            <a:endParaRPr lang="en-US" sz="2000" b="1" dirty="0">
              <a:solidFill>
                <a:srgbClr val="007CB2"/>
              </a:solidFill>
              <a:latin typeface="Arial" charset="0"/>
            </a:endParaRP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93"/>
          <p:cNvSpPr>
            <a:spLocks noChangeArrowheads="1"/>
          </p:cNvSpPr>
          <p:nvPr/>
        </p:nvSpPr>
        <p:spPr bwMode="auto">
          <a:xfrm>
            <a:off x="457200" y="685800"/>
            <a:ext cx="84582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a:buNone/>
            </a:pPr>
            <a:r>
              <a:rPr lang="en-US" dirty="0" smtClean="0">
                <a:latin typeface="+mn-lt"/>
              </a:rPr>
              <a:t>Microsoft’s </a:t>
            </a:r>
            <a:r>
              <a:rPr lang="en-US" dirty="0">
                <a:latin typeface="+mn-lt"/>
              </a:rPr>
              <a:t>problems did not end with </a:t>
            </a:r>
            <a:r>
              <a:rPr lang="en-US" dirty="0" smtClean="0">
                <a:latin typeface="+mn-lt"/>
              </a:rPr>
              <a:t>the U.S</a:t>
            </a:r>
            <a:r>
              <a:rPr lang="en-US" dirty="0">
                <a:latin typeface="+mn-lt"/>
              </a:rPr>
              <a:t>. settlement</a:t>
            </a:r>
            <a:r>
              <a:rPr lang="en-US" dirty="0" smtClean="0">
                <a:latin typeface="+mn-lt"/>
              </a:rPr>
              <a:t>,</a:t>
            </a:r>
            <a:br>
              <a:rPr lang="en-US" dirty="0" smtClean="0">
                <a:latin typeface="+mn-lt"/>
              </a:rPr>
            </a:br>
            <a:r>
              <a:rPr lang="en-US" dirty="0" smtClean="0">
                <a:latin typeface="+mn-lt"/>
              </a:rPr>
              <a:t>however</a:t>
            </a:r>
            <a:r>
              <a:rPr lang="en-US" dirty="0">
                <a:latin typeface="+mn-lt"/>
              </a:rPr>
              <a:t>. In 2004, the </a:t>
            </a:r>
            <a:r>
              <a:rPr lang="en-US" dirty="0" smtClean="0">
                <a:latin typeface="+mn-lt"/>
              </a:rPr>
              <a:t>European Commission </a:t>
            </a:r>
            <a:r>
              <a:rPr lang="en-US" dirty="0">
                <a:latin typeface="+mn-lt"/>
              </a:rPr>
              <a:t>ordered </a:t>
            </a:r>
            <a:r>
              <a:rPr lang="en-US" dirty="0" smtClean="0">
                <a:latin typeface="+mn-lt"/>
              </a:rPr>
              <a:t>Microsoft</a:t>
            </a:r>
            <a:br>
              <a:rPr lang="en-US" dirty="0" smtClean="0">
                <a:latin typeface="+mn-lt"/>
              </a:rPr>
            </a:br>
            <a:r>
              <a:rPr lang="en-US" dirty="0" smtClean="0">
                <a:latin typeface="+mn-lt"/>
              </a:rPr>
              <a:t>to </a:t>
            </a:r>
            <a:r>
              <a:rPr lang="en-US" dirty="0">
                <a:latin typeface="+mn-lt"/>
              </a:rPr>
              <a:t>pay $794 </a:t>
            </a:r>
            <a:r>
              <a:rPr lang="en-US" dirty="0" smtClean="0">
                <a:latin typeface="+mn-lt"/>
              </a:rPr>
              <a:t>million in </a:t>
            </a:r>
            <a:r>
              <a:rPr lang="en-US" dirty="0">
                <a:latin typeface="+mn-lt"/>
              </a:rPr>
              <a:t>fines for its anticompetitive practices, </a:t>
            </a:r>
            <a:r>
              <a:rPr lang="en-US" dirty="0" smtClean="0">
                <a:latin typeface="+mn-lt"/>
              </a:rPr>
              <a:t>to</a:t>
            </a:r>
            <a:br>
              <a:rPr lang="en-US" dirty="0" smtClean="0">
                <a:latin typeface="+mn-lt"/>
              </a:rPr>
            </a:br>
            <a:r>
              <a:rPr lang="en-US" dirty="0" smtClean="0">
                <a:latin typeface="+mn-lt"/>
              </a:rPr>
              <a:t>produce a </a:t>
            </a:r>
            <a:r>
              <a:rPr lang="en-US" dirty="0">
                <a:latin typeface="+mn-lt"/>
              </a:rPr>
              <a:t>version of Windows without the Windows </a:t>
            </a:r>
            <a:r>
              <a:rPr lang="en-US" dirty="0" smtClean="0">
                <a:latin typeface="+mn-lt"/>
              </a:rPr>
              <a:t>Media</a:t>
            </a:r>
            <a:br>
              <a:rPr lang="en-US" dirty="0" smtClean="0">
                <a:latin typeface="+mn-lt"/>
              </a:rPr>
            </a:br>
            <a:r>
              <a:rPr lang="en-US" dirty="0" smtClean="0">
                <a:latin typeface="+mn-lt"/>
              </a:rPr>
              <a:t>Player </a:t>
            </a:r>
            <a:r>
              <a:rPr lang="en-US" dirty="0">
                <a:latin typeface="+mn-lt"/>
              </a:rPr>
              <a:t>to be sold alongside its standard editions.</a:t>
            </a:r>
          </a:p>
          <a:p>
            <a:pPr>
              <a:buNone/>
            </a:pPr>
            <a:endParaRPr lang="en-US" sz="900" dirty="0" smtClean="0">
              <a:latin typeface="+mn-lt"/>
            </a:endParaRPr>
          </a:p>
          <a:p>
            <a:pPr>
              <a:buNone/>
            </a:pPr>
            <a:r>
              <a:rPr lang="en-US" dirty="0" smtClean="0">
                <a:latin typeface="+mn-lt"/>
              </a:rPr>
              <a:t>In </a:t>
            </a:r>
            <a:r>
              <a:rPr lang="en-US" dirty="0">
                <a:latin typeface="+mn-lt"/>
              </a:rPr>
              <a:t>2008, the European Commission levied an </a:t>
            </a:r>
            <a:r>
              <a:rPr lang="en-US" dirty="0" smtClean="0">
                <a:latin typeface="+mn-lt"/>
              </a:rPr>
              <a:t>additional fine of</a:t>
            </a:r>
            <a:br>
              <a:rPr lang="en-US" dirty="0" smtClean="0">
                <a:latin typeface="+mn-lt"/>
              </a:rPr>
            </a:br>
            <a:r>
              <a:rPr lang="en-US" dirty="0" smtClean="0">
                <a:latin typeface="+mn-lt"/>
              </a:rPr>
              <a:t>$</a:t>
            </a:r>
            <a:r>
              <a:rPr lang="en-US" dirty="0">
                <a:latin typeface="+mn-lt"/>
              </a:rPr>
              <a:t>1.44 billion, claiming that </a:t>
            </a:r>
            <a:r>
              <a:rPr lang="en-US" dirty="0" smtClean="0">
                <a:latin typeface="+mn-lt"/>
              </a:rPr>
              <a:t>Microsoft had </a:t>
            </a:r>
            <a:r>
              <a:rPr lang="en-US" dirty="0">
                <a:latin typeface="+mn-lt"/>
              </a:rPr>
              <a:t>not complied with </a:t>
            </a:r>
            <a:r>
              <a:rPr lang="en-US" dirty="0" smtClean="0">
                <a:latin typeface="+mn-lt"/>
              </a:rPr>
              <a:t>the</a:t>
            </a:r>
            <a:br>
              <a:rPr lang="en-US" dirty="0" smtClean="0">
                <a:latin typeface="+mn-lt"/>
              </a:rPr>
            </a:br>
            <a:r>
              <a:rPr lang="en-US" dirty="0" smtClean="0">
                <a:latin typeface="+mn-lt"/>
              </a:rPr>
              <a:t>earlier </a:t>
            </a:r>
            <a:r>
              <a:rPr lang="en-US" dirty="0">
                <a:latin typeface="+mn-lt"/>
              </a:rPr>
              <a:t>decision. </a:t>
            </a:r>
            <a:r>
              <a:rPr lang="en-US" dirty="0" smtClean="0">
                <a:latin typeface="+mn-lt"/>
              </a:rPr>
              <a:t>Even more </a:t>
            </a:r>
            <a:r>
              <a:rPr lang="en-US" dirty="0">
                <a:latin typeface="+mn-lt"/>
              </a:rPr>
              <a:t>recently, in response to a </a:t>
            </a:r>
            <a:r>
              <a:rPr lang="en-US" dirty="0" smtClean="0">
                <a:latin typeface="+mn-lt"/>
              </a:rPr>
              <a:t>concern</a:t>
            </a:r>
            <a:br>
              <a:rPr lang="en-US" dirty="0" smtClean="0">
                <a:latin typeface="+mn-lt"/>
              </a:rPr>
            </a:br>
            <a:r>
              <a:rPr lang="en-US" dirty="0" smtClean="0">
                <a:latin typeface="+mn-lt"/>
              </a:rPr>
              <a:t>relating to the </a:t>
            </a:r>
            <a:r>
              <a:rPr lang="en-US" dirty="0">
                <a:latin typeface="+mn-lt"/>
              </a:rPr>
              <a:t>bundling of browsers, </a:t>
            </a:r>
            <a:r>
              <a:rPr lang="en-US" dirty="0" smtClean="0">
                <a:latin typeface="+mn-lt"/>
              </a:rPr>
              <a:t>Microsoft </a:t>
            </a:r>
            <a:r>
              <a:rPr lang="en-US" dirty="0">
                <a:latin typeface="+mn-lt"/>
              </a:rPr>
              <a:t>agreed to </a:t>
            </a:r>
            <a:r>
              <a:rPr lang="en-US" dirty="0" smtClean="0">
                <a:latin typeface="+mn-lt"/>
              </a:rPr>
              <a:t>offer</a:t>
            </a:r>
            <a:br>
              <a:rPr lang="en-US" dirty="0" smtClean="0">
                <a:latin typeface="+mn-lt"/>
              </a:rPr>
            </a:br>
            <a:r>
              <a:rPr lang="en-US" dirty="0" smtClean="0">
                <a:latin typeface="+mn-lt"/>
              </a:rPr>
              <a:t>customers </a:t>
            </a:r>
            <a:r>
              <a:rPr lang="en-US" dirty="0">
                <a:latin typeface="+mn-lt"/>
              </a:rPr>
              <a:t>a choice of browsers when first </a:t>
            </a:r>
            <a:r>
              <a:rPr lang="en-US" dirty="0" smtClean="0">
                <a:latin typeface="+mn-lt"/>
              </a:rPr>
              <a:t>booting up </a:t>
            </a:r>
            <a:r>
              <a:rPr lang="en-US" dirty="0">
                <a:latin typeface="+mn-lt"/>
              </a:rPr>
              <a:t>their new operating system</a:t>
            </a:r>
            <a:r>
              <a:rPr lang="en-US" dirty="0" smtClean="0">
                <a:latin typeface="+mn-lt"/>
              </a:rPr>
              <a:t>.</a:t>
            </a:r>
          </a:p>
          <a:p>
            <a:pPr>
              <a:buNone/>
            </a:pPr>
            <a:endParaRPr lang="en-US" sz="900" dirty="0">
              <a:latin typeface="+mn-lt"/>
            </a:endParaRPr>
          </a:p>
          <a:p>
            <a:pPr>
              <a:buNone/>
            </a:pPr>
            <a:r>
              <a:rPr lang="en-US" dirty="0">
                <a:latin typeface="+mn-lt"/>
              </a:rPr>
              <a:t>As of 2011, the European case </a:t>
            </a:r>
            <a:r>
              <a:rPr lang="en-US" dirty="0" smtClean="0">
                <a:latin typeface="+mn-lt"/>
              </a:rPr>
              <a:t>against Microsoft </a:t>
            </a:r>
            <a:r>
              <a:rPr lang="en-US" dirty="0">
                <a:latin typeface="+mn-lt"/>
              </a:rPr>
              <a:t>remains on appeal. There is strong </a:t>
            </a:r>
            <a:r>
              <a:rPr lang="en-US" dirty="0" smtClean="0">
                <a:latin typeface="+mn-lt"/>
              </a:rPr>
              <a:t>evidence that </a:t>
            </a:r>
            <a:r>
              <a:rPr lang="en-US" dirty="0">
                <a:latin typeface="+mn-lt"/>
              </a:rPr>
              <a:t>the European-imposed remedies </a:t>
            </a:r>
            <a:r>
              <a:rPr lang="en-US" dirty="0" smtClean="0">
                <a:latin typeface="+mn-lt"/>
              </a:rPr>
              <a:t>have had </a:t>
            </a:r>
            <a:r>
              <a:rPr lang="en-US" dirty="0">
                <a:latin typeface="+mn-lt"/>
              </a:rPr>
              <a:t>little impact on the market for media </a:t>
            </a:r>
            <a:r>
              <a:rPr lang="en-US" dirty="0" smtClean="0">
                <a:latin typeface="+mn-lt"/>
              </a:rPr>
              <a:t>players or </a:t>
            </a:r>
            <a:r>
              <a:rPr lang="en-US" dirty="0">
                <a:latin typeface="+mn-lt"/>
              </a:rPr>
              <a:t>browsers. However, Microsoft is facing an </a:t>
            </a:r>
            <a:r>
              <a:rPr lang="en-US" dirty="0" smtClean="0">
                <a:latin typeface="+mn-lt"/>
              </a:rPr>
              <a:t>even stronger </a:t>
            </a:r>
            <a:r>
              <a:rPr lang="en-US" dirty="0">
                <a:latin typeface="+mn-lt"/>
              </a:rPr>
              <a:t>threat than U.S. or E.U. </a:t>
            </a:r>
            <a:r>
              <a:rPr lang="en-US" dirty="0" smtClean="0">
                <a:latin typeface="+mn-lt"/>
              </a:rPr>
              <a:t>enforcement, such </a:t>
            </a:r>
            <a:r>
              <a:rPr lang="en-US" dirty="0">
                <a:latin typeface="+mn-lt"/>
              </a:rPr>
              <a:t>as competition from the powerful </a:t>
            </a:r>
            <a:r>
              <a:rPr lang="en-US" dirty="0" smtClean="0">
                <a:latin typeface="+mn-lt"/>
              </a:rPr>
              <a:t>Google search </a:t>
            </a:r>
            <a:r>
              <a:rPr lang="en-US" dirty="0">
                <a:latin typeface="+mn-lt"/>
              </a:rPr>
              <a:t>engine and social media sites such </a:t>
            </a:r>
            <a:r>
              <a:rPr lang="en-US" dirty="0" smtClean="0">
                <a:latin typeface="+mn-lt"/>
              </a:rPr>
              <a:t>as Facebook</a:t>
            </a:r>
            <a:r>
              <a:rPr lang="en-US" dirty="0">
                <a:latin typeface="+mn-lt"/>
              </a:rPr>
              <a: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485775"/>
            <a:ext cx="1905000" cy="263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076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Effect transition="in" filter="wipe(left)">
                                      <p:cBhvr>
                                        <p:cTn id="17" dur="500"/>
                                        <p:tgtEl>
                                          <p:spTgt spid="10">
                                            <p:txEl>
                                              <p:pRg st="4" end="4"/>
                                            </p:txEl>
                                          </p:spTgt>
                                        </p:tgtEl>
                                      </p:cBhvr>
                                    </p:animEffect>
                                  </p:childTnLst>
                                </p:cTn>
                              </p:par>
                            </p:childTnLst>
                          </p:cTn>
                        </p:par>
                        <p:par>
                          <p:cTn id="18" fill="hold">
                            <p:stCondLst>
                              <p:cond delay="50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bldLvl="2"/>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21739</TotalTime>
  <Words>5129</Words>
  <Application>Microsoft Office PowerPoint</Application>
  <PresentationFormat>On-screen Show (4:3)</PresentationFormat>
  <Paragraphs>512</Paragraphs>
  <Slides>52</Slides>
  <Notes>36</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Pindyck/Rubinfeld Microeconomics</dc:title>
  <dc:creator>fernando.quijano@dickinsonstate.edu</dc:creator>
  <cp:lastModifiedBy>Library</cp:lastModifiedBy>
  <cp:revision>940</cp:revision>
  <dcterms:created xsi:type="dcterms:W3CDTF">2007-12-03T01:45:05Z</dcterms:created>
  <dcterms:modified xsi:type="dcterms:W3CDTF">2012-03-18T05:12:10Z</dcterms:modified>
</cp:coreProperties>
</file>