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60"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2" d="100"/>
          <a:sy n="122" d="100"/>
        </p:scale>
        <p:origin x="-1528"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8/31/17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8/31/17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8/31/17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8/31/17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8/31/17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8/31/17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8/31/17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8/31/17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8/31/17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8/31/17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8/31/17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8/31/17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Development Macroeconomics</a:t>
            </a:r>
            <a:endParaRPr lang="en-US" dirty="0"/>
          </a:p>
        </p:txBody>
      </p:sp>
      <p:sp>
        <p:nvSpPr>
          <p:cNvPr id="3" name="Subtitle 2"/>
          <p:cNvSpPr>
            <a:spLocks noGrp="1"/>
          </p:cNvSpPr>
          <p:nvPr>
            <p:ph type="subTitle" idx="1"/>
          </p:nvPr>
        </p:nvSpPr>
        <p:spPr/>
        <p:txBody>
          <a:bodyPr/>
          <a:lstStyle/>
          <a:p>
            <a:r>
              <a:rPr lang="en-US" dirty="0" smtClean="0"/>
              <a:t>Discussion Week 2</a:t>
            </a:r>
          </a:p>
          <a:p>
            <a:r>
              <a:rPr lang="en-US" dirty="0" smtClean="0"/>
              <a:t>Growth Report</a:t>
            </a:r>
            <a:endParaRPr lang="en-US" dirty="0"/>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sz="4000" dirty="0"/>
              <a:t>Round 1</a:t>
            </a:r>
            <a:r>
              <a:rPr lang="en-US" sz="4000" dirty="0" smtClean="0"/>
              <a:t/>
            </a:r>
            <a:br>
              <a:rPr lang="en-US" sz="4000" dirty="0" smtClean="0"/>
            </a:br>
            <a:r>
              <a:rPr lang="en-US" sz="4000" dirty="0"/>
              <a:t/>
            </a:r>
            <a:br>
              <a:rPr lang="en-US" sz="4000" dirty="0"/>
            </a:br>
            <a:r>
              <a:rPr lang="en-US" sz="3100" dirty="0" smtClean="0"/>
              <a:t> </a:t>
            </a:r>
            <a:endParaRPr lang="en-US" sz="3100"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smtClean="0"/>
              <a:t>Table 1, page 20</a:t>
            </a:r>
          </a:p>
          <a:p>
            <a:pPr marL="0" indent="0">
              <a:buNone/>
            </a:pPr>
            <a:endParaRPr lang="en-US" dirty="0" smtClean="0"/>
          </a:p>
          <a:p>
            <a:r>
              <a:rPr lang="en-US" dirty="0" smtClean="0"/>
              <a:t>How many of the 13 success stories have become high-income countries</a:t>
            </a:r>
            <a:r>
              <a:rPr lang="en-US" dirty="0" smtClean="0"/>
              <a:t>?</a:t>
            </a:r>
          </a:p>
          <a:p>
            <a:pPr lvl="1"/>
            <a:r>
              <a:rPr lang="en-US" dirty="0" smtClean="0"/>
              <a:t>6 have, so the other 7 have had a long period of high growth (25-30 years or more) but still not become a high-income country </a:t>
            </a:r>
            <a:endParaRPr lang="en-US" dirty="0" smtClean="0"/>
          </a:p>
          <a:p>
            <a:r>
              <a:rPr lang="en-US" dirty="0" smtClean="0"/>
              <a:t>What regions are the 13 success from (which region is most represented)</a:t>
            </a:r>
            <a:r>
              <a:rPr lang="en-US" dirty="0" smtClean="0"/>
              <a:t>?</a:t>
            </a:r>
          </a:p>
          <a:p>
            <a:pPr lvl="1"/>
            <a:r>
              <a:rPr lang="en-US" dirty="0" smtClean="0"/>
              <a:t>10 are in Asia, 1 only from each of Africa, Europe and Latin America</a:t>
            </a:r>
            <a:endParaRPr lang="en-US" dirty="0" smtClean="0"/>
          </a:p>
          <a:p>
            <a:r>
              <a:rPr lang="en-US" dirty="0" smtClean="0"/>
              <a:t>In what year(s) did the high-growth period end for many countries</a:t>
            </a:r>
            <a:r>
              <a:rPr lang="en-US" dirty="0" smtClean="0"/>
              <a:t>?</a:t>
            </a:r>
          </a:p>
          <a:p>
            <a:pPr lvl="1"/>
            <a:r>
              <a:rPr lang="en-US" dirty="0" smtClean="0"/>
              <a:t>In the second half of the 1990s, around the time of the Asian financial crisis. </a:t>
            </a:r>
            <a:endParaRPr lang="en-US" dirty="0"/>
          </a:p>
        </p:txBody>
      </p:sp>
    </p:spTree>
    <p:extLst>
      <p:ext uri="{BB962C8B-B14F-4D97-AF65-F5344CB8AC3E}">
        <p14:creationId xmlns:p14="http://schemas.microsoft.com/office/powerpoint/2010/main" val="12900786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sz="4000" dirty="0"/>
              <a:t>Round </a:t>
            </a:r>
            <a:r>
              <a:rPr lang="en-US" sz="4000" dirty="0" smtClean="0"/>
              <a:t>2</a:t>
            </a:r>
            <a:br>
              <a:rPr lang="en-US" sz="4000" dirty="0" smtClean="0"/>
            </a:br>
            <a:r>
              <a:rPr lang="en-US" sz="4000" dirty="0"/>
              <a:t/>
            </a:r>
            <a:br>
              <a:rPr lang="en-US" sz="4000" dirty="0"/>
            </a:br>
            <a:r>
              <a:rPr lang="en-US" sz="3100" dirty="0" smtClean="0"/>
              <a:t> </a:t>
            </a:r>
            <a:endParaRPr lang="en-US" sz="3100" dirty="0"/>
          </a:p>
        </p:txBody>
      </p:sp>
      <p:sp>
        <p:nvSpPr>
          <p:cNvPr id="3" name="Content Placeholder 2"/>
          <p:cNvSpPr>
            <a:spLocks noGrp="1"/>
          </p:cNvSpPr>
          <p:nvPr>
            <p:ph idx="1"/>
          </p:nvPr>
        </p:nvSpPr>
        <p:spPr/>
        <p:txBody>
          <a:bodyPr>
            <a:normAutofit fontScale="55000" lnSpcReduction="20000"/>
          </a:bodyPr>
          <a:lstStyle/>
          <a:p>
            <a:r>
              <a:rPr lang="en-US" dirty="0" smtClean="0"/>
              <a:t>What are the 5 characteristics of success of the 13 success stories</a:t>
            </a:r>
            <a:r>
              <a:rPr lang="en-US" dirty="0" smtClean="0"/>
              <a:t>?</a:t>
            </a:r>
          </a:p>
          <a:p>
            <a:pPr lvl="1"/>
            <a:r>
              <a:rPr lang="en-US" dirty="0" smtClean="0"/>
              <a:t>Exploited the world economy</a:t>
            </a:r>
          </a:p>
          <a:p>
            <a:pPr lvl="1"/>
            <a:r>
              <a:rPr lang="en-US" dirty="0" smtClean="0"/>
              <a:t>Maintained macroeconomic stability</a:t>
            </a:r>
          </a:p>
          <a:p>
            <a:pPr lvl="1"/>
            <a:r>
              <a:rPr lang="en-US" dirty="0" smtClean="0"/>
              <a:t>High rates of savings and investment</a:t>
            </a:r>
          </a:p>
          <a:p>
            <a:pPr lvl="1"/>
            <a:r>
              <a:rPr lang="en-US" dirty="0" smtClean="0"/>
              <a:t>Let markets allocate resources</a:t>
            </a:r>
          </a:p>
          <a:p>
            <a:pPr lvl="1"/>
            <a:r>
              <a:rPr lang="en-US" dirty="0" smtClean="0"/>
              <a:t>Committed, credible and capable governments</a:t>
            </a:r>
            <a:endParaRPr lang="en-US" dirty="0" smtClean="0"/>
          </a:p>
          <a:p>
            <a:r>
              <a:rPr lang="en-US" dirty="0" smtClean="0"/>
              <a:t>Why is openness to the global economy important to country growth (2 reasons). Can you think of a 3</a:t>
            </a:r>
            <a:r>
              <a:rPr lang="en-US" baseline="30000" dirty="0" smtClean="0"/>
              <a:t>rd</a:t>
            </a:r>
            <a:r>
              <a:rPr lang="en-US" dirty="0" smtClean="0"/>
              <a:t> reason</a:t>
            </a:r>
            <a:r>
              <a:rPr lang="en-US" dirty="0" smtClean="0"/>
              <a:t>?</a:t>
            </a:r>
          </a:p>
          <a:p>
            <a:pPr lvl="1"/>
            <a:r>
              <a:rPr lang="en-US" dirty="0" smtClean="0"/>
              <a:t>Creates a market for output (demand)</a:t>
            </a:r>
          </a:p>
          <a:p>
            <a:pPr lvl="1"/>
            <a:r>
              <a:rPr lang="en-US" dirty="0" smtClean="0"/>
              <a:t>Provides knowledge (technologies, products, </a:t>
            </a:r>
            <a:r>
              <a:rPr lang="en-US" dirty="0" smtClean="0"/>
              <a:t>economic policy, </a:t>
            </a:r>
            <a:r>
              <a:rPr lang="en-US" dirty="0" smtClean="0"/>
              <a:t>etc.)</a:t>
            </a:r>
          </a:p>
          <a:p>
            <a:pPr lvl="1"/>
            <a:r>
              <a:rPr lang="en-US" dirty="0" smtClean="0"/>
              <a:t>Others: creates competition to which a country’s firms must respond; people interaction, access to resources</a:t>
            </a:r>
            <a:endParaRPr lang="en-US" dirty="0" smtClean="0"/>
          </a:p>
          <a:p>
            <a:r>
              <a:rPr lang="en-US" dirty="0" smtClean="0"/>
              <a:t>“It is easier to learn something than invent it.”  What does this statement mean and how does it relate to the growth of developing countries</a:t>
            </a:r>
            <a:r>
              <a:rPr lang="en-US" dirty="0" smtClean="0"/>
              <a:t>?</a:t>
            </a:r>
          </a:p>
          <a:p>
            <a:pPr lvl="1"/>
            <a:r>
              <a:rPr lang="en-US" dirty="0" smtClean="0"/>
              <a:t>Developed countries have invented technologies, products and processes, which takes much time and effort. Developing countries may be able to grow faster because it is easier to learn to use these technologies, etc. than having to invent them from scratch. </a:t>
            </a:r>
            <a:endParaRPr lang="en-US" dirty="0" smtClean="0"/>
          </a:p>
        </p:txBody>
      </p:sp>
    </p:spTree>
    <p:extLst>
      <p:ext uri="{BB962C8B-B14F-4D97-AF65-F5344CB8AC3E}">
        <p14:creationId xmlns:p14="http://schemas.microsoft.com/office/powerpoint/2010/main" val="3641453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3</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All governments appear committed to economic growth but why are some governments distracted and not really committed</a:t>
            </a:r>
            <a:r>
              <a:rPr lang="en-US" dirty="0" smtClean="0"/>
              <a:t>?</a:t>
            </a:r>
          </a:p>
          <a:p>
            <a:pPr lvl="1"/>
            <a:r>
              <a:rPr lang="en-US" dirty="0" smtClean="0"/>
              <a:t>Usually concerned about staying in power and therefore get distracted by political concerns (and also often dedicate resources to military activities, such as submarines)</a:t>
            </a:r>
            <a:endParaRPr lang="en-US" dirty="0" smtClean="0"/>
          </a:p>
          <a:p>
            <a:r>
              <a:rPr lang="en-US" dirty="0" smtClean="0"/>
              <a:t>Is the ‘size’ of government important?</a:t>
            </a:r>
          </a:p>
          <a:p>
            <a:pPr lvl="1"/>
            <a:r>
              <a:rPr lang="en-US" dirty="0" smtClean="0"/>
              <a:t>Not really. </a:t>
            </a:r>
            <a:r>
              <a:rPr lang="en-US" dirty="0" smtClean="0"/>
              <a:t>Not the </a:t>
            </a:r>
            <a:r>
              <a:rPr lang="en-US" dirty="0" smtClean="0"/>
              <a:t>actual size but what government does and how effective it is is important. The authors are against reducing the government to very minimal role in the economy (very small) and are also against a “bloated” government that regulates too much (very big). “A preoccupation with the size of government can detract attention from its effectiveness”, the report says. </a:t>
            </a:r>
            <a:endParaRPr lang="en-US" dirty="0" smtClean="0"/>
          </a:p>
          <a:p>
            <a:r>
              <a:rPr lang="en-US" dirty="0"/>
              <a:t>Do the authors provide a model of the role of government</a:t>
            </a:r>
            <a:r>
              <a:rPr lang="en-US" dirty="0" smtClean="0"/>
              <a:t>?</a:t>
            </a:r>
          </a:p>
          <a:p>
            <a:pPr lvl="1"/>
            <a:r>
              <a:rPr lang="en-US" dirty="0" smtClean="0"/>
              <a:t>They don’t.  They say it is hard to develop. </a:t>
            </a:r>
            <a:endParaRPr lang="en-US" dirty="0" smtClean="0"/>
          </a:p>
          <a:p>
            <a:r>
              <a:rPr lang="en-US" dirty="0" smtClean="0"/>
              <a:t>What are some of the things that government should do to support growth?</a:t>
            </a:r>
          </a:p>
          <a:p>
            <a:pPr lvl="1"/>
            <a:r>
              <a:rPr lang="en-US" dirty="0" smtClean="0"/>
              <a:t>The report refers to the 5 elements (external integration, macro stability, encourage savings, let markets work). </a:t>
            </a:r>
            <a:endParaRPr lang="en-US" dirty="0" smtClean="0"/>
          </a:p>
          <a:p>
            <a:pPr marL="0" indent="0">
              <a:buNone/>
            </a:pPr>
            <a:endParaRPr lang="en-US" dirty="0" smtClean="0"/>
          </a:p>
          <a:p>
            <a:endParaRPr lang="en-US" dirty="0"/>
          </a:p>
        </p:txBody>
      </p:sp>
    </p:spTree>
    <p:extLst>
      <p:ext uri="{BB962C8B-B14F-4D97-AF65-F5344CB8AC3E}">
        <p14:creationId xmlns:p14="http://schemas.microsoft.com/office/powerpoint/2010/main" val="1873823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481</TotalTime>
  <Words>487</Words>
  <Application>Microsoft Macintosh PowerPoint</Application>
  <PresentationFormat>On-screen Show (4:3)</PresentationFormat>
  <Paragraphs>34</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Development Macroeconomics</vt:lpstr>
      <vt:lpstr> Round 1   </vt:lpstr>
      <vt:lpstr> Round 2   </vt:lpstr>
      <vt:lpstr>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23</cp:revision>
  <cp:lastPrinted>2017-08-25T01:07:01Z</cp:lastPrinted>
  <dcterms:created xsi:type="dcterms:W3CDTF">2016-08-17T11:19:23Z</dcterms:created>
  <dcterms:modified xsi:type="dcterms:W3CDTF">2017-08-31T10:57:36Z</dcterms:modified>
</cp:coreProperties>
</file>