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4"/>
  </p:notesMasterIdLst>
  <p:sldIdLst>
    <p:sldId id="257" r:id="rId2"/>
    <p:sldId id="258" r:id="rId3"/>
    <p:sldId id="278" r:id="rId4"/>
    <p:sldId id="259" r:id="rId5"/>
    <p:sldId id="260" r:id="rId6"/>
    <p:sldId id="261" r:id="rId7"/>
    <p:sldId id="305" r:id="rId8"/>
    <p:sldId id="264" r:id="rId9"/>
    <p:sldId id="312" r:id="rId10"/>
    <p:sldId id="265" r:id="rId11"/>
    <p:sldId id="266" r:id="rId12"/>
    <p:sldId id="268" r:id="rId13"/>
    <p:sldId id="267" r:id="rId14"/>
    <p:sldId id="269" r:id="rId15"/>
    <p:sldId id="270" r:id="rId16"/>
    <p:sldId id="271" r:id="rId17"/>
    <p:sldId id="272" r:id="rId18"/>
    <p:sldId id="273" r:id="rId19"/>
    <p:sldId id="284" r:id="rId20"/>
    <p:sldId id="313" r:id="rId21"/>
    <p:sldId id="306" r:id="rId22"/>
    <p:sldId id="285" r:id="rId23"/>
    <p:sldId id="286" r:id="rId24"/>
    <p:sldId id="274" r:id="rId25"/>
    <p:sldId id="309" r:id="rId26"/>
    <p:sldId id="275" r:id="rId27"/>
    <p:sldId id="310" r:id="rId28"/>
    <p:sldId id="277" r:id="rId29"/>
    <p:sldId id="279" r:id="rId30"/>
    <p:sldId id="308" r:id="rId31"/>
    <p:sldId id="280" r:id="rId32"/>
    <p:sldId id="281" r:id="rId33"/>
    <p:sldId id="282" r:id="rId34"/>
    <p:sldId id="283" r:id="rId35"/>
    <p:sldId id="287" r:id="rId36"/>
    <p:sldId id="288" r:id="rId37"/>
    <p:sldId id="290" r:id="rId38"/>
    <p:sldId id="289" r:id="rId39"/>
    <p:sldId id="291" r:id="rId40"/>
    <p:sldId id="292" r:id="rId41"/>
    <p:sldId id="311" r:id="rId42"/>
    <p:sldId id="293" r:id="rId43"/>
    <p:sldId id="294" r:id="rId44"/>
    <p:sldId id="295" r:id="rId45"/>
    <p:sldId id="297" r:id="rId46"/>
    <p:sldId id="298" r:id="rId47"/>
    <p:sldId id="299" r:id="rId48"/>
    <p:sldId id="300" r:id="rId49"/>
    <p:sldId id="301" r:id="rId50"/>
    <p:sldId id="302" r:id="rId51"/>
    <p:sldId id="303" r:id="rId52"/>
    <p:sldId id="304" r:id="rId53"/>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11398E-317C-40C7-BDF7-565ECDCB23EF}" type="datetimeFigureOut">
              <a:rPr lang="th-TH" smtClean="0"/>
              <a:pPr/>
              <a:t>01/11/56</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8D93C6-6BE2-40E4-A4B2-31A1CB39DD23}"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59F69F41-F9CD-4417-B352-5A765DB8DA19}" type="datetimeFigureOut">
              <a:rPr lang="th-TH" smtClean="0"/>
              <a:pPr/>
              <a:t>01/11/56</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CD35755-F978-44BC-B8EC-658756691E66}"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01/11/56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59F69F41-F9CD-4417-B352-5A765DB8DA19}" type="datetimeFigureOut">
              <a:rPr lang="th-TH" smtClean="0"/>
              <a:pPr/>
              <a:t>01/11/56</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59F69F41-F9CD-4417-B352-5A765DB8DA19}" type="datetimeFigureOut">
              <a:rPr lang="th-TH" smtClean="0"/>
              <a:pPr/>
              <a:t>01/11/56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59F69F41-F9CD-4417-B352-5A765DB8DA19}" type="datetimeFigureOut">
              <a:rPr lang="th-TH" smtClean="0"/>
              <a:pPr/>
              <a:t>01/11/56</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59F69F41-F9CD-4417-B352-5A765DB8DA19}" type="datetimeFigureOut">
              <a:rPr lang="th-TH" smtClean="0"/>
              <a:pPr/>
              <a:t>01/11/56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59F69F41-F9CD-4417-B352-5A765DB8DA19}" type="datetimeFigureOut">
              <a:rPr lang="th-TH" smtClean="0"/>
              <a:pPr/>
              <a:t>01/11/56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01/11/56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01/11/56</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01/11/56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01/11/56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9F69F41-F9CD-4417-B352-5A765DB8DA19}" type="datetimeFigureOut">
              <a:rPr lang="th-TH" smtClean="0"/>
              <a:pPr/>
              <a:t>01/11/56</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CD35755-F978-44BC-B8EC-658756691E66}"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google.co.th/url?sa=i&amp;rct=j&amp;q=&amp;esrc=s&amp;frm=1&amp;source=images&amp;cd=&amp;cad=rja&amp;docid=x0cGvvRCyvT-TM&amp;tbnid=lGoC2Ir6NYsowM:&amp;ved=0CAUQjRw&amp;url=http%3A%2F%2Fnewsite.adslthailand.com%2Fnews%2Fmobile-3g-4g-lte-truemoveh-big-c%2F&amp;ei=6GlzUtGMDoSBrgfRgoHoBw&amp;bvm=bv.55819444,d.bmk&amp;psig=AFQjCNFwrQG1_KAyUpHeqhPg32l-eOYo5Q&amp;ust=1383381849939955"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th/url?sa=i&amp;rct=j&amp;q=&amp;esrc=s&amp;frm=1&amp;source=images&amp;cd=&amp;cad=rja&amp;docid=IWq_bw6c1atEMM&amp;tbnid=JgmFCo3kVsB5JM:&amp;ved=0CAUQjRw&amp;url=http%3A%2F%2Fwww.ilovetogo.com%2FArticle%2F29%2F1849%2F&amp;ei=J2pzUommJIq8rAepxICYAg&amp;bvm=bv.55819444,d.bmk&amp;psig=AFQjCNG8YbdYfmRpK-vD6Iq0dNxfoEnoOw&amp;ust=1383381924023270"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th/url?sa=i&amp;rct=j&amp;q=&amp;esrc=s&amp;frm=1&amp;source=images&amp;cd=&amp;cad=rja&amp;docid=RKpm8g06hNKqsM&amp;tbnid=muD2SgRRk0f6vM:&amp;ved=0CAUQjRw&amp;url=http%3A%2F%2Fwww.shopinternationalplaza.com%2Fdirectory%2Fzara&amp;ei=5WpzUpeGNsiPrgfZ9YDQDw&amp;bvm=bv.55819444,d.bmk&amp;psig=AFQjCNEVORaYfuRKC3ORZXhmHbjWAcdpCQ&amp;ust=1383382089427601"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co.th/url?sa=i&amp;rct=j&amp;q=&amp;esrc=s&amp;frm=1&amp;source=images&amp;cd=&amp;cad=rja&amp;docid=32n4YCcOYWxgaM&amp;tbnid=LiXblukRXFlB-M:&amp;ved=0CAUQjRw&amp;url=http%3A%2F%2Fwww.tarad2u.com%2F254044%2F%25E0%25B8%259B%25E0%25B8%25A3%25E0%25B8%25B0%25E0%25B8%2581%25E0%25B8%25B2%25E0%25B8%25A8%25E0%25B8%2582%25E0%25B8%25B2%25E0%25B8%25A2%25E0%25B8%25A3%25E0%25B9%2589%25E0%25B8%25B2%25E0%25B8%2599-Swensen%26039%3Bs-.html&amp;ei=bWtzUsa-NseUrAf_hoGQCA&amp;bvm=bv.55819444,d.bmk&amp;psig=AFQjCNF7f2bytHwuEC-v-vUZRNo5pzIDng&amp;ust=138338221320848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th/url?sa=i&amp;rct=j&amp;q=&amp;esrc=s&amp;frm=1&amp;source=images&amp;cd=&amp;cad=rja&amp;docid=JFQJh48pQc7iNM&amp;tbnid=BubCSnZucOrDKM:&amp;ved=0CAUQjRw&amp;url=http%3A%2F%2Fbobcouch.wordpress.com%2F2010%2F07%2F23%2Fthe-opportunity-of-moving-from-%25E2%2580%259Cpoint-of-sale%25E2%2580%259D-to-%25E2%2580%259Cpoint-of-convenience%25E2%2580%259D-marketing%2F&amp;ei=_WRzUvfNGoeCrAeF74DwDQ&amp;bvm=bv.55819444,d.bmk&amp;psig=AFQjCNGv8QbCd52o3GTMh3JmHq0RQvGulw&amp;ust=1383380599043330"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google.co.th/url?sa=i&amp;rct=j&amp;q=&amp;esrc=s&amp;frm=1&amp;source=images&amp;cd=&amp;cad=rja&amp;docid=PS-yWOwhVY032M&amp;tbnid=w5-diQGm1_KJQM:&amp;ved=0CAUQjRw&amp;url=http%3A%2F%2Fwww.soidb.com%2Fpattaya%2Frestaurant%2Fkfc-tesco-north.html&amp;ei=bmVzUt-IO4qSrge_9IGgBw&amp;bvm=bv.55819444,d.bmk&amp;psig=AFQjCNHcL_87spm0MnBBEEE9tPfSXXZiQA&amp;ust=1383380705719247"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google.co.th/url?sa=i&amp;rct=j&amp;q=&amp;esrc=s&amp;frm=1&amp;source=images&amp;cd=&amp;cad=rja&amp;docid=CdwfTUfCw_mTqM&amp;tbnid=pgXVvz2FVXMaTM:&amp;ved=0CAUQjRw&amp;url=http%3A%2F%2Fnews.thehackernews.com%2Fretailers-can-track-you-with-mac-address-of-your-phone-mobiles-in-malls&amp;ei=KmZzUoy5IomPrQfip4GoCQ&amp;bvm=bv.55819444,d.bmk&amp;psig=AFQjCNELHzcpeCdt4MtMpAiUr-Efwk4h_A&amp;ust=1383380892106497"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google.co.th/url?sa=i&amp;rct=j&amp;q=&amp;esrc=s&amp;frm=1&amp;source=images&amp;cd=&amp;cad=rja&amp;docid=9yYGcE_eSaT2LM&amp;tbnid=tz1Ixg1zQlmx0M:&amp;ved=0CAUQjRw&amp;url=http%3A%2F%2Fwww.toyota.co.th%2Fen%2Fdealer-index.php&amp;ei=RmxzUoqFHMqlrQepn4HIBw&amp;bvm=bv.55819444,d.bmk&amp;psig=AFQjCNHufPadt5dS9EQf--cxGIyv4Js3iw&amp;ust=1383382395492145"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4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www.google.co.th/url?sa=i&amp;rct=j&amp;q=&amp;esrc=s&amp;frm=1&amp;source=images&amp;cd=&amp;cad=rja&amp;docid=g4gf34vrWnBMzM&amp;tbnid=UDyhLu2jrCqxmM:&amp;ved=0CAUQjRw&amp;url=http%3A%2F%2Fthespecialtygroup.com%2FInventoryManagement.asp&amp;ei=CGdzUtyNEMm4rAeo5oGQAg&amp;bvm=bv.55819444,d.bmk&amp;psig=AFQjCNEt0wRYos7epg5lFSayvwqQ2IThwg&amp;ust=1383381119786135"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google.co.th/url?sa=i&amp;rct=j&amp;q=&amp;esrc=s&amp;frm=1&amp;source=images&amp;cd=&amp;cad=rja&amp;docid=c0KdxHTAsrUp8M&amp;tbnid=jiKR1aToAjG4LM:&amp;ved=0CAUQjRw&amp;url=http%3A%2F%2Fwww.positioningmag.com%2Fprnews%2Fprnews.aspx%3Fid%3D60970&amp;ei=zGdzUqSbOoeCrAeF74DwDQ&amp;bvm=bv.55819444,d.bmk&amp;psig=AFQjCNFuhqtqdLKZ7O9a9iKXK0RdzL_4Fw&amp;ust=1383381322201080"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www.google.co.th/url?sa=i&amp;rct=j&amp;q=&amp;esrc=s&amp;frm=1&amp;source=images&amp;cd=&amp;cad=rja&amp;docid=spHKO8ECIHGY2M&amp;tbnid=NFrvPSquu85LBM:&amp;ved=0CAUQjRw&amp;url=http%3A%2F%2Fwww.itcomponent.com%2Flogistics&amp;ei=CGhzUv30HsSmrQf_kYDQBQ&amp;bvm=bv.55819444,d.bmk&amp;psig=AFQjCNGT84GX2X-t6de2G27JwDb3lUPeKg&amp;ust=1383381378857987" TargetMode="External"/><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hyperlink" Target="http://www.google.co.th/url?sa=i&amp;rct=j&amp;q=&amp;esrc=s&amp;frm=1&amp;source=images&amp;cd=&amp;cad=rja&amp;docid=LE5MmWbMm-Gc-M&amp;tbnid=-VwUxb8qScEacM:&amp;ved=0CAUQjRw&amp;url=http%3A%2F%2Fburhanabe.blogspot.com%2F2010%2F05%2Fdiscovering-potential-of-logistics.html&amp;ei=RWhzUvvVE4eWrAeo3IHgCQ&amp;bvm=bv.55819444,d.bmk&amp;psig=AFQjCNGT84GX2X-t6de2G27JwDb3lUPeKg&amp;ust=1383381378857987" TargetMode="External"/></Relationships>
</file>

<file path=ppt/slides/_rels/slide5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Khemvaraporn</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357158" y="1643050"/>
            <a:ext cx="7858180" cy="1470025"/>
          </a:xfrm>
        </p:spPr>
        <p:txBody>
          <a:bodyPr>
            <a:normAutofit/>
          </a:bodyPr>
          <a:lstStyle/>
          <a:p>
            <a:r>
              <a:rPr lang="en-US" sz="3600" b="1" dirty="0" smtClean="0"/>
              <a:t>Distribution Channels Strategy  I</a:t>
            </a:r>
            <a:br>
              <a:rPr lang="en-US" sz="3600" b="1" dirty="0" smtClean="0"/>
            </a:br>
            <a:r>
              <a:rPr lang="en-US" sz="2200" b="1" dirty="0" smtClean="0"/>
              <a:t>CHAPTER 12:Delivering Customer Value</a:t>
            </a:r>
            <a:endParaRPr lang="th-TH" sz="22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32770" name="Picture 2" descr="http://images.pearsoned-ema.com/jpeg/large/9780273786993.jpg"/>
          <p:cNvPicPr>
            <a:picLocks noChangeAspect="1" noChangeArrowheads="1"/>
          </p:cNvPicPr>
          <p:nvPr/>
        </p:nvPicPr>
        <p:blipFill>
          <a:blip r:embed="rId3" cstate="print"/>
          <a:srcRect/>
          <a:stretch>
            <a:fillRect/>
          </a:stretch>
        </p:blipFill>
        <p:spPr bwMode="auto">
          <a:xfrm>
            <a:off x="7429520" y="142852"/>
            <a:ext cx="1418837" cy="1857388"/>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Objective Outline</a:t>
            </a:r>
            <a:endParaRPr lang="th-TH" dirty="0"/>
          </a:p>
        </p:txBody>
      </p:sp>
      <p:sp>
        <p:nvSpPr>
          <p:cNvPr id="4" name="ตัวยึดเนื้อหา 3"/>
          <p:cNvSpPr>
            <a:spLocks noGrp="1"/>
          </p:cNvSpPr>
          <p:nvPr>
            <p:ph sz="quarter" idx="1"/>
          </p:nvPr>
        </p:nvSpPr>
        <p:spPr/>
        <p:txBody>
          <a:bodyPr/>
          <a:lstStyle/>
          <a:p>
            <a:r>
              <a:rPr lang="en-US" b="1" dirty="0" smtClean="0">
                <a:solidFill>
                  <a:srgbClr val="FF0000"/>
                </a:solidFill>
              </a:rPr>
              <a:t>Objective 1: </a:t>
            </a:r>
            <a:r>
              <a:rPr lang="en-US" dirty="0" smtClean="0"/>
              <a:t>Explain why companies use marketing channels and discuss the functions these channels perform</a:t>
            </a:r>
          </a:p>
          <a:p>
            <a:r>
              <a:rPr lang="en-US" b="1" dirty="0" smtClean="0">
                <a:solidFill>
                  <a:srgbClr val="FF0000"/>
                </a:solidFill>
              </a:rPr>
              <a:t>Objective 2</a:t>
            </a:r>
            <a:r>
              <a:rPr lang="en-US" dirty="0" smtClean="0"/>
              <a:t>: Discuss how channel members interact and how they organize to perform the work of the channel.</a:t>
            </a:r>
          </a:p>
          <a:p>
            <a:r>
              <a:rPr lang="en-US" b="1" dirty="0" smtClean="0">
                <a:solidFill>
                  <a:srgbClr val="FF0000"/>
                </a:solidFill>
              </a:rPr>
              <a:t>Objective 3: </a:t>
            </a:r>
            <a:r>
              <a:rPr lang="en-US" dirty="0" smtClean="0"/>
              <a:t>Identify the major channel alternatives open to a company.</a:t>
            </a:r>
          </a:p>
          <a:p>
            <a:r>
              <a:rPr lang="en-US" b="1" dirty="0" smtClean="0">
                <a:solidFill>
                  <a:srgbClr val="FF0000"/>
                </a:solidFill>
              </a:rPr>
              <a:t>Objective 4</a:t>
            </a:r>
            <a:r>
              <a:rPr lang="en-US" dirty="0" smtClean="0"/>
              <a:t>: Explain how companies select, motivate, and evaluate channel members.</a:t>
            </a:r>
          </a:p>
          <a:p>
            <a:r>
              <a:rPr lang="en-US" b="1" dirty="0" smtClean="0">
                <a:solidFill>
                  <a:srgbClr val="FF0000"/>
                </a:solidFill>
              </a:rPr>
              <a:t>Objective </a:t>
            </a:r>
            <a:r>
              <a:rPr lang="en-US" b="1" dirty="0" smtClean="0">
                <a:solidFill>
                  <a:srgbClr val="FF0000"/>
                </a:solidFill>
              </a:rPr>
              <a:t>5: </a:t>
            </a:r>
            <a:r>
              <a:rPr lang="en-US" dirty="0" smtClean="0"/>
              <a:t>Discuss the nature and importance of marketing logistics and integrated supply chain management.</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00100" y="928670"/>
            <a:ext cx="7772400" cy="1143000"/>
          </a:xfrm>
        </p:spPr>
        <p:txBody>
          <a:bodyPr>
            <a:normAutofit fontScale="90000"/>
          </a:bodyPr>
          <a:lstStyle/>
          <a:p>
            <a:r>
              <a:rPr lang="en-US" dirty="0" smtClean="0"/>
              <a:t>Netflix’s Channel Innovation: Finding the Future by Abandoning the Past</a:t>
            </a:r>
            <a:br>
              <a:rPr lang="en-US" dirty="0" smtClean="0"/>
            </a:br>
            <a:endParaRPr lang="th-TH" dirty="0"/>
          </a:p>
        </p:txBody>
      </p:sp>
      <p:sp>
        <p:nvSpPr>
          <p:cNvPr id="3" name="ตัวยึดเนื้อหา 2"/>
          <p:cNvSpPr>
            <a:spLocks noGrp="1"/>
          </p:cNvSpPr>
          <p:nvPr>
            <p:ph sz="quarter" idx="1"/>
          </p:nvPr>
        </p:nvSpPr>
        <p:spPr>
          <a:xfrm>
            <a:off x="714348" y="2000240"/>
            <a:ext cx="7772400" cy="4572000"/>
          </a:xfrm>
        </p:spPr>
        <p:txBody>
          <a:bodyPr>
            <a:normAutofit lnSpcReduction="10000"/>
          </a:bodyPr>
          <a:lstStyle/>
          <a:p>
            <a:endParaRPr lang="en-US" dirty="0" smtClean="0"/>
          </a:p>
          <a:p>
            <a:endParaRPr lang="en-US" dirty="0" smtClean="0"/>
          </a:p>
          <a:p>
            <a:pPr>
              <a:buNone/>
            </a:pPr>
            <a:r>
              <a:rPr lang="en-US" sz="2000" b="1" dirty="0" smtClean="0"/>
              <a:t>     </a:t>
            </a:r>
          </a:p>
          <a:p>
            <a:pPr>
              <a:buNone/>
            </a:pPr>
            <a:endParaRPr lang="en-US" sz="2000" b="1" dirty="0" smtClean="0"/>
          </a:p>
          <a:p>
            <a:pPr>
              <a:buNone/>
            </a:pPr>
            <a:endParaRPr lang="en-US" sz="2000" b="1" dirty="0" smtClean="0"/>
          </a:p>
          <a:p>
            <a:pPr>
              <a:buNone/>
            </a:pPr>
            <a:endParaRPr lang="en-US" sz="2000" b="1" dirty="0" smtClean="0"/>
          </a:p>
          <a:p>
            <a:pPr>
              <a:buNone/>
            </a:pPr>
            <a:endParaRPr lang="en-US" sz="2000" b="1" dirty="0" smtClean="0"/>
          </a:p>
          <a:p>
            <a:pPr>
              <a:buNone/>
            </a:pPr>
            <a:endParaRPr lang="en-US" sz="2000" b="1" dirty="0" smtClean="0"/>
          </a:p>
          <a:p>
            <a:pPr>
              <a:buNone/>
            </a:pPr>
            <a:endParaRPr lang="en-US" sz="2000" b="1" dirty="0" smtClean="0"/>
          </a:p>
          <a:p>
            <a:pPr>
              <a:buNone/>
            </a:pPr>
            <a:r>
              <a:rPr lang="en-US" sz="2000" b="1" dirty="0" smtClean="0"/>
              <a:t> </a:t>
            </a:r>
            <a:r>
              <a:rPr lang="en-US" sz="2000" b="1" dirty="0" smtClean="0"/>
              <a:t>     </a:t>
            </a:r>
            <a:r>
              <a:rPr lang="en-US" sz="2000" b="1" dirty="0" smtClean="0"/>
              <a:t>Netflix’s </a:t>
            </a:r>
            <a:r>
              <a:rPr lang="en-US" sz="2000" b="1" dirty="0" smtClean="0"/>
              <a:t>innovative distribution strategy; Netflix and its CEO Reed Hastings, are bent on speeding up the company’s leap from success in DVD rentals to success in digital streaming. What’s next?</a:t>
            </a:r>
            <a:endParaRPr lang="th-TH" sz="2000" b="1" dirty="0"/>
          </a:p>
        </p:txBody>
      </p:sp>
      <p:pic>
        <p:nvPicPr>
          <p:cNvPr id="4" name="รูปภาพ 3" descr="netflix.jpg"/>
          <p:cNvPicPr>
            <a:picLocks noChangeAspect="1"/>
          </p:cNvPicPr>
          <p:nvPr/>
        </p:nvPicPr>
        <p:blipFill>
          <a:blip r:embed="rId2" cstate="print"/>
          <a:stretch>
            <a:fillRect/>
          </a:stretch>
        </p:blipFill>
        <p:spPr>
          <a:xfrm>
            <a:off x="1785918" y="1571612"/>
            <a:ext cx="5233993" cy="339584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a:t>
            </a:r>
            <a:endParaRPr lang="th-TH" dirty="0"/>
          </a:p>
        </p:txBody>
      </p:sp>
      <p:sp>
        <p:nvSpPr>
          <p:cNvPr id="7" name="ตัวยึดข้อความ 6"/>
          <p:cNvSpPr>
            <a:spLocks noGrp="1"/>
          </p:cNvSpPr>
          <p:nvPr>
            <p:ph type="body" idx="1"/>
          </p:nvPr>
        </p:nvSpPr>
        <p:spPr/>
        <p:txBody>
          <a:bodyPr/>
          <a:lstStyle/>
          <a:p>
            <a:r>
              <a:rPr lang="en-US" dirty="0" smtClean="0"/>
              <a:t>Supply Chains and the Value Delivery Network</a:t>
            </a:r>
          </a:p>
          <a:p>
            <a:r>
              <a:rPr lang="en-US" dirty="0" smtClean="0"/>
              <a:t>The Nature and Importance of Marketing Channels</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fontScale="90000"/>
          </a:bodyPr>
          <a:lstStyle/>
          <a:p>
            <a:r>
              <a:rPr lang="en-US" dirty="0" smtClean="0"/>
              <a:t>Supply Chains and the Value Delivery Network</a:t>
            </a:r>
            <a:endParaRPr lang="th-TH" dirty="0"/>
          </a:p>
        </p:txBody>
      </p:sp>
      <p:sp>
        <p:nvSpPr>
          <p:cNvPr id="7" name="ตัวยึดเนื้อหา 6"/>
          <p:cNvSpPr>
            <a:spLocks noGrp="1"/>
          </p:cNvSpPr>
          <p:nvPr>
            <p:ph sz="quarter" idx="1"/>
          </p:nvPr>
        </p:nvSpPr>
        <p:spPr>
          <a:xfrm>
            <a:off x="928662" y="1714488"/>
            <a:ext cx="7772400" cy="4572000"/>
          </a:xfrm>
        </p:spPr>
        <p:txBody>
          <a:bodyPr/>
          <a:lstStyle/>
          <a:p>
            <a:pPr>
              <a:buFont typeface="Wingdings" pitchFamily="2" charset="2"/>
              <a:buChar char="v"/>
            </a:pPr>
            <a:r>
              <a:rPr lang="en-US" b="1" dirty="0" smtClean="0">
                <a:solidFill>
                  <a:srgbClr val="FF0000"/>
                </a:solidFill>
              </a:rPr>
              <a:t>Value Delivery Network</a:t>
            </a:r>
            <a:r>
              <a:rPr lang="en-US" dirty="0" smtClean="0">
                <a:solidFill>
                  <a:srgbClr val="FF0000"/>
                </a:solidFill>
              </a:rPr>
              <a:t>: A network composed of the company, suppliers, distributors and ultimately, customers who partner with each other to improve the performance </a:t>
            </a:r>
            <a:r>
              <a:rPr lang="en-US" dirty="0" smtClean="0">
                <a:solidFill>
                  <a:srgbClr val="FF0000"/>
                </a:solidFill>
              </a:rPr>
              <a:t>for </a:t>
            </a:r>
            <a:r>
              <a:rPr lang="en-US" dirty="0" smtClean="0">
                <a:solidFill>
                  <a:srgbClr val="FF0000"/>
                </a:solidFill>
              </a:rPr>
              <a:t>the entire system in delivering customer value.</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Marketing channel (or distribution channel): </a:t>
            </a:r>
            <a:r>
              <a:rPr lang="en-US" dirty="0" smtClean="0">
                <a:solidFill>
                  <a:srgbClr val="FF0000"/>
                </a:solidFill>
              </a:rPr>
              <a:t>A set of interdependent organizations that help make a product or service available for use or consumption by the consumer or business user.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428596" y="5072074"/>
            <a:ext cx="8501122" cy="4643438"/>
          </a:xfrm>
        </p:spPr>
        <p:txBody>
          <a:bodyPr/>
          <a:lstStyle/>
          <a:p>
            <a:pPr>
              <a:buNone/>
            </a:pPr>
            <a:r>
              <a:rPr lang="en-US" dirty="0" smtClean="0"/>
              <a:t>    </a:t>
            </a:r>
            <a:r>
              <a:rPr lang="en-US" sz="2000" b="1" dirty="0" smtClean="0"/>
              <a:t>Value </a:t>
            </a:r>
            <a:r>
              <a:rPr lang="en-US" sz="2000" b="1" dirty="0" smtClean="0"/>
              <a:t>delivery network: In making and marketing just one of its many models, say, the Honda Insight hybrid – Honda manages a huge network of people within Honda plus thousands of suppliers and dealers outside the company who work together to give customers an innovative car “from Honda to Everyone’</a:t>
            </a:r>
            <a:endParaRPr lang="th-TH" sz="2000" b="1" dirty="0"/>
          </a:p>
        </p:txBody>
      </p:sp>
      <p:pic>
        <p:nvPicPr>
          <p:cNvPr id="4" name="รูปภาพ 3" descr="SAM_1008.JPG"/>
          <p:cNvPicPr>
            <a:picLocks noChangeAspect="1"/>
          </p:cNvPicPr>
          <p:nvPr/>
        </p:nvPicPr>
        <p:blipFill>
          <a:blip r:embed="rId2" cstate="print">
            <a:lum bright="12000" contrast="25000"/>
          </a:blip>
          <a:stretch>
            <a:fillRect/>
          </a:stretch>
        </p:blipFill>
        <p:spPr>
          <a:xfrm rot="5400000">
            <a:off x="2238358" y="1333486"/>
            <a:ext cx="3810027" cy="2857520"/>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a:xfrm>
            <a:off x="642910" y="500042"/>
            <a:ext cx="8229600" cy="1143000"/>
          </a:xfrm>
        </p:spPr>
        <p:txBody>
          <a:bodyPr>
            <a:normAutofit fontScale="90000"/>
          </a:bodyPr>
          <a:lstStyle/>
          <a:p>
            <a:r>
              <a:rPr lang="en-US" sz="3600" dirty="0" smtClean="0"/>
              <a:t>Supply Chains and the Value Delivery </a:t>
            </a:r>
            <a:r>
              <a:rPr lang="en-US" sz="3600" dirty="0" smtClean="0"/>
              <a:t>Network</a:t>
            </a:r>
            <a:r>
              <a:rPr lang="en-US" sz="3200" dirty="0" smtClean="0"/>
              <a:t/>
            </a:r>
            <a:br>
              <a:rPr lang="en-US" sz="3200" dirty="0" smtClean="0"/>
            </a:br>
            <a:r>
              <a:rPr lang="en-US" sz="2200" dirty="0" smtClean="0"/>
              <a:t>How Channel Members Add Value</a:t>
            </a:r>
            <a:r>
              <a:rPr lang="en-US" sz="3200" dirty="0" smtClean="0"/>
              <a:t/>
            </a:r>
            <a:br>
              <a:rPr lang="en-US" sz="3200" dirty="0" smtClean="0"/>
            </a:br>
            <a:endParaRPr lang="th-TH" sz="3200" dirty="0"/>
          </a:p>
        </p:txBody>
      </p:sp>
      <p:sp>
        <p:nvSpPr>
          <p:cNvPr id="7" name="ตัวยึดเนื้อหา 6"/>
          <p:cNvSpPr>
            <a:spLocks noGrp="1"/>
          </p:cNvSpPr>
          <p:nvPr>
            <p:ph sz="quarter" idx="1"/>
          </p:nvPr>
        </p:nvSpPr>
        <p:spPr>
          <a:xfrm>
            <a:off x="357158" y="1357298"/>
            <a:ext cx="8501122" cy="3714752"/>
          </a:xfrm>
        </p:spPr>
        <p:txBody>
          <a:bodyPr>
            <a:normAutofit/>
          </a:bodyPr>
          <a:lstStyle/>
          <a:p>
            <a:pPr>
              <a:buNone/>
            </a:pPr>
            <a:r>
              <a:rPr lang="en-US" sz="2800" dirty="0" smtClean="0"/>
              <a:t>Figure </a:t>
            </a:r>
            <a:r>
              <a:rPr lang="en-US" sz="2800" dirty="0" smtClean="0"/>
              <a:t>12.1 How a </a:t>
            </a:r>
            <a:r>
              <a:rPr lang="en-US" sz="2800" dirty="0" smtClean="0"/>
              <a:t>Distributor </a:t>
            </a:r>
            <a:r>
              <a:rPr lang="en-US" sz="2800" dirty="0" smtClean="0"/>
              <a:t>Reduces the Number of Channel Transactions</a:t>
            </a:r>
          </a:p>
          <a:p>
            <a:endParaRPr lang="en-US" dirty="0" smtClean="0"/>
          </a:p>
          <a:p>
            <a:pPr>
              <a:buNone/>
            </a:pPr>
            <a:r>
              <a:rPr lang="en-US" sz="2000" b="1" dirty="0" smtClean="0"/>
              <a:t>    </a:t>
            </a:r>
          </a:p>
          <a:p>
            <a:pPr>
              <a:buNone/>
            </a:pPr>
            <a:endParaRPr lang="en-US" sz="2000" b="1" dirty="0" smtClean="0"/>
          </a:p>
          <a:p>
            <a:pPr>
              <a:buNone/>
            </a:pPr>
            <a:endParaRPr lang="en-US" sz="2000" b="1" dirty="0" smtClean="0"/>
          </a:p>
          <a:p>
            <a:pPr>
              <a:buNone/>
            </a:pPr>
            <a:endParaRPr lang="en-US" sz="1600" b="1" dirty="0" smtClean="0"/>
          </a:p>
          <a:p>
            <a:pPr>
              <a:buNone/>
            </a:pPr>
            <a:r>
              <a:rPr lang="en-US" sz="1600" b="1" dirty="0" smtClean="0"/>
              <a:t>    </a:t>
            </a:r>
            <a:endParaRPr lang="en-US" sz="1600" b="1" dirty="0" smtClean="0"/>
          </a:p>
        </p:txBody>
      </p:sp>
      <p:pic>
        <p:nvPicPr>
          <p:cNvPr id="4" name="รูปภาพ 3" descr="12.1.jpg"/>
          <p:cNvPicPr>
            <a:picLocks noChangeAspect="1"/>
          </p:cNvPicPr>
          <p:nvPr/>
        </p:nvPicPr>
        <p:blipFill>
          <a:blip r:embed="rId2" cstate="print">
            <a:lum bright="17000" contrast="50000"/>
          </a:blip>
          <a:stretch>
            <a:fillRect/>
          </a:stretch>
        </p:blipFill>
        <p:spPr>
          <a:xfrm>
            <a:off x="2643174" y="2500307"/>
            <a:ext cx="6312631" cy="3786286"/>
          </a:xfrm>
          <a:prstGeom prst="rect">
            <a:avLst/>
          </a:prstGeom>
          <a:ln>
            <a:noFill/>
          </a:ln>
          <a:effectLst>
            <a:outerShdw blurRad="292100" dist="139700" dir="2700000" algn="tl" rotWithShape="0">
              <a:srgbClr val="333333">
                <a:alpha val="65000"/>
              </a:srgbClr>
            </a:outerShdw>
          </a:effectLst>
        </p:spPr>
      </p:pic>
      <p:sp>
        <p:nvSpPr>
          <p:cNvPr id="5" name="สี่เหลี่ยมผืนผ้า 4"/>
          <p:cNvSpPr/>
          <p:nvPr/>
        </p:nvSpPr>
        <p:spPr>
          <a:xfrm>
            <a:off x="285720" y="3429000"/>
            <a:ext cx="2143140" cy="3046988"/>
          </a:xfrm>
          <a:prstGeom prst="rect">
            <a:avLst/>
          </a:prstGeom>
        </p:spPr>
        <p:txBody>
          <a:bodyPr wrap="square">
            <a:spAutoFit/>
          </a:bodyPr>
          <a:lstStyle/>
          <a:p>
            <a:pPr>
              <a:buNone/>
            </a:pPr>
            <a:r>
              <a:rPr lang="en-US" sz="1600" dirty="0" smtClean="0"/>
              <a:t>Marketing channel intermediaries make buying a lot easier for consumers. Again, think about life without grocery retailers. How would you go about buying that 12 pack of Coke or any o f the hundred of other items that </a:t>
            </a:r>
            <a:r>
              <a:rPr lang="en-US" sz="1600" dirty="0" smtClean="0"/>
              <a:t>you now </a:t>
            </a:r>
            <a:r>
              <a:rPr lang="en-US" sz="1600" dirty="0" smtClean="0"/>
              <a:t>routinely drop into your shopping cart?</a:t>
            </a:r>
            <a:endParaRPr lang="en-US" sz="1600" dirty="0" smtClean="0"/>
          </a:p>
        </p:txBody>
      </p:sp>
      <p:cxnSp>
        <p:nvCxnSpPr>
          <p:cNvPr id="9" name="ลูกศรเชื่อมต่อแบบตรง 8"/>
          <p:cNvCxnSpPr/>
          <p:nvPr/>
        </p:nvCxnSpPr>
        <p:spPr>
          <a:xfrm flipV="1">
            <a:off x="2357422" y="4572008"/>
            <a:ext cx="500066" cy="21431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fontScale="90000"/>
          </a:bodyPr>
          <a:lstStyle/>
          <a:p>
            <a:r>
              <a:rPr lang="en-US" dirty="0" smtClean="0"/>
              <a:t>Supply Chains and the Value Delivery Network</a:t>
            </a:r>
            <a:endParaRPr lang="th-TH" dirty="0"/>
          </a:p>
        </p:txBody>
      </p:sp>
      <p:sp>
        <p:nvSpPr>
          <p:cNvPr id="7" name="ตัวยึดเนื้อหา 6"/>
          <p:cNvSpPr>
            <a:spLocks noGrp="1"/>
          </p:cNvSpPr>
          <p:nvPr>
            <p:ph sz="quarter" idx="1"/>
          </p:nvPr>
        </p:nvSpPr>
        <p:spPr>
          <a:xfrm>
            <a:off x="571472" y="1428736"/>
            <a:ext cx="7772400" cy="4572000"/>
          </a:xfrm>
        </p:spPr>
        <p:txBody>
          <a:bodyPr>
            <a:normAutofit lnSpcReduction="10000"/>
          </a:bodyPr>
          <a:lstStyle/>
          <a:p>
            <a:pPr>
              <a:buNone/>
            </a:pPr>
            <a:r>
              <a:rPr lang="en-US" dirty="0" smtClean="0"/>
              <a:t> </a:t>
            </a:r>
            <a:r>
              <a:rPr lang="en-US" dirty="0" smtClean="0"/>
              <a:t>   </a:t>
            </a:r>
            <a:r>
              <a:rPr lang="en-US" b="1" dirty="0" smtClean="0">
                <a:solidFill>
                  <a:srgbClr val="0070C0"/>
                </a:solidFill>
              </a:rPr>
              <a:t>Members of the marketing channels perform many key functions. Some help to complete transactions:</a:t>
            </a:r>
          </a:p>
          <a:p>
            <a:endParaRPr lang="en-US" dirty="0" smtClean="0"/>
          </a:p>
          <a:p>
            <a:r>
              <a:rPr lang="en-US" b="1" dirty="0" smtClean="0"/>
              <a:t>Information: </a:t>
            </a:r>
            <a:r>
              <a:rPr lang="en-US" dirty="0" smtClean="0"/>
              <a:t>Gathering and distributing information about consumers, producers, and other actors and forces in the marketing environment needed for planning and aiding exchange.</a:t>
            </a:r>
          </a:p>
          <a:p>
            <a:r>
              <a:rPr lang="en-US" b="1" dirty="0" smtClean="0"/>
              <a:t>Promotion</a:t>
            </a:r>
            <a:r>
              <a:rPr lang="en-US" dirty="0" smtClean="0"/>
              <a:t>: Developing and spreading persuasive communications about an offer.</a:t>
            </a:r>
          </a:p>
          <a:p>
            <a:r>
              <a:rPr lang="en-US" b="1" dirty="0" smtClean="0"/>
              <a:t>Contact:</a:t>
            </a:r>
            <a:r>
              <a:rPr lang="en-US" dirty="0" smtClean="0"/>
              <a:t> Finding and communicating with prospective buyers.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newsite.adslthailand.com/wp-content/uploads/2013/06/AW_TMH-BigC_leaflet.jpg">
            <a:hlinkClick r:id="rId2"/>
          </p:cNvPr>
          <p:cNvPicPr>
            <a:picLocks noChangeAspect="1" noChangeArrowheads="1"/>
          </p:cNvPicPr>
          <p:nvPr/>
        </p:nvPicPr>
        <p:blipFill>
          <a:blip r:embed="rId3" cstate="print"/>
          <a:srcRect/>
          <a:stretch>
            <a:fillRect/>
          </a:stretch>
        </p:blipFill>
        <p:spPr bwMode="auto">
          <a:xfrm>
            <a:off x="428596" y="500042"/>
            <a:ext cx="8592969" cy="6000792"/>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fontScale="90000"/>
          </a:bodyPr>
          <a:lstStyle/>
          <a:p>
            <a:r>
              <a:rPr lang="en-US" dirty="0" smtClean="0"/>
              <a:t>Supply Chains and the Value Delivery Network</a:t>
            </a:r>
            <a:endParaRPr lang="th-TH" dirty="0"/>
          </a:p>
        </p:txBody>
      </p:sp>
      <p:sp>
        <p:nvSpPr>
          <p:cNvPr id="7" name="ตัวยึดเนื้อหา 6"/>
          <p:cNvSpPr>
            <a:spLocks noGrp="1"/>
          </p:cNvSpPr>
          <p:nvPr>
            <p:ph sz="quarter" idx="1"/>
          </p:nvPr>
        </p:nvSpPr>
        <p:spPr>
          <a:xfrm>
            <a:off x="642910" y="1000108"/>
            <a:ext cx="7772400" cy="4572000"/>
          </a:xfrm>
        </p:spPr>
        <p:txBody>
          <a:bodyPr>
            <a:normAutofit/>
          </a:bodyPr>
          <a:lstStyle/>
          <a:p>
            <a:pPr>
              <a:buNone/>
            </a:pPr>
            <a:r>
              <a:rPr lang="en-US" dirty="0" smtClean="0"/>
              <a:t>   </a:t>
            </a:r>
          </a:p>
          <a:p>
            <a:r>
              <a:rPr lang="en-US" b="1" dirty="0" smtClean="0"/>
              <a:t>Matching: </a:t>
            </a:r>
            <a:r>
              <a:rPr lang="en-US" dirty="0" smtClean="0"/>
              <a:t>Shaping offers to meet the buyer’s needs, including activities such as manufacturing, grading, assembling and packaging</a:t>
            </a:r>
            <a:r>
              <a:rPr lang="en-US" dirty="0" smtClean="0"/>
              <a:t>.</a:t>
            </a:r>
          </a:p>
          <a:p>
            <a:pPr>
              <a:buNone/>
            </a:pPr>
            <a:endParaRPr lang="en-US" dirty="0" smtClean="0"/>
          </a:p>
          <a:p>
            <a:r>
              <a:rPr lang="en-US" b="1" dirty="0" smtClean="0"/>
              <a:t>Negotiation:</a:t>
            </a:r>
            <a:r>
              <a:rPr lang="en-US" dirty="0" smtClean="0"/>
              <a:t> Reaching an agreement on price and other terms so that ownership or possession can be transferred.</a:t>
            </a:r>
          </a:p>
          <a:p>
            <a:endParaRPr lang="en-US" dirty="0" smtClean="0"/>
          </a:p>
          <a:p>
            <a:pPr>
              <a:buNone/>
            </a:pPr>
            <a:endParaRPr lang="en-US" dirty="0" smtClean="0"/>
          </a:p>
        </p:txBody>
      </p:sp>
      <p:pic>
        <p:nvPicPr>
          <p:cNvPr id="39938" name="Picture 2" descr="http://www.ilovetogo.com/FileUpload/Editor/ImagesUpload/WebContent/Story/5311/05/5311050508.jpg">
            <a:hlinkClick r:id="rId2"/>
          </p:cNvPr>
          <p:cNvPicPr>
            <a:picLocks noChangeAspect="1" noChangeArrowheads="1"/>
          </p:cNvPicPr>
          <p:nvPr/>
        </p:nvPicPr>
        <p:blipFill>
          <a:blip r:embed="rId3" cstate="print"/>
          <a:srcRect/>
          <a:stretch>
            <a:fillRect/>
          </a:stretch>
        </p:blipFill>
        <p:spPr bwMode="auto">
          <a:xfrm>
            <a:off x="2714612" y="4214818"/>
            <a:ext cx="3500462" cy="2336263"/>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fontScale="90000"/>
          </a:bodyPr>
          <a:lstStyle/>
          <a:p>
            <a:r>
              <a:rPr lang="en-US" dirty="0" smtClean="0"/>
              <a:t>Supply Chains and the Value Delivery Network</a:t>
            </a:r>
            <a:endParaRPr lang="th-TH" dirty="0"/>
          </a:p>
        </p:txBody>
      </p:sp>
      <p:sp>
        <p:nvSpPr>
          <p:cNvPr id="4" name="ตัวยึดเนื้อหา 3"/>
          <p:cNvSpPr>
            <a:spLocks noGrp="1"/>
          </p:cNvSpPr>
          <p:nvPr>
            <p:ph sz="quarter" idx="1"/>
          </p:nvPr>
        </p:nvSpPr>
        <p:spPr/>
        <p:txBody>
          <a:bodyPr/>
          <a:lstStyle/>
          <a:p>
            <a:pPr>
              <a:buNone/>
            </a:pPr>
            <a:r>
              <a:rPr lang="en-US" b="1" dirty="0" smtClean="0"/>
              <a:t>  </a:t>
            </a:r>
            <a:r>
              <a:rPr lang="en-US" b="1" dirty="0" smtClean="0">
                <a:solidFill>
                  <a:srgbClr val="0070C0"/>
                </a:solidFill>
              </a:rPr>
              <a:t>Others </a:t>
            </a:r>
            <a:r>
              <a:rPr lang="en-US" b="1" dirty="0" smtClean="0">
                <a:solidFill>
                  <a:srgbClr val="0070C0"/>
                </a:solidFill>
              </a:rPr>
              <a:t>help fulfill the completed transactions</a:t>
            </a:r>
            <a:r>
              <a:rPr lang="en-US" b="1" dirty="0" smtClean="0">
                <a:solidFill>
                  <a:srgbClr val="0070C0"/>
                </a:solidFill>
              </a:rPr>
              <a:t>:</a:t>
            </a:r>
            <a:endParaRPr lang="en-US" dirty="0" smtClean="0">
              <a:solidFill>
                <a:srgbClr val="0070C0"/>
              </a:solidFill>
            </a:endParaRPr>
          </a:p>
          <a:p>
            <a:r>
              <a:rPr lang="en-US" b="1" dirty="0" smtClean="0"/>
              <a:t>Physical distribution</a:t>
            </a:r>
            <a:r>
              <a:rPr lang="en-US" dirty="0" smtClean="0"/>
              <a:t>: Transporting and storing goods.</a:t>
            </a:r>
          </a:p>
          <a:p>
            <a:r>
              <a:rPr lang="en-US" b="1" dirty="0" smtClean="0"/>
              <a:t>Financing</a:t>
            </a:r>
            <a:r>
              <a:rPr lang="en-US" dirty="0" smtClean="0"/>
              <a:t>: Acquiring and using funds to cover the costs of the channel work.</a:t>
            </a:r>
          </a:p>
          <a:p>
            <a:r>
              <a:rPr lang="en-US" b="1" dirty="0" smtClean="0"/>
              <a:t>Risk taking</a:t>
            </a:r>
            <a:r>
              <a:rPr lang="en-US" dirty="0" smtClean="0"/>
              <a:t>: Assuming the risks of carrying out the channel work</a:t>
            </a:r>
          </a:p>
          <a:p>
            <a:pPr>
              <a:buNone/>
            </a:pPr>
            <a:endParaRPr lang="th-TH" dirty="0"/>
          </a:p>
        </p:txBody>
      </p:sp>
      <p:pic>
        <p:nvPicPr>
          <p:cNvPr id="5" name="รูปภาพ 4" descr="tesco lotus.jpg"/>
          <p:cNvPicPr>
            <a:picLocks noChangeAspect="1"/>
          </p:cNvPicPr>
          <p:nvPr/>
        </p:nvPicPr>
        <p:blipFill>
          <a:blip r:embed="rId2" cstate="print"/>
          <a:stretch>
            <a:fillRect/>
          </a:stretch>
        </p:blipFill>
        <p:spPr>
          <a:xfrm>
            <a:off x="1928794" y="4500570"/>
            <a:ext cx="2857488" cy="19288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รูปภาพ 6" descr="big c.jpg"/>
          <p:cNvPicPr>
            <a:picLocks noChangeAspect="1"/>
          </p:cNvPicPr>
          <p:nvPr/>
        </p:nvPicPr>
        <p:blipFill>
          <a:blip r:embed="rId3" cstate="print"/>
          <a:stretch>
            <a:fillRect/>
          </a:stretch>
        </p:blipFill>
        <p:spPr>
          <a:xfrm>
            <a:off x="5000628" y="4500570"/>
            <a:ext cx="3071834" cy="2109326"/>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1000100" y="1214422"/>
            <a:ext cx="7772400" cy="4572000"/>
          </a:xfrm>
        </p:spPr>
        <p:txBody>
          <a:bodyPr/>
          <a:lstStyle/>
          <a:p>
            <a:pPr>
              <a:buNone/>
            </a:pPr>
            <a:r>
              <a:rPr lang="en-US" b="1" dirty="0" smtClean="0"/>
              <a:t>Figure </a:t>
            </a:r>
            <a:r>
              <a:rPr lang="en-US" b="1" dirty="0" smtClean="0"/>
              <a:t>12.2 Consumer Business Marketing Channels</a:t>
            </a:r>
            <a:endParaRPr lang="th-TH" b="1" dirty="0"/>
          </a:p>
        </p:txBody>
      </p:sp>
      <p:sp>
        <p:nvSpPr>
          <p:cNvPr id="4" name="ชื่อเรื่อง 5"/>
          <p:cNvSpPr>
            <a:spLocks noGrp="1"/>
          </p:cNvSpPr>
          <p:nvPr>
            <p:ph type="title"/>
          </p:nvPr>
        </p:nvSpPr>
        <p:spPr>
          <a:xfrm>
            <a:off x="714348" y="428604"/>
            <a:ext cx="8715436" cy="1143000"/>
          </a:xfrm>
        </p:spPr>
        <p:txBody>
          <a:bodyPr>
            <a:normAutofit fontScale="90000"/>
          </a:bodyPr>
          <a:lstStyle/>
          <a:p>
            <a:r>
              <a:rPr lang="en-US" sz="3600" dirty="0" smtClean="0"/>
              <a:t>Supply Chains and the Value Delivery </a:t>
            </a:r>
            <a:r>
              <a:rPr lang="en-US" sz="3600" dirty="0" smtClean="0"/>
              <a:t>Network</a:t>
            </a:r>
            <a:r>
              <a:rPr lang="en-US" sz="3100" dirty="0" smtClean="0"/>
              <a:t/>
            </a:r>
            <a:br>
              <a:rPr lang="en-US" sz="3100" dirty="0" smtClean="0"/>
            </a:br>
            <a:r>
              <a:rPr lang="en-US" sz="2700" dirty="0" smtClean="0"/>
              <a:t>Number of Channel Levels</a:t>
            </a:r>
            <a:r>
              <a:rPr lang="en-US" dirty="0" smtClean="0"/>
              <a:t/>
            </a:r>
            <a:br>
              <a:rPr lang="en-US" dirty="0" smtClean="0"/>
            </a:br>
            <a:endParaRPr lang="th-TH" dirty="0"/>
          </a:p>
        </p:txBody>
      </p:sp>
      <p:pic>
        <p:nvPicPr>
          <p:cNvPr id="5" name="รูปภาพ 4" descr="12.2.jpg"/>
          <p:cNvPicPr>
            <a:picLocks noChangeAspect="1"/>
          </p:cNvPicPr>
          <p:nvPr/>
        </p:nvPicPr>
        <p:blipFill>
          <a:blip r:embed="rId2" cstate="print">
            <a:lum bright="15000" contrast="66000"/>
          </a:blip>
          <a:stretch>
            <a:fillRect/>
          </a:stretch>
        </p:blipFill>
        <p:spPr>
          <a:xfrm>
            <a:off x="500034" y="3429000"/>
            <a:ext cx="8143932" cy="3143248"/>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1500166" y="2071678"/>
            <a:ext cx="2143140" cy="1323439"/>
          </a:xfrm>
          <a:prstGeom prst="rect">
            <a:avLst/>
          </a:prstGeom>
        </p:spPr>
        <p:txBody>
          <a:bodyPr wrap="square">
            <a:spAutoFit/>
          </a:bodyPr>
          <a:lstStyle/>
          <a:p>
            <a:pPr>
              <a:buNone/>
            </a:pPr>
            <a:r>
              <a:rPr lang="en-US" sz="1600" dirty="0" smtClean="0"/>
              <a:t>Using direct channels a company sells directly to consumers (no surprise there). Examples: GEICO and AMWAY.</a:t>
            </a:r>
            <a:endParaRPr lang="en-US" sz="1600" dirty="0" smtClean="0"/>
          </a:p>
        </p:txBody>
      </p:sp>
      <p:sp>
        <p:nvSpPr>
          <p:cNvPr id="7" name="สี่เหลี่ยมผืนผ้า 6"/>
          <p:cNvSpPr/>
          <p:nvPr/>
        </p:nvSpPr>
        <p:spPr>
          <a:xfrm>
            <a:off x="4714876" y="1785926"/>
            <a:ext cx="3286148" cy="1569660"/>
          </a:xfrm>
          <a:prstGeom prst="rect">
            <a:avLst/>
          </a:prstGeom>
        </p:spPr>
        <p:txBody>
          <a:bodyPr wrap="square">
            <a:spAutoFit/>
          </a:bodyPr>
          <a:lstStyle/>
          <a:p>
            <a:pPr>
              <a:buNone/>
            </a:pPr>
            <a:r>
              <a:rPr lang="en-US" sz="1600" dirty="0" smtClean="0"/>
              <a:t>Using indirect channels, the company uses one or more levels of intermediaries to help bring its products to final buyers. Examples: most of the things you buy-everything from toothpaste, to cameras, to cars.</a:t>
            </a:r>
            <a:endParaRPr lang="en-US" sz="1600" dirty="0" smtClean="0"/>
          </a:p>
        </p:txBody>
      </p:sp>
      <p:cxnSp>
        <p:nvCxnSpPr>
          <p:cNvPr id="8" name="ลูกศรเชื่อมต่อแบบตรง 7"/>
          <p:cNvCxnSpPr/>
          <p:nvPr/>
        </p:nvCxnSpPr>
        <p:spPr>
          <a:xfrm rot="10800000" flipV="1">
            <a:off x="1714480" y="3357562"/>
            <a:ext cx="571504" cy="21431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0" name="ลูกศรเชื่อมต่อแบบตรง 9"/>
          <p:cNvCxnSpPr/>
          <p:nvPr/>
        </p:nvCxnSpPr>
        <p:spPr>
          <a:xfrm rot="10800000" flipV="1">
            <a:off x="4572000" y="3357562"/>
            <a:ext cx="500066" cy="28575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fontScale="90000"/>
          </a:bodyPr>
          <a:lstStyle/>
          <a:p>
            <a:r>
              <a:rPr lang="en-US" dirty="0" smtClean="0"/>
              <a:t>Supply Chains and the Value Delivery Network</a:t>
            </a:r>
            <a:endParaRPr lang="th-TH" dirty="0"/>
          </a:p>
        </p:txBody>
      </p:sp>
      <p:sp>
        <p:nvSpPr>
          <p:cNvPr id="4" name="ตัวยึดเนื้อหา 3"/>
          <p:cNvSpPr>
            <a:spLocks noGrp="1"/>
          </p:cNvSpPr>
          <p:nvPr>
            <p:ph sz="quarter" idx="1"/>
          </p:nvPr>
        </p:nvSpPr>
        <p:spPr>
          <a:xfrm>
            <a:off x="857224" y="1785926"/>
            <a:ext cx="7772400" cy="4572000"/>
          </a:xfrm>
        </p:spPr>
        <p:txBody>
          <a:bodyPr/>
          <a:lstStyle/>
          <a:p>
            <a:pPr>
              <a:buFont typeface="Wingdings" pitchFamily="2" charset="2"/>
              <a:buChar char="v"/>
            </a:pPr>
            <a:r>
              <a:rPr lang="en-US" b="1" dirty="0" smtClean="0">
                <a:solidFill>
                  <a:srgbClr val="FF0000"/>
                </a:solidFill>
              </a:rPr>
              <a:t>Channel level: </a:t>
            </a:r>
            <a:r>
              <a:rPr lang="en-US" dirty="0" smtClean="0">
                <a:solidFill>
                  <a:srgbClr val="FF0000"/>
                </a:solidFill>
              </a:rPr>
              <a:t>A layer of intermediaries that performs some work in bringing the product and its ownership closer to the final buyer</a:t>
            </a:r>
            <a:r>
              <a:rPr lang="en-US" dirty="0" smtClean="0">
                <a:solidFill>
                  <a:srgbClr val="FF0000"/>
                </a:solidFill>
              </a:rPr>
              <a:t>.</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Direct marketing channel</a:t>
            </a:r>
            <a:r>
              <a:rPr lang="en-US" dirty="0" smtClean="0">
                <a:solidFill>
                  <a:srgbClr val="FF0000"/>
                </a:solidFill>
              </a:rPr>
              <a:t>: A marketing channel that has no intermediary levels</a:t>
            </a:r>
            <a:r>
              <a:rPr lang="en-US" dirty="0" smtClean="0">
                <a:solidFill>
                  <a:srgbClr val="FF0000"/>
                </a:solidFill>
              </a:rPr>
              <a:t>.</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Indirect marketing channel: </a:t>
            </a:r>
            <a:r>
              <a:rPr lang="en-US" dirty="0" smtClean="0">
                <a:solidFill>
                  <a:srgbClr val="FF0000"/>
                </a:solidFill>
              </a:rPr>
              <a:t>A marketing channel containing one or more intermediary levels.</a:t>
            </a:r>
          </a:p>
          <a:p>
            <a:pPr>
              <a:buNone/>
            </a:pPr>
            <a:endParaRPr lang="en-US" dirty="0" smtClean="0"/>
          </a:p>
          <a:p>
            <a:pPr>
              <a:buNone/>
            </a:pPr>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2</a:t>
            </a:r>
            <a:endParaRPr lang="th-TH" dirty="0"/>
          </a:p>
        </p:txBody>
      </p:sp>
      <p:sp>
        <p:nvSpPr>
          <p:cNvPr id="7" name="ตัวยึดข้อความ 6"/>
          <p:cNvSpPr>
            <a:spLocks noGrp="1"/>
          </p:cNvSpPr>
          <p:nvPr>
            <p:ph type="body" idx="1"/>
          </p:nvPr>
        </p:nvSpPr>
        <p:spPr/>
        <p:txBody>
          <a:bodyPr/>
          <a:lstStyle/>
          <a:p>
            <a:r>
              <a:rPr lang="en-US" dirty="0" smtClean="0"/>
              <a:t>Channel Behavior and Organization</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928662" y="714356"/>
            <a:ext cx="7772400" cy="1143000"/>
          </a:xfrm>
        </p:spPr>
        <p:txBody>
          <a:bodyPr>
            <a:normAutofit fontScale="90000"/>
          </a:bodyPr>
          <a:lstStyle/>
          <a:p>
            <a:r>
              <a:rPr lang="en-US" dirty="0" smtClean="0"/>
              <a:t>Channel Behavior and </a:t>
            </a:r>
            <a:r>
              <a:rPr lang="en-US" dirty="0" smtClean="0"/>
              <a:t>Organization</a:t>
            </a:r>
            <a:r>
              <a:rPr lang="th-TH" dirty="0" smtClean="0"/>
              <a:t/>
            </a:r>
            <a:br>
              <a:rPr lang="th-TH" dirty="0" smtClean="0"/>
            </a:br>
            <a:r>
              <a:rPr lang="en-US" sz="2200" dirty="0" smtClean="0"/>
              <a:t>Channel Behavior</a:t>
            </a:r>
            <a:r>
              <a:rPr lang="th-TH" dirty="0" smtClean="0"/>
              <a:t/>
            </a:r>
            <a:br>
              <a:rPr lang="th-TH" dirty="0" smtClean="0"/>
            </a:br>
            <a:endParaRPr lang="th-TH" dirty="0"/>
          </a:p>
        </p:txBody>
      </p:sp>
      <p:sp>
        <p:nvSpPr>
          <p:cNvPr id="5" name="ตัวยึดเนื้อหา 4"/>
          <p:cNvSpPr>
            <a:spLocks noGrp="1"/>
          </p:cNvSpPr>
          <p:nvPr>
            <p:ph sz="quarter" idx="1"/>
          </p:nvPr>
        </p:nvSpPr>
        <p:spPr>
          <a:xfrm>
            <a:off x="714348" y="1285860"/>
            <a:ext cx="7901014" cy="5091130"/>
          </a:xfrm>
        </p:spPr>
        <p:txBody>
          <a:bodyPr>
            <a:normAutofit/>
          </a:bodyPr>
          <a:lstStyle/>
          <a:p>
            <a:pPr>
              <a:buNone/>
            </a:pPr>
            <a:r>
              <a:rPr lang="en-US" b="1" dirty="0" smtClean="0"/>
              <a:t>   </a:t>
            </a:r>
          </a:p>
          <a:p>
            <a:endParaRPr lang="en-US" dirty="0" smtClean="0"/>
          </a:p>
          <a:p>
            <a:pPr>
              <a:buFont typeface="Wingdings" pitchFamily="2" charset="2"/>
              <a:buChar char="v"/>
            </a:pPr>
            <a:r>
              <a:rPr lang="en-US" b="1" dirty="0" smtClean="0">
                <a:solidFill>
                  <a:srgbClr val="FF0000"/>
                </a:solidFill>
              </a:rPr>
              <a:t>Channel conflict: </a:t>
            </a:r>
            <a:r>
              <a:rPr lang="en-US" dirty="0" smtClean="0">
                <a:solidFill>
                  <a:srgbClr val="FF0000"/>
                </a:solidFill>
              </a:rPr>
              <a:t>Disagreements among marketing channel members on goals, roles, and rewards- who should do what and for what rewards</a:t>
            </a:r>
            <a:r>
              <a:rPr lang="en-US" dirty="0" smtClean="0">
                <a:solidFill>
                  <a:srgbClr val="FF0000"/>
                </a:solidFill>
              </a:rPr>
              <a:t>.</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Horizontal conflict: </a:t>
            </a:r>
            <a:r>
              <a:rPr lang="en-US" dirty="0" smtClean="0">
                <a:solidFill>
                  <a:srgbClr val="FF0000"/>
                </a:solidFill>
              </a:rPr>
              <a:t>occurs among firms at the same level of channel. For example Ford </a:t>
            </a:r>
            <a:r>
              <a:rPr lang="en-US" dirty="0" smtClean="0">
                <a:solidFill>
                  <a:srgbClr val="FF0000"/>
                </a:solidFill>
              </a:rPr>
              <a:t>dealers</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Vertical conflict: </a:t>
            </a:r>
            <a:r>
              <a:rPr lang="en-US" dirty="0" smtClean="0">
                <a:solidFill>
                  <a:srgbClr val="FF0000"/>
                </a:solidFill>
              </a:rPr>
              <a:t>conflict between different levels of the same channel. For example KFC</a:t>
            </a:r>
            <a:endParaRPr lang="th-TH" dirty="0">
              <a:solidFill>
                <a:srgbClr val="FF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785786" y="4786322"/>
            <a:ext cx="7772400" cy="4572000"/>
          </a:xfrm>
        </p:spPr>
        <p:txBody>
          <a:bodyPr>
            <a:normAutofit/>
          </a:bodyPr>
          <a:lstStyle/>
          <a:p>
            <a:pPr>
              <a:buNone/>
            </a:pPr>
            <a:r>
              <a:rPr lang="en-US" sz="2000" b="1" dirty="0" smtClean="0"/>
              <a:t>      Channel </a:t>
            </a:r>
            <a:r>
              <a:rPr lang="en-US" sz="2000" b="1" dirty="0" smtClean="0"/>
              <a:t>Conflict: KFC came into conflict with its franchisees over </a:t>
            </a:r>
            <a:r>
              <a:rPr lang="en-US" sz="2000" b="1" dirty="0" smtClean="0"/>
              <a:t>the </a:t>
            </a:r>
            <a:r>
              <a:rPr lang="en-US" sz="2000" b="1" dirty="0" smtClean="0"/>
              <a:t>brand’s “</a:t>
            </a:r>
            <a:r>
              <a:rPr lang="en-US" sz="2000" b="1" dirty="0" err="1" smtClean="0"/>
              <a:t>Unthink</a:t>
            </a:r>
            <a:r>
              <a:rPr lang="en-US" sz="2000" b="1" dirty="0" smtClean="0"/>
              <a:t> KFC” repositioning, which emphasized grilled chicken over its traditional Kentucky fried. “We ought to be shooting the competition, “ says one franchisee.”Instead, we’re shooting one another.”</a:t>
            </a:r>
            <a:endParaRPr lang="th-TH" sz="2000" b="1" dirty="0"/>
          </a:p>
        </p:txBody>
      </p:sp>
      <p:pic>
        <p:nvPicPr>
          <p:cNvPr id="4" name="รูปภาพ 3" descr="kfc channel conflict.jpg"/>
          <p:cNvPicPr>
            <a:picLocks noChangeAspect="1"/>
          </p:cNvPicPr>
          <p:nvPr/>
        </p:nvPicPr>
        <p:blipFill>
          <a:blip r:embed="rId2" cstate="print">
            <a:lum bright="24000"/>
          </a:blip>
          <a:stretch>
            <a:fillRect/>
          </a:stretch>
        </p:blipFill>
        <p:spPr>
          <a:xfrm>
            <a:off x="1785918" y="714356"/>
            <a:ext cx="5429288" cy="374679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Channel Behavior and Organization</a:t>
            </a:r>
            <a:r>
              <a:rPr lang="th-TH" dirty="0" smtClean="0"/>
              <a:t/>
            </a:r>
            <a:br>
              <a:rPr lang="th-TH" dirty="0" smtClean="0"/>
            </a:br>
            <a:r>
              <a:rPr lang="en-US" sz="2200" dirty="0" smtClean="0"/>
              <a:t>Vertical</a:t>
            </a:r>
            <a:r>
              <a:rPr lang="th-TH" sz="2200" dirty="0" smtClean="0"/>
              <a:t> </a:t>
            </a:r>
            <a:r>
              <a:rPr lang="en-US" sz="2200" dirty="0" smtClean="0"/>
              <a:t>Marketing Systems (VMS)</a:t>
            </a:r>
            <a:r>
              <a:rPr lang="th-TH" sz="2200" dirty="0" smtClean="0"/>
              <a:t/>
            </a:r>
            <a:br>
              <a:rPr lang="th-TH" sz="2200" dirty="0" smtClean="0"/>
            </a:br>
            <a:endParaRPr lang="th-TH" sz="2200" dirty="0"/>
          </a:p>
        </p:txBody>
      </p:sp>
      <p:sp>
        <p:nvSpPr>
          <p:cNvPr id="5" name="ตัวยึดเนื้อหา 4"/>
          <p:cNvSpPr>
            <a:spLocks noGrp="1"/>
          </p:cNvSpPr>
          <p:nvPr>
            <p:ph sz="quarter" idx="1"/>
          </p:nvPr>
        </p:nvSpPr>
        <p:spPr>
          <a:xfrm>
            <a:off x="857224" y="1285860"/>
            <a:ext cx="7772400" cy="4572000"/>
          </a:xfrm>
        </p:spPr>
        <p:txBody>
          <a:bodyPr>
            <a:normAutofit fontScale="92500" lnSpcReduction="10000"/>
          </a:bodyPr>
          <a:lstStyle/>
          <a:p>
            <a:pPr>
              <a:buNone/>
            </a:pPr>
            <a:r>
              <a:rPr lang="en-US" b="1" dirty="0" smtClean="0"/>
              <a:t> </a:t>
            </a:r>
          </a:p>
          <a:p>
            <a:endParaRPr lang="en-US" dirty="0" smtClean="0"/>
          </a:p>
          <a:p>
            <a:pPr>
              <a:buFont typeface="Wingdings" pitchFamily="2" charset="2"/>
              <a:buChar char="v"/>
            </a:pPr>
            <a:r>
              <a:rPr lang="en-US" b="1" dirty="0" smtClean="0">
                <a:solidFill>
                  <a:srgbClr val="FF0000"/>
                </a:solidFill>
              </a:rPr>
              <a:t>Conventional distribution channel: </a:t>
            </a:r>
            <a:r>
              <a:rPr lang="en-US" dirty="0" smtClean="0">
                <a:solidFill>
                  <a:srgbClr val="FF0000"/>
                </a:solidFill>
              </a:rPr>
              <a:t>A channel consisting of one or more independent producers, wholesalers, and retailers, each a separate business seeking to maximize its own profits, perhaps even at he expense of profits for the system as a whole.</a:t>
            </a:r>
          </a:p>
          <a:p>
            <a:endParaRPr lang="en-US" dirty="0" smtClean="0"/>
          </a:p>
          <a:p>
            <a:endParaRPr lang="en-US" dirty="0" smtClean="0"/>
          </a:p>
          <a:p>
            <a:pPr>
              <a:buFont typeface="Wingdings" pitchFamily="2" charset="2"/>
              <a:buChar char="v"/>
            </a:pPr>
            <a:r>
              <a:rPr lang="en-US" b="1" dirty="0" smtClean="0">
                <a:solidFill>
                  <a:srgbClr val="FF0000"/>
                </a:solidFill>
              </a:rPr>
              <a:t>Vertical marketing system (VMS): </a:t>
            </a:r>
            <a:r>
              <a:rPr lang="en-US" dirty="0" smtClean="0">
                <a:solidFill>
                  <a:srgbClr val="FF0000"/>
                </a:solidFill>
              </a:rPr>
              <a:t>A channel structure in which producers, wholesalers, and retailers act as a unified system. Once channel member owns the others, has contracts with them, or has so much power that they all cooperate.</a:t>
            </a:r>
          </a:p>
          <a:p>
            <a:endParaRPr lang="en-US" dirty="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500042"/>
            <a:ext cx="7772400" cy="1143000"/>
          </a:xfrm>
        </p:spPr>
        <p:txBody>
          <a:bodyPr>
            <a:normAutofit fontScale="90000"/>
          </a:bodyPr>
          <a:lstStyle/>
          <a:p>
            <a:r>
              <a:rPr lang="en-US" sz="2200" dirty="0" smtClean="0"/>
              <a:t>Figure 12.3 Comparison of Conventional Distribution Channel with Vertical Marketing System</a:t>
            </a:r>
            <a:r>
              <a:rPr lang="en-US" dirty="0" smtClean="0"/>
              <a:t/>
            </a:r>
            <a:br>
              <a:rPr lang="en-US" dirty="0" smtClean="0"/>
            </a:br>
            <a:endParaRPr lang="th-TH" dirty="0"/>
          </a:p>
        </p:txBody>
      </p:sp>
      <p:sp>
        <p:nvSpPr>
          <p:cNvPr id="3" name="ตัวยึดเนื้อหา 2"/>
          <p:cNvSpPr>
            <a:spLocks noGrp="1"/>
          </p:cNvSpPr>
          <p:nvPr>
            <p:ph sz="quarter" idx="1"/>
          </p:nvPr>
        </p:nvSpPr>
        <p:spPr>
          <a:xfrm>
            <a:off x="5429256" y="2857496"/>
            <a:ext cx="3486120" cy="3857620"/>
          </a:xfrm>
        </p:spPr>
        <p:txBody>
          <a:bodyPr/>
          <a:lstStyle/>
          <a:p>
            <a:endParaRPr lang="en-US" dirty="0" smtClean="0"/>
          </a:p>
          <a:p>
            <a:endParaRPr lang="en-US" sz="2000" b="1" dirty="0" smtClean="0"/>
          </a:p>
          <a:p>
            <a:pPr>
              <a:buNone/>
            </a:pPr>
            <a:r>
              <a:rPr lang="en-US" sz="2000" b="1" dirty="0" smtClean="0"/>
              <a:t>     </a:t>
            </a:r>
            <a:r>
              <a:rPr lang="en-US" sz="2000" dirty="0" smtClean="0"/>
              <a:t>Vertical </a:t>
            </a:r>
            <a:r>
              <a:rPr lang="en-US" sz="2000" dirty="0" smtClean="0"/>
              <a:t>marketing system- here’s another fancy term for a simple concept.  It’s simply a channel in which members at different levels (hence, vertical)work together in a unified way(hence system) to accomplish the work of the channel.</a:t>
            </a:r>
          </a:p>
          <a:p>
            <a:pPr>
              <a:buNone/>
            </a:pPr>
            <a:endParaRPr lang="th-TH" dirty="0"/>
          </a:p>
        </p:txBody>
      </p:sp>
      <p:pic>
        <p:nvPicPr>
          <p:cNvPr id="4" name="รูปภาพ 3" descr="12.3.jpg"/>
          <p:cNvPicPr>
            <a:picLocks noChangeAspect="1"/>
          </p:cNvPicPr>
          <p:nvPr/>
        </p:nvPicPr>
        <p:blipFill>
          <a:blip r:embed="rId2" cstate="print">
            <a:lum bright="19000" contrast="52000"/>
          </a:blip>
          <a:stretch>
            <a:fillRect/>
          </a:stretch>
        </p:blipFill>
        <p:spPr>
          <a:xfrm>
            <a:off x="357158" y="1500174"/>
            <a:ext cx="5000660" cy="5137277"/>
          </a:xfrm>
          <a:prstGeom prst="rect">
            <a:avLst/>
          </a:prstGeom>
          <a:ln>
            <a:noFill/>
          </a:ln>
          <a:effectLst>
            <a:outerShdw blurRad="292100" dist="139700" dir="2700000" algn="tl" rotWithShape="0">
              <a:srgbClr val="333333">
                <a:alpha val="65000"/>
              </a:srgbClr>
            </a:outerShdw>
          </a:effectLst>
        </p:spPr>
      </p:pic>
      <p:cxnSp>
        <p:nvCxnSpPr>
          <p:cNvPr id="6" name="ลูกศรเชื่อมต่อแบบตรง 5"/>
          <p:cNvCxnSpPr/>
          <p:nvPr/>
        </p:nvCxnSpPr>
        <p:spPr>
          <a:xfrm rot="10800000">
            <a:off x="4786314" y="4286256"/>
            <a:ext cx="642942" cy="35719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14348" y="642918"/>
            <a:ext cx="7772400" cy="1143000"/>
          </a:xfrm>
        </p:spPr>
        <p:txBody>
          <a:bodyPr>
            <a:normAutofit fontScale="90000"/>
          </a:bodyPr>
          <a:lstStyle/>
          <a:p>
            <a:r>
              <a:rPr lang="en-US" dirty="0" smtClean="0"/>
              <a:t>Channel Behavior and </a:t>
            </a:r>
            <a:r>
              <a:rPr lang="en-US" dirty="0" smtClean="0"/>
              <a:t>Organization </a:t>
            </a:r>
            <a:r>
              <a:rPr lang="en-US" sz="2000" dirty="0" smtClean="0"/>
              <a:t>Vertical</a:t>
            </a:r>
            <a:r>
              <a:rPr lang="th-TH" sz="2000" dirty="0" smtClean="0"/>
              <a:t> </a:t>
            </a:r>
            <a:r>
              <a:rPr lang="en-US" sz="2000" dirty="0" smtClean="0"/>
              <a:t>Marketing Systems (VMS) </a:t>
            </a:r>
            <a:r>
              <a:rPr lang="th-TH" sz="2000" dirty="0" smtClean="0"/>
              <a:t/>
            </a:r>
            <a:br>
              <a:rPr lang="th-TH" sz="2000" dirty="0" smtClean="0"/>
            </a:br>
            <a:r>
              <a:rPr lang="th-TH" sz="2000" dirty="0" smtClean="0"/>
              <a:t/>
            </a:r>
            <a:br>
              <a:rPr lang="th-TH" sz="2000" dirty="0" smtClean="0"/>
            </a:br>
            <a:endParaRPr lang="th-TH" sz="2000" dirty="0"/>
          </a:p>
        </p:txBody>
      </p:sp>
      <p:sp>
        <p:nvSpPr>
          <p:cNvPr id="3" name="ตัวยึดเนื้อหา 2"/>
          <p:cNvSpPr>
            <a:spLocks noGrp="1"/>
          </p:cNvSpPr>
          <p:nvPr>
            <p:ph sz="quarter" idx="1"/>
          </p:nvPr>
        </p:nvSpPr>
        <p:spPr>
          <a:xfrm>
            <a:off x="857224" y="4786322"/>
            <a:ext cx="7772400" cy="4572000"/>
          </a:xfrm>
        </p:spPr>
        <p:txBody>
          <a:bodyPr>
            <a:normAutofit/>
          </a:bodyPr>
          <a:lstStyle/>
          <a:p>
            <a:pPr>
              <a:buFont typeface="Wingdings" pitchFamily="2" charset="2"/>
              <a:buChar char="v"/>
            </a:pPr>
            <a:r>
              <a:rPr lang="en-US" b="1" dirty="0" smtClean="0">
                <a:solidFill>
                  <a:srgbClr val="FF0000"/>
                </a:solidFill>
              </a:rPr>
              <a:t>Corporate VMS: </a:t>
            </a:r>
            <a:r>
              <a:rPr lang="en-US" dirty="0" smtClean="0">
                <a:solidFill>
                  <a:srgbClr val="FF0000"/>
                </a:solidFill>
              </a:rPr>
              <a:t>A vertical marketing system that combines successive stages of production and distribution under single ownership- channel leadership is established through common ownership. </a:t>
            </a:r>
            <a:r>
              <a:rPr lang="en-US" dirty="0" err="1" smtClean="0">
                <a:solidFill>
                  <a:srgbClr val="FF0000"/>
                </a:solidFill>
              </a:rPr>
              <a:t>Ex.Zara</a:t>
            </a:r>
            <a:endParaRPr lang="en-US" dirty="0" smtClean="0">
              <a:solidFill>
                <a:srgbClr val="FF0000"/>
              </a:solidFill>
            </a:endParaRPr>
          </a:p>
          <a:p>
            <a:pPr>
              <a:buFont typeface="Wingdings" pitchFamily="2" charset="2"/>
              <a:buChar char="v"/>
            </a:pPr>
            <a:endParaRPr lang="en-US" dirty="0" smtClean="0">
              <a:solidFill>
                <a:srgbClr val="FF0000"/>
              </a:solidFill>
            </a:endParaRPr>
          </a:p>
          <a:p>
            <a:pPr>
              <a:buFont typeface="Wingdings" pitchFamily="2" charset="2"/>
              <a:buChar char="v"/>
            </a:pPr>
            <a:endParaRPr lang="en-US" dirty="0" smtClean="0">
              <a:solidFill>
                <a:srgbClr val="FF0000"/>
              </a:solidFill>
            </a:endParaRPr>
          </a:p>
          <a:p>
            <a:pPr>
              <a:buFont typeface="Wingdings" pitchFamily="2" charset="2"/>
              <a:buChar char="v"/>
            </a:pPr>
            <a:endParaRPr lang="th-TH" dirty="0">
              <a:solidFill>
                <a:srgbClr val="FF0000"/>
              </a:solidFill>
            </a:endParaRPr>
          </a:p>
        </p:txBody>
      </p:sp>
      <p:pic>
        <p:nvPicPr>
          <p:cNvPr id="30722" name="Picture 2" descr="http://www.shopinternationalplaza.com/asset/get.asp?asset_id=6040">
            <a:hlinkClick r:id="rId2"/>
          </p:cNvPr>
          <p:cNvPicPr>
            <a:picLocks noChangeAspect="1" noChangeArrowheads="1"/>
          </p:cNvPicPr>
          <p:nvPr/>
        </p:nvPicPr>
        <p:blipFill>
          <a:blip r:embed="rId3" cstate="print"/>
          <a:srcRect/>
          <a:stretch>
            <a:fillRect/>
          </a:stretch>
        </p:blipFill>
        <p:spPr bwMode="auto">
          <a:xfrm>
            <a:off x="2000232" y="1357298"/>
            <a:ext cx="4572032" cy="32385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14348" y="642918"/>
            <a:ext cx="7772400" cy="1143000"/>
          </a:xfrm>
        </p:spPr>
        <p:txBody>
          <a:bodyPr>
            <a:normAutofit fontScale="90000"/>
          </a:bodyPr>
          <a:lstStyle/>
          <a:p>
            <a:r>
              <a:rPr lang="en-US" dirty="0" smtClean="0"/>
              <a:t>Channel Behavior and </a:t>
            </a:r>
            <a:r>
              <a:rPr lang="en-US" dirty="0" smtClean="0"/>
              <a:t>Organization </a:t>
            </a:r>
            <a:r>
              <a:rPr lang="en-US" sz="2000" dirty="0" smtClean="0"/>
              <a:t>Vertical</a:t>
            </a:r>
            <a:r>
              <a:rPr lang="th-TH" sz="2000" dirty="0" smtClean="0"/>
              <a:t> </a:t>
            </a:r>
            <a:r>
              <a:rPr lang="en-US" sz="2000" dirty="0" smtClean="0"/>
              <a:t>Marketing Systems (VMS) </a:t>
            </a:r>
            <a:r>
              <a:rPr lang="th-TH" sz="2000" dirty="0" smtClean="0"/>
              <a:t/>
            </a:r>
            <a:br>
              <a:rPr lang="th-TH" sz="2000" dirty="0" smtClean="0"/>
            </a:br>
            <a:r>
              <a:rPr lang="th-TH" sz="2000" dirty="0" smtClean="0"/>
              <a:t/>
            </a:r>
            <a:br>
              <a:rPr lang="th-TH" sz="2000" dirty="0" smtClean="0"/>
            </a:br>
            <a:endParaRPr lang="th-TH" sz="2000" dirty="0"/>
          </a:p>
        </p:txBody>
      </p:sp>
      <p:sp>
        <p:nvSpPr>
          <p:cNvPr id="3" name="ตัวยึดเนื้อหา 2"/>
          <p:cNvSpPr>
            <a:spLocks noGrp="1"/>
          </p:cNvSpPr>
          <p:nvPr>
            <p:ph sz="quarter" idx="1"/>
          </p:nvPr>
        </p:nvSpPr>
        <p:spPr>
          <a:xfrm>
            <a:off x="785786" y="928670"/>
            <a:ext cx="7772400" cy="4572000"/>
          </a:xfrm>
        </p:spPr>
        <p:txBody>
          <a:bodyPr>
            <a:normAutofit/>
          </a:bodyPr>
          <a:lstStyle/>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Contractual VMS: </a:t>
            </a:r>
            <a:r>
              <a:rPr lang="en-US" dirty="0" smtClean="0">
                <a:solidFill>
                  <a:srgbClr val="FF0000"/>
                </a:solidFill>
              </a:rPr>
              <a:t>A vertical marketing system in which independent firms at different levels of production and distribution join together through contracts</a:t>
            </a:r>
            <a:r>
              <a:rPr lang="en-US" dirty="0" smtClean="0">
                <a:solidFill>
                  <a:srgbClr val="FF0000"/>
                </a:solidFill>
              </a:rPr>
              <a:t>. Most common is franchise organization.</a:t>
            </a:r>
            <a:endParaRPr lang="en-US" dirty="0" smtClean="0">
              <a:solidFill>
                <a:srgbClr val="FF0000"/>
              </a:solidFill>
            </a:endParaRPr>
          </a:p>
          <a:p>
            <a:pPr>
              <a:buFont typeface="Wingdings" pitchFamily="2" charset="2"/>
              <a:buChar char="v"/>
            </a:pPr>
            <a:endParaRPr lang="en-US" dirty="0" smtClean="0">
              <a:solidFill>
                <a:srgbClr val="FF0000"/>
              </a:solidFill>
            </a:endParaRPr>
          </a:p>
          <a:p>
            <a:pPr>
              <a:buFont typeface="Wingdings" pitchFamily="2" charset="2"/>
              <a:buChar char="v"/>
            </a:pPr>
            <a:endParaRPr lang="th-TH" dirty="0">
              <a:solidFill>
                <a:srgbClr val="FF0000"/>
              </a:solidFill>
            </a:endParaRPr>
          </a:p>
        </p:txBody>
      </p:sp>
      <p:pic>
        <p:nvPicPr>
          <p:cNvPr id="66562" name="Picture 2" descr="http://www.tarad2u.com/_files/prakard/2012_07_30_104929_1_PBGqeACh.jpg">
            <a:hlinkClick r:id="rId2"/>
          </p:cNvPr>
          <p:cNvPicPr>
            <a:picLocks noChangeAspect="1" noChangeArrowheads="1"/>
          </p:cNvPicPr>
          <p:nvPr/>
        </p:nvPicPr>
        <p:blipFill>
          <a:blip r:embed="rId3" cstate="print"/>
          <a:srcRect/>
          <a:stretch>
            <a:fillRect/>
          </a:stretch>
        </p:blipFill>
        <p:spPr bwMode="auto">
          <a:xfrm>
            <a:off x="1500166" y="3500438"/>
            <a:ext cx="6159630" cy="28670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857224" y="1214422"/>
            <a:ext cx="7729566" cy="5410200"/>
          </a:xfrm>
        </p:spPr>
        <p:txBody>
          <a:bodyPr>
            <a:normAutofit fontScale="92500" lnSpcReduction="20000"/>
          </a:bodyPr>
          <a:lstStyle/>
          <a:p>
            <a:endParaRPr lang="en-US" dirty="0" smtClean="0"/>
          </a:p>
          <a:p>
            <a:pPr>
              <a:buFont typeface="Wingdings" pitchFamily="2" charset="2"/>
              <a:buChar char="v"/>
            </a:pPr>
            <a:r>
              <a:rPr lang="en-US" b="1" dirty="0" smtClean="0">
                <a:solidFill>
                  <a:srgbClr val="FF0000"/>
                </a:solidFill>
              </a:rPr>
              <a:t>Franchise organization: </a:t>
            </a:r>
            <a:r>
              <a:rPr lang="en-US" dirty="0" smtClean="0">
                <a:solidFill>
                  <a:srgbClr val="FF0000"/>
                </a:solidFill>
              </a:rPr>
              <a:t>A contractual vertical marketing system in which a channel member, called a franchisor, links several stages in the production-distribution </a:t>
            </a:r>
            <a:r>
              <a:rPr lang="en-US" dirty="0" smtClean="0">
                <a:solidFill>
                  <a:srgbClr val="FF0000"/>
                </a:solidFill>
              </a:rPr>
              <a:t>process</a:t>
            </a:r>
          </a:p>
          <a:p>
            <a:pPr>
              <a:buFont typeface="Wingdings" pitchFamily="2" charset="2"/>
              <a:buChar char="v"/>
            </a:pPr>
            <a:endParaRPr lang="en-US" dirty="0" smtClean="0">
              <a:solidFill>
                <a:srgbClr val="FF0000"/>
              </a:solidFill>
            </a:endParaRPr>
          </a:p>
          <a:p>
            <a:r>
              <a:rPr lang="en-US" dirty="0" smtClean="0"/>
              <a:t>There are 3 types:</a:t>
            </a:r>
          </a:p>
          <a:p>
            <a:pPr lvl="1"/>
            <a:r>
              <a:rPr lang="en-US" b="1" dirty="0" smtClean="0"/>
              <a:t>Manufacturer sponsored retailer franchise syst</a:t>
            </a:r>
            <a:r>
              <a:rPr lang="en-US" dirty="0" smtClean="0"/>
              <a:t>em- Ford and its network of independent franchised dealers.</a:t>
            </a:r>
          </a:p>
          <a:p>
            <a:pPr lvl="1"/>
            <a:r>
              <a:rPr lang="en-US" b="1" dirty="0" smtClean="0"/>
              <a:t>Wholesaler franchise system- </a:t>
            </a:r>
            <a:r>
              <a:rPr lang="en-US" dirty="0" smtClean="0"/>
              <a:t>Coca-Cola licenses bottlers(wholesalers) in various world markets who buy Coca-Cola syrup concentrate and then bottle and sell the finished product to retailers locally.</a:t>
            </a:r>
          </a:p>
          <a:p>
            <a:pPr lvl="1"/>
            <a:r>
              <a:rPr lang="en-US" b="1" dirty="0" smtClean="0"/>
              <a:t>Service-firm-sponsored retailer franchise syst</a:t>
            </a:r>
            <a:r>
              <a:rPr lang="en-US" dirty="0" smtClean="0"/>
              <a:t>em – Burger King and its nearly 12,300 franchisee-operated restaurants around th</a:t>
            </a:r>
            <a:r>
              <a:rPr lang="en-US" dirty="0" smtClean="0"/>
              <a:t>e world.</a:t>
            </a:r>
            <a:r>
              <a:rPr lang="en-US" dirty="0" smtClean="0"/>
              <a:t/>
            </a:r>
            <a:br>
              <a:rPr lang="en-US" dirty="0" smtClean="0"/>
            </a:br>
            <a:endParaRPr lang="th-TH" dirty="0"/>
          </a:p>
        </p:txBody>
      </p:sp>
      <p:sp>
        <p:nvSpPr>
          <p:cNvPr id="6" name="ชื่อเรื่อง 1"/>
          <p:cNvSpPr>
            <a:spLocks noGrp="1"/>
          </p:cNvSpPr>
          <p:nvPr>
            <p:ph type="title"/>
          </p:nvPr>
        </p:nvSpPr>
        <p:spPr>
          <a:xfrm>
            <a:off x="928662" y="428604"/>
            <a:ext cx="7772400" cy="1143000"/>
          </a:xfrm>
        </p:spPr>
        <p:txBody>
          <a:bodyPr>
            <a:normAutofit fontScale="90000"/>
          </a:bodyPr>
          <a:lstStyle/>
          <a:p>
            <a:r>
              <a:rPr lang="en-US" dirty="0" smtClean="0"/>
              <a:t>Channel Behavior and </a:t>
            </a:r>
            <a:r>
              <a:rPr lang="en-US" dirty="0" smtClean="0"/>
              <a:t>Organization </a:t>
            </a:r>
            <a:r>
              <a:rPr lang="en-US" sz="2000" dirty="0" smtClean="0"/>
              <a:t>Vertical</a:t>
            </a:r>
            <a:r>
              <a:rPr lang="th-TH" sz="2000" dirty="0" smtClean="0"/>
              <a:t> </a:t>
            </a:r>
            <a:r>
              <a:rPr lang="en-US" sz="2000" dirty="0" smtClean="0"/>
              <a:t>Marketing Systems (VMS) </a:t>
            </a:r>
            <a:r>
              <a:rPr lang="th-TH" sz="2000" dirty="0" smtClean="0"/>
              <a:t/>
            </a:r>
            <a:br>
              <a:rPr lang="th-TH" sz="2000" dirty="0" smtClean="0"/>
            </a:br>
            <a:r>
              <a:rPr lang="th-TH" sz="2000" dirty="0" smtClean="0"/>
              <a:t/>
            </a:r>
            <a:br>
              <a:rPr lang="th-TH" sz="2000" dirty="0" smtClean="0"/>
            </a:br>
            <a:endParaRPr lang="th-TH" sz="2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785786" y="5072074"/>
            <a:ext cx="7772400" cy="4572000"/>
          </a:xfrm>
        </p:spPr>
        <p:txBody>
          <a:bodyPr>
            <a:normAutofit/>
          </a:bodyPr>
          <a:lstStyle/>
          <a:p>
            <a:endParaRPr lang="en-US" dirty="0" smtClean="0"/>
          </a:p>
          <a:p>
            <a:pPr>
              <a:buNone/>
            </a:pPr>
            <a:r>
              <a:rPr lang="en-US" sz="2000" b="1" dirty="0" smtClean="0"/>
              <a:t>     Franchise </a:t>
            </a:r>
            <a:r>
              <a:rPr lang="en-US" sz="2000" b="1" dirty="0" smtClean="0"/>
              <a:t>systems: Almost every kind of business has been franchised- from motels and fast-food restaurants to dating services and cleaning and handyman </a:t>
            </a:r>
            <a:r>
              <a:rPr lang="en-US" sz="2000" b="1" dirty="0" smtClean="0"/>
              <a:t>companies.</a:t>
            </a:r>
            <a:endParaRPr lang="th-TH" sz="2000" b="1" dirty="0"/>
          </a:p>
        </p:txBody>
      </p:sp>
      <p:pic>
        <p:nvPicPr>
          <p:cNvPr id="4" name="รูปภาพ 3" descr="franchising systems.jpg"/>
          <p:cNvPicPr>
            <a:picLocks noChangeAspect="1"/>
          </p:cNvPicPr>
          <p:nvPr/>
        </p:nvPicPr>
        <p:blipFill>
          <a:blip r:embed="rId2" cstate="print">
            <a:lum bright="19000"/>
          </a:blip>
          <a:stretch>
            <a:fillRect/>
          </a:stretch>
        </p:blipFill>
        <p:spPr>
          <a:xfrm>
            <a:off x="1142976" y="500042"/>
            <a:ext cx="7286005" cy="471708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00034" y="1571612"/>
            <a:ext cx="3857652" cy="4572000"/>
          </a:xfrm>
        </p:spPr>
        <p:txBody>
          <a:bodyPr>
            <a:normAutofit fontScale="92500" lnSpcReduction="10000"/>
          </a:bodyPr>
          <a:lstStyle/>
          <a:p>
            <a:pPr>
              <a:buFont typeface="Wingdings" pitchFamily="2" charset="2"/>
              <a:buChar char="v"/>
            </a:pPr>
            <a:r>
              <a:rPr lang="en-US" b="1" dirty="0" smtClean="0">
                <a:solidFill>
                  <a:srgbClr val="FF0000"/>
                </a:solidFill>
              </a:rPr>
              <a:t>Administered VMS: </a:t>
            </a:r>
            <a:r>
              <a:rPr lang="en-US" dirty="0" smtClean="0">
                <a:solidFill>
                  <a:srgbClr val="FF0000"/>
                </a:solidFill>
              </a:rPr>
              <a:t>A vertical marketing system that coordinates successive stages of production and distribution through the size and power of one of the parties</a:t>
            </a:r>
            <a:r>
              <a:rPr lang="en-US" dirty="0" smtClean="0"/>
              <a:t>.</a:t>
            </a:r>
            <a:r>
              <a:rPr lang="en-US" dirty="0" smtClean="0"/>
              <a:t>	</a:t>
            </a:r>
            <a:endParaRPr lang="en-US" dirty="0" smtClean="0"/>
          </a:p>
          <a:p>
            <a:pPr lvl="1"/>
            <a:endParaRPr lang="en-US" dirty="0" smtClean="0"/>
          </a:p>
          <a:p>
            <a:pPr lvl="1"/>
            <a:r>
              <a:rPr lang="en-US" dirty="0" smtClean="0"/>
              <a:t>GE, P&amp;G and Kraft command unusual cooperation from many resellers regarding displays, shelf space, promotions, and price policies.</a:t>
            </a:r>
            <a:endParaRPr lang="en-US" dirty="0" smtClean="0"/>
          </a:p>
        </p:txBody>
      </p:sp>
      <p:sp>
        <p:nvSpPr>
          <p:cNvPr id="4" name="ชื่อเรื่อง 1"/>
          <p:cNvSpPr>
            <a:spLocks noGrp="1"/>
          </p:cNvSpPr>
          <p:nvPr>
            <p:ph type="title"/>
          </p:nvPr>
        </p:nvSpPr>
        <p:spPr>
          <a:xfrm>
            <a:off x="928662" y="500042"/>
            <a:ext cx="7772400" cy="1143000"/>
          </a:xfrm>
        </p:spPr>
        <p:txBody>
          <a:bodyPr>
            <a:normAutofit fontScale="90000"/>
          </a:bodyPr>
          <a:lstStyle/>
          <a:p>
            <a:r>
              <a:rPr lang="en-US" dirty="0" smtClean="0"/>
              <a:t>Channel Behavior and </a:t>
            </a:r>
            <a:r>
              <a:rPr lang="en-US" dirty="0" smtClean="0"/>
              <a:t>Organization </a:t>
            </a:r>
            <a:r>
              <a:rPr lang="en-US" sz="2000" dirty="0" smtClean="0"/>
              <a:t>Vertical</a:t>
            </a:r>
            <a:r>
              <a:rPr lang="th-TH" sz="2000" dirty="0" smtClean="0"/>
              <a:t> </a:t>
            </a:r>
            <a:r>
              <a:rPr lang="en-US" sz="2000" dirty="0" smtClean="0"/>
              <a:t>Marketing Systems (VMS) </a:t>
            </a:r>
            <a:r>
              <a:rPr lang="th-TH" sz="2000" dirty="0" smtClean="0"/>
              <a:t/>
            </a:r>
            <a:br>
              <a:rPr lang="th-TH" sz="2000" dirty="0" smtClean="0"/>
            </a:br>
            <a:r>
              <a:rPr lang="th-TH" sz="2000" dirty="0" smtClean="0"/>
              <a:t/>
            </a:r>
            <a:br>
              <a:rPr lang="th-TH" sz="2000" dirty="0" smtClean="0"/>
            </a:br>
            <a:endParaRPr lang="th-TH" sz="2000" dirty="0"/>
          </a:p>
        </p:txBody>
      </p:sp>
      <p:sp>
        <p:nvSpPr>
          <p:cNvPr id="28674" name="AutoShape 2" descr="data:image/jpeg;base64,/9j/4AAQSkZJRgABAQAAAQABAAD/2wCEAAkGBhQSERUUExQWFBUWGBgYFxgYFxwYHBkYGhocFxwaHBgdHCYeHBkjGhgcHy8gIygpLCwsFx4xNTAqNSYrLCkBCQoKDgwOGg8PGi0lHyQsLy0pMDAsLCwqLCwsLC4sLC8sLSkvKSwtKiwqLC8qLCwsLSwtLCwsLCosLCwsLCwpLP/AABEIAMIBAwMBIgACEQEDEQH/xAAcAAACAgMBAQAAAAAAAAAAAAAEBQMGAAIHAQj/xABKEAACAQIEAwUEBwUGAwcFAQABAhEDIQAEEjEFQVETImFxgQYykaEHI0JSscHwFBVyotEzYoKS4fFTssIWQ1Rjo9LTJDREk7Ml/8QAGgEAAgMBAQAAAAAAAAAAAAAAAwQBAgUABv/EADYRAAEEAAQDBgUDBAMBAQAAAAEAAgMRBBIhMUFRYRNxgZGx8AUiocHRMjPhFDRC8SNicoIV/9oADAMBAAIRAxEAPwCI+zrqRUGmoRsym8esY3q1xGgoQxsSxaL72tacXKtwtGEhQDHLuNPK8ibwIPXwxX+M1xQZUqByGBIMBogkREKTaLzzwwI7oZiK6q78UHuzSxh30P3VUy9CajSQCGYX2PKPwwXnM0CF1alDAAxdTBmQdiRAO/MYITKZeoT9bfWXFzTZT6wtv4sMsr7PqtPStQkTqBddQB5QwAWQdonA3YOm5gdVpN+JwvxGYggVR4g94F7cEHwDKK7hpBpAX1EjY7LBmDB+e+LWWptV+rQLoTla97jbkYPW+E1DhTUJIUMpuezaxPW1x6DGtHiZp1Q4Uid1Ekwu8zyjrtPPBDTnjf6V+bSrg8ue62llcD9uC6Xw+sCpFtvy/qcMaNcNYRImfCMc74rnGWmgDwCVJk309CepMTJ54a5b2lFFGqQTJAANiWIm8+WOMeYWEkCpG9g0NYspKLJIjxmwE7CY9MR8V9hDmKuhiP2cQy83VhaPEb78jhxwrjZcBnIEjlELafP/AGwdQ4qjkaWBB28eWIc596q181yviGRyWbZ1qUTlcwkatA0zN5gDSQR1E4rvFvo6rINVAjMIdtNn6+5N/wDCTi+5Kj//AKGalSVNKkCfQE/8sn1xaavszQI7hNJt5U8+uk2wI7o7msoc18118qVJUgqRupBBHmDcYhKY+g+N+x/agCvTp5gRAb3Kg8jPyDY55mPotqHtdL9mRUIppUB71OAVOsc9x7v2cRQKEQQufjGy18MeL+zWYy/9rTZQdm95T5MJHpM4TtSIx1KtphSzMYnTOXwpGPQMQutWjLZ4YZZfNg88UtXjnGDMpmCTZh8cdQU5ir9lcx1wQ5kz8+uK7lM4QN/Pzw0pZ3yOJrRQXUU0o1bxzGC0vgDLmRJIEYKoVpxQtpWDrUlNjTYMpi8gjkcdD4HxcV6c7MLMPHqPA4oAAOCOFZ5qFUEG3yI6HHXS7ddJxHmKAdWVhIYEEeBsca5TNLUQOux/UHxxNiwKquI8c4aaFWpTO6mJ6jcH1EH1wsznFUFzlqLAAQrBx4Ako6kkCRM33IJg46L9JXCLJXUf3H/FT+I+GOZZihII9P6Y0GnNqOKSkGU6qGrx2l/4LLf+v/8ANgQ8Xphif2XL+RWqQP8A1cBP5jELx94fEYrbua6gmR9oE/8AB5X/APW//wAmMwoJH3h8RjMVt6mmrutfMltMC8ENIidtjy53m3Q8ts3RyuhRXEiTpMa4JudoIFsV3jWbem7MrGFpqQlipLmomqOocU79JHPEPHapOSMtLUqoBaANQIsSNhK1FPSceZwvxeZxYJAPmIGl6X58x5pksCdP7GZKt/Z1QD01R/K4wHV+jivTOqjV9RK/MEjFKo8SqLsQfl8hAwzyftbWp7Fh5H+kfjj0ecqmUJv+7s9SMlS8c4V/5lh8B5jiILKa1Mo6kkFSVN7HusLyP72GGT+kt9nIb+NZ/KfnhzR9tcvVEVKSt5Gf5TqwPPWxI9Pqi0DRIB8NVWs5m6VdWioVf7IcECAIjmvUzM38MONZNJVphbA7Na0AAEWPqdhfEuZyGQrx2c0qh5ADn1AP9MFZLhKpRKK6OyhjsQ1zOxE7HCsmIdGDWoAu+vcmxDE6LNdOuq6c0syVX/6cszMxqQsRBBMztuYmTy+Mk+zXFdWpEBUId9wbFtwZ6H0N8LafFe8VdxTgElipYjvMsBYmdhvzNseLxZaZZqKkgkly/dDGBfSNvlgcfxaJ7SXAi9vY0+6kYJ+XMCnfAH05mprYaiiDwNmB9LH8MWXM1QmkC8iB0Nz/AFHLnjnuR4mRUStVAU1UXTyUKoZDfUSN7E853xYcvxRiO7pboVe0G/j+PLFhiLdmA+X78kSXBuaQ0kX4c6VuSp3YMEiAfDCr2spDsoUkd5Jg/wB8H4n8AeuAk4mVou+zKI8Bt496538cLnzDVaVNSff0t4n6xlk+mLPOlj3aqyAtt3JWKvwZWANNis3hu+pkEee0jnij+0/0ZqyO9KktN95UnR4kqAeXQDfFrylZ1amIEAAFpiSARsT1E3wTk+L6veBXwO5gfAeXh8LB9ILoyuCcU9is3QEtRYqeafWDaTdZj1wr4akuQwYwCSFEn4Y+hM7Uph2La0axlDudj3Zg2I+fTAWd4OlWSrUTVgkM9MBgbTJAuLQb4kvHFd2JqwuR5DJCoxB7QACYKjvHaAQd8E8NyeutSQLVpy6i+kxcAA90c7euLmvs0ys7mmqsjAMKbalgwwaItI6bfLCvhFFlztIOP+9TkRMGfyjCz8Q9tDINfoEJ0TwQP9c/Bee1fBdBquo0uGqHTESFgkz5SR8MVbLcVx1T2xyJeQVju1CCfGR8DAPwxzX/ALNHUFDCZH/d2kxEEcvPDoe1x04b+qEQRoUxyvEtQifTBmXzkGx9MIuPcL/ZyjDZrGLAMBePA3jyPkA8pnriSfjixCkUuhZbOA8/TBcyMU/I5q47xvz/AEMPKeYa3Q7GcDLSrAhW32c432TaGPdO/wDXF3DTcY5IGY354s3sz7QtK0mMWIWbieQPgeXQ+dqDRWKsGcZM1TrULggFTI2b7JnbcA+mOMZtWpswurCQeog3HyjHYvZ79oLVmzFNaZJEBSDJAILT0I079PPFC9vcgy12qFCgYkTuGIHvA/3hFuRDYdhO7UtKLFqg1eKVQZFRxJBsY2BUeULbyxCON1gABVcBRCjVsNoHhg7N1yoH1aHkNQLQALKD0H5+WF9TOn/h0v8AKR+eClLrb/tHmP8AjVPjjMRfvD/yqPwf/wB+MxHiffip8Fe3zNN9Emp3dOqSra1BVtLT/epqZF5Ldca8XooMhmU7XWSNQldJ+rVAq9CdNISeZwTR4pTjvaWM3JE270QYuRIvsYwJn9FTUFHdYFTaPAwJtbHko8CS4Atc2tRqCLBvlaG/FljbzNPr6rl61o2PwOJ6fEXH2j+OEdUFSQdwSD5i2PBWPU49GHJ7LasqcbfnBxOnGQd0+H6GKsM23XEi54+BxNhTRVtTi6n7TDwNx8NsHZX2hqr/AGdcjwDEfIGMUheI9RiVc+vjipaw7hWDnDZW6pnaus1rsRdm7sCSBJIUbkjfnGCctn6tQiEZh1AjcR4D4nCz2UzMrmQkM3ZKQDtIr0o+Zw+pZ3uqtZgrQdXfFr2EDnYYwsflhcBGwGx48dhyWpDiiWBuWyLVp4VXoNl8uMwp7gZHBmedxe4nmOYwfwzg+VFYPRq90EwjiTJEbiTHngfMVW/ctRgAwVHYAyDpWqWm/gJxzKj7SgcmXyNsacUP/GAe/uKDNi3doS0VoQfEm/VdlzfCKpLohptIYhdX+WQTcThNUXMUjqrZdjClZQ7DqPegjrOKXk/bNljTWYeBB/LDzK/SLX2FVW8yG+RwOHDuiBBJNnnfqhNnI04e+SteR4h2oNRAQijSqsAe9AgFp2vM9TgOv7a0wTpVmPe37qgbwWIJN+YEHlirca4+a1IgqEMhiR3QSBckKIuBe+F+VqSR36cRKz3jAH3TYbczhWd74hZNDnX2WjG2BzS4muQJ6dN1a8lxo5qo6soGlAyBAQY+1fUdWwPS2GoonUxRjLDUtp3YHleQCbTPwxWuEZgq4LSy99SsKAw0FgAAttufXpgb9+M8WNJfshWiSSZJJvNgLdDgceKJZmbrw5cuvVHZAJrLNgP46Hr56q/8G9yofeJVdtpURv8ADEef4WtVkIUA66fe2KhiFaDzsSfNRih1Kz1AV0sZUwQGeT57csWnI+1ipTpr2bSESdTBRKAERu246YIzHjNT9K62fogS4JwYSDvw2+6bcW4PmBRenrFQFSFJFwLXJtYdJO+KIeB1EqlnVAwbfaTIAkSI5b4u2Q9tWrVuzZFVWQwRMkkhRvyvOww04v2Nai1OpZmVosJ1aYB8wYjyGHGyRTi2uI6iwsxzX4d1OaDx11XMfbzglSr2VJNGrXJMwsd5ReN7iTjneeyNag5SopUjnuCJiQRaMdeo0ajZhASGUIkg77tJ9dIt4+uGWc9nldaTW+t0qV3HeA+Wrr1wwO0s3VcPuq/8RAGoPH3p6rjuSzroqmQwO6g3HmvLzGLBwfiinbV4oSSD5Tzxacn7EJTrAlBoqAj3VIUsCF3G07g8hgf2k+joJDUJFRoC0wYBYiRubdOnlhggVVpYXa3yXEFbnfx3wxNIG4scUSlnalNuzrKwYGJO4i2/MYsPDuJH3bkePTphd4y3aI0krpvs1x7tR2b2qL/MP6j9c8Fe0nBRmqDU/tDvIejjafA7HwOKDSzGzo0MLgjF94Lx1a1LUSFZffExHj5HEMcWlSRa4pnMnq1IxKkGCDyIPTqDPz64C/7PAGRVjF4+k3guiqK6Du1hcj/iAf8AUt/Rsc3r9qJs8fwnGi2q5pB4IdSZ/ux/+N/KP6YzCXtK3R/8jYzF83RUyu5oOj7c11iRTaOqRvv7pGJ19vqvOlSNo2Yf9WE2e4aEa0gGDe++CMpwdHDEl4ESREX62tz+GFm4eR5LQEVzYALLR5JZmq5d2cwCzFjG0kzbwxFGD85wko8A2tBPQ4MpezJNPtDU0gmFld4mYvsI+YxUQSHYbJjtGAbpHGNcF1ckwMSD64Jp8AcgMGSCSBc/+3xxAhkOwUmRo4paMbA4YLwcswSn3mNpJAE+A/M2xA/C3UqIHeEgi4iY9NsVMbwNlIe08Vafospo+e7KooZKtKopU7GIqj50wfTHUK+RNKoqZamKRYMZWmAghYgtpjUTcSVFtyYB4xwr9oyVVMyqf2cMJNiGBXkQ0EHcdcW7IfSjV1M37GzazJC1KhE7nSGVo8hi1EaUrB+lA6Lo/HKtT925rtY19hXnb7r6dvCMfPDZpsdLzX0qU62WrUP2auGenUpgyHhmUrewO5xzA77EHxwMrlIueYf7Y3/eB5j54HJExj11hoZSvX/bFVKLXiR6sPXHUfo89mlzuW7c1dLIxpEBFDCACPrG1C4b7vXHLqVGkRznnvjov0U8YpZc16NV1SnVQMpdlAFRDAALECSGm5+wMUcxjxThYRGlzdkL7bv+x5xqMF0CoyFnMwy38PeDCww+4Zw6rXyuWq5dGUuKgYqEb3arADvMsT1HTGfSPwPLZx6FSlWVtKGkezdHsp1LME/eOLV7H5I0cplqavIQPO3e+sJ/PefxsJ8EUjezrTw/0i9rI0WdtlTU9qqXbaG99H099tI1A6DsCDdev5YnehTWpUWookM4LCrZnBIgIO8BPXpirZf2KzLV1qalZTVDG/V55TBO/ri9fStl6lbLIlNRP7QW33UIwJ/mH44R/wDyYQCIyR1s/lFZi3R7Cr5GvW15kGpB1FN6dNpJ1Op0gROkz3rmPhhtWyFU0lcDWygrNJg9gWIMEyf9scSGZzNGp2U1A9u7OrcSLXG2D6XtZmKJ76kH+8hQ/ERhmHBthZksnmTuel8kCWUyOzH66rqDk06wZm0gonvdxrA8jab7ThgeNQqLuVCmZ3IINp8sc6yX0q1ANLnUvRocfBx+eDqPt5lqg+uy9O1hpLpYWGxIB+WLf05zFwJs7/alxlsVQ0XZck9JgxUqV1GDy6gfE/MYE0pFMMfdYxqMneBf/EMc84Z7T5SB2dd6Z5hocH4EEegw8PG6JQfWAEm8ExbS894dRHXn1x0s/ZDM/RVY1pKe5/2boZqiNagGLEbhjezDxJxy7jfspXo1KlRX1IDzMHTLQIHMKo264u9LiMIwVtQJBkHYQB+WB8lxgMWWqB9kwwmSQTHhAP6nHMxjZWkAjzCnsqOmqpvs/wAY75B2G89dt8XHKcQCHWsHkymIZeakYSZTh9BK9c09tYV0aD3dKOwtdl1E2PTe146+XqUNTp30U1GIJMwpIlR0iOd4tgpIugVQ3a6TxnKUuIZNkUrqZTomJV1gx4XgHwOOC56m0kaFkWMqJBFje18dQ9kfasBpNla1RT9ki2qN7bHw8Riq/SxlBls2aqCaeYUVARtq2eDsfstH9/DsD7BaUtK29QqbrP3E+f8A78ZhU/EwTPeH+Mj5DHmCZwg5CntYDMMzVGbUwnU1ySABFgL2gYKr5yjSpvQpKXVjDubayjyjKPsjSbg/ewTmKcEREzuqxH+m/wAsR0suIJYgAbkgYMMc3PYYlzE7LVpehouQXDBQRaROkbgGN4ECRzwxrcapmjSpCnIp69+erZrEEGbxtIxHV7JiFSojHmAB8rXxPQyYYeP8IOCHGBr9WKDE8ig5VXN5cGoDsCZNvG+HNGvFFacgqGLju3U2EgzMGAY27oxvxfhhV0NgpDnYD3QGG3X8sEZXhINJCJkkw1iIBIjwaZ9I9WYMRG9uYDdUex+1oHh2VpLV1VD3CHgASbqRBiIuRf8ApGJchSovTK1CysgYqwAMncA3649zWUUVASbEGdhtPL1xEi0W1Kjy17aYFvHBRkLKAP4XW/MsyVZQrISQWTSu9msQbeI5+OBuCuoYdoTB3iJi5tbDTh3DVKs+qQOsb/HnjTLcOS5JgTyAPM/6f5sEEkYffFVyyZOiY8M4bR7SpWesadIByp0ktqYwoA6xc9PnjMrl6Wqq/blQQEVtBuZBJYCSBpXlfvDocQZ+jTp00PaAoSTqUg2A2IFgZkweTDGHK0+zVmLIrEmWUAgC23jY+RHjinaMAvXfRTlkcaAXmVyyaGB0nVUZlBQHUu+520kR64i4hw6mwCgoXYSSVgh7WJI5XE3EAHwwXklptTJUkmmTEwNSm4Mb76vliOnWQvoClyQSQF1FV6mNvLCEkjS8gNPvZPMie1otwv3aVUsnTYI2mnIYhgFjukCDAibz44L/AHHSIqtKQujR3yJmVJUEyQGg+Aw0yWVpqSSAJMXiD8p39LYMbglLaZF9gOXPl43wD+ohf/h6I/YTs2d6qvcLy/ZZikFBWXNOorNNwoNxyvqg+Hni/U8/SeUp6hAKyrEd4GCCFPdE2mZB3AxWM3wpEK1aZErUUmbDSwK3bl72HvDMh9Xr1JTAc1CgAEs3eYQ2stvGrUuwiwBxkYqPDF7nvNaafW6Wlh5sQGhjRfvRDezOcAOhySdUIZg2ve14t+hix1s4tagEaoabME9wCVYmQRPOwJHMEi9xit8HI1kBgsS4YjvDUAxXoJ0jkZ27t8FcMfWqtrCyeSybJp1meekBdovt9rCMIjABdJWhsX10+ifxJcXuyR2LFadNfqtsuBmMuFqlRVpOwpuEUklQTsTZTIkbSQfETZNFelozOWpFtpWRI35XBmOZ3t0wBwxgpe5XTJHdknWEZlmIglR/XkT61buKQCe8ZAjl2ZuCP1GNIttgcHahAmkaJSwM0N14cksz/AKDKfqofVKljq7m5W68h0674T5v2QpFSUVdW4BJWf5RePwxYq9aKS2O7ahI5LTifhy6HEn7RAMVH220xsLD37C8ep6xhVxLXh2fbyPhor/IW5THv5+epXNU4cLSji+4c7XECR1vPScWr2Y4XNFoLM7VAKYJMCVOrUVII90XtM4F4TRLOA0hbzJ/it+Pzw3/AHJrCujCApIm/e0FfQQflgmIxEEzuzcA0dLSX9O6Jl7nyRmf4bXpmrop66YpqaRHaEsZTukgkAe8dh7owoocZztMkNRpiFnSVYGINu0He1EbAnmPDFlyCChRKn6wy7SO79hrb72InxxUv3p/9azMdKloYEkwANMTzvgIihjbniq+87efRBaC91HgPqmGX4gY7cUxSZ9RaHm43lWk8ht1wY2Yq9kZCr3RtPMAMNJJ2gXtOrltiDiNyIhAogTYCbz5m1zvAxrXz86ijJUKrAFyLwLn47Tiwa3KJHHke7Th4+iK2WQEtH+1Cay1G7VSVIMFyCDLNMMSb9fGTjbinEzmcnUytVQTSJqI9zo0zOwJ0MLX2nwsvTNVOdIKZEQBB5RJAnciQvPCfO5utTRh3kFQFTusg7jlIPMc4w/He49+VpeXKeHldfVVarkSphtQPQqfPGYYVuP1ZuwOwnSLwPxxmGey5178EvnHVWjMU3ViQZUiBYmCd9pOw6H3m2m9fq5g1qwpkkICdUcgLsx8gD8MNMtxvMVZ0CQolidICjqSbAYXUeHVTVZ6YLPJIKKWGrUdmFthPrg+Gjlj/dAFDTW9/D6lIgtc69U9zfDaApg0lKMtw17kfeDG89QPlgKh7QgALTDOTeImD5D8zgWlwVmKtUYjtKjUlNQtLNOn3VBNjIMkDExzVKhUekVqA90K2rTdgDJAAhRO18czBNIDZHOd4+p3ryRJXl2rBSg4rxCrr+uBUxYG1jjZMwAF0N53jn/SMbe2GbFTMMVIZLabRyAO4BO298KlaCNsPMiIa0RgNFbUhM7Nth4J8f8AaO4znC6peTJFjNjB2/Lww3r8YpdgcuumQpChFJMjYloEMTvPWDHIA5Cn2VNp7R2uVEMQS0BdHKdyT8MGnL5egxAdXK1VUhmE9mKYLQqwCdR0ybWO1ziJIWPyh9/KbFWNf4RWPq8g356oHhfC6ldlGpUBneSDAJO1jYHc49ocdalqSAwMTeRI5i8H/XGy+0TJVdhULqzOVSCwGoFd5UWUwIkDlhKx73pg+UO0227/AKqhL205wv0+iY1syGAhTp1hmiI3kj18cMq+ebMjvjSikkMW95hIiQpUMT06i+2PKGeFOggOksoVlVGJcntQSGGwbTaYJ07c8DZniNSqDqRKcTsNRg1GqQVJgd5/Db4BkETXBzgLbdE7670ixtkkFRjflf3TDM5ilRzFSnDaFkC95tNzMg736nriPL069KpVamhXU32p7oAJhogTvuRGk4TGNalmJBu3dC9NuWLCi1ajF1qGktTSSbNUaxUajYCzGw67YVxEmHY3tZDo7Q3dEjp4I8UM+fsQNRrpwvqsRqQWpqYvUVlEmREtcrcgjSOgO18ZxDMJ9X3xUplpdRJ7oEgMLWJgb4IbhlMBiU1EKTLMxMwbxMfLAfBa7djpphGcMx7wIADAr3jfULSFAm3MThODGQYm5WEgM0N0BryravBNT4WbDFsbgCX6irJ0/wBo2rnvq2qAhFUoRRUKNyI1AG1iSItbDluKhhoCPIgwQB3b94ELJAP6GFP7vlu0c6qhYMYIVNRYGw0zEm0k4c5LhqgFjJJB2JFpkgmZMtPTHm/ieJwkhDmHbTqf46nUrXwjMXhhTuNEch+D0/KVZTiTipUWJ1QAZ6qLHrbT5SMb5DiVTs0Ftom5s03jkYAPwx5w7LSzh41i8bwSigG4vyOwwy4Xk/qklWEq1zYyFC/h0HXCTnRMZdWaHp7706+SUyaGhZruv33cUryyuCQTIlfsyYCKbHkJIX4m2GT5lk1KEJUupUhQ0wokbEC6+vjiZuDMpcAd3UCC0yQFUDU2xgzH4Ylo1AqSdI5C+sGNj3ZA+P2caWHe+SENZxo/Tp6LMxBAf2rje+nKzaU5ntVpOSD2Zhje4souBuDFvMevjZldLQv2Sdv/ACw35YZ15dWZi2kkg+5TWBp53ETtJGFuY4zl0UjWGNhFJO12GkyxPZ7QLHriX4N8mpOy5mNiYNRr74oHgmpnICyO+f5mP4sfhhw2YRJVqqpJWzMARFzaZvip57jQqMAFaAI0li0mZ9xe6DB5E7DHuT4PXe7Rl6Z3Zvq7ATCqe+zQeW+DH4aJDmJry/n0QXY8VQHv6K4uVSlq1EqFgnoCJmYNoYcsVorSetCU2qaiTPuiTcQSZPwGLBkcvTo0C2tzALawAs6RpNiTySQd7jGLmVViVQanOrVzHlBj8cLkyRAgs0Gxv374IAkLnaHdKuO8OLIjle+SJJWCAAe7qPLy6eGMp8OcoNJAOlRZlndmO5mbjB2drGCY1tGxvckSTf8AXjj390qya3oKXKksATOqQIsTuL9MaLQ/s2ga0bCBbcxJ4pSnDaqHUyllkEl47x5Xmwkz6YXe2CikgChASRsI3B6HoBv97Fvo8POtUVNIlBJhhpBg2ZY90DykYon0h55atdxT/s0ICwsDSAADAG8RhiIuol4o++5UdqdFVihxmJcvw9mUELIM8/GMZg3bdFTL1Vr4I1ZcrUKIjIxUEseYv94WvN7Yl4pxJaGZpVIaoVproUQEupEgybd6bAeeEnD+G1a8Bfd21Gyi/X+mHuUpLT7tMd4WLBZZotM8hP44Yx2OigJr5jxA7q1OqQb8upQ9LN5qoqaqSqqM7q7DQQzsWJBaeZ5LNrHnjDwoAS1YieaJH8xOo+uGQplzsZ6sZM+Q/M4n/YwLtLkfIeW1umPOzfGJj+khvQD7m/srW47Kv5zhdIUywqOzb3I3gnpJwsYbYsfFU+oYWmCYUbCDbFYVpidvDGv8Lx5cxxlcSb0Ux4eSc01MTnjUHZqiL3QhKghiBe/eAJPjbrtb3LcKUXgDxJ1nfoO4P8Rx7RyxqCAuldwOt4k9T44Y1ssKVM2JYAD+EG2/jMQMNy4hzzpoFv4fBshaM1EoWrlahJMsgHItJ6zHLcGIGFucBFS51HSL4stXh7Np0mRuCWAJnmb74T5vhx7chmAgAE38D+eAMlMbswTEsLJ4ww8+C1y2XidOl25/dANoHW5n0GG9KkAIIXbVpsANgDGxJJ6dcT5LKpSWWYeAFyTvzgYa5TKFh2lKkzm4EqQsG92FvnjnPc85nHVXETYWhrRQCUcOyqu6syBoHdBHdk222MWtfDqplzMxMjfe/SNsEVMk2pWZqdICd31G/wDDq6c8bCkmtBqqVCxAEAIu4E6jqnfpjz2NwsskxdZobcvqefRPxYiChVZjvWp+nTmvamT7rSwPdIIsCOsYFyPDEVYpqTfa+pupPWByw5HDtLEaFtzYlyZgbE6Yv0wt4rmayUu8Oy70d2UBEESVBg7dMLRYTPG4NfTQacBepHkqR4mOWVrWN+bgTpV917outw8GnDCNo1wkwZ2aD8zibI16YC0y2slmA0gtYkm7tAtMc7AYR0suGSGZWdrq3aHmIiNJBhpnyIwFX4tUyxZkIZh3dTksAJEkKSLiIH4YZGAgDQ0tJ7zx8PzSmZjyHvzD5RwG4HW+vK1aElCRTolmIMk6ifu/ZUR7o3bEWa4qlGmO2r0qDye6I1AWgQsv/vjnHGfafNV2IatUK76VOgHme6IBxtww9q2nLUpJNwolx08T88PMw7WxgGgRWo6bb8OC8/2r5SdbtWyt7V0kkolWuzwoZ/q1mZESWaCR4YWVOM5qppWn2dP7IFNQSB07R5M+QxFl+DOtQ9sdTKJZFBZoNxIiBvFzbDThSmkxQKmliGGol3WB7ttIN9pmADc8zFrnOztaOGp9lDdcdNckOf4LmqhVzLySNTuSVI31Fz3fMAY8fhJVQalRnmR3ZVQRcd8iCI3gYvGYq69M6YbvRYKYYwYt90HbCDjw1xB93XPyEf74jtjXz6I3YMOgUHCOIGgD2aqrGwYLLCbwGO242tE+eJ6+SqO5Zj1uT4ty3O+N+E01Uxpkzv0At+W+DaNEwXqExzm3IddhIN/hijcQScrfMqn9OGCzstqFNmosgNgIM2t3gR641qoUQBdRaFE6ZuB0naQYHl5Yjz+swKcBOd7iYneNiYtPphq0JlyCRBSGJ+1aY/r0xSF0cxNG697Lj8oB4IOuBpMWmDfumxBMm1/Hwgc4hq5wU3VSCzaNcA92F7sEc5388Gpw01bszLE6bAz6Hw28ziSl7Mu81XKFUUhgouEJ1GxgkgDywYBwAHRDNE2FPxdRTy/aRpLrYfdLC/wWR5kR1xzKtlHqrV0gDUYJmOYbp6b4v3thxlaqqFJCWUA2hRBM+MAfE4R5Kl9UvjLfE4cYPlCXeaKUZDgKimoYEmLkGPzxmLIqwNsZi2QIWcpTVzpZdK91Ra1tunhjyplSNLfZUCYNySY/Xrgmnk1B9+02teJwUuaX3QD5tf8A25Y8x2eUbgDvv0tJA5t0ryOYdCAAQpI3HUxv5YdUclAMHvWBsT+HngzK5Os4kISvWCB8WgfPA37jqSe0rUlk8nNQ/wAgInzIwSPC9o68tjpYvxNIoa5uiA4rwrTQqOSWENFoBMET1MYrXD8ihiZmPO58On654u37DlwCrPUqyCIUKm4i3vt8gcbU0o0o0ZamkbGr3j8KhI+CY2MNhzHelA9bWhgpRBZcN0nyeWC+4r1X20qp/Iat+mG2X4XUJBq0lpWt2jhJ5+6x1H0BwS/FqrjSHYj7tNTp+B0L8FOJODcDqCoKrLuGEjcEyL8h8cHkf2daXf0WmzEibNsKFi9b6cENTyvZkmpmbACEpoYWIEy2gc4tO+Nczw6gKjO1Ko7WBNSppW3lp+THDfjeYy9J9T16aT72oybFT3RM3gi56YRZ76QuHI7NSotmHN5I0rPry8hjPw2Klknc17KaLo0eBr6hKvkkI0KNo5zlSRFjbs6esj/EQD/McFfu7M1bsGj71R4HyuP82KXxL6WMztRp0qA5Qupvif6YrPFvaLMVz9bVd/NjHw2xomQDZB7NztXFdQr1MvRvVzSAjdaK6m/zCT8ThZmPb/LofqKD1D9+q0fISeXXFGyVaF6DB2Ty2pRcdZ88JyTp+GENNOtM+I+3ObrEnUEBtCKAY8zJwBk8y5cs7M0iJMtgpMgildRkeGCoChgq85BOFMzWggUL15LTgjc14dE2yOJ2UlP2xpKxUBlgnurUqgC88vHCvifEkqpCd0nTEI5G8kliD+hivZkk5qp/E0/HDbIcGYiARcGCCpifHcb/AKjDdsblJPvwWbP8RezOwgC7B/UenElP+D8KoIv1g1yk91jBLRpMEBgbiw6i+8acM4OKZTUoDvIlWKMwhiwvboLdfHG2WzMdkgknSwaARyUDl4DBtPO02rZVlICAVJNwBKwJ6bY6eZzHgNHO+8bedeSzsCLtwPM2EyfJ6VMBfsqFAAW5VdwQTZ4k3ucC0mIrVjeFRYXzEGOm/LrjKvEmqFVpqQpYEMfAqywOo0n5YyhS1VXadbGBG0m4ZvhztyGFzNINH6k8B76JjsS9wI4br2rXIgMZ0yARzUS3nJafSPRbnNTtAESKg6x3zHkPPDs5IQCYKlmgXHVO753M9IN8K+K8VEhKUFhBkCQrHcibMQfTfflQRuJD36J5jgRljFn0WZPi9OkJUNUJMzoMH1MCIHywzyH13a1mP1ZAhYHdKjU228gH8MV4cDDKut2a8sPQ7C8mYE2w/FVjT7JFCqEbuj+DRJM3YwJPjhh0bWuDh5enikHEu0Kn4kgtpWTbUdInqJPyjAQrftVQUVXWBEQSo7puxI+z5wCT5Yk4rVBXSDCQQzmfyvPltzwXUzb0jSpZSmrakVi5uBTOw2gTB/3OJgjjiJsVY14AeXFVe4kDKNvqmdfLUlqUqStU1SQACWkRJJEiFEb/AKFhzqrQy5Ld7XGkWksCNOw+9B84wLwbKKagcrFSysRfuzMz0tPodsEcd4oqVdZEigpcC0a2BSkpnbvAnzp4aDGmsoPj3oeY62uYe0NqzoCG0EoCOZJufxHpg9ssU7pEaQBBHTAXDVL5qj3DUOsOwFiQpk/gT6nD/ihU1GKnUCSZIgybnw+GGgBdBKuNpeKE9Me4nA8Me4JSFaHpV8stkptVI21OW/lphY+JxIeMullSnQ9EQ/IGpjdeANH1tY6ei2X4CEwNW4rw/K2Z1YjkO8fgNvicDbHGzYAKzRyC0qZ56huz1D4Kf+aoZ/lwRluDV6htT/zlnPwsv8pwnzX0q01nsKE+LQPkPzxXeIfSTnKsjtBTXogj5mflGJL2ogYSukngAQTXrrTXmAwQeqrHzGFOa9qOF5ayk12HJBb/ADbY5Vmc49Q6ndnPVmJ/HGirPIYEZDwRBGOKv2d+lypEZbLpTHIt3j8Nvhiq8T9ts5XntK7weSnSPlhZSW/lghaJ3XYb7YoSTqSrgAbJczEmSZON6DwcMqHDxUY2/mC/jgrKcAEtqBITfvAbmBFr4kQvcQBxXdo0anglFVpONarbYL4lwzs6hABAN1nof6GR6YHbLkb4C4ZTRTDRmbY2TXLBdBmZ5fAx53wXwzK7EyZuQeuF2Vq7bjDrKVQDuI8vywlM6mkDdehwUIdIHk6fwmfZwgIGxwwzNZe8OS225zyJ3OFfbGFAEj9csT0FYkx3jyJuR5dOmFGOjaLcNU7iYZZng2MoJPLlXvRVrJIrZysTEKahv5kD5xi4UuGrbSq+6pMP9qLx3oI54SDIlM5UkOJpAnT7xmBb4fji30jdSSyyFtAkWHiIPX1w8Cx5BcOC8dioW5nN0Op1S5cpFRgAbKYjmQAeu1/nhXRyOlg4ClSZCT9kraZ6k/LFi4fRNevWQNDCQvQ7Ak+g2xpU9n2U9+sppqILLNz0E25cp8JxMubO0Rbcfx4bDkl8KOzB5XqhaVNu0dacmT1st5Y2HhEeODMpl/2dXd31HURBsoPvRAuxHTqORE4lzGaWnTUAaAY1BdwTPvNuJkbX5c8L6CPV7pgKDZhYaRPujxj8McAGizvfp+U4HOecl/VLeLcTqV1KqSqqLk+8wnmSep90fPG1TKdkwUXOm56EkYacYyyU6ZVY+yPGQZJJj9DAfFKrNU2iQlhGwIsB6/LApHXpxT8bAxubnfjsjcrDQim8iTyuATjapnVplaamSw1A7yZ59BIsP0REqNTQSoCPNybnSAIUfaPXVAvaRvPm+FGkBVR2qo6K9IkDUwPvqeYZTyHhbApGSRRXufRBjLZJq4I/JSU0GyzJAJAn7wjY/wBcFUc6Eee8VNoLTHjeb+W/whTSz+rSB9qP9z4eOHVDLAVVQd55W8gi/Tr0xitfIw5gdvdLXexpGUjf3aMpcWfuV6Cs0StRAO8AxkBhEwImdt77gV7jHEC5YzOqDHjHdnqYifFj1xdE4b3OwWFetUYOwFyCSsk8xo1t/iXFV9sRTGbqCkulFawH3lF/TUI9MevwxJbZFFebxWTN8myg9j0+urPBIp0mWwm7dyfK++C33xN7J0tOTr1Bu7qn+EX+dseOPAfPDbRus8lD4zG5HhjMXVVx/N8arVp7WqzTyJgfAWwAEx4cS01HPCerk9oF4vhjU0yN8SonLBi5JoBNh1I/XXHdFOU7hL+zPQ4my1MnYE+WH9LhNPTBqEtB2EX8ZwRwjLFdRgggEi8RZh6kMVthlmHfnAIq0F0rMhINqvVKLLAdSpNxIicPOCZIsuoUwwkA2kiRO3je/hifOZLtVGpu+sx1IO4v0icH8N4XU0rFTTaLTPyjBz2OGkLZzWmlhLZpJo80QUB4ctAaGJ1GGNojopn7Qjy75wYlJqqrpgAE3IuSY5gSYA5kx64bZThQWJH+IgX/AF+eDc+ipT1Q0gW8b7D9fHCbvirRUMA1vQn8IgwbnfPKdK1CqftFwZlpozEtciYsJEwPUYQZrKwgJ6jFv4nxrVSIIMF6tMSxb+zCsr3O/egxAuIAjFSz06LnCmJbMJc0x1PHmtvABr4C2PQN89dUbwjKqyQ0A8j88M8nwgkWWTJ26dcLMsISZiAPwJ/LDDh/EXWkNL7+An44y5Q51kLdjYY3tEZ15HZOKfCwgBqnQDiR86EDBFjo/wDpHjhZVqu6yxLQefjg2tWAJsSACItE2nxMfl64HFCXbeJ89l2JflcO0+Yk7bAbfnimXBuBftI7Yu61LpIg90QYggjc4aVuBNTW9VS3LUlz6KRz52xrwPNslAAKKYuWd7AA2EA8zA36iA22AOI+0NOijPUcsSZQD32AMTBuoPU7bctI1smWIGrXm5z2kzq5rfK5cUKjF2WTqep9laYtuCbf4jMchuUWf9p9dUqpY6Qe+bW56ByB6+8bbQMIM9xN65Ed2nMhRcevMtvc+O2HHs7w8FgzglFg6N1J8eUW22MeeDxtjD+KG+BzY8xpM+B5DtBrYEUrsAT7xXdo5CSL774dsAukbALBv1KD8Xx5+2r2QN9JpLa06iwYgbD3RHTujANfNlqle/cLUoHS8D8B8sLYiRrZCBurQR3qB4obi3fDaQxJY7X2NrYC4nnEoqCRNRlAAJkm0GY2UHpvMC0nDnL5SppqBAWMyAYUc7SeV9/GPNRQ9nKlSoTXXvnxNvKDthIOEIL37kp5zhNTLpoQfsnxElmoVACGbUha4VxY+hGw8PHF5OXV6TUy2ph3kJiAYuB0BH4YrGX4StJoZDI5q9p67i+G9N9atBbVpPKADfvW36xbFJMeC3Kyv+2YelHX16KBg3h2cbcK9hKuHcOAqEEVFMknkvltt4eeLnwjJQO0I92DPkZJ9ACfTCjI0Xb3zrY84if9cWjPhaVLS3dhb33UQ7T0liq+jYUa0YjEBjTbWcefnRF8uYTUjjHFZFOdw5eW/egKHH9GZeoBK0qZieTsth0GkGmvrih53MElibm+/X3j/NHxw+4lm9NJrDVUYEnrHea3iY/yjFbqDVpHMx8WM/kvxx6uIU2/FeclKuWWp9nkKCffLVCPkMCF8NuJ0wCqmToVVsNoAtH63wuqKnImfHBWA0Eu7dDY9xv2Q6jHmLaqFxJd8STPLGJk2DQQfTDb91EwYiQCfA88Cblo5jSYJN6aqXhjALIQHaTBt5/64afuta3eqMaYBWYWbcyq2BYdJ6dcC8LqVKZmmpkiIgkR0I2I8DbDShkqrL9YIXkthfrpHO25xozdhHCC4ixr1KSjdK6Sm3rohc9xBHfXp02VQAN9KhSzE/aMTtz+J7q9dKd9CidAuYmBM2kkKL+GGnDODJYhUB8RP4zg7iWUFMB5nbx/XljHxXxtrmhsAojiaT+H+GkvqQ3fBKuH+zUEsdTGOdh/XDHIDT3T3Tz9MCfvGddgCtHtAxuQ6wYnbSdtItf1wuzHFWntgpZYAdRy/vDwtz6jGLiZMRiHAvdZ4cOOy2TgW4SMkDTirRmW7hgzsb+BxXs7nXq1lopyI1eHPfyn54mocfpuhhoYqYBF5i3gb414QyUCAe/Uc95unOB1vuf9BicOyXDB0rmHtBeUEHxcb4BZ072yUxpFHf8AHijMrwBIbtQGmQByQEknSd9RJkt4AWAxWc3wB6jNTQGFZr8rH4csWyhn2app0iCTfVcC+4iLR+GLDQyoIB64XwUuIlxDxO43V1w4bDgmW/8AA3QDUfn+Vy5eHunddCAbXFvjtj2lloAURA6Y6wcoigs0BRckmAB4nCfNGlUJFOklt3dBq/wqQY82E/3YIbGk/Duo0VpxfFACC5iqNDKVKiqFAjURfqYuecCwnxi5xYcvwyjQOp5q1Dsg3v6d0eJljyUEYiqjQgiEXUZOxkRYbyxk9eU7SE/FOKz9XSU6ZKtPvNNjqP2V8PiTi+GMTWZgbvy0v6LNxmMdiHUBlA89V7x32qJMLDETGkTTp+k95upv4kjuiv1aTVUao1yBOuegsPG3LaOlsb0ANIciLTHy/HHj5orSAa4k93lpLzHqAB6eWLyTFxRw2OAZRuUXl+HgUVqSIaI9IMfP+uHGWqhe0mbIsDmZ1tPlEGcKBm/q0Lj6vUCEH3Sp59Cyx6HDSl31qSxDMwQ9dKi46bmPTCrcSGuzHYfwPuqvidL8o1J/2iJLDcF1VRfrEQo20gG8/dk4i1kVHGoE93uiYW0R5iP0ZGGmW4SaaGo7IikiXY309egJNgLQAOe1YrvUo1mNQAK3u6TII5EH8fywviMj7ymyR7AUwvc2hyVz4dXBpaGuD/v+OCURlaZkcvDFdyWeFr4sVKvTYDvaT4/1xhue+w3kivBJLuaWVE1kOTExMddv+n5Ye5PKCCQZMD8r4Dy2QZam1gu/I94EesE4cUngta4Ux6XwxK1oFtOprz4qXv0yjZF5fKgVEYwGZTAtLNdRb4T5YT+0mb1VFpTImTzJSmTE/wATy2GtXM6k1EBWI7NCOhu5HQhTv1xWEl+1rxC/ZJ20IdKn1Y41/hUGWLMf8vwPuCkcTNdDkk/HM0S5QcoHqTJ/L4489nsuKucpLy1Anym38qD44Bq1tT6travWAB8yPhh59H2W15lnEwgNxaw7m/kPnjd2aVmP1ICecbqTXqEfeP8ATC96h88F1iskHfrgapTHI4OAgEqLtPDGY87E4zHUoVH4nl9dRWMTced5v8cHLlggG23XG1fSyxuRa0WPj0wGtWI88ePbK4trktLCkOFFWPhGQDDfl1w1bJIFiL9cI+H5kFZB8PhbDCnmDhZ8zg6qTuRa0YUkHfAHE+KQdIvz84/UfHpjTjGd0MfECPPCrLglpJuY+H9MXjjyuzu8FsYOAO+dyypmC/dAgEKtRj9qLlVHJZFyd4wdwtirkDYrPqCPyOF7yPXBeSqw/p/ri2ILntNprFNb/TuDT7Cf0uHU2YMUXVO8D9HCc6FquRd5N2BAWTA5Xnb03Aw0pZ8Cd5EeGK/xXL/WEaYplixjV3m1SevMzFhJ8oZ+FwTOLmzF2UjQXuN614eV9y8e8tab07+SbZQHWXQWG0yZJv8AhfFkyvFRTpARqe9pgAEmNTQY8gCxiwOEeQBKd7uCJJsABsJJ2sP0SMe5riQVdWrSi71H5T9wHYnrBY2gYfw0bzO5xaAOfdWl8u61EknW+SLz2fYkGoSz7qi2joQJOj+IkseUTpwsTjFOgWJg1STKgkqu1jzm2w/l2wkr+0Aa1KVUhpY2dj5ydM+pPM8sLuC5PWxXUQPAA9eowfEytDDyHFdGXA2Sm2ezj1mGk6m8TAA8hsPIdcbZLL98wJOoSZO39MMl4etEKBvBYk7+ZOFyU2KsV5SfDug7W/UcsZMczHxurRoquvfr5BWAs0lVayGBNifLfGmYymnLX3Zi3pM/n88GGiBSY82hcLc7ntcAfZX52GGGuc6gNgmcQf8AnI/7J3wrLnuh71IW33QBC+AIE+U4s+U9llpprZyyr3rATJ3JN+f5YrPs7ShFJ3NyepP6/U4t2VzhjGZJK2J7g7X0Tbn5mgN0rzUrlHQ02HaU2EEH4/EG4PXAFbg6spot3k+yeY8R0OJlpFX7sFD8v6jE7jQRB3vHT/TCAlkeenoqUOCpOe4XWy1TQO+p90j4weh8Pxw+4NwdmYNUIPgMFG+pn5sAOs7/ABGHeQyKi+/Lfnt8caUsUjw00NfP3xRg8Rkizp04oylln5N3AAAvMeJ648zoAhT7zpA9TA+cYYZfL6EZ5kBZ/C2IszVU/XaSCoFOmOtRpi3gL/HCUDDJOGN0AOg7qtAe75S4pPxapr0UUJLEiig6tP1jeRYqD5Yn+kmstDL0MpTJhQC19wARfz7xPmMaex+TFbOmrP1WXWAeUi7NudzJ8j4Yqntfxj9or1HOzGB4CxjzC6B8cezgYGajYCh77llOObTmluYqgAsB4/BdX/MQPTFw9gaPZ5Ws/MgL8LHFHzMhVU790H/+jfkMdA4URTyCrPeYyRg9bBLXraCdsRM2N2OInOCKi17TGY0JxmOtSqlwpe4fGPwGIapufPGYzHlD+45NYL9ZRXBG79QcpxYaRtj3GYXn/Wt6bh3BKuPj6yn5f9WIuH+96j8cZjMNR/YrSh/tvfNTVaQ0qYE9qwmLxoNp6eGIch/aDGYzEYzb/wCQs/CfsP8AFOcugNQyBy/DBdZRqYxecZjMJ45xpuv+A9Vjj9RSqsxJpzezn1EwfMYrHt457ZFk6RTQgcgSLkDqeZxmMx6XD/2zffEpUfrKW5D3fTDv2P8AfbzP549xmEMV/bye+SO3dW3OCW/XTCv/APHPjv42O+MxmPOYfh3hFZ+sd6TVz3af8Q/HGiUx2VOwua023g0x+Z+JxmMx6KH7/lXxP77v/RTrKbDywfRbGYzGBif1FNs2R+WONapmr+vHGYzFsPw7wrN/y7ioc+e6P4/+k4foPe/ixmMwTGn9v/z+U1H/AG57z9lYcn/9s/r+WFXHjFGjFu7mT6inY+Yk38cZjMM/Cf3B/wCXeoWXiNvFe+yyxwWsRYkVZItyj8Mcyzfvj+Jv+Y4zGY9TH+34lIHfwKjzn9oP4qn4qMXtR9SnljMZg3EJVCVMQPj3GYsqKI4zGYzHLl//2Q==">
            <a:hlinkClick r:id="rId2"/>
          </p:cNvPr>
          <p:cNvSpPr>
            <a:spLocks noChangeAspect="1" noChangeArrowheads="1"/>
          </p:cNvSpPr>
          <p:nvPr/>
        </p:nvSpPr>
        <p:spPr bwMode="auto">
          <a:xfrm>
            <a:off x="190500" y="-2560638"/>
            <a:ext cx="7115175"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8676" name="AutoShape 4" descr="data:image/jpeg;base64,/9j/4AAQSkZJRgABAQAAAQABAAD/2wCEAAkGBhQSERUUExQWFBUWGBgYFxgYFxwYHBkYGhocFxwaHBgdHCYeHBkjGhgcHy8gIygpLCwsFx4xNTAqNSYrLCkBCQoKDgwOGg8PGi0lHyQsLy0pMDAsLCwqLCwsLC4sLC8sLSkvKSwtKiwqLC8qLCwsLSwtLCwsLCosLCwsLCwpLP/AABEIAMIBAwMBIgACEQEDEQH/xAAcAAACAgMBAQAAAAAAAAAAAAAEBQMGAAIHAQj/xABKEAACAQIEAwUEBwUGAwcFAQABAhEDIQAEEjEFQVETImFxgQYykaEHI0JSscHwFBVyotEzYoKS4fFTssIWQ1Rjo9LTJDREk7Ml/8QAGgEAAgMBAQAAAAAAAAAAAAAAAwQBAgUABv/EADYRAAEEAAQDBgUDBAMBAQAAAAEAAgMRBBIhMUFRYRNxgZGx8AUiocHRMjPhFDRC8SNicoIV/9oADAMBAAIRAxEAPwCI+zrqRUGmoRsym8esY3q1xGgoQxsSxaL72tacXKtwtGEhQDHLuNPK8ibwIPXwxX+M1xQZUqByGBIMBogkREKTaLzzwwI7oZiK6q78UHuzSxh30P3VUy9CajSQCGYX2PKPwwXnM0CF1alDAAxdTBmQdiRAO/MYITKZeoT9bfWXFzTZT6wtv4sMsr7PqtPStQkTqBddQB5QwAWQdonA3YOm5gdVpN+JwvxGYggVR4g94F7cEHwDKK7hpBpAX1EjY7LBmDB+e+LWWptV+rQLoTla97jbkYPW+E1DhTUJIUMpuezaxPW1x6DGtHiZp1Q4Uid1Ekwu8zyjrtPPBDTnjf6V+bSrg8ue62llcD9uC6Xw+sCpFtvy/qcMaNcNYRImfCMc74rnGWmgDwCVJk309CepMTJ54a5b2lFFGqQTJAANiWIm8+WOMeYWEkCpG9g0NYspKLJIjxmwE7CY9MR8V9hDmKuhiP2cQy83VhaPEb78jhxwrjZcBnIEjlELafP/AGwdQ4qjkaWBB28eWIc596q181yviGRyWbZ1qUTlcwkatA0zN5gDSQR1E4rvFvo6rINVAjMIdtNn6+5N/wDCTi+5Kj//AKGalSVNKkCfQE/8sn1xaavszQI7hNJt5U8+uk2wI7o7msoc18118qVJUgqRupBBHmDcYhKY+g+N+x/agCvTp5gRAb3Kg8jPyDY55mPotqHtdL9mRUIppUB71OAVOsc9x7v2cRQKEQQufjGy18MeL+zWYy/9rTZQdm95T5MJHpM4TtSIx1KtphSzMYnTOXwpGPQMQutWjLZ4YZZfNg88UtXjnGDMpmCTZh8cdQU5ir9lcx1wQ5kz8+uK7lM4QN/Pzw0pZ3yOJrRQXUU0o1bxzGC0vgDLmRJIEYKoVpxQtpWDrUlNjTYMpi8gjkcdD4HxcV6c7MLMPHqPA4oAAOCOFZ5qFUEG3yI6HHXS7ddJxHmKAdWVhIYEEeBsca5TNLUQOux/UHxxNiwKquI8c4aaFWpTO6mJ6jcH1EH1wsznFUFzlqLAAQrBx4Ako6kkCRM33IJg46L9JXCLJXUf3H/FT+I+GOZZihII9P6Y0GnNqOKSkGU6qGrx2l/4LLf+v/8ANgQ8Xphif2XL+RWqQP8A1cBP5jELx94fEYrbua6gmR9oE/8AB5X/APW//wAmMwoJH3h8RjMVt6mmrutfMltMC8ENIidtjy53m3Q8ts3RyuhRXEiTpMa4JudoIFsV3jWbem7MrGFpqQlipLmomqOocU79JHPEPHapOSMtLUqoBaANQIsSNhK1FPSceZwvxeZxYJAPmIGl6X58x5pksCdP7GZKt/Z1QD01R/K4wHV+jivTOqjV9RK/MEjFKo8SqLsQfl8hAwzyftbWp7Fh5H+kfjj0ecqmUJv+7s9SMlS8c4V/5lh8B5jiILKa1Mo6kkFSVN7HusLyP72GGT+kt9nIb+NZ/KfnhzR9tcvVEVKSt5Gf5TqwPPWxI9Pqi0DRIB8NVWs5m6VdWioVf7IcECAIjmvUzM38MONZNJVphbA7Na0AAEWPqdhfEuZyGQrx2c0qh5ADn1AP9MFZLhKpRKK6OyhjsQ1zOxE7HCsmIdGDWoAu+vcmxDE6LNdOuq6c0syVX/6cszMxqQsRBBMztuYmTy+Mk+zXFdWpEBUId9wbFtwZ6H0N8LafFe8VdxTgElipYjvMsBYmdhvzNseLxZaZZqKkgkly/dDGBfSNvlgcfxaJ7SXAi9vY0+6kYJ+XMCnfAH05mprYaiiDwNmB9LH8MWXM1QmkC8iB0Nz/AFHLnjnuR4mRUStVAU1UXTyUKoZDfUSN7E853xYcvxRiO7pboVe0G/j+PLFhiLdmA+X78kSXBuaQ0kX4c6VuSp3YMEiAfDCr2spDsoUkd5Jg/wB8H4n8AeuAk4mVou+zKI8Bt496538cLnzDVaVNSff0t4n6xlk+mLPOlj3aqyAtt3JWKvwZWANNis3hu+pkEee0jnij+0/0ZqyO9KktN95UnR4kqAeXQDfFrylZ1amIEAAFpiSARsT1E3wTk+L6veBXwO5gfAeXh8LB9ILoyuCcU9is3QEtRYqeafWDaTdZj1wr4akuQwYwCSFEn4Y+hM7Uph2La0axlDudj3Zg2I+fTAWd4OlWSrUTVgkM9MBgbTJAuLQb4kvHFd2JqwuR5DJCoxB7QACYKjvHaAQd8E8NyeutSQLVpy6i+kxcAA90c7euLmvs0ys7mmqsjAMKbalgwwaItI6bfLCvhFFlztIOP+9TkRMGfyjCz8Q9tDINfoEJ0TwQP9c/Bee1fBdBquo0uGqHTESFgkz5SR8MVbLcVx1T2xyJeQVju1CCfGR8DAPwxzX/ALNHUFDCZH/d2kxEEcvPDoe1x04b+qEQRoUxyvEtQifTBmXzkGx9MIuPcL/ZyjDZrGLAMBePA3jyPkA8pnriSfjixCkUuhZbOA8/TBcyMU/I5q47xvz/AEMPKeYa3Q7GcDLSrAhW32c432TaGPdO/wDXF3DTcY5IGY354s3sz7QtK0mMWIWbieQPgeXQ+dqDRWKsGcZM1TrULggFTI2b7JnbcA+mOMZtWpswurCQeog3HyjHYvZ79oLVmzFNaZJEBSDJAILT0I079PPFC9vcgy12qFCgYkTuGIHvA/3hFuRDYdhO7UtKLFqg1eKVQZFRxJBsY2BUeULbyxCON1gABVcBRCjVsNoHhg7N1yoH1aHkNQLQALKD0H5+WF9TOn/h0v8AKR+eClLrb/tHmP8AjVPjjMRfvD/yqPwf/wB+MxHiffip8Fe3zNN9Emp3dOqSra1BVtLT/epqZF5Ldca8XooMhmU7XWSNQldJ+rVAq9CdNISeZwTR4pTjvaWM3JE270QYuRIvsYwJn9FTUFHdYFTaPAwJtbHko8CS4Atc2tRqCLBvlaG/FljbzNPr6rl61o2PwOJ6fEXH2j+OEdUFSQdwSD5i2PBWPU49GHJ7LasqcbfnBxOnGQd0+H6GKsM23XEi54+BxNhTRVtTi6n7TDwNx8NsHZX2hqr/AGdcjwDEfIGMUheI9RiVc+vjipaw7hWDnDZW6pnaus1rsRdm7sCSBJIUbkjfnGCctn6tQiEZh1AjcR4D4nCz2UzMrmQkM3ZKQDtIr0o+Zw+pZ3uqtZgrQdXfFr2EDnYYwsflhcBGwGx48dhyWpDiiWBuWyLVp4VXoNl8uMwp7gZHBmedxe4nmOYwfwzg+VFYPRq90EwjiTJEbiTHngfMVW/ctRgAwVHYAyDpWqWm/gJxzKj7SgcmXyNsacUP/GAe/uKDNi3doS0VoQfEm/VdlzfCKpLohptIYhdX+WQTcThNUXMUjqrZdjClZQ7DqPegjrOKXk/bNljTWYeBB/LDzK/SLX2FVW8yG+RwOHDuiBBJNnnfqhNnI04e+SteR4h2oNRAQijSqsAe9AgFp2vM9TgOv7a0wTpVmPe37qgbwWIJN+YEHlirca4+a1IgqEMhiR3QSBckKIuBe+F+VqSR36cRKz3jAH3TYbczhWd74hZNDnX2WjG2BzS4muQJ6dN1a8lxo5qo6soGlAyBAQY+1fUdWwPS2GoonUxRjLDUtp3YHleQCbTPwxWuEZgq4LSy99SsKAw0FgAAttufXpgb9+M8WNJfshWiSSZJJvNgLdDgceKJZmbrw5cuvVHZAJrLNgP46Hr56q/8G9yofeJVdtpURv8ADEef4WtVkIUA66fe2KhiFaDzsSfNRih1Kz1AV0sZUwQGeT57csWnI+1ipTpr2bSESdTBRKAERu246YIzHjNT9K62fogS4JwYSDvw2+6bcW4PmBRenrFQFSFJFwLXJtYdJO+KIeB1EqlnVAwbfaTIAkSI5b4u2Q9tWrVuzZFVWQwRMkkhRvyvOww04v2Nai1OpZmVosJ1aYB8wYjyGHGyRTi2uI6iwsxzX4d1OaDx11XMfbzglSr2VJNGrXJMwsd5ReN7iTjneeyNag5SopUjnuCJiQRaMdeo0ajZhASGUIkg77tJ9dIt4+uGWc9nldaTW+t0qV3HeA+Wrr1wwO0s3VcPuq/8RAGoPH3p6rjuSzroqmQwO6g3HmvLzGLBwfiinbV4oSSD5Tzxacn7EJTrAlBoqAj3VIUsCF3G07g8hgf2k+joJDUJFRoC0wYBYiRubdOnlhggVVpYXa3yXEFbnfx3wxNIG4scUSlnalNuzrKwYGJO4i2/MYsPDuJH3bkePTphd4y3aI0krpvs1x7tR2b2qL/MP6j9c8Fe0nBRmqDU/tDvIejjafA7HwOKDSzGzo0MLgjF94Lx1a1LUSFZffExHj5HEMcWlSRa4pnMnq1IxKkGCDyIPTqDPz64C/7PAGRVjF4+k3guiqK6Du1hcj/iAf8AUt/Rsc3r9qJs8fwnGi2q5pB4IdSZ/ux/+N/KP6YzCXtK3R/8jYzF83RUyu5oOj7c11iRTaOqRvv7pGJ19vqvOlSNo2Yf9WE2e4aEa0gGDe++CMpwdHDEl4ESREX62tz+GFm4eR5LQEVzYALLR5JZmq5d2cwCzFjG0kzbwxFGD85wko8A2tBPQ4MpezJNPtDU0gmFld4mYvsI+YxUQSHYbJjtGAbpHGNcF1ckwMSD64Jp8AcgMGSCSBc/+3xxAhkOwUmRo4paMbA4YLwcswSn3mNpJAE+A/M2xA/C3UqIHeEgi4iY9NsVMbwNlIe08Vafospo+e7KooZKtKopU7GIqj50wfTHUK+RNKoqZamKRYMZWmAghYgtpjUTcSVFtyYB4xwr9oyVVMyqf2cMJNiGBXkQ0EHcdcW7IfSjV1M37GzazJC1KhE7nSGVo8hi1EaUrB+lA6Lo/HKtT925rtY19hXnb7r6dvCMfPDZpsdLzX0qU62WrUP2auGenUpgyHhmUrewO5xzA77EHxwMrlIueYf7Y3/eB5j54HJExj11hoZSvX/bFVKLXiR6sPXHUfo89mlzuW7c1dLIxpEBFDCACPrG1C4b7vXHLqVGkRznnvjov0U8YpZc16NV1SnVQMpdlAFRDAALECSGm5+wMUcxjxThYRGlzdkL7bv+x5xqMF0CoyFnMwy38PeDCww+4Zw6rXyuWq5dGUuKgYqEb3arADvMsT1HTGfSPwPLZx6FSlWVtKGkezdHsp1LME/eOLV7H5I0cplqavIQPO3e+sJ/PefxsJ8EUjezrTw/0i9rI0WdtlTU9qqXbaG99H099tI1A6DsCDdev5YnehTWpUWookM4LCrZnBIgIO8BPXpirZf2KzLV1qalZTVDG/V55TBO/ri9fStl6lbLIlNRP7QW33UIwJ/mH44R/wDyYQCIyR1s/lFZi3R7Cr5GvW15kGpB1FN6dNpJ1Op0gROkz3rmPhhtWyFU0lcDWygrNJg9gWIMEyf9scSGZzNGp2U1A9u7OrcSLXG2D6XtZmKJ76kH+8hQ/ERhmHBthZksnmTuel8kCWUyOzH66rqDk06wZm0gonvdxrA8jab7ThgeNQqLuVCmZ3IINp8sc6yX0q1ANLnUvRocfBx+eDqPt5lqg+uy9O1hpLpYWGxIB+WLf05zFwJs7/alxlsVQ0XZck9JgxUqV1GDy6gfE/MYE0pFMMfdYxqMneBf/EMc84Z7T5SB2dd6Z5hocH4EEegw8PG6JQfWAEm8ExbS894dRHXn1x0s/ZDM/RVY1pKe5/2boZqiNagGLEbhjezDxJxy7jfspXo1KlRX1IDzMHTLQIHMKo264u9LiMIwVtQJBkHYQB+WB8lxgMWWqB9kwwmSQTHhAP6nHMxjZWkAjzCnsqOmqpvs/wAY75B2G89dt8XHKcQCHWsHkymIZeakYSZTh9BK9c09tYV0aD3dKOwtdl1E2PTe146+XqUNTp30U1GIJMwpIlR0iOd4tgpIugVQ3a6TxnKUuIZNkUrqZTomJV1gx4XgHwOOC56m0kaFkWMqJBFje18dQ9kfasBpNla1RT9ki2qN7bHw8Riq/SxlBls2aqCaeYUVARtq2eDsfstH9/DsD7BaUtK29QqbrP3E+f8A78ZhU/EwTPeH+Mj5DHmCZwg5CntYDMMzVGbUwnU1ySABFgL2gYKr5yjSpvQpKXVjDubayjyjKPsjSbg/ewTmKcEREzuqxH+m/wAsR0suIJYgAbkgYMMc3PYYlzE7LVpehouQXDBQRaROkbgGN4ECRzwxrcapmjSpCnIp69+erZrEEGbxtIxHV7JiFSojHmAB8rXxPQyYYeP8IOCHGBr9WKDE8ig5VXN5cGoDsCZNvG+HNGvFFacgqGLju3U2EgzMGAY27oxvxfhhV0NgpDnYD3QGG3X8sEZXhINJCJkkw1iIBIjwaZ9I9WYMRG9uYDdUex+1oHh2VpLV1VD3CHgASbqRBiIuRf8ApGJchSovTK1CysgYqwAMncA3649zWUUVASbEGdhtPL1xEi0W1Kjy17aYFvHBRkLKAP4XW/MsyVZQrISQWTSu9msQbeI5+OBuCuoYdoTB3iJi5tbDTh3DVKs+qQOsb/HnjTLcOS5JgTyAPM/6f5sEEkYffFVyyZOiY8M4bR7SpWesadIByp0ktqYwoA6xc9PnjMrl6Wqq/blQQEVtBuZBJYCSBpXlfvDocQZ+jTp00PaAoSTqUg2A2IFgZkweTDGHK0+zVmLIrEmWUAgC23jY+RHjinaMAvXfRTlkcaAXmVyyaGB0nVUZlBQHUu+520kR64i4hw6mwCgoXYSSVgh7WJI5XE3EAHwwXklptTJUkmmTEwNSm4Mb76vliOnWQvoClyQSQF1FV6mNvLCEkjS8gNPvZPMie1otwv3aVUsnTYI2mnIYhgFjukCDAibz44L/AHHSIqtKQujR3yJmVJUEyQGg+Aw0yWVpqSSAJMXiD8p39LYMbglLaZF9gOXPl43wD+ohf/h6I/YTs2d6qvcLy/ZZikFBWXNOorNNwoNxyvqg+Hni/U8/SeUp6hAKyrEd4GCCFPdE2mZB3AxWM3wpEK1aZErUUmbDSwK3bl72HvDMh9Xr1JTAc1CgAEs3eYQ2stvGrUuwiwBxkYqPDF7nvNaafW6Wlh5sQGhjRfvRDezOcAOhySdUIZg2ve14t+hix1s4tagEaoabME9wCVYmQRPOwJHMEi9xit8HI1kBgsS4YjvDUAxXoJ0jkZ27t8FcMfWqtrCyeSybJp1meekBdovt9rCMIjABdJWhsX10+ifxJcXuyR2LFadNfqtsuBmMuFqlRVpOwpuEUklQTsTZTIkbSQfETZNFelozOWpFtpWRI35XBmOZ3t0wBwxgpe5XTJHdknWEZlmIglR/XkT61buKQCe8ZAjl2ZuCP1GNIttgcHahAmkaJSwM0N14cksz/AKDKfqofVKljq7m5W68h0674T5v2QpFSUVdW4BJWf5RePwxYq9aKS2O7ahI5LTifhy6HEn7RAMVH220xsLD37C8ep6xhVxLXh2fbyPhor/IW5THv5+epXNU4cLSji+4c7XECR1vPScWr2Y4XNFoLM7VAKYJMCVOrUVII90XtM4F4TRLOA0hbzJ/it+Pzw3/AHJrCujCApIm/e0FfQQflgmIxEEzuzcA0dLSX9O6Jl7nyRmf4bXpmrop66YpqaRHaEsZTukgkAe8dh7owoocZztMkNRpiFnSVYGINu0He1EbAnmPDFlyCChRKn6wy7SO79hrb72InxxUv3p/9azMdKloYEkwANMTzvgIihjbniq+87efRBaC91HgPqmGX4gY7cUxSZ9RaHm43lWk8ht1wY2Yq9kZCr3RtPMAMNJJ2gXtOrltiDiNyIhAogTYCbz5m1zvAxrXz86ijJUKrAFyLwLn47Tiwa3KJHHke7Th4+iK2WQEtH+1Cay1G7VSVIMFyCDLNMMSb9fGTjbinEzmcnUytVQTSJqI9zo0zOwJ0MLX2nwsvTNVOdIKZEQBB5RJAnciQvPCfO5utTRh3kFQFTusg7jlIPMc4w/He49+VpeXKeHldfVVarkSphtQPQqfPGYYVuP1ZuwOwnSLwPxxmGey5178EvnHVWjMU3ViQZUiBYmCd9pOw6H3m2m9fq5g1qwpkkICdUcgLsx8gD8MNMtxvMVZ0CQolidICjqSbAYXUeHVTVZ6YLPJIKKWGrUdmFthPrg+Gjlj/dAFDTW9/D6lIgtc69U9zfDaApg0lKMtw17kfeDG89QPlgKh7QgALTDOTeImD5D8zgWlwVmKtUYjtKjUlNQtLNOn3VBNjIMkDExzVKhUekVqA90K2rTdgDJAAhRO18czBNIDZHOd4+p3ryRJXl2rBSg4rxCrr+uBUxYG1jjZMwAF0N53jn/SMbe2GbFTMMVIZLabRyAO4BO298KlaCNsPMiIa0RgNFbUhM7Nth4J8f8AaO4znC6peTJFjNjB2/Lww3r8YpdgcuumQpChFJMjYloEMTvPWDHIA5Cn2VNp7R2uVEMQS0BdHKdyT8MGnL5egxAdXK1VUhmE9mKYLQqwCdR0ybWO1ziJIWPyh9/KbFWNf4RWPq8g356oHhfC6ldlGpUBneSDAJO1jYHc49ocdalqSAwMTeRI5i8H/XGy+0TJVdhULqzOVSCwGoFd5UWUwIkDlhKx73pg+UO0227/AKqhL205wv0+iY1syGAhTp1hmiI3kj18cMq+ebMjvjSikkMW95hIiQpUMT06i+2PKGeFOggOksoVlVGJcntQSGGwbTaYJ07c8DZniNSqDqRKcTsNRg1GqQVJgd5/Db4BkETXBzgLbdE7670ixtkkFRjflf3TDM5ilRzFSnDaFkC95tNzMg736nriPL069KpVamhXU32p7oAJhogTvuRGk4TGNalmJBu3dC9NuWLCi1ajF1qGktTSSbNUaxUajYCzGw67YVxEmHY3tZDo7Q3dEjp4I8UM+fsQNRrpwvqsRqQWpqYvUVlEmREtcrcgjSOgO18ZxDMJ9X3xUplpdRJ7oEgMLWJgb4IbhlMBiU1EKTLMxMwbxMfLAfBa7djpphGcMx7wIADAr3jfULSFAm3MThODGQYm5WEgM0N0BryravBNT4WbDFsbgCX6irJ0/wBo2rnvq2qAhFUoRRUKNyI1AG1iSItbDluKhhoCPIgwQB3b94ELJAP6GFP7vlu0c6qhYMYIVNRYGw0zEm0k4c5LhqgFjJJB2JFpkgmZMtPTHm/ieJwkhDmHbTqf46nUrXwjMXhhTuNEch+D0/KVZTiTipUWJ1QAZ6qLHrbT5SMb5DiVTs0Ftom5s03jkYAPwx5w7LSzh41i8bwSigG4vyOwwy4Xk/qklWEq1zYyFC/h0HXCTnRMZdWaHp7706+SUyaGhZruv33cUryyuCQTIlfsyYCKbHkJIX4m2GT5lk1KEJUupUhQ0wokbEC6+vjiZuDMpcAd3UCC0yQFUDU2xgzH4Ylo1AqSdI5C+sGNj3ZA+P2caWHe+SENZxo/Tp6LMxBAf2rje+nKzaU5ntVpOSD2Zhje4souBuDFvMevjZldLQv2Sdv/ACw35YZ15dWZi2kkg+5TWBp53ETtJGFuY4zl0UjWGNhFJO12GkyxPZ7QLHriX4N8mpOy5mNiYNRr74oHgmpnICyO+f5mP4sfhhw2YRJVqqpJWzMARFzaZvip57jQqMAFaAI0li0mZ9xe6DB5E7DHuT4PXe7Rl6Z3Zvq7ATCqe+zQeW+DH4aJDmJry/n0QXY8VQHv6K4uVSlq1EqFgnoCJmYNoYcsVorSetCU2qaiTPuiTcQSZPwGLBkcvTo0C2tzALawAs6RpNiTySQd7jGLmVViVQanOrVzHlBj8cLkyRAgs0Gxv374IAkLnaHdKuO8OLIjle+SJJWCAAe7qPLy6eGMp8OcoNJAOlRZlndmO5mbjB2drGCY1tGxvckSTf8AXjj390qya3oKXKksATOqQIsTuL9MaLQ/s2ga0bCBbcxJ4pSnDaqHUyllkEl47x5Xmwkz6YXe2CikgChASRsI3B6HoBv97Fvo8POtUVNIlBJhhpBg2ZY90DykYon0h55atdxT/s0ICwsDSAADAG8RhiIuol4o++5UdqdFVihxmJcvw9mUELIM8/GMZg3bdFTL1Vr4I1ZcrUKIjIxUEseYv94WvN7Yl4pxJaGZpVIaoVproUQEupEgybd6bAeeEnD+G1a8Bfd21Gyi/X+mHuUpLT7tMd4WLBZZotM8hP44Yx2OigJr5jxA7q1OqQb8upQ9LN5qoqaqSqqM7q7DQQzsWJBaeZ5LNrHnjDwoAS1YieaJH8xOo+uGQplzsZ6sZM+Q/M4n/YwLtLkfIeW1umPOzfGJj+khvQD7m/srW47Kv5zhdIUywqOzb3I3gnpJwsYbYsfFU+oYWmCYUbCDbFYVpidvDGv8Lx5cxxlcSb0Ux4eSc01MTnjUHZqiL3QhKghiBe/eAJPjbrtb3LcKUXgDxJ1nfoO4P8Rx7RyxqCAuldwOt4k9T44Y1ssKVM2JYAD+EG2/jMQMNy4hzzpoFv4fBshaM1EoWrlahJMsgHItJ6zHLcGIGFucBFS51HSL4stXh7Np0mRuCWAJnmb74T5vhx7chmAgAE38D+eAMlMbswTEsLJ4ww8+C1y2XidOl25/dANoHW5n0GG9KkAIIXbVpsANgDGxJJ6dcT5LKpSWWYeAFyTvzgYa5TKFh2lKkzm4EqQsG92FvnjnPc85nHVXETYWhrRQCUcOyqu6syBoHdBHdk222MWtfDqplzMxMjfe/SNsEVMk2pWZqdICd31G/wDDq6c8bCkmtBqqVCxAEAIu4E6jqnfpjz2NwsskxdZobcvqefRPxYiChVZjvWp+nTmvamT7rSwPdIIsCOsYFyPDEVYpqTfa+pupPWByw5HDtLEaFtzYlyZgbE6Yv0wt4rmayUu8Oy70d2UBEESVBg7dMLRYTPG4NfTQacBepHkqR4mOWVrWN+bgTpV917outw8GnDCNo1wkwZ2aD8zibI16YC0y2slmA0gtYkm7tAtMc7AYR0suGSGZWdrq3aHmIiNJBhpnyIwFX4tUyxZkIZh3dTksAJEkKSLiIH4YZGAgDQ0tJ7zx8PzSmZjyHvzD5RwG4HW+vK1aElCRTolmIMk6ifu/ZUR7o3bEWa4qlGmO2r0qDye6I1AWgQsv/vjnHGfafNV2IatUK76VOgHme6IBxtww9q2nLUpJNwolx08T88PMw7WxgGgRWo6bb8OC8/2r5SdbtWyt7V0kkolWuzwoZ/q1mZESWaCR4YWVOM5qppWn2dP7IFNQSB07R5M+QxFl+DOtQ9sdTKJZFBZoNxIiBvFzbDThSmkxQKmliGGol3WB7ttIN9pmADc8zFrnOztaOGp9lDdcdNckOf4LmqhVzLySNTuSVI31Fz3fMAY8fhJVQalRnmR3ZVQRcd8iCI3gYvGYq69M6YbvRYKYYwYt90HbCDjw1xB93XPyEf74jtjXz6I3YMOgUHCOIGgD2aqrGwYLLCbwGO242tE+eJ6+SqO5Zj1uT4ty3O+N+E01Uxpkzv0At+W+DaNEwXqExzm3IddhIN/hijcQScrfMqn9OGCzstqFNmosgNgIM2t3gR641qoUQBdRaFE6ZuB0naQYHl5Yjz+swKcBOd7iYneNiYtPphq0JlyCRBSGJ+1aY/r0xSF0cxNG697Lj8oB4IOuBpMWmDfumxBMm1/Hwgc4hq5wU3VSCzaNcA92F7sEc5388Gpw01bszLE6bAz6Hw28ziSl7Mu81XKFUUhgouEJ1GxgkgDywYBwAHRDNE2FPxdRTy/aRpLrYfdLC/wWR5kR1xzKtlHqrV0gDUYJmOYbp6b4v3thxlaqqFJCWUA2hRBM+MAfE4R5Kl9UvjLfE4cYPlCXeaKUZDgKimoYEmLkGPzxmLIqwNsZi2QIWcpTVzpZdK91Ra1tunhjyplSNLfZUCYNySY/Xrgmnk1B9+02teJwUuaX3QD5tf8A25Y8x2eUbgDvv0tJA5t0ryOYdCAAQpI3HUxv5YdUclAMHvWBsT+HngzK5Os4kISvWCB8WgfPA37jqSe0rUlk8nNQ/wAgInzIwSPC9o68tjpYvxNIoa5uiA4rwrTQqOSWENFoBMET1MYrXD8ihiZmPO58On654u37DlwCrPUqyCIUKm4i3vt8gcbU0o0o0ZamkbGr3j8KhI+CY2MNhzHelA9bWhgpRBZcN0nyeWC+4r1X20qp/Iat+mG2X4XUJBq0lpWt2jhJ5+6x1H0BwS/FqrjSHYj7tNTp+B0L8FOJODcDqCoKrLuGEjcEyL8h8cHkf2daXf0WmzEibNsKFi9b6cENTyvZkmpmbACEpoYWIEy2gc4tO+Nczw6gKjO1Ko7WBNSppW3lp+THDfjeYy9J9T16aT72oybFT3RM3gi56YRZ76QuHI7NSotmHN5I0rPry8hjPw2Klknc17KaLo0eBr6hKvkkI0KNo5zlSRFjbs6esj/EQD/McFfu7M1bsGj71R4HyuP82KXxL6WMztRp0qA5Qupvif6YrPFvaLMVz9bVd/NjHw2xomQDZB7NztXFdQr1MvRvVzSAjdaK6m/zCT8ThZmPb/LofqKD1D9+q0fISeXXFGyVaF6DB2Ty2pRcdZ88JyTp+GENNOtM+I+3ObrEnUEBtCKAY8zJwBk8y5cs7M0iJMtgpMgildRkeGCoChgq85BOFMzWggUL15LTgjc14dE2yOJ2UlP2xpKxUBlgnurUqgC88vHCvifEkqpCd0nTEI5G8kliD+hivZkk5qp/E0/HDbIcGYiARcGCCpifHcb/AKjDdsblJPvwWbP8RezOwgC7B/UenElP+D8KoIv1g1yk91jBLRpMEBgbiw6i+8acM4OKZTUoDvIlWKMwhiwvboLdfHG2WzMdkgknSwaARyUDl4DBtPO02rZVlICAVJNwBKwJ6bY6eZzHgNHO+8bedeSzsCLtwPM2EyfJ6VMBfsqFAAW5VdwQTZ4k3ucC0mIrVjeFRYXzEGOm/LrjKvEmqFVpqQpYEMfAqywOo0n5YyhS1VXadbGBG0m4ZvhztyGFzNINH6k8B76JjsS9wI4br2rXIgMZ0yARzUS3nJafSPRbnNTtAESKg6x3zHkPPDs5IQCYKlmgXHVO753M9IN8K+K8VEhKUFhBkCQrHcibMQfTfflQRuJD36J5jgRljFn0WZPi9OkJUNUJMzoMH1MCIHywzyH13a1mP1ZAhYHdKjU228gH8MV4cDDKut2a8sPQ7C8mYE2w/FVjT7JFCqEbuj+DRJM3YwJPjhh0bWuDh5enikHEu0Kn4kgtpWTbUdInqJPyjAQrftVQUVXWBEQSo7puxI+z5wCT5Yk4rVBXSDCQQzmfyvPltzwXUzb0jSpZSmrakVi5uBTOw2gTB/3OJgjjiJsVY14AeXFVe4kDKNvqmdfLUlqUqStU1SQACWkRJJEiFEb/AKFhzqrQy5Ld7XGkWksCNOw+9B84wLwbKKagcrFSysRfuzMz0tPodsEcd4oqVdZEigpcC0a2BSkpnbvAnzp4aDGmsoPj3oeY62uYe0NqzoCG0EoCOZJufxHpg9ssU7pEaQBBHTAXDVL5qj3DUOsOwFiQpk/gT6nD/ihU1GKnUCSZIgybnw+GGgBdBKuNpeKE9Me4nA8Me4JSFaHpV8stkptVI21OW/lphY+JxIeMullSnQ9EQ/IGpjdeANH1tY6ei2X4CEwNW4rw/K2Z1YjkO8fgNvicDbHGzYAKzRyC0qZ56huz1D4Kf+aoZ/lwRluDV6htT/zlnPwsv8pwnzX0q01nsKE+LQPkPzxXeIfSTnKsjtBTXogj5mflGJL2ogYSukngAQTXrrTXmAwQeqrHzGFOa9qOF5ayk12HJBb/ADbY5Vmc49Q6ndnPVmJ/HGirPIYEZDwRBGOKv2d+lypEZbLpTHIt3j8Nvhiq8T9ts5XntK7weSnSPlhZSW/lghaJ3XYb7YoSTqSrgAbJczEmSZON6DwcMqHDxUY2/mC/jgrKcAEtqBITfvAbmBFr4kQvcQBxXdo0anglFVpONarbYL4lwzs6hABAN1nof6GR6YHbLkb4C4ZTRTDRmbY2TXLBdBmZ5fAx53wXwzK7EyZuQeuF2Vq7bjDrKVQDuI8vywlM6mkDdehwUIdIHk6fwmfZwgIGxwwzNZe8OS225zyJ3OFfbGFAEj9csT0FYkx3jyJuR5dOmFGOjaLcNU7iYZZng2MoJPLlXvRVrJIrZysTEKahv5kD5xi4UuGrbSq+6pMP9qLx3oI54SDIlM5UkOJpAnT7xmBb4fji30jdSSyyFtAkWHiIPX1w8Cx5BcOC8dioW5nN0Op1S5cpFRgAbKYjmQAeu1/nhXRyOlg4ClSZCT9kraZ6k/LFi4fRNevWQNDCQvQ7Ak+g2xpU9n2U9+sppqILLNz0E25cp8JxMubO0Rbcfx4bDkl8KOzB5XqhaVNu0dacmT1st5Y2HhEeODMpl/2dXd31HURBsoPvRAuxHTqORE4lzGaWnTUAaAY1BdwTPvNuJkbX5c8L6CPV7pgKDZhYaRPujxj8McAGizvfp+U4HOecl/VLeLcTqV1KqSqqLk+8wnmSep90fPG1TKdkwUXOm56EkYacYyyU6ZVY+yPGQZJJj9DAfFKrNU2iQlhGwIsB6/LApHXpxT8bAxubnfjsjcrDQim8iTyuATjapnVplaamSw1A7yZ59BIsP0REqNTQSoCPNybnSAIUfaPXVAvaRvPm+FGkBVR2qo6K9IkDUwPvqeYZTyHhbApGSRRXufRBjLZJq4I/JSU0GyzJAJAn7wjY/wBcFUc6Eee8VNoLTHjeb+W/whTSz+rSB9qP9z4eOHVDLAVVQd55W8gi/Tr0xitfIw5gdvdLXexpGUjf3aMpcWfuV6Cs0StRAO8AxkBhEwImdt77gV7jHEC5YzOqDHjHdnqYifFj1xdE4b3OwWFetUYOwFyCSsk8xo1t/iXFV9sRTGbqCkulFawH3lF/TUI9MevwxJbZFFebxWTN8myg9j0+urPBIp0mWwm7dyfK++C33xN7J0tOTr1Bu7qn+EX+dseOPAfPDbRus8lD4zG5HhjMXVVx/N8arVp7WqzTyJgfAWwAEx4cS01HPCerk9oF4vhjU0yN8SonLBi5JoBNh1I/XXHdFOU7hL+zPQ4my1MnYE+WH9LhNPTBqEtB2EX8ZwRwjLFdRgggEi8RZh6kMVthlmHfnAIq0F0rMhINqvVKLLAdSpNxIicPOCZIsuoUwwkA2kiRO3je/hifOZLtVGpu+sx1IO4v0icH8N4XU0rFTTaLTPyjBz2OGkLZzWmlhLZpJo80QUB4ctAaGJ1GGNojopn7Qjy75wYlJqqrpgAE3IuSY5gSYA5kx64bZThQWJH+IgX/AF+eDc+ipT1Q0gW8b7D9fHCbvirRUMA1vQn8IgwbnfPKdK1CqftFwZlpozEtciYsJEwPUYQZrKwgJ6jFv4nxrVSIIMF6tMSxb+zCsr3O/egxAuIAjFSz06LnCmJbMJc0x1PHmtvABr4C2PQN89dUbwjKqyQ0A8j88M8nwgkWWTJ26dcLMsISZiAPwJ/LDDh/EXWkNL7+An44y5Q51kLdjYY3tEZ15HZOKfCwgBqnQDiR86EDBFjo/wDpHjhZVqu6yxLQefjg2tWAJsSACItE2nxMfl64HFCXbeJ89l2JflcO0+Yk7bAbfnimXBuBftI7Yu61LpIg90QYggjc4aVuBNTW9VS3LUlz6KRz52xrwPNslAAKKYuWd7AA2EA8zA36iA22AOI+0NOijPUcsSZQD32AMTBuoPU7bctI1smWIGrXm5z2kzq5rfK5cUKjF2WTqep9laYtuCbf4jMchuUWf9p9dUqpY6Qe+bW56ByB6+8bbQMIM9xN65Ed2nMhRcevMtvc+O2HHs7w8FgzglFg6N1J8eUW22MeeDxtjD+KG+BzY8xpM+B5DtBrYEUrsAT7xXdo5CSL774dsAukbALBv1KD8Xx5+2r2QN9JpLa06iwYgbD3RHTujANfNlqle/cLUoHS8D8B8sLYiRrZCBurQR3qB4obi3fDaQxJY7X2NrYC4nnEoqCRNRlAAJkm0GY2UHpvMC0nDnL5SppqBAWMyAYUc7SeV9/GPNRQ9nKlSoTXXvnxNvKDthIOEIL37kp5zhNTLpoQfsnxElmoVACGbUha4VxY+hGw8PHF5OXV6TUy2ph3kJiAYuB0BH4YrGX4StJoZDI5q9p67i+G9N9atBbVpPKADfvW36xbFJMeC3Kyv+2YelHX16KBg3h2cbcK9hKuHcOAqEEVFMknkvltt4eeLnwjJQO0I92DPkZJ9ACfTCjI0Xb3zrY84if9cWjPhaVLS3dhb33UQ7T0liq+jYUa0YjEBjTbWcefnRF8uYTUjjHFZFOdw5eW/egKHH9GZeoBK0qZieTsth0GkGmvrih53MElibm+/X3j/NHxw+4lm9NJrDVUYEnrHea3iY/yjFbqDVpHMx8WM/kvxx6uIU2/FeclKuWWp9nkKCffLVCPkMCF8NuJ0wCqmToVVsNoAtH63wuqKnImfHBWA0Eu7dDY9xv2Q6jHmLaqFxJd8STPLGJk2DQQfTDb91EwYiQCfA88Cblo5jSYJN6aqXhjALIQHaTBt5/64afuta3eqMaYBWYWbcyq2BYdJ6dcC8LqVKZmmpkiIgkR0I2I8DbDShkqrL9YIXkthfrpHO25xozdhHCC4ixr1KSjdK6Sm3rohc9xBHfXp02VQAN9KhSzE/aMTtz+J7q9dKd9CidAuYmBM2kkKL+GGnDODJYhUB8RP4zg7iWUFMB5nbx/XljHxXxtrmhsAojiaT+H+GkvqQ3fBKuH+zUEsdTGOdh/XDHIDT3T3Tz9MCfvGddgCtHtAxuQ6wYnbSdtItf1wuzHFWntgpZYAdRy/vDwtz6jGLiZMRiHAvdZ4cOOy2TgW4SMkDTirRmW7hgzsb+BxXs7nXq1lopyI1eHPfyn54mocfpuhhoYqYBF5i3gb414QyUCAe/Uc95unOB1vuf9BicOyXDB0rmHtBeUEHxcb4BZ072yUxpFHf8AHijMrwBIbtQGmQByQEknSd9RJkt4AWAxWc3wB6jNTQGFZr8rH4csWyhn2app0iCTfVcC+4iLR+GLDQyoIB64XwUuIlxDxO43V1w4bDgmW/8AA3QDUfn+Vy5eHunddCAbXFvjtj2lloAURA6Y6wcoigs0BRckmAB4nCfNGlUJFOklt3dBq/wqQY82E/3YIbGk/Duo0VpxfFACC5iqNDKVKiqFAjURfqYuecCwnxi5xYcvwyjQOp5q1Dsg3v6d0eJljyUEYiqjQgiEXUZOxkRYbyxk9eU7SE/FOKz9XSU6ZKtPvNNjqP2V8PiTi+GMTWZgbvy0v6LNxmMdiHUBlA89V7x32qJMLDETGkTTp+k95upv4kjuiv1aTVUao1yBOuegsPG3LaOlsb0ANIciLTHy/HHj5orSAa4k93lpLzHqAB6eWLyTFxRw2OAZRuUXl+HgUVqSIaI9IMfP+uHGWqhe0mbIsDmZ1tPlEGcKBm/q0Lj6vUCEH3Sp59Cyx6HDSl31qSxDMwQ9dKi46bmPTCrcSGuzHYfwPuqvidL8o1J/2iJLDcF1VRfrEQo20gG8/dk4i1kVHGoE93uiYW0R5iP0ZGGmW4SaaGo7IikiXY309egJNgLQAOe1YrvUo1mNQAK3u6TII5EH8fywviMj7ymyR7AUwvc2hyVz4dXBpaGuD/v+OCURlaZkcvDFdyWeFr4sVKvTYDvaT4/1xhue+w3kivBJLuaWVE1kOTExMddv+n5Ye5PKCCQZMD8r4Dy2QZam1gu/I94EesE4cUngta4Ux6XwxK1oFtOprz4qXv0yjZF5fKgVEYwGZTAtLNdRb4T5YT+0mb1VFpTImTzJSmTE/wATy2GtXM6k1EBWI7NCOhu5HQhTv1xWEl+1rxC/ZJ20IdKn1Y41/hUGWLMf8vwPuCkcTNdDkk/HM0S5QcoHqTJ/L4489nsuKucpLy1Anym38qD44Bq1tT6travWAB8yPhh59H2W15lnEwgNxaw7m/kPnjd2aVmP1ICecbqTXqEfeP8ATC96h88F1iskHfrgapTHI4OAgEqLtPDGY87E4zHUoVH4nl9dRWMTced5v8cHLlggG23XG1fSyxuRa0WPj0wGtWI88ePbK4trktLCkOFFWPhGQDDfl1w1bJIFiL9cI+H5kFZB8PhbDCnmDhZ8zg6qTuRa0YUkHfAHE+KQdIvz84/UfHpjTjGd0MfECPPCrLglpJuY+H9MXjjyuzu8FsYOAO+dyypmC/dAgEKtRj9qLlVHJZFyd4wdwtirkDYrPqCPyOF7yPXBeSqw/p/ri2ILntNprFNb/TuDT7Cf0uHU2YMUXVO8D9HCc6FquRd5N2BAWTA5Xnb03Aw0pZ8Cd5EeGK/xXL/WEaYplixjV3m1SevMzFhJ8oZ+FwTOLmzF2UjQXuN614eV9y8e8tab07+SbZQHWXQWG0yZJv8AhfFkyvFRTpARqe9pgAEmNTQY8gCxiwOEeQBKd7uCJJsABsJJ2sP0SMe5riQVdWrSi71H5T9wHYnrBY2gYfw0bzO5xaAOfdWl8u61EknW+SLz2fYkGoSz7qi2joQJOj+IkseUTpwsTjFOgWJg1STKgkqu1jzm2w/l2wkr+0Aa1KVUhpY2dj5ydM+pPM8sLuC5PWxXUQPAA9eowfEytDDyHFdGXA2Sm2ezj1mGk6m8TAA8hsPIdcbZLL98wJOoSZO39MMl4etEKBvBYk7+ZOFyU2KsV5SfDug7W/UcsZMczHxurRoquvfr5BWAs0lVayGBNifLfGmYymnLX3Zi3pM/n88GGiBSY82hcLc7ntcAfZX52GGGuc6gNgmcQf8AnI/7J3wrLnuh71IW33QBC+AIE+U4s+U9llpprZyyr3rATJ3JN+f5YrPs7ShFJ3NyepP6/U4t2VzhjGZJK2J7g7X0Tbn5mgN0rzUrlHQ02HaU2EEH4/EG4PXAFbg6spot3k+yeY8R0OJlpFX7sFD8v6jE7jQRB3vHT/TCAlkeenoqUOCpOe4XWy1TQO+p90j4weh8Pxw+4NwdmYNUIPgMFG+pn5sAOs7/ABGHeQyKi+/Lfnt8caUsUjw00NfP3xRg8Rkizp04oylln5N3AAAvMeJ648zoAhT7zpA9TA+cYYZfL6EZ5kBZ/C2IszVU/XaSCoFOmOtRpi3gL/HCUDDJOGN0AOg7qtAe75S4pPxapr0UUJLEiig6tP1jeRYqD5Yn+kmstDL0MpTJhQC19wARfz7xPmMaex+TFbOmrP1WXWAeUi7NudzJ8j4Yqntfxj9or1HOzGB4CxjzC6B8cezgYGajYCh77llOObTmluYqgAsB4/BdX/MQPTFw9gaPZ5Ws/MgL8LHFHzMhVU790H/+jfkMdA4URTyCrPeYyRg9bBLXraCdsRM2N2OInOCKi17TGY0JxmOtSqlwpe4fGPwGIapufPGYzHlD+45NYL9ZRXBG79QcpxYaRtj3GYXn/Wt6bh3BKuPj6yn5f9WIuH+96j8cZjMNR/YrSh/tvfNTVaQ0qYE9qwmLxoNp6eGIch/aDGYzEYzb/wCQs/CfsP8AFOcugNQyBy/DBdZRqYxecZjMJ45xpuv+A9Vjj9RSqsxJpzezn1EwfMYrHt457ZFk6RTQgcgSLkDqeZxmMx6XD/2zffEpUfrKW5D3fTDv2P8AfbzP549xmEMV/bye+SO3dW3OCW/XTCv/APHPjv42O+MxmPOYfh3hFZ+sd6TVz3af8Q/HGiUx2VOwua023g0x+Z+JxmMx6KH7/lXxP77v/RTrKbDywfRbGYzGBif1FNs2R+WONapmr+vHGYzFsPw7wrN/y7ioc+e6P4/+k4foPe/ixmMwTGn9v/z+U1H/AG57z9lYcn/9s/r+WFXHjFGjFu7mT6inY+Yk38cZjMM/Cf3B/wCXeoWXiNvFe+yyxwWsRYkVZItyj8Mcyzfvj+Jv+Y4zGY9TH+34lIHfwKjzn9oP4qn4qMXtR9SnljMZg3EJVCVMQPj3GYsqKI4zGYzHLl//2Q==">
            <a:hlinkClick r:id="rId2"/>
          </p:cNvPr>
          <p:cNvSpPr>
            <a:spLocks noChangeAspect="1" noChangeArrowheads="1"/>
          </p:cNvSpPr>
          <p:nvPr/>
        </p:nvSpPr>
        <p:spPr bwMode="auto">
          <a:xfrm>
            <a:off x="-142908" y="-2667001"/>
            <a:ext cx="7273990" cy="5453059"/>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8678" name="Picture 6" descr="http://bobcouch.files.wordpress.com/2010/07/shelf-space-planning.jpg">
            <a:hlinkClick r:id="rId2"/>
          </p:cNvPr>
          <p:cNvPicPr>
            <a:picLocks noChangeAspect="1" noChangeArrowheads="1"/>
          </p:cNvPicPr>
          <p:nvPr/>
        </p:nvPicPr>
        <p:blipFill>
          <a:blip r:embed="rId3" cstate="print"/>
          <a:srcRect/>
          <a:stretch>
            <a:fillRect/>
          </a:stretch>
        </p:blipFill>
        <p:spPr bwMode="auto">
          <a:xfrm>
            <a:off x="4786314" y="1643050"/>
            <a:ext cx="4000528" cy="41420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4"/>
          <p:cNvSpPr>
            <a:spLocks noGrp="1"/>
          </p:cNvSpPr>
          <p:nvPr>
            <p:ph sz="quarter" idx="1"/>
          </p:nvPr>
        </p:nvSpPr>
        <p:spPr>
          <a:xfrm>
            <a:off x="214282" y="1357298"/>
            <a:ext cx="8929718" cy="4572000"/>
          </a:xfrm>
        </p:spPr>
        <p:txBody>
          <a:bodyPr>
            <a:normAutofit/>
          </a:bodyPr>
          <a:lstStyle/>
          <a:p>
            <a:pPr>
              <a:buFont typeface="Wingdings" pitchFamily="2" charset="2"/>
              <a:buChar char="v"/>
            </a:pPr>
            <a:r>
              <a:rPr lang="en-US" b="1" dirty="0" smtClean="0">
                <a:solidFill>
                  <a:srgbClr val="FF0000"/>
                </a:solidFill>
              </a:rPr>
              <a:t>Horizontal Marketing Systems: </a:t>
            </a:r>
            <a:r>
              <a:rPr lang="en-US" dirty="0" smtClean="0">
                <a:solidFill>
                  <a:srgbClr val="FF0000"/>
                </a:solidFill>
              </a:rPr>
              <a:t>A channel arrangement in which two or more companies at one level join together to follow a new marketing opportunity.</a:t>
            </a:r>
          </a:p>
          <a:p>
            <a:endParaRPr lang="en-US" dirty="0" smtClean="0"/>
          </a:p>
          <a:p>
            <a:endParaRPr lang="en-US" dirty="0" smtClean="0"/>
          </a:p>
        </p:txBody>
      </p:sp>
      <p:sp>
        <p:nvSpPr>
          <p:cNvPr id="9" name="ชื่อเรื่อง 1"/>
          <p:cNvSpPr>
            <a:spLocks noGrp="1"/>
          </p:cNvSpPr>
          <p:nvPr>
            <p:ph type="title"/>
          </p:nvPr>
        </p:nvSpPr>
        <p:spPr>
          <a:xfrm>
            <a:off x="928662" y="500042"/>
            <a:ext cx="7772400" cy="1143000"/>
          </a:xfrm>
        </p:spPr>
        <p:txBody>
          <a:bodyPr>
            <a:normAutofit fontScale="90000"/>
          </a:bodyPr>
          <a:lstStyle/>
          <a:p>
            <a:r>
              <a:rPr lang="en-US" dirty="0" smtClean="0"/>
              <a:t>Channel Behavior and </a:t>
            </a:r>
            <a:r>
              <a:rPr lang="en-US" dirty="0" smtClean="0"/>
              <a:t>Organization </a:t>
            </a:r>
            <a:r>
              <a:rPr lang="th-TH" sz="2000" dirty="0" smtClean="0"/>
              <a:t/>
            </a:r>
            <a:br>
              <a:rPr lang="th-TH" sz="2000" dirty="0" smtClean="0"/>
            </a:br>
            <a:r>
              <a:rPr lang="en-US" sz="2000" dirty="0" smtClean="0"/>
              <a:t>Horizontal</a:t>
            </a:r>
            <a:r>
              <a:rPr lang="th-TH" sz="2000" dirty="0" smtClean="0"/>
              <a:t> </a:t>
            </a:r>
            <a:r>
              <a:rPr lang="en-US" sz="2000" dirty="0" smtClean="0"/>
              <a:t>Marketing Systems </a:t>
            </a:r>
            <a:r>
              <a:rPr lang="th-TH" sz="2000" dirty="0" smtClean="0"/>
              <a:t/>
            </a:r>
            <a:br>
              <a:rPr lang="th-TH" sz="2000" dirty="0" smtClean="0"/>
            </a:br>
            <a:r>
              <a:rPr lang="th-TH" sz="2000" dirty="0" smtClean="0"/>
              <a:t/>
            </a:r>
            <a:br>
              <a:rPr lang="th-TH" sz="2000" dirty="0" smtClean="0"/>
            </a:br>
            <a:endParaRPr lang="th-TH" sz="2000" dirty="0"/>
          </a:p>
        </p:txBody>
      </p:sp>
      <p:pic>
        <p:nvPicPr>
          <p:cNvPr id="27652" name="Picture 4" descr="http://image.soidb.com/pattaya/zm/041113002_01.jpg">
            <a:hlinkClick r:id="rId2"/>
          </p:cNvPr>
          <p:cNvPicPr>
            <a:picLocks noChangeAspect="1" noChangeArrowheads="1"/>
          </p:cNvPicPr>
          <p:nvPr/>
        </p:nvPicPr>
        <p:blipFill>
          <a:blip r:embed="rId3" cstate="print"/>
          <a:srcRect/>
          <a:stretch>
            <a:fillRect/>
          </a:stretch>
        </p:blipFill>
        <p:spPr bwMode="auto">
          <a:xfrm>
            <a:off x="2285984" y="2714620"/>
            <a:ext cx="4953008" cy="37147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สี่เหลี่ยมผืนผ้า 5"/>
          <p:cNvSpPr/>
          <p:nvPr/>
        </p:nvSpPr>
        <p:spPr>
          <a:xfrm>
            <a:off x="428596" y="5534561"/>
            <a:ext cx="8215338" cy="1323439"/>
          </a:xfrm>
          <a:prstGeom prst="rect">
            <a:avLst/>
          </a:prstGeom>
        </p:spPr>
        <p:txBody>
          <a:bodyPr wrap="square">
            <a:spAutoFit/>
          </a:bodyPr>
          <a:lstStyle/>
          <a:p>
            <a:r>
              <a:rPr lang="en-US" sz="2000" b="1" dirty="0" smtClean="0"/>
              <a:t>Horizontal marketing channels: </a:t>
            </a:r>
            <a:r>
              <a:rPr lang="en-US" sz="2000" b="1" dirty="0" err="1" smtClean="0"/>
              <a:t>Mcdonald’s</a:t>
            </a:r>
            <a:r>
              <a:rPr lang="en-US" sz="2000" b="1" dirty="0" smtClean="0"/>
              <a:t> places “express versions of its restaurants in </a:t>
            </a:r>
            <a:r>
              <a:rPr lang="en-US" sz="2000" b="1" dirty="0" err="1" smtClean="0"/>
              <a:t>Walmart</a:t>
            </a:r>
            <a:r>
              <a:rPr lang="en-US" sz="2000" b="1" dirty="0" smtClean="0"/>
              <a:t> stores. McDonald’s benefits form </a:t>
            </a:r>
            <a:r>
              <a:rPr lang="en-US" sz="2000" b="1" dirty="0" err="1" smtClean="0"/>
              <a:t>Walmart’s</a:t>
            </a:r>
            <a:r>
              <a:rPr lang="en-US" sz="2000" b="1" dirty="0" smtClean="0"/>
              <a:t> heavy store traffic and </a:t>
            </a:r>
            <a:r>
              <a:rPr lang="en-US" sz="2000" b="1" dirty="0" err="1" smtClean="0"/>
              <a:t>Walmart</a:t>
            </a:r>
            <a:r>
              <a:rPr lang="en-US" sz="2000" b="1" dirty="0" smtClean="0"/>
              <a:t> keeps hungry shoppers from needing to go elsewhere to eat.</a:t>
            </a:r>
            <a:endParaRPr lang="en-US" sz="2000" b="1" dirty="0" smtClean="0"/>
          </a:p>
        </p:txBody>
      </p:sp>
      <p:pic>
        <p:nvPicPr>
          <p:cNvPr id="7" name="รูปภาพ 6" descr="horizontal marketing channels of McDonalds.jpg"/>
          <p:cNvPicPr>
            <a:picLocks noChangeAspect="1"/>
          </p:cNvPicPr>
          <p:nvPr/>
        </p:nvPicPr>
        <p:blipFill>
          <a:blip r:embed="rId2" cstate="print">
            <a:lum bright="21000"/>
          </a:blip>
          <a:stretch>
            <a:fillRect/>
          </a:stretch>
        </p:blipFill>
        <p:spPr>
          <a:xfrm>
            <a:off x="714348" y="500042"/>
            <a:ext cx="8111110" cy="450839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Channel Behavior and Organization</a:t>
            </a:r>
            <a:r>
              <a:rPr lang="th-TH" dirty="0" smtClean="0"/>
              <a:t/>
            </a:r>
            <a:br>
              <a:rPr lang="th-TH" dirty="0" smtClean="0"/>
            </a:br>
            <a:endParaRPr lang="th-TH" dirty="0"/>
          </a:p>
        </p:txBody>
      </p:sp>
      <p:sp>
        <p:nvSpPr>
          <p:cNvPr id="5" name="ตัวยึดเนื้อหา 4"/>
          <p:cNvSpPr>
            <a:spLocks noGrp="1"/>
          </p:cNvSpPr>
          <p:nvPr>
            <p:ph sz="quarter" idx="1"/>
          </p:nvPr>
        </p:nvSpPr>
        <p:spPr>
          <a:xfrm>
            <a:off x="714348" y="714356"/>
            <a:ext cx="7772400" cy="4572000"/>
          </a:xfrm>
        </p:spPr>
        <p:txBody>
          <a:bodyPr>
            <a:normAutofit/>
          </a:bodyPr>
          <a:lstStyle/>
          <a:p>
            <a:pPr>
              <a:buFont typeface="Wingdings" pitchFamily="2" charset="2"/>
              <a:buChar char="v"/>
            </a:pPr>
            <a:r>
              <a:rPr lang="en-US" b="1" dirty="0" smtClean="0">
                <a:solidFill>
                  <a:srgbClr val="FF0000"/>
                </a:solidFill>
              </a:rPr>
              <a:t>Multichannel Distribution Systems</a:t>
            </a:r>
            <a:r>
              <a:rPr lang="en-US" dirty="0" smtClean="0">
                <a:solidFill>
                  <a:srgbClr val="FF0000"/>
                </a:solidFill>
              </a:rPr>
              <a:t>: A distribution system in which a single firm sets up two or more marketing channels to reach one or more customer segment</a:t>
            </a:r>
          </a:p>
          <a:p>
            <a:pPr>
              <a:buNone/>
            </a:pPr>
            <a:r>
              <a:rPr lang="en-US" sz="2400" b="1" dirty="0" smtClean="0"/>
              <a:t>Figure </a:t>
            </a:r>
            <a:r>
              <a:rPr lang="en-US" sz="2400" b="1" dirty="0" smtClean="0"/>
              <a:t>12.4  Multichannel/Distribution Sys</a:t>
            </a:r>
            <a:r>
              <a:rPr lang="en-US" b="1" dirty="0" smtClean="0"/>
              <a:t>tem</a:t>
            </a:r>
          </a:p>
          <a:p>
            <a:endParaRPr lang="en-US" dirty="0" smtClean="0"/>
          </a:p>
          <a:p>
            <a:pPr marL="342900" indent="-342900">
              <a:buNone/>
            </a:pPr>
            <a:r>
              <a:rPr lang="en-US" sz="1700" dirty="0" smtClean="0"/>
              <a:t>       </a:t>
            </a:r>
            <a:endParaRPr lang="en-US" dirty="0" smtClean="0"/>
          </a:p>
        </p:txBody>
      </p:sp>
      <p:sp>
        <p:nvSpPr>
          <p:cNvPr id="6" name="สี่เหลี่ยมผืนผ้า 5"/>
          <p:cNvSpPr/>
          <p:nvPr/>
        </p:nvSpPr>
        <p:spPr>
          <a:xfrm>
            <a:off x="214282" y="3143248"/>
            <a:ext cx="2786050" cy="4031873"/>
          </a:xfrm>
          <a:prstGeom prst="rect">
            <a:avLst/>
          </a:prstGeom>
        </p:spPr>
        <p:txBody>
          <a:bodyPr wrap="square">
            <a:spAutoFit/>
          </a:bodyPr>
          <a:lstStyle/>
          <a:p>
            <a:pPr marL="342900" indent="-342900">
              <a:buNone/>
            </a:pPr>
            <a:r>
              <a:rPr lang="en-US" sz="1600" dirty="0" smtClean="0"/>
              <a:t>         Most </a:t>
            </a:r>
            <a:r>
              <a:rPr lang="en-US" sz="1600" dirty="0" smtClean="0"/>
              <a:t>large companies distribute through multiple channels. For example, you could buy a familiar green and yellow John Deere lawn tractor form a neighborhood John Deere dealer or from Lowe’s. A large farm or forestry business would buy larger John Deere equipment from a premium full-service John Deere dealer and its sales force.</a:t>
            </a:r>
          </a:p>
          <a:p>
            <a:endParaRPr lang="en-US" sz="2000" dirty="0" smtClean="0"/>
          </a:p>
          <a:p>
            <a:endParaRPr lang="en-US" dirty="0" smtClean="0"/>
          </a:p>
        </p:txBody>
      </p:sp>
      <p:pic>
        <p:nvPicPr>
          <p:cNvPr id="7" name="รูปภาพ 6" descr="12.4.jpg"/>
          <p:cNvPicPr>
            <a:picLocks noChangeAspect="1"/>
          </p:cNvPicPr>
          <p:nvPr/>
        </p:nvPicPr>
        <p:blipFill>
          <a:blip r:embed="rId2" cstate="print">
            <a:lum bright="23000" contrast="38000"/>
          </a:blip>
          <a:stretch>
            <a:fillRect/>
          </a:stretch>
        </p:blipFill>
        <p:spPr>
          <a:xfrm>
            <a:off x="3357554" y="2500306"/>
            <a:ext cx="5572164" cy="4143404"/>
          </a:xfrm>
          <a:prstGeom prst="rect">
            <a:avLst/>
          </a:prstGeom>
          <a:ln>
            <a:noFill/>
          </a:ln>
          <a:effectLst>
            <a:outerShdw blurRad="292100" dist="139700" dir="2700000" algn="tl" rotWithShape="0">
              <a:srgbClr val="333333">
                <a:alpha val="65000"/>
              </a:srgbClr>
            </a:outerShdw>
          </a:effectLst>
        </p:spPr>
      </p:pic>
      <p:cxnSp>
        <p:nvCxnSpPr>
          <p:cNvPr id="8" name="ลูกศรเชื่อมต่อแบบตรง 7"/>
          <p:cNvCxnSpPr/>
          <p:nvPr/>
        </p:nvCxnSpPr>
        <p:spPr>
          <a:xfrm flipV="1">
            <a:off x="3000364" y="4357694"/>
            <a:ext cx="571504" cy="500066"/>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Changing Channel Organization</a:t>
            </a:r>
            <a:endParaRPr lang="th-TH" dirty="0"/>
          </a:p>
        </p:txBody>
      </p:sp>
      <p:sp>
        <p:nvSpPr>
          <p:cNvPr id="3" name="ตัวยึดเนื้อหา 2"/>
          <p:cNvSpPr>
            <a:spLocks noGrp="1"/>
          </p:cNvSpPr>
          <p:nvPr>
            <p:ph sz="quarter" idx="1"/>
          </p:nvPr>
        </p:nvSpPr>
        <p:spPr>
          <a:xfrm>
            <a:off x="428596" y="1357298"/>
            <a:ext cx="3443286" cy="4572000"/>
          </a:xfrm>
        </p:spPr>
        <p:txBody>
          <a:bodyPr/>
          <a:lstStyle/>
          <a:p>
            <a:pPr>
              <a:buFont typeface="Wingdings" pitchFamily="2" charset="2"/>
              <a:buChar char="v"/>
            </a:pPr>
            <a:r>
              <a:rPr lang="en-US" b="1" dirty="0" smtClean="0">
                <a:solidFill>
                  <a:srgbClr val="FF0000"/>
                </a:solidFill>
              </a:rPr>
              <a:t>Disintermediation: </a:t>
            </a:r>
            <a:r>
              <a:rPr lang="en-US" dirty="0" smtClean="0">
                <a:solidFill>
                  <a:srgbClr val="FF0000"/>
                </a:solidFill>
              </a:rPr>
              <a:t>the cutting out of marketing channel intermediaries by product or service producers or the displacement of traditional resellers by radical new types of intermediaries.</a:t>
            </a:r>
            <a:endParaRPr lang="th-TH" dirty="0">
              <a:solidFill>
                <a:srgbClr val="FF0000"/>
              </a:solidFill>
            </a:endParaRPr>
          </a:p>
        </p:txBody>
      </p:sp>
      <p:sp>
        <p:nvSpPr>
          <p:cNvPr id="4" name="ตัวยึดเนื้อหา 2"/>
          <p:cNvSpPr txBox="1">
            <a:spLocks/>
          </p:cNvSpPr>
          <p:nvPr/>
        </p:nvSpPr>
        <p:spPr>
          <a:xfrm>
            <a:off x="142812" y="5357826"/>
            <a:ext cx="9001188" cy="4357686"/>
          </a:xfrm>
          <a:prstGeom prst="rect">
            <a:avLst/>
          </a:prstGeom>
        </p:spPr>
        <p:txBody>
          <a:bodyPr vert="horz">
            <a:normAutofit/>
          </a:bodyPr>
          <a:lstStyle/>
          <a:p>
            <a:pPr marL="274320" marR="0" lvl="0" indent="-274320" algn="l" defTabSz="914400" rtl="0" eaLnBrk="1" fontAlgn="auto" latinLnBrk="0" hangingPunct="1">
              <a:lnSpc>
                <a:spcPct val="100000"/>
              </a:lnSpc>
              <a:spcBef>
                <a:spcPts val="580"/>
              </a:spcBef>
              <a:spcAft>
                <a:spcPts val="0"/>
              </a:spcAft>
              <a:buClr>
                <a:schemeClr val="accent1"/>
              </a:buClr>
              <a:buSzPct val="85000"/>
              <a:buFont typeface="Wingdings 2"/>
              <a:buNone/>
              <a:tabLst/>
              <a:defRPr/>
            </a:pPr>
            <a:r>
              <a:rPr kumimoji="0" lang="en-US" sz="20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000" b="1" i="0" u="none" strike="noStrike" kern="1200" cap="none" spc="0" normalizeH="0" baseline="0" noProof="0" dirty="0" smtClean="0">
                <a:ln>
                  <a:noFill/>
                </a:ln>
                <a:solidFill>
                  <a:schemeClr val="tx1"/>
                </a:solidFill>
                <a:effectLst/>
                <a:uLnTx/>
                <a:uFillTx/>
                <a:latin typeface="+mn-lt"/>
                <a:ea typeface="+mn-ea"/>
                <a:cs typeface="+mn-cs"/>
              </a:rPr>
              <a:t>Disintermediation: Resellers must innovate or risk being swept aside. For example, Barnes and Nobel, the giant that helped put so many independent booksellers out of business, now faces disintermediation at the hands of online booksellers and digital e-book downloads.</a:t>
            </a:r>
            <a:endParaRPr kumimoji="0" lang="th-TH" sz="2000" b="1" i="0" u="none" strike="noStrike" kern="1200" cap="none" spc="0" normalizeH="0" baseline="0" noProof="0" dirty="0">
              <a:ln>
                <a:noFill/>
              </a:ln>
              <a:solidFill>
                <a:schemeClr val="tx1"/>
              </a:solidFill>
              <a:effectLst/>
              <a:uLnTx/>
              <a:uFillTx/>
              <a:latin typeface="+mn-lt"/>
              <a:ea typeface="+mn-ea"/>
              <a:cs typeface="+mn-cs"/>
            </a:endParaRPr>
          </a:p>
        </p:txBody>
      </p:sp>
      <p:pic>
        <p:nvPicPr>
          <p:cNvPr id="5" name="รูปภาพ 4" descr="SAM_1017.JPG"/>
          <p:cNvPicPr>
            <a:picLocks noChangeAspect="1"/>
          </p:cNvPicPr>
          <p:nvPr/>
        </p:nvPicPr>
        <p:blipFill>
          <a:blip r:embed="rId2" cstate="print"/>
          <a:stretch>
            <a:fillRect/>
          </a:stretch>
        </p:blipFill>
        <p:spPr>
          <a:xfrm>
            <a:off x="3857620" y="1500174"/>
            <a:ext cx="4833971" cy="362547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3</a:t>
            </a:r>
            <a:endParaRPr lang="th-TH" dirty="0"/>
          </a:p>
        </p:txBody>
      </p:sp>
      <p:sp>
        <p:nvSpPr>
          <p:cNvPr id="7" name="ตัวยึดข้อความ 6"/>
          <p:cNvSpPr>
            <a:spLocks noGrp="1"/>
          </p:cNvSpPr>
          <p:nvPr>
            <p:ph type="body" idx="1"/>
          </p:nvPr>
        </p:nvSpPr>
        <p:spPr/>
        <p:txBody>
          <a:bodyPr/>
          <a:lstStyle/>
          <a:p>
            <a:r>
              <a:rPr lang="en-US" dirty="0" smtClean="0"/>
              <a:t>Channel Design Decisions</a:t>
            </a:r>
            <a:endParaRPr lang="th-TH"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Channel Design Decisions</a:t>
            </a:r>
            <a:r>
              <a:rPr lang="th-TH" dirty="0" smtClean="0"/>
              <a:t/>
            </a:r>
            <a:br>
              <a:rPr lang="th-TH" dirty="0" smtClean="0"/>
            </a:br>
            <a:endParaRPr lang="th-TH" dirty="0"/>
          </a:p>
        </p:txBody>
      </p:sp>
      <p:sp>
        <p:nvSpPr>
          <p:cNvPr id="4" name="ตัวยึดเนื้อหา 3"/>
          <p:cNvSpPr>
            <a:spLocks noGrp="1"/>
          </p:cNvSpPr>
          <p:nvPr>
            <p:ph sz="quarter" idx="1"/>
          </p:nvPr>
        </p:nvSpPr>
        <p:spPr>
          <a:xfrm>
            <a:off x="642910" y="857232"/>
            <a:ext cx="7772400" cy="4572000"/>
          </a:xfrm>
        </p:spPr>
        <p:txBody>
          <a:bodyPr>
            <a:normAutofit/>
          </a:bodyPr>
          <a:lstStyle/>
          <a:p>
            <a:pPr>
              <a:buFont typeface="Wingdings" pitchFamily="2" charset="2"/>
              <a:buChar char="v"/>
            </a:pPr>
            <a:r>
              <a:rPr lang="en-US" b="1" dirty="0" smtClean="0">
                <a:solidFill>
                  <a:srgbClr val="FF0000"/>
                </a:solidFill>
              </a:rPr>
              <a:t>Marketing Channel Design</a:t>
            </a:r>
            <a:r>
              <a:rPr lang="en-US" dirty="0" smtClean="0">
                <a:solidFill>
                  <a:srgbClr val="FF0000"/>
                </a:solidFill>
              </a:rPr>
              <a:t>: Designing effective marketing channels by analyzing customer needs, setting channel objectives, identifying major channel alternatives, and evaluating those alternatives</a:t>
            </a:r>
            <a:r>
              <a:rPr lang="en-US" dirty="0" smtClean="0">
                <a:solidFill>
                  <a:srgbClr val="FF0000"/>
                </a:solidFill>
              </a:rPr>
              <a:t>.</a:t>
            </a:r>
            <a:endParaRPr lang="en-US" dirty="0" smtClean="0">
              <a:solidFill>
                <a:srgbClr val="FF0000"/>
              </a:solidFill>
            </a:endParaRPr>
          </a:p>
          <a:p>
            <a:pPr>
              <a:buNone/>
            </a:pPr>
            <a:endParaRPr lang="en-US" dirty="0" smtClean="0"/>
          </a:p>
        </p:txBody>
      </p:sp>
      <p:pic>
        <p:nvPicPr>
          <p:cNvPr id="24580" name="Picture 4" descr="http://3.bp.blogspot.com/-cW17OkgUoWw/UQwTbE8gnEI/AAAAAAAATOo/6tk3lUrpHSM/s1600/Retailers+can+track+you+with+MAC+address+of+your+phone+Mobiles+in+Malls.jpg">
            <a:hlinkClick r:id="rId2"/>
          </p:cNvPr>
          <p:cNvPicPr>
            <a:picLocks noChangeAspect="1" noChangeArrowheads="1"/>
          </p:cNvPicPr>
          <p:nvPr/>
        </p:nvPicPr>
        <p:blipFill>
          <a:blip r:embed="rId3" cstate="print"/>
          <a:srcRect/>
          <a:stretch>
            <a:fillRect/>
          </a:stretch>
        </p:blipFill>
        <p:spPr bwMode="auto">
          <a:xfrm>
            <a:off x="2000232" y="2643182"/>
            <a:ext cx="5715000" cy="38100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Channel Design Decisions</a:t>
            </a:r>
            <a:r>
              <a:rPr lang="th-TH" dirty="0" smtClean="0"/>
              <a:t/>
            </a:r>
            <a:br>
              <a:rPr lang="th-TH" dirty="0" smtClean="0"/>
            </a:br>
            <a:endParaRPr lang="th-TH" dirty="0"/>
          </a:p>
        </p:txBody>
      </p:sp>
      <p:sp>
        <p:nvSpPr>
          <p:cNvPr id="4" name="ตัวยึดเนื้อหา 3"/>
          <p:cNvSpPr>
            <a:spLocks noGrp="1"/>
          </p:cNvSpPr>
          <p:nvPr>
            <p:ph sz="quarter" idx="1"/>
          </p:nvPr>
        </p:nvSpPr>
        <p:spPr>
          <a:xfrm>
            <a:off x="714348" y="428604"/>
            <a:ext cx="7772400" cy="4572000"/>
          </a:xfrm>
        </p:spPr>
        <p:txBody>
          <a:bodyPr>
            <a:normAutofit/>
          </a:bodyPr>
          <a:lstStyle/>
          <a:p>
            <a:pPr>
              <a:buNone/>
            </a:pPr>
            <a:endParaRPr lang="en-US" dirty="0" smtClean="0"/>
          </a:p>
          <a:p>
            <a:pPr>
              <a:buFont typeface="Wingdings" pitchFamily="2" charset="2"/>
              <a:buChar char="Ø"/>
            </a:pPr>
            <a:r>
              <a:rPr lang="en-US" b="1" dirty="0" smtClean="0">
                <a:solidFill>
                  <a:srgbClr val="FF0000"/>
                </a:solidFill>
              </a:rPr>
              <a:t>1. Analyzing Consumer </a:t>
            </a:r>
            <a:r>
              <a:rPr lang="en-US" b="1" dirty="0" smtClean="0">
                <a:solidFill>
                  <a:srgbClr val="FF0000"/>
                </a:solidFill>
              </a:rPr>
              <a:t>Needs</a:t>
            </a:r>
            <a:endParaRPr lang="en-US" b="1" dirty="0" smtClean="0">
              <a:solidFill>
                <a:srgbClr val="FF0000"/>
              </a:solidFill>
            </a:endParaRPr>
          </a:p>
        </p:txBody>
      </p:sp>
      <p:sp>
        <p:nvSpPr>
          <p:cNvPr id="5" name="สี่เหลี่ยมผืนผ้า 4"/>
          <p:cNvSpPr/>
          <p:nvPr/>
        </p:nvSpPr>
        <p:spPr>
          <a:xfrm>
            <a:off x="857224" y="5357826"/>
            <a:ext cx="7572428" cy="1323439"/>
          </a:xfrm>
          <a:prstGeom prst="rect">
            <a:avLst/>
          </a:prstGeom>
        </p:spPr>
        <p:txBody>
          <a:bodyPr wrap="square">
            <a:spAutoFit/>
          </a:bodyPr>
          <a:lstStyle/>
          <a:p>
            <a:r>
              <a:rPr lang="en-US" sz="2000" b="1" dirty="0" smtClean="0"/>
              <a:t>Meeting customer’s channel service needs: Your local hardware store probably provides more personalized service, a more convenient location, and less shopping hassle than a huge Home Depot or Lowe’s store.  But it may also charge higher prices.</a:t>
            </a:r>
            <a:endParaRPr lang="th-TH" sz="2000" b="1" dirty="0"/>
          </a:p>
        </p:txBody>
      </p:sp>
      <p:pic>
        <p:nvPicPr>
          <p:cNvPr id="6" name="รูปภาพ 5" descr="SAM_1018.JPG"/>
          <p:cNvPicPr>
            <a:picLocks noChangeAspect="1"/>
          </p:cNvPicPr>
          <p:nvPr/>
        </p:nvPicPr>
        <p:blipFill>
          <a:blip r:embed="rId2" cstate="print">
            <a:lum bright="16000"/>
          </a:blip>
          <a:stretch>
            <a:fillRect/>
          </a:stretch>
        </p:blipFill>
        <p:spPr>
          <a:xfrm>
            <a:off x="1357290" y="1571612"/>
            <a:ext cx="6072230" cy="37147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Channel Design Decisions</a:t>
            </a:r>
            <a:r>
              <a:rPr lang="th-TH" dirty="0" smtClean="0"/>
              <a:t/>
            </a:r>
            <a:br>
              <a:rPr lang="th-TH" dirty="0" smtClean="0"/>
            </a:br>
            <a:endParaRPr lang="th-TH" dirty="0"/>
          </a:p>
        </p:txBody>
      </p:sp>
      <p:sp>
        <p:nvSpPr>
          <p:cNvPr id="4" name="ตัวยึดเนื้อหา 3"/>
          <p:cNvSpPr>
            <a:spLocks noGrp="1"/>
          </p:cNvSpPr>
          <p:nvPr>
            <p:ph sz="quarter" idx="1"/>
          </p:nvPr>
        </p:nvSpPr>
        <p:spPr>
          <a:xfrm>
            <a:off x="571472" y="1142984"/>
            <a:ext cx="7715304" cy="7000924"/>
          </a:xfrm>
        </p:spPr>
        <p:txBody>
          <a:bodyPr>
            <a:normAutofit/>
          </a:bodyPr>
          <a:lstStyle/>
          <a:p>
            <a:pPr>
              <a:buFont typeface="Wingdings" pitchFamily="2" charset="2"/>
              <a:buChar char="Ø"/>
            </a:pPr>
            <a:r>
              <a:rPr lang="en-US" b="1" dirty="0" smtClean="0">
                <a:solidFill>
                  <a:srgbClr val="FF0000"/>
                </a:solidFill>
              </a:rPr>
              <a:t>2. Setting Channel </a:t>
            </a:r>
            <a:r>
              <a:rPr lang="en-US" b="1" dirty="0" smtClean="0">
                <a:solidFill>
                  <a:srgbClr val="FF0000"/>
                </a:solidFill>
              </a:rPr>
              <a:t>Objectives</a:t>
            </a:r>
          </a:p>
          <a:p>
            <a:pPr lvl="1">
              <a:buFont typeface="Arial" pitchFamily="34" charset="0"/>
              <a:buChar char="•"/>
            </a:pPr>
            <a:r>
              <a:rPr lang="en-US" dirty="0" smtClean="0"/>
              <a:t>Target level of customer service?</a:t>
            </a:r>
          </a:p>
          <a:p>
            <a:pPr lvl="1">
              <a:buFont typeface="Arial" pitchFamily="34" charset="0"/>
              <a:buChar char="•"/>
            </a:pPr>
            <a:r>
              <a:rPr lang="en-US" dirty="0" smtClean="0"/>
              <a:t>Influenced by nature of the company</a:t>
            </a:r>
          </a:p>
          <a:p>
            <a:pPr>
              <a:buFont typeface="Wingdings" pitchFamily="2" charset="2"/>
              <a:buChar char="Ø"/>
            </a:pPr>
            <a:endParaRPr lang="en-US" b="1" dirty="0" smtClean="0">
              <a:solidFill>
                <a:srgbClr val="FF0000"/>
              </a:solidFill>
            </a:endParaRPr>
          </a:p>
          <a:p>
            <a:pPr>
              <a:buFont typeface="Wingdings" pitchFamily="2" charset="2"/>
              <a:buChar char="Ø"/>
            </a:pPr>
            <a:r>
              <a:rPr lang="en-US" b="1" dirty="0" smtClean="0">
                <a:solidFill>
                  <a:srgbClr val="FF0000"/>
                </a:solidFill>
              </a:rPr>
              <a:t>3</a:t>
            </a:r>
            <a:r>
              <a:rPr lang="en-US" b="1" dirty="0" smtClean="0">
                <a:solidFill>
                  <a:srgbClr val="FF0000"/>
                </a:solidFill>
              </a:rPr>
              <a:t>. Identifying Major </a:t>
            </a:r>
            <a:r>
              <a:rPr lang="en-US" b="1" dirty="0" smtClean="0">
                <a:solidFill>
                  <a:srgbClr val="FF0000"/>
                </a:solidFill>
              </a:rPr>
              <a:t>Alternatives</a:t>
            </a:r>
            <a:endParaRPr lang="en-US" dirty="0" smtClean="0"/>
          </a:p>
          <a:p>
            <a:pPr lvl="1">
              <a:buFont typeface="Arial" pitchFamily="34" charset="0"/>
              <a:buChar char="•"/>
            </a:pPr>
            <a:r>
              <a:rPr lang="en-US" dirty="0" smtClean="0"/>
              <a:t>A. Types </a:t>
            </a:r>
            <a:r>
              <a:rPr lang="en-US" dirty="0" smtClean="0"/>
              <a:t>as </a:t>
            </a:r>
            <a:r>
              <a:rPr lang="en-US" dirty="0" smtClean="0"/>
              <a:t>Intermediaries</a:t>
            </a:r>
          </a:p>
          <a:p>
            <a:pPr lvl="1">
              <a:buFont typeface="Arial" pitchFamily="34" charset="0"/>
              <a:buChar char="•"/>
            </a:pPr>
            <a:r>
              <a:rPr lang="en-US" dirty="0" smtClean="0"/>
              <a:t>B. Number of Marketing Intermediaries</a:t>
            </a:r>
          </a:p>
          <a:p>
            <a:pPr lvl="2">
              <a:buFont typeface="Arial" pitchFamily="34" charset="0"/>
              <a:buChar char="•"/>
            </a:pPr>
            <a:r>
              <a:rPr lang="en-US" b="1" dirty="0" smtClean="0"/>
              <a:t>Intensive distribution</a:t>
            </a:r>
            <a:r>
              <a:rPr lang="en-US" dirty="0" smtClean="0"/>
              <a:t>: Stocking the product in as many outlets as possible</a:t>
            </a:r>
          </a:p>
          <a:p>
            <a:pPr lvl="2">
              <a:buFont typeface="Arial" pitchFamily="34" charset="0"/>
              <a:buChar char="•"/>
            </a:pPr>
            <a:r>
              <a:rPr lang="en-US" b="1" dirty="0" smtClean="0"/>
              <a:t>Exclusive distribution</a:t>
            </a:r>
            <a:r>
              <a:rPr lang="en-US" dirty="0" smtClean="0"/>
              <a:t>: Giving a limited number of dealers the exclusive right to distribute the company’s products in their territories</a:t>
            </a:r>
          </a:p>
          <a:p>
            <a:pPr lvl="2">
              <a:buFont typeface="Arial" pitchFamily="34" charset="0"/>
              <a:buChar char="•"/>
            </a:pPr>
            <a:r>
              <a:rPr lang="en-US" b="1" dirty="0" smtClean="0"/>
              <a:t>Selective distribution</a:t>
            </a:r>
            <a:r>
              <a:rPr lang="en-US" dirty="0" smtClean="0"/>
              <a:t>: The use of more than one but fewer than all of the intermediaries who are willing to carry the company’s products.</a:t>
            </a:r>
          </a:p>
          <a:p>
            <a:pPr lvl="1">
              <a:buNone/>
            </a:pPr>
            <a:endParaRPr lang="en-US" dirty="0" smtClean="0"/>
          </a:p>
          <a:p>
            <a:pPr lvl="1">
              <a:buFont typeface="Arial" pitchFamily="34" charset="0"/>
              <a:buChar char="•"/>
            </a:pPr>
            <a:endParaRPr lang="en-US" dirty="0" smtClean="0"/>
          </a:p>
          <a:p>
            <a:pPr lvl="1">
              <a:buNone/>
            </a:pPr>
            <a:endParaRPr lang="en-US" dirty="0" smtClean="0"/>
          </a:p>
        </p:txBody>
      </p:sp>
      <p:pic>
        <p:nvPicPr>
          <p:cNvPr id="23554" name="Picture 2" descr="http://www.toyota.co.th/en/images/img-search-index.jpg">
            <a:hlinkClick r:id="rId2"/>
          </p:cNvPr>
          <p:cNvPicPr>
            <a:picLocks noChangeAspect="1" noChangeArrowheads="1"/>
          </p:cNvPicPr>
          <p:nvPr/>
        </p:nvPicPr>
        <p:blipFill>
          <a:blip r:embed="rId3" cstate="print"/>
          <a:srcRect/>
          <a:stretch>
            <a:fillRect/>
          </a:stretch>
        </p:blipFill>
        <p:spPr bwMode="auto">
          <a:xfrm>
            <a:off x="5786446" y="1071546"/>
            <a:ext cx="2952750" cy="2071702"/>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00034" y="5500702"/>
            <a:ext cx="8501122" cy="4572000"/>
          </a:xfrm>
        </p:spPr>
        <p:txBody>
          <a:bodyPr>
            <a:normAutofit/>
          </a:bodyPr>
          <a:lstStyle/>
          <a:p>
            <a:pPr>
              <a:buNone/>
            </a:pPr>
            <a:r>
              <a:rPr lang="en-US" sz="2000" b="1" dirty="0" smtClean="0"/>
              <a:t>      Exclusive </a:t>
            </a:r>
            <a:r>
              <a:rPr lang="en-US" sz="2000" b="1" dirty="0" smtClean="0"/>
              <a:t>distribution: STIHL sells it chain saws, blowers, hedge trimmers, and other products through a select corps or independent hardware and lawn and garden retailers. “We count on them everyday so can you.”</a:t>
            </a:r>
            <a:endParaRPr lang="th-TH" sz="2000" b="1" dirty="0"/>
          </a:p>
        </p:txBody>
      </p:sp>
      <p:pic>
        <p:nvPicPr>
          <p:cNvPr id="5" name="รูปภาพ 4" descr="disintermediation.jpg"/>
          <p:cNvPicPr>
            <a:picLocks noChangeAspect="1"/>
          </p:cNvPicPr>
          <p:nvPr/>
        </p:nvPicPr>
        <p:blipFill>
          <a:blip r:embed="rId2" cstate="print">
            <a:lum bright="30000"/>
          </a:blip>
          <a:stretch>
            <a:fillRect/>
          </a:stretch>
        </p:blipFill>
        <p:spPr>
          <a:xfrm rot="5946902">
            <a:off x="2239394" y="1237653"/>
            <a:ext cx="4266735" cy="3252956"/>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Channel Design Decisions</a:t>
            </a:r>
            <a:r>
              <a:rPr lang="th-TH" dirty="0" smtClean="0"/>
              <a:t/>
            </a:r>
            <a:br>
              <a:rPr lang="th-TH" dirty="0" smtClean="0"/>
            </a:br>
            <a:endParaRPr lang="th-TH" dirty="0"/>
          </a:p>
        </p:txBody>
      </p:sp>
      <p:sp>
        <p:nvSpPr>
          <p:cNvPr id="4" name="ตัวยึดเนื้อหา 3"/>
          <p:cNvSpPr>
            <a:spLocks noGrp="1"/>
          </p:cNvSpPr>
          <p:nvPr>
            <p:ph sz="quarter" idx="1"/>
          </p:nvPr>
        </p:nvSpPr>
        <p:spPr>
          <a:xfrm>
            <a:off x="428596" y="928670"/>
            <a:ext cx="7858180" cy="5143536"/>
          </a:xfrm>
        </p:spPr>
        <p:txBody>
          <a:bodyPr>
            <a:normAutofit lnSpcReduction="10000"/>
          </a:bodyPr>
          <a:lstStyle/>
          <a:p>
            <a:pPr lvl="1">
              <a:buNone/>
            </a:pPr>
            <a:endParaRPr lang="en-US" dirty="0" smtClean="0"/>
          </a:p>
          <a:p>
            <a:pPr lvl="1">
              <a:buFont typeface="Arial" pitchFamily="34" charset="0"/>
              <a:buChar char="•"/>
            </a:pPr>
            <a:endParaRPr lang="en-US" dirty="0" smtClean="0"/>
          </a:p>
          <a:p>
            <a:pPr lvl="1">
              <a:buFont typeface="Arial" pitchFamily="34" charset="0"/>
              <a:buChar char="•"/>
            </a:pPr>
            <a:r>
              <a:rPr lang="en-US" dirty="0" smtClean="0"/>
              <a:t>C. Responsibilities </a:t>
            </a:r>
            <a:r>
              <a:rPr lang="en-US" dirty="0" smtClean="0"/>
              <a:t>of Channel </a:t>
            </a:r>
            <a:r>
              <a:rPr lang="en-US" dirty="0" smtClean="0"/>
              <a:t>Members</a:t>
            </a:r>
          </a:p>
          <a:p>
            <a:pPr lvl="2">
              <a:buFont typeface="Arial" pitchFamily="34" charset="0"/>
              <a:buChar char="•"/>
            </a:pPr>
            <a:r>
              <a:rPr lang="en-US" dirty="0" smtClean="0"/>
              <a:t>Mutual services and duties must be spelled out carefully especially in franchised and exclusive distribution channels. For example McDonald’s.</a:t>
            </a:r>
            <a:endParaRPr lang="en-US" dirty="0" smtClean="0"/>
          </a:p>
          <a:p>
            <a:pPr>
              <a:buNone/>
            </a:pPr>
            <a:endParaRPr lang="en-US" dirty="0" smtClean="0"/>
          </a:p>
          <a:p>
            <a:pPr>
              <a:buFont typeface="Wingdings" pitchFamily="2" charset="2"/>
              <a:buChar char="Ø"/>
            </a:pPr>
            <a:r>
              <a:rPr lang="en-US" dirty="0" smtClean="0">
                <a:solidFill>
                  <a:srgbClr val="FF0000"/>
                </a:solidFill>
              </a:rPr>
              <a:t>4. Evaluating </a:t>
            </a:r>
            <a:r>
              <a:rPr lang="en-US" dirty="0" smtClean="0">
                <a:solidFill>
                  <a:srgbClr val="FF0000"/>
                </a:solidFill>
              </a:rPr>
              <a:t>the Major Alternatives</a:t>
            </a:r>
          </a:p>
          <a:p>
            <a:pPr>
              <a:buFont typeface="Wingdings" pitchFamily="2" charset="2"/>
              <a:buChar char="Ø"/>
            </a:pPr>
            <a:endParaRPr lang="en-US" dirty="0" smtClean="0">
              <a:solidFill>
                <a:srgbClr val="FF0000"/>
              </a:solidFill>
            </a:endParaRPr>
          </a:p>
          <a:p>
            <a:pPr lvl="1"/>
            <a:r>
              <a:rPr lang="en-US" b="1" dirty="0" smtClean="0"/>
              <a:t>Economic criteria- </a:t>
            </a:r>
            <a:r>
              <a:rPr lang="en-US" dirty="0" smtClean="0"/>
              <a:t>compares the likely sales, costs, profitability of different channel alternatives.</a:t>
            </a:r>
          </a:p>
          <a:p>
            <a:pPr lvl="1"/>
            <a:r>
              <a:rPr lang="en-US" b="1" dirty="0" smtClean="0"/>
              <a:t>Adaptability criteria: </a:t>
            </a:r>
            <a:r>
              <a:rPr lang="en-US" dirty="0" smtClean="0"/>
              <a:t>channels often involve long term commitment, wants to keep channels flexible so they could adapt to environmental changes.</a:t>
            </a:r>
          </a:p>
          <a:p>
            <a:pPr lvl="1"/>
            <a:endParaRPr lang="th-TH"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571480"/>
            <a:ext cx="7772400" cy="1143000"/>
          </a:xfrm>
        </p:spPr>
        <p:txBody>
          <a:bodyPr>
            <a:normAutofit fontScale="90000"/>
          </a:bodyPr>
          <a:lstStyle/>
          <a:p>
            <a:r>
              <a:rPr lang="en-US" dirty="0" smtClean="0"/>
              <a:t>Channel Design </a:t>
            </a:r>
            <a:r>
              <a:rPr lang="en-US" dirty="0" smtClean="0"/>
              <a:t>Decisions</a:t>
            </a:r>
            <a:r>
              <a:rPr lang="th-TH" dirty="0" smtClean="0"/>
              <a:t/>
            </a:r>
            <a:br>
              <a:rPr lang="th-TH" dirty="0" smtClean="0"/>
            </a:br>
            <a:r>
              <a:rPr lang="en-US" sz="2200" dirty="0" smtClean="0"/>
              <a:t>Designing International Distribution Channels</a:t>
            </a:r>
            <a:r>
              <a:rPr lang="th-TH" dirty="0" smtClean="0"/>
              <a:t/>
            </a:r>
            <a:br>
              <a:rPr lang="th-TH" dirty="0" smtClean="0"/>
            </a:br>
            <a:endParaRPr lang="th-TH" dirty="0"/>
          </a:p>
        </p:txBody>
      </p:sp>
      <p:sp>
        <p:nvSpPr>
          <p:cNvPr id="5" name="สี่เหลี่ยมผืนผ้า 4"/>
          <p:cNvSpPr/>
          <p:nvPr/>
        </p:nvSpPr>
        <p:spPr>
          <a:xfrm>
            <a:off x="500034" y="5357826"/>
            <a:ext cx="8215338" cy="1323439"/>
          </a:xfrm>
          <a:prstGeom prst="rect">
            <a:avLst/>
          </a:prstGeom>
        </p:spPr>
        <p:txBody>
          <a:bodyPr wrap="square">
            <a:spAutoFit/>
          </a:bodyPr>
          <a:lstStyle/>
          <a:p>
            <a:pPr lvl="1"/>
            <a:r>
              <a:rPr lang="en-US" sz="2000" b="1" dirty="0" smtClean="0"/>
              <a:t>The McDonald’s delivery guy: In cities like Beijing, Seoul, and Cairo, armies of motorbike delivery drivers outfitted in colorful uniforms and bearing food in specially designed boxes strapped to their backs make their way through bustling traffic to deliver Big Macs.</a:t>
            </a:r>
            <a:endParaRPr lang="th-TH" sz="2000" b="1" dirty="0"/>
          </a:p>
        </p:txBody>
      </p:sp>
      <p:pic>
        <p:nvPicPr>
          <p:cNvPr id="6" name="รูปภาพ 5" descr="delivery guy of Mcdonalds.jpg"/>
          <p:cNvPicPr>
            <a:picLocks noChangeAspect="1"/>
          </p:cNvPicPr>
          <p:nvPr/>
        </p:nvPicPr>
        <p:blipFill>
          <a:blip r:embed="rId2" cstate="print">
            <a:lum bright="19000"/>
          </a:blip>
          <a:stretch>
            <a:fillRect/>
          </a:stretch>
        </p:blipFill>
        <p:spPr>
          <a:xfrm>
            <a:off x="1643042" y="1428736"/>
            <a:ext cx="5643602" cy="37871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4</a:t>
            </a:r>
            <a:endParaRPr lang="th-TH" dirty="0"/>
          </a:p>
        </p:txBody>
      </p:sp>
      <p:sp>
        <p:nvSpPr>
          <p:cNvPr id="7" name="ตัวยึดข้อความ 6"/>
          <p:cNvSpPr>
            <a:spLocks noGrp="1"/>
          </p:cNvSpPr>
          <p:nvPr>
            <p:ph type="body" idx="1"/>
          </p:nvPr>
        </p:nvSpPr>
        <p:spPr/>
        <p:txBody>
          <a:bodyPr/>
          <a:lstStyle/>
          <a:p>
            <a:r>
              <a:rPr lang="en-US" dirty="0" smtClean="0"/>
              <a:t>Channel Management Decisions</a:t>
            </a:r>
          </a:p>
          <a:p>
            <a:r>
              <a:rPr lang="en-US" dirty="0" smtClean="0"/>
              <a:t>Public Policy and Distribution Decisions</a:t>
            </a:r>
            <a:endParaRPr lang="th-TH"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lstStyle/>
          <a:p>
            <a:r>
              <a:rPr lang="en-US" dirty="0" smtClean="0"/>
              <a:t>Channel Management Decisions</a:t>
            </a:r>
            <a:endParaRPr lang="th-TH" dirty="0"/>
          </a:p>
        </p:txBody>
      </p:sp>
      <p:sp>
        <p:nvSpPr>
          <p:cNvPr id="7" name="ตัวยึดเนื้อหา 6"/>
          <p:cNvSpPr>
            <a:spLocks noGrp="1"/>
          </p:cNvSpPr>
          <p:nvPr>
            <p:ph sz="quarter" idx="1"/>
          </p:nvPr>
        </p:nvSpPr>
        <p:spPr>
          <a:xfrm>
            <a:off x="914400" y="1447800"/>
            <a:ext cx="7872442" cy="5410200"/>
          </a:xfrm>
        </p:spPr>
        <p:txBody>
          <a:bodyPr>
            <a:normAutofit lnSpcReduction="10000"/>
          </a:bodyPr>
          <a:lstStyle/>
          <a:p>
            <a:pPr>
              <a:buFont typeface="Wingdings" pitchFamily="2" charset="2"/>
              <a:buChar char="v"/>
            </a:pPr>
            <a:r>
              <a:rPr lang="en-US" b="1" dirty="0" smtClean="0">
                <a:solidFill>
                  <a:srgbClr val="FF0000"/>
                </a:solidFill>
              </a:rPr>
              <a:t>Marketing channel management: </a:t>
            </a:r>
            <a:r>
              <a:rPr lang="en-US" dirty="0" smtClean="0">
                <a:solidFill>
                  <a:srgbClr val="FF0000"/>
                </a:solidFill>
              </a:rPr>
              <a:t>Selecting, managing, and motivating individual channel members and evaluating their performance over time</a:t>
            </a:r>
            <a:r>
              <a:rPr lang="en-US" dirty="0" smtClean="0">
                <a:solidFill>
                  <a:srgbClr val="FF0000"/>
                </a:solidFill>
              </a:rPr>
              <a:t>.</a:t>
            </a:r>
          </a:p>
          <a:p>
            <a:pPr>
              <a:buNone/>
            </a:pPr>
            <a:endParaRPr lang="en-US" dirty="0" smtClean="0">
              <a:solidFill>
                <a:srgbClr val="FF0000"/>
              </a:solidFill>
            </a:endParaRPr>
          </a:p>
          <a:p>
            <a:pPr>
              <a:buFont typeface="Wingdings" pitchFamily="2" charset="2"/>
              <a:buChar char="Ø"/>
            </a:pPr>
            <a:r>
              <a:rPr lang="en-US" b="1" dirty="0" smtClean="0"/>
              <a:t>Selecting Channel Members</a:t>
            </a:r>
            <a:endParaRPr lang="en-US" b="1" dirty="0" smtClean="0"/>
          </a:p>
          <a:p>
            <a:pPr>
              <a:buFont typeface="Wingdings" pitchFamily="2" charset="2"/>
              <a:buChar char="Ø"/>
            </a:pPr>
            <a:r>
              <a:rPr lang="en-US" b="1" dirty="0" smtClean="0"/>
              <a:t>Managing </a:t>
            </a:r>
            <a:r>
              <a:rPr lang="en-US" b="1" dirty="0" smtClean="0"/>
              <a:t>and Motivating Channel Members</a:t>
            </a:r>
          </a:p>
          <a:p>
            <a:pPr lvl="1"/>
            <a:r>
              <a:rPr lang="en-US" dirty="0" smtClean="0"/>
              <a:t>Partner relationship management</a:t>
            </a:r>
          </a:p>
          <a:p>
            <a:pPr>
              <a:buFont typeface="Wingdings" pitchFamily="2" charset="2"/>
              <a:buChar char="Ø"/>
            </a:pPr>
            <a:r>
              <a:rPr lang="en-US" b="1" dirty="0" smtClean="0"/>
              <a:t>Evaluating Channel Members</a:t>
            </a:r>
          </a:p>
          <a:p>
            <a:pPr lvl="1"/>
            <a:r>
              <a:rPr lang="en-US" dirty="0" smtClean="0"/>
              <a:t>Regularly check channel member performance against standards such as sales quotas, average inventory levels, customer delivery time,  treatment of damages and lost goods, cooperation in company promotion and training programs, and services to the customer.</a:t>
            </a:r>
            <a:endParaRPr lang="th-TH"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142852"/>
            <a:ext cx="8229600" cy="1143000"/>
          </a:xfrm>
        </p:spPr>
        <p:txBody>
          <a:bodyPr>
            <a:normAutofit fontScale="90000"/>
          </a:bodyPr>
          <a:lstStyle/>
          <a:p>
            <a:r>
              <a:rPr lang="en-US" dirty="0" smtClean="0"/>
              <a:t>Real Marketing 12.1</a:t>
            </a:r>
            <a:br>
              <a:rPr lang="en-US" dirty="0" smtClean="0"/>
            </a:br>
            <a:r>
              <a:rPr lang="en-US" sz="2700" dirty="0" smtClean="0"/>
              <a:t>Working with Channel Partners to Create Value for Customers</a:t>
            </a:r>
            <a:endParaRPr lang="th-TH" sz="2700" dirty="0"/>
          </a:p>
        </p:txBody>
      </p:sp>
      <p:sp>
        <p:nvSpPr>
          <p:cNvPr id="3" name="ตัวยึดเนื้อหา 2"/>
          <p:cNvSpPr>
            <a:spLocks noGrp="1"/>
          </p:cNvSpPr>
          <p:nvPr>
            <p:ph sz="quarter" idx="1"/>
          </p:nvPr>
        </p:nvSpPr>
        <p:spPr>
          <a:xfrm>
            <a:off x="357126" y="5143512"/>
            <a:ext cx="8786874" cy="4572000"/>
          </a:xfrm>
        </p:spPr>
        <p:txBody>
          <a:bodyPr>
            <a:normAutofit/>
          </a:bodyPr>
          <a:lstStyle/>
          <a:p>
            <a:pPr>
              <a:buNone/>
            </a:pPr>
            <a:r>
              <a:rPr lang="en-US" sz="2000" b="1" dirty="0" smtClean="0"/>
              <a:t>     Caterpillar </a:t>
            </a:r>
            <a:r>
              <a:rPr lang="en-US" sz="2000" b="1" dirty="0" smtClean="0"/>
              <a:t>partner closely with its worldwide network of independent dealers to bring value to customers.  When a big piece of Caterpillar equipment breaks down, customers know that they can count on both Caterpillar and its outstanding dealer network for support.</a:t>
            </a:r>
            <a:endParaRPr lang="th-TH" sz="2000" b="1" dirty="0"/>
          </a:p>
        </p:txBody>
      </p:sp>
      <p:pic>
        <p:nvPicPr>
          <p:cNvPr id="4" name="รูปภาพ 3" descr="SAM_1024.JPG"/>
          <p:cNvPicPr>
            <a:picLocks noChangeAspect="1"/>
          </p:cNvPicPr>
          <p:nvPr/>
        </p:nvPicPr>
        <p:blipFill>
          <a:blip r:embed="rId2" cstate="print"/>
          <a:stretch>
            <a:fillRect/>
          </a:stretch>
        </p:blipFill>
        <p:spPr>
          <a:xfrm>
            <a:off x="2000232" y="1357298"/>
            <a:ext cx="5000660" cy="375049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a:bodyPr>
          <a:lstStyle/>
          <a:p>
            <a:r>
              <a:rPr lang="en-US" dirty="0" smtClean="0"/>
              <a:t>Channel Management </a:t>
            </a:r>
            <a:r>
              <a:rPr lang="en-US" dirty="0" smtClean="0"/>
              <a:t>Decisions</a:t>
            </a:r>
            <a:br>
              <a:rPr lang="en-US" dirty="0" smtClean="0"/>
            </a:br>
            <a:r>
              <a:rPr lang="en-US" sz="2200" dirty="0" smtClean="0"/>
              <a:t>Public Policy and Distribution Decisions</a:t>
            </a:r>
            <a:endParaRPr lang="th-TH" sz="2200" dirty="0"/>
          </a:p>
        </p:txBody>
      </p:sp>
      <p:sp>
        <p:nvSpPr>
          <p:cNvPr id="7" name="ตัวยึดเนื้อหา 6"/>
          <p:cNvSpPr>
            <a:spLocks noGrp="1"/>
          </p:cNvSpPr>
          <p:nvPr>
            <p:ph sz="quarter" idx="1"/>
          </p:nvPr>
        </p:nvSpPr>
        <p:spPr>
          <a:xfrm>
            <a:off x="642910" y="1447800"/>
            <a:ext cx="7729566" cy="5410200"/>
          </a:xfrm>
        </p:spPr>
        <p:txBody>
          <a:bodyPr/>
          <a:lstStyle/>
          <a:p>
            <a:pPr>
              <a:buNone/>
            </a:pPr>
            <a:r>
              <a:rPr lang="en-US" b="1" dirty="0" smtClean="0"/>
              <a:t>   </a:t>
            </a:r>
            <a:endParaRPr lang="en-US" b="1" dirty="0" smtClean="0"/>
          </a:p>
          <a:p>
            <a:pPr lvl="1"/>
            <a:r>
              <a:rPr lang="en-US" b="1" dirty="0" smtClean="0"/>
              <a:t>Exclusive distribution</a:t>
            </a:r>
            <a:r>
              <a:rPr lang="en-US" dirty="0" smtClean="0"/>
              <a:t>: when a seller allows certain outlets to carry its </a:t>
            </a:r>
            <a:r>
              <a:rPr lang="en-US" dirty="0" smtClean="0"/>
              <a:t>products.</a:t>
            </a:r>
          </a:p>
          <a:p>
            <a:pPr lvl="1"/>
            <a:endParaRPr lang="en-US" dirty="0" smtClean="0"/>
          </a:p>
          <a:p>
            <a:pPr lvl="1"/>
            <a:r>
              <a:rPr lang="en-US" b="1" dirty="0" smtClean="0"/>
              <a:t>Exclusive dealing</a:t>
            </a:r>
            <a:r>
              <a:rPr lang="en-US" dirty="0" smtClean="0"/>
              <a:t>: when the seller requires that these dealers not handle competitor </a:t>
            </a:r>
            <a:r>
              <a:rPr lang="en-US" dirty="0" smtClean="0"/>
              <a:t>products.</a:t>
            </a:r>
          </a:p>
          <a:p>
            <a:pPr lvl="1"/>
            <a:endParaRPr lang="en-US" dirty="0" smtClean="0"/>
          </a:p>
          <a:p>
            <a:pPr lvl="1"/>
            <a:r>
              <a:rPr lang="en-US" b="1" dirty="0" smtClean="0"/>
              <a:t>Exclusive territorial agreements</a:t>
            </a:r>
            <a:r>
              <a:rPr lang="en-US" dirty="0" smtClean="0"/>
              <a:t>: The producer many agree not to sell to other dealers in a given area, or the buyer may agree to sell only in its own territory.</a:t>
            </a:r>
          </a:p>
          <a:p>
            <a:pPr lvl="2"/>
            <a:r>
              <a:rPr lang="en-US" dirty="0" smtClean="0"/>
              <a:t>Normal under franchise system-&gt; increase enthusiasm and </a:t>
            </a:r>
            <a:r>
              <a:rPr lang="en-US" dirty="0" smtClean="0"/>
              <a:t>commitment</a:t>
            </a:r>
            <a:endParaRPr lang="th-TH"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p:txBody>
          <a:bodyPr/>
          <a:lstStyle/>
          <a:p>
            <a:pPr>
              <a:buNone/>
            </a:pPr>
            <a:r>
              <a:rPr lang="en-US" dirty="0" smtClean="0"/>
              <a:t>    </a:t>
            </a:r>
            <a:r>
              <a:rPr lang="en-US" b="1" dirty="0" smtClean="0"/>
              <a:t>Nature </a:t>
            </a:r>
            <a:r>
              <a:rPr lang="en-US" b="1" dirty="0" smtClean="0"/>
              <a:t>and Importance of Marketing Logistics</a:t>
            </a:r>
          </a:p>
          <a:p>
            <a:pPr>
              <a:buFont typeface="Wingdings" pitchFamily="2" charset="2"/>
              <a:buChar char="v"/>
            </a:pPr>
            <a:r>
              <a:rPr lang="en-US" b="1" dirty="0" smtClean="0">
                <a:solidFill>
                  <a:srgbClr val="FF0000"/>
                </a:solidFill>
              </a:rPr>
              <a:t>Marketing logistics (or physical distribution): </a:t>
            </a:r>
            <a:r>
              <a:rPr lang="en-US" dirty="0" smtClean="0">
                <a:solidFill>
                  <a:srgbClr val="FF0000"/>
                </a:solidFill>
              </a:rPr>
              <a:t>Planning, implementing, and controlling the physical flow of materials, final goods, and related information form points of origin to points of consumption to meet customer requirements at a profit.</a:t>
            </a:r>
          </a:p>
          <a:p>
            <a:pPr>
              <a:buFont typeface="Wingdings" pitchFamily="2" charset="2"/>
              <a:buChar char="v"/>
            </a:pPr>
            <a:r>
              <a:rPr lang="en-US" b="1" dirty="0" smtClean="0">
                <a:solidFill>
                  <a:srgbClr val="FF0000"/>
                </a:solidFill>
              </a:rPr>
              <a:t>Supply chain management: </a:t>
            </a:r>
            <a:r>
              <a:rPr lang="en-US" dirty="0" smtClean="0">
                <a:solidFill>
                  <a:srgbClr val="FF0000"/>
                </a:solidFill>
              </a:rPr>
              <a:t>Managing upstream and downstream value-added flows of materials, final goods and related information among suppliers, the company, resellers and final consumers.</a:t>
            </a:r>
            <a:endParaRPr lang="th-TH" dirty="0">
              <a:solidFill>
                <a:srgbClr val="FF0000"/>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p:txBody>
          <a:bodyPr/>
          <a:lstStyle/>
          <a:p>
            <a:pPr>
              <a:buNone/>
            </a:pPr>
            <a:r>
              <a:rPr lang="en-US" b="1" dirty="0" smtClean="0"/>
              <a:t>  Figure </a:t>
            </a:r>
            <a:r>
              <a:rPr lang="en-US" b="1" dirty="0" smtClean="0"/>
              <a:t>12.5  Supply Chain Management</a:t>
            </a:r>
            <a:endParaRPr lang="th-TH" b="1" dirty="0"/>
          </a:p>
        </p:txBody>
      </p:sp>
      <p:pic>
        <p:nvPicPr>
          <p:cNvPr id="5" name="รูปภาพ 4" descr="12.5.jpg"/>
          <p:cNvPicPr>
            <a:picLocks noChangeAspect="1"/>
          </p:cNvPicPr>
          <p:nvPr/>
        </p:nvPicPr>
        <p:blipFill>
          <a:blip r:embed="rId2" cstate="print">
            <a:lum bright="22000" contrast="40000"/>
          </a:blip>
          <a:stretch>
            <a:fillRect/>
          </a:stretch>
        </p:blipFill>
        <p:spPr>
          <a:xfrm>
            <a:off x="428596" y="2357430"/>
            <a:ext cx="8143900" cy="3071834"/>
          </a:xfrm>
          <a:prstGeom prst="rect">
            <a:avLst/>
          </a:prstGeom>
        </p:spPr>
      </p:pic>
      <p:sp>
        <p:nvSpPr>
          <p:cNvPr id="6" name="สี่เหลี่ยมผืนผ้า 5"/>
          <p:cNvSpPr/>
          <p:nvPr/>
        </p:nvSpPr>
        <p:spPr>
          <a:xfrm>
            <a:off x="4214810" y="5786454"/>
            <a:ext cx="4786346" cy="1815882"/>
          </a:xfrm>
          <a:prstGeom prst="rect">
            <a:avLst/>
          </a:prstGeom>
        </p:spPr>
        <p:txBody>
          <a:bodyPr wrap="square">
            <a:spAutoFit/>
          </a:bodyPr>
          <a:lstStyle/>
          <a:p>
            <a:pPr marL="342900" indent="-342900">
              <a:buNone/>
            </a:pPr>
            <a:r>
              <a:rPr lang="en-US" sz="1600" dirty="0" smtClean="0"/>
              <a:t>Managing the supply chain calls for customer-centered</a:t>
            </a:r>
          </a:p>
          <a:p>
            <a:pPr marL="342900" indent="-342900">
              <a:buNone/>
            </a:pPr>
            <a:r>
              <a:rPr lang="en-US" sz="1600" dirty="0" smtClean="0"/>
              <a:t>thinking. Remember it’s also called the customer-value delivery network.</a:t>
            </a:r>
            <a:endParaRPr lang="en-US" sz="1600" dirty="0" smtClean="0"/>
          </a:p>
          <a:p>
            <a:endParaRPr lang="en-US" sz="3600" dirty="0" smtClean="0"/>
          </a:p>
          <a:p>
            <a:endParaRPr lang="en-US" dirty="0" smtClean="0"/>
          </a:p>
        </p:txBody>
      </p:sp>
      <p:cxnSp>
        <p:nvCxnSpPr>
          <p:cNvPr id="8" name="ลูกศรเชื่อมต่อแบบตรง 7"/>
          <p:cNvCxnSpPr/>
          <p:nvPr/>
        </p:nvCxnSpPr>
        <p:spPr>
          <a:xfrm rot="5400000" flipH="1" flipV="1">
            <a:off x="7429520" y="4929198"/>
            <a:ext cx="1357322" cy="7143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p:cNvGrpSpPr>
          <p:nvPr/>
        </p:nvGrpSpPr>
        <p:grpSpPr bwMode="auto">
          <a:xfrm>
            <a:off x="214282" y="285728"/>
            <a:ext cx="8286808" cy="5929354"/>
            <a:chOff x="0" y="1440"/>
            <a:chExt cx="5128" cy="1826"/>
          </a:xfrm>
        </p:grpSpPr>
        <p:pic>
          <p:nvPicPr>
            <p:cNvPr id="5" name="Picture 5" descr="uni12"/>
            <p:cNvPicPr>
              <a:picLocks noChangeAspect="1" noChangeArrowheads="1"/>
            </p:cNvPicPr>
            <p:nvPr/>
          </p:nvPicPr>
          <p:blipFill>
            <a:blip r:embed="rId2" cstate="print"/>
            <a:srcRect/>
            <a:stretch>
              <a:fillRect/>
            </a:stretch>
          </p:blipFill>
          <p:spPr bwMode="auto">
            <a:xfrm>
              <a:off x="3696" y="1488"/>
              <a:ext cx="1432" cy="1778"/>
            </a:xfrm>
            <a:prstGeom prst="rect">
              <a:avLst/>
            </a:prstGeom>
            <a:noFill/>
            <a:ln w="9525">
              <a:noFill/>
              <a:miter lim="800000"/>
              <a:headEnd/>
              <a:tailEnd/>
            </a:ln>
          </p:spPr>
        </p:pic>
        <p:pic>
          <p:nvPicPr>
            <p:cNvPr id="6" name="Picture 6" descr="uni10"/>
            <p:cNvPicPr>
              <a:picLocks noChangeAspect="1" noChangeArrowheads="1"/>
            </p:cNvPicPr>
            <p:nvPr/>
          </p:nvPicPr>
          <p:blipFill>
            <a:blip r:embed="rId3" cstate="print"/>
            <a:srcRect/>
            <a:stretch>
              <a:fillRect/>
            </a:stretch>
          </p:blipFill>
          <p:spPr bwMode="auto">
            <a:xfrm>
              <a:off x="0" y="1440"/>
              <a:ext cx="1776" cy="1746"/>
            </a:xfrm>
            <a:prstGeom prst="rect">
              <a:avLst/>
            </a:prstGeom>
            <a:noFill/>
            <a:ln w="9525">
              <a:noFill/>
              <a:miter lim="800000"/>
              <a:headEnd/>
              <a:tailEnd/>
            </a:ln>
          </p:spPr>
        </p:pic>
        <p:pic>
          <p:nvPicPr>
            <p:cNvPr id="7" name="Picture 7" descr="uni11"/>
            <p:cNvPicPr>
              <a:picLocks noChangeAspect="1" noChangeArrowheads="1"/>
            </p:cNvPicPr>
            <p:nvPr/>
          </p:nvPicPr>
          <p:blipFill>
            <a:blip r:embed="rId4" cstate="print"/>
            <a:srcRect/>
            <a:stretch>
              <a:fillRect/>
            </a:stretch>
          </p:blipFill>
          <p:spPr bwMode="auto">
            <a:xfrm>
              <a:off x="1776" y="1488"/>
              <a:ext cx="1922" cy="1776"/>
            </a:xfrm>
            <a:prstGeom prst="rect">
              <a:avLst/>
            </a:prstGeom>
            <a:noFill/>
            <a:ln w="9525">
              <a:noFill/>
              <a:miter lim="800000"/>
              <a:headEnd/>
              <a:tailEnd/>
            </a:ln>
          </p:spPr>
        </p:pic>
      </p:gr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714348" y="5643578"/>
            <a:ext cx="7772400" cy="4572000"/>
          </a:xfrm>
        </p:spPr>
        <p:txBody>
          <a:bodyPr/>
          <a:lstStyle/>
          <a:p>
            <a:pPr>
              <a:buNone/>
            </a:pPr>
            <a:r>
              <a:rPr lang="en-US" dirty="0" smtClean="0"/>
              <a:t>    </a:t>
            </a:r>
            <a:r>
              <a:rPr lang="en-US" sz="2000" b="1" dirty="0" smtClean="0"/>
              <a:t>Logistics</a:t>
            </a:r>
            <a:r>
              <a:rPr lang="en-US" sz="2000" b="1" dirty="0" smtClean="0"/>
              <a:t>: As this huge stockpile of shipping containers suggests, American companies spent $1.1 trillion last year-7.7 percent of U.S. GDP- to bundle, load, </a:t>
            </a:r>
            <a:r>
              <a:rPr lang="en-US" sz="2000" b="1" dirty="0" smtClean="0"/>
              <a:t>unload, sort, reload, and transport goods.</a:t>
            </a:r>
            <a:endParaRPr lang="th-TH" sz="2000" b="1" dirty="0"/>
          </a:p>
        </p:txBody>
      </p:sp>
      <p:pic>
        <p:nvPicPr>
          <p:cNvPr id="5" name="รูปภาพ 4" descr="logistics ship.jpg"/>
          <p:cNvPicPr>
            <a:picLocks noChangeAspect="1"/>
          </p:cNvPicPr>
          <p:nvPr/>
        </p:nvPicPr>
        <p:blipFill>
          <a:blip r:embed="rId2" cstate="print">
            <a:lum bright="28000" contrast="14000"/>
          </a:blip>
          <a:stretch>
            <a:fillRect/>
          </a:stretch>
        </p:blipFill>
        <p:spPr>
          <a:xfrm>
            <a:off x="2357422" y="1571612"/>
            <a:ext cx="3714776" cy="404990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928662" y="1428736"/>
            <a:ext cx="7772400" cy="4572000"/>
          </a:xfrm>
        </p:spPr>
        <p:txBody>
          <a:bodyPr/>
          <a:lstStyle/>
          <a:p>
            <a:pPr>
              <a:buFont typeface="Wingdings" pitchFamily="2" charset="2"/>
              <a:buChar char="Ø"/>
            </a:pPr>
            <a:r>
              <a:rPr lang="en-US" b="1" dirty="0" smtClean="0">
                <a:solidFill>
                  <a:srgbClr val="0070C0"/>
                </a:solidFill>
              </a:rPr>
              <a:t>Goals of Logistics System</a:t>
            </a:r>
          </a:p>
          <a:p>
            <a:pPr lvl="1"/>
            <a:r>
              <a:rPr lang="en-US" dirty="0" smtClean="0"/>
              <a:t>Provide a targeted level of customer service at the least cost.</a:t>
            </a:r>
          </a:p>
          <a:p>
            <a:pPr lvl="1"/>
            <a:r>
              <a:rPr lang="en-US" dirty="0" smtClean="0"/>
              <a:t>Maximize profits not sales</a:t>
            </a:r>
          </a:p>
          <a:p>
            <a:endParaRPr lang="en-US" dirty="0" smtClean="0"/>
          </a:p>
          <a:p>
            <a:pPr>
              <a:buFont typeface="Wingdings" pitchFamily="2" charset="2"/>
              <a:buChar char="Ø"/>
            </a:pPr>
            <a:r>
              <a:rPr lang="en-US" b="1" dirty="0" smtClean="0">
                <a:solidFill>
                  <a:srgbClr val="0070C0"/>
                </a:solidFill>
              </a:rPr>
              <a:t>Major Logistics Functions</a:t>
            </a:r>
          </a:p>
          <a:p>
            <a:pPr>
              <a:buFont typeface="Wingdings" pitchFamily="2" charset="2"/>
              <a:buChar char="v"/>
            </a:pPr>
            <a:r>
              <a:rPr lang="en-US" b="1" dirty="0" smtClean="0">
                <a:solidFill>
                  <a:srgbClr val="FF0000"/>
                </a:solidFill>
              </a:rPr>
              <a:t>1. Distribution center: A large, highly automated warehouse designed to receive goods from various plants and suppliers, take orders, fill them efficiently, and deliver goods to customers as quickly as possible.</a:t>
            </a:r>
          </a:p>
          <a:p>
            <a:pPr lvl="1"/>
            <a:endParaRPr lang="en-US" dirty="0" smtClean="0"/>
          </a:p>
          <a:p>
            <a:pPr lvl="1"/>
            <a:endParaRPr lang="th-TH"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928662" y="5786454"/>
            <a:ext cx="7772400" cy="4572000"/>
          </a:xfrm>
        </p:spPr>
        <p:txBody>
          <a:bodyPr/>
          <a:lstStyle/>
          <a:p>
            <a:pPr lvl="1">
              <a:buNone/>
            </a:pPr>
            <a:r>
              <a:rPr lang="en-US" dirty="0" smtClean="0"/>
              <a:t>   </a:t>
            </a:r>
            <a:r>
              <a:rPr lang="en-US" sz="2000" b="1" dirty="0" smtClean="0"/>
              <a:t>High-tech distribution centers: Staples employs a team of super-retrievers-in day-</a:t>
            </a:r>
            <a:r>
              <a:rPr lang="en-US" sz="2000" b="1" dirty="0" err="1" smtClean="0"/>
              <a:t>glo</a:t>
            </a:r>
            <a:r>
              <a:rPr lang="en-US" sz="2000" b="1" dirty="0" smtClean="0"/>
              <a:t> orange- to keep its warehouse humming.</a:t>
            </a:r>
            <a:endParaRPr lang="en-US" sz="2000" b="1" dirty="0" smtClean="0"/>
          </a:p>
          <a:p>
            <a:pPr lvl="1"/>
            <a:endParaRPr lang="th-TH" dirty="0"/>
          </a:p>
        </p:txBody>
      </p:sp>
      <p:pic>
        <p:nvPicPr>
          <p:cNvPr id="5" name="รูปภาพ 4" descr="hitech logistics.jpg"/>
          <p:cNvPicPr>
            <a:picLocks noChangeAspect="1"/>
          </p:cNvPicPr>
          <p:nvPr/>
        </p:nvPicPr>
        <p:blipFill>
          <a:blip r:embed="rId2" cstate="print"/>
          <a:stretch>
            <a:fillRect/>
          </a:stretch>
        </p:blipFill>
        <p:spPr>
          <a:xfrm>
            <a:off x="2143108" y="1571612"/>
            <a:ext cx="4929222" cy="390731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928662" y="1428736"/>
            <a:ext cx="7772400" cy="4572000"/>
          </a:xfrm>
        </p:spPr>
        <p:txBody>
          <a:bodyPr/>
          <a:lstStyle/>
          <a:p>
            <a:pPr>
              <a:buNone/>
            </a:pPr>
            <a:r>
              <a:rPr lang="en-US" b="1" dirty="0" smtClean="0"/>
              <a:t>    2. Inventory Management</a:t>
            </a:r>
          </a:p>
          <a:p>
            <a:pPr lvl="1"/>
            <a:r>
              <a:rPr lang="en-US" dirty="0" smtClean="0"/>
              <a:t>Carrying too little , too much?</a:t>
            </a:r>
            <a:endParaRPr lang="th-TH" dirty="0"/>
          </a:p>
        </p:txBody>
      </p:sp>
      <p:pic>
        <p:nvPicPr>
          <p:cNvPr id="14338" name="Picture 2" descr="http://thespecialtygroup.com/images/InventoryMgmt.jpg">
            <a:hlinkClick r:id="rId2"/>
          </p:cNvPr>
          <p:cNvPicPr>
            <a:picLocks noChangeAspect="1" noChangeArrowheads="1"/>
          </p:cNvPicPr>
          <p:nvPr/>
        </p:nvPicPr>
        <p:blipFill>
          <a:blip r:embed="rId3" cstate="print"/>
          <a:srcRect/>
          <a:stretch>
            <a:fillRect/>
          </a:stretch>
        </p:blipFill>
        <p:spPr bwMode="auto">
          <a:xfrm>
            <a:off x="1000100" y="2500306"/>
            <a:ext cx="7143800" cy="4000528"/>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285720" y="1643050"/>
            <a:ext cx="4572032" cy="4572000"/>
          </a:xfrm>
        </p:spPr>
        <p:txBody>
          <a:bodyPr/>
          <a:lstStyle/>
          <a:p>
            <a:pPr>
              <a:buNone/>
            </a:pPr>
            <a:r>
              <a:rPr lang="en-US" b="1" dirty="0" smtClean="0"/>
              <a:t>    3. Transportation</a:t>
            </a:r>
          </a:p>
          <a:p>
            <a:pPr lvl="1"/>
            <a:r>
              <a:rPr lang="en-US" dirty="0" smtClean="0"/>
              <a:t>The choice of transportation carriers affects the pricing of products, delivery performance, and the condition of goods when they arrive.</a:t>
            </a:r>
          </a:p>
          <a:p>
            <a:pPr lvl="1"/>
            <a:endParaRPr lang="en-US" dirty="0" smtClean="0"/>
          </a:p>
          <a:p>
            <a:pPr lvl="1"/>
            <a:endParaRPr lang="en-US" dirty="0" smtClean="0"/>
          </a:p>
        </p:txBody>
      </p:sp>
      <p:sp>
        <p:nvSpPr>
          <p:cNvPr id="5" name="สี่เหลี่ยมผืนผ้า 4"/>
          <p:cNvSpPr/>
          <p:nvPr/>
        </p:nvSpPr>
        <p:spPr>
          <a:xfrm>
            <a:off x="642910" y="4286256"/>
            <a:ext cx="3429024" cy="2062103"/>
          </a:xfrm>
          <a:prstGeom prst="rect">
            <a:avLst/>
          </a:prstGeom>
        </p:spPr>
        <p:txBody>
          <a:bodyPr wrap="square">
            <a:spAutoFit/>
          </a:bodyPr>
          <a:lstStyle/>
          <a:p>
            <a:r>
              <a:rPr lang="en-US" dirty="0" smtClean="0"/>
              <a:t> </a:t>
            </a:r>
            <a:r>
              <a:rPr lang="en-US" sz="2000" b="1" dirty="0" smtClean="0"/>
              <a:t>Truck transportation: More than 80 percent of American communities depend solely on the trucking industry for the delivery of their goods. “Good stuff. Trucks bring it.”</a:t>
            </a:r>
            <a:endParaRPr lang="th-TH" sz="2000" b="1" dirty="0"/>
          </a:p>
        </p:txBody>
      </p:sp>
      <p:pic>
        <p:nvPicPr>
          <p:cNvPr id="6" name="รูปภาพ 5" descr="SAM_1030.JPG"/>
          <p:cNvPicPr>
            <a:picLocks noChangeAspect="1"/>
          </p:cNvPicPr>
          <p:nvPr/>
        </p:nvPicPr>
        <p:blipFill>
          <a:blip r:embed="rId2" cstate="print">
            <a:lum bright="26000" contrast="37000"/>
          </a:blip>
          <a:stretch>
            <a:fillRect/>
          </a:stretch>
        </p:blipFill>
        <p:spPr>
          <a:xfrm rot="16638082">
            <a:off x="4256871" y="2109653"/>
            <a:ext cx="4885972" cy="366447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928662" y="1428736"/>
            <a:ext cx="7772400" cy="4572000"/>
          </a:xfrm>
        </p:spPr>
        <p:txBody>
          <a:bodyPr/>
          <a:lstStyle/>
          <a:p>
            <a:pPr>
              <a:buFont typeface="Wingdings" pitchFamily="2" charset="2"/>
              <a:buChar char="v"/>
            </a:pPr>
            <a:r>
              <a:rPr lang="en-US" b="1" dirty="0" smtClean="0">
                <a:solidFill>
                  <a:srgbClr val="FF0000"/>
                </a:solidFill>
              </a:rPr>
              <a:t>Intermodal transportation: </a:t>
            </a:r>
            <a:r>
              <a:rPr lang="en-US" dirty="0" smtClean="0">
                <a:solidFill>
                  <a:srgbClr val="FF0000"/>
                </a:solidFill>
              </a:rPr>
              <a:t>Combining two or more modes of transportation.</a:t>
            </a:r>
          </a:p>
          <a:p>
            <a:pPr lvl="1"/>
            <a:r>
              <a:rPr lang="en-US" dirty="0" smtClean="0"/>
              <a:t>12 percent of total cargo ton-miles in US are moved via multiple modes</a:t>
            </a:r>
          </a:p>
          <a:p>
            <a:pPr marL="777240" lvl="1" indent="-457200">
              <a:buFont typeface="+mj-lt"/>
              <a:buAutoNum type="arabicParenR"/>
            </a:pPr>
            <a:r>
              <a:rPr lang="en-US" dirty="0" smtClean="0"/>
              <a:t>Piggyback – use of air and trucks</a:t>
            </a:r>
          </a:p>
          <a:p>
            <a:pPr marL="777240" lvl="1" indent="-457200">
              <a:buFont typeface="+mj-lt"/>
              <a:buAutoNum type="arabicParenR"/>
            </a:pPr>
            <a:r>
              <a:rPr lang="en-US" dirty="0" err="1" smtClean="0"/>
              <a:t>Fishyback</a:t>
            </a:r>
            <a:r>
              <a:rPr lang="en-US" dirty="0" smtClean="0"/>
              <a:t> – water and trucks</a:t>
            </a:r>
          </a:p>
          <a:p>
            <a:pPr marL="777240" lvl="1" indent="-457200">
              <a:buFont typeface="+mj-lt"/>
              <a:buAutoNum type="arabicParenR"/>
            </a:pPr>
            <a:r>
              <a:rPr lang="en-US" dirty="0" err="1" smtClean="0"/>
              <a:t>Trainship</a:t>
            </a:r>
            <a:r>
              <a:rPr lang="en-US" dirty="0" smtClean="0"/>
              <a:t> – water and rail</a:t>
            </a:r>
          </a:p>
          <a:p>
            <a:pPr marL="777240" lvl="1" indent="-457200">
              <a:buFont typeface="+mj-lt"/>
              <a:buAutoNum type="arabicParenR"/>
            </a:pPr>
            <a:r>
              <a:rPr lang="en-US" dirty="0" err="1" smtClean="0"/>
              <a:t>Airtruck</a:t>
            </a:r>
            <a:r>
              <a:rPr lang="en-US" dirty="0" smtClean="0"/>
              <a:t> – air and truck</a:t>
            </a:r>
          </a:p>
          <a:p>
            <a:pPr lvl="1"/>
            <a:endParaRPr lang="en-US" dirty="0" smtClean="0"/>
          </a:p>
          <a:p>
            <a:pPr lvl="1"/>
            <a:r>
              <a:rPr lang="en-US" dirty="0" smtClean="0"/>
              <a:t>Advantages for example Piggyback cheaper than truck alone, but also provides flexibility and convenience.</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928662" y="1428736"/>
            <a:ext cx="7786742" cy="5429264"/>
          </a:xfrm>
        </p:spPr>
        <p:txBody>
          <a:bodyPr/>
          <a:lstStyle/>
          <a:p>
            <a:pPr>
              <a:buNone/>
            </a:pPr>
            <a:r>
              <a:rPr lang="en-US" dirty="0" smtClean="0"/>
              <a:t>   </a:t>
            </a:r>
            <a:r>
              <a:rPr lang="en-US" b="1" dirty="0" smtClean="0"/>
              <a:t>Logistics Information Management</a:t>
            </a:r>
          </a:p>
          <a:p>
            <a:endParaRPr lang="en-US" dirty="0" smtClean="0"/>
          </a:p>
          <a:p>
            <a:pPr lvl="1">
              <a:buFont typeface="Wingdings" pitchFamily="2" charset="2"/>
              <a:buChar char="v"/>
            </a:pPr>
            <a:r>
              <a:rPr lang="en-US" b="1" dirty="0" smtClean="0">
                <a:solidFill>
                  <a:srgbClr val="FF0000"/>
                </a:solidFill>
              </a:rPr>
              <a:t>Electronic data interchange (EDI): </a:t>
            </a:r>
            <a:r>
              <a:rPr lang="en-US" dirty="0" smtClean="0">
                <a:solidFill>
                  <a:srgbClr val="FF0000"/>
                </a:solidFill>
              </a:rPr>
              <a:t>the digital exchange of data between organizations which primarily is transmitted via the internet. Example </a:t>
            </a:r>
            <a:r>
              <a:rPr lang="en-US" dirty="0" err="1" smtClean="0">
                <a:solidFill>
                  <a:srgbClr val="FF0000"/>
                </a:solidFill>
              </a:rPr>
              <a:t>Walmart</a:t>
            </a:r>
            <a:r>
              <a:rPr lang="en-US" dirty="0" smtClean="0">
                <a:solidFill>
                  <a:srgbClr val="FF0000"/>
                </a:solidFill>
              </a:rPr>
              <a:t> </a:t>
            </a:r>
            <a:r>
              <a:rPr lang="en-US" dirty="0" smtClean="0">
                <a:solidFill>
                  <a:srgbClr val="FF0000"/>
                </a:solidFill>
              </a:rPr>
              <a:t>require EDI links to more than 100,000 suppliers</a:t>
            </a:r>
          </a:p>
          <a:p>
            <a:pPr lvl="1">
              <a:buFont typeface="Wingdings" pitchFamily="2" charset="2"/>
              <a:buChar char="v"/>
            </a:pPr>
            <a:endParaRPr lang="en-US" dirty="0" smtClean="0">
              <a:solidFill>
                <a:srgbClr val="FF0000"/>
              </a:solidFill>
            </a:endParaRPr>
          </a:p>
          <a:p>
            <a:pPr lvl="1"/>
            <a:r>
              <a:rPr lang="en-US" dirty="0" smtClean="0"/>
              <a:t>Vendor-managed inventory (VMI) systems or continuous inventory replenishment systems.</a:t>
            </a:r>
          </a:p>
          <a:p>
            <a:pPr lvl="2"/>
            <a:r>
              <a:rPr lang="en-US" dirty="0" smtClean="0"/>
              <a:t>Customers share real time data on sales and current inventory levels with the supplier. Example </a:t>
            </a:r>
            <a:r>
              <a:rPr lang="en-US" dirty="0" err="1" smtClean="0"/>
              <a:t>Walmart</a:t>
            </a:r>
            <a:r>
              <a:rPr lang="en-US" dirty="0" smtClean="0"/>
              <a:t>, Home Depot, P&amp;G</a:t>
            </a:r>
            <a:endParaRPr lang="th-TH"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1285860"/>
            <a:ext cx="7801004" cy="1143000"/>
          </a:xfrm>
        </p:spPr>
        <p:txBody>
          <a:bodyPr>
            <a:normAutofit fontScale="90000"/>
          </a:bodyPr>
          <a:lstStyle/>
          <a:p>
            <a:r>
              <a:rPr lang="en-US" dirty="0" smtClean="0"/>
              <a:t>Marketing Logistics and Supply Chain </a:t>
            </a:r>
            <a:r>
              <a:rPr lang="en-US" dirty="0" smtClean="0"/>
              <a:t>Management</a:t>
            </a:r>
            <a:r>
              <a:rPr lang="th-TH" dirty="0" smtClean="0"/>
              <a:t/>
            </a:r>
            <a:br>
              <a:rPr lang="th-TH" dirty="0" smtClean="0"/>
            </a:br>
            <a:r>
              <a:rPr lang="th-TH" dirty="0" smtClean="0"/>
              <a:t/>
            </a:r>
            <a:br>
              <a:rPr lang="th-TH" dirty="0" smtClean="0"/>
            </a:br>
            <a:endParaRPr lang="th-TH" dirty="0"/>
          </a:p>
        </p:txBody>
      </p:sp>
      <p:sp>
        <p:nvSpPr>
          <p:cNvPr id="7" name="ตัวยึดข้อความ 6"/>
          <p:cNvSpPr>
            <a:spLocks noGrp="1"/>
          </p:cNvSpPr>
          <p:nvPr>
            <p:ph sz="quarter" idx="1"/>
          </p:nvPr>
        </p:nvSpPr>
        <p:spPr>
          <a:xfrm>
            <a:off x="214282" y="1357298"/>
            <a:ext cx="7772400" cy="4572000"/>
          </a:xfrm>
        </p:spPr>
        <p:txBody>
          <a:bodyPr/>
          <a:lstStyle/>
          <a:p>
            <a:pPr>
              <a:buFont typeface="Wingdings" pitchFamily="2" charset="2"/>
              <a:buChar char="v"/>
            </a:pPr>
            <a:r>
              <a:rPr lang="en-US" b="1" dirty="0" smtClean="0">
                <a:solidFill>
                  <a:srgbClr val="FF0000"/>
                </a:solidFill>
              </a:rPr>
              <a:t>Integrated Logistics Management: </a:t>
            </a:r>
            <a:r>
              <a:rPr lang="en-US" dirty="0" smtClean="0">
                <a:solidFill>
                  <a:srgbClr val="FF0000"/>
                </a:solidFill>
              </a:rPr>
              <a:t>The logistics concept that emphasizes teamwork-both inside the company and among all the marketing channel organizations- to maximize the performance of the entire distribution system.</a:t>
            </a:r>
            <a:endParaRPr lang="en-US" dirty="0" smtClean="0"/>
          </a:p>
          <a:p>
            <a:r>
              <a:rPr lang="en-US" dirty="0" smtClean="0"/>
              <a:t>Cross-Functional Teamwork Inside the Company</a:t>
            </a:r>
          </a:p>
          <a:p>
            <a:r>
              <a:rPr lang="en-US" dirty="0" smtClean="0"/>
              <a:t>Building Logistics Partnerships</a:t>
            </a:r>
          </a:p>
          <a:p>
            <a:pPr lvl="1">
              <a:buNone/>
            </a:pPr>
            <a:endParaRPr lang="th-TH" dirty="0"/>
          </a:p>
        </p:txBody>
      </p:sp>
      <p:pic>
        <p:nvPicPr>
          <p:cNvPr id="10242" name="Picture 2" descr="http://www.positioningmag.com/vaf/pictures/451/45108n_L.jpg">
            <a:hlinkClick r:id="rId2"/>
          </p:cNvPr>
          <p:cNvPicPr>
            <a:picLocks noChangeAspect="1" noChangeArrowheads="1"/>
          </p:cNvPicPr>
          <p:nvPr/>
        </p:nvPicPr>
        <p:blipFill>
          <a:blip r:embed="rId3" cstate="print"/>
          <a:srcRect/>
          <a:stretch>
            <a:fillRect/>
          </a:stretch>
        </p:blipFill>
        <p:spPr bwMode="auto">
          <a:xfrm>
            <a:off x="4643438" y="3786190"/>
            <a:ext cx="4000500" cy="273844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857224" y="5643578"/>
            <a:ext cx="7772400" cy="4572000"/>
          </a:xfrm>
        </p:spPr>
        <p:txBody>
          <a:bodyPr/>
          <a:lstStyle/>
          <a:p>
            <a:pPr>
              <a:buNone/>
            </a:pPr>
            <a:r>
              <a:rPr lang="en-US" dirty="0" smtClean="0"/>
              <a:t>    </a:t>
            </a:r>
            <a:r>
              <a:rPr lang="en-US" sz="2000" b="1" dirty="0" smtClean="0"/>
              <a:t>Integrated logistics management: Many companies now employ sophisticated, system-wide supply chain management software, available from companies such as </a:t>
            </a:r>
            <a:r>
              <a:rPr lang="en-US" sz="2000" b="1" dirty="0" err="1" smtClean="0"/>
              <a:t>Logility</a:t>
            </a:r>
            <a:r>
              <a:rPr lang="en-US" sz="2000" b="1" dirty="0" smtClean="0"/>
              <a:t>.</a:t>
            </a:r>
            <a:endParaRPr lang="th-TH" sz="2000" b="1" dirty="0"/>
          </a:p>
        </p:txBody>
      </p:sp>
      <p:pic>
        <p:nvPicPr>
          <p:cNvPr id="5" name="รูปภาพ 4" descr="integrated logistics management.jpg"/>
          <p:cNvPicPr>
            <a:picLocks noChangeAspect="1"/>
          </p:cNvPicPr>
          <p:nvPr/>
        </p:nvPicPr>
        <p:blipFill>
          <a:blip r:embed="rId2" cstate="print">
            <a:lum bright="16000" contrast="-1000"/>
          </a:blip>
          <a:stretch>
            <a:fillRect/>
          </a:stretch>
        </p:blipFill>
        <p:spPr>
          <a:xfrm>
            <a:off x="1071538" y="1428736"/>
            <a:ext cx="7079030"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928662" y="1428736"/>
            <a:ext cx="7772400" cy="4572000"/>
          </a:xfrm>
        </p:spPr>
        <p:txBody>
          <a:bodyPr/>
          <a:lstStyle/>
          <a:p>
            <a:pPr>
              <a:buFont typeface="Wingdings" pitchFamily="2" charset="2"/>
              <a:buChar char="v"/>
            </a:pPr>
            <a:r>
              <a:rPr lang="en-US" b="1" dirty="0" smtClean="0">
                <a:solidFill>
                  <a:srgbClr val="FF0000"/>
                </a:solidFill>
              </a:rPr>
              <a:t>Third-Party Logistics (3PL) provider: </a:t>
            </a:r>
            <a:r>
              <a:rPr lang="en-US" dirty="0" smtClean="0">
                <a:solidFill>
                  <a:srgbClr val="FF0000"/>
                </a:solidFill>
              </a:rPr>
              <a:t>An independent logistics provider that performs any or all the functions required to get a client’s product to market</a:t>
            </a:r>
            <a:r>
              <a:rPr lang="en-US" dirty="0" smtClean="0"/>
              <a:t>.</a:t>
            </a:r>
            <a:endParaRPr lang="en-US" dirty="0" smtClean="0"/>
          </a:p>
          <a:p>
            <a:r>
              <a:rPr lang="en-US" dirty="0" smtClean="0"/>
              <a:t>UPS Logistics, FedEx Logistics, DHL Logistics</a:t>
            </a:r>
            <a:endParaRPr lang="th-TH" dirty="0"/>
          </a:p>
        </p:txBody>
      </p:sp>
      <p:pic>
        <p:nvPicPr>
          <p:cNvPr id="8194" name="Picture 2" descr="http://www.itcomponent.com/image/data/Slideshow/Web%20Image/FedEx.jpg">
            <a:hlinkClick r:id="rId2"/>
          </p:cNvPr>
          <p:cNvPicPr>
            <a:picLocks noChangeAspect="1" noChangeArrowheads="1"/>
          </p:cNvPicPr>
          <p:nvPr/>
        </p:nvPicPr>
        <p:blipFill>
          <a:blip r:embed="rId3" cstate="print"/>
          <a:srcRect/>
          <a:stretch>
            <a:fillRect/>
          </a:stretch>
        </p:blipFill>
        <p:spPr bwMode="auto">
          <a:xfrm>
            <a:off x="4000496" y="3500438"/>
            <a:ext cx="4429156" cy="3045045"/>
          </a:xfrm>
          <a:prstGeom prst="rect">
            <a:avLst/>
          </a:prstGeom>
          <a:noFill/>
        </p:spPr>
      </p:pic>
      <p:pic>
        <p:nvPicPr>
          <p:cNvPr id="8196" name="Picture 4" descr="http://3.bp.blogspot.com/_jPXegcOIx4U/S_TuZcG77HI/AAAAAAAACag/1SQbv4Wts6I/s1600/wrongpack4_fedex.jpg">
            <a:hlinkClick r:id="rId4"/>
          </p:cNvPr>
          <p:cNvPicPr>
            <a:picLocks noChangeAspect="1" noChangeArrowheads="1"/>
          </p:cNvPicPr>
          <p:nvPr/>
        </p:nvPicPr>
        <p:blipFill>
          <a:blip r:embed="rId5" cstate="print"/>
          <a:srcRect/>
          <a:stretch>
            <a:fillRect/>
          </a:stretch>
        </p:blipFill>
        <p:spPr bwMode="auto">
          <a:xfrm rot="1412396">
            <a:off x="793351" y="3273492"/>
            <a:ext cx="2357454" cy="3033258"/>
          </a:xfrm>
          <a:prstGeom prst="rect">
            <a:avLst/>
          </a:prstGeom>
          <a:ln>
            <a:noFill/>
          </a:ln>
          <a:effectLst>
            <a:softEdge rad="112500"/>
          </a:effec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Real Marketing 12.2</a:t>
            </a:r>
            <a:br>
              <a:rPr lang="en-US" dirty="0" smtClean="0"/>
            </a:br>
            <a:r>
              <a:rPr lang="en-US" sz="2700" dirty="0" smtClean="0"/>
              <a:t>UPS: “We Love Logistics”- Put UPS to work for You and You’ll Love Logistics too</a:t>
            </a:r>
            <a:endParaRPr lang="th-TH" sz="2700" dirty="0"/>
          </a:p>
        </p:txBody>
      </p:sp>
      <p:sp>
        <p:nvSpPr>
          <p:cNvPr id="3" name="ตัวยึดเนื้อหา 2"/>
          <p:cNvSpPr>
            <a:spLocks noGrp="1"/>
          </p:cNvSpPr>
          <p:nvPr>
            <p:ph sz="quarter" idx="1"/>
          </p:nvPr>
        </p:nvSpPr>
        <p:spPr>
          <a:xfrm>
            <a:off x="785786" y="5429264"/>
            <a:ext cx="7772400" cy="4572000"/>
          </a:xfrm>
        </p:spPr>
        <p:txBody>
          <a:bodyPr>
            <a:normAutofit/>
          </a:bodyPr>
          <a:lstStyle/>
          <a:p>
            <a:pPr>
              <a:buNone/>
            </a:pPr>
            <a:r>
              <a:rPr lang="en-US" sz="2000" b="1" dirty="0" smtClean="0"/>
              <a:t>      Whereas many customer hate dealing with logistics process, UPS proclaims “We love Logistics” it makes running your business easier. It helps you create better customer experiences. It’s a whole new way of thinking.”</a:t>
            </a:r>
            <a:endParaRPr lang="th-TH" sz="2000" b="1" dirty="0"/>
          </a:p>
        </p:txBody>
      </p:sp>
      <p:pic>
        <p:nvPicPr>
          <p:cNvPr id="4" name="รูปภาพ 3" descr="ups.jpg"/>
          <p:cNvPicPr>
            <a:picLocks noChangeAspect="1"/>
          </p:cNvPicPr>
          <p:nvPr/>
        </p:nvPicPr>
        <p:blipFill>
          <a:blip r:embed="rId2" cstate="print">
            <a:lum bright="19000" contrast="-8000"/>
          </a:blip>
          <a:stretch>
            <a:fillRect/>
          </a:stretch>
        </p:blipFill>
        <p:spPr>
          <a:xfrm>
            <a:off x="1643042" y="1643050"/>
            <a:ext cx="5286412" cy="373158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722</TotalTime>
  <Words>2580</Words>
  <Application>Microsoft Office PowerPoint</Application>
  <PresentationFormat>นำเสนอทางหน้าจอ (4:3)</PresentationFormat>
  <Paragraphs>224</Paragraphs>
  <Slides>52</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52</vt:i4>
      </vt:variant>
    </vt:vector>
  </HeadingPairs>
  <TitlesOfParts>
    <vt:vector size="53" baseType="lpstr">
      <vt:lpstr>เสมอภาค</vt:lpstr>
      <vt:lpstr>Distribution Channels Strategy  I CHAPTER 12:Delivering Customer Value</vt:lpstr>
      <vt:lpstr>Objective Outline</vt:lpstr>
      <vt:lpstr>Netflix’s Channel Innovation: Finding the Future by Abandoning the Past </vt:lpstr>
      <vt:lpstr>Objective 1</vt:lpstr>
      <vt:lpstr>Supply Chains and the Value Delivery Network</vt:lpstr>
      <vt:lpstr>ภาพนิ่ง 6</vt:lpstr>
      <vt:lpstr>Supply Chains and the Value Delivery Network How Channel Members Add Value </vt:lpstr>
      <vt:lpstr>Supply Chains and the Value Delivery Network</vt:lpstr>
      <vt:lpstr>ภาพนิ่ง 9</vt:lpstr>
      <vt:lpstr>Supply Chains and the Value Delivery Network</vt:lpstr>
      <vt:lpstr>Supply Chains and the Value Delivery Network</vt:lpstr>
      <vt:lpstr>Supply Chains and the Value Delivery Network Number of Channel Levels </vt:lpstr>
      <vt:lpstr>Supply Chains and the Value Delivery Network</vt:lpstr>
      <vt:lpstr>Objective 2</vt:lpstr>
      <vt:lpstr>Channel Behavior and Organization Channel Behavior </vt:lpstr>
      <vt:lpstr>ภาพนิ่ง 16</vt:lpstr>
      <vt:lpstr>Channel Behavior and Organization Vertical Marketing Systems (VMS) </vt:lpstr>
      <vt:lpstr>Figure 12.3 Comparison of Conventional Distribution Channel with Vertical Marketing System </vt:lpstr>
      <vt:lpstr>Channel Behavior and Organization Vertical Marketing Systems (VMS)   </vt:lpstr>
      <vt:lpstr>Channel Behavior and Organization Vertical Marketing Systems (VMS)   </vt:lpstr>
      <vt:lpstr>Channel Behavior and Organization Vertical Marketing Systems (VMS)   </vt:lpstr>
      <vt:lpstr>ภาพนิ่ง 22</vt:lpstr>
      <vt:lpstr>Channel Behavior and Organization Vertical Marketing Systems (VMS)   </vt:lpstr>
      <vt:lpstr>Channel Behavior and Organization  Horizontal Marketing Systems   </vt:lpstr>
      <vt:lpstr>ภาพนิ่ง 25</vt:lpstr>
      <vt:lpstr>Channel Behavior and Organization </vt:lpstr>
      <vt:lpstr>Changing Channel Organization</vt:lpstr>
      <vt:lpstr>Objective 3</vt:lpstr>
      <vt:lpstr>Channel Design Decisions </vt:lpstr>
      <vt:lpstr>Channel Design Decisions </vt:lpstr>
      <vt:lpstr>Channel Design Decisions </vt:lpstr>
      <vt:lpstr>ภาพนิ่ง 32</vt:lpstr>
      <vt:lpstr>Channel Design Decisions </vt:lpstr>
      <vt:lpstr>Channel Design Decisions Designing International Distribution Channels </vt:lpstr>
      <vt:lpstr>Objective 4</vt:lpstr>
      <vt:lpstr>Channel Management Decisions</vt:lpstr>
      <vt:lpstr>Real Marketing 12.1 Working with Channel Partners to Create Value for Customers</vt:lpstr>
      <vt:lpstr>Channel Management Decisions Public Policy and Distribution Decisions</vt:lpstr>
      <vt:lpstr>Marketing Logistics and Supply Chain Management </vt:lpstr>
      <vt:lpstr>Marketing Logistics and Supply Chain Management </vt:lpstr>
      <vt:lpstr>ภาพนิ่ง 41</vt:lpstr>
      <vt:lpstr>Marketing Logistics and Supply Chain Management </vt:lpstr>
      <vt:lpstr>Marketing Logistics and Supply Chain Management </vt:lpstr>
      <vt:lpstr>Marketing Logistics and Supply Chain Management </vt:lpstr>
      <vt:lpstr>Marketing Logistics and Supply Chain Management </vt:lpstr>
      <vt:lpstr>Marketing Logistics and Supply Chain Management </vt:lpstr>
      <vt:lpstr>Marketing Logistics and Supply Chain Management </vt:lpstr>
      <vt:lpstr>Marketing Logistics and Supply Chain Management </vt:lpstr>
      <vt:lpstr>Marketing Logistics and Supply Chain Management  </vt:lpstr>
      <vt:lpstr>Marketing Logistics and Supply Chain Management </vt:lpstr>
      <vt:lpstr>Marketing Logistics and Supply Chain Management </vt:lpstr>
      <vt:lpstr>Real Marketing 12.2 UPS: “We Love Logistics”- Put UPS to work for You and You’ll Love Logistics too</vt:lpstr>
    </vt:vector>
  </TitlesOfParts>
  <Company>Service 99-99-9999</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Mr.Robin ThaiSakon</cp:lastModifiedBy>
  <cp:revision>110</cp:revision>
  <dcterms:created xsi:type="dcterms:W3CDTF">2013-10-18T08:44:42Z</dcterms:created>
  <dcterms:modified xsi:type="dcterms:W3CDTF">2013-11-01T09:07:55Z</dcterms:modified>
</cp:coreProperties>
</file>