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34" r:id="rId2"/>
    <p:sldId id="259" r:id="rId3"/>
    <p:sldId id="260" r:id="rId4"/>
    <p:sldId id="391" r:id="rId5"/>
    <p:sldId id="263" r:id="rId6"/>
    <p:sldId id="390" r:id="rId7"/>
    <p:sldId id="265" r:id="rId8"/>
    <p:sldId id="392" r:id="rId9"/>
    <p:sldId id="270" r:id="rId10"/>
    <p:sldId id="269" r:id="rId11"/>
    <p:sldId id="393" r:id="rId12"/>
    <p:sldId id="394" r:id="rId13"/>
    <p:sldId id="336" r:id="rId14"/>
    <p:sldId id="337" r:id="rId15"/>
    <p:sldId id="281" r:id="rId16"/>
    <p:sldId id="280" r:id="rId17"/>
    <p:sldId id="338" r:id="rId18"/>
    <p:sldId id="339" r:id="rId19"/>
    <p:sldId id="395" r:id="rId20"/>
    <p:sldId id="396" r:id="rId21"/>
    <p:sldId id="285" r:id="rId22"/>
    <p:sldId id="287" r:id="rId23"/>
    <p:sldId id="343" r:id="rId24"/>
    <p:sldId id="289" r:id="rId25"/>
    <p:sldId id="341" r:id="rId26"/>
    <p:sldId id="293" r:id="rId27"/>
    <p:sldId id="342" r:id="rId28"/>
    <p:sldId id="294" r:id="rId29"/>
    <p:sldId id="340" r:id="rId30"/>
    <p:sldId id="296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57ABF28-C4AA-4902-B1C2-23BF531BCC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D87073-0B63-4076-B4E7-AE77B211054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E192160D-A9C9-4714-8204-A4C89DFDFCBE}" type="datetimeFigureOut">
              <a:rPr lang="en-US"/>
              <a:pPr>
                <a:defRPr/>
              </a:pPr>
              <a:t>2/11/2020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CB02A2B-1A65-4756-AC4B-65059C44AE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C07DD92-F249-48AD-822C-E2440ADEFA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AAD8C2-74D7-408B-A54F-5D88FEC8530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939763-56C8-4136-9A83-50FB46507F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7B515EBF-1358-4764-B464-53DCFA24EC4B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D2A0DBE-D1FE-4885-A671-9D72041ADBF1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611FD-EB38-48A1-AB57-AB2313CC4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DD9B3-99FD-4D0F-833E-9866A2D9C8F5}" type="datetimeFigureOut">
              <a:rPr lang="en-US"/>
              <a:pPr>
                <a:defRPr/>
              </a:pPr>
              <a:t>2/11/2020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39BAE-6F30-41B7-A69E-E92BE41A4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AEB-CB99-4093-A99D-3C62358E2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35F41-5D5E-41EA-92AD-BE2A1F5A8F2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554622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797F3-2935-4A78-AADB-F6298FE87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61A28-5B57-424F-B48C-D56383830B13}" type="datetimeFigureOut">
              <a:rPr lang="en-US"/>
              <a:pPr>
                <a:defRPr/>
              </a:pPr>
              <a:t>2/11/2020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9228A-5724-473B-859D-D04B42953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8BBD8-657D-4ADB-B18D-990FB4B6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F87A23-41BA-4467-9B40-3F59E1FB5D2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9049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AA96D-718A-49E9-ABFC-747DDAB08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E507B-3EEF-4679-BA03-7C8DB2F75AFB}" type="datetimeFigureOut">
              <a:rPr lang="en-US"/>
              <a:pPr>
                <a:defRPr/>
              </a:pPr>
              <a:t>2/11/2020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DF148-E379-4169-A5D1-FC630F08F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E1DE8-13C8-44C0-AAF4-BDDAF64BF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0D198-9664-4870-92AA-7C2402F3BEA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956996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0348240-50A1-4C9B-8585-DC4F2B830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36452-80C3-4248-A2CA-DCCE46A0492E}" type="datetimeFigureOut">
              <a:rPr lang="en-US"/>
              <a:pPr>
                <a:defRPr/>
              </a:pPr>
              <a:t>2/11/2020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4DCE5-6D9E-4642-AF37-61AC28D1D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3F65FF-7F42-41CA-92C5-1AB92EFAC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F69B2-77D2-4B89-B766-E60A849875BD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86376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D45E9C0-FC8C-4884-AF37-644CCD572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B02E8-7FFB-4318-B487-1097F680F3AA}" type="datetimeFigureOut">
              <a:rPr lang="en-US"/>
              <a:pPr>
                <a:defRPr/>
              </a:pPr>
              <a:t>2/11/2020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76EE9F4-3FCD-4DA3-BBB8-380619EC4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53DCC9F-A6E8-4C26-91BA-2F2FD7C85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B0C6C-68E7-4D75-8B63-8D55CA7BDF1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55466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D5B4105-B98C-4E70-A185-D8A48A72B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6C3E3-A7F8-4F7D-A074-CA0C92C9EE5A}" type="datetimeFigureOut">
              <a:rPr lang="en-US"/>
              <a:pPr>
                <a:defRPr/>
              </a:pPr>
              <a:t>2/11/2020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76E3028-1BAB-4034-84D5-C8564E134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92A2B0-099E-4090-9323-3246B5255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9EBE6-9899-4264-9096-24B68AF6E05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32642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CC42ACE-9209-4411-8C5A-064826CD3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91408-6344-4936-81C0-9CC317624DF0}" type="datetimeFigureOut">
              <a:rPr lang="en-US"/>
              <a:pPr>
                <a:defRPr/>
              </a:pPr>
              <a:t>2/11/2020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2E6275-4ADE-4768-AA75-6ECD87A7C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A9F3D3B-C186-4F04-89B5-CBBBF05CB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16E59-9EA6-4AD3-B822-E1FA19F5B17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93208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B4FE366-FF86-4448-BE98-937F6BE92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CD87E-FEE7-457F-8177-12FF9C0CB21E}" type="datetimeFigureOut">
              <a:rPr lang="en-US"/>
              <a:pPr>
                <a:defRPr/>
              </a:pPr>
              <a:t>2/11/2020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A6F747C-9079-4ECB-89D9-3A8EF515C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A2EC010-C087-4227-A470-356100CBC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16DF50-00BE-4B25-96E7-E40A329E699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276002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E92F939-2449-4000-ABC1-B46828C86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3C176-D2E8-48C1-BC65-324AB427822D}" type="datetimeFigureOut">
              <a:rPr lang="en-US"/>
              <a:pPr>
                <a:defRPr/>
              </a:pPr>
              <a:t>2/11/2020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680E68E-ECE6-408D-BE81-11AC77172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93A0DF-2564-4E5B-9994-B9196200E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670A1-9FEF-4072-B33E-2F0D6754FC7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740448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124E56-7705-479E-A797-E5AB993E5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35CD9-4916-4746-903D-D23F08F75C7E}" type="datetimeFigureOut">
              <a:rPr lang="en-US"/>
              <a:pPr>
                <a:defRPr/>
              </a:pPr>
              <a:t>2/11/2020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48B9E-240B-4DD7-99A4-941F28179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B2608-4D41-449C-B1EE-A4227F7F2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8B7BD-A985-4816-8ED5-039A0CBA888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17940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A3B43-625E-407C-BA30-BC9304B0E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F298B-F19D-441C-AC92-659D14CECB76}" type="datetimeFigureOut">
              <a:rPr lang="en-US"/>
              <a:pPr>
                <a:defRPr/>
              </a:pPr>
              <a:t>2/11/2020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B87F8-00E7-4375-B3AE-AC2EE809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A6D55-9FC5-4E08-88FD-04EC9603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1E972E-2B91-4E5A-9573-4735E43E8AD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2696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Placeholder 1">
            <a:extLst>
              <a:ext uri="{FF2B5EF4-FFF2-40B4-BE49-F238E27FC236}">
                <a16:creationId xmlns:a16="http://schemas.microsoft.com/office/drawing/2014/main" id="{5CF0CEA2-A7DF-4AF3-9FAA-FC922FA7235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33795" name="Text Placeholder 2">
            <a:extLst>
              <a:ext uri="{FF2B5EF4-FFF2-40B4-BE49-F238E27FC236}">
                <a16:creationId xmlns:a16="http://schemas.microsoft.com/office/drawing/2014/main" id="{D616787A-8056-44A8-9653-E1DBF85D87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F7ACA-B1B2-413E-A237-CFD8996AAE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616C811-2921-47FA-AFB7-1092CF0BBCDB}" type="datetimeFigureOut">
              <a:rPr lang="en-US"/>
              <a:pPr>
                <a:defRPr/>
              </a:pPr>
              <a:t>2/11/2020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99119-8696-4BF4-969B-6F0FC3ACD4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22DF54-78E9-4DB8-B60D-6689F280DC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6642109-BC84-4993-B73B-CCFB076761D8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A64D27E-769E-41FF-AC9A-35DB3A3047FD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Risk and Information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15)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4</a:t>
            </a:r>
            <a:endParaRPr lang="en-US" sz="44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D965A68-DADA-4D80-A851-57BA121AA096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</a:t>
            </a:fld>
            <a:endParaRPr lang="en-US" altLang="en-US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71086" name="AutoShape 1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3600" b="1" dirty="0">
                <a:solidFill>
                  <a:srgbClr val="000066"/>
                </a:solidFill>
                <a:latin typeface="Calibri" pitchFamily="34" charset="0"/>
              </a:rPr>
              <a:t>Tools for Describing Risky Outcomes</a:t>
            </a:r>
            <a:endParaRPr lang="en-US" alt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061" name="Rectangle 15"/>
          <p:cNvSpPr>
            <a:spLocks noChangeArrowheads="1"/>
          </p:cNvSpPr>
          <p:nvPr/>
        </p:nvSpPr>
        <p:spPr bwMode="auto">
          <a:xfrm>
            <a:off x="761999" y="2057400"/>
            <a:ext cx="7772400" cy="378565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Definition: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A 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lottery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is any event with an uncertain outcome.</a:t>
            </a:r>
          </a:p>
          <a:p>
            <a:pPr eaLnBrk="1" hangingPunct="1"/>
            <a:endParaRPr lang="en-US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Examples: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Investment, Roulette, Football Game.</a:t>
            </a:r>
          </a:p>
          <a:p>
            <a:pPr eaLnBrk="1" hangingPunct="1"/>
            <a:endParaRPr lang="en-US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endParaRPr lang="en-US" altLang="en-US" sz="24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Definition: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A 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probability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of an outcome </a:t>
            </a:r>
            <a:r>
              <a:rPr lang="en-US" altLang="en-US" sz="2400" i="1" dirty="0">
                <a:latin typeface="Calibri" panose="020F0502020204030204" pitchFamily="34" charset="0"/>
                <a:cs typeface="Calibri" panose="020F0502020204030204" pitchFamily="34" charset="0"/>
              </a:rPr>
              <a:t>(of a lottery)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is the likelihood that this outcome occurs.  </a:t>
            </a:r>
          </a:p>
          <a:p>
            <a:pPr eaLnBrk="1" hangingPunct="1"/>
            <a:endParaRPr lang="en-US" altLang="en-US" sz="24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2400" u="sng" dirty="0">
                <a:latin typeface="Calibri" panose="020F0502020204030204" pitchFamily="34" charset="0"/>
                <a:cs typeface="Calibri" panose="020F0502020204030204" pitchFamily="34" charset="0"/>
              </a:rPr>
              <a:t>Example: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The probability often is estimated by the historical frequency of the outcome.</a:t>
            </a:r>
          </a:p>
        </p:txBody>
      </p:sp>
      <p:sp>
        <p:nvSpPr>
          <p:cNvPr id="2062" name="Line 16"/>
          <p:cNvSpPr>
            <a:spLocks noChangeShapeType="1"/>
          </p:cNvSpPr>
          <p:nvPr/>
        </p:nvSpPr>
        <p:spPr bwMode="auto">
          <a:xfrm>
            <a:off x="1828799" y="3657600"/>
            <a:ext cx="5638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FA20C6D-297B-4EE1-8F82-15A442C15454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3</a:t>
            </a:fld>
            <a:endParaRPr lang="en-US" altLang="en-US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533398" y="1818749"/>
            <a:ext cx="8229602" cy="378565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itchFamily="34" charset="0"/>
              </a:rPr>
              <a:t>Definition:</a:t>
            </a:r>
            <a:r>
              <a:rPr lang="en-US" altLang="en-US" sz="2400" dirty="0">
                <a:latin typeface="Calibri" pitchFamily="34" charset="0"/>
              </a:rPr>
              <a:t>  The </a:t>
            </a:r>
            <a:r>
              <a:rPr lang="en-US" altLang="en-US" sz="2400" b="1" dirty="0">
                <a:latin typeface="Calibri" pitchFamily="34" charset="0"/>
              </a:rPr>
              <a:t>probability distribution</a:t>
            </a:r>
            <a:r>
              <a:rPr lang="en-US" altLang="en-US" sz="2400" dirty="0">
                <a:latin typeface="Calibri" pitchFamily="34" charset="0"/>
              </a:rPr>
              <a:t> of the lottery depicts all possible payoffs in the lottery and their associated probabilities.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u="sng" dirty="0">
                <a:latin typeface="Calibri" pitchFamily="34" charset="0"/>
              </a:rPr>
              <a:t>Property:</a:t>
            </a:r>
            <a:r>
              <a:rPr lang="en-US" altLang="en-US" sz="2400" dirty="0">
                <a:latin typeface="Calibri" pitchFamily="34" charset="0"/>
              </a:rPr>
              <a:t> 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Calibri" pitchFamily="34" charset="0"/>
              </a:rPr>
              <a:t>The probability of any particular outcome is between 0 and 1.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Calibri" pitchFamily="34" charset="0"/>
              </a:rPr>
              <a:t>The sum of the probabilities of all possible outcomes equals 1.</a:t>
            </a:r>
          </a:p>
          <a:p>
            <a:pPr eaLnBrk="1" hangingPunct="1"/>
            <a:endParaRPr lang="en-US" altLang="en-US" sz="2400" u="sng" dirty="0">
              <a:solidFill>
                <a:srgbClr val="000066"/>
              </a:solidFill>
              <a:latin typeface="Calibri" pitchFamily="34" charset="0"/>
            </a:endParaRPr>
          </a:p>
          <a:p>
            <a:pPr eaLnBrk="1" hangingPunct="1"/>
            <a:endParaRPr lang="en-US" altLang="en-US" sz="2400" u="sng" dirty="0">
              <a:solidFill>
                <a:srgbClr val="000066"/>
              </a:solidFill>
              <a:latin typeface="Calibri" pitchFamily="34" charset="0"/>
            </a:endParaRPr>
          </a:p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itchFamily="34" charset="0"/>
              </a:rPr>
              <a:t>Definition:</a:t>
            </a:r>
            <a:r>
              <a:rPr lang="en-US" altLang="en-US" sz="2400" dirty="0">
                <a:latin typeface="Calibri" pitchFamily="34" charset="0"/>
              </a:rPr>
              <a:t>  Probabilities that reflect </a:t>
            </a:r>
            <a:r>
              <a:rPr lang="en-US" altLang="en-US" sz="2400" u="sng" dirty="0">
                <a:latin typeface="Calibri" pitchFamily="34" charset="0"/>
              </a:rPr>
              <a:t>subjective</a:t>
            </a:r>
            <a:r>
              <a:rPr lang="en-US" altLang="en-US" sz="2400" dirty="0">
                <a:latin typeface="Calibri" pitchFamily="34" charset="0"/>
              </a:rPr>
              <a:t> beliefs about risky events are called </a:t>
            </a:r>
            <a:r>
              <a:rPr lang="en-US" altLang="en-US" sz="2400" b="1" dirty="0">
                <a:latin typeface="Calibri" pitchFamily="34" charset="0"/>
              </a:rPr>
              <a:t>subjective probabilities</a:t>
            </a:r>
            <a:r>
              <a:rPr lang="en-US" altLang="en-US" sz="2400" dirty="0">
                <a:latin typeface="Calibri" pitchFamily="34" charset="0"/>
              </a:rPr>
              <a:t>.</a:t>
            </a:r>
          </a:p>
        </p:txBody>
      </p:sp>
      <p:sp>
        <p:nvSpPr>
          <p:cNvPr id="772108" name="AutoShape 12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3600" b="1" dirty="0">
                <a:solidFill>
                  <a:srgbClr val="000066"/>
                </a:solidFill>
                <a:latin typeface="Calibri" pitchFamily="34" charset="0"/>
              </a:rPr>
              <a:t>Tools for Describing Risky Outcomes</a:t>
            </a:r>
            <a:endParaRPr lang="en-US" altLang="en-US" sz="36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4" name="Line 16">
            <a:extLst>
              <a:ext uri="{FF2B5EF4-FFF2-40B4-BE49-F238E27FC236}">
                <a16:creationId xmlns:a16="http://schemas.microsoft.com/office/drawing/2014/main" id="{7172678F-CD6E-4E2F-8E92-38754CC34896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799" y="4419600"/>
            <a:ext cx="5638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27E8A53-ED8C-46C0-97E9-C9AB5ABEBE6F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4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125" name="Rectangle 6"/>
          <p:cNvSpPr>
            <a:spLocks noChangeArrowheads="1"/>
          </p:cNvSpPr>
          <p:nvPr/>
        </p:nvSpPr>
        <p:spPr bwMode="auto">
          <a:xfrm>
            <a:off x="3733800" y="4457700"/>
            <a:ext cx="914400" cy="1409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>
              <a:latin typeface="Calibri" pitchFamily="34" charset="0"/>
            </a:endParaRPr>
          </a:p>
        </p:txBody>
      </p:sp>
      <p:sp>
        <p:nvSpPr>
          <p:cNvPr id="5127" name="Text Box 16"/>
          <p:cNvSpPr txBox="1">
            <a:spLocks noChangeArrowheads="1"/>
          </p:cNvSpPr>
          <p:nvPr/>
        </p:nvSpPr>
        <p:spPr bwMode="auto">
          <a:xfrm>
            <a:off x="4523582" y="3736976"/>
            <a:ext cx="3224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33% chance of winning</a:t>
            </a:r>
          </a:p>
        </p:txBody>
      </p:sp>
      <p:sp>
        <p:nvSpPr>
          <p:cNvPr id="774169" name="AutoShape 25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Probability Distribution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136" name="Text Box 27"/>
          <p:cNvSpPr txBox="1">
            <a:spLocks noChangeArrowheads="1"/>
          </p:cNvSpPr>
          <p:nvPr/>
        </p:nvSpPr>
        <p:spPr bwMode="auto">
          <a:xfrm>
            <a:off x="7351713" y="5638800"/>
            <a:ext cx="1030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34" charset="0"/>
              </a:rPr>
              <a:t>Payoff</a:t>
            </a:r>
          </a:p>
        </p:txBody>
      </p:sp>
      <p:sp>
        <p:nvSpPr>
          <p:cNvPr id="5137" name="Rectangle 28"/>
          <p:cNvSpPr>
            <a:spLocks noChangeArrowheads="1"/>
          </p:cNvSpPr>
          <p:nvPr/>
        </p:nvSpPr>
        <p:spPr bwMode="auto">
          <a:xfrm>
            <a:off x="2093913" y="3352800"/>
            <a:ext cx="914400" cy="2514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>
              <a:latin typeface="Calibri" pitchFamily="34" charset="0"/>
            </a:endParaRPr>
          </a:p>
        </p:txBody>
      </p:sp>
      <p:sp>
        <p:nvSpPr>
          <p:cNvPr id="5141" name="Line 32"/>
          <p:cNvSpPr>
            <a:spLocks noChangeShapeType="1"/>
          </p:cNvSpPr>
          <p:nvPr/>
        </p:nvSpPr>
        <p:spPr bwMode="auto">
          <a:xfrm flipV="1">
            <a:off x="1255713" y="2133600"/>
            <a:ext cx="0" cy="3733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2" name="Line 33"/>
          <p:cNvSpPr>
            <a:spLocks noChangeShapeType="1"/>
          </p:cNvSpPr>
          <p:nvPr/>
        </p:nvSpPr>
        <p:spPr bwMode="auto">
          <a:xfrm>
            <a:off x="1255713" y="5867400"/>
            <a:ext cx="6019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3" name="Text Box 34"/>
          <p:cNvSpPr txBox="1">
            <a:spLocks noChangeArrowheads="1"/>
          </p:cNvSpPr>
          <p:nvPr/>
        </p:nvSpPr>
        <p:spPr bwMode="auto">
          <a:xfrm>
            <a:off x="2017713" y="5867400"/>
            <a:ext cx="2622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   $25		$100</a:t>
            </a:r>
          </a:p>
        </p:txBody>
      </p:sp>
      <p:sp>
        <p:nvSpPr>
          <p:cNvPr id="5144" name="Line 35"/>
          <p:cNvSpPr>
            <a:spLocks noChangeShapeType="1"/>
          </p:cNvSpPr>
          <p:nvPr/>
        </p:nvSpPr>
        <p:spPr bwMode="auto">
          <a:xfrm flipH="1">
            <a:off x="2398713" y="3048000"/>
            <a:ext cx="609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5" name="Text Box 36"/>
          <p:cNvSpPr txBox="1">
            <a:spLocks noChangeArrowheads="1"/>
          </p:cNvSpPr>
          <p:nvPr/>
        </p:nvSpPr>
        <p:spPr bwMode="auto">
          <a:xfrm>
            <a:off x="2867819" y="2637038"/>
            <a:ext cx="2935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67% chance of losing</a:t>
            </a:r>
          </a:p>
        </p:txBody>
      </p:sp>
      <p:sp>
        <p:nvSpPr>
          <p:cNvPr id="27" name="Text Box 6">
            <a:extLst>
              <a:ext uri="{FF2B5EF4-FFF2-40B4-BE49-F238E27FC236}">
                <a16:creationId xmlns:a16="http://schemas.microsoft.com/office/drawing/2014/main" id="{240E779E-37C1-4A88-BEC7-3BE06EAF87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5619" y="1811551"/>
            <a:ext cx="738188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1</a:t>
            </a:r>
          </a:p>
          <a:p>
            <a:r>
              <a:rPr lang="en-GB" altLang="en-US" sz="2400" b="1" dirty="0">
                <a:latin typeface="Calibri" pitchFamily="34" charset="0"/>
              </a:rPr>
              <a:t>.90</a:t>
            </a:r>
          </a:p>
          <a:p>
            <a:r>
              <a:rPr lang="en-GB" altLang="en-US" sz="2400" b="1" dirty="0">
                <a:latin typeface="Calibri" pitchFamily="34" charset="0"/>
              </a:rPr>
              <a:t>.80</a:t>
            </a:r>
          </a:p>
          <a:p>
            <a:r>
              <a:rPr lang="en-GB" altLang="en-US" sz="2400" b="1" dirty="0">
                <a:latin typeface="Calibri" pitchFamily="34" charset="0"/>
              </a:rPr>
              <a:t>.70</a:t>
            </a:r>
          </a:p>
          <a:p>
            <a:r>
              <a:rPr lang="en-GB" altLang="en-US" sz="2400" b="1" dirty="0">
                <a:latin typeface="Calibri" pitchFamily="34" charset="0"/>
              </a:rPr>
              <a:t>.60</a:t>
            </a:r>
          </a:p>
          <a:p>
            <a:r>
              <a:rPr lang="en-GB" altLang="en-US" sz="2400" b="1" dirty="0">
                <a:latin typeface="Calibri" pitchFamily="34" charset="0"/>
              </a:rPr>
              <a:t>.50</a:t>
            </a:r>
          </a:p>
          <a:p>
            <a:r>
              <a:rPr lang="en-GB" altLang="en-US" sz="2400" b="1" dirty="0">
                <a:latin typeface="Calibri" pitchFamily="34" charset="0"/>
              </a:rPr>
              <a:t>.40</a:t>
            </a:r>
          </a:p>
          <a:p>
            <a:r>
              <a:rPr lang="en-GB" altLang="en-US" sz="2400" b="1" dirty="0">
                <a:latin typeface="Calibri" pitchFamily="34" charset="0"/>
              </a:rPr>
              <a:t>.30</a:t>
            </a:r>
          </a:p>
          <a:p>
            <a:r>
              <a:rPr lang="en-GB" altLang="en-US" sz="2400" b="1" dirty="0">
                <a:latin typeface="Calibri" pitchFamily="34" charset="0"/>
              </a:rPr>
              <a:t>.20</a:t>
            </a:r>
          </a:p>
          <a:p>
            <a:r>
              <a:rPr lang="en-GB" altLang="en-US" sz="2400" b="1" dirty="0">
                <a:latin typeface="Calibri" pitchFamily="34" charset="0"/>
              </a:rPr>
              <a:t>.10</a:t>
            </a:r>
          </a:p>
          <a:p>
            <a:r>
              <a:rPr lang="en-GB" altLang="en-US" sz="2400" b="1" dirty="0">
                <a:latin typeface="Calibri" pitchFamily="34" charset="0"/>
              </a:rPr>
              <a:t>0</a:t>
            </a:r>
          </a:p>
        </p:txBody>
      </p:sp>
      <p:sp>
        <p:nvSpPr>
          <p:cNvPr id="28" name="Text Box 3">
            <a:extLst>
              <a:ext uri="{FF2B5EF4-FFF2-40B4-BE49-F238E27FC236}">
                <a16:creationId xmlns:a16="http://schemas.microsoft.com/office/drawing/2014/main" id="{DAC62CE4-A52B-4D06-BDB5-7342C492F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831" y="1354351"/>
            <a:ext cx="16557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Probability</a:t>
            </a:r>
          </a:p>
        </p:txBody>
      </p:sp>
      <p:sp>
        <p:nvSpPr>
          <p:cNvPr id="29" name="Line 35">
            <a:extLst>
              <a:ext uri="{FF2B5EF4-FFF2-40B4-BE49-F238E27FC236}">
                <a16:creationId xmlns:a16="http://schemas.microsoft.com/office/drawing/2014/main" id="{03A4194E-76E9-44B6-806D-662AF469418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030663" y="4156075"/>
            <a:ext cx="609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800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90DEFB7-7EA8-454E-9F7B-D03DD73ABCFC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5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75179" name="AutoShape 11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Expected Value and Expected Utility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775180" name="Rectangle 12"/>
          <p:cNvSpPr>
            <a:spLocks noChangeArrowheads="1"/>
          </p:cNvSpPr>
          <p:nvPr/>
        </p:nvSpPr>
        <p:spPr bwMode="auto">
          <a:xfrm>
            <a:off x="790575" y="1449417"/>
            <a:ext cx="7562850" cy="452431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Definition: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The 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expected value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of a lottery is a measure of the average payoff that the lottery will generate.</a:t>
            </a:r>
          </a:p>
          <a:p>
            <a:pPr eaLnBrk="1" hangingPunct="1"/>
            <a:endParaRPr lang="en-US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Let X be a lottery with three possible outcomes A, B, and C.</a:t>
            </a:r>
          </a:p>
          <a:p>
            <a:pPr algn="ctr" eaLnBrk="1" hangingPunct="1"/>
            <a:endParaRPr lang="en-US" alt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E[X] = </a:t>
            </a:r>
            <a:r>
              <a:rPr lang="en-US" alt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(A)∙A + </a:t>
            </a:r>
            <a:r>
              <a:rPr lang="en-US" alt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(B)∙B + </a:t>
            </a:r>
            <a:r>
              <a:rPr lang="en-US" alt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(C)∙C</a:t>
            </a:r>
          </a:p>
          <a:p>
            <a:pPr algn="ctr" eaLnBrk="1" hangingPunct="1"/>
            <a:endParaRPr lang="en-US" alt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/>
            <a:endParaRPr lang="en-US" alt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Definition: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The 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expected utility</a:t>
            </a:r>
            <a:r>
              <a:rPr lang="en-US" alt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of a lottery is the average value of the utility levels that the lottery will generate.</a:t>
            </a:r>
          </a:p>
          <a:p>
            <a:pPr algn="ctr" eaLnBrk="1" hangingPunct="1"/>
            <a:endParaRPr lang="en-US" alt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E[U(X)] = </a:t>
            </a:r>
            <a:r>
              <a:rPr lang="en-US" alt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(A)∙U(A) + </a:t>
            </a:r>
            <a:r>
              <a:rPr lang="en-US" alt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(B)∙U(B) + </a:t>
            </a:r>
            <a:r>
              <a:rPr lang="en-US" altLang="en-US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US" alt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(C)∙U(C)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27E8A53-ED8C-46C0-97E9-C9AB5ABEBE6F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6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125" name="Rectangle 6"/>
          <p:cNvSpPr>
            <a:spLocks noChangeArrowheads="1"/>
          </p:cNvSpPr>
          <p:nvPr/>
        </p:nvSpPr>
        <p:spPr bwMode="auto">
          <a:xfrm>
            <a:off x="3733800" y="4457700"/>
            <a:ext cx="914400" cy="1409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>
              <a:latin typeface="Calibri" pitchFamily="34" charset="0"/>
            </a:endParaRPr>
          </a:p>
        </p:txBody>
      </p:sp>
      <p:sp>
        <p:nvSpPr>
          <p:cNvPr id="5127" name="Text Box 16"/>
          <p:cNvSpPr txBox="1">
            <a:spLocks noChangeArrowheads="1"/>
          </p:cNvSpPr>
          <p:nvPr/>
        </p:nvSpPr>
        <p:spPr bwMode="auto">
          <a:xfrm>
            <a:off x="4523582" y="3736976"/>
            <a:ext cx="3224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33% chance of winning</a:t>
            </a:r>
          </a:p>
        </p:txBody>
      </p:sp>
      <p:sp>
        <p:nvSpPr>
          <p:cNvPr id="774169" name="AutoShape 25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Expected Value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5136" name="Text Box 27"/>
          <p:cNvSpPr txBox="1">
            <a:spLocks noChangeArrowheads="1"/>
          </p:cNvSpPr>
          <p:nvPr/>
        </p:nvSpPr>
        <p:spPr bwMode="auto">
          <a:xfrm>
            <a:off x="7351713" y="5638800"/>
            <a:ext cx="1030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>
                <a:latin typeface="Calibri" pitchFamily="34" charset="0"/>
              </a:rPr>
              <a:t>Payoff</a:t>
            </a:r>
          </a:p>
        </p:txBody>
      </p:sp>
      <p:sp>
        <p:nvSpPr>
          <p:cNvPr id="5137" name="Rectangle 28"/>
          <p:cNvSpPr>
            <a:spLocks noChangeArrowheads="1"/>
          </p:cNvSpPr>
          <p:nvPr/>
        </p:nvSpPr>
        <p:spPr bwMode="auto">
          <a:xfrm>
            <a:off x="2093913" y="3352800"/>
            <a:ext cx="914400" cy="2514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>
              <a:latin typeface="Calibri" pitchFamily="34" charset="0"/>
            </a:endParaRPr>
          </a:p>
        </p:txBody>
      </p:sp>
      <p:sp>
        <p:nvSpPr>
          <p:cNvPr id="5141" name="Line 32"/>
          <p:cNvSpPr>
            <a:spLocks noChangeShapeType="1"/>
          </p:cNvSpPr>
          <p:nvPr/>
        </p:nvSpPr>
        <p:spPr bwMode="auto">
          <a:xfrm flipV="1">
            <a:off x="1255713" y="2133600"/>
            <a:ext cx="0" cy="3733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2" name="Line 33"/>
          <p:cNvSpPr>
            <a:spLocks noChangeShapeType="1"/>
          </p:cNvSpPr>
          <p:nvPr/>
        </p:nvSpPr>
        <p:spPr bwMode="auto">
          <a:xfrm>
            <a:off x="1255713" y="5867400"/>
            <a:ext cx="6019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3" name="Text Box 34"/>
          <p:cNvSpPr txBox="1">
            <a:spLocks noChangeArrowheads="1"/>
          </p:cNvSpPr>
          <p:nvPr/>
        </p:nvSpPr>
        <p:spPr bwMode="auto">
          <a:xfrm>
            <a:off x="2017713" y="5867400"/>
            <a:ext cx="2622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   $25		$100</a:t>
            </a:r>
          </a:p>
        </p:txBody>
      </p:sp>
      <p:sp>
        <p:nvSpPr>
          <p:cNvPr id="5144" name="Line 35"/>
          <p:cNvSpPr>
            <a:spLocks noChangeShapeType="1"/>
          </p:cNvSpPr>
          <p:nvPr/>
        </p:nvSpPr>
        <p:spPr bwMode="auto">
          <a:xfrm flipH="1">
            <a:off x="2398713" y="3048000"/>
            <a:ext cx="609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5" name="Text Box 36"/>
          <p:cNvSpPr txBox="1">
            <a:spLocks noChangeArrowheads="1"/>
          </p:cNvSpPr>
          <p:nvPr/>
        </p:nvSpPr>
        <p:spPr bwMode="auto">
          <a:xfrm>
            <a:off x="2867819" y="2637038"/>
            <a:ext cx="2935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67% chance of losing</a:t>
            </a:r>
          </a:p>
        </p:txBody>
      </p:sp>
      <p:sp>
        <p:nvSpPr>
          <p:cNvPr id="27" name="Text Box 6">
            <a:extLst>
              <a:ext uri="{FF2B5EF4-FFF2-40B4-BE49-F238E27FC236}">
                <a16:creationId xmlns:a16="http://schemas.microsoft.com/office/drawing/2014/main" id="{240E779E-37C1-4A88-BEC7-3BE06EAF87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5619" y="1811551"/>
            <a:ext cx="738188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1</a:t>
            </a:r>
          </a:p>
          <a:p>
            <a:r>
              <a:rPr lang="en-GB" altLang="en-US" sz="2400" b="1" dirty="0">
                <a:latin typeface="Calibri" pitchFamily="34" charset="0"/>
              </a:rPr>
              <a:t>.90</a:t>
            </a:r>
          </a:p>
          <a:p>
            <a:r>
              <a:rPr lang="en-GB" altLang="en-US" sz="2400" b="1" dirty="0">
                <a:latin typeface="Calibri" pitchFamily="34" charset="0"/>
              </a:rPr>
              <a:t>.80</a:t>
            </a:r>
          </a:p>
          <a:p>
            <a:r>
              <a:rPr lang="en-GB" altLang="en-US" sz="2400" b="1" dirty="0">
                <a:latin typeface="Calibri" pitchFamily="34" charset="0"/>
              </a:rPr>
              <a:t>.70</a:t>
            </a:r>
          </a:p>
          <a:p>
            <a:r>
              <a:rPr lang="en-GB" altLang="en-US" sz="2400" b="1" dirty="0">
                <a:latin typeface="Calibri" pitchFamily="34" charset="0"/>
              </a:rPr>
              <a:t>.60</a:t>
            </a:r>
          </a:p>
          <a:p>
            <a:r>
              <a:rPr lang="en-GB" altLang="en-US" sz="2400" b="1" dirty="0">
                <a:latin typeface="Calibri" pitchFamily="34" charset="0"/>
              </a:rPr>
              <a:t>.50</a:t>
            </a:r>
          </a:p>
          <a:p>
            <a:r>
              <a:rPr lang="en-GB" altLang="en-US" sz="2400" b="1" dirty="0">
                <a:latin typeface="Calibri" pitchFamily="34" charset="0"/>
              </a:rPr>
              <a:t>.40</a:t>
            </a:r>
          </a:p>
          <a:p>
            <a:r>
              <a:rPr lang="en-GB" altLang="en-US" sz="2400" b="1" dirty="0">
                <a:latin typeface="Calibri" pitchFamily="34" charset="0"/>
              </a:rPr>
              <a:t>.30</a:t>
            </a:r>
          </a:p>
          <a:p>
            <a:r>
              <a:rPr lang="en-GB" altLang="en-US" sz="2400" b="1" dirty="0">
                <a:latin typeface="Calibri" pitchFamily="34" charset="0"/>
              </a:rPr>
              <a:t>.20</a:t>
            </a:r>
          </a:p>
          <a:p>
            <a:r>
              <a:rPr lang="en-GB" altLang="en-US" sz="2400" b="1" dirty="0">
                <a:latin typeface="Calibri" pitchFamily="34" charset="0"/>
              </a:rPr>
              <a:t>.10</a:t>
            </a:r>
          </a:p>
          <a:p>
            <a:r>
              <a:rPr lang="en-GB" altLang="en-US" sz="2400" b="1" dirty="0">
                <a:latin typeface="Calibri" pitchFamily="34" charset="0"/>
              </a:rPr>
              <a:t>0</a:t>
            </a:r>
          </a:p>
        </p:txBody>
      </p:sp>
      <p:sp>
        <p:nvSpPr>
          <p:cNvPr id="28" name="Text Box 3">
            <a:extLst>
              <a:ext uri="{FF2B5EF4-FFF2-40B4-BE49-F238E27FC236}">
                <a16:creationId xmlns:a16="http://schemas.microsoft.com/office/drawing/2014/main" id="{DAC62CE4-A52B-4D06-BDB5-7342C492F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831" y="1354351"/>
            <a:ext cx="16557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Probability</a:t>
            </a:r>
          </a:p>
        </p:txBody>
      </p:sp>
      <p:sp>
        <p:nvSpPr>
          <p:cNvPr id="29" name="Line 35">
            <a:extLst>
              <a:ext uri="{FF2B5EF4-FFF2-40B4-BE49-F238E27FC236}">
                <a16:creationId xmlns:a16="http://schemas.microsoft.com/office/drawing/2014/main" id="{03A4194E-76E9-44B6-806D-662AF469418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030663" y="4156075"/>
            <a:ext cx="609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34F363B-1FF0-40F9-BA0F-3042A65FFD2A}"/>
              </a:ext>
            </a:extLst>
          </p:cNvPr>
          <p:cNvSpPr/>
          <p:nvPr/>
        </p:nvSpPr>
        <p:spPr>
          <a:xfrm>
            <a:off x="2895600" y="1603376"/>
            <a:ext cx="5574914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en-US" sz="2400" b="1" dirty="0">
                <a:latin typeface="Calibri" pitchFamily="34" charset="0"/>
              </a:rPr>
              <a:t>EV = (0.67)($25) + (0.33)($100) = $49.75 </a:t>
            </a:r>
          </a:p>
        </p:txBody>
      </p:sp>
    </p:spTree>
    <p:extLst>
      <p:ext uri="{BB962C8B-B14F-4D97-AF65-F5344CB8AC3E}">
        <p14:creationId xmlns:p14="http://schemas.microsoft.com/office/powerpoint/2010/main" val="3786061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25E23DA-7E00-4452-AF46-340DED6DD7DB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7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1238250" y="1752600"/>
            <a:ext cx="6667500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itchFamily="34" charset="0"/>
              </a:rPr>
              <a:t>Definition:</a:t>
            </a:r>
            <a:r>
              <a:rPr lang="en-US" altLang="en-US" sz="2400" dirty="0">
                <a:latin typeface="Calibri" pitchFamily="34" charset="0"/>
              </a:rPr>
              <a:t> The </a:t>
            </a:r>
            <a:r>
              <a:rPr lang="en-US" altLang="en-US" sz="2400" b="1" dirty="0">
                <a:latin typeface="Calibri" pitchFamily="34" charset="0"/>
              </a:rPr>
              <a:t>variance</a:t>
            </a:r>
            <a:r>
              <a:rPr lang="en-US" altLang="en-US" sz="2400" dirty="0">
                <a:latin typeface="Calibri" pitchFamily="34" charset="0"/>
              </a:rPr>
              <a:t> of a lottery is a measure of the lottery's riskiness.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Var[X] = E[X</a:t>
            </a:r>
            <a:r>
              <a:rPr lang="en-US" altLang="en-US" sz="2400" baseline="30000" dirty="0">
                <a:latin typeface="Calibri" pitchFamily="34" charset="0"/>
              </a:rPr>
              <a:t>2</a:t>
            </a:r>
            <a:r>
              <a:rPr lang="en-US" altLang="en-US" sz="2400" dirty="0">
                <a:latin typeface="Calibri" pitchFamily="34" charset="0"/>
              </a:rPr>
              <a:t>] – (E[X])</a:t>
            </a:r>
            <a:r>
              <a:rPr lang="en-US" altLang="en-US" sz="2400" baseline="30000" dirty="0">
                <a:latin typeface="Calibri" pitchFamily="34" charset="0"/>
              </a:rPr>
              <a:t>2</a:t>
            </a:r>
            <a:endParaRPr lang="en-US" altLang="en-US" sz="2400" dirty="0">
              <a:latin typeface="Calibri" pitchFamily="34" charset="0"/>
            </a:endParaRP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Var[X] = (x – E[X])</a:t>
            </a:r>
            <a:r>
              <a:rPr lang="en-US" altLang="en-US" sz="2400" baseline="30000" dirty="0">
                <a:latin typeface="Calibri" pitchFamily="34" charset="0"/>
              </a:rPr>
              <a:t>2</a:t>
            </a:r>
            <a:r>
              <a:rPr lang="en-US" altLang="en-US" sz="2400" dirty="0">
                <a:latin typeface="Calibri" pitchFamily="34" charset="0"/>
              </a:rPr>
              <a:t> ∙ </a:t>
            </a:r>
            <a:r>
              <a:rPr lang="en-US" altLang="en-US" sz="2400" dirty="0" err="1">
                <a:latin typeface="Calibri" pitchFamily="34" charset="0"/>
              </a:rPr>
              <a:t>Pr</a:t>
            </a:r>
            <a:r>
              <a:rPr lang="en-US" altLang="en-US" sz="2400" dirty="0">
                <a:latin typeface="Calibri" pitchFamily="34" charset="0"/>
              </a:rPr>
              <a:t>(X = x)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i="1" u="sng" dirty="0">
                <a:solidFill>
                  <a:srgbClr val="000066"/>
                </a:solidFill>
                <a:latin typeface="Calibri" pitchFamily="34" charset="0"/>
              </a:rPr>
              <a:t>Definition:</a:t>
            </a:r>
            <a:r>
              <a:rPr lang="en-US" altLang="en-US" sz="2400" dirty="0">
                <a:latin typeface="Calibri" pitchFamily="34" charset="0"/>
              </a:rPr>
              <a:t>  The </a:t>
            </a:r>
            <a:r>
              <a:rPr lang="en-US" altLang="en-US" sz="2400" b="1" dirty="0">
                <a:latin typeface="Calibri" pitchFamily="34" charset="0"/>
              </a:rPr>
              <a:t>standard deviation </a:t>
            </a:r>
            <a:r>
              <a:rPr lang="en-US" altLang="en-US" sz="2400" dirty="0">
                <a:latin typeface="Calibri" pitchFamily="34" charset="0"/>
              </a:rPr>
              <a:t>of a lottery is the square root of the variance. It is an alternative measure of risk.</a:t>
            </a:r>
          </a:p>
        </p:txBody>
      </p:sp>
      <p:sp>
        <p:nvSpPr>
          <p:cNvPr id="777229" name="AutoShape 1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34" charset="0"/>
              </a:rPr>
              <a:t>Variance &amp; Standard Deviation</a:t>
            </a:r>
            <a:endParaRPr lang="en-US" altLang="en-US" sz="40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25E23DA-7E00-4452-AF46-340DED6DD7DB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8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77229" name="AutoShape 1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Example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8F0EC7F0-3B0E-4B97-B394-095DE205F4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2627329"/>
              </p:ext>
            </p:extLst>
          </p:nvPr>
        </p:nvGraphicFramePr>
        <p:xfrm>
          <a:off x="1524000" y="1524000"/>
          <a:ext cx="6096000" cy="914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90679016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2177098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9018876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5659404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179024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/>
                        <a:t>X = x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X = 0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X = 1 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X = 2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X = 3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77610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err="1"/>
                        <a:t>Pr</a:t>
                      </a:r>
                      <a:r>
                        <a:rPr lang="en-US" sz="2400" dirty="0"/>
                        <a:t>(X = x)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0.1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0.2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0.4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0.3</a:t>
                      </a:r>
                      <a:endParaRPr lang="th-TH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562260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E8EAEE9-6222-479D-B895-D72030E908AA}"/>
              </a:ext>
            </a:extLst>
          </p:cNvPr>
          <p:cNvSpPr txBox="1"/>
          <p:nvPr/>
        </p:nvSpPr>
        <p:spPr>
          <a:xfrm>
            <a:off x="533400" y="2689215"/>
            <a:ext cx="8305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+mj-lt"/>
              </a:rPr>
              <a:t>E[X] </a:t>
            </a:r>
            <a:r>
              <a:rPr lang="en-US" sz="2400" dirty="0">
                <a:latin typeface="+mj-lt"/>
              </a:rPr>
              <a:t>= 0(0.1) + 1(0.2) + 2(0.4) + 3(0.3) = 1.9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b="1" dirty="0">
                <a:latin typeface="+mj-lt"/>
              </a:rPr>
              <a:t>Var[X]	= (x – E[X])</a:t>
            </a:r>
            <a:r>
              <a:rPr lang="en-US" sz="2400" b="1" baseline="30000" dirty="0">
                <a:latin typeface="+mj-lt"/>
              </a:rPr>
              <a:t>2</a:t>
            </a:r>
            <a:r>
              <a:rPr lang="en-US" sz="2400" b="1" dirty="0">
                <a:latin typeface="+mj-lt"/>
              </a:rPr>
              <a:t> ∙ </a:t>
            </a:r>
            <a:r>
              <a:rPr lang="en-US" sz="2400" b="1" dirty="0" err="1">
                <a:latin typeface="+mj-lt"/>
              </a:rPr>
              <a:t>Pr</a:t>
            </a:r>
            <a:r>
              <a:rPr lang="en-US" sz="2400" b="1" dirty="0">
                <a:latin typeface="+mj-lt"/>
              </a:rPr>
              <a:t>(X = x)</a:t>
            </a:r>
          </a:p>
          <a:p>
            <a:r>
              <a:rPr lang="en-US" sz="2400" dirty="0">
                <a:latin typeface="+mj-lt"/>
              </a:rPr>
              <a:t>	= (0.1)(0–1.9)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 + (0.2)(1–1.9)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 + (0.4)(2–1.9)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 + (0.3)(3–1.9)</a:t>
            </a:r>
            <a:endParaRPr lang="en-US" sz="2400" baseline="30000" dirty="0">
              <a:latin typeface="+mj-lt"/>
            </a:endParaRPr>
          </a:p>
          <a:p>
            <a:r>
              <a:rPr lang="en-US" sz="2400" dirty="0">
                <a:latin typeface="+mj-lt"/>
              </a:rPr>
              <a:t>	= 0.89</a:t>
            </a:r>
          </a:p>
          <a:p>
            <a:endParaRPr lang="en-US" sz="2400" dirty="0">
              <a:latin typeface="+mj-lt"/>
            </a:endParaRPr>
          </a:p>
          <a:p>
            <a:r>
              <a:rPr lang="en-US" altLang="en-US" sz="2400" b="1" dirty="0">
                <a:latin typeface="+mj-lt"/>
              </a:rPr>
              <a:t>Var[X]	= E[X</a:t>
            </a:r>
            <a:r>
              <a:rPr lang="en-US" altLang="en-US" sz="2400" b="1" baseline="30000" dirty="0">
                <a:latin typeface="+mj-lt"/>
              </a:rPr>
              <a:t>2</a:t>
            </a:r>
            <a:r>
              <a:rPr lang="en-US" altLang="en-US" sz="2400" b="1" dirty="0">
                <a:latin typeface="+mj-lt"/>
              </a:rPr>
              <a:t>] – (E[X])</a:t>
            </a:r>
            <a:r>
              <a:rPr lang="en-US" altLang="en-US" sz="2400" b="1" baseline="30000" dirty="0">
                <a:latin typeface="+mj-lt"/>
              </a:rPr>
              <a:t>2</a:t>
            </a:r>
            <a:endParaRPr lang="en-US" altLang="en-US" sz="2400" b="1" dirty="0">
              <a:latin typeface="+mj-lt"/>
            </a:endParaRPr>
          </a:p>
          <a:p>
            <a:r>
              <a:rPr lang="en-US" sz="2400" dirty="0">
                <a:latin typeface="+mj-lt"/>
              </a:rPr>
              <a:t>E[X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]	= (0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)(0.1) + (1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)(0.2) + (2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)(0.4) + (3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)(0.3) = 4.5</a:t>
            </a:r>
          </a:p>
          <a:p>
            <a:r>
              <a:rPr lang="en-US" altLang="en-US" sz="2400" dirty="0">
                <a:latin typeface="+mj-lt"/>
              </a:rPr>
              <a:t>Var[X] </a:t>
            </a:r>
            <a:r>
              <a:rPr lang="en-US" sz="2400" dirty="0">
                <a:latin typeface="+mj-lt"/>
              </a:rPr>
              <a:t>	= 4.5 – 1.9</a:t>
            </a:r>
            <a:r>
              <a:rPr lang="en-US" sz="2400" baseline="30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 = 0.89</a:t>
            </a:r>
          </a:p>
        </p:txBody>
      </p:sp>
    </p:spTree>
    <p:extLst>
      <p:ext uri="{BB962C8B-B14F-4D97-AF65-F5344CB8AC3E}">
        <p14:creationId xmlns:p14="http://schemas.microsoft.com/office/powerpoint/2010/main" val="1556570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A286A65-3151-4348-8552-B9776CAFD3B7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9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3323" name="Rectangle 13"/>
          <p:cNvSpPr>
            <a:spLocks noChangeArrowheads="1"/>
          </p:cNvSpPr>
          <p:nvPr/>
        </p:nvSpPr>
        <p:spPr bwMode="auto">
          <a:xfrm>
            <a:off x="609600" y="2311290"/>
            <a:ext cx="8248095" cy="378565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u="sng" dirty="0">
                <a:solidFill>
                  <a:srgbClr val="000066"/>
                </a:solidFill>
                <a:latin typeface="Calibri" pitchFamily="34" charset="0"/>
              </a:rPr>
              <a:t>Definition:</a:t>
            </a:r>
            <a:r>
              <a:rPr lang="en-US" altLang="en-US" sz="2400" dirty="0">
                <a:latin typeface="Calibri" pitchFamily="34" charset="0"/>
              </a:rPr>
              <a:t>  The risk preferences can be classified as follows: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An individual who prefers a sure thing to a lottery with the same expected value is </a:t>
            </a:r>
            <a:r>
              <a:rPr lang="en-US" altLang="en-US" sz="2400" b="1" dirty="0">
                <a:latin typeface="Calibri" pitchFamily="34" charset="0"/>
              </a:rPr>
              <a:t>risk-averse.</a:t>
            </a:r>
          </a:p>
          <a:p>
            <a:pPr eaLnBrk="1" hangingPunct="1"/>
            <a:endParaRPr lang="en-US" altLang="en-US" sz="2400" b="1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An individual who is indifferent about a sure thing or a lottery with the same expected value is </a:t>
            </a:r>
            <a:r>
              <a:rPr lang="en-US" altLang="en-US" sz="2400" b="1" dirty="0">
                <a:latin typeface="Calibri" pitchFamily="34" charset="0"/>
              </a:rPr>
              <a:t>risk-neutral.</a:t>
            </a:r>
          </a:p>
          <a:p>
            <a:pPr eaLnBrk="1" hangingPunct="1"/>
            <a:endParaRPr lang="en-US" altLang="en-US" sz="2400" b="1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An individual who prefers a lottery to a sure thing that equals the expected value of the lottery is </a:t>
            </a:r>
            <a:r>
              <a:rPr lang="en-US" altLang="en-US" sz="2400" b="1" dirty="0">
                <a:latin typeface="Calibri" pitchFamily="34" charset="0"/>
              </a:rPr>
              <a:t>risk-loving.</a:t>
            </a:r>
            <a:endParaRPr lang="en-US" altLang="en-US" sz="2400" dirty="0">
              <a:latin typeface="Calibri" pitchFamily="34" charset="0"/>
            </a:endParaRPr>
          </a:p>
        </p:txBody>
      </p:sp>
      <p:sp>
        <p:nvSpPr>
          <p:cNvPr id="783374" name="AutoShape 1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34" charset="0"/>
              </a:rPr>
              <a:t>Risk Preferences</a:t>
            </a:r>
            <a:endParaRPr lang="en-US" altLang="en-US" sz="40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3325" name="Rectangle 15"/>
          <p:cNvSpPr>
            <a:spLocks noChangeArrowheads="1"/>
          </p:cNvSpPr>
          <p:nvPr/>
        </p:nvSpPr>
        <p:spPr bwMode="auto">
          <a:xfrm>
            <a:off x="2744787" y="1374774"/>
            <a:ext cx="3654425" cy="67710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000" dirty="0">
                <a:solidFill>
                  <a:srgbClr val="000066"/>
                </a:solidFill>
                <a:latin typeface="Calibri" pitchFamily="34" charset="0"/>
              </a:rPr>
              <a:t>Notes: </a:t>
            </a:r>
          </a:p>
          <a:p>
            <a:pPr eaLnBrk="1" hangingPunct="1">
              <a:buFontTx/>
              <a:buChar char="•"/>
            </a:pPr>
            <a:r>
              <a:rPr lang="en-US" altLang="en-US" dirty="0">
                <a:latin typeface="Calibri" pitchFamily="34" charset="0"/>
              </a:rPr>
              <a:t> Utility as a function of income only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02D526-79EB-4D20-A010-3FEFCC54AB64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10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2293" name="Line 3"/>
          <p:cNvSpPr>
            <a:spLocks noChangeShapeType="1"/>
          </p:cNvSpPr>
          <p:nvPr/>
        </p:nvSpPr>
        <p:spPr bwMode="auto">
          <a:xfrm>
            <a:off x="887766" y="6096000"/>
            <a:ext cx="541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4" name="Line 4"/>
          <p:cNvSpPr>
            <a:spLocks noChangeShapeType="1"/>
          </p:cNvSpPr>
          <p:nvPr/>
        </p:nvSpPr>
        <p:spPr bwMode="auto">
          <a:xfrm flipV="1">
            <a:off x="914400" y="1600200"/>
            <a:ext cx="0" cy="449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1" name="Text Box 11"/>
          <p:cNvSpPr txBox="1">
            <a:spLocks noChangeArrowheads="1"/>
          </p:cNvSpPr>
          <p:nvPr/>
        </p:nvSpPr>
        <p:spPr bwMode="auto">
          <a:xfrm>
            <a:off x="5482743" y="6260915"/>
            <a:ext cx="8152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Income</a:t>
            </a:r>
          </a:p>
        </p:txBody>
      </p:sp>
      <p:sp>
        <p:nvSpPr>
          <p:cNvPr id="12313" name="Text Box 24"/>
          <p:cNvSpPr txBox="1">
            <a:spLocks noChangeArrowheads="1"/>
          </p:cNvSpPr>
          <p:nvPr/>
        </p:nvSpPr>
        <p:spPr bwMode="auto">
          <a:xfrm>
            <a:off x="628650" y="6096000"/>
            <a:ext cx="2857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>
                <a:latin typeface="Calibri" pitchFamily="34" charset="0"/>
              </a:rPr>
              <a:t>0</a:t>
            </a:r>
          </a:p>
        </p:txBody>
      </p:sp>
      <p:sp>
        <p:nvSpPr>
          <p:cNvPr id="12320" name="Text Box 33"/>
          <p:cNvSpPr txBox="1">
            <a:spLocks noChangeArrowheads="1"/>
          </p:cNvSpPr>
          <p:nvPr/>
        </p:nvSpPr>
        <p:spPr bwMode="auto">
          <a:xfrm>
            <a:off x="134938" y="1600200"/>
            <a:ext cx="6937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400" b="1" dirty="0">
                <a:latin typeface="Calibri" pitchFamily="34" charset="0"/>
              </a:rPr>
              <a:t>Utility</a:t>
            </a:r>
          </a:p>
        </p:txBody>
      </p:sp>
      <p:sp>
        <p:nvSpPr>
          <p:cNvPr id="782370" name="AutoShape 3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Risk-Averse Individuals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02D526-79EB-4D20-A010-3FEFCC54AB64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11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2293" name="Line 3"/>
          <p:cNvSpPr>
            <a:spLocks noChangeShapeType="1"/>
          </p:cNvSpPr>
          <p:nvPr/>
        </p:nvSpPr>
        <p:spPr bwMode="auto">
          <a:xfrm>
            <a:off x="887766" y="6096000"/>
            <a:ext cx="541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4" name="Line 4"/>
          <p:cNvSpPr>
            <a:spLocks noChangeShapeType="1"/>
          </p:cNvSpPr>
          <p:nvPr/>
        </p:nvSpPr>
        <p:spPr bwMode="auto">
          <a:xfrm flipV="1">
            <a:off x="914400" y="1600200"/>
            <a:ext cx="0" cy="449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1" name="Text Box 11"/>
          <p:cNvSpPr txBox="1">
            <a:spLocks noChangeArrowheads="1"/>
          </p:cNvSpPr>
          <p:nvPr/>
        </p:nvSpPr>
        <p:spPr bwMode="auto">
          <a:xfrm>
            <a:off x="5482743" y="6260915"/>
            <a:ext cx="8152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Income</a:t>
            </a:r>
          </a:p>
        </p:txBody>
      </p:sp>
      <p:sp>
        <p:nvSpPr>
          <p:cNvPr id="12313" name="Text Box 24"/>
          <p:cNvSpPr txBox="1">
            <a:spLocks noChangeArrowheads="1"/>
          </p:cNvSpPr>
          <p:nvPr/>
        </p:nvSpPr>
        <p:spPr bwMode="auto">
          <a:xfrm>
            <a:off x="628650" y="6096000"/>
            <a:ext cx="2857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>
                <a:latin typeface="Calibri" pitchFamily="34" charset="0"/>
              </a:rPr>
              <a:t>0</a:t>
            </a:r>
          </a:p>
        </p:txBody>
      </p:sp>
      <p:sp>
        <p:nvSpPr>
          <p:cNvPr id="12320" name="Text Box 33"/>
          <p:cNvSpPr txBox="1">
            <a:spLocks noChangeArrowheads="1"/>
          </p:cNvSpPr>
          <p:nvPr/>
        </p:nvSpPr>
        <p:spPr bwMode="auto">
          <a:xfrm>
            <a:off x="134938" y="1600200"/>
            <a:ext cx="6937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400" b="1" dirty="0">
                <a:latin typeface="Calibri" pitchFamily="34" charset="0"/>
              </a:rPr>
              <a:t>Utility</a:t>
            </a:r>
          </a:p>
        </p:txBody>
      </p:sp>
      <p:sp>
        <p:nvSpPr>
          <p:cNvPr id="782370" name="AutoShape 3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Risk-Neutral Individuals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2385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02D526-79EB-4D20-A010-3FEFCC54AB64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12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2293" name="Line 3"/>
          <p:cNvSpPr>
            <a:spLocks noChangeShapeType="1"/>
          </p:cNvSpPr>
          <p:nvPr/>
        </p:nvSpPr>
        <p:spPr bwMode="auto">
          <a:xfrm>
            <a:off x="887766" y="6096000"/>
            <a:ext cx="541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294" name="Line 4"/>
          <p:cNvSpPr>
            <a:spLocks noChangeShapeType="1"/>
          </p:cNvSpPr>
          <p:nvPr/>
        </p:nvSpPr>
        <p:spPr bwMode="auto">
          <a:xfrm flipV="1">
            <a:off x="914400" y="1600200"/>
            <a:ext cx="0" cy="449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301" name="Text Box 11"/>
          <p:cNvSpPr txBox="1">
            <a:spLocks noChangeArrowheads="1"/>
          </p:cNvSpPr>
          <p:nvPr/>
        </p:nvSpPr>
        <p:spPr bwMode="auto">
          <a:xfrm>
            <a:off x="5482743" y="6260915"/>
            <a:ext cx="8152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Income</a:t>
            </a:r>
          </a:p>
        </p:txBody>
      </p:sp>
      <p:sp>
        <p:nvSpPr>
          <p:cNvPr id="12313" name="Text Box 24"/>
          <p:cNvSpPr txBox="1">
            <a:spLocks noChangeArrowheads="1"/>
          </p:cNvSpPr>
          <p:nvPr/>
        </p:nvSpPr>
        <p:spPr bwMode="auto">
          <a:xfrm>
            <a:off x="628650" y="6096000"/>
            <a:ext cx="2857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>
                <a:latin typeface="Calibri" pitchFamily="34" charset="0"/>
              </a:rPr>
              <a:t>0</a:t>
            </a:r>
          </a:p>
        </p:txBody>
      </p:sp>
      <p:sp>
        <p:nvSpPr>
          <p:cNvPr id="12320" name="Text Box 33"/>
          <p:cNvSpPr txBox="1">
            <a:spLocks noChangeArrowheads="1"/>
          </p:cNvSpPr>
          <p:nvPr/>
        </p:nvSpPr>
        <p:spPr bwMode="auto">
          <a:xfrm>
            <a:off x="134938" y="1600200"/>
            <a:ext cx="6937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400" b="1" dirty="0">
                <a:latin typeface="Calibri" pitchFamily="34" charset="0"/>
              </a:rPr>
              <a:t>Utility</a:t>
            </a:r>
          </a:p>
        </p:txBody>
      </p:sp>
      <p:sp>
        <p:nvSpPr>
          <p:cNvPr id="782370" name="AutoShape 3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Risk-Loving Individuals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495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A286A65-3151-4348-8552-B9776CAFD3B7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13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3323" name="Rectangle 13"/>
          <p:cNvSpPr>
            <a:spLocks noChangeArrowheads="1"/>
          </p:cNvSpPr>
          <p:nvPr/>
        </p:nvSpPr>
        <p:spPr bwMode="auto">
          <a:xfrm>
            <a:off x="447952" y="1449417"/>
            <a:ext cx="8248095" cy="452431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dirty="0">
                <a:latin typeface="Calibri" pitchFamily="34" charset="0"/>
              </a:rPr>
              <a:t>	Let X be a lottery.</a:t>
            </a: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U(E[X]) denotes </a:t>
            </a:r>
            <a:r>
              <a:rPr lang="en-US" altLang="en-US" sz="2400" b="1" dirty="0">
                <a:latin typeface="Calibri" pitchFamily="34" charset="0"/>
              </a:rPr>
              <a:t>Utility of the EV (sure thing) of the lottery X.</a:t>
            </a: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E[U(X)] denotes</a:t>
            </a:r>
            <a:r>
              <a:rPr lang="en-US" altLang="en-US" sz="2400" b="1" dirty="0">
                <a:latin typeface="Calibri" pitchFamily="34" charset="0"/>
              </a:rPr>
              <a:t> Expected Utility of the lottery X.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b="1" dirty="0">
                <a:latin typeface="Calibri" pitchFamily="34" charset="0"/>
              </a:rPr>
              <a:t>risk-averse:	U(E[X]) &gt; E[U(X)]</a:t>
            </a: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happiness from sure thing &gt; expected happiness from lottery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b="1" dirty="0">
                <a:latin typeface="Calibri" pitchFamily="34" charset="0"/>
              </a:rPr>
              <a:t>risk-neutral:	U(E[X]) = E[U(X)]</a:t>
            </a: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happiness from sure thing = expected happiness from lottery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b="1" dirty="0">
                <a:latin typeface="Calibri" pitchFamily="34" charset="0"/>
              </a:rPr>
              <a:t>risk-loving:	U(E[X]) &lt; E[U(X)]</a:t>
            </a: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happiness from sure thing &lt; expected happiness from lottery</a:t>
            </a:r>
          </a:p>
        </p:txBody>
      </p:sp>
      <p:sp>
        <p:nvSpPr>
          <p:cNvPr id="783374" name="AutoShape 14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34" charset="0"/>
              </a:rPr>
              <a:t>Risk Preferences</a:t>
            </a:r>
            <a:endParaRPr lang="en-US" altLang="en-US" sz="40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6072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F7FDB7-54A8-459D-BEEF-8E88ED1B4A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3038" y="3557847"/>
            <a:ext cx="6537923" cy="33001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9D1DFC8-2ED9-4492-8093-D318C22401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355784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B6ECFE6-5912-410A-8163-B132E650B2E3}"/>
              </a:ext>
            </a:extLst>
          </p:cNvPr>
          <p:cNvSpPr/>
          <p:nvPr/>
        </p:nvSpPr>
        <p:spPr>
          <a:xfrm>
            <a:off x="1100582" y="855956"/>
            <a:ext cx="3623818" cy="2108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DA1FFA3-D422-43E2-948B-47CE7C4AD2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1999" y="1005266"/>
            <a:ext cx="4469165" cy="2552581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27CCAFD-5A1D-4644-9F83-E2C5FCFE4212}"/>
              </a:ext>
            </a:extLst>
          </p:cNvPr>
          <p:cNvCxnSpPr/>
          <p:nvPr/>
        </p:nvCxnSpPr>
        <p:spPr>
          <a:xfrm>
            <a:off x="4495800" y="855956"/>
            <a:ext cx="0" cy="270189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3">
            <a:extLst>
              <a:ext uri="{FF2B5EF4-FFF2-40B4-BE49-F238E27FC236}">
                <a16:creationId xmlns:a16="http://schemas.microsoft.com/office/drawing/2014/main" id="{3B9B7379-5742-441B-9FA2-0DFD6ECC1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49475B0-0CB6-4649-B5A5-57AEEAC742B2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14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3797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49475B0-0CB6-4649-B5A5-57AEEAC742B2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15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95661" name="AutoShape 1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34" charset="0"/>
              </a:rPr>
              <a:t>Risk Premium</a:t>
            </a:r>
            <a:endParaRPr lang="en-US" altLang="en-US" sz="40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4588" name="Rectangle 14"/>
          <p:cNvSpPr>
            <a:spLocks noChangeArrowheads="1"/>
          </p:cNvSpPr>
          <p:nvPr/>
        </p:nvSpPr>
        <p:spPr bwMode="auto">
          <a:xfrm>
            <a:off x="733425" y="1449417"/>
            <a:ext cx="767715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r>
              <a:rPr lang="en-US" altLang="en-US" sz="2400" dirty="0">
                <a:latin typeface="+mj-lt"/>
              </a:rPr>
              <a:t>Most people are risk-averse, but </a:t>
            </a:r>
            <a:r>
              <a:rPr lang="en-US" altLang="en-US" sz="2400" u="sng" dirty="0">
                <a:latin typeface="+mj-lt"/>
              </a:rPr>
              <a:t>some are willing to take risks if they are fairly compensated</a:t>
            </a:r>
            <a:r>
              <a:rPr lang="en-US" altLang="en-US" sz="2400" dirty="0">
                <a:latin typeface="+mj-lt"/>
              </a:rPr>
              <a:t>. The money needed as the compensation is called the </a:t>
            </a:r>
            <a:r>
              <a:rPr lang="en-US" altLang="en-US" sz="2400" b="1" dirty="0">
                <a:latin typeface="+mj-lt"/>
              </a:rPr>
              <a:t>risk premium</a:t>
            </a:r>
            <a:r>
              <a:rPr lang="en-US" altLang="en-US" sz="2400" dirty="0">
                <a:latin typeface="+mj-lt"/>
              </a:rPr>
              <a:t>.</a:t>
            </a:r>
          </a:p>
          <a:p>
            <a:pPr algn="just"/>
            <a:endParaRPr lang="en-US" altLang="en-US" sz="2400" dirty="0">
              <a:latin typeface="+mj-lt"/>
            </a:endParaRPr>
          </a:p>
          <a:p>
            <a:pPr algn="just"/>
            <a:r>
              <a:rPr lang="en-US" altLang="en-US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altLang="en-US" sz="2400" dirty="0">
                <a:latin typeface="+mj-lt"/>
              </a:rPr>
              <a:t>  The </a:t>
            </a:r>
            <a:r>
              <a:rPr lang="en-US" altLang="en-US" sz="2400" b="1" dirty="0">
                <a:latin typeface="+mj-lt"/>
              </a:rPr>
              <a:t>certainty equivalent (CE) i</a:t>
            </a:r>
            <a:r>
              <a:rPr lang="en-US" sz="2400" dirty="0">
                <a:latin typeface="+mj-lt"/>
              </a:rPr>
              <a:t>s the guaranteed amount of money (sure thing) such that an individual </a:t>
            </a:r>
            <a:r>
              <a:rPr lang="en-US" altLang="en-US" sz="2400" dirty="0">
                <a:latin typeface="+mj-lt"/>
              </a:rPr>
              <a:t>is </a:t>
            </a:r>
            <a:r>
              <a:rPr lang="en-US" altLang="en-US" sz="2400" u="sng" dirty="0">
                <a:latin typeface="+mj-lt"/>
              </a:rPr>
              <a:t>indifferent between the lottery and the said money.</a:t>
            </a:r>
          </a:p>
          <a:p>
            <a:pPr algn="ctr"/>
            <a:r>
              <a:rPr lang="en-US" altLang="en-US" sz="2400" dirty="0">
                <a:latin typeface="+mj-lt"/>
              </a:rPr>
              <a:t>U(CE) = E[U(X)]</a:t>
            </a:r>
          </a:p>
          <a:p>
            <a:pPr algn="just"/>
            <a:endParaRPr lang="en-US" altLang="en-US" sz="2400" i="1" u="sng" dirty="0">
              <a:solidFill>
                <a:srgbClr val="000066"/>
              </a:solidFill>
              <a:latin typeface="+mj-lt"/>
            </a:endParaRPr>
          </a:p>
          <a:p>
            <a:pPr algn="just"/>
            <a:r>
              <a:rPr lang="en-US" altLang="en-US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altLang="en-US" sz="2400" dirty="0">
                <a:latin typeface="+mj-lt"/>
              </a:rPr>
              <a:t>  The </a:t>
            </a:r>
            <a:r>
              <a:rPr lang="en-US" altLang="en-US" sz="2400" b="1" dirty="0">
                <a:latin typeface="+mj-lt"/>
              </a:rPr>
              <a:t>risk premium (RP) </a:t>
            </a:r>
            <a:r>
              <a:rPr lang="en-US" altLang="en-US" sz="2400" dirty="0">
                <a:latin typeface="+mj-lt"/>
              </a:rPr>
              <a:t>of a lottery is the difference between the EV of the lottery and its CE.</a:t>
            </a:r>
            <a:endParaRPr lang="en-US" altLang="en-US" sz="2400" u="sng" dirty="0">
              <a:latin typeface="+mj-lt"/>
            </a:endParaRPr>
          </a:p>
          <a:p>
            <a:pPr algn="ctr"/>
            <a:r>
              <a:rPr lang="en-US" altLang="en-US" sz="2400" dirty="0">
                <a:latin typeface="+mj-lt"/>
              </a:rPr>
              <a:t>RP = E[X] – CE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421803B-C8F5-4354-80B6-DDF54468BA6B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16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3557" name="Line 2"/>
          <p:cNvSpPr>
            <a:spLocks noChangeShapeType="1"/>
          </p:cNvSpPr>
          <p:nvPr/>
        </p:nvSpPr>
        <p:spPr bwMode="auto">
          <a:xfrm>
            <a:off x="1401762" y="6019800"/>
            <a:ext cx="541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8" name="Line 3"/>
          <p:cNvSpPr>
            <a:spLocks noChangeShapeType="1"/>
          </p:cNvSpPr>
          <p:nvPr/>
        </p:nvSpPr>
        <p:spPr bwMode="auto">
          <a:xfrm flipV="1">
            <a:off x="1401762" y="1524000"/>
            <a:ext cx="0" cy="449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9" name="Freeform 4"/>
          <p:cNvSpPr>
            <a:spLocks/>
          </p:cNvSpPr>
          <p:nvPr/>
        </p:nvSpPr>
        <p:spPr bwMode="auto">
          <a:xfrm>
            <a:off x="1401762" y="2565400"/>
            <a:ext cx="6629400" cy="3454400"/>
          </a:xfrm>
          <a:custGeom>
            <a:avLst/>
            <a:gdLst>
              <a:gd name="T0" fmla="*/ 0 w 4176"/>
              <a:gd name="T1" fmla="*/ 2147483647 h 2176"/>
              <a:gd name="T2" fmla="*/ 483869972 w 4176"/>
              <a:gd name="T3" fmla="*/ 2147483647 h 2176"/>
              <a:gd name="T4" fmla="*/ 1814512445 w 4176"/>
              <a:gd name="T5" fmla="*/ 2147483647 h 2176"/>
              <a:gd name="T6" fmla="*/ 2147483647 w 4176"/>
              <a:gd name="T7" fmla="*/ 1008062444 h 2176"/>
              <a:gd name="T8" fmla="*/ 2147483647 w 4176"/>
              <a:gd name="T9" fmla="*/ 161289977 h 2176"/>
              <a:gd name="T10" fmla="*/ 2147483647 w 4176"/>
              <a:gd name="T11" fmla="*/ 40322494 h 217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176"/>
              <a:gd name="T19" fmla="*/ 0 h 2176"/>
              <a:gd name="T20" fmla="*/ 4176 w 4176"/>
              <a:gd name="T21" fmla="*/ 2176 h 217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176" h="2176">
                <a:moveTo>
                  <a:pt x="0" y="2176"/>
                </a:moveTo>
                <a:cubicBezTo>
                  <a:pt x="36" y="1988"/>
                  <a:pt x="72" y="1800"/>
                  <a:pt x="192" y="1600"/>
                </a:cubicBezTo>
                <a:cubicBezTo>
                  <a:pt x="312" y="1400"/>
                  <a:pt x="472" y="1176"/>
                  <a:pt x="720" y="976"/>
                </a:cubicBezTo>
                <a:cubicBezTo>
                  <a:pt x="968" y="776"/>
                  <a:pt x="1256" y="552"/>
                  <a:pt x="1680" y="400"/>
                </a:cubicBezTo>
                <a:cubicBezTo>
                  <a:pt x="2104" y="248"/>
                  <a:pt x="2848" y="128"/>
                  <a:pt x="3264" y="64"/>
                </a:cubicBezTo>
                <a:cubicBezTo>
                  <a:pt x="3680" y="0"/>
                  <a:pt x="4024" y="24"/>
                  <a:pt x="4176" y="16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0" name="Line 5"/>
          <p:cNvSpPr>
            <a:spLocks noChangeShapeType="1"/>
          </p:cNvSpPr>
          <p:nvPr/>
        </p:nvSpPr>
        <p:spPr bwMode="auto">
          <a:xfrm flipV="1">
            <a:off x="1782762" y="2783319"/>
            <a:ext cx="4038598" cy="224588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1" name="Line 6"/>
          <p:cNvSpPr>
            <a:spLocks noChangeShapeType="1"/>
          </p:cNvSpPr>
          <p:nvPr/>
        </p:nvSpPr>
        <p:spPr bwMode="auto">
          <a:xfrm>
            <a:off x="3459162" y="3460750"/>
            <a:ext cx="0" cy="25590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2" name="Line 7"/>
          <p:cNvSpPr>
            <a:spLocks noChangeShapeType="1"/>
          </p:cNvSpPr>
          <p:nvPr/>
        </p:nvSpPr>
        <p:spPr bwMode="auto">
          <a:xfrm flipH="1">
            <a:off x="1401762" y="3460750"/>
            <a:ext cx="2057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3" name="Line 8"/>
          <p:cNvSpPr>
            <a:spLocks noChangeShapeType="1"/>
          </p:cNvSpPr>
          <p:nvPr/>
        </p:nvSpPr>
        <p:spPr bwMode="auto">
          <a:xfrm flipH="1">
            <a:off x="1401762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4" name="Line 9"/>
          <p:cNvSpPr>
            <a:spLocks noChangeShapeType="1"/>
          </p:cNvSpPr>
          <p:nvPr/>
        </p:nvSpPr>
        <p:spPr bwMode="auto">
          <a:xfrm flipH="1">
            <a:off x="1401762" y="2819400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5" name="Text Box 10"/>
          <p:cNvSpPr txBox="1">
            <a:spLocks noChangeArrowheads="1"/>
          </p:cNvSpPr>
          <p:nvPr/>
        </p:nvSpPr>
        <p:spPr bwMode="auto">
          <a:xfrm>
            <a:off x="7004566" y="5849521"/>
            <a:ext cx="81522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Income</a:t>
            </a:r>
          </a:p>
        </p:txBody>
      </p:sp>
      <p:sp>
        <p:nvSpPr>
          <p:cNvPr id="23566" name="Text Box 11"/>
          <p:cNvSpPr txBox="1">
            <a:spLocks noChangeArrowheads="1"/>
          </p:cNvSpPr>
          <p:nvPr/>
        </p:nvSpPr>
        <p:spPr bwMode="auto">
          <a:xfrm>
            <a:off x="574675" y="1389427"/>
            <a:ext cx="7127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400" b="1">
                <a:latin typeface="Calibri" pitchFamily="34" charset="0"/>
              </a:rPr>
              <a:t>Utility</a:t>
            </a:r>
          </a:p>
        </p:txBody>
      </p:sp>
      <p:sp>
        <p:nvSpPr>
          <p:cNvPr id="23567" name="Text Box 12"/>
          <p:cNvSpPr txBox="1">
            <a:spLocks noChangeArrowheads="1"/>
          </p:cNvSpPr>
          <p:nvPr/>
        </p:nvSpPr>
        <p:spPr bwMode="auto">
          <a:xfrm>
            <a:off x="546857" y="3276476"/>
            <a:ext cx="79541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U(E[X])</a:t>
            </a:r>
          </a:p>
        </p:txBody>
      </p:sp>
      <p:sp>
        <p:nvSpPr>
          <p:cNvPr id="23568" name="Line 13"/>
          <p:cNvSpPr>
            <a:spLocks noChangeShapeType="1"/>
          </p:cNvSpPr>
          <p:nvPr/>
        </p:nvSpPr>
        <p:spPr bwMode="auto">
          <a:xfrm flipH="1">
            <a:off x="1401762" y="4114800"/>
            <a:ext cx="2057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9" name="Text Box 14"/>
          <p:cNvSpPr txBox="1">
            <a:spLocks noChangeArrowheads="1"/>
          </p:cNvSpPr>
          <p:nvPr/>
        </p:nvSpPr>
        <p:spPr bwMode="auto">
          <a:xfrm>
            <a:off x="675386" y="4859923"/>
            <a:ext cx="63030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U(X</a:t>
            </a:r>
            <a:r>
              <a:rPr lang="en-GB" altLang="en-US" sz="1600" b="1" baseline="-25000" dirty="0">
                <a:latin typeface="Calibri" pitchFamily="34" charset="0"/>
              </a:rPr>
              <a:t>1</a:t>
            </a:r>
            <a:r>
              <a:rPr lang="en-GB" altLang="en-US" sz="1600" b="1" dirty="0">
                <a:latin typeface="Calibri" pitchFamily="34" charset="0"/>
              </a:rPr>
              <a:t>)</a:t>
            </a:r>
          </a:p>
        </p:txBody>
      </p:sp>
      <p:sp>
        <p:nvSpPr>
          <p:cNvPr id="23570" name="Text Box 15"/>
          <p:cNvSpPr txBox="1">
            <a:spLocks noChangeArrowheads="1"/>
          </p:cNvSpPr>
          <p:nvPr/>
        </p:nvSpPr>
        <p:spPr bwMode="auto">
          <a:xfrm>
            <a:off x="548443" y="3924300"/>
            <a:ext cx="79541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E[U(X)]</a:t>
            </a:r>
          </a:p>
        </p:txBody>
      </p:sp>
      <p:sp>
        <p:nvSpPr>
          <p:cNvPr id="23571" name="Line 16"/>
          <p:cNvSpPr>
            <a:spLocks noChangeShapeType="1"/>
          </p:cNvSpPr>
          <p:nvPr/>
        </p:nvSpPr>
        <p:spPr bwMode="auto">
          <a:xfrm>
            <a:off x="1782762" y="5029200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2" name="Line 17"/>
          <p:cNvSpPr>
            <a:spLocks noChangeShapeType="1"/>
          </p:cNvSpPr>
          <p:nvPr/>
        </p:nvSpPr>
        <p:spPr bwMode="auto">
          <a:xfrm>
            <a:off x="5821362" y="2819400"/>
            <a:ext cx="0" cy="3200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3" name="Text Box 18"/>
          <p:cNvSpPr txBox="1">
            <a:spLocks noChangeArrowheads="1"/>
          </p:cNvSpPr>
          <p:nvPr/>
        </p:nvSpPr>
        <p:spPr bwMode="auto">
          <a:xfrm>
            <a:off x="1630362" y="6019800"/>
            <a:ext cx="36740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X</a:t>
            </a:r>
            <a:r>
              <a:rPr lang="en-GB" altLang="en-US" sz="1600" b="1" baseline="-25000" dirty="0">
                <a:latin typeface="Calibri" pitchFamily="34" charset="0"/>
              </a:rPr>
              <a:t>1</a:t>
            </a:r>
            <a:endParaRPr lang="en-GB" altLang="en-US" sz="1600" b="1" dirty="0">
              <a:latin typeface="Calibri" pitchFamily="34" charset="0"/>
            </a:endParaRPr>
          </a:p>
        </p:txBody>
      </p:sp>
      <p:sp>
        <p:nvSpPr>
          <p:cNvPr id="23574" name="Text Box 19"/>
          <p:cNvSpPr txBox="1">
            <a:spLocks noChangeArrowheads="1"/>
          </p:cNvSpPr>
          <p:nvPr/>
        </p:nvSpPr>
        <p:spPr bwMode="auto">
          <a:xfrm>
            <a:off x="3171239" y="6044490"/>
            <a:ext cx="53251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E[X]</a:t>
            </a:r>
          </a:p>
        </p:txBody>
      </p:sp>
      <p:sp>
        <p:nvSpPr>
          <p:cNvPr id="23575" name="Text Box 20"/>
          <p:cNvSpPr txBox="1">
            <a:spLocks noChangeArrowheads="1"/>
          </p:cNvSpPr>
          <p:nvPr/>
        </p:nvSpPr>
        <p:spPr bwMode="auto">
          <a:xfrm>
            <a:off x="5668962" y="6022296"/>
            <a:ext cx="36740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X</a:t>
            </a:r>
            <a:r>
              <a:rPr lang="en-GB" altLang="en-US" sz="1600" b="1" baseline="-25000" dirty="0">
                <a:latin typeface="Calibri" pitchFamily="34" charset="0"/>
              </a:rPr>
              <a:t>2</a:t>
            </a:r>
            <a:endParaRPr lang="en-GB" altLang="en-US" sz="1600" b="1" dirty="0">
              <a:latin typeface="Calibri" pitchFamily="34" charset="0"/>
            </a:endParaRPr>
          </a:p>
        </p:txBody>
      </p:sp>
      <p:sp>
        <p:nvSpPr>
          <p:cNvPr id="23576" name="Text Box 21"/>
          <p:cNvSpPr txBox="1">
            <a:spLocks noChangeArrowheads="1"/>
          </p:cNvSpPr>
          <p:nvPr/>
        </p:nvSpPr>
        <p:spPr bwMode="auto">
          <a:xfrm>
            <a:off x="7558087" y="2271713"/>
            <a:ext cx="149752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Utility Function</a:t>
            </a:r>
            <a:endParaRPr lang="en-GB" altLang="en-US" sz="1600" dirty="0">
              <a:latin typeface="Calibri" pitchFamily="34" charset="0"/>
            </a:endParaRPr>
          </a:p>
        </p:txBody>
      </p:sp>
      <p:sp>
        <p:nvSpPr>
          <p:cNvPr id="23577" name="Text Box 22"/>
          <p:cNvSpPr txBox="1">
            <a:spLocks noChangeArrowheads="1"/>
          </p:cNvSpPr>
          <p:nvPr/>
        </p:nvSpPr>
        <p:spPr bwMode="auto">
          <a:xfrm>
            <a:off x="683981" y="2628653"/>
            <a:ext cx="63030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U(X</a:t>
            </a:r>
            <a:r>
              <a:rPr lang="en-GB" altLang="en-US" sz="1600" b="1" baseline="-25000" dirty="0">
                <a:latin typeface="Calibri" pitchFamily="34" charset="0"/>
              </a:rPr>
              <a:t>2</a:t>
            </a:r>
            <a:r>
              <a:rPr lang="en-GB" altLang="en-US" sz="1600" b="1" dirty="0">
                <a:latin typeface="Calibri" pitchFamily="34" charset="0"/>
              </a:rPr>
              <a:t>)</a:t>
            </a:r>
            <a:endParaRPr lang="en-GB" altLang="en-US" sz="1600" dirty="0">
              <a:latin typeface="Calibri" pitchFamily="34" charset="0"/>
            </a:endParaRPr>
          </a:p>
        </p:txBody>
      </p:sp>
      <p:sp>
        <p:nvSpPr>
          <p:cNvPr id="23578" name="Text Box 23"/>
          <p:cNvSpPr txBox="1">
            <a:spLocks noChangeArrowheads="1"/>
          </p:cNvSpPr>
          <p:nvPr/>
        </p:nvSpPr>
        <p:spPr bwMode="auto">
          <a:xfrm>
            <a:off x="1173162" y="6019800"/>
            <a:ext cx="2857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>
                <a:latin typeface="Calibri" pitchFamily="34" charset="0"/>
              </a:rPr>
              <a:t>0</a:t>
            </a:r>
          </a:p>
        </p:txBody>
      </p:sp>
      <p:sp>
        <p:nvSpPr>
          <p:cNvPr id="23579" name="Line 24"/>
          <p:cNvSpPr>
            <a:spLocks noChangeShapeType="1"/>
          </p:cNvSpPr>
          <p:nvPr/>
        </p:nvSpPr>
        <p:spPr bwMode="auto">
          <a:xfrm flipH="1">
            <a:off x="2544762" y="4114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0" name="Line 25"/>
          <p:cNvSpPr>
            <a:spLocks noChangeShapeType="1"/>
          </p:cNvSpPr>
          <p:nvPr/>
        </p:nvSpPr>
        <p:spPr bwMode="auto">
          <a:xfrm>
            <a:off x="2849562" y="41148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2" name="Line 27"/>
          <p:cNvSpPr>
            <a:spLocks noChangeShapeType="1"/>
          </p:cNvSpPr>
          <p:nvPr/>
        </p:nvSpPr>
        <p:spPr bwMode="auto">
          <a:xfrm>
            <a:off x="2544762" y="4114800"/>
            <a:ext cx="0" cy="1905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3" name="Text Box 28"/>
          <p:cNvSpPr txBox="1">
            <a:spLocks noChangeArrowheads="1"/>
          </p:cNvSpPr>
          <p:nvPr/>
        </p:nvSpPr>
        <p:spPr bwMode="auto">
          <a:xfrm>
            <a:off x="2357577" y="6038818"/>
            <a:ext cx="39305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CE</a:t>
            </a:r>
          </a:p>
        </p:txBody>
      </p:sp>
      <p:sp>
        <p:nvSpPr>
          <p:cNvPr id="23584" name="Text Box 29"/>
          <p:cNvSpPr txBox="1">
            <a:spLocks noChangeArrowheads="1"/>
          </p:cNvSpPr>
          <p:nvPr/>
        </p:nvSpPr>
        <p:spPr bwMode="auto">
          <a:xfrm>
            <a:off x="2481601" y="1694227"/>
            <a:ext cx="436927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Risk Premium = B – A = E[X] – CE </a:t>
            </a:r>
          </a:p>
        </p:txBody>
      </p:sp>
      <p:sp>
        <p:nvSpPr>
          <p:cNvPr id="23585" name="Text Box 30"/>
          <p:cNvSpPr txBox="1">
            <a:spLocks noChangeArrowheads="1"/>
          </p:cNvSpPr>
          <p:nvPr/>
        </p:nvSpPr>
        <p:spPr bwMode="auto">
          <a:xfrm>
            <a:off x="3459162" y="4038600"/>
            <a:ext cx="357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B</a:t>
            </a:r>
          </a:p>
        </p:txBody>
      </p:sp>
      <p:sp>
        <p:nvSpPr>
          <p:cNvPr id="23586" name="Text Box 31"/>
          <p:cNvSpPr txBox="1">
            <a:spLocks noChangeArrowheads="1"/>
          </p:cNvSpPr>
          <p:nvPr/>
        </p:nvSpPr>
        <p:spPr bwMode="auto">
          <a:xfrm>
            <a:off x="2239962" y="3657600"/>
            <a:ext cx="3706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A</a:t>
            </a:r>
          </a:p>
        </p:txBody>
      </p:sp>
      <p:sp>
        <p:nvSpPr>
          <p:cNvPr id="23587" name="Text Box 32"/>
          <p:cNvSpPr txBox="1">
            <a:spLocks noChangeArrowheads="1"/>
          </p:cNvSpPr>
          <p:nvPr/>
        </p:nvSpPr>
        <p:spPr bwMode="auto">
          <a:xfrm>
            <a:off x="2325040" y="3751556"/>
            <a:ext cx="361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000" b="1" dirty="0">
                <a:latin typeface="Calibri" pitchFamily="34" charset="0"/>
              </a:rPr>
              <a:t>•</a:t>
            </a:r>
          </a:p>
        </p:txBody>
      </p:sp>
      <p:sp>
        <p:nvSpPr>
          <p:cNvPr id="23588" name="Text Box 33"/>
          <p:cNvSpPr txBox="1">
            <a:spLocks noChangeArrowheads="1"/>
          </p:cNvSpPr>
          <p:nvPr/>
        </p:nvSpPr>
        <p:spPr bwMode="auto">
          <a:xfrm>
            <a:off x="3257196" y="3751556"/>
            <a:ext cx="361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000" b="1" dirty="0">
                <a:latin typeface="Calibri" pitchFamily="34" charset="0"/>
              </a:rPr>
              <a:t>•</a:t>
            </a:r>
          </a:p>
        </p:txBody>
      </p:sp>
      <p:sp>
        <p:nvSpPr>
          <p:cNvPr id="794666" name="AutoShape 42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Risk Premium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49475B0-0CB6-4649-B5A5-57AEEAC742B2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17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95661" name="AutoShape 1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34" charset="0"/>
              </a:rPr>
              <a:t>Risk Premium</a:t>
            </a:r>
            <a:endParaRPr lang="en-US" altLang="en-US" sz="40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4588" name="Rectangle 14"/>
          <p:cNvSpPr>
            <a:spLocks noChangeArrowheads="1"/>
          </p:cNvSpPr>
          <p:nvPr/>
        </p:nvSpPr>
        <p:spPr bwMode="auto">
          <a:xfrm>
            <a:off x="1066800" y="1295400"/>
            <a:ext cx="70104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/>
            <a:r>
              <a:rPr lang="en-US" altLang="en-US" sz="2400" b="1" dirty="0">
                <a:latin typeface="+mj-lt"/>
              </a:rPr>
              <a:t>Risk-Averse:	CE &lt; E[X]	Risk Premium is positive</a:t>
            </a:r>
          </a:p>
          <a:p>
            <a:pPr algn="just"/>
            <a:r>
              <a:rPr lang="en-US" altLang="en-US" sz="2400" dirty="0">
                <a:latin typeface="+mj-lt"/>
              </a:rPr>
              <a:t>	They are willing to accept a smaller sure thing rather than the lottery.</a:t>
            </a:r>
          </a:p>
          <a:p>
            <a:pPr algn="just"/>
            <a:endParaRPr lang="en-US" altLang="en-US" sz="2400" dirty="0">
              <a:latin typeface="+mj-lt"/>
            </a:endParaRPr>
          </a:p>
          <a:p>
            <a:pPr algn="just"/>
            <a:r>
              <a:rPr lang="en-US" altLang="en-US" sz="2400" b="1" dirty="0">
                <a:latin typeface="+mj-lt"/>
              </a:rPr>
              <a:t>Risk-Loving:	CE &gt; E[X]	Risk Premium is negative</a:t>
            </a:r>
          </a:p>
          <a:p>
            <a:pPr algn="just"/>
            <a:r>
              <a:rPr lang="en-US" altLang="en-US" sz="2400" dirty="0">
                <a:latin typeface="+mj-lt"/>
              </a:rPr>
              <a:t>	They require a larger sure thing because they love the lottery.</a:t>
            </a:r>
          </a:p>
          <a:p>
            <a:pPr algn="just"/>
            <a:endParaRPr lang="en-US" altLang="en-US" sz="2400" dirty="0">
              <a:latin typeface="+mj-lt"/>
            </a:endParaRPr>
          </a:p>
          <a:p>
            <a:pPr algn="just"/>
            <a:r>
              <a:rPr lang="en-US" altLang="en-US" sz="2400" b="1" dirty="0">
                <a:latin typeface="+mj-lt"/>
              </a:rPr>
              <a:t>Risk-Neutral:	CE = E[X]	Risk Premium is zero</a:t>
            </a:r>
          </a:p>
          <a:p>
            <a:pPr algn="just"/>
            <a:r>
              <a:rPr lang="en-US" altLang="en-US" sz="2400" dirty="0">
                <a:latin typeface="+mj-lt"/>
              </a:rPr>
              <a:t>	They are indifferent between the sure thing and the lottery.</a:t>
            </a:r>
          </a:p>
          <a:p>
            <a:pPr algn="just"/>
            <a:endParaRPr lang="en-US" altLang="en-US" sz="2400" dirty="0">
              <a:latin typeface="+mj-lt"/>
            </a:endParaRPr>
          </a:p>
        </p:txBody>
      </p:sp>
      <p:sp>
        <p:nvSpPr>
          <p:cNvPr id="795665" name="Rectangle 17"/>
          <p:cNvSpPr>
            <a:spLocks noChangeArrowheads="1"/>
          </p:cNvSpPr>
          <p:nvPr/>
        </p:nvSpPr>
        <p:spPr bwMode="auto">
          <a:xfrm>
            <a:off x="1504950" y="5591452"/>
            <a:ext cx="6134100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n-lt"/>
              </a:rPr>
              <a:t>The larger the variance of the lottery, the riskier the lottery, and the larger the risk premium</a:t>
            </a:r>
          </a:p>
        </p:txBody>
      </p:sp>
    </p:spTree>
    <p:extLst>
      <p:ext uri="{BB962C8B-B14F-4D97-AF65-F5344CB8AC3E}">
        <p14:creationId xmlns:p14="http://schemas.microsoft.com/office/powerpoint/2010/main" val="20427565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421803B-C8F5-4354-80B6-DDF54468BA6B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18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3557" name="Line 2"/>
          <p:cNvSpPr>
            <a:spLocks noChangeShapeType="1"/>
          </p:cNvSpPr>
          <p:nvPr/>
        </p:nvSpPr>
        <p:spPr bwMode="auto">
          <a:xfrm>
            <a:off x="1401762" y="6019800"/>
            <a:ext cx="541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8" name="Line 3"/>
          <p:cNvSpPr>
            <a:spLocks noChangeShapeType="1"/>
          </p:cNvSpPr>
          <p:nvPr/>
        </p:nvSpPr>
        <p:spPr bwMode="auto">
          <a:xfrm flipV="1">
            <a:off x="1401762" y="1524000"/>
            <a:ext cx="0" cy="449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9" name="Freeform 4"/>
          <p:cNvSpPr>
            <a:spLocks/>
          </p:cNvSpPr>
          <p:nvPr/>
        </p:nvSpPr>
        <p:spPr bwMode="auto">
          <a:xfrm>
            <a:off x="1401762" y="2565400"/>
            <a:ext cx="6629400" cy="3454400"/>
          </a:xfrm>
          <a:custGeom>
            <a:avLst/>
            <a:gdLst>
              <a:gd name="T0" fmla="*/ 0 w 4176"/>
              <a:gd name="T1" fmla="*/ 2147483647 h 2176"/>
              <a:gd name="T2" fmla="*/ 483869972 w 4176"/>
              <a:gd name="T3" fmla="*/ 2147483647 h 2176"/>
              <a:gd name="T4" fmla="*/ 1814512445 w 4176"/>
              <a:gd name="T5" fmla="*/ 2147483647 h 2176"/>
              <a:gd name="T6" fmla="*/ 2147483647 w 4176"/>
              <a:gd name="T7" fmla="*/ 1008062444 h 2176"/>
              <a:gd name="T8" fmla="*/ 2147483647 w 4176"/>
              <a:gd name="T9" fmla="*/ 161289977 h 2176"/>
              <a:gd name="T10" fmla="*/ 2147483647 w 4176"/>
              <a:gd name="T11" fmla="*/ 40322494 h 217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176"/>
              <a:gd name="T19" fmla="*/ 0 h 2176"/>
              <a:gd name="T20" fmla="*/ 4176 w 4176"/>
              <a:gd name="T21" fmla="*/ 2176 h 217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176" h="2176">
                <a:moveTo>
                  <a:pt x="0" y="2176"/>
                </a:moveTo>
                <a:cubicBezTo>
                  <a:pt x="36" y="1988"/>
                  <a:pt x="72" y="1800"/>
                  <a:pt x="192" y="1600"/>
                </a:cubicBezTo>
                <a:cubicBezTo>
                  <a:pt x="312" y="1400"/>
                  <a:pt x="472" y="1176"/>
                  <a:pt x="720" y="976"/>
                </a:cubicBezTo>
                <a:cubicBezTo>
                  <a:pt x="968" y="776"/>
                  <a:pt x="1256" y="552"/>
                  <a:pt x="1680" y="400"/>
                </a:cubicBezTo>
                <a:cubicBezTo>
                  <a:pt x="2104" y="248"/>
                  <a:pt x="2848" y="128"/>
                  <a:pt x="3264" y="64"/>
                </a:cubicBezTo>
                <a:cubicBezTo>
                  <a:pt x="3680" y="0"/>
                  <a:pt x="4024" y="24"/>
                  <a:pt x="4176" y="16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0" name="Line 5"/>
          <p:cNvSpPr>
            <a:spLocks noChangeShapeType="1"/>
          </p:cNvSpPr>
          <p:nvPr/>
        </p:nvSpPr>
        <p:spPr bwMode="auto">
          <a:xfrm flipV="1">
            <a:off x="1782762" y="2783319"/>
            <a:ext cx="4038598" cy="224588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1" name="Line 6"/>
          <p:cNvSpPr>
            <a:spLocks noChangeShapeType="1"/>
          </p:cNvSpPr>
          <p:nvPr/>
        </p:nvSpPr>
        <p:spPr bwMode="auto">
          <a:xfrm>
            <a:off x="3459162" y="3460750"/>
            <a:ext cx="0" cy="25590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2" name="Line 7"/>
          <p:cNvSpPr>
            <a:spLocks noChangeShapeType="1"/>
          </p:cNvSpPr>
          <p:nvPr/>
        </p:nvSpPr>
        <p:spPr bwMode="auto">
          <a:xfrm flipH="1">
            <a:off x="1401762" y="3460750"/>
            <a:ext cx="2057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3" name="Line 8"/>
          <p:cNvSpPr>
            <a:spLocks noChangeShapeType="1"/>
          </p:cNvSpPr>
          <p:nvPr/>
        </p:nvSpPr>
        <p:spPr bwMode="auto">
          <a:xfrm flipH="1">
            <a:off x="1401762" y="50292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4" name="Line 9"/>
          <p:cNvSpPr>
            <a:spLocks noChangeShapeType="1"/>
          </p:cNvSpPr>
          <p:nvPr/>
        </p:nvSpPr>
        <p:spPr bwMode="auto">
          <a:xfrm flipH="1">
            <a:off x="1401762" y="2819400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65" name="Text Box 10"/>
          <p:cNvSpPr txBox="1">
            <a:spLocks noChangeArrowheads="1"/>
          </p:cNvSpPr>
          <p:nvPr/>
        </p:nvSpPr>
        <p:spPr bwMode="auto">
          <a:xfrm>
            <a:off x="7004566" y="5849521"/>
            <a:ext cx="104445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Income (I)</a:t>
            </a:r>
          </a:p>
        </p:txBody>
      </p:sp>
      <p:sp>
        <p:nvSpPr>
          <p:cNvPr id="23566" name="Text Box 11"/>
          <p:cNvSpPr txBox="1">
            <a:spLocks noChangeArrowheads="1"/>
          </p:cNvSpPr>
          <p:nvPr/>
        </p:nvSpPr>
        <p:spPr bwMode="auto">
          <a:xfrm>
            <a:off x="574675" y="1389427"/>
            <a:ext cx="7127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400" b="1">
                <a:latin typeface="Calibri" pitchFamily="34" charset="0"/>
              </a:rPr>
              <a:t>Utility</a:t>
            </a:r>
          </a:p>
        </p:txBody>
      </p:sp>
      <p:sp>
        <p:nvSpPr>
          <p:cNvPr id="23568" name="Line 13"/>
          <p:cNvSpPr>
            <a:spLocks noChangeShapeType="1"/>
          </p:cNvSpPr>
          <p:nvPr/>
        </p:nvSpPr>
        <p:spPr bwMode="auto">
          <a:xfrm flipH="1">
            <a:off x="1401762" y="4114800"/>
            <a:ext cx="2057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1" name="Line 16"/>
          <p:cNvSpPr>
            <a:spLocks noChangeShapeType="1"/>
          </p:cNvSpPr>
          <p:nvPr/>
        </p:nvSpPr>
        <p:spPr bwMode="auto">
          <a:xfrm>
            <a:off x="1782762" y="5029200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2" name="Line 17"/>
          <p:cNvSpPr>
            <a:spLocks noChangeShapeType="1"/>
          </p:cNvSpPr>
          <p:nvPr/>
        </p:nvSpPr>
        <p:spPr bwMode="auto">
          <a:xfrm>
            <a:off x="5821362" y="2819400"/>
            <a:ext cx="0" cy="3200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73" name="Text Box 18"/>
          <p:cNvSpPr txBox="1">
            <a:spLocks noChangeArrowheads="1"/>
          </p:cNvSpPr>
          <p:nvPr/>
        </p:nvSpPr>
        <p:spPr bwMode="auto">
          <a:xfrm>
            <a:off x="1586234" y="6068442"/>
            <a:ext cx="39305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16</a:t>
            </a:r>
          </a:p>
        </p:txBody>
      </p:sp>
      <p:sp>
        <p:nvSpPr>
          <p:cNvPr id="23575" name="Text Box 20"/>
          <p:cNvSpPr txBox="1">
            <a:spLocks noChangeArrowheads="1"/>
          </p:cNvSpPr>
          <p:nvPr/>
        </p:nvSpPr>
        <p:spPr bwMode="auto">
          <a:xfrm>
            <a:off x="5557311" y="6068442"/>
            <a:ext cx="52809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100</a:t>
            </a:r>
          </a:p>
        </p:txBody>
      </p:sp>
      <p:sp>
        <p:nvSpPr>
          <p:cNvPr id="23576" name="Text Box 21"/>
          <p:cNvSpPr txBox="1">
            <a:spLocks noChangeArrowheads="1"/>
          </p:cNvSpPr>
          <p:nvPr/>
        </p:nvSpPr>
        <p:spPr bwMode="auto">
          <a:xfrm>
            <a:off x="6430960" y="2712302"/>
            <a:ext cx="21335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altLang="en-US" sz="2400" b="1" dirty="0">
                <a:latin typeface="Calibri" pitchFamily="34" charset="0"/>
              </a:rPr>
              <a:t>Utility Function</a:t>
            </a:r>
          </a:p>
          <a:p>
            <a:pPr algn="ctr"/>
            <a:r>
              <a:rPr lang="en-GB" altLang="en-US" sz="2400" b="1" dirty="0">
                <a:latin typeface="Calibri" pitchFamily="34" charset="0"/>
              </a:rPr>
              <a:t>U = √I</a:t>
            </a:r>
            <a:endParaRPr lang="en-GB" altLang="en-US" sz="2400" dirty="0">
              <a:latin typeface="Calibri" pitchFamily="34" charset="0"/>
            </a:endParaRPr>
          </a:p>
        </p:txBody>
      </p:sp>
      <p:sp>
        <p:nvSpPr>
          <p:cNvPr id="23578" name="Text Box 23"/>
          <p:cNvSpPr txBox="1">
            <a:spLocks noChangeArrowheads="1"/>
          </p:cNvSpPr>
          <p:nvPr/>
        </p:nvSpPr>
        <p:spPr bwMode="auto">
          <a:xfrm>
            <a:off x="1173162" y="6019800"/>
            <a:ext cx="2857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>
                <a:latin typeface="Calibri" pitchFamily="34" charset="0"/>
              </a:rPr>
              <a:t>0</a:t>
            </a:r>
          </a:p>
        </p:txBody>
      </p:sp>
      <p:sp>
        <p:nvSpPr>
          <p:cNvPr id="23579" name="Line 24"/>
          <p:cNvSpPr>
            <a:spLocks noChangeShapeType="1"/>
          </p:cNvSpPr>
          <p:nvPr/>
        </p:nvSpPr>
        <p:spPr bwMode="auto">
          <a:xfrm flipH="1">
            <a:off x="2544762" y="4114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0" name="Line 25"/>
          <p:cNvSpPr>
            <a:spLocks noChangeShapeType="1"/>
          </p:cNvSpPr>
          <p:nvPr/>
        </p:nvSpPr>
        <p:spPr bwMode="auto">
          <a:xfrm>
            <a:off x="2849562" y="41148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2" name="Line 27"/>
          <p:cNvSpPr>
            <a:spLocks noChangeShapeType="1"/>
          </p:cNvSpPr>
          <p:nvPr/>
        </p:nvSpPr>
        <p:spPr bwMode="auto">
          <a:xfrm>
            <a:off x="2544762" y="4114800"/>
            <a:ext cx="0" cy="1905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83" name="Text Box 28"/>
          <p:cNvSpPr txBox="1">
            <a:spLocks noChangeArrowheads="1"/>
          </p:cNvSpPr>
          <p:nvPr/>
        </p:nvSpPr>
        <p:spPr bwMode="auto">
          <a:xfrm>
            <a:off x="2348234" y="6067103"/>
            <a:ext cx="39305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CE</a:t>
            </a:r>
          </a:p>
        </p:txBody>
      </p:sp>
      <p:sp>
        <p:nvSpPr>
          <p:cNvPr id="23584" name="Text Box 29"/>
          <p:cNvSpPr txBox="1">
            <a:spLocks noChangeArrowheads="1"/>
          </p:cNvSpPr>
          <p:nvPr/>
        </p:nvSpPr>
        <p:spPr bwMode="auto">
          <a:xfrm>
            <a:off x="1869095" y="1363208"/>
            <a:ext cx="575090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Suppose X is a lottery with 50% to win 100 and 50% to win 16. Calculate EV, CE, and RP.</a:t>
            </a:r>
          </a:p>
        </p:txBody>
      </p:sp>
      <p:sp>
        <p:nvSpPr>
          <p:cNvPr id="23585" name="Text Box 30"/>
          <p:cNvSpPr txBox="1">
            <a:spLocks noChangeArrowheads="1"/>
          </p:cNvSpPr>
          <p:nvPr/>
        </p:nvSpPr>
        <p:spPr bwMode="auto">
          <a:xfrm>
            <a:off x="3459162" y="4038600"/>
            <a:ext cx="357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B</a:t>
            </a:r>
          </a:p>
        </p:txBody>
      </p:sp>
      <p:sp>
        <p:nvSpPr>
          <p:cNvPr id="23586" name="Text Box 31"/>
          <p:cNvSpPr txBox="1">
            <a:spLocks noChangeArrowheads="1"/>
          </p:cNvSpPr>
          <p:nvPr/>
        </p:nvSpPr>
        <p:spPr bwMode="auto">
          <a:xfrm>
            <a:off x="2239962" y="3657600"/>
            <a:ext cx="3706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400" b="1" dirty="0">
                <a:latin typeface="Calibri" pitchFamily="34" charset="0"/>
              </a:rPr>
              <a:t>A</a:t>
            </a:r>
          </a:p>
        </p:txBody>
      </p:sp>
      <p:sp>
        <p:nvSpPr>
          <p:cNvPr id="23587" name="Text Box 32"/>
          <p:cNvSpPr txBox="1">
            <a:spLocks noChangeArrowheads="1"/>
          </p:cNvSpPr>
          <p:nvPr/>
        </p:nvSpPr>
        <p:spPr bwMode="auto">
          <a:xfrm>
            <a:off x="2325040" y="3751556"/>
            <a:ext cx="361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000" b="1" dirty="0">
                <a:latin typeface="Calibri" pitchFamily="34" charset="0"/>
              </a:rPr>
              <a:t>•</a:t>
            </a:r>
          </a:p>
        </p:txBody>
      </p:sp>
      <p:sp>
        <p:nvSpPr>
          <p:cNvPr id="23588" name="Text Box 33"/>
          <p:cNvSpPr txBox="1">
            <a:spLocks noChangeArrowheads="1"/>
          </p:cNvSpPr>
          <p:nvPr/>
        </p:nvSpPr>
        <p:spPr bwMode="auto">
          <a:xfrm>
            <a:off x="3257196" y="3751556"/>
            <a:ext cx="3619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4000" b="1" dirty="0">
                <a:latin typeface="Calibri" pitchFamily="34" charset="0"/>
              </a:rPr>
              <a:t>•</a:t>
            </a:r>
          </a:p>
        </p:txBody>
      </p:sp>
      <p:sp>
        <p:nvSpPr>
          <p:cNvPr id="794666" name="AutoShape 42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Risk Premium – Example </a:t>
            </a:r>
          </a:p>
        </p:txBody>
      </p:sp>
      <p:sp>
        <p:nvSpPr>
          <p:cNvPr id="35" name="Text Box 28">
            <a:extLst>
              <a:ext uri="{FF2B5EF4-FFF2-40B4-BE49-F238E27FC236}">
                <a16:creationId xmlns:a16="http://schemas.microsoft.com/office/drawing/2014/main" id="{8EF681FF-1793-4E1D-A174-45D63C2B07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7556" y="6067103"/>
            <a:ext cx="40588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1600" b="1" dirty="0">
                <a:latin typeface="Calibri" pitchFamily="34" charset="0"/>
              </a:rPr>
              <a:t>EV</a:t>
            </a:r>
          </a:p>
        </p:txBody>
      </p:sp>
    </p:spTree>
    <p:extLst>
      <p:ext uri="{BB962C8B-B14F-4D97-AF65-F5344CB8AC3E}">
        <p14:creationId xmlns:p14="http://schemas.microsoft.com/office/powerpoint/2010/main" val="37109587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49475B0-0CB6-4649-B5A5-57AEEAC742B2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19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95661" name="AutoShape 1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Measuring Risk Aversion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8D7B40-17D3-4D70-B486-3309A3A06B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19659"/>
            <a:ext cx="9144000" cy="4783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6813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5FBEFD6-867B-4073-B6E7-6F3FC5CF1442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20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99757" name="AutoShape 1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Measuring Risk Aversion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799758" name="Rectangle 14"/>
          <p:cNvSpPr>
            <a:spLocks noChangeArrowheads="1"/>
          </p:cNvSpPr>
          <p:nvPr/>
        </p:nvSpPr>
        <p:spPr bwMode="auto">
          <a:xfrm>
            <a:off x="895350" y="2003415"/>
            <a:ext cx="73533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dirty="0">
                <a:latin typeface="Calibri" pitchFamily="34" charset="0"/>
              </a:rPr>
              <a:t>The larger the coefficient, the more risk-averse the agent.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RRA is better than ARA when the agent’s preference to risk varies as his wealth changes, e.g. he is risk-averse when poor and risk-loving when rich..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b="1" u="sng" dirty="0">
                <a:latin typeface="Calibri" pitchFamily="34" charset="0"/>
              </a:rPr>
              <a:t>Example:</a:t>
            </a:r>
            <a:r>
              <a:rPr lang="en-US" altLang="en-US" sz="2400" dirty="0">
                <a:latin typeface="Calibri" pitchFamily="34" charset="0"/>
              </a:rPr>
              <a:t>		U = √W</a:t>
            </a: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			ARA = (1/2)W</a:t>
            </a:r>
          </a:p>
          <a:p>
            <a:pPr eaLnBrk="1" hangingPunct="1"/>
            <a:r>
              <a:rPr lang="en-US" altLang="en-US" sz="2400" dirty="0">
                <a:latin typeface="Calibri" pitchFamily="34" charset="0"/>
              </a:rPr>
              <a:t>			RRA = 1/2</a:t>
            </a:r>
          </a:p>
        </p:txBody>
      </p:sp>
    </p:spTree>
    <p:extLst>
      <p:ext uri="{BB962C8B-B14F-4D97-AF65-F5344CB8AC3E}">
        <p14:creationId xmlns:p14="http://schemas.microsoft.com/office/powerpoint/2010/main" val="5152975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5FBEFD6-867B-4073-B6E7-6F3FC5CF1442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21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99757" name="AutoShape 13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Insurance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799758" name="Rectangle 14"/>
          <p:cNvSpPr>
            <a:spLocks noChangeArrowheads="1"/>
          </p:cNvSpPr>
          <p:nvPr/>
        </p:nvSpPr>
        <p:spPr bwMode="auto">
          <a:xfrm>
            <a:off x="1028700" y="1981200"/>
            <a:ext cx="70866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altLang="en-US" sz="2400" dirty="0">
                <a:latin typeface="Calibri" pitchFamily="34" charset="0"/>
              </a:rPr>
              <a:t>Risk Premium is the money that risk-averse people accept to take risks.</a:t>
            </a:r>
          </a:p>
          <a:p>
            <a:pPr eaLnBrk="1" hangingPunct="1"/>
            <a:endParaRPr lang="en-US" altLang="en-US" sz="2400" dirty="0">
              <a:latin typeface="Calibri" pitchFamily="34" charset="0"/>
            </a:endParaRPr>
          </a:p>
          <a:p>
            <a:pPr eaLnBrk="1" hangingPunct="1"/>
            <a:r>
              <a:rPr lang="en-US" altLang="en-US" sz="2400" b="1" dirty="0">
                <a:latin typeface="Calibri" pitchFamily="34" charset="0"/>
              </a:rPr>
              <a:t>Insurance Premium </a:t>
            </a:r>
            <a:r>
              <a:rPr lang="en-US" altLang="en-US" sz="2400" dirty="0">
                <a:latin typeface="Calibri" pitchFamily="34" charset="0"/>
              </a:rPr>
              <a:t>is the “price” of the insurance that risk-averse people buy in order to </a:t>
            </a:r>
            <a:r>
              <a:rPr lang="en-US" altLang="en-US" sz="2400" u="sng" dirty="0">
                <a:latin typeface="Calibri" pitchFamily="34" charset="0"/>
              </a:rPr>
              <a:t>eliminate the risks</a:t>
            </a:r>
            <a:r>
              <a:rPr lang="en-US" altLang="en-US" sz="2400" dirty="0">
                <a:latin typeface="Calibri" pitchFamily="34" charset="0"/>
              </a:rPr>
              <a:t>.</a:t>
            </a:r>
          </a:p>
          <a:p>
            <a:pPr eaLnBrk="1" hangingPunct="1"/>
            <a:endParaRPr lang="en-US" altLang="en-US" sz="2400" b="1" dirty="0">
              <a:latin typeface="Calibri" pitchFamily="34" charset="0"/>
            </a:endParaRPr>
          </a:p>
          <a:p>
            <a:pPr eaLnBrk="1" hangingPunct="1"/>
            <a:r>
              <a:rPr lang="en-US" altLang="en-US" sz="2400" b="1" dirty="0">
                <a:latin typeface="Calibri" pitchFamily="34" charset="0"/>
              </a:rPr>
              <a:t>Fairly-Priced Insurance Policy</a:t>
            </a:r>
            <a:r>
              <a:rPr lang="en-US" altLang="en-US" sz="2400" dirty="0">
                <a:latin typeface="Calibri" pitchFamily="34" charset="0"/>
              </a:rPr>
              <a:t> is a policy where the insurance premium is equal to the expected value of the insurance payment.</a:t>
            </a:r>
            <a:endParaRPr lang="en-US" altLang="en-US" sz="2400" b="1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8E5B6DB-D804-4374-BADD-FEA2B067EE61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22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01804" name="AutoShape 12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Fairly-Priced Insurance – Example</a:t>
            </a:r>
          </a:p>
        </p:txBody>
      </p:sp>
      <p:sp>
        <p:nvSpPr>
          <p:cNvPr id="801805" name="Rectangle 13"/>
          <p:cNvSpPr>
            <a:spLocks noChangeArrowheads="1"/>
          </p:cNvSpPr>
          <p:nvPr/>
        </p:nvSpPr>
        <p:spPr bwMode="auto">
          <a:xfrm>
            <a:off x="1219200" y="1449417"/>
            <a:ext cx="67056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altLang="en-US" sz="2400" b="1" dirty="0">
                <a:latin typeface="Calibri" pitchFamily="34" charset="0"/>
              </a:rPr>
              <a:t>Example</a:t>
            </a:r>
          </a:p>
          <a:p>
            <a:pPr algn="just" eaLnBrk="1" hangingPunct="1"/>
            <a:endParaRPr lang="en-US" altLang="en-US" sz="2400" b="1" dirty="0">
              <a:latin typeface="Calibri" pitchFamily="34" charset="0"/>
            </a:endParaRPr>
          </a:p>
          <a:p>
            <a:pPr algn="just" eaLnBrk="1" hangingPunct="1"/>
            <a:r>
              <a:rPr lang="en-US" altLang="en-US" sz="2400" dirty="0">
                <a:latin typeface="Calibri" pitchFamily="34" charset="0"/>
              </a:rPr>
              <a:t>Insurance Premium (price) = $500</a:t>
            </a:r>
          </a:p>
          <a:p>
            <a:pPr algn="just" eaLnBrk="1" hangingPunct="1"/>
            <a:endParaRPr lang="en-US" altLang="en-US" sz="2400" dirty="0">
              <a:latin typeface="Calibri" pitchFamily="34" charset="0"/>
            </a:endParaRPr>
          </a:p>
          <a:p>
            <a:pPr algn="just" eaLnBrk="1" hangingPunct="1"/>
            <a:r>
              <a:rPr lang="en-US" altLang="en-US" sz="2400" dirty="0">
                <a:latin typeface="Calibri" pitchFamily="34" charset="0"/>
              </a:rPr>
              <a:t>It promises to pay $10,000 if Bad Thing happens.</a:t>
            </a:r>
          </a:p>
          <a:p>
            <a:pPr algn="just" eaLnBrk="1" hangingPunct="1"/>
            <a:r>
              <a:rPr lang="en-US" altLang="en-US" sz="2400" dirty="0">
                <a:latin typeface="Calibri" pitchFamily="34" charset="0"/>
              </a:rPr>
              <a:t>It promises to pay $0 if Nothing happens.</a:t>
            </a:r>
          </a:p>
          <a:p>
            <a:pPr algn="just" eaLnBrk="1" hangingPunct="1"/>
            <a:endParaRPr lang="en-US" altLang="en-US" sz="2400" dirty="0">
              <a:latin typeface="Calibri" pitchFamily="34" charset="0"/>
            </a:endParaRPr>
          </a:p>
          <a:p>
            <a:pPr algn="just" eaLnBrk="1" hangingPunct="1"/>
            <a:r>
              <a:rPr lang="en-US" altLang="en-US" sz="2400" dirty="0" err="1">
                <a:latin typeface="Calibri" pitchFamily="34" charset="0"/>
              </a:rPr>
              <a:t>Pr</a:t>
            </a:r>
            <a:r>
              <a:rPr lang="en-US" altLang="en-US" sz="2400" dirty="0">
                <a:latin typeface="Calibri" pitchFamily="34" charset="0"/>
              </a:rPr>
              <a:t>(</a:t>
            </a:r>
            <a:r>
              <a:rPr lang="en-US" altLang="en-US" sz="2400" dirty="0" err="1">
                <a:latin typeface="Calibri" pitchFamily="34" charset="0"/>
              </a:rPr>
              <a:t>BadThings</a:t>
            </a:r>
            <a:r>
              <a:rPr lang="en-US" altLang="en-US" sz="2400" dirty="0">
                <a:latin typeface="Calibri" pitchFamily="34" charset="0"/>
              </a:rPr>
              <a:t>) = 5%		</a:t>
            </a:r>
            <a:r>
              <a:rPr lang="en-US" altLang="en-US" sz="2400" dirty="0" err="1">
                <a:latin typeface="Calibri" pitchFamily="34" charset="0"/>
              </a:rPr>
              <a:t>Pr</a:t>
            </a:r>
            <a:r>
              <a:rPr lang="en-US" altLang="en-US" sz="2400" dirty="0">
                <a:latin typeface="Calibri" pitchFamily="34" charset="0"/>
              </a:rPr>
              <a:t>(Nothing) = 95%</a:t>
            </a:r>
          </a:p>
          <a:p>
            <a:pPr algn="just" eaLnBrk="1" hangingPunct="1"/>
            <a:endParaRPr lang="en-US" altLang="en-US" sz="2400" dirty="0">
              <a:latin typeface="Calibri" pitchFamily="34" charset="0"/>
            </a:endParaRPr>
          </a:p>
          <a:p>
            <a:pPr algn="just" eaLnBrk="1" hangingPunct="1"/>
            <a:r>
              <a:rPr lang="en-US" altLang="en-US" sz="2400" dirty="0">
                <a:latin typeface="Calibri" pitchFamily="34" charset="0"/>
              </a:rPr>
              <a:t>500 = .05(10,000) + .95(0)</a:t>
            </a:r>
          </a:p>
          <a:p>
            <a:pPr algn="just" eaLnBrk="1" hangingPunct="1"/>
            <a:r>
              <a:rPr lang="en-US" altLang="en-US" sz="2400" dirty="0">
                <a:latin typeface="Calibri" pitchFamily="34" charset="0"/>
              </a:rPr>
              <a:t>That is, insurance premium = expected payment.</a:t>
            </a:r>
          </a:p>
          <a:p>
            <a:pPr algn="just" eaLnBrk="1" hangingPunct="1"/>
            <a:r>
              <a:rPr lang="en-US" altLang="en-US" sz="2400" dirty="0">
                <a:latin typeface="Calibri" pitchFamily="34" charset="0"/>
              </a:rPr>
              <a:t>Thus, </a:t>
            </a:r>
            <a:r>
              <a:rPr lang="en-US" altLang="en-US" sz="2400" u="sng" dirty="0">
                <a:latin typeface="Calibri" pitchFamily="34" charset="0"/>
              </a:rPr>
              <a:t>this insurance is fairly priced</a:t>
            </a:r>
            <a:r>
              <a:rPr lang="en-US" altLang="en-US" sz="2400" dirty="0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9B6E4E99-F2AB-4696-8C6B-21A2C99E470C}"/>
              </a:ext>
            </a:extLst>
          </p:cNvPr>
          <p:cNvGrpSpPr/>
          <p:nvPr/>
        </p:nvGrpSpPr>
        <p:grpSpPr>
          <a:xfrm>
            <a:off x="1314000" y="0"/>
            <a:ext cx="6516000" cy="4032000"/>
            <a:chOff x="0" y="0"/>
            <a:chExt cx="6516000" cy="4032000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C9A1F941-B2A9-4D96-8FE7-A95C22CA2C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6516000" cy="4032000"/>
            </a:xfrm>
            <a:prstGeom prst="rect">
              <a:avLst/>
            </a:prstGeom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01A72466-14D3-4930-8E32-3E321026126B}"/>
                </a:ext>
              </a:extLst>
            </p:cNvPr>
            <p:cNvSpPr/>
            <p:nvPr/>
          </p:nvSpPr>
          <p:spPr>
            <a:xfrm>
              <a:off x="5029200" y="905522"/>
              <a:ext cx="1486800" cy="31264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32C4FE3D-79C8-4C34-B873-7A173131B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8E5B6DB-D804-4374-BADD-FEA2B067EE61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23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11665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E96D613-7C0F-4A4A-AADF-3640D4AD71A8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24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03851" name="AutoShape 11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Adverse Selection &amp; Moral Hazard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771524" y="1449417"/>
            <a:ext cx="7600951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sz="2400" dirty="0">
                <a:latin typeface="+mj-lt"/>
              </a:rPr>
              <a:t>  </a:t>
            </a:r>
            <a:r>
              <a:rPr lang="en-US" sz="2400" b="1" dirty="0">
                <a:latin typeface="+mj-lt"/>
              </a:rPr>
              <a:t>Asymmetric Information </a:t>
            </a:r>
            <a:r>
              <a:rPr lang="en-US" sz="2400" dirty="0">
                <a:latin typeface="+mj-lt"/>
              </a:rPr>
              <a:t>is a situation in which one party knows more about its own actions or characteristics than another party.</a:t>
            </a:r>
            <a:endParaRPr lang="en-US" sz="2400" i="1" u="sng" dirty="0">
              <a:solidFill>
                <a:srgbClr val="000066"/>
              </a:solidFill>
              <a:latin typeface="+mj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i="1" u="sng" dirty="0">
              <a:solidFill>
                <a:srgbClr val="000066"/>
              </a:solidFill>
              <a:latin typeface="+mj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sz="2400" dirty="0">
                <a:latin typeface="+mj-lt"/>
              </a:rPr>
              <a:t>  </a:t>
            </a:r>
            <a:r>
              <a:rPr lang="en-US" sz="2400" b="1" dirty="0">
                <a:latin typeface="+mj-lt"/>
              </a:rPr>
              <a:t>Adverse Selection</a:t>
            </a:r>
            <a:r>
              <a:rPr lang="en-US" sz="2400" dirty="0">
                <a:latin typeface="+mj-lt"/>
              </a:rPr>
              <a:t> is </a:t>
            </a:r>
            <a:r>
              <a:rPr lang="en-US" sz="2400" i="1" dirty="0">
                <a:latin typeface="+mj-lt"/>
              </a:rPr>
              <a:t>opportunism </a:t>
            </a:r>
            <a:r>
              <a:rPr lang="en-US" sz="2400" dirty="0">
                <a:latin typeface="+mj-lt"/>
              </a:rPr>
              <a:t>characterized by an informed person's taking advantage of a less informed person who does not know about an </a:t>
            </a:r>
            <a:r>
              <a:rPr lang="en-US" sz="2400" i="1" dirty="0">
                <a:latin typeface="+mj-lt"/>
              </a:rPr>
              <a:t>unobserved characteristic </a:t>
            </a:r>
            <a:r>
              <a:rPr lang="en-US" sz="2400" dirty="0">
                <a:latin typeface="+mj-lt"/>
              </a:rPr>
              <a:t>of the informed person.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j-l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sz="2400" dirty="0">
                <a:latin typeface="+mj-lt"/>
              </a:rPr>
              <a:t> </a:t>
            </a:r>
            <a:r>
              <a:rPr lang="en-US" sz="2400" b="1" dirty="0">
                <a:latin typeface="+mj-lt"/>
              </a:rPr>
              <a:t>Moral Hazard </a:t>
            </a:r>
            <a:r>
              <a:rPr lang="en-US" sz="2400" dirty="0">
                <a:latin typeface="+mj-lt"/>
              </a:rPr>
              <a:t>is </a:t>
            </a:r>
            <a:r>
              <a:rPr lang="en-US" sz="2400" i="1" dirty="0">
                <a:latin typeface="+mj-lt"/>
              </a:rPr>
              <a:t>opportunism</a:t>
            </a:r>
            <a:r>
              <a:rPr lang="en-US" sz="2400" dirty="0">
                <a:latin typeface="+mj-lt"/>
              </a:rPr>
              <a:t> characterized by an informed person's taking advantage of a less informed person through an </a:t>
            </a:r>
            <a:r>
              <a:rPr lang="en-US" sz="2400" i="1" dirty="0">
                <a:latin typeface="+mj-lt"/>
              </a:rPr>
              <a:t>unobserved action.</a:t>
            </a:r>
            <a:endParaRPr lang="en-US" sz="2400" dirty="0">
              <a:latin typeface="+mj-l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E96D613-7C0F-4A4A-AADF-3640D4AD71A8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25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03851" name="AutoShape 11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Adverse Selection &amp; Moral Hazard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620604" y="1818749"/>
            <a:ext cx="7902791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+mj-lt"/>
              </a:rPr>
              <a:t>Adverse Selection / Hidden Information: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j-lt"/>
              </a:rPr>
              <a:t>Good and Bad cars in second-hand garages.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j-lt"/>
              </a:rPr>
              <a:t>Healthy and Unhealthy people in health insurance markets.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j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j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+mj-lt"/>
              </a:rPr>
              <a:t>Moral Hazard / Hidden Action: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j-lt"/>
              </a:rPr>
              <a:t>People drive carelessly after buying car insurances.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j-lt"/>
              </a:rPr>
              <a:t>Employers fails to observe lazing employees.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2400" dirty="0">
                <a:latin typeface="+mj-lt"/>
              </a:rPr>
              <a:t>Doctors over-prescribe treatments for patients with health insurances.</a:t>
            </a:r>
          </a:p>
        </p:txBody>
      </p:sp>
    </p:spTree>
    <p:extLst>
      <p:ext uri="{BB962C8B-B14F-4D97-AF65-F5344CB8AC3E}">
        <p14:creationId xmlns:p14="http://schemas.microsoft.com/office/powerpoint/2010/main" val="10221821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9C377F1-186C-4770-9DBF-AFDB59CEF097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26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07948" name="AutoShape 12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>
                <a:solidFill>
                  <a:srgbClr val="000066"/>
                </a:solidFill>
                <a:latin typeface="Calibri" pitchFamily="34" charset="0"/>
              </a:rPr>
              <a:t>Decision Trees</a:t>
            </a:r>
            <a:endParaRPr lang="en-US" altLang="en-US" sz="400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36877" name="Rectangle 13"/>
          <p:cNvSpPr>
            <a:spLocks noChangeArrowheads="1"/>
          </p:cNvSpPr>
          <p:nvPr/>
        </p:nvSpPr>
        <p:spPr bwMode="auto">
          <a:xfrm>
            <a:off x="658057" y="1600200"/>
            <a:ext cx="7827885" cy="452431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r>
              <a:rPr lang="en-US" altLang="en-US" sz="2400" i="1" u="sng" dirty="0">
                <a:solidFill>
                  <a:srgbClr val="000066"/>
                </a:solidFill>
                <a:latin typeface="+mj-lt"/>
              </a:rPr>
              <a:t>Definition:</a:t>
            </a:r>
            <a:r>
              <a:rPr lang="en-US" altLang="en-US" sz="2400" dirty="0">
                <a:latin typeface="+mj-lt"/>
              </a:rPr>
              <a:t>  A </a:t>
            </a:r>
            <a:r>
              <a:rPr lang="en-US" altLang="en-US" sz="2400" b="1" dirty="0">
                <a:latin typeface="+mj-lt"/>
              </a:rPr>
              <a:t>decision tree</a:t>
            </a:r>
            <a:r>
              <a:rPr lang="en-US" altLang="en-US" sz="2400" dirty="0">
                <a:latin typeface="+mj-lt"/>
              </a:rPr>
              <a:t>  is a diagram that describes the options available to a decision maker, as well as the risky events that can occur at each point in time.</a:t>
            </a:r>
          </a:p>
          <a:p>
            <a:pPr algn="just" eaLnBrk="1" hangingPunct="1"/>
            <a:endParaRPr lang="en-US" altLang="en-US" sz="2400" dirty="0">
              <a:latin typeface="+mj-lt"/>
            </a:endParaRPr>
          </a:p>
          <a:p>
            <a:pPr algn="just" eaLnBrk="1" hangingPunct="1"/>
            <a:r>
              <a:rPr lang="en-US" altLang="en-US" sz="2400" dirty="0">
                <a:latin typeface="+mj-lt"/>
              </a:rPr>
              <a:t>Decision Tree has the following elements: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j-lt"/>
              </a:rPr>
              <a:t>1.  Decision Nodes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j-lt"/>
              </a:rPr>
              <a:t>2.  Chance Nodes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j-lt"/>
              </a:rPr>
              <a:t>3.  Probabilities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latin typeface="+mj-lt"/>
              </a:rPr>
              <a:t>4.  Payoffs</a:t>
            </a:r>
          </a:p>
          <a:p>
            <a:pPr algn="just" eaLnBrk="1" hangingPunct="1"/>
            <a:endParaRPr lang="en-US" altLang="en-US" sz="2400" dirty="0">
              <a:latin typeface="+mj-lt"/>
            </a:endParaRPr>
          </a:p>
          <a:p>
            <a:pPr algn="just" eaLnBrk="1" hangingPunct="1"/>
            <a:r>
              <a:rPr lang="en-US" altLang="en-US" sz="2400" i="1" dirty="0">
                <a:latin typeface="+mj-lt"/>
              </a:rPr>
              <a:t>We analyze decision problems by working backward along the decision tree to decide the optimal decision.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954CBD6-913B-4EE4-9C3D-B95C314800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An oil company is considering whether it should build a large facility (good if the oil reservoir is large) or a small facility (good if the oil reservoir is small).</a:t>
            </a:r>
          </a:p>
          <a:p>
            <a:endParaRPr lang="en-US" sz="2400" dirty="0"/>
          </a:p>
          <a:p>
            <a:r>
              <a:rPr lang="en-US" sz="2400" dirty="0" err="1"/>
              <a:t>Pr</a:t>
            </a:r>
            <a:r>
              <a:rPr lang="en-US" sz="2400" dirty="0"/>
              <a:t>(Small Reservoir) = 0.5 and </a:t>
            </a:r>
            <a:r>
              <a:rPr lang="en-US" sz="2400" dirty="0" err="1"/>
              <a:t>Pr</a:t>
            </a:r>
            <a:r>
              <a:rPr lang="en-US" sz="2400" dirty="0"/>
              <a:t>(Large Reservoir) = 0.5.</a:t>
            </a:r>
          </a:p>
          <a:p>
            <a:endParaRPr lang="en-US" sz="2400" dirty="0"/>
          </a:p>
          <a:p>
            <a:r>
              <a:rPr lang="en-US" sz="2400" dirty="0"/>
              <a:t>However, it can implement “free seismic test” before building a facility to determine if the reservoir is large or small.</a:t>
            </a: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567963F-6088-41A8-9A08-33B08187865A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27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09026" name="AutoShape 66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Decision Trees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3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567963F-6088-41A8-9A08-33B08187865A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28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09026" name="AutoShape 66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Decision Trees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C5FBE5F-491C-4F3F-820E-2DDA0CB4E3AE}"/>
              </a:ext>
            </a:extLst>
          </p:cNvPr>
          <p:cNvGrpSpPr/>
          <p:nvPr/>
        </p:nvGrpSpPr>
        <p:grpSpPr>
          <a:xfrm>
            <a:off x="967085" y="1427162"/>
            <a:ext cx="7209830" cy="4929188"/>
            <a:chOff x="1219199" y="1427162"/>
            <a:chExt cx="7209830" cy="4929188"/>
          </a:xfrm>
        </p:grpSpPr>
        <p:pic>
          <p:nvPicPr>
            <p:cNvPr id="37899" name="Picture 6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3518" y="1427162"/>
              <a:ext cx="6176963" cy="4929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E3BB988B-C8C3-45E3-9B37-AC24E86EC44A}"/>
                </a:ext>
              </a:extLst>
            </p:cNvPr>
            <p:cNvSpPr/>
            <p:nvPr/>
          </p:nvSpPr>
          <p:spPr>
            <a:xfrm>
              <a:off x="1219199" y="4572000"/>
              <a:ext cx="6705600" cy="1784350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A5E3EF7C-9F20-4600-B95C-6CD7EB146E04}"/>
                </a:ext>
              </a:extLst>
            </p:cNvPr>
            <p:cNvSpPr txBox="1"/>
            <p:nvPr/>
          </p:nvSpPr>
          <p:spPr>
            <a:xfrm>
              <a:off x="7420569" y="2084943"/>
              <a:ext cx="10084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EV = 30</a:t>
              </a:r>
              <a:endParaRPr lang="th-TH" dirty="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C6C10B8-8EF2-466C-B93D-907E2C8FEAC2}"/>
                </a:ext>
              </a:extLst>
            </p:cNvPr>
            <p:cNvSpPr txBox="1"/>
            <p:nvPr/>
          </p:nvSpPr>
          <p:spPr>
            <a:xfrm>
              <a:off x="7420569" y="3749953"/>
              <a:ext cx="10084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EV = 25</a:t>
              </a:r>
              <a:endParaRPr lang="th-TH" dirty="0"/>
            </a:p>
          </p:txBody>
        </p:sp>
        <p:sp>
          <p:nvSpPr>
            <p:cNvPr id="6" name="Right Brace 5">
              <a:extLst>
                <a:ext uri="{FF2B5EF4-FFF2-40B4-BE49-F238E27FC236}">
                  <a16:creationId xmlns:a16="http://schemas.microsoft.com/office/drawing/2014/main" id="{F52C45E0-A572-4FEB-BECD-F8F82A9741E1}"/>
                </a:ext>
              </a:extLst>
            </p:cNvPr>
            <p:cNvSpPr/>
            <p:nvPr/>
          </p:nvSpPr>
          <p:spPr>
            <a:xfrm>
              <a:off x="6946726" y="1812409"/>
              <a:ext cx="410169" cy="914400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9" name="Right Brace 18">
              <a:extLst>
                <a:ext uri="{FF2B5EF4-FFF2-40B4-BE49-F238E27FC236}">
                  <a16:creationId xmlns:a16="http://schemas.microsoft.com/office/drawing/2014/main" id="{3ACDC3CE-B1F1-4B8C-ACAB-810199A8F58C}"/>
                </a:ext>
              </a:extLst>
            </p:cNvPr>
            <p:cNvSpPr/>
            <p:nvPr/>
          </p:nvSpPr>
          <p:spPr>
            <a:xfrm>
              <a:off x="6942129" y="3477419"/>
              <a:ext cx="410169" cy="914400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687E7D07-28F1-4A86-A8C2-5646B05AEE24}"/>
              </a:ext>
            </a:extLst>
          </p:cNvPr>
          <p:cNvSpPr txBox="1"/>
          <p:nvPr/>
        </p:nvSpPr>
        <p:spPr>
          <a:xfrm>
            <a:off x="1219200" y="5203377"/>
            <a:ext cx="670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Without Seismic Test, the company would build a large facility, and its expected payoff is 30.</a:t>
            </a:r>
            <a:endParaRPr lang="th-TH" sz="24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567963F-6088-41A8-9A08-33B08187865A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29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09026" name="AutoShape 66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Decision Trees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B8A619E-E3E6-44D7-812D-321129E3589D}"/>
              </a:ext>
            </a:extLst>
          </p:cNvPr>
          <p:cNvGrpSpPr/>
          <p:nvPr/>
        </p:nvGrpSpPr>
        <p:grpSpPr>
          <a:xfrm>
            <a:off x="753070" y="1066800"/>
            <a:ext cx="7637860" cy="4929188"/>
            <a:chOff x="990600" y="1427162"/>
            <a:chExt cx="7637860" cy="4929188"/>
          </a:xfrm>
        </p:grpSpPr>
        <p:pic>
          <p:nvPicPr>
            <p:cNvPr id="37899" name="Picture 6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600" y="1427162"/>
              <a:ext cx="6176963" cy="4929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60FFDA0E-48A1-4354-8C2C-4386C653480B}"/>
                </a:ext>
              </a:extLst>
            </p:cNvPr>
            <p:cNvCxnSpPr/>
            <p:nvPr/>
          </p:nvCxnSpPr>
          <p:spPr>
            <a:xfrm>
              <a:off x="5145882" y="5302190"/>
              <a:ext cx="18288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48088464-922A-4342-8E64-83F5BC2D4CB5}"/>
                </a:ext>
              </a:extLst>
            </p:cNvPr>
            <p:cNvCxnSpPr/>
            <p:nvPr/>
          </p:nvCxnSpPr>
          <p:spPr>
            <a:xfrm>
              <a:off x="5145882" y="5594410"/>
              <a:ext cx="18288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8FB8D03-7CC1-4BD3-B0BA-7C15A0FCB6B8}"/>
                </a:ext>
              </a:extLst>
            </p:cNvPr>
            <p:cNvSpPr txBox="1"/>
            <p:nvPr/>
          </p:nvSpPr>
          <p:spPr>
            <a:xfrm>
              <a:off x="6927651" y="2084943"/>
              <a:ext cx="10084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EV = 30</a:t>
              </a:r>
              <a:endParaRPr lang="th-TH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2C22442-36BA-4A9A-BFA1-8432D6631DBB}"/>
                </a:ext>
              </a:extLst>
            </p:cNvPr>
            <p:cNvSpPr txBox="1"/>
            <p:nvPr/>
          </p:nvSpPr>
          <p:spPr>
            <a:xfrm>
              <a:off x="6927651" y="3749953"/>
              <a:ext cx="10084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EV = 25</a:t>
              </a:r>
              <a:endParaRPr lang="th-TH" dirty="0"/>
            </a:p>
          </p:txBody>
        </p:sp>
        <p:sp>
          <p:nvSpPr>
            <p:cNvPr id="10" name="Right Brace 9">
              <a:extLst>
                <a:ext uri="{FF2B5EF4-FFF2-40B4-BE49-F238E27FC236}">
                  <a16:creationId xmlns:a16="http://schemas.microsoft.com/office/drawing/2014/main" id="{202FBB26-39B6-40D6-BA29-14B15ED1403A}"/>
                </a:ext>
              </a:extLst>
            </p:cNvPr>
            <p:cNvSpPr/>
            <p:nvPr/>
          </p:nvSpPr>
          <p:spPr>
            <a:xfrm>
              <a:off x="6453808" y="1812409"/>
              <a:ext cx="410169" cy="914400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1" name="Right Brace 10">
              <a:extLst>
                <a:ext uri="{FF2B5EF4-FFF2-40B4-BE49-F238E27FC236}">
                  <a16:creationId xmlns:a16="http://schemas.microsoft.com/office/drawing/2014/main" id="{8E345E93-4591-4752-9EF6-AC7113EA0277}"/>
                </a:ext>
              </a:extLst>
            </p:cNvPr>
            <p:cNvSpPr/>
            <p:nvPr/>
          </p:nvSpPr>
          <p:spPr>
            <a:xfrm>
              <a:off x="6449211" y="3477419"/>
              <a:ext cx="410169" cy="914400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2" name="Right Brace 11">
              <a:extLst>
                <a:ext uri="{FF2B5EF4-FFF2-40B4-BE49-F238E27FC236}">
                  <a16:creationId xmlns:a16="http://schemas.microsoft.com/office/drawing/2014/main" id="{0765829A-06AA-4809-AAB2-7437F309DC71}"/>
                </a:ext>
              </a:extLst>
            </p:cNvPr>
            <p:cNvSpPr/>
            <p:nvPr/>
          </p:nvSpPr>
          <p:spPr>
            <a:xfrm>
              <a:off x="7171423" y="4780616"/>
              <a:ext cx="410169" cy="1391583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BDB6B9B-C079-4B7F-B300-C404F5017227}"/>
                </a:ext>
              </a:extLst>
            </p:cNvPr>
            <p:cNvSpPr txBox="1"/>
            <p:nvPr/>
          </p:nvSpPr>
          <p:spPr>
            <a:xfrm>
              <a:off x="7620000" y="5291741"/>
              <a:ext cx="10084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EV = 35</a:t>
              </a:r>
              <a:endParaRPr lang="th-TH" dirty="0"/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7537847D-9C64-4A26-804B-56E023C9919C}"/>
              </a:ext>
            </a:extLst>
          </p:cNvPr>
          <p:cNvSpPr txBox="1"/>
          <p:nvPr/>
        </p:nvSpPr>
        <p:spPr>
          <a:xfrm>
            <a:off x="1219200" y="6120803"/>
            <a:ext cx="670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With Seismic Test, the expected payoff is 35.</a:t>
            </a:r>
            <a:endParaRPr lang="th-TH" sz="2400" dirty="0"/>
          </a:p>
        </p:txBody>
      </p:sp>
    </p:spTree>
    <p:extLst>
      <p:ext uri="{BB962C8B-B14F-4D97-AF65-F5344CB8AC3E}">
        <p14:creationId xmlns:p14="http://schemas.microsoft.com/office/powerpoint/2010/main" val="12019565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41CFA85-42C3-4245-BB09-0E7CF7F2C1F2}" type="slidenum">
              <a:rPr lang="en-US" altLang="en-US">
                <a:solidFill>
                  <a:srgbClr val="898989"/>
                </a:solidFill>
                <a:latin typeface="Calibri" pitchFamily="34" charset="0"/>
              </a:rPr>
              <a:pPr eaLnBrk="1" hangingPunct="1"/>
              <a:t>30</a:t>
            </a:fld>
            <a:endParaRPr lang="en-US" altLang="en-US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173515" name="AutoShape 11"/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chemeClr val="accent3">
              <a:lumMod val="75000"/>
              <a:alpha val="50000"/>
            </a:scheme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000" b="1" dirty="0">
                <a:solidFill>
                  <a:srgbClr val="000066"/>
                </a:solidFill>
                <a:latin typeface="Calibri" pitchFamily="34" charset="0"/>
              </a:rPr>
              <a:t>Perfect Information</a:t>
            </a:r>
            <a:endParaRPr lang="en-US" altLang="en-US" sz="40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1173517" name="Rectangle 13"/>
          <p:cNvSpPr>
            <a:spLocks noChangeArrowheads="1"/>
          </p:cNvSpPr>
          <p:nvPr/>
        </p:nvSpPr>
        <p:spPr bwMode="auto">
          <a:xfrm>
            <a:off x="933450" y="1541750"/>
            <a:ext cx="72771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just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400" i="1" u="sng" dirty="0">
                <a:solidFill>
                  <a:srgbClr val="000066"/>
                </a:solidFill>
                <a:latin typeface="+mn-lt"/>
              </a:rPr>
              <a:t>Definition</a:t>
            </a:r>
            <a:r>
              <a:rPr lang="en-US" sz="2400" u="sng" dirty="0">
                <a:latin typeface="+mn-lt"/>
              </a:rPr>
              <a:t>:</a:t>
            </a:r>
            <a:r>
              <a:rPr lang="en-US" sz="2400" dirty="0">
                <a:latin typeface="+mn-lt"/>
              </a:rPr>
              <a:t> The </a:t>
            </a:r>
            <a:r>
              <a:rPr lang="en-US" sz="2400" b="1" dirty="0">
                <a:latin typeface="+mn-lt"/>
              </a:rPr>
              <a:t>value of perfect information</a:t>
            </a:r>
            <a:r>
              <a:rPr lang="en-US" sz="2400" dirty="0">
                <a:latin typeface="+mn-lt"/>
              </a:rPr>
              <a:t> is the increase in the decision maker's expected payoff when the decision maker can -- at no cost -- obtain information that reveals the outcome of the risky event.</a:t>
            </a:r>
          </a:p>
          <a:p>
            <a:pPr algn="just"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endParaRPr lang="en-US" sz="2400" dirty="0">
              <a:latin typeface="+mn-lt"/>
            </a:endParaRPr>
          </a:p>
          <a:p>
            <a:pPr eaLnBrk="1" hangingPunct="1"/>
            <a:r>
              <a:rPr lang="en-US" altLang="en-US" sz="2400" b="1" dirty="0">
                <a:solidFill>
                  <a:srgbClr val="000066"/>
                </a:solidFill>
                <a:latin typeface="Calibri" pitchFamily="34" charset="0"/>
              </a:rPr>
              <a:t>Example:</a:t>
            </a:r>
            <a:r>
              <a:rPr lang="en-US" altLang="en-US" sz="2400" b="1" u="sng" dirty="0">
                <a:latin typeface="Calibri" pitchFamily="34" charset="0"/>
              </a:rPr>
              <a:t>  </a:t>
            </a:r>
          </a:p>
          <a:p>
            <a:pPr algn="just" eaLnBrk="1" hangingPunct="1">
              <a:buFontTx/>
              <a:buChar char="•"/>
            </a:pPr>
            <a:r>
              <a:rPr lang="en-US" altLang="en-US" sz="2400" dirty="0">
                <a:latin typeface="Calibri" pitchFamily="34" charset="0"/>
              </a:rPr>
              <a:t> Expected payoff to conducting test: $35M</a:t>
            </a:r>
          </a:p>
          <a:p>
            <a:pPr algn="just" eaLnBrk="1" hangingPunct="1">
              <a:buFontTx/>
              <a:buChar char="•"/>
            </a:pPr>
            <a:r>
              <a:rPr lang="en-US" altLang="en-US" sz="2400" dirty="0">
                <a:latin typeface="Calibri" pitchFamily="34" charset="0"/>
              </a:rPr>
              <a:t> Expected payoff to not conducting test: $30M</a:t>
            </a:r>
          </a:p>
          <a:p>
            <a:pPr algn="just" eaLnBrk="1" hangingPunct="1"/>
            <a:endParaRPr lang="en-US" altLang="en-US" sz="2400" dirty="0">
              <a:latin typeface="Calibri" pitchFamily="34" charset="0"/>
            </a:endParaRPr>
          </a:p>
          <a:p>
            <a:pPr algn="just" eaLnBrk="1" hangingPunct="1"/>
            <a:r>
              <a:rPr lang="en-US" altLang="en-US" sz="2400" b="1" dirty="0">
                <a:latin typeface="Calibri" pitchFamily="34" charset="0"/>
              </a:rPr>
              <a:t>The value of information: $5M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</TotalTime>
  <Words>1751</Words>
  <Application>Microsoft Office PowerPoint</Application>
  <PresentationFormat>On-screen Show (4:3)</PresentationFormat>
  <Paragraphs>290</Paragraphs>
  <Slides>30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84</cp:revision>
  <dcterms:created xsi:type="dcterms:W3CDTF">2010-03-18T15:11:55Z</dcterms:created>
  <dcterms:modified xsi:type="dcterms:W3CDTF">2020-02-11T11:43:07Z</dcterms:modified>
</cp:coreProperties>
</file>