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9"/>
  </p:notes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66" r:id="rId9"/>
    <p:sldId id="269" r:id="rId10"/>
    <p:sldId id="271" r:id="rId11"/>
    <p:sldId id="272" r:id="rId12"/>
    <p:sldId id="279" r:id="rId13"/>
    <p:sldId id="274" r:id="rId14"/>
    <p:sldId id="261" r:id="rId15"/>
    <p:sldId id="280" r:id="rId16"/>
    <p:sldId id="281" r:id="rId17"/>
    <p:sldId id="282" r:id="rId18"/>
    <p:sldId id="283" r:id="rId19"/>
    <p:sldId id="288" r:id="rId20"/>
    <p:sldId id="289" r:id="rId21"/>
    <p:sldId id="291" r:id="rId22"/>
    <p:sldId id="292" r:id="rId23"/>
    <p:sldId id="294" r:id="rId24"/>
    <p:sldId id="295" r:id="rId25"/>
    <p:sldId id="299" r:id="rId26"/>
    <p:sldId id="300" r:id="rId27"/>
    <p:sldId id="309" r:id="rId28"/>
    <p:sldId id="310" r:id="rId29"/>
    <p:sldId id="311" r:id="rId30"/>
    <p:sldId id="312" r:id="rId31"/>
    <p:sldId id="305" r:id="rId32"/>
    <p:sldId id="307" r:id="rId33"/>
    <p:sldId id="308" r:id="rId34"/>
    <p:sldId id="313" r:id="rId35"/>
    <p:sldId id="319" r:id="rId36"/>
    <p:sldId id="315" r:id="rId37"/>
    <p:sldId id="321" r:id="rId38"/>
    <p:sldId id="320" r:id="rId39"/>
    <p:sldId id="323" r:id="rId40"/>
    <p:sldId id="324" r:id="rId41"/>
    <p:sldId id="325" r:id="rId42"/>
    <p:sldId id="326" r:id="rId43"/>
    <p:sldId id="363" r:id="rId44"/>
    <p:sldId id="382" r:id="rId45"/>
    <p:sldId id="366" r:id="rId46"/>
    <p:sldId id="383" r:id="rId47"/>
    <p:sldId id="368" r:id="rId48"/>
    <p:sldId id="369" r:id="rId49"/>
    <p:sldId id="384" r:id="rId50"/>
    <p:sldId id="375" r:id="rId51"/>
    <p:sldId id="377" r:id="rId52"/>
    <p:sldId id="378" r:id="rId53"/>
    <p:sldId id="386" r:id="rId54"/>
    <p:sldId id="388" r:id="rId55"/>
    <p:sldId id="392" r:id="rId56"/>
    <p:sldId id="393" r:id="rId57"/>
    <p:sldId id="327" r:id="rId58"/>
    <p:sldId id="328" r:id="rId59"/>
    <p:sldId id="329" r:id="rId60"/>
    <p:sldId id="357" r:id="rId61"/>
    <p:sldId id="359" r:id="rId62"/>
    <p:sldId id="332" r:id="rId63"/>
    <p:sldId id="333" r:id="rId64"/>
    <p:sldId id="341" r:id="rId65"/>
    <p:sldId id="336" r:id="rId66"/>
    <p:sldId id="338" r:id="rId67"/>
    <p:sldId id="339" r:id="rId68"/>
    <p:sldId id="340" r:id="rId69"/>
    <p:sldId id="343" r:id="rId70"/>
    <p:sldId id="344" r:id="rId71"/>
    <p:sldId id="346" r:id="rId72"/>
    <p:sldId id="349" r:id="rId73"/>
    <p:sldId id="351" r:id="rId74"/>
    <p:sldId id="353" r:id="rId75"/>
    <p:sldId id="354" r:id="rId76"/>
    <p:sldId id="355" r:id="rId77"/>
    <p:sldId id="356" r:id="rId7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23">
          <p15:clr>
            <a:srgbClr val="A4A3A4"/>
          </p15:clr>
        </p15:guide>
        <p15:guide id="2" pos="26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22"/>
    <a:srgbClr val="3BE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717" autoAdjust="0"/>
    <p:restoredTop sz="94660"/>
  </p:normalViewPr>
  <p:slideViewPr>
    <p:cSldViewPr snapToGrid="0">
      <p:cViewPr varScale="1">
        <p:scale>
          <a:sx n="66" d="100"/>
          <a:sy n="66" d="100"/>
        </p:scale>
        <p:origin x="1416" y="60"/>
      </p:cViewPr>
      <p:guideLst>
        <p:guide orient="horz" pos="2823"/>
        <p:guide pos="26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2195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4" Type="http://schemas.openxmlformats.org/officeDocument/2006/relationships/image" Target="../media/image3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91" name="Group 19"/>
          <p:cNvGrpSpPr>
            <a:grpSpLocks/>
          </p:cNvGrpSpPr>
          <p:nvPr/>
        </p:nvGrpSpPr>
        <p:grpSpPr bwMode="auto">
          <a:xfrm>
            <a:off x="0" y="2760663"/>
            <a:ext cx="9151938" cy="4113212"/>
            <a:chOff x="0" y="1739"/>
            <a:chExt cx="5765" cy="2591"/>
          </a:xfrm>
        </p:grpSpPr>
        <p:grpSp>
          <p:nvGrpSpPr>
            <p:cNvPr id="3089" name="Group 17"/>
            <p:cNvGrpSpPr>
              <a:grpSpLocks/>
            </p:cNvGrpSpPr>
            <p:nvPr/>
          </p:nvGrpSpPr>
          <p:grpSpPr bwMode="auto">
            <a:xfrm>
              <a:off x="0" y="3652"/>
              <a:ext cx="5765" cy="678"/>
              <a:chOff x="0" y="3652"/>
              <a:chExt cx="5765" cy="678"/>
            </a:xfrm>
          </p:grpSpPr>
          <p:sp>
            <p:nvSpPr>
              <p:cNvPr id="3074" name="Rectangle 2"/>
              <p:cNvSpPr>
                <a:spLocks noChangeArrowheads="1"/>
              </p:cNvSpPr>
              <p:nvPr/>
            </p:nvSpPr>
            <p:spPr bwMode="ltGray">
              <a:xfrm>
                <a:off x="0" y="3676"/>
                <a:ext cx="5764" cy="643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3088" name="Group 16"/>
              <p:cNvGrpSpPr>
                <a:grpSpLocks/>
              </p:cNvGrpSpPr>
              <p:nvPr/>
            </p:nvGrpSpPr>
            <p:grpSpPr bwMode="auto">
              <a:xfrm>
                <a:off x="0" y="3652"/>
                <a:ext cx="5765" cy="678"/>
                <a:chOff x="0" y="3652"/>
                <a:chExt cx="5765" cy="678"/>
              </a:xfrm>
            </p:grpSpPr>
            <p:sp useBgFill="1">
              <p:nvSpPr>
                <p:cNvPr id="3075" name="Freeform 3"/>
                <p:cNvSpPr>
                  <a:spLocks/>
                </p:cNvSpPr>
                <p:nvPr/>
              </p:nvSpPr>
              <p:spPr bwMode="white">
                <a:xfrm>
                  <a:off x="0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6" name="Freeform 4"/>
                <p:cNvSpPr>
                  <a:spLocks/>
                </p:cNvSpPr>
                <p:nvPr/>
              </p:nvSpPr>
              <p:spPr bwMode="white">
                <a:xfrm>
                  <a:off x="43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7" name="Freeform 5"/>
                <p:cNvSpPr>
                  <a:spLocks/>
                </p:cNvSpPr>
                <p:nvPr/>
              </p:nvSpPr>
              <p:spPr bwMode="white">
                <a:xfrm>
                  <a:off x="878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8" name="Freeform 6"/>
                <p:cNvSpPr>
                  <a:spLocks/>
                </p:cNvSpPr>
                <p:nvPr/>
              </p:nvSpPr>
              <p:spPr bwMode="white">
                <a:xfrm>
                  <a:off x="132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79" name="Freeform 7"/>
                <p:cNvSpPr>
                  <a:spLocks/>
                </p:cNvSpPr>
                <p:nvPr/>
              </p:nvSpPr>
              <p:spPr bwMode="white">
                <a:xfrm>
                  <a:off x="1768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0" name="Freeform 8"/>
                <p:cNvSpPr>
                  <a:spLocks/>
                </p:cNvSpPr>
                <p:nvPr/>
              </p:nvSpPr>
              <p:spPr bwMode="white">
                <a:xfrm>
                  <a:off x="2213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1" name="Freeform 9"/>
                <p:cNvSpPr>
                  <a:spLocks/>
                </p:cNvSpPr>
                <p:nvPr/>
              </p:nvSpPr>
              <p:spPr bwMode="white">
                <a:xfrm>
                  <a:off x="2646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2" name="Freeform 10"/>
                <p:cNvSpPr>
                  <a:spLocks/>
                </p:cNvSpPr>
                <p:nvPr/>
              </p:nvSpPr>
              <p:spPr bwMode="white">
                <a:xfrm>
                  <a:off x="3090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3" name="Freeform 11"/>
                <p:cNvSpPr>
                  <a:spLocks/>
                </p:cNvSpPr>
                <p:nvPr/>
              </p:nvSpPr>
              <p:spPr bwMode="white">
                <a:xfrm>
                  <a:off x="3547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4" name="Freeform 12"/>
                <p:cNvSpPr>
                  <a:spLocks/>
                </p:cNvSpPr>
                <p:nvPr/>
              </p:nvSpPr>
              <p:spPr bwMode="white">
                <a:xfrm>
                  <a:off x="4004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5" name="Freeform 13"/>
                <p:cNvSpPr>
                  <a:spLocks/>
                </p:cNvSpPr>
                <p:nvPr/>
              </p:nvSpPr>
              <p:spPr bwMode="white">
                <a:xfrm>
                  <a:off x="4473" y="3652"/>
                  <a:ext cx="579" cy="678"/>
                </a:xfrm>
                <a:custGeom>
                  <a:avLst/>
                  <a:gdLst>
                    <a:gd name="T0" fmla="*/ 0 w 579"/>
                    <a:gd name="T1" fmla="*/ 677 h 678"/>
                    <a:gd name="T2" fmla="*/ 481 w 579"/>
                    <a:gd name="T3" fmla="*/ 0 h 678"/>
                    <a:gd name="T4" fmla="*/ 578 w 579"/>
                    <a:gd name="T5" fmla="*/ 0 h 678"/>
                    <a:gd name="T6" fmla="*/ 96 w 579"/>
                    <a:gd name="T7" fmla="*/ 677 h 678"/>
                    <a:gd name="T8" fmla="*/ 0 w 579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9" h="678">
                      <a:moveTo>
                        <a:pt x="0" y="677"/>
                      </a:moveTo>
                      <a:lnTo>
                        <a:pt x="481" y="0"/>
                      </a:lnTo>
                      <a:lnTo>
                        <a:pt x="578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6" name="Freeform 14"/>
                <p:cNvSpPr>
                  <a:spLocks/>
                </p:cNvSpPr>
                <p:nvPr/>
              </p:nvSpPr>
              <p:spPr bwMode="white">
                <a:xfrm>
                  <a:off x="4930" y="3652"/>
                  <a:ext cx="578" cy="678"/>
                </a:xfrm>
                <a:custGeom>
                  <a:avLst/>
                  <a:gdLst>
                    <a:gd name="T0" fmla="*/ 0 w 578"/>
                    <a:gd name="T1" fmla="*/ 677 h 678"/>
                    <a:gd name="T2" fmla="*/ 480 w 578"/>
                    <a:gd name="T3" fmla="*/ 0 h 678"/>
                    <a:gd name="T4" fmla="*/ 577 w 578"/>
                    <a:gd name="T5" fmla="*/ 0 h 678"/>
                    <a:gd name="T6" fmla="*/ 96 w 578"/>
                    <a:gd name="T7" fmla="*/ 677 h 678"/>
                    <a:gd name="T8" fmla="*/ 0 w 578"/>
                    <a:gd name="T9" fmla="*/ 677 h 6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8" h="678">
                      <a:moveTo>
                        <a:pt x="0" y="677"/>
                      </a:moveTo>
                      <a:lnTo>
                        <a:pt x="480" y="0"/>
                      </a:lnTo>
                      <a:lnTo>
                        <a:pt x="577" y="0"/>
                      </a:lnTo>
                      <a:lnTo>
                        <a:pt x="96" y="677"/>
                      </a:lnTo>
                      <a:lnTo>
                        <a:pt x="0" y="677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 useBgFill="1">
              <p:nvSpPr>
                <p:cNvPr id="3087" name="Freeform 15"/>
                <p:cNvSpPr>
                  <a:spLocks/>
                </p:cNvSpPr>
                <p:nvPr/>
              </p:nvSpPr>
              <p:spPr bwMode="white">
                <a:xfrm>
                  <a:off x="5403" y="3825"/>
                  <a:ext cx="362" cy="505"/>
                </a:xfrm>
                <a:custGeom>
                  <a:avLst/>
                  <a:gdLst>
                    <a:gd name="T0" fmla="*/ 0 w 362"/>
                    <a:gd name="T1" fmla="*/ 504 h 505"/>
                    <a:gd name="T2" fmla="*/ 361 w 362"/>
                    <a:gd name="T3" fmla="*/ 0 h 505"/>
                    <a:gd name="T4" fmla="*/ 361 w 362"/>
                    <a:gd name="T5" fmla="*/ 122 h 505"/>
                    <a:gd name="T6" fmla="*/ 96 w 362"/>
                    <a:gd name="T7" fmla="*/ 504 h 505"/>
                    <a:gd name="T8" fmla="*/ 0 w 362"/>
                    <a:gd name="T9" fmla="*/ 504 h 5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2" h="505">
                      <a:moveTo>
                        <a:pt x="0" y="504"/>
                      </a:moveTo>
                      <a:lnTo>
                        <a:pt x="361" y="0"/>
                      </a:lnTo>
                      <a:lnTo>
                        <a:pt x="361" y="122"/>
                      </a:lnTo>
                      <a:lnTo>
                        <a:pt x="96" y="504"/>
                      </a:lnTo>
                      <a:lnTo>
                        <a:pt x="0" y="504"/>
                      </a:lnTo>
                    </a:path>
                  </a:pathLst>
                </a:custGeom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3090" name="Freeform 18"/>
            <p:cNvSpPr>
              <a:spLocks/>
            </p:cNvSpPr>
            <p:nvPr/>
          </p:nvSpPr>
          <p:spPr bwMode="ltGray">
            <a:xfrm>
              <a:off x="0" y="1739"/>
              <a:ext cx="516" cy="913"/>
            </a:xfrm>
            <a:custGeom>
              <a:avLst/>
              <a:gdLst>
                <a:gd name="T0" fmla="*/ 0 w 516"/>
                <a:gd name="T1" fmla="*/ 0 h 913"/>
                <a:gd name="T2" fmla="*/ 515 w 516"/>
                <a:gd name="T3" fmla="*/ 0 h 913"/>
                <a:gd name="T4" fmla="*/ 0 w 516"/>
                <a:gd name="T5" fmla="*/ 912 h 913"/>
                <a:gd name="T6" fmla="*/ 0 w 516"/>
                <a:gd name="T7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6" h="913">
                  <a:moveTo>
                    <a:pt x="0" y="0"/>
                  </a:moveTo>
                  <a:lnTo>
                    <a:pt x="515" y="0"/>
                  </a:lnTo>
                  <a:lnTo>
                    <a:pt x="0" y="912"/>
                  </a:lnTo>
                  <a:lnTo>
                    <a:pt x="0" y="0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94" name="Rectangle 2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95" name="Rectangle 2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096" name="Rectangle 2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8F21AB0-B817-44BF-9182-ACD9C22B34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A2130-1B2A-4371-9D74-F9A08B9D7D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2140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E7327D-7754-4A1C-9F4E-A96AD117D6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4312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5D226-19E1-4582-ADEB-17136A029B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2578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92266-7025-490B-9186-048780CA02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39034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4EB78-EDAD-441E-B3E7-04F5716ECAD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0131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2D822-9058-43E6-BA26-F6844ACDF57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9724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BEA60-B5FC-4D2A-BFE6-FE89FAB139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197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592BD-E0FB-467D-8EA2-0F15E39756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331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58D3F-F190-4B48-8DF1-35147E4C50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131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4413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791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B76FA-36A4-4AE1-8346-8A153BCEB4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6054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2413" cy="1219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A341FFAC-967D-46C1-A847-A391261542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7203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2413" cy="1219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485900"/>
            <a:ext cx="3810000" cy="4305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485900"/>
            <a:ext cx="3810000" cy="207645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14750"/>
            <a:ext cx="3810000" cy="207645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1D24E6A-A3C5-404C-A996-1EE3C8F3CC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0158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0" y="5797550"/>
            <a:ext cx="9167813" cy="1076325"/>
            <a:chOff x="0" y="3652"/>
            <a:chExt cx="5775" cy="678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ltGray">
            <a:xfrm>
              <a:off x="0" y="3676"/>
              <a:ext cx="5774" cy="64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40" name="Group 16"/>
            <p:cNvGrpSpPr>
              <a:grpSpLocks/>
            </p:cNvGrpSpPr>
            <p:nvPr/>
          </p:nvGrpSpPr>
          <p:grpSpPr bwMode="auto">
            <a:xfrm>
              <a:off x="0" y="3652"/>
              <a:ext cx="5775" cy="678"/>
              <a:chOff x="0" y="3652"/>
              <a:chExt cx="5775" cy="678"/>
            </a:xfrm>
          </p:grpSpPr>
          <p:sp useBgFill="1">
            <p:nvSpPr>
              <p:cNvPr id="1027" name="Freeform 3"/>
              <p:cNvSpPr>
                <a:spLocks/>
              </p:cNvSpPr>
              <p:nvPr/>
            </p:nvSpPr>
            <p:spPr bwMode="white">
              <a:xfrm>
                <a:off x="0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28" name="Freeform 4"/>
              <p:cNvSpPr>
                <a:spLocks/>
              </p:cNvSpPr>
              <p:nvPr/>
            </p:nvSpPr>
            <p:spPr bwMode="white">
              <a:xfrm>
                <a:off x="434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29" name="Freeform 5"/>
              <p:cNvSpPr>
                <a:spLocks/>
              </p:cNvSpPr>
              <p:nvPr/>
            </p:nvSpPr>
            <p:spPr bwMode="white">
              <a:xfrm>
                <a:off x="879" y="3652"/>
                <a:ext cx="580" cy="678"/>
              </a:xfrm>
              <a:custGeom>
                <a:avLst/>
                <a:gdLst>
                  <a:gd name="T0" fmla="*/ 0 w 580"/>
                  <a:gd name="T1" fmla="*/ 677 h 678"/>
                  <a:gd name="T2" fmla="*/ 482 w 580"/>
                  <a:gd name="T3" fmla="*/ 0 h 678"/>
                  <a:gd name="T4" fmla="*/ 579 w 580"/>
                  <a:gd name="T5" fmla="*/ 0 h 678"/>
                  <a:gd name="T6" fmla="*/ 96 w 580"/>
                  <a:gd name="T7" fmla="*/ 677 h 678"/>
                  <a:gd name="T8" fmla="*/ 0 w 580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678">
                    <a:moveTo>
                      <a:pt x="0" y="677"/>
                    </a:moveTo>
                    <a:lnTo>
                      <a:pt x="482" y="0"/>
                    </a:lnTo>
                    <a:lnTo>
                      <a:pt x="579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0" name="Freeform 6"/>
              <p:cNvSpPr>
                <a:spLocks/>
              </p:cNvSpPr>
              <p:nvPr/>
            </p:nvSpPr>
            <p:spPr bwMode="white">
              <a:xfrm>
                <a:off x="1325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1" name="Freeform 7"/>
              <p:cNvSpPr>
                <a:spLocks/>
              </p:cNvSpPr>
              <p:nvPr/>
            </p:nvSpPr>
            <p:spPr bwMode="white">
              <a:xfrm>
                <a:off x="177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2" name="Freeform 8"/>
              <p:cNvSpPr>
                <a:spLocks/>
              </p:cNvSpPr>
              <p:nvPr/>
            </p:nvSpPr>
            <p:spPr bwMode="white">
              <a:xfrm>
                <a:off x="2216" y="3652"/>
                <a:ext cx="580" cy="678"/>
              </a:xfrm>
              <a:custGeom>
                <a:avLst/>
                <a:gdLst>
                  <a:gd name="T0" fmla="*/ 0 w 580"/>
                  <a:gd name="T1" fmla="*/ 677 h 678"/>
                  <a:gd name="T2" fmla="*/ 482 w 580"/>
                  <a:gd name="T3" fmla="*/ 0 h 678"/>
                  <a:gd name="T4" fmla="*/ 579 w 580"/>
                  <a:gd name="T5" fmla="*/ 0 h 678"/>
                  <a:gd name="T6" fmla="*/ 96 w 580"/>
                  <a:gd name="T7" fmla="*/ 677 h 678"/>
                  <a:gd name="T8" fmla="*/ 0 w 580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678">
                    <a:moveTo>
                      <a:pt x="0" y="677"/>
                    </a:moveTo>
                    <a:lnTo>
                      <a:pt x="482" y="0"/>
                    </a:lnTo>
                    <a:lnTo>
                      <a:pt x="579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3" name="Freeform 9"/>
              <p:cNvSpPr>
                <a:spLocks/>
              </p:cNvSpPr>
              <p:nvPr/>
            </p:nvSpPr>
            <p:spPr bwMode="white">
              <a:xfrm>
                <a:off x="2650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4" name="Freeform 10"/>
              <p:cNvSpPr>
                <a:spLocks/>
              </p:cNvSpPr>
              <p:nvPr/>
            </p:nvSpPr>
            <p:spPr bwMode="white">
              <a:xfrm>
                <a:off x="3096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5" name="Freeform 11"/>
              <p:cNvSpPr>
                <a:spLocks/>
              </p:cNvSpPr>
              <p:nvPr/>
            </p:nvSpPr>
            <p:spPr bwMode="white">
              <a:xfrm>
                <a:off x="3554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6" name="Freeform 12"/>
              <p:cNvSpPr>
                <a:spLocks/>
              </p:cNvSpPr>
              <p:nvPr/>
            </p:nvSpPr>
            <p:spPr bwMode="white">
              <a:xfrm>
                <a:off x="401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7" name="Freeform 13"/>
              <p:cNvSpPr>
                <a:spLocks/>
              </p:cNvSpPr>
              <p:nvPr/>
            </p:nvSpPr>
            <p:spPr bwMode="white">
              <a:xfrm>
                <a:off x="4481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8" name="Freeform 14"/>
              <p:cNvSpPr>
                <a:spLocks/>
              </p:cNvSpPr>
              <p:nvPr/>
            </p:nvSpPr>
            <p:spPr bwMode="white">
              <a:xfrm>
                <a:off x="4939" y="3652"/>
                <a:ext cx="579" cy="678"/>
              </a:xfrm>
              <a:custGeom>
                <a:avLst/>
                <a:gdLst>
                  <a:gd name="T0" fmla="*/ 0 w 579"/>
                  <a:gd name="T1" fmla="*/ 677 h 678"/>
                  <a:gd name="T2" fmla="*/ 481 w 579"/>
                  <a:gd name="T3" fmla="*/ 0 h 678"/>
                  <a:gd name="T4" fmla="*/ 578 w 579"/>
                  <a:gd name="T5" fmla="*/ 0 h 678"/>
                  <a:gd name="T6" fmla="*/ 96 w 579"/>
                  <a:gd name="T7" fmla="*/ 677 h 678"/>
                  <a:gd name="T8" fmla="*/ 0 w 579"/>
                  <a:gd name="T9" fmla="*/ 677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9" h="678">
                    <a:moveTo>
                      <a:pt x="0" y="677"/>
                    </a:moveTo>
                    <a:lnTo>
                      <a:pt x="481" y="0"/>
                    </a:lnTo>
                    <a:lnTo>
                      <a:pt x="578" y="0"/>
                    </a:lnTo>
                    <a:lnTo>
                      <a:pt x="96" y="677"/>
                    </a:lnTo>
                    <a:lnTo>
                      <a:pt x="0" y="677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 useBgFill="1">
            <p:nvSpPr>
              <p:cNvPr id="1039" name="Freeform 15"/>
              <p:cNvSpPr>
                <a:spLocks/>
              </p:cNvSpPr>
              <p:nvPr/>
            </p:nvSpPr>
            <p:spPr bwMode="white">
              <a:xfrm>
                <a:off x="5413" y="3825"/>
                <a:ext cx="362" cy="505"/>
              </a:xfrm>
              <a:custGeom>
                <a:avLst/>
                <a:gdLst>
                  <a:gd name="T0" fmla="*/ 0 w 362"/>
                  <a:gd name="T1" fmla="*/ 504 h 505"/>
                  <a:gd name="T2" fmla="*/ 361 w 362"/>
                  <a:gd name="T3" fmla="*/ 0 h 505"/>
                  <a:gd name="T4" fmla="*/ 361 w 362"/>
                  <a:gd name="T5" fmla="*/ 122 h 505"/>
                  <a:gd name="T6" fmla="*/ 96 w 362"/>
                  <a:gd name="T7" fmla="*/ 504 h 505"/>
                  <a:gd name="T8" fmla="*/ 0 w 362"/>
                  <a:gd name="T9" fmla="*/ 504 h 5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2" h="505">
                    <a:moveTo>
                      <a:pt x="0" y="504"/>
                    </a:moveTo>
                    <a:lnTo>
                      <a:pt x="361" y="0"/>
                    </a:lnTo>
                    <a:lnTo>
                      <a:pt x="361" y="122"/>
                    </a:lnTo>
                    <a:lnTo>
                      <a:pt x="96" y="504"/>
                    </a:lnTo>
                    <a:lnTo>
                      <a:pt x="0" y="504"/>
                    </a:lnTo>
                  </a:path>
                </a:pathLst>
              </a:custGeom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04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43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44" name="Rectangle 2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en-US"/>
          </a:p>
        </p:txBody>
      </p:sp>
      <p:sp>
        <p:nvSpPr>
          <p:cNvPr id="1045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en-US"/>
          </a:p>
        </p:txBody>
      </p:sp>
      <p:sp>
        <p:nvSpPr>
          <p:cNvPr id="1046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659645E-B918-4237-BB29-D9D29AD1599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u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 pitchFamily="2" charset="2"/>
        <a:buChar char="v"/>
        <a:defRPr sz="32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0000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19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6.e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18.emf"/><Relationship Id="rId4" Type="http://schemas.openxmlformats.org/officeDocument/2006/relationships/image" Target="../media/image15.emf"/><Relationship Id="rId9" Type="http://schemas.openxmlformats.org/officeDocument/2006/relationships/oleObject" Target="../embeddings/oleObject18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2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25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30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30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3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34.em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35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37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36.em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9.e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8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1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40.em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43.emf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44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5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48.e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47.emf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0.e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49.em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5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noFill/>
          <a:ln/>
        </p:spPr>
        <p:txBody>
          <a:bodyPr/>
          <a:lstStyle/>
          <a:p>
            <a:r>
              <a:rPr lang="en-US" altLang="zh-TW" sz="4800" dirty="0">
                <a:ea typeface="新細明體" panose="02020500000000000000" pitchFamily="18" charset="-120"/>
              </a:rPr>
              <a:t>Oligopoly:</a:t>
            </a:r>
            <a:br>
              <a:rPr lang="en-US" altLang="zh-TW" sz="4800" dirty="0">
                <a:ea typeface="新細明體" panose="02020500000000000000" pitchFamily="18" charset="-120"/>
              </a:rPr>
            </a:br>
            <a:r>
              <a:rPr lang="en-US" altLang="zh-TW" sz="4800" dirty="0">
                <a:ea typeface="新細明體" panose="02020500000000000000" pitchFamily="18" charset="-120"/>
              </a:rPr>
              <a:t>A Game Theoretical Analysis</a:t>
            </a:r>
            <a:endParaRPr lang="en-US" altLang="zh-TW" sz="4000" dirty="0">
              <a:ea typeface="新細明體" panose="02020500000000000000" pitchFamily="18" charset="-12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Oligopoly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077200" cy="46482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 monopoly is an industry consisting a single firm.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 duopoly is an industry consisting of two firms.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An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oligopoly</a:t>
            </a:r>
            <a:r>
              <a:rPr lang="en-US" altLang="zh-TW">
                <a:ea typeface="新細明體" panose="02020500000000000000" pitchFamily="18" charset="-120"/>
              </a:rPr>
              <a:t> is an industry consisting of a few firms.  Particularly, each firm’s own price or output decisions affect its competitors’ profits.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Oligopoly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How do we analyze markets in which the supplying industry is oligopolistic?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Consider the duopolistic case of two firms supplying the same product.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Assume that firms compete by choosing output levels.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If firm 1 produces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units and firm 2 produces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units then total quantity supplied is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+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.  The market price will be p(y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+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firms’ total cost functions are c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) and c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firm 1 takes firm 2’s output level choice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as given.  Then firm 1 sees its profit function as</a:t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/>
            </a:r>
            <a:br>
              <a:rPr lang="en-US" altLang="zh-TW">
                <a:ea typeface="新細明體" panose="02020500000000000000" pitchFamily="18" charset="-120"/>
              </a:rPr>
            </a:br>
            <a:endParaRPr lang="en-US" altLang="zh-TW">
              <a:ea typeface="新細明體" panose="02020500000000000000" pitchFamily="18" charset="-120"/>
            </a:endParaRPr>
          </a:p>
          <a:p>
            <a:r>
              <a:rPr lang="en-US" altLang="zh-TW">
                <a:ea typeface="新細明體" panose="02020500000000000000" pitchFamily="18" charset="-120"/>
              </a:rPr>
              <a:t>Given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, what output level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maximizes firm 1’s profit?</a:t>
            </a:r>
          </a:p>
        </p:txBody>
      </p:sp>
      <p:graphicFrame>
        <p:nvGraphicFramePr>
          <p:cNvPr id="8196" name="Object 4"/>
          <p:cNvGraphicFramePr>
            <a:graphicFrameLocks/>
          </p:cNvGraphicFramePr>
          <p:nvPr/>
        </p:nvGraphicFramePr>
        <p:xfrm>
          <a:off x="1352550" y="3162300"/>
          <a:ext cx="672465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794" name="Equation" r:id="rId3" imgW="5359320" imgH="419040" progId="Equation.2">
                  <p:embed/>
                </p:oleObj>
              </mc:Choice>
              <mc:Fallback>
                <p:oleObj name="Equation" r:id="rId3" imgW="5359320" imgH="41904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162300"/>
                        <a:ext cx="6724650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that the market inverse demand function is</a:t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/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>and that the firms’ total cost functions are</a:t>
            </a:r>
          </a:p>
        </p:txBody>
      </p:sp>
      <p:graphicFrame>
        <p:nvGraphicFramePr>
          <p:cNvPr id="9220" name="Object 4"/>
          <p:cNvGraphicFramePr>
            <a:graphicFrameLocks/>
          </p:cNvGraphicFramePr>
          <p:nvPr/>
        </p:nvGraphicFramePr>
        <p:xfrm>
          <a:off x="2357438" y="2462213"/>
          <a:ext cx="30384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2" name="Equation" r:id="rId3" imgW="2412720" imgH="419040" progId="Equation.2">
                  <p:embed/>
                </p:oleObj>
              </mc:Choice>
              <mc:Fallback>
                <p:oleObj name="Equation" r:id="rId3" imgW="2412720" imgH="41904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438" y="2462213"/>
                        <a:ext cx="3038475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5"/>
          <p:cNvGraphicFramePr>
            <a:graphicFrameLocks/>
          </p:cNvGraphicFramePr>
          <p:nvPr/>
        </p:nvGraphicFramePr>
        <p:xfrm>
          <a:off x="1096963" y="3952875"/>
          <a:ext cx="2214562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3" name="Equation" r:id="rId5" imgW="1765080" imgH="545760" progId="Equation.2">
                  <p:embed/>
                </p:oleObj>
              </mc:Choice>
              <mc:Fallback>
                <p:oleObj name="Equation" r:id="rId5" imgW="176508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6963" y="3952875"/>
                        <a:ext cx="2214562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6"/>
          <p:cNvGraphicFramePr>
            <a:graphicFrameLocks/>
          </p:cNvGraphicFramePr>
          <p:nvPr/>
        </p:nvGraphicFramePr>
        <p:xfrm>
          <a:off x="4762500" y="3967163"/>
          <a:ext cx="376237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4" name="Equation" r:id="rId7" imgW="3022560" imgH="545760" progId="Equation.2">
                  <p:embed/>
                </p:oleObj>
              </mc:Choice>
              <mc:Fallback>
                <p:oleObj name="Equation" r:id="rId7" imgW="3022560" imgH="54576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967163"/>
                        <a:ext cx="376237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622675" y="4065588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2291" name="Object 3"/>
          <p:cNvGraphicFramePr>
            <a:graphicFrameLocks/>
          </p:cNvGraphicFramePr>
          <p:nvPr/>
        </p:nvGraphicFramePr>
        <p:xfrm>
          <a:off x="1154113" y="1636713"/>
          <a:ext cx="63881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3" name="Equation" r:id="rId3" imgW="5079960" imgH="545760" progId="Equation.2">
                  <p:embed/>
                </p:oleObj>
              </mc:Choice>
              <mc:Fallback>
                <p:oleObj name="Equation" r:id="rId3" imgW="507996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113" y="1636713"/>
                        <a:ext cx="63881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07988" y="1184275"/>
            <a:ext cx="85582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Then, for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 function is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407988" y="2279650"/>
            <a:ext cx="7639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So, given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profit-maximizing</a:t>
            </a:r>
            <a:br>
              <a:rPr lang="en-US" altLang="en-US" sz="3200"/>
            </a:br>
            <a:r>
              <a:rPr lang="en-US" altLang="en-US" sz="3200"/>
              <a:t>output level solves</a:t>
            </a:r>
          </a:p>
        </p:txBody>
      </p:sp>
      <p:graphicFrame>
        <p:nvGraphicFramePr>
          <p:cNvPr id="12294" name="Object 6"/>
          <p:cNvGraphicFramePr>
            <a:graphicFrameLocks/>
          </p:cNvGraphicFramePr>
          <p:nvPr/>
        </p:nvGraphicFramePr>
        <p:xfrm>
          <a:off x="1489075" y="3262313"/>
          <a:ext cx="5659438" cy="1096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4" name="Equation" r:id="rId5" imgW="4508280" imgH="914400" progId="Equation.2">
                  <p:embed/>
                </p:oleObj>
              </mc:Choice>
              <mc:Fallback>
                <p:oleObj name="Equation" r:id="rId5" imgW="4508280" imgH="9144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9075" y="3262313"/>
                        <a:ext cx="5659438" cy="1096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455613" y="4303713"/>
            <a:ext cx="6711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 i="1"/>
              <a:t>I.e.,</a:t>
            </a:r>
            <a:r>
              <a:rPr lang="en-US" altLang="en-US" sz="3200"/>
              <a:t> firm 1’s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is</a:t>
            </a:r>
          </a:p>
        </p:txBody>
      </p:sp>
      <p:graphicFrame>
        <p:nvGraphicFramePr>
          <p:cNvPr id="12296" name="Object 8"/>
          <p:cNvGraphicFramePr>
            <a:graphicFrameLocks/>
          </p:cNvGraphicFramePr>
          <p:nvPr/>
        </p:nvGraphicFramePr>
        <p:xfrm>
          <a:off x="2046288" y="4754563"/>
          <a:ext cx="4524375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Equation" r:id="rId7" imgW="3619440" imgH="825480" progId="Equation.2">
                  <p:embed/>
                </p:oleObj>
              </mc:Choice>
              <mc:Fallback>
                <p:oleObj name="Equation" r:id="rId7" imgW="3619440" imgH="82548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6288" y="4754563"/>
                        <a:ext cx="4524375" cy="969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1931988" y="2143125"/>
            <a:ext cx="735012" cy="2930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384300" y="199072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60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384425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15</a:t>
            </a: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24558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13323" name="Object 11"/>
          <p:cNvGraphicFramePr>
            <a:graphicFrameLocks/>
          </p:cNvGraphicFramePr>
          <p:nvPr/>
        </p:nvGraphicFramePr>
        <p:xfrm>
          <a:off x="3533775" y="1731963"/>
          <a:ext cx="4075113" cy="871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6" name="Equation" r:id="rId3" imgW="3619440" imgH="825480" progId="Equation.2">
                  <p:embed/>
                </p:oleObj>
              </mc:Choice>
              <mc:Fallback>
                <p:oleObj name="Equation" r:id="rId3" imgW="3619440" imgH="825480" progId="Equation.2">
                  <p:embed/>
                  <p:pic>
                    <p:nvPicPr>
                      <p:cNvPr id="0" name="Object 11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1731963"/>
                        <a:ext cx="4075113" cy="871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16387" name="Object 3"/>
          <p:cNvGraphicFramePr>
            <a:graphicFrameLocks/>
          </p:cNvGraphicFramePr>
          <p:nvPr/>
        </p:nvGraphicFramePr>
        <p:xfrm>
          <a:off x="627063" y="1636713"/>
          <a:ext cx="7748587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9" name="Equation" r:id="rId3" imgW="6184800" imgH="545760" progId="Equation.2">
                  <p:embed/>
                </p:oleObj>
              </mc:Choice>
              <mc:Fallback>
                <p:oleObj name="Equation" r:id="rId3" imgW="6184800" imgH="54576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063" y="1636713"/>
                        <a:ext cx="7748587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07988" y="1184275"/>
            <a:ext cx="8629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Similarly,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 function is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07988" y="2279650"/>
            <a:ext cx="7639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So, given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profit-maximizing</a:t>
            </a:r>
            <a:br>
              <a:rPr lang="en-US" altLang="en-US" sz="3200"/>
            </a:br>
            <a:r>
              <a:rPr lang="en-US" altLang="en-US" sz="3200"/>
              <a:t>output level solves</a:t>
            </a:r>
          </a:p>
        </p:txBody>
      </p:sp>
      <p:graphicFrame>
        <p:nvGraphicFramePr>
          <p:cNvPr id="16390" name="Object 6"/>
          <p:cNvGraphicFramePr>
            <a:graphicFrameLocks/>
          </p:cNvGraphicFramePr>
          <p:nvPr/>
        </p:nvGraphicFramePr>
        <p:xfrm>
          <a:off x="1019175" y="3271838"/>
          <a:ext cx="6562725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0" name="Equation" r:id="rId5" imgW="5257800" imgH="914400" progId="Equation.2">
                  <p:embed/>
                </p:oleObj>
              </mc:Choice>
              <mc:Fallback>
                <p:oleObj name="Equation" r:id="rId5" imgW="5257800" imgH="9144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3271838"/>
                        <a:ext cx="6562725" cy="1058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455613" y="4303713"/>
            <a:ext cx="6711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 i="1"/>
              <a:t>I.e.,</a:t>
            </a:r>
            <a:r>
              <a:rPr lang="en-US" altLang="en-US" sz="3200"/>
              <a:t> firm 1’s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is</a:t>
            </a:r>
          </a:p>
        </p:txBody>
      </p:sp>
      <p:graphicFrame>
        <p:nvGraphicFramePr>
          <p:cNvPr id="16392" name="Object 8"/>
          <p:cNvGraphicFramePr>
            <a:graphicFrameLocks/>
          </p:cNvGraphicFramePr>
          <p:nvPr/>
        </p:nvGraphicFramePr>
        <p:xfrm>
          <a:off x="2149475" y="4802188"/>
          <a:ext cx="4298950" cy="950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1" name="Equation" r:id="rId7" imgW="3454200" imgH="825480" progId="Equation.2">
                  <p:embed/>
                </p:oleObj>
              </mc:Choice>
              <mc:Fallback>
                <p:oleObj name="Equation" r:id="rId7" imgW="3454200" imgH="82548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9475" y="4802188"/>
                        <a:ext cx="4298950" cy="950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1931988" y="4481513"/>
            <a:ext cx="2244725" cy="592137"/>
          </a:xfrm>
          <a:prstGeom prst="line">
            <a:avLst/>
          </a:prstGeom>
          <a:noFill/>
          <a:ln w="254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2455863" y="26003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2’s “reaction curve”</a:t>
            </a:r>
          </a:p>
        </p:txBody>
      </p:sp>
      <p:graphicFrame>
        <p:nvGraphicFramePr>
          <p:cNvPr id="17417" name="Object 9"/>
          <p:cNvGraphicFramePr>
            <a:graphicFrameLocks/>
          </p:cNvGraphicFramePr>
          <p:nvPr/>
        </p:nvGraphicFramePr>
        <p:xfrm>
          <a:off x="3624263" y="3046413"/>
          <a:ext cx="3871912" cy="85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Equation" r:id="rId3" imgW="3454200" imgH="825480" progId="Equation.2">
                  <p:embed/>
                </p:oleObj>
              </mc:Choice>
              <mc:Fallback>
                <p:oleObj name="Equation" r:id="rId3" imgW="3454200" imgH="82548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3046413"/>
                        <a:ext cx="3871912" cy="85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1069975" y="4248150"/>
            <a:ext cx="8778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45/4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3886200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An equilibrium is when each firm’s output level is a best response to the other firm’s output level, for then neither wants to deviate from its output level.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 pair of output levels 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*,y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*) is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Cournot-Nash equilibrium</a:t>
            </a:r>
            <a:r>
              <a:rPr lang="en-US" altLang="zh-TW">
                <a:ea typeface="新細明體" panose="02020500000000000000" pitchFamily="18" charset="-120"/>
              </a:rPr>
              <a:t> if </a:t>
            </a:r>
          </a:p>
        </p:txBody>
      </p:sp>
      <p:graphicFrame>
        <p:nvGraphicFramePr>
          <p:cNvPr id="18436" name="Object 4"/>
          <p:cNvGraphicFramePr>
            <a:graphicFrameLocks/>
          </p:cNvGraphicFramePr>
          <p:nvPr/>
        </p:nvGraphicFramePr>
        <p:xfrm>
          <a:off x="5387975" y="5051425"/>
          <a:ext cx="24193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3" imgW="1942920" imgH="545760" progId="Equation.2">
                  <p:embed/>
                </p:oleObj>
              </mc:Choice>
              <mc:Fallback>
                <p:oleObj name="Equation" r:id="rId3" imgW="1942920" imgH="54576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7975" y="5051425"/>
                        <a:ext cx="2419350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Object 5"/>
          <p:cNvGraphicFramePr>
            <a:graphicFrameLocks/>
          </p:cNvGraphicFramePr>
          <p:nvPr/>
        </p:nvGraphicFramePr>
        <p:xfrm>
          <a:off x="1570038" y="5056188"/>
          <a:ext cx="22828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name="Equation" r:id="rId5" imgW="1841400" imgH="545760" progId="Equation.2">
                  <p:embed/>
                </p:oleObj>
              </mc:Choice>
              <mc:Fallback>
                <p:oleObj name="Equation" r:id="rId5" imgW="1841400" imgH="54576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0038" y="5056188"/>
                        <a:ext cx="22828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4170363" y="5127625"/>
            <a:ext cx="9048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graphicFrame>
        <p:nvGraphicFramePr>
          <p:cNvPr id="23555" name="Object 3"/>
          <p:cNvGraphicFramePr>
            <a:graphicFrameLocks/>
          </p:cNvGraphicFramePr>
          <p:nvPr/>
        </p:nvGraphicFramePr>
        <p:xfrm>
          <a:off x="333375" y="1096963"/>
          <a:ext cx="3844925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6" name="Equation" r:id="rId3" imgW="3504960" imgH="825480" progId="Equation.2">
                  <p:embed/>
                </p:oleObj>
              </mc:Choice>
              <mc:Fallback>
                <p:oleObj name="Equation" r:id="rId3" imgW="3504960" imgH="82548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375" y="1096963"/>
                        <a:ext cx="3844925" cy="846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4"/>
          <p:cNvGraphicFramePr>
            <a:graphicFrameLocks/>
          </p:cNvGraphicFramePr>
          <p:nvPr/>
        </p:nvGraphicFramePr>
        <p:xfrm>
          <a:off x="5197475" y="1036638"/>
          <a:ext cx="3771900" cy="95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7" name="Equation" r:id="rId5" imgW="3454200" imgH="952200" progId="Equation.2">
                  <p:embed/>
                </p:oleObj>
              </mc:Choice>
              <mc:Fallback>
                <p:oleObj name="Equation" r:id="rId5" imgW="3454200" imgH="9522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7475" y="1036638"/>
                        <a:ext cx="3771900" cy="957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265613" y="1255713"/>
            <a:ext cx="904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288925" y="2089150"/>
            <a:ext cx="46815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Substitute for y</a:t>
            </a:r>
            <a:r>
              <a:rPr lang="en-US" altLang="en-US" sz="3200" baseline="-25000"/>
              <a:t>2</a:t>
            </a:r>
            <a:r>
              <a:rPr lang="en-US" altLang="en-US" sz="3200"/>
              <a:t>* to get</a:t>
            </a:r>
          </a:p>
        </p:txBody>
      </p:sp>
      <p:sp>
        <p:nvSpPr>
          <p:cNvPr id="23559" name="Oval 7"/>
          <p:cNvSpPr>
            <a:spLocks noChangeArrowheads="1"/>
          </p:cNvSpPr>
          <p:nvPr/>
        </p:nvSpPr>
        <p:spPr bwMode="auto">
          <a:xfrm>
            <a:off x="5084763" y="1250950"/>
            <a:ext cx="641350" cy="64135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3560" name="Object 8"/>
          <p:cNvGraphicFramePr>
            <a:graphicFrameLocks/>
          </p:cNvGraphicFramePr>
          <p:nvPr/>
        </p:nvGraphicFramePr>
        <p:xfrm>
          <a:off x="1239838" y="2649538"/>
          <a:ext cx="5726112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8" name="Equation" r:id="rId7" imgW="5244840" imgH="1143000" progId="Equation.2">
                  <p:embed/>
                </p:oleObj>
              </mc:Choice>
              <mc:Fallback>
                <p:oleObj name="Equation" r:id="rId7" imgW="5244840" imgH="1143000" progId="Equation.2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9838" y="2649538"/>
                        <a:ext cx="5726112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384175" y="3827463"/>
            <a:ext cx="14017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Hence</a:t>
            </a:r>
          </a:p>
        </p:txBody>
      </p:sp>
      <p:graphicFrame>
        <p:nvGraphicFramePr>
          <p:cNvPr id="23562" name="Object 10"/>
          <p:cNvGraphicFramePr>
            <a:graphicFrameLocks/>
          </p:cNvGraphicFramePr>
          <p:nvPr/>
        </p:nvGraphicFramePr>
        <p:xfrm>
          <a:off x="2921000" y="3760788"/>
          <a:ext cx="2735263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9" name="Equation" r:id="rId9" imgW="2514600" imgH="825480" progId="Equation.2">
                  <p:embed/>
                </p:oleObj>
              </mc:Choice>
              <mc:Fallback>
                <p:oleObj name="Equation" r:id="rId9" imgW="2514600" imgH="825480" progId="Equation.2">
                  <p:embed/>
                  <p:pic>
                    <p:nvPicPr>
                      <p:cNvPr id="0" name="Object 1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0" y="3760788"/>
                        <a:ext cx="2735263" cy="823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431800" y="4684713"/>
            <a:ext cx="69929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So the Cournot-Nash equilibrium is</a:t>
            </a:r>
          </a:p>
        </p:txBody>
      </p:sp>
      <p:graphicFrame>
        <p:nvGraphicFramePr>
          <p:cNvPr id="23564" name="Object 12"/>
          <p:cNvGraphicFramePr>
            <a:graphicFrameLocks/>
          </p:cNvGraphicFramePr>
          <p:nvPr/>
        </p:nvGraphicFramePr>
        <p:xfrm>
          <a:off x="2676525" y="5210175"/>
          <a:ext cx="2738438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0" name="Equation" r:id="rId11" imgW="2527200" imgH="545760" progId="Equation.2">
                  <p:embed/>
                </p:oleObj>
              </mc:Choice>
              <mc:Fallback>
                <p:oleObj name="Equation" r:id="rId11" imgW="2527200" imgH="545760" progId="Equation.2">
                  <p:embed/>
                  <p:pic>
                    <p:nvPicPr>
                      <p:cNvPr id="0" name="Object 12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6525" y="5210175"/>
                        <a:ext cx="2738438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5" name="Arc 13"/>
          <p:cNvSpPr>
            <a:spLocks/>
          </p:cNvSpPr>
          <p:nvPr/>
        </p:nvSpPr>
        <p:spPr bwMode="auto">
          <a:xfrm rot="19380000">
            <a:off x="4222750" y="1341438"/>
            <a:ext cx="1009650" cy="987425"/>
          </a:xfrm>
          <a:custGeom>
            <a:avLst/>
            <a:gdLst>
              <a:gd name="G0" fmla="+- 21600 0 0"/>
              <a:gd name="G1" fmla="+- 0 0 0"/>
              <a:gd name="G2" fmla="+- 21600 0 0"/>
              <a:gd name="T0" fmla="*/ 2160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21599"/>
                </a:moveTo>
                <a:cubicBezTo>
                  <a:pt x="9670" y="21599"/>
                  <a:pt x="0" y="11929"/>
                  <a:pt x="0" y="0"/>
                </a:cubicBezTo>
              </a:path>
              <a:path w="21600" h="21600" stroke="0" extrusionOk="0">
                <a:moveTo>
                  <a:pt x="21600" y="21599"/>
                </a:moveTo>
                <a:cubicBezTo>
                  <a:pt x="9670" y="21599"/>
                  <a:pt x="0" y="11929"/>
                  <a:pt x="0" y="0"/>
                </a:cubicBezTo>
                <a:lnTo>
                  <a:pt x="21600" y="0"/>
                </a:lnTo>
                <a:close/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Competition; An Example</a:t>
            </a:r>
          </a:p>
        </p:txBody>
      </p:sp>
      <p:sp>
        <p:nvSpPr>
          <p:cNvPr id="25603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1931988" y="4481513"/>
            <a:ext cx="2473325" cy="592137"/>
          </a:xfrm>
          <a:prstGeom prst="line">
            <a:avLst/>
          </a:prstGeom>
          <a:noFill/>
          <a:ln w="254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2455863" y="24098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2’s “reaction curve”</a:t>
            </a: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4129088" y="5110163"/>
            <a:ext cx="58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48</a:t>
            </a:r>
          </a:p>
        </p:txBody>
      </p:sp>
      <p:sp>
        <p:nvSpPr>
          <p:cNvPr id="25610" name="Line 10"/>
          <p:cNvSpPr>
            <a:spLocks noChangeShapeType="1"/>
          </p:cNvSpPr>
          <p:nvPr/>
        </p:nvSpPr>
        <p:spPr bwMode="auto">
          <a:xfrm>
            <a:off x="1931988" y="2143125"/>
            <a:ext cx="735012" cy="2930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1384300" y="199072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60</a:t>
            </a: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24558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25613" name="Object 13"/>
          <p:cNvGraphicFramePr>
            <a:graphicFrameLocks/>
          </p:cNvGraphicFramePr>
          <p:nvPr/>
        </p:nvGraphicFramePr>
        <p:xfrm>
          <a:off x="3533775" y="1612900"/>
          <a:ext cx="4075113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46" name="Equation" r:id="rId3" imgW="3619440" imgH="825480" progId="Equation.2">
                  <p:embed/>
                </p:oleObj>
              </mc:Choice>
              <mc:Fallback>
                <p:oleObj name="Equation" r:id="rId3" imgW="3619440" imgH="825480" progId="Equation.2">
                  <p:embed/>
                  <p:pic>
                    <p:nvPicPr>
                      <p:cNvPr id="0" name="Object 1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1612900"/>
                        <a:ext cx="4075113" cy="87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4" name="Line 14"/>
          <p:cNvSpPr>
            <a:spLocks noChangeShapeType="1"/>
          </p:cNvSpPr>
          <p:nvPr/>
        </p:nvSpPr>
        <p:spPr bwMode="auto">
          <a:xfrm>
            <a:off x="2536825" y="4625975"/>
            <a:ext cx="0" cy="4476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5" name="Line 15"/>
          <p:cNvSpPr>
            <a:spLocks noChangeShapeType="1"/>
          </p:cNvSpPr>
          <p:nvPr/>
        </p:nvSpPr>
        <p:spPr bwMode="auto">
          <a:xfrm flipH="1">
            <a:off x="1931988" y="4625975"/>
            <a:ext cx="60483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1501775" y="4403725"/>
            <a:ext cx="3825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8</a:t>
            </a: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2244725" y="5159375"/>
            <a:ext cx="581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13</a:t>
            </a:r>
          </a:p>
        </p:txBody>
      </p:sp>
      <p:sp>
        <p:nvSpPr>
          <p:cNvPr id="25618" name="Oval 18"/>
          <p:cNvSpPr>
            <a:spLocks noChangeArrowheads="1"/>
          </p:cNvSpPr>
          <p:nvPr/>
        </p:nvSpPr>
        <p:spPr bwMode="auto">
          <a:xfrm>
            <a:off x="2451100" y="4984750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19" name="Oval 19"/>
          <p:cNvSpPr>
            <a:spLocks noChangeArrowheads="1"/>
          </p:cNvSpPr>
          <p:nvPr/>
        </p:nvSpPr>
        <p:spPr bwMode="auto">
          <a:xfrm>
            <a:off x="1858963" y="4537075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Rectangle 20"/>
          <p:cNvSpPr>
            <a:spLocks noChangeArrowheads="1"/>
          </p:cNvSpPr>
          <p:nvPr/>
        </p:nvSpPr>
        <p:spPr bwMode="auto">
          <a:xfrm>
            <a:off x="3167063" y="3867150"/>
            <a:ext cx="51895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Cournot-Nash equilibrium</a:t>
            </a:r>
          </a:p>
        </p:txBody>
      </p:sp>
      <p:sp>
        <p:nvSpPr>
          <p:cNvPr id="25621" name="Line 21"/>
          <p:cNvSpPr>
            <a:spLocks noChangeShapeType="1"/>
          </p:cNvSpPr>
          <p:nvPr/>
        </p:nvSpPr>
        <p:spPr bwMode="auto">
          <a:xfrm flipH="1">
            <a:off x="2667000" y="4265613"/>
            <a:ext cx="563563" cy="3032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5622" name="Object 22"/>
          <p:cNvGraphicFramePr>
            <a:graphicFrameLocks/>
          </p:cNvGraphicFramePr>
          <p:nvPr/>
        </p:nvGraphicFramePr>
        <p:xfrm>
          <a:off x="5638800" y="4375150"/>
          <a:ext cx="2770188" cy="71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47" name="Equation" r:id="rId5" imgW="2489040" imgH="711000" progId="Equation.2">
                  <p:embed/>
                </p:oleObj>
              </mc:Choice>
              <mc:Fallback>
                <p:oleObj name="Equation" r:id="rId5" imgW="2489040" imgH="711000" progId="Equation.2">
                  <p:embed/>
                  <p:pic>
                    <p:nvPicPr>
                      <p:cNvPr id="0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375150"/>
                        <a:ext cx="2770188" cy="71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23" name="Object 23"/>
          <p:cNvGraphicFramePr>
            <a:graphicFrameLocks/>
          </p:cNvGraphicFramePr>
          <p:nvPr/>
        </p:nvGraphicFramePr>
        <p:xfrm>
          <a:off x="3624263" y="2974975"/>
          <a:ext cx="3871912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48" name="Equation" r:id="rId7" imgW="3454200" imgH="825480" progId="Equation.2">
                  <p:embed/>
                </p:oleObj>
              </mc:Choice>
              <mc:Fallback>
                <p:oleObj name="Equation" r:id="rId7" imgW="3454200" imgH="825480" progId="Equation.2">
                  <p:embed/>
                  <p:pic>
                    <p:nvPicPr>
                      <p:cNvPr id="0" name="Object 23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2974975"/>
                        <a:ext cx="3871912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graphicFrame>
        <p:nvGraphicFramePr>
          <p:cNvPr id="26627" name="Object 3"/>
          <p:cNvGraphicFramePr>
            <a:graphicFrameLocks/>
          </p:cNvGraphicFramePr>
          <p:nvPr/>
        </p:nvGraphicFramePr>
        <p:xfrm>
          <a:off x="1381125" y="2246313"/>
          <a:ext cx="6065838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Equation" r:id="rId3" imgW="5283000" imgH="419040" progId="Equation.2">
                  <p:embed/>
                </p:oleObj>
              </mc:Choice>
              <mc:Fallback>
                <p:oleObj name="Equation" r:id="rId3" imgW="5283000" imgH="41904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1125" y="2246313"/>
                        <a:ext cx="6065838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Object 4"/>
          <p:cNvGraphicFramePr>
            <a:graphicFrameLocks/>
          </p:cNvGraphicFramePr>
          <p:nvPr/>
        </p:nvGraphicFramePr>
        <p:xfrm>
          <a:off x="485775" y="3549650"/>
          <a:ext cx="842962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7" name="Equation" r:id="rId5" imgW="7340400" imgH="914400" progId="Equation.2">
                  <p:embed/>
                </p:oleObj>
              </mc:Choice>
              <mc:Fallback>
                <p:oleObj name="Equation" r:id="rId5" imgW="7340400" imgH="9144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" y="3549650"/>
                        <a:ext cx="8429625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36550" y="1112838"/>
            <a:ext cx="77803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Generally, given firm 2’s chosen output</a:t>
            </a:r>
            <a:br>
              <a:rPr lang="en-US" altLang="en-US" sz="3200"/>
            </a:br>
            <a:r>
              <a:rPr lang="en-US" altLang="en-US" sz="3200"/>
              <a:t>level y</a:t>
            </a:r>
            <a:r>
              <a:rPr lang="en-US" altLang="en-US" sz="3200" baseline="-25000"/>
              <a:t>2</a:t>
            </a:r>
            <a:r>
              <a:rPr lang="en-US" altLang="en-US" sz="3200"/>
              <a:t>, firm 1’s profit function is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336550" y="2827338"/>
            <a:ext cx="8626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 the profit-maximizing value of y</a:t>
            </a:r>
            <a:r>
              <a:rPr lang="en-US" altLang="en-US" sz="3200" baseline="-25000"/>
              <a:t>1</a:t>
            </a:r>
            <a:r>
              <a:rPr lang="en-US" altLang="en-US" sz="3200"/>
              <a:t> solves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336550" y="4665663"/>
            <a:ext cx="868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solution, y</a:t>
            </a:r>
            <a:r>
              <a:rPr lang="en-US" altLang="en-US" sz="3200" baseline="-25000"/>
              <a:t>1</a:t>
            </a:r>
            <a:r>
              <a:rPr lang="en-US" altLang="en-US" sz="3200"/>
              <a:t> = 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), is firm 1’s Cournot-</a:t>
            </a:r>
            <a:br>
              <a:rPr lang="en-US" altLang="en-US" sz="3200"/>
            </a:br>
            <a:r>
              <a:rPr lang="en-US" altLang="en-US" sz="3200"/>
              <a:t>Nash reaction to y</a:t>
            </a:r>
            <a:r>
              <a:rPr lang="en-US" altLang="en-US" sz="3200" baseline="-25000"/>
              <a:t>2</a:t>
            </a:r>
            <a:r>
              <a:rPr lang="en-US" altLang="en-US" sz="32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graphicFrame>
        <p:nvGraphicFramePr>
          <p:cNvPr id="27651" name="Object 3"/>
          <p:cNvGraphicFramePr>
            <a:graphicFrameLocks/>
          </p:cNvGraphicFramePr>
          <p:nvPr/>
        </p:nvGraphicFramePr>
        <p:xfrm>
          <a:off x="1316038" y="2246313"/>
          <a:ext cx="6186487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68" name="Equation" r:id="rId3" imgW="5397480" imgH="419040" progId="Equation.2">
                  <p:embed/>
                </p:oleObj>
              </mc:Choice>
              <mc:Fallback>
                <p:oleObj name="Equation" r:id="rId3" imgW="5397480" imgH="41904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6038" y="2246313"/>
                        <a:ext cx="6186487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2" name="Object 4"/>
          <p:cNvGraphicFramePr>
            <a:graphicFrameLocks/>
          </p:cNvGraphicFramePr>
          <p:nvPr/>
        </p:nvGraphicFramePr>
        <p:xfrm>
          <a:off x="420688" y="3549650"/>
          <a:ext cx="8551862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69" name="Equation" r:id="rId5" imgW="7454880" imgH="914400" progId="Equation.2">
                  <p:embed/>
                </p:oleObj>
              </mc:Choice>
              <mc:Fallback>
                <p:oleObj name="Equation" r:id="rId5" imgW="7454880" imgH="9144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688" y="3549650"/>
                        <a:ext cx="8551862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36550" y="1112838"/>
            <a:ext cx="7635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Similarly, given firm 1’s chosen output</a:t>
            </a:r>
            <a:br>
              <a:rPr lang="en-US" altLang="en-US" sz="3200"/>
            </a:br>
            <a:r>
              <a:rPr lang="en-US" altLang="en-US" sz="3200"/>
              <a:t>level y</a:t>
            </a:r>
            <a:r>
              <a:rPr lang="en-US" altLang="en-US" sz="3200" baseline="-25000"/>
              <a:t>1</a:t>
            </a:r>
            <a:r>
              <a:rPr lang="en-US" altLang="en-US" sz="3200"/>
              <a:t>, firm 2’s profit function is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336550" y="2827338"/>
            <a:ext cx="8626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and the profit-maximizing value of y</a:t>
            </a:r>
            <a:r>
              <a:rPr lang="en-US" altLang="en-US" sz="3200" baseline="-25000"/>
              <a:t>2</a:t>
            </a:r>
            <a:r>
              <a:rPr lang="en-US" altLang="en-US" sz="3200"/>
              <a:t> solves</a:t>
            </a: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36550" y="4665663"/>
            <a:ext cx="868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solution, 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), is firm 2’s Cournot-</a:t>
            </a:r>
            <a:br>
              <a:rPr lang="en-US" altLang="en-US" sz="3200"/>
            </a:br>
            <a:r>
              <a:rPr lang="en-US" altLang="en-US" sz="3200"/>
              <a:t>Nash reaction to y</a:t>
            </a:r>
            <a:r>
              <a:rPr lang="en-US" altLang="en-US" sz="3200" baseline="-25000"/>
              <a:t>1</a:t>
            </a:r>
            <a:r>
              <a:rPr lang="en-US" altLang="en-US" sz="32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Quantity Competition</a:t>
            </a:r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1928813" y="1690688"/>
            <a:ext cx="0" cy="3381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Line 4"/>
          <p:cNvSpPr>
            <a:spLocks noChangeShapeType="1"/>
          </p:cNvSpPr>
          <p:nvPr/>
        </p:nvSpPr>
        <p:spPr bwMode="auto">
          <a:xfrm flipH="1">
            <a:off x="1928813" y="5072063"/>
            <a:ext cx="3381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384300" y="1323975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218113" y="511016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2227263" y="17240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rgbClr val="3BED00"/>
                </a:solidFill>
              </a:rPr>
              <a:t>Firm 1’s “reaction curve”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2227263" y="1228725"/>
            <a:ext cx="4437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Firm 1’s “reaction curve”</a:t>
            </a:r>
          </a:p>
        </p:txBody>
      </p:sp>
      <p:graphicFrame>
        <p:nvGraphicFramePr>
          <p:cNvPr id="28681" name="Object 9"/>
          <p:cNvGraphicFramePr>
            <a:graphicFrameLocks/>
          </p:cNvGraphicFramePr>
          <p:nvPr/>
        </p:nvGraphicFramePr>
        <p:xfrm>
          <a:off x="6738938" y="1279525"/>
          <a:ext cx="2151062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96" name="Equation" r:id="rId3" imgW="1917360" imgH="419040" progId="Equation.2">
                  <p:embed/>
                </p:oleObj>
              </mc:Choice>
              <mc:Fallback>
                <p:oleObj name="Equation" r:id="rId3" imgW="1917360" imgH="419040" progId="Equation.2">
                  <p:embed/>
                  <p:pic>
                    <p:nvPicPr>
                      <p:cNvPr id="0" name="Object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8938" y="1279525"/>
                        <a:ext cx="2151062" cy="433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2" name="Line 10"/>
          <p:cNvSpPr>
            <a:spLocks noChangeShapeType="1"/>
          </p:cNvSpPr>
          <p:nvPr/>
        </p:nvSpPr>
        <p:spPr bwMode="auto">
          <a:xfrm>
            <a:off x="2765425" y="3530600"/>
            <a:ext cx="0" cy="15430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 flipH="1">
            <a:off x="1931988" y="3516313"/>
            <a:ext cx="84931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4" name="Oval 12"/>
          <p:cNvSpPr>
            <a:spLocks noChangeArrowheads="1"/>
          </p:cNvSpPr>
          <p:nvPr/>
        </p:nvSpPr>
        <p:spPr bwMode="auto">
          <a:xfrm>
            <a:off x="2693988" y="4984750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5" name="Oval 13"/>
          <p:cNvSpPr>
            <a:spLocks noChangeArrowheads="1"/>
          </p:cNvSpPr>
          <p:nvPr/>
        </p:nvSpPr>
        <p:spPr bwMode="auto">
          <a:xfrm>
            <a:off x="1858963" y="3436938"/>
            <a:ext cx="158750" cy="1587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3505200" y="2514600"/>
            <a:ext cx="56070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Cournot-Nash equilibrium</a:t>
            </a:r>
          </a:p>
          <a:p>
            <a:r>
              <a:rPr lang="en-US" altLang="en-US" sz="3200"/>
              <a:t>y</a:t>
            </a:r>
            <a:r>
              <a:rPr lang="en-US" altLang="en-US" sz="3200" baseline="-25000"/>
              <a:t>1</a:t>
            </a:r>
            <a:r>
              <a:rPr lang="en-US" altLang="en-US" sz="3200"/>
              <a:t>* = 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*) and y</a:t>
            </a:r>
            <a:r>
              <a:rPr lang="en-US" altLang="en-US" sz="3200" baseline="-25000"/>
              <a:t>2</a:t>
            </a:r>
            <a:r>
              <a:rPr lang="en-US" altLang="en-US" sz="3200"/>
              <a:t>*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*)</a:t>
            </a:r>
          </a:p>
        </p:txBody>
      </p:sp>
      <p:sp>
        <p:nvSpPr>
          <p:cNvPr id="28687" name="Line 15"/>
          <p:cNvSpPr>
            <a:spLocks noChangeShapeType="1"/>
          </p:cNvSpPr>
          <p:nvPr/>
        </p:nvSpPr>
        <p:spPr bwMode="auto">
          <a:xfrm flipH="1">
            <a:off x="2838450" y="2974975"/>
            <a:ext cx="696913" cy="492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8688" name="Object 16"/>
          <p:cNvGraphicFramePr>
            <a:graphicFrameLocks/>
          </p:cNvGraphicFramePr>
          <p:nvPr/>
        </p:nvGraphicFramePr>
        <p:xfrm>
          <a:off x="1365250" y="3184525"/>
          <a:ext cx="411163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97" name="Equation" r:id="rId5" imgW="380880" imgH="545760" progId="Equation.2">
                  <p:embed/>
                </p:oleObj>
              </mc:Choice>
              <mc:Fallback>
                <p:oleObj name="Equation" r:id="rId5" imgW="380880" imgH="545760" progId="Equation.2">
                  <p:embed/>
                  <p:pic>
                    <p:nvPicPr>
                      <p:cNvPr id="0" name="Object 1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0" y="3184525"/>
                        <a:ext cx="411163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9" name="Object 17"/>
          <p:cNvGraphicFramePr>
            <a:graphicFrameLocks/>
          </p:cNvGraphicFramePr>
          <p:nvPr/>
        </p:nvGraphicFramePr>
        <p:xfrm>
          <a:off x="6718300" y="1770063"/>
          <a:ext cx="216852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98" name="Equation" r:id="rId7" imgW="1942920" imgH="419040" progId="Equation.2">
                  <p:embed/>
                </p:oleObj>
              </mc:Choice>
              <mc:Fallback>
                <p:oleObj name="Equation" r:id="rId7" imgW="1942920" imgH="419040" progId="Equation.2">
                  <p:embed/>
                  <p:pic>
                    <p:nvPicPr>
                      <p:cNvPr id="0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8300" y="1770063"/>
                        <a:ext cx="2168525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90" name="Arc 18"/>
          <p:cNvSpPr>
            <a:spLocks/>
          </p:cNvSpPr>
          <p:nvPr/>
        </p:nvSpPr>
        <p:spPr bwMode="auto">
          <a:xfrm>
            <a:off x="1214438" y="2508250"/>
            <a:ext cx="2135187" cy="4232275"/>
          </a:xfrm>
          <a:custGeom>
            <a:avLst/>
            <a:gdLst>
              <a:gd name="G0" fmla="+- 0 0 0"/>
              <a:gd name="G1" fmla="+- 20531 0 0"/>
              <a:gd name="G2" fmla="+- 21600 0 0"/>
              <a:gd name="T0" fmla="*/ 6711 w 19962"/>
              <a:gd name="T1" fmla="*/ 0 h 20531"/>
              <a:gd name="T2" fmla="*/ 19962 w 19962"/>
              <a:gd name="T3" fmla="*/ 12280 h 20531"/>
              <a:gd name="T4" fmla="*/ 0 w 19962"/>
              <a:gd name="T5" fmla="*/ 20531 h 20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962" h="20531" fill="none" extrusionOk="0">
                <a:moveTo>
                  <a:pt x="6711" y="-1"/>
                </a:moveTo>
                <a:cubicBezTo>
                  <a:pt x="12709" y="1960"/>
                  <a:pt x="17551" y="6447"/>
                  <a:pt x="19961" y="12280"/>
                </a:cubicBezTo>
              </a:path>
              <a:path w="19962" h="20531" stroke="0" extrusionOk="0">
                <a:moveTo>
                  <a:pt x="6711" y="-1"/>
                </a:moveTo>
                <a:cubicBezTo>
                  <a:pt x="12709" y="1960"/>
                  <a:pt x="17551" y="6447"/>
                  <a:pt x="19961" y="12280"/>
                </a:cubicBezTo>
                <a:lnTo>
                  <a:pt x="0" y="20531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91" name="Arc 19"/>
          <p:cNvSpPr>
            <a:spLocks/>
          </p:cNvSpPr>
          <p:nvPr/>
        </p:nvSpPr>
        <p:spPr bwMode="auto">
          <a:xfrm>
            <a:off x="1095375" y="3282950"/>
            <a:ext cx="3579813" cy="2790825"/>
          </a:xfrm>
          <a:custGeom>
            <a:avLst/>
            <a:gdLst>
              <a:gd name="G0" fmla="+- 0 0 0"/>
              <a:gd name="G1" fmla="+- 21100 0 0"/>
              <a:gd name="G2" fmla="+- 21600 0 0"/>
              <a:gd name="T0" fmla="*/ 4622 w 20170"/>
              <a:gd name="T1" fmla="*/ 0 h 21100"/>
              <a:gd name="T2" fmla="*/ 20170 w 20170"/>
              <a:gd name="T3" fmla="*/ 13372 h 21100"/>
              <a:gd name="T4" fmla="*/ 0 w 20170"/>
              <a:gd name="T5" fmla="*/ 21100 h 21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170" h="21100" fill="none" extrusionOk="0">
                <a:moveTo>
                  <a:pt x="4621" y="0"/>
                </a:moveTo>
                <a:cubicBezTo>
                  <a:pt x="11725" y="1556"/>
                  <a:pt x="17568" y="6581"/>
                  <a:pt x="20170" y="13371"/>
                </a:cubicBezTo>
              </a:path>
              <a:path w="20170" h="21100" stroke="0" extrusionOk="0">
                <a:moveTo>
                  <a:pt x="4621" y="0"/>
                </a:moveTo>
                <a:cubicBezTo>
                  <a:pt x="11725" y="1556"/>
                  <a:pt x="17568" y="6581"/>
                  <a:pt x="20170" y="13371"/>
                </a:cubicBezTo>
                <a:lnTo>
                  <a:pt x="0" y="21100"/>
                </a:lnTo>
                <a:close/>
              </a:path>
            </a:pathLst>
          </a:custGeom>
          <a:noFill/>
          <a:ln w="25400" cap="rnd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8692" name="Object 20"/>
          <p:cNvGraphicFramePr>
            <a:graphicFrameLocks/>
          </p:cNvGraphicFramePr>
          <p:nvPr/>
        </p:nvGraphicFramePr>
        <p:xfrm>
          <a:off x="2647950" y="5091113"/>
          <a:ext cx="38258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99" name="Equation" r:id="rId9" imgW="355320" imgH="545760" progId="Equation.2">
                  <p:embed/>
                </p:oleObj>
              </mc:Choice>
              <mc:Fallback>
                <p:oleObj name="Equation" r:id="rId9" imgW="355320" imgH="545760" progId="Equation.2">
                  <p:embed/>
                  <p:pic>
                    <p:nvPicPr>
                      <p:cNvPr id="0" name="Object 2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7950" y="5091113"/>
                        <a:ext cx="382588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Iso-Profit Curves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For firm 1, an iso-profit curve contains all the output pairs 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,y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 giving firm 1 the same profit level </a:t>
            </a:r>
            <a:r>
              <a:rPr lang="en-US" altLang="zh-TW">
                <a:latin typeface="Symbol" panose="05050102010706020507" pitchFamily="18" charset="2"/>
                <a:ea typeface="新細明體" panose="02020500000000000000" pitchFamily="18" charset="-120"/>
              </a:rPr>
              <a:t>P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What do iso-profit curves look like?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0726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grpSp>
        <p:nvGrpSpPr>
          <p:cNvPr id="30733" name="Group 13"/>
          <p:cNvGrpSpPr>
            <a:grpSpLocks/>
          </p:cNvGrpSpPr>
          <p:nvPr/>
        </p:nvGrpSpPr>
        <p:grpSpPr bwMode="auto">
          <a:xfrm>
            <a:off x="2714625" y="1714500"/>
            <a:ext cx="0" cy="3824288"/>
            <a:chOff x="1710" y="1080"/>
            <a:chExt cx="0" cy="2409"/>
          </a:xfrm>
        </p:grpSpPr>
        <p:sp>
          <p:nvSpPr>
            <p:cNvPr id="30728" name="Line 8"/>
            <p:cNvSpPr>
              <a:spLocks noChangeShapeType="1"/>
            </p:cNvSpPr>
            <p:nvPr/>
          </p:nvSpPr>
          <p:spPr bwMode="auto">
            <a:xfrm flipV="1">
              <a:off x="1710" y="1080"/>
              <a:ext cx="0" cy="6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9" name="Line 9"/>
            <p:cNvSpPr>
              <a:spLocks noChangeShapeType="1"/>
            </p:cNvSpPr>
            <p:nvPr/>
          </p:nvSpPr>
          <p:spPr bwMode="auto">
            <a:xfrm flipV="1">
              <a:off x="1710" y="1740"/>
              <a:ext cx="0" cy="6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0" name="Line 10"/>
            <p:cNvSpPr>
              <a:spLocks noChangeShapeType="1"/>
            </p:cNvSpPr>
            <p:nvPr/>
          </p:nvSpPr>
          <p:spPr bwMode="auto">
            <a:xfrm flipV="1">
              <a:off x="1710" y="2397"/>
              <a:ext cx="0" cy="6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1" name="Line 11"/>
            <p:cNvSpPr>
              <a:spLocks noChangeShapeType="1"/>
            </p:cNvSpPr>
            <p:nvPr/>
          </p:nvSpPr>
          <p:spPr bwMode="auto">
            <a:xfrm flipV="1">
              <a:off x="1710" y="3069"/>
              <a:ext cx="0" cy="42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"/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3513138" y="1517650"/>
            <a:ext cx="54276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With y</a:t>
            </a:r>
            <a:r>
              <a:rPr lang="en-US" altLang="en-US" sz="3200" baseline="-25000"/>
              <a:t>1</a:t>
            </a:r>
            <a:r>
              <a:rPr lang="en-US" altLang="en-US" sz="3200"/>
              <a:t> fixed, firm 1’s profit</a:t>
            </a:r>
            <a:br>
              <a:rPr lang="en-US" altLang="en-US" sz="3200"/>
            </a:br>
            <a:r>
              <a:rPr lang="en-US" altLang="en-US" sz="3200"/>
              <a:t>increases as y</a:t>
            </a:r>
            <a:r>
              <a:rPr lang="en-US" altLang="en-US" sz="3200" baseline="-25000"/>
              <a:t>2</a:t>
            </a:r>
            <a:r>
              <a:rPr lang="en-US" altLang="en-US" sz="3200"/>
              <a:t> decreases.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3106738" y="1044575"/>
            <a:ext cx="5878512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Q: Firm 2 chooses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  <a:br>
              <a:rPr lang="en-US" altLang="en-US" sz="3200"/>
            </a:br>
            <a:r>
              <a:rPr lang="en-US" altLang="en-US" sz="3200"/>
              <a:t>Where along the line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 </a:t>
            </a:r>
          </a:p>
          <a:p>
            <a:r>
              <a:rPr lang="en-US" altLang="en-US" sz="3200"/>
              <a:t>is the output level that</a:t>
            </a:r>
            <a:br>
              <a:rPr lang="en-US" altLang="en-US" sz="3200"/>
            </a:br>
            <a:r>
              <a:rPr lang="en-US" altLang="en-US" sz="3200"/>
              <a:t>maximizes firm 1’s profit? </a:t>
            </a:r>
            <a:br>
              <a:rPr lang="en-US" altLang="en-US" sz="3200"/>
            </a:br>
            <a:r>
              <a:rPr lang="en-US" altLang="en-US" sz="3200"/>
              <a:t> A: The point attaining the</a:t>
            </a:r>
            <a:br>
              <a:rPr lang="en-US" altLang="en-US" sz="3200"/>
            </a:br>
            <a:r>
              <a:rPr lang="en-US" altLang="en-US" sz="3200"/>
              <a:t>highest iso-profit curve for</a:t>
            </a:r>
            <a:br>
              <a:rPr lang="en-US" altLang="en-US" sz="3200"/>
            </a:br>
            <a:r>
              <a:rPr lang="en-US" altLang="en-US" sz="3200"/>
              <a:t>        firm 1.  y</a:t>
            </a:r>
            <a:r>
              <a:rPr lang="en-US" altLang="en-US" sz="3200" baseline="-25000"/>
              <a:t>1</a:t>
            </a:r>
            <a:r>
              <a:rPr lang="en-US" altLang="en-US" sz="3200"/>
              <a:t>’ is firm 1’s </a:t>
            </a:r>
            <a:br>
              <a:rPr lang="en-US" altLang="en-US" sz="3200"/>
            </a:br>
            <a:r>
              <a:rPr lang="en-US" altLang="en-US" sz="3200"/>
              <a:t>        best response to y</a:t>
            </a:r>
            <a:r>
              <a:rPr lang="en-US" altLang="en-US" sz="3200" baseline="-25000"/>
              <a:t>2</a:t>
            </a:r>
            <a:r>
              <a:rPr lang="en-US" altLang="en-US" sz="3200"/>
              <a:t> = y</a:t>
            </a:r>
            <a:r>
              <a:rPr lang="en-US" altLang="en-US" sz="3200" baseline="-25000"/>
              <a:t>2</a:t>
            </a:r>
            <a:r>
              <a:rPr lang="en-US" altLang="en-US" sz="3200"/>
              <a:t>’.</a:t>
            </a: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2103438" y="5491163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1</a:t>
            </a:r>
            <a:r>
              <a:rPr lang="en-US" altLang="en-US" sz="3200"/>
              <a:t>’</a:t>
            </a:r>
          </a:p>
        </p:txBody>
      </p:sp>
      <p:grpSp>
        <p:nvGrpSpPr>
          <p:cNvPr id="34837" name="Group 21"/>
          <p:cNvGrpSpPr>
            <a:grpSpLocks/>
          </p:cNvGrpSpPr>
          <p:nvPr/>
        </p:nvGrpSpPr>
        <p:grpSpPr bwMode="auto">
          <a:xfrm>
            <a:off x="1281113" y="4175125"/>
            <a:ext cx="2684462" cy="158750"/>
            <a:chOff x="807" y="2630"/>
            <a:chExt cx="1691" cy="100"/>
          </a:xfrm>
        </p:grpSpPr>
        <p:sp>
          <p:nvSpPr>
            <p:cNvPr id="34825" name="Oval 9"/>
            <p:cNvSpPr>
              <a:spLocks noChangeArrowheads="1"/>
            </p:cNvSpPr>
            <p:nvPr/>
          </p:nvSpPr>
          <p:spPr bwMode="auto">
            <a:xfrm>
              <a:off x="1425" y="2630"/>
              <a:ext cx="100" cy="1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4830" name="Group 14"/>
            <p:cNvGrpSpPr>
              <a:grpSpLocks/>
            </p:cNvGrpSpPr>
            <p:nvPr/>
          </p:nvGrpSpPr>
          <p:grpSpPr bwMode="auto">
            <a:xfrm>
              <a:off x="807" y="2638"/>
              <a:ext cx="1691" cy="84"/>
              <a:chOff x="807" y="2638"/>
              <a:chExt cx="1691" cy="84"/>
            </a:xfrm>
          </p:grpSpPr>
          <p:sp>
            <p:nvSpPr>
              <p:cNvPr id="34831" name="Line 15"/>
              <p:cNvSpPr>
                <a:spLocks noChangeShapeType="1"/>
              </p:cNvSpPr>
              <p:nvPr/>
            </p:nvSpPr>
            <p:spPr bwMode="auto">
              <a:xfrm>
                <a:off x="807" y="2680"/>
                <a:ext cx="169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2" name="Oval 16"/>
              <p:cNvSpPr>
                <a:spLocks noChangeArrowheads="1"/>
              </p:cNvSpPr>
              <p:nvPr/>
            </p:nvSpPr>
            <p:spPr bwMode="auto">
              <a:xfrm>
                <a:off x="888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3" name="Oval 17"/>
              <p:cNvSpPr>
                <a:spLocks noChangeArrowheads="1"/>
              </p:cNvSpPr>
              <p:nvPr/>
            </p:nvSpPr>
            <p:spPr bwMode="auto">
              <a:xfrm>
                <a:off x="1042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4" name="Oval 18"/>
              <p:cNvSpPr>
                <a:spLocks noChangeArrowheads="1"/>
              </p:cNvSpPr>
              <p:nvPr/>
            </p:nvSpPr>
            <p:spPr bwMode="auto">
              <a:xfrm>
                <a:off x="1433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5" name="Oval 19"/>
              <p:cNvSpPr>
                <a:spLocks noChangeArrowheads="1"/>
              </p:cNvSpPr>
              <p:nvPr/>
            </p:nvSpPr>
            <p:spPr bwMode="auto">
              <a:xfrm>
                <a:off x="1788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836" name="Oval 20"/>
              <p:cNvSpPr>
                <a:spLocks noChangeArrowheads="1"/>
              </p:cNvSpPr>
              <p:nvPr/>
            </p:nvSpPr>
            <p:spPr bwMode="auto">
              <a:xfrm>
                <a:off x="1960" y="2638"/>
                <a:ext cx="84" cy="84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0" y="-442913"/>
            <a:ext cx="10023475" cy="773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1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 flipH="1">
            <a:off x="1262063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646113" y="3875088"/>
            <a:ext cx="669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’</a:t>
            </a:r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>
            <a:off x="2335213" y="4179888"/>
            <a:ext cx="0" cy="13414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527050" y="1874838"/>
            <a:ext cx="7604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”</a:t>
            </a:r>
          </a:p>
        </p:txBody>
      </p:sp>
      <p:sp>
        <p:nvSpPr>
          <p:cNvPr id="37902" name="Line 14"/>
          <p:cNvSpPr>
            <a:spLocks noChangeShapeType="1"/>
          </p:cNvSpPr>
          <p:nvPr/>
        </p:nvSpPr>
        <p:spPr bwMode="auto">
          <a:xfrm>
            <a:off x="1811338" y="2132013"/>
            <a:ext cx="0" cy="39401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3" name="Rectangle 15"/>
          <p:cNvSpPr>
            <a:spLocks noChangeArrowheads="1"/>
          </p:cNvSpPr>
          <p:nvPr/>
        </p:nvSpPr>
        <p:spPr bwMode="auto">
          <a:xfrm>
            <a:off x="1117600" y="6034088"/>
            <a:ext cx="14716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”)</a:t>
            </a:r>
          </a:p>
        </p:txBody>
      </p:sp>
      <p:sp>
        <p:nvSpPr>
          <p:cNvPr id="37904" name="Rectangle 16"/>
          <p:cNvSpPr>
            <a:spLocks noChangeArrowheads="1"/>
          </p:cNvSpPr>
          <p:nvPr/>
        </p:nvSpPr>
        <p:spPr bwMode="auto">
          <a:xfrm>
            <a:off x="1954213" y="5513388"/>
            <a:ext cx="1381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R</a:t>
            </a:r>
            <a:r>
              <a:rPr lang="en-US" altLang="en-US" sz="3200" baseline="-25000"/>
              <a:t>1</a:t>
            </a:r>
            <a:r>
              <a:rPr lang="en-US" altLang="en-US" sz="3200"/>
              <a:t>(y</a:t>
            </a:r>
            <a:r>
              <a:rPr lang="en-US" altLang="en-US" sz="3200" baseline="-25000"/>
              <a:t>2</a:t>
            </a:r>
            <a:r>
              <a:rPr lang="en-US" altLang="en-US" sz="3200"/>
              <a:t>’)</a:t>
            </a:r>
          </a:p>
        </p:txBody>
      </p:sp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3670300" y="1303338"/>
            <a:ext cx="52990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Firm 1’s reaction curve</a:t>
            </a:r>
            <a:br>
              <a:rPr lang="en-US" altLang="en-US" sz="3200"/>
            </a:br>
            <a:r>
              <a:rPr lang="en-US" altLang="en-US" sz="3200"/>
              <a:t>passes through the “tops”</a:t>
            </a:r>
          </a:p>
          <a:p>
            <a:r>
              <a:rPr lang="en-US" altLang="en-US" sz="3200"/>
              <a:t>of firm 1’s iso-profit</a:t>
            </a:r>
            <a:br>
              <a:rPr lang="en-US" altLang="en-US" sz="3200"/>
            </a:br>
            <a:r>
              <a:rPr lang="en-US" altLang="en-US" sz="3200"/>
              <a:t>curves.</a:t>
            </a:r>
          </a:p>
        </p:txBody>
      </p:sp>
      <p:sp>
        <p:nvSpPr>
          <p:cNvPr id="37907" name="Rectangle 19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1</a:t>
            </a:r>
          </a:p>
        </p:txBody>
      </p:sp>
      <p:sp>
        <p:nvSpPr>
          <p:cNvPr id="37908" name="Line 20"/>
          <p:cNvSpPr>
            <a:spLocks noChangeShapeType="1"/>
          </p:cNvSpPr>
          <p:nvPr/>
        </p:nvSpPr>
        <p:spPr bwMode="auto">
          <a:xfrm>
            <a:off x="1281113" y="2184400"/>
            <a:ext cx="52863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9" name="Oval 21"/>
          <p:cNvSpPr>
            <a:spLocks noChangeArrowheads="1"/>
          </p:cNvSpPr>
          <p:nvPr/>
        </p:nvSpPr>
        <p:spPr bwMode="auto">
          <a:xfrm>
            <a:off x="1743075" y="2084388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0" name="Line 22"/>
          <p:cNvSpPr>
            <a:spLocks noChangeShapeType="1"/>
          </p:cNvSpPr>
          <p:nvPr/>
        </p:nvSpPr>
        <p:spPr bwMode="auto">
          <a:xfrm>
            <a:off x="1281113" y="4248150"/>
            <a:ext cx="1028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1" name="Oval 23"/>
          <p:cNvSpPr>
            <a:spLocks noChangeArrowheads="1"/>
          </p:cNvSpPr>
          <p:nvPr/>
        </p:nvSpPr>
        <p:spPr bwMode="auto">
          <a:xfrm>
            <a:off x="2262188" y="4168775"/>
            <a:ext cx="158750" cy="15875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455613"/>
            <a:ext cx="10048875" cy="776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5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8918" name="Line 6"/>
          <p:cNvSpPr>
            <a:spLocks noChangeShapeType="1"/>
          </p:cNvSpPr>
          <p:nvPr/>
        </p:nvSpPr>
        <p:spPr bwMode="auto">
          <a:xfrm flipH="1">
            <a:off x="1285875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2</a:t>
            </a: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2571750" y="2571750"/>
            <a:ext cx="1857375" cy="333375"/>
          </a:xfrm>
          <a:prstGeom prst="leftArrow">
            <a:avLst>
              <a:gd name="adj1" fmla="val 50000"/>
              <a:gd name="adj2" fmla="val 278546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1789113" y="1279525"/>
            <a:ext cx="33623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Increasing profit</a:t>
            </a:r>
            <a:br>
              <a:rPr lang="en-US" altLang="en-US" sz="3200"/>
            </a:br>
            <a:r>
              <a:rPr lang="en-US" altLang="en-US" sz="3200"/>
              <a:t>for firm 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455613"/>
            <a:ext cx="10048875" cy="776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Line 3"/>
          <p:cNvSpPr>
            <a:spLocks noChangeShapeType="1"/>
          </p:cNvSpPr>
          <p:nvPr/>
        </p:nvSpPr>
        <p:spPr bwMode="auto">
          <a:xfrm>
            <a:off x="1285875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717550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5599113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39942" name="Line 6"/>
          <p:cNvSpPr>
            <a:spLocks noChangeShapeType="1"/>
          </p:cNvSpPr>
          <p:nvPr/>
        </p:nvSpPr>
        <p:spPr bwMode="auto">
          <a:xfrm flipH="1">
            <a:off x="1285875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0" y="0"/>
            <a:ext cx="9142413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/>
            <a:r>
              <a:rPr lang="en-US" altLang="en-US" sz="4400" b="0">
                <a:solidFill>
                  <a:schemeClr val="tx2"/>
                </a:solidFill>
                <a:latin typeface="Times New Roman" panose="02020603050405020304" pitchFamily="18" charset="0"/>
              </a:rPr>
              <a:t>Iso-Profit Curves for Firm 2</a:t>
            </a:r>
          </a:p>
        </p:txBody>
      </p:sp>
      <p:sp>
        <p:nvSpPr>
          <p:cNvPr id="39944" name="Line 8"/>
          <p:cNvSpPr>
            <a:spLocks noChangeShapeType="1"/>
          </p:cNvSpPr>
          <p:nvPr/>
        </p:nvSpPr>
        <p:spPr bwMode="auto">
          <a:xfrm flipH="1" flipV="1">
            <a:off x="1298575" y="4262438"/>
            <a:ext cx="3963988" cy="9953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945" name="Rectangle 9"/>
          <p:cNvSpPr>
            <a:spLocks noChangeArrowheads="1"/>
          </p:cNvSpPr>
          <p:nvPr/>
        </p:nvSpPr>
        <p:spPr bwMode="auto">
          <a:xfrm>
            <a:off x="3670300" y="1303338"/>
            <a:ext cx="52990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Firm 2’s reaction curve</a:t>
            </a:r>
            <a:br>
              <a:rPr lang="en-US" altLang="en-US" sz="3200"/>
            </a:br>
            <a:r>
              <a:rPr lang="en-US" altLang="en-US" sz="3200"/>
              <a:t>passes through the “tops”</a:t>
            </a:r>
          </a:p>
          <a:p>
            <a:r>
              <a:rPr lang="en-US" altLang="en-US" sz="3200"/>
              <a:t>of firm 2’s iso-profit</a:t>
            </a:r>
            <a:br>
              <a:rPr lang="en-US" altLang="en-US" sz="3200"/>
            </a:br>
            <a:r>
              <a:rPr lang="en-US" altLang="en-US" sz="3200"/>
              <a:t>curves.</a:t>
            </a:r>
          </a:p>
        </p:txBody>
      </p:sp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5241925" y="4660900"/>
            <a:ext cx="21050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Q: Are the Cournot-Nash equilibrium profits the largest that the firms can earn in total?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198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1990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1" name="Line 7"/>
          <p:cNvSpPr>
            <a:spLocks noChangeShapeType="1"/>
          </p:cNvSpPr>
          <p:nvPr/>
        </p:nvSpPr>
        <p:spPr bwMode="auto">
          <a:xfrm>
            <a:off x="1428750" y="1643063"/>
            <a:ext cx="2143125" cy="3881437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2" name="Line 8"/>
          <p:cNvSpPr>
            <a:spLocks noChangeShapeType="1"/>
          </p:cNvSpPr>
          <p:nvPr/>
        </p:nvSpPr>
        <p:spPr bwMode="auto">
          <a:xfrm>
            <a:off x="26812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3" name="Line 9"/>
          <p:cNvSpPr>
            <a:spLocks noChangeShapeType="1"/>
          </p:cNvSpPr>
          <p:nvPr/>
        </p:nvSpPr>
        <p:spPr bwMode="auto">
          <a:xfrm flipH="1">
            <a:off x="1425575" y="3876675"/>
            <a:ext cx="1241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4" name="Oval 10"/>
          <p:cNvSpPr>
            <a:spLocks noChangeArrowheads="1"/>
          </p:cNvSpPr>
          <p:nvPr/>
        </p:nvSpPr>
        <p:spPr bwMode="auto">
          <a:xfrm>
            <a:off x="26082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5" name="Oval 11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6" name="Rectangle 12"/>
          <p:cNvSpPr>
            <a:spLocks noChangeArrowheads="1"/>
          </p:cNvSpPr>
          <p:nvPr/>
        </p:nvSpPr>
        <p:spPr bwMode="auto">
          <a:xfrm>
            <a:off x="24685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1997" name="Rectangle 13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1998" name="Line 14"/>
          <p:cNvSpPr>
            <a:spLocks noChangeShapeType="1"/>
          </p:cNvSpPr>
          <p:nvPr/>
        </p:nvSpPr>
        <p:spPr bwMode="auto">
          <a:xfrm>
            <a:off x="1425575" y="3154363"/>
            <a:ext cx="4070350" cy="2366962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001" name="Rectangle 17"/>
          <p:cNvSpPr>
            <a:spLocks noChangeArrowheads="1"/>
          </p:cNvSpPr>
          <p:nvPr/>
        </p:nvSpPr>
        <p:spPr bwMode="auto">
          <a:xfrm>
            <a:off x="3384550" y="2017713"/>
            <a:ext cx="56388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Are there other output level</a:t>
            </a:r>
            <a:br>
              <a:rPr lang="en-US" altLang="en-US" sz="3200"/>
            </a:br>
            <a:r>
              <a:rPr lang="en-US" altLang="en-US" sz="3200"/>
              <a:t>pairs 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that give</a:t>
            </a:r>
            <a:br>
              <a:rPr lang="en-US" altLang="en-US" sz="3200"/>
            </a:br>
            <a:r>
              <a:rPr lang="en-US" altLang="en-US" sz="3200"/>
              <a:t>higher profits to both firms?</a:t>
            </a:r>
          </a:p>
        </p:txBody>
      </p:sp>
      <p:sp>
        <p:nvSpPr>
          <p:cNvPr id="42002" name="Rectangle 18"/>
          <p:cNvSpPr>
            <a:spLocks noChangeArrowheads="1"/>
          </p:cNvSpPr>
          <p:nvPr/>
        </p:nvSpPr>
        <p:spPr bwMode="auto">
          <a:xfrm>
            <a:off x="2051050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3011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3014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>
            <a:off x="1428750" y="1643063"/>
            <a:ext cx="2143125" cy="3881437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6" name="Line 8"/>
          <p:cNvSpPr>
            <a:spLocks noChangeShapeType="1"/>
          </p:cNvSpPr>
          <p:nvPr/>
        </p:nvSpPr>
        <p:spPr bwMode="auto">
          <a:xfrm>
            <a:off x="26812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7" name="Line 9"/>
          <p:cNvSpPr>
            <a:spLocks noChangeShapeType="1"/>
          </p:cNvSpPr>
          <p:nvPr/>
        </p:nvSpPr>
        <p:spPr bwMode="auto">
          <a:xfrm flipH="1">
            <a:off x="1425575" y="3876675"/>
            <a:ext cx="1241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8" name="Oval 10"/>
          <p:cNvSpPr>
            <a:spLocks noChangeArrowheads="1"/>
          </p:cNvSpPr>
          <p:nvPr/>
        </p:nvSpPr>
        <p:spPr bwMode="auto">
          <a:xfrm>
            <a:off x="26082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9" name="Oval 11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0" name="Rectangle 12"/>
          <p:cNvSpPr>
            <a:spLocks noChangeArrowheads="1"/>
          </p:cNvSpPr>
          <p:nvPr/>
        </p:nvSpPr>
        <p:spPr bwMode="auto">
          <a:xfrm>
            <a:off x="24685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3021" name="Rectangle 13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3022" name="Line 14"/>
          <p:cNvSpPr>
            <a:spLocks noChangeShapeType="1"/>
          </p:cNvSpPr>
          <p:nvPr/>
        </p:nvSpPr>
        <p:spPr bwMode="auto">
          <a:xfrm>
            <a:off x="1425575" y="3154363"/>
            <a:ext cx="4070350" cy="2366962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3" name="Arc 15"/>
          <p:cNvSpPr>
            <a:spLocks/>
          </p:cNvSpPr>
          <p:nvPr/>
        </p:nvSpPr>
        <p:spPr bwMode="auto">
          <a:xfrm>
            <a:off x="1735138" y="3883025"/>
            <a:ext cx="1847850" cy="2524125"/>
          </a:xfrm>
          <a:custGeom>
            <a:avLst/>
            <a:gdLst>
              <a:gd name="G0" fmla="+- 19958 0 0"/>
              <a:gd name="G1" fmla="+- 21600 0 0"/>
              <a:gd name="G2" fmla="+- 21600 0 0"/>
              <a:gd name="T0" fmla="*/ 0 w 39925"/>
              <a:gd name="T1" fmla="*/ 13339 h 21600"/>
              <a:gd name="T2" fmla="*/ 39925 w 39925"/>
              <a:gd name="T3" fmla="*/ 13362 h 21600"/>
              <a:gd name="T4" fmla="*/ 19958 w 3992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5" h="21600" fill="none" extrusionOk="0">
                <a:moveTo>
                  <a:pt x="0" y="13339"/>
                </a:moveTo>
                <a:cubicBezTo>
                  <a:pt x="3342" y="5265"/>
                  <a:pt x="11219" y="0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</a:path>
              <a:path w="39925" h="21600" stroke="0" extrusionOk="0">
                <a:moveTo>
                  <a:pt x="0" y="13339"/>
                </a:moveTo>
                <a:cubicBezTo>
                  <a:pt x="3342" y="5265"/>
                  <a:pt x="11219" y="0"/>
                  <a:pt x="19958" y="0"/>
                </a:cubicBezTo>
                <a:cubicBezTo>
                  <a:pt x="28705" y="0"/>
                  <a:pt x="36589" y="5275"/>
                  <a:pt x="39925" y="13361"/>
                </a:cubicBezTo>
                <a:lnTo>
                  <a:pt x="19958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4" name="Arc 16"/>
          <p:cNvSpPr>
            <a:spLocks/>
          </p:cNvSpPr>
          <p:nvPr/>
        </p:nvSpPr>
        <p:spPr bwMode="auto">
          <a:xfrm>
            <a:off x="149225" y="3038475"/>
            <a:ext cx="2524125" cy="1684338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90"/>
              <a:gd name="T2" fmla="*/ 11544 w 21600"/>
              <a:gd name="T3" fmla="*/ 36390 h 36390"/>
              <a:gd name="T4" fmla="*/ 0 w 21600"/>
              <a:gd name="T5" fmla="*/ 18134 h 36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0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41"/>
                  <a:pt x="17804" y="32431"/>
                  <a:pt x="11544" y="36390"/>
                </a:cubicBezTo>
              </a:path>
              <a:path w="21600" h="36390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41"/>
                  <a:pt x="17804" y="32431"/>
                  <a:pt x="11544" y="36390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5" name="Rectangle 17"/>
          <p:cNvSpPr>
            <a:spLocks noChangeArrowheads="1"/>
          </p:cNvSpPr>
          <p:nvPr/>
        </p:nvSpPr>
        <p:spPr bwMode="auto">
          <a:xfrm>
            <a:off x="2051050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  <p:sp>
        <p:nvSpPr>
          <p:cNvPr id="43026" name="AutoShape 18"/>
          <p:cNvSpPr>
            <a:spLocks noChangeArrowheads="1"/>
          </p:cNvSpPr>
          <p:nvPr/>
        </p:nvSpPr>
        <p:spPr bwMode="auto">
          <a:xfrm>
            <a:off x="2738438" y="2595563"/>
            <a:ext cx="1285875" cy="357187"/>
          </a:xfrm>
          <a:prstGeom prst="leftArrow">
            <a:avLst>
              <a:gd name="adj1" fmla="val 50000"/>
              <a:gd name="adj2" fmla="val 179984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7" name="Rectangle 19"/>
          <p:cNvSpPr>
            <a:spLocks noChangeArrowheads="1"/>
          </p:cNvSpPr>
          <p:nvPr/>
        </p:nvSpPr>
        <p:spPr bwMode="auto">
          <a:xfrm>
            <a:off x="2598738" y="2065338"/>
            <a:ext cx="2043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43028" name="AutoShape 20"/>
          <p:cNvSpPr>
            <a:spLocks noChangeArrowheads="1"/>
          </p:cNvSpPr>
          <p:nvPr/>
        </p:nvSpPr>
        <p:spPr bwMode="auto">
          <a:xfrm>
            <a:off x="4608513" y="3201988"/>
            <a:ext cx="357187" cy="1285875"/>
          </a:xfrm>
          <a:prstGeom prst="downArrow">
            <a:avLst>
              <a:gd name="adj1" fmla="val 50000"/>
              <a:gd name="adj2" fmla="val 18001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29" name="Rectangle 21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4035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9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0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1" name="Line 9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2" name="Line 10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750888" y="2970213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44045" name="Oval 13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6" name="Oval 14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7" name="AutoShape 15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44049" name="AutoShape 17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0" name="Rectangle 18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44051" name="Line 19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2" name="Line 20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3" name="Oval 21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4" name="Oval 22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5" name="Rectangle 23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44056" name="Rectangle 24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there are profit incentives for both firms to “cooperate” by lowering their output levels.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This is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collusion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Firms that collude are said to have formed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cartel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If firms form a cartel, how should they do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the two firms want to maximize their total profit and divide it between them.  Their goal is to choose cooperatively output levels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and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that maximize</a:t>
            </a:r>
          </a:p>
        </p:txBody>
      </p:sp>
      <p:graphicFrame>
        <p:nvGraphicFramePr>
          <p:cNvPr id="48132" name="Object 4"/>
          <p:cNvGraphicFramePr>
            <a:graphicFrameLocks/>
          </p:cNvGraphicFramePr>
          <p:nvPr/>
        </p:nvGraphicFramePr>
        <p:xfrm>
          <a:off x="219075" y="4122738"/>
          <a:ext cx="86868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5" name="Equation" r:id="rId3" imgW="7873920" imgH="545760" progId="Equation.2">
                  <p:embed/>
                </p:oleObj>
              </mc:Choice>
              <mc:Fallback>
                <p:oleObj name="Equation" r:id="rId3" imgW="7873920" imgH="54576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4122738"/>
                        <a:ext cx="868680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5900"/>
            <a:ext cx="7981950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firms cannot do worse by colluding since they can cooperatively choose their Cournot-Nash equilibrium output levels and so earn their Cournot-Nash equilibrium profits.  So collusion must provide profits at least as large as their Cournot-Nash equilibrium profits.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0179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0182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3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4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5" name="Arc 9"/>
          <p:cNvSpPr>
            <a:spLocks/>
          </p:cNvSpPr>
          <p:nvPr/>
        </p:nvSpPr>
        <p:spPr bwMode="auto">
          <a:xfrm>
            <a:off x="2193925" y="3406775"/>
            <a:ext cx="2574925" cy="3033713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6" name="Arc 10"/>
          <p:cNvSpPr>
            <a:spLocks/>
          </p:cNvSpPr>
          <p:nvPr/>
        </p:nvSpPr>
        <p:spPr bwMode="auto">
          <a:xfrm>
            <a:off x="217488" y="1863725"/>
            <a:ext cx="3011487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7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8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89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0190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0191" name="Oval 15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2" name="Oval 16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4" name="Line 18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5" name="Oval 19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6" name="Oval 20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197" name="Rectangle 21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50198" name="Rectangle 22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  <p:sp>
        <p:nvSpPr>
          <p:cNvPr id="50199" name="AutoShape 23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0" name="Rectangle 24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2" name="Rectangle 26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50203" name="Rectangle 27"/>
          <p:cNvSpPr>
            <a:spLocks noChangeArrowheads="1"/>
          </p:cNvSpPr>
          <p:nvPr/>
        </p:nvSpPr>
        <p:spPr bwMode="auto">
          <a:xfrm>
            <a:off x="5551488" y="1112838"/>
            <a:ext cx="3452812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’,y</a:t>
            </a:r>
            <a:r>
              <a:rPr lang="en-US" altLang="en-US" sz="3200" baseline="-25000"/>
              <a:t>2</a:t>
            </a:r>
            <a:r>
              <a:rPr lang="en-US" altLang="en-US" sz="3200"/>
              <a:t>’) earns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 than</a:t>
            </a:r>
          </a:p>
          <a:p>
            <a:r>
              <a:rPr lang="en-US" altLang="en-US" sz="3200"/>
              <a:t>does 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*).</a:t>
            </a:r>
          </a:p>
        </p:txBody>
      </p:sp>
      <p:sp>
        <p:nvSpPr>
          <p:cNvPr id="50204" name="AutoShape 28"/>
          <p:cNvSpPr>
            <a:spLocks noChangeArrowheads="1"/>
          </p:cNvSpPr>
          <p:nvPr/>
        </p:nvSpPr>
        <p:spPr bwMode="auto">
          <a:xfrm>
            <a:off x="3128963" y="4762500"/>
            <a:ext cx="323850" cy="333375"/>
          </a:xfrm>
          <a:prstGeom prst="leftArrow">
            <a:avLst>
              <a:gd name="adj1" fmla="val 50000"/>
              <a:gd name="adj2" fmla="val 49995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205" name="AutoShape 29"/>
          <p:cNvSpPr>
            <a:spLocks noChangeArrowheads="1"/>
          </p:cNvSpPr>
          <p:nvPr/>
        </p:nvSpPr>
        <p:spPr bwMode="auto">
          <a:xfrm>
            <a:off x="1857375" y="3224213"/>
            <a:ext cx="333375" cy="276225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1203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1206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7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8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09" name="Arc 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0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1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2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1214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1215" name="Oval 15"/>
          <p:cNvSpPr>
            <a:spLocks noChangeArrowheads="1"/>
          </p:cNvSpPr>
          <p:nvPr/>
        </p:nvSpPr>
        <p:spPr bwMode="auto">
          <a:xfrm>
            <a:off x="3365500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6" name="Oval 16"/>
          <p:cNvSpPr>
            <a:spLocks noChangeArrowheads="1"/>
          </p:cNvSpPr>
          <p:nvPr/>
        </p:nvSpPr>
        <p:spPr bwMode="auto">
          <a:xfrm>
            <a:off x="1352550" y="3148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7" name="Line 17"/>
          <p:cNvSpPr>
            <a:spLocks noChangeShapeType="1"/>
          </p:cNvSpPr>
          <p:nvPr/>
        </p:nvSpPr>
        <p:spPr bwMode="auto">
          <a:xfrm>
            <a:off x="3159125" y="3484563"/>
            <a:ext cx="0" cy="25987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8" name="Line 18"/>
          <p:cNvSpPr>
            <a:spLocks noChangeShapeType="1"/>
          </p:cNvSpPr>
          <p:nvPr/>
        </p:nvSpPr>
        <p:spPr bwMode="auto">
          <a:xfrm flipH="1">
            <a:off x="835025" y="3487738"/>
            <a:ext cx="23241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19" name="Oval 19"/>
          <p:cNvSpPr>
            <a:spLocks noChangeArrowheads="1"/>
          </p:cNvSpPr>
          <p:nvPr/>
        </p:nvSpPr>
        <p:spPr bwMode="auto">
          <a:xfrm>
            <a:off x="1352550" y="340836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0" name="Oval 20"/>
          <p:cNvSpPr>
            <a:spLocks noChangeArrowheads="1"/>
          </p:cNvSpPr>
          <p:nvPr/>
        </p:nvSpPr>
        <p:spPr bwMode="auto">
          <a:xfrm>
            <a:off x="30892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1" name="Rectangle 21"/>
          <p:cNvSpPr>
            <a:spLocks noChangeArrowheads="1"/>
          </p:cNvSpPr>
          <p:nvPr/>
        </p:nvSpPr>
        <p:spPr bwMode="auto">
          <a:xfrm>
            <a:off x="293688" y="3213100"/>
            <a:ext cx="615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’</a:t>
            </a:r>
          </a:p>
        </p:txBody>
      </p:sp>
      <p:sp>
        <p:nvSpPr>
          <p:cNvPr id="51222" name="Rectangle 22"/>
          <p:cNvSpPr>
            <a:spLocks noChangeArrowheads="1"/>
          </p:cNvSpPr>
          <p:nvPr/>
        </p:nvSpPr>
        <p:spPr bwMode="auto">
          <a:xfrm>
            <a:off x="2924175" y="5976938"/>
            <a:ext cx="615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’</a:t>
            </a:r>
          </a:p>
        </p:txBody>
      </p:sp>
      <p:sp>
        <p:nvSpPr>
          <p:cNvPr id="51223" name="AutoShape 23"/>
          <p:cNvSpPr>
            <a:spLocks noChangeArrowheads="1"/>
          </p:cNvSpPr>
          <p:nvPr/>
        </p:nvSpPr>
        <p:spPr bwMode="auto">
          <a:xfrm>
            <a:off x="3381375" y="2190750"/>
            <a:ext cx="1285875" cy="357188"/>
          </a:xfrm>
          <a:prstGeom prst="leftArrow">
            <a:avLst>
              <a:gd name="adj1" fmla="val 50000"/>
              <a:gd name="adj2" fmla="val 179983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3241675" y="1660525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51225" name="AutoShape 25"/>
          <p:cNvSpPr>
            <a:spLocks noChangeArrowheads="1"/>
          </p:cNvSpPr>
          <p:nvPr/>
        </p:nvSpPr>
        <p:spPr bwMode="auto">
          <a:xfrm>
            <a:off x="4918075" y="3225800"/>
            <a:ext cx="357188" cy="1285875"/>
          </a:xfrm>
          <a:prstGeom prst="downArrow">
            <a:avLst>
              <a:gd name="adj1" fmla="val 50000"/>
              <a:gd name="adj2" fmla="val 180016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26" name="Rectangle 26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51227" name="Rectangle 27"/>
          <p:cNvSpPr>
            <a:spLocks noChangeArrowheads="1"/>
          </p:cNvSpPr>
          <p:nvPr/>
        </p:nvSpPr>
        <p:spPr bwMode="auto">
          <a:xfrm>
            <a:off x="5551488" y="1112838"/>
            <a:ext cx="3452812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’,y</a:t>
            </a:r>
            <a:r>
              <a:rPr lang="en-US" altLang="en-US" sz="3200" baseline="-25000"/>
              <a:t>2</a:t>
            </a:r>
            <a:r>
              <a:rPr lang="en-US" altLang="en-US" sz="3200"/>
              <a:t>’) earns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 than</a:t>
            </a:r>
          </a:p>
          <a:p>
            <a:r>
              <a:rPr lang="en-US" altLang="en-US" sz="3200"/>
              <a:t>does 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*).</a:t>
            </a:r>
          </a:p>
        </p:txBody>
      </p:sp>
      <p:sp>
        <p:nvSpPr>
          <p:cNvPr id="51228" name="Rectangle 28"/>
          <p:cNvSpPr>
            <a:spLocks noChangeArrowheads="1"/>
          </p:cNvSpPr>
          <p:nvPr/>
        </p:nvSpPr>
        <p:spPr bwMode="auto">
          <a:xfrm>
            <a:off x="5360988" y="4041775"/>
            <a:ext cx="372586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”,y</a:t>
            </a:r>
            <a:r>
              <a:rPr lang="en-US" altLang="en-US" sz="3200" baseline="-25000"/>
              <a:t>2</a:t>
            </a:r>
            <a:r>
              <a:rPr lang="en-US" altLang="en-US" sz="3200"/>
              <a:t>”) earns still</a:t>
            </a:r>
            <a:br>
              <a:rPr lang="en-US" altLang="en-US" sz="3200"/>
            </a:br>
            <a:r>
              <a:rPr lang="en-US" altLang="en-US" sz="3200"/>
              <a:t>higher profits for</a:t>
            </a:r>
            <a:br>
              <a:rPr lang="en-US" altLang="en-US" sz="3200"/>
            </a:br>
            <a:r>
              <a:rPr lang="en-US" altLang="en-US" sz="3200"/>
              <a:t>both firms.</a:t>
            </a:r>
          </a:p>
        </p:txBody>
      </p:sp>
      <p:sp>
        <p:nvSpPr>
          <p:cNvPr id="51229" name="Line 29"/>
          <p:cNvSpPr>
            <a:spLocks noChangeShapeType="1"/>
          </p:cNvSpPr>
          <p:nvPr/>
        </p:nvSpPr>
        <p:spPr bwMode="auto">
          <a:xfrm>
            <a:off x="2816225" y="3878263"/>
            <a:ext cx="0" cy="164306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0" name="Line 30"/>
          <p:cNvSpPr>
            <a:spLocks noChangeShapeType="1"/>
          </p:cNvSpPr>
          <p:nvPr/>
        </p:nvSpPr>
        <p:spPr bwMode="auto">
          <a:xfrm flipH="1">
            <a:off x="1425575" y="3857625"/>
            <a:ext cx="13858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1" name="Oval 31"/>
          <p:cNvSpPr>
            <a:spLocks noChangeArrowheads="1"/>
          </p:cNvSpPr>
          <p:nvPr/>
        </p:nvSpPr>
        <p:spPr bwMode="auto">
          <a:xfrm>
            <a:off x="1352550" y="3794125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2" name="Oval 32"/>
          <p:cNvSpPr>
            <a:spLocks noChangeArrowheads="1"/>
          </p:cNvSpPr>
          <p:nvPr/>
        </p:nvSpPr>
        <p:spPr bwMode="auto">
          <a:xfrm>
            <a:off x="27463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3" name="Rectangle 33"/>
          <p:cNvSpPr>
            <a:spLocks noChangeArrowheads="1"/>
          </p:cNvSpPr>
          <p:nvPr/>
        </p:nvSpPr>
        <p:spPr bwMode="auto">
          <a:xfrm>
            <a:off x="750888" y="3584575"/>
            <a:ext cx="695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”</a:t>
            </a:r>
          </a:p>
        </p:txBody>
      </p:sp>
      <p:sp>
        <p:nvSpPr>
          <p:cNvPr id="51234" name="Rectangle 34"/>
          <p:cNvSpPr>
            <a:spLocks noChangeArrowheads="1"/>
          </p:cNvSpPr>
          <p:nvPr/>
        </p:nvSpPr>
        <p:spPr bwMode="auto">
          <a:xfrm>
            <a:off x="2466975" y="5562600"/>
            <a:ext cx="695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”</a:t>
            </a:r>
          </a:p>
        </p:txBody>
      </p:sp>
      <p:sp>
        <p:nvSpPr>
          <p:cNvPr id="51235" name="Oval 35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3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0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0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4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5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6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7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2238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0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1" name="Oval 17"/>
          <p:cNvSpPr>
            <a:spLocks noChangeArrowheads="1"/>
          </p:cNvSpPr>
          <p:nvPr/>
        </p:nvSpPr>
        <p:spPr bwMode="auto">
          <a:xfrm>
            <a:off x="1352550" y="40084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2" name="Oval 18"/>
          <p:cNvSpPr>
            <a:spLocks noChangeArrowheads="1"/>
          </p:cNvSpPr>
          <p:nvPr/>
        </p:nvSpPr>
        <p:spPr bwMode="auto">
          <a:xfrm>
            <a:off x="29606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3" name="Oval 19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44" name="Arc 20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2247" name="Group 23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2245" name="Rectangle 21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2246" name="Rectangle 22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2250" name="Group 26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2248" name="Rectangle 24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2249" name="Rectangle 25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2251" name="Oval 27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>
            <a:off x="2600325" y="946150"/>
            <a:ext cx="64738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maximizes firm 1’s profit</a:t>
            </a:r>
            <a:br>
              <a:rPr lang="en-US" altLang="en-US" sz="3200"/>
            </a:br>
            <a:r>
              <a:rPr lang="en-US" altLang="en-US" sz="3200"/>
              <a:t>while leaving firm 2’s profit at</a:t>
            </a:r>
            <a:br>
              <a:rPr lang="en-US" altLang="en-US" sz="3200"/>
            </a:br>
            <a:r>
              <a:rPr lang="en-US" altLang="en-US" sz="3200"/>
              <a:t>     the Cournot-Nash equilibrium</a:t>
            </a:r>
            <a:br>
              <a:rPr lang="en-US" altLang="en-US" sz="3200"/>
            </a:br>
            <a:r>
              <a:rPr lang="en-US" altLang="en-US" sz="3200"/>
              <a:t>         level.</a:t>
            </a:r>
          </a:p>
        </p:txBody>
      </p:sp>
      <p:sp>
        <p:nvSpPr>
          <p:cNvPr id="52253" name="Rectangle 29"/>
          <p:cNvSpPr>
            <a:spLocks noChangeArrowheads="1"/>
          </p:cNvSpPr>
          <p:nvPr/>
        </p:nvSpPr>
        <p:spPr bwMode="auto">
          <a:xfrm>
            <a:off x="2741613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  <p:sp>
        <p:nvSpPr>
          <p:cNvPr id="52254" name="Rectangle 30"/>
          <p:cNvSpPr>
            <a:spLocks noChangeArrowheads="1"/>
          </p:cNvSpPr>
          <p:nvPr/>
        </p:nvSpPr>
        <p:spPr bwMode="auto">
          <a:xfrm>
            <a:off x="3241675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5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6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7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0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0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8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9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0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3262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3263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5" name="Oval 17"/>
          <p:cNvSpPr>
            <a:spLocks noChangeArrowheads="1"/>
          </p:cNvSpPr>
          <p:nvPr/>
        </p:nvSpPr>
        <p:spPr bwMode="auto">
          <a:xfrm>
            <a:off x="25431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6" name="Oval 18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67" name="Arc 1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3270" name="Group 22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3268" name="Rectangle 20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3269" name="Rectangle 21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3273" name="Group 25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3271" name="Rectangle 23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3272" name="Rectangle 24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3274" name="Oval 26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5" name="Rectangle 27"/>
          <p:cNvSpPr>
            <a:spLocks noChangeArrowheads="1"/>
          </p:cNvSpPr>
          <p:nvPr/>
        </p:nvSpPr>
        <p:spPr bwMode="auto">
          <a:xfrm>
            <a:off x="2600325" y="946150"/>
            <a:ext cx="64738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maximizes firm 1’s profit</a:t>
            </a:r>
            <a:br>
              <a:rPr lang="en-US" altLang="en-US" sz="3200"/>
            </a:br>
            <a:r>
              <a:rPr lang="en-US" altLang="en-US" sz="3200"/>
              <a:t>while leaving firm 2’s profit at</a:t>
            </a:r>
            <a:br>
              <a:rPr lang="en-US" altLang="en-US" sz="3200"/>
            </a:br>
            <a:r>
              <a:rPr lang="en-US" altLang="en-US" sz="3200"/>
              <a:t>     the Cournot-Nash equilibrium</a:t>
            </a:r>
            <a:br>
              <a:rPr lang="en-US" altLang="en-US" sz="3200"/>
            </a:br>
            <a:r>
              <a:rPr lang="en-US" altLang="en-US" sz="3200"/>
              <a:t>         level.</a:t>
            </a:r>
          </a:p>
        </p:txBody>
      </p:sp>
      <p:sp>
        <p:nvSpPr>
          <p:cNvPr id="53276" name="Rectangle 28"/>
          <p:cNvSpPr>
            <a:spLocks noChangeArrowheads="1"/>
          </p:cNvSpPr>
          <p:nvPr/>
        </p:nvSpPr>
        <p:spPr bwMode="auto">
          <a:xfrm>
            <a:off x="2741613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  <p:sp>
        <p:nvSpPr>
          <p:cNvPr id="53277" name="Rectangle 29"/>
          <p:cNvSpPr>
            <a:spLocks noChangeArrowheads="1"/>
          </p:cNvSpPr>
          <p:nvPr/>
        </p:nvSpPr>
        <p:spPr bwMode="auto">
          <a:xfrm>
            <a:off x="3241675" y="760413"/>
            <a:ext cx="42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~</a:t>
            </a:r>
          </a:p>
        </p:txBody>
      </p:sp>
      <p:sp>
        <p:nvSpPr>
          <p:cNvPr id="53278" name="Arc 30"/>
          <p:cNvSpPr>
            <a:spLocks/>
          </p:cNvSpPr>
          <p:nvPr/>
        </p:nvSpPr>
        <p:spPr bwMode="auto">
          <a:xfrm>
            <a:off x="171450" y="1912938"/>
            <a:ext cx="2711450" cy="2238375"/>
          </a:xfrm>
          <a:custGeom>
            <a:avLst/>
            <a:gdLst>
              <a:gd name="G0" fmla="+- 0 0 0"/>
              <a:gd name="G1" fmla="+- 18136 0 0"/>
              <a:gd name="G2" fmla="+- 21600 0 0"/>
              <a:gd name="T0" fmla="*/ 11732 w 21600"/>
              <a:gd name="T1" fmla="*/ 0 h 36394"/>
              <a:gd name="T2" fmla="*/ 11542 w 21600"/>
              <a:gd name="T3" fmla="*/ 36394 h 36394"/>
              <a:gd name="T4" fmla="*/ 0 w 21600"/>
              <a:gd name="T5" fmla="*/ 18136 h 36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4" fill="none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</a:path>
              <a:path w="21600" h="36394" stroke="0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  <a:lnTo>
                  <a:pt x="0" y="18136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79" name="Oval 31"/>
          <p:cNvSpPr>
            <a:spLocks noChangeArrowheads="1"/>
          </p:cNvSpPr>
          <p:nvPr/>
        </p:nvSpPr>
        <p:spPr bwMode="auto">
          <a:xfrm>
            <a:off x="2520950" y="3486150"/>
            <a:ext cx="185738" cy="185738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0" name="Line 32"/>
          <p:cNvSpPr>
            <a:spLocks noChangeShapeType="1"/>
          </p:cNvSpPr>
          <p:nvPr/>
        </p:nvSpPr>
        <p:spPr bwMode="auto">
          <a:xfrm>
            <a:off x="2603500" y="3602038"/>
            <a:ext cx="0" cy="190341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1" name="Line 33"/>
          <p:cNvSpPr>
            <a:spLocks noChangeShapeType="1"/>
          </p:cNvSpPr>
          <p:nvPr/>
        </p:nvSpPr>
        <p:spPr bwMode="auto">
          <a:xfrm flipH="1">
            <a:off x="835025" y="3584575"/>
            <a:ext cx="17748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3284" name="Group 36"/>
          <p:cNvGrpSpPr>
            <a:grpSpLocks/>
          </p:cNvGrpSpPr>
          <p:nvPr/>
        </p:nvGrpSpPr>
        <p:grpSpPr bwMode="auto">
          <a:xfrm>
            <a:off x="309563" y="2916238"/>
            <a:ext cx="557212" cy="941387"/>
            <a:chOff x="195" y="1837"/>
            <a:chExt cx="351" cy="593"/>
          </a:xfrm>
        </p:grpSpPr>
        <p:sp>
          <p:nvSpPr>
            <p:cNvPr id="53282" name="Rectangle 34"/>
            <p:cNvSpPr>
              <a:spLocks noChangeArrowheads="1"/>
            </p:cNvSpPr>
            <p:nvPr/>
          </p:nvSpPr>
          <p:spPr bwMode="auto">
            <a:xfrm>
              <a:off x="195" y="2065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3283" name="Rectangle 35"/>
            <p:cNvSpPr>
              <a:spLocks noChangeArrowheads="1"/>
            </p:cNvSpPr>
            <p:nvPr/>
          </p:nvSpPr>
          <p:spPr bwMode="auto">
            <a:xfrm>
              <a:off x="204" y="1837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grpSp>
        <p:nvGrpSpPr>
          <p:cNvPr id="53287" name="Group 39"/>
          <p:cNvGrpSpPr>
            <a:grpSpLocks/>
          </p:cNvGrpSpPr>
          <p:nvPr/>
        </p:nvGrpSpPr>
        <p:grpSpPr bwMode="auto">
          <a:xfrm>
            <a:off x="2386013" y="5200650"/>
            <a:ext cx="557212" cy="936625"/>
            <a:chOff x="1503" y="3276"/>
            <a:chExt cx="351" cy="590"/>
          </a:xfrm>
        </p:grpSpPr>
        <p:sp>
          <p:nvSpPr>
            <p:cNvPr id="53285" name="Rectangle 37"/>
            <p:cNvSpPr>
              <a:spLocks noChangeArrowheads="1"/>
            </p:cNvSpPr>
            <p:nvPr/>
          </p:nvSpPr>
          <p:spPr bwMode="auto">
            <a:xfrm>
              <a:off x="1503" y="3501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3286" name="Rectangle 38"/>
            <p:cNvSpPr>
              <a:spLocks noChangeArrowheads="1"/>
            </p:cNvSpPr>
            <p:nvPr/>
          </p:nvSpPr>
          <p:spPr bwMode="auto">
            <a:xfrm>
              <a:off x="1509" y="327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sp>
        <p:nvSpPr>
          <p:cNvPr id="53288" name="Oval 40"/>
          <p:cNvSpPr>
            <a:spLocks noChangeArrowheads="1"/>
          </p:cNvSpPr>
          <p:nvPr/>
        </p:nvSpPr>
        <p:spPr bwMode="auto">
          <a:xfrm>
            <a:off x="1352550" y="35194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89" name="Rectangle 41"/>
          <p:cNvSpPr>
            <a:spLocks noChangeArrowheads="1"/>
          </p:cNvSpPr>
          <p:nvPr/>
        </p:nvSpPr>
        <p:spPr bwMode="auto">
          <a:xfrm>
            <a:off x="4622800" y="3017838"/>
            <a:ext cx="45339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/>
              <a:t>) maximizes firm</a:t>
            </a:r>
            <a:br>
              <a:rPr lang="en-US" altLang="en-US" sz="3200"/>
            </a:br>
            <a:r>
              <a:rPr lang="en-US" altLang="en-US" sz="3200"/>
              <a:t>2’s profit while leaving</a:t>
            </a:r>
            <a:br>
              <a:rPr lang="en-US" altLang="en-US" sz="3200"/>
            </a:br>
            <a:r>
              <a:rPr lang="en-US" altLang="en-US" sz="3200"/>
              <a:t>   firm 1’s profit at the</a:t>
            </a:r>
            <a:br>
              <a:rPr lang="en-US" altLang="en-US" sz="3200"/>
            </a:br>
            <a:r>
              <a:rPr lang="en-US" altLang="en-US" sz="3200"/>
              <a:t>   Cournot-Nash </a:t>
            </a:r>
            <a:br>
              <a:rPr lang="en-US" altLang="en-US" sz="3200"/>
            </a:br>
            <a:r>
              <a:rPr lang="en-US" altLang="en-US" sz="3200"/>
              <a:t>   equilibrium level.</a:t>
            </a:r>
          </a:p>
        </p:txBody>
      </p:sp>
      <p:sp>
        <p:nvSpPr>
          <p:cNvPr id="53290" name="Rectangle 42"/>
          <p:cNvSpPr>
            <a:spLocks noChangeArrowheads="1"/>
          </p:cNvSpPr>
          <p:nvPr/>
        </p:nvSpPr>
        <p:spPr bwMode="auto">
          <a:xfrm>
            <a:off x="4765675" y="2655888"/>
            <a:ext cx="409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_</a:t>
            </a:r>
          </a:p>
        </p:txBody>
      </p:sp>
      <p:sp>
        <p:nvSpPr>
          <p:cNvPr id="53291" name="Rectangle 43"/>
          <p:cNvSpPr>
            <a:spLocks noChangeArrowheads="1"/>
          </p:cNvSpPr>
          <p:nvPr/>
        </p:nvSpPr>
        <p:spPr bwMode="auto">
          <a:xfrm>
            <a:off x="5251450" y="2655888"/>
            <a:ext cx="4095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5299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5302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3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4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5" name="Arc 9"/>
          <p:cNvSpPr>
            <a:spLocks/>
          </p:cNvSpPr>
          <p:nvPr/>
        </p:nvSpPr>
        <p:spPr bwMode="auto">
          <a:xfrm>
            <a:off x="2370138" y="3816350"/>
            <a:ext cx="2451100" cy="3033713"/>
          </a:xfrm>
          <a:custGeom>
            <a:avLst/>
            <a:gdLst>
              <a:gd name="G0" fmla="+- 18185 0 0"/>
              <a:gd name="G1" fmla="+- 21600 0 0"/>
              <a:gd name="G2" fmla="+- 21600 0 0"/>
              <a:gd name="T0" fmla="*/ 0 w 36433"/>
              <a:gd name="T1" fmla="*/ 9943 h 21600"/>
              <a:gd name="T2" fmla="*/ 36433 w 36433"/>
              <a:gd name="T3" fmla="*/ 10042 h 21600"/>
              <a:gd name="T4" fmla="*/ 18185 w 364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33" h="21600" fill="none" extrusionOk="0">
                <a:moveTo>
                  <a:pt x="0" y="9943"/>
                </a:moveTo>
                <a:cubicBezTo>
                  <a:pt x="3972" y="3747"/>
                  <a:pt x="10825" y="0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</a:path>
              <a:path w="36433" h="21600" stroke="0" extrusionOk="0">
                <a:moveTo>
                  <a:pt x="0" y="9943"/>
                </a:moveTo>
                <a:cubicBezTo>
                  <a:pt x="3972" y="3747"/>
                  <a:pt x="10825" y="0"/>
                  <a:pt x="18185" y="0"/>
                </a:cubicBezTo>
                <a:cubicBezTo>
                  <a:pt x="25586" y="0"/>
                  <a:pt x="32472" y="3789"/>
                  <a:pt x="36432" y="10042"/>
                </a:cubicBezTo>
                <a:lnTo>
                  <a:pt x="18185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6" name="Arc 10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7" name="Line 11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8" name="Line 12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5310" name="Rectangle 14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5311" name="Line 15"/>
          <p:cNvSpPr>
            <a:spLocks noChangeShapeType="1"/>
          </p:cNvSpPr>
          <p:nvPr/>
        </p:nvSpPr>
        <p:spPr bwMode="auto">
          <a:xfrm>
            <a:off x="3030538" y="4078288"/>
            <a:ext cx="0" cy="183197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2" name="Line 16"/>
          <p:cNvSpPr>
            <a:spLocks noChangeShapeType="1"/>
          </p:cNvSpPr>
          <p:nvPr/>
        </p:nvSpPr>
        <p:spPr bwMode="auto">
          <a:xfrm flipH="1">
            <a:off x="1425575" y="4073525"/>
            <a:ext cx="1601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3" name="Oval 17"/>
          <p:cNvSpPr>
            <a:spLocks noChangeArrowheads="1"/>
          </p:cNvSpPr>
          <p:nvPr/>
        </p:nvSpPr>
        <p:spPr bwMode="auto">
          <a:xfrm>
            <a:off x="2543175" y="54498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4" name="Oval 18"/>
          <p:cNvSpPr>
            <a:spLocks noChangeArrowheads="1"/>
          </p:cNvSpPr>
          <p:nvPr/>
        </p:nvSpPr>
        <p:spPr bwMode="auto">
          <a:xfrm>
            <a:off x="2941638" y="39766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15" name="Arc 19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318" name="Group 22"/>
          <p:cNvGrpSpPr>
            <a:grpSpLocks/>
          </p:cNvGrpSpPr>
          <p:nvPr/>
        </p:nvGrpSpPr>
        <p:grpSpPr bwMode="auto">
          <a:xfrm>
            <a:off x="781050" y="3646488"/>
            <a:ext cx="530225" cy="728662"/>
            <a:chOff x="492" y="2297"/>
            <a:chExt cx="334" cy="459"/>
          </a:xfrm>
        </p:grpSpPr>
        <p:sp>
          <p:nvSpPr>
            <p:cNvPr id="55316" name="Rectangle 20"/>
            <p:cNvSpPr>
              <a:spLocks noChangeArrowheads="1"/>
            </p:cNvSpPr>
            <p:nvPr/>
          </p:nvSpPr>
          <p:spPr bwMode="auto">
            <a:xfrm>
              <a:off x="500" y="2429"/>
              <a:ext cx="3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</a:p>
          </p:txBody>
        </p:sp>
        <p:sp>
          <p:nvSpPr>
            <p:cNvPr id="55317" name="Rectangle 21"/>
            <p:cNvSpPr>
              <a:spLocks noChangeArrowheads="1"/>
            </p:cNvSpPr>
            <p:nvPr/>
          </p:nvSpPr>
          <p:spPr bwMode="auto">
            <a:xfrm>
              <a:off x="492" y="229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grpSp>
        <p:nvGrpSpPr>
          <p:cNvPr id="55321" name="Group 25"/>
          <p:cNvGrpSpPr>
            <a:grpSpLocks/>
          </p:cNvGrpSpPr>
          <p:nvPr/>
        </p:nvGrpSpPr>
        <p:grpSpPr bwMode="auto">
          <a:xfrm>
            <a:off x="2814638" y="5757863"/>
            <a:ext cx="563562" cy="754062"/>
            <a:chOff x="1773" y="3627"/>
            <a:chExt cx="355" cy="475"/>
          </a:xfrm>
        </p:grpSpPr>
        <p:sp>
          <p:nvSpPr>
            <p:cNvPr id="55319" name="Rectangle 23"/>
            <p:cNvSpPr>
              <a:spLocks noChangeArrowheads="1"/>
            </p:cNvSpPr>
            <p:nvPr/>
          </p:nvSpPr>
          <p:spPr bwMode="auto">
            <a:xfrm>
              <a:off x="1777" y="3737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</a:p>
          </p:txBody>
        </p:sp>
        <p:sp>
          <p:nvSpPr>
            <p:cNvPr id="55320" name="Rectangle 24"/>
            <p:cNvSpPr>
              <a:spLocks noChangeArrowheads="1"/>
            </p:cNvSpPr>
            <p:nvPr/>
          </p:nvSpPr>
          <p:spPr bwMode="auto">
            <a:xfrm>
              <a:off x="1773" y="3627"/>
              <a:ext cx="26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~</a:t>
              </a:r>
            </a:p>
          </p:txBody>
        </p:sp>
      </p:grpSp>
      <p:sp>
        <p:nvSpPr>
          <p:cNvPr id="55322" name="Oval 26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3" name="Arc 27"/>
          <p:cNvSpPr>
            <a:spLocks/>
          </p:cNvSpPr>
          <p:nvPr/>
        </p:nvSpPr>
        <p:spPr bwMode="auto">
          <a:xfrm>
            <a:off x="171450" y="1912938"/>
            <a:ext cx="2711450" cy="2238375"/>
          </a:xfrm>
          <a:custGeom>
            <a:avLst/>
            <a:gdLst>
              <a:gd name="G0" fmla="+- 0 0 0"/>
              <a:gd name="G1" fmla="+- 18136 0 0"/>
              <a:gd name="G2" fmla="+- 21600 0 0"/>
              <a:gd name="T0" fmla="*/ 11732 w 21600"/>
              <a:gd name="T1" fmla="*/ 0 h 36394"/>
              <a:gd name="T2" fmla="*/ 11542 w 21600"/>
              <a:gd name="T3" fmla="*/ 36394 h 36394"/>
              <a:gd name="T4" fmla="*/ 0 w 21600"/>
              <a:gd name="T5" fmla="*/ 18136 h 36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94" fill="none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</a:path>
              <a:path w="21600" h="36394" stroke="0" extrusionOk="0">
                <a:moveTo>
                  <a:pt x="11732" y="-1"/>
                </a:moveTo>
                <a:cubicBezTo>
                  <a:pt x="17884" y="3980"/>
                  <a:pt x="21600" y="10808"/>
                  <a:pt x="21600" y="18136"/>
                </a:cubicBezTo>
                <a:cubicBezTo>
                  <a:pt x="21600" y="25544"/>
                  <a:pt x="17803" y="32435"/>
                  <a:pt x="11541" y="36393"/>
                </a:cubicBezTo>
                <a:lnTo>
                  <a:pt x="0" y="18136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4" name="Oval 28"/>
          <p:cNvSpPr>
            <a:spLocks noChangeArrowheads="1"/>
          </p:cNvSpPr>
          <p:nvPr/>
        </p:nvSpPr>
        <p:spPr bwMode="auto">
          <a:xfrm>
            <a:off x="2520950" y="3486150"/>
            <a:ext cx="185738" cy="185738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5" name="Line 29"/>
          <p:cNvSpPr>
            <a:spLocks noChangeShapeType="1"/>
          </p:cNvSpPr>
          <p:nvPr/>
        </p:nvSpPr>
        <p:spPr bwMode="auto">
          <a:xfrm>
            <a:off x="2603500" y="3602038"/>
            <a:ext cx="0" cy="190341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26" name="Line 30"/>
          <p:cNvSpPr>
            <a:spLocks noChangeShapeType="1"/>
          </p:cNvSpPr>
          <p:nvPr/>
        </p:nvSpPr>
        <p:spPr bwMode="auto">
          <a:xfrm flipH="1">
            <a:off x="835025" y="3584575"/>
            <a:ext cx="17748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329" name="Group 33"/>
          <p:cNvGrpSpPr>
            <a:grpSpLocks/>
          </p:cNvGrpSpPr>
          <p:nvPr/>
        </p:nvGrpSpPr>
        <p:grpSpPr bwMode="auto">
          <a:xfrm>
            <a:off x="309563" y="2916238"/>
            <a:ext cx="557212" cy="941387"/>
            <a:chOff x="195" y="1837"/>
            <a:chExt cx="351" cy="593"/>
          </a:xfrm>
        </p:grpSpPr>
        <p:sp>
          <p:nvSpPr>
            <p:cNvPr id="55327" name="Rectangle 31"/>
            <p:cNvSpPr>
              <a:spLocks noChangeArrowheads="1"/>
            </p:cNvSpPr>
            <p:nvPr/>
          </p:nvSpPr>
          <p:spPr bwMode="auto">
            <a:xfrm>
              <a:off x="195" y="2065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5328" name="Rectangle 32"/>
            <p:cNvSpPr>
              <a:spLocks noChangeArrowheads="1"/>
            </p:cNvSpPr>
            <p:nvPr/>
          </p:nvSpPr>
          <p:spPr bwMode="auto">
            <a:xfrm>
              <a:off x="204" y="1837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grpSp>
        <p:nvGrpSpPr>
          <p:cNvPr id="55332" name="Group 36"/>
          <p:cNvGrpSpPr>
            <a:grpSpLocks/>
          </p:cNvGrpSpPr>
          <p:nvPr/>
        </p:nvGrpSpPr>
        <p:grpSpPr bwMode="auto">
          <a:xfrm>
            <a:off x="2386013" y="5200650"/>
            <a:ext cx="557212" cy="936625"/>
            <a:chOff x="1503" y="3276"/>
            <a:chExt cx="351" cy="590"/>
          </a:xfrm>
        </p:grpSpPr>
        <p:sp>
          <p:nvSpPr>
            <p:cNvPr id="55330" name="Rectangle 34"/>
            <p:cNvSpPr>
              <a:spLocks noChangeArrowheads="1"/>
            </p:cNvSpPr>
            <p:nvPr/>
          </p:nvSpPr>
          <p:spPr bwMode="auto">
            <a:xfrm>
              <a:off x="1503" y="3501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2</a:t>
              </a:r>
            </a:p>
          </p:txBody>
        </p:sp>
        <p:sp>
          <p:nvSpPr>
            <p:cNvPr id="55331" name="Rectangle 35"/>
            <p:cNvSpPr>
              <a:spLocks noChangeArrowheads="1"/>
            </p:cNvSpPr>
            <p:nvPr/>
          </p:nvSpPr>
          <p:spPr bwMode="auto">
            <a:xfrm>
              <a:off x="1509" y="327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_</a:t>
              </a:r>
            </a:p>
          </p:txBody>
        </p:sp>
      </p:grpSp>
      <p:sp>
        <p:nvSpPr>
          <p:cNvPr id="55333" name="Oval 37"/>
          <p:cNvSpPr>
            <a:spLocks noChangeArrowheads="1"/>
          </p:cNvSpPr>
          <p:nvPr/>
        </p:nvSpPr>
        <p:spPr bwMode="auto">
          <a:xfrm>
            <a:off x="1352550" y="351948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34" name="Line 38"/>
          <p:cNvSpPr>
            <a:spLocks noChangeShapeType="1"/>
          </p:cNvSpPr>
          <p:nvPr/>
        </p:nvSpPr>
        <p:spPr bwMode="auto">
          <a:xfrm>
            <a:off x="2609850" y="3587750"/>
            <a:ext cx="431800" cy="490538"/>
          </a:xfrm>
          <a:prstGeom prst="line">
            <a:avLst/>
          </a:prstGeom>
          <a:noFill/>
          <a:ln w="508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35" name="Rectangle 39"/>
          <p:cNvSpPr>
            <a:spLocks noChangeArrowheads="1"/>
          </p:cNvSpPr>
          <p:nvPr/>
        </p:nvSpPr>
        <p:spPr bwMode="auto">
          <a:xfrm>
            <a:off x="3027363" y="1136650"/>
            <a:ext cx="60452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path of output pairs that</a:t>
            </a:r>
            <a:br>
              <a:rPr lang="en-US" altLang="en-US" sz="3200"/>
            </a:br>
            <a:r>
              <a:rPr lang="en-US" altLang="en-US" sz="3200"/>
              <a:t>maximize one firm’s profit</a:t>
            </a:r>
            <a:br>
              <a:rPr lang="en-US" altLang="en-US" sz="3200"/>
            </a:br>
            <a:r>
              <a:rPr lang="en-US" altLang="en-US" sz="3200"/>
              <a:t>   while giving the other firm at</a:t>
            </a:r>
            <a:br>
              <a:rPr lang="en-US" altLang="en-US" sz="3200"/>
            </a:br>
            <a:r>
              <a:rPr lang="en-US" altLang="en-US" sz="3200"/>
              <a:t>     least its C-N equilibrium</a:t>
            </a:r>
            <a:br>
              <a:rPr lang="en-US" altLang="en-US" sz="3200"/>
            </a:br>
            <a:r>
              <a:rPr lang="en-US" altLang="en-US" sz="3200"/>
              <a:t>            profit.  One of</a:t>
            </a:r>
            <a:br>
              <a:rPr lang="en-US" altLang="en-US" sz="3200"/>
            </a:br>
            <a:r>
              <a:rPr lang="en-US" altLang="en-US" sz="3200"/>
              <a:t>                these output pairs</a:t>
            </a:r>
          </a:p>
          <a:p>
            <a:r>
              <a:rPr lang="en-US" altLang="en-US" sz="3200"/>
              <a:t>                  must maximize the</a:t>
            </a:r>
            <a:br>
              <a:rPr lang="en-US" altLang="en-US" sz="3200"/>
            </a:br>
            <a:r>
              <a:rPr lang="en-US" altLang="en-US" sz="3200"/>
              <a:t>                   cartel’s joint profit.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6323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6326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7" name="Arc 7"/>
          <p:cNvSpPr>
            <a:spLocks/>
          </p:cNvSpPr>
          <p:nvPr/>
        </p:nvSpPr>
        <p:spPr bwMode="auto">
          <a:xfrm>
            <a:off x="0" y="1716088"/>
            <a:ext cx="3452813" cy="3006725"/>
          </a:xfrm>
          <a:custGeom>
            <a:avLst/>
            <a:gdLst>
              <a:gd name="G0" fmla="+- 0 0 0"/>
              <a:gd name="G1" fmla="+- 18138 0 0"/>
              <a:gd name="G2" fmla="+- 21600 0 0"/>
              <a:gd name="T0" fmla="*/ 11729 w 21600"/>
              <a:gd name="T1" fmla="*/ 0 h 36388"/>
              <a:gd name="T2" fmla="*/ 11553 w 21600"/>
              <a:gd name="T3" fmla="*/ 36388 h 36388"/>
              <a:gd name="T4" fmla="*/ 0 w 21600"/>
              <a:gd name="T5" fmla="*/ 18138 h 36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8" fill="none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</a:path>
              <a:path w="21600" h="36388" stroke="0" extrusionOk="0">
                <a:moveTo>
                  <a:pt x="11729" y="-1"/>
                </a:moveTo>
                <a:cubicBezTo>
                  <a:pt x="17883" y="3979"/>
                  <a:pt x="21600" y="10808"/>
                  <a:pt x="21600" y="18138"/>
                </a:cubicBezTo>
                <a:cubicBezTo>
                  <a:pt x="21600" y="25541"/>
                  <a:pt x="17808" y="32428"/>
                  <a:pt x="11553" y="36388"/>
                </a:cubicBezTo>
                <a:lnTo>
                  <a:pt x="0" y="18138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8" name="Arc 8"/>
          <p:cNvSpPr>
            <a:spLocks/>
          </p:cNvSpPr>
          <p:nvPr/>
        </p:nvSpPr>
        <p:spPr bwMode="auto">
          <a:xfrm>
            <a:off x="1938338" y="3230563"/>
            <a:ext cx="3006725" cy="3452812"/>
          </a:xfrm>
          <a:custGeom>
            <a:avLst/>
            <a:gdLst>
              <a:gd name="G0" fmla="+- 18133 0 0"/>
              <a:gd name="G1" fmla="+- 21600 0 0"/>
              <a:gd name="G2" fmla="+- 21600 0 0"/>
              <a:gd name="T0" fmla="*/ 0 w 36379"/>
              <a:gd name="T1" fmla="*/ 9864 h 21600"/>
              <a:gd name="T2" fmla="*/ 36379 w 36379"/>
              <a:gd name="T3" fmla="*/ 10039 h 21600"/>
              <a:gd name="T4" fmla="*/ 18133 w 3637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379" h="21600" fill="none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</a:path>
              <a:path w="36379" h="21600" stroke="0" extrusionOk="0">
                <a:moveTo>
                  <a:pt x="-1" y="9863"/>
                </a:moveTo>
                <a:cubicBezTo>
                  <a:pt x="3980" y="3713"/>
                  <a:pt x="10806" y="0"/>
                  <a:pt x="18133" y="0"/>
                </a:cubicBezTo>
                <a:cubicBezTo>
                  <a:pt x="25533" y="0"/>
                  <a:pt x="32418" y="3788"/>
                  <a:pt x="36378" y="10039"/>
                </a:cubicBezTo>
                <a:lnTo>
                  <a:pt x="18133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9" name="Arc 9"/>
          <p:cNvSpPr>
            <a:spLocks/>
          </p:cNvSpPr>
          <p:nvPr/>
        </p:nvSpPr>
        <p:spPr bwMode="auto">
          <a:xfrm>
            <a:off x="117475" y="1835150"/>
            <a:ext cx="3011488" cy="2646363"/>
          </a:xfrm>
          <a:custGeom>
            <a:avLst/>
            <a:gdLst>
              <a:gd name="G0" fmla="+- 0 0 0"/>
              <a:gd name="G1" fmla="+- 18134 0 0"/>
              <a:gd name="G2" fmla="+- 21600 0 0"/>
              <a:gd name="T0" fmla="*/ 11735 w 21600"/>
              <a:gd name="T1" fmla="*/ 0 h 36381"/>
              <a:gd name="T2" fmla="*/ 11558 w 21600"/>
              <a:gd name="T3" fmla="*/ 36381 h 36381"/>
              <a:gd name="T4" fmla="*/ 0 w 21600"/>
              <a:gd name="T5" fmla="*/ 18134 h 363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6381" fill="none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</a:path>
              <a:path w="21600" h="36381" stroke="0" extrusionOk="0">
                <a:moveTo>
                  <a:pt x="11735" y="-1"/>
                </a:moveTo>
                <a:cubicBezTo>
                  <a:pt x="17886" y="3980"/>
                  <a:pt x="21600" y="10807"/>
                  <a:pt x="21600" y="18134"/>
                </a:cubicBezTo>
                <a:cubicBezTo>
                  <a:pt x="21600" y="25535"/>
                  <a:pt x="17810" y="32420"/>
                  <a:pt x="11558" y="36381"/>
                </a:cubicBezTo>
                <a:lnTo>
                  <a:pt x="0" y="18134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>
            <a:off x="3432175" y="3241675"/>
            <a:ext cx="0" cy="2279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1" name="Line 11"/>
          <p:cNvSpPr>
            <a:spLocks noChangeShapeType="1"/>
          </p:cNvSpPr>
          <p:nvPr/>
        </p:nvSpPr>
        <p:spPr bwMode="auto">
          <a:xfrm flipH="1">
            <a:off x="1425575" y="3227388"/>
            <a:ext cx="20066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3240088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750888" y="28702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56334" name="Line 14"/>
          <p:cNvSpPr>
            <a:spLocks noChangeShapeType="1"/>
          </p:cNvSpPr>
          <p:nvPr/>
        </p:nvSpPr>
        <p:spPr bwMode="auto">
          <a:xfrm>
            <a:off x="2830513" y="3878263"/>
            <a:ext cx="0" cy="164306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5" name="Line 15"/>
          <p:cNvSpPr>
            <a:spLocks noChangeShapeType="1"/>
          </p:cNvSpPr>
          <p:nvPr/>
        </p:nvSpPr>
        <p:spPr bwMode="auto">
          <a:xfrm flipH="1">
            <a:off x="1425575" y="3859213"/>
            <a:ext cx="13874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6" name="Oval 16"/>
          <p:cNvSpPr>
            <a:spLocks noChangeArrowheads="1"/>
          </p:cNvSpPr>
          <p:nvPr/>
        </p:nvSpPr>
        <p:spPr bwMode="auto">
          <a:xfrm>
            <a:off x="27574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7" name="Arc 17"/>
          <p:cNvSpPr>
            <a:spLocks/>
          </p:cNvSpPr>
          <p:nvPr/>
        </p:nvSpPr>
        <p:spPr bwMode="auto">
          <a:xfrm>
            <a:off x="2251075" y="3506788"/>
            <a:ext cx="2574925" cy="3033712"/>
          </a:xfrm>
          <a:custGeom>
            <a:avLst/>
            <a:gdLst>
              <a:gd name="G0" fmla="+- 18179 0 0"/>
              <a:gd name="G1" fmla="+- 21600 0 0"/>
              <a:gd name="G2" fmla="+- 21600 0 0"/>
              <a:gd name="T0" fmla="*/ 0 w 36428"/>
              <a:gd name="T1" fmla="*/ 9935 h 21600"/>
              <a:gd name="T2" fmla="*/ 36428 w 36428"/>
              <a:gd name="T3" fmla="*/ 10044 h 21600"/>
              <a:gd name="T4" fmla="*/ 18179 w 36428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428" h="21600" fill="none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</a:path>
              <a:path w="36428" h="21600" stroke="0" extrusionOk="0">
                <a:moveTo>
                  <a:pt x="-1" y="9934"/>
                </a:moveTo>
                <a:cubicBezTo>
                  <a:pt x="3972" y="3743"/>
                  <a:pt x="10822" y="0"/>
                  <a:pt x="18179" y="0"/>
                </a:cubicBezTo>
                <a:cubicBezTo>
                  <a:pt x="25581" y="0"/>
                  <a:pt x="32467" y="3790"/>
                  <a:pt x="36427" y="10044"/>
                </a:cubicBezTo>
                <a:lnTo>
                  <a:pt x="18179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6340" name="Group 20"/>
          <p:cNvGrpSpPr>
            <a:grpSpLocks/>
          </p:cNvGrpSpPr>
          <p:nvPr/>
        </p:nvGrpSpPr>
        <p:grpSpPr bwMode="auto">
          <a:xfrm>
            <a:off x="638175" y="3375025"/>
            <a:ext cx="744538" cy="728663"/>
            <a:chOff x="402" y="2126"/>
            <a:chExt cx="469" cy="459"/>
          </a:xfrm>
        </p:grpSpPr>
        <p:sp>
          <p:nvSpPr>
            <p:cNvPr id="56338" name="Rectangle 18"/>
            <p:cNvSpPr>
              <a:spLocks noChangeArrowheads="1"/>
            </p:cNvSpPr>
            <p:nvPr/>
          </p:nvSpPr>
          <p:spPr bwMode="auto">
            <a:xfrm>
              <a:off x="410" y="2258"/>
              <a:ext cx="46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  <a:r>
                <a:rPr lang="en-US" altLang="en-US" baseline="30000"/>
                <a:t>m</a:t>
              </a:r>
            </a:p>
          </p:txBody>
        </p:sp>
        <p:sp>
          <p:nvSpPr>
            <p:cNvPr id="56339" name="Rectangle 19"/>
            <p:cNvSpPr>
              <a:spLocks noChangeArrowheads="1"/>
            </p:cNvSpPr>
            <p:nvPr/>
          </p:nvSpPr>
          <p:spPr bwMode="auto">
            <a:xfrm>
              <a:off x="402" y="2126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6343" name="Group 23"/>
          <p:cNvGrpSpPr>
            <a:grpSpLocks/>
          </p:cNvGrpSpPr>
          <p:nvPr/>
        </p:nvGrpSpPr>
        <p:grpSpPr bwMode="auto">
          <a:xfrm>
            <a:off x="2471738" y="5357813"/>
            <a:ext cx="800100" cy="754062"/>
            <a:chOff x="1557" y="3375"/>
            <a:chExt cx="504" cy="475"/>
          </a:xfrm>
        </p:grpSpPr>
        <p:sp>
          <p:nvSpPr>
            <p:cNvPr id="56341" name="Rectangle 21"/>
            <p:cNvSpPr>
              <a:spLocks noChangeArrowheads="1"/>
            </p:cNvSpPr>
            <p:nvPr/>
          </p:nvSpPr>
          <p:spPr bwMode="auto">
            <a:xfrm>
              <a:off x="1561" y="3485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  <a:r>
                <a:rPr lang="en-US" altLang="en-US" sz="3200" baseline="30000"/>
                <a:t>m</a:t>
              </a:r>
            </a:p>
          </p:txBody>
        </p:sp>
        <p:sp>
          <p:nvSpPr>
            <p:cNvPr id="56342" name="Rectangle 22"/>
            <p:cNvSpPr>
              <a:spLocks noChangeArrowheads="1"/>
            </p:cNvSpPr>
            <p:nvPr/>
          </p:nvSpPr>
          <p:spPr bwMode="auto">
            <a:xfrm>
              <a:off x="1557" y="3375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344" name="Oval 24"/>
          <p:cNvSpPr>
            <a:spLocks noChangeArrowheads="1"/>
          </p:cNvSpPr>
          <p:nvPr/>
        </p:nvSpPr>
        <p:spPr bwMode="auto">
          <a:xfrm>
            <a:off x="1352550" y="3790950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5" name="Rectangle 25"/>
          <p:cNvSpPr>
            <a:spLocks noChangeArrowheads="1"/>
          </p:cNvSpPr>
          <p:nvPr/>
        </p:nvSpPr>
        <p:spPr bwMode="auto">
          <a:xfrm>
            <a:off x="4860925" y="1303338"/>
            <a:ext cx="38354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 baseline="30000"/>
              <a:t>m</a:t>
            </a:r>
            <a:r>
              <a:rPr lang="en-US" altLang="en-US" sz="3200"/>
              <a:t>) denotes</a:t>
            </a:r>
            <a:br>
              <a:rPr lang="en-US" altLang="en-US" sz="3200"/>
            </a:br>
            <a:r>
              <a:rPr lang="en-US" altLang="en-US" sz="3200"/>
              <a:t>the output levels</a:t>
            </a:r>
            <a:br>
              <a:rPr lang="en-US" altLang="en-US" sz="3200"/>
            </a:br>
            <a:r>
              <a:rPr lang="en-US" altLang="en-US" sz="3200"/>
              <a:t>that maximize the</a:t>
            </a:r>
            <a:br>
              <a:rPr lang="en-US" altLang="en-US" sz="3200"/>
            </a:br>
            <a:r>
              <a:rPr lang="en-US" altLang="en-US" sz="3200"/>
              <a:t>cartel’s total profit.</a:t>
            </a:r>
          </a:p>
        </p:txBody>
      </p:sp>
      <p:sp>
        <p:nvSpPr>
          <p:cNvPr id="56346" name="Line 26"/>
          <p:cNvSpPr>
            <a:spLocks noChangeShapeType="1"/>
          </p:cNvSpPr>
          <p:nvPr/>
        </p:nvSpPr>
        <p:spPr bwMode="auto">
          <a:xfrm>
            <a:off x="2609850" y="3587750"/>
            <a:ext cx="431800" cy="490538"/>
          </a:xfrm>
          <a:prstGeom prst="line">
            <a:avLst/>
          </a:prstGeom>
          <a:noFill/>
          <a:ln w="50800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47" name="Oval 27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Is such a cartel stable?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Does one firm have an incentive to cheat on the other?</a:t>
            </a:r>
          </a:p>
          <a:p>
            <a:r>
              <a:rPr lang="en-US" altLang="zh-TW" i="1">
                <a:ea typeface="新細明體" panose="02020500000000000000" pitchFamily="18" charset="-120"/>
              </a:rPr>
              <a:t>I.e.,</a:t>
            </a:r>
            <a:r>
              <a:rPr lang="en-US" altLang="zh-TW">
                <a:ea typeface="新細明體" panose="02020500000000000000" pitchFamily="18" charset="-120"/>
              </a:rPr>
              <a:t> if firm 1 continues to produce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units, is it profit-maximizing for firm 2 to continue to produce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units?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Firm 2’s profit-maximizing response to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=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is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=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59395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3" name="Line 11"/>
          <p:cNvSpPr>
            <a:spLocks noChangeShapeType="1"/>
          </p:cNvSpPr>
          <p:nvPr/>
        </p:nvSpPr>
        <p:spPr bwMode="auto">
          <a:xfrm>
            <a:off x="2830513" y="2981325"/>
            <a:ext cx="0" cy="25400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4" name="Line 12"/>
          <p:cNvSpPr>
            <a:spLocks noChangeShapeType="1"/>
          </p:cNvSpPr>
          <p:nvPr/>
        </p:nvSpPr>
        <p:spPr bwMode="auto">
          <a:xfrm flipH="1">
            <a:off x="1425575" y="3859213"/>
            <a:ext cx="13874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05" name="Oval 13"/>
          <p:cNvSpPr>
            <a:spLocks noChangeArrowheads="1"/>
          </p:cNvSpPr>
          <p:nvPr/>
        </p:nvSpPr>
        <p:spPr bwMode="auto">
          <a:xfrm>
            <a:off x="27574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9408" name="Group 16"/>
          <p:cNvGrpSpPr>
            <a:grpSpLocks/>
          </p:cNvGrpSpPr>
          <p:nvPr/>
        </p:nvGrpSpPr>
        <p:grpSpPr bwMode="auto">
          <a:xfrm>
            <a:off x="638175" y="3375025"/>
            <a:ext cx="744538" cy="728663"/>
            <a:chOff x="402" y="2126"/>
            <a:chExt cx="469" cy="459"/>
          </a:xfrm>
        </p:grpSpPr>
        <p:sp>
          <p:nvSpPr>
            <p:cNvPr id="59406" name="Rectangle 14"/>
            <p:cNvSpPr>
              <a:spLocks noChangeArrowheads="1"/>
            </p:cNvSpPr>
            <p:nvPr/>
          </p:nvSpPr>
          <p:spPr bwMode="auto">
            <a:xfrm>
              <a:off x="410" y="2258"/>
              <a:ext cx="46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  <a:r>
                <a:rPr lang="en-US" altLang="en-US" baseline="30000"/>
                <a:t>m</a:t>
              </a:r>
            </a:p>
          </p:txBody>
        </p:sp>
        <p:sp>
          <p:nvSpPr>
            <p:cNvPr id="59407" name="Rectangle 15"/>
            <p:cNvSpPr>
              <a:spLocks noChangeArrowheads="1"/>
            </p:cNvSpPr>
            <p:nvPr/>
          </p:nvSpPr>
          <p:spPr bwMode="auto">
            <a:xfrm>
              <a:off x="402" y="2126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9411" name="Group 19"/>
          <p:cNvGrpSpPr>
            <a:grpSpLocks/>
          </p:cNvGrpSpPr>
          <p:nvPr/>
        </p:nvGrpSpPr>
        <p:grpSpPr bwMode="auto">
          <a:xfrm>
            <a:off x="2471738" y="5357813"/>
            <a:ext cx="800100" cy="754062"/>
            <a:chOff x="1557" y="3375"/>
            <a:chExt cx="504" cy="475"/>
          </a:xfrm>
        </p:grpSpPr>
        <p:sp>
          <p:nvSpPr>
            <p:cNvPr id="59409" name="Rectangle 17"/>
            <p:cNvSpPr>
              <a:spLocks noChangeArrowheads="1"/>
            </p:cNvSpPr>
            <p:nvPr/>
          </p:nvSpPr>
          <p:spPr bwMode="auto">
            <a:xfrm>
              <a:off x="1561" y="3485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  <a:r>
                <a:rPr lang="en-US" altLang="en-US" sz="3200" baseline="30000"/>
                <a:t>m</a:t>
              </a:r>
            </a:p>
          </p:txBody>
        </p:sp>
        <p:sp>
          <p:nvSpPr>
            <p:cNvPr id="59410" name="Rectangle 18"/>
            <p:cNvSpPr>
              <a:spLocks noChangeArrowheads="1"/>
            </p:cNvSpPr>
            <p:nvPr/>
          </p:nvSpPr>
          <p:spPr bwMode="auto">
            <a:xfrm>
              <a:off x="1557" y="3375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9412" name="Oval 20"/>
          <p:cNvSpPr>
            <a:spLocks noChangeArrowheads="1"/>
          </p:cNvSpPr>
          <p:nvPr/>
        </p:nvSpPr>
        <p:spPr bwMode="auto">
          <a:xfrm>
            <a:off x="1352550" y="3790950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3" name="Rectangle 21"/>
          <p:cNvSpPr>
            <a:spLocks noChangeArrowheads="1"/>
          </p:cNvSpPr>
          <p:nvPr/>
        </p:nvSpPr>
        <p:spPr bwMode="auto">
          <a:xfrm>
            <a:off x="4765675" y="1731963"/>
            <a:ext cx="43497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) is firm 2’s</a:t>
            </a:r>
            <a:br>
              <a:rPr lang="en-US" altLang="en-US" sz="3200"/>
            </a:br>
            <a:r>
              <a:rPr lang="en-US" altLang="en-US" sz="3200"/>
              <a:t>best response to firm</a:t>
            </a:r>
          </a:p>
          <a:p>
            <a:r>
              <a:rPr lang="en-US" altLang="en-US" sz="3200"/>
              <a:t>1 choosing y</a:t>
            </a:r>
            <a:r>
              <a:rPr lang="en-US" altLang="en-US" sz="3200" baseline="-25000"/>
              <a:t>1</a:t>
            </a:r>
            <a:r>
              <a:rPr lang="en-US" altLang="en-US" sz="3200"/>
              <a:t> = 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.</a:t>
            </a:r>
          </a:p>
        </p:txBody>
      </p:sp>
      <p:sp>
        <p:nvSpPr>
          <p:cNvPr id="59414" name="Oval 22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5" name="Line 23"/>
          <p:cNvSpPr>
            <a:spLocks noChangeShapeType="1"/>
          </p:cNvSpPr>
          <p:nvPr/>
        </p:nvSpPr>
        <p:spPr bwMode="auto">
          <a:xfrm flipH="1" flipV="1">
            <a:off x="2838450" y="1711325"/>
            <a:ext cx="1476375" cy="380365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6" name="Line 24"/>
          <p:cNvSpPr>
            <a:spLocks noChangeShapeType="1"/>
          </p:cNvSpPr>
          <p:nvPr/>
        </p:nvSpPr>
        <p:spPr bwMode="auto">
          <a:xfrm flipH="1">
            <a:off x="1425575" y="2979738"/>
            <a:ext cx="14001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7" name="Rectangle 25"/>
          <p:cNvSpPr>
            <a:spLocks noChangeArrowheads="1"/>
          </p:cNvSpPr>
          <p:nvPr/>
        </p:nvSpPr>
        <p:spPr bwMode="auto">
          <a:xfrm>
            <a:off x="22225" y="2713038"/>
            <a:ext cx="1362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R</a:t>
            </a:r>
            <a:r>
              <a:rPr lang="en-US" altLang="en-US" baseline="-25000"/>
              <a:t>2</a:t>
            </a:r>
            <a:r>
              <a:rPr lang="en-US" altLang="en-US"/>
              <a:t>(y</a:t>
            </a:r>
            <a:r>
              <a:rPr lang="en-US" altLang="en-US" baseline="-25000"/>
              <a:t>1</a:t>
            </a:r>
            <a:r>
              <a:rPr lang="en-US" altLang="en-US" baseline="30000"/>
              <a:t>m</a:t>
            </a:r>
            <a:r>
              <a:rPr lang="en-US" altLang="en-US"/>
              <a:t>)</a:t>
            </a:r>
          </a:p>
        </p:txBody>
      </p:sp>
      <p:sp>
        <p:nvSpPr>
          <p:cNvPr id="59418" name="Oval 26"/>
          <p:cNvSpPr>
            <a:spLocks noChangeArrowheads="1"/>
          </p:cNvSpPr>
          <p:nvPr/>
        </p:nvSpPr>
        <p:spPr bwMode="auto">
          <a:xfrm>
            <a:off x="1350963" y="2908300"/>
            <a:ext cx="144462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19" name="Rectangle 27"/>
          <p:cNvSpPr>
            <a:spLocks noChangeArrowheads="1"/>
          </p:cNvSpPr>
          <p:nvPr/>
        </p:nvSpPr>
        <p:spPr bwMode="auto">
          <a:xfrm>
            <a:off x="1812925" y="1185863"/>
            <a:ext cx="5881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hlink"/>
                </a:solidFill>
              </a:rPr>
              <a:t>y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 = R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(y</a:t>
            </a:r>
            <a:r>
              <a:rPr lang="en-US" altLang="en-US" baseline="-25000">
                <a:solidFill>
                  <a:schemeClr val="hlink"/>
                </a:solidFill>
              </a:rPr>
              <a:t>2</a:t>
            </a:r>
            <a:r>
              <a:rPr lang="en-US" altLang="en-US">
                <a:solidFill>
                  <a:schemeClr val="hlink"/>
                </a:solidFill>
              </a:rPr>
              <a:t>), firm 1’s reaction curve</a:t>
            </a:r>
          </a:p>
        </p:txBody>
      </p:sp>
      <p:sp>
        <p:nvSpPr>
          <p:cNvPr id="59420" name="Line 28"/>
          <p:cNvSpPr>
            <a:spLocks noChangeShapeType="1"/>
          </p:cNvSpPr>
          <p:nvPr/>
        </p:nvSpPr>
        <p:spPr bwMode="auto">
          <a:xfrm>
            <a:off x="1428750" y="2452688"/>
            <a:ext cx="4572000" cy="17621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21" name="Rectangle 29"/>
          <p:cNvSpPr>
            <a:spLocks noChangeArrowheads="1"/>
          </p:cNvSpPr>
          <p:nvPr/>
        </p:nvSpPr>
        <p:spPr bwMode="auto">
          <a:xfrm>
            <a:off x="5434013" y="4300538"/>
            <a:ext cx="33480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y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 = R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(y</a:t>
            </a:r>
            <a:r>
              <a:rPr lang="en-US" altLang="en-US" baseline="-25000">
                <a:solidFill>
                  <a:schemeClr val="tx2"/>
                </a:solidFill>
              </a:rPr>
              <a:t>1</a:t>
            </a:r>
            <a:r>
              <a:rPr lang="en-US" altLang="en-US">
                <a:solidFill>
                  <a:schemeClr val="tx2"/>
                </a:solidFill>
              </a:rPr>
              <a:t>), firm 2’s</a:t>
            </a:r>
            <a:br>
              <a:rPr lang="en-US" altLang="en-US">
                <a:solidFill>
                  <a:schemeClr val="tx2"/>
                </a:solidFill>
              </a:rPr>
            </a:br>
            <a:r>
              <a:rPr lang="en-US" altLang="en-US">
                <a:solidFill>
                  <a:schemeClr val="tx2"/>
                </a:solidFill>
              </a:rPr>
              <a:t> reaction curve</a:t>
            </a:r>
          </a:p>
        </p:txBody>
      </p:sp>
      <p:sp>
        <p:nvSpPr>
          <p:cNvPr id="59422" name="AutoShape 30"/>
          <p:cNvSpPr>
            <a:spLocks noChangeArrowheads="1"/>
          </p:cNvSpPr>
          <p:nvPr/>
        </p:nvSpPr>
        <p:spPr bwMode="auto">
          <a:xfrm>
            <a:off x="1931988" y="2981325"/>
            <a:ext cx="244475" cy="881063"/>
          </a:xfrm>
          <a:prstGeom prst="upArrow">
            <a:avLst>
              <a:gd name="adj1" fmla="val 50000"/>
              <a:gd name="adj2" fmla="val 180178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Firm 2’s profit-maximizing response to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=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is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=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 &gt;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 2’s profit increases if it cheats on firm 1 by increasing its output level from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to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5900"/>
            <a:ext cx="7934325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Similarly, firm 1’s profit increases if it cheats on firm 2 by increasing its output level from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 to R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m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246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574198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auto">
          <a:xfrm flipH="1">
            <a:off x="1428750" y="5524500"/>
            <a:ext cx="45243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5" name="Line 11"/>
          <p:cNvSpPr>
            <a:spLocks noChangeShapeType="1"/>
          </p:cNvSpPr>
          <p:nvPr/>
        </p:nvSpPr>
        <p:spPr bwMode="auto">
          <a:xfrm>
            <a:off x="2830513" y="3862388"/>
            <a:ext cx="0" cy="165893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6" name="Line 12"/>
          <p:cNvSpPr>
            <a:spLocks noChangeShapeType="1"/>
          </p:cNvSpPr>
          <p:nvPr/>
        </p:nvSpPr>
        <p:spPr bwMode="auto">
          <a:xfrm flipH="1">
            <a:off x="1425575" y="3859213"/>
            <a:ext cx="223678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7" name="Oval 13"/>
          <p:cNvSpPr>
            <a:spLocks noChangeArrowheads="1"/>
          </p:cNvSpPr>
          <p:nvPr/>
        </p:nvSpPr>
        <p:spPr bwMode="auto">
          <a:xfrm>
            <a:off x="2757488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38175" y="3375025"/>
            <a:ext cx="744538" cy="728663"/>
            <a:chOff x="402" y="2126"/>
            <a:chExt cx="469" cy="459"/>
          </a:xfrm>
        </p:grpSpPr>
        <p:sp>
          <p:nvSpPr>
            <p:cNvPr id="62478" name="Rectangle 14"/>
            <p:cNvSpPr>
              <a:spLocks noChangeArrowheads="1"/>
            </p:cNvSpPr>
            <p:nvPr/>
          </p:nvSpPr>
          <p:spPr bwMode="auto">
            <a:xfrm>
              <a:off x="410" y="2258"/>
              <a:ext cx="46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/>
                <a:t>y</a:t>
              </a:r>
              <a:r>
                <a:rPr lang="en-US" altLang="en-US" baseline="-25000"/>
                <a:t>2</a:t>
              </a:r>
              <a:r>
                <a:rPr lang="en-US" altLang="en-US" baseline="30000"/>
                <a:t>m</a:t>
              </a:r>
            </a:p>
          </p:txBody>
        </p:sp>
        <p:sp>
          <p:nvSpPr>
            <p:cNvPr id="62479" name="Rectangle 15"/>
            <p:cNvSpPr>
              <a:spLocks noChangeArrowheads="1"/>
            </p:cNvSpPr>
            <p:nvPr/>
          </p:nvSpPr>
          <p:spPr bwMode="auto">
            <a:xfrm>
              <a:off x="402" y="2126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2483" name="Group 19"/>
          <p:cNvGrpSpPr>
            <a:grpSpLocks/>
          </p:cNvGrpSpPr>
          <p:nvPr/>
        </p:nvGrpSpPr>
        <p:grpSpPr bwMode="auto">
          <a:xfrm>
            <a:off x="2471738" y="5357813"/>
            <a:ext cx="800100" cy="754062"/>
            <a:chOff x="1557" y="3375"/>
            <a:chExt cx="504" cy="475"/>
          </a:xfrm>
        </p:grpSpPr>
        <p:sp>
          <p:nvSpPr>
            <p:cNvPr id="62481" name="Rectangle 17"/>
            <p:cNvSpPr>
              <a:spLocks noChangeArrowheads="1"/>
            </p:cNvSpPr>
            <p:nvPr/>
          </p:nvSpPr>
          <p:spPr bwMode="auto">
            <a:xfrm>
              <a:off x="1561" y="3485"/>
              <a:ext cx="50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r>
                <a:rPr lang="en-US" altLang="en-US" sz="3200"/>
                <a:t>y</a:t>
              </a:r>
              <a:r>
                <a:rPr lang="en-US" altLang="en-US" sz="3200" baseline="-25000"/>
                <a:t>1</a:t>
              </a:r>
              <a:r>
                <a:rPr lang="en-US" altLang="en-US" sz="3200" baseline="30000"/>
                <a:t>m</a:t>
              </a:r>
            </a:p>
          </p:txBody>
        </p:sp>
        <p:sp>
          <p:nvSpPr>
            <p:cNvPr id="62482" name="Rectangle 18"/>
            <p:cNvSpPr>
              <a:spLocks noChangeArrowheads="1"/>
            </p:cNvSpPr>
            <p:nvPr/>
          </p:nvSpPr>
          <p:spPr bwMode="auto">
            <a:xfrm>
              <a:off x="1557" y="3375"/>
              <a:ext cx="11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2484" name="Oval 20"/>
          <p:cNvSpPr>
            <a:spLocks noChangeArrowheads="1"/>
          </p:cNvSpPr>
          <p:nvPr/>
        </p:nvSpPr>
        <p:spPr bwMode="auto">
          <a:xfrm>
            <a:off x="1352550" y="3790950"/>
            <a:ext cx="144463" cy="14446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5" name="Rectangle 21"/>
          <p:cNvSpPr>
            <a:spLocks noChangeArrowheads="1"/>
          </p:cNvSpPr>
          <p:nvPr/>
        </p:nvSpPr>
        <p:spPr bwMode="auto">
          <a:xfrm>
            <a:off x="4765675" y="1731963"/>
            <a:ext cx="43497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y</a:t>
            </a:r>
            <a:r>
              <a:rPr lang="en-US" altLang="en-US" sz="3200" baseline="-25000"/>
              <a:t>2</a:t>
            </a:r>
            <a:r>
              <a:rPr lang="en-US" altLang="en-US" sz="3200"/>
              <a:t> = R</a:t>
            </a:r>
            <a:r>
              <a:rPr lang="en-US" altLang="en-US" sz="3200" baseline="-25000"/>
              <a:t>2</a:t>
            </a:r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) is firm 2’s</a:t>
            </a:r>
            <a:br>
              <a:rPr lang="en-US" altLang="en-US" sz="3200"/>
            </a:br>
            <a:r>
              <a:rPr lang="en-US" altLang="en-US" sz="3200"/>
              <a:t>best response to firm</a:t>
            </a:r>
          </a:p>
          <a:p>
            <a:r>
              <a:rPr lang="en-US" altLang="en-US" sz="3200"/>
              <a:t>1 choosing y</a:t>
            </a:r>
            <a:r>
              <a:rPr lang="en-US" altLang="en-US" sz="3200" baseline="-25000"/>
              <a:t>1</a:t>
            </a:r>
            <a:r>
              <a:rPr lang="en-US" altLang="en-US" sz="3200"/>
              <a:t> = 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m</a:t>
            </a:r>
            <a:r>
              <a:rPr lang="en-US" altLang="en-US" sz="3200"/>
              <a:t>.</a:t>
            </a:r>
          </a:p>
        </p:txBody>
      </p:sp>
      <p:sp>
        <p:nvSpPr>
          <p:cNvPr id="62486" name="Oval 22"/>
          <p:cNvSpPr>
            <a:spLocks noChangeArrowheads="1"/>
          </p:cNvSpPr>
          <p:nvPr/>
        </p:nvSpPr>
        <p:spPr bwMode="auto">
          <a:xfrm>
            <a:off x="2725738" y="3760788"/>
            <a:ext cx="185737" cy="185737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7" name="Line 23"/>
          <p:cNvSpPr>
            <a:spLocks noChangeShapeType="1"/>
          </p:cNvSpPr>
          <p:nvPr/>
        </p:nvSpPr>
        <p:spPr bwMode="auto">
          <a:xfrm flipH="1" flipV="1">
            <a:off x="2838450" y="1711325"/>
            <a:ext cx="1476375" cy="380365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8" name="Line 24"/>
          <p:cNvSpPr>
            <a:spLocks noChangeShapeType="1"/>
          </p:cNvSpPr>
          <p:nvPr/>
        </p:nvSpPr>
        <p:spPr bwMode="auto">
          <a:xfrm>
            <a:off x="3649663" y="3862388"/>
            <a:ext cx="0" cy="1665287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89" name="Rectangle 25"/>
          <p:cNvSpPr>
            <a:spLocks noChangeArrowheads="1"/>
          </p:cNvSpPr>
          <p:nvPr/>
        </p:nvSpPr>
        <p:spPr bwMode="auto">
          <a:xfrm>
            <a:off x="3429000" y="5570538"/>
            <a:ext cx="13620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R</a:t>
            </a:r>
            <a:r>
              <a:rPr lang="en-US" altLang="en-US" baseline="-25000"/>
              <a:t>1</a:t>
            </a:r>
            <a:r>
              <a:rPr lang="en-US" altLang="en-US"/>
              <a:t>(y</a:t>
            </a:r>
            <a:r>
              <a:rPr lang="en-US" altLang="en-US" baseline="-25000"/>
              <a:t>2</a:t>
            </a:r>
            <a:r>
              <a:rPr lang="en-US" altLang="en-US" baseline="30000"/>
              <a:t>m</a:t>
            </a:r>
            <a:r>
              <a:rPr lang="en-US" altLang="en-US"/>
              <a:t>)</a:t>
            </a:r>
          </a:p>
        </p:txBody>
      </p:sp>
      <p:sp>
        <p:nvSpPr>
          <p:cNvPr id="62490" name="Oval 26"/>
          <p:cNvSpPr>
            <a:spLocks noChangeArrowheads="1"/>
          </p:cNvSpPr>
          <p:nvPr/>
        </p:nvSpPr>
        <p:spPr bwMode="auto">
          <a:xfrm>
            <a:off x="3575050" y="5434013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1" name="Rectangle 27"/>
          <p:cNvSpPr>
            <a:spLocks noChangeArrowheads="1"/>
          </p:cNvSpPr>
          <p:nvPr/>
        </p:nvSpPr>
        <p:spPr bwMode="auto">
          <a:xfrm>
            <a:off x="1812925" y="1185863"/>
            <a:ext cx="58816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hlink"/>
                </a:solidFill>
              </a:rPr>
              <a:t>y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 = R</a:t>
            </a:r>
            <a:r>
              <a:rPr lang="en-US" altLang="en-US" baseline="-25000">
                <a:solidFill>
                  <a:schemeClr val="hlink"/>
                </a:solidFill>
              </a:rPr>
              <a:t>1</a:t>
            </a:r>
            <a:r>
              <a:rPr lang="en-US" altLang="en-US">
                <a:solidFill>
                  <a:schemeClr val="hlink"/>
                </a:solidFill>
              </a:rPr>
              <a:t>(y</a:t>
            </a:r>
            <a:r>
              <a:rPr lang="en-US" altLang="en-US" baseline="-25000">
                <a:solidFill>
                  <a:schemeClr val="hlink"/>
                </a:solidFill>
              </a:rPr>
              <a:t>2</a:t>
            </a:r>
            <a:r>
              <a:rPr lang="en-US" altLang="en-US">
                <a:solidFill>
                  <a:schemeClr val="hlink"/>
                </a:solidFill>
              </a:rPr>
              <a:t>), firm 1’s reaction curve</a:t>
            </a:r>
          </a:p>
        </p:txBody>
      </p:sp>
      <p:sp>
        <p:nvSpPr>
          <p:cNvPr id="62492" name="Line 28"/>
          <p:cNvSpPr>
            <a:spLocks noChangeShapeType="1"/>
          </p:cNvSpPr>
          <p:nvPr/>
        </p:nvSpPr>
        <p:spPr bwMode="auto">
          <a:xfrm>
            <a:off x="1428750" y="2452688"/>
            <a:ext cx="4572000" cy="17621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93" name="Rectangle 29"/>
          <p:cNvSpPr>
            <a:spLocks noChangeArrowheads="1"/>
          </p:cNvSpPr>
          <p:nvPr/>
        </p:nvSpPr>
        <p:spPr bwMode="auto">
          <a:xfrm>
            <a:off x="5434013" y="4300538"/>
            <a:ext cx="334803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y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 = R</a:t>
            </a:r>
            <a:r>
              <a:rPr lang="en-US" altLang="en-US" baseline="-25000">
                <a:solidFill>
                  <a:schemeClr val="tx2"/>
                </a:solidFill>
              </a:rPr>
              <a:t>2</a:t>
            </a:r>
            <a:r>
              <a:rPr lang="en-US" altLang="en-US">
                <a:solidFill>
                  <a:schemeClr val="tx2"/>
                </a:solidFill>
              </a:rPr>
              <a:t>(y</a:t>
            </a:r>
            <a:r>
              <a:rPr lang="en-US" altLang="en-US" baseline="-25000">
                <a:solidFill>
                  <a:schemeClr val="tx2"/>
                </a:solidFill>
              </a:rPr>
              <a:t>1</a:t>
            </a:r>
            <a:r>
              <a:rPr lang="en-US" altLang="en-US">
                <a:solidFill>
                  <a:schemeClr val="tx2"/>
                </a:solidFill>
              </a:rPr>
              <a:t>), firm 2’s</a:t>
            </a:r>
            <a:br>
              <a:rPr lang="en-US" altLang="en-US">
                <a:solidFill>
                  <a:schemeClr val="tx2"/>
                </a:solidFill>
              </a:rPr>
            </a:br>
            <a:r>
              <a:rPr lang="en-US" altLang="en-US">
                <a:solidFill>
                  <a:schemeClr val="tx2"/>
                </a:solidFill>
              </a:rPr>
              <a:t> reaction curve</a:t>
            </a:r>
          </a:p>
        </p:txBody>
      </p:sp>
      <p:sp>
        <p:nvSpPr>
          <p:cNvPr id="62494" name="AutoShape 30"/>
          <p:cNvSpPr>
            <a:spLocks noChangeArrowheads="1"/>
          </p:cNvSpPr>
          <p:nvPr/>
        </p:nvSpPr>
        <p:spPr bwMode="auto">
          <a:xfrm>
            <a:off x="2822575" y="4678363"/>
            <a:ext cx="839788" cy="250825"/>
          </a:xfrm>
          <a:prstGeom prst="rightArrow">
            <a:avLst>
              <a:gd name="adj1" fmla="val 50000"/>
              <a:gd name="adj2" fmla="val 167421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a profit-seeking cartel in which firms cooperatively set their output levels is fundamentally unstable.</a:t>
            </a:r>
          </a:p>
          <a:p>
            <a:r>
              <a:rPr lang="en-US" altLang="zh-TW" i="1">
                <a:ea typeface="新細明體" panose="02020500000000000000" pitchFamily="18" charset="-120"/>
              </a:rPr>
              <a:t>E.g.,</a:t>
            </a:r>
            <a:r>
              <a:rPr lang="en-US" altLang="zh-TW">
                <a:ea typeface="新細明體" panose="02020500000000000000" pitchFamily="18" charset="-120"/>
              </a:rPr>
              <a:t> OPEC’s broken agreements.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a profit-seeking cartel in which firms cooperatively set their output levels is fundamentally unstable.</a:t>
            </a:r>
          </a:p>
          <a:p>
            <a:r>
              <a:rPr lang="en-US" altLang="zh-TW" i="1">
                <a:ea typeface="新細明體" panose="02020500000000000000" pitchFamily="18" charset="-120"/>
              </a:rPr>
              <a:t>E.g.,</a:t>
            </a:r>
            <a:r>
              <a:rPr lang="en-US" altLang="zh-TW">
                <a:ea typeface="新細明體" panose="02020500000000000000" pitchFamily="18" charset="-120"/>
              </a:rPr>
              <a:t> OPEC’s broken agreements.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But is the cartel unstable if the game is repeated many times, instead of being played only once?  Then there is an opportunity to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punish</a:t>
            </a:r>
            <a:r>
              <a:rPr lang="en-US" altLang="zh-TW">
                <a:ea typeface="新細明體" panose="02020500000000000000" pitchFamily="18" charset="-120"/>
              </a:rPr>
              <a:t> a cheater.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</a:rPr>
              <a:t>To determine if such a cartel can be stable we need to know 3 things:</a:t>
            </a:r>
          </a:p>
          <a:p>
            <a:pPr lvl="1"/>
            <a:r>
              <a:rPr lang="en-US" altLang="zh-TW" sz="2800">
                <a:ea typeface="新細明體" panose="02020500000000000000" pitchFamily="18" charset="-120"/>
              </a:rPr>
              <a:t>(i) What is each firm’s per period profit in the cartel?</a:t>
            </a:r>
          </a:p>
          <a:p>
            <a:pPr lvl="1"/>
            <a:r>
              <a:rPr lang="en-US" altLang="zh-TW" sz="2800">
                <a:ea typeface="新細明體" panose="02020500000000000000" pitchFamily="18" charset="-120"/>
              </a:rPr>
              <a:t>(ii) What is the profit a cheat earns in the first period in which it cheats?</a:t>
            </a:r>
          </a:p>
          <a:p>
            <a:pPr lvl="1"/>
            <a:r>
              <a:rPr lang="en-US" altLang="zh-TW" sz="2800">
                <a:ea typeface="新細明體" panose="02020500000000000000" pitchFamily="18" charset="-120"/>
              </a:rPr>
              <a:t>(iii) What is the profit the cheat earns in each period after it first cheats?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791450" cy="4589463"/>
          </a:xfrm>
          <a:noFill/>
          <a:ln/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</a:rPr>
              <a:t>Suppose two firms face an inverse market demand of 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p(y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T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24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T</a:t>
            </a:r>
            <a:r>
              <a:rPr lang="en-US" altLang="zh-TW" sz="2800">
                <a:ea typeface="新細明體" panose="02020500000000000000" pitchFamily="18" charset="-120"/>
              </a:rPr>
              <a:t>  and have total costs of 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c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ea typeface="新細明體" panose="02020500000000000000" pitchFamily="18" charset="-120"/>
              </a:rPr>
              <a:t>  and 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c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ea typeface="新細明體" panose="02020500000000000000" pitchFamily="18" charset="-120"/>
              </a:rPr>
              <a:t>.</a:t>
            </a:r>
            <a:endParaRPr lang="en-US" altLang="zh-TW" sz="2800">
              <a:ea typeface="新細明體" panose="02020500000000000000" pitchFamily="18" charset="-120"/>
              <a:sym typeface="Symbol" panose="05050102010706020507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791450" cy="4589463"/>
          </a:xfrm>
          <a:noFill/>
          <a:ln/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</a:rPr>
              <a:t>(i) What is each firm’s per period profit in the cartel?</a:t>
            </a:r>
            <a:endParaRPr lang="en-US" altLang="zh-TW" sz="2800">
              <a:solidFill>
                <a:schemeClr val="tx2"/>
              </a:solidFill>
              <a:ea typeface="新細明體" panose="02020500000000000000" pitchFamily="18" charset="-120"/>
            </a:endParaRPr>
          </a:p>
          <a:p>
            <a:pPr>
              <a:lnSpc>
                <a:spcPct val="110000"/>
              </a:lnSpc>
            </a:pP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p(y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T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24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T</a:t>
            </a:r>
            <a:r>
              <a:rPr lang="en-US" altLang="zh-TW" sz="2800">
                <a:ea typeface="新細明體" panose="02020500000000000000" pitchFamily="18" charset="-120"/>
              </a:rPr>
              <a:t> ,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c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ea typeface="新細明體" panose="02020500000000000000" pitchFamily="18" charset="-120"/>
              </a:rPr>
              <a:t> ,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c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 sz="2800">
                <a:ea typeface="新細明體" panose="02020500000000000000" pitchFamily="18" charset="-120"/>
              </a:rPr>
              <a:t>If the firms collude then their joint profit function is</a:t>
            </a:r>
            <a:br>
              <a:rPr lang="en-US" altLang="zh-TW" sz="2800">
                <a:ea typeface="新細明體" panose="02020500000000000000" pitchFamily="18" charset="-120"/>
              </a:rPr>
            </a:b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,y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+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 –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.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What values of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and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maximize the cartel’s profit?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805738" cy="4305300"/>
          </a:xfrm>
          <a:noFill/>
          <a:ln/>
        </p:spPr>
        <p:txBody>
          <a:bodyPr/>
          <a:lstStyle/>
          <a:p>
            <a:r>
              <a:rPr lang="zh-TW" altLang="en-US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,y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+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 –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.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What values of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and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maximize the cartel’s profit?  Solve</a:t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/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/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/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/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endParaRPr lang="en-US" altLang="zh-TW" sz="2800">
              <a:ea typeface="新細明體" panose="02020500000000000000" pitchFamily="18" charset="-120"/>
              <a:sym typeface="Symbol" panose="05050102010706020507" pitchFamily="18" charset="2"/>
            </a:endParaRP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Solution is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4.</a:t>
            </a:r>
          </a:p>
        </p:txBody>
      </p:sp>
      <p:graphicFrame>
        <p:nvGraphicFramePr>
          <p:cNvPr id="111622" name="Object 6"/>
          <p:cNvGraphicFramePr>
            <a:graphicFrameLocks noChangeAspect="1"/>
          </p:cNvGraphicFramePr>
          <p:nvPr>
            <p:ph sz="half" idx="2"/>
          </p:nvPr>
        </p:nvGraphicFramePr>
        <p:xfrm>
          <a:off x="2303463" y="2930525"/>
          <a:ext cx="3833812" cy="217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5" name="Equation" r:id="rId3" imgW="1612800" imgH="914400" progId="Equation.3">
                  <p:embed/>
                </p:oleObj>
              </mc:Choice>
              <mc:Fallback>
                <p:oleObj name="Equation" r:id="rId3" imgW="1612800" imgH="914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3463" y="2930525"/>
                        <a:ext cx="3833812" cy="2173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805738" cy="4305300"/>
          </a:xfrm>
          <a:noFill/>
          <a:ln/>
        </p:spPr>
        <p:txBody>
          <a:bodyPr/>
          <a:lstStyle/>
          <a:p>
            <a:r>
              <a:rPr lang="zh-TW" altLang="en-US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,y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+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) –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.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4 maximizes the cartel’s profit.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The maximum profit is therefore</a:t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    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$(24 – 8)(8) - $16 - $16 = $112.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Suppose the firms share the profit equally, getting $112/2 = $56 each per period.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805738" cy="4305300"/>
          </a:xfrm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</a:rPr>
              <a:t>(iii) What is the profit the cheat earns in each period after it first cheats?</a:t>
            </a:r>
          </a:p>
          <a:p>
            <a:r>
              <a:rPr lang="en-US" altLang="zh-TW" sz="2800">
                <a:ea typeface="新細明體" panose="02020500000000000000" pitchFamily="18" charset="-120"/>
              </a:rPr>
              <a:t>This depends upon the punishment inflicted upon the cheat by the other firm.</a:t>
            </a:r>
          </a:p>
          <a:p>
            <a:r>
              <a:rPr lang="en-US" altLang="zh-TW" sz="2800">
                <a:ea typeface="新細明體" panose="02020500000000000000" pitchFamily="18" charset="-120"/>
              </a:rPr>
              <a:t>Suppose the other firm punishes by forever after not cooperating with the cheat.</a:t>
            </a:r>
            <a:endParaRPr lang="en-US" altLang="zh-TW" sz="2800">
              <a:ea typeface="新細明體" panose="02020500000000000000" pitchFamily="18" charset="-120"/>
              <a:sym typeface="Symbol" panose="05050102010706020507" pitchFamily="18" charset="2"/>
            </a:endParaRP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What are the firms’ profits in the noncooperative C-N equilibrium?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805738" cy="4305300"/>
          </a:xfrm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What are the firms’ profits in the noncooperative C-N equilibrium?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p(y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T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24 – 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T</a:t>
            </a:r>
            <a:r>
              <a:rPr lang="en-US" altLang="zh-TW" sz="2800">
                <a:ea typeface="新細明體" panose="02020500000000000000" pitchFamily="18" charset="-120"/>
              </a:rPr>
              <a:t> ,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c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1</a:t>
            </a:r>
            <a:r>
              <a:rPr lang="en-US" altLang="zh-TW" sz="2800">
                <a:ea typeface="新細明體" panose="02020500000000000000" pitchFamily="18" charset="-120"/>
              </a:rPr>
              <a:t> ,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c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(y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) = y</a:t>
            </a:r>
            <a:r>
              <a:rPr lang="en-US" altLang="zh-TW" sz="2800" baseline="30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 baseline="-25000">
                <a:solidFill>
                  <a:schemeClr val="tx2"/>
                </a:solidFill>
                <a:ea typeface="新細明體" panose="02020500000000000000" pitchFamily="18" charset="-120"/>
              </a:rPr>
              <a:t>2</a:t>
            </a:r>
            <a:r>
              <a:rPr lang="en-US" altLang="zh-TW" sz="2800">
                <a:ea typeface="新細明體" panose="02020500000000000000" pitchFamily="18" charset="-12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</a:rPr>
              <a:t>Given y</a:t>
            </a:r>
            <a:r>
              <a:rPr lang="en-US" altLang="zh-TW" sz="2800" baseline="-25000">
                <a:ea typeface="新細明體" panose="02020500000000000000" pitchFamily="18" charset="-120"/>
              </a:rPr>
              <a:t>2</a:t>
            </a:r>
            <a:r>
              <a:rPr lang="en-US" altLang="zh-TW" sz="2800">
                <a:ea typeface="新細明體" panose="02020500000000000000" pitchFamily="18" charset="-120"/>
              </a:rPr>
              <a:t>, firm 1’s profit function is</a:t>
            </a:r>
            <a:br>
              <a:rPr lang="en-US" altLang="zh-TW" sz="2800">
                <a:ea typeface="新細明體" panose="02020500000000000000" pitchFamily="18" charset="-120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;y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The value of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that is firm 1’s best response to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solves</a:t>
            </a:r>
          </a:p>
        </p:txBody>
      </p:sp>
      <p:graphicFrame>
        <p:nvGraphicFramePr>
          <p:cNvPr id="118788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254000" y="4999038"/>
          <a:ext cx="8610600" cy="1144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792" name="Equation" r:id="rId3" imgW="3251160" imgH="431640" progId="Equation.3">
                  <p:embed/>
                </p:oleObj>
              </mc:Choice>
              <mc:Fallback>
                <p:oleObj name="Equation" r:id="rId3" imgW="325116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000" y="4999038"/>
                        <a:ext cx="8610600" cy="1144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8043863" cy="4829175"/>
          </a:xfrm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What are the firms’ profits in the noncooperative C-N equilibrium?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;y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</a:t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endParaRPr lang="en-US" altLang="zh-TW" sz="2800">
              <a:ea typeface="新細明體" panose="02020500000000000000" pitchFamily="18" charset="-120"/>
              <a:sym typeface="Symbol" panose="05050102010706020507" pitchFamily="18" charset="2"/>
            </a:endParaRP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Similarly, </a:t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endParaRPr lang="en-US" altLang="zh-TW" sz="2800">
              <a:ea typeface="新細明體" panose="02020500000000000000" pitchFamily="18" charset="-120"/>
              <a:sym typeface="Symbol" panose="05050102010706020507" pitchFamily="18" charset="2"/>
            </a:endParaRP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The C-N equilibrium (y*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,y*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solves</a:t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R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 and 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R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 y*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y*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48.</a:t>
            </a:r>
          </a:p>
        </p:txBody>
      </p:sp>
      <p:graphicFrame>
        <p:nvGraphicFramePr>
          <p:cNvPr id="121860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2922588" y="3751263"/>
          <a:ext cx="3946525" cy="111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66" name="Equation" r:id="rId3" imgW="1396800" imgH="393480" progId="Equation.3">
                  <p:embed/>
                </p:oleObj>
              </mc:Choice>
              <mc:Fallback>
                <p:oleObj name="Equation" r:id="rId3" imgW="139680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2588" y="3751263"/>
                        <a:ext cx="3946525" cy="1112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1861" name="Object 5"/>
          <p:cNvGraphicFramePr>
            <a:graphicFrameLocks noChangeAspect="1"/>
          </p:cNvGraphicFramePr>
          <p:nvPr>
            <p:ph sz="quarter" idx="3"/>
          </p:nvPr>
        </p:nvGraphicFramePr>
        <p:xfrm>
          <a:off x="2922588" y="2833688"/>
          <a:ext cx="3946525" cy="111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67" name="Equation" r:id="rId5" imgW="1396800" imgH="393480" progId="Equation.3">
                  <p:embed/>
                </p:oleObj>
              </mc:Choice>
              <mc:Fallback>
                <p:oleObj name="Equation" r:id="rId5" imgW="139680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2588" y="2833688"/>
                        <a:ext cx="3946525" cy="1112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8204200" cy="4829175"/>
          </a:xfrm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What are the firms’ profits in the noncooperative C-N equilibrium?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;y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)y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–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y*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y*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48.</a:t>
            </a:r>
          </a:p>
          <a:p>
            <a:pPr>
              <a:lnSpc>
                <a:spcPct val="110000"/>
              </a:lnSpc>
            </a:pP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So each firm’s profit in the C-N equilibrium is  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*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(144)(48) – 48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 $46 each period.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84200" y="1485900"/>
            <a:ext cx="8458200" cy="4829175"/>
          </a:xfrm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</a:rPr>
              <a:t>(ii) What is the profit a cheat earns in the first period in which it cheats?</a:t>
            </a:r>
            <a:endParaRPr lang="en-US" altLang="zh-TW" sz="2800">
              <a:ea typeface="新細明體" panose="02020500000000000000" pitchFamily="18" charset="-120"/>
              <a:sym typeface="Symbol" panose="05050102010706020507" pitchFamily="18" charset="2"/>
            </a:endParaRP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Firm 1 cheats on firm 2 by producing the quantity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CH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that maximizes firm 1’s profit given that firm 2 continues to produce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4.  What is the value of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CH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?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CH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R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(y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 = (24 – y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M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)/4 = (24 – 4)/4 = 5.</a:t>
            </a:r>
          </a:p>
          <a:p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Firm 1’s profit in the period in which it cheats is therefore</a:t>
            </a:r>
            <a:b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</a:b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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CH</a:t>
            </a:r>
            <a:r>
              <a:rPr lang="en-US" altLang="zh-TW" sz="2800" baseline="-25000">
                <a:ea typeface="新細明體" panose="02020500000000000000" pitchFamily="18" charset="-120"/>
                <a:sym typeface="Symbol" panose="05050102010706020507" pitchFamily="18" charset="2"/>
              </a:rPr>
              <a:t>1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= (24 – 5 – 4)(5) – 5</a:t>
            </a:r>
            <a:r>
              <a:rPr lang="en-US" altLang="zh-TW" sz="2800" baseline="30000">
                <a:ea typeface="新細明體" panose="02020500000000000000" pitchFamily="18" charset="-120"/>
                <a:sym typeface="Symbol" panose="05050102010706020507" pitchFamily="18" charset="2"/>
              </a:rPr>
              <a:t>2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 </a:t>
            </a:r>
            <a:r>
              <a:rPr lang="en-US" altLang="zh-TW" sz="2800">
                <a:latin typeface="Trebuchet MS" panose="020B0603020202020204" pitchFamily="34" charset="0"/>
                <a:ea typeface="新細明體" panose="02020500000000000000" pitchFamily="18" charset="-120"/>
                <a:sym typeface="Symbol" panose="05050102010706020507" pitchFamily="18" charset="2"/>
              </a:rPr>
              <a:t>= </a:t>
            </a:r>
            <a:r>
              <a:rPr lang="en-US" altLang="zh-TW" sz="2800">
                <a:ea typeface="新細明體" panose="02020500000000000000" pitchFamily="18" charset="-120"/>
                <a:sym typeface="Symbol" panose="05050102010706020507" pitchFamily="18" charset="2"/>
              </a:rPr>
              <a:t>$65.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</a:rPr>
              <a:t>To determine if such a cartel can be stable we need to know 3 things:</a:t>
            </a:r>
          </a:p>
          <a:p>
            <a:pPr lvl="1"/>
            <a:r>
              <a:rPr lang="en-US" altLang="zh-TW" sz="2800">
                <a:ea typeface="新細明體" panose="02020500000000000000" pitchFamily="18" charset="-120"/>
              </a:rPr>
              <a:t>(i) What is each firm’s per period profit in the cartel? 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$56.</a:t>
            </a:r>
          </a:p>
          <a:p>
            <a:pPr lvl="1"/>
            <a:r>
              <a:rPr lang="en-US" altLang="zh-TW" sz="2800">
                <a:ea typeface="新細明體" panose="02020500000000000000" pitchFamily="18" charset="-120"/>
              </a:rPr>
              <a:t>(ii) What is the profit a cheat earns in the first period in which it cheats? 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$65.</a:t>
            </a:r>
          </a:p>
          <a:p>
            <a:pPr lvl="1"/>
            <a:r>
              <a:rPr lang="en-US" altLang="zh-TW" sz="2800">
                <a:ea typeface="新細明體" panose="02020500000000000000" pitchFamily="18" charset="-120"/>
              </a:rPr>
              <a:t>(iii) What is the profit the cheat earns in each period after it first cheats?  </a:t>
            </a:r>
            <a:r>
              <a:rPr lang="en-US" altLang="zh-TW" sz="2800">
                <a:solidFill>
                  <a:schemeClr val="tx2"/>
                </a:solidFill>
                <a:ea typeface="新細明體" panose="02020500000000000000" pitchFamily="18" charset="-120"/>
              </a:rPr>
              <a:t>$46.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485900"/>
            <a:ext cx="7977188" cy="4305300"/>
          </a:xfrm>
          <a:noFill/>
          <a:ln/>
        </p:spPr>
        <p:txBody>
          <a:bodyPr/>
          <a:lstStyle/>
          <a:p>
            <a:r>
              <a:rPr lang="en-US" altLang="zh-TW" sz="2800">
                <a:ea typeface="新細明體" panose="02020500000000000000" pitchFamily="18" charset="-120"/>
              </a:rPr>
              <a:t>Each firm’s periodic discount factor is 1/(1+r).</a:t>
            </a:r>
          </a:p>
          <a:p>
            <a:r>
              <a:rPr lang="en-US" altLang="zh-TW" sz="2800">
                <a:ea typeface="新細明體" panose="02020500000000000000" pitchFamily="18" charset="-120"/>
              </a:rPr>
              <a:t>The present-value of firm 1’s profits if it does not cheat is</a:t>
            </a:r>
            <a:br>
              <a:rPr lang="en-US" altLang="zh-TW" sz="2800">
                <a:ea typeface="新細明體" panose="02020500000000000000" pitchFamily="18" charset="-120"/>
              </a:rPr>
            </a:br>
            <a:r>
              <a:rPr lang="en-US" altLang="zh-TW" sz="2800">
                <a:ea typeface="新細明體" panose="02020500000000000000" pitchFamily="18" charset="-120"/>
              </a:rPr>
              <a:t/>
            </a:r>
            <a:br>
              <a:rPr lang="en-US" altLang="zh-TW" sz="2800">
                <a:ea typeface="新細明體" panose="02020500000000000000" pitchFamily="18" charset="-120"/>
              </a:rPr>
            </a:br>
            <a:endParaRPr lang="en-US" altLang="zh-TW" sz="2800">
              <a:ea typeface="新細明體" panose="02020500000000000000" pitchFamily="18" charset="-120"/>
            </a:endParaRPr>
          </a:p>
          <a:p>
            <a:r>
              <a:rPr lang="en-US" altLang="zh-TW" sz="2800">
                <a:ea typeface="新細明體" panose="02020500000000000000" pitchFamily="18" charset="-120"/>
              </a:rPr>
              <a:t>The present-value of firm 1’s profit if it cheats this period is</a:t>
            </a:r>
            <a:endParaRPr lang="en-US" altLang="zh-TW" sz="2800">
              <a:solidFill>
                <a:schemeClr val="tx2"/>
              </a:solidFill>
              <a:ea typeface="新細明體" panose="02020500000000000000" pitchFamily="18" charset="-120"/>
            </a:endParaRPr>
          </a:p>
        </p:txBody>
      </p:sp>
      <p:graphicFrame>
        <p:nvGraphicFramePr>
          <p:cNvPr id="140292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1260475" y="3314700"/>
          <a:ext cx="6875463" cy="1027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01" name="Equation" r:id="rId3" imgW="2806560" imgH="419040" progId="Equation.3">
                  <p:embed/>
                </p:oleObj>
              </mc:Choice>
              <mc:Fallback>
                <p:oleObj name="Equation" r:id="rId3" imgW="280656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0475" y="3314700"/>
                        <a:ext cx="6875463" cy="1027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0295" name="Object 7"/>
          <p:cNvGraphicFramePr>
            <a:graphicFrameLocks noChangeAspect="1"/>
          </p:cNvGraphicFramePr>
          <p:nvPr>
            <p:ph sz="quarter" idx="3"/>
          </p:nvPr>
        </p:nvGraphicFramePr>
        <p:xfrm>
          <a:off x="1184275" y="5119688"/>
          <a:ext cx="701516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02" name="Equation" r:id="rId5" imgW="3377880" imgH="482400" progId="Equation.3">
                  <p:embed/>
                </p:oleObj>
              </mc:Choice>
              <mc:Fallback>
                <p:oleObj name="Equation" r:id="rId5" imgW="3377880" imgH="4824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4275" y="5119688"/>
                        <a:ext cx="701516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Collusion &amp; Punishment Strategies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3302000"/>
            <a:ext cx="7977188" cy="581025"/>
          </a:xfrm>
          <a:noFill/>
          <a:ln/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zh-TW" sz="2800">
                <a:ea typeface="新細明體" panose="02020500000000000000" pitchFamily="18" charset="-120"/>
              </a:rPr>
              <a:t>So the cartel will be stable if</a:t>
            </a:r>
            <a:endParaRPr lang="en-US" altLang="zh-TW" sz="2800">
              <a:solidFill>
                <a:schemeClr val="tx2"/>
              </a:solidFill>
              <a:ea typeface="新細明體" panose="02020500000000000000" pitchFamily="18" charset="-120"/>
            </a:endParaRPr>
          </a:p>
        </p:txBody>
      </p:sp>
      <p:graphicFrame>
        <p:nvGraphicFramePr>
          <p:cNvPr id="143364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1260475" y="1174750"/>
          <a:ext cx="6875463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74" name="Equation" r:id="rId3" imgW="3352680" imgH="482400" progId="Equation.3">
                  <p:embed/>
                </p:oleObj>
              </mc:Choice>
              <mc:Fallback>
                <p:oleObj name="Equation" r:id="rId3" imgW="3352680" imgH="482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0475" y="1174750"/>
                        <a:ext cx="6875463" cy="989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66" name="Object 6"/>
          <p:cNvGraphicFramePr>
            <a:graphicFrameLocks noChangeAspect="1"/>
          </p:cNvGraphicFramePr>
          <p:nvPr>
            <p:ph sz="quarter" idx="3"/>
          </p:nvPr>
        </p:nvGraphicFramePr>
        <p:xfrm>
          <a:off x="1235075" y="2135188"/>
          <a:ext cx="701516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75" name="Equation" r:id="rId5" imgW="3377880" imgH="482400" progId="Equation.3">
                  <p:embed/>
                </p:oleObj>
              </mc:Choice>
              <mc:Fallback>
                <p:oleObj name="Equation" r:id="rId5" imgW="3377880" imgH="482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5075" y="2135188"/>
                        <a:ext cx="701516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67" name="Object 7"/>
          <p:cNvGraphicFramePr>
            <a:graphicFrameLocks noChangeAspect="1"/>
          </p:cNvGraphicFramePr>
          <p:nvPr/>
        </p:nvGraphicFramePr>
        <p:xfrm>
          <a:off x="1090613" y="4075113"/>
          <a:ext cx="7305675" cy="1109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76" name="Equation" r:id="rId7" imgW="3504960" imgH="457200" progId="Equation.3">
                  <p:embed/>
                </p:oleObj>
              </mc:Choice>
              <mc:Fallback>
                <p:oleObj name="Equation" r:id="rId7" imgW="3504960" imgH="457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0613" y="4075113"/>
                        <a:ext cx="7305675" cy="1109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Order of Play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So far it has been assumed that firms choose their output levels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simultaneously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competition between the firms is then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simultaneous play game</a:t>
            </a:r>
            <a:r>
              <a:rPr lang="en-US" altLang="zh-TW">
                <a:ea typeface="新細明體" panose="02020500000000000000" pitchFamily="18" charset="-120"/>
              </a:rPr>
              <a:t> in which the output levels are the strategic variables.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Order of Play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28713"/>
            <a:ext cx="8267700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What if firm 1 chooses its output level first and then firm 2 responds to this choice?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 1 is then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leader</a:t>
            </a:r>
            <a:r>
              <a:rPr lang="en-US" altLang="zh-TW">
                <a:ea typeface="新細明體" panose="02020500000000000000" pitchFamily="18" charset="-120"/>
              </a:rPr>
              <a:t>.  Firm 2 is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follower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competition is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sequential game</a:t>
            </a:r>
            <a:r>
              <a:rPr lang="en-US" altLang="zh-TW">
                <a:ea typeface="新細明體" panose="02020500000000000000" pitchFamily="18" charset="-120"/>
              </a:rPr>
              <a:t> in which the output levels are the strategic variables.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Order of Play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Such games are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von Stackelberg</a:t>
            </a:r>
            <a:r>
              <a:rPr lang="en-US" altLang="zh-TW">
                <a:ea typeface="新細明體" panose="02020500000000000000" pitchFamily="18" charset="-120"/>
              </a:rPr>
              <a:t> games.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Is it better to be the leader?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Or is it better to be the follower?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Q: What is the best response that follower firm 2 can make to the choice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already made by the leader, firm 1?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A:  Choose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= R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).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 1 knows this and so perfectly anticipates firm 2’s reaction to any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chosen by firm 1.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5900"/>
            <a:ext cx="7862888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This makes the leader’s profit function</a:t>
            </a:r>
            <a:br>
              <a:rPr lang="en-US" altLang="zh-TW">
                <a:ea typeface="新細明體" panose="02020500000000000000" pitchFamily="18" charset="-120"/>
              </a:rPr>
            </a:br>
            <a:endParaRPr lang="en-US" altLang="zh-TW">
              <a:ea typeface="新細明體" panose="02020500000000000000" pitchFamily="18" charset="-120"/>
            </a:endParaRPr>
          </a:p>
          <a:p>
            <a:r>
              <a:rPr lang="en-US" altLang="zh-TW">
                <a:ea typeface="新細明體" panose="02020500000000000000" pitchFamily="18" charset="-120"/>
              </a:rPr>
              <a:t>The leader chooses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 to maximize its profit.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Q:  Will the leader make a profit at least as large as its Cournot-Nash equilibrium profit?</a:t>
            </a:r>
          </a:p>
        </p:txBody>
      </p:sp>
      <p:graphicFrame>
        <p:nvGraphicFramePr>
          <p:cNvPr id="72708" name="Object 4"/>
          <p:cNvGraphicFramePr>
            <a:graphicFrameLocks/>
          </p:cNvGraphicFramePr>
          <p:nvPr/>
        </p:nvGraphicFramePr>
        <p:xfrm>
          <a:off x="1266825" y="2370138"/>
          <a:ext cx="644842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1" name="Equation" r:id="rId3" imgW="6349680" imgH="622080" progId="Equation.2">
                  <p:embed/>
                </p:oleObj>
              </mc:Choice>
              <mc:Fallback>
                <p:oleObj name="Equation" r:id="rId3" imgW="6349680" imgH="62208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6825" y="2370138"/>
                        <a:ext cx="644842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A:  Yes.  The leader could choose its Cournot-Nash output level, knowing that the follower would then also choose its C-N output level.  The leader’s profit would then be its C-N profit.  But the leader does not have to do this, so its profit must be at least as large as its C-N profit.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Games; An Example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5900"/>
            <a:ext cx="7958138" cy="4305300"/>
          </a:xfrm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market inverse demand function is p = 60 - y</a:t>
            </a:r>
            <a:r>
              <a:rPr lang="en-US" altLang="zh-TW" baseline="-25000">
                <a:ea typeface="新細明體" panose="02020500000000000000" pitchFamily="18" charset="-120"/>
              </a:rPr>
              <a:t>T</a:t>
            </a:r>
            <a:r>
              <a:rPr lang="en-US" altLang="zh-TW">
                <a:ea typeface="新細明體" panose="02020500000000000000" pitchFamily="18" charset="-120"/>
              </a:rPr>
              <a:t>.  The firms’ cost functions are c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>
                <a:ea typeface="新細明體" panose="02020500000000000000" pitchFamily="18" charset="-120"/>
              </a:rPr>
              <a:t>) = y</a:t>
            </a:r>
            <a:r>
              <a:rPr lang="en-US" altLang="zh-TW" baseline="-25000">
                <a:ea typeface="新細明體" panose="02020500000000000000" pitchFamily="18" charset="-120"/>
              </a:rPr>
              <a:t>1</a:t>
            </a:r>
            <a:r>
              <a:rPr lang="en-US" altLang="zh-TW" baseline="30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and c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(y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) = 15y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 + y</a:t>
            </a:r>
            <a:r>
              <a:rPr lang="en-US" altLang="zh-TW" baseline="-25000">
                <a:ea typeface="新細明體" panose="02020500000000000000" pitchFamily="18" charset="-120"/>
              </a:rPr>
              <a:t>2</a:t>
            </a:r>
            <a:r>
              <a:rPr lang="en-US" altLang="zh-TW" baseline="30000">
                <a:ea typeface="新細明體" panose="02020500000000000000" pitchFamily="18" charset="-120"/>
              </a:rPr>
              <a:t>2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Firm 2 is the follower.  Its reaction function is</a:t>
            </a:r>
          </a:p>
        </p:txBody>
      </p:sp>
      <p:graphicFrame>
        <p:nvGraphicFramePr>
          <p:cNvPr id="74756" name="Object 4"/>
          <p:cNvGraphicFramePr>
            <a:graphicFrameLocks/>
          </p:cNvGraphicFramePr>
          <p:nvPr/>
        </p:nvGraphicFramePr>
        <p:xfrm>
          <a:off x="2900363" y="4302125"/>
          <a:ext cx="3990975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9" name="Equation" r:id="rId3" imgW="4000320" imgH="939600" progId="Equation.2">
                  <p:embed/>
                </p:oleObj>
              </mc:Choice>
              <mc:Fallback>
                <p:oleObj name="Equation" r:id="rId3" imgW="4000320" imgH="9396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0363" y="4302125"/>
                        <a:ext cx="3990975" cy="930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Games; An Example</a:t>
            </a:r>
          </a:p>
        </p:txBody>
      </p:sp>
      <p:graphicFrame>
        <p:nvGraphicFramePr>
          <p:cNvPr id="76803" name="Object 3"/>
          <p:cNvGraphicFramePr>
            <a:graphicFrameLocks/>
          </p:cNvGraphicFramePr>
          <p:nvPr/>
        </p:nvGraphicFramePr>
        <p:xfrm>
          <a:off x="1377950" y="1843088"/>
          <a:ext cx="6113463" cy="246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1" name="Equation" r:id="rId3" imgW="6146640" imgH="2539800" progId="Equation.2">
                  <p:embed/>
                </p:oleObj>
              </mc:Choice>
              <mc:Fallback>
                <p:oleObj name="Equation" r:id="rId3" imgW="6146640" imgH="2539800" progId="Equation.2">
                  <p:embed/>
                  <p:pic>
                    <p:nvPicPr>
                      <p:cNvPr id="0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7950" y="1843088"/>
                        <a:ext cx="6113463" cy="2466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503238" y="1208088"/>
            <a:ext cx="7734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leader’s profit function is therefore</a:t>
            </a:r>
          </a:p>
        </p:txBody>
      </p:sp>
      <p:sp>
        <p:nvSpPr>
          <p:cNvPr id="76805" name="Rectangle 5"/>
          <p:cNvSpPr>
            <a:spLocks noChangeArrowheads="1"/>
          </p:cNvSpPr>
          <p:nvPr/>
        </p:nvSpPr>
        <p:spPr bwMode="auto">
          <a:xfrm>
            <a:off x="646113" y="4303713"/>
            <a:ext cx="63436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For a profit-maximum for firm 1,</a:t>
            </a:r>
          </a:p>
        </p:txBody>
      </p:sp>
      <p:graphicFrame>
        <p:nvGraphicFramePr>
          <p:cNvPr id="76806" name="Object 6"/>
          <p:cNvGraphicFramePr>
            <a:graphicFrameLocks/>
          </p:cNvGraphicFramePr>
          <p:nvPr/>
        </p:nvGraphicFramePr>
        <p:xfrm>
          <a:off x="2119313" y="4927600"/>
          <a:ext cx="4276725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12" name="Equation" r:id="rId5" imgW="4330440" imgH="939600" progId="Equation.2">
                  <p:embed/>
                </p:oleObj>
              </mc:Choice>
              <mc:Fallback>
                <p:oleObj name="Equation" r:id="rId5" imgW="4330440" imgH="939600" progId="Equation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9313" y="4927600"/>
                        <a:ext cx="4276725" cy="893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Games; An Example</a:t>
            </a: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431800" y="1112838"/>
            <a:ext cx="6992938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Q:  What is firm 2’s response to the</a:t>
            </a:r>
          </a:p>
          <a:p>
            <a:r>
              <a:rPr lang="en-US" altLang="en-US" sz="3200"/>
              <a:t>leader’s choice</a:t>
            </a:r>
          </a:p>
          <a:p>
            <a:endParaRPr lang="en-US" altLang="en-US" sz="3200"/>
          </a:p>
          <a:p>
            <a:r>
              <a:rPr lang="en-US" altLang="en-US" sz="3200"/>
              <a:t>A:</a:t>
            </a:r>
          </a:p>
        </p:txBody>
      </p:sp>
      <p:graphicFrame>
        <p:nvGraphicFramePr>
          <p:cNvPr id="79876" name="Object 4"/>
          <p:cNvGraphicFramePr>
            <a:graphicFrameLocks/>
          </p:cNvGraphicFramePr>
          <p:nvPr/>
        </p:nvGraphicFramePr>
        <p:xfrm>
          <a:off x="3505200" y="1554163"/>
          <a:ext cx="1971675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3" name="Equation" r:id="rId3" imgW="2006280" imgH="622080" progId="Equation.2">
                  <p:embed/>
                </p:oleObj>
              </mc:Choice>
              <mc:Fallback>
                <p:oleObj name="Equation" r:id="rId3" imgW="2006280" imgH="62208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1554163"/>
                        <a:ext cx="1971675" cy="58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877" name="Object 5"/>
          <p:cNvGraphicFramePr>
            <a:graphicFrameLocks/>
          </p:cNvGraphicFramePr>
          <p:nvPr/>
        </p:nvGraphicFramePr>
        <p:xfrm>
          <a:off x="1155700" y="2382838"/>
          <a:ext cx="5375275" cy="92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9884" name="Equation" r:id="rId5" imgW="5397480" imgH="939600" progId="Equation.2">
                  <p:embed/>
                </p:oleObj>
              </mc:Choice>
              <mc:Fallback>
                <p:oleObj name="Equation" r:id="rId5" imgW="5397480" imgH="939600" progId="Equation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5700" y="2382838"/>
                        <a:ext cx="5375275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431800" y="3446463"/>
            <a:ext cx="8342313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The C-N output levels are 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= (13,8)</a:t>
            </a:r>
          </a:p>
          <a:p>
            <a:r>
              <a:rPr lang="en-US" altLang="en-US" sz="3200"/>
              <a:t>so the leader produces more than its</a:t>
            </a:r>
          </a:p>
          <a:p>
            <a:r>
              <a:rPr lang="en-US" altLang="en-US" sz="3200"/>
              <a:t>C-N output and the follower produces less</a:t>
            </a:r>
          </a:p>
          <a:p>
            <a:r>
              <a:rPr lang="en-US" altLang="en-US" sz="3200"/>
              <a:t>than its C-N output.  This is true generally.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</a:t>
            </a:r>
          </a:p>
        </p:txBody>
      </p:sp>
      <p:sp>
        <p:nvSpPr>
          <p:cNvPr id="80899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774223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80902" name="Line 6"/>
          <p:cNvSpPr>
            <a:spLocks noChangeShapeType="1"/>
          </p:cNvSpPr>
          <p:nvPr/>
        </p:nvSpPr>
        <p:spPr bwMode="auto">
          <a:xfrm flipH="1">
            <a:off x="1428750" y="5524500"/>
            <a:ext cx="6667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3" name="Line 7"/>
          <p:cNvSpPr>
            <a:spLocks noChangeShapeType="1"/>
          </p:cNvSpPr>
          <p:nvPr/>
        </p:nvSpPr>
        <p:spPr bwMode="auto">
          <a:xfrm>
            <a:off x="2000250" y="762000"/>
            <a:ext cx="1857375" cy="4738688"/>
          </a:xfrm>
          <a:prstGeom prst="line">
            <a:avLst/>
          </a:prstGeom>
          <a:noFill/>
          <a:ln w="254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4" name="Line 8"/>
          <p:cNvSpPr>
            <a:spLocks noChangeShapeType="1"/>
          </p:cNvSpPr>
          <p:nvPr/>
        </p:nvSpPr>
        <p:spPr bwMode="auto">
          <a:xfrm>
            <a:off x="32527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5" name="Line 9"/>
          <p:cNvSpPr>
            <a:spLocks noChangeShapeType="1"/>
          </p:cNvSpPr>
          <p:nvPr/>
        </p:nvSpPr>
        <p:spPr bwMode="auto">
          <a:xfrm flipH="1">
            <a:off x="1425575" y="3876675"/>
            <a:ext cx="18129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6" name="Oval 10"/>
          <p:cNvSpPr>
            <a:spLocks noChangeArrowheads="1"/>
          </p:cNvSpPr>
          <p:nvPr/>
        </p:nvSpPr>
        <p:spPr bwMode="auto">
          <a:xfrm>
            <a:off x="31797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7" name="Oval 11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08" name="Rectangle 12"/>
          <p:cNvSpPr>
            <a:spLocks noChangeArrowheads="1"/>
          </p:cNvSpPr>
          <p:nvPr/>
        </p:nvSpPr>
        <p:spPr bwMode="auto">
          <a:xfrm>
            <a:off x="30400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80909" name="Rectangle 13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80910" name="Line 14"/>
          <p:cNvSpPr>
            <a:spLocks noChangeShapeType="1"/>
          </p:cNvSpPr>
          <p:nvPr/>
        </p:nvSpPr>
        <p:spPr bwMode="auto">
          <a:xfrm>
            <a:off x="1425575" y="3154363"/>
            <a:ext cx="5980113" cy="2346325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11" name="Arc 15"/>
          <p:cNvSpPr>
            <a:spLocks/>
          </p:cNvSpPr>
          <p:nvPr/>
        </p:nvSpPr>
        <p:spPr bwMode="auto">
          <a:xfrm>
            <a:off x="1668463" y="3883025"/>
            <a:ext cx="3165475" cy="2524125"/>
          </a:xfrm>
          <a:custGeom>
            <a:avLst/>
            <a:gdLst>
              <a:gd name="G0" fmla="+- 19954 0 0"/>
              <a:gd name="G1" fmla="+- 21600 0 0"/>
              <a:gd name="G2" fmla="+- 21600 0 0"/>
              <a:gd name="T0" fmla="*/ 0 w 39922"/>
              <a:gd name="T1" fmla="*/ 13329 h 21600"/>
              <a:gd name="T2" fmla="*/ 39922 w 39922"/>
              <a:gd name="T3" fmla="*/ 13364 h 21600"/>
              <a:gd name="T4" fmla="*/ 19954 w 399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2" h="21600" fill="none" extrusionOk="0">
                <a:moveTo>
                  <a:pt x="0" y="13329"/>
                </a:moveTo>
                <a:cubicBezTo>
                  <a:pt x="3344" y="5260"/>
                  <a:pt x="11219" y="0"/>
                  <a:pt x="19954" y="0"/>
                </a:cubicBezTo>
                <a:cubicBezTo>
                  <a:pt x="28702" y="0"/>
                  <a:pt x="36586" y="5276"/>
                  <a:pt x="39922" y="13363"/>
                </a:cubicBezTo>
              </a:path>
              <a:path w="39922" h="21600" stroke="0" extrusionOk="0">
                <a:moveTo>
                  <a:pt x="0" y="13329"/>
                </a:moveTo>
                <a:cubicBezTo>
                  <a:pt x="3344" y="5260"/>
                  <a:pt x="11219" y="0"/>
                  <a:pt x="19954" y="0"/>
                </a:cubicBezTo>
                <a:cubicBezTo>
                  <a:pt x="28702" y="0"/>
                  <a:pt x="36586" y="5276"/>
                  <a:pt x="39922" y="13363"/>
                </a:cubicBezTo>
                <a:lnTo>
                  <a:pt x="19954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12" name="Arc 16"/>
          <p:cNvSpPr>
            <a:spLocks/>
          </p:cNvSpPr>
          <p:nvPr/>
        </p:nvSpPr>
        <p:spPr bwMode="auto">
          <a:xfrm>
            <a:off x="744538" y="2643188"/>
            <a:ext cx="2524125" cy="2484437"/>
          </a:xfrm>
          <a:custGeom>
            <a:avLst/>
            <a:gdLst>
              <a:gd name="G0" fmla="+- 0 0 0"/>
              <a:gd name="G1" fmla="+- 19882 0 0"/>
              <a:gd name="G2" fmla="+- 21600 0 0"/>
              <a:gd name="T0" fmla="*/ 8443 w 21600"/>
              <a:gd name="T1" fmla="*/ 0 h 39765"/>
              <a:gd name="T2" fmla="*/ 8441 w 21600"/>
              <a:gd name="T3" fmla="*/ 39765 h 39765"/>
              <a:gd name="T4" fmla="*/ 0 w 21600"/>
              <a:gd name="T5" fmla="*/ 19882 h 39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39765" fill="none" extrusionOk="0">
                <a:moveTo>
                  <a:pt x="8442" y="0"/>
                </a:moveTo>
                <a:cubicBezTo>
                  <a:pt x="16419" y="3387"/>
                  <a:pt x="21600" y="11215"/>
                  <a:pt x="21600" y="19882"/>
                </a:cubicBezTo>
                <a:cubicBezTo>
                  <a:pt x="21600" y="28549"/>
                  <a:pt x="16419" y="36377"/>
                  <a:pt x="8440" y="39764"/>
                </a:cubicBezTo>
              </a:path>
              <a:path w="21600" h="39765" stroke="0" extrusionOk="0">
                <a:moveTo>
                  <a:pt x="8442" y="0"/>
                </a:moveTo>
                <a:cubicBezTo>
                  <a:pt x="16419" y="3387"/>
                  <a:pt x="21600" y="11215"/>
                  <a:pt x="21600" y="19882"/>
                </a:cubicBezTo>
                <a:cubicBezTo>
                  <a:pt x="21600" y="28549"/>
                  <a:pt x="16419" y="36377"/>
                  <a:pt x="8440" y="39764"/>
                </a:cubicBezTo>
                <a:lnTo>
                  <a:pt x="0" y="19882"/>
                </a:lnTo>
                <a:close/>
              </a:path>
            </a:pathLst>
          </a:custGeom>
          <a:noFill/>
          <a:ln w="25400" cap="rnd">
            <a:solidFill>
              <a:schemeClr val="tx2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13" name="Rectangle 17"/>
          <p:cNvSpPr>
            <a:spLocks noChangeArrowheads="1"/>
          </p:cNvSpPr>
          <p:nvPr/>
        </p:nvSpPr>
        <p:spPr bwMode="auto">
          <a:xfrm>
            <a:off x="2670175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  <p:sp>
        <p:nvSpPr>
          <p:cNvPr id="80914" name="AutoShape 18"/>
          <p:cNvSpPr>
            <a:spLocks noChangeArrowheads="1"/>
          </p:cNvSpPr>
          <p:nvPr/>
        </p:nvSpPr>
        <p:spPr bwMode="auto">
          <a:xfrm>
            <a:off x="2976563" y="2595563"/>
            <a:ext cx="1285875" cy="357187"/>
          </a:xfrm>
          <a:prstGeom prst="leftArrow">
            <a:avLst>
              <a:gd name="adj1" fmla="val 50000"/>
              <a:gd name="adj2" fmla="val 179984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15" name="Rectangle 19"/>
          <p:cNvSpPr>
            <a:spLocks noChangeArrowheads="1"/>
          </p:cNvSpPr>
          <p:nvPr/>
        </p:nvSpPr>
        <p:spPr bwMode="auto">
          <a:xfrm>
            <a:off x="2741613" y="2065338"/>
            <a:ext cx="20431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2</a:t>
            </a:r>
          </a:p>
        </p:txBody>
      </p:sp>
      <p:sp>
        <p:nvSpPr>
          <p:cNvPr id="80916" name="AutoShape 20"/>
          <p:cNvSpPr>
            <a:spLocks noChangeArrowheads="1"/>
          </p:cNvSpPr>
          <p:nvPr/>
        </p:nvSpPr>
        <p:spPr bwMode="auto">
          <a:xfrm>
            <a:off x="4608513" y="2987675"/>
            <a:ext cx="357187" cy="1285875"/>
          </a:xfrm>
          <a:prstGeom prst="downArrow">
            <a:avLst>
              <a:gd name="adj1" fmla="val 50000"/>
              <a:gd name="adj2" fmla="val 18001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917" name="Rectangle 21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</a:t>
            </a:r>
          </a:p>
        </p:txBody>
      </p:sp>
      <p:sp>
        <p:nvSpPr>
          <p:cNvPr id="81923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774223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81926" name="Line 6"/>
          <p:cNvSpPr>
            <a:spLocks noChangeShapeType="1"/>
          </p:cNvSpPr>
          <p:nvPr/>
        </p:nvSpPr>
        <p:spPr bwMode="auto">
          <a:xfrm flipH="1">
            <a:off x="1428750" y="5524500"/>
            <a:ext cx="6667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7" name="Line 7"/>
          <p:cNvSpPr>
            <a:spLocks noChangeShapeType="1"/>
          </p:cNvSpPr>
          <p:nvPr/>
        </p:nvSpPr>
        <p:spPr bwMode="auto">
          <a:xfrm>
            <a:off x="32527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8" name="Line 8"/>
          <p:cNvSpPr>
            <a:spLocks noChangeShapeType="1"/>
          </p:cNvSpPr>
          <p:nvPr/>
        </p:nvSpPr>
        <p:spPr bwMode="auto">
          <a:xfrm flipH="1">
            <a:off x="1425575" y="3876675"/>
            <a:ext cx="18129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9" name="Oval 9"/>
          <p:cNvSpPr>
            <a:spLocks noChangeArrowheads="1"/>
          </p:cNvSpPr>
          <p:nvPr/>
        </p:nvSpPr>
        <p:spPr bwMode="auto">
          <a:xfrm>
            <a:off x="31797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0" name="Oval 10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1" name="Rectangle 11"/>
          <p:cNvSpPr>
            <a:spLocks noChangeArrowheads="1"/>
          </p:cNvSpPr>
          <p:nvPr/>
        </p:nvSpPr>
        <p:spPr bwMode="auto">
          <a:xfrm>
            <a:off x="304006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81932" name="Rectangle 12"/>
          <p:cNvSpPr>
            <a:spLocks noChangeArrowheads="1"/>
          </p:cNvSpPr>
          <p:nvPr/>
        </p:nvSpPr>
        <p:spPr bwMode="auto">
          <a:xfrm>
            <a:off x="750888" y="3570288"/>
            <a:ext cx="6556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81933" name="Line 13"/>
          <p:cNvSpPr>
            <a:spLocks noChangeShapeType="1"/>
          </p:cNvSpPr>
          <p:nvPr/>
        </p:nvSpPr>
        <p:spPr bwMode="auto">
          <a:xfrm>
            <a:off x="1425575" y="3154363"/>
            <a:ext cx="5980113" cy="2346325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4" name="Arc 14"/>
          <p:cNvSpPr>
            <a:spLocks/>
          </p:cNvSpPr>
          <p:nvPr/>
        </p:nvSpPr>
        <p:spPr bwMode="auto">
          <a:xfrm>
            <a:off x="1668463" y="3883025"/>
            <a:ext cx="3165475" cy="2524125"/>
          </a:xfrm>
          <a:custGeom>
            <a:avLst/>
            <a:gdLst>
              <a:gd name="G0" fmla="+- 19954 0 0"/>
              <a:gd name="G1" fmla="+- 21600 0 0"/>
              <a:gd name="G2" fmla="+- 21600 0 0"/>
              <a:gd name="T0" fmla="*/ 0 w 39922"/>
              <a:gd name="T1" fmla="*/ 13329 h 21600"/>
              <a:gd name="T2" fmla="*/ 39922 w 39922"/>
              <a:gd name="T3" fmla="*/ 13364 h 21600"/>
              <a:gd name="T4" fmla="*/ 19954 w 399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2" h="21600" fill="none" extrusionOk="0">
                <a:moveTo>
                  <a:pt x="0" y="13329"/>
                </a:moveTo>
                <a:cubicBezTo>
                  <a:pt x="3344" y="5260"/>
                  <a:pt x="11219" y="0"/>
                  <a:pt x="19954" y="0"/>
                </a:cubicBezTo>
                <a:cubicBezTo>
                  <a:pt x="28702" y="0"/>
                  <a:pt x="36586" y="5276"/>
                  <a:pt x="39922" y="13363"/>
                </a:cubicBezTo>
              </a:path>
              <a:path w="39922" h="21600" stroke="0" extrusionOk="0">
                <a:moveTo>
                  <a:pt x="0" y="13329"/>
                </a:moveTo>
                <a:cubicBezTo>
                  <a:pt x="3344" y="5260"/>
                  <a:pt x="11219" y="0"/>
                  <a:pt x="19954" y="0"/>
                </a:cubicBezTo>
                <a:cubicBezTo>
                  <a:pt x="28702" y="0"/>
                  <a:pt x="36586" y="5276"/>
                  <a:pt x="39922" y="13363"/>
                </a:cubicBezTo>
                <a:lnTo>
                  <a:pt x="19954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5" name="Rectangle 15"/>
          <p:cNvSpPr>
            <a:spLocks noChangeArrowheads="1"/>
          </p:cNvSpPr>
          <p:nvPr/>
        </p:nvSpPr>
        <p:spPr bwMode="auto">
          <a:xfrm>
            <a:off x="2670175" y="1017588"/>
            <a:ext cx="56197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</a:t>
            </a:r>
          </a:p>
        </p:txBody>
      </p:sp>
      <p:sp>
        <p:nvSpPr>
          <p:cNvPr id="81936" name="AutoShape 16"/>
          <p:cNvSpPr>
            <a:spLocks noChangeArrowheads="1"/>
          </p:cNvSpPr>
          <p:nvPr/>
        </p:nvSpPr>
        <p:spPr bwMode="auto">
          <a:xfrm>
            <a:off x="4608513" y="2987675"/>
            <a:ext cx="357187" cy="1285875"/>
          </a:xfrm>
          <a:prstGeom prst="downArrow">
            <a:avLst>
              <a:gd name="adj1" fmla="val 50000"/>
              <a:gd name="adj2" fmla="val 18001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37" name="Rectangle 17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81938" name="Rectangle 18"/>
          <p:cNvSpPr>
            <a:spLocks noChangeArrowheads="1"/>
          </p:cNvSpPr>
          <p:nvPr/>
        </p:nvSpPr>
        <p:spPr bwMode="auto">
          <a:xfrm>
            <a:off x="1670050" y="2395538"/>
            <a:ext cx="26193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Follower’s</a:t>
            </a:r>
          </a:p>
          <a:p>
            <a:r>
              <a:rPr lang="en-US" altLang="en-US">
                <a:solidFill>
                  <a:schemeClr val="tx2"/>
                </a:solidFill>
              </a:rPr>
              <a:t>reaction curve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Stackelberg Games</a:t>
            </a:r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1428750" y="1000125"/>
            <a:ext cx="0" cy="45243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48" name="Rectangle 4"/>
          <p:cNvSpPr>
            <a:spLocks noChangeArrowheads="1"/>
          </p:cNvSpPr>
          <p:nvPr/>
        </p:nvSpPr>
        <p:spPr bwMode="auto">
          <a:xfrm>
            <a:off x="860425" y="633413"/>
            <a:ext cx="517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</a:p>
        </p:txBody>
      </p:sp>
      <p:sp>
        <p:nvSpPr>
          <p:cNvPr id="82949" name="Rectangle 5"/>
          <p:cNvSpPr>
            <a:spLocks noChangeArrowheads="1"/>
          </p:cNvSpPr>
          <p:nvPr/>
        </p:nvSpPr>
        <p:spPr bwMode="auto">
          <a:xfrm>
            <a:off x="7742238" y="5562600"/>
            <a:ext cx="517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</a:p>
        </p:txBody>
      </p:sp>
      <p:sp>
        <p:nvSpPr>
          <p:cNvPr id="82950" name="Line 6"/>
          <p:cNvSpPr>
            <a:spLocks noChangeShapeType="1"/>
          </p:cNvSpPr>
          <p:nvPr/>
        </p:nvSpPr>
        <p:spPr bwMode="auto">
          <a:xfrm flipH="1">
            <a:off x="1428750" y="5524500"/>
            <a:ext cx="6667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1" name="Line 7"/>
          <p:cNvSpPr>
            <a:spLocks noChangeShapeType="1"/>
          </p:cNvSpPr>
          <p:nvPr/>
        </p:nvSpPr>
        <p:spPr bwMode="auto">
          <a:xfrm>
            <a:off x="3252788" y="3876675"/>
            <a:ext cx="0" cy="164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 flipH="1">
            <a:off x="1425575" y="3876675"/>
            <a:ext cx="18129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3" name="Oval 9"/>
          <p:cNvSpPr>
            <a:spLocks noChangeArrowheads="1"/>
          </p:cNvSpPr>
          <p:nvPr/>
        </p:nvSpPr>
        <p:spPr bwMode="auto">
          <a:xfrm>
            <a:off x="3179763" y="5449888"/>
            <a:ext cx="144462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4" name="Oval 10"/>
          <p:cNvSpPr>
            <a:spLocks noChangeArrowheads="1"/>
          </p:cNvSpPr>
          <p:nvPr/>
        </p:nvSpPr>
        <p:spPr bwMode="auto">
          <a:xfrm>
            <a:off x="1352550" y="3805238"/>
            <a:ext cx="144463" cy="14446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5" name="Rectangle 11"/>
          <p:cNvSpPr>
            <a:spLocks noChangeArrowheads="1"/>
          </p:cNvSpPr>
          <p:nvPr/>
        </p:nvSpPr>
        <p:spPr bwMode="auto">
          <a:xfrm>
            <a:off x="2944813" y="5562600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/>
              <a:t>*</a:t>
            </a:r>
          </a:p>
        </p:txBody>
      </p:sp>
      <p:sp>
        <p:nvSpPr>
          <p:cNvPr id="82956" name="Rectangle 12"/>
          <p:cNvSpPr>
            <a:spLocks noChangeArrowheads="1"/>
          </p:cNvSpPr>
          <p:nvPr/>
        </p:nvSpPr>
        <p:spPr bwMode="auto">
          <a:xfrm>
            <a:off x="750888" y="3451225"/>
            <a:ext cx="655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/>
              <a:t>*</a:t>
            </a:r>
          </a:p>
        </p:txBody>
      </p:sp>
      <p:sp>
        <p:nvSpPr>
          <p:cNvPr id="82957" name="Line 13"/>
          <p:cNvSpPr>
            <a:spLocks noChangeShapeType="1"/>
          </p:cNvSpPr>
          <p:nvPr/>
        </p:nvSpPr>
        <p:spPr bwMode="auto">
          <a:xfrm>
            <a:off x="1425575" y="3154363"/>
            <a:ext cx="5980113" cy="2346325"/>
          </a:xfrm>
          <a:prstGeom prst="line">
            <a:avLst/>
          </a:prstGeom>
          <a:noFill/>
          <a:ln w="254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8" name="Arc 14"/>
          <p:cNvSpPr>
            <a:spLocks/>
          </p:cNvSpPr>
          <p:nvPr/>
        </p:nvSpPr>
        <p:spPr bwMode="auto">
          <a:xfrm>
            <a:off x="1668463" y="3883025"/>
            <a:ext cx="3165475" cy="2524125"/>
          </a:xfrm>
          <a:custGeom>
            <a:avLst/>
            <a:gdLst>
              <a:gd name="G0" fmla="+- 19954 0 0"/>
              <a:gd name="G1" fmla="+- 21600 0 0"/>
              <a:gd name="G2" fmla="+- 21600 0 0"/>
              <a:gd name="T0" fmla="*/ 0 w 39922"/>
              <a:gd name="T1" fmla="*/ 13329 h 21600"/>
              <a:gd name="T2" fmla="*/ 39922 w 39922"/>
              <a:gd name="T3" fmla="*/ 13364 h 21600"/>
              <a:gd name="T4" fmla="*/ 19954 w 39922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2" h="21600" fill="none" extrusionOk="0">
                <a:moveTo>
                  <a:pt x="0" y="13329"/>
                </a:moveTo>
                <a:cubicBezTo>
                  <a:pt x="3344" y="5260"/>
                  <a:pt x="11219" y="0"/>
                  <a:pt x="19954" y="0"/>
                </a:cubicBezTo>
                <a:cubicBezTo>
                  <a:pt x="28702" y="0"/>
                  <a:pt x="36586" y="5276"/>
                  <a:pt x="39922" y="13363"/>
                </a:cubicBezTo>
              </a:path>
              <a:path w="39922" h="21600" stroke="0" extrusionOk="0">
                <a:moveTo>
                  <a:pt x="0" y="13329"/>
                </a:moveTo>
                <a:cubicBezTo>
                  <a:pt x="3344" y="5260"/>
                  <a:pt x="11219" y="0"/>
                  <a:pt x="19954" y="0"/>
                </a:cubicBezTo>
                <a:cubicBezTo>
                  <a:pt x="28702" y="0"/>
                  <a:pt x="36586" y="5276"/>
                  <a:pt x="39922" y="13363"/>
                </a:cubicBezTo>
                <a:lnTo>
                  <a:pt x="19954" y="21600"/>
                </a:lnTo>
                <a:close/>
              </a:path>
            </a:pathLst>
          </a:custGeom>
          <a:noFill/>
          <a:ln w="25400" cap="rnd">
            <a:solidFill>
              <a:schemeClr val="hlink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59" name="Rectangle 15"/>
          <p:cNvSpPr>
            <a:spLocks noChangeArrowheads="1"/>
          </p:cNvSpPr>
          <p:nvPr/>
        </p:nvSpPr>
        <p:spPr bwMode="auto">
          <a:xfrm>
            <a:off x="2670175" y="1017588"/>
            <a:ext cx="56197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(y</a:t>
            </a:r>
            <a:r>
              <a:rPr lang="en-US" altLang="en-US" sz="3200" baseline="-25000"/>
              <a:t>1</a:t>
            </a:r>
            <a:r>
              <a:rPr lang="en-US" altLang="en-US" sz="3200"/>
              <a:t>*,y</a:t>
            </a:r>
            <a:r>
              <a:rPr lang="en-US" altLang="en-US" sz="3200" baseline="-25000"/>
              <a:t>2</a:t>
            </a:r>
            <a:r>
              <a:rPr lang="en-US" altLang="en-US" sz="3200"/>
              <a:t>*) is the Cournot-Nash</a:t>
            </a:r>
            <a:br>
              <a:rPr lang="en-US" altLang="en-US" sz="3200"/>
            </a:br>
            <a:r>
              <a:rPr lang="en-US" altLang="en-US" sz="3200"/>
              <a:t>equilibrium.  (y</a:t>
            </a:r>
            <a:r>
              <a:rPr lang="en-US" altLang="en-US" sz="3200" baseline="-25000"/>
              <a:t>1</a:t>
            </a:r>
            <a:r>
              <a:rPr lang="en-US" altLang="en-US" sz="3200" baseline="30000"/>
              <a:t>S</a:t>
            </a:r>
            <a:r>
              <a:rPr lang="en-US" altLang="en-US" sz="3200"/>
              <a:t>,y</a:t>
            </a:r>
            <a:r>
              <a:rPr lang="en-US" altLang="en-US" sz="3200" baseline="-25000"/>
              <a:t>2</a:t>
            </a:r>
            <a:r>
              <a:rPr lang="en-US" altLang="en-US" sz="3200" baseline="30000"/>
              <a:t>S</a:t>
            </a:r>
            <a:r>
              <a:rPr lang="en-US" altLang="en-US" sz="3200"/>
              <a:t>) is the</a:t>
            </a:r>
          </a:p>
          <a:p>
            <a:r>
              <a:rPr lang="en-US" altLang="en-US" sz="3200"/>
              <a:t>Stackelberg equilibrium.</a:t>
            </a:r>
          </a:p>
        </p:txBody>
      </p:sp>
      <p:sp>
        <p:nvSpPr>
          <p:cNvPr id="82960" name="AutoShape 16"/>
          <p:cNvSpPr>
            <a:spLocks noChangeArrowheads="1"/>
          </p:cNvSpPr>
          <p:nvPr/>
        </p:nvSpPr>
        <p:spPr bwMode="auto">
          <a:xfrm>
            <a:off x="4608513" y="2987675"/>
            <a:ext cx="357187" cy="1285875"/>
          </a:xfrm>
          <a:prstGeom prst="downArrow">
            <a:avLst>
              <a:gd name="adj1" fmla="val 50000"/>
              <a:gd name="adj2" fmla="val 180017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61" name="Rectangle 17"/>
          <p:cNvSpPr>
            <a:spLocks noChangeArrowheads="1"/>
          </p:cNvSpPr>
          <p:nvPr/>
        </p:nvSpPr>
        <p:spPr bwMode="auto">
          <a:xfrm>
            <a:off x="5194300" y="3327400"/>
            <a:ext cx="20431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 sz="3200"/>
              <a:t>Higher </a:t>
            </a:r>
            <a:r>
              <a:rPr lang="en-US" altLang="en-US" sz="3200">
                <a:latin typeface="Symbol" panose="05050102010706020507" pitchFamily="18" charset="2"/>
              </a:rPr>
              <a:t>P</a:t>
            </a:r>
            <a:r>
              <a:rPr lang="en-US" altLang="en-US" sz="3200" baseline="-25000"/>
              <a:t>1</a:t>
            </a:r>
          </a:p>
        </p:txBody>
      </p:sp>
      <p:sp>
        <p:nvSpPr>
          <p:cNvPr id="82962" name="Arc 18"/>
          <p:cNvSpPr>
            <a:spLocks/>
          </p:cNvSpPr>
          <p:nvPr/>
        </p:nvSpPr>
        <p:spPr bwMode="auto">
          <a:xfrm>
            <a:off x="1690688" y="3973513"/>
            <a:ext cx="3119437" cy="2524125"/>
          </a:xfrm>
          <a:custGeom>
            <a:avLst/>
            <a:gdLst>
              <a:gd name="G0" fmla="+- 19956 0 0"/>
              <a:gd name="G1" fmla="+- 21600 0 0"/>
              <a:gd name="G2" fmla="+- 21600 0 0"/>
              <a:gd name="T0" fmla="*/ 0 w 39923"/>
              <a:gd name="T1" fmla="*/ 13334 h 21600"/>
              <a:gd name="T2" fmla="*/ 39923 w 39923"/>
              <a:gd name="T3" fmla="*/ 13362 h 21600"/>
              <a:gd name="T4" fmla="*/ 19956 w 3992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923" h="21600" fill="none" extrusionOk="0">
                <a:moveTo>
                  <a:pt x="0" y="13334"/>
                </a:moveTo>
                <a:cubicBezTo>
                  <a:pt x="3343" y="5262"/>
                  <a:pt x="11219" y="0"/>
                  <a:pt x="19956" y="0"/>
                </a:cubicBezTo>
                <a:cubicBezTo>
                  <a:pt x="28703" y="0"/>
                  <a:pt x="36587" y="5275"/>
                  <a:pt x="39923" y="13361"/>
                </a:cubicBezTo>
              </a:path>
              <a:path w="39923" h="21600" stroke="0" extrusionOk="0">
                <a:moveTo>
                  <a:pt x="0" y="13334"/>
                </a:moveTo>
                <a:cubicBezTo>
                  <a:pt x="3343" y="5262"/>
                  <a:pt x="11219" y="0"/>
                  <a:pt x="19956" y="0"/>
                </a:cubicBezTo>
                <a:cubicBezTo>
                  <a:pt x="28703" y="0"/>
                  <a:pt x="36587" y="5275"/>
                  <a:pt x="39923" y="13361"/>
                </a:cubicBezTo>
                <a:lnTo>
                  <a:pt x="19956" y="21600"/>
                </a:lnTo>
                <a:close/>
              </a:path>
            </a:pathLst>
          </a:custGeom>
          <a:noFill/>
          <a:ln w="25400" cap="rnd">
            <a:solidFill>
              <a:srgbClr val="3BED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63" name="Line 19"/>
          <p:cNvSpPr>
            <a:spLocks noChangeShapeType="1"/>
          </p:cNvSpPr>
          <p:nvPr/>
        </p:nvSpPr>
        <p:spPr bwMode="auto">
          <a:xfrm>
            <a:off x="3705225" y="4106863"/>
            <a:ext cx="0" cy="141446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64" name="Oval 20"/>
          <p:cNvSpPr>
            <a:spLocks noChangeArrowheads="1"/>
          </p:cNvSpPr>
          <p:nvPr/>
        </p:nvSpPr>
        <p:spPr bwMode="auto">
          <a:xfrm>
            <a:off x="3632200" y="5449888"/>
            <a:ext cx="144463" cy="144462"/>
          </a:xfrm>
          <a:prstGeom prst="ellipse">
            <a:avLst/>
          </a:prstGeom>
          <a:solidFill>
            <a:srgbClr val="3BED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65" name="Rectangle 21"/>
          <p:cNvSpPr>
            <a:spLocks noChangeArrowheads="1"/>
          </p:cNvSpPr>
          <p:nvPr/>
        </p:nvSpPr>
        <p:spPr bwMode="auto">
          <a:xfrm>
            <a:off x="3540125" y="5562600"/>
            <a:ext cx="677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1</a:t>
            </a:r>
            <a:r>
              <a:rPr lang="en-US" altLang="en-US" baseline="30000"/>
              <a:t>S</a:t>
            </a:r>
          </a:p>
        </p:txBody>
      </p:sp>
      <p:sp>
        <p:nvSpPr>
          <p:cNvPr id="82966" name="Line 22"/>
          <p:cNvSpPr>
            <a:spLocks noChangeShapeType="1"/>
          </p:cNvSpPr>
          <p:nvPr/>
        </p:nvSpPr>
        <p:spPr bwMode="auto">
          <a:xfrm flipH="1">
            <a:off x="1455738" y="4106863"/>
            <a:ext cx="22510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67" name="Oval 23"/>
          <p:cNvSpPr>
            <a:spLocks noChangeArrowheads="1"/>
          </p:cNvSpPr>
          <p:nvPr/>
        </p:nvSpPr>
        <p:spPr bwMode="auto">
          <a:xfrm>
            <a:off x="1352550" y="4035425"/>
            <a:ext cx="144463" cy="144463"/>
          </a:xfrm>
          <a:prstGeom prst="ellipse">
            <a:avLst/>
          </a:prstGeom>
          <a:solidFill>
            <a:srgbClr val="3BED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968" name="Rectangle 24"/>
          <p:cNvSpPr>
            <a:spLocks noChangeArrowheads="1"/>
          </p:cNvSpPr>
          <p:nvPr/>
        </p:nvSpPr>
        <p:spPr bwMode="auto">
          <a:xfrm>
            <a:off x="1670050" y="2395538"/>
            <a:ext cx="261937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>
                <a:solidFill>
                  <a:schemeClr val="tx2"/>
                </a:solidFill>
              </a:rPr>
              <a:t>Follower’s</a:t>
            </a:r>
          </a:p>
          <a:p>
            <a:r>
              <a:rPr lang="en-US" altLang="en-US">
                <a:solidFill>
                  <a:schemeClr val="tx2"/>
                </a:solidFill>
              </a:rPr>
              <a:t>reaction curve</a:t>
            </a:r>
          </a:p>
        </p:txBody>
      </p:sp>
      <p:sp>
        <p:nvSpPr>
          <p:cNvPr id="82969" name="Rectangle 25"/>
          <p:cNvSpPr>
            <a:spLocks noChangeArrowheads="1"/>
          </p:cNvSpPr>
          <p:nvPr/>
        </p:nvSpPr>
        <p:spPr bwMode="auto">
          <a:xfrm>
            <a:off x="682625" y="3990975"/>
            <a:ext cx="677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r>
              <a:rPr lang="en-US" altLang="en-US"/>
              <a:t>y</a:t>
            </a:r>
            <a:r>
              <a:rPr lang="en-US" altLang="en-US" baseline="-25000"/>
              <a:t>2</a:t>
            </a:r>
            <a:r>
              <a:rPr lang="en-US" altLang="en-US" baseline="30000"/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Price Competition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What if firms compete using only price-setting strategies, instead of using only quantity-setting strategies?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Games in which firms use only price strategies and play simultaneously are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Bertrand</a:t>
            </a:r>
            <a:r>
              <a:rPr lang="en-US" altLang="zh-TW">
                <a:ea typeface="新細明體" panose="02020500000000000000" pitchFamily="18" charset="-120"/>
              </a:rPr>
              <a:t> games.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Bertrand Games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Each firm’s marginal production cost is constant at c.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All firms set their prices simultaneously.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Q:  Is there a Nash equilibrium?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Bertrand Games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Each firm’s marginal production cost is constant at c.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All firms set their prices simultaneously.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Q:  Is there a Nash equilibrium?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A:  Yes.  Exactly one.  All firms set their prices equal to the marginal cost c.  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Bertrand Games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one firm sets its price higher than another firm’s price.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Then the higher-priced firm would have no customers.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Hence, at an equilibrium, all firms must set the same price.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Bertrand Games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Suppose the common price set by all firm is higher than marginal cost c.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Then one firm can just slightly lower its price and sell to all the buyers, thereby increasing its profit.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only common price which prevents undercutting is c.  Hence  this is the only Nash equilibrium.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Sequential Price Games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What if, instead of simultaneous play in pricing strategies, one firm decides its price ahead of the others.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This is a sequential game in pricing strategies called a </a:t>
            </a:r>
            <a:r>
              <a:rPr lang="en-US" altLang="zh-TW">
                <a:solidFill>
                  <a:schemeClr val="tx2"/>
                </a:solidFill>
                <a:ea typeface="新細明體" panose="02020500000000000000" pitchFamily="18" charset="-120"/>
              </a:rPr>
              <a:t>price-leadership game</a:t>
            </a:r>
            <a:r>
              <a:rPr lang="en-US" altLang="zh-TW">
                <a:ea typeface="新細明體" panose="02020500000000000000" pitchFamily="18" charset="-120"/>
              </a:rPr>
              <a:t>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firm which sets its price ahead of the other firms is the price-leader.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Sequential Price Games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Think of one large firm (the leader) and many competitive small firms (the followers).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small firms are price-takers and so their collective supply reaction to a market price p is their aggregate supply function Y</a:t>
            </a:r>
            <a:r>
              <a:rPr lang="en-US" altLang="zh-TW" baseline="-25000">
                <a:ea typeface="新細明體" panose="02020500000000000000" pitchFamily="18" charset="-120"/>
              </a:rPr>
              <a:t>f</a:t>
            </a:r>
            <a:r>
              <a:rPr lang="en-US" altLang="zh-TW">
                <a:ea typeface="新細明體" panose="02020500000000000000" pitchFamily="18" charset="-120"/>
              </a:rPr>
              <a:t>(p).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Sequential Price Games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market demand function is D(p).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So the leader knows that if it sets a price p the quantity demanded from it will be the </a:t>
            </a:r>
            <a:r>
              <a:rPr lang="en-US" altLang="zh-TW">
                <a:solidFill>
                  <a:srgbClr val="3BED00"/>
                </a:solidFill>
                <a:ea typeface="新細明體" panose="02020500000000000000" pitchFamily="18" charset="-120"/>
              </a:rPr>
              <a:t>residual demand</a:t>
            </a:r>
            <a:r>
              <a:rPr lang="en-US" altLang="zh-TW">
                <a:ea typeface="新細明體" panose="02020500000000000000" pitchFamily="18" charset="-120"/>
              </a:rPr>
              <a:t/>
            </a:r>
            <a:br>
              <a:rPr lang="en-US" altLang="zh-TW">
                <a:ea typeface="新細明體" panose="02020500000000000000" pitchFamily="18" charset="-120"/>
              </a:rPr>
            </a:br>
            <a:endParaRPr lang="en-US" altLang="zh-TW">
              <a:ea typeface="新細明體" panose="02020500000000000000" pitchFamily="18" charset="-120"/>
            </a:endParaRPr>
          </a:p>
          <a:p>
            <a:r>
              <a:rPr lang="en-US" altLang="zh-TW">
                <a:ea typeface="新細明體" panose="02020500000000000000" pitchFamily="18" charset="-120"/>
              </a:rPr>
              <a:t>Hence the leader’s profit function is</a:t>
            </a:r>
          </a:p>
        </p:txBody>
      </p:sp>
      <p:graphicFrame>
        <p:nvGraphicFramePr>
          <p:cNvPr id="97284" name="Object 4"/>
          <p:cNvGraphicFramePr>
            <a:graphicFrameLocks/>
          </p:cNvGraphicFramePr>
          <p:nvPr/>
        </p:nvGraphicFramePr>
        <p:xfrm>
          <a:off x="2601913" y="3597275"/>
          <a:ext cx="3894137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0" name="Equation" r:id="rId3" imgW="3606480" imgH="469800" progId="Equation.2">
                  <p:embed/>
                </p:oleObj>
              </mc:Choice>
              <mc:Fallback>
                <p:oleObj name="Equation" r:id="rId3" imgW="3606480" imgH="4698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1913" y="3597275"/>
                        <a:ext cx="3894137" cy="49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85" name="Object 5"/>
          <p:cNvGraphicFramePr>
            <a:graphicFrameLocks/>
          </p:cNvGraphicFramePr>
          <p:nvPr/>
        </p:nvGraphicFramePr>
        <p:xfrm>
          <a:off x="481013" y="4716463"/>
          <a:ext cx="8272462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1" name="Equation" r:id="rId5" imgW="7670520" imgH="469800" progId="Equation.3">
                  <p:embed/>
                </p:oleObj>
              </mc:Choice>
              <mc:Fallback>
                <p:oleObj name="Equation" r:id="rId5" imgW="7670520" imgH="46980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3" y="4716463"/>
                        <a:ext cx="8272462" cy="48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Sequential Price Games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altLang="zh-TW">
                <a:ea typeface="新細明體" panose="02020500000000000000" pitchFamily="18" charset="-120"/>
              </a:rPr>
              <a:t>The leader’s profit function is</a:t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/>
            </a:r>
            <a:br>
              <a:rPr lang="en-US" altLang="zh-TW">
                <a:ea typeface="新細明體" panose="02020500000000000000" pitchFamily="18" charset="-120"/>
              </a:rPr>
            </a:br>
            <a:r>
              <a:rPr lang="en-US" altLang="zh-TW">
                <a:ea typeface="新細明體" panose="02020500000000000000" pitchFamily="18" charset="-120"/>
              </a:rPr>
              <a:t>so the leader chooses the price level p* for which profit is maximized.</a:t>
            </a:r>
          </a:p>
          <a:p>
            <a:r>
              <a:rPr lang="en-US" altLang="zh-TW">
                <a:ea typeface="新細明體" panose="02020500000000000000" pitchFamily="18" charset="-120"/>
              </a:rPr>
              <a:t>The followers collectively supply Y</a:t>
            </a:r>
            <a:r>
              <a:rPr lang="en-US" altLang="zh-TW" baseline="-25000">
                <a:ea typeface="新細明體" panose="02020500000000000000" pitchFamily="18" charset="-120"/>
              </a:rPr>
              <a:t>f</a:t>
            </a:r>
            <a:r>
              <a:rPr lang="en-US" altLang="zh-TW">
                <a:ea typeface="新細明體" panose="02020500000000000000" pitchFamily="18" charset="-120"/>
              </a:rPr>
              <a:t>(p*) units and the leader supplies the residual quantity D(p*) - Y</a:t>
            </a:r>
            <a:r>
              <a:rPr lang="en-US" altLang="zh-TW" baseline="-25000">
                <a:ea typeface="新細明體" panose="02020500000000000000" pitchFamily="18" charset="-120"/>
              </a:rPr>
              <a:t>f</a:t>
            </a:r>
            <a:r>
              <a:rPr lang="en-US" altLang="zh-TW">
                <a:ea typeface="新細明體" panose="02020500000000000000" pitchFamily="18" charset="-120"/>
              </a:rPr>
              <a:t>(p*).</a:t>
            </a:r>
          </a:p>
        </p:txBody>
      </p:sp>
      <p:graphicFrame>
        <p:nvGraphicFramePr>
          <p:cNvPr id="98308" name="Object 4"/>
          <p:cNvGraphicFramePr>
            <a:graphicFrameLocks/>
          </p:cNvGraphicFramePr>
          <p:nvPr/>
        </p:nvGraphicFramePr>
        <p:xfrm>
          <a:off x="360363" y="2001838"/>
          <a:ext cx="8455025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1" name="Equation" r:id="rId3" imgW="7848360" imgH="469800" progId="Equation.2">
                  <p:embed/>
                </p:oleObj>
              </mc:Choice>
              <mc:Fallback>
                <p:oleObj name="Equation" r:id="rId3" imgW="7848360" imgH="469800" progId="Equation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363" y="2001838"/>
                        <a:ext cx="8455025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s On Blue">
  <a:themeElements>
    <a:clrScheme name="Lines On Blue 1">
      <a:dk1>
        <a:srgbClr val="000000"/>
      </a:dk1>
      <a:lt1>
        <a:srgbClr val="FFFFFF"/>
      </a:lt1>
      <a:dk2>
        <a:srgbClr val="000000"/>
      </a:dk2>
      <a:lt2>
        <a:srgbClr val="FFFF00"/>
      </a:lt2>
      <a:accent1>
        <a:srgbClr val="FF9933"/>
      </a:accent1>
      <a:accent2>
        <a:srgbClr val="0000FF"/>
      </a:accent2>
      <a:accent3>
        <a:srgbClr val="AAAAAA"/>
      </a:accent3>
      <a:accent4>
        <a:srgbClr val="DADADA"/>
      </a:accent4>
      <a:accent5>
        <a:srgbClr val="FFCAAD"/>
      </a:accent5>
      <a:accent6>
        <a:srgbClr val="0000E7"/>
      </a:accent6>
      <a:hlink>
        <a:srgbClr val="FF33CC"/>
      </a:hlink>
      <a:folHlink>
        <a:srgbClr val="000080"/>
      </a:folHlink>
    </a:clrScheme>
    <a:fontScheme name="Lines On Blu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Lines On Blue 1">
        <a:dk1>
          <a:srgbClr val="000000"/>
        </a:dk1>
        <a:lt1>
          <a:srgbClr val="FFFFFF"/>
        </a:lt1>
        <a:dk2>
          <a:srgbClr val="000000"/>
        </a:dk2>
        <a:lt2>
          <a:srgbClr val="FFFF00"/>
        </a:lt2>
        <a:accent1>
          <a:srgbClr val="FF9933"/>
        </a:accent1>
        <a:accent2>
          <a:srgbClr val="0000FF"/>
        </a:accent2>
        <a:accent3>
          <a:srgbClr val="AAAAAA"/>
        </a:accent3>
        <a:accent4>
          <a:srgbClr val="DADADA"/>
        </a:accent4>
        <a:accent5>
          <a:srgbClr val="FFCAAD"/>
        </a:accent5>
        <a:accent6>
          <a:srgbClr val="0000E7"/>
        </a:accent6>
        <a:hlink>
          <a:srgbClr val="FF33CC"/>
        </a:hlink>
        <a:folHlink>
          <a:srgbClr val="000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2">
        <a:dk1>
          <a:srgbClr val="000000"/>
        </a:dk1>
        <a:lt1>
          <a:srgbClr val="CCCCFF"/>
        </a:lt1>
        <a:dk2>
          <a:srgbClr val="660066"/>
        </a:dk2>
        <a:lt2>
          <a:srgbClr val="99CCFF"/>
        </a:lt2>
        <a:accent1>
          <a:srgbClr val="33CCFF"/>
        </a:accent1>
        <a:accent2>
          <a:srgbClr val="6699FF"/>
        </a:accent2>
        <a:accent3>
          <a:srgbClr val="E2E2FF"/>
        </a:accent3>
        <a:accent4>
          <a:srgbClr val="000000"/>
        </a:accent4>
        <a:accent5>
          <a:srgbClr val="ADE2FF"/>
        </a:accent5>
        <a:accent6>
          <a:srgbClr val="5C8AE7"/>
        </a:accent6>
        <a:hlink>
          <a:srgbClr val="6666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es On Blu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ines On Blue 4">
        <a:dk1>
          <a:srgbClr val="000066"/>
        </a:dk1>
        <a:lt1>
          <a:srgbClr val="EAEAEA"/>
        </a:lt1>
        <a:dk2>
          <a:srgbClr val="660066"/>
        </a:dk2>
        <a:lt2>
          <a:srgbClr val="CBCBCB"/>
        </a:lt2>
        <a:accent1>
          <a:srgbClr val="330099"/>
        </a:accent1>
        <a:accent2>
          <a:srgbClr val="FF7C80"/>
        </a:accent2>
        <a:accent3>
          <a:srgbClr val="B8AAB8"/>
        </a:accent3>
        <a:accent4>
          <a:srgbClr val="C8C8C8"/>
        </a:accent4>
        <a:accent5>
          <a:srgbClr val="ADAACA"/>
        </a:accent5>
        <a:accent6>
          <a:srgbClr val="E77073"/>
        </a:accent6>
        <a:hlink>
          <a:srgbClr val="6666FF"/>
        </a:hlink>
        <a:folHlink>
          <a:srgbClr val="D6009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5">
        <a:dk1>
          <a:srgbClr val="000080"/>
        </a:dk1>
        <a:lt1>
          <a:srgbClr val="EAEAEA"/>
        </a:lt1>
        <a:dk2>
          <a:srgbClr val="9933FF"/>
        </a:dk2>
        <a:lt2>
          <a:srgbClr val="CBCBCB"/>
        </a:lt2>
        <a:accent1>
          <a:srgbClr val="00CC99"/>
        </a:accent1>
        <a:accent2>
          <a:srgbClr val="00CCFF"/>
        </a:accent2>
        <a:accent3>
          <a:srgbClr val="CAADFF"/>
        </a:accent3>
        <a:accent4>
          <a:srgbClr val="C8C8C8"/>
        </a:accent4>
        <a:accent5>
          <a:srgbClr val="AAE2CA"/>
        </a:accent5>
        <a:accent6>
          <a:srgbClr val="00B9E7"/>
        </a:accent6>
        <a:hlink>
          <a:srgbClr val="6666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ines On Blue 6">
        <a:dk1>
          <a:srgbClr val="000000"/>
        </a:dk1>
        <a:lt1>
          <a:srgbClr val="FFFFCC"/>
        </a:lt1>
        <a:dk2>
          <a:srgbClr val="660066"/>
        </a:dk2>
        <a:lt2>
          <a:srgbClr val="FFFFFF"/>
        </a:lt2>
        <a:accent1>
          <a:srgbClr val="99CCFF"/>
        </a:accent1>
        <a:accent2>
          <a:srgbClr val="FFCC99"/>
        </a:accent2>
        <a:accent3>
          <a:srgbClr val="FFFFE2"/>
        </a:accent3>
        <a:accent4>
          <a:srgbClr val="000000"/>
        </a:accent4>
        <a:accent5>
          <a:srgbClr val="CAE2FF"/>
        </a:accent5>
        <a:accent6>
          <a:srgbClr val="E7B98A"/>
        </a:accent6>
        <a:hlink>
          <a:srgbClr val="CC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Lines On Blue 1">
    <a:dk1>
      <a:srgbClr val="000000"/>
    </a:dk1>
    <a:lt1>
      <a:srgbClr val="FFFFFF"/>
    </a:lt1>
    <a:dk2>
      <a:srgbClr val="000000"/>
    </a:dk2>
    <a:lt2>
      <a:srgbClr val="FFFF00"/>
    </a:lt2>
    <a:accent1>
      <a:srgbClr val="FF9933"/>
    </a:accent1>
    <a:accent2>
      <a:srgbClr val="0000FF"/>
    </a:accent2>
    <a:accent3>
      <a:srgbClr val="AAAAAA"/>
    </a:accent3>
    <a:accent4>
      <a:srgbClr val="DADADA"/>
    </a:accent4>
    <a:accent5>
      <a:srgbClr val="FFCAAD"/>
    </a:accent5>
    <a:accent6>
      <a:srgbClr val="0000E7"/>
    </a:accent6>
    <a:hlink>
      <a:srgbClr val="FF33CC"/>
    </a:hlink>
    <a:folHlink>
      <a:srgbClr val="0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C:\MSOffice\Templates\Presentation Designs\Lines On Blue.pot</Template>
  <TotalTime>1345</TotalTime>
  <Words>2523</Words>
  <Application>Microsoft Office PowerPoint</Application>
  <PresentationFormat>On-screen Show (4:3)</PresentationFormat>
  <Paragraphs>414</Paragraphs>
  <Slides>77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77</vt:i4>
      </vt:variant>
    </vt:vector>
  </HeadingPairs>
  <TitlesOfParts>
    <vt:vector size="86" baseType="lpstr">
      <vt:lpstr>Times New Roman</vt:lpstr>
      <vt:lpstr>Arial</vt:lpstr>
      <vt:lpstr>Monotype Sorts</vt:lpstr>
      <vt:lpstr>新細明體</vt:lpstr>
      <vt:lpstr>Symbol</vt:lpstr>
      <vt:lpstr>Trebuchet MS</vt:lpstr>
      <vt:lpstr>Lines On Blue</vt:lpstr>
      <vt:lpstr>Equation</vt:lpstr>
      <vt:lpstr>Microsoft Equation 3.0</vt:lpstr>
      <vt:lpstr>Oligopoly: A Game Theoretical Analysis</vt:lpstr>
      <vt:lpstr>Oligopoly</vt:lpstr>
      <vt:lpstr>Oligopoly</vt:lpstr>
      <vt:lpstr>Quantity Competition</vt:lpstr>
      <vt:lpstr>Quantity Competition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Competition; An Example</vt:lpstr>
      <vt:lpstr>Quantity Competition</vt:lpstr>
      <vt:lpstr>Quantity Competition</vt:lpstr>
      <vt:lpstr>Quantity Competition</vt:lpstr>
      <vt:lpstr>Iso-Profit Curves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Collusion &amp; Punishment Strategies</vt:lpstr>
      <vt:lpstr>The Order of Play</vt:lpstr>
      <vt:lpstr>The Order of Play</vt:lpstr>
      <vt:lpstr>The Order of Play</vt:lpstr>
      <vt:lpstr>Stackelberg Games</vt:lpstr>
      <vt:lpstr>Stackelberg Games</vt:lpstr>
      <vt:lpstr>Stackelberg Games</vt:lpstr>
      <vt:lpstr>Stackelberg Games; An Example</vt:lpstr>
      <vt:lpstr>Stackelberg Games; An Example</vt:lpstr>
      <vt:lpstr>Stackelberg Games; An Example</vt:lpstr>
      <vt:lpstr>Stackelberg Games</vt:lpstr>
      <vt:lpstr>Stackelberg Games</vt:lpstr>
      <vt:lpstr>Stackelberg Games</vt:lpstr>
      <vt:lpstr>Price Competition</vt:lpstr>
      <vt:lpstr>Bertrand Games</vt:lpstr>
      <vt:lpstr>Bertrand Games</vt:lpstr>
      <vt:lpstr>Bertrand Games</vt:lpstr>
      <vt:lpstr>Bertrand Games</vt:lpstr>
      <vt:lpstr>Sequential Price Games</vt:lpstr>
      <vt:lpstr>Sequential Price Games</vt:lpstr>
      <vt:lpstr>Sequential Price Games</vt:lpstr>
      <vt:lpstr>Sequential Price Games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Twenty-Six</dc:title>
  <dc:creator>LSA Media Services, PC-69</dc:creator>
  <cp:lastModifiedBy>Ton Wrasai</cp:lastModifiedBy>
  <cp:revision>110</cp:revision>
  <dcterms:created xsi:type="dcterms:W3CDTF">1997-02-23T16:08:12Z</dcterms:created>
  <dcterms:modified xsi:type="dcterms:W3CDTF">2019-04-10T01:20:05Z</dcterms:modified>
</cp:coreProperties>
</file>