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61" r:id="rId5"/>
    <p:sldId id="262" r:id="rId6"/>
    <p:sldId id="259" r:id="rId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00" d="100"/>
          <a:sy n="100" d="100"/>
        </p:scale>
        <p:origin x="-2456" y="-37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1" Type="http://schemas.openxmlformats.org/officeDocument/2006/relationships/theme" Target="theme/theme1.xml"/><Relationship Id="rId12"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printerSettings" Target="printerSettings/printerSettings1.bin"/><Relationship Id="rId9" Type="http://schemas.openxmlformats.org/officeDocument/2006/relationships/presProps" Target="presProps.xml"/><Relationship Id="rId10"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oleObject" Target="Macintosh%20HD:Users:akikovandenberg:Downloads:Data_Extract_From_World_Development_Indicators%20(17).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Macintosh%20HD:Users:akikovandenberg:Downloads:Data_Extract_From_World_Development_Indicators%20(17).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dirty="0"/>
              <a:t>Food exports </a:t>
            </a:r>
            <a:endParaRPr lang="en-US" dirty="0" smtClean="0"/>
          </a:p>
          <a:p>
            <a:pPr>
              <a:defRPr/>
            </a:pPr>
            <a:r>
              <a:rPr lang="en-US" dirty="0" smtClean="0"/>
              <a:t>(</a:t>
            </a:r>
            <a:r>
              <a:rPr lang="en-US" dirty="0"/>
              <a:t>% of merchandise exports), Thailand</a:t>
            </a:r>
          </a:p>
        </c:rich>
      </c:tx>
      <c:layout/>
      <c:overlay val="0"/>
    </c:title>
    <c:autoTitleDeleted val="0"/>
    <c:plotArea>
      <c:layout>
        <c:manualLayout>
          <c:layoutTarget val="inner"/>
          <c:xMode val="edge"/>
          <c:yMode val="edge"/>
          <c:x val="0.0654759427530781"/>
          <c:y val="0.217734988385312"/>
          <c:w val="0.823634868062957"/>
          <c:h val="0.713284975105361"/>
        </c:manualLayout>
      </c:layout>
      <c:lineChart>
        <c:grouping val="standard"/>
        <c:varyColors val="0"/>
        <c:ser>
          <c:idx val="0"/>
          <c:order val="0"/>
          <c:tx>
            <c:strRef>
              <c:f>Sheet1!$C$8</c:f>
              <c:strCache>
                <c:ptCount val="1"/>
                <c:pt idx="0">
                  <c:v>Food exports (% of merchandise exports), Thailand</c:v>
                </c:pt>
              </c:strCache>
            </c:strRef>
          </c:tx>
          <c:spPr>
            <a:ln>
              <a:solidFill>
                <a:schemeClr val="accent4"/>
              </a:solidFill>
            </a:ln>
          </c:spPr>
          <c:marker>
            <c:symbol val="none"/>
          </c:marker>
          <c:dPt>
            <c:idx val="4"/>
            <c:bubble3D val="0"/>
            <c:spPr>
              <a:ln>
                <a:solidFill>
                  <a:schemeClr val="accent4"/>
                </a:solidFill>
              </a:ln>
            </c:spPr>
          </c:dPt>
          <c:cat>
            <c:numRef>
              <c:f>Sheet1!$B$9:$B$28</c:f>
              <c:numCache>
                <c:formatCode>@</c:formatCode>
                <c:ptCount val="20"/>
                <c:pt idx="0">
                  <c:v>1996.0</c:v>
                </c:pt>
                <c:pt idx="1">
                  <c:v>1997.0</c:v>
                </c:pt>
                <c:pt idx="2">
                  <c:v>1998.0</c:v>
                </c:pt>
                <c:pt idx="3">
                  <c:v>1999.0</c:v>
                </c:pt>
                <c:pt idx="4">
                  <c:v>2000.0</c:v>
                </c:pt>
                <c:pt idx="5">
                  <c:v>2001.0</c:v>
                </c:pt>
                <c:pt idx="6">
                  <c:v>2002.0</c:v>
                </c:pt>
                <c:pt idx="7">
                  <c:v>2003.0</c:v>
                </c:pt>
                <c:pt idx="8">
                  <c:v>2004.0</c:v>
                </c:pt>
                <c:pt idx="9">
                  <c:v>2005.0</c:v>
                </c:pt>
                <c:pt idx="10">
                  <c:v>2006.0</c:v>
                </c:pt>
                <c:pt idx="11">
                  <c:v>2007.0</c:v>
                </c:pt>
                <c:pt idx="12">
                  <c:v>2008.0</c:v>
                </c:pt>
                <c:pt idx="13">
                  <c:v>2009.0</c:v>
                </c:pt>
                <c:pt idx="14">
                  <c:v>2010.0</c:v>
                </c:pt>
                <c:pt idx="15">
                  <c:v>2011.0</c:v>
                </c:pt>
                <c:pt idx="16">
                  <c:v>2012.0</c:v>
                </c:pt>
                <c:pt idx="17">
                  <c:v>2013.0</c:v>
                </c:pt>
                <c:pt idx="18">
                  <c:v>2014.0</c:v>
                </c:pt>
                <c:pt idx="19">
                  <c:v>2015.0</c:v>
                </c:pt>
              </c:numCache>
            </c:numRef>
          </c:cat>
          <c:val>
            <c:numRef>
              <c:f>Sheet1!$C$9:$C$28</c:f>
              <c:numCache>
                <c:formatCode>_-* #,##0.0_-;\-* #,##0.0_-;_-* "-"??_-;_-@_-</c:formatCode>
                <c:ptCount val="20"/>
                <c:pt idx="0">
                  <c:v>19.78678983615497</c:v>
                </c:pt>
                <c:pt idx="1">
                  <c:v>18.54108382977214</c:v>
                </c:pt>
                <c:pt idx="2">
                  <c:v>18.21905434291203</c:v>
                </c:pt>
                <c:pt idx="3">
                  <c:v>17.07313810092932</c:v>
                </c:pt>
                <c:pt idx="4">
                  <c:v>14.392746696253</c:v>
                </c:pt>
                <c:pt idx="5">
                  <c:v>15.41196696284132</c:v>
                </c:pt>
                <c:pt idx="6">
                  <c:v>14.6267907621247</c:v>
                </c:pt>
                <c:pt idx="7">
                  <c:v>14.15559037565723</c:v>
                </c:pt>
                <c:pt idx="8">
                  <c:v>12.94977181934637</c:v>
                </c:pt>
                <c:pt idx="9">
                  <c:v>11.63684797214507</c:v>
                </c:pt>
                <c:pt idx="10">
                  <c:v>11.28654712641223</c:v>
                </c:pt>
                <c:pt idx="11">
                  <c:v>11.64900416765655</c:v>
                </c:pt>
                <c:pt idx="12">
                  <c:v>13.49905872168246</c:v>
                </c:pt>
                <c:pt idx="13">
                  <c:v>15.07095148550262</c:v>
                </c:pt>
                <c:pt idx="14">
                  <c:v>13.23128477660185</c:v>
                </c:pt>
                <c:pt idx="15">
                  <c:v>14.1051525390159</c:v>
                </c:pt>
                <c:pt idx="16">
                  <c:v>13.77491578940192</c:v>
                </c:pt>
                <c:pt idx="17">
                  <c:v>13.03969258751201</c:v>
                </c:pt>
                <c:pt idx="18">
                  <c:v>13.73389889839507</c:v>
                </c:pt>
                <c:pt idx="19">
                  <c:v>13.78113241110625</c:v>
                </c:pt>
              </c:numCache>
            </c:numRef>
          </c:val>
          <c:smooth val="0"/>
        </c:ser>
        <c:dLbls>
          <c:showLegendKey val="0"/>
          <c:showVal val="0"/>
          <c:showCatName val="0"/>
          <c:showSerName val="0"/>
          <c:showPercent val="0"/>
          <c:showBubbleSize val="0"/>
        </c:dLbls>
        <c:marker val="1"/>
        <c:smooth val="0"/>
        <c:axId val="-2116297144"/>
        <c:axId val="-2116294104"/>
      </c:lineChart>
      <c:catAx>
        <c:axId val="-2116297144"/>
        <c:scaling>
          <c:orientation val="minMax"/>
        </c:scaling>
        <c:delete val="0"/>
        <c:axPos val="b"/>
        <c:numFmt formatCode="@" sourceLinked="1"/>
        <c:majorTickMark val="out"/>
        <c:minorTickMark val="none"/>
        <c:tickLblPos val="nextTo"/>
        <c:crossAx val="-2116294104"/>
        <c:crosses val="autoZero"/>
        <c:auto val="1"/>
        <c:lblAlgn val="ctr"/>
        <c:lblOffset val="100"/>
        <c:noMultiLvlLbl val="0"/>
      </c:catAx>
      <c:valAx>
        <c:axId val="-2116294104"/>
        <c:scaling>
          <c:orientation val="minMax"/>
        </c:scaling>
        <c:delete val="0"/>
        <c:axPos val="l"/>
        <c:majorGridlines/>
        <c:numFmt formatCode="_-* #,##0.0_-;\-* #,##0.0_-;_-* &quot;-&quot;??_-;_-@_-" sourceLinked="1"/>
        <c:majorTickMark val="out"/>
        <c:minorTickMark val="none"/>
        <c:tickLblPos val="nextTo"/>
        <c:crossAx val="-2116297144"/>
        <c:crosses val="autoZero"/>
        <c:crossBetween val="between"/>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18"/>
    </mc:Choice>
    <mc:Fallback>
      <c:style val="18"/>
    </mc:Fallback>
  </mc:AlternateContent>
  <c:chart>
    <c:title>
      <c:tx>
        <c:rich>
          <a:bodyPr/>
          <a:lstStyle/>
          <a:p>
            <a:pPr>
              <a:defRPr/>
            </a:pPr>
            <a:r>
              <a:rPr lang="en-US" dirty="0" smtClean="0"/>
              <a:t>Food, beverage</a:t>
            </a:r>
            <a:r>
              <a:rPr lang="en-US" baseline="0" dirty="0" smtClean="0"/>
              <a:t> and tobacco as a share (</a:t>
            </a:r>
            <a:r>
              <a:rPr lang="en-US" dirty="0" smtClean="0"/>
              <a:t>%) of manufacturing value added, Thailand</a:t>
            </a:r>
            <a:endParaRPr lang="en-US" dirty="0"/>
          </a:p>
        </c:rich>
      </c:tx>
      <c:layout/>
      <c:overlay val="0"/>
    </c:title>
    <c:autoTitleDeleted val="0"/>
    <c:plotArea>
      <c:layout>
        <c:manualLayout>
          <c:layoutTarget val="inner"/>
          <c:xMode val="edge"/>
          <c:yMode val="edge"/>
          <c:x val="0.0955644669803271"/>
          <c:y val="0.240594522724133"/>
          <c:w val="0.795707130358705"/>
          <c:h val="0.697859165630612"/>
        </c:manualLayout>
      </c:layout>
      <c:barChart>
        <c:barDir val="col"/>
        <c:grouping val="clustered"/>
        <c:varyColors val="0"/>
        <c:ser>
          <c:idx val="0"/>
          <c:order val="0"/>
          <c:tx>
            <c:strRef>
              <c:f>Data!$N$11</c:f>
              <c:strCache>
                <c:ptCount val="1"/>
                <c:pt idx="0">
                  <c:v>%</c:v>
                </c:pt>
              </c:strCache>
            </c:strRef>
          </c:tx>
          <c:spPr>
            <a:solidFill>
              <a:srgbClr val="C0504D"/>
            </a:solidFill>
          </c:spPr>
          <c:invertIfNegative val="0"/>
          <c:dPt>
            <c:idx val="1"/>
            <c:invertIfNegative val="0"/>
            <c:bubble3D val="0"/>
            <c:spPr>
              <a:solidFill>
                <a:schemeClr val="accent1"/>
              </a:solidFill>
            </c:spPr>
          </c:dPt>
          <c:dPt>
            <c:idx val="2"/>
            <c:invertIfNegative val="0"/>
            <c:bubble3D val="0"/>
            <c:spPr>
              <a:solidFill>
                <a:schemeClr val="accent3"/>
              </a:solidFill>
            </c:spPr>
          </c:dPt>
          <c:cat>
            <c:numRef>
              <c:f>Data!$M$12:$M$14</c:f>
              <c:numCache>
                <c:formatCode>General</c:formatCode>
                <c:ptCount val="3"/>
                <c:pt idx="0">
                  <c:v>2002.0</c:v>
                </c:pt>
                <c:pt idx="1">
                  <c:v>2006.0</c:v>
                </c:pt>
                <c:pt idx="2">
                  <c:v>2011.0</c:v>
                </c:pt>
              </c:numCache>
            </c:numRef>
          </c:cat>
          <c:val>
            <c:numRef>
              <c:f>Data!$N$12:$N$14</c:f>
              <c:numCache>
                <c:formatCode>General</c:formatCode>
                <c:ptCount val="3"/>
                <c:pt idx="0">
                  <c:v>17.1034986350261</c:v>
                </c:pt>
                <c:pt idx="1">
                  <c:v>15.6955276784276</c:v>
                </c:pt>
                <c:pt idx="2">
                  <c:v>19.96593380704545</c:v>
                </c:pt>
              </c:numCache>
            </c:numRef>
          </c:val>
        </c:ser>
        <c:dLbls>
          <c:showLegendKey val="0"/>
          <c:showVal val="0"/>
          <c:showCatName val="0"/>
          <c:showSerName val="0"/>
          <c:showPercent val="0"/>
          <c:showBubbleSize val="0"/>
        </c:dLbls>
        <c:gapWidth val="150"/>
        <c:axId val="-2116315960"/>
        <c:axId val="-2116312984"/>
      </c:barChart>
      <c:catAx>
        <c:axId val="-2116315960"/>
        <c:scaling>
          <c:orientation val="minMax"/>
        </c:scaling>
        <c:delete val="0"/>
        <c:axPos val="b"/>
        <c:numFmt formatCode="General" sourceLinked="1"/>
        <c:majorTickMark val="out"/>
        <c:minorTickMark val="none"/>
        <c:tickLblPos val="nextTo"/>
        <c:crossAx val="-2116312984"/>
        <c:crosses val="autoZero"/>
        <c:auto val="1"/>
        <c:lblAlgn val="ctr"/>
        <c:lblOffset val="100"/>
        <c:noMultiLvlLbl val="0"/>
      </c:catAx>
      <c:valAx>
        <c:axId val="-2116312984"/>
        <c:scaling>
          <c:orientation val="minMax"/>
        </c:scaling>
        <c:delete val="0"/>
        <c:axPos val="l"/>
        <c:majorGridlines/>
        <c:numFmt formatCode="General" sourceLinked="1"/>
        <c:majorTickMark val="out"/>
        <c:minorTickMark val="none"/>
        <c:tickLblPos val="nextTo"/>
        <c:crossAx val="-2116315960"/>
        <c:crosses val="autoZero"/>
        <c:crossBetween val="between"/>
      </c:valAx>
    </c:plotArea>
    <c:plotVisOnly val="1"/>
    <c:dispBlanksAs val="gap"/>
    <c:showDLblsOverMax val="0"/>
  </c:chart>
  <c:externalData r:id="rId1">
    <c:autoUpdate val="0"/>
  </c:externalData>
</c:chartSpace>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605B8BC9-42E0-124F-85C5-7A584D4418F9}" type="datetimeFigureOut">
              <a:rPr lang="en-US" smtClean="0"/>
              <a:t>1/23/17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12678615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5B8BC9-42E0-124F-85C5-7A584D4418F9}" type="datetimeFigureOut">
              <a:rPr lang="en-US" smtClean="0"/>
              <a:t>1/23/17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34349539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05B8BC9-42E0-124F-85C5-7A584D4418F9}" type="datetimeFigureOut">
              <a:rPr lang="en-US" smtClean="0"/>
              <a:t>1/23/17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467967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605B8BC9-42E0-124F-85C5-7A584D4418F9}" type="datetimeFigureOut">
              <a:rPr lang="en-US" smtClean="0"/>
              <a:t>1/23/17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33995012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605B8BC9-42E0-124F-85C5-7A584D4418F9}" type="datetimeFigureOut">
              <a:rPr lang="en-US" smtClean="0"/>
              <a:t>1/23/17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26000300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605B8BC9-42E0-124F-85C5-7A584D4418F9}" type="datetimeFigureOut">
              <a:rPr lang="en-US" smtClean="0"/>
              <a:t>1/23/17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11197358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05B8BC9-42E0-124F-85C5-7A584D4418F9}" type="datetimeFigureOut">
              <a:rPr lang="en-US" smtClean="0"/>
              <a:t>1/23/17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42586323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05B8BC9-42E0-124F-85C5-7A584D4418F9}" type="datetimeFigureOut">
              <a:rPr lang="en-US" smtClean="0"/>
              <a:t>1/23/17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13868524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605B8BC9-42E0-124F-85C5-7A584D4418F9}" type="datetimeFigureOut">
              <a:rPr lang="en-US" smtClean="0"/>
              <a:t>1/23/17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2514429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5B8BC9-42E0-124F-85C5-7A584D4418F9}" type="datetimeFigureOut">
              <a:rPr lang="en-US" smtClean="0"/>
              <a:t>1/23/17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11610563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05B8BC9-42E0-124F-85C5-7A584D4418F9}" type="datetimeFigureOut">
              <a:rPr lang="en-US" smtClean="0"/>
              <a:t>1/23/17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0269A77-150F-E54B-AA5A-CBAED6601D4C}" type="slidenum">
              <a:rPr lang="en-US" smtClean="0"/>
              <a:t>‹#›</a:t>
            </a:fld>
            <a:endParaRPr lang="en-US"/>
          </a:p>
        </p:txBody>
      </p:sp>
    </p:spTree>
    <p:extLst>
      <p:ext uri="{BB962C8B-B14F-4D97-AF65-F5344CB8AC3E}">
        <p14:creationId xmlns:p14="http://schemas.microsoft.com/office/powerpoint/2010/main" val="389817261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05B8BC9-42E0-124F-85C5-7A584D4418F9}" type="datetimeFigureOut">
              <a:rPr lang="en-US" smtClean="0"/>
              <a:t>1/23/17</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0269A77-150F-E54B-AA5A-CBAED6601D4C}" type="slidenum">
              <a:rPr lang="en-US" smtClean="0"/>
              <a:t>‹#›</a:t>
            </a:fld>
            <a:endParaRPr lang="en-US"/>
          </a:p>
        </p:txBody>
      </p:sp>
    </p:spTree>
    <p:extLst>
      <p:ext uri="{BB962C8B-B14F-4D97-AF65-F5344CB8AC3E}">
        <p14:creationId xmlns:p14="http://schemas.microsoft.com/office/powerpoint/2010/main" val="398806802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hart" Target="../charts/chart1.xml"/><Relationship Id="rId3" Type="http://schemas.openxmlformats.org/officeDocument/2006/relationships/chart" Target="../charts/char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Public Policy and Industrialization</a:t>
            </a:r>
            <a:endParaRPr lang="en-US" dirty="0"/>
          </a:p>
        </p:txBody>
      </p:sp>
      <p:sp>
        <p:nvSpPr>
          <p:cNvPr id="3" name="Subtitle 2"/>
          <p:cNvSpPr>
            <a:spLocks noGrp="1"/>
          </p:cNvSpPr>
          <p:nvPr>
            <p:ph type="subTitle" idx="1"/>
          </p:nvPr>
        </p:nvSpPr>
        <p:spPr/>
        <p:txBody>
          <a:bodyPr/>
          <a:lstStyle/>
          <a:p>
            <a:r>
              <a:rPr lang="en-US" dirty="0" smtClean="0"/>
              <a:t>Week 1 </a:t>
            </a:r>
            <a:r>
              <a:rPr lang="en-US" dirty="0"/>
              <a:t>D</a:t>
            </a:r>
            <a:r>
              <a:rPr lang="en-US" dirty="0" smtClean="0"/>
              <a:t>iscussion Group </a:t>
            </a:r>
            <a:endParaRPr lang="en-US" dirty="0"/>
          </a:p>
        </p:txBody>
      </p:sp>
    </p:spTree>
    <p:extLst>
      <p:ext uri="{BB962C8B-B14F-4D97-AF65-F5344CB8AC3E}">
        <p14:creationId xmlns:p14="http://schemas.microsoft.com/office/powerpoint/2010/main" val="10534579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Round 1</a:t>
            </a:r>
            <a:br>
              <a:rPr lang="en-US" dirty="0" smtClean="0"/>
            </a:br>
            <a:r>
              <a:rPr lang="en-US" dirty="0" smtClean="0"/>
              <a:t>New Zealand</a:t>
            </a:r>
            <a:endParaRPr lang="en-US" dirty="0"/>
          </a:p>
        </p:txBody>
      </p:sp>
      <p:sp>
        <p:nvSpPr>
          <p:cNvPr id="3" name="Content Placeholder 2"/>
          <p:cNvSpPr>
            <a:spLocks noGrp="1"/>
          </p:cNvSpPr>
          <p:nvPr>
            <p:ph idx="1"/>
          </p:nvPr>
        </p:nvSpPr>
        <p:spPr/>
        <p:txBody>
          <a:bodyPr>
            <a:normAutofit fontScale="62500" lnSpcReduction="20000"/>
          </a:bodyPr>
          <a:lstStyle/>
          <a:p>
            <a:r>
              <a:rPr lang="en-US" dirty="0" smtClean="0"/>
              <a:t>What do the authors say about the types of goods that can contribute to industrialization?</a:t>
            </a:r>
          </a:p>
          <a:p>
            <a:pPr lvl="1"/>
            <a:r>
              <a:rPr lang="en-US" dirty="0" smtClean="0"/>
              <a:t>We often think that industrialization is about making complex things like computers and cars but the case of NZ also suggests that it can be based on processing food. </a:t>
            </a:r>
            <a:endParaRPr lang="en-US" dirty="0" smtClean="0"/>
          </a:p>
          <a:p>
            <a:r>
              <a:rPr lang="en-US" dirty="0" smtClean="0"/>
              <a:t>What is the structure of the New Zealand dairy </a:t>
            </a:r>
            <a:r>
              <a:rPr lang="en-US" dirty="0" smtClean="0"/>
              <a:t>industry</a:t>
            </a:r>
            <a:r>
              <a:rPr lang="en-US" dirty="0" smtClean="0"/>
              <a:t>? M</a:t>
            </a:r>
            <a:r>
              <a:rPr lang="en-US" dirty="0" smtClean="0"/>
              <a:t>onopoly</a:t>
            </a:r>
            <a:r>
              <a:rPr lang="en-US" dirty="0" smtClean="0"/>
              <a:t>, oligopoly, perfect </a:t>
            </a:r>
            <a:r>
              <a:rPr lang="en-US" dirty="0" smtClean="0"/>
              <a:t>competition?</a:t>
            </a:r>
          </a:p>
          <a:p>
            <a:pPr lvl="1"/>
            <a:r>
              <a:rPr lang="en-US" dirty="0" smtClean="0"/>
              <a:t>With Fonterra account for 85% of market it appears oligopolistic although the farms supplying Fonterra may operate in a more competitive environment. </a:t>
            </a:r>
            <a:endParaRPr lang="en-US" dirty="0" smtClean="0"/>
          </a:p>
          <a:p>
            <a:endParaRPr lang="en-US" dirty="0"/>
          </a:p>
          <a:p>
            <a:r>
              <a:rPr lang="en-US" dirty="0" smtClean="0"/>
              <a:t>What government policies support the food industry in New Zealand</a:t>
            </a:r>
            <a:r>
              <a:rPr lang="en-US" dirty="0" smtClean="0"/>
              <a:t>?</a:t>
            </a:r>
          </a:p>
          <a:p>
            <a:pPr lvl="1"/>
            <a:r>
              <a:rPr lang="en-US" dirty="0" smtClean="0"/>
              <a:t>Food safety is important for the sector, people and foreign countries need to have confidence in the safety of the good they buy from NZ.  The government sets standards and demonstrates to foreign governments that its food is safe. The government also creates a good business environment with low tariffs, low regulation, and easy access to credit.  It the easiest country in the world to access credit, according to the World Bank  </a:t>
            </a:r>
            <a:endParaRPr lang="en-US" dirty="0"/>
          </a:p>
        </p:txBody>
      </p:sp>
    </p:spTree>
    <p:extLst>
      <p:ext uri="{BB962C8B-B14F-4D97-AF65-F5344CB8AC3E}">
        <p14:creationId xmlns:p14="http://schemas.microsoft.com/office/powerpoint/2010/main" val="42091908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Round 2</a:t>
            </a:r>
            <a:br>
              <a:rPr lang="en-US" dirty="0" smtClean="0"/>
            </a:br>
            <a:r>
              <a:rPr lang="en-US" dirty="0" smtClean="0"/>
              <a:t>Thailand’s Food Industry</a:t>
            </a:r>
            <a:endParaRPr lang="en-US" dirty="0"/>
          </a:p>
        </p:txBody>
      </p:sp>
      <p:sp>
        <p:nvSpPr>
          <p:cNvPr id="3" name="Content Placeholder 2"/>
          <p:cNvSpPr>
            <a:spLocks noGrp="1"/>
          </p:cNvSpPr>
          <p:nvPr>
            <p:ph idx="1"/>
          </p:nvPr>
        </p:nvSpPr>
        <p:spPr/>
        <p:txBody>
          <a:bodyPr>
            <a:normAutofit fontScale="77500" lnSpcReduction="20000"/>
          </a:bodyPr>
          <a:lstStyle/>
          <a:p>
            <a:r>
              <a:rPr lang="en-US" dirty="0" smtClean="0"/>
              <a:t>What factors are important for selling food products in foreign markets (i.e. exporting)</a:t>
            </a:r>
            <a:r>
              <a:rPr lang="en-US" dirty="0" smtClean="0"/>
              <a:t>?</a:t>
            </a:r>
          </a:p>
          <a:p>
            <a:pPr lvl="1"/>
            <a:r>
              <a:rPr lang="en-US" dirty="0" smtClean="0"/>
              <a:t>Certainly quality, taste and a demand for its products.  Food safety is very important. </a:t>
            </a:r>
            <a:endParaRPr lang="en-US" dirty="0"/>
          </a:p>
          <a:p>
            <a:r>
              <a:rPr lang="en-US" dirty="0" smtClean="0"/>
              <a:t>Where is the technology (machinery) developed that is used in Thailand’s processed food industry</a:t>
            </a:r>
            <a:r>
              <a:rPr lang="en-US" dirty="0" smtClean="0"/>
              <a:t>?</a:t>
            </a:r>
          </a:p>
          <a:p>
            <a:pPr lvl="1"/>
            <a:r>
              <a:rPr lang="en-US" dirty="0" smtClean="0"/>
              <a:t>It is developed abroad and imported into Thailand. </a:t>
            </a:r>
            <a:endParaRPr lang="en-US" dirty="0"/>
          </a:p>
          <a:p>
            <a:r>
              <a:rPr lang="en-US" dirty="0" smtClean="0"/>
              <a:t>What factors make Thailand a good location for foreign (and domestic) investment in the food processing sector</a:t>
            </a:r>
            <a:r>
              <a:rPr lang="en-US" dirty="0" smtClean="0"/>
              <a:t>?</a:t>
            </a:r>
          </a:p>
          <a:p>
            <a:pPr lvl="1"/>
            <a:r>
              <a:rPr lang="en-US" dirty="0" smtClean="0"/>
              <a:t>Good workforce with relatively low low wages. Good reputation in food sector – people in other countries recognize </a:t>
            </a:r>
            <a:r>
              <a:rPr lang="en-US" dirty="0"/>
              <a:t>T</a:t>
            </a:r>
            <a:r>
              <a:rPr lang="en-US" dirty="0" smtClean="0"/>
              <a:t>hai cuisine. Good soil, water, and climate to make thing grow.  Good location in Asia, with ports and easy access to other countries.   </a:t>
            </a:r>
          </a:p>
          <a:p>
            <a:pPr lvl="1"/>
            <a:endParaRPr lang="en-US" dirty="0" smtClean="0"/>
          </a:p>
          <a:p>
            <a:endParaRPr lang="en-US" dirty="0"/>
          </a:p>
          <a:p>
            <a:endParaRPr lang="en-US" dirty="0" smtClean="0"/>
          </a:p>
          <a:p>
            <a:endParaRPr lang="en-US" dirty="0"/>
          </a:p>
          <a:p>
            <a:endParaRPr lang="en-US" dirty="0" smtClean="0"/>
          </a:p>
          <a:p>
            <a:endParaRPr lang="en-US" dirty="0"/>
          </a:p>
        </p:txBody>
      </p:sp>
    </p:spTree>
    <p:extLst>
      <p:ext uri="{BB962C8B-B14F-4D97-AF65-F5344CB8AC3E}">
        <p14:creationId xmlns:p14="http://schemas.microsoft.com/office/powerpoint/2010/main" val="30730876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Round 3</a:t>
            </a:r>
            <a:br>
              <a:rPr lang="en-US" dirty="0" smtClean="0"/>
            </a:br>
            <a:r>
              <a:rPr lang="en-US" dirty="0" smtClean="0"/>
              <a:t>Food and industrial policy</a:t>
            </a:r>
            <a:endParaRPr lang="en-US" dirty="0"/>
          </a:p>
        </p:txBody>
      </p:sp>
      <p:sp>
        <p:nvSpPr>
          <p:cNvPr id="3" name="Content Placeholder 2"/>
          <p:cNvSpPr>
            <a:spLocks noGrp="1"/>
          </p:cNvSpPr>
          <p:nvPr>
            <p:ph idx="1"/>
          </p:nvPr>
        </p:nvSpPr>
        <p:spPr/>
        <p:txBody>
          <a:bodyPr>
            <a:normAutofit fontScale="92500" lnSpcReduction="20000"/>
          </a:bodyPr>
          <a:lstStyle/>
          <a:p>
            <a:r>
              <a:rPr lang="en-US" dirty="0" smtClean="0"/>
              <a:t>What has the Thai government done to support the food processing industry</a:t>
            </a:r>
            <a:r>
              <a:rPr lang="en-US" dirty="0" smtClean="0"/>
              <a:t>? Policies? Programs Institutions?</a:t>
            </a:r>
          </a:p>
          <a:p>
            <a:pPr lvl="1"/>
            <a:r>
              <a:rPr lang="en-US" dirty="0" smtClean="0"/>
              <a:t>Assistance for firms to meet food quality and safety standards, GMP Good Manufacturing Practices certification, authorized food safety inspection agencies, promotion of ISO9000, tax and non tax incentives (including up to 8 years exception on corporate income tax)</a:t>
            </a:r>
          </a:p>
          <a:p>
            <a:pPr lvl="1"/>
            <a:r>
              <a:rPr lang="en-US" dirty="0" smtClean="0"/>
              <a:t>Thailand Board of Investment (BOI), Thai National </a:t>
            </a:r>
            <a:r>
              <a:rPr lang="en-US" dirty="0"/>
              <a:t>F</a:t>
            </a:r>
            <a:r>
              <a:rPr lang="en-US" dirty="0" smtClean="0"/>
              <a:t>ood Institute, Halal Standard Institute of Thailand, Food and </a:t>
            </a:r>
            <a:r>
              <a:rPr lang="en-US" smtClean="0"/>
              <a:t>Drug Administration</a:t>
            </a:r>
            <a:endParaRPr lang="en-US" dirty="0"/>
          </a:p>
        </p:txBody>
      </p:sp>
    </p:spTree>
    <p:extLst>
      <p:ext uri="{BB962C8B-B14F-4D97-AF65-F5344CB8AC3E}">
        <p14:creationId xmlns:p14="http://schemas.microsoft.com/office/powerpoint/2010/main" val="7118846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Round 4</a:t>
            </a:r>
            <a:endParaRPr lang="en-US" dirty="0"/>
          </a:p>
        </p:txBody>
      </p:sp>
      <p:sp>
        <p:nvSpPr>
          <p:cNvPr id="3" name="Content Placeholder 2"/>
          <p:cNvSpPr>
            <a:spLocks noGrp="1"/>
          </p:cNvSpPr>
          <p:nvPr>
            <p:ph idx="1"/>
          </p:nvPr>
        </p:nvSpPr>
        <p:spPr/>
        <p:txBody>
          <a:bodyPr>
            <a:normAutofit fontScale="92500"/>
          </a:bodyPr>
          <a:lstStyle/>
          <a:p>
            <a:r>
              <a:rPr lang="en-US" dirty="0" smtClean="0"/>
              <a:t>Guess:</a:t>
            </a:r>
          </a:p>
          <a:p>
            <a:endParaRPr lang="en-US" dirty="0"/>
          </a:p>
          <a:p>
            <a:r>
              <a:rPr lang="en-US" dirty="0" smtClean="0"/>
              <a:t>What share of manufacturing (value added) is consists of processed food, beverages, rages and tobacco </a:t>
            </a:r>
            <a:endParaRPr lang="en-US" dirty="0"/>
          </a:p>
          <a:p>
            <a:pPr lvl="1"/>
            <a:r>
              <a:rPr lang="en-US" dirty="0" smtClean="0"/>
              <a:t>About 20%, see figure on next slide</a:t>
            </a:r>
            <a:endParaRPr lang="en-US" dirty="0"/>
          </a:p>
          <a:p>
            <a:r>
              <a:rPr lang="en-US" dirty="0" smtClean="0"/>
              <a:t>What share of Thailand’s exports are comprised of food (processed and non processed)</a:t>
            </a:r>
            <a:r>
              <a:rPr lang="en-US" dirty="0" smtClean="0"/>
              <a:t>?</a:t>
            </a:r>
          </a:p>
          <a:p>
            <a:pPr lvl="1"/>
            <a:r>
              <a:rPr lang="en-US" dirty="0" smtClean="0"/>
              <a:t> About 14%, see figure</a:t>
            </a:r>
            <a:endParaRPr lang="en-US" dirty="0"/>
          </a:p>
        </p:txBody>
      </p:sp>
    </p:spTree>
    <p:extLst>
      <p:ext uri="{BB962C8B-B14F-4D97-AF65-F5344CB8AC3E}">
        <p14:creationId xmlns:p14="http://schemas.microsoft.com/office/powerpoint/2010/main" val="9135671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US" dirty="0" smtClean="0"/>
              <a:t> </a:t>
            </a:r>
            <a:endParaRPr lang="en-US" dirty="0"/>
          </a:p>
        </p:txBody>
      </p:sp>
      <p:graphicFrame>
        <p:nvGraphicFramePr>
          <p:cNvPr id="4" name="Chart 3"/>
          <p:cNvGraphicFramePr>
            <a:graphicFrameLocks/>
          </p:cNvGraphicFramePr>
          <p:nvPr>
            <p:extLst>
              <p:ext uri="{D42A27DB-BD31-4B8C-83A1-F6EECF244321}">
                <p14:modId xmlns:p14="http://schemas.microsoft.com/office/powerpoint/2010/main" val="1461794430"/>
              </p:ext>
            </p:extLst>
          </p:nvPr>
        </p:nvGraphicFramePr>
        <p:xfrm>
          <a:off x="615984" y="533400"/>
          <a:ext cx="3676616" cy="5592763"/>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Chart 5"/>
          <p:cNvGraphicFramePr>
            <a:graphicFrameLocks/>
          </p:cNvGraphicFramePr>
          <p:nvPr>
            <p:extLst>
              <p:ext uri="{D42A27DB-BD31-4B8C-83A1-F6EECF244321}">
                <p14:modId xmlns:p14="http://schemas.microsoft.com/office/powerpoint/2010/main" val="2265068258"/>
              </p:ext>
            </p:extLst>
          </p:nvPr>
        </p:nvGraphicFramePr>
        <p:xfrm>
          <a:off x="5041900" y="334963"/>
          <a:ext cx="4102100" cy="5791200"/>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p:cNvSpPr txBox="1"/>
          <p:nvPr/>
        </p:nvSpPr>
        <p:spPr>
          <a:xfrm>
            <a:off x="4787900" y="6223000"/>
            <a:ext cx="4254500" cy="276999"/>
          </a:xfrm>
          <a:prstGeom prst="rect">
            <a:avLst/>
          </a:prstGeom>
          <a:noFill/>
        </p:spPr>
        <p:txBody>
          <a:bodyPr wrap="square" rtlCol="0">
            <a:spAutoFit/>
          </a:bodyPr>
          <a:lstStyle/>
          <a:p>
            <a:r>
              <a:rPr lang="en-US" sz="1200" dirty="0" smtClean="0"/>
              <a:t>Source: World Bank: World Development Indicators</a:t>
            </a:r>
            <a:endParaRPr lang="en-US" sz="1200" dirty="0"/>
          </a:p>
        </p:txBody>
      </p:sp>
    </p:spTree>
    <p:extLst>
      <p:ext uri="{BB962C8B-B14F-4D97-AF65-F5344CB8AC3E}">
        <p14:creationId xmlns:p14="http://schemas.microsoft.com/office/powerpoint/2010/main" val="942775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359</TotalTime>
  <Words>496</Words>
  <Application>Microsoft Macintosh PowerPoint</Application>
  <PresentationFormat>On-screen Show (4:3)</PresentationFormat>
  <Paragraphs>37</Paragraphs>
  <Slides>6</Slides>
  <Notes>0</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Office Theme</vt:lpstr>
      <vt:lpstr>Public Policy and Industrialization</vt:lpstr>
      <vt:lpstr>Round 1 New Zealand</vt:lpstr>
      <vt:lpstr>Round 2 Thailand’s Food Industry</vt:lpstr>
      <vt:lpstr>Round 3 Food and industrial policy</vt:lpstr>
      <vt:lpstr>Round 4</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Pubic Policy and Industrialization</dc:title>
  <dc:creator>Akiko Vandenberg</dc:creator>
  <cp:lastModifiedBy>Akiko Vandenberg</cp:lastModifiedBy>
  <cp:revision>16</cp:revision>
  <dcterms:created xsi:type="dcterms:W3CDTF">2016-08-17T07:03:55Z</dcterms:created>
  <dcterms:modified xsi:type="dcterms:W3CDTF">2017-01-23T10:44:10Z</dcterms:modified>
</cp:coreProperties>
</file>