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63" r:id="rId2"/>
    <p:sldId id="332" r:id="rId3"/>
    <p:sldId id="333" r:id="rId4"/>
    <p:sldId id="331" r:id="rId5"/>
    <p:sldId id="339" r:id="rId6"/>
    <p:sldId id="340" r:id="rId7"/>
    <p:sldId id="342" r:id="rId8"/>
    <p:sldId id="343" r:id="rId9"/>
    <p:sldId id="377" r:id="rId10"/>
    <p:sldId id="378" r:id="rId11"/>
    <p:sldId id="344" r:id="rId12"/>
    <p:sldId id="379" r:id="rId13"/>
    <p:sldId id="360" r:id="rId14"/>
    <p:sldId id="347" r:id="rId15"/>
    <p:sldId id="348" r:id="rId16"/>
    <p:sldId id="349" r:id="rId17"/>
    <p:sldId id="350" r:id="rId18"/>
    <p:sldId id="351" r:id="rId19"/>
    <p:sldId id="352" r:id="rId20"/>
    <p:sldId id="353" r:id="rId21"/>
    <p:sldId id="359" r:id="rId22"/>
    <p:sldId id="354" r:id="rId23"/>
    <p:sldId id="373" r:id="rId24"/>
    <p:sldId id="374" r:id="rId25"/>
    <p:sldId id="355" r:id="rId26"/>
    <p:sldId id="356" r:id="rId27"/>
    <p:sldId id="375" r:id="rId28"/>
    <p:sldId id="358" r:id="rId29"/>
    <p:sldId id="361" r:id="rId30"/>
    <p:sldId id="368" r:id="rId31"/>
    <p:sldId id="363" r:id="rId32"/>
    <p:sldId id="364" r:id="rId33"/>
    <p:sldId id="367" r:id="rId34"/>
    <p:sldId id="369" r:id="rId35"/>
    <p:sldId id="371" r:id="rId36"/>
    <p:sldId id="365" r:id="rId37"/>
    <p:sldId id="376" r:id="rId38"/>
    <p:sldId id="366" r:id="rId39"/>
    <p:sldId id="380" r:id="rId4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E0E7"/>
    <a:srgbClr val="FAB0C7"/>
    <a:srgbClr val="F1C1CF"/>
    <a:srgbClr val="FF6699"/>
    <a:srgbClr val="808080"/>
    <a:srgbClr val="E37997"/>
    <a:srgbClr val="CCCCFF"/>
    <a:srgbClr val="CCFFFF"/>
    <a:srgbClr val="FFFFFF"/>
    <a:srgbClr val="CCECFF"/>
  </p:clrMru>
</p:presentationPr>
</file>

<file path=ppt/tableStyles.xml><?xml version="1.0" encoding="utf-8"?>
<a:tblStyleLst xmlns:a="http://schemas.openxmlformats.org/drawingml/2006/main" def="{5C22544A-7EE6-4342-B048-85BDC9FD1C3A}"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59" autoAdjust="0"/>
    <p:restoredTop sz="94660"/>
  </p:normalViewPr>
  <p:slideViewPr>
    <p:cSldViewPr>
      <p:cViewPr>
        <p:scale>
          <a:sx n="66" d="100"/>
          <a:sy n="66" d="100"/>
        </p:scale>
        <p:origin x="-924" y="-264"/>
      </p:cViewPr>
      <p:guideLst>
        <p:guide orient="horz" pos="2160"/>
        <p:guide pos="2880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DBAE43-44D2-4316-94B0-CD37574E10E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420FCC24-E89F-4C4E-B9C5-4F3FF57291DA}">
      <dgm:prSet phldrT="[Text]"/>
      <dgm:spPr>
        <a:solidFill>
          <a:schemeClr val="accent1">
            <a:lumMod val="50000"/>
          </a:schemeClr>
        </a:solidFill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3300000">
            <a:rot lat="486000" lon="19530000" rev="174000"/>
          </a:camera>
          <a:lightRig rig="harsh" dir="t">
            <a:rot lat="0" lon="0" rev="3000000"/>
          </a:lightRig>
        </a:scene3d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r>
            <a:rPr lang="en-US" dirty="0" smtClean="0"/>
            <a:t>Regulators</a:t>
          </a:r>
        </a:p>
      </dgm:t>
    </dgm:pt>
    <dgm:pt modelId="{CF415FD1-DD4D-49BF-9B10-A4796038A975}" type="parTrans" cxnId="{49278E0B-705D-4222-9EA9-F265449595E8}">
      <dgm:prSet/>
      <dgm:spPr/>
      <dgm:t>
        <a:bodyPr/>
        <a:lstStyle/>
        <a:p>
          <a:endParaRPr lang="th-TH"/>
        </a:p>
      </dgm:t>
    </dgm:pt>
    <dgm:pt modelId="{4A84889A-EF15-4903-9473-032D5021A4FA}" type="sibTrans" cxnId="{49278E0B-705D-4222-9EA9-F265449595E8}">
      <dgm:prSet/>
      <dgm:spPr/>
      <dgm:t>
        <a:bodyPr/>
        <a:lstStyle/>
        <a:p>
          <a:endParaRPr lang="th-TH"/>
        </a:p>
      </dgm:t>
    </dgm:pt>
    <dgm:pt modelId="{1D3B3C35-02D7-4C3A-B88C-2BF83B6BFDAB}">
      <dgm:prSet phldrT="[Text]"/>
      <dgm:spPr>
        <a:solidFill>
          <a:schemeClr val="accent4">
            <a:lumMod val="75000"/>
            <a:lumOff val="25000"/>
          </a:schemeClr>
        </a:solidFill>
        <a:ln>
          <a:noFill/>
        </a:ln>
        <a:effectLst>
          <a:outerShdw blurRad="184150" dist="241300" dir="11520000" sx="110000" sy="110000" algn="ctr">
            <a:srgbClr val="000000">
              <a:alpha val="18000"/>
            </a:srgbClr>
          </a:outerShdw>
        </a:effectLst>
        <a:scene3d>
          <a:camera prst="perspectiveFront" fov="5100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  <dgm:t>
        <a:bodyPr/>
        <a:lstStyle/>
        <a:p>
          <a:r>
            <a:rPr lang="en-US" dirty="0" smtClean="0"/>
            <a:t>AIG</a:t>
          </a:r>
          <a:endParaRPr lang="th-TH" dirty="0"/>
        </a:p>
      </dgm:t>
    </dgm:pt>
    <dgm:pt modelId="{1801E504-FE99-421B-A63D-515DD1D8F827}" type="sibTrans" cxnId="{DFD35187-6102-4757-8D1C-1D8D39EAA08C}">
      <dgm:prSet/>
      <dgm:spPr/>
      <dgm:t>
        <a:bodyPr/>
        <a:lstStyle/>
        <a:p>
          <a:endParaRPr lang="th-TH"/>
        </a:p>
      </dgm:t>
    </dgm:pt>
    <dgm:pt modelId="{49177703-4D2F-43C3-A7B8-2F8EB6B77E32}" type="parTrans" cxnId="{DFD35187-6102-4757-8D1C-1D8D39EAA08C}">
      <dgm:prSet/>
      <dgm:spPr/>
      <dgm:t>
        <a:bodyPr/>
        <a:lstStyle/>
        <a:p>
          <a:endParaRPr lang="th-TH"/>
        </a:p>
      </dgm:t>
    </dgm:pt>
    <dgm:pt modelId="{BBFEF159-FDD5-4764-BB8C-738464EFC97A}" type="pres">
      <dgm:prSet presAssocID="{ECDBAE43-44D2-4316-94B0-CD37574E10E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1D206184-0C66-493D-B3FD-0E3EB8036E14}" type="pres">
      <dgm:prSet presAssocID="{420FCC24-E89F-4C4E-B9C5-4F3FF57291DA}" presName="node" presStyleLbl="node1" presStyleIdx="0" presStyleCnt="2" custAng="265364" custScaleX="35933" custScaleY="35933" custLinFactNeighborX="2130" custLinFactNeighborY="-554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395CB62-9B1E-45DE-9D7A-F467C2DEC2F8}" type="pres">
      <dgm:prSet presAssocID="{4A84889A-EF15-4903-9473-032D5021A4FA}" presName="sibTrans" presStyleCnt="0"/>
      <dgm:spPr/>
    </dgm:pt>
    <dgm:pt modelId="{9EBA255F-F0EF-45D7-B2AB-0CB3A1432C2A}" type="pres">
      <dgm:prSet presAssocID="{1D3B3C35-02D7-4C3A-B88C-2BF83B6BFDAB}" presName="node" presStyleLbl="node1" presStyleIdx="1" presStyleCnt="2" custScaleX="36105" custScaleY="36105" custLinFactNeighborX="642" custLinFactNeighborY="-617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5F2BD9C6-B6BA-4527-A4AA-48E92553C334}" type="presOf" srcId="{420FCC24-E89F-4C4E-B9C5-4F3FF57291DA}" destId="{1D206184-0C66-493D-B3FD-0E3EB8036E14}" srcOrd="0" destOrd="0" presId="urn:microsoft.com/office/officeart/2005/8/layout/default"/>
    <dgm:cxn modelId="{0B18C018-10F9-4558-A609-6859B2BE5F52}" type="presOf" srcId="{1D3B3C35-02D7-4C3A-B88C-2BF83B6BFDAB}" destId="{9EBA255F-F0EF-45D7-B2AB-0CB3A1432C2A}" srcOrd="0" destOrd="0" presId="urn:microsoft.com/office/officeart/2005/8/layout/default"/>
    <dgm:cxn modelId="{97DE495A-CE2B-4B5A-95BC-A2EE9C65CF9F}" type="presOf" srcId="{ECDBAE43-44D2-4316-94B0-CD37574E10EF}" destId="{BBFEF159-FDD5-4764-BB8C-738464EFC97A}" srcOrd="0" destOrd="0" presId="urn:microsoft.com/office/officeart/2005/8/layout/default"/>
    <dgm:cxn modelId="{DFD35187-6102-4757-8D1C-1D8D39EAA08C}" srcId="{ECDBAE43-44D2-4316-94B0-CD37574E10EF}" destId="{1D3B3C35-02D7-4C3A-B88C-2BF83B6BFDAB}" srcOrd="1" destOrd="0" parTransId="{49177703-4D2F-43C3-A7B8-2F8EB6B77E32}" sibTransId="{1801E504-FE99-421B-A63D-515DD1D8F827}"/>
    <dgm:cxn modelId="{49278E0B-705D-4222-9EA9-F265449595E8}" srcId="{ECDBAE43-44D2-4316-94B0-CD37574E10EF}" destId="{420FCC24-E89F-4C4E-B9C5-4F3FF57291DA}" srcOrd="0" destOrd="0" parTransId="{CF415FD1-DD4D-49BF-9B10-A4796038A975}" sibTransId="{4A84889A-EF15-4903-9473-032D5021A4FA}"/>
    <dgm:cxn modelId="{B86576A5-C042-4E67-8EF6-4BA63AFA4C81}" type="presParOf" srcId="{BBFEF159-FDD5-4764-BB8C-738464EFC97A}" destId="{1D206184-0C66-493D-B3FD-0E3EB8036E14}" srcOrd="0" destOrd="0" presId="urn:microsoft.com/office/officeart/2005/8/layout/default"/>
    <dgm:cxn modelId="{C338EB5F-0753-409C-9CE7-9C66EEEFAB05}" type="presParOf" srcId="{BBFEF159-FDD5-4764-BB8C-738464EFC97A}" destId="{D395CB62-9B1E-45DE-9D7A-F467C2DEC2F8}" srcOrd="1" destOrd="0" presId="urn:microsoft.com/office/officeart/2005/8/layout/default"/>
    <dgm:cxn modelId="{E2C20F2D-B1CE-4AA5-94F4-3242E0DDB108}" type="presParOf" srcId="{BBFEF159-FDD5-4764-BB8C-738464EFC97A}" destId="{9EBA255F-F0EF-45D7-B2AB-0CB3A1432C2A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D206184-0C66-493D-B3FD-0E3EB8036E14}">
      <dsp:nvSpPr>
        <dsp:cNvPr id="0" name=""/>
        <dsp:cNvSpPr/>
      </dsp:nvSpPr>
      <dsp:spPr>
        <a:xfrm rot="265364">
          <a:off x="914390" y="1101990"/>
          <a:ext cx="2957142" cy="1774285"/>
        </a:xfrm>
        <a:prstGeom prst="rect">
          <a:avLst/>
        </a:prstGeom>
        <a:solidFill>
          <a:schemeClr val="accent1">
            <a:lumMod val="50000"/>
          </a:schemeClr>
        </a:solidFill>
        <a:ln w="25400" cap="flat" cmpd="sng" algn="ctr">
          <a:noFill/>
          <a:prstDash val="solid"/>
        </a:ln>
        <a:effectLst>
          <a:outerShdw blurRad="225425" dist="50800" dir="5220000" algn="ctr" rotWithShape="0">
            <a:srgbClr val="000000">
              <a:alpha val="33000"/>
            </a:srgbClr>
          </a:outerShdw>
        </a:effectLst>
        <a:scene3d>
          <a:camera prst="perspectiveFront" fov="3300000">
            <a:rot lat="486000" lon="19530000" rev="174000"/>
          </a:camera>
          <a:lightRig rig="harsh" dir="t">
            <a:rot lat="0" lon="0" rev="3000000"/>
          </a:lightRig>
        </a:scene3d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smtClean="0"/>
            <a:t>Regulators</a:t>
          </a:r>
        </a:p>
      </dsp:txBody>
      <dsp:txXfrm rot="265364">
        <a:off x="914390" y="1101990"/>
        <a:ext cx="2957142" cy="1774285"/>
      </dsp:txXfrm>
    </dsp:sp>
    <dsp:sp modelId="{9EBA255F-F0EF-45D7-B2AB-0CB3A1432C2A}">
      <dsp:nvSpPr>
        <dsp:cNvPr id="0" name=""/>
        <dsp:cNvSpPr/>
      </dsp:nvSpPr>
      <dsp:spPr>
        <a:xfrm>
          <a:off x="4572036" y="1066784"/>
          <a:ext cx="2971297" cy="1782778"/>
        </a:xfrm>
        <a:prstGeom prst="rect">
          <a:avLst/>
        </a:prstGeom>
        <a:solidFill>
          <a:schemeClr val="accent4">
            <a:lumMod val="75000"/>
            <a:lumOff val="25000"/>
          </a:schemeClr>
        </a:solidFill>
        <a:ln w="25400" cap="flat" cmpd="sng" algn="ctr">
          <a:noFill/>
          <a:prstDash val="solid"/>
        </a:ln>
        <a:effectLst>
          <a:outerShdw blurRad="184150" dist="241300" dir="11520000" sx="110000" sy="110000" algn="ctr" rotWithShape="0">
            <a:srgbClr val="000000">
              <a:alpha val="18000"/>
            </a:srgbClr>
          </a:outerShdw>
        </a:effectLst>
        <a:scene3d>
          <a:camera prst="perspectiveFront" fov="5100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smtClean="0"/>
            <a:t>AIG</a:t>
          </a:r>
          <a:endParaRPr lang="th-TH" sz="4200" kern="1200" dirty="0"/>
        </a:p>
      </dsp:txBody>
      <dsp:txXfrm>
        <a:off x="4572036" y="1066784"/>
        <a:ext cx="2971297" cy="17827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737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37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37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EBCBB6E-7313-4D90-9E6F-6E74EF09AA0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CBB6E-7313-4D90-9E6F-6E74EF09AA0C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1486CD-0328-44FC-9188-C773D07B562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E2BC4D-4153-4416-B601-43B69B2A78C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8E1BB9-CD99-4CAE-8923-33DF4F5F5FF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600D4C-A6E6-4738-937E-9640EFFCE7D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7B1DD8-940E-49B1-8847-D007961CCAE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5A331D-4AA8-49FE-86A7-FC2F2B31F01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A77DD6-100B-4111-A4B9-E920E14C6DB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A0E9EF-EE09-4E90-B5FF-BC1BD8B0499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F9C4D3-57C5-4AF8-A418-8DDB8AE7A0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A0C8B9-077D-4405-BCD1-23A09BE7625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15C521-A1A1-4393-8F8E-7FA01A9C12E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932AFE2-FDDB-47AD-888B-C86FA89B69C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B9203DF-1028-42D9-A48F-19014B530E6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42" name="Picture 26" descr="http://i.i.cbsi.com/cnwk.1d/i/tim/2013/01/08/American-International-Group-AIG_620x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44731" y="0"/>
            <a:ext cx="9988731" cy="68580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5257800" y="609600"/>
            <a:ext cx="3429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American International 	        Group, Inc.</a:t>
            </a:r>
            <a:endParaRPr lang="th-TH" b="1" dirty="0">
              <a:solidFill>
                <a:schemeClr val="bg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05600" y="1524000"/>
            <a:ext cx="19812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FN 323 Group7</a:t>
            </a:r>
            <a:endParaRPr lang="th-TH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ext Box 2"/>
          <p:cNvSpPr txBox="1">
            <a:spLocks noChangeArrowheads="1"/>
          </p:cNvSpPr>
          <p:nvPr/>
        </p:nvSpPr>
        <p:spPr bwMode="auto">
          <a:xfrm>
            <a:off x="4978400" y="647700"/>
            <a:ext cx="3187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latin typeface="Verdana" pitchFamily="34" charset="0"/>
              </a:rPr>
              <a:t>O V E R V I E W</a:t>
            </a:r>
          </a:p>
        </p:txBody>
      </p:sp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4953000" y="1377077"/>
            <a:ext cx="33528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AIG was a world leader in insurance and financial services</a:t>
            </a:r>
          </a:p>
          <a:p>
            <a:endParaRPr lang="en-US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Listed in NYSE </a:t>
            </a:r>
          </a:p>
          <a:p>
            <a:endParaRPr lang="en-US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Has operations in more than 130 countries</a:t>
            </a:r>
          </a:p>
          <a:p>
            <a:endParaRPr lang="en-US" dirty="0" smtClean="0"/>
          </a:p>
        </p:txBody>
      </p:sp>
      <p:pic>
        <p:nvPicPr>
          <p:cNvPr id="91150" name="Picture 14" descr="816178652_4b80363c5e"/>
          <p:cNvPicPr>
            <a:picLocks noChangeAspect="1" noChangeArrowheads="1"/>
          </p:cNvPicPr>
          <p:nvPr/>
        </p:nvPicPr>
        <p:blipFill>
          <a:blip r:embed="rId2" cstate="print"/>
          <a:srcRect t="392"/>
          <a:stretch>
            <a:fillRect/>
          </a:stretch>
        </p:blipFill>
        <p:spPr bwMode="auto">
          <a:xfrm>
            <a:off x="215900" y="228600"/>
            <a:ext cx="4313238" cy="64516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029200" y="3998655"/>
            <a:ext cx="3505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Main business activities are </a:t>
            </a:r>
          </a:p>
          <a:p>
            <a:endParaRPr lang="en-US" sz="7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7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1. General insurance  (commercial property)</a:t>
            </a:r>
          </a:p>
          <a:p>
            <a:pPr>
              <a:buNone/>
            </a:pPr>
            <a:r>
              <a:rPr lang="en-US" sz="17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2. Life insurance  (accident and health policies)</a:t>
            </a:r>
          </a:p>
          <a:p>
            <a:pPr>
              <a:buNone/>
            </a:pPr>
            <a:r>
              <a:rPr lang="en-US" sz="17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3. Financial services (aircraft leasing, CDS)</a:t>
            </a:r>
          </a:p>
          <a:p>
            <a:pPr>
              <a:buNone/>
            </a:pPr>
            <a:r>
              <a:rPr lang="en-US" sz="17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4. Asset management  </a:t>
            </a:r>
          </a:p>
          <a:p>
            <a:endParaRPr lang="th-TH" dirty="0"/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52400" y="6461125"/>
            <a:ext cx="9144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="1" dirty="0">
                <a:solidFill>
                  <a:schemeClr val="bg1"/>
                </a:solidFill>
                <a:latin typeface="Verdana" pitchFamily="34" charset="0"/>
              </a:rPr>
              <a:t>AIG Building, </a:t>
            </a:r>
            <a:r>
              <a:rPr lang="en-US" sz="1000" b="1" dirty="0" smtClean="0">
                <a:solidFill>
                  <a:schemeClr val="bg1"/>
                </a:solidFill>
                <a:latin typeface="Verdana" pitchFamily="34" charset="0"/>
              </a:rPr>
              <a:t>New York</a:t>
            </a:r>
            <a:endParaRPr lang="en-US" sz="1000" b="1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4648200" y="1697028"/>
            <a:ext cx="38862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In 2007 and 2008, AIG had some major problems within its </a:t>
            </a: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Financial Services Unit </a:t>
            </a:r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in London</a:t>
            </a:r>
            <a:endParaRPr lang="en-US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The staggering </a:t>
            </a: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$32.4 billion </a:t>
            </a:r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in losses the unit racked up from January 2007 through September 2008 stem </a:t>
            </a:r>
            <a:r>
              <a:rPr lang="en-US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almost entirely </a:t>
            </a:r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from the unit’s </a:t>
            </a: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CDS</a:t>
            </a:r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activities.</a:t>
            </a:r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 b="1">
                <a:latin typeface="Verdana" pitchFamily="34" charset="0"/>
              </a:rPr>
              <a:t>O V E R V I E W</a:t>
            </a:r>
          </a:p>
        </p:txBody>
      </p:sp>
      <p:pic>
        <p:nvPicPr>
          <p:cNvPr id="92169" name="Picture 9" descr="http://static.panoramio.com/photos/large/125910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9" y="228600"/>
            <a:ext cx="4165379" cy="6324600"/>
          </a:xfrm>
          <a:prstGeom prst="rect">
            <a:avLst/>
          </a:prstGeom>
          <a:noFill/>
        </p:spPr>
      </p:pic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52400" y="6324600"/>
            <a:ext cx="9144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="1" dirty="0">
                <a:solidFill>
                  <a:schemeClr val="bg1"/>
                </a:solidFill>
                <a:latin typeface="Verdana" pitchFamily="34" charset="0"/>
              </a:rPr>
              <a:t>AIG Building, </a:t>
            </a:r>
            <a:r>
              <a:rPr lang="en-US" sz="1000" b="1" dirty="0" smtClean="0">
                <a:solidFill>
                  <a:schemeClr val="bg1"/>
                </a:solidFill>
                <a:latin typeface="Verdana" pitchFamily="34" charset="0"/>
              </a:rPr>
              <a:t>London</a:t>
            </a:r>
            <a:endParaRPr lang="en-US" sz="1000" b="1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c_breakspine_4H_0"/>
          <p:cNvPicPr>
            <a:picLocks noChangeAspect="1" noChangeArrowheads="1"/>
          </p:cNvPicPr>
          <p:nvPr/>
        </p:nvPicPr>
        <p:blipFill>
          <a:blip r:embed="rId2" cstate="print"/>
          <a:srcRect r="11765" b="69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762000" y="685800"/>
            <a:ext cx="34290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AIG operates its CDS business through its subsidiaries,               </a:t>
            </a:r>
          </a:p>
          <a:p>
            <a:endParaRPr lang="en-US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AIG Financial Products</a:t>
            </a:r>
            <a:r>
              <a:rPr lang="en-US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(AIGFP) </a:t>
            </a:r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endParaRPr lang="en-US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whose focus is principally on OTC derivative markets </a:t>
            </a:r>
            <a:endParaRPr lang="en-US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sz="1600" b="1" dirty="0" smtClean="0"/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 b="1" dirty="0">
                <a:solidFill>
                  <a:schemeClr val="bg1"/>
                </a:solidFill>
                <a:latin typeface="Verdana" pitchFamily="34" charset="0"/>
              </a:rPr>
              <a:t>O V E R V I E 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838200" y="762000"/>
            <a:ext cx="80137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dirty="0" smtClean="0">
                <a:latin typeface="Verdana" pitchFamily="34" charset="0"/>
              </a:rPr>
              <a:t>AIG’s Balanced Sheet, 2005-Nine months Ended 2008.</a:t>
            </a:r>
            <a:endParaRPr lang="en-US" sz="1400" b="1" dirty="0">
              <a:latin typeface="Verdana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62000" y="3200400"/>
            <a:ext cx="5715000" cy="228600"/>
          </a:xfrm>
          <a:prstGeom prst="round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 b="1">
                <a:latin typeface="Verdana" pitchFamily="34" charset="0"/>
              </a:rPr>
              <a:t>O V E R V I E W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7000" y="1447800"/>
            <a:ext cx="2694377" cy="5337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33403" y="1526206"/>
          <a:ext cx="6248397" cy="5103194"/>
        </p:xfrm>
        <a:graphic>
          <a:graphicData uri="http://schemas.openxmlformats.org/drawingml/2006/table">
            <a:tbl>
              <a:tblPr/>
              <a:tblGrid>
                <a:gridCol w="146734"/>
                <a:gridCol w="51942"/>
                <a:gridCol w="1797500"/>
                <a:gridCol w="201759"/>
                <a:gridCol w="880408"/>
                <a:gridCol w="183419"/>
                <a:gridCol w="715332"/>
                <a:gridCol w="990458"/>
                <a:gridCol w="183419"/>
                <a:gridCol w="880408"/>
                <a:gridCol w="165076"/>
                <a:gridCol w="51942"/>
              </a:tblGrid>
              <a:tr h="19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 dirty="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0" algn="ctr">
                        <a:lnSpc>
                          <a:spcPts val="104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Nine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76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i="1" dirty="0">
                          <a:latin typeface="Times New Roman"/>
                          <a:ea typeface="Times New Roman"/>
                          <a:cs typeface="Cordia New"/>
                        </a:rPr>
                        <a:t>(In Millions)</a:t>
                      </a:r>
                      <a:endParaRPr lang="en-US" sz="1400" dirty="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16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Months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Ended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270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2007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651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2006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778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2005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9/30/08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Revenues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6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General Insurance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$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35,854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$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81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51,708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$ 49,206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$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45,174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 dirty="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Life Insurance &amp;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14,271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38100"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53,570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50,878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48,020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Retirement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Financial Services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Cordia New"/>
                        </a:rPr>
                        <a:t>(16,016)</a:t>
                      </a:r>
                      <a:endParaRPr lang="en-US" sz="1400" dirty="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81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Cordia New"/>
                        </a:rPr>
                        <a:t>(1,309)</a:t>
                      </a:r>
                      <a:endParaRPr lang="en-US" sz="1400" dirty="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7,777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Cordia New"/>
                        </a:rPr>
                        <a:t>10,677</a:t>
                      </a:r>
                      <a:endParaRPr lang="en-US" sz="1400" dirty="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8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Cordia New"/>
                        </a:rPr>
                        <a:t>Asset Management</a:t>
                      </a:r>
                      <a:endParaRPr lang="en-US" sz="1400" dirty="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658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81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Cordia New"/>
                        </a:rPr>
                        <a:t>5,625</a:t>
                      </a:r>
                      <a:endParaRPr lang="en-US" sz="1400" dirty="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Cordia New"/>
                        </a:rPr>
                        <a:t>4,543</a:t>
                      </a:r>
                      <a:endParaRPr lang="en-US" sz="1400" dirty="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Cordia New"/>
                        </a:rPr>
                        <a:t>4,582</a:t>
                      </a:r>
                      <a:endParaRPr lang="en-US" sz="1400" dirty="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Other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531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81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457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483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344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 dirty="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Consolidation &amp;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(436)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38100"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13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500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(16)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Eliminations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6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Total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$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34,862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$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110,064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6200" algn="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$113,387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$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7000" algn="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Times New Roman"/>
                          <a:ea typeface="Times New Roman"/>
                          <a:cs typeface="Cordia New"/>
                        </a:rPr>
                        <a:t>108,781</a:t>
                      </a:r>
                      <a:endParaRPr lang="en-US" sz="1400" dirty="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ts val="1065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Operating Income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(Loss)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6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General Insurance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$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(393)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$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81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10,562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Cordia New"/>
                        </a:rPr>
                        <a:t>$ 10,412</a:t>
                      </a:r>
                      <a:endParaRPr lang="en-US" sz="1400" dirty="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$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2,315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Life Insurance &amp;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(19,561)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38100"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8,186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10,121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8,965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Retirement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Financial Services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(22,880)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81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(9,515)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383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4,424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Asset Management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(2,709)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81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1,164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1,538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1,963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Other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(2,899)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81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(2,140)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(1,435)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(2,765)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Consolidation &amp;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237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38100"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722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668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311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Cordia New"/>
                        </a:rPr>
                        <a:t>Eliminations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6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Times New Roman"/>
                          <a:ea typeface="Times New Roman"/>
                          <a:cs typeface="Cordia New"/>
                        </a:rPr>
                        <a:t>Total</a:t>
                      </a:r>
                      <a:endParaRPr lang="en-US" sz="1400" dirty="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$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(48,205)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$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8100" algn="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8,943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$ 21,687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Times New Roman"/>
                          <a:ea typeface="Times New Roman"/>
                          <a:cs typeface="Cordia New"/>
                        </a:rPr>
                        <a:t>$</a:t>
                      </a:r>
                      <a:endParaRPr lang="en-US" sz="140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Times New Roman"/>
                          <a:ea typeface="Times New Roman"/>
                          <a:cs typeface="Cordia New"/>
                        </a:rPr>
                        <a:t>15,213</a:t>
                      </a:r>
                      <a:endParaRPr lang="en-US" sz="1400" dirty="0"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 dirty="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mg.ibtimes.com/www/data/images/full/2012/12/11/3278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057400" y="2438400"/>
            <a:ext cx="4191000" cy="923330"/>
          </a:xfrm>
          <a:prstGeom prst="rect">
            <a:avLst/>
          </a:prstGeom>
          <a:solidFill>
            <a:schemeClr val="accent3">
              <a:lumMod val="50000"/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9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AIG’s collapse was caused largely by its $526 billion portfolio of credit default swaps (CDS).</a:t>
            </a:r>
            <a:endParaRPr lang="th-TH" dirty="0">
              <a:solidFill>
                <a:schemeClr val="bg1">
                  <a:lumMod val="9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 b="1">
                <a:latin typeface="Verdana" pitchFamily="34" charset="0"/>
              </a:rPr>
              <a:t>O V E R V I E W</a:t>
            </a:r>
          </a:p>
        </p:txBody>
      </p:sp>
      <p:sp>
        <p:nvSpPr>
          <p:cNvPr id="9" name="Rectangle 8"/>
          <p:cNvSpPr/>
          <p:nvPr/>
        </p:nvSpPr>
        <p:spPr>
          <a:xfrm>
            <a:off x="2057400" y="3733800"/>
            <a:ext cx="4191000" cy="1200329"/>
          </a:xfrm>
          <a:prstGeom prst="rect">
            <a:avLst/>
          </a:prstGeom>
          <a:solidFill>
            <a:schemeClr val="accent3">
              <a:lumMod val="50000"/>
              <a:alpha val="5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dirty="0" smtClean="0">
                <a:solidFill>
                  <a:schemeClr val="bg1">
                    <a:lumMod val="9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After that, AIG was on the verge of bankruptcy and had to be rescued by the Federal Reserves which reached to $182.5 billions.</a:t>
            </a:r>
            <a:endParaRPr lang="en-US" dirty="0" smtClean="0">
              <a:solidFill>
                <a:schemeClr val="bg1">
                  <a:lumMod val="9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60" name="Picture 12" descr="http://www.3goals.com/wp-content/uploads/2012/03/financial-planning-audit-report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56643"/>
            <a:ext cx="11925300" cy="8714643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81000" y="4417874"/>
            <a:ext cx="6477000" cy="1754326"/>
          </a:xfrm>
          <a:prstGeom prst="rect">
            <a:avLst/>
          </a:prstGeom>
          <a:solidFill>
            <a:schemeClr val="accent1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“A </a:t>
            </a:r>
            <a:r>
              <a:rPr lang="en-US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CDS</a:t>
            </a:r>
            <a:r>
              <a:rPr lang="en-US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is a privately negotiated contract where one party (the "protection seller"), in exchange for a premium, agrees to compensate another party (the "protection buyer") if a specified credit event (such as bankruptcy or failure to pay) occurs with respect to a company or debt obligation.”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81000" y="3657600"/>
            <a:ext cx="533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What is Credit Default Swap?</a:t>
            </a:r>
            <a:endParaRPr lang="th-TH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 animBg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2971800" cy="2743200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pPr>
              <a:buNone/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Used for a variety of purposes including </a:t>
            </a:r>
          </a:p>
          <a:p>
            <a:pPr>
              <a:buNone/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</a:p>
          <a:p>
            <a:pPr>
              <a:buNone/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- Hedging</a:t>
            </a:r>
          </a:p>
          <a:p>
            <a:pPr>
              <a:buNone/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- Speculation</a:t>
            </a:r>
          </a:p>
          <a:p>
            <a:pPr>
              <a:buNone/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- Arbitrage</a:t>
            </a:r>
          </a:p>
          <a:p>
            <a:endParaRPr lang="th-TH" dirty="0"/>
          </a:p>
        </p:txBody>
      </p:sp>
      <p:pic>
        <p:nvPicPr>
          <p:cNvPr id="79874" name="Picture 2" descr="http://imgc.allpostersimages.com/images/P-473-488-90/37/3732/N3FZF00Z/posters/an-high-angle-view-of-the-new-york-stock-exchange-s-trading-flo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2400" y="1828800"/>
            <a:ext cx="4505325" cy="3381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 b="1" dirty="0" smtClean="0">
                <a:latin typeface="Verdana" pitchFamily="34" charset="0"/>
              </a:rPr>
              <a:t>What is Credit Default Swap?</a:t>
            </a:r>
            <a:endParaRPr lang="en-US" sz="1400" b="1" dirty="0">
              <a:latin typeface="Verdana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2438400" y="381000"/>
            <a:ext cx="6553200" cy="45719"/>
          </a:xfrm>
          <a:prstGeom prst="ellipse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9600" y="2284274"/>
            <a:ext cx="7789440" cy="175432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i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Company name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i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Bond name and type and maturity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i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Credit event</a:t>
            </a:r>
            <a:r>
              <a:rPr lang="en-US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bankruptcy, payment default </a:t>
            </a:r>
            <a:r>
              <a:rPr lang="en-US" dirty="0">
                <a:latin typeface="Verdana" pitchFamily="34" charset="0"/>
                <a:ea typeface="Verdana" pitchFamily="34" charset="0"/>
                <a:cs typeface="Verdana" pitchFamily="34" charset="0"/>
              </a:rPr>
              <a:t>on its </a:t>
            </a:r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bonds, etc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i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Premium</a:t>
            </a:r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: bps per annum, paid quarterly</a:t>
            </a:r>
            <a:endParaRPr lang="en-US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600" y="1219200"/>
            <a:ext cx="4876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Contract specification </a:t>
            </a:r>
          </a:p>
          <a:p>
            <a:endParaRPr lang="th-TH" sz="2000" dirty="0"/>
          </a:p>
        </p:txBody>
      </p:sp>
      <p:pic>
        <p:nvPicPr>
          <p:cNvPr id="4098" name="Picture 2" descr="http://www.microtechsupport.co.uk/sitepix/images/support-contrac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200" y="4343400"/>
            <a:ext cx="2857500" cy="1895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066799" y="1524001"/>
          <a:ext cx="7086600" cy="4800599"/>
        </p:xfrm>
        <a:graphic>
          <a:graphicData uri="http://schemas.openxmlformats.org/drawingml/2006/table">
            <a:tbl>
              <a:tblPr/>
              <a:tblGrid>
                <a:gridCol w="1741715"/>
                <a:gridCol w="1513115"/>
                <a:gridCol w="1915885"/>
                <a:gridCol w="1915885"/>
              </a:tblGrid>
              <a:tr h="7049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b="1" kern="1200" dirty="0">
                          <a:latin typeface="Arial"/>
                          <a:ea typeface="Times New Roman"/>
                          <a:cs typeface="Cordia New"/>
                        </a:rPr>
                        <a:t>Compensation</a:t>
                      </a:r>
                      <a:r>
                        <a:rPr lang="th-TH" sz="1500" b="1" kern="1200" dirty="0"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b="1" kern="1200" dirty="0">
                          <a:latin typeface="Arial"/>
                          <a:ea typeface="Times New Roman"/>
                          <a:cs typeface="Cordia New"/>
                        </a:rPr>
                        <a:t>Parties</a:t>
                      </a:r>
                      <a:r>
                        <a:rPr lang="th-TH" sz="1500" b="1" kern="1200" dirty="0"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b="1" kern="1200" dirty="0">
                          <a:latin typeface="Arial"/>
                          <a:ea typeface="Times New Roman"/>
                          <a:cs typeface="Cordia New"/>
                        </a:rPr>
                        <a:t>Not  occur</a:t>
                      </a:r>
                      <a:r>
                        <a:rPr lang="th-TH" sz="1500" b="1" kern="1200" dirty="0"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b="1" kern="1200" dirty="0" smtClean="0">
                          <a:latin typeface="Arial"/>
                          <a:ea typeface="Times New Roman"/>
                          <a:cs typeface="Cordia New"/>
                        </a:rPr>
                        <a:t>Occur</a:t>
                      </a:r>
                      <a:r>
                        <a:rPr lang="th-TH" sz="1500" b="1" kern="1200" dirty="0" smtClean="0"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17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ordia New"/>
                        </a:rPr>
                        <a:t>Cash-settlement</a:t>
                      </a:r>
                      <a:r>
                        <a:rPr lang="th-TH" sz="1500" kern="1200">
                          <a:solidFill>
                            <a:srgbClr val="000000"/>
                          </a:solidFill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ordia New"/>
                        </a:rPr>
                        <a:t>Protection seller</a:t>
                      </a:r>
                      <a:r>
                        <a:rPr lang="th-TH" sz="1500" kern="1200">
                          <a:solidFill>
                            <a:srgbClr val="000000"/>
                          </a:solidFill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ordia New"/>
                        </a:rPr>
                        <a:t>-</a:t>
                      </a:r>
                      <a:r>
                        <a:rPr lang="th-TH" sz="1500" kern="1200">
                          <a:solidFill>
                            <a:srgbClr val="000000"/>
                          </a:solidFill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ordia New"/>
                        </a:rPr>
                        <a:t>compensate loss value </a:t>
                      </a:r>
                      <a:endParaRPr lang="en-US" sz="90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ordia New"/>
                        </a:rPr>
                        <a:t>= Par – Mkt. P.</a:t>
                      </a:r>
                      <a:r>
                        <a:rPr lang="th-TH" sz="1500" kern="1200">
                          <a:solidFill>
                            <a:srgbClr val="000000"/>
                          </a:solidFill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390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ordia New"/>
                        </a:rPr>
                        <a:t>Protection buyer</a:t>
                      </a:r>
                      <a:r>
                        <a:rPr lang="th-TH" sz="1500" kern="1200">
                          <a:solidFill>
                            <a:srgbClr val="000000"/>
                          </a:solidFill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ordia New"/>
                        </a:rPr>
                        <a:t>Pay premium until maturity</a:t>
                      </a:r>
                      <a:r>
                        <a:rPr lang="th-TH" sz="1500" kern="1200">
                          <a:solidFill>
                            <a:srgbClr val="000000"/>
                          </a:solidFill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ordia New"/>
                        </a:rPr>
                        <a:t>Pay premium up to credit event</a:t>
                      </a:r>
                      <a:r>
                        <a:rPr lang="th-TH" sz="15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ngsana New"/>
                        </a:rPr>
                        <a:t> </a:t>
                      </a:r>
                      <a:endParaRPr lang="en-US" sz="9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17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ordia New"/>
                        </a:rPr>
                        <a:t>Physical settlement</a:t>
                      </a:r>
                      <a:r>
                        <a:rPr lang="th-TH" sz="1500" kern="1200">
                          <a:solidFill>
                            <a:srgbClr val="000000"/>
                          </a:solidFill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ordia New"/>
                        </a:rPr>
                        <a:t>Protection seller</a:t>
                      </a:r>
                      <a:r>
                        <a:rPr lang="th-TH" sz="1500" kern="1200">
                          <a:solidFill>
                            <a:srgbClr val="000000"/>
                          </a:solidFill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ordia New"/>
                        </a:rPr>
                        <a:t>-</a:t>
                      </a:r>
                      <a:r>
                        <a:rPr lang="th-TH" sz="1500" kern="1200">
                          <a:solidFill>
                            <a:srgbClr val="000000"/>
                          </a:solidFill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ordia New"/>
                        </a:rPr>
                        <a:t>Buy CDOs @ Par value from protection buyer</a:t>
                      </a:r>
                      <a:r>
                        <a:rPr lang="th-TH" sz="1500" kern="1200">
                          <a:solidFill>
                            <a:srgbClr val="000000"/>
                          </a:solidFill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741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ordia New"/>
                        </a:rPr>
                        <a:t>Protection buyer</a:t>
                      </a:r>
                      <a:r>
                        <a:rPr lang="th-TH" sz="1500" kern="1200">
                          <a:solidFill>
                            <a:srgbClr val="000000"/>
                          </a:solidFill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ordia New"/>
                        </a:rPr>
                        <a:t>Pay premium until maturity</a:t>
                      </a:r>
                      <a:r>
                        <a:rPr lang="th-TH" sz="1500" kern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ordia New"/>
                        </a:rPr>
                        <a:t>Pay premium up to credit event</a:t>
                      </a:r>
                      <a:r>
                        <a:rPr lang="th-TH" sz="1500" kern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  <a:cs typeface="Angsana New"/>
                        </a:rPr>
                        <a:t> </a:t>
                      </a:r>
                      <a:endParaRPr lang="en-US" sz="9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73891" marR="73891" marT="36945" marB="3694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90600" y="609600"/>
            <a:ext cx="4876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Settlement Method</a:t>
            </a:r>
          </a:p>
          <a:p>
            <a:endParaRPr lang="th-TH" sz="2000" dirty="0"/>
          </a:p>
        </p:txBody>
      </p:sp>
    </p:spTree>
    <p:extLst>
      <p:ext uri="{BB962C8B-B14F-4D97-AF65-F5344CB8AC3E}">
        <p14:creationId xmlns="" xmlns:p14="http://schemas.microsoft.com/office/powerpoint/2010/main" val="62200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066800" y="1447800"/>
            <a:ext cx="2286000" cy="1066800"/>
          </a:xfrm>
          <a:prstGeom prst="round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Protection Buyer</a:t>
            </a:r>
            <a:endParaRPr lang="en-US" sz="1600" b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715000" y="1447800"/>
            <a:ext cx="2286000" cy="1066800"/>
          </a:xfrm>
          <a:prstGeom prst="round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Protection Seller</a:t>
            </a:r>
            <a:endParaRPr lang="en-US" sz="1600" b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143000" y="4267200"/>
            <a:ext cx="2286000" cy="1066800"/>
          </a:xfrm>
          <a:prstGeom prst="round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Protection Buyer</a:t>
            </a:r>
            <a:endParaRPr lang="en-US" sz="1600" b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3429000" y="1981200"/>
            <a:ext cx="2133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505200" y="4495800"/>
            <a:ext cx="2133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505200" y="4953000"/>
            <a:ext cx="2133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438400" y="926068"/>
            <a:ext cx="541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Cash Flows </a:t>
            </a:r>
            <a:r>
              <a:rPr lang="en-US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before</a:t>
            </a: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 Credit Event</a:t>
            </a:r>
            <a:endParaRPr lang="en-US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90800" y="3440668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Cash Flows </a:t>
            </a:r>
            <a:r>
              <a:rPr lang="en-US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after</a:t>
            </a: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 Credit Event</a:t>
            </a:r>
            <a:endParaRPr lang="en-US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52800" y="205740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Quarterly Swap Premium</a:t>
            </a:r>
            <a:endParaRPr lang="en-US" sz="11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81400" y="4064913"/>
            <a:ext cx="2057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Swap Premium up to Date of a Credit </a:t>
            </a:r>
            <a:r>
              <a:rPr lang="en-US" sz="11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E</a:t>
            </a:r>
            <a:r>
              <a:rPr lang="en-US" sz="11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vent</a:t>
            </a:r>
            <a:endParaRPr lang="en-US" sz="11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81400" y="4648200"/>
            <a:ext cx="2667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Face amount of bonds</a:t>
            </a:r>
            <a:endParaRPr lang="en-US" sz="11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76600" y="5300990"/>
            <a:ext cx="4572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Cash equal to face value of bonds</a:t>
            </a:r>
            <a:endParaRPr lang="en-US" sz="11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728855" y="4267200"/>
            <a:ext cx="2286000" cy="1066800"/>
          </a:xfrm>
          <a:prstGeom prst="round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Protection Seller</a:t>
            </a:r>
            <a:endParaRPr lang="en-US" sz="1600" b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 rot="10800000" flipV="1">
            <a:off x="3505200" y="5256212"/>
            <a:ext cx="2057400" cy="1588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  <a:scene3d>
            <a:camera prst="orthographicFront">
              <a:rot lat="0" lon="300000" rev="0"/>
            </a:camera>
            <a:lightRig rig="threePt" dir="t"/>
          </a:scene3d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 b="1" dirty="0" smtClean="0">
                <a:latin typeface="Verdana" pitchFamily="34" charset="0"/>
              </a:rPr>
              <a:t>What is Credit Default Swap?</a:t>
            </a:r>
            <a:endParaRPr lang="en-US" sz="1400" b="1" dirty="0">
              <a:latin typeface="Verdana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438400" y="381000"/>
            <a:ext cx="6553200" cy="45719"/>
          </a:xfrm>
          <a:prstGeom prst="ellipse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04800" y="476672"/>
            <a:ext cx="8534400" cy="5649491"/>
          </a:xfrm>
          <a:noFill/>
        </p:spPr>
        <p:txBody>
          <a:bodyPr>
            <a:normAutofit/>
          </a:bodyPr>
          <a:lstStyle/>
          <a:p>
            <a:pPr>
              <a:buNone/>
            </a:pPr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EX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. 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ABC 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bonds with $100 mill. par value matured in 5 years. </a:t>
            </a:r>
          </a:p>
          <a:p>
            <a:endParaRPr lang="en-US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en-US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“</a:t>
            </a:r>
            <a:r>
              <a:rPr lang="en-US" sz="1800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B</a:t>
            </a:r>
            <a:r>
              <a:rPr lang="en-US" sz="18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uy </a:t>
            </a:r>
            <a:r>
              <a:rPr lang="en-US" sz="1800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5-year $100 mill. notional amt. 100bps cash-settled ABC CDS</a:t>
            </a:r>
            <a:r>
              <a:rPr lang="en-US" sz="1800" dirty="0">
                <a:latin typeface="Verdana" pitchFamily="34" charset="0"/>
                <a:ea typeface="Verdana" pitchFamily="34" charset="0"/>
                <a:cs typeface="Verdana" pitchFamily="34" charset="0"/>
              </a:rPr>
              <a:t>”</a:t>
            </a:r>
          </a:p>
          <a:p>
            <a:endParaRPr lang="en-US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en-US" sz="2000" i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en-US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Credit event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if price drops to 20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% </a:t>
            </a:r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en-US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- not 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occur 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-&gt; protection 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buyer pay $250,000 premium quarterly until maturity.</a:t>
            </a:r>
            <a:endParaRPr lang="en-US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- occurs 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-&gt; 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protection 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seller 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must pay 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$80mill. c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ash to 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protection buyer.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8" name="Picture 10" descr="http://i.telegraph.co.uk/multimedia/archive/01989/markets_1989890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3345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419600" y="1295400"/>
            <a:ext cx="5105400" cy="461665"/>
          </a:xfrm>
          <a:prstGeom prst="rect">
            <a:avLst/>
          </a:prstGeom>
          <a:solidFill>
            <a:schemeClr val="accent3">
              <a:lumMod val="50000"/>
              <a:alpha val="43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WHAT HAPPENED TO AIG?</a:t>
            </a:r>
            <a:endParaRPr lang="th-TH" sz="24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4" descr="http://tciit.com/Beta%20Images/hom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667000"/>
            <a:ext cx="1295400" cy="1295401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6096000" y="4562476"/>
            <a:ext cx="27653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Insured </a:t>
            </a:r>
            <a:r>
              <a:rPr lang="en-US" sz="2000" b="1" dirty="0" smtClean="0"/>
              <a:t>$440 </a:t>
            </a:r>
            <a:r>
              <a:rPr lang="en-US" sz="2000" b="1" dirty="0" err="1" smtClean="0"/>
              <a:t>Bil</a:t>
            </a:r>
            <a:r>
              <a:rPr lang="en-US" sz="2000" b="1" dirty="0" smtClean="0"/>
              <a:t> </a:t>
            </a:r>
            <a:r>
              <a:rPr lang="en-US" sz="2000" dirty="0" smtClean="0"/>
              <a:t>of CDOs</a:t>
            </a:r>
            <a:endParaRPr lang="th-TH" sz="2000" dirty="0"/>
          </a:p>
        </p:txBody>
      </p:sp>
      <p:cxnSp>
        <p:nvCxnSpPr>
          <p:cNvPr id="24" name="Straight Arrow Connector 23"/>
          <p:cNvCxnSpPr/>
          <p:nvPr/>
        </p:nvCxnSpPr>
        <p:spPr>
          <a:xfrm rot="5400000">
            <a:off x="7243770" y="5062542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6886580" y="4419600"/>
            <a:ext cx="285752" cy="14287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551154" y="5257800"/>
            <a:ext cx="35928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Exceeded what it could</a:t>
            </a:r>
          </a:p>
          <a:p>
            <a:pPr algn="ctr"/>
            <a:r>
              <a:rPr lang="en-US" sz="2000" b="1" dirty="0" smtClean="0"/>
              <a:t> pay if the CDOs it</a:t>
            </a:r>
          </a:p>
          <a:p>
            <a:pPr algn="ctr"/>
            <a:r>
              <a:rPr lang="en-US" sz="2000" b="1" dirty="0" smtClean="0"/>
              <a:t> insured default</a:t>
            </a:r>
            <a:endParaRPr lang="th-TH" sz="2000" dirty="0"/>
          </a:p>
        </p:txBody>
      </p:sp>
      <p:sp>
        <p:nvSpPr>
          <p:cNvPr id="37" name="Down Arrow 36"/>
          <p:cNvSpPr/>
          <p:nvPr/>
        </p:nvSpPr>
        <p:spPr>
          <a:xfrm rot="10800000">
            <a:off x="579989" y="2057400"/>
            <a:ext cx="452446" cy="2133600"/>
          </a:xfrm>
          <a:prstGeom prst="downArrow">
            <a:avLst/>
          </a:prstGeom>
          <a:solidFill>
            <a:srgbClr val="00B050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/>
              <a:t>$</a:t>
            </a:r>
            <a:endParaRPr lang="th-TH" sz="4400" dirty="0"/>
          </a:p>
        </p:txBody>
      </p:sp>
      <p:sp>
        <p:nvSpPr>
          <p:cNvPr id="33" name="Down Arrow 32"/>
          <p:cNvSpPr/>
          <p:nvPr/>
        </p:nvSpPr>
        <p:spPr>
          <a:xfrm rot="10800000">
            <a:off x="1024965" y="2057400"/>
            <a:ext cx="452446" cy="2133600"/>
          </a:xfrm>
          <a:prstGeom prst="downArrow">
            <a:avLst/>
          </a:prstGeom>
          <a:solidFill>
            <a:srgbClr val="00B050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/>
              <a:t>$</a:t>
            </a:r>
            <a:endParaRPr lang="th-TH" sz="4400" dirty="0"/>
          </a:p>
        </p:txBody>
      </p:sp>
      <p:sp>
        <p:nvSpPr>
          <p:cNvPr id="38" name="Down Arrow 37"/>
          <p:cNvSpPr/>
          <p:nvPr/>
        </p:nvSpPr>
        <p:spPr>
          <a:xfrm rot="10771678">
            <a:off x="1494389" y="2059228"/>
            <a:ext cx="452446" cy="2133600"/>
          </a:xfrm>
          <a:prstGeom prst="downArrow">
            <a:avLst/>
          </a:prstGeom>
          <a:solidFill>
            <a:srgbClr val="00B050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/>
              <a:t>$</a:t>
            </a:r>
            <a:endParaRPr lang="th-TH" sz="4400" dirty="0"/>
          </a:p>
        </p:txBody>
      </p:sp>
      <p:sp>
        <p:nvSpPr>
          <p:cNvPr id="39" name="Smiley Face 38"/>
          <p:cNvSpPr/>
          <p:nvPr/>
        </p:nvSpPr>
        <p:spPr>
          <a:xfrm>
            <a:off x="838200" y="1066800"/>
            <a:ext cx="914400" cy="914400"/>
          </a:xfrm>
          <a:prstGeom prst="smileyFace">
            <a:avLst/>
          </a:prstGeom>
          <a:solidFill>
            <a:srgbClr val="00B050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2057400" y="37338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4343400" y="37338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6553200" y="37338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rot="10800000">
            <a:off x="2057401" y="3198811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rot="10800000" flipV="1">
            <a:off x="4343400" y="3200398"/>
            <a:ext cx="609600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rot="10800000">
            <a:off x="6477000" y="32004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133600" y="2590800"/>
            <a:ext cx="533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 smtClean="0"/>
              <a:t>$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343400" y="4020235"/>
            <a:ext cx="1295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i="1" dirty="0" smtClean="0"/>
              <a:t>CDOs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124200" y="2514600"/>
            <a:ext cx="914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i="1" dirty="0" smtClean="0"/>
              <a:t>“MBS”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477000" y="4019490"/>
            <a:ext cx="762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i="1" dirty="0" smtClean="0"/>
              <a:t>CDS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752600" y="3886200"/>
            <a:ext cx="1295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i="1" dirty="0" smtClean="0"/>
              <a:t>Debt obligation</a:t>
            </a:r>
            <a:endParaRPr lang="en-US" sz="1500" b="1" i="1" dirty="0"/>
          </a:p>
        </p:txBody>
      </p:sp>
      <p:sp>
        <p:nvSpPr>
          <p:cNvPr id="49" name="TextBox 48"/>
          <p:cNvSpPr txBox="1"/>
          <p:nvPr/>
        </p:nvSpPr>
        <p:spPr>
          <a:xfrm>
            <a:off x="4343400" y="2590800"/>
            <a:ext cx="533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  </a:t>
            </a:r>
            <a:r>
              <a:rPr lang="en-US" sz="1500" b="1" dirty="0" smtClean="0"/>
              <a:t>$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324600" y="2590800"/>
            <a:ext cx="1143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 smtClean="0"/>
              <a:t>Premium</a:t>
            </a:r>
          </a:p>
        </p:txBody>
      </p:sp>
      <p:pic>
        <p:nvPicPr>
          <p:cNvPr id="52" name="Picture 6" descr="http://www.gomercatus.com/wp-content/uploads/2012/06/investor-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2743200"/>
            <a:ext cx="1447799" cy="1447800"/>
          </a:xfrm>
          <a:prstGeom prst="rect">
            <a:avLst/>
          </a:prstGeom>
          <a:noFill/>
        </p:spPr>
      </p:pic>
      <p:pic>
        <p:nvPicPr>
          <p:cNvPr id="5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200" y="2811463"/>
            <a:ext cx="1539875" cy="1233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4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2995613"/>
            <a:ext cx="1393825" cy="104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5200" y="2838964"/>
            <a:ext cx="1371600" cy="1390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 b="1" dirty="0" smtClean="0">
                <a:latin typeface="Verdana" pitchFamily="34" charset="0"/>
              </a:rPr>
              <a:t>What happened to AIG?</a:t>
            </a:r>
            <a:endParaRPr lang="en-US" sz="1400" b="1" dirty="0">
              <a:latin typeface="Verdana" pitchFamily="34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2438400" y="381000"/>
            <a:ext cx="6553200" cy="45719"/>
          </a:xfrm>
          <a:prstGeom prst="ellipse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6" grpId="0"/>
      <p:bldP spid="37" grpId="0" animBg="1"/>
      <p:bldP spid="37" grpId="1" animBg="1"/>
      <p:bldP spid="33" grpId="0" animBg="1"/>
      <p:bldP spid="33" grpId="1" animBg="1"/>
      <p:bldP spid="38" grpId="0" animBg="1"/>
      <p:bldP spid="38" grpId="1" animBg="1"/>
      <p:bldP spid="39" grpId="0" animBg="1"/>
      <p:bldP spid="39" grpId="1" animBg="1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4" descr="http://tciit.com/Beta%20Images/hom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667000"/>
            <a:ext cx="1295400" cy="1295401"/>
          </a:xfrm>
          <a:prstGeom prst="rect">
            <a:avLst/>
          </a:prstGeom>
          <a:noFill/>
        </p:spPr>
      </p:pic>
      <p:pic>
        <p:nvPicPr>
          <p:cNvPr id="5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2995613"/>
            <a:ext cx="1393825" cy="104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TextBox 19"/>
          <p:cNvSpPr txBox="1"/>
          <p:nvPr/>
        </p:nvSpPr>
        <p:spPr>
          <a:xfrm>
            <a:off x="6096000" y="4562476"/>
            <a:ext cx="27653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Insured </a:t>
            </a:r>
            <a:r>
              <a:rPr lang="en-US" sz="2000" b="1" dirty="0" smtClean="0"/>
              <a:t>$440 </a:t>
            </a:r>
            <a:r>
              <a:rPr lang="en-US" sz="2000" b="1" dirty="0" err="1" smtClean="0"/>
              <a:t>Bil</a:t>
            </a:r>
            <a:r>
              <a:rPr lang="en-US" sz="2000" b="1" dirty="0" smtClean="0"/>
              <a:t> </a:t>
            </a:r>
            <a:r>
              <a:rPr lang="en-US" sz="2000" dirty="0" smtClean="0"/>
              <a:t>of CDOs</a:t>
            </a:r>
            <a:endParaRPr lang="th-TH" sz="2000" dirty="0"/>
          </a:p>
        </p:txBody>
      </p:sp>
      <p:cxnSp>
        <p:nvCxnSpPr>
          <p:cNvPr id="24" name="Straight Arrow Connector 23"/>
          <p:cNvCxnSpPr/>
          <p:nvPr/>
        </p:nvCxnSpPr>
        <p:spPr>
          <a:xfrm rot="5400000">
            <a:off x="7243770" y="5062542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6886580" y="4419600"/>
            <a:ext cx="285752" cy="14287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551154" y="5257800"/>
            <a:ext cx="35928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Exceeded what it could</a:t>
            </a:r>
          </a:p>
          <a:p>
            <a:pPr algn="ctr"/>
            <a:r>
              <a:rPr lang="en-US" sz="2000" b="1" dirty="0" smtClean="0"/>
              <a:t> pay if the CDOs it</a:t>
            </a:r>
          </a:p>
          <a:p>
            <a:pPr algn="ctr"/>
            <a:r>
              <a:rPr lang="en-US" sz="2000" b="1" dirty="0" smtClean="0"/>
              <a:t> insured default</a:t>
            </a:r>
            <a:endParaRPr lang="th-TH" sz="2000" dirty="0"/>
          </a:p>
        </p:txBody>
      </p:sp>
      <p:sp>
        <p:nvSpPr>
          <p:cNvPr id="27" name="Rounded Rectangle 26"/>
          <p:cNvSpPr/>
          <p:nvPr/>
        </p:nvSpPr>
        <p:spPr>
          <a:xfrm>
            <a:off x="7086600" y="1295400"/>
            <a:ext cx="1524000" cy="914400"/>
          </a:xfrm>
          <a:prstGeom prst="round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Credit Rating Agency</a:t>
            </a:r>
            <a:endParaRPr lang="en-US" b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5" name="Down Arrow 34"/>
          <p:cNvSpPr/>
          <p:nvPr/>
        </p:nvSpPr>
        <p:spPr>
          <a:xfrm>
            <a:off x="7162800" y="2209800"/>
            <a:ext cx="1447800" cy="2057400"/>
          </a:xfrm>
          <a:prstGeom prst="downArrow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TextBox 33"/>
          <p:cNvSpPr txBox="1"/>
          <p:nvPr/>
        </p:nvSpPr>
        <p:spPr>
          <a:xfrm rot="19997065">
            <a:off x="7258678" y="2592319"/>
            <a:ext cx="12794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Downgraded</a:t>
            </a:r>
            <a:endParaRPr lang="th-TH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Down Arrow 32"/>
          <p:cNvSpPr/>
          <p:nvPr/>
        </p:nvSpPr>
        <p:spPr>
          <a:xfrm>
            <a:off x="579989" y="2129944"/>
            <a:ext cx="452446" cy="2133600"/>
          </a:xfrm>
          <a:prstGeom prst="downArrow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/>
              <a:t>$</a:t>
            </a:r>
            <a:endParaRPr lang="th-TH" sz="4400" dirty="0"/>
          </a:p>
        </p:txBody>
      </p:sp>
      <p:sp>
        <p:nvSpPr>
          <p:cNvPr id="38" name="Down Arrow 37"/>
          <p:cNvSpPr/>
          <p:nvPr/>
        </p:nvSpPr>
        <p:spPr>
          <a:xfrm>
            <a:off x="1024965" y="2129944"/>
            <a:ext cx="452446" cy="2133600"/>
          </a:xfrm>
          <a:prstGeom prst="downArrow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/>
              <a:t>$</a:t>
            </a:r>
            <a:endParaRPr lang="th-TH" sz="4400" dirty="0"/>
          </a:p>
        </p:txBody>
      </p:sp>
      <p:sp>
        <p:nvSpPr>
          <p:cNvPr id="39" name="Down Arrow 38"/>
          <p:cNvSpPr/>
          <p:nvPr/>
        </p:nvSpPr>
        <p:spPr>
          <a:xfrm rot="21571678">
            <a:off x="1494389" y="2131772"/>
            <a:ext cx="452446" cy="2133600"/>
          </a:xfrm>
          <a:prstGeom prst="downArrow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/>
              <a:t>$</a:t>
            </a:r>
            <a:endParaRPr lang="th-TH" sz="4400" dirty="0"/>
          </a:p>
        </p:txBody>
      </p:sp>
      <p:sp>
        <p:nvSpPr>
          <p:cNvPr id="40" name="Multiply 39"/>
          <p:cNvSpPr/>
          <p:nvPr/>
        </p:nvSpPr>
        <p:spPr>
          <a:xfrm>
            <a:off x="1828800" y="3810000"/>
            <a:ext cx="914400" cy="990600"/>
          </a:xfrm>
          <a:prstGeom prst="mathMultiply">
            <a:avLst/>
          </a:prstGeom>
          <a:solidFill>
            <a:schemeClr val="tx1">
              <a:lumMod val="85000"/>
              <a:lumOff val="1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1" name="Multiply 40"/>
          <p:cNvSpPr/>
          <p:nvPr/>
        </p:nvSpPr>
        <p:spPr>
          <a:xfrm>
            <a:off x="4191000" y="3810000"/>
            <a:ext cx="914400" cy="990600"/>
          </a:xfrm>
          <a:prstGeom prst="mathMultiply">
            <a:avLst/>
          </a:prstGeom>
          <a:solidFill>
            <a:schemeClr val="tx1">
              <a:lumMod val="85000"/>
              <a:lumOff val="1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2057400" y="37338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4343400" y="37338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6553200" y="37338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rot="10800000">
            <a:off x="2057401" y="3198811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rot="10800000" flipV="1">
            <a:off x="4343400" y="3200398"/>
            <a:ext cx="609600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rot="10800000">
            <a:off x="6477000" y="32004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133600" y="2590800"/>
            <a:ext cx="533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 smtClean="0"/>
              <a:t>$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343400" y="4020235"/>
            <a:ext cx="1295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i="1" dirty="0" smtClean="0"/>
              <a:t>CDOs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124200" y="2514600"/>
            <a:ext cx="914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i="1" dirty="0" smtClean="0"/>
              <a:t>“MBS”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477000" y="4019490"/>
            <a:ext cx="762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i="1" dirty="0" smtClean="0"/>
              <a:t>CDS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752600" y="3886200"/>
            <a:ext cx="1295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i="1" dirty="0" smtClean="0"/>
              <a:t>Debt obligation</a:t>
            </a:r>
            <a:endParaRPr lang="en-US" sz="1500" b="1" i="1" dirty="0"/>
          </a:p>
        </p:txBody>
      </p:sp>
      <p:sp>
        <p:nvSpPr>
          <p:cNvPr id="52" name="TextBox 51"/>
          <p:cNvSpPr txBox="1"/>
          <p:nvPr/>
        </p:nvSpPr>
        <p:spPr>
          <a:xfrm>
            <a:off x="4343400" y="2590800"/>
            <a:ext cx="533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  </a:t>
            </a:r>
            <a:r>
              <a:rPr lang="en-US" sz="1500" b="1" dirty="0" smtClean="0"/>
              <a:t>$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324600" y="2590800"/>
            <a:ext cx="1143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 smtClean="0"/>
              <a:t>Premium</a:t>
            </a:r>
          </a:p>
        </p:txBody>
      </p:sp>
      <p:pic>
        <p:nvPicPr>
          <p:cNvPr id="55" name="Picture 6" descr="http://www.gomercatus.com/wp-content/uploads/2012/06/investor-ico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2743200"/>
            <a:ext cx="1447799" cy="1447800"/>
          </a:xfrm>
          <a:prstGeom prst="rect">
            <a:avLst/>
          </a:prstGeom>
          <a:noFill/>
        </p:spPr>
      </p:pic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43200" y="2811463"/>
            <a:ext cx="1539875" cy="1233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 b="1" dirty="0" smtClean="0">
                <a:latin typeface="Verdana" pitchFamily="34" charset="0"/>
              </a:rPr>
              <a:t>What happened to AIG?</a:t>
            </a:r>
            <a:endParaRPr lang="en-US" sz="1400" b="1" dirty="0">
              <a:latin typeface="Verdana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2438400" y="381000"/>
            <a:ext cx="6553200" cy="45719"/>
          </a:xfrm>
          <a:prstGeom prst="ellipse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 animBg="1"/>
      <p:bldP spid="35" grpId="0" animBg="1"/>
      <p:bldP spid="34" grpId="0"/>
      <p:bldP spid="33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Left Arrow 43"/>
          <p:cNvSpPr/>
          <p:nvPr/>
        </p:nvSpPr>
        <p:spPr>
          <a:xfrm>
            <a:off x="3962400" y="2514600"/>
            <a:ext cx="19050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TextBox 45"/>
          <p:cNvSpPr txBox="1"/>
          <p:nvPr/>
        </p:nvSpPr>
        <p:spPr>
          <a:xfrm>
            <a:off x="3886200" y="1828800"/>
            <a:ext cx="2362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1. Claim for payout on defaulted CDOs</a:t>
            </a:r>
            <a:endParaRPr lang="th-TH" dirty="0"/>
          </a:p>
        </p:txBody>
      </p:sp>
      <p:sp>
        <p:nvSpPr>
          <p:cNvPr id="47" name="Rounded Rectangle 46"/>
          <p:cNvSpPr/>
          <p:nvPr/>
        </p:nvSpPr>
        <p:spPr>
          <a:xfrm>
            <a:off x="6248400" y="1752600"/>
            <a:ext cx="2286000" cy="251460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</a:rPr>
              <a:t>AIG</a:t>
            </a:r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8" name="Picture 4" descr="http://etc-mysitemyway.s3.amazonaws.com/icons/legacy-previews/icons-256/matte-grey-square-icons-symbols-shapes/120213-matte-grey-square-icon-symbols-shapes-smileyfaces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3505200"/>
            <a:ext cx="762000" cy="762000"/>
          </a:xfrm>
          <a:prstGeom prst="rect">
            <a:avLst/>
          </a:prstGeom>
          <a:noFill/>
        </p:spPr>
      </p:pic>
      <p:sp>
        <p:nvSpPr>
          <p:cNvPr id="17" name="Rounded Rectangle 16"/>
          <p:cNvSpPr/>
          <p:nvPr/>
        </p:nvSpPr>
        <p:spPr>
          <a:xfrm>
            <a:off x="990600" y="2209800"/>
            <a:ext cx="2590800" cy="5334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Defaulted CDO holders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90600" y="3352800"/>
            <a:ext cx="2590800" cy="5334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The rest CDO holders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838200" y="2133600"/>
            <a:ext cx="2921000" cy="17526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Investors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 b="1" dirty="0" smtClean="0">
                <a:latin typeface="Verdana" pitchFamily="34" charset="0"/>
              </a:rPr>
              <a:t>What happened to AIG?</a:t>
            </a:r>
            <a:endParaRPr lang="en-US" sz="1400" b="1" dirty="0">
              <a:latin typeface="Verdana" pitchFamily="34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438400" y="381000"/>
            <a:ext cx="6553200" cy="45719"/>
          </a:xfrm>
          <a:prstGeom prst="ellipse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08929" y="4267201"/>
            <a:ext cx="790358" cy="609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0" y="4267200"/>
            <a:ext cx="790358" cy="609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4267200"/>
            <a:ext cx="790358" cy="609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6" grpId="0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Left Arrow 43"/>
          <p:cNvSpPr/>
          <p:nvPr/>
        </p:nvSpPr>
        <p:spPr>
          <a:xfrm>
            <a:off x="3962400" y="2514600"/>
            <a:ext cx="19050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TextBox 45"/>
          <p:cNvSpPr txBox="1"/>
          <p:nvPr/>
        </p:nvSpPr>
        <p:spPr>
          <a:xfrm>
            <a:off x="3886200" y="1828800"/>
            <a:ext cx="2362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1. Claim for payout on defaulted CDOs</a:t>
            </a:r>
            <a:endParaRPr lang="th-TH" dirty="0"/>
          </a:p>
        </p:txBody>
      </p:sp>
      <p:sp>
        <p:nvSpPr>
          <p:cNvPr id="47" name="Rounded Rectangle 46"/>
          <p:cNvSpPr/>
          <p:nvPr/>
        </p:nvSpPr>
        <p:spPr>
          <a:xfrm>
            <a:off x="6248400" y="1752600"/>
            <a:ext cx="2286000" cy="251460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</a:rPr>
              <a:t>AIG</a:t>
            </a:r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8" name="Picture 4" descr="http://etc-mysitemyway.s3.amazonaws.com/icons/legacy-previews/icons-256/matte-grey-square-icons-symbols-shapes/120213-matte-grey-square-icon-symbols-shapes-smileyfaces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35052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4" descr="http://etc-mysitemyway.s3.amazonaws.com/icons/legacy-previews/icons-256/matte-grey-square-icons-symbols-shapes/120213-matte-grey-square-icon-symbols-shapes-smileyfaces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4200" y="3505200"/>
            <a:ext cx="762000" cy="762000"/>
          </a:xfrm>
          <a:prstGeom prst="rect">
            <a:avLst/>
          </a:prstGeom>
          <a:noFill/>
        </p:spPr>
      </p:pic>
      <p:sp>
        <p:nvSpPr>
          <p:cNvPr id="13" name="Rounded Rectangle 12"/>
          <p:cNvSpPr/>
          <p:nvPr/>
        </p:nvSpPr>
        <p:spPr>
          <a:xfrm>
            <a:off x="990600" y="2209800"/>
            <a:ext cx="2590800" cy="5334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Defaulted CDO holders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990600" y="3352800"/>
            <a:ext cx="2590800" cy="5334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The rest CDO holders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7" name="Left Arrow 16"/>
          <p:cNvSpPr/>
          <p:nvPr/>
        </p:nvSpPr>
        <p:spPr>
          <a:xfrm>
            <a:off x="3962400" y="3810000"/>
            <a:ext cx="19050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TextBox 17"/>
          <p:cNvSpPr txBox="1"/>
          <p:nvPr/>
        </p:nvSpPr>
        <p:spPr>
          <a:xfrm>
            <a:off x="3886200" y="2895600"/>
            <a:ext cx="2514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2. Require more collateral due to AIG’s credit downgrade</a:t>
            </a:r>
            <a:endParaRPr lang="th-TH" dirty="0"/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 b="1" dirty="0" smtClean="0">
                <a:latin typeface="Verdana" pitchFamily="34" charset="0"/>
              </a:rPr>
              <a:t>What happened to AIG?</a:t>
            </a:r>
            <a:endParaRPr lang="en-US" sz="1400" b="1" dirty="0">
              <a:latin typeface="Verdana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438400" y="381000"/>
            <a:ext cx="6553200" cy="45719"/>
          </a:xfrm>
          <a:prstGeom prst="ellipse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08929" y="4343401"/>
            <a:ext cx="790358" cy="609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0" y="4343400"/>
            <a:ext cx="790358" cy="609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ounded Rectangle 36"/>
          <p:cNvSpPr/>
          <p:nvPr/>
        </p:nvSpPr>
        <p:spPr>
          <a:xfrm>
            <a:off x="6248400" y="1752600"/>
            <a:ext cx="2286000" cy="2514600"/>
          </a:xfrm>
          <a:prstGeom prst="round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</a:rPr>
              <a:t>AIG</a:t>
            </a:r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4" name="Left Arrow 43"/>
          <p:cNvSpPr/>
          <p:nvPr/>
        </p:nvSpPr>
        <p:spPr>
          <a:xfrm>
            <a:off x="3962400" y="2514600"/>
            <a:ext cx="19050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TextBox 45"/>
          <p:cNvSpPr txBox="1"/>
          <p:nvPr/>
        </p:nvSpPr>
        <p:spPr>
          <a:xfrm>
            <a:off x="3886200" y="1828800"/>
            <a:ext cx="2362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1. Claim for payout on defaulted CDOs</a:t>
            </a:r>
            <a:endParaRPr lang="th-TH" dirty="0"/>
          </a:p>
        </p:txBody>
      </p:sp>
      <p:pic>
        <p:nvPicPr>
          <p:cNvPr id="10" name="Picture 4" descr="http://etc-mysitemyway.s3.amazonaws.com/icons/legacy-previews/icons-256/matte-grey-square-icons-symbols-shapes/120213-matte-grey-square-icon-symbols-shapes-smileyfaces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3505200"/>
            <a:ext cx="762000" cy="762000"/>
          </a:xfrm>
          <a:prstGeom prst="rect">
            <a:avLst/>
          </a:prstGeom>
          <a:noFill/>
        </p:spPr>
      </p:pic>
      <p:pic>
        <p:nvPicPr>
          <p:cNvPr id="11" name="Picture 4" descr="http://etc-mysitemyway.s3.amazonaws.com/icons/legacy-previews/icons-256/matte-grey-square-icons-symbols-shapes/120213-matte-grey-square-icon-symbols-shapes-smileyfaces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4200" y="3505200"/>
            <a:ext cx="762000" cy="762000"/>
          </a:xfrm>
          <a:prstGeom prst="rect">
            <a:avLst/>
          </a:prstGeom>
          <a:noFill/>
        </p:spPr>
      </p:pic>
      <p:pic>
        <p:nvPicPr>
          <p:cNvPr id="12" name="Picture 4" descr="http://etc-mysitemyway.s3.amazonaws.com/icons/legacy-previews/icons-256/matte-grey-square-icons-symbols-shapes/120213-matte-grey-square-icon-symbols-shapes-smileyfaces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3505200"/>
            <a:ext cx="762000" cy="76200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209800" y="5188803"/>
            <a:ext cx="47532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FF0000"/>
                </a:solidFill>
              </a:rPr>
              <a:t>“Liquidity Crunch”</a:t>
            </a:r>
            <a:endParaRPr lang="th-TH" sz="4800" dirty="0">
              <a:solidFill>
                <a:srgbClr val="FF0000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90600" y="2209800"/>
            <a:ext cx="2590800" cy="5334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Defaulted CDO holders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90600" y="3352800"/>
            <a:ext cx="2590800" cy="5334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The rest CDO holders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0" name="Left Arrow 19"/>
          <p:cNvSpPr/>
          <p:nvPr/>
        </p:nvSpPr>
        <p:spPr>
          <a:xfrm>
            <a:off x="3962400" y="3810000"/>
            <a:ext cx="19050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TextBox 20"/>
          <p:cNvSpPr txBox="1"/>
          <p:nvPr/>
        </p:nvSpPr>
        <p:spPr>
          <a:xfrm>
            <a:off x="3886200" y="2895600"/>
            <a:ext cx="2514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2. Require more collateral due to AIG’s credit downgrade</a:t>
            </a:r>
            <a:endParaRPr lang="th-TH" dirty="0"/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 b="1" dirty="0" smtClean="0">
                <a:latin typeface="Verdana" pitchFamily="34" charset="0"/>
              </a:rPr>
              <a:t>What happened to AIG?</a:t>
            </a:r>
            <a:endParaRPr lang="en-US" sz="1400" b="1" dirty="0">
              <a:latin typeface="Verdana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438400" y="381000"/>
            <a:ext cx="6553200" cy="45719"/>
          </a:xfrm>
          <a:prstGeom prst="ellipse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08929" y="4343401"/>
            <a:ext cx="790358" cy="609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ounded Rectangle 36"/>
          <p:cNvSpPr/>
          <p:nvPr/>
        </p:nvSpPr>
        <p:spPr>
          <a:xfrm>
            <a:off x="6248400" y="1752600"/>
            <a:ext cx="2286000" cy="2514600"/>
          </a:xfrm>
          <a:prstGeom prst="round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</a:rPr>
              <a:t>AIG</a:t>
            </a:r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4" name="Left Arrow 43"/>
          <p:cNvSpPr/>
          <p:nvPr/>
        </p:nvSpPr>
        <p:spPr>
          <a:xfrm>
            <a:off x="3962400" y="2514600"/>
            <a:ext cx="19050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Left Arrow 44"/>
          <p:cNvSpPr/>
          <p:nvPr/>
        </p:nvSpPr>
        <p:spPr>
          <a:xfrm>
            <a:off x="3962400" y="3810000"/>
            <a:ext cx="19050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TextBox 45"/>
          <p:cNvSpPr txBox="1"/>
          <p:nvPr/>
        </p:nvSpPr>
        <p:spPr>
          <a:xfrm>
            <a:off x="3886200" y="1828800"/>
            <a:ext cx="2362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1. Claim for payout on defaulted CDOs</a:t>
            </a:r>
            <a:endParaRPr lang="th-TH" dirty="0"/>
          </a:p>
        </p:txBody>
      </p:sp>
      <p:sp>
        <p:nvSpPr>
          <p:cNvPr id="9" name="TextBox 8"/>
          <p:cNvSpPr txBox="1"/>
          <p:nvPr/>
        </p:nvSpPr>
        <p:spPr>
          <a:xfrm>
            <a:off x="3886200" y="2895600"/>
            <a:ext cx="2514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2. Require more collateral due to AIG’s credit downgrade</a:t>
            </a:r>
            <a:endParaRPr lang="th-TH" dirty="0"/>
          </a:p>
        </p:txBody>
      </p:sp>
      <p:pic>
        <p:nvPicPr>
          <p:cNvPr id="10" name="Picture 4" descr="http://etc-mysitemyway.s3.amazonaws.com/icons/legacy-previews/icons-256/matte-grey-square-icons-symbols-shapes/120213-matte-grey-square-icon-symbols-shapes-smileyfaces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3505200"/>
            <a:ext cx="762000" cy="762000"/>
          </a:xfrm>
          <a:prstGeom prst="rect">
            <a:avLst/>
          </a:prstGeom>
          <a:noFill/>
        </p:spPr>
      </p:pic>
      <p:pic>
        <p:nvPicPr>
          <p:cNvPr id="11" name="Picture 4" descr="http://etc-mysitemyway.s3.amazonaws.com/icons/legacy-previews/icons-256/matte-grey-square-icons-symbols-shapes/120213-matte-grey-square-icon-symbols-shapes-smileyfaces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4200" y="3505200"/>
            <a:ext cx="762000" cy="762000"/>
          </a:xfrm>
          <a:prstGeom prst="rect">
            <a:avLst/>
          </a:prstGeom>
          <a:noFill/>
        </p:spPr>
      </p:pic>
      <p:pic>
        <p:nvPicPr>
          <p:cNvPr id="12" name="Picture 4" descr="http://etc-mysitemyway.s3.amazonaws.com/icons/legacy-previews/icons-256/matte-grey-square-icons-symbols-shapes/120213-matte-grey-square-icon-symbols-shapes-smileyfaces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3505200"/>
            <a:ext cx="762000" cy="762000"/>
          </a:xfrm>
          <a:prstGeom prst="rect">
            <a:avLst/>
          </a:prstGeom>
          <a:noFill/>
        </p:spPr>
      </p:pic>
      <p:sp>
        <p:nvSpPr>
          <p:cNvPr id="14" name="Rounded Rectangle 13"/>
          <p:cNvSpPr/>
          <p:nvPr/>
        </p:nvSpPr>
        <p:spPr>
          <a:xfrm>
            <a:off x="6324600" y="5461000"/>
            <a:ext cx="1905000" cy="1016000"/>
          </a:xfrm>
          <a:prstGeom prst="roundRect">
            <a:avLst/>
          </a:prstGeom>
          <a:solidFill>
            <a:srgbClr val="FFC00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</a:rPr>
              <a:t>Fed</a:t>
            </a:r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15" name="Up Arrow 14"/>
          <p:cNvSpPr/>
          <p:nvPr/>
        </p:nvSpPr>
        <p:spPr>
          <a:xfrm>
            <a:off x="6400800" y="4419600"/>
            <a:ext cx="381000" cy="9144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Up Arrow 15"/>
          <p:cNvSpPr/>
          <p:nvPr/>
        </p:nvSpPr>
        <p:spPr>
          <a:xfrm>
            <a:off x="7848600" y="4419600"/>
            <a:ext cx="381000" cy="9144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TextBox 16"/>
          <p:cNvSpPr txBox="1"/>
          <p:nvPr/>
        </p:nvSpPr>
        <p:spPr>
          <a:xfrm>
            <a:off x="6705600" y="4648200"/>
            <a:ext cx="13356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$180 billion</a:t>
            </a:r>
            <a:r>
              <a:rPr lang="en-US" b="1" dirty="0" smtClean="0"/>
              <a:t> </a:t>
            </a:r>
          </a:p>
          <a:p>
            <a:r>
              <a:rPr lang="en-US" b="1" dirty="0" smtClean="0"/>
              <a:t>bailout</a:t>
            </a:r>
            <a:endParaRPr lang="th-TH" b="1" dirty="0"/>
          </a:p>
        </p:txBody>
      </p:sp>
      <p:sp>
        <p:nvSpPr>
          <p:cNvPr id="20" name="Rounded Rectangle 19"/>
          <p:cNvSpPr/>
          <p:nvPr/>
        </p:nvSpPr>
        <p:spPr>
          <a:xfrm>
            <a:off x="990600" y="2209800"/>
            <a:ext cx="2590800" cy="5334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Defaulted CDO holders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990600" y="3352800"/>
            <a:ext cx="2590800" cy="5334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The rest CDO holders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 b="1" dirty="0" smtClean="0">
                <a:latin typeface="Verdana" pitchFamily="34" charset="0"/>
              </a:rPr>
              <a:t>What happened to AIG?</a:t>
            </a:r>
            <a:endParaRPr lang="en-US" sz="1400" b="1" dirty="0">
              <a:latin typeface="Verdana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438400" y="381000"/>
            <a:ext cx="6553200" cy="45719"/>
          </a:xfrm>
          <a:prstGeom prst="ellipse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ounded Rectangle 36"/>
          <p:cNvSpPr/>
          <p:nvPr/>
        </p:nvSpPr>
        <p:spPr>
          <a:xfrm>
            <a:off x="6248400" y="1752600"/>
            <a:ext cx="2286000" cy="2514600"/>
          </a:xfrm>
          <a:prstGeom prst="roundRect">
            <a:avLst/>
          </a:prstGeom>
          <a:solidFill>
            <a:srgbClr val="1F5D17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</a:rPr>
              <a:t>AIG</a:t>
            </a:r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990600" y="2209800"/>
            <a:ext cx="2590800" cy="5334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Defaulted CDO holders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990600" y="3352800"/>
            <a:ext cx="2590800" cy="5334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The rest CDO holders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4" name="Left Arrow 43"/>
          <p:cNvSpPr/>
          <p:nvPr/>
        </p:nvSpPr>
        <p:spPr>
          <a:xfrm>
            <a:off x="3962400" y="2514600"/>
            <a:ext cx="19050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Left Arrow 44"/>
          <p:cNvSpPr/>
          <p:nvPr/>
        </p:nvSpPr>
        <p:spPr>
          <a:xfrm>
            <a:off x="3962400" y="3810000"/>
            <a:ext cx="19050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TextBox 45"/>
          <p:cNvSpPr txBox="1"/>
          <p:nvPr/>
        </p:nvSpPr>
        <p:spPr>
          <a:xfrm>
            <a:off x="3886200" y="1828800"/>
            <a:ext cx="2362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1. Claim for payout on defaulted CDOs</a:t>
            </a:r>
            <a:endParaRPr lang="th-TH" dirty="0"/>
          </a:p>
        </p:txBody>
      </p:sp>
      <p:sp>
        <p:nvSpPr>
          <p:cNvPr id="9" name="TextBox 8"/>
          <p:cNvSpPr txBox="1"/>
          <p:nvPr/>
        </p:nvSpPr>
        <p:spPr>
          <a:xfrm>
            <a:off x="3886200" y="2895600"/>
            <a:ext cx="2514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2. Require more collateral due to AIG’s credit downgrade</a:t>
            </a:r>
            <a:endParaRPr lang="th-TH" dirty="0"/>
          </a:p>
        </p:txBody>
      </p:sp>
      <p:pic>
        <p:nvPicPr>
          <p:cNvPr id="10" name="Picture 4" descr="http://etc-mysitemyway.s3.amazonaws.com/icons/legacy-previews/icons-256/matte-grey-square-icons-symbols-shapes/120213-matte-grey-square-icon-symbols-shapes-smileyfaces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3505200"/>
            <a:ext cx="762000" cy="762000"/>
          </a:xfrm>
          <a:prstGeom prst="rect">
            <a:avLst/>
          </a:prstGeom>
          <a:noFill/>
        </p:spPr>
      </p:pic>
      <p:sp>
        <p:nvSpPr>
          <p:cNvPr id="14" name="Rounded Rectangle 13"/>
          <p:cNvSpPr/>
          <p:nvPr/>
        </p:nvSpPr>
        <p:spPr>
          <a:xfrm>
            <a:off x="6324600" y="5461000"/>
            <a:ext cx="1905000" cy="1016000"/>
          </a:xfrm>
          <a:prstGeom prst="roundRect">
            <a:avLst/>
          </a:prstGeom>
          <a:solidFill>
            <a:srgbClr val="FFC00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</a:rPr>
              <a:t>Fed</a:t>
            </a:r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15" name="Up Arrow 14"/>
          <p:cNvSpPr/>
          <p:nvPr/>
        </p:nvSpPr>
        <p:spPr>
          <a:xfrm>
            <a:off x="6400800" y="4419600"/>
            <a:ext cx="381000" cy="9144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Up Arrow 15"/>
          <p:cNvSpPr/>
          <p:nvPr/>
        </p:nvSpPr>
        <p:spPr>
          <a:xfrm>
            <a:off x="7848600" y="4419600"/>
            <a:ext cx="381000" cy="9144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TextBox 16"/>
          <p:cNvSpPr txBox="1"/>
          <p:nvPr/>
        </p:nvSpPr>
        <p:spPr>
          <a:xfrm>
            <a:off x="6705600" y="4648200"/>
            <a:ext cx="13356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$180 billion</a:t>
            </a:r>
            <a:r>
              <a:rPr lang="en-US" b="1" dirty="0" smtClean="0"/>
              <a:t> </a:t>
            </a:r>
          </a:p>
          <a:p>
            <a:r>
              <a:rPr lang="en-US" b="1" dirty="0" smtClean="0"/>
              <a:t>bailout</a:t>
            </a:r>
            <a:endParaRPr lang="th-TH" b="1" dirty="0"/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 b="1" dirty="0" smtClean="0">
                <a:latin typeface="Verdana" pitchFamily="34" charset="0"/>
              </a:rPr>
              <a:t>What happened to AIG?</a:t>
            </a:r>
            <a:endParaRPr lang="en-US" sz="1400" b="1" dirty="0">
              <a:latin typeface="Verdana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438400" y="381000"/>
            <a:ext cx="6553200" cy="45719"/>
          </a:xfrm>
          <a:prstGeom prst="ellipse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2" descr="3425938621_f43c1ddf87_o"/>
          <p:cNvPicPr>
            <a:picLocks noChangeAspect="1" noChangeArrowheads="1"/>
          </p:cNvPicPr>
          <p:nvPr/>
        </p:nvPicPr>
        <p:blipFill>
          <a:blip r:embed="rId2" cstate="print"/>
          <a:srcRect t="4822" b="839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152400"/>
            <a:ext cx="9144000" cy="381000"/>
          </a:xfrm>
          <a:prstGeom prst="rect">
            <a:avLst/>
          </a:prstGeom>
          <a:gradFill rotWithShape="1">
            <a:gsLst>
              <a:gs pos="0">
                <a:schemeClr val="bg1">
                  <a:alpha val="78999"/>
                </a:schemeClr>
              </a:gs>
              <a:gs pos="100000">
                <a:schemeClr val="bg1">
                  <a:gamma/>
                  <a:tint val="63529"/>
                  <a:invGamma/>
                  <a:alpha val="78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UNDERLYING CAUSES OF CRISIS</a:t>
            </a:r>
            <a:endParaRPr lang="th-TH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2713" y="4360863"/>
            <a:ext cx="1360487" cy="10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278478" y="4191000"/>
            <a:ext cx="1388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$440 billion </a:t>
            </a:r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3810000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CDS’s exposure</a:t>
            </a:r>
            <a:endParaRPr lang="th-TH" b="1" u="sng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895600" y="4343400"/>
            <a:ext cx="914400" cy="304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038600" y="4078069"/>
            <a:ext cx="3657600" cy="646331"/>
          </a:xfrm>
          <a:prstGeom prst="rect">
            <a:avLst/>
          </a:prstGeom>
          <a:noFill/>
          <a:ln w="28575">
            <a:solidFill>
              <a:schemeClr val="accent1">
                <a:lumMod val="1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$57.8 Billion was insured on</a:t>
            </a:r>
          </a:p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‘subprime</a:t>
            </a:r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’ mortgage</a:t>
            </a:r>
            <a:endParaRPr lang="th-T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38600" y="5334000"/>
            <a:ext cx="3116926" cy="369332"/>
          </a:xfrm>
          <a:prstGeom prst="rect">
            <a:avLst/>
          </a:prstGeom>
          <a:noFill/>
          <a:ln w="28575">
            <a:solidFill>
              <a:schemeClr val="accent5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80% are </a:t>
            </a: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“naked CDS”</a:t>
            </a:r>
            <a:endParaRPr lang="th-TH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2895600" y="5181600"/>
            <a:ext cx="838200" cy="304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 b="1" dirty="0" smtClean="0">
                <a:latin typeface="Verdana" pitchFamily="34" charset="0"/>
              </a:rPr>
              <a:t>Underlying Causes of the Crisis</a:t>
            </a:r>
            <a:endParaRPr lang="en-US" sz="1400" b="1" dirty="0">
              <a:latin typeface="Verdana" pitchFamily="34" charset="0"/>
            </a:endParaRPr>
          </a:p>
        </p:txBody>
      </p:sp>
      <p:pic>
        <p:nvPicPr>
          <p:cNvPr id="61442" name="Picture 2" descr="https://wiki.wooster.edu/download/attachments/60949272/large_A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14575" y="1447800"/>
            <a:ext cx="4314825" cy="1876425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914400" y="953869"/>
            <a:ext cx="502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1. Intensive Writing of CDS by AIGFP</a:t>
            </a:r>
          </a:p>
          <a:p>
            <a:endParaRPr lang="th-TH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2209800" y="3352800"/>
            <a:ext cx="9144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="1" dirty="0" smtClean="0">
                <a:latin typeface="Verdana" pitchFamily="34" charset="0"/>
              </a:rPr>
              <a:t>AIG Financial Products Corp, London</a:t>
            </a:r>
            <a:endParaRPr lang="en-US" sz="1000" b="1" dirty="0">
              <a:latin typeface="Verdana" pitchFamily="34" charset="0"/>
            </a:endParaRPr>
          </a:p>
        </p:txBody>
      </p:sp>
      <p:sp>
        <p:nvSpPr>
          <p:cNvPr id="61445" name="AutoShape 5" descr="http://www.clker.com/cliparts/z/n/S/T/k/H/beautiful-swirls-underline.svg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451" name="Picture 11" descr="http://www.clker.com/cliparts/H/E/q/z/Y/g/black-underline-swirl-h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" y="-1181100"/>
            <a:ext cx="5715000" cy="685800"/>
          </a:xfrm>
          <a:prstGeom prst="rect">
            <a:avLst/>
          </a:prstGeom>
          <a:noFill/>
        </p:spPr>
      </p:pic>
      <p:sp>
        <p:nvSpPr>
          <p:cNvPr id="26" name="Oval 25"/>
          <p:cNvSpPr/>
          <p:nvPr/>
        </p:nvSpPr>
        <p:spPr>
          <a:xfrm>
            <a:off x="2438400" y="381000"/>
            <a:ext cx="6553200" cy="45719"/>
          </a:xfrm>
          <a:prstGeom prst="ellipse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2057400" y="37338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4343400" y="37338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6553200" y="3198812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rot="10800000">
            <a:off x="2057401" y="3198811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10800000" flipV="1">
            <a:off x="4343400" y="3200398"/>
            <a:ext cx="609600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0800000">
            <a:off x="6553200" y="3732212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133600" y="2590800"/>
            <a:ext cx="533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 smtClean="0"/>
              <a:t>$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343400" y="4020235"/>
            <a:ext cx="1295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i="1" dirty="0" smtClean="0"/>
              <a:t>CDOs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48000" y="2514600"/>
            <a:ext cx="914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i="1" dirty="0" smtClean="0"/>
              <a:t>“MBS”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77000" y="4019490"/>
            <a:ext cx="762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i="1" dirty="0" smtClean="0"/>
              <a:t>CDS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52600" y="3886200"/>
            <a:ext cx="1295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i="1" dirty="0" smtClean="0"/>
              <a:t>Debt obligation</a:t>
            </a:r>
            <a:endParaRPr lang="en-US" sz="1500" b="1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4343400" y="2590800"/>
            <a:ext cx="533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  </a:t>
            </a:r>
            <a:r>
              <a:rPr lang="en-US" sz="1500" b="1" dirty="0" smtClean="0"/>
              <a:t>$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24600" y="2590800"/>
            <a:ext cx="1143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 smtClean="0"/>
              <a:t>Premium</a:t>
            </a:r>
          </a:p>
        </p:txBody>
      </p:sp>
      <p:pic>
        <p:nvPicPr>
          <p:cNvPr id="19" name="Picture 4" descr="http://tciit.com/Beta%20Images/hom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667000"/>
            <a:ext cx="1295400" cy="1295401"/>
          </a:xfrm>
          <a:prstGeom prst="rect">
            <a:avLst/>
          </a:prstGeom>
          <a:noFill/>
        </p:spPr>
      </p:pic>
      <p:pic>
        <p:nvPicPr>
          <p:cNvPr id="20" name="Picture 6" descr="http://www.gomercatus.com/wp-content/uploads/2012/06/investor-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2743200"/>
            <a:ext cx="1447799" cy="1447800"/>
          </a:xfrm>
          <a:prstGeom prst="rect">
            <a:avLst/>
          </a:prstGeom>
          <a:noFill/>
        </p:spPr>
      </p:pic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200" y="2811463"/>
            <a:ext cx="1539875" cy="1233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15200" y="2838964"/>
            <a:ext cx="1371600" cy="1390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“Subprime Mortgage”</a:t>
            </a:r>
            <a:endParaRPr lang="th-TH" dirty="0"/>
          </a:p>
        </p:txBody>
      </p:sp>
      <p:sp>
        <p:nvSpPr>
          <p:cNvPr id="23" name="Oval 22"/>
          <p:cNvSpPr/>
          <p:nvPr/>
        </p:nvSpPr>
        <p:spPr>
          <a:xfrm>
            <a:off x="152400" y="1447800"/>
            <a:ext cx="4191000" cy="3581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TextBox 23"/>
          <p:cNvSpPr txBox="1"/>
          <p:nvPr/>
        </p:nvSpPr>
        <p:spPr>
          <a:xfrm>
            <a:off x="421387" y="2221468"/>
            <a:ext cx="1864613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Risky Borrowers</a:t>
            </a:r>
            <a:endParaRPr lang="th-TH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2713" y="4360863"/>
            <a:ext cx="1360487" cy="10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278478" y="4191000"/>
            <a:ext cx="1388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$440 billion </a:t>
            </a:r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3810000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CDS’s exposure</a:t>
            </a:r>
            <a:endParaRPr lang="th-TH" b="1" u="sng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895600" y="4343400"/>
            <a:ext cx="914400" cy="304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038600" y="4078069"/>
            <a:ext cx="3657600" cy="646331"/>
          </a:xfrm>
          <a:prstGeom prst="rect">
            <a:avLst/>
          </a:prstGeom>
          <a:noFill/>
          <a:ln w="28575">
            <a:solidFill>
              <a:schemeClr val="accent1">
                <a:lumMod val="1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$57.8 Billion was insured on</a:t>
            </a:r>
          </a:p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‘subprime</a:t>
            </a:r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’ mortgage</a:t>
            </a:r>
            <a:endParaRPr lang="th-T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38600" y="5334000"/>
            <a:ext cx="3116926" cy="369332"/>
          </a:xfrm>
          <a:prstGeom prst="rect">
            <a:avLst/>
          </a:prstGeom>
          <a:noFill/>
          <a:ln w="28575">
            <a:solidFill>
              <a:schemeClr val="accent5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80% are </a:t>
            </a: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“naked CDS”</a:t>
            </a:r>
            <a:endParaRPr lang="th-TH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2895600" y="5181600"/>
            <a:ext cx="838200" cy="304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 b="1" dirty="0" smtClean="0">
                <a:latin typeface="Verdana" pitchFamily="34" charset="0"/>
              </a:rPr>
              <a:t>Underlying Causes of the Crisis</a:t>
            </a:r>
            <a:endParaRPr lang="en-US" sz="1400" b="1" dirty="0">
              <a:latin typeface="Verdana" pitchFamily="34" charset="0"/>
            </a:endParaRPr>
          </a:p>
        </p:txBody>
      </p:sp>
      <p:pic>
        <p:nvPicPr>
          <p:cNvPr id="61442" name="Picture 2" descr="https://wiki.wooster.edu/download/attachments/60949272/large_A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14575" y="1447800"/>
            <a:ext cx="4314825" cy="1876425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914400" y="953869"/>
            <a:ext cx="502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1. Intensive Writing of CDS by AIGFP</a:t>
            </a:r>
          </a:p>
          <a:p>
            <a:endParaRPr lang="th-TH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2209800" y="3352800"/>
            <a:ext cx="9144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="1" dirty="0" smtClean="0">
                <a:latin typeface="Verdana" pitchFamily="34" charset="0"/>
              </a:rPr>
              <a:t>AIG Financial Products Corp, London</a:t>
            </a:r>
            <a:endParaRPr lang="en-US" sz="1000" b="1" dirty="0">
              <a:latin typeface="Verdana" pitchFamily="34" charset="0"/>
            </a:endParaRPr>
          </a:p>
        </p:txBody>
      </p:sp>
      <p:sp>
        <p:nvSpPr>
          <p:cNvPr id="61445" name="AutoShape 5" descr="http://www.clker.com/cliparts/z/n/S/T/k/H/beautiful-swirls-underline.svg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451" name="Picture 11" descr="http://www.clker.com/cliparts/H/E/q/z/Y/g/black-underline-swirl-h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" y="-1181100"/>
            <a:ext cx="5715000" cy="685800"/>
          </a:xfrm>
          <a:prstGeom prst="rect">
            <a:avLst/>
          </a:prstGeom>
          <a:noFill/>
        </p:spPr>
      </p:pic>
      <p:sp>
        <p:nvSpPr>
          <p:cNvPr id="26" name="Oval 25"/>
          <p:cNvSpPr/>
          <p:nvPr/>
        </p:nvSpPr>
        <p:spPr>
          <a:xfrm>
            <a:off x="2438400" y="381000"/>
            <a:ext cx="6553200" cy="45719"/>
          </a:xfrm>
          <a:prstGeom prst="ellipse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4191000" y="2895600"/>
            <a:ext cx="4267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The US Office of Thrift Supervisors (OTS) confessed that they themselves did not have the expertise to effectively monitor the CDS markets.</a:t>
            </a:r>
            <a:endParaRPr lang="th-T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91000" y="15240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2. Inadequate regulatory monitoring of credit derivatives </a:t>
            </a:r>
          </a:p>
        </p:txBody>
      </p:sp>
      <p:pic>
        <p:nvPicPr>
          <p:cNvPr id="60418" name="Picture 2" descr="http://farm6.static.flickr.com/5203/5318267473_b65e438e1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409699"/>
            <a:ext cx="3806571" cy="3924301"/>
          </a:xfrm>
          <a:prstGeom prst="rect">
            <a:avLst/>
          </a:prstGeom>
          <a:noFill/>
        </p:spPr>
      </p:pic>
      <p:pic>
        <p:nvPicPr>
          <p:cNvPr id="19458" name="Picture 2" descr="File:US-OfficeOfThriftSupervision-Seal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4038600"/>
            <a:ext cx="1752600" cy="1752600"/>
          </a:xfrm>
          <a:prstGeom prst="rect">
            <a:avLst/>
          </a:prstGeom>
          <a:noFill/>
        </p:spPr>
      </p:pic>
      <p:pic>
        <p:nvPicPr>
          <p:cNvPr id="60420" name="Picture 4" descr="http://www.clker.com/cliparts/H/E/q/z/Y/g/black-underline-swirl-h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" y="-1181100"/>
            <a:ext cx="5715000" cy="685800"/>
          </a:xfrm>
          <a:prstGeom prst="rect">
            <a:avLst/>
          </a:prstGeom>
          <a:noFill/>
        </p:spPr>
      </p:pic>
      <p:pic>
        <p:nvPicPr>
          <p:cNvPr id="60422" name="Picture 6" descr="http://www.clker.com/cliparts/H/E/q/z/Y/g/black-underline-swirl-h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" y="-1181100"/>
            <a:ext cx="5715000" cy="685800"/>
          </a:xfrm>
          <a:prstGeom prst="rect">
            <a:avLst/>
          </a:prstGeom>
          <a:noFill/>
        </p:spPr>
      </p:pic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 b="1" dirty="0" smtClean="0">
                <a:latin typeface="Verdana" pitchFamily="34" charset="0"/>
              </a:rPr>
              <a:t>Underlying Causes of the Crisis</a:t>
            </a:r>
            <a:endParaRPr lang="en-US" sz="1400" b="1" dirty="0">
              <a:latin typeface="Verdana" pitchFamily="34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438400" y="381000"/>
            <a:ext cx="6553200" cy="45719"/>
          </a:xfrm>
          <a:prstGeom prst="ellipse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2" y="1676400"/>
            <a:ext cx="4255298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4800600" y="3074075"/>
            <a:ext cx="3886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The ability to “pass on” the credit risk to AIG encouraged financial institutions to make loan funds easily to the US mortgage market even if they were risky</a:t>
            </a:r>
            <a:endParaRPr lang="th-T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47800" y="1371600"/>
            <a:ext cx="5257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3. Moral Hazard from CDS existence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 b="1" dirty="0" smtClean="0">
                <a:latin typeface="Verdana" pitchFamily="34" charset="0"/>
              </a:rPr>
              <a:t>Underlying Causes of the Crisis</a:t>
            </a:r>
            <a:endParaRPr lang="en-US" sz="1400" b="1" dirty="0">
              <a:latin typeface="Verdana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2438400" y="381000"/>
            <a:ext cx="6553200" cy="45719"/>
          </a:xfrm>
          <a:prstGeom prst="ellipse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2057400" y="37338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4343400" y="37338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6553200" y="3198812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rot="10800000">
            <a:off x="2057401" y="3198811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10800000" flipV="1">
            <a:off x="4343400" y="3200398"/>
            <a:ext cx="609600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0800000">
            <a:off x="6553200" y="3732212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133600" y="2590800"/>
            <a:ext cx="533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 smtClean="0"/>
              <a:t>$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343400" y="4020235"/>
            <a:ext cx="1295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i="1" dirty="0" smtClean="0"/>
              <a:t>CDOs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48000" y="2514600"/>
            <a:ext cx="914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i="1" dirty="0" smtClean="0"/>
              <a:t>“MBS”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77000" y="4019490"/>
            <a:ext cx="762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i="1" dirty="0" smtClean="0"/>
              <a:t>CDS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52600" y="3886200"/>
            <a:ext cx="1295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i="1" dirty="0" smtClean="0"/>
              <a:t>Debt obligation</a:t>
            </a:r>
            <a:endParaRPr lang="en-US" sz="1500" b="1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4343400" y="2590800"/>
            <a:ext cx="533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  </a:t>
            </a:r>
            <a:r>
              <a:rPr lang="en-US" sz="1500" b="1" dirty="0" smtClean="0"/>
              <a:t>$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24600" y="2590800"/>
            <a:ext cx="1143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 smtClean="0"/>
              <a:t>Premium</a:t>
            </a:r>
          </a:p>
        </p:txBody>
      </p:sp>
      <p:pic>
        <p:nvPicPr>
          <p:cNvPr id="19" name="Picture 4" descr="http://tciit.com/Beta%20Images/hom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667000"/>
            <a:ext cx="1295400" cy="1295401"/>
          </a:xfrm>
          <a:prstGeom prst="rect">
            <a:avLst/>
          </a:prstGeom>
          <a:noFill/>
        </p:spPr>
      </p:pic>
      <p:pic>
        <p:nvPicPr>
          <p:cNvPr id="20" name="Picture 6" descr="http://www.gomercatus.com/wp-content/uploads/2012/06/investor-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2743200"/>
            <a:ext cx="1447799" cy="1447800"/>
          </a:xfrm>
          <a:prstGeom prst="rect">
            <a:avLst/>
          </a:prstGeom>
          <a:noFill/>
        </p:spPr>
      </p:pic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200" y="2811463"/>
            <a:ext cx="1539875" cy="1233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15200" y="2838964"/>
            <a:ext cx="1371600" cy="1390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Box 21"/>
          <p:cNvSpPr txBox="1"/>
          <p:nvPr/>
        </p:nvSpPr>
        <p:spPr>
          <a:xfrm>
            <a:off x="3200400" y="914400"/>
            <a:ext cx="2895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“Moral Hazard”</a:t>
            </a:r>
            <a:endParaRPr lang="th-TH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photofeature-economicvillains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</p:spPr>
      </p:pic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6172200" y="993904"/>
            <a:ext cx="2590800" cy="4832092"/>
          </a:xfrm>
          <a:prstGeom prst="rect">
            <a:avLst/>
          </a:prstGeom>
          <a:gradFill rotWithShape="1">
            <a:gsLst>
              <a:gs pos="0">
                <a:schemeClr val="bg1">
                  <a:alpha val="53999"/>
                </a:schemeClr>
              </a:gs>
              <a:gs pos="100000">
                <a:schemeClr val="bg1">
                  <a:alpha val="53999"/>
                </a:schemeClr>
              </a:gs>
            </a:gsLst>
            <a:path path="rect">
              <a:fillToRect r="100000" b="10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4. AIG’s flawed management</a:t>
            </a:r>
          </a:p>
          <a:p>
            <a:endParaRPr lang="en-US" sz="16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Joseph </a:t>
            </a:r>
            <a:r>
              <a:rPr lang="en-U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Cassano</a:t>
            </a:r>
            <a:r>
              <a:rPr lang="en-U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built up AIG FP on what's been described as </a:t>
            </a:r>
            <a:r>
              <a:rPr lang="en-US" sz="16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regulatory arbitrage.</a:t>
            </a:r>
          </a:p>
          <a:p>
            <a:endParaRPr lang="en-US" sz="16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sz="16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Autocratic Leadership</a:t>
            </a:r>
          </a:p>
          <a:p>
            <a:endParaRPr lang="en-US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Interfere with the works of the internal audit </a:t>
            </a:r>
          </a:p>
          <a:p>
            <a:pPr>
              <a:buFont typeface="Arial" pitchFamily="34" charset="0"/>
              <a:buChar char="•"/>
            </a:pPr>
            <a:endParaRPr lang="en-US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Unsophisticated model used to evaluate the CDS</a:t>
            </a:r>
            <a:endParaRPr lang="th-TH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81400" y="5943600"/>
            <a:ext cx="541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“The man who crashed the world”</a:t>
            </a:r>
            <a:endParaRPr lang="th-TH" sz="20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 b="1" dirty="0" smtClean="0">
                <a:latin typeface="Verdana" pitchFamily="34" charset="0"/>
              </a:rPr>
              <a:t>Underlying Causes of the Crisis</a:t>
            </a:r>
            <a:endParaRPr lang="en-US" sz="1400" b="1" dirty="0">
              <a:latin typeface="Verdana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2438400" y="381000"/>
            <a:ext cx="6553200" cy="45719"/>
          </a:xfrm>
          <a:prstGeom prst="ellipse">
            <a:avLst/>
          </a:prstGeom>
          <a:solidFill>
            <a:srgbClr val="FF6699"/>
          </a:solidFill>
          <a:ln>
            <a:solidFill>
              <a:srgbClr val="F1C1C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animBg="1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http://www.bloomberg.com/image/iBh7iDB7AnK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070" cy="6858000"/>
          </a:xfrm>
          <a:prstGeom prst="rect">
            <a:avLst/>
          </a:prstGeom>
          <a:noFill/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62000" y="4114800"/>
            <a:ext cx="7982857" cy="1146629"/>
          </a:xfrm>
          <a:prstGeom prst="rect">
            <a:avLst/>
          </a:prstGeom>
          <a:solidFill>
            <a:schemeClr val="accent3">
              <a:lumMod val="85000"/>
              <a:alpha val="52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SOLUTIONS</a:t>
            </a:r>
            <a:endParaRPr lang="th-TH" sz="2000" b="1" dirty="0">
              <a:solidFill>
                <a:schemeClr val="bg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1028" name="Picture 4" descr="http://images.businessweek.com/ss/08/09/0918_best_brands/image/54-a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448801" cy="6957392"/>
          </a:xfrm>
          <a:prstGeom prst="rect">
            <a:avLst/>
          </a:prstGeom>
          <a:noFill/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609600"/>
            <a:ext cx="3124200" cy="1295400"/>
          </a:xfrm>
          <a:prstGeom prst="rect">
            <a:avLst/>
          </a:prstGeom>
          <a:solidFill>
            <a:schemeClr val="accent3">
              <a:lumMod val="85000"/>
              <a:alpha val="32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SHORT RUN </a:t>
            </a:r>
          </a:p>
          <a:p>
            <a:pPr algn="ctr"/>
            <a:r>
              <a:rPr lang="en-US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SOLUTIONS</a:t>
            </a:r>
            <a:endParaRPr lang="th-TH" sz="2200" b="1" dirty="0">
              <a:solidFill>
                <a:schemeClr val="tx1">
                  <a:lumMod val="95000"/>
                  <a:lumOff val="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100354" name="Picture 2" descr="http://thenypost.files.wordpress.com/2013/10/bernank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822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81000" y="762000"/>
            <a:ext cx="35814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“In current circumstances, a disorderly failure of AIG could add to already significant levels of financial market fragility and lead to substantially higher borrowing costs, reduced household wealth, and materially weaker economic performance."</a:t>
            </a:r>
            <a:endParaRPr lang="en-US" b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th-TH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0" y="4415135"/>
            <a:ext cx="29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FED PRESS RELEASE </a:t>
            </a:r>
          </a:p>
          <a:p>
            <a:r>
              <a:rPr lang="en-US" sz="12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SEP16, 2008</a:t>
            </a:r>
            <a:endParaRPr lang="th-TH" sz="12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24600" y="6477000"/>
            <a:ext cx="297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FED Chairman, Ben Bernanke</a:t>
            </a:r>
            <a:endParaRPr lang="th-TH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101378" name="Picture 2" descr="http://sophisticatedfinance.typepad.com/.a/6a00e00981da5788330112796c520528a4-p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3374" y="0"/>
            <a:ext cx="9858374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52400" y="304800"/>
            <a:ext cx="3124200" cy="1477328"/>
          </a:xfrm>
          <a:prstGeom prst="rect">
            <a:avLst/>
          </a:prstGeom>
          <a:solidFill>
            <a:schemeClr val="accent3">
              <a:lumMod val="75000"/>
              <a:alpha val="56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FED stepped in and  created a secured credit facility of up to US$85 billion to prevent the company's collapse.</a:t>
            </a:r>
            <a:endParaRPr lang="th-T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0" y="1981200"/>
            <a:ext cx="4191000" cy="646331"/>
          </a:xfrm>
          <a:prstGeom prst="rect">
            <a:avLst/>
          </a:prstGeom>
          <a:solidFill>
            <a:schemeClr val="accent3">
              <a:lumMod val="75000"/>
              <a:alpha val="56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Gov held 79.9% of equity stake</a:t>
            </a:r>
          </a:p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 year loan, LIBOR+8.5% interest</a:t>
            </a:r>
            <a:endParaRPr lang="th-T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67200" y="4191000"/>
            <a:ext cx="4038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Government fully received their investment in AIG, plus a total combined positive return of more than $22 billion.</a:t>
            </a:r>
            <a:endParaRPr lang="th-T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1506" name="Picture 2" descr="http://campaignoutsider.files.wordpress.com/2013/01/picture-11.png?w=6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28600"/>
            <a:ext cx="3505200" cy="642120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267200" y="2057400"/>
            <a:ext cx="3581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On December 31, 2012, AIG launched an ads campaign </a:t>
            </a: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“Thank You America” </a:t>
            </a:r>
            <a:r>
              <a:rPr lang="en-US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to thank the tax payer for the overall $182.3 billion.</a:t>
            </a:r>
            <a:endParaRPr lang="th-T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67200" y="9906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Repayment</a:t>
            </a:r>
            <a:endParaRPr lang="th-TH" sz="2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7106" name="Picture 2" descr="Lower Manhattan is seen from the 71st floor of the 4 World Trade Center building in September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85800" y="2083713"/>
            <a:ext cx="32800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LONG RUN PREVENTION</a:t>
            </a:r>
            <a:endParaRPr lang="th-TH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1143000"/>
          </a:xfrm>
        </p:spPr>
        <p:txBody>
          <a:bodyPr/>
          <a:lstStyle/>
          <a:p>
            <a:r>
              <a:rPr lang="en-US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Long Run </a:t>
            </a:r>
            <a:r>
              <a:rPr lang="en-US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Prevention</a:t>
            </a:r>
            <a:endParaRPr lang="th-TH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http://www.bu.edu/ehs/files/2011/04/Regulations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-762000" y="0"/>
            <a:ext cx="10134600" cy="7239000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524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Regulatory Reform</a:t>
            </a:r>
            <a:endParaRPr lang="th-TH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752600"/>
            <a:ext cx="4572000" cy="762000"/>
          </a:xfrm>
          <a:solidFill>
            <a:schemeClr val="bg1">
              <a:lumMod val="65000"/>
              <a:alpha val="55000"/>
            </a:schemeClr>
          </a:solidFill>
          <a:ln>
            <a:noFill/>
          </a:ln>
          <a:effec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000" b="1" dirty="0" smtClean="0"/>
              <a:t>Greater degree of regulation over the OTC derivatives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295400" y="3276600"/>
            <a:ext cx="4572000" cy="990600"/>
          </a:xfrm>
          <a:prstGeom prst="rect">
            <a:avLst/>
          </a:prstGeom>
          <a:solidFill>
            <a:schemeClr val="bg1">
              <a:lumMod val="65000"/>
              <a:alpha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b="1" dirty="0" smtClean="0"/>
              <a:t> Standard for monitoring capital adequacy and risk exposure of insurers</a:t>
            </a:r>
          </a:p>
        </p:txBody>
      </p:sp>
      <p:sp>
        <p:nvSpPr>
          <p:cNvPr id="7" name="Rectangle 6"/>
          <p:cNvSpPr/>
          <p:nvPr/>
        </p:nvSpPr>
        <p:spPr>
          <a:xfrm>
            <a:off x="381000" y="4876800"/>
            <a:ext cx="5791200" cy="1231106"/>
          </a:xfrm>
          <a:prstGeom prst="rect">
            <a:avLst/>
          </a:prstGeom>
          <a:solidFill>
            <a:schemeClr val="bg1">
              <a:lumMod val="65000"/>
              <a:alpha val="53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b="1" dirty="0" smtClean="0"/>
              <a:t>Proper assignment of credit rating</a:t>
            </a:r>
          </a:p>
          <a:p>
            <a:pPr>
              <a:buNone/>
            </a:pPr>
            <a:r>
              <a:rPr lang="en-US" dirty="0" smtClean="0"/>
              <a:t>              - Increase regulatory controls on CRAs</a:t>
            </a:r>
          </a:p>
          <a:p>
            <a:pPr>
              <a:buNone/>
            </a:pPr>
            <a:r>
              <a:rPr lang="en-US" dirty="0" smtClean="0"/>
              <a:t>              - “Issuer Pay” to “Subscriber Pay”</a:t>
            </a:r>
          </a:p>
          <a:p>
            <a:pPr>
              <a:buNone/>
            </a:pPr>
            <a:r>
              <a:rPr lang="en-US" dirty="0" smtClean="0"/>
              <a:t>              - Use CDS spreads in compliment with CRAs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Regulatory Reform</a:t>
            </a:r>
            <a:endParaRPr lang="th-TH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669931" y="3750759"/>
            <a:ext cx="586154" cy="13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669931" y="3410353"/>
            <a:ext cx="586154" cy="2765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 smtClean="0"/>
              <a:t>CDS</a:t>
            </a:r>
          </a:p>
        </p:txBody>
      </p:sp>
      <p:pic>
        <p:nvPicPr>
          <p:cNvPr id="12" name="Picture 6" descr="http://www.gomercatus.com/wp-content/uploads/2012/06/investor-ic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66085" y="3230441"/>
            <a:ext cx="1392115" cy="1238983"/>
          </a:xfrm>
          <a:prstGeom prst="rect">
            <a:avLst/>
          </a:prstGeom>
          <a:noFill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0099" y="3426070"/>
            <a:ext cx="1340217" cy="892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Rounded Rectangle 15"/>
          <p:cNvSpPr/>
          <p:nvPr/>
        </p:nvSpPr>
        <p:spPr>
          <a:xfrm>
            <a:off x="3768970" y="3426070"/>
            <a:ext cx="1758462" cy="912935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Clearing House</a:t>
            </a:r>
            <a:endParaRPr lang="th-TH" dirty="0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6040316" y="3750759"/>
            <a:ext cx="586154" cy="13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2669931" y="4076807"/>
            <a:ext cx="586154" cy="13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10800000">
            <a:off x="6040318" y="4078166"/>
            <a:ext cx="586153" cy="13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040316" y="3410353"/>
            <a:ext cx="586154" cy="2765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 smtClean="0"/>
              <a:t>CDS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596662" y="4143377"/>
            <a:ext cx="98473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 smtClean="0"/>
              <a:t>Margin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967046" y="4143376"/>
            <a:ext cx="104335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 smtClean="0"/>
              <a:t>Margin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988777" y="1600200"/>
            <a:ext cx="1465385" cy="782516"/>
          </a:xfrm>
          <a:prstGeom prst="round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Credit Rating Agency</a:t>
            </a:r>
            <a:endParaRPr lang="en-US" sz="1600" b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 flipV="1">
            <a:off x="1937239" y="2121877"/>
            <a:ext cx="1611923" cy="10433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rot="10800000">
            <a:off x="5867400" y="2233246"/>
            <a:ext cx="1685193" cy="10433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2376854" y="2382716"/>
            <a:ext cx="300871" cy="3160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$</a:t>
            </a:r>
            <a:endParaRPr lang="th-TH" dirty="0"/>
          </a:p>
        </p:txBody>
      </p:sp>
      <p:sp>
        <p:nvSpPr>
          <p:cNvPr id="37" name="TextBox 36"/>
          <p:cNvSpPr txBox="1"/>
          <p:nvPr/>
        </p:nvSpPr>
        <p:spPr>
          <a:xfrm>
            <a:off x="6819900" y="2428875"/>
            <a:ext cx="300871" cy="3160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$</a:t>
            </a:r>
            <a:endParaRPr lang="th-TH" dirty="0"/>
          </a:p>
        </p:txBody>
      </p:sp>
      <p:sp>
        <p:nvSpPr>
          <p:cNvPr id="38" name="Trapezoid 37"/>
          <p:cNvSpPr/>
          <p:nvPr/>
        </p:nvSpPr>
        <p:spPr>
          <a:xfrm>
            <a:off x="838200" y="4860681"/>
            <a:ext cx="1611923" cy="782516"/>
          </a:xfrm>
          <a:prstGeom prst="trapezoid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BASEL III</a:t>
            </a:r>
            <a:endParaRPr lang="th-TH" dirty="0"/>
          </a:p>
        </p:txBody>
      </p:sp>
      <p:cxnSp>
        <p:nvCxnSpPr>
          <p:cNvPr id="39" name="Straight Arrow Connector 38"/>
          <p:cNvCxnSpPr/>
          <p:nvPr/>
        </p:nvCxnSpPr>
        <p:spPr>
          <a:xfrm rot="16200000" flipV="1">
            <a:off x="1327128" y="4506876"/>
            <a:ext cx="476846" cy="106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6" name="Down Arrow 45"/>
          <p:cNvSpPr/>
          <p:nvPr/>
        </p:nvSpPr>
        <p:spPr>
          <a:xfrm rot="2308113">
            <a:off x="3394166" y="2382741"/>
            <a:ext cx="236722" cy="1097553"/>
          </a:xfrm>
          <a:prstGeom prst="downArrow">
            <a:avLst/>
          </a:prstGeom>
          <a:solidFill>
            <a:srgbClr val="FF0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47" name="TextBox 46"/>
          <p:cNvSpPr txBox="1"/>
          <p:nvPr/>
        </p:nvSpPr>
        <p:spPr>
          <a:xfrm>
            <a:off x="3622431" y="2773973"/>
            <a:ext cx="12269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Rate (AAA)</a:t>
            </a:r>
            <a:endParaRPr lang="th-TH" sz="1400" dirty="0">
              <a:solidFill>
                <a:srgbClr val="FF0000"/>
              </a:solidFill>
            </a:endParaRPr>
          </a:p>
        </p:txBody>
      </p:sp>
      <p:sp>
        <p:nvSpPr>
          <p:cNvPr id="49" name="Multiply 48"/>
          <p:cNvSpPr/>
          <p:nvPr/>
        </p:nvSpPr>
        <p:spPr>
          <a:xfrm>
            <a:off x="2133600" y="2286000"/>
            <a:ext cx="990600" cy="838200"/>
          </a:xfrm>
          <a:prstGeom prst="mathMultiply">
            <a:avLst/>
          </a:prstGeom>
          <a:solidFill>
            <a:schemeClr val="tx1">
              <a:alpha val="4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1" name="TextBox 50"/>
          <p:cNvSpPr txBox="1"/>
          <p:nvPr/>
        </p:nvSpPr>
        <p:spPr>
          <a:xfrm>
            <a:off x="4343400" y="4800600"/>
            <a:ext cx="449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1) Greater degree of regulation over the OTC derivatives</a:t>
            </a:r>
          </a:p>
          <a:p>
            <a:endParaRPr lang="th-TH" dirty="0"/>
          </a:p>
        </p:txBody>
      </p:sp>
      <p:sp>
        <p:nvSpPr>
          <p:cNvPr id="52" name="TextBox 51"/>
          <p:cNvSpPr txBox="1"/>
          <p:nvPr/>
        </p:nvSpPr>
        <p:spPr>
          <a:xfrm>
            <a:off x="4306446" y="5096470"/>
            <a:ext cx="46089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 2) Standard for monitoring capital</a:t>
            </a:r>
          </a:p>
          <a:p>
            <a:r>
              <a:rPr lang="en-US" b="1" dirty="0" smtClean="0"/>
              <a:t> adequacy and risk exposure of insurers</a:t>
            </a:r>
          </a:p>
          <a:p>
            <a:endParaRPr lang="th-TH" dirty="0"/>
          </a:p>
        </p:txBody>
      </p:sp>
      <p:sp>
        <p:nvSpPr>
          <p:cNvPr id="53" name="TextBox 52"/>
          <p:cNvSpPr txBox="1"/>
          <p:nvPr/>
        </p:nvSpPr>
        <p:spPr>
          <a:xfrm>
            <a:off x="4049336" y="5562601"/>
            <a:ext cx="378020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3) </a:t>
            </a:r>
            <a:r>
              <a:rPr lang="en-US" sz="1600" b="1" dirty="0" smtClean="0"/>
              <a:t>Proper assignment of credit rating</a:t>
            </a:r>
          </a:p>
          <a:p>
            <a:endParaRPr lang="th-TH" dirty="0"/>
          </a:p>
        </p:txBody>
      </p:sp>
      <p:sp>
        <p:nvSpPr>
          <p:cNvPr id="55" name="TextBox 54"/>
          <p:cNvSpPr txBox="1"/>
          <p:nvPr/>
        </p:nvSpPr>
        <p:spPr>
          <a:xfrm>
            <a:off x="4503556" y="5864423"/>
            <a:ext cx="32688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- Increase regulatory controls on CRAs</a:t>
            </a:r>
            <a:endParaRPr lang="th-TH" sz="1400" dirty="0"/>
          </a:p>
        </p:txBody>
      </p:sp>
      <p:sp>
        <p:nvSpPr>
          <p:cNvPr id="56" name="TextBox 55"/>
          <p:cNvSpPr txBox="1"/>
          <p:nvPr/>
        </p:nvSpPr>
        <p:spPr>
          <a:xfrm>
            <a:off x="4495800" y="6093023"/>
            <a:ext cx="28408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- “Issuer Pay” to “Subscriber Pay”</a:t>
            </a:r>
            <a:endParaRPr lang="th-TH" sz="1400" dirty="0"/>
          </a:p>
        </p:txBody>
      </p:sp>
      <p:sp>
        <p:nvSpPr>
          <p:cNvPr id="57" name="TextBox 56"/>
          <p:cNvSpPr txBox="1"/>
          <p:nvPr/>
        </p:nvSpPr>
        <p:spPr>
          <a:xfrm>
            <a:off x="4495800" y="6321623"/>
            <a:ext cx="37705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- Use CDS spreads in compliment with CRAs</a:t>
            </a:r>
            <a:endParaRPr lang="th-TH" sz="1400" dirty="0"/>
          </a:p>
        </p:txBody>
      </p:sp>
      <p:sp>
        <p:nvSpPr>
          <p:cNvPr id="58" name="TextBox 57"/>
          <p:cNvSpPr txBox="1"/>
          <p:nvPr/>
        </p:nvSpPr>
        <p:spPr>
          <a:xfrm>
            <a:off x="990600" y="2590800"/>
            <a:ext cx="1249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Issuer pay</a:t>
            </a:r>
            <a:endParaRPr lang="th-TH" dirty="0"/>
          </a:p>
        </p:txBody>
      </p:sp>
      <p:sp>
        <p:nvSpPr>
          <p:cNvPr id="59" name="TextBox 58"/>
          <p:cNvSpPr txBox="1"/>
          <p:nvPr/>
        </p:nvSpPr>
        <p:spPr>
          <a:xfrm>
            <a:off x="6655224" y="2180437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Subscriber pay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 animBg="1"/>
      <p:bldP spid="24" grpId="0"/>
      <p:bldP spid="25" grpId="0"/>
      <p:bldP spid="26" grpId="0"/>
      <p:bldP spid="29" grpId="1" animBg="1"/>
      <p:bldP spid="36" grpId="0"/>
      <p:bldP spid="37" grpId="0"/>
      <p:bldP spid="38" grpId="0" animBg="1"/>
      <p:bldP spid="46" grpId="0" animBg="1"/>
      <p:bldP spid="47" grpId="0"/>
      <p:bldP spid="49" grpId="0" animBg="1"/>
      <p:bldP spid="51" grpId="0"/>
      <p:bldP spid="51" grpId="1"/>
      <p:bldP spid="52" grpId="0"/>
      <p:bldP spid="52" grpId="1"/>
      <p:bldP spid="53" grpId="0"/>
      <p:bldP spid="55" grpId="0"/>
      <p:bldP spid="56" grpId="0"/>
      <p:bldP spid="57" grpId="0"/>
      <p:bldP spid="58" grpId="0"/>
      <p:bldP spid="5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.telegraph.co.uk/multimedia/archive/01783/AIG_1783402c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0" y="-152400"/>
            <a:ext cx="9525000" cy="70866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28600" y="304800"/>
            <a:ext cx="9829800" cy="838200"/>
          </a:xfrm>
          <a:solidFill>
            <a:schemeClr val="accent1">
              <a:lumMod val="25000"/>
              <a:alpha val="57000"/>
            </a:schemeClr>
          </a:solidFill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chemeClr val="bg1">
                    <a:lumMod val="9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Company Reform (AIG)</a:t>
            </a:r>
            <a:endParaRPr lang="th-TH" sz="3200" dirty="0">
              <a:solidFill>
                <a:schemeClr val="bg1">
                  <a:lumMod val="9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5562600"/>
            <a:ext cx="6019800" cy="457200"/>
          </a:xfrm>
          <a:solidFill>
            <a:srgbClr val="F8E0E7">
              <a:alpha val="62000"/>
            </a:srgbClr>
          </a:solidFill>
        </p:spPr>
        <p:txBody>
          <a:bodyPr/>
          <a:lstStyle/>
          <a:p>
            <a:r>
              <a:rPr lang="en-US" sz="2000" b="1" dirty="0" smtClean="0"/>
              <a:t>Decentralize power within the organization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457200" y="2057400"/>
            <a:ext cx="3962400" cy="457200"/>
          </a:xfrm>
          <a:prstGeom prst="rect">
            <a:avLst/>
          </a:prstGeom>
          <a:solidFill>
            <a:srgbClr val="F8E0E7">
              <a:alpha val="62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Improvement of risk model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1981200" y="3886200"/>
            <a:ext cx="4038600" cy="457200"/>
          </a:xfrm>
          <a:prstGeom prst="rect">
            <a:avLst/>
          </a:prstGeom>
          <a:solidFill>
            <a:srgbClr val="F8E0E7">
              <a:alpha val="62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Fat-tailed risk hedging</a:t>
            </a:r>
            <a:endParaRPr kumimoji="0" lang="th-TH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48" name="Picture 4" descr="http://img.timeinc.net/time/photoessays/2009/blame_25/blame_25_cassa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4724400"/>
            <a:ext cx="1524000" cy="18756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7400" y="3429000"/>
            <a:ext cx="5257800" cy="6858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Thank you for your attention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2983</TotalTime>
  <Words>1299</Words>
  <Application>Microsoft Office PowerPoint</Application>
  <PresentationFormat>On-screen Show (4:3)</PresentationFormat>
  <Paragraphs>358</Paragraphs>
  <Slides>39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“Subprime Mortgage”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Long Run Prevention</vt:lpstr>
      <vt:lpstr>Regulatory Reform</vt:lpstr>
      <vt:lpstr>Regulatory Reform</vt:lpstr>
      <vt:lpstr>Company Reform (AIG)</vt:lpstr>
      <vt:lpstr>Slide 39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jennifer</dc:creator>
  <cp:lastModifiedBy>ACER</cp:lastModifiedBy>
  <cp:revision>43</cp:revision>
  <dcterms:created xsi:type="dcterms:W3CDTF">2009-07-15T02:49:13Z</dcterms:created>
  <dcterms:modified xsi:type="dcterms:W3CDTF">2013-11-30T06:06:06Z</dcterms:modified>
</cp:coreProperties>
</file>