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8" r:id="rId1"/>
  </p:sldMasterIdLst>
  <p:notesMasterIdLst>
    <p:notesMasterId r:id="rId55"/>
  </p:notesMasterIdLst>
  <p:sldIdLst>
    <p:sldId id="256" r:id="rId2"/>
    <p:sldId id="257" r:id="rId3"/>
    <p:sldId id="268" r:id="rId4"/>
    <p:sldId id="300" r:id="rId5"/>
    <p:sldId id="301" r:id="rId6"/>
    <p:sldId id="299" r:id="rId7"/>
    <p:sldId id="275" r:id="rId8"/>
    <p:sldId id="269" r:id="rId9"/>
    <p:sldId id="270" r:id="rId10"/>
    <p:sldId id="271" r:id="rId11"/>
    <p:sldId id="272" r:id="rId12"/>
    <p:sldId id="273" r:id="rId13"/>
    <p:sldId id="274" r:id="rId14"/>
    <p:sldId id="302" r:id="rId15"/>
    <p:sldId id="298" r:id="rId16"/>
    <p:sldId id="276" r:id="rId17"/>
    <p:sldId id="277" r:id="rId18"/>
    <p:sldId id="279" r:id="rId19"/>
    <p:sldId id="281" r:id="rId20"/>
    <p:sldId id="283" r:id="rId21"/>
    <p:sldId id="258" r:id="rId22"/>
    <p:sldId id="260" r:id="rId23"/>
    <p:sldId id="264" r:id="rId24"/>
    <p:sldId id="261" r:id="rId25"/>
    <p:sldId id="265" r:id="rId26"/>
    <p:sldId id="291" r:id="rId27"/>
    <p:sldId id="288" r:id="rId28"/>
    <p:sldId id="262" r:id="rId29"/>
    <p:sldId id="285" r:id="rId30"/>
    <p:sldId id="295" r:id="rId31"/>
    <p:sldId id="303" r:id="rId32"/>
    <p:sldId id="296" r:id="rId33"/>
    <p:sldId id="297" r:id="rId34"/>
    <p:sldId id="259" r:id="rId35"/>
    <p:sldId id="287" r:id="rId36"/>
    <p:sldId id="289" r:id="rId37"/>
    <p:sldId id="290" r:id="rId38"/>
    <p:sldId id="263" r:id="rId39"/>
    <p:sldId id="266" r:id="rId40"/>
    <p:sldId id="267" r:id="rId41"/>
    <p:sldId id="292" r:id="rId42"/>
    <p:sldId id="293" r:id="rId43"/>
    <p:sldId id="294" r:id="rId44"/>
    <p:sldId id="307" r:id="rId45"/>
    <p:sldId id="308" r:id="rId46"/>
    <p:sldId id="305" r:id="rId47"/>
    <p:sldId id="310" r:id="rId48"/>
    <p:sldId id="312" r:id="rId49"/>
    <p:sldId id="314" r:id="rId50"/>
    <p:sldId id="316" r:id="rId51"/>
    <p:sldId id="318" r:id="rId52"/>
    <p:sldId id="320" r:id="rId53"/>
    <p:sldId id="321" r:id="rId54"/>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386"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h-TH"/>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11DE1E5-4D8A-4237-ADC2-AF9571869CDD}" type="datetimeFigureOut">
              <a:rPr lang="th-TH" smtClean="0"/>
              <a:t>03/04/60</a:t>
            </a:fld>
            <a:endParaRPr lang="th-TH"/>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h-TH"/>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th-TH"/>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DFE8B49-7D2F-4105-806E-53A72BA157A7}" type="slidenum">
              <a:rPr lang="th-TH" smtClean="0"/>
              <a:t>‹#›</a:t>
            </a:fld>
            <a:endParaRPr lang="th-TH"/>
          </a:p>
        </p:txBody>
      </p:sp>
    </p:spTree>
    <p:extLst>
      <p:ext uri="{BB962C8B-B14F-4D97-AF65-F5344CB8AC3E}">
        <p14:creationId xmlns:p14="http://schemas.microsoft.com/office/powerpoint/2010/main" val="1721354695"/>
      </p:ext>
    </p:extLst>
  </p:cSld>
  <p:clrMap bg1="lt1" tx1="dk1" bg2="lt2" tx2="dk2" accent1="accent1" accent2="accent2" accent3="accent3" accent4="accent4" accent5="accent5" accent6="accent6" hlink="hlink" folHlink="folHlink"/>
  <p:notes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1442" name="Rectangle 7"/>
          <p:cNvSpPr>
            <a:spLocks noGrp="1" noChangeArrowheads="1"/>
          </p:cNvSpPr>
          <p:nvPr>
            <p:ph type="sldNum" sz="quarter"/>
          </p:nvPr>
        </p:nvSpPr>
        <p:spPr>
          <a:noFill/>
        </p:spPr>
        <p:txBody>
          <a:bodyPr/>
          <a:lstStyle>
            <a:lvl1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1pPr>
            <a:lvl2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2pPr>
            <a:lvl3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3pPr>
            <a:lvl4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4pPr>
            <a:lvl5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5pPr>
            <a:lvl6pPr marL="25146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6pPr>
            <a:lvl7pPr marL="29718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7pPr>
            <a:lvl8pPr marL="34290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8pPr>
            <a:lvl9pPr marL="38862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9pPr>
          </a:lstStyle>
          <a:p>
            <a:pPr eaLnBrk="1" hangingPunct="1"/>
            <a:fld id="{892951AE-941C-4CA9-B79A-2C404DAB5A85}" type="slidenum">
              <a:rPr lang="en-US" altLang="th-TH" sz="1200">
                <a:solidFill>
                  <a:srgbClr val="000000"/>
                </a:solidFill>
              </a:rPr>
              <a:pPr eaLnBrk="1" hangingPunct="1"/>
              <a:t>26</a:t>
            </a:fld>
            <a:endParaRPr lang="en-US" altLang="th-TH" sz="1200">
              <a:solidFill>
                <a:srgbClr val="000000"/>
              </a:solidFill>
            </a:endParaRPr>
          </a:p>
        </p:txBody>
      </p:sp>
      <p:sp>
        <p:nvSpPr>
          <p:cNvPr id="61443" name="Text Box 1"/>
          <p:cNvSpPr txBox="1">
            <a:spLocks noChangeArrowheads="1"/>
          </p:cNvSpPr>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nchor="b"/>
          <a:lstStyle>
            <a:lvl1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1pPr>
            <a:lvl2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2pPr>
            <a:lvl3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3pPr>
            <a:lvl4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4pPr>
            <a:lvl5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5pPr>
            <a:lvl6pPr marL="25146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6pPr>
            <a:lvl7pPr marL="29718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7pPr>
            <a:lvl8pPr marL="34290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8pPr>
            <a:lvl9pPr marL="38862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9pPr>
          </a:lstStyle>
          <a:p>
            <a:pPr algn="r" eaLnBrk="1" hangingPunct="1"/>
            <a:fld id="{737180FE-AE33-406C-86BE-5859987E656C}" type="slidenum">
              <a:rPr lang="en-US" altLang="th-TH" sz="1200">
                <a:solidFill>
                  <a:srgbClr val="000000"/>
                </a:solidFill>
              </a:rPr>
              <a:pPr algn="r" eaLnBrk="1" hangingPunct="1"/>
              <a:t>26</a:t>
            </a:fld>
            <a:endParaRPr lang="en-US" altLang="th-TH" sz="1200">
              <a:solidFill>
                <a:srgbClr val="000000"/>
              </a:solidFill>
            </a:endParaRPr>
          </a:p>
        </p:txBody>
      </p:sp>
      <p:sp>
        <p:nvSpPr>
          <p:cNvPr id="61444" name="Text Box 2"/>
          <p:cNvSpPr txBox="1">
            <a:spLocks noChangeArrowheads="1"/>
          </p:cNvSpPr>
          <p:nvPr/>
        </p:nvSpPr>
        <p:spPr bwMode="auto">
          <a:xfrm>
            <a:off x="1143000" y="685800"/>
            <a:ext cx="4572000" cy="3429000"/>
          </a:xfrm>
          <a:prstGeom prst="rect">
            <a:avLst/>
          </a:prstGeom>
          <a:solidFill>
            <a:srgbClr val="FFFFFF"/>
          </a:soli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th-TH" altLang="th-TH"/>
          </a:p>
        </p:txBody>
      </p:sp>
      <p:sp>
        <p:nvSpPr>
          <p:cNvPr id="61445" name="Rectangle 3"/>
          <p:cNvSpPr txBox="1">
            <a:spLocks noGrp="1" noChangeArrowheads="1"/>
          </p:cNvSpPr>
          <p:nvPr>
            <p:ph type="body"/>
          </p:nvPr>
        </p:nvSpPr>
        <p:spPr>
          <a:xfrm>
            <a:off x="685800" y="4343400"/>
            <a:ext cx="5486400" cy="4114800"/>
          </a:xfrm>
          <a:noFill/>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th-TH" altLang="th-TH" smtClean="0"/>
          </a:p>
        </p:txBody>
      </p:sp>
    </p:spTree>
    <p:extLst>
      <p:ext uri="{BB962C8B-B14F-4D97-AF65-F5344CB8AC3E}">
        <p14:creationId xmlns:p14="http://schemas.microsoft.com/office/powerpoint/2010/main" val="23661641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2466" name="Rectangle 7"/>
          <p:cNvSpPr>
            <a:spLocks noGrp="1" noChangeArrowheads="1"/>
          </p:cNvSpPr>
          <p:nvPr>
            <p:ph type="sldNum" sz="quarter"/>
          </p:nvPr>
        </p:nvSpPr>
        <p:spPr>
          <a:noFill/>
        </p:spPr>
        <p:txBody>
          <a:bodyPr/>
          <a:lstStyle>
            <a:lvl1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1pPr>
            <a:lvl2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2pPr>
            <a:lvl3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3pPr>
            <a:lvl4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4pPr>
            <a:lvl5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5pPr>
            <a:lvl6pPr marL="25146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6pPr>
            <a:lvl7pPr marL="29718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7pPr>
            <a:lvl8pPr marL="34290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8pPr>
            <a:lvl9pPr marL="38862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9pPr>
          </a:lstStyle>
          <a:p>
            <a:pPr eaLnBrk="1" hangingPunct="1"/>
            <a:fld id="{DB5E1D8E-F8C0-400E-85C6-766B16F59B68}" type="slidenum">
              <a:rPr lang="en-US" altLang="th-TH" sz="1200">
                <a:solidFill>
                  <a:srgbClr val="000000"/>
                </a:solidFill>
              </a:rPr>
              <a:pPr eaLnBrk="1" hangingPunct="1"/>
              <a:t>27</a:t>
            </a:fld>
            <a:endParaRPr lang="en-US" altLang="th-TH" sz="1200">
              <a:solidFill>
                <a:srgbClr val="000000"/>
              </a:solidFill>
            </a:endParaRPr>
          </a:p>
        </p:txBody>
      </p:sp>
      <p:sp>
        <p:nvSpPr>
          <p:cNvPr id="62467" name="Text Box 1"/>
          <p:cNvSpPr txBox="1">
            <a:spLocks noChangeArrowheads="1"/>
          </p:cNvSpPr>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nchor="b"/>
          <a:lstStyle>
            <a:lvl1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1pPr>
            <a:lvl2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2pPr>
            <a:lvl3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3pPr>
            <a:lvl4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4pPr>
            <a:lvl5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5pPr>
            <a:lvl6pPr marL="25146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6pPr>
            <a:lvl7pPr marL="29718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7pPr>
            <a:lvl8pPr marL="34290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8pPr>
            <a:lvl9pPr marL="38862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9pPr>
          </a:lstStyle>
          <a:p>
            <a:pPr algn="r" eaLnBrk="1" hangingPunct="1"/>
            <a:fld id="{2EE8ACF7-9BB6-49FF-8F60-E21B3E39F3A4}" type="slidenum">
              <a:rPr lang="en-US" altLang="th-TH" sz="1200">
                <a:solidFill>
                  <a:srgbClr val="000000"/>
                </a:solidFill>
              </a:rPr>
              <a:pPr algn="r" eaLnBrk="1" hangingPunct="1"/>
              <a:t>27</a:t>
            </a:fld>
            <a:endParaRPr lang="en-US" altLang="th-TH" sz="1200">
              <a:solidFill>
                <a:srgbClr val="000000"/>
              </a:solidFill>
            </a:endParaRPr>
          </a:p>
        </p:txBody>
      </p:sp>
      <p:sp>
        <p:nvSpPr>
          <p:cNvPr id="62468" name="Text Box 2"/>
          <p:cNvSpPr txBox="1">
            <a:spLocks noChangeArrowheads="1"/>
          </p:cNvSpPr>
          <p:nvPr/>
        </p:nvSpPr>
        <p:spPr bwMode="auto">
          <a:xfrm>
            <a:off x="1143000" y="685800"/>
            <a:ext cx="4572000" cy="3429000"/>
          </a:xfrm>
          <a:prstGeom prst="rect">
            <a:avLst/>
          </a:prstGeom>
          <a:solidFill>
            <a:srgbClr val="FFFFFF"/>
          </a:soli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th-TH" altLang="th-TH"/>
          </a:p>
        </p:txBody>
      </p:sp>
      <p:sp>
        <p:nvSpPr>
          <p:cNvPr id="62469" name="Rectangle 3"/>
          <p:cNvSpPr txBox="1">
            <a:spLocks noGrp="1" noChangeArrowheads="1"/>
          </p:cNvSpPr>
          <p:nvPr>
            <p:ph type="body"/>
          </p:nvPr>
        </p:nvSpPr>
        <p:spPr>
          <a:xfrm>
            <a:off x="685800" y="4343400"/>
            <a:ext cx="5486400" cy="4114800"/>
          </a:xfrm>
          <a:noFill/>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th-TH" altLang="th-TH" smtClean="0"/>
          </a:p>
        </p:txBody>
      </p:sp>
    </p:spTree>
    <p:extLst>
      <p:ext uri="{BB962C8B-B14F-4D97-AF65-F5344CB8AC3E}">
        <p14:creationId xmlns:p14="http://schemas.microsoft.com/office/powerpoint/2010/main" val="21097017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7346" name="Rectangle 7"/>
          <p:cNvSpPr>
            <a:spLocks noGrp="1" noChangeArrowheads="1"/>
          </p:cNvSpPr>
          <p:nvPr>
            <p:ph type="sldNum" sz="quarter"/>
          </p:nvPr>
        </p:nvSpPr>
        <p:spPr>
          <a:noFill/>
        </p:spPr>
        <p:txBody>
          <a:bodyPr/>
          <a:lstStyle>
            <a:lvl1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1pPr>
            <a:lvl2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2pPr>
            <a:lvl3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3pPr>
            <a:lvl4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4pPr>
            <a:lvl5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5pPr>
            <a:lvl6pPr marL="25146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6pPr>
            <a:lvl7pPr marL="29718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7pPr>
            <a:lvl8pPr marL="34290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8pPr>
            <a:lvl9pPr marL="38862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9pPr>
          </a:lstStyle>
          <a:p>
            <a:pPr eaLnBrk="1" hangingPunct="1"/>
            <a:fld id="{E403C52A-4F5F-47ED-AEF7-87C2CF3480D0}" type="slidenum">
              <a:rPr lang="en-US" altLang="th-TH" sz="1200">
                <a:solidFill>
                  <a:srgbClr val="000000"/>
                </a:solidFill>
              </a:rPr>
              <a:pPr eaLnBrk="1" hangingPunct="1"/>
              <a:t>35</a:t>
            </a:fld>
            <a:endParaRPr lang="en-US" altLang="th-TH" sz="1200">
              <a:solidFill>
                <a:srgbClr val="000000"/>
              </a:solidFill>
            </a:endParaRPr>
          </a:p>
        </p:txBody>
      </p:sp>
      <p:sp>
        <p:nvSpPr>
          <p:cNvPr id="57347" name="Text Box 1"/>
          <p:cNvSpPr txBox="1">
            <a:spLocks noChangeArrowheads="1"/>
          </p:cNvSpPr>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nchor="b"/>
          <a:lstStyle>
            <a:lvl1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1pPr>
            <a:lvl2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2pPr>
            <a:lvl3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3pPr>
            <a:lvl4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4pPr>
            <a:lvl5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5pPr>
            <a:lvl6pPr marL="25146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6pPr>
            <a:lvl7pPr marL="29718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7pPr>
            <a:lvl8pPr marL="34290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8pPr>
            <a:lvl9pPr marL="38862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9pPr>
          </a:lstStyle>
          <a:p>
            <a:pPr algn="r" eaLnBrk="1" hangingPunct="1"/>
            <a:fld id="{2A7B697B-3082-4B15-A3C3-A0BB731ADB8D}" type="slidenum">
              <a:rPr lang="en-US" altLang="th-TH" sz="1200">
                <a:solidFill>
                  <a:srgbClr val="000000"/>
                </a:solidFill>
              </a:rPr>
              <a:pPr algn="r" eaLnBrk="1" hangingPunct="1"/>
              <a:t>35</a:t>
            </a:fld>
            <a:endParaRPr lang="en-US" altLang="th-TH" sz="1200">
              <a:solidFill>
                <a:srgbClr val="000000"/>
              </a:solidFill>
            </a:endParaRPr>
          </a:p>
        </p:txBody>
      </p:sp>
      <p:sp>
        <p:nvSpPr>
          <p:cNvPr id="57348" name="Text Box 2"/>
          <p:cNvSpPr txBox="1">
            <a:spLocks noChangeArrowheads="1"/>
          </p:cNvSpPr>
          <p:nvPr/>
        </p:nvSpPr>
        <p:spPr bwMode="auto">
          <a:xfrm>
            <a:off x="1143000" y="685800"/>
            <a:ext cx="4572000" cy="3429000"/>
          </a:xfrm>
          <a:prstGeom prst="rect">
            <a:avLst/>
          </a:prstGeom>
          <a:solidFill>
            <a:srgbClr val="FFFFFF"/>
          </a:soli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th-TH" altLang="th-TH"/>
          </a:p>
        </p:txBody>
      </p:sp>
      <p:sp>
        <p:nvSpPr>
          <p:cNvPr id="57349" name="Rectangle 3"/>
          <p:cNvSpPr txBox="1">
            <a:spLocks noGrp="1" noChangeArrowheads="1"/>
          </p:cNvSpPr>
          <p:nvPr>
            <p:ph type="body"/>
          </p:nvPr>
        </p:nvSpPr>
        <p:spPr>
          <a:xfrm>
            <a:off x="685800" y="4343400"/>
            <a:ext cx="5486400" cy="4114800"/>
          </a:xfrm>
          <a:noFill/>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th-TH" altLang="th-TH" smtClean="0"/>
          </a:p>
        </p:txBody>
      </p:sp>
    </p:spTree>
    <p:extLst>
      <p:ext uri="{BB962C8B-B14F-4D97-AF65-F5344CB8AC3E}">
        <p14:creationId xmlns:p14="http://schemas.microsoft.com/office/powerpoint/2010/main" val="24657324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5778" name="Rectangle 7"/>
          <p:cNvSpPr>
            <a:spLocks noGrp="1" noChangeArrowheads="1"/>
          </p:cNvSpPr>
          <p:nvPr>
            <p:ph type="sldNum" sz="quarter"/>
          </p:nvPr>
        </p:nvSpPr>
        <p:spPr>
          <a:noFill/>
        </p:spPr>
        <p:txBody>
          <a:bodyPr/>
          <a:lstStyle>
            <a:lvl1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1pPr>
            <a:lvl2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2pPr>
            <a:lvl3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3pPr>
            <a:lvl4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4pPr>
            <a:lvl5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5pPr>
            <a:lvl6pPr marL="25146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6pPr>
            <a:lvl7pPr marL="29718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7pPr>
            <a:lvl8pPr marL="34290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8pPr>
            <a:lvl9pPr marL="38862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9pPr>
          </a:lstStyle>
          <a:p>
            <a:pPr eaLnBrk="1" hangingPunct="1"/>
            <a:fld id="{DB320880-8C39-4163-8817-ECBAD4362C1E}" type="slidenum">
              <a:rPr lang="en-US" altLang="th-TH" sz="1200">
                <a:solidFill>
                  <a:srgbClr val="000000"/>
                </a:solidFill>
              </a:rPr>
              <a:pPr eaLnBrk="1" hangingPunct="1"/>
              <a:t>36</a:t>
            </a:fld>
            <a:endParaRPr lang="en-US" altLang="th-TH" sz="1200">
              <a:solidFill>
                <a:srgbClr val="000000"/>
              </a:solidFill>
            </a:endParaRPr>
          </a:p>
        </p:txBody>
      </p:sp>
      <p:sp>
        <p:nvSpPr>
          <p:cNvPr id="75779" name="Text Box 1"/>
          <p:cNvSpPr txBox="1">
            <a:spLocks noChangeArrowheads="1"/>
          </p:cNvSpPr>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nchor="b"/>
          <a:lstStyle>
            <a:lvl1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1pPr>
            <a:lvl2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2pPr>
            <a:lvl3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3pPr>
            <a:lvl4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4pPr>
            <a:lvl5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5pPr>
            <a:lvl6pPr marL="25146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6pPr>
            <a:lvl7pPr marL="29718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7pPr>
            <a:lvl8pPr marL="34290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8pPr>
            <a:lvl9pPr marL="38862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9pPr>
          </a:lstStyle>
          <a:p>
            <a:pPr algn="r" eaLnBrk="1" hangingPunct="1"/>
            <a:fld id="{725EA639-1434-44C3-B6AE-6F142808645A}" type="slidenum">
              <a:rPr lang="en-US" altLang="th-TH" sz="1200">
                <a:solidFill>
                  <a:srgbClr val="000000"/>
                </a:solidFill>
              </a:rPr>
              <a:pPr algn="r" eaLnBrk="1" hangingPunct="1"/>
              <a:t>36</a:t>
            </a:fld>
            <a:endParaRPr lang="en-US" altLang="th-TH" sz="1200">
              <a:solidFill>
                <a:srgbClr val="000000"/>
              </a:solidFill>
            </a:endParaRPr>
          </a:p>
        </p:txBody>
      </p:sp>
      <p:sp>
        <p:nvSpPr>
          <p:cNvPr id="75780" name="Text Box 2"/>
          <p:cNvSpPr txBox="1">
            <a:spLocks noChangeArrowheads="1"/>
          </p:cNvSpPr>
          <p:nvPr/>
        </p:nvSpPr>
        <p:spPr bwMode="auto">
          <a:xfrm>
            <a:off x="1143000" y="685800"/>
            <a:ext cx="4572000" cy="3429000"/>
          </a:xfrm>
          <a:prstGeom prst="rect">
            <a:avLst/>
          </a:prstGeom>
          <a:solidFill>
            <a:srgbClr val="FFFFFF"/>
          </a:soli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th-TH" altLang="th-TH"/>
          </a:p>
        </p:txBody>
      </p:sp>
      <p:sp>
        <p:nvSpPr>
          <p:cNvPr id="75781" name="Rectangle 3"/>
          <p:cNvSpPr txBox="1">
            <a:spLocks noGrp="1" noChangeArrowheads="1"/>
          </p:cNvSpPr>
          <p:nvPr>
            <p:ph type="body"/>
          </p:nvPr>
        </p:nvSpPr>
        <p:spPr>
          <a:xfrm>
            <a:off x="685800" y="4343400"/>
            <a:ext cx="5486400" cy="4114800"/>
          </a:xfrm>
          <a:noFill/>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th-TH" altLang="th-TH" smtClean="0"/>
          </a:p>
        </p:txBody>
      </p:sp>
    </p:spTree>
    <p:extLst>
      <p:ext uri="{BB962C8B-B14F-4D97-AF65-F5344CB8AC3E}">
        <p14:creationId xmlns:p14="http://schemas.microsoft.com/office/powerpoint/2010/main" val="292907210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6018" name="Rectangle 7"/>
          <p:cNvSpPr>
            <a:spLocks noGrp="1" noChangeArrowheads="1"/>
          </p:cNvSpPr>
          <p:nvPr>
            <p:ph type="sldNum" sz="quarter"/>
          </p:nvPr>
        </p:nvSpPr>
        <p:spPr>
          <a:noFill/>
        </p:spPr>
        <p:txBody>
          <a:bodyPr/>
          <a:lstStyle>
            <a:lvl1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1pPr>
            <a:lvl2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2pPr>
            <a:lvl3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3pPr>
            <a:lvl4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4pPr>
            <a:lvl5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5pPr>
            <a:lvl6pPr marL="25146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6pPr>
            <a:lvl7pPr marL="29718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7pPr>
            <a:lvl8pPr marL="34290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8pPr>
            <a:lvl9pPr marL="38862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9pPr>
          </a:lstStyle>
          <a:p>
            <a:pPr eaLnBrk="1" hangingPunct="1"/>
            <a:fld id="{B1D94E01-C7E6-4D58-AB17-467DDAFA652C}" type="slidenum">
              <a:rPr lang="en-US" altLang="th-TH" sz="1200">
                <a:solidFill>
                  <a:srgbClr val="000000"/>
                </a:solidFill>
              </a:rPr>
              <a:pPr eaLnBrk="1" hangingPunct="1"/>
              <a:t>37</a:t>
            </a:fld>
            <a:endParaRPr lang="en-US" altLang="th-TH" sz="1200">
              <a:solidFill>
                <a:srgbClr val="000000"/>
              </a:solidFill>
            </a:endParaRPr>
          </a:p>
        </p:txBody>
      </p:sp>
      <p:sp>
        <p:nvSpPr>
          <p:cNvPr id="86019" name="Text Box 1"/>
          <p:cNvSpPr txBox="1">
            <a:spLocks noChangeArrowheads="1"/>
          </p:cNvSpPr>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nchor="b"/>
          <a:lstStyle>
            <a:lvl1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1pPr>
            <a:lvl2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2pPr>
            <a:lvl3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3pPr>
            <a:lvl4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4pPr>
            <a:lvl5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5pPr>
            <a:lvl6pPr marL="25146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6pPr>
            <a:lvl7pPr marL="29718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7pPr>
            <a:lvl8pPr marL="34290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8pPr>
            <a:lvl9pPr marL="38862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9pPr>
          </a:lstStyle>
          <a:p>
            <a:pPr algn="r" eaLnBrk="1" hangingPunct="1"/>
            <a:fld id="{874D6237-685D-4AA9-8415-A1219DB02079}" type="slidenum">
              <a:rPr lang="en-US" altLang="th-TH" sz="1200">
                <a:solidFill>
                  <a:srgbClr val="000000"/>
                </a:solidFill>
              </a:rPr>
              <a:pPr algn="r" eaLnBrk="1" hangingPunct="1"/>
              <a:t>37</a:t>
            </a:fld>
            <a:endParaRPr lang="en-US" altLang="th-TH" sz="1200">
              <a:solidFill>
                <a:srgbClr val="000000"/>
              </a:solidFill>
            </a:endParaRPr>
          </a:p>
        </p:txBody>
      </p:sp>
      <p:sp>
        <p:nvSpPr>
          <p:cNvPr id="86020" name="Text Box 2"/>
          <p:cNvSpPr txBox="1">
            <a:spLocks noChangeArrowheads="1"/>
          </p:cNvSpPr>
          <p:nvPr/>
        </p:nvSpPr>
        <p:spPr bwMode="auto">
          <a:xfrm>
            <a:off x="1143000" y="685800"/>
            <a:ext cx="4572000" cy="3429000"/>
          </a:xfrm>
          <a:prstGeom prst="rect">
            <a:avLst/>
          </a:prstGeom>
          <a:solidFill>
            <a:srgbClr val="FFFFFF"/>
          </a:soli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th-TH" altLang="th-TH"/>
          </a:p>
        </p:txBody>
      </p:sp>
      <p:sp>
        <p:nvSpPr>
          <p:cNvPr id="86021" name="Rectangle 3"/>
          <p:cNvSpPr txBox="1">
            <a:spLocks noGrp="1" noChangeArrowheads="1"/>
          </p:cNvSpPr>
          <p:nvPr>
            <p:ph type="body"/>
          </p:nvPr>
        </p:nvSpPr>
        <p:spPr>
          <a:xfrm>
            <a:off x="685800" y="4343400"/>
            <a:ext cx="5486400" cy="4114800"/>
          </a:xfrm>
          <a:noFill/>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th-TH" altLang="th-TH" smtClean="0"/>
          </a:p>
        </p:txBody>
      </p:sp>
    </p:spTree>
    <p:extLst>
      <p:ext uri="{BB962C8B-B14F-4D97-AF65-F5344CB8AC3E}">
        <p14:creationId xmlns:p14="http://schemas.microsoft.com/office/powerpoint/2010/main" val="8230704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942416" y="2514601"/>
            <a:ext cx="6600451" cy="2262781"/>
          </a:xfrm>
        </p:spPr>
        <p:txBody>
          <a:bodyPr anchor="b">
            <a:normAutofit/>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1942416" y="4777380"/>
            <a:ext cx="6600451"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EBF27171-7700-47F1-AFB2-74C588413543}" type="datetime1">
              <a:rPr lang="th-TH" smtClean="0"/>
              <a:t>03/04/60</a:t>
            </a:fld>
            <a:endParaRPr lang="th-TH"/>
          </a:p>
        </p:txBody>
      </p:sp>
      <p:sp>
        <p:nvSpPr>
          <p:cNvPr id="5" name="Footer Placeholder 4"/>
          <p:cNvSpPr>
            <a:spLocks noGrp="1"/>
          </p:cNvSpPr>
          <p:nvPr>
            <p:ph type="ftr" sz="quarter" idx="11"/>
          </p:nvPr>
        </p:nvSpPr>
        <p:spPr/>
        <p:txBody>
          <a:bodyPr/>
          <a:lstStyle/>
          <a:p>
            <a:r>
              <a:rPr lang="en-US" smtClean="0"/>
              <a:t>Chanin Mephokee</a:t>
            </a:r>
            <a:endParaRPr lang="th-TH"/>
          </a:p>
        </p:txBody>
      </p:sp>
      <p:sp>
        <p:nvSpPr>
          <p:cNvPr id="9" name="Freeform 8"/>
          <p:cNvSpPr/>
          <p:nvPr/>
        </p:nvSpPr>
        <p:spPr bwMode="auto">
          <a:xfrm>
            <a:off x="-31719" y="4321158"/>
            <a:ext cx="1395473" cy="781781"/>
          </a:xfrm>
          <a:custGeom>
            <a:avLst/>
            <a:gdLst/>
            <a:ahLst/>
            <a:cxnLst/>
            <a:rect l="l" t="t" r="r" b="b"/>
            <a:pathLst>
              <a:path w="8042" h="10000">
                <a:moveTo>
                  <a:pt x="5799" y="10000"/>
                </a:moveTo>
                <a:cubicBezTo>
                  <a:pt x="5880" y="10000"/>
                  <a:pt x="5934" y="9940"/>
                  <a:pt x="5961" y="9880"/>
                </a:cubicBezTo>
                <a:cubicBezTo>
                  <a:pt x="5961" y="9820"/>
                  <a:pt x="5988" y="9820"/>
                  <a:pt x="5988" y="9820"/>
                </a:cubicBezTo>
                <a:lnTo>
                  <a:pt x="8042" y="5260"/>
                </a:lnTo>
                <a:cubicBezTo>
                  <a:pt x="8096" y="5140"/>
                  <a:pt x="8096" y="4901"/>
                  <a:pt x="8042" y="4721"/>
                </a:cubicBezTo>
                <a:lnTo>
                  <a:pt x="5988" y="221"/>
                </a:lnTo>
                <a:cubicBezTo>
                  <a:pt x="5988" y="160"/>
                  <a:pt x="5961" y="160"/>
                  <a:pt x="5961" y="160"/>
                </a:cubicBezTo>
                <a:cubicBezTo>
                  <a:pt x="5934" y="101"/>
                  <a:pt x="5880" y="41"/>
                  <a:pt x="5799" y="41"/>
                </a:cubicBezTo>
                <a:lnTo>
                  <a:pt x="18" y="0"/>
                </a:lnTo>
                <a:cubicBezTo>
                  <a:pt x="12" y="3330"/>
                  <a:pt x="6" y="6661"/>
                  <a:pt x="0" y="9991"/>
                </a:cubicBezTo>
                <a:lnTo>
                  <a:pt x="5799" y="10000"/>
                </a:lnTo>
                <a:close/>
              </a:path>
            </a:pathLst>
          </a:custGeom>
          <a:solidFill>
            <a:schemeClr val="accent1"/>
          </a:solidFill>
          <a:ln>
            <a:noFill/>
          </a:ln>
        </p:spPr>
      </p:sp>
      <p:sp>
        <p:nvSpPr>
          <p:cNvPr id="6" name="Slide Number Placeholder 5"/>
          <p:cNvSpPr>
            <a:spLocks noGrp="1"/>
          </p:cNvSpPr>
          <p:nvPr>
            <p:ph type="sldNum" sz="quarter" idx="12"/>
          </p:nvPr>
        </p:nvSpPr>
        <p:spPr>
          <a:xfrm>
            <a:off x="423334" y="4529541"/>
            <a:ext cx="584978" cy="365125"/>
          </a:xfrm>
        </p:spPr>
        <p:txBody>
          <a:bodyPr/>
          <a:lstStyle/>
          <a:p>
            <a:fld id="{AD43FDEC-762D-45B2-9A80-DE7B185D16F3}" type="slidenum">
              <a:rPr lang="th-TH" smtClean="0"/>
              <a:t>‹#›</a:t>
            </a:fld>
            <a:endParaRPr lang="th-TH"/>
          </a:p>
        </p:txBody>
      </p:sp>
    </p:spTree>
    <p:extLst>
      <p:ext uri="{BB962C8B-B14F-4D97-AF65-F5344CB8AC3E}">
        <p14:creationId xmlns:p14="http://schemas.microsoft.com/office/powerpoint/2010/main" val="13630986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945201" y="624110"/>
            <a:ext cx="6589199" cy="128089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1942415" y="2133600"/>
            <a:ext cx="6591985" cy="37776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EF3C17B-5799-414E-B6E3-D64CEB259975}" type="datetime1">
              <a:rPr lang="th-TH" smtClean="0"/>
              <a:t>03/04/60</a:t>
            </a:fld>
            <a:endParaRPr lang="th-TH"/>
          </a:p>
        </p:txBody>
      </p:sp>
      <p:sp>
        <p:nvSpPr>
          <p:cNvPr id="5" name="Footer Placeholder 4"/>
          <p:cNvSpPr>
            <a:spLocks noGrp="1"/>
          </p:cNvSpPr>
          <p:nvPr>
            <p:ph type="ftr" sz="quarter" idx="11"/>
          </p:nvPr>
        </p:nvSpPr>
        <p:spPr/>
        <p:txBody>
          <a:bodyPr/>
          <a:lstStyle/>
          <a:p>
            <a:r>
              <a:rPr lang="en-US" smtClean="0"/>
              <a:t>Chanin Mephokee</a:t>
            </a:r>
            <a:endParaRPr lang="th-TH"/>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AD43FDEC-762D-45B2-9A80-DE7B185D16F3}" type="slidenum">
              <a:rPr lang="th-TH" smtClean="0"/>
              <a:t>‹#›</a:t>
            </a:fld>
            <a:endParaRPr lang="th-TH"/>
          </a:p>
        </p:txBody>
      </p:sp>
    </p:spTree>
    <p:extLst>
      <p:ext uri="{BB962C8B-B14F-4D97-AF65-F5344CB8AC3E}">
        <p14:creationId xmlns:p14="http://schemas.microsoft.com/office/powerpoint/2010/main" val="37865328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942415" y="2074562"/>
            <a:ext cx="6591985" cy="146880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942415" y="3581400"/>
            <a:ext cx="6591985"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05DC6F9-325E-40F8-9E65-E41001772608}" type="datetime1">
              <a:rPr lang="th-TH" smtClean="0"/>
              <a:t>03/04/60</a:t>
            </a:fld>
            <a:endParaRPr lang="th-TH"/>
          </a:p>
        </p:txBody>
      </p:sp>
      <p:sp>
        <p:nvSpPr>
          <p:cNvPr id="5" name="Footer Placeholder 4"/>
          <p:cNvSpPr>
            <a:spLocks noGrp="1"/>
          </p:cNvSpPr>
          <p:nvPr>
            <p:ph type="ftr" sz="quarter" idx="11"/>
          </p:nvPr>
        </p:nvSpPr>
        <p:spPr/>
        <p:txBody>
          <a:bodyPr/>
          <a:lstStyle/>
          <a:p>
            <a:r>
              <a:rPr lang="en-US" smtClean="0"/>
              <a:t>Chanin Mephokee</a:t>
            </a:r>
            <a:endParaRPr lang="th-TH"/>
          </a:p>
        </p:txBody>
      </p:sp>
      <p:sp>
        <p:nvSpPr>
          <p:cNvPr id="11"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AD43FDEC-762D-45B2-9A80-DE7B185D16F3}" type="slidenum">
              <a:rPr lang="th-TH" smtClean="0"/>
              <a:t>‹#›</a:t>
            </a:fld>
            <a:endParaRPr lang="th-TH"/>
          </a:p>
        </p:txBody>
      </p:sp>
    </p:spTree>
    <p:extLst>
      <p:ext uri="{BB962C8B-B14F-4D97-AF65-F5344CB8AC3E}">
        <p14:creationId xmlns:p14="http://schemas.microsoft.com/office/powerpoint/2010/main" val="26322428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942416" y="2136706"/>
            <a:ext cx="3197531" cy="376739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337307" y="2136706"/>
            <a:ext cx="3197093" cy="376739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60A98A6F-55AA-4071-9DBC-D8BD3C27405D}" type="datetime1">
              <a:rPr lang="th-TH" smtClean="0"/>
              <a:t>03/04/60</a:t>
            </a:fld>
            <a:endParaRPr lang="th-TH"/>
          </a:p>
        </p:txBody>
      </p:sp>
      <p:sp>
        <p:nvSpPr>
          <p:cNvPr id="6" name="Footer Placeholder 5"/>
          <p:cNvSpPr>
            <a:spLocks noGrp="1"/>
          </p:cNvSpPr>
          <p:nvPr>
            <p:ph type="ftr" sz="quarter" idx="11"/>
          </p:nvPr>
        </p:nvSpPr>
        <p:spPr/>
        <p:txBody>
          <a:bodyPr/>
          <a:lstStyle/>
          <a:p>
            <a:r>
              <a:rPr lang="en-US" smtClean="0"/>
              <a:t>Chanin Mephokee</a:t>
            </a:r>
            <a:endParaRPr lang="th-TH"/>
          </a:p>
        </p:txBody>
      </p:sp>
      <p:sp>
        <p:nvSpPr>
          <p:cNvPr id="12"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3" name="Slide Number Placeholder 5"/>
          <p:cNvSpPr>
            <a:spLocks noGrp="1"/>
          </p:cNvSpPr>
          <p:nvPr>
            <p:ph type="sldNum" sz="quarter" idx="12"/>
          </p:nvPr>
        </p:nvSpPr>
        <p:spPr>
          <a:xfrm>
            <a:off x="511228" y="787783"/>
            <a:ext cx="584978" cy="365125"/>
          </a:xfrm>
        </p:spPr>
        <p:txBody>
          <a:bodyPr/>
          <a:lstStyle/>
          <a:p>
            <a:fld id="{AD43FDEC-762D-45B2-9A80-DE7B185D16F3}" type="slidenum">
              <a:rPr lang="th-TH" smtClean="0"/>
              <a:t>‹#›</a:t>
            </a:fld>
            <a:endParaRPr lang="th-TH"/>
          </a:p>
        </p:txBody>
      </p:sp>
    </p:spTree>
    <p:extLst>
      <p:ext uri="{BB962C8B-B14F-4D97-AF65-F5344CB8AC3E}">
        <p14:creationId xmlns:p14="http://schemas.microsoft.com/office/powerpoint/2010/main" val="2615130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265352" y="2226626"/>
            <a:ext cx="28745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942415" y="2802888"/>
            <a:ext cx="3197532" cy="3105703"/>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6154" y="2223398"/>
            <a:ext cx="2873239"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333715" y="2799660"/>
            <a:ext cx="3195680" cy="3105703"/>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29089ED4-B1B4-48E4-A703-805479A11072}" type="datetime1">
              <a:rPr lang="th-TH" smtClean="0"/>
              <a:t>03/04/60</a:t>
            </a:fld>
            <a:endParaRPr lang="th-TH"/>
          </a:p>
        </p:txBody>
      </p:sp>
      <p:sp>
        <p:nvSpPr>
          <p:cNvPr id="8" name="Footer Placeholder 7"/>
          <p:cNvSpPr>
            <a:spLocks noGrp="1"/>
          </p:cNvSpPr>
          <p:nvPr>
            <p:ph type="ftr" sz="quarter" idx="11"/>
          </p:nvPr>
        </p:nvSpPr>
        <p:spPr/>
        <p:txBody>
          <a:bodyPr/>
          <a:lstStyle/>
          <a:p>
            <a:r>
              <a:rPr lang="en-US" smtClean="0"/>
              <a:t>Chanin Mephokee</a:t>
            </a:r>
            <a:endParaRPr lang="th-TH"/>
          </a:p>
        </p:txBody>
      </p:sp>
      <p:sp>
        <p:nvSpPr>
          <p:cNvPr id="11"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2" name="Slide Number Placeholder 5"/>
          <p:cNvSpPr>
            <a:spLocks noGrp="1"/>
          </p:cNvSpPr>
          <p:nvPr>
            <p:ph type="sldNum" sz="quarter" idx="12"/>
          </p:nvPr>
        </p:nvSpPr>
        <p:spPr>
          <a:xfrm>
            <a:off x="511228" y="787783"/>
            <a:ext cx="584978" cy="365125"/>
          </a:xfrm>
        </p:spPr>
        <p:txBody>
          <a:bodyPr/>
          <a:lstStyle/>
          <a:p>
            <a:fld id="{AD43FDEC-762D-45B2-9A80-DE7B185D16F3}" type="slidenum">
              <a:rPr lang="th-TH" smtClean="0"/>
              <a:t>‹#›</a:t>
            </a:fld>
            <a:endParaRPr lang="th-TH"/>
          </a:p>
        </p:txBody>
      </p:sp>
    </p:spTree>
    <p:extLst>
      <p:ext uri="{BB962C8B-B14F-4D97-AF65-F5344CB8AC3E}">
        <p14:creationId xmlns:p14="http://schemas.microsoft.com/office/powerpoint/2010/main" val="6955584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945200" y="624110"/>
            <a:ext cx="6589200" cy="128089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765B8F48-47EA-4D92-A13E-29580197B6C7}" type="datetime1">
              <a:rPr lang="th-TH" smtClean="0"/>
              <a:t>03/04/60</a:t>
            </a:fld>
            <a:endParaRPr lang="th-TH"/>
          </a:p>
        </p:txBody>
      </p:sp>
      <p:sp>
        <p:nvSpPr>
          <p:cNvPr id="4" name="Footer Placeholder 3"/>
          <p:cNvSpPr>
            <a:spLocks noGrp="1"/>
          </p:cNvSpPr>
          <p:nvPr>
            <p:ph type="ftr" sz="quarter" idx="11"/>
          </p:nvPr>
        </p:nvSpPr>
        <p:spPr/>
        <p:txBody>
          <a:bodyPr/>
          <a:lstStyle/>
          <a:p>
            <a:r>
              <a:rPr lang="en-US" smtClean="0"/>
              <a:t>Chanin Mephokee</a:t>
            </a:r>
            <a:endParaRPr lang="th-TH"/>
          </a:p>
        </p:txBody>
      </p:sp>
      <p:sp>
        <p:nvSpPr>
          <p:cNvPr id="8"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AD43FDEC-762D-45B2-9A80-DE7B185D16F3}" type="slidenum">
              <a:rPr lang="th-TH" smtClean="0"/>
              <a:t>‹#›</a:t>
            </a:fld>
            <a:endParaRPr lang="th-TH"/>
          </a:p>
        </p:txBody>
      </p:sp>
    </p:spTree>
    <p:extLst>
      <p:ext uri="{BB962C8B-B14F-4D97-AF65-F5344CB8AC3E}">
        <p14:creationId xmlns:p14="http://schemas.microsoft.com/office/powerpoint/2010/main" val="33978663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8721BA7-BD1D-40C8-8D7A-19FA561B6C33}" type="datetime1">
              <a:rPr lang="th-TH" smtClean="0"/>
              <a:t>03/04/60</a:t>
            </a:fld>
            <a:endParaRPr lang="th-TH"/>
          </a:p>
        </p:txBody>
      </p:sp>
      <p:sp>
        <p:nvSpPr>
          <p:cNvPr id="3" name="Footer Placeholder 2"/>
          <p:cNvSpPr>
            <a:spLocks noGrp="1"/>
          </p:cNvSpPr>
          <p:nvPr>
            <p:ph type="ftr" sz="quarter" idx="11"/>
          </p:nvPr>
        </p:nvSpPr>
        <p:spPr/>
        <p:txBody>
          <a:bodyPr/>
          <a:lstStyle/>
          <a:p>
            <a:r>
              <a:rPr lang="en-US" smtClean="0"/>
              <a:t>Chanin Mephokee</a:t>
            </a:r>
            <a:endParaRPr lang="th-TH"/>
          </a:p>
        </p:txBody>
      </p:sp>
      <p:sp>
        <p:nvSpPr>
          <p:cNvPr id="6"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AD43FDEC-762D-45B2-9A80-DE7B185D16F3}" type="slidenum">
              <a:rPr lang="th-TH" smtClean="0"/>
              <a:t>‹#›</a:t>
            </a:fld>
            <a:endParaRPr lang="th-TH"/>
          </a:p>
        </p:txBody>
      </p:sp>
    </p:spTree>
    <p:extLst>
      <p:ext uri="{BB962C8B-B14F-4D97-AF65-F5344CB8AC3E}">
        <p14:creationId xmlns:p14="http://schemas.microsoft.com/office/powerpoint/2010/main" val="19401509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2415" y="446088"/>
            <a:ext cx="2629584" cy="976312"/>
          </a:xfrm>
        </p:spPr>
        <p:txBody>
          <a:bodyPr anchor="b"/>
          <a:lstStyle>
            <a:lvl1pPr algn="l">
              <a:defRPr sz="2000" b="0"/>
            </a:lvl1pPr>
          </a:lstStyle>
          <a:p>
            <a:r>
              <a:rPr lang="en-US" smtClean="0"/>
              <a:t>Click to edit Master title style</a:t>
            </a:r>
            <a:endParaRPr lang="en-US" dirty="0"/>
          </a:p>
        </p:txBody>
      </p:sp>
      <p:sp>
        <p:nvSpPr>
          <p:cNvPr id="3" name="Content Placeholder 2"/>
          <p:cNvSpPr>
            <a:spLocks noGrp="1"/>
          </p:cNvSpPr>
          <p:nvPr>
            <p:ph idx="1"/>
          </p:nvPr>
        </p:nvSpPr>
        <p:spPr>
          <a:xfrm>
            <a:off x="4743494" y="446089"/>
            <a:ext cx="3790906" cy="5414963"/>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942415" y="1598613"/>
            <a:ext cx="2629584"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E46CFFE-0F84-42AE-86EE-64B90442F7D9}" type="datetime1">
              <a:rPr lang="th-TH" smtClean="0"/>
              <a:t>03/04/60</a:t>
            </a:fld>
            <a:endParaRPr lang="th-TH"/>
          </a:p>
        </p:txBody>
      </p:sp>
      <p:sp>
        <p:nvSpPr>
          <p:cNvPr id="6" name="Footer Placeholder 5"/>
          <p:cNvSpPr>
            <a:spLocks noGrp="1"/>
          </p:cNvSpPr>
          <p:nvPr>
            <p:ph type="ftr" sz="quarter" idx="11"/>
          </p:nvPr>
        </p:nvSpPr>
        <p:spPr/>
        <p:txBody>
          <a:bodyPr/>
          <a:lstStyle/>
          <a:p>
            <a:r>
              <a:rPr lang="en-US" smtClean="0"/>
              <a:t>Chanin Mephokee</a:t>
            </a:r>
            <a:endParaRPr lang="th-TH"/>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AD43FDEC-762D-45B2-9A80-DE7B185D16F3}" type="slidenum">
              <a:rPr lang="th-TH" smtClean="0"/>
              <a:t>‹#›</a:t>
            </a:fld>
            <a:endParaRPr lang="th-TH"/>
          </a:p>
        </p:txBody>
      </p:sp>
    </p:spTree>
    <p:extLst>
      <p:ext uri="{BB962C8B-B14F-4D97-AF65-F5344CB8AC3E}">
        <p14:creationId xmlns:p14="http://schemas.microsoft.com/office/powerpoint/2010/main" val="4132944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2415" y="4800600"/>
            <a:ext cx="6591985"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942415" y="634965"/>
            <a:ext cx="6591985"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942415" y="5367338"/>
            <a:ext cx="6591985"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A6D335E-C75D-4918-A9EF-B9235359652C}" type="datetime1">
              <a:rPr lang="th-TH" smtClean="0"/>
              <a:t>03/04/60</a:t>
            </a:fld>
            <a:endParaRPr lang="th-TH"/>
          </a:p>
        </p:txBody>
      </p:sp>
      <p:sp>
        <p:nvSpPr>
          <p:cNvPr id="6" name="Footer Placeholder 5"/>
          <p:cNvSpPr>
            <a:spLocks noGrp="1"/>
          </p:cNvSpPr>
          <p:nvPr>
            <p:ph type="ftr" sz="quarter" idx="11"/>
          </p:nvPr>
        </p:nvSpPr>
        <p:spPr/>
        <p:txBody>
          <a:bodyPr/>
          <a:lstStyle/>
          <a:p>
            <a:r>
              <a:rPr lang="en-US" smtClean="0"/>
              <a:t>Chanin Mephokee</a:t>
            </a:r>
            <a:endParaRPr lang="th-TH"/>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AD43FDEC-762D-45B2-9A80-DE7B185D16F3}" type="slidenum">
              <a:rPr lang="th-TH" smtClean="0"/>
              <a:t>‹#›</a:t>
            </a:fld>
            <a:endParaRPr lang="th-TH"/>
          </a:p>
        </p:txBody>
      </p:sp>
    </p:spTree>
    <p:extLst>
      <p:ext uri="{BB962C8B-B14F-4D97-AF65-F5344CB8AC3E}">
        <p14:creationId xmlns:p14="http://schemas.microsoft.com/office/powerpoint/2010/main" val="1865702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942415" y="609600"/>
            <a:ext cx="6591985" cy="3117040"/>
          </a:xfrm>
        </p:spPr>
        <p:txBody>
          <a:bodyPr anchor="ctr">
            <a:normAutofit/>
          </a:bodyPr>
          <a:lstStyle>
            <a:lvl1pPr algn="l">
              <a:defRPr sz="48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5146E3B-AEBE-4B17-9A6C-6854389B2DD8}" type="datetime1">
              <a:rPr lang="th-TH" smtClean="0"/>
              <a:t>03/04/60</a:t>
            </a:fld>
            <a:endParaRPr lang="th-TH"/>
          </a:p>
        </p:txBody>
      </p:sp>
      <p:sp>
        <p:nvSpPr>
          <p:cNvPr id="5" name="Footer Placeholder 4"/>
          <p:cNvSpPr>
            <a:spLocks noGrp="1"/>
          </p:cNvSpPr>
          <p:nvPr>
            <p:ph type="ftr" sz="quarter" idx="11"/>
          </p:nvPr>
        </p:nvSpPr>
        <p:spPr/>
        <p:txBody>
          <a:bodyPr/>
          <a:lstStyle/>
          <a:p>
            <a:r>
              <a:rPr lang="en-US" smtClean="0"/>
              <a:t>Chanin Mephokee</a:t>
            </a:r>
            <a:endParaRPr lang="th-TH"/>
          </a:p>
        </p:txBody>
      </p:sp>
      <p:sp>
        <p:nvSpPr>
          <p:cNvPr id="10"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AD43FDEC-762D-45B2-9A80-DE7B185D16F3}" type="slidenum">
              <a:rPr lang="th-TH" smtClean="0"/>
              <a:t>‹#›</a:t>
            </a:fld>
            <a:endParaRPr lang="th-TH"/>
          </a:p>
        </p:txBody>
      </p:sp>
    </p:spTree>
    <p:extLst>
      <p:ext uri="{BB962C8B-B14F-4D97-AF65-F5344CB8AC3E}">
        <p14:creationId xmlns:p14="http://schemas.microsoft.com/office/powerpoint/2010/main" val="1379568964"/>
      </p:ext>
    </p:extLst>
  </p:cSld>
  <p:clrMapOvr>
    <a:masterClrMapping/>
  </p:clrMapOvr>
  <p:hf hd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en-US" smtClean="0"/>
              <a:t>Click to edit Master title style</a:t>
            </a:r>
            <a:endParaRPr lang="en-US" dirty="0"/>
          </a:p>
        </p:txBody>
      </p:sp>
      <p:sp>
        <p:nvSpPr>
          <p:cNvPr id="13" name="Text Placeholder 9"/>
          <p:cNvSpPr>
            <a:spLocks noGrp="1"/>
          </p:cNvSpPr>
          <p:nvPr>
            <p:ph type="body" sz="quarter" idx="13"/>
          </p:nvPr>
        </p:nvSpPr>
        <p:spPr>
          <a:xfrm>
            <a:off x="2415972" y="3505200"/>
            <a:ext cx="5653888"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5146E3B-AEBE-4B17-9A6C-6854389B2DD8}" type="datetime1">
              <a:rPr lang="th-TH" smtClean="0"/>
              <a:t>03/04/60</a:t>
            </a:fld>
            <a:endParaRPr lang="th-TH"/>
          </a:p>
        </p:txBody>
      </p:sp>
      <p:sp>
        <p:nvSpPr>
          <p:cNvPr id="5" name="Footer Placeholder 4"/>
          <p:cNvSpPr>
            <a:spLocks noGrp="1"/>
          </p:cNvSpPr>
          <p:nvPr>
            <p:ph type="ftr" sz="quarter" idx="11"/>
          </p:nvPr>
        </p:nvSpPr>
        <p:spPr/>
        <p:txBody>
          <a:bodyPr/>
          <a:lstStyle/>
          <a:p>
            <a:r>
              <a:rPr lang="en-US" smtClean="0"/>
              <a:t>Chanin Mephokee</a:t>
            </a:r>
            <a:endParaRPr lang="th-TH"/>
          </a:p>
        </p:txBody>
      </p:sp>
      <p:sp>
        <p:nvSpPr>
          <p:cNvPr id="19"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AD43FDEC-762D-45B2-9A80-DE7B185D16F3}" type="slidenum">
              <a:rPr lang="th-TH" smtClean="0"/>
              <a:t>‹#›</a:t>
            </a:fld>
            <a:endParaRPr lang="th-TH"/>
          </a:p>
        </p:txBody>
      </p:sp>
      <p:sp>
        <p:nvSpPr>
          <p:cNvPr id="14" name="TextBox 13"/>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571197418"/>
      </p:ext>
    </p:extLst>
  </p:cSld>
  <p:clrMapOvr>
    <a:masterClrMapping/>
  </p:clrMapOvr>
  <p:hf hd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942415" y="2438401"/>
            <a:ext cx="6591985" cy="2724845"/>
          </a:xfrm>
        </p:spPr>
        <p:txBody>
          <a:bodyPr anchor="b">
            <a:normAutofit/>
          </a:bodyPr>
          <a:lstStyle>
            <a:lvl1pPr algn="l">
              <a:defRPr sz="4800" b="0"/>
            </a:lvl1pPr>
          </a:lstStyle>
          <a:p>
            <a:r>
              <a:rPr lang="en-US" smtClean="0"/>
              <a:t>Click to edit Master title style</a:t>
            </a:r>
            <a:endParaRPr lang="en-US" dirty="0"/>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65146E3B-AEBE-4B17-9A6C-6854389B2DD8}" type="datetime1">
              <a:rPr lang="th-TH" smtClean="0"/>
              <a:t>03/04/60</a:t>
            </a:fld>
            <a:endParaRPr lang="th-TH"/>
          </a:p>
        </p:txBody>
      </p:sp>
      <p:sp>
        <p:nvSpPr>
          <p:cNvPr id="6" name="Footer Placeholder 5"/>
          <p:cNvSpPr>
            <a:spLocks noGrp="1"/>
          </p:cNvSpPr>
          <p:nvPr>
            <p:ph type="ftr" sz="quarter" idx="11"/>
          </p:nvPr>
        </p:nvSpPr>
        <p:spPr/>
        <p:txBody>
          <a:bodyPr/>
          <a:lstStyle/>
          <a:p>
            <a:r>
              <a:rPr lang="en-US" smtClean="0"/>
              <a:t>Chanin Mephokee</a:t>
            </a:r>
            <a:endParaRPr lang="th-TH"/>
          </a:p>
        </p:txBody>
      </p:sp>
      <p:sp>
        <p:nvSpPr>
          <p:cNvPr id="11"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AD43FDEC-762D-45B2-9A80-DE7B185D16F3}" type="slidenum">
              <a:rPr lang="th-TH" smtClean="0"/>
              <a:t>‹#›</a:t>
            </a:fld>
            <a:endParaRPr lang="th-TH"/>
          </a:p>
        </p:txBody>
      </p:sp>
    </p:spTree>
    <p:extLst>
      <p:ext uri="{BB962C8B-B14F-4D97-AF65-F5344CB8AC3E}">
        <p14:creationId xmlns:p14="http://schemas.microsoft.com/office/powerpoint/2010/main" val="2514540221"/>
      </p:ext>
    </p:extLst>
  </p:cSld>
  <p:clrMapOvr>
    <a:masterClrMapping/>
  </p:clrMapOvr>
  <p:hf hd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3"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1942415" y="4343400"/>
            <a:ext cx="6688292"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1942415" y="5181600"/>
            <a:ext cx="6688292"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65146E3B-AEBE-4B17-9A6C-6854389B2DD8}" type="datetime1">
              <a:rPr lang="th-TH" smtClean="0"/>
              <a:t>03/04/60</a:t>
            </a:fld>
            <a:endParaRPr lang="th-TH"/>
          </a:p>
        </p:txBody>
      </p:sp>
      <p:sp>
        <p:nvSpPr>
          <p:cNvPr id="6" name="Footer Placeholder 5"/>
          <p:cNvSpPr>
            <a:spLocks noGrp="1"/>
          </p:cNvSpPr>
          <p:nvPr>
            <p:ph type="ftr" sz="quarter" idx="11"/>
          </p:nvPr>
        </p:nvSpPr>
        <p:spPr/>
        <p:txBody>
          <a:bodyPr/>
          <a:lstStyle/>
          <a:p>
            <a:r>
              <a:rPr lang="en-US" smtClean="0"/>
              <a:t>Chanin Mephokee</a:t>
            </a:r>
            <a:endParaRPr lang="th-TH"/>
          </a:p>
        </p:txBody>
      </p:sp>
      <p:sp>
        <p:nvSpPr>
          <p:cNvPr id="2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AD43FDEC-762D-45B2-9A80-DE7B185D16F3}" type="slidenum">
              <a:rPr lang="th-TH" smtClean="0"/>
              <a:t>‹#›</a:t>
            </a:fld>
            <a:endParaRPr lang="th-TH"/>
          </a:p>
        </p:txBody>
      </p:sp>
      <p:sp>
        <p:nvSpPr>
          <p:cNvPr id="11" name="TextBox 10"/>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2" name="TextBox 11"/>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902643582"/>
      </p:ext>
    </p:extLst>
  </p:cSld>
  <p:clrMapOvr>
    <a:masterClrMapping/>
  </p:clrMapOvr>
  <p:hf hd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942416" y="627407"/>
            <a:ext cx="6591984" cy="2880020"/>
          </a:xfrm>
        </p:spPr>
        <p:txBody>
          <a:bodyPr anchor="ctr">
            <a:normAutofit/>
          </a:bodyPr>
          <a:lstStyle>
            <a:lvl1pPr algn="l">
              <a:defRPr sz="4800" b="0"/>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1942415" y="4343400"/>
            <a:ext cx="6591985"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65146E3B-AEBE-4B17-9A6C-6854389B2DD8}" type="datetime1">
              <a:rPr lang="th-TH" smtClean="0"/>
              <a:t>03/04/60</a:t>
            </a:fld>
            <a:endParaRPr lang="th-TH"/>
          </a:p>
        </p:txBody>
      </p:sp>
      <p:sp>
        <p:nvSpPr>
          <p:cNvPr id="6" name="Footer Placeholder 5"/>
          <p:cNvSpPr>
            <a:spLocks noGrp="1"/>
          </p:cNvSpPr>
          <p:nvPr>
            <p:ph type="ftr" sz="quarter" idx="11"/>
          </p:nvPr>
        </p:nvSpPr>
        <p:spPr/>
        <p:txBody>
          <a:bodyPr/>
          <a:lstStyle/>
          <a:p>
            <a:r>
              <a:rPr lang="en-US" smtClean="0"/>
              <a:t>Chanin Mephokee</a:t>
            </a:r>
            <a:endParaRPr lang="th-TH"/>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AD43FDEC-762D-45B2-9A80-DE7B185D16F3}" type="slidenum">
              <a:rPr lang="th-TH" smtClean="0"/>
              <a:t>‹#›</a:t>
            </a:fld>
            <a:endParaRPr lang="th-TH"/>
          </a:p>
        </p:txBody>
      </p:sp>
    </p:spTree>
    <p:extLst>
      <p:ext uri="{BB962C8B-B14F-4D97-AF65-F5344CB8AC3E}">
        <p14:creationId xmlns:p14="http://schemas.microsoft.com/office/powerpoint/2010/main" val="3306935196"/>
      </p:ext>
    </p:extLst>
  </p:cSld>
  <p:clrMapOvr>
    <a:masterClrMapping/>
  </p:clrMapOvr>
  <p:hf hd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ACFD4CA-4CB6-4BC1-BA4F-9C918EAB4AFA}" type="datetime1">
              <a:rPr lang="th-TH" smtClean="0"/>
              <a:t>03/04/60</a:t>
            </a:fld>
            <a:endParaRPr lang="th-TH"/>
          </a:p>
        </p:txBody>
      </p:sp>
      <p:sp>
        <p:nvSpPr>
          <p:cNvPr id="5" name="Footer Placeholder 4"/>
          <p:cNvSpPr>
            <a:spLocks noGrp="1"/>
          </p:cNvSpPr>
          <p:nvPr>
            <p:ph type="ftr" sz="quarter" idx="11"/>
          </p:nvPr>
        </p:nvSpPr>
        <p:spPr/>
        <p:txBody>
          <a:bodyPr/>
          <a:lstStyle/>
          <a:p>
            <a:r>
              <a:rPr lang="en-US" smtClean="0"/>
              <a:t>Chanin Mephokee</a:t>
            </a:r>
            <a:endParaRPr lang="th-TH"/>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AD43FDEC-762D-45B2-9A80-DE7B185D16F3}" type="slidenum">
              <a:rPr lang="th-TH" smtClean="0"/>
              <a:t>‹#›</a:t>
            </a:fld>
            <a:endParaRPr lang="th-TH"/>
          </a:p>
        </p:txBody>
      </p:sp>
    </p:spTree>
    <p:extLst>
      <p:ext uri="{BB962C8B-B14F-4D97-AF65-F5344CB8AC3E}">
        <p14:creationId xmlns:p14="http://schemas.microsoft.com/office/powerpoint/2010/main" val="40742982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78535" y="627406"/>
            <a:ext cx="1656132" cy="5283817"/>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942416" y="627406"/>
            <a:ext cx="4716348" cy="528381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44B1A86-2B67-46D0-B744-AD95696A0490}" type="datetime1">
              <a:rPr lang="th-TH" smtClean="0"/>
              <a:t>03/04/60</a:t>
            </a:fld>
            <a:endParaRPr lang="th-TH"/>
          </a:p>
        </p:txBody>
      </p:sp>
      <p:sp>
        <p:nvSpPr>
          <p:cNvPr id="5" name="Footer Placeholder 4"/>
          <p:cNvSpPr>
            <a:spLocks noGrp="1"/>
          </p:cNvSpPr>
          <p:nvPr>
            <p:ph type="ftr" sz="quarter" idx="11"/>
          </p:nvPr>
        </p:nvSpPr>
        <p:spPr/>
        <p:txBody>
          <a:bodyPr/>
          <a:lstStyle/>
          <a:p>
            <a:r>
              <a:rPr lang="en-US" smtClean="0"/>
              <a:t>Chanin Mephokee</a:t>
            </a:r>
            <a:endParaRPr lang="th-TH"/>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AD43FDEC-762D-45B2-9A80-DE7B185D16F3}" type="slidenum">
              <a:rPr lang="th-TH" smtClean="0"/>
              <a:t>‹#›</a:t>
            </a:fld>
            <a:endParaRPr lang="th-TH"/>
          </a:p>
        </p:txBody>
      </p:sp>
    </p:spTree>
    <p:extLst>
      <p:ext uri="{BB962C8B-B14F-4D97-AF65-F5344CB8AC3E}">
        <p14:creationId xmlns:p14="http://schemas.microsoft.com/office/powerpoint/2010/main" val="397096875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th-TH"/>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Rectangle 4"/>
          <p:cNvSpPr>
            <a:spLocks noGrp="1" noChangeArrowheads="1"/>
          </p:cNvSpPr>
          <p:nvPr>
            <p:ph type="dt" sz="half" idx="10"/>
          </p:nvPr>
        </p:nvSpPr>
        <p:spPr>
          <a:ln/>
        </p:spPr>
        <p:txBody>
          <a:bodyPr/>
          <a:lstStyle>
            <a:lvl1pPr>
              <a:defRPr/>
            </a:lvl1pPr>
          </a:lstStyle>
          <a:p>
            <a:pPr>
              <a:defRPr/>
            </a:pPr>
            <a:endParaRPr lang="th-TH" altLang="th-TH"/>
          </a:p>
        </p:txBody>
      </p:sp>
      <p:sp>
        <p:nvSpPr>
          <p:cNvPr id="6" name="Rectangle 5"/>
          <p:cNvSpPr>
            <a:spLocks noGrp="1" noChangeArrowheads="1"/>
          </p:cNvSpPr>
          <p:nvPr>
            <p:ph type="ftr" sz="quarter" idx="11"/>
          </p:nvPr>
        </p:nvSpPr>
        <p:spPr>
          <a:ln/>
        </p:spPr>
        <p:txBody>
          <a:bodyPr/>
          <a:lstStyle>
            <a:lvl1pPr>
              <a:defRPr/>
            </a:lvl1pPr>
          </a:lstStyle>
          <a:p>
            <a:pPr>
              <a:defRPr/>
            </a:pPr>
            <a:endParaRPr lang="th-TH" altLang="th-TH"/>
          </a:p>
        </p:txBody>
      </p:sp>
      <p:sp>
        <p:nvSpPr>
          <p:cNvPr id="7" name="Rectangle 6"/>
          <p:cNvSpPr>
            <a:spLocks noGrp="1" noChangeArrowheads="1"/>
          </p:cNvSpPr>
          <p:nvPr>
            <p:ph type="sldNum" sz="quarter" idx="12"/>
          </p:nvPr>
        </p:nvSpPr>
        <p:spPr>
          <a:ln/>
        </p:spPr>
        <p:txBody>
          <a:bodyPr/>
          <a:lstStyle>
            <a:lvl1pPr>
              <a:defRPr/>
            </a:lvl1pPr>
          </a:lstStyle>
          <a:p>
            <a:pPr>
              <a:defRPr/>
            </a:pPr>
            <a:fld id="{F7749956-FEAB-4B01-92DC-5E31480C629D}" type="slidenum">
              <a:rPr lang="en-US" altLang="th-TH"/>
              <a:pPr>
                <a:defRPr/>
              </a:pPr>
              <a:t>‹#›</a:t>
            </a:fld>
            <a:endParaRPr lang="th-TH" altLang="th-TH"/>
          </a:p>
        </p:txBody>
      </p:sp>
    </p:spTree>
    <p:extLst>
      <p:ext uri="{BB962C8B-B14F-4D97-AF65-F5344CB8AC3E}">
        <p14:creationId xmlns:p14="http://schemas.microsoft.com/office/powerpoint/2010/main" val="323004112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066800" y="838200"/>
            <a:ext cx="7772400" cy="1143000"/>
          </a:xfrm>
        </p:spPr>
        <p:txBody>
          <a:bodyPr/>
          <a:lstStyle/>
          <a:p>
            <a:r>
              <a:rPr lang="en-US" smtClean="0"/>
              <a:t>Click to edit Master title style</a:t>
            </a:r>
            <a:endParaRPr lang="th-TH"/>
          </a:p>
        </p:txBody>
      </p:sp>
      <p:sp>
        <p:nvSpPr>
          <p:cNvPr id="3" name="Table Placeholder 2"/>
          <p:cNvSpPr>
            <a:spLocks noGrp="1"/>
          </p:cNvSpPr>
          <p:nvPr>
            <p:ph type="tbl" idx="1"/>
          </p:nvPr>
        </p:nvSpPr>
        <p:spPr>
          <a:xfrm>
            <a:off x="1066800" y="2101850"/>
            <a:ext cx="7772400" cy="4114800"/>
          </a:xfrm>
        </p:spPr>
        <p:txBody>
          <a:bodyPr/>
          <a:lstStyle/>
          <a:p>
            <a:pPr lvl="0"/>
            <a:endParaRPr lang="th-TH" noProof="0" smtClean="0"/>
          </a:p>
        </p:txBody>
      </p:sp>
      <p:sp>
        <p:nvSpPr>
          <p:cNvPr id="4" name="Rectangle 7"/>
          <p:cNvSpPr>
            <a:spLocks noGrp="1" noChangeArrowheads="1"/>
          </p:cNvSpPr>
          <p:nvPr>
            <p:ph type="dt" sz="half" idx="10"/>
          </p:nvPr>
        </p:nvSpPr>
        <p:spPr>
          <a:ln/>
        </p:spPr>
        <p:txBody>
          <a:bodyPr/>
          <a:lstStyle>
            <a:lvl1pPr>
              <a:defRPr/>
            </a:lvl1pPr>
          </a:lstStyle>
          <a:p>
            <a:pPr>
              <a:defRPr/>
            </a:pPr>
            <a:endParaRPr lang="th-TH" altLang="th-TH"/>
          </a:p>
        </p:txBody>
      </p:sp>
      <p:sp>
        <p:nvSpPr>
          <p:cNvPr id="5" name="Rectangle 8"/>
          <p:cNvSpPr>
            <a:spLocks noGrp="1" noChangeArrowheads="1"/>
          </p:cNvSpPr>
          <p:nvPr>
            <p:ph type="ftr" sz="quarter" idx="11"/>
          </p:nvPr>
        </p:nvSpPr>
        <p:spPr>
          <a:ln/>
        </p:spPr>
        <p:txBody>
          <a:bodyPr/>
          <a:lstStyle>
            <a:lvl1pPr>
              <a:defRPr/>
            </a:lvl1pPr>
          </a:lstStyle>
          <a:p>
            <a:pPr>
              <a:defRPr/>
            </a:pPr>
            <a:endParaRPr lang="th-TH" altLang="th-TH"/>
          </a:p>
        </p:txBody>
      </p:sp>
      <p:sp>
        <p:nvSpPr>
          <p:cNvPr id="6" name="Rectangle 11"/>
          <p:cNvSpPr>
            <a:spLocks noGrp="1" noChangeArrowheads="1"/>
          </p:cNvSpPr>
          <p:nvPr>
            <p:ph type="sldNum" sz="quarter" idx="12"/>
          </p:nvPr>
        </p:nvSpPr>
        <p:spPr>
          <a:ln/>
        </p:spPr>
        <p:txBody>
          <a:bodyPr/>
          <a:lstStyle>
            <a:lvl1pPr>
              <a:defRPr/>
            </a:lvl1pPr>
          </a:lstStyle>
          <a:p>
            <a:pPr>
              <a:defRPr/>
            </a:pPr>
            <a:fld id="{54124568-442A-4206-9CCF-E1EEF00E4710}" type="slidenum">
              <a:rPr lang="en-US" altLang="th-TH"/>
              <a:pPr>
                <a:defRPr/>
              </a:pPr>
              <a:t>‹#›</a:t>
            </a:fld>
            <a:endParaRPr lang="th-TH" altLang="th-TH" sz="1400"/>
          </a:p>
        </p:txBody>
      </p:sp>
    </p:spTree>
    <p:extLst>
      <p:ext uri="{BB962C8B-B14F-4D97-AF65-F5344CB8AC3E}">
        <p14:creationId xmlns:p14="http://schemas.microsoft.com/office/powerpoint/2010/main" val="1431702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36" name="Group 35"/>
          <p:cNvGrpSpPr/>
          <p:nvPr/>
        </p:nvGrpSpPr>
        <p:grpSpPr>
          <a:xfrm>
            <a:off x="1" y="228600"/>
            <a:ext cx="1981200" cy="6638628"/>
            <a:chOff x="2487613" y="285750"/>
            <a:chExt cx="2428875" cy="5654676"/>
          </a:xfrm>
        </p:grpSpPr>
        <p:sp>
          <p:nvSpPr>
            <p:cNvPr id="37"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38"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39"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40"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41"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42"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43"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44"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45"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46"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47"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48"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49" name="Group 48"/>
          <p:cNvGrpSpPr/>
          <p:nvPr/>
        </p:nvGrpSpPr>
        <p:grpSpPr>
          <a:xfrm>
            <a:off x="20421" y="204"/>
            <a:ext cx="1952272" cy="6853049"/>
            <a:chOff x="6627813" y="195650"/>
            <a:chExt cx="1952625" cy="5678101"/>
          </a:xfrm>
        </p:grpSpPr>
        <p:sp>
          <p:nvSpPr>
            <p:cNvPr id="50" name="Freeform 27"/>
            <p:cNvSpPr/>
            <p:nvPr/>
          </p:nvSpPr>
          <p:spPr bwMode="auto">
            <a:xfrm>
              <a:off x="6627813" y="19565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51"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52"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53"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54"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55"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56"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57"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58"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59"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60"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61"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62" name="Rectangle 61"/>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1945200" y="624110"/>
            <a:ext cx="6589200" cy="128089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942415" y="2133600"/>
            <a:ext cx="6591985" cy="38862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772400" y="6135089"/>
            <a:ext cx="766380" cy="370171"/>
          </a:xfrm>
          <a:prstGeom prst="rect">
            <a:avLst/>
          </a:prstGeom>
        </p:spPr>
        <p:txBody>
          <a:bodyPr vert="horz" lIns="91440" tIns="45720" rIns="91440" bIns="45720" rtlCol="0" anchor="ctr"/>
          <a:lstStyle>
            <a:lvl1pPr algn="r">
              <a:defRPr sz="900">
                <a:solidFill>
                  <a:schemeClr val="tx1">
                    <a:tint val="75000"/>
                  </a:schemeClr>
                </a:solidFill>
              </a:defRPr>
            </a:lvl1pPr>
          </a:lstStyle>
          <a:p>
            <a:fld id="{65146E3B-AEBE-4B17-9A6C-6854389B2DD8}" type="datetime1">
              <a:rPr lang="th-TH" smtClean="0"/>
              <a:t>03/04/60</a:t>
            </a:fld>
            <a:endParaRPr lang="th-TH"/>
          </a:p>
        </p:txBody>
      </p:sp>
      <p:sp>
        <p:nvSpPr>
          <p:cNvPr id="5" name="Footer Placeholder 4"/>
          <p:cNvSpPr>
            <a:spLocks noGrp="1"/>
          </p:cNvSpPr>
          <p:nvPr>
            <p:ph type="ftr" sz="quarter" idx="3"/>
          </p:nvPr>
        </p:nvSpPr>
        <p:spPr>
          <a:xfrm>
            <a:off x="1942415" y="6135809"/>
            <a:ext cx="5716488" cy="365125"/>
          </a:xfrm>
          <a:prstGeom prst="rect">
            <a:avLst/>
          </a:prstGeom>
        </p:spPr>
        <p:txBody>
          <a:bodyPr vert="horz" lIns="91440" tIns="45720" rIns="91440" bIns="45720" rtlCol="0" anchor="ctr"/>
          <a:lstStyle>
            <a:lvl1pPr algn="l">
              <a:defRPr sz="900">
                <a:solidFill>
                  <a:schemeClr val="tx1">
                    <a:tint val="75000"/>
                  </a:schemeClr>
                </a:solidFill>
              </a:defRPr>
            </a:lvl1pPr>
          </a:lstStyle>
          <a:p>
            <a:r>
              <a:rPr lang="en-US" smtClean="0"/>
              <a:t>Chanin Mephokee</a:t>
            </a:r>
            <a:endParaRPr lang="th-TH"/>
          </a:p>
        </p:txBody>
      </p:sp>
      <p:sp>
        <p:nvSpPr>
          <p:cNvPr id="6" name="Slide Number Placeholder 5"/>
          <p:cNvSpPr>
            <a:spLocks noGrp="1"/>
          </p:cNvSpPr>
          <p:nvPr>
            <p:ph type="sldNum" sz="quarter" idx="4"/>
          </p:nvPr>
        </p:nvSpPr>
        <p:spPr>
          <a:xfrm>
            <a:off x="511228" y="787783"/>
            <a:ext cx="584978" cy="365125"/>
          </a:xfrm>
          <a:prstGeom prst="rect">
            <a:avLst/>
          </a:prstGeom>
        </p:spPr>
        <p:txBody>
          <a:bodyPr vert="horz" lIns="91440" tIns="45720" rIns="91440" bIns="45720" rtlCol="0" anchor="ctr"/>
          <a:lstStyle>
            <a:lvl1pPr algn="r">
              <a:defRPr sz="2000">
                <a:solidFill>
                  <a:srgbClr val="FEFFFF"/>
                </a:solidFill>
              </a:defRPr>
            </a:lvl1pPr>
          </a:lstStyle>
          <a:p>
            <a:fld id="{AD43FDEC-762D-45B2-9A80-DE7B185D16F3}" type="slidenum">
              <a:rPr lang="th-TH" smtClean="0"/>
              <a:t>‹#›</a:t>
            </a:fld>
            <a:endParaRPr lang="th-TH"/>
          </a:p>
        </p:txBody>
      </p:sp>
    </p:spTree>
    <p:extLst>
      <p:ext uri="{BB962C8B-B14F-4D97-AF65-F5344CB8AC3E}">
        <p14:creationId xmlns:p14="http://schemas.microsoft.com/office/powerpoint/2010/main" val="3775468699"/>
      </p:ext>
    </p:extLst>
  </p:cSld>
  <p:clrMap bg1="lt1" tx1="dk1" bg2="lt2" tx2="dk2" accent1="accent1" accent2="accent2" accent3="accent3" accent4="accent4" accent5="accent5" accent6="accent6" hlink="hlink" folHlink="folHlink"/>
  <p:sldLayoutIdLst>
    <p:sldLayoutId id="2147483759" r:id="rId1"/>
    <p:sldLayoutId id="2147483760" r:id="rId2"/>
    <p:sldLayoutId id="2147483761" r:id="rId3"/>
    <p:sldLayoutId id="2147483762" r:id="rId4"/>
    <p:sldLayoutId id="2147483763" r:id="rId5"/>
    <p:sldLayoutId id="2147483764" r:id="rId6"/>
    <p:sldLayoutId id="2147483765" r:id="rId7"/>
    <p:sldLayoutId id="2147483766" r:id="rId8"/>
    <p:sldLayoutId id="2147483767" r:id="rId9"/>
    <p:sldLayoutId id="2147483768" r:id="rId10"/>
    <p:sldLayoutId id="2147483769" r:id="rId11"/>
    <p:sldLayoutId id="2147483770" r:id="rId12"/>
    <p:sldLayoutId id="2147483771" r:id="rId13"/>
    <p:sldLayoutId id="2147483772" r:id="rId14"/>
    <p:sldLayoutId id="2147483773" r:id="rId15"/>
    <p:sldLayoutId id="2147483774" r:id="rId16"/>
    <p:sldLayoutId id="2147483775" r:id="rId17"/>
    <p:sldLayoutId id="2147483776" r:id="rId18"/>
  </p:sldLayoutIdLst>
  <p:hf hdr="0" dt="0"/>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4.wmf"/><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7.wmf"/><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18.wmf"/><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19.wmf"/><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dirty="0" smtClean="0"/>
              <a:t>Poverty and Inequality in Thailand</a:t>
            </a:r>
            <a:endParaRPr lang="th-TH" dirty="0"/>
          </a:p>
        </p:txBody>
      </p:sp>
      <p:sp>
        <p:nvSpPr>
          <p:cNvPr id="3" name="Subtitle 2"/>
          <p:cNvSpPr>
            <a:spLocks noGrp="1"/>
          </p:cNvSpPr>
          <p:nvPr>
            <p:ph type="subTitle" idx="1"/>
          </p:nvPr>
        </p:nvSpPr>
        <p:spPr/>
        <p:txBody>
          <a:bodyPr/>
          <a:lstStyle/>
          <a:p>
            <a:r>
              <a:rPr lang="en-US" dirty="0" err="1" smtClean="0"/>
              <a:t>Chanin</a:t>
            </a:r>
            <a:r>
              <a:rPr lang="en-US" dirty="0" smtClean="0"/>
              <a:t> </a:t>
            </a:r>
            <a:r>
              <a:rPr lang="en-US" dirty="0" err="1" smtClean="0"/>
              <a:t>Mephokee</a:t>
            </a:r>
            <a:endParaRPr lang="en-US" dirty="0" smtClean="0"/>
          </a:p>
          <a:p>
            <a:r>
              <a:rPr lang="en-US" dirty="0" smtClean="0"/>
              <a:t>EE460</a:t>
            </a:r>
            <a:endParaRPr lang="th-TH" dirty="0"/>
          </a:p>
        </p:txBody>
      </p:sp>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AD43FDEC-762D-45B2-9A80-DE7B185D16F3}" type="slidenum">
              <a:rPr lang="th-TH" smtClean="0"/>
              <a:t>1</a:t>
            </a:fld>
            <a:endParaRPr lang="th-TH"/>
          </a:p>
        </p:txBody>
      </p:sp>
    </p:spTree>
    <p:extLst>
      <p:ext uri="{BB962C8B-B14F-4D97-AF65-F5344CB8AC3E}">
        <p14:creationId xmlns:p14="http://schemas.microsoft.com/office/powerpoint/2010/main" val="124982361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Issues</a:t>
            </a:r>
            <a:endParaRPr lang="th-TH" dirty="0"/>
          </a:p>
        </p:txBody>
      </p:sp>
      <p:sp>
        <p:nvSpPr>
          <p:cNvPr id="3" name="Content Placeholder 2"/>
          <p:cNvSpPr>
            <a:spLocks noGrp="1"/>
          </p:cNvSpPr>
          <p:nvPr>
            <p:ph idx="1"/>
          </p:nvPr>
        </p:nvSpPr>
        <p:spPr/>
        <p:txBody>
          <a:bodyPr/>
          <a:lstStyle/>
          <a:p>
            <a:r>
              <a:rPr lang="en-US" dirty="0" smtClean="0"/>
              <a:t>Poverty</a:t>
            </a:r>
          </a:p>
          <a:p>
            <a:r>
              <a:rPr lang="en-US" dirty="0" smtClean="0"/>
              <a:t>Inequality </a:t>
            </a:r>
          </a:p>
          <a:p>
            <a:r>
              <a:rPr lang="en-US" dirty="0" smtClean="0"/>
              <a:t>Policies</a:t>
            </a:r>
            <a:endParaRPr lang="th-TH" dirty="0"/>
          </a:p>
        </p:txBody>
      </p:sp>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AD43FDEC-762D-45B2-9A80-DE7B185D16F3}" type="slidenum">
              <a:rPr lang="th-TH" smtClean="0"/>
              <a:t>2</a:t>
            </a:fld>
            <a:endParaRPr lang="th-TH"/>
          </a:p>
        </p:txBody>
      </p:sp>
    </p:spTree>
    <p:extLst>
      <p:ext uri="{BB962C8B-B14F-4D97-AF65-F5344CB8AC3E}">
        <p14:creationId xmlns:p14="http://schemas.microsoft.com/office/powerpoint/2010/main" val="380161375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pic>
        <p:nvPicPr>
          <p:cNvPr id="5122" name="Picture 2"/>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11014" t="7324" r="10223" b="11863"/>
          <a:stretch/>
        </p:blipFill>
        <p:spPr bwMode="auto">
          <a:xfrm>
            <a:off x="1331640" y="188640"/>
            <a:ext cx="7560840" cy="594716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AD43FDEC-762D-45B2-9A80-DE7B185D16F3}" type="slidenum">
              <a:rPr lang="th-TH" smtClean="0"/>
              <a:t>3</a:t>
            </a:fld>
            <a:endParaRPr lang="th-TH"/>
          </a:p>
        </p:txBody>
      </p:sp>
    </p:spTree>
    <p:extLst>
      <p:ext uri="{BB962C8B-B14F-4D97-AF65-F5344CB8AC3E}">
        <p14:creationId xmlns:p14="http://schemas.microsoft.com/office/powerpoint/2010/main" val="295430509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Absolute Poverty</a:t>
            </a:r>
            <a:endParaRPr lang="en-US" dirty="0"/>
          </a:p>
        </p:txBody>
      </p:sp>
      <p:sp>
        <p:nvSpPr>
          <p:cNvPr id="3" name="Content Placeholder 2"/>
          <p:cNvSpPr>
            <a:spLocks noGrp="1"/>
          </p:cNvSpPr>
          <p:nvPr>
            <p:ph idx="1"/>
          </p:nvPr>
        </p:nvSpPr>
        <p:spPr/>
        <p:txBody>
          <a:bodyPr/>
          <a:lstStyle/>
          <a:p>
            <a:r>
              <a:rPr lang="en-US" dirty="0" smtClean="0"/>
              <a:t>Absolute poverty refers to  a set standard which is consistent over time and between countries. An example of an absolute measurement would be the percentage of the population having income less than income required to sustain the human body (2500 calories per day)</a:t>
            </a:r>
            <a:endParaRPr lang="en-US" dirty="0"/>
          </a:p>
        </p:txBody>
      </p:sp>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AD43FDEC-762D-45B2-9A80-DE7B185D16F3}" type="slidenum">
              <a:rPr lang="th-TH" smtClean="0"/>
              <a:t>4</a:t>
            </a:fld>
            <a:endParaRPr lang="th-TH"/>
          </a:p>
        </p:txBody>
      </p:sp>
    </p:spTree>
    <p:extLst>
      <p:ext uri="{BB962C8B-B14F-4D97-AF65-F5344CB8AC3E}">
        <p14:creationId xmlns:p14="http://schemas.microsoft.com/office/powerpoint/2010/main" val="314417507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Relative Poverty</a:t>
            </a:r>
            <a:endParaRPr lang="en-US" dirty="0"/>
          </a:p>
        </p:txBody>
      </p:sp>
      <p:sp>
        <p:nvSpPr>
          <p:cNvPr id="3" name="Content Placeholder 2"/>
          <p:cNvSpPr>
            <a:spLocks noGrp="1"/>
          </p:cNvSpPr>
          <p:nvPr>
            <p:ph idx="1"/>
          </p:nvPr>
        </p:nvSpPr>
        <p:spPr/>
        <p:txBody>
          <a:bodyPr/>
          <a:lstStyle/>
          <a:p>
            <a:r>
              <a:rPr lang="en-US" dirty="0" smtClean="0"/>
              <a:t>Relative poverty views poverty as socially defined and dependent on social context. One relative measurement would be to compare the total wealth of the poorest one-third of the population with the total wealth of the rich 1 percent of the population.</a:t>
            </a:r>
            <a:endParaRPr lang="en-US" dirty="0"/>
          </a:p>
        </p:txBody>
      </p:sp>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AD43FDEC-762D-45B2-9A80-DE7B185D16F3}" type="slidenum">
              <a:rPr lang="th-TH" smtClean="0"/>
              <a:t>5</a:t>
            </a:fld>
            <a:endParaRPr lang="th-TH"/>
          </a:p>
        </p:txBody>
      </p:sp>
    </p:spTree>
    <p:extLst>
      <p:ext uri="{BB962C8B-B14F-4D97-AF65-F5344CB8AC3E}">
        <p14:creationId xmlns:p14="http://schemas.microsoft.com/office/powerpoint/2010/main" val="240618052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smtClean="0"/>
              <a:t>The Word Bank defines the international poverty line as $1.25 a day in 2005.</a:t>
            </a:r>
          </a:p>
          <a:p>
            <a:r>
              <a:rPr lang="en-US" dirty="0" smtClean="0"/>
              <a:t>In 2011, 17 percent of people in the developing world lived at or below $1.25 a day. That is down from 43 percent in 1990 and 52 percent in 1981. In 2011, there was just over one billion people are poor.</a:t>
            </a:r>
            <a:endParaRPr lang="en-US" dirty="0"/>
          </a:p>
        </p:txBody>
      </p:sp>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AD43FDEC-762D-45B2-9A80-DE7B185D16F3}" type="slidenum">
              <a:rPr lang="th-TH" smtClean="0"/>
              <a:t>6</a:t>
            </a:fld>
            <a:endParaRPr lang="th-TH"/>
          </a:p>
        </p:txBody>
      </p:sp>
    </p:spTree>
    <p:extLst>
      <p:ext uri="{BB962C8B-B14F-4D97-AF65-F5344CB8AC3E}">
        <p14:creationId xmlns:p14="http://schemas.microsoft.com/office/powerpoint/2010/main" val="355508014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pic>
        <p:nvPicPr>
          <p:cNvPr id="12290" name="Picture 2"/>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31375" t="22476" r="16854" b="19692"/>
          <a:stretch/>
        </p:blipFill>
        <p:spPr bwMode="auto">
          <a:xfrm>
            <a:off x="899592" y="1340768"/>
            <a:ext cx="7560840" cy="45365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AD43FDEC-762D-45B2-9A80-DE7B185D16F3}" type="slidenum">
              <a:rPr lang="th-TH" smtClean="0"/>
              <a:t>7</a:t>
            </a:fld>
            <a:endParaRPr lang="th-TH"/>
          </a:p>
        </p:txBody>
      </p:sp>
    </p:spTree>
    <p:extLst>
      <p:ext uri="{BB962C8B-B14F-4D97-AF65-F5344CB8AC3E}">
        <p14:creationId xmlns:p14="http://schemas.microsoft.com/office/powerpoint/2010/main" val="167320832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pic>
        <p:nvPicPr>
          <p:cNvPr id="6146" name="Picture 2"/>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32479" t="18183" r="13540" b="19186"/>
          <a:stretch/>
        </p:blipFill>
        <p:spPr bwMode="auto">
          <a:xfrm>
            <a:off x="1403648" y="116632"/>
            <a:ext cx="7488832" cy="61206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AD43FDEC-762D-45B2-9A80-DE7B185D16F3}" type="slidenum">
              <a:rPr lang="th-TH" smtClean="0"/>
              <a:t>8</a:t>
            </a:fld>
            <a:endParaRPr lang="th-TH"/>
          </a:p>
        </p:txBody>
      </p:sp>
    </p:spTree>
    <p:extLst>
      <p:ext uri="{BB962C8B-B14F-4D97-AF65-F5344CB8AC3E}">
        <p14:creationId xmlns:p14="http://schemas.microsoft.com/office/powerpoint/2010/main" val="126150222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pic>
        <p:nvPicPr>
          <p:cNvPr id="7170" name="Picture 2"/>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30901" t="17425" r="16222" b="17165"/>
          <a:stretch/>
        </p:blipFill>
        <p:spPr bwMode="auto">
          <a:xfrm>
            <a:off x="1547664" y="332656"/>
            <a:ext cx="7272808" cy="580315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AD43FDEC-762D-45B2-9A80-DE7B185D16F3}" type="slidenum">
              <a:rPr lang="th-TH" smtClean="0"/>
              <a:t>9</a:t>
            </a:fld>
            <a:endParaRPr lang="th-TH"/>
          </a:p>
        </p:txBody>
      </p:sp>
    </p:spTree>
    <p:extLst>
      <p:ext uri="{BB962C8B-B14F-4D97-AF65-F5344CB8AC3E}">
        <p14:creationId xmlns:p14="http://schemas.microsoft.com/office/powerpoint/2010/main" val="90931805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pic>
        <p:nvPicPr>
          <p:cNvPr id="8194" name="Picture 2"/>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30901" t="18689" r="13855" b="17417"/>
          <a:stretch/>
        </p:blipFill>
        <p:spPr bwMode="auto">
          <a:xfrm>
            <a:off x="1547664" y="116632"/>
            <a:ext cx="7416824" cy="601917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AD43FDEC-762D-45B2-9A80-DE7B185D16F3}" type="slidenum">
              <a:rPr lang="th-TH" smtClean="0"/>
              <a:t>10</a:t>
            </a:fld>
            <a:endParaRPr lang="th-TH"/>
          </a:p>
        </p:txBody>
      </p:sp>
    </p:spTree>
    <p:extLst>
      <p:ext uri="{BB962C8B-B14F-4D97-AF65-F5344CB8AC3E}">
        <p14:creationId xmlns:p14="http://schemas.microsoft.com/office/powerpoint/2010/main" val="196371610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pic>
        <p:nvPicPr>
          <p:cNvPr id="9218" name="Picture 2"/>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28691" t="18940" r="13855" b="15905"/>
          <a:stretch/>
        </p:blipFill>
        <p:spPr bwMode="auto">
          <a:xfrm>
            <a:off x="1187624" y="332655"/>
            <a:ext cx="7776864" cy="580315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AD43FDEC-762D-45B2-9A80-DE7B185D16F3}" type="slidenum">
              <a:rPr lang="th-TH" smtClean="0"/>
              <a:t>11</a:t>
            </a:fld>
            <a:endParaRPr lang="th-TH"/>
          </a:p>
        </p:txBody>
      </p:sp>
    </p:spTree>
    <p:extLst>
      <p:ext uri="{BB962C8B-B14F-4D97-AF65-F5344CB8AC3E}">
        <p14:creationId xmlns:p14="http://schemas.microsoft.com/office/powerpoint/2010/main" val="161789590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pic>
        <p:nvPicPr>
          <p:cNvPr id="10242" name="Picture 2"/>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27113" t="17931" r="12750" b="10095"/>
          <a:stretch/>
        </p:blipFill>
        <p:spPr bwMode="auto">
          <a:xfrm>
            <a:off x="467544" y="332656"/>
            <a:ext cx="8280920" cy="53366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AD43FDEC-762D-45B2-9A80-DE7B185D16F3}" type="slidenum">
              <a:rPr lang="th-TH" smtClean="0"/>
              <a:t>12</a:t>
            </a:fld>
            <a:endParaRPr lang="th-TH"/>
          </a:p>
        </p:txBody>
      </p:sp>
    </p:spTree>
    <p:extLst>
      <p:ext uri="{BB962C8B-B14F-4D97-AF65-F5344CB8AC3E}">
        <p14:creationId xmlns:p14="http://schemas.microsoft.com/office/powerpoint/2010/main" val="402339001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pic>
        <p:nvPicPr>
          <p:cNvPr id="11266" name="Picture 2"/>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26955" t="17678" r="12751" b="11610"/>
          <a:stretch/>
        </p:blipFill>
        <p:spPr bwMode="auto">
          <a:xfrm>
            <a:off x="467544" y="260648"/>
            <a:ext cx="7992888" cy="528863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AD43FDEC-762D-45B2-9A80-DE7B185D16F3}" type="slidenum">
              <a:rPr lang="th-TH" smtClean="0"/>
              <a:t>13</a:t>
            </a:fld>
            <a:endParaRPr lang="th-TH"/>
          </a:p>
        </p:txBody>
      </p:sp>
    </p:spTree>
    <p:extLst>
      <p:ext uri="{BB962C8B-B14F-4D97-AF65-F5344CB8AC3E}">
        <p14:creationId xmlns:p14="http://schemas.microsoft.com/office/powerpoint/2010/main" val="42952772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Poverty Headcount Ratio</a:t>
            </a:r>
            <a:br>
              <a:rPr lang="en-US" dirty="0" smtClean="0"/>
            </a:br>
            <a:r>
              <a:rPr lang="en-US" dirty="0" smtClean="0"/>
              <a:t>% </a:t>
            </a:r>
            <a:r>
              <a:rPr lang="en-US" smtClean="0"/>
              <a:t>of population</a:t>
            </a:r>
            <a:endParaRPr lang="en-US" dirty="0"/>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3717821573"/>
              </p:ext>
            </p:extLst>
          </p:nvPr>
        </p:nvGraphicFramePr>
        <p:xfrm>
          <a:off x="1096206" y="2133600"/>
          <a:ext cx="7438194" cy="3815679"/>
        </p:xfrm>
        <a:graphic>
          <a:graphicData uri="http://schemas.openxmlformats.org/drawingml/2006/table">
            <a:tbl>
              <a:tblPr firstRow="1" bandRow="1">
                <a:tableStyleId>{5C22544A-7EE6-4342-B048-85BDC9FD1C3A}</a:tableStyleId>
              </a:tblPr>
              <a:tblGrid>
                <a:gridCol w="3719097"/>
                <a:gridCol w="3719097"/>
              </a:tblGrid>
              <a:tr h="545097">
                <a:tc>
                  <a:txBody>
                    <a:bodyPr/>
                    <a:lstStyle/>
                    <a:p>
                      <a:r>
                        <a:rPr lang="en-US" dirty="0" smtClean="0"/>
                        <a:t>2014</a:t>
                      </a:r>
                      <a:endParaRPr lang="en-US" dirty="0"/>
                    </a:p>
                  </a:txBody>
                  <a:tcPr marL="73237" marR="73237"/>
                </a:tc>
                <a:tc>
                  <a:txBody>
                    <a:bodyPr/>
                    <a:lstStyle/>
                    <a:p>
                      <a:r>
                        <a:rPr lang="en-US" dirty="0" smtClean="0"/>
                        <a:t>10.53</a:t>
                      </a:r>
                      <a:endParaRPr lang="en-US" dirty="0"/>
                    </a:p>
                  </a:txBody>
                  <a:tcPr marL="73237" marR="73237"/>
                </a:tc>
              </a:tr>
              <a:tr h="545097">
                <a:tc>
                  <a:txBody>
                    <a:bodyPr/>
                    <a:lstStyle/>
                    <a:p>
                      <a:r>
                        <a:rPr lang="en-US" dirty="0" smtClean="0"/>
                        <a:t>2011</a:t>
                      </a:r>
                      <a:endParaRPr lang="en-US" dirty="0"/>
                    </a:p>
                  </a:txBody>
                  <a:tcPr marL="73237" marR="73237"/>
                </a:tc>
                <a:tc>
                  <a:txBody>
                    <a:bodyPr/>
                    <a:lstStyle/>
                    <a:p>
                      <a:r>
                        <a:rPr lang="en-US" dirty="0" smtClean="0"/>
                        <a:t>13.2</a:t>
                      </a:r>
                      <a:endParaRPr lang="en-US" dirty="0"/>
                    </a:p>
                  </a:txBody>
                  <a:tcPr marL="73237" marR="73237"/>
                </a:tc>
              </a:tr>
              <a:tr h="545097">
                <a:tc>
                  <a:txBody>
                    <a:bodyPr/>
                    <a:lstStyle/>
                    <a:p>
                      <a:r>
                        <a:rPr lang="en-US" dirty="0" smtClean="0"/>
                        <a:t>2010</a:t>
                      </a:r>
                      <a:endParaRPr lang="en-US" dirty="0"/>
                    </a:p>
                  </a:txBody>
                  <a:tcPr marL="73237" marR="73237"/>
                </a:tc>
                <a:tc>
                  <a:txBody>
                    <a:bodyPr/>
                    <a:lstStyle/>
                    <a:p>
                      <a:r>
                        <a:rPr lang="en-US" dirty="0" smtClean="0"/>
                        <a:t>16.9</a:t>
                      </a:r>
                      <a:endParaRPr lang="en-US" dirty="0"/>
                    </a:p>
                  </a:txBody>
                  <a:tcPr marL="73237" marR="73237"/>
                </a:tc>
              </a:tr>
              <a:tr h="545097">
                <a:tc>
                  <a:txBody>
                    <a:bodyPr/>
                    <a:lstStyle/>
                    <a:p>
                      <a:r>
                        <a:rPr lang="en-US" dirty="0" smtClean="0"/>
                        <a:t>2009</a:t>
                      </a:r>
                      <a:endParaRPr lang="en-US" dirty="0"/>
                    </a:p>
                  </a:txBody>
                  <a:tcPr marL="73237" marR="73237"/>
                </a:tc>
                <a:tc>
                  <a:txBody>
                    <a:bodyPr/>
                    <a:lstStyle/>
                    <a:p>
                      <a:r>
                        <a:rPr lang="en-US" dirty="0" smtClean="0"/>
                        <a:t>19.1</a:t>
                      </a:r>
                      <a:endParaRPr lang="en-US" dirty="0"/>
                    </a:p>
                  </a:txBody>
                  <a:tcPr marL="73237" marR="73237"/>
                </a:tc>
              </a:tr>
              <a:tr h="545097">
                <a:tc>
                  <a:txBody>
                    <a:bodyPr/>
                    <a:lstStyle/>
                    <a:p>
                      <a:r>
                        <a:rPr lang="en-US" dirty="0" smtClean="0"/>
                        <a:t>2008</a:t>
                      </a:r>
                      <a:endParaRPr lang="en-US" dirty="0"/>
                    </a:p>
                  </a:txBody>
                  <a:tcPr marL="73237" marR="73237"/>
                </a:tc>
                <a:tc>
                  <a:txBody>
                    <a:bodyPr/>
                    <a:lstStyle/>
                    <a:p>
                      <a:r>
                        <a:rPr lang="en-US" dirty="0" smtClean="0"/>
                        <a:t>20.5</a:t>
                      </a:r>
                      <a:endParaRPr lang="en-US" dirty="0"/>
                    </a:p>
                  </a:txBody>
                  <a:tcPr marL="73237" marR="73237"/>
                </a:tc>
              </a:tr>
              <a:tr h="545097">
                <a:tc>
                  <a:txBody>
                    <a:bodyPr/>
                    <a:lstStyle/>
                    <a:p>
                      <a:endParaRPr lang="en-US"/>
                    </a:p>
                  </a:txBody>
                  <a:tcPr marL="73237" marR="73237"/>
                </a:tc>
                <a:tc>
                  <a:txBody>
                    <a:bodyPr/>
                    <a:lstStyle/>
                    <a:p>
                      <a:endParaRPr lang="en-US"/>
                    </a:p>
                  </a:txBody>
                  <a:tcPr marL="73237" marR="73237"/>
                </a:tc>
              </a:tr>
              <a:tr h="545097">
                <a:tc>
                  <a:txBody>
                    <a:bodyPr/>
                    <a:lstStyle/>
                    <a:p>
                      <a:endParaRPr lang="en-US"/>
                    </a:p>
                  </a:txBody>
                  <a:tcPr marL="73237" marR="73237"/>
                </a:tc>
                <a:tc>
                  <a:txBody>
                    <a:bodyPr/>
                    <a:lstStyle/>
                    <a:p>
                      <a:endParaRPr lang="en-US" dirty="0"/>
                    </a:p>
                  </a:txBody>
                  <a:tcPr marL="73237" marR="73237"/>
                </a:tc>
              </a:tr>
            </a:tbl>
          </a:graphicData>
        </a:graphic>
      </p:graphicFrame>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AD43FDEC-762D-45B2-9A80-DE7B185D16F3}" type="slidenum">
              <a:rPr lang="th-TH" smtClean="0"/>
              <a:t>14</a:t>
            </a:fld>
            <a:endParaRPr lang="th-TH"/>
          </a:p>
        </p:txBody>
      </p:sp>
    </p:spTree>
    <p:extLst>
      <p:ext uri="{BB962C8B-B14F-4D97-AF65-F5344CB8AC3E}">
        <p14:creationId xmlns:p14="http://schemas.microsoft.com/office/powerpoint/2010/main" val="126713435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Population below poverty line</a:t>
            </a:r>
            <a:endParaRPr lang="en-US" dirty="0"/>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256715931"/>
              </p:ext>
            </p:extLst>
          </p:nvPr>
        </p:nvGraphicFramePr>
        <p:xfrm>
          <a:off x="1331640" y="2133600"/>
          <a:ext cx="7202760" cy="3887688"/>
        </p:xfrm>
        <a:graphic>
          <a:graphicData uri="http://schemas.openxmlformats.org/drawingml/2006/table">
            <a:tbl>
              <a:tblPr firstRow="1" bandRow="1">
                <a:tableStyleId>{5C22544A-7EE6-4342-B048-85BDC9FD1C3A}</a:tableStyleId>
              </a:tblPr>
              <a:tblGrid>
                <a:gridCol w="3601380"/>
                <a:gridCol w="3601380"/>
              </a:tblGrid>
              <a:tr h="485961">
                <a:tc>
                  <a:txBody>
                    <a:bodyPr/>
                    <a:lstStyle/>
                    <a:p>
                      <a:endParaRPr lang="en-US" dirty="0"/>
                    </a:p>
                  </a:txBody>
                  <a:tcPr marL="73237" marR="73237"/>
                </a:tc>
                <a:tc>
                  <a:txBody>
                    <a:bodyPr/>
                    <a:lstStyle/>
                    <a:p>
                      <a:r>
                        <a:rPr lang="en-US" dirty="0" smtClean="0"/>
                        <a:t>percentage</a:t>
                      </a:r>
                      <a:endParaRPr lang="en-US" dirty="0"/>
                    </a:p>
                  </a:txBody>
                  <a:tcPr marL="73237" marR="73237"/>
                </a:tc>
              </a:tr>
              <a:tr h="485961">
                <a:tc>
                  <a:txBody>
                    <a:bodyPr/>
                    <a:lstStyle/>
                    <a:p>
                      <a:r>
                        <a:rPr lang="en-US" dirty="0" smtClean="0"/>
                        <a:t>Chad</a:t>
                      </a:r>
                      <a:endParaRPr lang="en-US" dirty="0"/>
                    </a:p>
                  </a:txBody>
                  <a:tcPr marL="73237" marR="73237"/>
                </a:tc>
                <a:tc>
                  <a:txBody>
                    <a:bodyPr/>
                    <a:lstStyle/>
                    <a:p>
                      <a:r>
                        <a:rPr lang="en-US" dirty="0" smtClean="0"/>
                        <a:t>80</a:t>
                      </a:r>
                      <a:endParaRPr lang="en-US" dirty="0"/>
                    </a:p>
                  </a:txBody>
                  <a:tcPr marL="73237" marR="73237"/>
                </a:tc>
              </a:tr>
              <a:tr h="485961">
                <a:tc>
                  <a:txBody>
                    <a:bodyPr/>
                    <a:lstStyle/>
                    <a:p>
                      <a:r>
                        <a:rPr lang="en-US" dirty="0" smtClean="0"/>
                        <a:t>Haiti</a:t>
                      </a:r>
                      <a:endParaRPr lang="en-US" dirty="0"/>
                    </a:p>
                  </a:txBody>
                  <a:tcPr marL="73237" marR="73237"/>
                </a:tc>
                <a:tc>
                  <a:txBody>
                    <a:bodyPr/>
                    <a:lstStyle/>
                    <a:p>
                      <a:r>
                        <a:rPr lang="en-US" dirty="0" smtClean="0"/>
                        <a:t>80</a:t>
                      </a:r>
                      <a:endParaRPr lang="en-US" dirty="0"/>
                    </a:p>
                  </a:txBody>
                  <a:tcPr marL="73237" marR="73237"/>
                </a:tc>
              </a:tr>
              <a:tr h="485961">
                <a:tc>
                  <a:txBody>
                    <a:bodyPr/>
                    <a:lstStyle/>
                    <a:p>
                      <a:r>
                        <a:rPr lang="en-US" dirty="0" smtClean="0"/>
                        <a:t>Liberia</a:t>
                      </a:r>
                      <a:endParaRPr lang="en-US" dirty="0"/>
                    </a:p>
                  </a:txBody>
                  <a:tcPr marL="73237" marR="73237"/>
                </a:tc>
                <a:tc>
                  <a:txBody>
                    <a:bodyPr/>
                    <a:lstStyle/>
                    <a:p>
                      <a:r>
                        <a:rPr lang="en-US" dirty="0" smtClean="0"/>
                        <a:t>80</a:t>
                      </a:r>
                      <a:endParaRPr lang="en-US" dirty="0"/>
                    </a:p>
                  </a:txBody>
                  <a:tcPr marL="73237" marR="73237"/>
                </a:tc>
              </a:tr>
              <a:tr h="485961">
                <a:tc>
                  <a:txBody>
                    <a:bodyPr/>
                    <a:lstStyle/>
                    <a:p>
                      <a:r>
                        <a:rPr lang="en-US" dirty="0" smtClean="0"/>
                        <a:t>Congo</a:t>
                      </a:r>
                      <a:endParaRPr lang="en-US" dirty="0"/>
                    </a:p>
                  </a:txBody>
                  <a:tcPr marL="73237" marR="73237"/>
                </a:tc>
                <a:tc>
                  <a:txBody>
                    <a:bodyPr/>
                    <a:lstStyle/>
                    <a:p>
                      <a:r>
                        <a:rPr lang="en-US" dirty="0" smtClean="0"/>
                        <a:t>71</a:t>
                      </a:r>
                      <a:endParaRPr lang="en-US" dirty="0"/>
                    </a:p>
                  </a:txBody>
                  <a:tcPr marL="73237" marR="73237"/>
                </a:tc>
              </a:tr>
              <a:tr h="485961">
                <a:tc>
                  <a:txBody>
                    <a:bodyPr/>
                    <a:lstStyle/>
                    <a:p>
                      <a:r>
                        <a:rPr lang="en-US" dirty="0" smtClean="0"/>
                        <a:t>Sierra Leone</a:t>
                      </a:r>
                      <a:endParaRPr lang="en-US" dirty="0"/>
                    </a:p>
                  </a:txBody>
                  <a:tcPr marL="73237" marR="73237"/>
                </a:tc>
                <a:tc>
                  <a:txBody>
                    <a:bodyPr/>
                    <a:lstStyle/>
                    <a:p>
                      <a:r>
                        <a:rPr lang="en-US" dirty="0" smtClean="0"/>
                        <a:t>70.2</a:t>
                      </a:r>
                      <a:endParaRPr lang="en-US" dirty="0"/>
                    </a:p>
                  </a:txBody>
                  <a:tcPr marL="73237" marR="73237"/>
                </a:tc>
              </a:tr>
              <a:tr h="485961">
                <a:tc>
                  <a:txBody>
                    <a:bodyPr/>
                    <a:lstStyle/>
                    <a:p>
                      <a:r>
                        <a:rPr lang="en-US" dirty="0" smtClean="0"/>
                        <a:t>Nigeria</a:t>
                      </a:r>
                      <a:endParaRPr lang="en-US" dirty="0"/>
                    </a:p>
                  </a:txBody>
                  <a:tcPr marL="73237" marR="73237"/>
                </a:tc>
                <a:tc>
                  <a:txBody>
                    <a:bodyPr/>
                    <a:lstStyle/>
                    <a:p>
                      <a:r>
                        <a:rPr lang="en-US" dirty="0" smtClean="0"/>
                        <a:t>70</a:t>
                      </a:r>
                      <a:endParaRPr lang="en-US" dirty="0"/>
                    </a:p>
                  </a:txBody>
                  <a:tcPr marL="73237" marR="73237"/>
                </a:tc>
              </a:tr>
              <a:tr h="485961">
                <a:tc>
                  <a:txBody>
                    <a:bodyPr/>
                    <a:lstStyle/>
                    <a:p>
                      <a:r>
                        <a:rPr lang="en-US" dirty="0" smtClean="0"/>
                        <a:t>Surinam</a:t>
                      </a:r>
                      <a:endParaRPr lang="en-US" dirty="0"/>
                    </a:p>
                  </a:txBody>
                  <a:tcPr marL="73237" marR="73237"/>
                </a:tc>
                <a:tc>
                  <a:txBody>
                    <a:bodyPr/>
                    <a:lstStyle/>
                    <a:p>
                      <a:r>
                        <a:rPr lang="en-US" dirty="0" smtClean="0"/>
                        <a:t>70</a:t>
                      </a:r>
                      <a:endParaRPr lang="en-US" dirty="0"/>
                    </a:p>
                  </a:txBody>
                  <a:tcPr marL="73237" marR="73237"/>
                </a:tc>
              </a:tr>
            </a:tbl>
          </a:graphicData>
        </a:graphic>
      </p:graphicFrame>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AD43FDEC-762D-45B2-9A80-DE7B185D16F3}" type="slidenum">
              <a:rPr lang="th-TH" smtClean="0"/>
              <a:t>15</a:t>
            </a:fld>
            <a:endParaRPr lang="th-TH"/>
          </a:p>
        </p:txBody>
      </p:sp>
    </p:spTree>
    <p:extLst>
      <p:ext uri="{BB962C8B-B14F-4D97-AF65-F5344CB8AC3E}">
        <p14:creationId xmlns:p14="http://schemas.microsoft.com/office/powerpoint/2010/main" val="294082383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pic>
        <p:nvPicPr>
          <p:cNvPr id="13314" name="Picture 2"/>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34058" t="21971" r="21432" b="16156"/>
          <a:stretch/>
        </p:blipFill>
        <p:spPr bwMode="auto">
          <a:xfrm>
            <a:off x="1475656" y="188640"/>
            <a:ext cx="7488832" cy="576063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AD43FDEC-762D-45B2-9A80-DE7B185D16F3}" type="slidenum">
              <a:rPr lang="th-TH" smtClean="0"/>
              <a:t>16</a:t>
            </a:fld>
            <a:endParaRPr lang="th-TH"/>
          </a:p>
        </p:txBody>
      </p:sp>
    </p:spTree>
    <p:extLst>
      <p:ext uri="{BB962C8B-B14F-4D97-AF65-F5344CB8AC3E}">
        <p14:creationId xmlns:p14="http://schemas.microsoft.com/office/powerpoint/2010/main" val="338882127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pic>
        <p:nvPicPr>
          <p:cNvPr id="14338" name="Picture 2"/>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33269" t="21466" r="16380" b="19691"/>
          <a:stretch/>
        </p:blipFill>
        <p:spPr bwMode="auto">
          <a:xfrm>
            <a:off x="1475656" y="260648"/>
            <a:ext cx="7560840" cy="568863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AD43FDEC-762D-45B2-9A80-DE7B185D16F3}" type="slidenum">
              <a:rPr lang="th-TH" smtClean="0"/>
              <a:t>17</a:t>
            </a:fld>
            <a:endParaRPr lang="th-TH"/>
          </a:p>
        </p:txBody>
      </p:sp>
    </p:spTree>
    <p:extLst>
      <p:ext uri="{BB962C8B-B14F-4D97-AF65-F5344CB8AC3E}">
        <p14:creationId xmlns:p14="http://schemas.microsoft.com/office/powerpoint/2010/main" val="317361740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xfrm>
            <a:off x="304800" y="457200"/>
            <a:ext cx="7467600" cy="762000"/>
          </a:xfrm>
        </p:spPr>
        <p:txBody>
          <a:bodyPr anchor="b">
            <a:spAutoFit/>
          </a:bodyPr>
          <a:lstStyle/>
          <a:p>
            <a:r>
              <a:rPr lang="th-TH" altLang="th-TH" smtClean="0">
                <a:latin typeface="Times New Roman" pitchFamily="18" charset="0"/>
                <a:cs typeface="Times New Roman" pitchFamily="18" charset="0"/>
              </a:rPr>
              <a:t>Causes of Poverty</a:t>
            </a:r>
          </a:p>
        </p:txBody>
      </p:sp>
      <p:sp>
        <p:nvSpPr>
          <p:cNvPr id="36867" name="Rectangle 3"/>
          <p:cNvSpPr>
            <a:spLocks noGrp="1" noChangeArrowheads="1"/>
          </p:cNvSpPr>
          <p:nvPr>
            <p:ph idx="1"/>
          </p:nvPr>
        </p:nvSpPr>
        <p:spPr>
          <a:xfrm>
            <a:off x="838200" y="1752600"/>
            <a:ext cx="7543800" cy="4724400"/>
          </a:xfrm>
        </p:spPr>
        <p:txBody>
          <a:bodyPr/>
          <a:lstStyle/>
          <a:p>
            <a:pPr>
              <a:buFont typeface="Wingdings" pitchFamily="2" charset="2"/>
              <a:buNone/>
            </a:pPr>
            <a:r>
              <a:rPr lang="en-US" altLang="th-TH" sz="3600" b="1" smtClean="0">
                <a:latin typeface="Times New Roman" pitchFamily="18" charset="0"/>
                <a:cs typeface="Angsana New" pitchFamily="18" charset="-34"/>
              </a:rPr>
              <a:t>Economic factors:</a:t>
            </a:r>
          </a:p>
          <a:p>
            <a:r>
              <a:rPr lang="en-US" altLang="th-TH" sz="3600" b="1" smtClean="0">
                <a:latin typeface="Times New Roman" pitchFamily="18" charset="0"/>
                <a:cs typeface="Angsana New" pitchFamily="18" charset="-34"/>
              </a:rPr>
              <a:t> Imbalance in economic policy: promote industries, at the expense of farmers and natural resources</a:t>
            </a:r>
          </a:p>
          <a:p>
            <a:r>
              <a:rPr lang="en-US" altLang="th-TH" sz="3600" b="1" smtClean="0">
                <a:latin typeface="Times New Roman" pitchFamily="18" charset="0"/>
                <a:cs typeface="Angsana New" pitchFamily="18" charset="-34"/>
              </a:rPr>
              <a:t> Unequal access to infrastructure and social services</a:t>
            </a:r>
            <a:endParaRPr lang="th-TH" altLang="th-TH" sz="3600" b="1" smtClean="0">
              <a:latin typeface="Times New Roman" pitchFamily="18" charset="0"/>
              <a:cs typeface="Angsana New" pitchFamily="18" charset="-34"/>
            </a:endParaRPr>
          </a:p>
        </p:txBody>
      </p:sp>
      <p:sp>
        <p:nvSpPr>
          <p:cNvPr id="2" name="Footer Placeholder 1"/>
          <p:cNvSpPr>
            <a:spLocks noGrp="1"/>
          </p:cNvSpPr>
          <p:nvPr>
            <p:ph type="ftr" sz="quarter" idx="11"/>
          </p:nvPr>
        </p:nvSpPr>
        <p:spPr/>
        <p:txBody>
          <a:bodyPr/>
          <a:lstStyle/>
          <a:p>
            <a:r>
              <a:rPr lang="en-US" smtClean="0"/>
              <a:t>Chanin Mephokee</a:t>
            </a:r>
            <a:endParaRPr lang="th-TH"/>
          </a:p>
        </p:txBody>
      </p:sp>
      <p:sp>
        <p:nvSpPr>
          <p:cNvPr id="36868" name="Slide Number Placeholder 4"/>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fontAlgn="base">
              <a:spcBef>
                <a:spcPct val="20000"/>
              </a:spcBef>
              <a:spcAft>
                <a:spcPct val="0"/>
              </a:spcAft>
              <a:buFont typeface="Arial" pitchFamily="34" charset="0"/>
              <a:buChar char="»"/>
              <a:defRPr sz="2000">
                <a:solidFill>
                  <a:schemeClr val="tx1"/>
                </a:solidFill>
                <a:latin typeface="Calibri" pitchFamily="34" charset="0"/>
              </a:defRPr>
            </a:lvl6pPr>
            <a:lvl7pPr marL="2971800" indent="-228600" fontAlgn="base">
              <a:spcBef>
                <a:spcPct val="20000"/>
              </a:spcBef>
              <a:spcAft>
                <a:spcPct val="0"/>
              </a:spcAft>
              <a:buFont typeface="Arial" pitchFamily="34" charset="0"/>
              <a:buChar char="»"/>
              <a:defRPr sz="2000">
                <a:solidFill>
                  <a:schemeClr val="tx1"/>
                </a:solidFill>
                <a:latin typeface="Calibri" pitchFamily="34" charset="0"/>
              </a:defRPr>
            </a:lvl7pPr>
            <a:lvl8pPr marL="3429000" indent="-228600" fontAlgn="base">
              <a:spcBef>
                <a:spcPct val="20000"/>
              </a:spcBef>
              <a:spcAft>
                <a:spcPct val="0"/>
              </a:spcAft>
              <a:buFont typeface="Arial" pitchFamily="34" charset="0"/>
              <a:buChar char="»"/>
              <a:defRPr sz="2000">
                <a:solidFill>
                  <a:schemeClr val="tx1"/>
                </a:solidFill>
                <a:latin typeface="Calibri" pitchFamily="34" charset="0"/>
              </a:defRPr>
            </a:lvl8pPr>
            <a:lvl9pPr marL="3886200" indent="-228600" fontAlgn="base">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pPr>
            <a:fld id="{CA4274CC-8161-4F49-942C-ADFED15F1443}" type="slidenum">
              <a:rPr lang="en-US" altLang="th-TH" sz="1200">
                <a:latin typeface="Arial" pitchFamily="34" charset="0"/>
                <a:cs typeface="Angsana New" pitchFamily="18" charset="-34"/>
              </a:rPr>
              <a:pPr>
                <a:spcBef>
                  <a:spcPct val="0"/>
                </a:spcBef>
                <a:buFontTx/>
                <a:buNone/>
              </a:pPr>
              <a:t>18</a:t>
            </a:fld>
            <a:endParaRPr lang="en-US" altLang="th-TH" sz="1200">
              <a:latin typeface="Arial" pitchFamily="34" charset="0"/>
              <a:cs typeface="Angsana New" pitchFamily="18" charset="-34"/>
            </a:endParaRPr>
          </a:p>
        </p:txBody>
      </p:sp>
    </p:spTree>
    <p:extLst>
      <p:ext uri="{BB962C8B-B14F-4D97-AF65-F5344CB8AC3E}">
        <p14:creationId xmlns:p14="http://schemas.microsoft.com/office/powerpoint/2010/main" val="345136420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304800" y="457200"/>
            <a:ext cx="7467600" cy="762000"/>
          </a:xfrm>
        </p:spPr>
        <p:txBody>
          <a:bodyPr anchor="b">
            <a:spAutoFit/>
          </a:bodyPr>
          <a:lstStyle/>
          <a:p>
            <a:r>
              <a:rPr lang="th-TH" altLang="th-TH" smtClean="0">
                <a:latin typeface="Times New Roman" pitchFamily="18" charset="0"/>
                <a:cs typeface="Times New Roman" pitchFamily="18" charset="0"/>
              </a:rPr>
              <a:t>Causes of Poverty</a:t>
            </a:r>
          </a:p>
        </p:txBody>
      </p:sp>
      <p:sp>
        <p:nvSpPr>
          <p:cNvPr id="37891" name="Rectangle 3"/>
          <p:cNvSpPr>
            <a:spLocks noGrp="1" noChangeArrowheads="1"/>
          </p:cNvSpPr>
          <p:nvPr>
            <p:ph idx="1"/>
          </p:nvPr>
        </p:nvSpPr>
        <p:spPr>
          <a:xfrm>
            <a:off x="838200" y="1752600"/>
            <a:ext cx="7543800" cy="4724400"/>
          </a:xfrm>
        </p:spPr>
        <p:txBody>
          <a:bodyPr/>
          <a:lstStyle/>
          <a:p>
            <a:pPr>
              <a:buFont typeface="Wingdings" pitchFamily="2" charset="2"/>
              <a:buNone/>
            </a:pPr>
            <a:r>
              <a:rPr lang="en-US" altLang="th-TH" sz="3600" b="1" smtClean="0">
                <a:latin typeface="Times New Roman" pitchFamily="18" charset="0"/>
                <a:cs typeface="Angsana New" pitchFamily="18" charset="-34"/>
              </a:rPr>
              <a:t>Economic factors:</a:t>
            </a:r>
          </a:p>
          <a:p>
            <a:r>
              <a:rPr lang="en-US" altLang="th-TH" sz="3600" b="1" smtClean="0">
                <a:latin typeface="Times New Roman" pitchFamily="18" charset="0"/>
                <a:cs typeface="Angsana New" pitchFamily="18" charset="-34"/>
              </a:rPr>
              <a:t> Deterioration of natural resources</a:t>
            </a:r>
          </a:p>
          <a:p>
            <a:r>
              <a:rPr lang="en-US" altLang="th-TH" sz="3600" b="1" smtClean="0">
                <a:latin typeface="Times New Roman" pitchFamily="18" charset="0"/>
                <a:cs typeface="Angsana New" pitchFamily="18" charset="-34"/>
              </a:rPr>
              <a:t>Lack of access to capital, particularly formal institutions</a:t>
            </a:r>
            <a:endParaRPr lang="th-TH" altLang="th-TH" sz="3600" b="1" smtClean="0">
              <a:latin typeface="Times New Roman" pitchFamily="18" charset="0"/>
              <a:cs typeface="Angsana New" pitchFamily="18" charset="-34"/>
            </a:endParaRPr>
          </a:p>
        </p:txBody>
      </p:sp>
      <p:sp>
        <p:nvSpPr>
          <p:cNvPr id="2" name="Footer Placeholder 1"/>
          <p:cNvSpPr>
            <a:spLocks noGrp="1"/>
          </p:cNvSpPr>
          <p:nvPr>
            <p:ph type="ftr" sz="quarter" idx="11"/>
          </p:nvPr>
        </p:nvSpPr>
        <p:spPr/>
        <p:txBody>
          <a:bodyPr/>
          <a:lstStyle/>
          <a:p>
            <a:r>
              <a:rPr lang="en-US" smtClean="0"/>
              <a:t>Chanin Mephokee</a:t>
            </a:r>
            <a:endParaRPr lang="th-TH"/>
          </a:p>
        </p:txBody>
      </p:sp>
      <p:sp>
        <p:nvSpPr>
          <p:cNvPr id="37892" name="Slide Number Placeholder 4"/>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fontAlgn="base">
              <a:spcBef>
                <a:spcPct val="20000"/>
              </a:spcBef>
              <a:spcAft>
                <a:spcPct val="0"/>
              </a:spcAft>
              <a:buFont typeface="Arial" pitchFamily="34" charset="0"/>
              <a:buChar char="»"/>
              <a:defRPr sz="2000">
                <a:solidFill>
                  <a:schemeClr val="tx1"/>
                </a:solidFill>
                <a:latin typeface="Calibri" pitchFamily="34" charset="0"/>
              </a:defRPr>
            </a:lvl6pPr>
            <a:lvl7pPr marL="2971800" indent="-228600" fontAlgn="base">
              <a:spcBef>
                <a:spcPct val="20000"/>
              </a:spcBef>
              <a:spcAft>
                <a:spcPct val="0"/>
              </a:spcAft>
              <a:buFont typeface="Arial" pitchFamily="34" charset="0"/>
              <a:buChar char="»"/>
              <a:defRPr sz="2000">
                <a:solidFill>
                  <a:schemeClr val="tx1"/>
                </a:solidFill>
                <a:latin typeface="Calibri" pitchFamily="34" charset="0"/>
              </a:defRPr>
            </a:lvl7pPr>
            <a:lvl8pPr marL="3429000" indent="-228600" fontAlgn="base">
              <a:spcBef>
                <a:spcPct val="20000"/>
              </a:spcBef>
              <a:spcAft>
                <a:spcPct val="0"/>
              </a:spcAft>
              <a:buFont typeface="Arial" pitchFamily="34" charset="0"/>
              <a:buChar char="»"/>
              <a:defRPr sz="2000">
                <a:solidFill>
                  <a:schemeClr val="tx1"/>
                </a:solidFill>
                <a:latin typeface="Calibri" pitchFamily="34" charset="0"/>
              </a:defRPr>
            </a:lvl8pPr>
            <a:lvl9pPr marL="3886200" indent="-228600" fontAlgn="base">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pPr>
            <a:fld id="{D8715844-D39B-4A98-A0FA-E55E11A158D4}" type="slidenum">
              <a:rPr lang="en-US" altLang="th-TH" sz="1200">
                <a:latin typeface="Arial" pitchFamily="34" charset="0"/>
                <a:cs typeface="Angsana New" pitchFamily="18" charset="-34"/>
              </a:rPr>
              <a:pPr>
                <a:spcBef>
                  <a:spcPct val="0"/>
                </a:spcBef>
                <a:buFontTx/>
                <a:buNone/>
              </a:pPr>
              <a:t>19</a:t>
            </a:fld>
            <a:endParaRPr lang="en-US" altLang="th-TH" sz="1200">
              <a:latin typeface="Arial" pitchFamily="34" charset="0"/>
              <a:cs typeface="Angsana New" pitchFamily="18" charset="-34"/>
            </a:endParaRPr>
          </a:p>
        </p:txBody>
      </p:sp>
    </p:spTree>
    <p:extLst>
      <p:ext uri="{BB962C8B-B14F-4D97-AF65-F5344CB8AC3E}">
        <p14:creationId xmlns:p14="http://schemas.microsoft.com/office/powerpoint/2010/main" val="151870828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xfrm>
            <a:off x="304800" y="457200"/>
            <a:ext cx="7467600" cy="762000"/>
          </a:xfrm>
        </p:spPr>
        <p:txBody>
          <a:bodyPr anchor="b">
            <a:spAutoFit/>
          </a:bodyPr>
          <a:lstStyle/>
          <a:p>
            <a:r>
              <a:rPr lang="th-TH" altLang="th-TH" smtClean="0">
                <a:latin typeface="Times New Roman" pitchFamily="18" charset="0"/>
                <a:cs typeface="Times New Roman" pitchFamily="18" charset="0"/>
              </a:rPr>
              <a:t>Causes of Poverty</a:t>
            </a:r>
          </a:p>
        </p:txBody>
      </p:sp>
      <p:sp>
        <p:nvSpPr>
          <p:cNvPr id="38915" name="Rectangle 3"/>
          <p:cNvSpPr>
            <a:spLocks noGrp="1" noChangeArrowheads="1"/>
          </p:cNvSpPr>
          <p:nvPr>
            <p:ph idx="1"/>
          </p:nvPr>
        </p:nvSpPr>
        <p:spPr>
          <a:xfrm>
            <a:off x="838200" y="1752600"/>
            <a:ext cx="7543800" cy="4724400"/>
          </a:xfrm>
        </p:spPr>
        <p:txBody>
          <a:bodyPr/>
          <a:lstStyle/>
          <a:p>
            <a:pPr>
              <a:buFont typeface="Wingdings" pitchFamily="2" charset="2"/>
              <a:buNone/>
            </a:pPr>
            <a:r>
              <a:rPr lang="en-US" altLang="th-TH" sz="3600" b="1" smtClean="0">
                <a:latin typeface="Times New Roman" pitchFamily="18" charset="0"/>
                <a:cs typeface="Angsana New" pitchFamily="18" charset="-34"/>
              </a:rPr>
              <a:t>Government administrative factors:</a:t>
            </a:r>
          </a:p>
          <a:p>
            <a:r>
              <a:rPr lang="en-US" altLang="th-TH" sz="3600" b="1" smtClean="0">
                <a:latin typeface="Times New Roman" pitchFamily="18" charset="0"/>
                <a:cs typeface="Angsana New" pitchFamily="18" charset="-34"/>
              </a:rPr>
              <a:t> Laws and regulations as obstacle for poverty eradication</a:t>
            </a:r>
          </a:p>
          <a:p>
            <a:r>
              <a:rPr lang="en-US" altLang="th-TH" sz="3600" b="1" smtClean="0">
                <a:latin typeface="Times New Roman" pitchFamily="18" charset="0"/>
                <a:cs typeface="Angsana New" pitchFamily="18" charset="-34"/>
              </a:rPr>
              <a:t>Partial approach in problem solving</a:t>
            </a:r>
          </a:p>
          <a:p>
            <a:r>
              <a:rPr lang="en-US" altLang="th-TH" sz="3600" b="1" smtClean="0">
                <a:latin typeface="Times New Roman" pitchFamily="18" charset="0"/>
                <a:cs typeface="Angsana New" pitchFamily="18" charset="-34"/>
              </a:rPr>
              <a:t>Not promote participation by all stakeholders</a:t>
            </a:r>
            <a:endParaRPr lang="th-TH" altLang="th-TH" sz="3600" b="1" smtClean="0">
              <a:latin typeface="Times New Roman" pitchFamily="18" charset="0"/>
              <a:cs typeface="Angsana New" pitchFamily="18" charset="-34"/>
            </a:endParaRPr>
          </a:p>
        </p:txBody>
      </p:sp>
      <p:sp>
        <p:nvSpPr>
          <p:cNvPr id="2" name="Footer Placeholder 1"/>
          <p:cNvSpPr>
            <a:spLocks noGrp="1"/>
          </p:cNvSpPr>
          <p:nvPr>
            <p:ph type="ftr" sz="quarter" idx="11"/>
          </p:nvPr>
        </p:nvSpPr>
        <p:spPr/>
        <p:txBody>
          <a:bodyPr/>
          <a:lstStyle/>
          <a:p>
            <a:r>
              <a:rPr lang="en-US" smtClean="0"/>
              <a:t>Chanin Mephokee</a:t>
            </a:r>
            <a:endParaRPr lang="th-TH"/>
          </a:p>
        </p:txBody>
      </p:sp>
      <p:sp>
        <p:nvSpPr>
          <p:cNvPr id="38916" name="Slide Number Placeholder 4"/>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fontAlgn="base">
              <a:spcBef>
                <a:spcPct val="20000"/>
              </a:spcBef>
              <a:spcAft>
                <a:spcPct val="0"/>
              </a:spcAft>
              <a:buFont typeface="Arial" pitchFamily="34" charset="0"/>
              <a:buChar char="»"/>
              <a:defRPr sz="2000">
                <a:solidFill>
                  <a:schemeClr val="tx1"/>
                </a:solidFill>
                <a:latin typeface="Calibri" pitchFamily="34" charset="0"/>
              </a:defRPr>
            </a:lvl6pPr>
            <a:lvl7pPr marL="2971800" indent="-228600" fontAlgn="base">
              <a:spcBef>
                <a:spcPct val="20000"/>
              </a:spcBef>
              <a:spcAft>
                <a:spcPct val="0"/>
              </a:spcAft>
              <a:buFont typeface="Arial" pitchFamily="34" charset="0"/>
              <a:buChar char="»"/>
              <a:defRPr sz="2000">
                <a:solidFill>
                  <a:schemeClr val="tx1"/>
                </a:solidFill>
                <a:latin typeface="Calibri" pitchFamily="34" charset="0"/>
              </a:defRPr>
            </a:lvl7pPr>
            <a:lvl8pPr marL="3429000" indent="-228600" fontAlgn="base">
              <a:spcBef>
                <a:spcPct val="20000"/>
              </a:spcBef>
              <a:spcAft>
                <a:spcPct val="0"/>
              </a:spcAft>
              <a:buFont typeface="Arial" pitchFamily="34" charset="0"/>
              <a:buChar char="»"/>
              <a:defRPr sz="2000">
                <a:solidFill>
                  <a:schemeClr val="tx1"/>
                </a:solidFill>
                <a:latin typeface="Calibri" pitchFamily="34" charset="0"/>
              </a:defRPr>
            </a:lvl8pPr>
            <a:lvl9pPr marL="3886200" indent="-228600" fontAlgn="base">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pPr>
            <a:fld id="{29A08B0C-B95A-446C-BA04-AE9A29225F57}" type="slidenum">
              <a:rPr lang="en-US" altLang="th-TH" sz="1200">
                <a:latin typeface="Arial" pitchFamily="34" charset="0"/>
                <a:cs typeface="Angsana New" pitchFamily="18" charset="-34"/>
              </a:rPr>
              <a:pPr>
                <a:spcBef>
                  <a:spcPct val="0"/>
                </a:spcBef>
                <a:buFontTx/>
                <a:buNone/>
              </a:pPr>
              <a:t>20</a:t>
            </a:fld>
            <a:endParaRPr lang="en-US" altLang="th-TH" sz="1200">
              <a:latin typeface="Arial" pitchFamily="34" charset="0"/>
              <a:cs typeface="Angsana New" pitchFamily="18" charset="-34"/>
            </a:endParaRPr>
          </a:p>
        </p:txBody>
      </p:sp>
    </p:spTree>
    <p:extLst>
      <p:ext uri="{BB962C8B-B14F-4D97-AF65-F5344CB8AC3E}">
        <p14:creationId xmlns:p14="http://schemas.microsoft.com/office/powerpoint/2010/main" val="94889693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Current Poverty Situation</a:t>
            </a:r>
            <a:endParaRPr lang="th-TH" dirty="0"/>
          </a:p>
        </p:txBody>
      </p:sp>
      <p:sp>
        <p:nvSpPr>
          <p:cNvPr id="3" name="Content Placeholder 2"/>
          <p:cNvSpPr>
            <a:spLocks noGrp="1"/>
          </p:cNvSpPr>
          <p:nvPr>
            <p:ph idx="1"/>
          </p:nvPr>
        </p:nvSpPr>
        <p:spPr/>
        <p:txBody>
          <a:bodyPr/>
          <a:lstStyle/>
          <a:p>
            <a:r>
              <a:rPr lang="en-US" dirty="0" smtClean="0"/>
              <a:t>1. Overall poverty rate continuously decline over the past 10 years</a:t>
            </a:r>
          </a:p>
          <a:p>
            <a:pPr lvl="1"/>
            <a:r>
              <a:rPr lang="en-US" dirty="0" smtClean="0"/>
              <a:t>Share of population under poverty line, or poverty rate, fell from 32.4 percent in 2003 to 21.9 percent in 2006 and 13.2 percent in 2011.</a:t>
            </a:r>
          </a:p>
          <a:p>
            <a:pPr lvl="1"/>
            <a:r>
              <a:rPr lang="en-US" dirty="0" smtClean="0"/>
              <a:t>In 2014, the rate stood at 10.53 percent with number of poor at approximately 7.1 million persons.</a:t>
            </a:r>
            <a:endParaRPr lang="th-TH" dirty="0"/>
          </a:p>
        </p:txBody>
      </p:sp>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AD43FDEC-762D-45B2-9A80-DE7B185D16F3}" type="slidenum">
              <a:rPr lang="th-TH" smtClean="0"/>
              <a:t>21</a:t>
            </a:fld>
            <a:endParaRPr lang="th-TH"/>
          </a:p>
        </p:txBody>
      </p:sp>
    </p:spTree>
    <p:extLst>
      <p:ext uri="{BB962C8B-B14F-4D97-AF65-F5344CB8AC3E}">
        <p14:creationId xmlns:p14="http://schemas.microsoft.com/office/powerpoint/2010/main" val="338326318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pic>
        <p:nvPicPr>
          <p:cNvPr id="1026" name="Picture 2"/>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7856" t="27022" r="10224" b="6559"/>
          <a:stretch/>
        </p:blipFill>
        <p:spPr bwMode="auto">
          <a:xfrm>
            <a:off x="539552" y="188640"/>
            <a:ext cx="8208912" cy="564066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AD43FDEC-762D-45B2-9A80-DE7B185D16F3}" type="slidenum">
              <a:rPr lang="th-TH" smtClean="0"/>
              <a:t>22</a:t>
            </a:fld>
            <a:endParaRPr lang="th-TH"/>
          </a:p>
        </p:txBody>
      </p:sp>
    </p:spTree>
    <p:extLst>
      <p:ext uri="{BB962C8B-B14F-4D97-AF65-F5344CB8AC3E}">
        <p14:creationId xmlns:p14="http://schemas.microsoft.com/office/powerpoint/2010/main" val="137522332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lstStyle/>
          <a:p>
            <a:r>
              <a:rPr lang="en-US" dirty="0" smtClean="0"/>
              <a:t>2.Poverty is more concentrated in rural than urban areas.</a:t>
            </a:r>
          </a:p>
          <a:p>
            <a:pPr lvl="1"/>
            <a:r>
              <a:rPr lang="en-US" dirty="0" smtClean="0"/>
              <a:t>With 4.73 million persons living in poverty and poverty rate of 13.76 percent in rural area.</a:t>
            </a:r>
          </a:p>
          <a:p>
            <a:pPr lvl="1"/>
            <a:r>
              <a:rPr lang="en-US" dirty="0" smtClean="0"/>
              <a:t>In contrast, there were 2.31 million poor persons, accounting for 7.12 percent share od total population in urban areas in 2014.</a:t>
            </a:r>
          </a:p>
          <a:p>
            <a:pPr lvl="1"/>
            <a:r>
              <a:rPr lang="en-US" dirty="0" smtClean="0"/>
              <a:t>Poverty was concentrated in the north and Northeast regions, both in rural and urban areas.</a:t>
            </a:r>
            <a:endParaRPr lang="th-TH" dirty="0"/>
          </a:p>
        </p:txBody>
      </p:sp>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AD43FDEC-762D-45B2-9A80-DE7B185D16F3}" type="slidenum">
              <a:rPr lang="th-TH" smtClean="0"/>
              <a:t>23</a:t>
            </a:fld>
            <a:endParaRPr lang="th-TH"/>
          </a:p>
        </p:txBody>
      </p:sp>
    </p:spTree>
    <p:extLst>
      <p:ext uri="{BB962C8B-B14F-4D97-AF65-F5344CB8AC3E}">
        <p14:creationId xmlns:p14="http://schemas.microsoft.com/office/powerpoint/2010/main" val="325619993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pic>
        <p:nvPicPr>
          <p:cNvPr id="2050" name="Picture 2"/>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8962" t="15910" r="9277" b="10095"/>
          <a:stretch/>
        </p:blipFill>
        <p:spPr bwMode="auto">
          <a:xfrm>
            <a:off x="467544" y="116632"/>
            <a:ext cx="8424936" cy="555264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AD43FDEC-762D-45B2-9A80-DE7B185D16F3}" type="slidenum">
              <a:rPr lang="th-TH" smtClean="0"/>
              <a:t>24</a:t>
            </a:fld>
            <a:endParaRPr lang="th-TH"/>
          </a:p>
        </p:txBody>
      </p:sp>
    </p:spTree>
    <p:extLst>
      <p:ext uri="{BB962C8B-B14F-4D97-AF65-F5344CB8AC3E}">
        <p14:creationId xmlns:p14="http://schemas.microsoft.com/office/powerpoint/2010/main" val="53134923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normAutofit/>
          </a:bodyPr>
          <a:lstStyle/>
          <a:p>
            <a:r>
              <a:rPr lang="en-US" dirty="0" smtClean="0"/>
              <a:t>3. Characteristics of rural and urban poor persons differ noticeable.</a:t>
            </a:r>
          </a:p>
          <a:p>
            <a:pPr lvl="1"/>
            <a:r>
              <a:rPr lang="en-US" dirty="0" smtClean="0"/>
              <a:t>The rural poor persons mostly work in agricultural sector. Most of them also live in remote areas, where accessibility to public services; infrastructure, education, health as well as administration services, is limited.</a:t>
            </a:r>
          </a:p>
          <a:p>
            <a:pPr lvl="1"/>
            <a:r>
              <a:rPr lang="en-US" dirty="0" smtClean="0"/>
              <a:t>Urban poor persons are mostly low-skilled workers in labor-intensive non-agricultural sectors such as construction and manufacturing. The most critical issue for urban poor is their living conditions. Most of them live in slums with lack of proper infrastructure and waste system.</a:t>
            </a:r>
            <a:endParaRPr lang="th-TH" dirty="0"/>
          </a:p>
        </p:txBody>
      </p:sp>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AD43FDEC-762D-45B2-9A80-DE7B185D16F3}" type="slidenum">
              <a:rPr lang="th-TH" smtClean="0"/>
              <a:t>25</a:t>
            </a:fld>
            <a:endParaRPr lang="th-TH"/>
          </a:p>
        </p:txBody>
      </p:sp>
    </p:spTree>
    <p:extLst>
      <p:ext uri="{BB962C8B-B14F-4D97-AF65-F5344CB8AC3E}">
        <p14:creationId xmlns:p14="http://schemas.microsoft.com/office/powerpoint/2010/main" val="388141176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152400"/>
            <a:ext cx="8640960" cy="67056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8195" name="Text Box 2"/>
          <p:cNvSpPr txBox="1">
            <a:spLocks noChangeArrowheads="1"/>
          </p:cNvSpPr>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1pPr>
            <a:lvl2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2pPr>
            <a:lvl3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3pPr>
            <a:lvl4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4pPr>
            <a:lvl5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5pPr>
            <a:lvl6pPr marL="25146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6pPr>
            <a:lvl7pPr marL="29718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7pPr>
            <a:lvl8pPr marL="34290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8pPr>
            <a:lvl9pPr marL="38862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9pPr>
          </a:lstStyle>
          <a:p>
            <a:pPr algn="r" eaLnBrk="1" hangingPunct="1"/>
            <a:fld id="{D33BDD29-7D01-4150-ADDB-B4FA5B7A958A}" type="slidenum">
              <a:rPr lang="en-US" altLang="th-TH" sz="1400">
                <a:solidFill>
                  <a:srgbClr val="000000"/>
                </a:solidFill>
              </a:rPr>
              <a:pPr algn="r" eaLnBrk="1" hangingPunct="1"/>
              <a:t>26</a:t>
            </a:fld>
            <a:endParaRPr lang="en-US" altLang="th-TH" sz="1400">
              <a:solidFill>
                <a:srgbClr val="000000"/>
              </a:solidFill>
            </a:endParaRPr>
          </a:p>
        </p:txBody>
      </p:sp>
    </p:spTree>
    <p:extLst>
      <p:ext uri="{BB962C8B-B14F-4D97-AF65-F5344CB8AC3E}">
        <p14:creationId xmlns:p14="http://schemas.microsoft.com/office/powerpoint/2010/main" val="3983252613"/>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116632"/>
            <a:ext cx="9144000" cy="6741368"/>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9219" name="Text Box 2"/>
          <p:cNvSpPr txBox="1">
            <a:spLocks noChangeArrowheads="1"/>
          </p:cNvSpPr>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1pPr>
            <a:lvl2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2pPr>
            <a:lvl3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3pPr>
            <a:lvl4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4pPr>
            <a:lvl5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5pPr>
            <a:lvl6pPr marL="25146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6pPr>
            <a:lvl7pPr marL="29718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7pPr>
            <a:lvl8pPr marL="34290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8pPr>
            <a:lvl9pPr marL="38862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9pPr>
          </a:lstStyle>
          <a:p>
            <a:pPr algn="r" eaLnBrk="1" hangingPunct="1"/>
            <a:fld id="{3569274F-0760-4A39-A640-A6D4BB59CA5B}" type="slidenum">
              <a:rPr lang="en-US" altLang="th-TH" sz="1400">
                <a:solidFill>
                  <a:srgbClr val="000000"/>
                </a:solidFill>
              </a:rPr>
              <a:pPr algn="r" eaLnBrk="1" hangingPunct="1"/>
              <a:t>27</a:t>
            </a:fld>
            <a:endParaRPr lang="en-US" altLang="th-TH" sz="1400">
              <a:solidFill>
                <a:srgbClr val="000000"/>
              </a:solidFill>
            </a:endParaRPr>
          </a:p>
        </p:txBody>
      </p:sp>
    </p:spTree>
    <p:extLst>
      <p:ext uri="{BB962C8B-B14F-4D97-AF65-F5344CB8AC3E}">
        <p14:creationId xmlns:p14="http://schemas.microsoft.com/office/powerpoint/2010/main" val="2814968510"/>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pic>
        <p:nvPicPr>
          <p:cNvPr id="3074" name="Picture 2"/>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9751" t="16920" r="8173" b="24490"/>
          <a:stretch/>
        </p:blipFill>
        <p:spPr bwMode="auto">
          <a:xfrm>
            <a:off x="1403648" y="188639"/>
            <a:ext cx="7344816" cy="594716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AD43FDEC-762D-45B2-9A80-DE7B185D16F3}" type="slidenum">
              <a:rPr lang="th-TH" smtClean="0"/>
              <a:t>28</a:t>
            </a:fld>
            <a:endParaRPr lang="th-TH"/>
          </a:p>
        </p:txBody>
      </p:sp>
    </p:spTree>
    <p:extLst>
      <p:ext uri="{BB962C8B-B14F-4D97-AF65-F5344CB8AC3E}">
        <p14:creationId xmlns:p14="http://schemas.microsoft.com/office/powerpoint/2010/main" val="425808688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76200" y="274638"/>
            <a:ext cx="5181600" cy="1143000"/>
          </a:xfrm>
        </p:spPr>
        <p:txBody>
          <a:bodyPr/>
          <a:lstStyle/>
          <a:p>
            <a:pPr eaLnBrk="1" hangingPunct="1"/>
            <a:r>
              <a:rPr lang="en-US" altLang="th-TH" b="1" smtClean="0"/>
              <a:t>Poverty Incidence</a:t>
            </a:r>
          </a:p>
        </p:txBody>
      </p:sp>
      <p:sp>
        <p:nvSpPr>
          <p:cNvPr id="9219" name="Rectangle 3"/>
          <p:cNvSpPr>
            <a:spLocks noGrp="1" noChangeArrowheads="1"/>
          </p:cNvSpPr>
          <p:nvPr>
            <p:ph type="body" sz="half" idx="1"/>
          </p:nvPr>
        </p:nvSpPr>
        <p:spPr>
          <a:xfrm>
            <a:off x="0" y="4541838"/>
            <a:ext cx="9144000" cy="2316162"/>
          </a:xfrm>
          <a:solidFill>
            <a:srgbClr val="C0C0C0"/>
          </a:solidFill>
        </p:spPr>
        <p:txBody>
          <a:bodyPr>
            <a:normAutofit lnSpcReduction="10000"/>
          </a:bodyPr>
          <a:lstStyle/>
          <a:p>
            <a:pPr eaLnBrk="1" hangingPunct="1"/>
            <a:r>
              <a:rPr lang="en-US" altLang="th-TH" sz="2800" smtClean="0"/>
              <a:t>While poverty has decreased due to its economic growth, the inequality increase can still be problematic from the perspective of fairness. </a:t>
            </a:r>
          </a:p>
          <a:p>
            <a:pPr eaLnBrk="1" hangingPunct="1"/>
            <a:r>
              <a:rPr lang="en-US" altLang="th-TH" sz="2800" smtClean="0"/>
              <a:t>Inequality has a negative effect on poverty both directly and through low growth rates. </a:t>
            </a:r>
          </a:p>
        </p:txBody>
      </p:sp>
    </p:spTree>
    <p:extLst>
      <p:ext uri="{BB962C8B-B14F-4D97-AF65-F5344CB8AC3E}">
        <p14:creationId xmlns:p14="http://schemas.microsoft.com/office/powerpoint/2010/main" val="238451236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mph" presetSubtype="0" fill="hold" grpId="0" nodeType="clickEffect">
                                  <p:stCondLst>
                                    <p:cond delay="0"/>
                                  </p:stCondLst>
                                  <p:childTnLst>
                                    <p:animRot by="21600000">
                                      <p:cBhvr>
                                        <p:cTn id="6" dur="2000" fill="hold"/>
                                        <p:tgtEl>
                                          <p:spTgt spid="9218"/>
                                        </p:tgtEl>
                                        <p:attrNameLst>
                                          <p:attrName>r</p:attrName>
                                        </p:attrNameLst>
                                      </p:cBhvr>
                                    </p:animRot>
                                  </p:childTnLst>
                                </p:cTn>
                              </p:par>
                            </p:childTnLst>
                          </p:cTn>
                        </p:par>
                      </p:childTnLst>
                    </p:cTn>
                  </p:par>
                  <p:par>
                    <p:cTn id="7" fill="hold" nodeType="clickPar">
                      <p:stCondLst>
                        <p:cond delay="indefinite"/>
                      </p:stCondLst>
                      <p:childTnLst>
                        <p:par>
                          <p:cTn id="8" fill="hold" nodeType="withGroup">
                            <p:stCondLst>
                              <p:cond delay="0"/>
                            </p:stCondLst>
                            <p:childTnLst>
                              <p:par>
                                <p:cTn id="9" presetID="35" presetClass="entr" presetSubtype="0" fill="hold" grpId="0" nodeType="clickEffect">
                                  <p:stCondLst>
                                    <p:cond delay="0"/>
                                  </p:stCondLst>
                                  <p:childTnLst>
                                    <p:set>
                                      <p:cBhvr>
                                        <p:cTn id="10" dur="1" fill="hold">
                                          <p:stCondLst>
                                            <p:cond delay="0"/>
                                          </p:stCondLst>
                                        </p:cTn>
                                        <p:tgtEl>
                                          <p:spTgt spid="9219">
                                            <p:bg/>
                                          </p:spTgt>
                                        </p:tgtEl>
                                        <p:attrNameLst>
                                          <p:attrName>style.visibility</p:attrName>
                                        </p:attrNameLst>
                                      </p:cBhvr>
                                      <p:to>
                                        <p:strVal val="visible"/>
                                      </p:to>
                                    </p:set>
                                    <p:animEffect transition="in" filter="fade">
                                      <p:cBhvr>
                                        <p:cTn id="11" dur="2000"/>
                                        <p:tgtEl>
                                          <p:spTgt spid="9219">
                                            <p:bg/>
                                          </p:spTgt>
                                        </p:tgtEl>
                                      </p:cBhvr>
                                    </p:animEffect>
                                    <p:anim calcmode="lin" valueType="num">
                                      <p:cBhvr>
                                        <p:cTn id="12" dur="2000" fill="hold"/>
                                        <p:tgtEl>
                                          <p:spTgt spid="9219">
                                            <p:bg/>
                                          </p:spTgt>
                                        </p:tgtEl>
                                        <p:attrNameLst>
                                          <p:attrName>style.rotation</p:attrName>
                                        </p:attrNameLst>
                                      </p:cBhvr>
                                      <p:tavLst>
                                        <p:tav tm="0">
                                          <p:val>
                                            <p:fltVal val="720"/>
                                          </p:val>
                                        </p:tav>
                                        <p:tav tm="100000">
                                          <p:val>
                                            <p:fltVal val="0"/>
                                          </p:val>
                                        </p:tav>
                                      </p:tavLst>
                                    </p:anim>
                                    <p:anim calcmode="lin" valueType="num">
                                      <p:cBhvr>
                                        <p:cTn id="13" dur="2000" fill="hold"/>
                                        <p:tgtEl>
                                          <p:spTgt spid="9219">
                                            <p:bg/>
                                          </p:spTgt>
                                        </p:tgtEl>
                                        <p:attrNameLst>
                                          <p:attrName>ppt_h</p:attrName>
                                        </p:attrNameLst>
                                      </p:cBhvr>
                                      <p:tavLst>
                                        <p:tav tm="0">
                                          <p:val>
                                            <p:fltVal val="0"/>
                                          </p:val>
                                        </p:tav>
                                        <p:tav tm="100000">
                                          <p:val>
                                            <p:strVal val="#ppt_h"/>
                                          </p:val>
                                        </p:tav>
                                      </p:tavLst>
                                    </p:anim>
                                    <p:anim calcmode="lin" valueType="num">
                                      <p:cBhvr>
                                        <p:cTn id="14" dur="2000" fill="hold"/>
                                        <p:tgtEl>
                                          <p:spTgt spid="9219">
                                            <p:bg/>
                                          </p:spTgt>
                                        </p:tgtEl>
                                        <p:attrNameLst>
                                          <p:attrName>ppt_w</p:attrName>
                                        </p:attrNameLst>
                                      </p:cBhvr>
                                      <p:tavLst>
                                        <p:tav tm="0">
                                          <p:val>
                                            <p:fltVal val="0"/>
                                          </p:val>
                                        </p:tav>
                                        <p:tav tm="100000">
                                          <p:val>
                                            <p:strVal val="#ppt_w"/>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35" presetClass="entr" presetSubtype="0" fill="hold" grpId="0" nodeType="clickEffect">
                                  <p:stCondLst>
                                    <p:cond delay="0"/>
                                  </p:stCondLst>
                                  <p:childTnLst>
                                    <p:set>
                                      <p:cBhvr>
                                        <p:cTn id="18" dur="1" fill="hold">
                                          <p:stCondLst>
                                            <p:cond delay="0"/>
                                          </p:stCondLst>
                                        </p:cTn>
                                        <p:tgtEl>
                                          <p:spTgt spid="9219">
                                            <p:txEl>
                                              <p:pRg st="0" end="0"/>
                                            </p:txEl>
                                          </p:spTgt>
                                        </p:tgtEl>
                                        <p:attrNameLst>
                                          <p:attrName>style.visibility</p:attrName>
                                        </p:attrNameLst>
                                      </p:cBhvr>
                                      <p:to>
                                        <p:strVal val="visible"/>
                                      </p:to>
                                    </p:set>
                                    <p:animEffect transition="in" filter="fade">
                                      <p:cBhvr>
                                        <p:cTn id="19" dur="2000"/>
                                        <p:tgtEl>
                                          <p:spTgt spid="9219">
                                            <p:txEl>
                                              <p:pRg st="0" end="0"/>
                                            </p:txEl>
                                          </p:spTgt>
                                        </p:tgtEl>
                                      </p:cBhvr>
                                    </p:animEffect>
                                    <p:anim calcmode="lin" valueType="num">
                                      <p:cBhvr>
                                        <p:cTn id="20" dur="2000" fill="hold"/>
                                        <p:tgtEl>
                                          <p:spTgt spid="9219">
                                            <p:txEl>
                                              <p:pRg st="0" end="0"/>
                                            </p:txEl>
                                          </p:spTgt>
                                        </p:tgtEl>
                                        <p:attrNameLst>
                                          <p:attrName>style.rotation</p:attrName>
                                        </p:attrNameLst>
                                      </p:cBhvr>
                                      <p:tavLst>
                                        <p:tav tm="0">
                                          <p:val>
                                            <p:fltVal val="720"/>
                                          </p:val>
                                        </p:tav>
                                        <p:tav tm="100000">
                                          <p:val>
                                            <p:fltVal val="0"/>
                                          </p:val>
                                        </p:tav>
                                      </p:tavLst>
                                    </p:anim>
                                    <p:anim calcmode="lin" valueType="num">
                                      <p:cBhvr>
                                        <p:cTn id="21" dur="2000" fill="hold"/>
                                        <p:tgtEl>
                                          <p:spTgt spid="9219">
                                            <p:txEl>
                                              <p:pRg st="0" end="0"/>
                                            </p:txEl>
                                          </p:spTgt>
                                        </p:tgtEl>
                                        <p:attrNameLst>
                                          <p:attrName>ppt_h</p:attrName>
                                        </p:attrNameLst>
                                      </p:cBhvr>
                                      <p:tavLst>
                                        <p:tav tm="0">
                                          <p:val>
                                            <p:fltVal val="0"/>
                                          </p:val>
                                        </p:tav>
                                        <p:tav tm="100000">
                                          <p:val>
                                            <p:strVal val="#ppt_h"/>
                                          </p:val>
                                        </p:tav>
                                      </p:tavLst>
                                    </p:anim>
                                    <p:anim calcmode="lin" valueType="num">
                                      <p:cBhvr>
                                        <p:cTn id="22" dur="2000" fill="hold"/>
                                        <p:tgtEl>
                                          <p:spTgt spid="9219">
                                            <p:txEl>
                                              <p:pRg st="0" end="0"/>
                                            </p:txEl>
                                          </p:spTgt>
                                        </p:tgtEl>
                                        <p:attrNameLst>
                                          <p:attrName>ppt_w</p:attrName>
                                        </p:attrNameLst>
                                      </p:cBhvr>
                                      <p:tavLst>
                                        <p:tav tm="0">
                                          <p:val>
                                            <p:fltVal val="0"/>
                                          </p:val>
                                        </p:tav>
                                        <p:tav tm="100000">
                                          <p:val>
                                            <p:strVal val="#ppt_w"/>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35" presetClass="entr" presetSubtype="0" fill="hold" grpId="0" nodeType="clickEffect">
                                  <p:stCondLst>
                                    <p:cond delay="0"/>
                                  </p:stCondLst>
                                  <p:childTnLst>
                                    <p:set>
                                      <p:cBhvr>
                                        <p:cTn id="26" dur="1" fill="hold">
                                          <p:stCondLst>
                                            <p:cond delay="0"/>
                                          </p:stCondLst>
                                        </p:cTn>
                                        <p:tgtEl>
                                          <p:spTgt spid="9219">
                                            <p:txEl>
                                              <p:pRg st="1" end="1"/>
                                            </p:txEl>
                                          </p:spTgt>
                                        </p:tgtEl>
                                        <p:attrNameLst>
                                          <p:attrName>style.visibility</p:attrName>
                                        </p:attrNameLst>
                                      </p:cBhvr>
                                      <p:to>
                                        <p:strVal val="visible"/>
                                      </p:to>
                                    </p:set>
                                    <p:animEffect transition="in" filter="fade">
                                      <p:cBhvr>
                                        <p:cTn id="27" dur="2000"/>
                                        <p:tgtEl>
                                          <p:spTgt spid="9219">
                                            <p:txEl>
                                              <p:pRg st="1" end="1"/>
                                            </p:txEl>
                                          </p:spTgt>
                                        </p:tgtEl>
                                      </p:cBhvr>
                                    </p:animEffect>
                                    <p:anim calcmode="lin" valueType="num">
                                      <p:cBhvr>
                                        <p:cTn id="28" dur="2000" fill="hold"/>
                                        <p:tgtEl>
                                          <p:spTgt spid="9219">
                                            <p:txEl>
                                              <p:pRg st="1" end="1"/>
                                            </p:txEl>
                                          </p:spTgt>
                                        </p:tgtEl>
                                        <p:attrNameLst>
                                          <p:attrName>style.rotation</p:attrName>
                                        </p:attrNameLst>
                                      </p:cBhvr>
                                      <p:tavLst>
                                        <p:tav tm="0">
                                          <p:val>
                                            <p:fltVal val="720"/>
                                          </p:val>
                                        </p:tav>
                                        <p:tav tm="100000">
                                          <p:val>
                                            <p:fltVal val="0"/>
                                          </p:val>
                                        </p:tav>
                                      </p:tavLst>
                                    </p:anim>
                                    <p:anim calcmode="lin" valueType="num">
                                      <p:cBhvr>
                                        <p:cTn id="29" dur="2000" fill="hold"/>
                                        <p:tgtEl>
                                          <p:spTgt spid="9219">
                                            <p:txEl>
                                              <p:pRg st="1" end="1"/>
                                            </p:txEl>
                                          </p:spTgt>
                                        </p:tgtEl>
                                        <p:attrNameLst>
                                          <p:attrName>ppt_h</p:attrName>
                                        </p:attrNameLst>
                                      </p:cBhvr>
                                      <p:tavLst>
                                        <p:tav tm="0">
                                          <p:val>
                                            <p:fltVal val="0"/>
                                          </p:val>
                                        </p:tav>
                                        <p:tav tm="100000">
                                          <p:val>
                                            <p:strVal val="#ppt_h"/>
                                          </p:val>
                                        </p:tav>
                                      </p:tavLst>
                                    </p:anim>
                                    <p:anim calcmode="lin" valueType="num">
                                      <p:cBhvr>
                                        <p:cTn id="30" dur="2000" fill="hold"/>
                                        <p:tgtEl>
                                          <p:spTgt spid="9219">
                                            <p:txEl>
                                              <p:pRg st="1" end="1"/>
                                            </p:txEl>
                                          </p:spTgt>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8" grpId="0"/>
      <p:bldP spid="9219" grpId="0" build="p"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a:t>
            </a:r>
            <a:r>
              <a:rPr lang="en-US" dirty="0" smtClean="0">
                <a:solidFill>
                  <a:srgbClr val="9900FF"/>
                </a:solidFill>
              </a:rPr>
              <a:t>B . Inequality</a:t>
            </a:r>
            <a:endParaRPr lang="en-US" dirty="0">
              <a:solidFill>
                <a:srgbClr val="9900FF"/>
              </a:solidFill>
            </a:endParaRPr>
          </a:p>
        </p:txBody>
      </p:sp>
      <p:sp>
        <p:nvSpPr>
          <p:cNvPr id="3" name="Content Placeholder 2"/>
          <p:cNvSpPr>
            <a:spLocks noGrp="1"/>
          </p:cNvSpPr>
          <p:nvPr>
            <p:ph idx="1"/>
          </p:nvPr>
        </p:nvSpPr>
        <p:spPr/>
        <p:txBody>
          <a:bodyPr/>
          <a:lstStyle/>
          <a:p>
            <a:r>
              <a:rPr lang="en-US" dirty="0" smtClean="0"/>
              <a:t>Gini coefficient measures the inequality.</a:t>
            </a:r>
          </a:p>
          <a:p>
            <a:r>
              <a:rPr lang="en-US" dirty="0" smtClean="0"/>
              <a:t>A Gini coefficient of zero expresses perfect equality, where everyone has the same income.</a:t>
            </a:r>
          </a:p>
          <a:p>
            <a:r>
              <a:rPr lang="en-US" dirty="0" smtClean="0"/>
              <a:t>A Gini coefficient of one expresses maximum inequality where only one person has all income.</a:t>
            </a:r>
            <a:endParaRPr lang="en-US" dirty="0"/>
          </a:p>
        </p:txBody>
      </p:sp>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AD43FDEC-762D-45B2-9A80-DE7B185D16F3}" type="slidenum">
              <a:rPr lang="th-TH" smtClean="0"/>
              <a:t>30</a:t>
            </a:fld>
            <a:endParaRPr lang="th-TH"/>
          </a:p>
        </p:txBody>
      </p:sp>
    </p:spTree>
    <p:extLst>
      <p:ext uri="{BB962C8B-B14F-4D97-AF65-F5344CB8AC3E}">
        <p14:creationId xmlns:p14="http://schemas.microsoft.com/office/powerpoint/2010/main" val="210854616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pic>
        <p:nvPicPr>
          <p:cNvPr id="1026" name="Picture 2"/>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32164" t="20615" r="33378" b="24489"/>
          <a:stretch/>
        </p:blipFill>
        <p:spPr bwMode="auto">
          <a:xfrm>
            <a:off x="1331640" y="269699"/>
            <a:ext cx="7632848" cy="586611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AD43FDEC-762D-45B2-9A80-DE7B185D16F3}" type="slidenum">
              <a:rPr lang="th-TH" smtClean="0"/>
              <a:t>31</a:t>
            </a:fld>
            <a:endParaRPr lang="th-TH"/>
          </a:p>
        </p:txBody>
      </p:sp>
    </p:spTree>
    <p:extLst>
      <p:ext uri="{BB962C8B-B14F-4D97-AF65-F5344CB8AC3E}">
        <p14:creationId xmlns:p14="http://schemas.microsoft.com/office/powerpoint/2010/main" val="261268545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World Bank Gini</a:t>
            </a:r>
            <a:endParaRPr lang="en-US" dirty="0"/>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2919576614"/>
              </p:ext>
            </p:extLst>
          </p:nvPr>
        </p:nvGraphicFramePr>
        <p:xfrm>
          <a:off x="1096206" y="1484784"/>
          <a:ext cx="7868283" cy="4464496"/>
        </p:xfrm>
        <a:graphic>
          <a:graphicData uri="http://schemas.openxmlformats.org/drawingml/2006/table">
            <a:tbl>
              <a:tblPr firstRow="1" bandRow="1">
                <a:tableStyleId>{5C22544A-7EE6-4342-B048-85BDC9FD1C3A}</a:tableStyleId>
              </a:tblPr>
              <a:tblGrid>
                <a:gridCol w="2622761"/>
                <a:gridCol w="2622761"/>
                <a:gridCol w="2622761"/>
              </a:tblGrid>
              <a:tr h="558062">
                <a:tc>
                  <a:txBody>
                    <a:bodyPr/>
                    <a:lstStyle/>
                    <a:p>
                      <a:endParaRPr lang="en-US" dirty="0"/>
                    </a:p>
                  </a:txBody>
                  <a:tcPr marL="73237" marR="73237"/>
                </a:tc>
                <a:tc>
                  <a:txBody>
                    <a:bodyPr/>
                    <a:lstStyle/>
                    <a:p>
                      <a:endParaRPr lang="en-US"/>
                    </a:p>
                  </a:txBody>
                  <a:tcPr marL="73237" marR="73237"/>
                </a:tc>
                <a:tc>
                  <a:txBody>
                    <a:bodyPr/>
                    <a:lstStyle/>
                    <a:p>
                      <a:r>
                        <a:rPr lang="en-US" dirty="0" smtClean="0"/>
                        <a:t>Year</a:t>
                      </a:r>
                      <a:endParaRPr lang="en-US" dirty="0"/>
                    </a:p>
                  </a:txBody>
                  <a:tcPr marL="73237" marR="73237"/>
                </a:tc>
              </a:tr>
              <a:tr h="558062">
                <a:tc>
                  <a:txBody>
                    <a:bodyPr/>
                    <a:lstStyle/>
                    <a:p>
                      <a:r>
                        <a:rPr lang="en-US" dirty="0" smtClean="0"/>
                        <a:t>Australia</a:t>
                      </a:r>
                      <a:endParaRPr lang="en-US" dirty="0"/>
                    </a:p>
                  </a:txBody>
                  <a:tcPr marL="73237" marR="73237"/>
                </a:tc>
                <a:tc>
                  <a:txBody>
                    <a:bodyPr/>
                    <a:lstStyle/>
                    <a:p>
                      <a:r>
                        <a:rPr lang="en-US" dirty="0" smtClean="0"/>
                        <a:t>.305</a:t>
                      </a:r>
                      <a:endParaRPr lang="en-US" dirty="0"/>
                    </a:p>
                  </a:txBody>
                  <a:tcPr marL="73237" marR="73237"/>
                </a:tc>
                <a:tc>
                  <a:txBody>
                    <a:bodyPr/>
                    <a:lstStyle/>
                    <a:p>
                      <a:r>
                        <a:rPr lang="en-US" dirty="0" smtClean="0"/>
                        <a:t>2006</a:t>
                      </a:r>
                      <a:endParaRPr lang="en-US" dirty="0"/>
                    </a:p>
                  </a:txBody>
                  <a:tcPr marL="73237" marR="73237"/>
                </a:tc>
              </a:tr>
              <a:tr h="558062">
                <a:tc>
                  <a:txBody>
                    <a:bodyPr/>
                    <a:lstStyle/>
                    <a:p>
                      <a:r>
                        <a:rPr lang="en-US" dirty="0" smtClean="0"/>
                        <a:t>Bangladesh</a:t>
                      </a:r>
                      <a:endParaRPr lang="en-US" dirty="0"/>
                    </a:p>
                  </a:txBody>
                  <a:tcPr marL="73237" marR="73237"/>
                </a:tc>
                <a:tc>
                  <a:txBody>
                    <a:bodyPr/>
                    <a:lstStyle/>
                    <a:p>
                      <a:r>
                        <a:rPr lang="en-US" dirty="0" smtClean="0"/>
                        <a:t>.321</a:t>
                      </a:r>
                      <a:endParaRPr lang="en-US" dirty="0"/>
                    </a:p>
                  </a:txBody>
                  <a:tcPr marL="73237" marR="73237"/>
                </a:tc>
                <a:tc>
                  <a:txBody>
                    <a:bodyPr/>
                    <a:lstStyle/>
                    <a:p>
                      <a:r>
                        <a:rPr lang="en-US" dirty="0" smtClean="0"/>
                        <a:t>2010</a:t>
                      </a:r>
                      <a:endParaRPr lang="en-US" dirty="0"/>
                    </a:p>
                  </a:txBody>
                  <a:tcPr marL="73237" marR="73237"/>
                </a:tc>
              </a:tr>
              <a:tr h="558062">
                <a:tc>
                  <a:txBody>
                    <a:bodyPr/>
                    <a:lstStyle/>
                    <a:p>
                      <a:r>
                        <a:rPr lang="en-US" dirty="0" smtClean="0"/>
                        <a:t>Bhutan</a:t>
                      </a:r>
                      <a:endParaRPr lang="en-US" dirty="0"/>
                    </a:p>
                  </a:txBody>
                  <a:tcPr marL="73237" marR="73237"/>
                </a:tc>
                <a:tc>
                  <a:txBody>
                    <a:bodyPr/>
                    <a:lstStyle/>
                    <a:p>
                      <a:r>
                        <a:rPr lang="en-US" dirty="0" smtClean="0"/>
                        <a:t>.387</a:t>
                      </a:r>
                      <a:endParaRPr lang="en-US" dirty="0"/>
                    </a:p>
                  </a:txBody>
                  <a:tcPr marL="73237" marR="73237"/>
                </a:tc>
                <a:tc>
                  <a:txBody>
                    <a:bodyPr/>
                    <a:lstStyle/>
                    <a:p>
                      <a:r>
                        <a:rPr lang="en-US" dirty="0" smtClean="0"/>
                        <a:t>2012</a:t>
                      </a:r>
                      <a:endParaRPr lang="en-US" dirty="0"/>
                    </a:p>
                  </a:txBody>
                  <a:tcPr marL="73237" marR="73237"/>
                </a:tc>
              </a:tr>
              <a:tr h="558062">
                <a:tc>
                  <a:txBody>
                    <a:bodyPr/>
                    <a:lstStyle/>
                    <a:p>
                      <a:r>
                        <a:rPr lang="en-US" dirty="0" smtClean="0"/>
                        <a:t>China</a:t>
                      </a:r>
                      <a:endParaRPr lang="en-US" dirty="0"/>
                    </a:p>
                  </a:txBody>
                  <a:tcPr marL="73237" marR="73237"/>
                </a:tc>
                <a:tc>
                  <a:txBody>
                    <a:bodyPr/>
                    <a:lstStyle/>
                    <a:p>
                      <a:r>
                        <a:rPr lang="en-US" dirty="0" smtClean="0"/>
                        <a:t>.370</a:t>
                      </a:r>
                      <a:endParaRPr lang="en-US" dirty="0"/>
                    </a:p>
                  </a:txBody>
                  <a:tcPr marL="73237" marR="73237"/>
                </a:tc>
                <a:tc>
                  <a:txBody>
                    <a:bodyPr/>
                    <a:lstStyle/>
                    <a:p>
                      <a:r>
                        <a:rPr lang="en-US" dirty="0" smtClean="0"/>
                        <a:t>2004</a:t>
                      </a:r>
                      <a:endParaRPr lang="en-US" dirty="0"/>
                    </a:p>
                  </a:txBody>
                  <a:tcPr marL="73237" marR="73237"/>
                </a:tc>
              </a:tr>
              <a:tr h="558062">
                <a:tc>
                  <a:txBody>
                    <a:bodyPr/>
                    <a:lstStyle/>
                    <a:p>
                      <a:r>
                        <a:rPr lang="en-US" dirty="0" smtClean="0"/>
                        <a:t>India</a:t>
                      </a:r>
                      <a:endParaRPr lang="en-US" dirty="0"/>
                    </a:p>
                  </a:txBody>
                  <a:tcPr marL="73237" marR="73237"/>
                </a:tc>
                <a:tc>
                  <a:txBody>
                    <a:bodyPr/>
                    <a:lstStyle/>
                    <a:p>
                      <a:r>
                        <a:rPr lang="en-US" dirty="0" smtClean="0"/>
                        <a:t>.336</a:t>
                      </a:r>
                      <a:endParaRPr lang="en-US" dirty="0"/>
                    </a:p>
                  </a:txBody>
                  <a:tcPr marL="73237" marR="73237"/>
                </a:tc>
                <a:tc>
                  <a:txBody>
                    <a:bodyPr/>
                    <a:lstStyle/>
                    <a:p>
                      <a:r>
                        <a:rPr lang="en-US" dirty="0" smtClean="0"/>
                        <a:t>2012</a:t>
                      </a:r>
                      <a:endParaRPr lang="en-US" dirty="0"/>
                    </a:p>
                  </a:txBody>
                  <a:tcPr marL="73237" marR="73237"/>
                </a:tc>
              </a:tr>
              <a:tr h="558062">
                <a:tc>
                  <a:txBody>
                    <a:bodyPr/>
                    <a:lstStyle/>
                    <a:p>
                      <a:r>
                        <a:rPr lang="en-US" dirty="0" smtClean="0"/>
                        <a:t>Japan</a:t>
                      </a:r>
                      <a:endParaRPr lang="en-US" dirty="0"/>
                    </a:p>
                  </a:txBody>
                  <a:tcPr marL="73237" marR="73237"/>
                </a:tc>
                <a:tc>
                  <a:txBody>
                    <a:bodyPr/>
                    <a:lstStyle/>
                    <a:p>
                      <a:r>
                        <a:rPr lang="en-US" dirty="0" smtClean="0"/>
                        <a:t>.381</a:t>
                      </a:r>
                      <a:endParaRPr lang="en-US" dirty="0"/>
                    </a:p>
                  </a:txBody>
                  <a:tcPr marL="73237" marR="73237"/>
                </a:tc>
                <a:tc>
                  <a:txBody>
                    <a:bodyPr/>
                    <a:lstStyle/>
                    <a:p>
                      <a:r>
                        <a:rPr lang="en-US" dirty="0" smtClean="0"/>
                        <a:t>2002</a:t>
                      </a:r>
                      <a:endParaRPr lang="en-US" dirty="0"/>
                    </a:p>
                  </a:txBody>
                  <a:tcPr marL="73237" marR="73237"/>
                </a:tc>
              </a:tr>
              <a:tr h="558062">
                <a:tc>
                  <a:txBody>
                    <a:bodyPr/>
                    <a:lstStyle/>
                    <a:p>
                      <a:r>
                        <a:rPr lang="en-US" dirty="0" smtClean="0"/>
                        <a:t>Thailand</a:t>
                      </a:r>
                      <a:endParaRPr lang="en-US" dirty="0"/>
                    </a:p>
                  </a:txBody>
                  <a:tcPr marL="73237" marR="73237"/>
                </a:tc>
                <a:tc>
                  <a:txBody>
                    <a:bodyPr/>
                    <a:lstStyle/>
                    <a:p>
                      <a:r>
                        <a:rPr lang="en-US" dirty="0" smtClean="0"/>
                        <a:t>.465</a:t>
                      </a:r>
                      <a:endParaRPr lang="en-US" dirty="0"/>
                    </a:p>
                  </a:txBody>
                  <a:tcPr marL="73237" marR="73237"/>
                </a:tc>
                <a:tc>
                  <a:txBody>
                    <a:bodyPr/>
                    <a:lstStyle/>
                    <a:p>
                      <a:r>
                        <a:rPr lang="en-US" dirty="0" smtClean="0"/>
                        <a:t>2013</a:t>
                      </a:r>
                      <a:endParaRPr lang="en-US" dirty="0"/>
                    </a:p>
                  </a:txBody>
                  <a:tcPr marL="73237" marR="73237"/>
                </a:tc>
              </a:tr>
            </a:tbl>
          </a:graphicData>
        </a:graphic>
      </p:graphicFrame>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AD43FDEC-762D-45B2-9A80-DE7B185D16F3}" type="slidenum">
              <a:rPr lang="th-TH" smtClean="0"/>
              <a:t>32</a:t>
            </a:fld>
            <a:endParaRPr lang="th-TH"/>
          </a:p>
        </p:txBody>
      </p:sp>
    </p:spTree>
    <p:extLst>
      <p:ext uri="{BB962C8B-B14F-4D97-AF65-F5344CB8AC3E}">
        <p14:creationId xmlns:p14="http://schemas.microsoft.com/office/powerpoint/2010/main" val="347036872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4 worst inequality countries</a:t>
            </a:r>
            <a:endParaRPr lang="en-US" dirty="0"/>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955167740"/>
              </p:ext>
            </p:extLst>
          </p:nvPr>
        </p:nvGraphicFramePr>
        <p:xfrm>
          <a:off x="899592" y="2133600"/>
          <a:ext cx="7634808" cy="3527650"/>
        </p:xfrm>
        <a:graphic>
          <a:graphicData uri="http://schemas.openxmlformats.org/drawingml/2006/table">
            <a:tbl>
              <a:tblPr firstRow="1" bandRow="1">
                <a:tableStyleId>{5C22544A-7EE6-4342-B048-85BDC9FD1C3A}</a:tableStyleId>
              </a:tblPr>
              <a:tblGrid>
                <a:gridCol w="3817404"/>
                <a:gridCol w="3817404"/>
              </a:tblGrid>
              <a:tr h="705530">
                <a:tc>
                  <a:txBody>
                    <a:bodyPr/>
                    <a:lstStyle/>
                    <a:p>
                      <a:endParaRPr lang="en-US" dirty="0"/>
                    </a:p>
                  </a:txBody>
                  <a:tcPr marL="73237" marR="73237"/>
                </a:tc>
                <a:tc>
                  <a:txBody>
                    <a:bodyPr/>
                    <a:lstStyle/>
                    <a:p>
                      <a:endParaRPr lang="en-US"/>
                    </a:p>
                  </a:txBody>
                  <a:tcPr marL="73237" marR="73237"/>
                </a:tc>
              </a:tr>
              <a:tr h="705530">
                <a:tc>
                  <a:txBody>
                    <a:bodyPr/>
                    <a:lstStyle/>
                    <a:p>
                      <a:r>
                        <a:rPr lang="en-US" dirty="0" smtClean="0"/>
                        <a:t>Namibia</a:t>
                      </a:r>
                      <a:endParaRPr lang="en-US" dirty="0"/>
                    </a:p>
                  </a:txBody>
                  <a:tcPr marL="73237" marR="73237"/>
                </a:tc>
                <a:tc>
                  <a:txBody>
                    <a:bodyPr/>
                    <a:lstStyle/>
                    <a:p>
                      <a:r>
                        <a:rPr lang="en-US" dirty="0" smtClean="0"/>
                        <a:t>0.707</a:t>
                      </a:r>
                      <a:endParaRPr lang="en-US" dirty="0"/>
                    </a:p>
                  </a:txBody>
                  <a:tcPr marL="73237" marR="73237"/>
                </a:tc>
              </a:tr>
              <a:tr h="705530">
                <a:tc>
                  <a:txBody>
                    <a:bodyPr/>
                    <a:lstStyle/>
                    <a:p>
                      <a:r>
                        <a:rPr lang="en-US" dirty="0" smtClean="0"/>
                        <a:t>South Africa</a:t>
                      </a:r>
                      <a:endParaRPr lang="en-US" dirty="0"/>
                    </a:p>
                  </a:txBody>
                  <a:tcPr marL="73237" marR="73237"/>
                </a:tc>
                <a:tc>
                  <a:txBody>
                    <a:bodyPr/>
                    <a:lstStyle/>
                    <a:p>
                      <a:r>
                        <a:rPr lang="en-US" dirty="0" smtClean="0"/>
                        <a:t>0.650</a:t>
                      </a:r>
                      <a:endParaRPr lang="en-US" dirty="0"/>
                    </a:p>
                  </a:txBody>
                  <a:tcPr marL="73237" marR="73237"/>
                </a:tc>
              </a:tr>
              <a:tr h="705530">
                <a:tc>
                  <a:txBody>
                    <a:bodyPr/>
                    <a:lstStyle/>
                    <a:p>
                      <a:r>
                        <a:rPr lang="en-US" dirty="0" smtClean="0"/>
                        <a:t>Lesotho</a:t>
                      </a:r>
                      <a:endParaRPr lang="en-US" dirty="0"/>
                    </a:p>
                  </a:txBody>
                  <a:tcPr marL="73237" marR="73237"/>
                </a:tc>
                <a:tc>
                  <a:txBody>
                    <a:bodyPr/>
                    <a:lstStyle/>
                    <a:p>
                      <a:r>
                        <a:rPr lang="en-US" dirty="0" smtClean="0"/>
                        <a:t>0.632</a:t>
                      </a:r>
                      <a:endParaRPr lang="en-US" dirty="0"/>
                    </a:p>
                  </a:txBody>
                  <a:tcPr marL="73237" marR="73237"/>
                </a:tc>
              </a:tr>
              <a:tr h="705530">
                <a:tc>
                  <a:txBody>
                    <a:bodyPr/>
                    <a:lstStyle/>
                    <a:p>
                      <a:r>
                        <a:rPr lang="en-US" dirty="0" smtClean="0"/>
                        <a:t>Botswana</a:t>
                      </a:r>
                      <a:endParaRPr lang="en-US" dirty="0"/>
                    </a:p>
                  </a:txBody>
                  <a:tcPr marL="73237" marR="73237"/>
                </a:tc>
                <a:tc>
                  <a:txBody>
                    <a:bodyPr/>
                    <a:lstStyle/>
                    <a:p>
                      <a:r>
                        <a:rPr lang="en-US" dirty="0" smtClean="0"/>
                        <a:t>0.630</a:t>
                      </a:r>
                      <a:endParaRPr lang="en-US" dirty="0"/>
                    </a:p>
                  </a:txBody>
                  <a:tcPr marL="73237" marR="73237"/>
                </a:tc>
              </a:tr>
            </a:tbl>
          </a:graphicData>
        </a:graphic>
      </p:graphicFrame>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AD43FDEC-762D-45B2-9A80-DE7B185D16F3}" type="slidenum">
              <a:rPr lang="th-TH" smtClean="0"/>
              <a:t>33</a:t>
            </a:fld>
            <a:endParaRPr lang="th-TH"/>
          </a:p>
        </p:txBody>
      </p:sp>
    </p:spTree>
    <p:extLst>
      <p:ext uri="{BB962C8B-B14F-4D97-AF65-F5344CB8AC3E}">
        <p14:creationId xmlns:p14="http://schemas.microsoft.com/office/powerpoint/2010/main" val="1390548870"/>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Inequality in Thailand</a:t>
            </a:r>
            <a:endParaRPr lang="th-TH" dirty="0"/>
          </a:p>
        </p:txBody>
      </p:sp>
      <p:sp>
        <p:nvSpPr>
          <p:cNvPr id="3" name="Content Placeholder 2"/>
          <p:cNvSpPr>
            <a:spLocks noGrp="1"/>
          </p:cNvSpPr>
          <p:nvPr>
            <p:ph idx="1"/>
          </p:nvPr>
        </p:nvSpPr>
        <p:spPr/>
        <p:txBody>
          <a:bodyPr/>
          <a:lstStyle/>
          <a:p>
            <a:r>
              <a:rPr lang="en-US" dirty="0" smtClean="0"/>
              <a:t>1. Income inequality has slightly improved.</a:t>
            </a:r>
          </a:p>
          <a:p>
            <a:pPr lvl="1"/>
            <a:r>
              <a:rPr lang="en-US" dirty="0" smtClean="0"/>
              <a:t>Gini coefficient of income in 2013 was 0.465.</a:t>
            </a:r>
          </a:p>
          <a:p>
            <a:pPr lvl="1"/>
            <a:r>
              <a:rPr lang="en-US" dirty="0" smtClean="0"/>
              <a:t>Income inequality was slightly higher in urban area compared to that in rural which was 0.452 in urban compared to 0.445 in rural area, in 2013.</a:t>
            </a:r>
            <a:endParaRPr lang="th-TH" dirty="0"/>
          </a:p>
        </p:txBody>
      </p:sp>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AD43FDEC-762D-45B2-9A80-DE7B185D16F3}" type="slidenum">
              <a:rPr lang="th-TH" smtClean="0"/>
              <a:t>34</a:t>
            </a:fld>
            <a:endParaRPr lang="th-TH"/>
          </a:p>
        </p:txBody>
      </p:sp>
    </p:spTree>
    <p:extLst>
      <p:ext uri="{BB962C8B-B14F-4D97-AF65-F5344CB8AC3E}">
        <p14:creationId xmlns:p14="http://schemas.microsoft.com/office/powerpoint/2010/main" val="4020629469"/>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15616" y="260648"/>
            <a:ext cx="7571184" cy="6597352"/>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4099" name="Text Box 2"/>
          <p:cNvSpPr txBox="1">
            <a:spLocks noChangeArrowheads="1"/>
          </p:cNvSpPr>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1pPr>
            <a:lvl2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2pPr>
            <a:lvl3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3pPr>
            <a:lvl4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4pPr>
            <a:lvl5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5pPr>
            <a:lvl6pPr marL="25146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6pPr>
            <a:lvl7pPr marL="29718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7pPr>
            <a:lvl8pPr marL="34290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8pPr>
            <a:lvl9pPr marL="38862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9pPr>
          </a:lstStyle>
          <a:p>
            <a:pPr algn="r" eaLnBrk="1" hangingPunct="1"/>
            <a:fld id="{D7E43568-3B4F-4AA3-B8F8-86FD6D51C355}" type="slidenum">
              <a:rPr lang="en-US" altLang="th-TH" sz="1400">
                <a:solidFill>
                  <a:srgbClr val="000000"/>
                </a:solidFill>
              </a:rPr>
              <a:pPr algn="r" eaLnBrk="1" hangingPunct="1"/>
              <a:t>35</a:t>
            </a:fld>
            <a:endParaRPr lang="en-US" altLang="th-TH" sz="1400">
              <a:solidFill>
                <a:srgbClr val="000000"/>
              </a:solidFill>
            </a:endParaRPr>
          </a:p>
        </p:txBody>
      </p:sp>
    </p:spTree>
    <p:extLst>
      <p:ext uri="{BB962C8B-B14F-4D97-AF65-F5344CB8AC3E}">
        <p14:creationId xmlns:p14="http://schemas.microsoft.com/office/powerpoint/2010/main" val="3379517370"/>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ext Box 1"/>
          <p:cNvSpPr txBox="1">
            <a:spLocks noChangeArrowheads="1"/>
          </p:cNvSpPr>
          <p:nvPr/>
        </p:nvSpPr>
        <p:spPr bwMode="auto">
          <a:xfrm>
            <a:off x="457200" y="0"/>
            <a:ext cx="8229600" cy="1143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1pPr>
            <a:lvl2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2pPr>
            <a:lvl3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3pPr>
            <a:lvl4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4pPr>
            <a:lvl5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5pPr>
            <a:lvl6pPr marL="25146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6pPr>
            <a:lvl7pPr marL="29718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7pPr>
            <a:lvl8pPr marL="34290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8pPr>
            <a:lvl9pPr marL="38862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9pPr>
          </a:lstStyle>
          <a:p>
            <a:pPr algn="ctr" eaLnBrk="1" hangingPunct="1"/>
            <a:r>
              <a:rPr lang="en-US" altLang="th-TH" sz="2400">
                <a:solidFill>
                  <a:srgbClr val="000000"/>
                </a:solidFill>
              </a:rPr>
              <a:t>Population served by each doctor by Region:1988-2005  </a:t>
            </a:r>
          </a:p>
        </p:txBody>
      </p:sp>
      <p:pic>
        <p:nvPicPr>
          <p:cNvPr id="22531"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5576" y="914400"/>
            <a:ext cx="8388424" cy="54102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2532" name="Rectangle 3"/>
          <p:cNvSpPr>
            <a:spLocks noChangeArrowheads="1"/>
          </p:cNvSpPr>
          <p:nvPr/>
        </p:nvSpPr>
        <p:spPr bwMode="auto">
          <a:xfrm>
            <a:off x="381000" y="6400800"/>
            <a:ext cx="8229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nchor="ctr"/>
          <a:lstStyle>
            <a:lvl1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1pPr>
            <a:lvl2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2pPr>
            <a:lvl3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3pPr>
            <a:lvl4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4pPr>
            <a:lvl5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5pPr>
            <a:lvl6pPr marL="25146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6pPr>
            <a:lvl7pPr marL="29718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7pPr>
            <a:lvl8pPr marL="34290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8pPr>
            <a:lvl9pPr marL="38862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9pPr>
          </a:lstStyle>
          <a:p>
            <a:pPr eaLnBrk="1" hangingPunct="1"/>
            <a:r>
              <a:rPr lang="en-US" altLang="th-TH" sz="1600">
                <a:solidFill>
                  <a:srgbClr val="000000"/>
                </a:solidFill>
              </a:rPr>
              <a:t>Source: Thai Public Health Report: 2005-2007, Ministry of Public Health</a:t>
            </a:r>
          </a:p>
        </p:txBody>
      </p:sp>
      <p:sp>
        <p:nvSpPr>
          <p:cNvPr id="22533" name="Text Box 4"/>
          <p:cNvSpPr txBox="1">
            <a:spLocks noChangeArrowheads="1"/>
          </p:cNvSpPr>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1pPr>
            <a:lvl2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2pPr>
            <a:lvl3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3pPr>
            <a:lvl4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4pPr>
            <a:lvl5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5pPr>
            <a:lvl6pPr marL="25146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6pPr>
            <a:lvl7pPr marL="29718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7pPr>
            <a:lvl8pPr marL="34290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8pPr>
            <a:lvl9pPr marL="38862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9pPr>
          </a:lstStyle>
          <a:p>
            <a:pPr algn="r" eaLnBrk="1" hangingPunct="1"/>
            <a:fld id="{ECC2E527-95BF-44C5-8FA0-B738E193A3E7}" type="slidenum">
              <a:rPr lang="en-US" altLang="th-TH" sz="1400">
                <a:solidFill>
                  <a:srgbClr val="000000"/>
                </a:solidFill>
              </a:rPr>
              <a:pPr algn="r" eaLnBrk="1" hangingPunct="1"/>
              <a:t>36</a:t>
            </a:fld>
            <a:endParaRPr lang="en-US" altLang="th-TH" sz="1400">
              <a:solidFill>
                <a:srgbClr val="000000"/>
              </a:solidFill>
            </a:endParaRPr>
          </a:p>
        </p:txBody>
      </p:sp>
    </p:spTree>
    <p:extLst>
      <p:ext uri="{BB962C8B-B14F-4D97-AF65-F5344CB8AC3E}">
        <p14:creationId xmlns:p14="http://schemas.microsoft.com/office/powerpoint/2010/main" val="2034565797"/>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ext Box 1"/>
          <p:cNvSpPr txBox="1">
            <a:spLocks noChangeArrowheads="1"/>
          </p:cNvSpPr>
          <p:nvPr/>
        </p:nvSpPr>
        <p:spPr bwMode="auto">
          <a:xfrm>
            <a:off x="457200" y="0"/>
            <a:ext cx="8229600" cy="1143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1pPr>
            <a:lvl2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2pPr>
            <a:lvl3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3pPr>
            <a:lvl4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4pPr>
            <a:lvl5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5pPr>
            <a:lvl6pPr marL="25146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6pPr>
            <a:lvl7pPr marL="29718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7pPr>
            <a:lvl8pPr marL="34290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8pPr>
            <a:lvl9pPr marL="38862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9pPr>
          </a:lstStyle>
          <a:p>
            <a:pPr algn="ctr" eaLnBrk="1" hangingPunct="1"/>
            <a:r>
              <a:rPr lang="en-US" altLang="th-TH" sz="2400">
                <a:solidFill>
                  <a:srgbClr val="000000"/>
                </a:solidFill>
              </a:rPr>
              <a:t>Population per bed by Region: 1988-2005</a:t>
            </a:r>
          </a:p>
        </p:txBody>
      </p:sp>
      <p:sp>
        <p:nvSpPr>
          <p:cNvPr id="32771" name="Rectangle 2"/>
          <p:cNvSpPr>
            <a:spLocks noChangeArrowheads="1"/>
          </p:cNvSpPr>
          <p:nvPr/>
        </p:nvSpPr>
        <p:spPr bwMode="auto">
          <a:xfrm>
            <a:off x="381000" y="6400800"/>
            <a:ext cx="8229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nchor="ctr"/>
          <a:lstStyle>
            <a:lvl1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1pPr>
            <a:lvl2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2pPr>
            <a:lvl3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3pPr>
            <a:lvl4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4pPr>
            <a:lvl5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5pPr>
            <a:lvl6pPr marL="25146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6pPr>
            <a:lvl7pPr marL="29718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7pPr>
            <a:lvl8pPr marL="34290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8pPr>
            <a:lvl9pPr marL="38862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9pPr>
          </a:lstStyle>
          <a:p>
            <a:pPr eaLnBrk="1" hangingPunct="1"/>
            <a:r>
              <a:rPr lang="en-US" altLang="th-TH" sz="1600">
                <a:solidFill>
                  <a:srgbClr val="000000"/>
                </a:solidFill>
              </a:rPr>
              <a:t>Source: Thai Public Health Report: 2005-2007, Ministry of Public Health</a:t>
            </a:r>
          </a:p>
        </p:txBody>
      </p:sp>
      <p:pic>
        <p:nvPicPr>
          <p:cNvPr id="32772"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990600"/>
            <a:ext cx="9144000" cy="52578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32773" name="Text Box 4"/>
          <p:cNvSpPr txBox="1">
            <a:spLocks noChangeArrowheads="1"/>
          </p:cNvSpPr>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1pPr>
            <a:lvl2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2pPr>
            <a:lvl3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3pPr>
            <a:lvl4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4pPr>
            <a:lvl5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5pPr>
            <a:lvl6pPr marL="25146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6pPr>
            <a:lvl7pPr marL="29718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7pPr>
            <a:lvl8pPr marL="34290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8pPr>
            <a:lvl9pPr marL="38862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9pPr>
          </a:lstStyle>
          <a:p>
            <a:pPr algn="r" eaLnBrk="1" hangingPunct="1"/>
            <a:fld id="{9700822E-68AB-4396-8B9B-203641CA47E7}" type="slidenum">
              <a:rPr lang="en-US" altLang="th-TH" sz="1400">
                <a:solidFill>
                  <a:srgbClr val="000000"/>
                </a:solidFill>
              </a:rPr>
              <a:pPr algn="r" eaLnBrk="1" hangingPunct="1"/>
              <a:t>37</a:t>
            </a:fld>
            <a:endParaRPr lang="en-US" altLang="th-TH" sz="1400">
              <a:solidFill>
                <a:srgbClr val="000000"/>
              </a:solidFill>
            </a:endParaRPr>
          </a:p>
        </p:txBody>
      </p:sp>
    </p:spTree>
    <p:extLst>
      <p:ext uri="{BB962C8B-B14F-4D97-AF65-F5344CB8AC3E}">
        <p14:creationId xmlns:p14="http://schemas.microsoft.com/office/powerpoint/2010/main" val="1741488397"/>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pic>
        <p:nvPicPr>
          <p:cNvPr id="4098" name="Picture 2"/>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11487" t="20203" r="12750" b="20954"/>
          <a:stretch/>
        </p:blipFill>
        <p:spPr bwMode="auto">
          <a:xfrm>
            <a:off x="755576" y="188640"/>
            <a:ext cx="7776864" cy="568863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AD43FDEC-762D-45B2-9A80-DE7B185D16F3}" type="slidenum">
              <a:rPr lang="th-TH" smtClean="0"/>
              <a:t>38</a:t>
            </a:fld>
            <a:endParaRPr lang="th-TH"/>
          </a:p>
        </p:txBody>
      </p:sp>
    </p:spTree>
    <p:extLst>
      <p:ext uri="{BB962C8B-B14F-4D97-AF65-F5344CB8AC3E}">
        <p14:creationId xmlns:p14="http://schemas.microsoft.com/office/powerpoint/2010/main" val="417049781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normAutofit/>
          </a:bodyPr>
          <a:lstStyle/>
          <a:p>
            <a:r>
              <a:rPr lang="en-US" dirty="0" smtClean="0"/>
              <a:t>2.Considerable inequality in education between urban and rural areas.</a:t>
            </a:r>
          </a:p>
          <a:p>
            <a:pPr lvl="1"/>
            <a:r>
              <a:rPr lang="en-US" dirty="0" smtClean="0"/>
              <a:t>Tertiary education is more accessible in urban area.</a:t>
            </a:r>
          </a:p>
          <a:p>
            <a:pPr lvl="1"/>
            <a:r>
              <a:rPr lang="en-US" dirty="0" smtClean="0"/>
              <a:t>Net enrollment rate for tertiary education was 39.5 percent in urban, compared to 18.0 in rural area.</a:t>
            </a:r>
          </a:p>
          <a:p>
            <a:pPr lvl="1"/>
            <a:r>
              <a:rPr lang="en-US" dirty="0" smtClean="0"/>
              <a:t>The opportunity to attend tertiary education including higher vocational/technical level for population in urban area was 2.2 times higher than population in rural area.</a:t>
            </a:r>
          </a:p>
          <a:p>
            <a:pPr lvl="1"/>
            <a:r>
              <a:rPr lang="en-US" dirty="0" smtClean="0"/>
              <a:t>Most tertiary institutions are located in the urban area.</a:t>
            </a:r>
            <a:endParaRPr lang="th-TH" dirty="0"/>
          </a:p>
        </p:txBody>
      </p:sp>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AD43FDEC-762D-45B2-9A80-DE7B185D16F3}" type="slidenum">
              <a:rPr lang="th-TH" smtClean="0"/>
              <a:t>39</a:t>
            </a:fld>
            <a:endParaRPr lang="th-TH"/>
          </a:p>
        </p:txBody>
      </p:sp>
    </p:spTree>
    <p:extLst>
      <p:ext uri="{BB962C8B-B14F-4D97-AF65-F5344CB8AC3E}">
        <p14:creationId xmlns:p14="http://schemas.microsoft.com/office/powerpoint/2010/main" val="4184023917"/>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000" dirty="0" smtClean="0"/>
              <a:t>Rural-urban linkages: Economic Linkage and Effects on Poverty Reduction</a:t>
            </a:r>
            <a:endParaRPr lang="th-TH" sz="2000" dirty="0"/>
          </a:p>
        </p:txBody>
      </p:sp>
      <p:sp>
        <p:nvSpPr>
          <p:cNvPr id="3" name="Content Placeholder 2"/>
          <p:cNvSpPr>
            <a:spLocks noGrp="1"/>
          </p:cNvSpPr>
          <p:nvPr>
            <p:ph idx="1"/>
          </p:nvPr>
        </p:nvSpPr>
        <p:spPr/>
        <p:txBody>
          <a:bodyPr/>
          <a:lstStyle/>
          <a:p>
            <a:r>
              <a:rPr lang="en-US" dirty="0" smtClean="0"/>
              <a:t> 1. Industrialization process aim to promote economic growth through economic structural change from agricultural-based to industrial based economy caused the demand for labor to increase dramatically.</a:t>
            </a:r>
            <a:endParaRPr lang="th-TH" dirty="0"/>
          </a:p>
        </p:txBody>
      </p:sp>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AD43FDEC-762D-45B2-9A80-DE7B185D16F3}" type="slidenum">
              <a:rPr lang="th-TH" smtClean="0"/>
              <a:t>40</a:t>
            </a:fld>
            <a:endParaRPr lang="th-TH"/>
          </a:p>
        </p:txBody>
      </p:sp>
    </p:spTree>
    <p:extLst>
      <p:ext uri="{BB962C8B-B14F-4D97-AF65-F5344CB8AC3E}">
        <p14:creationId xmlns:p14="http://schemas.microsoft.com/office/powerpoint/2010/main" val="3258574839"/>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smtClean="0"/>
              <a:t>2. the migration from rural to urban areas has brought change to the structure of household income. According to the 2002 Migration Survey by National statistical Office, as many as 85 percent of households in the lowest income quintile received remittances from migrated members.</a:t>
            </a:r>
            <a:endParaRPr lang="en-US" dirty="0"/>
          </a:p>
        </p:txBody>
      </p:sp>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AD43FDEC-762D-45B2-9A80-DE7B185D16F3}" type="slidenum">
              <a:rPr lang="th-TH" smtClean="0"/>
              <a:t>41</a:t>
            </a:fld>
            <a:endParaRPr lang="th-TH"/>
          </a:p>
        </p:txBody>
      </p:sp>
    </p:spTree>
    <p:extLst>
      <p:ext uri="{BB962C8B-B14F-4D97-AF65-F5344CB8AC3E}">
        <p14:creationId xmlns:p14="http://schemas.microsoft.com/office/powerpoint/2010/main" val="935031708"/>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r>
              <a:rPr lang="en-US" dirty="0" smtClean="0"/>
              <a:t>3. migration from rural to urban areas to seek jobs in non-agricultural sectors has been one of the main factors causing urban poverty. With higher living cost in urban area than in rural area, these internal migrant workers ended up living in poverty. The most critical problem is the lack of housing. As working-age population migrated to urban areas, elderly and children have been left behind in rural areas.</a:t>
            </a:r>
            <a:endParaRPr lang="en-US" dirty="0"/>
          </a:p>
        </p:txBody>
      </p:sp>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AD43FDEC-762D-45B2-9A80-DE7B185D16F3}" type="slidenum">
              <a:rPr lang="th-TH" smtClean="0"/>
              <a:t>42</a:t>
            </a:fld>
            <a:endParaRPr lang="th-TH"/>
          </a:p>
        </p:txBody>
      </p:sp>
    </p:spTree>
    <p:extLst>
      <p:ext uri="{BB962C8B-B14F-4D97-AF65-F5344CB8AC3E}">
        <p14:creationId xmlns:p14="http://schemas.microsoft.com/office/powerpoint/2010/main" val="4289779511"/>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9900FF"/>
                </a:solidFill>
              </a:rPr>
              <a:t>C. Policies to Reduce Poverty</a:t>
            </a:r>
            <a:endParaRPr lang="en-US" dirty="0">
              <a:solidFill>
                <a:srgbClr val="9900FF"/>
              </a:solidFill>
            </a:endParaRPr>
          </a:p>
        </p:txBody>
      </p:sp>
      <p:sp>
        <p:nvSpPr>
          <p:cNvPr id="3" name="Content Placeholder 2"/>
          <p:cNvSpPr>
            <a:spLocks noGrp="1"/>
          </p:cNvSpPr>
          <p:nvPr>
            <p:ph idx="1"/>
          </p:nvPr>
        </p:nvSpPr>
        <p:spPr/>
        <p:txBody>
          <a:bodyPr/>
          <a:lstStyle/>
          <a:p>
            <a:r>
              <a:rPr lang="en-US" dirty="0" smtClean="0"/>
              <a:t>Policies implemented during the 11</a:t>
            </a:r>
            <a:r>
              <a:rPr lang="en-US" baseline="30000" dirty="0" smtClean="0"/>
              <a:t>th</a:t>
            </a:r>
            <a:r>
              <a:rPr lang="en-US" dirty="0" smtClean="0"/>
              <a:t> Master Plan (2011-2016) to combat poverty include measures to reduce living expenses, 300-Baht nationwide minimum wage, rice-pledging scheme, debt-suspension program for low-income farmers, set up several activity specific funds (e.g. education loan fund, SML development fund), expand coverage and amount of elderly allowance.</a:t>
            </a:r>
            <a:endParaRPr lang="en-US" dirty="0"/>
          </a:p>
        </p:txBody>
      </p:sp>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AD43FDEC-762D-45B2-9A80-DE7B185D16F3}" type="slidenum">
              <a:rPr lang="th-TH" smtClean="0"/>
              <a:t>43</a:t>
            </a:fld>
            <a:endParaRPr lang="th-TH"/>
          </a:p>
        </p:txBody>
      </p:sp>
    </p:spTree>
    <p:extLst>
      <p:ext uri="{BB962C8B-B14F-4D97-AF65-F5344CB8AC3E}">
        <p14:creationId xmlns:p14="http://schemas.microsoft.com/office/powerpoint/2010/main" val="772138902"/>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179388" y="369888"/>
            <a:ext cx="8713787" cy="442912"/>
          </a:xfrm>
        </p:spPr>
        <p:txBody>
          <a:bodyPr/>
          <a:lstStyle/>
          <a:p>
            <a:pPr eaLnBrk="1" hangingPunct="1"/>
            <a:r>
              <a:rPr lang="en-US" altLang="th-TH" sz="2300" b="1" dirty="0" smtClean="0"/>
              <a:t>Table : Ad Hoc Characteristics of the Poverty Target Groups</a:t>
            </a:r>
            <a:r>
              <a:rPr lang="en-US" altLang="th-TH" sz="2300" dirty="0" smtClean="0"/>
              <a:t> </a:t>
            </a:r>
          </a:p>
        </p:txBody>
      </p:sp>
      <p:graphicFrame>
        <p:nvGraphicFramePr>
          <p:cNvPr id="13406" name="Group 94"/>
          <p:cNvGraphicFramePr>
            <a:graphicFrameLocks noGrp="1"/>
          </p:cNvGraphicFramePr>
          <p:nvPr>
            <p:ph type="tbl" idx="1"/>
          </p:nvPr>
        </p:nvGraphicFramePr>
        <p:xfrm>
          <a:off x="250825" y="1255713"/>
          <a:ext cx="8713788" cy="5213884"/>
        </p:xfrm>
        <a:graphic>
          <a:graphicData uri="http://schemas.openxmlformats.org/drawingml/2006/table">
            <a:tbl>
              <a:tblPr/>
              <a:tblGrid>
                <a:gridCol w="3168650"/>
                <a:gridCol w="2232025"/>
                <a:gridCol w="3313113"/>
              </a:tblGrid>
              <a:tr h="733336">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ctr"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2000" b="1" i="0" u="none" strike="noStrike" cap="none" normalizeH="0" baseline="0" dirty="0" smtClean="0">
                          <a:ln>
                            <a:noFill/>
                          </a:ln>
                          <a:solidFill>
                            <a:schemeClr val="tx1"/>
                          </a:solidFill>
                          <a:effectLst/>
                          <a:latin typeface="Times New Roman" pitchFamily="18" charset="0"/>
                          <a:cs typeface="Angsana New" pitchFamily="18" charset="-34"/>
                        </a:rPr>
                        <a:t>The Extreme/ Chronically Poor</a:t>
                      </a:r>
                    </a:p>
                  </a:txBody>
                  <a:tcPr marT="45714" marB="4571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ctr"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2000" b="1" i="0" u="none" strike="noStrike" cap="none" normalizeH="0" baseline="0" smtClean="0">
                          <a:ln>
                            <a:noFill/>
                          </a:ln>
                          <a:solidFill>
                            <a:schemeClr val="tx1"/>
                          </a:solidFill>
                          <a:effectLst/>
                          <a:latin typeface="Times New Roman" pitchFamily="18" charset="0"/>
                          <a:cs typeface="Angsana New" pitchFamily="18" charset="-34"/>
                        </a:rPr>
                        <a:t>The Moderately Poor</a:t>
                      </a: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ctr"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2000" b="1" i="0" u="none" strike="noStrike" cap="none" normalizeH="0" baseline="0" smtClean="0">
                          <a:ln>
                            <a:noFill/>
                          </a:ln>
                          <a:solidFill>
                            <a:schemeClr val="tx1"/>
                          </a:solidFill>
                          <a:effectLst/>
                          <a:latin typeface="Times New Roman" pitchFamily="18" charset="0"/>
                          <a:cs typeface="Angsana New" pitchFamily="18" charset="-34"/>
                        </a:rPr>
                        <a:t>The Vulnerable</a:t>
                      </a:r>
                    </a:p>
                  </a:txBody>
                  <a:tcPr marT="45714" marB="4571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r h="4480014">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l"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2000" b="1" i="0" u="none" strike="noStrike" cap="none" normalizeH="0" baseline="0" smtClean="0">
                          <a:ln>
                            <a:noFill/>
                          </a:ln>
                          <a:solidFill>
                            <a:schemeClr val="tx1"/>
                          </a:solidFill>
                          <a:effectLst/>
                          <a:latin typeface="Times New Roman" pitchFamily="18" charset="0"/>
                          <a:cs typeface="Angsana New" pitchFamily="18" charset="-34"/>
                        </a:rPr>
                        <a:t>Landless Farmers</a:t>
                      </a:r>
                    </a:p>
                    <a:p>
                      <a:pPr marL="0" marR="0" lvl="0" indent="0" algn="l"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endParaRPr kumimoji="0" lang="en-US" altLang="th-TH" sz="2000" b="1" i="0" u="none" strike="noStrike" cap="none" normalizeH="0" baseline="0" smtClean="0">
                        <a:ln>
                          <a:noFill/>
                        </a:ln>
                        <a:solidFill>
                          <a:schemeClr val="tx1"/>
                        </a:solidFill>
                        <a:effectLst/>
                        <a:latin typeface="Times New Roman" pitchFamily="18" charset="0"/>
                        <a:cs typeface="Angsana New" pitchFamily="18" charset="-34"/>
                      </a:endParaRPr>
                    </a:p>
                    <a:p>
                      <a:pPr marL="0" marR="0" lvl="0" indent="0" algn="l"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2000" b="1" i="0" u="none" strike="noStrike" cap="none" normalizeH="0" baseline="0" smtClean="0">
                          <a:ln>
                            <a:noFill/>
                          </a:ln>
                          <a:solidFill>
                            <a:schemeClr val="tx1"/>
                          </a:solidFill>
                          <a:effectLst/>
                          <a:latin typeface="Times New Roman" pitchFamily="18" charset="0"/>
                          <a:cs typeface="Angsana New" pitchFamily="18" charset="-34"/>
                        </a:rPr>
                        <a:t>Child Labors</a:t>
                      </a:r>
                    </a:p>
                    <a:p>
                      <a:pPr marL="0" marR="0" lvl="0" indent="0" algn="l"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endParaRPr kumimoji="0" lang="en-US" altLang="th-TH" sz="2000" b="1" i="0" u="none" strike="noStrike" cap="none" normalizeH="0" baseline="0" smtClean="0">
                        <a:ln>
                          <a:noFill/>
                        </a:ln>
                        <a:solidFill>
                          <a:schemeClr val="tx1"/>
                        </a:solidFill>
                        <a:effectLst/>
                        <a:latin typeface="Times New Roman" pitchFamily="18" charset="0"/>
                        <a:cs typeface="Angsana New" pitchFamily="18" charset="-34"/>
                      </a:endParaRPr>
                    </a:p>
                    <a:p>
                      <a:pPr marL="0" marR="0" lvl="0" indent="0" algn="l"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2000" b="1" i="0" u="none" strike="noStrike" cap="none" normalizeH="0" baseline="0" smtClean="0">
                          <a:ln>
                            <a:noFill/>
                          </a:ln>
                          <a:solidFill>
                            <a:schemeClr val="tx1"/>
                          </a:solidFill>
                          <a:effectLst/>
                          <a:latin typeface="Times New Roman" pitchFamily="18" charset="0"/>
                          <a:cs typeface="Angsana New" pitchFamily="18" charset="-34"/>
                        </a:rPr>
                        <a:t>Agricultural Temporary Worker</a:t>
                      </a:r>
                    </a:p>
                    <a:p>
                      <a:pPr marL="0" marR="0" lvl="0" indent="0" algn="l"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endParaRPr kumimoji="0" lang="en-US" altLang="th-TH" sz="2000" b="1" i="0" u="none" strike="noStrike" cap="none" normalizeH="0" baseline="0" smtClean="0">
                        <a:ln>
                          <a:noFill/>
                        </a:ln>
                        <a:solidFill>
                          <a:schemeClr val="tx1"/>
                        </a:solidFill>
                        <a:effectLst/>
                        <a:latin typeface="Times New Roman" pitchFamily="18" charset="0"/>
                        <a:cs typeface="Angsana New" pitchFamily="18" charset="-34"/>
                      </a:endParaRPr>
                    </a:p>
                    <a:p>
                      <a:pPr marL="0" marR="0" lvl="0" indent="0" algn="l"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2000" b="1" i="0" u="none" strike="noStrike" cap="none" normalizeH="0" baseline="0" smtClean="0">
                          <a:ln>
                            <a:noFill/>
                          </a:ln>
                          <a:solidFill>
                            <a:schemeClr val="tx1"/>
                          </a:solidFill>
                          <a:effectLst/>
                          <a:latin typeface="Times New Roman" pitchFamily="18" charset="0"/>
                          <a:cs typeface="Angsana New" pitchFamily="18" charset="-34"/>
                        </a:rPr>
                        <a:t>Unemployed with no other income</a:t>
                      </a:r>
                    </a:p>
                  </a:txBody>
                  <a:tcPr marT="45714" marB="4571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l"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endParaRPr kumimoji="0" lang="en-US" altLang="th-TH" sz="2000" b="1" i="0" u="none" strike="noStrike" cap="none" normalizeH="0" baseline="0" dirty="0" smtClean="0">
                        <a:ln>
                          <a:noFill/>
                        </a:ln>
                        <a:solidFill>
                          <a:schemeClr val="tx1"/>
                        </a:solidFill>
                        <a:effectLst/>
                        <a:latin typeface="Times New Roman" pitchFamily="18" charset="0"/>
                        <a:cs typeface="Angsana New" pitchFamily="18" charset="-34"/>
                      </a:endParaRP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l"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2000" b="1" i="0" u="none" strike="noStrike" cap="none" normalizeH="0" baseline="0" smtClean="0">
                          <a:ln>
                            <a:noFill/>
                          </a:ln>
                          <a:solidFill>
                            <a:schemeClr val="tx1"/>
                          </a:solidFill>
                          <a:effectLst/>
                          <a:latin typeface="Times New Roman" pitchFamily="18" charset="0"/>
                          <a:cs typeface="Angsana New" pitchFamily="18" charset="-34"/>
                        </a:rPr>
                        <a:t>Having jobs with high risk of accident</a:t>
                      </a:r>
                    </a:p>
                    <a:p>
                      <a:pPr marL="0" marR="0" lvl="0" indent="0" algn="l"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endParaRPr kumimoji="0" lang="en-US" altLang="th-TH" sz="2000" b="1" i="0" u="none" strike="noStrike" cap="none" normalizeH="0" baseline="0" smtClean="0">
                        <a:ln>
                          <a:noFill/>
                        </a:ln>
                        <a:solidFill>
                          <a:schemeClr val="tx1"/>
                        </a:solidFill>
                        <a:effectLst/>
                        <a:latin typeface="Times New Roman" pitchFamily="18" charset="0"/>
                        <a:cs typeface="Angsana New" pitchFamily="18" charset="-34"/>
                      </a:endParaRPr>
                    </a:p>
                    <a:p>
                      <a:pPr marL="0" marR="0" lvl="0" indent="0" algn="l"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2000" b="1" i="0" u="none" strike="noStrike" cap="none" normalizeH="0" baseline="0" smtClean="0">
                          <a:ln>
                            <a:noFill/>
                          </a:ln>
                          <a:solidFill>
                            <a:schemeClr val="tx1"/>
                          </a:solidFill>
                          <a:effectLst/>
                          <a:latin typeface="Times New Roman" pitchFamily="18" charset="0"/>
                          <a:cs typeface="Angsana New" pitchFamily="18" charset="-34"/>
                        </a:rPr>
                        <a:t>Workers with sufficient income but unstable jobs</a:t>
                      </a:r>
                    </a:p>
                    <a:p>
                      <a:pPr marL="0" marR="0" lvl="0" indent="0" algn="l"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endParaRPr kumimoji="0" lang="en-US" altLang="th-TH" sz="2000" b="1" i="0" u="none" strike="noStrike" cap="none" normalizeH="0" baseline="0" smtClean="0">
                        <a:ln>
                          <a:noFill/>
                        </a:ln>
                        <a:solidFill>
                          <a:schemeClr val="tx1"/>
                        </a:solidFill>
                        <a:effectLst/>
                        <a:latin typeface="Times New Roman" pitchFamily="18" charset="0"/>
                        <a:cs typeface="Angsana New" pitchFamily="18" charset="-34"/>
                      </a:endParaRPr>
                    </a:p>
                    <a:p>
                      <a:pPr marL="0" marR="0" lvl="0" indent="0" algn="l"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2000" b="1" i="0" u="none" strike="noStrike" cap="none" normalizeH="0" baseline="0" smtClean="0">
                          <a:ln>
                            <a:noFill/>
                          </a:ln>
                          <a:solidFill>
                            <a:schemeClr val="tx1"/>
                          </a:solidFill>
                          <a:effectLst/>
                          <a:latin typeface="Times New Roman" pitchFamily="18" charset="0"/>
                          <a:cs typeface="Angsana New" pitchFamily="18" charset="-34"/>
                        </a:rPr>
                        <a:t>Middle-aged workers with no modern skills</a:t>
                      </a:r>
                    </a:p>
                    <a:p>
                      <a:pPr marL="0" marR="0" lvl="0" indent="0" algn="l"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endParaRPr kumimoji="0" lang="en-US" altLang="th-TH" sz="2000" b="1" i="0" u="none" strike="noStrike" cap="none" normalizeH="0" baseline="0" smtClean="0">
                        <a:ln>
                          <a:noFill/>
                        </a:ln>
                        <a:solidFill>
                          <a:schemeClr val="tx1"/>
                        </a:solidFill>
                        <a:effectLst/>
                        <a:latin typeface="Times New Roman" pitchFamily="18" charset="0"/>
                        <a:cs typeface="Angsana New" pitchFamily="18" charset="-34"/>
                      </a:endParaRPr>
                    </a:p>
                    <a:p>
                      <a:pPr marL="0" marR="0" lvl="0" indent="0" algn="l"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2000" b="1" i="0" u="none" strike="noStrike" cap="none" normalizeH="0" baseline="0" smtClean="0">
                          <a:ln>
                            <a:noFill/>
                          </a:ln>
                          <a:solidFill>
                            <a:schemeClr val="tx1"/>
                          </a:solidFill>
                          <a:effectLst/>
                          <a:latin typeface="Times New Roman" pitchFamily="18" charset="0"/>
                          <a:cs typeface="Angsana New" pitchFamily="18" charset="-34"/>
                        </a:rPr>
                        <a:t>Petty Traders with no permanent stores</a:t>
                      </a:r>
                    </a:p>
                    <a:p>
                      <a:pPr marL="0" marR="0" lvl="0" indent="0" algn="l"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2000" b="1" i="0" u="none" strike="noStrike" cap="none" normalizeH="0" baseline="0" smtClean="0">
                          <a:ln>
                            <a:noFill/>
                          </a:ln>
                          <a:solidFill>
                            <a:schemeClr val="tx1"/>
                          </a:solidFill>
                          <a:effectLst/>
                          <a:latin typeface="Times New Roman" pitchFamily="18" charset="0"/>
                          <a:cs typeface="Angsana New" pitchFamily="18" charset="-34"/>
                        </a:rPr>
                        <a:t>Low-income earners lacking ability to plan</a:t>
                      </a:r>
                    </a:p>
                  </a:txBody>
                  <a:tcPr marT="45714" marB="4571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extLst>
      <p:ext uri="{BB962C8B-B14F-4D97-AF65-F5344CB8AC3E}">
        <p14:creationId xmlns:p14="http://schemas.microsoft.com/office/powerpoint/2010/main" val="497328012"/>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4"/>
          <p:cNvSpPr>
            <a:spLocks noGrp="1" noChangeArrowheads="1"/>
          </p:cNvSpPr>
          <p:nvPr>
            <p:ph type="title"/>
          </p:nvPr>
        </p:nvSpPr>
        <p:spPr>
          <a:xfrm>
            <a:off x="179388" y="369888"/>
            <a:ext cx="8713787" cy="442912"/>
          </a:xfrm>
        </p:spPr>
        <p:txBody>
          <a:bodyPr/>
          <a:lstStyle/>
          <a:p>
            <a:pPr eaLnBrk="1" hangingPunct="1"/>
            <a:r>
              <a:rPr lang="en-US" altLang="th-TH" sz="2300" b="1" dirty="0" smtClean="0"/>
              <a:t>Table: Ad Hoc Characteristics of the Poverty Target Groups</a:t>
            </a:r>
            <a:r>
              <a:rPr lang="en-US" altLang="th-TH" sz="2300" dirty="0" smtClean="0"/>
              <a:t> </a:t>
            </a:r>
          </a:p>
        </p:txBody>
      </p:sp>
      <p:graphicFrame>
        <p:nvGraphicFramePr>
          <p:cNvPr id="11441" name="Group 177"/>
          <p:cNvGraphicFramePr>
            <a:graphicFrameLocks noGrp="1"/>
          </p:cNvGraphicFramePr>
          <p:nvPr>
            <p:ph type="tbl" idx="1"/>
          </p:nvPr>
        </p:nvGraphicFramePr>
        <p:xfrm>
          <a:off x="250825" y="1255713"/>
          <a:ext cx="8713788" cy="4876800"/>
        </p:xfrm>
        <a:graphic>
          <a:graphicData uri="http://schemas.openxmlformats.org/drawingml/2006/table">
            <a:tbl>
              <a:tblPr/>
              <a:tblGrid>
                <a:gridCol w="3313113"/>
                <a:gridCol w="2808287"/>
                <a:gridCol w="2592388"/>
              </a:tblGrid>
              <a:tr h="733425">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ctr"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2200" b="1" i="0" u="none" strike="noStrike" cap="none" normalizeH="0" baseline="0" smtClean="0">
                          <a:ln>
                            <a:noFill/>
                          </a:ln>
                          <a:solidFill>
                            <a:schemeClr val="tx1"/>
                          </a:solidFill>
                          <a:effectLst/>
                          <a:latin typeface="Times New Roman" pitchFamily="18" charset="0"/>
                          <a:cs typeface="Angsana New" pitchFamily="18" charset="-34"/>
                        </a:rPr>
                        <a:t>The Extreme/ Chronically Poor</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ctr"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2200" b="1" i="0" u="none" strike="noStrike" cap="none" normalizeH="0" baseline="0" smtClean="0">
                          <a:ln>
                            <a:noFill/>
                          </a:ln>
                          <a:solidFill>
                            <a:schemeClr val="tx1"/>
                          </a:solidFill>
                          <a:effectLst/>
                          <a:latin typeface="Times New Roman" pitchFamily="18" charset="0"/>
                          <a:cs typeface="Angsana New" pitchFamily="18" charset="-34"/>
                        </a:rPr>
                        <a:t>The Moderately Poor</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ctr"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2200" b="1" i="0" u="none" strike="noStrike" cap="none" normalizeH="0" baseline="0" smtClean="0">
                          <a:ln>
                            <a:noFill/>
                          </a:ln>
                          <a:solidFill>
                            <a:schemeClr val="tx1"/>
                          </a:solidFill>
                          <a:effectLst/>
                          <a:latin typeface="Times New Roman" pitchFamily="18" charset="0"/>
                          <a:cs typeface="Angsana New" pitchFamily="18" charset="-34"/>
                        </a:rPr>
                        <a:t>The Vulnerable</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r h="765175">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l"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2000" b="1" i="0" u="none" strike="noStrike" cap="none" normalizeH="0" baseline="0" smtClean="0">
                          <a:ln>
                            <a:noFill/>
                          </a:ln>
                          <a:solidFill>
                            <a:schemeClr val="tx1"/>
                          </a:solidFill>
                          <a:effectLst/>
                          <a:latin typeface="Times New Roman" pitchFamily="18" charset="0"/>
                          <a:cs typeface="Angsana New" pitchFamily="18" charset="-34"/>
                        </a:rPr>
                        <a:t>Facing Extreme Hardship</a:t>
                      </a:r>
                    </a:p>
                    <a:p>
                      <a:pPr marL="0" marR="0" lvl="0" indent="0" algn="l"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endParaRPr kumimoji="0" lang="en-US" altLang="th-TH" sz="2000" b="1" i="0" u="none" strike="noStrike" cap="none" normalizeH="0" baseline="0" smtClean="0">
                        <a:ln>
                          <a:noFill/>
                        </a:ln>
                        <a:solidFill>
                          <a:schemeClr val="tx1"/>
                        </a:solidFill>
                        <a:effectLst/>
                        <a:latin typeface="Times New Roman" pitchFamily="18" charset="0"/>
                        <a:cs typeface="Angsana New" pitchFamily="18" charset="-34"/>
                      </a:endParaRPr>
                    </a:p>
                    <a:p>
                      <a:pPr marL="0" marR="0" lvl="0" indent="0" algn="l"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2000" b="1" i="0" u="none" strike="noStrike" cap="none" normalizeH="0" baseline="0" smtClean="0">
                          <a:ln>
                            <a:noFill/>
                          </a:ln>
                          <a:solidFill>
                            <a:schemeClr val="tx1"/>
                          </a:solidFill>
                          <a:effectLst/>
                          <a:latin typeface="Times New Roman" pitchFamily="18" charset="0"/>
                          <a:cs typeface="Angsana New" pitchFamily="18" charset="-34"/>
                        </a:rPr>
                        <a:t>No Education</a:t>
                      </a:r>
                    </a:p>
                    <a:p>
                      <a:pPr marL="0" marR="0" lvl="0" indent="0" algn="l"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endParaRPr kumimoji="0" lang="en-US" altLang="th-TH" sz="2000" b="1" i="0" u="none" strike="noStrike" cap="none" normalizeH="0" baseline="0" smtClean="0">
                        <a:ln>
                          <a:noFill/>
                        </a:ln>
                        <a:solidFill>
                          <a:schemeClr val="tx1"/>
                        </a:solidFill>
                        <a:effectLst/>
                        <a:latin typeface="Times New Roman" pitchFamily="18" charset="0"/>
                        <a:cs typeface="Angsana New" pitchFamily="18" charset="-34"/>
                      </a:endParaRPr>
                    </a:p>
                    <a:p>
                      <a:pPr marL="0" marR="0" lvl="0" indent="0" algn="l"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2000" b="1" i="0" u="none" strike="noStrike" cap="none" normalizeH="0" baseline="0" smtClean="0">
                          <a:ln>
                            <a:noFill/>
                          </a:ln>
                          <a:solidFill>
                            <a:schemeClr val="tx1"/>
                          </a:solidFill>
                          <a:effectLst/>
                          <a:latin typeface="Times New Roman" pitchFamily="18" charset="0"/>
                          <a:cs typeface="Angsana New" pitchFamily="18" charset="-34"/>
                        </a:rPr>
                        <a:t>No Savings and Assets (both durable and non-durable)</a:t>
                      </a:r>
                    </a:p>
                    <a:p>
                      <a:pPr marL="0" marR="0" lvl="0" indent="0" algn="l"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endParaRPr kumimoji="0" lang="en-US" altLang="th-TH" sz="2000" b="1" i="0" u="none" strike="noStrike" cap="none" normalizeH="0" baseline="0" smtClean="0">
                        <a:ln>
                          <a:noFill/>
                        </a:ln>
                        <a:solidFill>
                          <a:schemeClr val="tx1"/>
                        </a:solidFill>
                        <a:effectLst/>
                        <a:latin typeface="Times New Roman" pitchFamily="18" charset="0"/>
                        <a:cs typeface="Angsana New" pitchFamily="18" charset="-34"/>
                      </a:endParaRPr>
                    </a:p>
                    <a:p>
                      <a:pPr marL="0" marR="0" lvl="0" indent="0" algn="l"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2000" b="1" i="0" u="none" strike="noStrike" cap="none" normalizeH="0" baseline="0" smtClean="0">
                          <a:ln>
                            <a:noFill/>
                          </a:ln>
                          <a:solidFill>
                            <a:schemeClr val="tx1"/>
                          </a:solidFill>
                          <a:effectLst/>
                          <a:latin typeface="Times New Roman" pitchFamily="18" charset="0"/>
                          <a:cs typeface="Angsana New" pitchFamily="18" charset="-34"/>
                        </a:rPr>
                        <a:t>General workers with high family dependents such as children, elderly, chronically illed or disabled members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l"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2000" b="1" i="0" u="none" strike="noStrike" cap="none" normalizeH="0" baseline="0" smtClean="0">
                          <a:ln>
                            <a:noFill/>
                          </a:ln>
                          <a:solidFill>
                            <a:schemeClr val="tx1"/>
                          </a:solidFill>
                          <a:effectLst/>
                          <a:latin typeface="Times New Roman" pitchFamily="18" charset="0"/>
                          <a:cs typeface="Angsana New" pitchFamily="18" charset="-34"/>
                        </a:rPr>
                        <a:t>Low Education</a:t>
                      </a:r>
                    </a:p>
                    <a:p>
                      <a:pPr marL="0" marR="0" lvl="0" indent="0" algn="l"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endParaRPr kumimoji="0" lang="en-US" altLang="th-TH" sz="2000" b="1" i="0" u="none" strike="noStrike" cap="none" normalizeH="0" baseline="0" smtClean="0">
                        <a:ln>
                          <a:noFill/>
                        </a:ln>
                        <a:solidFill>
                          <a:schemeClr val="tx1"/>
                        </a:solidFill>
                        <a:effectLst/>
                        <a:latin typeface="Times New Roman" pitchFamily="18" charset="0"/>
                        <a:cs typeface="Angsana New" pitchFamily="18" charset="-34"/>
                      </a:endParaRPr>
                    </a:p>
                    <a:p>
                      <a:pPr marL="0" marR="0" lvl="0" indent="0" algn="l"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2000" b="1" i="0" u="none" strike="noStrike" cap="none" normalizeH="0" baseline="0" smtClean="0">
                          <a:ln>
                            <a:noFill/>
                          </a:ln>
                          <a:solidFill>
                            <a:schemeClr val="tx1"/>
                          </a:solidFill>
                          <a:effectLst/>
                          <a:latin typeface="Times New Roman" pitchFamily="18" charset="0"/>
                          <a:cs typeface="Angsana New" pitchFamily="18" charset="-34"/>
                        </a:rPr>
                        <a:t>No Savings, May possess some low-valued non-durable assets</a:t>
                      </a:r>
                    </a:p>
                    <a:p>
                      <a:pPr marL="0" marR="0" lvl="0" indent="0" algn="l"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endParaRPr kumimoji="0" lang="en-US" altLang="th-TH" sz="2000" b="1" i="0" u="none" strike="noStrike" cap="none" normalizeH="0" baseline="0" smtClean="0">
                        <a:ln>
                          <a:noFill/>
                        </a:ln>
                        <a:solidFill>
                          <a:schemeClr val="tx1"/>
                        </a:solidFill>
                        <a:effectLst/>
                        <a:latin typeface="Times New Roman" pitchFamily="18" charset="0"/>
                        <a:cs typeface="Angsana New" pitchFamily="18" charset="-34"/>
                      </a:endParaRPr>
                    </a:p>
                    <a:p>
                      <a:pPr marL="0" marR="0" lvl="0" indent="0" algn="l"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2000" b="1" i="0" u="none" strike="noStrike" cap="none" normalizeH="0" baseline="0" smtClean="0">
                          <a:ln>
                            <a:noFill/>
                          </a:ln>
                          <a:solidFill>
                            <a:schemeClr val="tx1"/>
                          </a:solidFill>
                          <a:effectLst/>
                          <a:latin typeface="Times New Roman" pitchFamily="18" charset="0"/>
                          <a:cs typeface="Angsana New" pitchFamily="18" charset="-34"/>
                        </a:rPr>
                        <a:t>Farmers with little lands and low yields</a:t>
                      </a:r>
                    </a:p>
                    <a:p>
                      <a:pPr marL="0" marR="0" lvl="0" indent="0" algn="l"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endParaRPr kumimoji="0" lang="en-US" altLang="th-TH" sz="2000" b="1" i="0" u="none" strike="noStrike" cap="none" normalizeH="0" baseline="0" smtClean="0">
                        <a:ln>
                          <a:noFill/>
                        </a:ln>
                        <a:solidFill>
                          <a:schemeClr val="tx1"/>
                        </a:solidFill>
                        <a:effectLst/>
                        <a:latin typeface="Times New Roman" pitchFamily="18" charset="0"/>
                        <a:cs typeface="Angsana New" pitchFamily="18" charset="-34"/>
                      </a:endParaRPr>
                    </a:p>
                    <a:p>
                      <a:pPr marL="0" marR="0" lvl="0" indent="0" algn="l"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2000" b="1" i="0" u="none" strike="noStrike" cap="none" normalizeH="0" baseline="0" smtClean="0">
                          <a:ln>
                            <a:noFill/>
                          </a:ln>
                          <a:solidFill>
                            <a:schemeClr val="tx1"/>
                          </a:solidFill>
                          <a:effectLst/>
                          <a:latin typeface="Times New Roman" pitchFamily="18" charset="0"/>
                          <a:cs typeface="Angsana New" pitchFamily="18" charset="-34"/>
                        </a:rPr>
                        <a:t>Peddlers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l"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2000" b="1" i="0" u="none" strike="noStrike" cap="none" normalizeH="0" baseline="0" smtClean="0">
                          <a:ln>
                            <a:noFill/>
                          </a:ln>
                          <a:solidFill>
                            <a:schemeClr val="tx1"/>
                          </a:solidFill>
                          <a:effectLst/>
                          <a:latin typeface="Times New Roman" pitchFamily="18" charset="0"/>
                          <a:cs typeface="Angsana New" pitchFamily="18" charset="-34"/>
                        </a:rPr>
                        <a:t>No higher than secondary education</a:t>
                      </a:r>
                    </a:p>
                    <a:p>
                      <a:pPr marL="0" marR="0" lvl="0" indent="0" algn="l"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endParaRPr kumimoji="0" lang="en-US" altLang="th-TH" sz="2000" b="1" i="0" u="none" strike="noStrike" cap="none" normalizeH="0" baseline="0" smtClean="0">
                        <a:ln>
                          <a:noFill/>
                        </a:ln>
                        <a:solidFill>
                          <a:schemeClr val="tx1"/>
                        </a:solidFill>
                        <a:effectLst/>
                        <a:latin typeface="Times New Roman" pitchFamily="18" charset="0"/>
                        <a:cs typeface="Angsana New" pitchFamily="18" charset="-34"/>
                      </a:endParaRPr>
                    </a:p>
                    <a:p>
                      <a:pPr marL="0" marR="0" lvl="0" indent="0" algn="l"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2000" b="1" i="0" u="none" strike="noStrike" cap="none" normalizeH="0" baseline="0" smtClean="0">
                          <a:ln>
                            <a:noFill/>
                          </a:ln>
                          <a:solidFill>
                            <a:schemeClr val="tx1"/>
                          </a:solidFill>
                          <a:effectLst/>
                          <a:latin typeface="Times New Roman" pitchFamily="18" charset="0"/>
                          <a:cs typeface="Angsana New" pitchFamily="18" charset="-34"/>
                        </a:rPr>
                        <a:t>Little savings</a:t>
                      </a:r>
                    </a:p>
                    <a:p>
                      <a:pPr marL="0" marR="0" lvl="0" indent="0" algn="l"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endParaRPr kumimoji="0" lang="en-US" altLang="th-TH" sz="2000" b="1" i="0" u="none" strike="noStrike" cap="none" normalizeH="0" baseline="0" smtClean="0">
                        <a:ln>
                          <a:noFill/>
                        </a:ln>
                        <a:solidFill>
                          <a:schemeClr val="tx1"/>
                        </a:solidFill>
                        <a:effectLst/>
                        <a:latin typeface="Times New Roman" pitchFamily="18" charset="0"/>
                        <a:cs typeface="Angsana New" pitchFamily="18" charset="-34"/>
                      </a:endParaRPr>
                    </a:p>
                    <a:p>
                      <a:pPr marL="0" marR="0" lvl="0" indent="0" algn="l"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2000" b="1" i="0" u="none" strike="noStrike" cap="none" normalizeH="0" baseline="0" smtClean="0">
                          <a:ln>
                            <a:noFill/>
                          </a:ln>
                          <a:solidFill>
                            <a:schemeClr val="tx1"/>
                          </a:solidFill>
                          <a:effectLst/>
                          <a:latin typeface="Times New Roman" pitchFamily="18" charset="0"/>
                          <a:cs typeface="Angsana New" pitchFamily="18" charset="-34"/>
                        </a:rPr>
                        <a:t>No access to formal credits</a:t>
                      </a:r>
                    </a:p>
                    <a:p>
                      <a:pPr marL="0" marR="0" lvl="0" indent="0" algn="l"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endParaRPr kumimoji="0" lang="en-US" altLang="th-TH" sz="2000" b="1" i="0" u="none" strike="noStrike" cap="none" normalizeH="0" baseline="0" smtClean="0">
                        <a:ln>
                          <a:noFill/>
                        </a:ln>
                        <a:solidFill>
                          <a:schemeClr val="tx1"/>
                        </a:solidFill>
                        <a:effectLst/>
                        <a:latin typeface="Times New Roman" pitchFamily="18" charset="0"/>
                        <a:cs typeface="Angsana New" pitchFamily="18" charset="-34"/>
                      </a:endParaRPr>
                    </a:p>
                    <a:p>
                      <a:pPr marL="0" marR="0" lvl="0" indent="0" algn="l"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2000" b="1" i="0" u="none" strike="noStrike" cap="none" normalizeH="0" baseline="0" smtClean="0">
                          <a:ln>
                            <a:noFill/>
                          </a:ln>
                          <a:solidFill>
                            <a:schemeClr val="tx1"/>
                          </a:solidFill>
                          <a:effectLst/>
                          <a:latin typeface="Times New Roman" pitchFamily="18" charset="0"/>
                          <a:cs typeface="Angsana New" pitchFamily="18" charset="-34"/>
                        </a:rPr>
                        <a:t>Farmers with sufficient lands but locating in high risk areas</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extLst>
      <p:ext uri="{BB962C8B-B14F-4D97-AF65-F5344CB8AC3E}">
        <p14:creationId xmlns:p14="http://schemas.microsoft.com/office/powerpoint/2010/main" val="2098006561"/>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4"/>
          <p:cNvSpPr>
            <a:spLocks noGrp="1" noChangeArrowheads="1"/>
          </p:cNvSpPr>
          <p:nvPr>
            <p:ph type="title"/>
          </p:nvPr>
        </p:nvSpPr>
        <p:spPr>
          <a:xfrm>
            <a:off x="323850" y="260350"/>
            <a:ext cx="8569325" cy="793750"/>
          </a:xfrm>
        </p:spPr>
        <p:txBody>
          <a:bodyPr/>
          <a:lstStyle/>
          <a:p>
            <a:pPr eaLnBrk="1" hangingPunct="1"/>
            <a:r>
              <a:rPr lang="en-US" altLang="th-TH" sz="2300" b="1" dirty="0" smtClean="0"/>
              <a:t>Table </a:t>
            </a:r>
            <a:r>
              <a:rPr lang="en-US" altLang="th-TH" sz="2300" dirty="0" smtClean="0"/>
              <a:t> </a:t>
            </a:r>
            <a:r>
              <a:rPr lang="en-US" altLang="th-TH" sz="2300" b="1" dirty="0" smtClean="0"/>
              <a:t>Access by the Poor to Various Poverty Programs in 2002</a:t>
            </a:r>
            <a:r>
              <a:rPr lang="en-US" altLang="th-TH" sz="2300" dirty="0" smtClean="0"/>
              <a:t> (% of respective groups)</a:t>
            </a:r>
          </a:p>
        </p:txBody>
      </p:sp>
      <p:graphicFrame>
        <p:nvGraphicFramePr>
          <p:cNvPr id="7357" name="Group 189"/>
          <p:cNvGraphicFramePr>
            <a:graphicFrameLocks noGrp="1"/>
          </p:cNvGraphicFramePr>
          <p:nvPr>
            <p:ph type="tbl" idx="1"/>
          </p:nvPr>
        </p:nvGraphicFramePr>
        <p:xfrm>
          <a:off x="250825" y="1268413"/>
          <a:ext cx="8713788" cy="4572000"/>
        </p:xfrm>
        <a:graphic>
          <a:graphicData uri="http://schemas.openxmlformats.org/drawingml/2006/table">
            <a:tbl>
              <a:tblPr/>
              <a:tblGrid>
                <a:gridCol w="4321175"/>
                <a:gridCol w="936625"/>
                <a:gridCol w="1223963"/>
                <a:gridCol w="1368425"/>
                <a:gridCol w="863600"/>
              </a:tblGrid>
              <a:tr h="792163">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ctr"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smtClean="0">
                          <a:ln>
                            <a:noFill/>
                          </a:ln>
                          <a:solidFill>
                            <a:schemeClr val="tx1"/>
                          </a:solidFill>
                          <a:effectLst/>
                          <a:latin typeface="Times New Roman" pitchFamily="18" charset="0"/>
                          <a:cs typeface="Angsana New" pitchFamily="18" charset="-34"/>
                        </a:rPr>
                        <a:t>Poverty Programs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ctr"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smtClean="0">
                          <a:ln>
                            <a:noFill/>
                          </a:ln>
                          <a:solidFill>
                            <a:schemeClr val="tx1"/>
                          </a:solidFill>
                          <a:effectLst/>
                          <a:latin typeface="Times New Roman" pitchFamily="18" charset="0"/>
                          <a:cs typeface="Angsana New" pitchFamily="18" charset="-34"/>
                        </a:rPr>
                        <a:t>Poor</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ctr"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smtClean="0">
                          <a:ln>
                            <a:noFill/>
                          </a:ln>
                          <a:solidFill>
                            <a:schemeClr val="tx1"/>
                          </a:solidFill>
                          <a:effectLst/>
                          <a:latin typeface="Times New Roman" pitchFamily="18" charset="0"/>
                          <a:cs typeface="Angsana New" pitchFamily="18" charset="-34"/>
                        </a:rPr>
                        <a:t>Vulnerable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ctr"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smtClean="0">
                          <a:ln>
                            <a:noFill/>
                          </a:ln>
                          <a:solidFill>
                            <a:schemeClr val="tx1"/>
                          </a:solidFill>
                          <a:effectLst/>
                          <a:latin typeface="Times New Roman" pitchFamily="18" charset="0"/>
                          <a:cs typeface="Angsana New" pitchFamily="18" charset="-34"/>
                        </a:rPr>
                        <a:t>Non-poor, Non-Vulnerable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ctr"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smtClean="0">
                          <a:ln>
                            <a:noFill/>
                          </a:ln>
                          <a:solidFill>
                            <a:schemeClr val="tx1"/>
                          </a:solidFill>
                          <a:effectLst/>
                          <a:latin typeface="Times New Roman" pitchFamily="18" charset="0"/>
                          <a:cs typeface="Angsana New" pitchFamily="18" charset="-34"/>
                        </a:rPr>
                        <a:t>Total</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r h="357188">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l"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smtClean="0">
                          <a:ln>
                            <a:noFill/>
                          </a:ln>
                          <a:solidFill>
                            <a:schemeClr val="tx1"/>
                          </a:solidFill>
                          <a:effectLst/>
                          <a:latin typeface="Times New Roman" pitchFamily="18" charset="0"/>
                          <a:cs typeface="Angsana New" pitchFamily="18" charset="-34"/>
                        </a:rPr>
                        <a:t>Universal Health Care (30 Baht Scheme)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ctr"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smtClean="0">
                          <a:ln>
                            <a:noFill/>
                          </a:ln>
                          <a:solidFill>
                            <a:schemeClr val="tx1"/>
                          </a:solidFill>
                          <a:effectLst/>
                          <a:latin typeface="Times New Roman" pitchFamily="18" charset="0"/>
                          <a:cs typeface="Angsana New" pitchFamily="18" charset="-34"/>
                        </a:rPr>
                        <a:t>85.4</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ctr"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smtClean="0">
                          <a:ln>
                            <a:noFill/>
                          </a:ln>
                          <a:solidFill>
                            <a:schemeClr val="tx1"/>
                          </a:solidFill>
                          <a:effectLst/>
                          <a:latin typeface="Times New Roman" pitchFamily="18" charset="0"/>
                          <a:cs typeface="Angsana New" pitchFamily="18" charset="-34"/>
                        </a:rPr>
                        <a:t>86.0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ctr"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smtClean="0">
                          <a:ln>
                            <a:noFill/>
                          </a:ln>
                          <a:solidFill>
                            <a:schemeClr val="tx1"/>
                          </a:solidFill>
                          <a:effectLst/>
                          <a:latin typeface="Times New Roman" pitchFamily="18" charset="0"/>
                          <a:cs typeface="Angsana New" pitchFamily="18" charset="-34"/>
                        </a:rPr>
                        <a:t>67.1</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ctr"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smtClean="0">
                          <a:ln>
                            <a:noFill/>
                          </a:ln>
                          <a:solidFill>
                            <a:schemeClr val="tx1"/>
                          </a:solidFill>
                          <a:effectLst/>
                          <a:latin typeface="Times New Roman" pitchFamily="18" charset="0"/>
                          <a:cs typeface="Angsana New" pitchFamily="18" charset="-34"/>
                        </a:rPr>
                        <a:t>69.7</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11150">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l"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smtClean="0">
                          <a:ln>
                            <a:noFill/>
                          </a:ln>
                          <a:solidFill>
                            <a:schemeClr val="tx1"/>
                          </a:solidFill>
                          <a:effectLst/>
                          <a:latin typeface="Times New Roman" pitchFamily="18" charset="0"/>
                          <a:cs typeface="Angsana New" pitchFamily="18" charset="-34"/>
                        </a:rPr>
                        <a:t>Social Insurance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ctr"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smtClean="0">
                          <a:ln>
                            <a:noFill/>
                          </a:ln>
                          <a:solidFill>
                            <a:schemeClr val="tx1"/>
                          </a:solidFill>
                          <a:effectLst/>
                          <a:latin typeface="Times New Roman" pitchFamily="18" charset="0"/>
                          <a:cs typeface="Angsana New" pitchFamily="18" charset="-34"/>
                        </a:rPr>
                        <a:t>0.5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ctr"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smtClean="0">
                          <a:ln>
                            <a:noFill/>
                          </a:ln>
                          <a:solidFill>
                            <a:schemeClr val="tx1"/>
                          </a:solidFill>
                          <a:effectLst/>
                          <a:latin typeface="Times New Roman" pitchFamily="18" charset="0"/>
                          <a:cs typeface="Angsana New" pitchFamily="18" charset="-34"/>
                        </a:rPr>
                        <a:t>0.8</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ctr"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smtClean="0">
                          <a:ln>
                            <a:noFill/>
                          </a:ln>
                          <a:solidFill>
                            <a:schemeClr val="tx1"/>
                          </a:solidFill>
                          <a:effectLst/>
                          <a:latin typeface="Times New Roman" pitchFamily="18" charset="0"/>
                          <a:cs typeface="Angsana New" pitchFamily="18" charset="-34"/>
                        </a:rPr>
                        <a:t>9.3</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ctr"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smtClean="0">
                          <a:ln>
                            <a:noFill/>
                          </a:ln>
                          <a:solidFill>
                            <a:schemeClr val="tx1"/>
                          </a:solidFill>
                          <a:effectLst/>
                          <a:latin typeface="Times New Roman" pitchFamily="18" charset="0"/>
                          <a:cs typeface="Angsana New" pitchFamily="18" charset="-34"/>
                        </a:rPr>
                        <a:t>8.1</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95275">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l"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smtClean="0">
                          <a:ln>
                            <a:noFill/>
                          </a:ln>
                          <a:solidFill>
                            <a:schemeClr val="tx1"/>
                          </a:solidFill>
                          <a:effectLst/>
                          <a:latin typeface="Times New Roman" pitchFamily="18" charset="0"/>
                          <a:cs typeface="Angsana New" pitchFamily="18" charset="-34"/>
                        </a:rPr>
                        <a:t>Old Age Assistance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ctr"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smtClean="0">
                          <a:ln>
                            <a:noFill/>
                          </a:ln>
                          <a:solidFill>
                            <a:schemeClr val="tx1"/>
                          </a:solidFill>
                          <a:effectLst/>
                          <a:latin typeface="Times New Roman" pitchFamily="18" charset="0"/>
                          <a:cs typeface="Angsana New" pitchFamily="18" charset="-34"/>
                        </a:rPr>
                        <a:t>0.5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ctr"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smtClean="0">
                          <a:ln>
                            <a:noFill/>
                          </a:ln>
                          <a:solidFill>
                            <a:schemeClr val="tx1"/>
                          </a:solidFill>
                          <a:effectLst/>
                          <a:latin typeface="Times New Roman" pitchFamily="18" charset="0"/>
                          <a:cs typeface="Angsana New" pitchFamily="18" charset="-34"/>
                        </a:rPr>
                        <a:t>0.7</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ctr"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smtClean="0">
                          <a:ln>
                            <a:noFill/>
                          </a:ln>
                          <a:solidFill>
                            <a:schemeClr val="tx1"/>
                          </a:solidFill>
                          <a:effectLst/>
                          <a:latin typeface="Times New Roman" pitchFamily="18" charset="0"/>
                          <a:cs typeface="Angsana New" pitchFamily="18" charset="-34"/>
                        </a:rPr>
                        <a:t>0.4</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ctr"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smtClean="0">
                          <a:ln>
                            <a:noFill/>
                          </a:ln>
                          <a:solidFill>
                            <a:schemeClr val="tx1"/>
                          </a:solidFill>
                          <a:effectLst/>
                          <a:latin typeface="Times New Roman" pitchFamily="18" charset="0"/>
                          <a:cs typeface="Angsana New" pitchFamily="18" charset="-34"/>
                        </a:rPr>
                        <a:t>0.4</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92100">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l"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smtClean="0">
                          <a:ln>
                            <a:noFill/>
                          </a:ln>
                          <a:solidFill>
                            <a:schemeClr val="tx1"/>
                          </a:solidFill>
                          <a:effectLst/>
                          <a:latin typeface="Times New Roman" pitchFamily="18" charset="0"/>
                          <a:cs typeface="Angsana New" pitchFamily="18" charset="-34"/>
                        </a:rPr>
                        <a:t>Debt Moratorium</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ctr"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smtClean="0">
                          <a:ln>
                            <a:noFill/>
                          </a:ln>
                          <a:solidFill>
                            <a:schemeClr val="tx1"/>
                          </a:solidFill>
                          <a:effectLst/>
                          <a:latin typeface="Times New Roman" pitchFamily="18" charset="0"/>
                          <a:cs typeface="Angsana New" pitchFamily="18" charset="-34"/>
                        </a:rPr>
                        <a:t>2.4</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ctr"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smtClean="0">
                          <a:ln>
                            <a:noFill/>
                          </a:ln>
                          <a:solidFill>
                            <a:schemeClr val="tx1"/>
                          </a:solidFill>
                          <a:effectLst/>
                          <a:latin typeface="Times New Roman" pitchFamily="18" charset="0"/>
                          <a:cs typeface="Angsana New" pitchFamily="18" charset="-34"/>
                        </a:rPr>
                        <a:t>2.4</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ctr"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smtClean="0">
                          <a:ln>
                            <a:noFill/>
                          </a:ln>
                          <a:solidFill>
                            <a:schemeClr val="tx1"/>
                          </a:solidFill>
                          <a:effectLst/>
                          <a:latin typeface="Times New Roman" pitchFamily="18" charset="0"/>
                          <a:cs typeface="Angsana New" pitchFamily="18" charset="-34"/>
                        </a:rPr>
                        <a:t>1.9</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ctr"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smtClean="0">
                          <a:ln>
                            <a:noFill/>
                          </a:ln>
                          <a:solidFill>
                            <a:schemeClr val="tx1"/>
                          </a:solidFill>
                          <a:effectLst/>
                          <a:latin typeface="Times New Roman" pitchFamily="18" charset="0"/>
                          <a:cs typeface="Angsana New" pitchFamily="18" charset="-34"/>
                        </a:rPr>
                        <a:t>2.0</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90513">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l"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smtClean="0">
                          <a:ln>
                            <a:noFill/>
                          </a:ln>
                          <a:solidFill>
                            <a:schemeClr val="tx1"/>
                          </a:solidFill>
                          <a:effectLst/>
                          <a:latin typeface="Times New Roman" pitchFamily="18" charset="0"/>
                          <a:cs typeface="Angsana New" pitchFamily="18" charset="-34"/>
                        </a:rPr>
                        <a:t>Farmers Assistance Fund</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ctr"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smtClean="0">
                          <a:ln>
                            <a:noFill/>
                          </a:ln>
                          <a:solidFill>
                            <a:schemeClr val="tx1"/>
                          </a:solidFill>
                          <a:effectLst/>
                          <a:latin typeface="Times New Roman" pitchFamily="18" charset="0"/>
                          <a:cs typeface="Angsana New" pitchFamily="18" charset="-34"/>
                        </a:rPr>
                        <a:t>0.9</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ctr"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smtClean="0">
                          <a:ln>
                            <a:noFill/>
                          </a:ln>
                          <a:solidFill>
                            <a:schemeClr val="tx1"/>
                          </a:solidFill>
                          <a:effectLst/>
                          <a:latin typeface="Times New Roman" pitchFamily="18" charset="0"/>
                          <a:cs typeface="Angsana New" pitchFamily="18" charset="-34"/>
                        </a:rPr>
                        <a:t>0.9</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ctr"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smtClean="0">
                          <a:ln>
                            <a:noFill/>
                          </a:ln>
                          <a:solidFill>
                            <a:schemeClr val="tx1"/>
                          </a:solidFill>
                          <a:effectLst/>
                          <a:latin typeface="Times New Roman" pitchFamily="18" charset="0"/>
                          <a:cs typeface="Angsana New" pitchFamily="18" charset="-34"/>
                        </a:rPr>
                        <a:t>0.5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ctr"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smtClean="0">
                          <a:ln>
                            <a:noFill/>
                          </a:ln>
                          <a:solidFill>
                            <a:schemeClr val="tx1"/>
                          </a:solidFill>
                          <a:effectLst/>
                          <a:latin typeface="Times New Roman" pitchFamily="18" charset="0"/>
                          <a:cs typeface="Angsana New" pitchFamily="18" charset="-34"/>
                        </a:rPr>
                        <a:t>0.6</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01625">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l"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smtClean="0">
                          <a:ln>
                            <a:noFill/>
                          </a:ln>
                          <a:solidFill>
                            <a:schemeClr val="tx1"/>
                          </a:solidFill>
                          <a:effectLst/>
                          <a:latin typeface="Times New Roman" pitchFamily="18" charset="0"/>
                          <a:cs typeface="Angsana New" pitchFamily="18" charset="-34"/>
                        </a:rPr>
                        <a:t>School Lunch Program</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ctr"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smtClean="0">
                          <a:ln>
                            <a:noFill/>
                          </a:ln>
                          <a:solidFill>
                            <a:schemeClr val="tx1"/>
                          </a:solidFill>
                          <a:effectLst/>
                          <a:latin typeface="Times New Roman" pitchFamily="18" charset="0"/>
                          <a:cs typeface="Angsana New" pitchFamily="18" charset="-34"/>
                        </a:rPr>
                        <a:t>11.1</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ctr"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smtClean="0">
                          <a:ln>
                            <a:noFill/>
                          </a:ln>
                          <a:solidFill>
                            <a:schemeClr val="tx1"/>
                          </a:solidFill>
                          <a:effectLst/>
                          <a:latin typeface="Times New Roman" pitchFamily="18" charset="0"/>
                          <a:cs typeface="Angsana New" pitchFamily="18" charset="-34"/>
                        </a:rPr>
                        <a:t>12.4</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ctr"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smtClean="0">
                          <a:ln>
                            <a:noFill/>
                          </a:ln>
                          <a:solidFill>
                            <a:schemeClr val="tx1"/>
                          </a:solidFill>
                          <a:effectLst/>
                          <a:latin typeface="Times New Roman" pitchFamily="18" charset="0"/>
                          <a:cs typeface="Angsana New" pitchFamily="18" charset="-34"/>
                        </a:rPr>
                        <a:t>6.8</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ctr"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smtClean="0">
                          <a:ln>
                            <a:noFill/>
                          </a:ln>
                          <a:solidFill>
                            <a:schemeClr val="tx1"/>
                          </a:solidFill>
                          <a:effectLst/>
                          <a:latin typeface="Times New Roman" pitchFamily="18" charset="0"/>
                          <a:cs typeface="Angsana New" pitchFamily="18" charset="-34"/>
                        </a:rPr>
                        <a:t>7.5</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00038">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l"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smtClean="0">
                          <a:ln>
                            <a:noFill/>
                          </a:ln>
                          <a:solidFill>
                            <a:schemeClr val="tx1"/>
                          </a:solidFill>
                          <a:effectLst/>
                          <a:latin typeface="Times New Roman" pitchFamily="18" charset="0"/>
                          <a:cs typeface="Angsana New" pitchFamily="18" charset="-34"/>
                        </a:rPr>
                        <a:t>Education Scholarship</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ctr"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smtClean="0">
                          <a:ln>
                            <a:noFill/>
                          </a:ln>
                          <a:solidFill>
                            <a:schemeClr val="tx1"/>
                          </a:solidFill>
                          <a:effectLst/>
                          <a:latin typeface="Times New Roman" pitchFamily="18" charset="0"/>
                          <a:cs typeface="Angsana New" pitchFamily="18" charset="-34"/>
                        </a:rPr>
                        <a:t>0.3</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ctr"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smtClean="0">
                          <a:ln>
                            <a:noFill/>
                          </a:ln>
                          <a:solidFill>
                            <a:schemeClr val="tx1"/>
                          </a:solidFill>
                          <a:effectLst/>
                          <a:latin typeface="Times New Roman" pitchFamily="18" charset="0"/>
                          <a:cs typeface="Angsana New" pitchFamily="18" charset="-34"/>
                        </a:rPr>
                        <a:t>0.2</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ctr"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smtClean="0">
                          <a:ln>
                            <a:noFill/>
                          </a:ln>
                          <a:solidFill>
                            <a:schemeClr val="tx1"/>
                          </a:solidFill>
                          <a:effectLst/>
                          <a:latin typeface="Times New Roman" pitchFamily="18" charset="0"/>
                          <a:cs typeface="Angsana New" pitchFamily="18" charset="-34"/>
                        </a:rPr>
                        <a:t>0.2</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ctr"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smtClean="0">
                          <a:ln>
                            <a:noFill/>
                          </a:ln>
                          <a:solidFill>
                            <a:schemeClr val="tx1"/>
                          </a:solidFill>
                          <a:effectLst/>
                          <a:latin typeface="Times New Roman" pitchFamily="18" charset="0"/>
                          <a:cs typeface="Angsana New" pitchFamily="18" charset="-34"/>
                        </a:rPr>
                        <a:t>0.2</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41313">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l"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smtClean="0">
                          <a:ln>
                            <a:noFill/>
                          </a:ln>
                          <a:solidFill>
                            <a:schemeClr val="tx1"/>
                          </a:solidFill>
                          <a:effectLst/>
                          <a:latin typeface="Times New Roman" pitchFamily="18" charset="0"/>
                          <a:cs typeface="Angsana New" pitchFamily="18" charset="-34"/>
                        </a:rPr>
                        <a:t>Education Loans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ctr"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smtClean="0">
                          <a:ln>
                            <a:noFill/>
                          </a:ln>
                          <a:solidFill>
                            <a:schemeClr val="tx1"/>
                          </a:solidFill>
                          <a:effectLst/>
                          <a:latin typeface="Times New Roman" pitchFamily="18" charset="0"/>
                          <a:cs typeface="Angsana New" pitchFamily="18" charset="-34"/>
                        </a:rPr>
                        <a:t>0.9</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ctr"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smtClean="0">
                          <a:ln>
                            <a:noFill/>
                          </a:ln>
                          <a:solidFill>
                            <a:schemeClr val="tx1"/>
                          </a:solidFill>
                          <a:effectLst/>
                          <a:latin typeface="Times New Roman" pitchFamily="18" charset="0"/>
                          <a:cs typeface="Angsana New" pitchFamily="18" charset="-34"/>
                        </a:rPr>
                        <a:t>1.1</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ctr"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smtClean="0">
                          <a:ln>
                            <a:noFill/>
                          </a:ln>
                          <a:solidFill>
                            <a:schemeClr val="tx1"/>
                          </a:solidFill>
                          <a:effectLst/>
                          <a:latin typeface="Times New Roman" pitchFamily="18" charset="0"/>
                          <a:cs typeface="Angsana New" pitchFamily="18" charset="-34"/>
                        </a:rPr>
                        <a:t>0.6</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ctr"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smtClean="0">
                          <a:ln>
                            <a:noFill/>
                          </a:ln>
                          <a:solidFill>
                            <a:schemeClr val="tx1"/>
                          </a:solidFill>
                          <a:effectLst/>
                          <a:latin typeface="Times New Roman" pitchFamily="18" charset="0"/>
                          <a:cs typeface="Angsana New" pitchFamily="18" charset="-34"/>
                        </a:rPr>
                        <a:t>0.6</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39725">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l"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smtClean="0">
                          <a:ln>
                            <a:noFill/>
                          </a:ln>
                          <a:solidFill>
                            <a:schemeClr val="tx1"/>
                          </a:solidFill>
                          <a:effectLst/>
                          <a:latin typeface="Times New Roman" pitchFamily="18" charset="0"/>
                          <a:cs typeface="Angsana New" pitchFamily="18" charset="-34"/>
                        </a:rPr>
                        <a:t>People Bank</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ctr"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smtClean="0">
                          <a:ln>
                            <a:noFill/>
                          </a:ln>
                          <a:solidFill>
                            <a:schemeClr val="tx1"/>
                          </a:solidFill>
                          <a:effectLst/>
                          <a:latin typeface="Times New Roman" pitchFamily="18" charset="0"/>
                          <a:cs typeface="Angsana New" pitchFamily="18" charset="-34"/>
                        </a:rPr>
                        <a:t>0.1</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ctr"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smtClean="0">
                          <a:ln>
                            <a:noFill/>
                          </a:ln>
                          <a:solidFill>
                            <a:schemeClr val="tx1"/>
                          </a:solidFill>
                          <a:effectLst/>
                          <a:latin typeface="Times New Roman" pitchFamily="18" charset="0"/>
                          <a:cs typeface="Angsana New" pitchFamily="18" charset="-34"/>
                        </a:rPr>
                        <a:t>0.0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ctr"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smtClean="0">
                          <a:ln>
                            <a:noFill/>
                          </a:ln>
                          <a:solidFill>
                            <a:schemeClr val="tx1"/>
                          </a:solidFill>
                          <a:effectLst/>
                          <a:latin typeface="Times New Roman" pitchFamily="18" charset="0"/>
                          <a:cs typeface="Angsana New" pitchFamily="18" charset="-34"/>
                        </a:rPr>
                        <a:t>0.2</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ctr"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smtClean="0">
                          <a:ln>
                            <a:noFill/>
                          </a:ln>
                          <a:solidFill>
                            <a:schemeClr val="tx1"/>
                          </a:solidFill>
                          <a:effectLst/>
                          <a:latin typeface="Times New Roman" pitchFamily="18" charset="0"/>
                          <a:cs typeface="Angsana New" pitchFamily="18" charset="-34"/>
                        </a:rPr>
                        <a:t>0.2</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50838">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l"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smtClean="0">
                          <a:ln>
                            <a:noFill/>
                          </a:ln>
                          <a:solidFill>
                            <a:schemeClr val="tx1"/>
                          </a:solidFill>
                          <a:effectLst/>
                          <a:latin typeface="Times New Roman" pitchFamily="18" charset="0"/>
                          <a:cs typeface="Angsana New" pitchFamily="18" charset="-34"/>
                        </a:rPr>
                        <a:t>Village Revolving Fund</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ctr"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smtClean="0">
                          <a:ln>
                            <a:noFill/>
                          </a:ln>
                          <a:solidFill>
                            <a:schemeClr val="tx1"/>
                          </a:solidFill>
                          <a:effectLst/>
                          <a:latin typeface="Times New Roman" pitchFamily="18" charset="0"/>
                          <a:cs typeface="Angsana New" pitchFamily="18" charset="-34"/>
                        </a:rPr>
                        <a:t>7.0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ctr"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smtClean="0">
                          <a:ln>
                            <a:noFill/>
                          </a:ln>
                          <a:solidFill>
                            <a:schemeClr val="tx1"/>
                          </a:solidFill>
                          <a:effectLst/>
                          <a:latin typeface="Times New Roman" pitchFamily="18" charset="0"/>
                          <a:cs typeface="Angsana New" pitchFamily="18" charset="-34"/>
                        </a:rPr>
                        <a:t>8.4</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ctr"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smtClean="0">
                          <a:ln>
                            <a:noFill/>
                          </a:ln>
                          <a:solidFill>
                            <a:schemeClr val="tx1"/>
                          </a:solidFill>
                          <a:effectLst/>
                          <a:latin typeface="Times New Roman" pitchFamily="18" charset="0"/>
                          <a:cs typeface="Angsana New" pitchFamily="18" charset="-34"/>
                        </a:rPr>
                        <a:t>7.6</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ctr"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smtClean="0">
                          <a:ln>
                            <a:noFill/>
                          </a:ln>
                          <a:solidFill>
                            <a:schemeClr val="tx1"/>
                          </a:solidFill>
                          <a:effectLst/>
                          <a:latin typeface="Times New Roman" pitchFamily="18" charset="0"/>
                          <a:cs typeface="Angsana New" pitchFamily="18" charset="-34"/>
                        </a:rPr>
                        <a:t>7.6</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9293" name="Text Box 102"/>
          <p:cNvSpPr txBox="1">
            <a:spLocks noChangeArrowheads="1"/>
          </p:cNvSpPr>
          <p:nvPr/>
        </p:nvSpPr>
        <p:spPr bwMode="auto">
          <a:xfrm>
            <a:off x="250825" y="5876925"/>
            <a:ext cx="8664575" cy="915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kumimoji="1" sz="2400">
                <a:solidFill>
                  <a:schemeClr val="tx1"/>
                </a:solidFill>
                <a:latin typeface="Times New Roman" pitchFamily="18" charset="0"/>
                <a:cs typeface="Angsana New" pitchFamily="18" charset="-34"/>
              </a:defRPr>
            </a:lvl1pPr>
            <a:lvl2pPr marL="742950" indent="-285750" eaLnBrk="0" hangingPunct="0">
              <a:defRPr kumimoji="1" sz="2400">
                <a:solidFill>
                  <a:schemeClr val="tx1"/>
                </a:solidFill>
                <a:latin typeface="Times New Roman" pitchFamily="18" charset="0"/>
                <a:cs typeface="Angsana New" pitchFamily="18" charset="-34"/>
              </a:defRPr>
            </a:lvl2pPr>
            <a:lvl3pPr marL="1143000" indent="-228600" eaLnBrk="0" hangingPunct="0">
              <a:defRPr kumimoji="1" sz="2400">
                <a:solidFill>
                  <a:schemeClr val="tx1"/>
                </a:solidFill>
                <a:latin typeface="Times New Roman" pitchFamily="18" charset="0"/>
                <a:cs typeface="Angsana New" pitchFamily="18" charset="-34"/>
              </a:defRPr>
            </a:lvl3pPr>
            <a:lvl4pPr marL="1600200" indent="-228600" eaLnBrk="0" hangingPunct="0">
              <a:defRPr kumimoji="1" sz="2400">
                <a:solidFill>
                  <a:schemeClr val="tx1"/>
                </a:solidFill>
                <a:latin typeface="Times New Roman" pitchFamily="18" charset="0"/>
                <a:cs typeface="Angsana New" pitchFamily="18" charset="-34"/>
              </a:defRPr>
            </a:lvl4pPr>
            <a:lvl5pPr marL="2057400" indent="-228600" eaLnBrk="0" hangingPunct="0">
              <a:defRPr kumimoji="1" sz="2400">
                <a:solidFill>
                  <a:schemeClr val="tx1"/>
                </a:solidFill>
                <a:latin typeface="Times New Roman" pitchFamily="18" charset="0"/>
                <a:cs typeface="Angsana New" pitchFamily="18" charset="-34"/>
              </a:defRPr>
            </a:lvl5pPr>
            <a:lvl6pPr marL="2514600" indent="-228600" eaLnBrk="0" fontAlgn="base" hangingPunct="0">
              <a:spcBef>
                <a:spcPct val="0"/>
              </a:spcBef>
              <a:spcAft>
                <a:spcPct val="0"/>
              </a:spcAft>
              <a:defRPr kumimoji="1" sz="2400">
                <a:solidFill>
                  <a:schemeClr val="tx1"/>
                </a:solidFill>
                <a:latin typeface="Times New Roman" pitchFamily="18" charset="0"/>
                <a:cs typeface="Angsana New" pitchFamily="18" charset="-34"/>
              </a:defRPr>
            </a:lvl6pPr>
            <a:lvl7pPr marL="2971800" indent="-228600" eaLnBrk="0" fontAlgn="base" hangingPunct="0">
              <a:spcBef>
                <a:spcPct val="0"/>
              </a:spcBef>
              <a:spcAft>
                <a:spcPct val="0"/>
              </a:spcAft>
              <a:defRPr kumimoji="1" sz="2400">
                <a:solidFill>
                  <a:schemeClr val="tx1"/>
                </a:solidFill>
                <a:latin typeface="Times New Roman" pitchFamily="18" charset="0"/>
                <a:cs typeface="Angsana New" pitchFamily="18" charset="-34"/>
              </a:defRPr>
            </a:lvl7pPr>
            <a:lvl8pPr marL="3429000" indent="-228600" eaLnBrk="0" fontAlgn="base" hangingPunct="0">
              <a:spcBef>
                <a:spcPct val="0"/>
              </a:spcBef>
              <a:spcAft>
                <a:spcPct val="0"/>
              </a:spcAft>
              <a:defRPr kumimoji="1" sz="2400">
                <a:solidFill>
                  <a:schemeClr val="tx1"/>
                </a:solidFill>
                <a:latin typeface="Times New Roman" pitchFamily="18" charset="0"/>
                <a:cs typeface="Angsana New" pitchFamily="18" charset="-34"/>
              </a:defRPr>
            </a:lvl8pPr>
            <a:lvl9pPr marL="3886200" indent="-228600" eaLnBrk="0" fontAlgn="base" hangingPunct="0">
              <a:spcBef>
                <a:spcPct val="0"/>
              </a:spcBef>
              <a:spcAft>
                <a:spcPct val="0"/>
              </a:spcAft>
              <a:defRPr kumimoji="1" sz="2400">
                <a:solidFill>
                  <a:schemeClr val="tx1"/>
                </a:solidFill>
                <a:latin typeface="Times New Roman" pitchFamily="18" charset="0"/>
                <a:cs typeface="Angsana New" pitchFamily="18" charset="-34"/>
              </a:defRPr>
            </a:lvl9pPr>
          </a:lstStyle>
          <a:p>
            <a:pPr eaLnBrk="1" hangingPunct="1"/>
            <a:r>
              <a:rPr kumimoji="0" lang="en-US" altLang="th-TH" sz="1800" b="1">
                <a:solidFill>
                  <a:srgbClr val="364004"/>
                </a:solidFill>
              </a:rPr>
              <a:t>Source: Socio-Economic Survey 2002, The National Statistics Office</a:t>
            </a:r>
          </a:p>
          <a:p>
            <a:pPr eaLnBrk="1" hangingPunct="1"/>
            <a:r>
              <a:rPr kumimoji="0" lang="en-US" altLang="th-TH" sz="1800" b="1">
                <a:solidFill>
                  <a:srgbClr val="364004"/>
                </a:solidFill>
              </a:rPr>
              <a:t>Note: The Vulnerable Group is defined as individuals whose household incomes were below 1.2 times of the poverty lines.</a:t>
            </a:r>
          </a:p>
        </p:txBody>
      </p:sp>
    </p:spTree>
    <p:extLst>
      <p:ext uri="{BB962C8B-B14F-4D97-AF65-F5344CB8AC3E}">
        <p14:creationId xmlns:p14="http://schemas.microsoft.com/office/powerpoint/2010/main" val="2996973788"/>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827088" y="488950"/>
            <a:ext cx="7772400" cy="923925"/>
          </a:xfrm>
        </p:spPr>
        <p:txBody>
          <a:bodyPr>
            <a:normAutofit/>
          </a:bodyPr>
          <a:lstStyle/>
          <a:p>
            <a:pPr algn="ctr" eaLnBrk="1" hangingPunct="1">
              <a:defRPr/>
            </a:pPr>
            <a:r>
              <a:rPr lang="en-US" altLang="th-TH" sz="3500" b="1" dirty="0" smtClean="0">
                <a:solidFill>
                  <a:srgbClr val="364004"/>
                </a:solidFill>
                <a:effectLst>
                  <a:outerShdw blurRad="38100" dist="38100" dir="2700000" algn="tl">
                    <a:srgbClr val="C0C0C0"/>
                  </a:outerShdw>
                </a:effectLst>
              </a:rPr>
              <a:t>POVETRY REDUCTION POLICIES </a:t>
            </a:r>
          </a:p>
        </p:txBody>
      </p:sp>
      <p:sp>
        <p:nvSpPr>
          <p:cNvPr id="14339" name="Rectangle 3"/>
          <p:cNvSpPr>
            <a:spLocks noGrp="1" noChangeArrowheads="1"/>
          </p:cNvSpPr>
          <p:nvPr>
            <p:ph idx="1"/>
          </p:nvPr>
        </p:nvSpPr>
        <p:spPr>
          <a:xfrm>
            <a:off x="250825" y="1557338"/>
            <a:ext cx="8664575" cy="4470400"/>
          </a:xfrm>
        </p:spPr>
        <p:txBody>
          <a:bodyPr>
            <a:normAutofit fontScale="92500" lnSpcReduction="10000"/>
          </a:bodyPr>
          <a:lstStyle/>
          <a:p>
            <a:pPr eaLnBrk="1" hangingPunct="1">
              <a:buFont typeface="Wingdings" pitchFamily="2" charset="2"/>
              <a:buNone/>
            </a:pPr>
            <a:r>
              <a:rPr lang="en-US" altLang="th-TH" sz="3000" b="1" smtClean="0"/>
              <a:t>The government to deal with poverty problems are:</a:t>
            </a:r>
          </a:p>
          <a:p>
            <a:pPr eaLnBrk="1" hangingPunct="1">
              <a:buFont typeface="Wingdings" pitchFamily="2" charset="2"/>
              <a:buNone/>
            </a:pPr>
            <a:endParaRPr lang="en-US" altLang="th-TH" sz="1000" b="1" smtClean="0"/>
          </a:p>
          <a:p>
            <a:pPr eaLnBrk="1" hangingPunct="1">
              <a:buFont typeface="Wingdings" pitchFamily="2" charset="2"/>
              <a:buNone/>
            </a:pPr>
            <a:r>
              <a:rPr lang="en-US" altLang="th-TH" sz="3000" b="1" smtClean="0"/>
              <a:t>3.1 Policy directly on poverty reduction</a:t>
            </a:r>
          </a:p>
          <a:p>
            <a:pPr eaLnBrk="1" hangingPunct="1">
              <a:buFont typeface="Wingdings" pitchFamily="2" charset="2"/>
              <a:buNone/>
            </a:pPr>
            <a:endParaRPr lang="en-US" altLang="th-TH" sz="1000" b="1" smtClean="0"/>
          </a:p>
          <a:p>
            <a:pPr eaLnBrk="1" hangingPunct="1">
              <a:buFont typeface="Wingdings" pitchFamily="2" charset="2"/>
              <a:buNone/>
            </a:pPr>
            <a:r>
              <a:rPr lang="en-US" altLang="th-TH" sz="3000" b="1" smtClean="0"/>
              <a:t>3.2 Policy on developing the quality of both poor and society by means of securing housing of the poor</a:t>
            </a:r>
          </a:p>
          <a:p>
            <a:pPr eaLnBrk="1" hangingPunct="1">
              <a:buFont typeface="Wingdings" pitchFamily="2" charset="2"/>
              <a:buNone/>
            </a:pPr>
            <a:endParaRPr lang="en-US" altLang="th-TH" sz="1000" b="1" smtClean="0"/>
          </a:p>
          <a:p>
            <a:pPr eaLnBrk="1" hangingPunct="1">
              <a:buFont typeface="Wingdings" pitchFamily="2" charset="2"/>
              <a:buNone/>
            </a:pPr>
            <a:r>
              <a:rPr lang="en-US" altLang="th-TH" sz="3000" b="1" smtClean="0"/>
              <a:t>3.3 Policy on natural resource and environmental management</a:t>
            </a:r>
          </a:p>
        </p:txBody>
      </p:sp>
    </p:spTree>
    <p:extLst>
      <p:ext uri="{BB962C8B-B14F-4D97-AF65-F5344CB8AC3E}">
        <p14:creationId xmlns:p14="http://schemas.microsoft.com/office/powerpoint/2010/main" val="1800025025"/>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60" name="Rectangle 4"/>
          <p:cNvSpPr>
            <a:spLocks noGrp="1" noChangeArrowheads="1"/>
          </p:cNvSpPr>
          <p:nvPr>
            <p:ph type="title"/>
          </p:nvPr>
        </p:nvSpPr>
        <p:spPr>
          <a:xfrm>
            <a:off x="304800" y="863600"/>
            <a:ext cx="8435975" cy="549275"/>
          </a:xfrm>
        </p:spPr>
        <p:txBody>
          <a:bodyPr>
            <a:normAutofit fontScale="90000"/>
          </a:bodyPr>
          <a:lstStyle/>
          <a:p>
            <a:pPr algn="ctr" eaLnBrk="1" hangingPunct="1">
              <a:defRPr/>
            </a:pPr>
            <a:r>
              <a:rPr lang="en-US" altLang="th-TH" sz="3200" b="1" smtClean="0">
                <a:solidFill>
                  <a:srgbClr val="364004"/>
                </a:solidFill>
                <a:effectLst>
                  <a:outerShdw blurRad="38100" dist="38100" dir="2700000" algn="tl">
                    <a:srgbClr val="C0C0C0"/>
                  </a:outerShdw>
                </a:effectLst>
              </a:rPr>
              <a:t>3.1 Policy directly on poverty reduction</a:t>
            </a:r>
          </a:p>
        </p:txBody>
      </p:sp>
      <p:sp>
        <p:nvSpPr>
          <p:cNvPr id="15362" name="Rectangle 3"/>
          <p:cNvSpPr>
            <a:spLocks noGrp="1" noChangeArrowheads="1"/>
          </p:cNvSpPr>
          <p:nvPr>
            <p:ph idx="1"/>
          </p:nvPr>
        </p:nvSpPr>
        <p:spPr>
          <a:xfrm>
            <a:off x="250825" y="1744663"/>
            <a:ext cx="8686800" cy="4924425"/>
          </a:xfrm>
        </p:spPr>
        <p:txBody>
          <a:bodyPr/>
          <a:lstStyle/>
          <a:p>
            <a:pPr eaLnBrk="1" hangingPunct="1"/>
            <a:r>
              <a:rPr lang="en-US" altLang="th-TH" sz="3000" b="1" dirty="0" smtClean="0"/>
              <a:t>Aims to implement at all levels namely individual, community and national. </a:t>
            </a:r>
          </a:p>
          <a:p>
            <a:pPr eaLnBrk="1" hangingPunct="1"/>
            <a:r>
              <a:rPr lang="en-US" altLang="th-TH" sz="3000" b="1" dirty="0" smtClean="0"/>
              <a:t>At individual level, the government emphasizes particularly on expense reduction, increase generation and opportunity provision. </a:t>
            </a:r>
          </a:p>
        </p:txBody>
      </p:sp>
      <p:pic>
        <p:nvPicPr>
          <p:cNvPr id="15364" name="Picture 7" descr="pic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5000" y="4572000"/>
            <a:ext cx="2590800" cy="1944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5" name="Picture 8" descr="pic1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67400" y="4724400"/>
            <a:ext cx="1495425" cy="175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36771498"/>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457200" y="838200"/>
            <a:ext cx="8435975" cy="519113"/>
          </a:xfrm>
        </p:spPr>
        <p:txBody>
          <a:bodyPr>
            <a:normAutofit fontScale="90000"/>
          </a:bodyPr>
          <a:lstStyle/>
          <a:p>
            <a:pPr algn="ctr" eaLnBrk="1" hangingPunct="1">
              <a:defRPr/>
            </a:pPr>
            <a:r>
              <a:rPr lang="en-US" altLang="th-TH" sz="3200" b="1" smtClean="0">
                <a:solidFill>
                  <a:srgbClr val="364004"/>
                </a:solidFill>
                <a:effectLst>
                  <a:outerShdw blurRad="38100" dist="38100" dir="2700000" algn="tl">
                    <a:srgbClr val="C0C0C0"/>
                  </a:outerShdw>
                </a:effectLst>
              </a:rPr>
              <a:t>3.1 Policy directly on poverty reduction</a:t>
            </a:r>
          </a:p>
        </p:txBody>
      </p:sp>
      <p:sp>
        <p:nvSpPr>
          <p:cNvPr id="16387" name="Rectangle 3"/>
          <p:cNvSpPr>
            <a:spLocks noGrp="1" noChangeArrowheads="1"/>
          </p:cNvSpPr>
          <p:nvPr>
            <p:ph idx="1"/>
          </p:nvPr>
        </p:nvSpPr>
        <p:spPr>
          <a:xfrm>
            <a:off x="457200" y="1752600"/>
            <a:ext cx="8435975" cy="4497388"/>
          </a:xfrm>
        </p:spPr>
        <p:txBody>
          <a:bodyPr/>
          <a:lstStyle/>
          <a:p>
            <a:pPr eaLnBrk="1" hangingPunct="1"/>
            <a:r>
              <a:rPr lang="en-US" altLang="th-TH" sz="3000" b="1" smtClean="0"/>
              <a:t>At the community level, the community participation and learning process is encouraged so as to mobilize people to collaboratively solve problems and meet needs of the community. </a:t>
            </a:r>
          </a:p>
        </p:txBody>
      </p:sp>
    </p:spTree>
    <p:extLst>
      <p:ext uri="{BB962C8B-B14F-4D97-AF65-F5344CB8AC3E}">
        <p14:creationId xmlns:p14="http://schemas.microsoft.com/office/powerpoint/2010/main" val="1360362396"/>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457200" y="838200"/>
            <a:ext cx="8435975" cy="519113"/>
          </a:xfrm>
        </p:spPr>
        <p:txBody>
          <a:bodyPr>
            <a:normAutofit fontScale="90000"/>
          </a:bodyPr>
          <a:lstStyle/>
          <a:p>
            <a:pPr algn="ctr" eaLnBrk="1" hangingPunct="1">
              <a:defRPr/>
            </a:pPr>
            <a:r>
              <a:rPr lang="en-US" altLang="th-TH" sz="3200" b="1" smtClean="0">
                <a:effectLst>
                  <a:outerShdw blurRad="38100" dist="38100" dir="2700000" algn="tl">
                    <a:srgbClr val="C0C0C0"/>
                  </a:outerShdw>
                </a:effectLst>
              </a:rPr>
              <a:t>3.1 Policy directly on poverty reduction</a:t>
            </a:r>
          </a:p>
        </p:txBody>
      </p:sp>
      <p:sp>
        <p:nvSpPr>
          <p:cNvPr id="17411" name="Rectangle 3"/>
          <p:cNvSpPr>
            <a:spLocks noGrp="1" noChangeArrowheads="1"/>
          </p:cNvSpPr>
          <p:nvPr>
            <p:ph idx="1"/>
          </p:nvPr>
        </p:nvSpPr>
        <p:spPr>
          <a:xfrm>
            <a:off x="457200" y="1752600"/>
            <a:ext cx="8435975" cy="4497388"/>
          </a:xfrm>
        </p:spPr>
        <p:txBody>
          <a:bodyPr/>
          <a:lstStyle/>
          <a:p>
            <a:pPr eaLnBrk="1" hangingPunct="1"/>
            <a:r>
              <a:rPr lang="en-US" altLang="th-TH" sz="3000" b="1" smtClean="0"/>
              <a:t>Financial assistance is also made available to ensure the poor have access to the fund. At the national level, an attempt is made to reform, restructure and manage land, natural resource, and environment to be supportive of the poor. </a:t>
            </a:r>
          </a:p>
        </p:txBody>
      </p:sp>
    </p:spTree>
    <p:extLst>
      <p:ext uri="{BB962C8B-B14F-4D97-AF65-F5344CB8AC3E}">
        <p14:creationId xmlns:p14="http://schemas.microsoft.com/office/powerpoint/2010/main" val="305172017"/>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457200" y="1066800"/>
            <a:ext cx="8435975" cy="1554163"/>
          </a:xfrm>
        </p:spPr>
        <p:txBody>
          <a:bodyPr>
            <a:normAutofit fontScale="90000"/>
          </a:bodyPr>
          <a:lstStyle/>
          <a:p>
            <a:pPr eaLnBrk="1" hangingPunct="1">
              <a:defRPr/>
            </a:pPr>
            <a:r>
              <a:rPr lang="en-US" altLang="th-TH" sz="3200" b="1" smtClean="0">
                <a:effectLst>
                  <a:outerShdw blurRad="38100" dist="38100" dir="2700000" algn="tl">
                    <a:srgbClr val="C0C0C0"/>
                  </a:outerShdw>
                </a:effectLst>
              </a:rPr>
              <a:t>3.2 Policy on developing the quality of both poor and society by means of securing housing of the poor</a:t>
            </a:r>
          </a:p>
        </p:txBody>
      </p:sp>
      <p:pic>
        <p:nvPicPr>
          <p:cNvPr id="18435" name="Picture 5" descr="pic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2852936"/>
            <a:ext cx="8281615" cy="3816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03645250"/>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539750" y="836613"/>
            <a:ext cx="8424863" cy="1006475"/>
          </a:xfrm>
        </p:spPr>
        <p:txBody>
          <a:bodyPr>
            <a:normAutofit fontScale="90000"/>
          </a:bodyPr>
          <a:lstStyle/>
          <a:p>
            <a:pPr algn="ctr" eaLnBrk="1" hangingPunct="1">
              <a:defRPr/>
            </a:pPr>
            <a:r>
              <a:rPr lang="en-US" altLang="th-TH" sz="3200" b="1" smtClean="0">
                <a:solidFill>
                  <a:srgbClr val="FF6600"/>
                </a:solidFill>
                <a:effectLst>
                  <a:outerShdw blurRad="38100" dist="38100" dir="2700000" algn="tl">
                    <a:srgbClr val="C0C0C0"/>
                  </a:outerShdw>
                </a:effectLst>
              </a:rPr>
              <a:t>3.3 Policy on natural resource and environmental management</a:t>
            </a:r>
          </a:p>
        </p:txBody>
      </p:sp>
      <p:sp>
        <p:nvSpPr>
          <p:cNvPr id="20483" name="Rectangle 3"/>
          <p:cNvSpPr>
            <a:spLocks noGrp="1" noChangeArrowheads="1"/>
          </p:cNvSpPr>
          <p:nvPr>
            <p:ph idx="1"/>
          </p:nvPr>
        </p:nvSpPr>
        <p:spPr>
          <a:xfrm>
            <a:off x="381000" y="1988840"/>
            <a:ext cx="8424863" cy="4464496"/>
          </a:xfrm>
        </p:spPr>
        <p:txBody>
          <a:bodyPr>
            <a:normAutofit/>
          </a:bodyPr>
          <a:lstStyle/>
          <a:p>
            <a:pPr eaLnBrk="1" hangingPunct="1">
              <a:lnSpc>
                <a:spcPct val="90000"/>
              </a:lnSpc>
            </a:pPr>
            <a:r>
              <a:rPr lang="en-US" altLang="th-TH" sz="3000" b="1" dirty="0" smtClean="0"/>
              <a:t>The government takes the integrated approach to mobilize all relevant government agencies to concert their available resources combat to poverty at all levels.</a:t>
            </a:r>
          </a:p>
          <a:p>
            <a:pPr eaLnBrk="1" hangingPunct="1">
              <a:lnSpc>
                <a:spcPct val="90000"/>
              </a:lnSpc>
            </a:pPr>
            <a:r>
              <a:rPr lang="en-US" altLang="th-TH" sz="3000" b="1" dirty="0" smtClean="0"/>
              <a:t>The Area-Function-Participation (A-F-P) Approach is emphasized when implementing poverty eradication activities at the grassroots levels.  </a:t>
            </a:r>
          </a:p>
        </p:txBody>
      </p:sp>
    </p:spTree>
    <p:extLst>
      <p:ext uri="{BB962C8B-B14F-4D97-AF65-F5344CB8AC3E}">
        <p14:creationId xmlns:p14="http://schemas.microsoft.com/office/powerpoint/2010/main" val="3974829456"/>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Comments</a:t>
            </a:r>
            <a:endParaRPr lang="th-TH" dirty="0"/>
          </a:p>
        </p:txBody>
      </p:sp>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96206" y="1412776"/>
            <a:ext cx="7438194" cy="4499074"/>
          </a:xfrm>
        </p:spPr>
      </p:pic>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AD43FDEC-762D-45B2-9A80-DE7B185D16F3}" type="slidenum">
              <a:rPr lang="th-TH" smtClean="0"/>
              <a:t>53</a:t>
            </a:fld>
            <a:endParaRPr lang="th-TH"/>
          </a:p>
        </p:txBody>
      </p:sp>
    </p:spTree>
    <p:extLst>
      <p:ext uri="{BB962C8B-B14F-4D97-AF65-F5344CB8AC3E}">
        <p14:creationId xmlns:p14="http://schemas.microsoft.com/office/powerpoint/2010/main" val="3849814597"/>
      </p:ext>
    </p:extLst>
  </p:cSld>
  <p:clrMapOvr>
    <a:masterClrMapping/>
  </p:clrMapOvr>
  <p:timing>
    <p:tnLst>
      <p:par>
        <p:cTn id="1" dur="indefinite" restart="never" nodeType="tmRoot"/>
      </p:par>
    </p:tnLst>
  </p:timing>
</p:sld>
</file>

<file path=ppt/theme/theme1.xml><?xml version="1.0" encoding="utf-8"?>
<a:theme xmlns:a="http://schemas.openxmlformats.org/drawingml/2006/main" name="Wisp">
  <a:themeElements>
    <a:clrScheme name="Wisp">
      <a:dk1>
        <a:sysClr val="windowText" lastClr="000000"/>
      </a:dk1>
      <a:lt1>
        <a:sysClr val="window" lastClr="FFFFFF"/>
      </a:lt1>
      <a:dk2>
        <a:srgbClr val="647252"/>
      </a:dk2>
      <a:lt2>
        <a:srgbClr val="EAE8CF"/>
      </a:lt2>
      <a:accent1>
        <a:srgbClr val="E78712"/>
      </a:accent1>
      <a:accent2>
        <a:srgbClr val="B73C26"/>
      </a:accent2>
      <a:accent3>
        <a:srgbClr val="865331"/>
      </a:accent3>
      <a:accent4>
        <a:srgbClr val="B38648"/>
      </a:accent4>
      <a:accent5>
        <a:srgbClr val="BBB473"/>
      </a:accent5>
      <a:accent6>
        <a:srgbClr val="849276"/>
      </a:accent6>
      <a:hlink>
        <a:srgbClr val="FDAB2A"/>
      </a:hlink>
      <a:folHlink>
        <a:srgbClr val="CCB182"/>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54F6613E-5ED7-40ED-90A8-F639BE712C0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Wisp</Template>
  <TotalTime>304</TotalTime>
  <Words>1669</Words>
  <Application>Microsoft Office PowerPoint</Application>
  <PresentationFormat>On-screen Show (4:3)</PresentationFormat>
  <Paragraphs>335</Paragraphs>
  <Slides>53</Slides>
  <Notes>5</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53</vt:i4>
      </vt:variant>
    </vt:vector>
  </HeadingPairs>
  <TitlesOfParts>
    <vt:vector size="63" baseType="lpstr">
      <vt:lpstr>Angsana New</vt:lpstr>
      <vt:lpstr>Arial</vt:lpstr>
      <vt:lpstr>Calibri</vt:lpstr>
      <vt:lpstr>Century Gothic</vt:lpstr>
      <vt:lpstr>Cordia New</vt:lpstr>
      <vt:lpstr>DilleniaUPC</vt:lpstr>
      <vt:lpstr>Times New Roman</vt:lpstr>
      <vt:lpstr>Wingdings</vt:lpstr>
      <vt:lpstr>Wingdings 3</vt:lpstr>
      <vt:lpstr>Wisp</vt:lpstr>
      <vt:lpstr>Poverty and Inequality in Thailand</vt:lpstr>
      <vt:lpstr>Issues</vt:lpstr>
      <vt:lpstr>PowerPoint Presentation</vt:lpstr>
      <vt:lpstr>Absolute Poverty</vt:lpstr>
      <vt:lpstr>Relative Poverty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Poverty Headcount Ratio % of population</vt:lpstr>
      <vt:lpstr>Population below poverty line</vt:lpstr>
      <vt:lpstr>PowerPoint Presentation</vt:lpstr>
      <vt:lpstr>PowerPoint Presentation</vt:lpstr>
      <vt:lpstr>Causes of Poverty</vt:lpstr>
      <vt:lpstr>Causes of Poverty</vt:lpstr>
      <vt:lpstr>Causes of Poverty</vt:lpstr>
      <vt:lpstr>Current Poverty Situation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Poverty Incidence</vt:lpstr>
      <vt:lpstr> B . Inequality</vt:lpstr>
      <vt:lpstr>PowerPoint Presentation</vt:lpstr>
      <vt:lpstr>World Bank Gini</vt:lpstr>
      <vt:lpstr>4 worst inequality countries</vt:lpstr>
      <vt:lpstr>Inequality in Thailand</vt:lpstr>
      <vt:lpstr>PowerPoint Presentation</vt:lpstr>
      <vt:lpstr>PowerPoint Presentation</vt:lpstr>
      <vt:lpstr>PowerPoint Presentation</vt:lpstr>
      <vt:lpstr>PowerPoint Presentation</vt:lpstr>
      <vt:lpstr>PowerPoint Presentation</vt:lpstr>
      <vt:lpstr>Rural-urban linkages: Economic Linkage and Effects on Poverty Reduction</vt:lpstr>
      <vt:lpstr>PowerPoint Presentation</vt:lpstr>
      <vt:lpstr>PowerPoint Presentation</vt:lpstr>
      <vt:lpstr>C. Policies to Reduce Poverty</vt:lpstr>
      <vt:lpstr>Table : Ad Hoc Characteristics of the Poverty Target Groups </vt:lpstr>
      <vt:lpstr>Table: Ad Hoc Characteristics of the Poverty Target Groups </vt:lpstr>
      <vt:lpstr>Table  Access by the Poor to Various Poverty Programs in 2002 (% of respective groups)</vt:lpstr>
      <vt:lpstr>POVETRY REDUCTION POLICIES </vt:lpstr>
      <vt:lpstr>3.1 Policy directly on poverty reduction</vt:lpstr>
      <vt:lpstr>3.1 Policy directly on poverty reduction</vt:lpstr>
      <vt:lpstr>3.1 Policy directly on poverty reduction</vt:lpstr>
      <vt:lpstr>3.2 Policy on developing the quality of both poor and society by means of securing housing of the poor</vt:lpstr>
      <vt:lpstr>3.3 Policy on natural resource and environmental management</vt:lpstr>
      <vt:lpstr>Comments</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Poverty and Inequality in Thailand</dc:title>
  <dc:creator>Chanin  Mephokee</dc:creator>
  <cp:lastModifiedBy>chanin Mephokee</cp:lastModifiedBy>
  <cp:revision>52</cp:revision>
  <dcterms:created xsi:type="dcterms:W3CDTF">2015-03-31T05:11:55Z</dcterms:created>
  <dcterms:modified xsi:type="dcterms:W3CDTF">2017-04-03T04:10:52Z</dcterms:modified>
</cp:coreProperties>
</file>