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93" r:id="rId17"/>
    <p:sldId id="274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92" r:id="rId26"/>
    <p:sldId id="281" r:id="rId27"/>
    <p:sldId id="282" r:id="rId28"/>
    <p:sldId id="283" r:id="rId29"/>
    <p:sldId id="285" r:id="rId30"/>
    <p:sldId id="284" r:id="rId31"/>
    <p:sldId id="287" r:id="rId32"/>
    <p:sldId id="286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1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382AA65-3BEE-4768-AA19-F3CE0C2411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118E4365-0D12-4309-A496-BA442B863E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A886B30-96A3-4E9F-B504-47DE8005F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11A8491-BDC2-4C70-BFC2-5F95D1362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4E91EE0-9832-4AFB-8830-1095F0576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56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89038C5-0D9B-4F85-B7CF-FC81752AA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A094418-F88F-4340-83F7-1253857CE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97DE513-0904-4DF5-A361-2CBDB125F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F27CF28-202E-432A-A6B6-8110A2073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DB1FD20-D448-4DA2-9A10-F115B4191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48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41C2033-4D66-4BA5-8F3B-968287D19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1C5E9CDB-5921-40C2-8083-E63DD7145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48546999-F1D3-458B-9414-B8FE42E8A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AFE50F9-79B8-49EA-B5C6-C94E0F09A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AC50638-BCC1-4891-A2A8-35AF7D846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77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4B73109-5C04-49C9-B4A5-E6E3A4BEA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6983E55-D999-4BD1-9852-3716190B28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A88932F-0D66-43BC-9C75-D482453A6E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5E60945-05F8-4217-B318-10135E120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4B21DED-72AB-4F1F-938F-013C33369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00CDAF50-0C33-44F9-98F9-41C4C792B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07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DC4B5C4-64ED-4B1F-9BE1-C0FF82E71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EB23AB0-7AA5-420F-82C4-8C0894830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5ED2A34-2ED2-42A9-89FE-105BA5F82C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4D7871FA-9B0C-4265-8573-57AC92E68F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3CAD8867-5FD8-4374-84DC-8117D5BBB3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1A19A834-F272-476B-9B22-EF2DED6FC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960F5EA6-6A68-4F2B-BD64-390A8A663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50FA222D-1121-4B92-B87F-11DA2BF64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529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AA50D9D-28C8-4038-A34F-00BE095D8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FFE7C301-C87B-4242-A056-2B6967C53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B9D547DB-B52E-40A0-91E7-5BD266AC3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BEBB79D6-1AC4-49A8-A796-DFDCFA1C5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072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BBFB7E86-20C3-4C3B-B300-1E5CEBA7A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32AFDF02-B96F-4B18-8E81-0792439B9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85E75A3D-0739-49D2-A882-835A34E4D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23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20CFB94-5B7A-49B7-A4FB-148E2988A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C1F8BBC-708A-4BD4-87A1-1E4564CAB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1CB5FCB2-F011-45C8-9CB0-7C98843C4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D8C4E55-3994-41C7-8C85-4BE1C0EE8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309ABD3-0CB8-470B-B31C-1FD4B2A5E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C1C4C3C-6F33-4768-AEAE-3B8115DDB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90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EC47E32-B7EC-478B-ADE7-DE484CB96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8232FD9C-1CD7-478A-95C4-45DB54486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96D918F-FC63-48C8-B73C-D554DB9873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F445EE6-D3A7-4A4D-A253-C0454C908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1BAEB67-4950-40EE-8129-A025D1FE1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54583198-CDF1-42DE-AF24-9607917A4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635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F51DD53-553C-468D-9A02-582C6BAD9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30764963-C4FB-4C1C-A4E7-E5984307CF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9DF2AD7-7752-4229-A1FA-DA708ACFA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361CF70-C462-41A2-95A7-68E127C4D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FC9C88F-D5A7-48FB-B8DF-4F7B4271C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706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73A9E957-7C63-4B5A-97C2-1F67E515F4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B485F286-D986-476A-8FD6-BE96CB7CE7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4B69B62-4E7F-4CEB-9336-5F0F14BD3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2EBDAEB-EAF4-4C35-BDB1-876BDAC46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EC6D1DF-71ED-4873-A3DF-F41BAC8A3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051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7509538A-2013-460A-B29C-A8127E425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5499BED-0CB9-40EF-9296-D01B488DF4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087EFCD-F7BD-49ED-B4CC-22ADD59A9D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1344C-598A-4F9E-BEA4-F596D2916109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1AF22CB-7851-4B49-8D65-93A38CE37F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FB0E775-6DC1-4752-8605-3E3DBBF5A7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F346A-80F2-4EFB-B180-E579DD3CF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31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Urban Economy in </a:t>
            </a:r>
            <a:r>
              <a:rPr lang="en-US" dirty="0" err="1"/>
              <a:t>Sarit’s</a:t>
            </a:r>
            <a:r>
              <a:rPr lang="en-US" dirty="0"/>
              <a:t> Era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 Capitalism and </a:t>
            </a:r>
            <a:r>
              <a:rPr lang="en-US" dirty="0" err="1"/>
              <a:t>Sarit's</a:t>
            </a:r>
            <a:r>
              <a:rPr lang="en-US" dirty="0"/>
              <a:t> Development </a:t>
            </a:r>
          </a:p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en-US" dirty="0"/>
          </a:p>
          <a:p>
            <a:r>
              <a:rPr lang="en-US" dirty="0"/>
              <a:t>Import-Substitution and Foreign Investment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 Capitalism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From 1950-1970, the world entered two decades of economic and trade boom </a:t>
            </a:r>
          </a:p>
          <a:p>
            <a:pPr lvl="1"/>
            <a:r>
              <a:rPr lang="en-US" dirty="0"/>
              <a:t>Driven by the growth in US and Europe, world demand for primary produce expanded</a:t>
            </a:r>
          </a:p>
          <a:p>
            <a:pPr lvl="1"/>
            <a:r>
              <a:rPr lang="en-US" dirty="0"/>
              <a:t>Capital became more internationally mobile</a:t>
            </a:r>
          </a:p>
          <a:p>
            <a:r>
              <a:rPr lang="en-US" dirty="0"/>
              <a:t>Rising international trade, capital inflows, and US intervention in SEA had dramatic impact on Thai economy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 Capitalism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8623" y="1690687"/>
            <a:ext cx="9932565" cy="4606509"/>
          </a:xfrm>
        </p:spPr>
        <p:txBody>
          <a:bodyPr>
            <a:normAutofit/>
          </a:bodyPr>
          <a:lstStyle/>
          <a:p>
            <a:r>
              <a:rPr lang="en-US" dirty="0"/>
              <a:t>US political intervention as context for economic intervention</a:t>
            </a:r>
          </a:p>
          <a:p>
            <a:pPr lvl="1"/>
            <a:r>
              <a:rPr lang="en-US" dirty="0"/>
              <a:t>The best recipe for anti-communism is strong gov't and economic growth based on private capital </a:t>
            </a:r>
          </a:p>
          <a:p>
            <a:r>
              <a:rPr lang="en-US" dirty="0"/>
              <a:t>US pressed Thai military leaders to start econ.dev based on support for capitalism, and Thai military leaders responded enthusiastically </a:t>
            </a:r>
          </a:p>
          <a:p>
            <a:pPr lvl="1"/>
            <a:r>
              <a:rPr lang="en-US" dirty="0"/>
              <a:t>They were already partners to local capital</a:t>
            </a:r>
          </a:p>
          <a:p>
            <a:pPr lvl="1"/>
            <a:r>
              <a:rPr lang="en-US" dirty="0"/>
              <a:t>Facilitating the Thai economic adjustment was the US’s aids.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Sarit's</a:t>
            </a:r>
            <a:r>
              <a:rPr lang="en-US" dirty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</a:t>
            </a:r>
            <a:r>
              <a:rPr lang="en-US" dirty="0" err="1"/>
              <a:t>Phibun</a:t>
            </a:r>
            <a:r>
              <a:rPr lang="en-US" dirty="0"/>
              <a:t> was ambivalent in following the US, </a:t>
            </a:r>
            <a:r>
              <a:rPr lang="en-US" dirty="0" err="1"/>
              <a:t>Sarit</a:t>
            </a:r>
            <a:r>
              <a:rPr lang="en-US" dirty="0"/>
              <a:t> differed</a:t>
            </a:r>
          </a:p>
          <a:p>
            <a:pPr lvl="1"/>
            <a:r>
              <a:rPr lang="en-US" dirty="0" err="1"/>
              <a:t>Sarit’s</a:t>
            </a:r>
            <a:r>
              <a:rPr lang="en-US" dirty="0"/>
              <a:t> rise came from US support to the military. </a:t>
            </a:r>
          </a:p>
          <a:p>
            <a:pPr lvl="1"/>
            <a:r>
              <a:rPr lang="en-US" dirty="0" err="1"/>
              <a:t>Sarit</a:t>
            </a:r>
            <a:r>
              <a:rPr lang="en-US" dirty="0"/>
              <a:t> also involved in arms deals and in setting up his own businesses such as in shipping, construction, insurance, shipping, etc.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Sarit's</a:t>
            </a:r>
            <a:r>
              <a:rPr lang="en-US" dirty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Sarit’s</a:t>
            </a:r>
            <a:r>
              <a:rPr lang="en-US" dirty="0"/>
              <a:t> arguments</a:t>
            </a:r>
          </a:p>
          <a:p>
            <a:pPr lvl="1"/>
            <a:r>
              <a:rPr lang="en-US" dirty="0"/>
              <a:t>Thailand needed a stable anti-communist regime to gain more US aid. </a:t>
            </a:r>
          </a:p>
          <a:p>
            <a:pPr lvl="1"/>
            <a:r>
              <a:rPr lang="en-US" dirty="0"/>
              <a:t>Justified his coup as a preparation for launching a plan of "national development"</a:t>
            </a:r>
          </a:p>
          <a:p>
            <a:r>
              <a:rPr lang="en-US" dirty="0"/>
              <a:t>Under </a:t>
            </a:r>
            <a:r>
              <a:rPr lang="en-US" dirty="0" err="1"/>
              <a:t>Sarit</a:t>
            </a:r>
            <a:r>
              <a:rPr lang="en-US" dirty="0"/>
              <a:t>, the strategic interests of the US, the dictatorial aim of Thai military, and the business interests of Thai new entrepreneurs converged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Sarit's</a:t>
            </a:r>
            <a:r>
              <a:rPr lang="en-US" dirty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1185858"/>
          </a:xfrm>
        </p:spPr>
        <p:txBody>
          <a:bodyPr>
            <a:normAutofit/>
          </a:bodyPr>
          <a:lstStyle/>
          <a:p>
            <a:r>
              <a:rPr lang="en-US" dirty="0" err="1"/>
              <a:t>Sarit’s"our</a:t>
            </a:r>
            <a:r>
              <a:rPr lang="en-US" dirty="0"/>
              <a:t> important task in this revolutionary era is development". </a:t>
            </a:r>
          </a:p>
          <a:p>
            <a:endParaRPr lang="th-TH" dirty="0"/>
          </a:p>
        </p:txBody>
      </p:sp>
      <p:pic>
        <p:nvPicPr>
          <p:cNvPr id="30722" name="Picture 2" descr="http://i.ytimg.com/vi/gSkshub8fIA/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2596" y="2714620"/>
            <a:ext cx="4572000" cy="3429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6667504" y="3000372"/>
            <a:ext cx="364333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“Work is money and happiness (</a:t>
            </a:r>
            <a:r>
              <a:rPr lang="th-TH" b="1" dirty="0"/>
              <a:t>งานคือเงิน เงินคืองาน บันดาลสุข</a:t>
            </a:r>
            <a:r>
              <a:rPr lang="en-US" b="1" dirty="0"/>
              <a:t>)”</a:t>
            </a:r>
            <a:r>
              <a:rPr lang="th-TH" b="1" dirty="0"/>
              <a:t>	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“Good water supply, lights, and streets (</a:t>
            </a:r>
            <a:r>
              <a:rPr lang="th-TH" b="1" dirty="0"/>
              <a:t>น้ำไหล ไฟสว่าง ทางดี</a:t>
            </a:r>
            <a:r>
              <a:rPr lang="en-US" b="1" dirty="0"/>
              <a:t>)”</a:t>
            </a:r>
            <a:endParaRPr lang="th-TH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Sarit's</a:t>
            </a:r>
            <a:r>
              <a:rPr lang="en-US" dirty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851" y="1600200"/>
            <a:ext cx="9303391" cy="4829196"/>
          </a:xfrm>
        </p:spPr>
        <p:txBody>
          <a:bodyPr>
            <a:normAutofit/>
          </a:bodyPr>
          <a:lstStyle/>
          <a:p>
            <a:r>
              <a:rPr lang="en-US" dirty="0" err="1"/>
              <a:t>Sarit</a:t>
            </a:r>
            <a:r>
              <a:rPr lang="en-US" dirty="0"/>
              <a:t> started major restructuring of Thai economy </a:t>
            </a:r>
          </a:p>
          <a:p>
            <a:pPr lvl="1"/>
            <a:r>
              <a:rPr lang="en-US" dirty="0"/>
              <a:t>The restructuring began with the World Bank's report </a:t>
            </a:r>
          </a:p>
          <a:p>
            <a:pPr lvl="2"/>
            <a:r>
              <a:rPr lang="en-US" dirty="0"/>
              <a:t>SOEs already collapsing. </a:t>
            </a:r>
          </a:p>
          <a:p>
            <a:pPr lvl="2"/>
            <a:r>
              <a:rPr lang="en-US" dirty="0"/>
              <a:t>The World Bank recommended the scaling down of SOEs, promoting manufacturing under private ownership by improving legal framework, infrastructure, and credit system, and by establishing institutional structure.</a:t>
            </a:r>
          </a:p>
          <a:p>
            <a:r>
              <a:rPr lang="en-US" dirty="0"/>
              <a:t>World Bank's recommendations were adopted. No more SOEs created except for public utilities.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Sarit's</a:t>
            </a:r>
            <a:r>
              <a:rPr lang="en-US" dirty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Institutional and physical infrastructure</a:t>
            </a:r>
          </a:p>
          <a:p>
            <a:pPr lvl="1"/>
            <a:r>
              <a:rPr lang="en-US" dirty="0"/>
              <a:t>Budget Bureau, National Statistical Office, NESDB, and BOI. </a:t>
            </a:r>
          </a:p>
          <a:p>
            <a:pPr lvl="2"/>
            <a:r>
              <a:rPr lang="en-US" dirty="0"/>
              <a:t>These </a:t>
            </a:r>
            <a:r>
              <a:rPr lang="en-US" dirty="0" err="1"/>
              <a:t>organisations</a:t>
            </a:r>
            <a:r>
              <a:rPr lang="en-US" dirty="0"/>
              <a:t> staffed with US trained bureaucrats. </a:t>
            </a:r>
          </a:p>
          <a:p>
            <a:pPr lvl="1"/>
            <a:r>
              <a:rPr lang="en-US" dirty="0"/>
              <a:t>World Bank also provided funding for building highways, irrigation, electricity, and education. </a:t>
            </a:r>
          </a:p>
          <a:p>
            <a:r>
              <a:rPr lang="en-US" dirty="0"/>
              <a:t>1st-3rd National Development Plan drafted with US advisers, </a:t>
            </a:r>
            <a:r>
              <a:rPr lang="en-US" dirty="0" err="1"/>
              <a:t>prioritising</a:t>
            </a:r>
            <a:r>
              <a:rPr lang="en-US" dirty="0"/>
              <a:t> growth driven by private sector.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 New Strategy for Growth </a:t>
            </a:r>
            <a:r>
              <a:rPr lang="en-US" dirty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shift to support foreign investment. </a:t>
            </a:r>
          </a:p>
          <a:p>
            <a:pPr lvl="1"/>
            <a:r>
              <a:rPr lang="en-US" dirty="0"/>
              <a:t>Creation of BOI, and Investment Promotion Act, to provided tax and tariff incentives to promote local and foreign investors.</a:t>
            </a:r>
          </a:p>
          <a:p>
            <a:pPr lvl="1"/>
            <a:r>
              <a:rPr lang="en-US" dirty="0"/>
              <a:t>Foreign firms gain more </a:t>
            </a:r>
            <a:r>
              <a:rPr lang="en-US" dirty="0" err="1"/>
              <a:t>favourable</a:t>
            </a:r>
            <a:r>
              <a:rPr lang="en-US" dirty="0"/>
              <a:t> treatment, allowed to repatriate profit and occupy land. </a:t>
            </a:r>
          </a:p>
          <a:p>
            <a:pPr lvl="1"/>
            <a:r>
              <a:rPr lang="en-US" dirty="0" err="1"/>
              <a:t>Labour</a:t>
            </a:r>
            <a:r>
              <a:rPr lang="en-US" dirty="0"/>
              <a:t> unions suppressed.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 New Strategy for Growth </a:t>
            </a:r>
            <a:r>
              <a:rPr lang="en-US" dirty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Tariff protection to protect domestic manufacturers of consumer goods.</a:t>
            </a:r>
          </a:p>
          <a:p>
            <a:pPr lvl="1"/>
            <a:r>
              <a:rPr lang="en-US" dirty="0"/>
              <a:t>Under the pressure from domestic capitals. </a:t>
            </a:r>
          </a:p>
          <a:p>
            <a:pPr lvl="1"/>
            <a:r>
              <a:rPr lang="en-US" dirty="0"/>
              <a:t>Tariff on capital goods were set low, while tariff on consumer goods high. </a:t>
            </a:r>
          </a:p>
          <a:p>
            <a:pPr lvl="1"/>
            <a:r>
              <a:rPr lang="en-US" dirty="0"/>
              <a:t>Wages were kept low to help domestic industries, facilitated by supply of </a:t>
            </a:r>
            <a:r>
              <a:rPr lang="en-US" dirty="0" err="1"/>
              <a:t>labour</a:t>
            </a:r>
            <a:r>
              <a:rPr lang="en-US" dirty="0"/>
              <a:t> from booming population.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 New Strategy for Growth </a:t>
            </a:r>
            <a:r>
              <a:rPr lang="en-US" dirty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Technocrats in BOT and MOF </a:t>
            </a:r>
            <a:r>
              <a:rPr lang="en-US" dirty="0" err="1"/>
              <a:t>prioritised</a:t>
            </a:r>
            <a:r>
              <a:rPr lang="en-US" dirty="0"/>
              <a:t> economic stability with tradition of conservative fiscal management and support for open economy. </a:t>
            </a:r>
          </a:p>
          <a:p>
            <a:pPr lvl="1"/>
            <a:r>
              <a:rPr lang="en-US" dirty="0"/>
              <a:t>External aid and loans helped fiscal deficit and limited inflation. </a:t>
            </a:r>
          </a:p>
          <a:p>
            <a:pPr lvl="1"/>
            <a:r>
              <a:rPr lang="en-US" dirty="0"/>
              <a:t>Stable growth came at 6.6% without much inflation. </a:t>
            </a:r>
          </a:p>
          <a:p>
            <a:pPr lvl="1"/>
            <a:r>
              <a:rPr lang="en-US" dirty="0"/>
              <a:t>The new strategy was successful in drawing in foreign investments.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 New Strategy for Growth </a:t>
            </a:r>
            <a:r>
              <a:rPr lang="en-US" dirty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8289" y="1600200"/>
            <a:ext cx="9949343" cy="4757758"/>
          </a:xfrm>
        </p:spPr>
        <p:txBody>
          <a:bodyPr>
            <a:normAutofit/>
          </a:bodyPr>
          <a:lstStyle/>
          <a:p>
            <a:r>
              <a:rPr lang="en-US" dirty="0"/>
              <a:t>Impact of the new strategy </a:t>
            </a:r>
          </a:p>
          <a:p>
            <a:pPr lvl="1"/>
            <a:r>
              <a:rPr lang="en-US" dirty="0"/>
              <a:t>Rising world's demand for primary goods caused boom in Thailand's export of primary commodities. </a:t>
            </a:r>
          </a:p>
          <a:p>
            <a:pPr lvl="2"/>
            <a:r>
              <a:rPr lang="en-US" dirty="0"/>
              <a:t>From 1960-75, </a:t>
            </a:r>
            <a:r>
              <a:rPr lang="en-US" dirty="0" err="1"/>
              <a:t>agri.exports</a:t>
            </a:r>
            <a:r>
              <a:rPr lang="en-US" dirty="0"/>
              <a:t> rose 10% per year.</a:t>
            </a:r>
          </a:p>
          <a:p>
            <a:pPr lvl="1"/>
            <a:r>
              <a:rPr lang="en-US" dirty="0"/>
              <a:t>Tariff regime, the end of </a:t>
            </a:r>
            <a:r>
              <a:rPr lang="en-US" dirty="0" err="1"/>
              <a:t>econ.nationalism</a:t>
            </a:r>
            <a:r>
              <a:rPr lang="en-US" dirty="0"/>
              <a:t>, and the better infrastructure, provided incentives for Thai capitals to expand in domestic markets, especially in the countryside.</a:t>
            </a:r>
          </a:p>
          <a:p>
            <a:pPr lvl="1"/>
            <a:r>
              <a:rPr lang="en-US" dirty="0"/>
              <a:t>Foreign firms flew in but did not substitute local firms. Most chose instead to partner with local firms.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7955" y="1795244"/>
            <a:ext cx="10125513" cy="4802108"/>
          </a:xfrm>
        </p:spPr>
        <p:txBody>
          <a:bodyPr>
            <a:normAutofit/>
          </a:bodyPr>
          <a:lstStyle/>
          <a:p>
            <a:r>
              <a:rPr lang="en-US" dirty="0"/>
              <a:t>Banks formed in 1940s rose to dominance</a:t>
            </a:r>
          </a:p>
          <a:p>
            <a:pPr lvl="1"/>
            <a:r>
              <a:rPr lang="en-US" dirty="0"/>
              <a:t>The rise based on the role in </a:t>
            </a:r>
            <a:r>
              <a:rPr lang="en-US" dirty="0" err="1"/>
              <a:t>mobilising</a:t>
            </a:r>
            <a:r>
              <a:rPr lang="en-US" dirty="0"/>
              <a:t> capitals for emerging businesses </a:t>
            </a:r>
          </a:p>
          <a:p>
            <a:pPr lvl="1"/>
            <a:r>
              <a:rPr lang="en-US" dirty="0"/>
              <a:t>Chinese immigrants the main beneficiaries.</a:t>
            </a:r>
          </a:p>
          <a:p>
            <a:pPr lvl="2"/>
            <a:r>
              <a:rPr lang="en-US" dirty="0"/>
              <a:t>For generations, had remained small business. Significant portion of money used to be sent back to China, small amount invested in pawnshops.</a:t>
            </a:r>
          </a:p>
          <a:p>
            <a:pPr lvl="1"/>
            <a:r>
              <a:rPr lang="en-US" dirty="0"/>
              <a:t>The banks provided them with location for savings. </a:t>
            </a:r>
          </a:p>
          <a:p>
            <a:pPr lvl="2"/>
            <a:r>
              <a:rPr lang="en-US" dirty="0"/>
              <a:t>Gov't restrictions and problems in China led to fallen remittance and channeled the saving to banks.</a:t>
            </a:r>
          </a:p>
          <a:p>
            <a:pPr lvl="2"/>
            <a:r>
              <a:rPr lang="en-US" dirty="0"/>
              <a:t>Between 1962-81, total deposits in Thai Banks grew from 8 millions to 299 million </a:t>
            </a:r>
            <a:r>
              <a:rPr lang="en-US" dirty="0" err="1"/>
              <a:t>bahts</a:t>
            </a:r>
            <a:r>
              <a:rPr lang="en-US" dirty="0"/>
              <a:t>. </a:t>
            </a:r>
          </a:p>
          <a:p>
            <a:pPr lvl="2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9626" y="1484784"/>
            <a:ext cx="9806730" cy="4658860"/>
          </a:xfrm>
        </p:spPr>
        <p:txBody>
          <a:bodyPr>
            <a:normAutofit/>
          </a:bodyPr>
          <a:lstStyle/>
          <a:p>
            <a:r>
              <a:rPr lang="en-US" dirty="0"/>
              <a:t>The rise of Thai banks also helped by other two factors</a:t>
            </a:r>
          </a:p>
          <a:p>
            <a:r>
              <a:rPr lang="en-US" b="1" dirty="0"/>
              <a:t>1) political connections</a:t>
            </a:r>
          </a:p>
          <a:p>
            <a:pPr lvl="1"/>
            <a:r>
              <a:rPr lang="en-US" dirty="0"/>
              <a:t>From 1950s, all of Thai major banks had forged close links with Thai military leaders.</a:t>
            </a:r>
          </a:p>
          <a:p>
            <a:pPr lvl="2"/>
            <a:r>
              <a:rPr lang="en-US" dirty="0"/>
              <a:t>Example: Bangkok Bank with </a:t>
            </a:r>
            <a:r>
              <a:rPr lang="en-US" dirty="0" err="1"/>
              <a:t>Ratchakru</a:t>
            </a:r>
            <a:r>
              <a:rPr lang="en-US" dirty="0"/>
              <a:t> group </a:t>
            </a:r>
          </a:p>
          <a:p>
            <a:pPr lvl="1"/>
            <a:r>
              <a:rPr lang="en-US" dirty="0"/>
              <a:t>The connection led to laws made to prevent new entrants and foreign competitors in banking sector. </a:t>
            </a:r>
          </a:p>
          <a:p>
            <a:pPr lvl="1"/>
            <a:r>
              <a:rPr lang="en-US" dirty="0"/>
              <a:t>Banks' cartel created and not challenged for 3 decades.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67" y="1142985"/>
            <a:ext cx="6134123" cy="4615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8349" y="1600200"/>
            <a:ext cx="9521504" cy="4543444"/>
          </a:xfrm>
        </p:spPr>
        <p:txBody>
          <a:bodyPr>
            <a:normAutofit/>
          </a:bodyPr>
          <a:lstStyle/>
          <a:p>
            <a:r>
              <a:rPr lang="en-US" b="1" dirty="0"/>
              <a:t>2) the extensive business networks. </a:t>
            </a:r>
            <a:endParaRPr lang="en-US" dirty="0"/>
          </a:p>
          <a:p>
            <a:pPr lvl="1"/>
            <a:r>
              <a:rPr lang="en-US" dirty="0"/>
              <a:t>Successful banks had extensive connections within local and overseas business communities. </a:t>
            </a:r>
          </a:p>
          <a:p>
            <a:pPr lvl="1"/>
            <a:r>
              <a:rPr lang="en-US" dirty="0"/>
              <a:t>The major banks came from dominant </a:t>
            </a:r>
            <a:r>
              <a:rPr lang="en-US" dirty="0" err="1"/>
              <a:t>Teochiu</a:t>
            </a:r>
            <a:r>
              <a:rPr lang="en-US" dirty="0"/>
              <a:t> group.  They competed but also cooperated in the Chamber of commerce. They forged relations through marriage. </a:t>
            </a:r>
          </a:p>
          <a:p>
            <a:pPr lvl="1"/>
            <a:r>
              <a:rPr lang="en-US" dirty="0"/>
              <a:t>Many had relatives in other Asia's business cities.</a:t>
            </a:r>
          </a:p>
          <a:p>
            <a:pPr lvl="1"/>
            <a:r>
              <a:rPr lang="en-US" dirty="0"/>
              <a:t>Beyond providing funds, they also provided business services to client.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Chin </a:t>
            </a:r>
            <a:r>
              <a:rPr lang="en-US" dirty="0" err="1"/>
              <a:t>Sophonphanich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34" y="1357298"/>
            <a:ext cx="4114800" cy="495202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Dominant role based on extensive network with Chinese communities through trading activities and from </a:t>
            </a:r>
            <a:r>
              <a:rPr lang="en-US" dirty="0" err="1"/>
              <a:t>organising</a:t>
            </a:r>
            <a:r>
              <a:rPr lang="en-US" dirty="0"/>
              <a:t> the sending of money back to China</a:t>
            </a:r>
          </a:p>
          <a:p>
            <a:r>
              <a:rPr lang="en-US" dirty="0"/>
              <a:t>Built Bangkok Bank overseas branches, and created network with leading Chinese entrepreneurs throughout the region </a:t>
            </a:r>
          </a:p>
          <a:p>
            <a:endParaRPr lang="th-TH" dirty="0"/>
          </a:p>
        </p:txBody>
      </p:sp>
      <p:pic>
        <p:nvPicPr>
          <p:cNvPr id="20482" name="Picture 2" descr="http://img.tarad.com/shop/s/su-usedbook/img-lib/spd_2011031923203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3191" y="1214423"/>
            <a:ext cx="3476625" cy="4943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banks dictate the economic expansion in </a:t>
            </a:r>
            <a:r>
              <a:rPr lang="en-US" dirty="0" err="1"/>
              <a:t>Sarit's</a:t>
            </a:r>
            <a:r>
              <a:rPr lang="en-US" dirty="0"/>
              <a:t> era, enabling hundreds of companies to emerge.</a:t>
            </a:r>
          </a:p>
          <a:p>
            <a:r>
              <a:rPr lang="en-US" dirty="0"/>
              <a:t>Bangkok Bank dominated the task of promoting new ventures. </a:t>
            </a:r>
          </a:p>
          <a:p>
            <a:pPr lvl="1"/>
            <a:r>
              <a:rPr lang="en-US" dirty="0"/>
              <a:t>As the rice trade was released from </a:t>
            </a:r>
            <a:r>
              <a:rPr lang="en-US" dirty="0" err="1"/>
              <a:t>gov't</a:t>
            </a:r>
            <a:r>
              <a:rPr lang="en-US" dirty="0"/>
              <a:t> control, Bangkok Bank helped the rice trading </a:t>
            </a:r>
            <a:r>
              <a:rPr lang="en-US" dirty="0" err="1"/>
              <a:t>familties</a:t>
            </a:r>
            <a:r>
              <a:rPr lang="en-US" dirty="0"/>
              <a:t> with new opportunities such as in the textile industry. </a:t>
            </a:r>
          </a:p>
          <a:p>
            <a:pPr lvl="1"/>
            <a:r>
              <a:rPr lang="en-US" dirty="0"/>
              <a:t>Bangkok Bank also facilitated the expansion of agribusiness, most notably that of CP.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Kasikorn</a:t>
            </a:r>
            <a:r>
              <a:rPr lang="en-US" dirty="0"/>
              <a:t> Bank continued to play key role in crop exports. They expanded their business to joint venture with foreign firms such as Dole and Firestone.</a:t>
            </a:r>
          </a:p>
          <a:p>
            <a:pPr lvl="1"/>
            <a:r>
              <a:rPr lang="en-US" dirty="0"/>
              <a:t> Other banks also expanded their own businesses into other sectors especially in manufacturing.</a:t>
            </a:r>
          </a:p>
          <a:p>
            <a:r>
              <a:rPr lang="en-US" dirty="0"/>
              <a:t>The number of firms that the banks were involved with grew significantly. </a:t>
            </a:r>
          </a:p>
          <a:p>
            <a:pPr lvl="1"/>
            <a:r>
              <a:rPr lang="en-US" dirty="0"/>
              <a:t>In 1958, BKK Bank, K-Bank, Bank of </a:t>
            </a:r>
            <a:r>
              <a:rPr lang="en-US" dirty="0" err="1"/>
              <a:t>Ayudhaya</a:t>
            </a:r>
            <a:r>
              <a:rPr lang="en-US" dirty="0"/>
              <a:t>, and Union Bank involved in 51 firms. In 1973, the number became 173, and in 1979, 295.</a:t>
            </a:r>
          </a:p>
          <a:p>
            <a:pPr lvl="1"/>
            <a:r>
              <a:rPr lang="en-US" dirty="0"/>
              <a:t>BKK Bank financed 42% of total export and 26% of imports.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500174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/>
              <a:t>The importance of connection with banks and military generals </a:t>
            </a:r>
          </a:p>
          <a:p>
            <a:pPr lvl="1"/>
            <a:r>
              <a:rPr lang="en-US" dirty="0" err="1"/>
              <a:t>Sukree</a:t>
            </a:r>
            <a:r>
              <a:rPr lang="en-US" dirty="0"/>
              <a:t> </a:t>
            </a:r>
            <a:r>
              <a:rPr lang="en-US" dirty="0" err="1"/>
              <a:t>Potiratanangkun</a:t>
            </a:r>
            <a:r>
              <a:rPr lang="en-US" dirty="0"/>
              <a:t> textile business started from securing contract as a military supplier.</a:t>
            </a:r>
          </a:p>
          <a:p>
            <a:pPr lvl="1"/>
            <a:r>
              <a:rPr lang="en-US" dirty="0" err="1"/>
              <a:t>Thaworn</a:t>
            </a:r>
            <a:r>
              <a:rPr lang="en-US" dirty="0"/>
              <a:t> </a:t>
            </a:r>
            <a:r>
              <a:rPr lang="en-US" dirty="0" err="1"/>
              <a:t>Pornprapa's</a:t>
            </a:r>
            <a:r>
              <a:rPr lang="en-US" dirty="0"/>
              <a:t> Nissan benefited from </a:t>
            </a:r>
            <a:r>
              <a:rPr lang="en-US" dirty="0" err="1"/>
              <a:t>gov't</a:t>
            </a:r>
            <a:r>
              <a:rPr lang="en-US" dirty="0"/>
              <a:t> decreed that taxis must be Nissan. </a:t>
            </a:r>
          </a:p>
          <a:p>
            <a:pPr lvl="1"/>
            <a:r>
              <a:rPr lang="en-US" dirty="0" err="1"/>
              <a:t>Uthane</a:t>
            </a:r>
            <a:r>
              <a:rPr lang="en-US" dirty="0"/>
              <a:t> gained monopoly in distilling whisky </a:t>
            </a:r>
          </a:p>
          <a:p>
            <a:pPr lvl="1"/>
            <a:r>
              <a:rPr lang="en-US" dirty="0" err="1"/>
              <a:t>Kirati</a:t>
            </a:r>
            <a:r>
              <a:rPr lang="en-US" dirty="0"/>
              <a:t> </a:t>
            </a:r>
            <a:r>
              <a:rPr lang="en-US" dirty="0" err="1"/>
              <a:t>Srifuengfung</a:t>
            </a:r>
            <a:r>
              <a:rPr lang="en-US" dirty="0"/>
              <a:t> glass making business started through connection with </a:t>
            </a:r>
            <a:r>
              <a:rPr lang="en-US" dirty="0" err="1"/>
              <a:t>ratchakru</a:t>
            </a:r>
            <a:r>
              <a:rPr lang="en-US" dirty="0"/>
              <a:t> group. </a:t>
            </a:r>
          </a:p>
          <a:p>
            <a:r>
              <a:rPr lang="en-US" dirty="0"/>
              <a:t>In return, the generals held positions in extensive amount of private firms.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 growing domestic market, cheap </a:t>
            </a:r>
            <a:r>
              <a:rPr lang="en-US" dirty="0" err="1"/>
              <a:t>labour</a:t>
            </a:r>
            <a:r>
              <a:rPr lang="en-US" dirty="0"/>
              <a:t>, </a:t>
            </a:r>
            <a:r>
              <a:rPr lang="en-US" dirty="0" err="1"/>
              <a:t>gov't</a:t>
            </a:r>
            <a:r>
              <a:rPr lang="en-US" dirty="0"/>
              <a:t> assistance, and foreign investment, industry began to grow. </a:t>
            </a:r>
          </a:p>
          <a:p>
            <a:r>
              <a:rPr lang="en-US" dirty="0"/>
              <a:t>Major areas of expansion </a:t>
            </a:r>
          </a:p>
          <a:p>
            <a:pPr lvl="1"/>
            <a:r>
              <a:rPr lang="en-US" dirty="0" err="1"/>
              <a:t>Agri</a:t>
            </a:r>
            <a:r>
              <a:rPr lang="en-US" dirty="0"/>
              <a:t>-processing</a:t>
            </a:r>
          </a:p>
          <a:p>
            <a:pPr lvl="1"/>
            <a:r>
              <a:rPr lang="en-US" dirty="0"/>
              <a:t>Basic manufacturing such as textile</a:t>
            </a:r>
          </a:p>
          <a:p>
            <a:pPr lvl="1"/>
            <a:r>
              <a:rPr lang="en-US" dirty="0"/>
              <a:t>Variety of assembly industries supplying consumer goods to domestic market.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expansion of agri-business </a:t>
            </a:r>
          </a:p>
          <a:p>
            <a:pPr lvl="1"/>
            <a:r>
              <a:rPr lang="en-US" dirty="0"/>
              <a:t>Rice business revived after freed from state's control, benefitting from better irrigation, high-yield seeds, and better cultivation system. </a:t>
            </a:r>
          </a:p>
          <a:p>
            <a:pPr lvl="1"/>
            <a:r>
              <a:rPr lang="en-US" dirty="0"/>
              <a:t>The major rice trading families entered new crops such as cassava, and also new opportunities for processing such as silos and warehousing. </a:t>
            </a:r>
          </a:p>
          <a:p>
            <a:pPr lvl="1"/>
            <a:r>
              <a:rPr lang="en-US" dirty="0"/>
              <a:t>Metro group started manufacturing fertilizer.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Suger</a:t>
            </a:r>
            <a:r>
              <a:rPr lang="en-US" dirty="0"/>
              <a:t>-milling and feed-mill. </a:t>
            </a:r>
          </a:p>
          <a:p>
            <a:pPr lvl="1"/>
            <a:r>
              <a:rPr lang="en-US" dirty="0"/>
              <a:t>Big sugar milling firms -Thai </a:t>
            </a:r>
            <a:r>
              <a:rPr lang="en-US" dirty="0" err="1"/>
              <a:t>Roong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, </a:t>
            </a:r>
            <a:r>
              <a:rPr lang="en-US" dirty="0" err="1"/>
              <a:t>Bangpong</a:t>
            </a:r>
            <a:r>
              <a:rPr lang="en-US" dirty="0"/>
              <a:t>, </a:t>
            </a:r>
            <a:r>
              <a:rPr lang="en-US" dirty="0" err="1"/>
              <a:t>Kwang</a:t>
            </a:r>
            <a:r>
              <a:rPr lang="en-US" dirty="0"/>
              <a:t> Soon Lee, and </a:t>
            </a:r>
            <a:r>
              <a:rPr lang="en-US" dirty="0" err="1"/>
              <a:t>Mitrphol</a:t>
            </a:r>
            <a:r>
              <a:rPr lang="en-US" dirty="0"/>
              <a:t>- expanded rapidly and formed cartels.</a:t>
            </a:r>
          </a:p>
          <a:p>
            <a:pPr lvl="2"/>
            <a:r>
              <a:rPr lang="en-US" dirty="0"/>
              <a:t>Export of </a:t>
            </a:r>
            <a:r>
              <a:rPr lang="en-US" dirty="0" err="1"/>
              <a:t>suger</a:t>
            </a:r>
            <a:r>
              <a:rPr lang="en-US" dirty="0"/>
              <a:t> increased more than ten times.</a:t>
            </a:r>
          </a:p>
          <a:p>
            <a:pPr lvl="1"/>
            <a:r>
              <a:rPr lang="en-US" dirty="0"/>
              <a:t>With massive growth in production of maize and cassava, forms moved into </a:t>
            </a:r>
            <a:r>
              <a:rPr lang="en-US" dirty="0" err="1"/>
              <a:t>feedmill</a:t>
            </a:r>
            <a:r>
              <a:rPr lang="en-US" dirty="0"/>
              <a:t> business. </a:t>
            </a:r>
          </a:p>
          <a:p>
            <a:pPr lvl="2"/>
            <a:r>
              <a:rPr lang="en-US" dirty="0" err="1"/>
              <a:t>Betragro</a:t>
            </a:r>
            <a:r>
              <a:rPr lang="en-US" dirty="0"/>
              <a:t> and CP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chiataigroup.com/portals/0/icon/aboutchiatai_i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8413" y="1643050"/>
            <a:ext cx="9169588" cy="430530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095472" y="6049052"/>
            <a:ext cx="7715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http://www.cpthailand.com/CPGROUP/History.aspx</a:t>
            </a:r>
            <a:endParaRPr lang="th-TH" dirty="0"/>
          </a:p>
        </p:txBody>
      </p:sp>
      <p:pic>
        <p:nvPicPr>
          <p:cNvPr id="1026" name="Picture 2" descr="cp 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67042" y="214290"/>
            <a:ext cx="5715040" cy="123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556792"/>
            <a:ext cx="7686700" cy="480116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Began as importers of seeds, fertilizers, and other agricultural inputs. </a:t>
            </a:r>
          </a:p>
          <a:p>
            <a:r>
              <a:rPr lang="en-US" dirty="0"/>
              <a:t>Later moved into </a:t>
            </a:r>
            <a:r>
              <a:rPr lang="en-US" dirty="0" err="1"/>
              <a:t>feedmill</a:t>
            </a:r>
            <a:r>
              <a:rPr lang="en-US" dirty="0"/>
              <a:t> and other livestock business</a:t>
            </a:r>
          </a:p>
          <a:p>
            <a:r>
              <a:rPr lang="en-US" dirty="0"/>
              <a:t>Joint venture with a US company to start a chicken industry. </a:t>
            </a:r>
          </a:p>
          <a:p>
            <a:r>
              <a:rPr lang="en-US" dirty="0"/>
              <a:t>As the Thai </a:t>
            </a:r>
            <a:r>
              <a:rPr lang="en-US" dirty="0" err="1"/>
              <a:t>gov't</a:t>
            </a:r>
            <a:r>
              <a:rPr lang="en-US" dirty="0"/>
              <a:t> ended its monopoly on slaughterhouse, CP created integrated chicken business. It used the contract farming system and expand its business to other animals.</a:t>
            </a:r>
          </a:p>
          <a:p>
            <a:r>
              <a:rPr lang="en-US" dirty="0"/>
              <a:t>CP set up range of associate companies covering all aspects of its agro-business and expand to other countries. </a:t>
            </a:r>
          </a:p>
          <a:p>
            <a:endParaRPr lang="th-TH" dirty="0"/>
          </a:p>
        </p:txBody>
      </p:sp>
      <p:pic>
        <p:nvPicPr>
          <p:cNvPr id="5" name="Picture 2" descr="cp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67042" y="214290"/>
            <a:ext cx="5715040" cy="123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8957" y="1627464"/>
            <a:ext cx="9899009" cy="4753864"/>
          </a:xfrm>
        </p:spPr>
        <p:txBody>
          <a:bodyPr>
            <a:normAutofit/>
          </a:bodyPr>
          <a:lstStyle/>
          <a:p>
            <a:r>
              <a:rPr lang="en-US" dirty="0"/>
              <a:t>New manufacturing industries founded in 1960s under tariff protection </a:t>
            </a:r>
          </a:p>
          <a:p>
            <a:pPr lvl="1"/>
            <a:r>
              <a:rPr lang="en-US" dirty="0"/>
              <a:t>Glass factories, cement works, iron and steel plants, and paper manufacturing. </a:t>
            </a:r>
          </a:p>
          <a:p>
            <a:r>
              <a:rPr lang="en-US" dirty="0"/>
              <a:t>The most important was textile. </a:t>
            </a:r>
          </a:p>
          <a:p>
            <a:pPr lvl="1"/>
            <a:r>
              <a:rPr lang="en-US" dirty="0"/>
              <a:t>By 1979, textile accounted for 19% of value added in manufacturing, and 6% of export.  </a:t>
            </a:r>
          </a:p>
          <a:p>
            <a:r>
              <a:rPr lang="en-US" dirty="0"/>
              <a:t>For the entrepreneurs of the new industries </a:t>
            </a:r>
          </a:p>
          <a:p>
            <a:pPr lvl="1"/>
            <a:r>
              <a:rPr lang="en-US" dirty="0"/>
              <a:t>Started from being trader and importers, then moved into manufacturing as a result of tariff protection and gov't incentives.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Sukree’s</a:t>
            </a:r>
            <a:r>
              <a:rPr lang="en-US" dirty="0"/>
              <a:t> Textile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186766" cy="1543048"/>
          </a:xfrm>
        </p:spPr>
        <p:txBody>
          <a:bodyPr>
            <a:normAutofit/>
          </a:bodyPr>
          <a:lstStyle/>
          <a:p>
            <a:r>
              <a:rPr lang="en-US" dirty="0" err="1"/>
              <a:t>Sukree</a:t>
            </a:r>
            <a:r>
              <a:rPr lang="en-US" dirty="0"/>
              <a:t> started textile business from being importer. He grew through joint venture of Japanese forms and once owned largest textile enterprise in SEA. </a:t>
            </a:r>
          </a:p>
          <a:p>
            <a:endParaRPr lang="th-TH" dirty="0"/>
          </a:p>
        </p:txBody>
      </p:sp>
      <p:pic>
        <p:nvPicPr>
          <p:cNvPr id="10242" name="Picture 2" descr="http://www.matichon.co.th/online/2011/06/13073628111307362861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1422" y="3000373"/>
            <a:ext cx="4524406" cy="3393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1571" y="1600200"/>
            <a:ext cx="9680895" cy="4781128"/>
          </a:xfrm>
        </p:spPr>
        <p:txBody>
          <a:bodyPr>
            <a:normAutofit/>
          </a:bodyPr>
          <a:lstStyle/>
          <a:p>
            <a:r>
              <a:rPr lang="en-US" dirty="0"/>
              <a:t>The tariff structure levied high rates on finished goods while low rates on parts and components encouraged assembly business for domestic markets. </a:t>
            </a:r>
          </a:p>
          <a:p>
            <a:pPr lvl="1"/>
            <a:r>
              <a:rPr lang="en-US" dirty="0"/>
              <a:t>Assembly operations for consumer goods such as household durables and automobiles. </a:t>
            </a:r>
          </a:p>
          <a:p>
            <a:pPr lvl="1"/>
            <a:r>
              <a:rPr lang="en-US" dirty="0"/>
              <a:t>Firms joined with overseas supplier to manufacture products under tariff walls. </a:t>
            </a:r>
          </a:p>
          <a:p>
            <a:pPr lvl="1"/>
            <a:r>
              <a:rPr lang="en-US" dirty="0"/>
              <a:t>Example: </a:t>
            </a:r>
            <a:r>
              <a:rPr lang="en-US" dirty="0" err="1"/>
              <a:t>Pornprapa's</a:t>
            </a:r>
            <a:r>
              <a:rPr lang="en-US" dirty="0"/>
              <a:t> Nissan "Siam Motors“ and other automobile joint venture such as Toyota, Mazda, Mitsubishi.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Pornprapa’s</a:t>
            </a:r>
            <a:r>
              <a:rPr lang="en-US" dirty="0"/>
              <a:t> Nissan</a:t>
            </a:r>
            <a:endParaRPr lang="th-TH" dirty="0"/>
          </a:p>
        </p:txBody>
      </p:sp>
      <p:pic>
        <p:nvPicPr>
          <p:cNvPr id="4" name="Picture 2" descr="http://www.headlightmag.com/main/images/stories/jimmy01/Nissan/2012_09_14_Nissan_DNA_Garage_Zama/IMG_7416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2643183"/>
            <a:ext cx="4095726" cy="3071795"/>
          </a:xfrm>
          <a:prstGeom prst="rect">
            <a:avLst/>
          </a:prstGeom>
          <a:noFill/>
        </p:spPr>
      </p:pic>
      <p:pic>
        <p:nvPicPr>
          <p:cNvPr id="5" name="Picture 4" descr="Click on the image for full siz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9721" y="2428868"/>
            <a:ext cx="4274757" cy="3305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034" y="1357299"/>
            <a:ext cx="8329642" cy="2686055"/>
          </a:xfrm>
        </p:spPr>
        <p:txBody>
          <a:bodyPr>
            <a:normAutofit/>
          </a:bodyPr>
          <a:lstStyle/>
          <a:p>
            <a:r>
              <a:rPr lang="en-US" dirty="0"/>
              <a:t>Joint ventures between importers and foreign firms also emerged in assembly operation of consumer durables such as radios and TVs.</a:t>
            </a:r>
          </a:p>
        </p:txBody>
      </p:sp>
      <p:pic>
        <p:nvPicPr>
          <p:cNvPr id="4" name="Picture 2" descr="http://picdb.thaimisc.com/u/usedlism/6532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7768" y="3140968"/>
            <a:ext cx="3786214" cy="283966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655841" y="6093296"/>
            <a:ext cx="22538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dirty="0" err="1"/>
              <a:t>Tanin</a:t>
            </a:r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final aspect of </a:t>
            </a:r>
            <a:r>
              <a:rPr lang="en-US" dirty="0" err="1"/>
              <a:t>Sarit's</a:t>
            </a:r>
            <a:r>
              <a:rPr lang="en-US" dirty="0"/>
              <a:t> restructuring of Thai economy was foreign investment. </a:t>
            </a:r>
          </a:p>
          <a:p>
            <a:pPr lvl="1"/>
            <a:r>
              <a:rPr lang="en-US" dirty="0"/>
              <a:t>Through investment promotion regulations, foreign investment flew in at 1 billion baht a year in late 1960s, and around 1.5 billions a year in 1970s. </a:t>
            </a:r>
          </a:p>
          <a:p>
            <a:pPr lvl="1"/>
            <a:r>
              <a:rPr lang="en-US" dirty="0"/>
              <a:t>The first investors were from US, who invested in 100% ownership in areas such as </a:t>
            </a:r>
            <a:r>
              <a:rPr lang="en-US" dirty="0" err="1"/>
              <a:t>petroleam</a:t>
            </a:r>
            <a:r>
              <a:rPr lang="en-US" dirty="0"/>
              <a:t> and chemical businesses. </a:t>
            </a:r>
          </a:p>
          <a:p>
            <a:pPr lvl="1"/>
            <a:r>
              <a:rPr lang="en-US" dirty="0"/>
              <a:t>Then Japanese investments started to grow in late 1960s, surpassing the US in 1973. Thailand's trade with Japan also rose significantly during the same time.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At first, Japanese’s role in Thai economy provoked tension among technocrats and businessmen. </a:t>
            </a:r>
          </a:p>
          <a:p>
            <a:pPr lvl="1"/>
            <a:r>
              <a:rPr lang="en-US" dirty="0"/>
              <a:t>Japanese gov't reduced tension by reducing duties on many Thai goods, increasing loans to Thai gov't </a:t>
            </a:r>
          </a:p>
          <a:p>
            <a:pPr lvl="1"/>
            <a:r>
              <a:rPr lang="en-US" dirty="0"/>
              <a:t>Japanese </a:t>
            </a:r>
            <a:r>
              <a:rPr lang="en-US" dirty="0" err="1"/>
              <a:t>gov’t</a:t>
            </a:r>
            <a:r>
              <a:rPr lang="en-US" dirty="0"/>
              <a:t> also encouraged joint ventures between Japanese and Thai firms. </a:t>
            </a:r>
          </a:p>
          <a:p>
            <a:pPr lvl="1"/>
            <a:r>
              <a:rPr lang="en-US" dirty="0"/>
              <a:t>Japan increased aids to Thailand. By 1980s, Japanese aids amounted to 2/3 of all aids Thailand received.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Japanese investments in this period were of two types.</a:t>
            </a:r>
          </a:p>
          <a:p>
            <a:pPr lvl="1"/>
            <a:r>
              <a:rPr lang="en-US" dirty="0"/>
              <a:t>First, tariff jumping  assembly operations, mainly in the area of consumer products.</a:t>
            </a:r>
          </a:p>
          <a:p>
            <a:pPr lvl="1"/>
            <a:r>
              <a:rPr lang="en-US" dirty="0"/>
              <a:t>Second, investment in manufacturing for exports, mainly back to Japan. </a:t>
            </a:r>
          </a:p>
          <a:p>
            <a:r>
              <a:rPr lang="en-US" dirty="0"/>
              <a:t>Japanese investments accelerated by the rising wage in Japan, causing Japanese to look for cheaper </a:t>
            </a:r>
            <a:r>
              <a:rPr lang="en-US" dirty="0" err="1"/>
              <a:t>labour</a:t>
            </a:r>
            <a:r>
              <a:rPr lang="en-US" dirty="0"/>
              <a:t> elsewhere.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9567" y="1357299"/>
            <a:ext cx="10259736" cy="4768865"/>
          </a:xfrm>
        </p:spPr>
        <p:txBody>
          <a:bodyPr>
            <a:normAutofit/>
          </a:bodyPr>
          <a:lstStyle/>
          <a:p>
            <a:r>
              <a:rPr lang="en-US" dirty="0"/>
              <a:t>Japanese investments  in Thailand started in textile </a:t>
            </a:r>
            <a:r>
              <a:rPr lang="en-US" dirty="0" err="1"/>
              <a:t>businesss</a:t>
            </a:r>
            <a:r>
              <a:rPr lang="en-US" dirty="0"/>
              <a:t> through joint venture. </a:t>
            </a:r>
          </a:p>
          <a:p>
            <a:r>
              <a:rPr lang="en-US" dirty="0"/>
              <a:t>In contrast to US investors, Japanese investors often choose the path of joint-venture. </a:t>
            </a:r>
          </a:p>
          <a:p>
            <a:pPr lvl="1"/>
            <a:r>
              <a:rPr lang="en-US" dirty="0"/>
              <a:t>Partly due to them wanting to avoid political opposition. And also due to the </a:t>
            </a:r>
            <a:r>
              <a:rPr lang="en-US" dirty="0" err="1"/>
              <a:t>gov't</a:t>
            </a:r>
            <a:r>
              <a:rPr lang="en-US" dirty="0"/>
              <a:t> requiring foreign investors (other than US) to have a Thai majority partner. </a:t>
            </a:r>
          </a:p>
          <a:p>
            <a:pPr lvl="1"/>
            <a:r>
              <a:rPr lang="en-US" dirty="0"/>
              <a:t>Also Japanese firms wanting to use domestic firms to gain knowledge about local market. </a:t>
            </a:r>
          </a:p>
          <a:p>
            <a:pPr lvl="1"/>
            <a:r>
              <a:rPr lang="en-US" dirty="0"/>
              <a:t>Joint venture also helped Thai firms gained knowledge and technology transfers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 sum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/>
              <a:t>Sarit’s</a:t>
            </a:r>
            <a:r>
              <a:rPr lang="en-US" dirty="0"/>
              <a:t> development era came with business opportunities enabled by tariff protection, better raw material supply, foreign assistance and technological transfer, political connections, and  capitals provided by banks. 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1978</Words>
  <Application>Microsoft Office PowerPoint</Application>
  <PresentationFormat>แบบจอกว้าง</PresentationFormat>
  <Paragraphs>172</Paragraphs>
  <Slides>36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ธีมของ Office</vt:lpstr>
      <vt:lpstr>Urban Economy in Sarit’s Era</vt:lpstr>
      <vt:lpstr>Topics</vt:lpstr>
      <vt:lpstr>US Capitalism</vt:lpstr>
      <vt:lpstr>US Capitalism</vt:lpstr>
      <vt:lpstr>Sarit's Development </vt:lpstr>
      <vt:lpstr>Sarit's Development </vt:lpstr>
      <vt:lpstr>Sarit's Development </vt:lpstr>
      <vt:lpstr>Sarit's Development </vt:lpstr>
      <vt:lpstr>Sarit's Development </vt:lpstr>
      <vt:lpstr>A New Strategy for Growth  </vt:lpstr>
      <vt:lpstr>A New Strategy for Growth  </vt:lpstr>
      <vt:lpstr>A New Strategy for Growth  </vt:lpstr>
      <vt:lpstr>A New Strategy for Growth  </vt:lpstr>
      <vt:lpstr>Banks and Capital Mobilisation</vt:lpstr>
      <vt:lpstr>Banks and Capital Mobilisation</vt:lpstr>
      <vt:lpstr>งานนำเสนอ PowerPoint</vt:lpstr>
      <vt:lpstr>Banks and Capital Mobilisation</vt:lpstr>
      <vt:lpstr>Chin Sophonphanich</vt:lpstr>
      <vt:lpstr>Banks and Capital Mobilisation</vt:lpstr>
      <vt:lpstr>Banks and Capital Mobilisation</vt:lpstr>
      <vt:lpstr>Banks and Capital Mobilisation</vt:lpstr>
      <vt:lpstr>Import-substitution</vt:lpstr>
      <vt:lpstr>Import-substitution</vt:lpstr>
      <vt:lpstr>Import-substitution</vt:lpstr>
      <vt:lpstr>งานนำเสนอ PowerPoint</vt:lpstr>
      <vt:lpstr>งานนำเสนอ PowerPoint</vt:lpstr>
      <vt:lpstr>Import-substitution</vt:lpstr>
      <vt:lpstr>Sukree’s Textile</vt:lpstr>
      <vt:lpstr>Import-substitution</vt:lpstr>
      <vt:lpstr>Pornprapa’s Nissan</vt:lpstr>
      <vt:lpstr>Import-substitution</vt:lpstr>
      <vt:lpstr>Foreign investment</vt:lpstr>
      <vt:lpstr>Foreign investment</vt:lpstr>
      <vt:lpstr>Foreign investment</vt:lpstr>
      <vt:lpstr>Foreign investment</vt:lpstr>
      <vt:lpstr>In 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Economy in Sarit’s Era</dc:title>
  <dc:creator>Thorn Pitidol</dc:creator>
  <cp:lastModifiedBy>Thorn Pitidol</cp:lastModifiedBy>
  <cp:revision>1</cp:revision>
  <dcterms:created xsi:type="dcterms:W3CDTF">2019-10-31T03:48:25Z</dcterms:created>
  <dcterms:modified xsi:type="dcterms:W3CDTF">2019-10-31T03:53:23Z</dcterms:modified>
</cp:coreProperties>
</file>