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9" r:id="rId1"/>
  </p:sldMasterIdLst>
  <p:notesMasterIdLst>
    <p:notesMasterId r:id="rId61"/>
  </p:notesMasterIdLst>
  <p:handoutMasterIdLst>
    <p:handoutMasterId r:id="rId62"/>
  </p:handoutMasterIdLst>
  <p:sldIdLst>
    <p:sldId id="340" r:id="rId2"/>
    <p:sldId id="341" r:id="rId3"/>
    <p:sldId id="433" r:id="rId4"/>
    <p:sldId id="434" r:id="rId5"/>
    <p:sldId id="431" r:id="rId6"/>
    <p:sldId id="362" r:id="rId7"/>
    <p:sldId id="363" r:id="rId8"/>
    <p:sldId id="364" r:id="rId9"/>
    <p:sldId id="365" r:id="rId10"/>
    <p:sldId id="366" r:id="rId11"/>
    <p:sldId id="367" r:id="rId12"/>
    <p:sldId id="435" r:id="rId13"/>
    <p:sldId id="368" r:id="rId14"/>
    <p:sldId id="369" r:id="rId15"/>
    <p:sldId id="370" r:id="rId16"/>
    <p:sldId id="436" r:id="rId17"/>
    <p:sldId id="402" r:id="rId18"/>
    <p:sldId id="404" r:id="rId19"/>
    <p:sldId id="373" r:id="rId20"/>
    <p:sldId id="437" r:id="rId21"/>
    <p:sldId id="374" r:id="rId22"/>
    <p:sldId id="375" r:id="rId23"/>
    <p:sldId id="376" r:id="rId24"/>
    <p:sldId id="377" r:id="rId25"/>
    <p:sldId id="379" r:id="rId26"/>
    <p:sldId id="380" r:id="rId27"/>
    <p:sldId id="438" r:id="rId28"/>
    <p:sldId id="382" r:id="rId29"/>
    <p:sldId id="383" r:id="rId30"/>
    <p:sldId id="415" r:id="rId31"/>
    <p:sldId id="416" r:id="rId32"/>
    <p:sldId id="386" r:id="rId33"/>
    <p:sldId id="387" r:id="rId34"/>
    <p:sldId id="388" r:id="rId35"/>
    <p:sldId id="389" r:id="rId36"/>
    <p:sldId id="328" r:id="rId37"/>
    <p:sldId id="400" r:id="rId38"/>
    <p:sldId id="332" r:id="rId39"/>
    <p:sldId id="393" r:id="rId40"/>
    <p:sldId id="394" r:id="rId41"/>
    <p:sldId id="395" r:id="rId42"/>
    <p:sldId id="396" r:id="rId43"/>
    <p:sldId id="397" r:id="rId44"/>
    <p:sldId id="398" r:id="rId45"/>
    <p:sldId id="405" r:id="rId46"/>
    <p:sldId id="414" r:id="rId47"/>
    <p:sldId id="429" r:id="rId48"/>
    <p:sldId id="406" r:id="rId49"/>
    <p:sldId id="407" r:id="rId50"/>
    <p:sldId id="408" r:id="rId51"/>
    <p:sldId id="409" r:id="rId52"/>
    <p:sldId id="410" r:id="rId53"/>
    <p:sldId id="413" r:id="rId54"/>
    <p:sldId id="348" r:id="rId55"/>
    <p:sldId id="432" r:id="rId56"/>
    <p:sldId id="350" r:id="rId57"/>
    <p:sldId id="351" r:id="rId58"/>
    <p:sldId id="426" r:id="rId59"/>
    <p:sldId id="430" r:id="rId60"/>
  </p:sldIdLst>
  <p:sldSz cx="9144000" cy="6858000" type="screen4x3"/>
  <p:notesSz cx="9866313" cy="6754813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Browallia New" pitchFamily="34" charset="-34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Browallia New" pitchFamily="34" charset="-34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Browallia New" pitchFamily="34" charset="-34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Browallia New" pitchFamily="34" charset="-34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Browallia New" pitchFamily="34" charset="-34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Browallia New" pitchFamily="34" charset="-34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Browallia New" pitchFamily="34" charset="-34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Browallia New" pitchFamily="34" charset="-34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Browallia New" pitchFamily="34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000000"/>
    <a:srgbClr val="FFCC00"/>
    <a:srgbClr val="0066FF"/>
    <a:srgbClr val="009900"/>
    <a:srgbClr val="33CC33"/>
    <a:srgbClr val="FFFF99"/>
    <a:srgbClr val="4D4D4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8926" autoAdjust="0"/>
    <p:restoredTop sz="93478" autoAdjust="0"/>
  </p:normalViewPr>
  <p:slideViewPr>
    <p:cSldViewPr snapToGrid="0" snapToObjects="1">
      <p:cViewPr varScale="1">
        <p:scale>
          <a:sx n="69" d="100"/>
          <a:sy n="69" d="100"/>
        </p:scale>
        <p:origin x="-108" y="-180"/>
      </p:cViewPr>
      <p:guideLst>
        <p:guide orient="horz" pos="2169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4062"/>
    </p:cViewPr>
  </p:sorterViewPr>
  <p:notesViewPr>
    <p:cSldViewPr snapToGrid="0" snapToObjects="1">
      <p:cViewPr>
        <p:scale>
          <a:sx n="100" d="100"/>
          <a:sy n="100" d="100"/>
        </p:scale>
        <p:origin x="-882" y="-72"/>
      </p:cViewPr>
      <p:guideLst>
        <p:guide orient="horz" pos="2127"/>
        <p:guide pos="3108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23.xml"/><Relationship Id="rId3" Type="http://schemas.openxmlformats.org/officeDocument/2006/relationships/slide" Target="slides/slide10.xml"/><Relationship Id="rId7" Type="http://schemas.openxmlformats.org/officeDocument/2006/relationships/slide" Target="slides/slide20.xml"/><Relationship Id="rId2" Type="http://schemas.openxmlformats.org/officeDocument/2006/relationships/slide" Target="slides/slide9.xml"/><Relationship Id="rId1" Type="http://schemas.openxmlformats.org/officeDocument/2006/relationships/slide" Target="slides/slide8.xml"/><Relationship Id="rId6" Type="http://schemas.openxmlformats.org/officeDocument/2006/relationships/slide" Target="slides/slide19.xml"/><Relationship Id="rId5" Type="http://schemas.openxmlformats.org/officeDocument/2006/relationships/slide" Target="slides/slide12.xml"/><Relationship Id="rId4" Type="http://schemas.openxmlformats.org/officeDocument/2006/relationships/slide" Target="slides/slide11.xml"/><Relationship Id="rId9" Type="http://schemas.openxmlformats.org/officeDocument/2006/relationships/slide" Target="slides/slide3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Relationship Id="rId4" Type="http://schemas.openxmlformats.org/officeDocument/2006/relationships/image" Target="../media/image18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13238" cy="36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37" tIns="45222" rIns="90437" bIns="45222" numCol="1" anchor="t" anchorCtr="0" compatLnSpc="1">
            <a:prstTxWarp prst="textNoShape">
              <a:avLst/>
            </a:prstTxWarp>
          </a:bodyPr>
          <a:lstStyle>
            <a:lvl1pPr algn="l" defTabSz="904875">
              <a:defRPr sz="1200" b="1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44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38800" y="0"/>
            <a:ext cx="4203700" cy="36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37" tIns="45222" rIns="90437" bIns="45222" numCol="1" anchor="t" anchorCtr="0" compatLnSpc="1">
            <a:prstTxWarp prst="textNoShape">
              <a:avLst/>
            </a:prstTxWarp>
          </a:bodyPr>
          <a:lstStyle>
            <a:lvl1pPr algn="r" defTabSz="904875">
              <a:defRPr sz="1200" b="1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44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29375"/>
            <a:ext cx="4313238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37" tIns="45222" rIns="90437" bIns="45222" numCol="1" anchor="b" anchorCtr="0" compatLnSpc="1">
            <a:prstTxWarp prst="textNoShape">
              <a:avLst/>
            </a:prstTxWarp>
          </a:bodyPr>
          <a:lstStyle>
            <a:lvl1pPr algn="l" defTabSz="904875">
              <a:defRPr sz="1200" b="1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44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38800" y="6429375"/>
            <a:ext cx="4203700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37" tIns="45222" rIns="90437" bIns="45222" numCol="1" anchor="b" anchorCtr="0" compatLnSpc="1">
            <a:prstTxWarp prst="textNoShape">
              <a:avLst/>
            </a:prstTxWarp>
          </a:bodyPr>
          <a:lstStyle>
            <a:lvl1pPr algn="r" defTabSz="904875">
              <a:defRPr sz="1200" b="1">
                <a:latin typeface="Arial" charset="0"/>
              </a:defRPr>
            </a:lvl1pPr>
          </a:lstStyle>
          <a:p>
            <a:pPr>
              <a:defRPr/>
            </a:pPr>
            <a:fld id="{02A77DA7-1282-4D76-9CAC-A26339BBE9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275138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37" tIns="45222" rIns="90437" bIns="45222" numCol="1" anchor="t" anchorCtr="0" compatLnSpc="1">
            <a:prstTxWarp prst="textNoShape">
              <a:avLst/>
            </a:prstTxWarp>
          </a:bodyPr>
          <a:lstStyle>
            <a:lvl1pPr algn="l" defTabSz="904875">
              <a:defRPr sz="1200">
                <a:latin typeface="Arial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588000" y="0"/>
            <a:ext cx="42767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37" tIns="45222" rIns="90437" bIns="45222" numCol="1" anchor="t" anchorCtr="0" compatLnSpc="1">
            <a:prstTxWarp prst="textNoShape">
              <a:avLst/>
            </a:prstTxWarp>
          </a:bodyPr>
          <a:lstStyle>
            <a:lvl1pPr algn="r" defTabSz="904875">
              <a:defRPr sz="1200">
                <a:latin typeface="Arial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6388" name="Rectangle 4"/>
          <p:cNvSpPr>
            <a:spLocks noGrp="1" noRot="1" noChangeArrowheads="1" noTextEdit="1"/>
          </p:cNvSpPr>
          <p:nvPr>
            <p:ph type="sldImg" idx="2"/>
          </p:nvPr>
        </p:nvSpPr>
        <p:spPr bwMode="auto">
          <a:xfrm>
            <a:off x="3244850" y="506413"/>
            <a:ext cx="3378200" cy="25336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85838" y="3208338"/>
            <a:ext cx="7894637" cy="304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37" tIns="45222" rIns="90437" bIns="4522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 Click to edit Master text styles</a:t>
            </a:r>
          </a:p>
          <a:p>
            <a:pPr lvl="1"/>
            <a:r>
              <a:rPr lang="en-US" noProof="0" smtClean="0"/>
              <a:t> 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15088"/>
            <a:ext cx="427513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37" tIns="45222" rIns="90437" bIns="45222" numCol="1" anchor="b" anchorCtr="0" compatLnSpc="1">
            <a:prstTxWarp prst="textNoShape">
              <a:avLst/>
            </a:prstTxWarp>
          </a:bodyPr>
          <a:lstStyle>
            <a:lvl1pPr algn="l" defTabSz="904875">
              <a:defRPr sz="1200">
                <a:latin typeface="Arial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588000" y="6415088"/>
            <a:ext cx="42767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37" tIns="45222" rIns="90437" bIns="45222" numCol="1" anchor="b" anchorCtr="0" compatLnSpc="1">
            <a:prstTxWarp prst="textNoShape">
              <a:avLst/>
            </a:prstTxWarp>
          </a:bodyPr>
          <a:lstStyle>
            <a:lvl1pPr algn="r" defTabSz="904875">
              <a:defRPr sz="1200">
                <a:latin typeface="Arial" charset="0"/>
                <a:cs typeface="Angsana New" pitchFamily="18" charset="-34"/>
              </a:defRPr>
            </a:lvl1pPr>
          </a:lstStyle>
          <a:p>
            <a:pPr>
              <a:defRPr/>
            </a:pPr>
            <a:fld id="{A4F7E93B-D2A8-47DA-87F7-26021EB20A0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buFont typeface="Wingdings" pitchFamily="2" charset="2"/>
      <a:buChar char="§"/>
      <a:defRPr sz="1400" kern="1200">
        <a:solidFill>
          <a:schemeClr val="tx1"/>
        </a:solidFill>
        <a:latin typeface="Browallia New" pitchFamily="34" charset="-34"/>
        <a:ea typeface="+mn-ea"/>
        <a:cs typeface="Tahoma" pitchFamily="34" charset="0"/>
      </a:defRPr>
    </a:lvl1pPr>
    <a:lvl2pPr marL="180975" algn="l" rtl="0" eaLnBrk="0" fontAlgn="base" hangingPunct="0">
      <a:spcBef>
        <a:spcPct val="30000"/>
      </a:spcBef>
      <a:spcAft>
        <a:spcPct val="0"/>
      </a:spcAft>
      <a:buChar char="•"/>
      <a:defRPr sz="1400" kern="1200">
        <a:solidFill>
          <a:schemeClr val="tx1"/>
        </a:solidFill>
        <a:latin typeface="Browallia New" pitchFamily="34" charset="-34"/>
        <a:ea typeface="+mn-ea"/>
        <a:cs typeface="Tahoma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Browallia New" pitchFamily="34" charset="-34"/>
        <a:ea typeface="+mn-ea"/>
        <a:cs typeface="Tahoma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Browallia New" pitchFamily="34" charset="-34"/>
        <a:ea typeface="+mn-ea"/>
        <a:cs typeface="Tahoma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Browallia New" pitchFamily="34" charset="-34"/>
        <a:ea typeface="+mn-ea"/>
        <a:cs typeface="Tahoma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8B4DAD1-0DAB-490C-83E6-20DC69E0C5D9}" type="slidenum">
              <a:rPr lang="en-US" smtClean="0">
                <a:cs typeface="Angsana New" charset="-34"/>
              </a:rPr>
              <a:pPr/>
              <a:t>19</a:t>
            </a:fld>
            <a:endParaRPr lang="th-TH" smtClean="0">
              <a:cs typeface="Angsana New" charset="-34"/>
            </a:endParaRPr>
          </a:p>
        </p:txBody>
      </p:sp>
      <p:sp>
        <p:nvSpPr>
          <p:cNvPr id="38914" name="Rectangle 2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3251200" y="508000"/>
            <a:ext cx="3375025" cy="2530475"/>
          </a:xfrm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12863" y="3208338"/>
            <a:ext cx="7240587" cy="3040062"/>
          </a:xfrm>
          <a:noFill/>
          <a:ln/>
        </p:spPr>
        <p:txBody>
          <a:bodyPr lIns="91601" tIns="45800" rIns="91601" bIns="45800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0284542-17EE-4963-A36D-57FD1B0E7D1A}" type="slidenum">
              <a:rPr lang="en-US" smtClean="0">
                <a:cs typeface="Angsana New" charset="-34"/>
              </a:rPr>
              <a:pPr/>
              <a:t>20</a:t>
            </a:fld>
            <a:endParaRPr lang="th-TH" smtClean="0">
              <a:cs typeface="Angsana New" charset="-34"/>
            </a:endParaRPr>
          </a:p>
        </p:txBody>
      </p:sp>
      <p:sp>
        <p:nvSpPr>
          <p:cNvPr id="40962" name="Rectangle 2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3251200" y="508000"/>
            <a:ext cx="3375025" cy="2530475"/>
          </a:xfrm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12863" y="3208338"/>
            <a:ext cx="7240587" cy="3040062"/>
          </a:xfrm>
          <a:noFill/>
          <a:ln/>
        </p:spPr>
        <p:txBody>
          <a:bodyPr lIns="91601" tIns="45800" rIns="91601" bIns="45800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103B527-EA14-48F7-BCC1-AB51386CCDDA}" type="slidenum">
              <a:rPr lang="en-US" smtClean="0">
                <a:cs typeface="Angsana New" charset="-34"/>
              </a:rPr>
              <a:pPr/>
              <a:t>21</a:t>
            </a:fld>
            <a:endParaRPr lang="th-TH" smtClean="0">
              <a:cs typeface="Angsana New" charset="-34"/>
            </a:endParaRPr>
          </a:p>
        </p:txBody>
      </p:sp>
      <p:sp>
        <p:nvSpPr>
          <p:cNvPr id="43010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12863" y="3208338"/>
            <a:ext cx="7240587" cy="3040062"/>
          </a:xfrm>
          <a:noFill/>
          <a:ln/>
        </p:spPr>
        <p:txBody>
          <a:bodyPr lIns="91601" tIns="45800" rIns="91601" bIns="45800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9007230-AC27-43C9-AC26-08FAAC16E820}" type="slidenum">
              <a:rPr lang="en-US" smtClean="0">
                <a:cs typeface="Angsana New" charset="-34"/>
              </a:rPr>
              <a:pPr/>
              <a:t>23</a:t>
            </a:fld>
            <a:endParaRPr lang="th-TH" smtClean="0">
              <a:cs typeface="Angsana New" charset="-34"/>
            </a:endParaRPr>
          </a:p>
        </p:txBody>
      </p:sp>
      <p:sp>
        <p:nvSpPr>
          <p:cNvPr id="47106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12863" y="3208338"/>
            <a:ext cx="7240587" cy="3040062"/>
          </a:xfrm>
          <a:noFill/>
          <a:ln/>
        </p:spPr>
        <p:txBody>
          <a:bodyPr lIns="91601" tIns="45800" rIns="91601" bIns="45800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50F56BC-C152-4A97-AC0B-A9FD3CC96D7E}" type="slidenum">
              <a:rPr lang="en-US" smtClean="0">
                <a:cs typeface="Angsana New" charset="-34"/>
              </a:rPr>
              <a:pPr/>
              <a:t>25</a:t>
            </a:fld>
            <a:endParaRPr lang="th-TH" smtClean="0">
              <a:cs typeface="Angsana New" charset="-34"/>
            </a:endParaRPr>
          </a:p>
        </p:txBody>
      </p:sp>
      <p:sp>
        <p:nvSpPr>
          <p:cNvPr id="51202" name="Rectangle 2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3251200" y="511175"/>
            <a:ext cx="3365500" cy="2524125"/>
          </a:xfrm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12863" y="3208338"/>
            <a:ext cx="7239000" cy="3040062"/>
          </a:xfrm>
          <a:noFill/>
          <a:ln/>
        </p:spPr>
        <p:txBody>
          <a:bodyPr lIns="91601" tIns="45800" rIns="91601" bIns="45800"/>
          <a:lstStyle/>
          <a:p>
            <a:pPr eaLnBrk="1" hangingPunct="1"/>
            <a:r>
              <a:rPr lang="th-TH" smtClean="0"/>
              <a:t>หากดูการเคลื่อนไหวของอัตราเงินเฟ้อทั้ง </a:t>
            </a:r>
            <a:r>
              <a:rPr lang="en-US" smtClean="0"/>
              <a:t>2 </a:t>
            </a:r>
            <a:r>
              <a:rPr lang="th-TH" smtClean="0"/>
              <a:t>แล้วจะเห็นว่าระยะยาวแล้วเคลื่อนไหวไปด้วยกัน และ </a:t>
            </a:r>
            <a:r>
              <a:rPr lang="en-US" smtClean="0"/>
              <a:t>mean </a:t>
            </a:r>
            <a:r>
              <a:rPr lang="th-TH" smtClean="0"/>
              <a:t>ใกล้เคียงกัน แต่เงินเฟ้อทั่วไปผันผวนกว่ามาก</a:t>
            </a:r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0EA09F-B27E-4F5A-9BBE-A35AF0765166}" type="slidenum">
              <a:rPr lang="en-US" smtClean="0">
                <a:cs typeface="Angsana New" charset="-34"/>
              </a:rPr>
              <a:pPr/>
              <a:t>28</a:t>
            </a:fld>
            <a:endParaRPr lang="th-TH" smtClean="0">
              <a:cs typeface="Angsana New" charset="-34"/>
            </a:endParaRPr>
          </a:p>
        </p:txBody>
      </p:sp>
      <p:sp>
        <p:nvSpPr>
          <p:cNvPr id="55298" name="Rectangle 2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3248025" y="508000"/>
            <a:ext cx="3375025" cy="2530475"/>
          </a:xfrm>
          <a:ln w="12700" cap="flat"/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1F27056-3A66-4172-ABB8-D4A160F59534}" type="slidenum">
              <a:rPr lang="en-US" smtClean="0">
                <a:cs typeface="Angsana New" charset="-34"/>
              </a:rPr>
              <a:pPr/>
              <a:t>30</a:t>
            </a:fld>
            <a:endParaRPr lang="th-TH" smtClean="0">
              <a:cs typeface="Angsana New" charset="-34"/>
            </a:endParaRPr>
          </a:p>
        </p:txBody>
      </p:sp>
      <p:sp>
        <p:nvSpPr>
          <p:cNvPr id="59394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12863" y="3208338"/>
            <a:ext cx="7240587" cy="3040062"/>
          </a:xfrm>
          <a:noFill/>
          <a:ln/>
        </p:spPr>
        <p:txBody>
          <a:bodyPr lIns="91601" tIns="45800" rIns="91601" bIns="45800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E0111A1-8641-4742-8942-8B6FE74260B0}" type="slidenum">
              <a:rPr lang="en-US" smtClean="0">
                <a:cs typeface="Angsana New" charset="-34"/>
              </a:rPr>
              <a:pPr/>
              <a:t>31</a:t>
            </a:fld>
            <a:endParaRPr lang="th-TH" smtClean="0">
              <a:cs typeface="Angsana New" charset="-34"/>
            </a:endParaRPr>
          </a:p>
        </p:txBody>
      </p:sp>
      <p:sp>
        <p:nvSpPr>
          <p:cNvPr id="62466" name="Rectangle 2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3248025" y="504825"/>
            <a:ext cx="3379788" cy="2535238"/>
          </a:xfrm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12863" y="3209925"/>
            <a:ext cx="7240587" cy="3038475"/>
          </a:xfrm>
          <a:noFill/>
          <a:ln/>
        </p:spPr>
        <p:txBody>
          <a:bodyPr lIns="92016" tIns="46007" rIns="92016" bIns="46007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19F562D-87B3-42F0-9902-A04953683B26}" type="slidenum">
              <a:rPr lang="en-US" smtClean="0">
                <a:cs typeface="Angsana New" charset="-34"/>
              </a:rPr>
              <a:pPr/>
              <a:t>32</a:t>
            </a:fld>
            <a:endParaRPr lang="th-TH" smtClean="0">
              <a:cs typeface="Angsana New" charset="-34"/>
            </a:endParaRPr>
          </a:p>
        </p:txBody>
      </p:sp>
      <p:sp>
        <p:nvSpPr>
          <p:cNvPr id="64514" name="Rectangle 2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3292475" y="520700"/>
            <a:ext cx="3335338" cy="2500313"/>
          </a:xfrm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3500" y="3228975"/>
            <a:ext cx="7248525" cy="3021013"/>
          </a:xfrm>
          <a:noFill/>
          <a:ln/>
        </p:spPr>
        <p:txBody>
          <a:bodyPr lIns="92016" tIns="46007" rIns="92016" bIns="46007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5D56534-05DE-4BE0-844E-4B99437EBB66}" type="slidenum">
              <a:rPr lang="en-US" smtClean="0">
                <a:cs typeface="Angsana New" charset="-34"/>
              </a:rPr>
              <a:pPr/>
              <a:t>36</a:t>
            </a:fld>
            <a:endParaRPr lang="th-TH" smtClean="0">
              <a:cs typeface="Angsana New" charset="-34"/>
            </a:endParaRPr>
          </a:p>
        </p:txBody>
      </p:sp>
      <p:sp>
        <p:nvSpPr>
          <p:cNvPr id="70658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th-TH" smtClean="0">
                <a:cs typeface="Browallia New" pitchFamily="34" charset="-34"/>
              </a:rPr>
              <a:t>ในภาพรวมคณะกรรมการฯ ประเมินว่าน้ำหนักความเสี่ยงด้านลบสูงกว่าความเสี่ยงด้านบวก  ขณะเดียวกันความไม่แน่นอนต่างๆ เพิ่มมากขึ้นจากรายงานฉบับก่อนเนื่องจากผลกระทบของปัญหา </a:t>
            </a:r>
            <a:r>
              <a:rPr lang="en-US" smtClean="0">
                <a:cs typeface="Browallia New" pitchFamily="34" charset="-34"/>
              </a:rPr>
              <a:t>Subprime </a:t>
            </a:r>
            <a:r>
              <a:rPr lang="th-TH" smtClean="0">
                <a:cs typeface="Browallia New" pitchFamily="34" charset="-34"/>
              </a:rPr>
              <a:t>ยังไม่แน่ชัด ขณะที่ราคาน้ำมันมีความผันผวนสูงขึ้น ดังนั้น </a:t>
            </a:r>
            <a:r>
              <a:rPr lang="en-US" u="sng" smtClean="0">
                <a:cs typeface="Browallia New" pitchFamily="34" charset="-34"/>
              </a:rPr>
              <a:t>Fan Chart </a:t>
            </a:r>
            <a:r>
              <a:rPr lang="th-TH" u="sng" smtClean="0">
                <a:cs typeface="Browallia New" pitchFamily="34" charset="-34"/>
              </a:rPr>
              <a:t>ของอัตราการขยายตัวทางเศรษฐกิจในครั้งนี้จึงมีลักษณะบานขึ้นเพื่อสะท้อนปัจจัยเสี่ยงที่มากขึ้นดังกล่าว และเบ้ลงตลอดช่วงประมาณการ</a:t>
            </a:r>
          </a:p>
          <a:p>
            <a:pPr eaLnBrk="1" hangingPunct="1">
              <a:buFont typeface="Wingdings" pitchFamily="2" charset="2"/>
              <a:buNone/>
            </a:pPr>
            <a:r>
              <a:rPr lang="th-TH" u="sng" smtClean="0">
                <a:cs typeface="Browallia New" pitchFamily="34" charset="-34"/>
              </a:rPr>
              <a:t>หมายเหตุ</a:t>
            </a:r>
            <a:r>
              <a:rPr lang="th-TH" smtClean="0">
                <a:cs typeface="Browallia New" pitchFamily="34" charset="-34"/>
              </a:rPr>
              <a:t> ส่วนของ </a:t>
            </a:r>
            <a:r>
              <a:rPr lang="en-US" smtClean="0">
                <a:cs typeface="Browallia New" pitchFamily="34" charset="-34"/>
              </a:rPr>
              <a:t>Fan chart </a:t>
            </a:r>
            <a:r>
              <a:rPr lang="th-TH" smtClean="0">
                <a:cs typeface="Browallia New" pitchFamily="34" charset="-34"/>
              </a:rPr>
              <a:t>ที่บุ๋มลง </a:t>
            </a:r>
            <a:r>
              <a:rPr lang="en-US" smtClean="0">
                <a:cs typeface="Browallia New" pitchFamily="34" charset="-34"/>
              </a:rPr>
              <a:t>(kink) </a:t>
            </a:r>
            <a:r>
              <a:rPr lang="th-TH" smtClean="0">
                <a:cs typeface="Browallia New" pitchFamily="34" charset="-34"/>
              </a:rPr>
              <a:t>ในไตรมาสที่ 4 ของปี 2551 เป็นผลของฐานในปีก่อนหน้า</a:t>
            </a:r>
            <a:endParaRPr lang="th-TH" u="sng" smtClean="0">
              <a:cs typeface="Browallia New" pitchFamily="34" charset="-34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29AA89F-31D7-4DAD-8165-A092457161BC}" type="slidenum">
              <a:rPr lang="en-US" smtClean="0">
                <a:cs typeface="Angsana New" charset="-34"/>
              </a:rPr>
              <a:pPr/>
              <a:t>37</a:t>
            </a:fld>
            <a:endParaRPr lang="th-TH" smtClean="0">
              <a:cs typeface="Angsana New" charset="-34"/>
            </a:endParaRPr>
          </a:p>
        </p:txBody>
      </p:sp>
      <p:sp>
        <p:nvSpPr>
          <p:cNvPr id="72706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9F5B365-F9D1-41D0-A411-781E969C38AE}" type="slidenum">
              <a:rPr lang="en-US" smtClean="0">
                <a:cs typeface="Angsana New" charset="-34"/>
              </a:rPr>
              <a:pPr/>
              <a:t>38</a:t>
            </a:fld>
            <a:endParaRPr lang="th-TH" smtClean="0">
              <a:cs typeface="Angsana New" charset="-34"/>
            </a:endParaRPr>
          </a:p>
        </p:txBody>
      </p:sp>
      <p:sp>
        <p:nvSpPr>
          <p:cNvPr id="74754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th-TH" smtClean="0">
                <a:cs typeface="Browallia New" pitchFamily="34" charset="-34"/>
              </a:rPr>
              <a:t>สำหรับอัตราเงินเฟ้อพื้นฐาน คณะกรรมการฯ เห็นว่าความเสี่ยงที่การส่งผ่านจะรุนแรงกว่าที่คาดไว้ยังมีอยู่ </a:t>
            </a:r>
            <a:br>
              <a:rPr lang="th-TH" smtClean="0">
                <a:cs typeface="Browallia New" pitchFamily="34" charset="-34"/>
              </a:rPr>
            </a:br>
            <a:r>
              <a:rPr lang="th-TH" smtClean="0">
                <a:cs typeface="Browallia New" pitchFamily="34" charset="-34"/>
              </a:rPr>
              <a:t>ทำให้ </a:t>
            </a:r>
            <a:r>
              <a:rPr lang="en-US" smtClean="0">
                <a:cs typeface="Browallia New" pitchFamily="34" charset="-34"/>
              </a:rPr>
              <a:t>Fan Chart </a:t>
            </a:r>
            <a:r>
              <a:rPr lang="th-TH" smtClean="0">
                <a:cs typeface="Browallia New" pitchFamily="34" charset="-34"/>
              </a:rPr>
              <a:t>ของอัตราเงินเฟ้อพื้นฐานมีเบ้ขึ้นเล็กน้อย</a:t>
            </a:r>
          </a:p>
          <a:p>
            <a:pPr eaLnBrk="1" hangingPunct="1">
              <a:buFont typeface="Wingdings" pitchFamily="2" charset="2"/>
              <a:buNone/>
            </a:pPr>
            <a:endParaRPr lang="th-TH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7F3A4CC-8C44-478F-8F7E-E3CE7E504539}" type="slidenum">
              <a:rPr lang="en-US" smtClean="0">
                <a:cs typeface="Angsana New" charset="-34"/>
              </a:rPr>
              <a:pPr/>
              <a:t>41</a:t>
            </a:fld>
            <a:endParaRPr lang="th-TH" smtClean="0">
              <a:cs typeface="Angsana New" charset="-34"/>
            </a:endParaRPr>
          </a:p>
        </p:txBody>
      </p:sp>
      <p:sp>
        <p:nvSpPr>
          <p:cNvPr id="78850" name="Rectangle 2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3252788" y="506413"/>
            <a:ext cx="3375025" cy="2532062"/>
          </a:xfrm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12863" y="3208338"/>
            <a:ext cx="7240587" cy="3040062"/>
          </a:xfrm>
          <a:noFill/>
          <a:ln/>
        </p:spPr>
        <p:txBody>
          <a:bodyPr lIns="91601" tIns="45800" rIns="91601" bIns="45800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FE6D542-77A7-48E6-86DE-46B72BBB6E75}" type="slidenum">
              <a:rPr lang="en-US" smtClean="0">
                <a:cs typeface="Angsana New" charset="-34"/>
              </a:rPr>
              <a:pPr/>
              <a:t>42</a:t>
            </a:fld>
            <a:endParaRPr lang="th-TH" smtClean="0">
              <a:cs typeface="Angsana New" charset="-34"/>
            </a:endParaRPr>
          </a:p>
        </p:txBody>
      </p:sp>
      <p:sp>
        <p:nvSpPr>
          <p:cNvPr id="80898" name="Rectangle 2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3248025" y="504825"/>
            <a:ext cx="3379788" cy="2535238"/>
          </a:xfrm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12863" y="3209925"/>
            <a:ext cx="7240587" cy="3038475"/>
          </a:xfrm>
          <a:noFill/>
          <a:ln/>
        </p:spPr>
        <p:txBody>
          <a:bodyPr lIns="92016" tIns="46007" rIns="92016" bIns="46007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5E7D131-E295-4AD8-8EA2-6404A623BD63}" type="slidenum">
              <a:rPr lang="en-US" smtClean="0">
                <a:cs typeface="Angsana New" charset="-34"/>
              </a:rPr>
              <a:pPr/>
              <a:t>43</a:t>
            </a:fld>
            <a:endParaRPr lang="th-TH" smtClean="0">
              <a:cs typeface="Angsana New" charset="-34"/>
            </a:endParaRPr>
          </a:p>
        </p:txBody>
      </p:sp>
      <p:sp>
        <p:nvSpPr>
          <p:cNvPr id="83970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12863" y="3208338"/>
            <a:ext cx="7240587" cy="3040062"/>
          </a:xfrm>
          <a:noFill/>
          <a:ln/>
        </p:spPr>
        <p:txBody>
          <a:bodyPr lIns="91601" tIns="45800" rIns="91601" bIns="45800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128BFA3-41DA-4176-9F72-D6D12266CFE1}" type="slidenum">
              <a:rPr lang="en-US" smtClean="0">
                <a:cs typeface="Angsana New" charset="-34"/>
              </a:rPr>
              <a:pPr/>
              <a:t>44</a:t>
            </a:fld>
            <a:endParaRPr lang="th-TH" smtClean="0">
              <a:cs typeface="Angsana New" charset="-34"/>
            </a:endParaRPr>
          </a:p>
        </p:txBody>
      </p:sp>
      <p:sp>
        <p:nvSpPr>
          <p:cNvPr id="86018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12863" y="3208338"/>
            <a:ext cx="7240587" cy="3040062"/>
          </a:xfrm>
          <a:noFill/>
          <a:ln/>
        </p:spPr>
        <p:txBody>
          <a:bodyPr lIns="91601" tIns="45800" rIns="91601" bIns="45800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BD39CB8-0015-4D5B-B62B-94A6FC4CDD7F}" type="slidenum">
              <a:rPr lang="en-US" smtClean="0">
                <a:cs typeface="Angsana New" charset="-34"/>
              </a:rPr>
              <a:pPr/>
              <a:t>47</a:t>
            </a:fld>
            <a:endParaRPr lang="th-TH" smtClean="0">
              <a:cs typeface="Angsana New" charset="-34"/>
            </a:endParaRPr>
          </a:p>
        </p:txBody>
      </p:sp>
      <p:sp>
        <p:nvSpPr>
          <p:cNvPr id="91138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12863" y="3208338"/>
            <a:ext cx="7240587" cy="3040062"/>
          </a:xfrm>
          <a:noFill/>
          <a:ln/>
        </p:spPr>
        <p:txBody>
          <a:bodyPr lIns="91601" tIns="45800" rIns="91601" bIns="45800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B01847A-D221-4977-A3C0-1C3CA1F63499}" type="slidenum">
              <a:rPr lang="en-US" smtClean="0">
                <a:cs typeface="Angsana New" charset="-34"/>
              </a:rPr>
              <a:pPr/>
              <a:t>58</a:t>
            </a:fld>
            <a:endParaRPr lang="th-TH" smtClean="0">
              <a:cs typeface="Angsana New" charset="-34"/>
            </a:endParaRPr>
          </a:p>
        </p:txBody>
      </p:sp>
      <p:sp>
        <p:nvSpPr>
          <p:cNvPr id="105474" name="Rectangle 2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3243263" y="506413"/>
            <a:ext cx="3378200" cy="2533650"/>
          </a:xfrm>
          <a:ln/>
        </p:spPr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th-TH" smtClean="0">
                <a:cs typeface="Browallia New" pitchFamily="34" charset="-34"/>
              </a:rPr>
              <a:t> </a:t>
            </a:r>
            <a:r>
              <a:rPr lang="en-US" smtClean="0">
                <a:cs typeface="Browallia New" pitchFamily="34" charset="-34"/>
              </a:rPr>
              <a:t>Key message </a:t>
            </a:r>
            <a:r>
              <a:rPr lang="th-TH" smtClean="0">
                <a:cs typeface="Browallia New" pitchFamily="34" charset="-34"/>
              </a:rPr>
              <a:t>คือเรื่อง </a:t>
            </a:r>
            <a:r>
              <a:rPr lang="en-US" smtClean="0">
                <a:cs typeface="Browallia New" pitchFamily="34" charset="-34"/>
              </a:rPr>
              <a:t>interaction </a:t>
            </a:r>
            <a:r>
              <a:rPr lang="th-TH" smtClean="0">
                <a:cs typeface="Browallia New" pitchFamily="34" charset="-34"/>
              </a:rPr>
              <a:t>ระหว่าง 3 หน้าที่ของ กนง. แต่ที่ชัดเจนก็คือความสัมพันธ์ระหว่างนโยบายอัตราแลกเปลี่ยนกับมาตรการดูแลเงินทุนเคลื่อนย้าย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LogoEn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34925" y="44450"/>
            <a:ext cx="935038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5" descr="Palace1"/>
          <p:cNvPicPr>
            <a:picLocks noChangeAspect="1" noChangeArrowheads="1"/>
          </p:cNvPicPr>
          <p:nvPr userDrawn="1"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24075" y="238125"/>
            <a:ext cx="4905375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DA22D1-36D8-4BFA-BBC0-38BFE683F3F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A7BE6D-3586-4B97-9F43-99424593566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8313" y="1481138"/>
            <a:ext cx="4006850" cy="45767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7563" y="1481138"/>
            <a:ext cx="4008437" cy="45767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DE632-1EBC-4BA5-A325-AF8C1C9F54C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A14A0B-8A92-4460-8603-35161332A93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E323B-0AC3-4245-92BE-3986F4B1629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7CC4CF-CC67-45C4-9F43-E72D80397FD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A2CBD8-F238-4F37-BFE9-028C89AC293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E0DA92-E81C-42A0-81E5-D0126972614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9EFF84-40ED-437C-B26F-3A0388914F8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02413" y="95250"/>
            <a:ext cx="2046287" cy="59626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61963" y="95250"/>
            <a:ext cx="5988050" cy="59626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C9D228-1A0D-47DC-BA98-276A19272E1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1963" y="95250"/>
            <a:ext cx="8186737" cy="7921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68313" y="1481138"/>
            <a:ext cx="4006850" cy="45767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7563" y="1481138"/>
            <a:ext cx="4008437" cy="45767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99CBAA-461C-4419-840E-085A117CE3A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1963" y="95250"/>
            <a:ext cx="8186737" cy="7921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68313" y="1481138"/>
            <a:ext cx="8167687" cy="4576762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5AE901-69AC-4AA7-915A-935F93830CC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61963" y="95250"/>
            <a:ext cx="8186737" cy="59626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E2FA17-F798-4730-A4F1-1FC42CF7C2B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C Half Banner"/>
          <p:cNvSpPr>
            <a:spLocks noChangeArrowheads="1"/>
          </p:cNvSpPr>
          <p:nvPr/>
        </p:nvSpPr>
        <p:spPr bwMode="auto">
          <a:xfrm>
            <a:off x="0" y="0"/>
            <a:ext cx="9144000" cy="1028700"/>
          </a:xfrm>
          <a:prstGeom prst="rect">
            <a:avLst/>
          </a:prstGeom>
          <a:gradFill rotWithShape="1">
            <a:gsLst>
              <a:gs pos="0">
                <a:srgbClr val="729CC6">
                  <a:gamma/>
                  <a:tint val="0"/>
                  <a:invGamma/>
                </a:srgbClr>
              </a:gs>
              <a:gs pos="100000">
                <a:srgbClr val="729CC6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GB" sz="1000">
              <a:latin typeface="Browallia New" pitchFamily="34" charset="-34"/>
            </a:endParaRPr>
          </a:p>
        </p:txBody>
      </p:sp>
      <p:sp>
        <p:nvSpPr>
          <p:cNvPr id="4099" name="Line 3"/>
          <p:cNvSpPr>
            <a:spLocks noChangeShapeType="1"/>
          </p:cNvSpPr>
          <p:nvPr/>
        </p:nvSpPr>
        <p:spPr bwMode="auto">
          <a:xfrm>
            <a:off x="0" y="1028700"/>
            <a:ext cx="91408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2772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1481138"/>
            <a:ext cx="8167687" cy="4576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4104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461963" y="95250"/>
            <a:ext cx="8186737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08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1">
                <a:solidFill>
                  <a:srgbClr val="003366"/>
                </a:solidFill>
                <a:latin typeface="Arial" charset="0"/>
              </a:defRPr>
            </a:lvl1pPr>
          </a:lstStyle>
          <a:p>
            <a:pPr>
              <a:defRPr/>
            </a:pPr>
            <a:fld id="{688F02D2-E600-4ADD-B5C9-89111BC6843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32775" name="Picture 20" descr="LogoEng"/>
          <p:cNvPicPr>
            <a:picLocks noChangeAspect="1" noChangeArrowheads="1"/>
          </p:cNvPicPr>
          <p:nvPr userDrawn="1"/>
        </p:nvPicPr>
        <p:blipFill>
          <a:blip r:embed="rId16"/>
          <a:srcRect/>
          <a:stretch>
            <a:fillRect/>
          </a:stretch>
        </p:blipFill>
        <p:spPr bwMode="auto">
          <a:xfrm>
            <a:off x="34925" y="44450"/>
            <a:ext cx="935038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</p:sldLayoutIdLst>
  <p:hf hdr="0" ftr="0" dt="0"/>
  <p:txStyles>
    <p:titleStyle>
      <a:lvl1pPr marL="58738" indent="-58738" algn="ct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003366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marL="58738" indent="-58738" algn="ct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0033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2pPr>
      <a:lvl3pPr marL="58738" indent="-58738" algn="ct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0033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3pPr>
      <a:lvl4pPr marL="58738" indent="-58738" algn="ct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0033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4pPr>
      <a:lvl5pPr marL="58738" indent="-58738" algn="ct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0033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5pPr>
      <a:lvl6pPr marL="515938" algn="ct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0033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6pPr>
      <a:lvl7pPr marL="973138" algn="ct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0033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7pPr>
      <a:lvl8pPr marL="1430338" algn="ct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0033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8pPr>
      <a:lvl9pPr marL="1887538" algn="ct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0033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006600"/>
        </a:buClr>
        <a:buFont typeface="Wingdings" pitchFamily="2" charset="2"/>
        <a:buChar char="§"/>
        <a:defRPr sz="2400" b="1">
          <a:solidFill>
            <a:srgbClr val="00660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Times New Roman" pitchFamily="18" charset="0"/>
        <a:buChar char="–"/>
        <a:defRPr sz="2000" b="1">
          <a:solidFill>
            <a:schemeClr val="accent2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Times New Roman" pitchFamily="18" charset="0"/>
        <a:buChar char="–"/>
        <a:defRPr sz="2400" b="1">
          <a:solidFill>
            <a:srgbClr val="660066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000" b="1">
          <a:solidFill>
            <a:schemeClr val="tx1"/>
          </a:solidFill>
          <a:latin typeface="Browallia New" pitchFamily="34" charset="-34"/>
          <a:cs typeface="Browallia New" pitchFamily="34" charset="-34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000" b="1">
          <a:solidFill>
            <a:schemeClr val="tx1"/>
          </a:solidFill>
          <a:latin typeface="Browallia New" pitchFamily="34" charset="-34"/>
          <a:cs typeface="Browallia New" pitchFamily="34" charset="-34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b="1">
          <a:solidFill>
            <a:schemeClr val="tx1"/>
          </a:solidFill>
          <a:latin typeface="Browallia New" pitchFamily="34" charset="-34"/>
          <a:cs typeface="Browallia New" pitchFamily="34" charset="-34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b="1">
          <a:solidFill>
            <a:schemeClr val="tx1"/>
          </a:solidFill>
          <a:latin typeface="Browallia New" pitchFamily="34" charset="-34"/>
          <a:cs typeface="Browallia New" pitchFamily="34" charset="-34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b="1">
          <a:solidFill>
            <a:schemeClr val="tx1"/>
          </a:solidFill>
          <a:latin typeface="Browallia New" pitchFamily="34" charset="-34"/>
          <a:cs typeface="Browallia New" pitchFamily="34" charset="-34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b="1">
          <a:solidFill>
            <a:schemeClr val="tx1"/>
          </a:solidFill>
          <a:latin typeface="Browallia New" pitchFamily="34" charset="-34"/>
          <a:cs typeface="Browallia New" pitchFamily="34" charset="-34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7.gi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oleObject" Target="../embeddings/oleObject2.bin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3.bin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4.bin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Relationship Id="rId4" Type="http://schemas.openxmlformats.org/officeDocument/2006/relationships/oleObject" Target="../embeddings/oleObject5.bin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9.bin"/><Relationship Id="rId5" Type="http://schemas.openxmlformats.org/officeDocument/2006/relationships/oleObject" Target="../embeddings/oleObject8.bin"/><Relationship Id="rId4" Type="http://schemas.openxmlformats.org/officeDocument/2006/relationships/oleObject" Target="../embeddings/oleObject7.bin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oleObject" Target="../embeddings/oleObject10.bin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Relationship Id="rId4" Type="http://schemas.openxmlformats.org/officeDocument/2006/relationships/oleObject" Target="../embeddings/oleObject11.bin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9.v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28.wmf"/><Relationship Id="rId4" Type="http://schemas.openxmlformats.org/officeDocument/2006/relationships/image" Target="../media/image27.wmf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165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252413" y="1927225"/>
            <a:ext cx="8637587" cy="2328863"/>
          </a:xfrm>
        </p:spPr>
        <p:txBody>
          <a:bodyPr/>
          <a:lstStyle/>
          <a:p>
            <a:pPr marL="0" indent="58738">
              <a:lnSpc>
                <a:spcPct val="110000"/>
              </a:lnSpc>
              <a:defRPr/>
            </a:pPr>
            <a:r>
              <a:rPr lang="en-US" sz="4000" dirty="0" smtClean="0"/>
              <a:t>Monetary Policy under Flexible </a:t>
            </a:r>
            <a:br>
              <a:rPr lang="en-US" sz="4000" dirty="0" smtClean="0"/>
            </a:br>
            <a:r>
              <a:rPr lang="en-US" sz="4000" dirty="0" smtClean="0"/>
              <a:t>Inflation Targeting: Thailand’s Experience</a:t>
            </a:r>
            <a:endParaRPr lang="th-TH" sz="4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9FA1F904-F9BE-4312-AE2E-B76BB99FAE0D}" type="slidenum">
              <a:rPr lang="en-US" smtClean="0"/>
              <a:pPr/>
              <a:t>2</a:t>
            </a:fld>
            <a:endParaRPr lang="th-TH" smtClean="0"/>
          </a:p>
        </p:txBody>
      </p:sp>
      <p:sp>
        <p:nvSpPr>
          <p:cNvPr id="1052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defRPr/>
            </a:pPr>
            <a:r>
              <a:rPr lang="en-US" smtClean="0"/>
              <a:t>References</a:t>
            </a:r>
            <a:endParaRPr lang="th-TH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481138"/>
            <a:ext cx="8180387" cy="4749800"/>
          </a:xfrm>
        </p:spPr>
        <p:txBody>
          <a:bodyPr/>
          <a:lstStyle/>
          <a:p>
            <a:pPr>
              <a:lnSpc>
                <a:spcPct val="140000"/>
              </a:lnSpc>
            </a:pPr>
            <a:r>
              <a:rPr lang="en-US" smtClean="0"/>
              <a:t>Mishkin, Frederic S. (1997): “Strategies for Controlling Inflation”, in Proceedings of a conference on “Monetary Policy and Inflation Targeting”.                                                      http</a:t>
            </a:r>
            <a:r>
              <a:rPr lang="th-TH" smtClean="0"/>
              <a:t>://</a:t>
            </a:r>
            <a:r>
              <a:rPr lang="en-US" smtClean="0"/>
              <a:t>www-ho</a:t>
            </a:r>
            <a:r>
              <a:rPr lang="th-TH" smtClean="0"/>
              <a:t>.</a:t>
            </a:r>
            <a:r>
              <a:rPr lang="en-US" smtClean="0"/>
              <a:t>rba</a:t>
            </a:r>
            <a:r>
              <a:rPr lang="th-TH" smtClean="0"/>
              <a:t>.</a:t>
            </a:r>
            <a:r>
              <a:rPr lang="en-US" smtClean="0"/>
              <a:t>gov</a:t>
            </a:r>
            <a:r>
              <a:rPr lang="th-TH" smtClean="0"/>
              <a:t>.</a:t>
            </a:r>
            <a:r>
              <a:rPr lang="en-US" smtClean="0"/>
              <a:t>au</a:t>
            </a:r>
            <a:r>
              <a:rPr lang="th-TH" smtClean="0"/>
              <a:t>/</a:t>
            </a:r>
            <a:r>
              <a:rPr lang="en-US" smtClean="0"/>
              <a:t>publications</a:t>
            </a:r>
            <a:r>
              <a:rPr lang="th-TH" smtClean="0"/>
              <a:t>/</a:t>
            </a:r>
            <a:r>
              <a:rPr lang="en-US" smtClean="0"/>
              <a:t> confs</a:t>
            </a:r>
            <a:r>
              <a:rPr lang="th-TH" smtClean="0"/>
              <a:t>/</a:t>
            </a:r>
            <a:r>
              <a:rPr lang="en-US" smtClean="0"/>
              <a:t>1997</a:t>
            </a:r>
            <a:r>
              <a:rPr lang="th-TH" smtClean="0"/>
              <a:t>/</a:t>
            </a:r>
            <a:r>
              <a:rPr lang="en-US" smtClean="0"/>
              <a:t>mishkin</a:t>
            </a:r>
            <a:r>
              <a:rPr lang="th-TH" smtClean="0"/>
              <a:t>.</a:t>
            </a:r>
            <a:r>
              <a:rPr lang="en-US" smtClean="0"/>
              <a:t>pdf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9169711D-B11A-4EF1-914F-ECB639BAE9DF}" type="slidenum">
              <a:rPr lang="en-US" smtClean="0"/>
              <a:pPr/>
              <a:t>3</a:t>
            </a:fld>
            <a:endParaRPr lang="th-TH" smtClean="0"/>
          </a:p>
        </p:txBody>
      </p:sp>
      <p:sp>
        <p:nvSpPr>
          <p:cNvPr id="1052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defRPr/>
            </a:pPr>
            <a:r>
              <a:rPr lang="en-US" smtClean="0"/>
              <a:t>References</a:t>
            </a:r>
            <a:endParaRPr lang="th-TH" smtClean="0"/>
          </a:p>
        </p:txBody>
      </p:sp>
      <p:sp>
        <p:nvSpPr>
          <p:cNvPr id="6" name="Rectangle 9"/>
          <p:cNvSpPr txBox="1">
            <a:spLocks noChangeArrowheads="1"/>
          </p:cNvSpPr>
          <p:nvPr/>
        </p:nvSpPr>
        <p:spPr bwMode="auto">
          <a:xfrm>
            <a:off x="495300" y="1333500"/>
            <a:ext cx="7505700" cy="483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rgbClr val="006600"/>
              </a:buClr>
              <a:buFont typeface="Wingdings" pitchFamily="2" charset="2"/>
              <a:buNone/>
              <a:defRPr/>
            </a:pPr>
            <a:r>
              <a:rPr lang="th-TH" sz="3600" b="1" kern="0" dirty="0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  <a:t>“</a:t>
            </a:r>
            <a:r>
              <a:rPr lang="th-TH" sz="3600" b="1" i="1" kern="0" dirty="0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  <a:t>นโยบายการเงินไทยในปัจจุบัน</a:t>
            </a:r>
            <a:r>
              <a:rPr lang="th-TH" sz="3600" b="1" kern="0" dirty="0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  <a:t>”  โดย จาตุรงค์ จันทรังษ์ และพรเพ็ญ สดศรี</a:t>
            </a:r>
            <a:r>
              <a:rPr lang="th-TH" sz="3600" b="1" kern="0" dirty="0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  <a:t>ชัย</a:t>
            </a:r>
            <a:r>
              <a:rPr lang="en-US" sz="3600" b="1" kern="0" dirty="0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  <a:t>  </a:t>
            </a:r>
            <a:r>
              <a:rPr lang="th-TH" sz="3600" b="1" kern="0" dirty="0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  <a:t>บทความในการ</a:t>
            </a:r>
            <a:r>
              <a:rPr lang="th-TH" sz="3600" b="1" kern="0" dirty="0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  <a:t>สัมมนาทางวิชาการประจำปี 2543  ของธนาคารแห่งประเทศไทย  </a:t>
            </a:r>
            <a:r>
              <a:rPr lang="en-US" sz="3600" b="1" kern="0" dirty="0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  <a:t>20-21 </a:t>
            </a:r>
            <a:r>
              <a:rPr lang="th-TH" sz="3600" b="1" kern="0" dirty="0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  <a:t>มกราคม </a:t>
            </a:r>
            <a:r>
              <a:rPr lang="th-TH" sz="3600" b="1" kern="0" dirty="0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  <a:t>2543</a:t>
            </a:r>
            <a:endParaRPr lang="en-US" sz="3600" b="1" kern="0" dirty="0">
              <a:solidFill>
                <a:srgbClr val="006600"/>
              </a:solidFill>
              <a:latin typeface="Angsana New" pitchFamily="18" charset="-34"/>
              <a:cs typeface="Angsana New" pitchFamily="18" charset="-34"/>
            </a:endParaRPr>
          </a:p>
          <a:p>
            <a:pPr marL="342900" indent="-342900">
              <a:spcBef>
                <a:spcPct val="20000"/>
              </a:spcBef>
              <a:buClr>
                <a:srgbClr val="006600"/>
              </a:buClr>
              <a:buFont typeface="Wingdings" pitchFamily="2" charset="2"/>
              <a:buNone/>
              <a:defRPr/>
            </a:pP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http://www.bot.or.th/Thai/EconomicConditions/Semina/symposium/paper2543/2543paper1.pdf</a:t>
            </a:r>
            <a:endParaRPr lang="th-TH" sz="3600" b="1" kern="0" dirty="0">
              <a:solidFill>
                <a:srgbClr val="006600"/>
              </a:solidFill>
              <a:latin typeface="Angsana New" pitchFamily="18" charset="-34"/>
              <a:cs typeface="Angsana New" pitchFamily="18" charset="-34"/>
            </a:endParaRPr>
          </a:p>
          <a:p>
            <a:pPr marL="342900" indent="-342900">
              <a:spcBef>
                <a:spcPct val="20000"/>
              </a:spcBef>
              <a:buClr>
                <a:srgbClr val="006600"/>
              </a:buClr>
              <a:buFont typeface="Wingdings" pitchFamily="2" charset="2"/>
              <a:buNone/>
              <a:defRPr/>
            </a:pPr>
            <a:endParaRPr lang="th-TH" sz="3600" b="1" kern="0" dirty="0">
              <a:solidFill>
                <a:srgbClr val="006600"/>
              </a:solidFill>
              <a:latin typeface="Angsana New" pitchFamily="18" charset="-34"/>
              <a:cs typeface="Angsana New" pitchFamily="18" charset="-34"/>
            </a:endParaRPr>
          </a:p>
          <a:p>
            <a:pPr marL="342900" indent="-342900">
              <a:spcBef>
                <a:spcPct val="20000"/>
              </a:spcBef>
              <a:buClr>
                <a:srgbClr val="006600"/>
              </a:buClr>
              <a:buFont typeface="Wingdings" pitchFamily="2" charset="2"/>
              <a:buNone/>
              <a:defRPr/>
            </a:pPr>
            <a:r>
              <a:rPr lang="th-TH" sz="3600" b="1" kern="0" dirty="0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th-TH" sz="3600" b="1" kern="0" dirty="0">
                <a:solidFill>
                  <a:srgbClr val="006600"/>
                </a:solidFill>
                <a:latin typeface="Angsana New" pitchFamily="18" charset="-34"/>
                <a:cs typeface="Angsana New" pitchFamily="18" charset="-34"/>
              </a:rPr>
            </a:br>
            <a:endParaRPr lang="en-US" sz="3600" b="1" kern="0" dirty="0">
              <a:solidFill>
                <a:schemeClr val="hlink"/>
              </a:solidFill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B7682C75-A0D7-4645-A897-3F285EC96958}" type="slidenum">
              <a:rPr lang="en-US" smtClean="0"/>
              <a:pPr/>
              <a:t>4</a:t>
            </a:fld>
            <a:endParaRPr lang="th-TH" smtClean="0"/>
          </a:p>
        </p:txBody>
      </p:sp>
      <p:sp>
        <p:nvSpPr>
          <p:cNvPr id="1052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defRPr/>
            </a:pPr>
            <a:r>
              <a:rPr lang="en-US" smtClean="0"/>
              <a:t>References</a:t>
            </a:r>
            <a:endParaRPr lang="th-TH" smtClean="0"/>
          </a:p>
        </p:txBody>
      </p:sp>
      <p:sp>
        <p:nvSpPr>
          <p:cNvPr id="6" name="Rectangle 9"/>
          <p:cNvSpPr txBox="1">
            <a:spLocks noChangeArrowheads="1"/>
          </p:cNvSpPr>
          <p:nvPr/>
        </p:nvSpPr>
        <p:spPr bwMode="auto">
          <a:xfrm>
            <a:off x="495300" y="1333500"/>
            <a:ext cx="7505700" cy="502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lnSpc>
                <a:spcPct val="120000"/>
              </a:lnSpc>
              <a:spcBef>
                <a:spcPct val="20000"/>
              </a:spcBef>
              <a:buClr>
                <a:srgbClr val="006600"/>
              </a:buClr>
              <a:buFont typeface="Wingdings" pitchFamily="2" charset="2"/>
              <a:buChar char="§"/>
            </a:pPr>
            <a:r>
              <a:rPr lang="en-US" b="1">
                <a:solidFill>
                  <a:srgbClr val="006600"/>
                </a:solidFill>
              </a:rPr>
              <a:t>McCauley, Robert N (2006): “Core versus Headline Inflation Targeting in Thailand”, Paper prepared for Bank of Thailand’s international symposium on “Challenges to inflation targeting in emerging countries”, Bangkok, 13-14 November 2006.</a:t>
            </a:r>
            <a:r>
              <a:rPr lang="th-TH" b="1">
                <a:solidFill>
                  <a:srgbClr val="006600"/>
                </a:solidFill>
              </a:rPr>
              <a:t> </a:t>
            </a:r>
            <a:endParaRPr lang="en-US" sz="4800" b="1">
              <a:solidFill>
                <a:srgbClr val="006600"/>
              </a:solidFill>
              <a:latin typeface="Angsana New" charset="-34"/>
              <a:cs typeface="Angsana New" charset="-34"/>
            </a:endParaRPr>
          </a:p>
          <a:p>
            <a:pPr marL="342900" indent="-342900">
              <a:spcBef>
                <a:spcPct val="20000"/>
              </a:spcBef>
              <a:buClr>
                <a:srgbClr val="006600"/>
              </a:buClr>
              <a:buFont typeface="Wingdings" pitchFamily="2" charset="2"/>
              <a:buNone/>
            </a:pPr>
            <a:r>
              <a:rPr lang="en-US" sz="4800" b="1">
                <a:solidFill>
                  <a:schemeClr val="folHlink"/>
                </a:solidFill>
                <a:latin typeface="Angsana New" charset="-34"/>
                <a:cs typeface="Angsana New" charset="-34"/>
              </a:rPr>
              <a:t>Other articles on inflation targeting and monetary policy in Thailand</a:t>
            </a:r>
            <a:endParaRPr lang="th-TH" sz="4800" b="1">
              <a:solidFill>
                <a:schemeClr val="folHlink"/>
              </a:solidFill>
              <a:latin typeface="Angsana New" charset="-34"/>
              <a:cs typeface="Angsana New" charset="-34"/>
            </a:endParaRPr>
          </a:p>
          <a:p>
            <a:pPr marL="342900" indent="-342900">
              <a:spcBef>
                <a:spcPct val="20000"/>
              </a:spcBef>
              <a:buClr>
                <a:srgbClr val="006600"/>
              </a:buClr>
              <a:buFont typeface="Wingdings" pitchFamily="2" charset="2"/>
              <a:buNone/>
            </a:pPr>
            <a:r>
              <a:rPr lang="en-US" sz="3600" b="1">
                <a:solidFill>
                  <a:schemeClr val="folHlink"/>
                </a:solidFill>
                <a:latin typeface="Angsana New" charset="-34"/>
                <a:cs typeface="Angsana New" charset="-34"/>
              </a:rPr>
              <a:t>     www.bot.or.th/Thai/MonetaryPolicy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Slide Number Placeholder 3"/>
          <p:cNvSpPr txBox="1">
            <a:spLocks noGrp="1"/>
          </p:cNvSpPr>
          <p:nvPr/>
        </p:nvSpPr>
        <p:spPr bwMode="auto">
          <a:xfrm>
            <a:off x="7010400" y="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308DFC75-350D-4789-AE8F-38C275A4FB4B}" type="slidenum">
              <a:rPr lang="en-US" sz="1400" b="1">
                <a:solidFill>
                  <a:srgbClr val="003366"/>
                </a:solidFill>
              </a:rPr>
              <a:pPr algn="r"/>
              <a:t>5</a:t>
            </a:fld>
            <a:endParaRPr lang="th-TH" sz="1400" b="1">
              <a:solidFill>
                <a:srgbClr val="003366"/>
              </a:solidFill>
            </a:endParaRPr>
          </a:p>
        </p:txBody>
      </p:sp>
      <p:sp>
        <p:nvSpPr>
          <p:cNvPr id="105267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indent="0">
              <a:defRPr/>
            </a:pPr>
            <a:r>
              <a:rPr lang="en-US" sz="4000" dirty="0" smtClean="0"/>
              <a:t>Outline</a:t>
            </a:r>
            <a:endParaRPr lang="th-TH" sz="4000" dirty="0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sz="3200" smtClean="0"/>
              <a:t>Four Monetary Policy Frameworks</a:t>
            </a:r>
          </a:p>
          <a:p>
            <a:pPr>
              <a:lnSpc>
                <a:spcPct val="150000"/>
              </a:lnSpc>
            </a:pPr>
            <a:r>
              <a:rPr lang="en-US" sz="3200" smtClean="0"/>
              <a:t>Inflation targeting framework in Thailand</a:t>
            </a:r>
          </a:p>
          <a:p>
            <a:pPr>
              <a:lnSpc>
                <a:spcPct val="150000"/>
              </a:lnSpc>
            </a:pPr>
            <a:r>
              <a:rPr lang="en-US" sz="3200" smtClean="0"/>
              <a:t>Challenges ahead and policy issues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CC71AD6D-CFAC-4997-8134-D52123A40101}" type="slidenum">
              <a:rPr lang="en-US" smtClean="0"/>
              <a:pPr/>
              <a:t>6</a:t>
            </a:fld>
            <a:endParaRPr lang="th-TH" smtClean="0"/>
          </a:p>
        </p:txBody>
      </p:sp>
      <p:sp>
        <p:nvSpPr>
          <p:cNvPr id="1091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defRPr/>
            </a:pPr>
            <a:r>
              <a:rPr lang="en-US" sz="3600" dirty="0" smtClean="0"/>
              <a:t>Monetary policy ultimate objectives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2775" y="1671638"/>
            <a:ext cx="8207375" cy="4576762"/>
          </a:xfrm>
        </p:spPr>
        <p:txBody>
          <a:bodyPr/>
          <a:lstStyle/>
          <a:p>
            <a:pPr>
              <a:lnSpc>
                <a:spcPct val="160000"/>
              </a:lnSpc>
            </a:pPr>
            <a:r>
              <a:rPr lang="en-US" sz="3200" smtClean="0"/>
              <a:t>Price stability</a:t>
            </a:r>
          </a:p>
          <a:p>
            <a:pPr>
              <a:lnSpc>
                <a:spcPct val="160000"/>
              </a:lnSpc>
            </a:pPr>
            <a:r>
              <a:rPr lang="en-US" sz="3200" smtClean="0"/>
              <a:t>Long-term growth and full employment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91F7600-132D-42D2-83EF-F7DAEADFB9D3}" type="slidenum">
              <a:rPr lang="en-US" smtClean="0"/>
              <a:pPr/>
              <a:t>7</a:t>
            </a:fld>
            <a:endParaRPr lang="th-TH" smtClean="0"/>
          </a:p>
        </p:txBody>
      </p:sp>
      <p:sp>
        <p:nvSpPr>
          <p:cNvPr id="1092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defRPr/>
            </a:pPr>
            <a:r>
              <a:rPr lang="en-US" sz="3600" dirty="0" smtClean="0"/>
              <a:t>Monetary policy framework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1963" y="1412875"/>
            <a:ext cx="7916862" cy="417512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3200" smtClean="0"/>
              <a:t>Exchange Rate Targeting</a:t>
            </a:r>
          </a:p>
          <a:p>
            <a:pPr>
              <a:lnSpc>
                <a:spcPct val="150000"/>
              </a:lnSpc>
            </a:pPr>
            <a:r>
              <a:rPr lang="en-US" sz="3200" smtClean="0"/>
              <a:t>Monetary Targeting</a:t>
            </a:r>
          </a:p>
          <a:p>
            <a:pPr>
              <a:lnSpc>
                <a:spcPct val="150000"/>
              </a:lnSpc>
            </a:pPr>
            <a:r>
              <a:rPr lang="en-US" sz="3200" smtClean="0"/>
              <a:t>Inflation Targeting</a:t>
            </a:r>
          </a:p>
          <a:p>
            <a:pPr>
              <a:lnSpc>
                <a:spcPct val="150000"/>
              </a:lnSpc>
            </a:pPr>
            <a:r>
              <a:rPr lang="en-US" sz="3200" smtClean="0"/>
              <a:t>No explicit announcement (Just-do-it approach)</a:t>
            </a:r>
          </a:p>
          <a:p>
            <a:pPr>
              <a:lnSpc>
                <a:spcPct val="150000"/>
              </a:lnSpc>
            </a:pPr>
            <a:endParaRPr lang="en-US" sz="3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CDCD6F9E-A468-4FFD-912C-1FC85A4B8073}" type="slidenum">
              <a:rPr lang="en-US" smtClean="0"/>
              <a:pPr/>
              <a:t>8</a:t>
            </a:fld>
            <a:endParaRPr lang="th-TH" smtClean="0"/>
          </a:p>
        </p:txBody>
      </p:sp>
      <p:sp>
        <p:nvSpPr>
          <p:cNvPr id="1093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defRPr/>
            </a:pPr>
            <a:r>
              <a:rPr lang="en-US" sz="3600" dirty="0" smtClean="0"/>
              <a:t>1. Exchange rate targeting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481138"/>
            <a:ext cx="4003675" cy="4576762"/>
          </a:xfrm>
          <a:solidFill>
            <a:srgbClr val="CCFF99"/>
          </a:solidFill>
        </p:spPr>
        <p:txBody>
          <a:bodyPr/>
          <a:lstStyle/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en-US" sz="2400" u="sng" smtClean="0"/>
              <a:t>Pros</a:t>
            </a:r>
          </a:p>
          <a:p>
            <a:pPr>
              <a:lnSpc>
                <a:spcPct val="150000"/>
              </a:lnSpc>
            </a:pPr>
            <a:r>
              <a:rPr lang="en-US" sz="2400" smtClean="0"/>
              <a:t>Low inflation (for developing countries)</a:t>
            </a:r>
          </a:p>
          <a:p>
            <a:pPr>
              <a:lnSpc>
                <a:spcPct val="150000"/>
              </a:lnSpc>
            </a:pPr>
            <a:r>
              <a:rPr lang="en-US" sz="2400" smtClean="0"/>
              <a:t>Stable environment for trade &amp; investment</a:t>
            </a:r>
          </a:p>
          <a:p>
            <a:pPr>
              <a:lnSpc>
                <a:spcPct val="150000"/>
              </a:lnSpc>
            </a:pPr>
            <a:r>
              <a:rPr lang="en-US" sz="2400" smtClean="0"/>
              <a:t>Monetary discipline</a:t>
            </a:r>
          </a:p>
        </p:txBody>
      </p:sp>
      <p:sp>
        <p:nvSpPr>
          <p:cNvPr id="2560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32325" y="1481138"/>
            <a:ext cx="4003675" cy="4576762"/>
          </a:xfrm>
          <a:solidFill>
            <a:srgbClr val="FF9966"/>
          </a:solidFill>
        </p:spPr>
        <p:txBody>
          <a:bodyPr/>
          <a:lstStyle/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en-US" sz="2400" u="sng" smtClean="0">
                <a:solidFill>
                  <a:schemeClr val="tx1"/>
                </a:solidFill>
              </a:rPr>
              <a:t>Cons</a:t>
            </a:r>
          </a:p>
          <a:p>
            <a:pPr>
              <a:lnSpc>
                <a:spcPct val="150000"/>
              </a:lnSpc>
            </a:pPr>
            <a:r>
              <a:rPr lang="en-US" sz="2400" smtClean="0">
                <a:solidFill>
                  <a:schemeClr val="tx1"/>
                </a:solidFill>
              </a:rPr>
              <a:t>Under free capital mobility, no monetary policy independence</a:t>
            </a:r>
          </a:p>
          <a:p>
            <a:pPr>
              <a:lnSpc>
                <a:spcPct val="150000"/>
              </a:lnSpc>
            </a:pPr>
            <a:r>
              <a:rPr lang="en-US" sz="2400" smtClean="0">
                <a:solidFill>
                  <a:schemeClr val="tx1"/>
                </a:solidFill>
              </a:rPr>
              <a:t>Crisis-prone </a:t>
            </a:r>
          </a:p>
          <a:p>
            <a:pPr>
              <a:lnSpc>
                <a:spcPct val="150000"/>
              </a:lnSpc>
            </a:pPr>
            <a:r>
              <a:rPr lang="en-US" sz="2400" smtClean="0">
                <a:solidFill>
                  <a:schemeClr val="tx1"/>
                </a:solidFill>
              </a:rPr>
              <a:t>Losing competitiveness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7082CC1E-6E72-4430-91FD-14A00E9EC05F}" type="slidenum">
              <a:rPr lang="en-US" smtClean="0"/>
              <a:pPr/>
              <a:t>9</a:t>
            </a:fld>
            <a:endParaRPr lang="th-TH" smtClean="0"/>
          </a:p>
        </p:txBody>
      </p:sp>
      <p:sp>
        <p:nvSpPr>
          <p:cNvPr id="1094658" name="Rectangle 2"/>
          <p:cNvSpPr>
            <a:spLocks noGrp="1" noChangeArrowheads="1"/>
          </p:cNvSpPr>
          <p:nvPr>
            <p:ph type="title"/>
          </p:nvPr>
        </p:nvSpPr>
        <p:spPr>
          <a:xfrm>
            <a:off x="690563" y="490538"/>
            <a:ext cx="8186737" cy="1200150"/>
          </a:xfrm>
        </p:spPr>
        <p:txBody>
          <a:bodyPr/>
          <a:lstStyle/>
          <a:p>
            <a:pPr indent="0">
              <a:defRPr/>
            </a:pPr>
            <a:r>
              <a:rPr lang="en-US" sz="3600" dirty="0" smtClean="0"/>
              <a:t>Success conditions for  </a:t>
            </a:r>
            <a:br>
              <a:rPr lang="en-US" sz="3600" dirty="0" smtClean="0"/>
            </a:br>
            <a:r>
              <a:rPr lang="en-US" sz="3600" dirty="0" smtClean="0"/>
              <a:t>exchange rate targeting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90563" y="1920875"/>
            <a:ext cx="7686675" cy="3908425"/>
          </a:xfrm>
        </p:spPr>
        <p:txBody>
          <a:bodyPr/>
          <a:lstStyle/>
          <a:p>
            <a:pPr>
              <a:lnSpc>
                <a:spcPct val="200000"/>
              </a:lnSpc>
            </a:pPr>
            <a:r>
              <a:rPr lang="en-US" sz="3200" smtClean="0"/>
              <a:t>Synchronize economic cycles with anchor currency economy</a:t>
            </a:r>
          </a:p>
          <a:p>
            <a:pPr>
              <a:lnSpc>
                <a:spcPct val="150000"/>
              </a:lnSpc>
            </a:pPr>
            <a:r>
              <a:rPr lang="en-US" sz="3200" smtClean="0"/>
              <a:t>Appropriate level of exchange rate  </a:t>
            </a:r>
            <a:br>
              <a:rPr lang="en-US" sz="3200" smtClean="0"/>
            </a:br>
            <a:r>
              <a:rPr lang="en-US" sz="3200" smtClean="0"/>
              <a:t>(no macroeconomic imbalance)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E197135E-8339-4351-8153-2493A1938F72}" type="slidenum">
              <a:rPr lang="en-US" smtClean="0"/>
              <a:pPr/>
              <a:t>10</a:t>
            </a:fld>
            <a:endParaRPr lang="th-TH" smtClean="0"/>
          </a:p>
        </p:txBody>
      </p:sp>
      <p:sp>
        <p:nvSpPr>
          <p:cNvPr id="1095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defRPr/>
            </a:pPr>
            <a:r>
              <a:rPr lang="en-US" sz="3600" dirty="0" smtClean="0"/>
              <a:t>2. Monetary targeting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35175" y="1433513"/>
            <a:ext cx="5060950" cy="1336675"/>
          </a:xfrm>
        </p:spPr>
        <p:txBody>
          <a:bodyPr/>
          <a:lstStyle/>
          <a:p>
            <a:pPr>
              <a:lnSpc>
                <a:spcPct val="130000"/>
              </a:lnSpc>
            </a:pPr>
            <a:r>
              <a:rPr lang="en-US" sz="2800" smtClean="0"/>
              <a:t>Monetary as policy anchor</a:t>
            </a:r>
          </a:p>
          <a:p>
            <a:pPr>
              <a:lnSpc>
                <a:spcPct val="130000"/>
              </a:lnSpc>
              <a:buFont typeface="Wingdings" pitchFamily="2" charset="2"/>
              <a:buNone/>
            </a:pPr>
            <a:r>
              <a:rPr lang="en-US" sz="2800" smtClean="0"/>
              <a:t>                 MV     =     PQ</a:t>
            </a:r>
          </a:p>
          <a:p>
            <a:endParaRPr lang="en-US" sz="2800" smtClean="0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685800" y="3124200"/>
            <a:ext cx="7772400" cy="32004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lnSpc>
                <a:spcPct val="13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en-US" sz="3200" b="1" i="1">
                <a:solidFill>
                  <a:schemeClr val="tx2"/>
                </a:solidFill>
                <a:cs typeface="Arial" charset="0"/>
              </a:rPr>
              <a:t>Conditions for success</a:t>
            </a:r>
          </a:p>
          <a:p>
            <a:pPr marL="342900" indent="-342900">
              <a:lnSpc>
                <a:spcPct val="13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2800" b="1">
                <a:solidFill>
                  <a:schemeClr val="accent2"/>
                </a:solidFill>
                <a:cs typeface="Arial" charset="0"/>
              </a:rPr>
              <a:t>Stable relationship between money and economic variables (growth &amp; inflation)</a:t>
            </a:r>
          </a:p>
          <a:p>
            <a:pPr marL="342900" indent="-342900">
              <a:lnSpc>
                <a:spcPct val="13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2800" b="1">
                <a:solidFill>
                  <a:schemeClr val="accent2"/>
                </a:solidFill>
                <a:cs typeface="Arial" charset="0"/>
              </a:rPr>
              <a:t>Ability to control monetary targets</a:t>
            </a:r>
          </a:p>
        </p:txBody>
      </p:sp>
      <p:sp>
        <p:nvSpPr>
          <p:cNvPr id="27653" name="Line 5"/>
          <p:cNvSpPr>
            <a:spLocks noChangeShapeType="1"/>
          </p:cNvSpPr>
          <p:nvPr/>
        </p:nvSpPr>
        <p:spPr bwMode="auto">
          <a:xfrm>
            <a:off x="838200" y="2971800"/>
            <a:ext cx="762000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>
            <a:prstShdw prst="shdw17" dist="17961" dir="2700000">
              <a:srgbClr val="990000"/>
            </a:prstShdw>
          </a:effectLst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BB3A64F-4ED5-419E-8CAE-7810D35BE877}" type="slidenum">
              <a:rPr lang="en-US" smtClean="0"/>
              <a:pPr/>
              <a:t>11</a:t>
            </a:fld>
            <a:endParaRPr lang="th-TH" smtClean="0"/>
          </a:p>
        </p:txBody>
      </p:sp>
      <p:sp>
        <p:nvSpPr>
          <p:cNvPr id="1096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defRPr/>
            </a:pPr>
            <a:r>
              <a:rPr lang="en-US" sz="4000" dirty="0" smtClean="0"/>
              <a:t>3. “Just-do-it” approach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2085975"/>
            <a:ext cx="4003675" cy="3648075"/>
          </a:xfrm>
          <a:solidFill>
            <a:srgbClr val="CCFF99"/>
          </a:solidFill>
        </p:spPr>
        <p:txBody>
          <a:bodyPr/>
          <a:lstStyle/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en-US" u="sng" smtClean="0"/>
              <a:t>Pros</a:t>
            </a:r>
          </a:p>
          <a:p>
            <a:pPr>
              <a:lnSpc>
                <a:spcPct val="150000"/>
              </a:lnSpc>
            </a:pPr>
            <a:r>
              <a:rPr lang="en-US" smtClean="0"/>
              <a:t>Flexibility</a:t>
            </a:r>
          </a:p>
          <a:p>
            <a:pPr>
              <a:lnSpc>
                <a:spcPct val="150000"/>
              </a:lnSpc>
            </a:pPr>
            <a:endParaRPr lang="en-US" smtClean="0"/>
          </a:p>
        </p:txBody>
      </p:sp>
      <p:sp>
        <p:nvSpPr>
          <p:cNvPr id="28676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32325" y="2085975"/>
            <a:ext cx="4003675" cy="3648075"/>
          </a:xfrm>
          <a:solidFill>
            <a:srgbClr val="FF9966"/>
          </a:solidFill>
        </p:spPr>
        <p:txBody>
          <a:bodyPr/>
          <a:lstStyle/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en-US" sz="2400" u="sng" smtClean="0">
                <a:solidFill>
                  <a:schemeClr val="tx1"/>
                </a:solidFill>
              </a:rPr>
              <a:t>Cons</a:t>
            </a:r>
          </a:p>
          <a:p>
            <a:pPr>
              <a:lnSpc>
                <a:spcPct val="150000"/>
              </a:lnSpc>
            </a:pPr>
            <a:r>
              <a:rPr lang="en-US" sz="2400" smtClean="0">
                <a:solidFill>
                  <a:schemeClr val="tx1"/>
                </a:solidFill>
              </a:rPr>
              <a:t>Lack of transparency discipline</a:t>
            </a:r>
          </a:p>
          <a:p>
            <a:pPr>
              <a:lnSpc>
                <a:spcPct val="150000"/>
              </a:lnSpc>
            </a:pPr>
            <a:r>
              <a:rPr lang="en-US" sz="2400" smtClean="0">
                <a:solidFill>
                  <a:schemeClr val="tx1"/>
                </a:solidFill>
              </a:rPr>
              <a:t>Need credibility before adoption</a:t>
            </a:r>
          </a:p>
          <a:p>
            <a:pPr>
              <a:lnSpc>
                <a:spcPct val="150000"/>
              </a:lnSpc>
            </a:pPr>
            <a:endParaRPr lang="en-US" sz="2400" smtClean="0">
              <a:solidFill>
                <a:schemeClr val="tx1"/>
              </a:solidFill>
            </a:endParaRPr>
          </a:p>
        </p:txBody>
      </p:sp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577850" y="1109663"/>
            <a:ext cx="80581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rgbClr val="003D00"/>
            </a:prstShdw>
          </a:effectLst>
        </p:spPr>
        <p:txBody>
          <a:bodyPr>
            <a:spAutoFit/>
          </a:bodyPr>
          <a:lstStyle/>
          <a:p>
            <a:pPr marL="285750" indent="-28575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2800" b="1">
                <a:cs typeface="Arial" charset="0"/>
              </a:rPr>
              <a:t>No explicit announcement  for policy anchor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87F224BC-A40A-443F-A708-D3E789716C86}" type="slidenum">
              <a:rPr lang="en-US" smtClean="0"/>
              <a:pPr/>
              <a:t>12</a:t>
            </a:fld>
            <a:endParaRPr lang="th-TH" smtClean="0"/>
          </a:p>
        </p:txBody>
      </p:sp>
      <p:sp>
        <p:nvSpPr>
          <p:cNvPr id="1096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defRPr/>
            </a:pPr>
            <a:r>
              <a:rPr lang="en-US" sz="4000" dirty="0" smtClean="0"/>
              <a:t>3. “Just-do-it” approach</a:t>
            </a:r>
          </a:p>
        </p:txBody>
      </p:sp>
      <p:sp>
        <p:nvSpPr>
          <p:cNvPr id="29699" name="Text Box 5"/>
          <p:cNvSpPr txBox="1">
            <a:spLocks noChangeArrowheads="1"/>
          </p:cNvSpPr>
          <p:nvPr/>
        </p:nvSpPr>
        <p:spPr bwMode="auto">
          <a:xfrm>
            <a:off x="590550" y="1587500"/>
            <a:ext cx="80581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rgbClr val="003D00"/>
            </a:prstShdw>
          </a:effectLst>
        </p:spPr>
        <p:txBody>
          <a:bodyPr>
            <a:spAutoFit/>
          </a:bodyPr>
          <a:lstStyle/>
          <a:p>
            <a:pPr marL="285750" indent="-28575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3600" b="1">
                <a:cs typeface="Arial" charset="0"/>
              </a:rPr>
              <a:t>Only the Federal Reserve Board of the U.S. adopts this approach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F832C4D5-EBF9-492F-BF56-71286BCC503A}" type="slidenum">
              <a:rPr lang="en-US" smtClean="0"/>
              <a:pPr/>
              <a:t>13</a:t>
            </a:fld>
            <a:endParaRPr lang="th-TH" smtClean="0"/>
          </a:p>
        </p:txBody>
      </p:sp>
      <p:sp>
        <p:nvSpPr>
          <p:cNvPr id="1097730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38" y="95250"/>
            <a:ext cx="8186737" cy="1085850"/>
          </a:xfrm>
        </p:spPr>
        <p:txBody>
          <a:bodyPr/>
          <a:lstStyle/>
          <a:p>
            <a:pPr indent="0">
              <a:defRPr/>
            </a:pPr>
            <a:r>
              <a:rPr lang="en-US" sz="3600" dirty="0" smtClean="0"/>
              <a:t>Why Thailand’s monetary policy was revised?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481138"/>
            <a:ext cx="8558212" cy="4576762"/>
          </a:xfrm>
        </p:spPr>
        <p:txBody>
          <a:bodyPr/>
          <a:lstStyle/>
          <a:p>
            <a:pPr marL="533400" indent="-533400">
              <a:lnSpc>
                <a:spcPct val="140000"/>
              </a:lnSpc>
              <a:buFont typeface="Wingdings" pitchFamily="2" charset="2"/>
              <a:buAutoNum type="arabicPeriod"/>
            </a:pPr>
            <a:r>
              <a:rPr lang="en-US" smtClean="0"/>
              <a:t>Switch from fixed to a floating exchange rate regime</a:t>
            </a:r>
          </a:p>
          <a:p>
            <a:pPr marL="914400" lvl="1" indent="-457200">
              <a:lnSpc>
                <a:spcPct val="140000"/>
              </a:lnSpc>
            </a:pPr>
            <a:r>
              <a:rPr lang="en-US" sz="2200" smtClean="0"/>
              <a:t>need for a new nominal anchor</a:t>
            </a:r>
          </a:p>
          <a:p>
            <a:pPr marL="533400" indent="-533400">
              <a:lnSpc>
                <a:spcPct val="140000"/>
              </a:lnSpc>
              <a:buFont typeface="Wingdings" pitchFamily="2" charset="2"/>
              <a:buAutoNum type="arabicPeriod"/>
            </a:pPr>
            <a:r>
              <a:rPr lang="en-US" smtClean="0"/>
              <a:t>Rapidly changing world economic and financial environment</a:t>
            </a:r>
          </a:p>
          <a:p>
            <a:pPr marL="533400" indent="-533400">
              <a:lnSpc>
                <a:spcPct val="140000"/>
              </a:lnSpc>
              <a:buFont typeface="Wingdings" pitchFamily="2" charset="2"/>
              <a:buAutoNum type="arabicPeriod"/>
            </a:pPr>
            <a:r>
              <a:rPr lang="en-US" smtClean="0"/>
              <a:t>Growing public awareness of information and news</a:t>
            </a:r>
          </a:p>
          <a:p>
            <a:pPr marL="533400" indent="-533400">
              <a:lnSpc>
                <a:spcPct val="140000"/>
              </a:lnSpc>
              <a:buFont typeface="Wingdings" pitchFamily="2" charset="2"/>
              <a:buAutoNum type="arabicPeriod"/>
            </a:pPr>
            <a:r>
              <a:rPr lang="en-US" smtClean="0"/>
              <a:t>Previous monetary policy not clearly defined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36D916B9-1DBF-466C-869F-27E74FCC57AC}" type="slidenum">
              <a:rPr lang="en-US" smtClean="0"/>
              <a:pPr/>
              <a:t>14</a:t>
            </a:fld>
            <a:endParaRPr lang="th-TH" smtClean="0"/>
          </a:p>
        </p:txBody>
      </p:sp>
      <p:sp>
        <p:nvSpPr>
          <p:cNvPr id="1098754" name="Rectangle 2"/>
          <p:cNvSpPr>
            <a:spLocks noGrp="1" noChangeArrowheads="1"/>
          </p:cNvSpPr>
          <p:nvPr>
            <p:ph type="title"/>
          </p:nvPr>
        </p:nvSpPr>
        <p:spPr>
          <a:xfrm>
            <a:off x="563563" y="471488"/>
            <a:ext cx="8186737" cy="793750"/>
          </a:xfrm>
        </p:spPr>
        <p:txBody>
          <a:bodyPr/>
          <a:lstStyle/>
          <a:p>
            <a:pPr indent="0">
              <a:lnSpc>
                <a:spcPct val="110000"/>
              </a:lnSpc>
              <a:defRPr/>
            </a:pPr>
            <a:r>
              <a:rPr lang="en-US" dirty="0" smtClean="0"/>
              <a:t>The search for a new nominal anchor </a:t>
            </a:r>
            <a:br>
              <a:rPr lang="en-US" dirty="0" smtClean="0"/>
            </a:br>
            <a:r>
              <a:rPr lang="en-US" dirty="0" smtClean="0"/>
              <a:t>consistent with flexible exchange rate regime</a:t>
            </a:r>
          </a:p>
        </p:txBody>
      </p:sp>
      <p:graphicFrame>
        <p:nvGraphicFramePr>
          <p:cNvPr id="1026" name="Object 3"/>
          <p:cNvGraphicFramePr>
            <a:graphicFrameLocks noChangeAspect="1"/>
          </p:cNvGraphicFramePr>
          <p:nvPr/>
        </p:nvGraphicFramePr>
        <p:xfrm>
          <a:off x="914400" y="1747838"/>
          <a:ext cx="7316788" cy="4881562"/>
        </p:xfrm>
        <a:graphic>
          <a:graphicData uri="http://schemas.openxmlformats.org/presentationml/2006/ole">
            <p:oleObj spid="_x0000_s1026" name="Chart" r:id="rId3" imgW="6096000" imgH="4067175" progId="MSGraph.Chart.8">
              <p:embed followColorScheme="full"/>
            </p:oleObj>
          </a:graphicData>
        </a:graphic>
      </p:graphicFrame>
      <p:sp>
        <p:nvSpPr>
          <p:cNvPr id="1029" name="Text Box 4"/>
          <p:cNvSpPr txBox="1">
            <a:spLocks noChangeArrowheads="1"/>
          </p:cNvSpPr>
          <p:nvPr/>
        </p:nvSpPr>
        <p:spPr bwMode="auto">
          <a:xfrm>
            <a:off x="5010150" y="2573338"/>
            <a:ext cx="2286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600" b="1">
                <a:solidFill>
                  <a:schemeClr val="accent1"/>
                </a:solidFill>
                <a:cs typeface="Arial" charset="0"/>
              </a:rPr>
              <a:t>Exchange rate</a:t>
            </a:r>
          </a:p>
        </p:txBody>
      </p:sp>
      <p:sp>
        <p:nvSpPr>
          <p:cNvPr id="1030" name="Text Box 5"/>
          <p:cNvSpPr txBox="1">
            <a:spLocks noChangeArrowheads="1"/>
          </p:cNvSpPr>
          <p:nvPr/>
        </p:nvSpPr>
        <p:spPr bwMode="auto">
          <a:xfrm>
            <a:off x="1619250" y="4494213"/>
            <a:ext cx="2286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600" b="1">
                <a:solidFill>
                  <a:srgbClr val="FF6600"/>
                </a:solidFill>
                <a:cs typeface="Arial" charset="0"/>
              </a:rPr>
              <a:t>Headline inflation</a:t>
            </a:r>
          </a:p>
        </p:txBody>
      </p:sp>
      <p:sp>
        <p:nvSpPr>
          <p:cNvPr id="1031" name="Text Box 6"/>
          <p:cNvSpPr txBox="1">
            <a:spLocks noChangeArrowheads="1"/>
          </p:cNvSpPr>
          <p:nvPr/>
        </p:nvSpPr>
        <p:spPr bwMode="auto">
          <a:xfrm>
            <a:off x="1019175" y="1565275"/>
            <a:ext cx="4038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400">
                <a:solidFill>
                  <a:schemeClr val="folHlink"/>
                </a:solidFill>
                <a:cs typeface="Arial" charset="0"/>
              </a:rPr>
              <a:t>Change of the exchange rate regime</a:t>
            </a:r>
          </a:p>
        </p:txBody>
      </p:sp>
      <p:sp>
        <p:nvSpPr>
          <p:cNvPr id="1032" name="Line 7"/>
          <p:cNvSpPr>
            <a:spLocks noChangeShapeType="1"/>
          </p:cNvSpPr>
          <p:nvPr/>
        </p:nvSpPr>
        <p:spPr bwMode="auto">
          <a:xfrm flipV="1">
            <a:off x="3330575" y="1903413"/>
            <a:ext cx="0" cy="3371850"/>
          </a:xfrm>
          <a:prstGeom prst="line">
            <a:avLst/>
          </a:prstGeom>
          <a:noFill/>
          <a:ln w="9525">
            <a:solidFill>
              <a:schemeClr val="folHlink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033" name="Text Box 9"/>
          <p:cNvSpPr txBox="1">
            <a:spLocks noChangeArrowheads="1"/>
          </p:cNvSpPr>
          <p:nvPr/>
        </p:nvSpPr>
        <p:spPr bwMode="auto">
          <a:xfrm>
            <a:off x="1093788" y="1503363"/>
            <a:ext cx="365125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600"/>
              <a:t>%</a:t>
            </a:r>
          </a:p>
        </p:txBody>
      </p:sp>
      <p:sp>
        <p:nvSpPr>
          <p:cNvPr id="1034" name="Text Box 10"/>
          <p:cNvSpPr txBox="1">
            <a:spLocks noChangeArrowheads="1"/>
          </p:cNvSpPr>
          <p:nvPr/>
        </p:nvSpPr>
        <p:spPr bwMode="auto">
          <a:xfrm>
            <a:off x="7235825" y="1566863"/>
            <a:ext cx="1085850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600"/>
              <a:t>Baht/USD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001F7C04-5F8E-40FA-88BF-424A9A4B1C74}" type="slidenum">
              <a:rPr lang="en-US" smtClean="0"/>
              <a:pPr/>
              <a:t>15</a:t>
            </a:fld>
            <a:endParaRPr lang="th-TH" smtClean="0"/>
          </a:p>
        </p:txBody>
      </p:sp>
      <p:sp>
        <p:nvSpPr>
          <p:cNvPr id="1099778" name="Rectangle 2"/>
          <p:cNvSpPr>
            <a:spLocks noGrp="1" noChangeArrowheads="1"/>
          </p:cNvSpPr>
          <p:nvPr>
            <p:ph type="title"/>
          </p:nvPr>
        </p:nvSpPr>
        <p:spPr>
          <a:xfrm>
            <a:off x="623888" y="95250"/>
            <a:ext cx="8186737" cy="792163"/>
          </a:xfrm>
        </p:spPr>
        <p:txBody>
          <a:bodyPr/>
          <a:lstStyle/>
          <a:p>
            <a:pPr indent="0">
              <a:defRPr/>
            </a:pPr>
            <a:r>
              <a:rPr lang="en-US" sz="3200" dirty="0" smtClean="0"/>
              <a:t>Features of appropriate monetary policy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088" y="1443038"/>
            <a:ext cx="7831137" cy="4576762"/>
          </a:xfrm>
        </p:spPr>
        <p:txBody>
          <a:bodyPr/>
          <a:lstStyle/>
          <a:p>
            <a:pPr marL="495300" indent="-495300">
              <a:lnSpc>
                <a:spcPct val="150000"/>
              </a:lnSpc>
              <a:buFont typeface="Wingdings" pitchFamily="2" charset="2"/>
              <a:buAutoNum type="arabicPeriod"/>
            </a:pPr>
            <a:r>
              <a:rPr lang="en-US" sz="2800" smtClean="0"/>
              <a:t>Clear principles and framework</a:t>
            </a:r>
          </a:p>
          <a:p>
            <a:pPr marL="495300" indent="-495300">
              <a:lnSpc>
                <a:spcPct val="150000"/>
              </a:lnSpc>
              <a:buFont typeface="Wingdings" pitchFamily="2" charset="2"/>
              <a:buAutoNum type="arabicPeriod"/>
            </a:pPr>
            <a:r>
              <a:rPr lang="en-US" sz="2800" smtClean="0"/>
              <a:t>Transparent and examinable, consistent with good governance rules</a:t>
            </a:r>
          </a:p>
          <a:p>
            <a:pPr marL="495300" indent="-495300">
              <a:lnSpc>
                <a:spcPct val="150000"/>
              </a:lnSpc>
              <a:buFont typeface="Wingdings" pitchFamily="2" charset="2"/>
              <a:buAutoNum type="arabicPeriod"/>
            </a:pPr>
            <a:r>
              <a:rPr lang="en-US" sz="2800" smtClean="0"/>
              <a:t>Decisions based on sound principles, avoiding personal  judgment, and easily communicated to the public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053E5EDD-E448-4EF7-9E36-A1D0A0E197C2}" type="slidenum">
              <a:rPr lang="en-US" smtClean="0"/>
              <a:pPr/>
              <a:t>16</a:t>
            </a:fld>
            <a:endParaRPr lang="th-TH" smtClean="0"/>
          </a:p>
        </p:txBody>
      </p:sp>
      <p:sp>
        <p:nvSpPr>
          <p:cNvPr id="1099778" name="Rectangle 2"/>
          <p:cNvSpPr>
            <a:spLocks noGrp="1" noChangeArrowheads="1"/>
          </p:cNvSpPr>
          <p:nvPr>
            <p:ph type="title"/>
          </p:nvPr>
        </p:nvSpPr>
        <p:spPr>
          <a:xfrm>
            <a:off x="623888" y="95250"/>
            <a:ext cx="8186737" cy="792163"/>
          </a:xfrm>
        </p:spPr>
        <p:txBody>
          <a:bodyPr/>
          <a:lstStyle/>
          <a:p>
            <a:pPr indent="0">
              <a:defRPr/>
            </a:pPr>
            <a:r>
              <a:rPr lang="en-US" sz="3200" dirty="0" smtClean="0"/>
              <a:t>Features of appropriate monetary policy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088" y="1443038"/>
            <a:ext cx="7831137" cy="4576762"/>
          </a:xfrm>
        </p:spPr>
        <p:txBody>
          <a:bodyPr/>
          <a:lstStyle/>
          <a:p>
            <a:pPr marL="495300" indent="-495300">
              <a:lnSpc>
                <a:spcPct val="150000"/>
              </a:lnSpc>
              <a:buFont typeface="Arial" charset="0"/>
              <a:buAutoNum type="arabicPeriod" startAt="4"/>
            </a:pPr>
            <a:r>
              <a:rPr lang="en-US" sz="2800" smtClean="0"/>
              <a:t>Clear responsibility and accountability</a:t>
            </a:r>
          </a:p>
          <a:p>
            <a:pPr marL="495300" indent="-495300">
              <a:lnSpc>
                <a:spcPct val="150000"/>
              </a:lnSpc>
              <a:buFont typeface="Wingdings" pitchFamily="2" charset="2"/>
              <a:buAutoNum type="arabicPeriod" startAt="4"/>
            </a:pPr>
            <a:r>
              <a:rPr lang="en-US" sz="2800" smtClean="0"/>
              <a:t>Promotion of long-term economic development</a:t>
            </a:r>
          </a:p>
          <a:p>
            <a:pPr marL="495300" indent="-495300">
              <a:lnSpc>
                <a:spcPct val="150000"/>
              </a:lnSpc>
              <a:buFont typeface="Wingdings" pitchFamily="2" charset="2"/>
              <a:buAutoNum type="arabicPeriod" startAt="4"/>
            </a:pPr>
            <a:r>
              <a:rPr lang="en-US" sz="2800" smtClean="0"/>
              <a:t>Strengthening of credibility for the central bank and Thai economy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7167C48F-CBE2-4C50-BB42-1C5E962BF0F7}" type="slidenum">
              <a:rPr lang="en-US" smtClean="0"/>
              <a:pPr/>
              <a:t>17</a:t>
            </a:fld>
            <a:endParaRPr lang="th-TH" smtClean="0"/>
          </a:p>
        </p:txBody>
      </p:sp>
      <p:sp>
        <p:nvSpPr>
          <p:cNvPr id="1150978" name="Rectangle 2"/>
          <p:cNvSpPr>
            <a:spLocks noGrp="1" noChangeArrowheads="1"/>
          </p:cNvSpPr>
          <p:nvPr>
            <p:ph type="title"/>
          </p:nvPr>
        </p:nvSpPr>
        <p:spPr bwMode="blackWhite">
          <a:xfrm>
            <a:off x="671513" y="95250"/>
            <a:ext cx="8186737" cy="1143000"/>
          </a:xfrm>
        </p:spPr>
        <p:txBody>
          <a:bodyPr/>
          <a:lstStyle/>
          <a:p>
            <a:pPr indent="0">
              <a:defRPr/>
            </a:pPr>
            <a:r>
              <a:rPr lang="en-US" sz="3200" dirty="0" smtClean="0"/>
              <a:t>General principles of </a:t>
            </a:r>
            <a:br>
              <a:rPr lang="en-US" sz="3200" dirty="0" smtClean="0"/>
            </a:br>
            <a:r>
              <a:rPr lang="en-US" sz="3200" dirty="0" smtClean="0"/>
              <a:t>Inflation Targeting (IT)</a:t>
            </a:r>
          </a:p>
        </p:txBody>
      </p:sp>
      <p:sp>
        <p:nvSpPr>
          <p:cNvPr id="35843" name="Rectangle 3"/>
          <p:cNvSpPr>
            <a:spLocks noChangeArrowheads="1"/>
          </p:cNvSpPr>
          <p:nvPr/>
        </p:nvSpPr>
        <p:spPr bwMode="blackWhite">
          <a:xfrm>
            <a:off x="2849563" y="1676400"/>
            <a:ext cx="3429000" cy="439738"/>
          </a:xfrm>
          <a:prstGeom prst="rect">
            <a:avLst/>
          </a:prstGeom>
          <a:solidFill>
            <a:srgbClr val="99CCFF"/>
          </a:solidFill>
          <a:ln w="12700">
            <a:solidFill>
              <a:srgbClr val="4C88C4"/>
            </a:solidFill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200" b="1">
                <a:cs typeface="Arial" charset="0"/>
              </a:rPr>
              <a:t>Transparency</a:t>
            </a:r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blackWhite">
          <a:xfrm>
            <a:off x="5638800" y="5181600"/>
            <a:ext cx="3048000" cy="439738"/>
          </a:xfrm>
          <a:prstGeom prst="rect">
            <a:avLst/>
          </a:prstGeom>
          <a:solidFill>
            <a:srgbClr val="99CCFF"/>
          </a:solidFill>
          <a:ln w="12700">
            <a:solidFill>
              <a:srgbClr val="4C88C4"/>
            </a:solidFill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200" b="1">
                <a:cs typeface="Arial" charset="0"/>
              </a:rPr>
              <a:t>Accountability</a:t>
            </a:r>
          </a:p>
        </p:txBody>
      </p:sp>
      <p:sp>
        <p:nvSpPr>
          <p:cNvPr id="35845" name="Rectangle 5"/>
          <p:cNvSpPr>
            <a:spLocks noChangeArrowheads="1"/>
          </p:cNvSpPr>
          <p:nvPr/>
        </p:nvSpPr>
        <p:spPr bwMode="blackWhite">
          <a:xfrm>
            <a:off x="609600" y="5181600"/>
            <a:ext cx="2819400" cy="439738"/>
          </a:xfrm>
          <a:prstGeom prst="rect">
            <a:avLst/>
          </a:prstGeom>
          <a:solidFill>
            <a:srgbClr val="99CCFF"/>
          </a:solidFill>
          <a:ln w="12700">
            <a:solidFill>
              <a:srgbClr val="4C88C4"/>
            </a:solidFill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200" b="1">
                <a:cs typeface="Arial" charset="0"/>
              </a:rPr>
              <a:t>Independence</a:t>
            </a:r>
          </a:p>
        </p:txBody>
      </p:sp>
      <p:sp>
        <p:nvSpPr>
          <p:cNvPr id="35846" name="Rectangle 6"/>
          <p:cNvSpPr>
            <a:spLocks noChangeArrowheads="1"/>
          </p:cNvSpPr>
          <p:nvPr/>
        </p:nvSpPr>
        <p:spPr bwMode="blackWhite">
          <a:xfrm>
            <a:off x="2930525" y="3789363"/>
            <a:ext cx="3276600" cy="78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en-US" b="1" i="1">
                <a:solidFill>
                  <a:schemeClr val="accent2"/>
                </a:solidFill>
                <a:cs typeface="Arial" charset="0"/>
              </a:rPr>
              <a:t>To build up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en-US" b="1" i="1">
                <a:solidFill>
                  <a:schemeClr val="accent2"/>
                </a:solidFill>
                <a:cs typeface="Arial" charset="0"/>
              </a:rPr>
              <a:t>credibility</a:t>
            </a:r>
          </a:p>
        </p:txBody>
      </p:sp>
      <p:cxnSp>
        <p:nvCxnSpPr>
          <p:cNvPr id="35847" name="AutoShape 7"/>
          <p:cNvCxnSpPr>
            <a:cxnSpLocks noChangeShapeType="1"/>
            <a:stCxn id="35843" idx="2"/>
            <a:endCxn id="35845" idx="0"/>
          </p:cNvCxnSpPr>
          <p:nvPr/>
        </p:nvCxnSpPr>
        <p:spPr bwMode="blackWhite">
          <a:xfrm flipH="1">
            <a:off x="2019300" y="2116138"/>
            <a:ext cx="2544763" cy="3065462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 type="triangle" w="med" len="med"/>
          </a:ln>
        </p:spPr>
      </p:cxnSp>
      <p:cxnSp>
        <p:nvCxnSpPr>
          <p:cNvPr id="35848" name="AutoShape 8"/>
          <p:cNvCxnSpPr>
            <a:cxnSpLocks noChangeShapeType="1"/>
            <a:stCxn id="35843" idx="2"/>
            <a:endCxn id="35844" idx="0"/>
          </p:cNvCxnSpPr>
          <p:nvPr/>
        </p:nvCxnSpPr>
        <p:spPr bwMode="blackWhite">
          <a:xfrm>
            <a:off x="4564063" y="2116138"/>
            <a:ext cx="2598737" cy="3065462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 type="triangle" w="med" len="med"/>
          </a:ln>
        </p:spPr>
      </p:cxnSp>
      <p:cxnSp>
        <p:nvCxnSpPr>
          <p:cNvPr id="35849" name="AutoShape 9"/>
          <p:cNvCxnSpPr>
            <a:cxnSpLocks noChangeShapeType="1"/>
            <a:stCxn id="35845" idx="3"/>
            <a:endCxn id="35844" idx="1"/>
          </p:cNvCxnSpPr>
          <p:nvPr/>
        </p:nvCxnSpPr>
        <p:spPr bwMode="blackWhite">
          <a:xfrm>
            <a:off x="3429000" y="5402263"/>
            <a:ext cx="2209800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 type="triangle" w="med" len="med"/>
          </a:ln>
        </p:spPr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B49F07B7-A22D-42DD-9047-FBAF685D62FA}" type="slidenum">
              <a:rPr lang="en-US" smtClean="0"/>
              <a:pPr/>
              <a:t>18</a:t>
            </a:fld>
            <a:endParaRPr lang="th-TH" smtClean="0"/>
          </a:p>
        </p:txBody>
      </p:sp>
      <p:sp>
        <p:nvSpPr>
          <p:cNvPr id="1157124" name="Rectangle 4"/>
          <p:cNvSpPr>
            <a:spLocks noChangeArrowheads="1"/>
          </p:cNvSpPr>
          <p:nvPr/>
        </p:nvSpPr>
        <p:spPr bwMode="auto">
          <a:xfrm>
            <a:off x="0" y="1598613"/>
            <a:ext cx="8964613" cy="226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8738" algn="ctr" eaLnBrk="0" hangingPunct="0">
              <a:lnSpc>
                <a:spcPct val="120000"/>
              </a:lnSpc>
              <a:defRPr/>
            </a:pPr>
            <a:r>
              <a:rPr lang="en-US" sz="4400" b="1" i="1" dirty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II.  Inflation targeting framework</a:t>
            </a:r>
            <a:br>
              <a:rPr lang="en-US" sz="4400" b="1" i="1" dirty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</a:br>
            <a:r>
              <a:rPr lang="en-US" sz="4400" b="1" i="1" dirty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in Thailand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DCF1FA89-482E-4ECE-9E29-CBE49A806561}" type="slidenum">
              <a:rPr lang="en-US" smtClean="0"/>
              <a:pPr/>
              <a:t>19</a:t>
            </a:fld>
            <a:endParaRPr lang="th-TH" smtClean="0"/>
          </a:p>
        </p:txBody>
      </p:sp>
      <p:sp>
        <p:nvSpPr>
          <p:cNvPr id="1102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defRPr/>
            </a:pPr>
            <a:r>
              <a:rPr lang="en-US" sz="3600" dirty="0" smtClean="0"/>
              <a:t>Current framework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0813" y="1481138"/>
            <a:ext cx="8993187" cy="4576762"/>
          </a:xfrm>
        </p:spPr>
        <p:txBody>
          <a:bodyPr/>
          <a:lstStyle/>
          <a:p>
            <a:pPr>
              <a:lnSpc>
                <a:spcPct val="140000"/>
              </a:lnSpc>
            </a:pPr>
            <a:r>
              <a:rPr lang="en-US" sz="3200" smtClean="0">
                <a:solidFill>
                  <a:schemeClr val="hlink"/>
                </a:solidFill>
              </a:rPr>
              <a:t>Policy goal: Price stability</a:t>
            </a:r>
          </a:p>
          <a:p>
            <a:pPr>
              <a:lnSpc>
                <a:spcPct val="140000"/>
              </a:lnSpc>
            </a:pPr>
            <a:r>
              <a:rPr lang="en-US" sz="3200" smtClean="0">
                <a:solidFill>
                  <a:srgbClr val="9900FF"/>
                </a:solidFill>
              </a:rPr>
              <a:t>Policy target: 0 - 3.5% quarterly average core inflation rate 0.5 – 3.0% since January 2010</a:t>
            </a:r>
          </a:p>
          <a:p>
            <a:pPr>
              <a:lnSpc>
                <a:spcPct val="140000"/>
              </a:lnSpc>
            </a:pPr>
            <a:r>
              <a:rPr lang="en-US" sz="3200" smtClean="0">
                <a:solidFill>
                  <a:schemeClr val="folHlink"/>
                </a:solidFill>
              </a:rPr>
              <a:t>Policy instrument: 1-day bilateral repurchase rate (policy interest rate)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00C2B4A4-0DD8-426B-80DD-105537D5D6B7}" type="slidenum">
              <a:rPr lang="en-US" smtClean="0"/>
              <a:pPr/>
              <a:t>20</a:t>
            </a:fld>
            <a:endParaRPr lang="th-TH" smtClean="0"/>
          </a:p>
        </p:txBody>
      </p:sp>
      <p:sp>
        <p:nvSpPr>
          <p:cNvPr id="1102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defRPr/>
            </a:pPr>
            <a:r>
              <a:rPr lang="en-US" sz="3600" dirty="0" smtClean="0"/>
              <a:t>Current framework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0813" y="1481138"/>
            <a:ext cx="8993187" cy="4576762"/>
          </a:xfrm>
        </p:spPr>
        <p:txBody>
          <a:bodyPr/>
          <a:lstStyle/>
          <a:p>
            <a:pPr>
              <a:lnSpc>
                <a:spcPct val="140000"/>
              </a:lnSpc>
            </a:pPr>
            <a:r>
              <a:rPr lang="en-US" sz="3200" smtClean="0">
                <a:solidFill>
                  <a:srgbClr val="0066FF"/>
                </a:solidFill>
              </a:rPr>
              <a:t>Policy tool: Macroeconomic Model (BOTMM)</a:t>
            </a:r>
          </a:p>
          <a:p>
            <a:pPr>
              <a:lnSpc>
                <a:spcPct val="140000"/>
              </a:lnSpc>
            </a:pPr>
            <a:r>
              <a:rPr lang="en-US" sz="3200" smtClean="0"/>
              <a:t>Responsibility: Monetary Policy Committee (MPC)</a:t>
            </a:r>
          </a:p>
          <a:p>
            <a:pPr>
              <a:lnSpc>
                <a:spcPct val="140000"/>
              </a:lnSpc>
            </a:pPr>
            <a:r>
              <a:rPr lang="en-US" sz="3200" smtClean="0">
                <a:solidFill>
                  <a:srgbClr val="FF9900"/>
                </a:solidFill>
              </a:rPr>
              <a:t>Communications policy: Inflation Report, press conference, meetings and seminars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AC9D7278-9759-45AE-9E0F-48F2E20AEA4A}" type="slidenum">
              <a:rPr lang="en-US" smtClean="0"/>
              <a:pPr/>
              <a:t>21</a:t>
            </a:fld>
            <a:endParaRPr lang="th-TH" smtClean="0"/>
          </a:p>
        </p:txBody>
      </p:sp>
      <p:sp>
        <p:nvSpPr>
          <p:cNvPr id="1104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defRPr/>
            </a:pPr>
            <a:r>
              <a:rPr lang="en-US" sz="3600" dirty="0" smtClean="0"/>
              <a:t>Policy goal: price stability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40000"/>
              </a:lnSpc>
            </a:pPr>
            <a:r>
              <a:rPr lang="en-US" sz="2800" smtClean="0"/>
              <a:t>Price stability is the overriding objective, in support of sustainable long-term growth.</a:t>
            </a:r>
          </a:p>
          <a:p>
            <a:pPr>
              <a:lnSpc>
                <a:spcPct val="140000"/>
              </a:lnSpc>
            </a:pPr>
            <a:r>
              <a:rPr lang="en-US" sz="2800" smtClean="0"/>
              <a:t>Policy widely understood and agreed upon.</a:t>
            </a:r>
          </a:p>
          <a:p>
            <a:pPr>
              <a:lnSpc>
                <a:spcPct val="140000"/>
              </a:lnSpc>
            </a:pPr>
            <a:r>
              <a:rPr lang="en-US" sz="2800" smtClean="0"/>
              <a:t>Clear, credible, and consistent.</a:t>
            </a:r>
          </a:p>
          <a:p>
            <a:pPr>
              <a:lnSpc>
                <a:spcPct val="140000"/>
              </a:lnSpc>
            </a:pPr>
            <a:r>
              <a:rPr lang="en-US" sz="2800" smtClean="0"/>
              <a:t>Cooperation and regular consultation between BOT and the government (under the new BOT Act).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9CD0EA77-3CC0-4EA6-9520-D25C1C2449E9}" type="slidenum">
              <a:rPr lang="en-US" smtClean="0"/>
              <a:pPr/>
              <a:t>22</a:t>
            </a:fld>
            <a:endParaRPr lang="th-TH" smtClean="0"/>
          </a:p>
        </p:txBody>
      </p:sp>
      <p:sp>
        <p:nvSpPr>
          <p:cNvPr id="11069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lnSpc>
                <a:spcPct val="110000"/>
              </a:lnSpc>
              <a:defRPr/>
            </a:pPr>
            <a:r>
              <a:rPr lang="en-US" smtClean="0"/>
              <a:t>Choice of inflation measure to target</a:t>
            </a:r>
            <a:br>
              <a:rPr lang="en-US" smtClean="0"/>
            </a:br>
            <a:r>
              <a:rPr lang="en-US" smtClean="0"/>
              <a:t>(Core inflation)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441450"/>
            <a:ext cx="4103687" cy="4721225"/>
          </a:xfrm>
        </p:spPr>
        <p:txBody>
          <a:bodyPr/>
          <a:lstStyle/>
          <a:p>
            <a:pPr>
              <a:lnSpc>
                <a:spcPct val="130000"/>
              </a:lnSpc>
            </a:pPr>
            <a:r>
              <a:rPr lang="en-US" sz="1800" smtClean="0"/>
              <a:t>CPI excluding some items that cannot be influenced by monetary policy, and retaining sufficient price information</a:t>
            </a:r>
          </a:p>
          <a:p>
            <a:pPr>
              <a:lnSpc>
                <a:spcPct val="130000"/>
              </a:lnSpc>
            </a:pPr>
            <a:r>
              <a:rPr lang="en-US" sz="1800" smtClean="0"/>
              <a:t>Core inflation has less variation but on average is close to headline inflation in the long run</a:t>
            </a:r>
          </a:p>
          <a:p>
            <a:pPr>
              <a:lnSpc>
                <a:spcPct val="130000"/>
              </a:lnSpc>
            </a:pPr>
            <a:r>
              <a:rPr lang="en-US" sz="1800" smtClean="0"/>
              <a:t>Targeting core inflation is the control of long-run inflation such that monetary policy does not have to accommodate supply shocks</a:t>
            </a:r>
          </a:p>
        </p:txBody>
      </p:sp>
      <p:graphicFrame>
        <p:nvGraphicFramePr>
          <p:cNvPr id="1106984" name="Group 40"/>
          <p:cNvGraphicFramePr>
            <a:graphicFrameLocks noGrp="1"/>
          </p:cNvGraphicFramePr>
          <p:nvPr>
            <p:ph sz="half" idx="2"/>
          </p:nvPr>
        </p:nvGraphicFramePr>
        <p:xfrm>
          <a:off x="4935538" y="1481138"/>
          <a:ext cx="3852862" cy="2320925"/>
        </p:xfrm>
        <a:graphic>
          <a:graphicData uri="http://schemas.openxmlformats.org/drawingml/2006/table">
            <a:tbl>
              <a:tblPr/>
              <a:tblGrid>
                <a:gridCol w="1776412"/>
                <a:gridCol w="1141413"/>
                <a:gridCol w="935037"/>
              </a:tblGrid>
              <a:tr h="412750">
                <a:tc rowSpan="3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Arial" charset="0"/>
                          <a:cs typeface="Arial" charset="0"/>
                        </a:rPr>
                        <a:t>Percent</a:t>
                      </a:r>
                    </a:p>
                  </a:txBody>
                  <a:tcPr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Before IT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127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1986 Q1 -2000 Q1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2862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Headline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Core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cs typeface="Arial" charset="0"/>
                        </a:rPr>
                        <a:t>Mean</a:t>
                      </a:r>
                    </a:p>
                  </a:txBody>
                  <a:tcPr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cs typeface="Arial" charset="0"/>
                        </a:rPr>
                        <a:t>4.66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cs typeface="Arial" charset="0"/>
                        </a:rPr>
                        <a:t>4.59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80"/>
                          </a:solidFill>
                          <a:effectLst/>
                          <a:latin typeface="Arial" charset="0"/>
                          <a:cs typeface="Arial" charset="0"/>
                        </a:rPr>
                        <a:t>Volatility (S.D.)</a:t>
                      </a:r>
                      <a:endParaRPr kumimoji="0" lang="th-TH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8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2.17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1.68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12AE29DE-751B-47BB-9845-E46B956D68D7}" type="slidenum">
              <a:rPr lang="en-US" smtClean="0"/>
              <a:pPr/>
              <a:t>23</a:t>
            </a:fld>
            <a:endParaRPr lang="th-TH" smtClean="0"/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4514850" y="3321050"/>
          <a:ext cx="112713" cy="214313"/>
        </p:xfrm>
        <a:graphic>
          <a:graphicData uri="http://schemas.openxmlformats.org/presentationml/2006/ole">
            <p:oleObj spid="_x0000_s2050" name="Equation" r:id="rId4" imgW="114120" imgH="215640" progId="Equation.3">
              <p:embed/>
            </p:oleObj>
          </a:graphicData>
        </a:graphic>
      </p:graphicFrame>
      <p:sp>
        <p:nvSpPr>
          <p:cNvPr id="1107971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defRPr/>
            </a:pPr>
            <a:r>
              <a:rPr lang="en-US" sz="3600" dirty="0" smtClean="0"/>
              <a:t>Policy target: core inflation</a:t>
            </a:r>
          </a:p>
        </p:txBody>
      </p:sp>
      <p:sp>
        <p:nvSpPr>
          <p:cNvPr id="2053" name="Rectangle 4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20000"/>
              </a:lnSpc>
              <a:buFont typeface="Wingdings" pitchFamily="2" charset="2"/>
              <a:buNone/>
            </a:pPr>
            <a:r>
              <a:rPr lang="en-US" smtClean="0"/>
              <a:t>	… based on prices of goods and services in the </a:t>
            </a:r>
            <a:br>
              <a:rPr lang="en-US" smtClean="0"/>
            </a:br>
            <a:r>
              <a:rPr lang="en-US" smtClean="0"/>
              <a:t>CPI basket but excludes</a:t>
            </a:r>
            <a:r>
              <a:rPr lang="th-TH" smtClean="0"/>
              <a:t> </a:t>
            </a:r>
            <a:r>
              <a:rPr lang="en-US" smtClean="0"/>
              <a:t>raw food and energy items:</a:t>
            </a:r>
            <a:endParaRPr lang="th-TH" smtClean="0"/>
          </a:p>
          <a:p>
            <a:pPr>
              <a:lnSpc>
                <a:spcPct val="120000"/>
              </a:lnSpc>
              <a:buClr>
                <a:schemeClr val="accent2"/>
              </a:buClr>
            </a:pPr>
            <a:r>
              <a:rPr lang="en-US" smtClean="0">
                <a:solidFill>
                  <a:schemeClr val="accent2"/>
                </a:solidFill>
              </a:rPr>
              <a:t>Rice and cereal products</a:t>
            </a:r>
            <a:endParaRPr lang="th-TH" smtClean="0">
              <a:solidFill>
                <a:schemeClr val="accent2"/>
              </a:solidFill>
            </a:endParaRPr>
          </a:p>
          <a:p>
            <a:pPr>
              <a:lnSpc>
                <a:spcPct val="120000"/>
              </a:lnSpc>
              <a:buClr>
                <a:schemeClr val="accent2"/>
              </a:buClr>
            </a:pPr>
            <a:r>
              <a:rPr lang="en-US" smtClean="0">
                <a:solidFill>
                  <a:schemeClr val="accent2"/>
                </a:solidFill>
              </a:rPr>
              <a:t>Meat, poultry, and fish</a:t>
            </a:r>
            <a:endParaRPr lang="th-TH" smtClean="0">
              <a:solidFill>
                <a:schemeClr val="accent2"/>
              </a:solidFill>
            </a:endParaRPr>
          </a:p>
          <a:p>
            <a:pPr>
              <a:lnSpc>
                <a:spcPct val="120000"/>
              </a:lnSpc>
              <a:buClr>
                <a:schemeClr val="accent2"/>
              </a:buClr>
            </a:pPr>
            <a:r>
              <a:rPr lang="en-US" smtClean="0">
                <a:solidFill>
                  <a:schemeClr val="accent2"/>
                </a:solidFill>
              </a:rPr>
              <a:t>Vegetables and fruits</a:t>
            </a:r>
            <a:endParaRPr lang="th-TH" smtClean="0">
              <a:solidFill>
                <a:schemeClr val="accent2"/>
              </a:solidFill>
            </a:endParaRPr>
          </a:p>
          <a:p>
            <a:pPr>
              <a:lnSpc>
                <a:spcPct val="120000"/>
              </a:lnSpc>
              <a:buClr>
                <a:schemeClr val="accent2"/>
              </a:buClr>
            </a:pPr>
            <a:r>
              <a:rPr lang="en-US" smtClean="0">
                <a:solidFill>
                  <a:schemeClr val="accent2"/>
                </a:solidFill>
              </a:rPr>
              <a:t>Eggs and milk products</a:t>
            </a:r>
            <a:endParaRPr lang="th-TH" smtClean="0">
              <a:solidFill>
                <a:schemeClr val="accent2"/>
              </a:solidFill>
            </a:endParaRPr>
          </a:p>
          <a:p>
            <a:pPr>
              <a:lnSpc>
                <a:spcPct val="120000"/>
              </a:lnSpc>
              <a:buClr>
                <a:schemeClr val="accent2"/>
              </a:buClr>
            </a:pPr>
            <a:r>
              <a:rPr lang="en-US" smtClean="0">
                <a:solidFill>
                  <a:schemeClr val="accent2"/>
                </a:solidFill>
              </a:rPr>
              <a:t>Benzene and diesel</a:t>
            </a:r>
            <a:endParaRPr lang="th-TH" smtClean="0">
              <a:solidFill>
                <a:schemeClr val="accent2"/>
              </a:solidFill>
            </a:endParaRPr>
          </a:p>
          <a:p>
            <a:pPr>
              <a:lnSpc>
                <a:spcPct val="120000"/>
              </a:lnSpc>
              <a:buClr>
                <a:schemeClr val="accent2"/>
              </a:buClr>
            </a:pPr>
            <a:r>
              <a:rPr lang="en-US" smtClean="0">
                <a:solidFill>
                  <a:schemeClr val="accent2"/>
                </a:solidFill>
              </a:rPr>
              <a:t>Cooking gas and electricity</a:t>
            </a:r>
            <a:endParaRPr lang="th-TH" smtClean="0">
              <a:solidFill>
                <a:schemeClr val="accent2"/>
              </a:solidFill>
            </a:endParaRPr>
          </a:p>
        </p:txBody>
      </p:sp>
      <p:pic>
        <p:nvPicPr>
          <p:cNvPr id="2054" name="Picture 5" descr="EGGS01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10200" y="2982913"/>
            <a:ext cx="1706563" cy="1055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6" descr="DAIRY05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94638" y="2409825"/>
            <a:ext cx="754062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7" descr="AG00487_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572000" y="4419600"/>
            <a:ext cx="1760538" cy="168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8" descr="FCP040I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934200" y="4267200"/>
            <a:ext cx="1633538" cy="135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69C74BB5-D7A5-4ED5-9177-AB1D3B295667}" type="slidenum">
              <a:rPr lang="en-US" smtClean="0"/>
              <a:pPr/>
              <a:t>24</a:t>
            </a:fld>
            <a:endParaRPr lang="th-TH" smtClean="0"/>
          </a:p>
        </p:txBody>
      </p:sp>
      <p:sp>
        <p:nvSpPr>
          <p:cNvPr id="1110018" name="Rectangle 2"/>
          <p:cNvSpPr>
            <a:spLocks noGrp="1" noChangeArrowheads="1"/>
          </p:cNvSpPr>
          <p:nvPr>
            <p:ph type="title"/>
          </p:nvPr>
        </p:nvSpPr>
        <p:spPr>
          <a:xfrm>
            <a:off x="700088" y="95250"/>
            <a:ext cx="8186737" cy="792163"/>
          </a:xfrm>
        </p:spPr>
        <p:txBody>
          <a:bodyPr/>
          <a:lstStyle/>
          <a:p>
            <a:pPr indent="0">
              <a:lnSpc>
                <a:spcPct val="110000"/>
              </a:lnSpc>
              <a:defRPr/>
            </a:pPr>
            <a:r>
              <a:rPr lang="en-US" smtClean="0"/>
              <a:t>Choices of items excluded </a:t>
            </a:r>
            <a:br>
              <a:rPr lang="en-US" smtClean="0"/>
            </a:br>
            <a:r>
              <a:rPr lang="en-US" smtClean="0"/>
              <a:t>from core inflation for the case of Thailand</a:t>
            </a:r>
          </a:p>
        </p:txBody>
      </p:sp>
      <p:graphicFrame>
        <p:nvGraphicFramePr>
          <p:cNvPr id="1110070" name="Group 54"/>
          <p:cNvGraphicFramePr>
            <a:graphicFrameLocks noGrp="1"/>
          </p:cNvGraphicFramePr>
          <p:nvPr/>
        </p:nvGraphicFramePr>
        <p:xfrm>
          <a:off x="495300" y="1371600"/>
          <a:ext cx="8153400" cy="4206875"/>
        </p:xfrm>
        <a:graphic>
          <a:graphicData uri="http://schemas.openxmlformats.org/drawingml/2006/table">
            <a:tbl>
              <a:tblPr/>
              <a:tblGrid>
                <a:gridCol w="3409950"/>
                <a:gridCol w="1581150"/>
                <a:gridCol w="1581150"/>
                <a:gridCol w="1581150"/>
              </a:tblGrid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66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Arial" charset="0"/>
                        </a:rPr>
                        <a:t>Weight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Mean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S.D.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10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Food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>
                          <a:tab pos="1058863" algn="r"/>
                        </a:tabLst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	38%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>
                          <a:tab pos="1058863" algn="r"/>
                        </a:tabLst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94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Raw food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>
                          <a:tab pos="1058863" algn="r"/>
                        </a:tabLst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	16%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5.3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>
                          <a:tab pos="1058863" algn="r"/>
                        </a:tabLst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1.66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</a:tr>
              <a:tr h="4794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Energy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>
                          <a:tab pos="1058863" algn="r"/>
                        </a:tabLst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	6%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5.6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>
                          <a:tab pos="1058863" algn="r"/>
                        </a:tabLst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1.61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</a:tr>
              <a:tr h="4794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Controlled price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>
                          <a:tab pos="1058863" algn="r"/>
                        </a:tabLst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	6%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>
                          <a:tab pos="1058863" algn="r"/>
                        </a:tabLst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1.74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94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Indirect tax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>
                          <a:tab pos="1058863" algn="r"/>
                        </a:tabLst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	9%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>
                          <a:tab pos="1058863" algn="r"/>
                        </a:tabLst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1.43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94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Raw food and energy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>
                          <a:tab pos="1058863" algn="r"/>
                        </a:tabLst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	22%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>
                          <a:tab pos="1058863" algn="r"/>
                        </a:tabLst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1.35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94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Headline inflation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>
                          <a:tab pos="1058863" algn="r"/>
                        </a:tabLst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	100%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>
                          <a:tab pos="1058863" algn="r"/>
                        </a:tabLst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1.85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8178" name="Rectangle 50"/>
          <p:cNvSpPr>
            <a:spLocks noChangeArrowheads="1"/>
          </p:cNvSpPr>
          <p:nvPr/>
        </p:nvSpPr>
        <p:spPr bwMode="auto">
          <a:xfrm>
            <a:off x="381000" y="5957888"/>
            <a:ext cx="2940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>
                <a:cs typeface="Arial" charset="0"/>
              </a:rPr>
              <a:t>Sample 1993:01 - 1999:12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64C15C08-625B-40B6-B15D-693EB280AB29}" type="slidenum">
              <a:rPr lang="en-US" smtClean="0"/>
              <a:pPr/>
              <a:t>25</a:t>
            </a:fld>
            <a:endParaRPr lang="th-TH" smtClean="0"/>
          </a:p>
        </p:txBody>
      </p:sp>
      <p:sp>
        <p:nvSpPr>
          <p:cNvPr id="1112066" name="Rectangle 2"/>
          <p:cNvSpPr>
            <a:spLocks noGrp="1" noChangeArrowheads="1"/>
          </p:cNvSpPr>
          <p:nvPr>
            <p:ph type="title"/>
          </p:nvPr>
        </p:nvSpPr>
        <p:spPr>
          <a:xfrm>
            <a:off x="768350" y="95250"/>
            <a:ext cx="7573963" cy="792163"/>
          </a:xfrm>
        </p:spPr>
        <p:txBody>
          <a:bodyPr/>
          <a:lstStyle/>
          <a:p>
            <a:pPr indent="0">
              <a:lnSpc>
                <a:spcPct val="110000"/>
              </a:lnSpc>
              <a:defRPr/>
            </a:pPr>
            <a:r>
              <a:rPr lang="en-US" smtClean="0"/>
              <a:t>Core inflation closely tracked headline inflation in the long run</a:t>
            </a:r>
          </a:p>
        </p:txBody>
      </p:sp>
      <p:graphicFrame>
        <p:nvGraphicFramePr>
          <p:cNvPr id="3074" name="Object 3"/>
          <p:cNvGraphicFramePr>
            <a:graphicFrameLocks noChangeAspect="1"/>
          </p:cNvGraphicFramePr>
          <p:nvPr>
            <p:ph type="chart" idx="4294967295"/>
          </p:nvPr>
        </p:nvGraphicFramePr>
        <p:xfrm>
          <a:off x="0" y="1182688"/>
          <a:ext cx="9223375" cy="5446712"/>
        </p:xfrm>
        <a:graphic>
          <a:graphicData uri="http://schemas.openxmlformats.org/presentationml/2006/ole">
            <p:oleObj spid="_x0000_s3074" name="Chart" r:id="rId4" imgW="8382000" imgH="4972202" progId="MSGraph.Chart.8">
              <p:embed followColorScheme="full"/>
            </p:oleObj>
          </a:graphicData>
        </a:graphic>
      </p:graphicFrame>
      <p:sp>
        <p:nvSpPr>
          <p:cNvPr id="3077" name="Text Box 4"/>
          <p:cNvSpPr txBox="1">
            <a:spLocks noChangeArrowheads="1"/>
          </p:cNvSpPr>
          <p:nvPr/>
        </p:nvSpPr>
        <p:spPr bwMode="auto">
          <a:xfrm>
            <a:off x="76200" y="1016000"/>
            <a:ext cx="1066800" cy="3048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defTabSz="762000">
              <a:spcBef>
                <a:spcPct val="50000"/>
              </a:spcBef>
            </a:pPr>
            <a:r>
              <a:rPr lang="en-US" sz="1400" b="1">
                <a:solidFill>
                  <a:schemeClr val="accent1"/>
                </a:solidFill>
                <a:cs typeface="Times New Roman" pitchFamily="18" charset="0"/>
              </a:rPr>
              <a:t>% YoY</a:t>
            </a:r>
          </a:p>
        </p:txBody>
      </p:sp>
      <p:sp>
        <p:nvSpPr>
          <p:cNvPr id="3078" name="AutoShape 7"/>
          <p:cNvSpPr>
            <a:spLocks noChangeArrowheads="1"/>
          </p:cNvSpPr>
          <p:nvPr/>
        </p:nvSpPr>
        <p:spPr bwMode="auto">
          <a:xfrm>
            <a:off x="5076825" y="5516563"/>
            <a:ext cx="3906838" cy="565150"/>
          </a:xfrm>
          <a:prstGeom prst="homePlate">
            <a:avLst>
              <a:gd name="adj" fmla="val 39973"/>
            </a:avLst>
          </a:prstGeom>
          <a:solidFill>
            <a:srgbClr val="FFCC00"/>
          </a:solidFill>
          <a:ln w="9525" algn="ctr">
            <a:solidFill>
              <a:srgbClr val="FF99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800" b="1" i="1">
                <a:solidFill>
                  <a:schemeClr val="hlink"/>
                </a:solidFill>
              </a:rPr>
              <a:t>IT since May 2000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D9071736-82A4-4266-A56F-72D7751F9705}" type="slidenum">
              <a:rPr lang="en-US" smtClean="0"/>
              <a:pPr/>
              <a:t>26</a:t>
            </a:fld>
            <a:endParaRPr lang="th-TH" smtClean="0"/>
          </a:p>
        </p:txBody>
      </p:sp>
      <p:sp>
        <p:nvSpPr>
          <p:cNvPr id="1114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defRPr/>
            </a:pPr>
            <a:r>
              <a:rPr lang="en-US" sz="3600" dirty="0" smtClean="0"/>
              <a:t>Target point or range  (0.5 - 3.0%)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88988" y="1949450"/>
            <a:ext cx="7847012" cy="4108450"/>
          </a:xfrm>
        </p:spPr>
        <p:txBody>
          <a:bodyPr/>
          <a:lstStyle/>
          <a:p>
            <a:pPr>
              <a:lnSpc>
                <a:spcPct val="140000"/>
              </a:lnSpc>
            </a:pPr>
            <a:r>
              <a:rPr lang="th-TH" smtClean="0"/>
              <a:t>Relatively low in comparison with past inflation </a:t>
            </a:r>
          </a:p>
          <a:p>
            <a:pPr>
              <a:lnSpc>
                <a:spcPct val="140000"/>
              </a:lnSpc>
            </a:pPr>
            <a:r>
              <a:rPr lang="th-TH" smtClean="0"/>
              <a:t>Consistent with inflation trend of Thailand’s trading partners and structure of the Thai economy</a:t>
            </a:r>
          </a:p>
          <a:p>
            <a:pPr>
              <a:lnSpc>
                <a:spcPct val="140000"/>
              </a:lnSpc>
            </a:pPr>
            <a:r>
              <a:rPr lang="th-TH" smtClean="0"/>
              <a:t>Chosen target range enhances export competitiveness and leads to currency stability</a:t>
            </a:r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533400" y="1244600"/>
            <a:ext cx="6796088" cy="59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rgbClr val="003D00"/>
            </a:prstShdw>
          </a:effectLst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en-US" sz="2800" b="1">
                <a:solidFill>
                  <a:schemeClr val="accent2"/>
                </a:solidFill>
                <a:cs typeface="Angsana New" charset="-34"/>
              </a:rPr>
              <a:t>Criteria in choosing the inflation target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1ABFCE76-647A-4762-A39E-E192F2DDC47C}" type="slidenum">
              <a:rPr lang="en-US" smtClean="0"/>
              <a:pPr/>
              <a:t>27</a:t>
            </a:fld>
            <a:endParaRPr lang="th-TH" smtClean="0"/>
          </a:p>
        </p:txBody>
      </p:sp>
      <p:sp>
        <p:nvSpPr>
          <p:cNvPr id="1114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defRPr/>
            </a:pPr>
            <a:r>
              <a:rPr lang="en-US" sz="3600" dirty="0" smtClean="0"/>
              <a:t>Target point or range  (0.5 - 3.0%)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88988" y="1949450"/>
            <a:ext cx="7847012" cy="4108450"/>
          </a:xfrm>
        </p:spPr>
        <p:txBody>
          <a:bodyPr/>
          <a:lstStyle/>
          <a:p>
            <a:pPr>
              <a:lnSpc>
                <a:spcPct val="140000"/>
              </a:lnSpc>
            </a:pPr>
            <a:r>
              <a:rPr lang="th-TH" smtClean="0"/>
              <a:t>Does not pose constraint on economic recovery</a:t>
            </a:r>
          </a:p>
          <a:p>
            <a:pPr>
              <a:lnSpc>
                <a:spcPct val="140000"/>
              </a:lnSpc>
            </a:pPr>
            <a:r>
              <a:rPr lang="th-TH" smtClean="0"/>
              <a:t>Cushions temporary economic shocks and minimizes need to adjust monetary policy frequently</a:t>
            </a:r>
          </a:p>
        </p:txBody>
      </p:sp>
      <p:sp>
        <p:nvSpPr>
          <p:cNvPr id="53252" name="Rectangle 4"/>
          <p:cNvSpPr>
            <a:spLocks noChangeArrowheads="1"/>
          </p:cNvSpPr>
          <p:nvPr/>
        </p:nvSpPr>
        <p:spPr bwMode="auto">
          <a:xfrm>
            <a:off x="533400" y="1244600"/>
            <a:ext cx="6796088" cy="59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rgbClr val="003D00"/>
            </a:prstShdw>
          </a:effectLst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en-US" sz="2800" b="1">
                <a:solidFill>
                  <a:schemeClr val="accent2"/>
                </a:solidFill>
                <a:cs typeface="Angsana New" charset="-34"/>
              </a:rPr>
              <a:t>Criteria in choosing the inflation target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DA4DF60A-CF8C-42E2-8E61-9C6D99E61463}" type="slidenum">
              <a:rPr lang="en-US" smtClean="0"/>
              <a:pPr/>
              <a:t>28</a:t>
            </a:fld>
            <a:endParaRPr lang="th-TH" smtClean="0"/>
          </a:p>
        </p:txBody>
      </p:sp>
      <p:sp>
        <p:nvSpPr>
          <p:cNvPr id="1117186" name="Rectangle 2"/>
          <p:cNvSpPr>
            <a:spLocks noGrp="1" noChangeArrowheads="1"/>
          </p:cNvSpPr>
          <p:nvPr>
            <p:ph type="title"/>
          </p:nvPr>
        </p:nvSpPr>
        <p:spPr>
          <a:xfrm>
            <a:off x="461963" y="95250"/>
            <a:ext cx="8186737" cy="1385888"/>
          </a:xfrm>
        </p:spPr>
        <p:txBody>
          <a:bodyPr/>
          <a:lstStyle/>
          <a:p>
            <a:pPr indent="0">
              <a:lnSpc>
                <a:spcPct val="120000"/>
              </a:lnSpc>
              <a:defRPr/>
            </a:pPr>
            <a:r>
              <a:rPr lang="en-US" sz="3200" dirty="0" smtClean="0"/>
              <a:t>Policy instrument:</a:t>
            </a:r>
            <a:br>
              <a:rPr lang="en-US" sz="3200" dirty="0" smtClean="0"/>
            </a:br>
            <a:r>
              <a:rPr lang="en-US" sz="3200" dirty="0" smtClean="0"/>
              <a:t>1-day bilateral repurchase rate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1963" y="2082800"/>
            <a:ext cx="8470900" cy="4576763"/>
          </a:xfrm>
        </p:spPr>
        <p:txBody>
          <a:bodyPr/>
          <a:lstStyle/>
          <a:p>
            <a:pPr>
              <a:lnSpc>
                <a:spcPct val="140000"/>
              </a:lnSpc>
              <a:buFont typeface="Wingdings" pitchFamily="2" charset="2"/>
              <a:buNone/>
            </a:pPr>
            <a:r>
              <a:rPr lang="en-US" sz="2800" smtClean="0"/>
              <a:t>	The use of 1-day bilateral repurchase rate as the key policy rate is expected to:</a:t>
            </a:r>
          </a:p>
          <a:p>
            <a:pPr>
              <a:lnSpc>
                <a:spcPct val="140000"/>
              </a:lnSpc>
              <a:buClr>
                <a:schemeClr val="accent2"/>
              </a:buClr>
            </a:pPr>
            <a:r>
              <a:rPr lang="en-US" sz="2800" smtClean="0">
                <a:solidFill>
                  <a:schemeClr val="accent2"/>
                </a:solidFill>
              </a:rPr>
              <a:t>provide a transparent monetary policy signal. </a:t>
            </a:r>
          </a:p>
          <a:p>
            <a:pPr>
              <a:lnSpc>
                <a:spcPct val="140000"/>
              </a:lnSpc>
              <a:buClr>
                <a:schemeClr val="accent2"/>
              </a:buClr>
            </a:pPr>
            <a:r>
              <a:rPr lang="en-US" sz="2800" smtClean="0">
                <a:solidFill>
                  <a:schemeClr val="accent2"/>
                </a:solidFill>
              </a:rPr>
              <a:t>provide a framework for a more effective transmission mechanism.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84C1048F-54B5-448D-8F13-160E370F4254}" type="slidenum">
              <a:rPr lang="en-US" smtClean="0"/>
              <a:pPr/>
              <a:t>29</a:t>
            </a:fld>
            <a:endParaRPr lang="th-TH" smtClean="0"/>
          </a:p>
        </p:txBody>
      </p:sp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2"/>
          <a:srcRect l="1334" t="2805" r="1334" b="2440"/>
          <a:stretch>
            <a:fillRect/>
          </a:stretch>
        </p:blipFill>
        <p:spPr bwMode="auto">
          <a:xfrm>
            <a:off x="342900" y="1600200"/>
            <a:ext cx="8382000" cy="5126038"/>
          </a:xfrm>
          <a:prstGeom prst="rect">
            <a:avLst/>
          </a:prstGeom>
          <a:noFill/>
          <a:ln w="25400">
            <a:noFill/>
            <a:miter lim="800000"/>
            <a:headEnd type="none" w="sm" len="sm"/>
            <a:tailEnd/>
          </a:ln>
        </p:spPr>
      </p:pic>
      <p:sp>
        <p:nvSpPr>
          <p:cNvPr id="1119235" name="Rectangle 3"/>
          <p:cNvSpPr>
            <a:spLocks noChangeArrowheads="1"/>
          </p:cNvSpPr>
          <p:nvPr/>
        </p:nvSpPr>
        <p:spPr bwMode="auto">
          <a:xfrm>
            <a:off x="0" y="76200"/>
            <a:ext cx="914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marL="58738" algn="ctr" eaLnBrk="0" hangingPunct="0">
              <a:lnSpc>
                <a:spcPct val="110000"/>
              </a:lnSpc>
              <a:defRPr/>
            </a:pPr>
            <a:r>
              <a:rPr lang="en-US" sz="2800" b="1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Transmission mechanism </a:t>
            </a:r>
            <a:br>
              <a:rPr lang="en-US" sz="2800" b="1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</a:br>
            <a:r>
              <a:rPr lang="en-US" sz="2800" b="1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of monetary policy</a:t>
            </a:r>
            <a:r>
              <a:rPr lang="en-US" sz="28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</a:p>
        </p:txBody>
      </p:sp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2667000" y="1143000"/>
            <a:ext cx="3810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lnSpc>
                <a:spcPct val="80000"/>
              </a:lnSpc>
            </a:pPr>
            <a:r>
              <a:rPr lang="en-US" sz="3000" b="1">
                <a:solidFill>
                  <a:schemeClr val="accent2"/>
                </a:solidFill>
                <a:latin typeface="Angsana New" charset="-34"/>
                <a:cs typeface="Angsana New" charset="-34"/>
              </a:rPr>
              <a:t>Time Horizon (8 Quarters)</a:t>
            </a:r>
          </a:p>
        </p:txBody>
      </p:sp>
      <p:sp>
        <p:nvSpPr>
          <p:cNvPr id="56325" name="Line 5"/>
          <p:cNvSpPr>
            <a:spLocks noChangeShapeType="1"/>
          </p:cNvSpPr>
          <p:nvPr/>
        </p:nvSpPr>
        <p:spPr bwMode="auto">
          <a:xfrm>
            <a:off x="1600200" y="1143000"/>
            <a:ext cx="6019800" cy="0"/>
          </a:xfrm>
          <a:prstGeom prst="line">
            <a:avLst/>
          </a:prstGeom>
          <a:noFill/>
          <a:ln w="76200">
            <a:solidFill>
              <a:schemeClr val="folHlink"/>
            </a:solidFill>
            <a:round/>
            <a:headEnd/>
            <a:tailEnd type="stealth" w="med" len="med"/>
          </a:ln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131D6A3A-8E0E-4895-9FE0-DA9FB919BC06}" type="slidenum">
              <a:rPr lang="en-US" smtClean="0"/>
              <a:pPr/>
              <a:t>30</a:t>
            </a:fld>
            <a:endParaRPr lang="th-TH" smtClean="0"/>
          </a:p>
        </p:txBody>
      </p:sp>
      <p:graphicFrame>
        <p:nvGraphicFramePr>
          <p:cNvPr id="4098" name="Object 2"/>
          <p:cNvGraphicFramePr>
            <a:graphicFrameLocks noChangeAspect="1"/>
          </p:cNvGraphicFramePr>
          <p:nvPr/>
        </p:nvGraphicFramePr>
        <p:xfrm>
          <a:off x="382588" y="1201738"/>
          <a:ext cx="8242300" cy="5335587"/>
        </p:xfrm>
        <a:graphic>
          <a:graphicData uri="http://schemas.openxmlformats.org/presentationml/2006/ole">
            <p:oleObj spid="_x0000_s4098" name="Chart" r:id="rId4" imgW="6057900" imgH="3924300" progId="MSGraph.Chart.8">
              <p:embed followColorScheme="full"/>
            </p:oleObj>
          </a:graphicData>
        </a:graphic>
      </p:graphicFrame>
      <p:sp>
        <p:nvSpPr>
          <p:cNvPr id="1169411" name="Rectangle 3"/>
          <p:cNvSpPr>
            <a:spLocks noGrp="1" noChangeArrowheads="1"/>
          </p:cNvSpPr>
          <p:nvPr>
            <p:ph type="title"/>
          </p:nvPr>
        </p:nvSpPr>
        <p:spPr>
          <a:xfrm>
            <a:off x="768350" y="95250"/>
            <a:ext cx="7573963" cy="1466850"/>
          </a:xfrm>
        </p:spPr>
        <p:txBody>
          <a:bodyPr/>
          <a:lstStyle/>
          <a:p>
            <a:pPr indent="0">
              <a:defRPr/>
            </a:pPr>
            <a:r>
              <a:rPr lang="en-US" sz="3200" dirty="0" smtClean="0"/>
              <a:t>Movements in policy rate (RP1D)</a:t>
            </a:r>
            <a:br>
              <a:rPr lang="en-US" sz="3200" dirty="0" smtClean="0"/>
            </a:br>
            <a:r>
              <a:rPr lang="en-US" sz="3200" dirty="0" smtClean="0"/>
              <a:t>and interbank interest rate</a:t>
            </a: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236538" y="1020763"/>
            <a:ext cx="1828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400" b="1">
                <a:cs typeface="Times New Roman" pitchFamily="18" charset="0"/>
              </a:rPr>
              <a:t>% p.a.</a:t>
            </a:r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2322513" y="3771900"/>
            <a:ext cx="1262062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1600" b="1">
                <a:solidFill>
                  <a:schemeClr val="accent1"/>
                </a:solidFill>
                <a:cs typeface="Times New Roman" pitchFamily="18" charset="0"/>
              </a:rPr>
              <a:t>Interbank</a:t>
            </a:r>
          </a:p>
        </p:txBody>
      </p:sp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2336800" y="5392738"/>
            <a:ext cx="1219200" cy="21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1600" b="1">
                <a:solidFill>
                  <a:srgbClr val="0000FF"/>
                </a:solidFill>
                <a:cs typeface="Times New Roman" pitchFamily="18" charset="0"/>
              </a:rPr>
              <a:t>RP 1D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166D7188-4FC3-4FC9-BAAB-5D0A46459E73}" type="slidenum">
              <a:rPr lang="en-US" smtClean="0"/>
              <a:pPr/>
              <a:t>31</a:t>
            </a:fld>
            <a:endParaRPr lang="th-TH" smtClean="0"/>
          </a:p>
        </p:txBody>
      </p:sp>
      <p:graphicFrame>
        <p:nvGraphicFramePr>
          <p:cNvPr id="5122" name="Object 2"/>
          <p:cNvGraphicFramePr>
            <a:graphicFrameLocks noChangeAspect="1"/>
          </p:cNvGraphicFramePr>
          <p:nvPr/>
        </p:nvGraphicFramePr>
        <p:xfrm>
          <a:off x="341313" y="1382713"/>
          <a:ext cx="8434387" cy="4899025"/>
        </p:xfrm>
        <a:graphic>
          <a:graphicData uri="http://schemas.openxmlformats.org/presentationml/2006/ole">
            <p:oleObj spid="_x0000_s5122" name="Chart" r:id="rId4" imgW="6067425" imgH="3524250" progId="MSGraph.Chart.8">
              <p:embed followColorScheme="full"/>
            </p:oleObj>
          </a:graphicData>
        </a:graphic>
      </p:graphicFrame>
      <p:sp>
        <p:nvSpPr>
          <p:cNvPr id="5124" name="Text Box 3"/>
          <p:cNvSpPr txBox="1">
            <a:spLocks noChangeArrowheads="1"/>
          </p:cNvSpPr>
          <p:nvPr/>
        </p:nvSpPr>
        <p:spPr bwMode="auto">
          <a:xfrm>
            <a:off x="7239000" y="4906963"/>
            <a:ext cx="1371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600" b="1">
                <a:solidFill>
                  <a:schemeClr val="accent2"/>
                </a:solidFill>
                <a:cs typeface="Times New Roman" pitchFamily="18" charset="0"/>
              </a:rPr>
              <a:t>RD3M</a:t>
            </a:r>
            <a:endParaRPr lang="en-US" sz="1600" b="1" baseline="30000">
              <a:solidFill>
                <a:schemeClr val="accent2"/>
              </a:solidFill>
              <a:cs typeface="Times New Roman" pitchFamily="18" charset="0"/>
            </a:endParaRPr>
          </a:p>
        </p:txBody>
      </p:sp>
      <p:sp>
        <p:nvSpPr>
          <p:cNvPr id="5125" name="Text Box 4"/>
          <p:cNvSpPr txBox="1">
            <a:spLocks noChangeArrowheads="1"/>
          </p:cNvSpPr>
          <p:nvPr/>
        </p:nvSpPr>
        <p:spPr bwMode="auto">
          <a:xfrm>
            <a:off x="219075" y="1104900"/>
            <a:ext cx="10668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600" b="1">
                <a:cs typeface="Times New Roman" pitchFamily="18" charset="0"/>
              </a:rPr>
              <a:t>% p.a.</a:t>
            </a:r>
          </a:p>
        </p:txBody>
      </p:sp>
      <p:sp>
        <p:nvSpPr>
          <p:cNvPr id="5126" name="Text Box 5"/>
          <p:cNvSpPr txBox="1">
            <a:spLocks noChangeArrowheads="1"/>
          </p:cNvSpPr>
          <p:nvPr/>
        </p:nvSpPr>
        <p:spPr bwMode="auto">
          <a:xfrm>
            <a:off x="7277100" y="2160588"/>
            <a:ext cx="1219200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1600" b="1">
                <a:solidFill>
                  <a:srgbClr val="0000FF"/>
                </a:solidFill>
                <a:cs typeface="Times New Roman" pitchFamily="18" charset="0"/>
              </a:rPr>
              <a:t>MLR</a:t>
            </a:r>
          </a:p>
        </p:txBody>
      </p:sp>
      <p:sp>
        <p:nvSpPr>
          <p:cNvPr id="1171462" name="Rectangle 6"/>
          <p:cNvSpPr>
            <a:spLocks noGrp="1" noChangeArrowheads="1"/>
          </p:cNvSpPr>
          <p:nvPr>
            <p:ph type="title"/>
          </p:nvPr>
        </p:nvSpPr>
        <p:spPr>
          <a:xfrm>
            <a:off x="882650" y="95250"/>
            <a:ext cx="7573963" cy="1779588"/>
          </a:xfrm>
        </p:spPr>
        <p:txBody>
          <a:bodyPr/>
          <a:lstStyle/>
          <a:p>
            <a:pPr indent="0">
              <a:defRPr/>
            </a:pPr>
            <a:r>
              <a:rPr lang="en-US" sz="3600" dirty="0" smtClean="0"/>
              <a:t>Monetary policy transmission mechanism worked well</a:t>
            </a:r>
          </a:p>
        </p:txBody>
      </p:sp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-385763" y="3049588"/>
            <a:ext cx="9144001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en-US"/>
          </a:p>
        </p:txBody>
      </p:sp>
      <p:sp>
        <p:nvSpPr>
          <p:cNvPr id="5129" name="AutoShape 9" descr="052083610@18112002-32be"/>
          <p:cNvSpPr>
            <a:spLocks noChangeAspect="1" noChangeArrowheads="1"/>
          </p:cNvSpPr>
          <p:nvPr/>
        </p:nvSpPr>
        <p:spPr bwMode="auto">
          <a:xfrm>
            <a:off x="584200" y="2943225"/>
            <a:ext cx="296863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en-US"/>
          </a:p>
        </p:txBody>
      </p:sp>
      <p:sp>
        <p:nvSpPr>
          <p:cNvPr id="5130" name="Rectangle 10"/>
          <p:cNvSpPr>
            <a:spLocks noChangeArrowheads="1"/>
          </p:cNvSpPr>
          <p:nvPr/>
        </p:nvSpPr>
        <p:spPr bwMode="auto">
          <a:xfrm>
            <a:off x="-385763" y="3049588"/>
            <a:ext cx="9144001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en-US"/>
          </a:p>
        </p:txBody>
      </p:sp>
      <p:sp>
        <p:nvSpPr>
          <p:cNvPr id="5131" name="AutoShape 11" descr="052083610@18112002-32be"/>
          <p:cNvSpPr>
            <a:spLocks noChangeAspect="1" noChangeArrowheads="1"/>
          </p:cNvSpPr>
          <p:nvPr/>
        </p:nvSpPr>
        <p:spPr bwMode="auto">
          <a:xfrm>
            <a:off x="584200" y="2943225"/>
            <a:ext cx="296863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en-US"/>
          </a:p>
        </p:txBody>
      </p:sp>
      <p:sp>
        <p:nvSpPr>
          <p:cNvPr id="5132" name="AutoShape 12" descr="052083610@18112002-32be"/>
          <p:cNvSpPr>
            <a:spLocks noChangeAspect="1" noChangeArrowheads="1"/>
          </p:cNvSpPr>
          <p:nvPr/>
        </p:nvSpPr>
        <p:spPr bwMode="auto">
          <a:xfrm>
            <a:off x="0" y="3051175"/>
            <a:ext cx="296863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en-US"/>
          </a:p>
        </p:txBody>
      </p:sp>
      <p:sp>
        <p:nvSpPr>
          <p:cNvPr id="5133" name="Text Box 13"/>
          <p:cNvSpPr txBox="1">
            <a:spLocks noChangeArrowheads="1"/>
          </p:cNvSpPr>
          <p:nvPr/>
        </p:nvSpPr>
        <p:spPr bwMode="auto">
          <a:xfrm>
            <a:off x="7416800" y="3924300"/>
            <a:ext cx="1501775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1600" b="1">
                <a:solidFill>
                  <a:schemeClr val="accent1"/>
                </a:solidFill>
                <a:cs typeface="Times New Roman" pitchFamily="18" charset="0"/>
              </a:rPr>
              <a:t>Policy rate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8A39F9C5-FD55-4ABC-9C63-80A9589ED6E6}" type="slidenum">
              <a:rPr lang="en-US" smtClean="0"/>
              <a:pPr/>
              <a:t>32</a:t>
            </a:fld>
            <a:endParaRPr lang="th-TH" smtClean="0"/>
          </a:p>
        </p:txBody>
      </p:sp>
      <p:sp>
        <p:nvSpPr>
          <p:cNvPr id="1124354" name="Rectangle 2"/>
          <p:cNvSpPr>
            <a:spLocks noGrp="1" noChangeArrowheads="1"/>
          </p:cNvSpPr>
          <p:nvPr>
            <p:ph type="title"/>
          </p:nvPr>
        </p:nvSpPr>
        <p:spPr>
          <a:xfrm>
            <a:off x="461963" y="95250"/>
            <a:ext cx="8186737" cy="1143000"/>
          </a:xfrm>
        </p:spPr>
        <p:txBody>
          <a:bodyPr/>
          <a:lstStyle/>
          <a:p>
            <a:pPr indent="0">
              <a:lnSpc>
                <a:spcPct val="110000"/>
              </a:lnSpc>
              <a:defRPr/>
            </a:pPr>
            <a:r>
              <a:rPr lang="en-US" sz="3600" dirty="0" smtClean="0"/>
              <a:t>Policy tool:</a:t>
            </a:r>
            <a:br>
              <a:rPr lang="en-US" sz="3600" dirty="0" smtClean="0"/>
            </a:br>
            <a:r>
              <a:rPr lang="en-US" sz="3600" dirty="0" smtClean="0"/>
              <a:t>Macroeconomic model (BOTMM)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0838"/>
            <a:ext cx="8167687" cy="4576762"/>
          </a:xfrm>
        </p:spPr>
        <p:txBody>
          <a:bodyPr/>
          <a:lstStyle/>
          <a:p>
            <a:pPr>
              <a:lnSpc>
                <a:spcPct val="130000"/>
              </a:lnSpc>
            </a:pPr>
            <a:r>
              <a:rPr lang="en-US" sz="2800" smtClean="0"/>
              <a:t>Represents relationships between key variables in Thai economy.</a:t>
            </a:r>
          </a:p>
          <a:p>
            <a:pPr>
              <a:lnSpc>
                <a:spcPct val="130000"/>
              </a:lnSpc>
            </a:pPr>
            <a:r>
              <a:rPr lang="en-US" sz="2800" smtClean="0"/>
              <a:t>Covers 4 main economic sectors (real, government, external, and monetary) and price indices.</a:t>
            </a:r>
          </a:p>
          <a:p>
            <a:pPr>
              <a:lnSpc>
                <a:spcPct val="130000"/>
              </a:lnSpc>
            </a:pPr>
            <a:r>
              <a:rPr lang="en-US" sz="2800" smtClean="0"/>
              <a:t>Analyzes the impact on the economy from </a:t>
            </a:r>
            <a:br>
              <a:rPr lang="en-US" sz="2800" smtClean="0"/>
            </a:br>
            <a:r>
              <a:rPr lang="en-US" sz="2800" smtClean="0"/>
              <a:t>various exogenous shocks and policy changes.</a:t>
            </a:r>
          </a:p>
        </p:txBody>
      </p:sp>
      <p:pic>
        <p:nvPicPr>
          <p:cNvPr id="63492" name="Picture 4" descr="pe07677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15200" y="4495800"/>
            <a:ext cx="1719263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2CB9E74-EEBD-434E-92D3-BE726D7FB0CD}" type="slidenum">
              <a:rPr lang="en-US" smtClean="0"/>
              <a:pPr/>
              <a:t>33</a:t>
            </a:fld>
            <a:endParaRPr lang="th-TH" smtClean="0"/>
          </a:p>
        </p:txBody>
      </p:sp>
      <p:sp>
        <p:nvSpPr>
          <p:cNvPr id="1126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defRPr/>
            </a:pPr>
            <a:r>
              <a:rPr lang="en-US" smtClean="0"/>
              <a:t>Components of macroeconomic model</a:t>
            </a:r>
          </a:p>
        </p:txBody>
      </p:sp>
      <p:pic>
        <p:nvPicPr>
          <p:cNvPr id="65539" name="Picture 3"/>
          <p:cNvPicPr>
            <a:picLocks noChangeAspect="1" noChangeArrowheads="1"/>
          </p:cNvPicPr>
          <p:nvPr/>
        </p:nvPicPr>
        <p:blipFill>
          <a:blip r:embed="rId2"/>
          <a:srcRect l="2986" t="4131" r="3195" b="3691"/>
          <a:stretch>
            <a:fillRect/>
          </a:stretch>
        </p:blipFill>
        <p:spPr bwMode="blackGray">
          <a:xfrm>
            <a:off x="285750" y="1143000"/>
            <a:ext cx="8578850" cy="5313363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235D49A2-8B13-44C9-A680-9BFFEA6C1D68}" type="slidenum">
              <a:rPr lang="en-US" smtClean="0"/>
              <a:pPr/>
              <a:t>34</a:t>
            </a:fld>
            <a:endParaRPr lang="th-TH" smtClean="0"/>
          </a:p>
        </p:txBody>
      </p:sp>
      <p:sp>
        <p:nvSpPr>
          <p:cNvPr id="1127426" name="Rectangle 2"/>
          <p:cNvSpPr>
            <a:spLocks noGrp="1" noChangeArrowheads="1"/>
          </p:cNvSpPr>
          <p:nvPr>
            <p:ph type="title"/>
          </p:nvPr>
        </p:nvSpPr>
        <p:spPr>
          <a:xfrm>
            <a:off x="461963" y="95250"/>
            <a:ext cx="8186737" cy="1131888"/>
          </a:xfrm>
        </p:spPr>
        <p:txBody>
          <a:bodyPr/>
          <a:lstStyle/>
          <a:p>
            <a:pPr indent="0">
              <a:lnSpc>
                <a:spcPct val="120000"/>
              </a:lnSpc>
              <a:defRPr/>
            </a:pPr>
            <a:r>
              <a:rPr lang="en-US" sz="3200" dirty="0" smtClean="0"/>
              <a:t>Macroeconomic model :</a:t>
            </a:r>
            <a:br>
              <a:rPr lang="en-US" sz="3200" dirty="0" smtClean="0"/>
            </a:br>
            <a:r>
              <a:rPr lang="en-US" sz="3200" dirty="0" smtClean="0"/>
              <a:t>Policy optimization</a:t>
            </a:r>
          </a:p>
        </p:txBody>
      </p:sp>
      <p:sp>
        <p:nvSpPr>
          <p:cNvPr id="615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476500" indent="-2476500">
              <a:lnSpc>
                <a:spcPct val="120000"/>
              </a:lnSpc>
              <a:buFont typeface="Wingdings" pitchFamily="2" charset="2"/>
              <a:buNone/>
              <a:tabLst>
                <a:tab pos="2095500" algn="l"/>
              </a:tabLst>
            </a:pPr>
            <a:r>
              <a:rPr lang="en-US" sz="2000" smtClean="0"/>
              <a:t>Minimize Loss Function  :</a:t>
            </a:r>
          </a:p>
          <a:p>
            <a:pPr marL="2476500" indent="-2476500">
              <a:lnSpc>
                <a:spcPct val="120000"/>
              </a:lnSpc>
              <a:buFont typeface="Wingdings" pitchFamily="2" charset="2"/>
              <a:buNone/>
              <a:tabLst>
                <a:tab pos="2095500" algn="l"/>
              </a:tabLst>
            </a:pPr>
            <a:endParaRPr lang="en-US" sz="2000" smtClean="0"/>
          </a:p>
          <a:p>
            <a:pPr marL="2476500" indent="-2476500">
              <a:lnSpc>
                <a:spcPct val="120000"/>
              </a:lnSpc>
              <a:buFont typeface="Wingdings" pitchFamily="2" charset="2"/>
              <a:buNone/>
              <a:tabLst>
                <a:tab pos="2095500" algn="l"/>
              </a:tabLst>
            </a:pPr>
            <a:endParaRPr lang="en-US" sz="2000" smtClean="0"/>
          </a:p>
          <a:p>
            <a:pPr marL="2476500" indent="-2476500">
              <a:lnSpc>
                <a:spcPct val="120000"/>
              </a:lnSpc>
              <a:buFont typeface="Wingdings" pitchFamily="2" charset="2"/>
              <a:buNone/>
              <a:tabLst>
                <a:tab pos="2095500" algn="l"/>
              </a:tabLst>
            </a:pPr>
            <a:r>
              <a:rPr lang="en-US" sz="2000" smtClean="0"/>
              <a:t>Where  	=	The difference between forecasted inflation and targeted inflation at time t</a:t>
            </a:r>
          </a:p>
          <a:p>
            <a:pPr marL="2476500" indent="-2476500">
              <a:lnSpc>
                <a:spcPct val="120000"/>
              </a:lnSpc>
              <a:buFont typeface="Wingdings" pitchFamily="2" charset="2"/>
              <a:buNone/>
              <a:tabLst>
                <a:tab pos="2095500" algn="l"/>
              </a:tabLst>
            </a:pPr>
            <a:r>
              <a:rPr lang="en-US" sz="2000" smtClean="0"/>
              <a:t>	=	The difference between forecasted output and potential output at time t </a:t>
            </a:r>
          </a:p>
          <a:p>
            <a:pPr marL="2476500" indent="-2476500">
              <a:lnSpc>
                <a:spcPct val="120000"/>
              </a:lnSpc>
              <a:buFont typeface="Wingdings" pitchFamily="2" charset="2"/>
              <a:buNone/>
              <a:tabLst>
                <a:tab pos="2095500" algn="l"/>
              </a:tabLst>
            </a:pPr>
            <a:endParaRPr lang="en-US" sz="2000" smtClean="0"/>
          </a:p>
          <a:p>
            <a:pPr marL="2476500" indent="-2476500">
              <a:lnSpc>
                <a:spcPct val="120000"/>
              </a:lnSpc>
              <a:buFont typeface="Wingdings" pitchFamily="2" charset="2"/>
              <a:buNone/>
              <a:tabLst>
                <a:tab pos="2095500" algn="l"/>
              </a:tabLst>
            </a:pPr>
            <a:endParaRPr lang="en-US" sz="2000" smtClean="0"/>
          </a:p>
          <a:p>
            <a:pPr marL="2476500" indent="-2476500">
              <a:lnSpc>
                <a:spcPct val="120000"/>
              </a:lnSpc>
              <a:buFont typeface="Wingdings" pitchFamily="2" charset="2"/>
              <a:buNone/>
              <a:tabLst>
                <a:tab pos="2095500" algn="l"/>
              </a:tabLst>
            </a:pPr>
            <a:r>
              <a:rPr lang="en-US" sz="2000" smtClean="0"/>
              <a:t>Subject to the macroeconomic model</a:t>
            </a:r>
          </a:p>
        </p:txBody>
      </p:sp>
      <p:graphicFrame>
        <p:nvGraphicFramePr>
          <p:cNvPr id="6146" name="Object 4"/>
          <p:cNvGraphicFramePr>
            <a:graphicFrameLocks noChangeAspect="1"/>
          </p:cNvGraphicFramePr>
          <p:nvPr/>
        </p:nvGraphicFramePr>
        <p:xfrm>
          <a:off x="2895600" y="4510088"/>
          <a:ext cx="3308350" cy="766762"/>
        </p:xfrm>
        <a:graphic>
          <a:graphicData uri="http://schemas.openxmlformats.org/presentationml/2006/ole">
            <p:oleObj spid="_x0000_s6146" name="Equation" r:id="rId3" imgW="1320480" imgH="304560" progId="Equation.3">
              <p:embed/>
            </p:oleObj>
          </a:graphicData>
        </a:graphic>
      </p:graphicFrame>
      <p:graphicFrame>
        <p:nvGraphicFramePr>
          <p:cNvPr id="6147" name="Object 5"/>
          <p:cNvGraphicFramePr>
            <a:graphicFrameLocks noChangeAspect="1"/>
          </p:cNvGraphicFramePr>
          <p:nvPr/>
        </p:nvGraphicFramePr>
        <p:xfrm>
          <a:off x="1954213" y="1839913"/>
          <a:ext cx="5132387" cy="684212"/>
        </p:xfrm>
        <a:graphic>
          <a:graphicData uri="http://schemas.openxmlformats.org/presentationml/2006/ole">
            <p:oleObj spid="_x0000_s6147" name="Equation" r:id="rId4" imgW="3429000" imgH="457200" progId="Equation.3">
              <p:embed/>
            </p:oleObj>
          </a:graphicData>
        </a:graphic>
      </p:graphicFrame>
      <p:graphicFrame>
        <p:nvGraphicFramePr>
          <p:cNvPr id="6148" name="Object 6"/>
          <p:cNvGraphicFramePr>
            <a:graphicFrameLocks noChangeAspect="1"/>
          </p:cNvGraphicFramePr>
          <p:nvPr/>
        </p:nvGraphicFramePr>
        <p:xfrm>
          <a:off x="1828800" y="2555875"/>
          <a:ext cx="1065213" cy="608013"/>
        </p:xfrm>
        <a:graphic>
          <a:graphicData uri="http://schemas.openxmlformats.org/presentationml/2006/ole">
            <p:oleObj spid="_x0000_s6148" name="Equation" r:id="rId5" imgW="711000" imgH="406080" progId="Equation.3">
              <p:embed/>
            </p:oleObj>
          </a:graphicData>
        </a:graphic>
      </p:graphicFrame>
      <p:graphicFrame>
        <p:nvGraphicFramePr>
          <p:cNvPr id="6149" name="Object 7"/>
          <p:cNvGraphicFramePr>
            <a:graphicFrameLocks noChangeAspect="1"/>
          </p:cNvGraphicFramePr>
          <p:nvPr/>
        </p:nvGraphicFramePr>
        <p:xfrm>
          <a:off x="1828800" y="3352800"/>
          <a:ext cx="1008063" cy="684213"/>
        </p:xfrm>
        <a:graphic>
          <a:graphicData uri="http://schemas.openxmlformats.org/presentationml/2006/ole">
            <p:oleObj spid="_x0000_s6149" name="Equation" r:id="rId6" imgW="672840" imgH="4572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D9879F52-BFE5-4B8C-8BBA-EAE0267DE22D}" type="slidenum">
              <a:rPr lang="en-US" smtClean="0"/>
              <a:pPr/>
              <a:t>35</a:t>
            </a:fld>
            <a:endParaRPr lang="th-TH" smtClean="0"/>
          </a:p>
        </p:txBody>
      </p:sp>
      <p:sp>
        <p:nvSpPr>
          <p:cNvPr id="11284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lnSpc>
                <a:spcPct val="110000"/>
              </a:lnSpc>
              <a:defRPr/>
            </a:pPr>
            <a:r>
              <a:rPr lang="en-US" smtClean="0"/>
              <a:t>Using optimal control </a:t>
            </a:r>
            <a:br>
              <a:rPr lang="en-US" smtClean="0"/>
            </a:br>
            <a:r>
              <a:rPr lang="en-US" smtClean="0"/>
              <a:t>to assist decision making</a:t>
            </a:r>
          </a:p>
        </p:txBody>
      </p:sp>
      <p:sp>
        <p:nvSpPr>
          <p:cNvPr id="68611" name="Rectangle 3"/>
          <p:cNvSpPr>
            <a:spLocks noChangeArrowheads="1"/>
          </p:cNvSpPr>
          <p:nvPr/>
        </p:nvSpPr>
        <p:spPr bwMode="auto">
          <a:xfrm>
            <a:off x="819150" y="1671638"/>
            <a:ext cx="2362200" cy="990600"/>
          </a:xfrm>
          <a:prstGeom prst="rect">
            <a:avLst/>
          </a:prstGeom>
          <a:solidFill>
            <a:srgbClr val="CCFF99"/>
          </a:solidFill>
          <a:ln w="9525">
            <a:solidFill>
              <a:srgbClr val="0066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lnSpc>
                <a:spcPct val="120000"/>
              </a:lnSpc>
            </a:pPr>
            <a:r>
              <a:rPr lang="en-US" sz="1800" b="1">
                <a:cs typeface="Times New Roman" pitchFamily="18" charset="0"/>
              </a:rPr>
              <a:t>Models &amp;</a:t>
            </a:r>
          </a:p>
          <a:p>
            <a:pPr algn="ctr" eaLnBrk="0" hangingPunct="0">
              <a:lnSpc>
                <a:spcPct val="120000"/>
              </a:lnSpc>
            </a:pPr>
            <a:r>
              <a:rPr lang="en-US" sz="1800" b="1">
                <a:cs typeface="Times New Roman" pitchFamily="18" charset="0"/>
              </a:rPr>
              <a:t>Optimal Control</a:t>
            </a:r>
            <a:endParaRPr lang="en-US" sz="1800" b="1">
              <a:solidFill>
                <a:schemeClr val="bg1"/>
              </a:solidFill>
              <a:cs typeface="Times New Roman" pitchFamily="18" charset="0"/>
            </a:endParaRPr>
          </a:p>
        </p:txBody>
      </p:sp>
      <p:sp>
        <p:nvSpPr>
          <p:cNvPr id="68612" name="Rectangle 4"/>
          <p:cNvSpPr>
            <a:spLocks noChangeArrowheads="1"/>
          </p:cNvSpPr>
          <p:nvPr/>
        </p:nvSpPr>
        <p:spPr bwMode="auto">
          <a:xfrm>
            <a:off x="574675" y="5186363"/>
            <a:ext cx="2859088" cy="825500"/>
          </a:xfrm>
          <a:prstGeom prst="rect">
            <a:avLst/>
          </a:prstGeom>
          <a:solidFill>
            <a:srgbClr val="FFFF99"/>
          </a:solidFill>
          <a:ln w="9525">
            <a:solidFill>
              <a:srgbClr val="6600CC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sz="1800" b="1">
                <a:cs typeface="Times New Roman" pitchFamily="18" charset="0"/>
              </a:rPr>
              <a:t>Economic Condition</a:t>
            </a:r>
            <a:endParaRPr lang="en-US" sz="1800" b="1">
              <a:solidFill>
                <a:schemeClr val="bg1"/>
              </a:solidFill>
              <a:cs typeface="Times New Roman" pitchFamily="18" charset="0"/>
            </a:endParaRPr>
          </a:p>
        </p:txBody>
      </p:sp>
      <p:sp>
        <p:nvSpPr>
          <p:cNvPr id="68613" name="Rectangle 5"/>
          <p:cNvSpPr>
            <a:spLocks noChangeArrowheads="1"/>
          </p:cNvSpPr>
          <p:nvPr/>
        </p:nvSpPr>
        <p:spPr bwMode="auto">
          <a:xfrm>
            <a:off x="5865813" y="1758950"/>
            <a:ext cx="2398712" cy="812800"/>
          </a:xfrm>
          <a:prstGeom prst="rect">
            <a:avLst/>
          </a:prstGeom>
          <a:solidFill>
            <a:srgbClr val="FF9999"/>
          </a:solidFill>
          <a:ln w="9525">
            <a:solidFill>
              <a:srgbClr val="0066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sz="1800" b="1">
                <a:cs typeface="Times New Roman" pitchFamily="18" charset="0"/>
              </a:rPr>
              <a:t>Results</a:t>
            </a:r>
            <a:endParaRPr lang="en-US" sz="1800" b="1">
              <a:solidFill>
                <a:schemeClr val="bg1"/>
              </a:solidFill>
              <a:cs typeface="Times New Roman" pitchFamily="18" charset="0"/>
            </a:endParaRPr>
          </a:p>
        </p:txBody>
      </p:sp>
      <p:sp>
        <p:nvSpPr>
          <p:cNvPr id="68614" name="Rectangle 6"/>
          <p:cNvSpPr>
            <a:spLocks noChangeArrowheads="1"/>
          </p:cNvSpPr>
          <p:nvPr/>
        </p:nvSpPr>
        <p:spPr bwMode="auto">
          <a:xfrm>
            <a:off x="5865813" y="5181600"/>
            <a:ext cx="2398712" cy="842963"/>
          </a:xfrm>
          <a:prstGeom prst="rect">
            <a:avLst/>
          </a:prstGeom>
          <a:solidFill>
            <a:srgbClr val="99CCFF"/>
          </a:solidFill>
          <a:ln w="9525">
            <a:solidFill>
              <a:srgbClr val="6600CC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sz="1800" b="1">
                <a:cs typeface="Times New Roman" pitchFamily="18" charset="0"/>
              </a:rPr>
              <a:t>Decisions</a:t>
            </a:r>
            <a:endParaRPr lang="en-US" sz="1800" b="1">
              <a:solidFill>
                <a:schemeClr val="bg1"/>
              </a:solidFill>
              <a:cs typeface="Times New Roman" pitchFamily="18" charset="0"/>
            </a:endParaRPr>
          </a:p>
        </p:txBody>
      </p:sp>
      <p:sp>
        <p:nvSpPr>
          <p:cNvPr id="68615" name="Text Box 7"/>
          <p:cNvSpPr txBox="1">
            <a:spLocks noChangeArrowheads="1"/>
          </p:cNvSpPr>
          <p:nvPr/>
        </p:nvSpPr>
        <p:spPr bwMode="auto">
          <a:xfrm rot="-9948">
            <a:off x="365125" y="3371850"/>
            <a:ext cx="17526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800" b="1">
                <a:cs typeface="Times New Roman" pitchFamily="18" charset="0"/>
              </a:rPr>
              <a:t>Put in quantitative form</a:t>
            </a:r>
          </a:p>
        </p:txBody>
      </p:sp>
      <p:sp>
        <p:nvSpPr>
          <p:cNvPr id="68616" name="Text Box 8"/>
          <p:cNvSpPr txBox="1">
            <a:spLocks noChangeArrowheads="1"/>
          </p:cNvSpPr>
          <p:nvPr/>
        </p:nvSpPr>
        <p:spPr bwMode="auto">
          <a:xfrm rot="-27904">
            <a:off x="7105650" y="3605213"/>
            <a:ext cx="17526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800" b="1">
                <a:cs typeface="Times New Roman" pitchFamily="18" charset="0"/>
              </a:rPr>
              <a:t>Interpretation</a:t>
            </a:r>
          </a:p>
        </p:txBody>
      </p:sp>
      <p:sp>
        <p:nvSpPr>
          <p:cNvPr id="68617" name="Rectangle 9"/>
          <p:cNvSpPr>
            <a:spLocks noChangeArrowheads="1"/>
          </p:cNvSpPr>
          <p:nvPr/>
        </p:nvSpPr>
        <p:spPr bwMode="auto">
          <a:xfrm>
            <a:off x="3692525" y="5510213"/>
            <a:ext cx="1752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sz="1800" b="1">
                <a:cs typeface="Times New Roman" pitchFamily="18" charset="0"/>
              </a:rPr>
              <a:t>Intuition</a:t>
            </a:r>
          </a:p>
        </p:txBody>
      </p:sp>
      <p:sp>
        <p:nvSpPr>
          <p:cNvPr id="68618" name="Text Box 10"/>
          <p:cNvSpPr txBox="1">
            <a:spLocks noChangeArrowheads="1"/>
          </p:cNvSpPr>
          <p:nvPr/>
        </p:nvSpPr>
        <p:spPr bwMode="auto">
          <a:xfrm>
            <a:off x="3078163" y="5922963"/>
            <a:ext cx="2971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800" b="1">
                <a:cs typeface="Times New Roman" pitchFamily="18" charset="0"/>
              </a:rPr>
              <a:t>Monetary Policy Discretion</a:t>
            </a:r>
          </a:p>
        </p:txBody>
      </p:sp>
      <p:sp>
        <p:nvSpPr>
          <p:cNvPr id="68619" name="Rectangle 11"/>
          <p:cNvSpPr>
            <a:spLocks noChangeArrowheads="1"/>
          </p:cNvSpPr>
          <p:nvPr/>
        </p:nvSpPr>
        <p:spPr bwMode="auto">
          <a:xfrm>
            <a:off x="3182938" y="1789113"/>
            <a:ext cx="2667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800" b="1">
                <a:cs typeface="Times New Roman" pitchFamily="18" charset="0"/>
              </a:rPr>
              <a:t>Monetary Policy Rules</a:t>
            </a:r>
          </a:p>
        </p:txBody>
      </p:sp>
      <p:sp>
        <p:nvSpPr>
          <p:cNvPr id="68620" name="Line 12"/>
          <p:cNvSpPr>
            <a:spLocks noChangeShapeType="1"/>
          </p:cNvSpPr>
          <p:nvPr/>
        </p:nvSpPr>
        <p:spPr bwMode="auto">
          <a:xfrm>
            <a:off x="4572000" y="2179638"/>
            <a:ext cx="0" cy="3429000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68621" name="Rectangle 13"/>
          <p:cNvSpPr>
            <a:spLocks noChangeArrowheads="1"/>
          </p:cNvSpPr>
          <p:nvPr/>
        </p:nvSpPr>
        <p:spPr bwMode="auto">
          <a:xfrm>
            <a:off x="3030538" y="3440113"/>
            <a:ext cx="3105150" cy="812800"/>
          </a:xfrm>
          <a:prstGeom prst="rect">
            <a:avLst/>
          </a:prstGeom>
          <a:solidFill>
            <a:srgbClr val="FF9933"/>
          </a:solidFill>
          <a:ln w="9525">
            <a:solidFill>
              <a:srgbClr val="CC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lnSpc>
                <a:spcPct val="110000"/>
              </a:lnSpc>
            </a:pPr>
            <a:r>
              <a:rPr lang="th-TH" sz="1800" b="1">
                <a:cs typeface="Times New Roman" pitchFamily="18" charset="0"/>
              </a:rPr>
              <a:t>Policy</a:t>
            </a:r>
          </a:p>
          <a:p>
            <a:pPr algn="ctr" eaLnBrk="0" hangingPunct="0">
              <a:lnSpc>
                <a:spcPct val="110000"/>
              </a:lnSpc>
            </a:pPr>
            <a:r>
              <a:rPr lang="th-TH" sz="1800" b="1">
                <a:cs typeface="Times New Roman" pitchFamily="18" charset="0"/>
              </a:rPr>
              <a:t> Makers’ Judgement</a:t>
            </a:r>
            <a:endParaRPr lang="en-US" sz="1800" b="1">
              <a:cs typeface="Times New Roman" pitchFamily="18" charset="0"/>
            </a:endParaRPr>
          </a:p>
        </p:txBody>
      </p:sp>
      <p:cxnSp>
        <p:nvCxnSpPr>
          <p:cNvPr id="68622" name="AutoShape 14"/>
          <p:cNvCxnSpPr>
            <a:cxnSpLocks noChangeShapeType="1"/>
            <a:stCxn id="68613" idx="2"/>
            <a:endCxn id="68614" idx="0"/>
          </p:cNvCxnSpPr>
          <p:nvPr/>
        </p:nvCxnSpPr>
        <p:spPr bwMode="auto">
          <a:xfrm>
            <a:off x="7065963" y="2571750"/>
            <a:ext cx="0" cy="260985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</p:cxnSp>
      <p:cxnSp>
        <p:nvCxnSpPr>
          <p:cNvPr id="68623" name="AutoShape 15"/>
          <p:cNvCxnSpPr>
            <a:cxnSpLocks noChangeShapeType="1"/>
            <a:stCxn id="68612" idx="0"/>
            <a:endCxn id="68611" idx="2"/>
          </p:cNvCxnSpPr>
          <p:nvPr/>
        </p:nvCxnSpPr>
        <p:spPr bwMode="auto">
          <a:xfrm flipH="1" flipV="1">
            <a:off x="2000250" y="2662238"/>
            <a:ext cx="4763" cy="252412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</p:cxnSp>
      <p:cxnSp>
        <p:nvCxnSpPr>
          <p:cNvPr id="68624" name="AutoShape 16"/>
          <p:cNvCxnSpPr>
            <a:cxnSpLocks noChangeShapeType="1"/>
            <a:stCxn id="68612" idx="3"/>
            <a:endCxn id="68614" idx="1"/>
          </p:cNvCxnSpPr>
          <p:nvPr/>
        </p:nvCxnSpPr>
        <p:spPr bwMode="auto">
          <a:xfrm>
            <a:off x="3433763" y="5599113"/>
            <a:ext cx="2432050" cy="4762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</p:cxnSp>
      <p:cxnSp>
        <p:nvCxnSpPr>
          <p:cNvPr id="68625" name="AutoShape 17"/>
          <p:cNvCxnSpPr>
            <a:cxnSpLocks noChangeShapeType="1"/>
            <a:stCxn id="68611" idx="3"/>
            <a:endCxn id="68613" idx="1"/>
          </p:cNvCxnSpPr>
          <p:nvPr/>
        </p:nvCxnSpPr>
        <p:spPr bwMode="auto">
          <a:xfrm flipV="1">
            <a:off x="3181350" y="2165350"/>
            <a:ext cx="2684463" cy="1588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AA7EF83F-91E6-41DC-8061-81F94A63057C}" type="slidenum">
              <a:rPr lang="en-US" smtClean="0"/>
              <a:pPr/>
              <a:t>36</a:t>
            </a:fld>
            <a:endParaRPr lang="th-TH" smtClean="0"/>
          </a:p>
        </p:txBody>
      </p:sp>
      <p:sp>
        <p:nvSpPr>
          <p:cNvPr id="1027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61963" y="95250"/>
            <a:ext cx="8186737" cy="1209675"/>
          </a:xfrm>
        </p:spPr>
        <p:txBody>
          <a:bodyPr/>
          <a:lstStyle/>
          <a:p>
            <a:pPr indent="0">
              <a:lnSpc>
                <a:spcPct val="120000"/>
              </a:lnSpc>
              <a:defRPr/>
            </a:pPr>
            <a:r>
              <a:rPr lang="en-US" dirty="0" smtClean="0"/>
              <a:t>GDP growth forecast</a:t>
            </a:r>
            <a:r>
              <a:rPr lang="th-TH" dirty="0" smtClean="0"/>
              <a:t> </a:t>
            </a:r>
            <a:r>
              <a:rPr lang="en-US" dirty="0" smtClean="0"/>
              <a:t>adjusted for risk factors </a:t>
            </a:r>
            <a:br>
              <a:rPr lang="en-US" dirty="0" smtClean="0"/>
            </a:br>
            <a:r>
              <a:rPr lang="en-US" dirty="0" smtClean="0"/>
              <a:t>(as of January 2008)</a:t>
            </a:r>
            <a:endParaRPr lang="th-TH" dirty="0" smtClean="0"/>
          </a:p>
        </p:txBody>
      </p:sp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1042988" y="6092825"/>
            <a:ext cx="70485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200" b="1">
                <a:latin typeface="Browallia New" pitchFamily="34" charset="-34"/>
              </a:rPr>
              <a:t>Remark: The fan chart covers 90 per cent of the probability distribution</a:t>
            </a:r>
          </a:p>
        </p:txBody>
      </p:sp>
      <p:sp>
        <p:nvSpPr>
          <p:cNvPr id="69636" name="Text Box 4"/>
          <p:cNvSpPr txBox="1">
            <a:spLocks noChangeArrowheads="1"/>
          </p:cNvSpPr>
          <p:nvPr/>
        </p:nvSpPr>
        <p:spPr bwMode="auto">
          <a:xfrm>
            <a:off x="3798888" y="1304925"/>
            <a:ext cx="434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0" hangingPunct="0">
              <a:spcBef>
                <a:spcPct val="50000"/>
              </a:spcBef>
            </a:pPr>
            <a:r>
              <a:rPr lang="en-US" b="1">
                <a:latin typeface="Browallia New" pitchFamily="34" charset="-34"/>
              </a:rPr>
              <a:t>Annual percentage change (%)</a:t>
            </a:r>
            <a:endParaRPr lang="en-US" sz="2800" b="1">
              <a:latin typeface="Browallia New" pitchFamily="34" charset="-34"/>
            </a:endParaRPr>
          </a:p>
        </p:txBody>
      </p:sp>
      <p:pic>
        <p:nvPicPr>
          <p:cNvPr id="69637" name="Picture 5"/>
          <p:cNvPicPr>
            <a:picLocks noChangeAspect="1" noChangeArrowheads="1"/>
          </p:cNvPicPr>
          <p:nvPr/>
        </p:nvPicPr>
        <p:blipFill>
          <a:blip r:embed="rId3"/>
          <a:srcRect l="17149" t="8012" r="10278" b="3195"/>
          <a:stretch>
            <a:fillRect/>
          </a:stretch>
        </p:blipFill>
        <p:spPr bwMode="auto">
          <a:xfrm>
            <a:off x="928688" y="1582738"/>
            <a:ext cx="7550150" cy="451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1472B1EF-325F-4FA0-9E66-9D2F1E926F34}" type="slidenum">
              <a:rPr lang="en-US" smtClean="0"/>
              <a:pPr/>
              <a:t>37</a:t>
            </a:fld>
            <a:endParaRPr lang="th-TH" smtClean="0"/>
          </a:p>
        </p:txBody>
      </p:sp>
      <p:sp>
        <p:nvSpPr>
          <p:cNvPr id="1146882" name="Rectangle 2"/>
          <p:cNvSpPr>
            <a:spLocks noGrp="1" noChangeArrowheads="1"/>
          </p:cNvSpPr>
          <p:nvPr>
            <p:ph type="title"/>
          </p:nvPr>
        </p:nvSpPr>
        <p:spPr>
          <a:xfrm>
            <a:off x="461963" y="95250"/>
            <a:ext cx="8682037" cy="792163"/>
          </a:xfrm>
        </p:spPr>
        <p:txBody>
          <a:bodyPr/>
          <a:lstStyle/>
          <a:p>
            <a:pPr indent="0">
              <a:defRPr/>
            </a:pPr>
            <a:r>
              <a:rPr lang="en-US" sz="2400" smtClean="0"/>
              <a:t>Probability distribution of the GDP growth forecast</a:t>
            </a:r>
            <a:endParaRPr lang="th-TH" sz="2400" smtClean="0"/>
          </a:p>
        </p:txBody>
      </p:sp>
      <p:graphicFrame>
        <p:nvGraphicFramePr>
          <p:cNvPr id="1147023" name="Group 143"/>
          <p:cNvGraphicFramePr>
            <a:graphicFrameLocks noGrp="1"/>
          </p:cNvGraphicFramePr>
          <p:nvPr/>
        </p:nvGraphicFramePr>
        <p:xfrm>
          <a:off x="461963" y="1320800"/>
          <a:ext cx="8216900" cy="5229225"/>
        </p:xfrm>
        <a:graphic>
          <a:graphicData uri="http://schemas.openxmlformats.org/drawingml/2006/table">
            <a:tbl>
              <a:tblPr/>
              <a:tblGrid>
                <a:gridCol w="1789112"/>
                <a:gridCol w="1285875"/>
                <a:gridCol w="1285875"/>
                <a:gridCol w="1284288"/>
                <a:gridCol w="1285875"/>
                <a:gridCol w="1285875"/>
              </a:tblGrid>
              <a:tr h="325438">
                <a:tc rowSpan="3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(Unit: per cent)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Probability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2543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2007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2008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2009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768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Old</a:t>
                      </a:r>
                      <a: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/>
                      </a:r>
                      <a:b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</a:br>
                      <a:r>
                        <a:rPr kumimoji="0" lang="th-T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Oct 07</a:t>
                      </a:r>
                      <a:r>
                        <a:rPr kumimoji="0" lang="th-T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)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New</a:t>
                      </a:r>
                      <a: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/>
                      </a:r>
                      <a:b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</a:br>
                      <a:r>
                        <a:rPr kumimoji="0" lang="th-T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Jan 08</a:t>
                      </a:r>
                      <a:r>
                        <a:rPr kumimoji="0" lang="th-T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)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Old</a:t>
                      </a:r>
                      <a: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/>
                      </a:r>
                      <a:b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</a:br>
                      <a:r>
                        <a:rPr kumimoji="0" lang="th-T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Oct 07</a:t>
                      </a:r>
                      <a:r>
                        <a:rPr kumimoji="0" lang="th-T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)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New</a:t>
                      </a:r>
                      <a: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/>
                      </a:r>
                      <a:b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</a:br>
                      <a:r>
                        <a:rPr kumimoji="0" lang="th-T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Jan 08</a:t>
                      </a:r>
                      <a:r>
                        <a:rPr kumimoji="0" lang="th-T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)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New</a:t>
                      </a:r>
                      <a: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/>
                      </a:r>
                      <a:b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</a:br>
                      <a:r>
                        <a:rPr kumimoji="0" lang="th-T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Jan 08</a:t>
                      </a:r>
                      <a:r>
                        <a:rPr kumimoji="0" lang="th-T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)</a:t>
                      </a:r>
                      <a:endParaRPr kumimoji="0" lang="en-US" sz="1400" b="1" i="0" u="none" strike="noStrike" cap="none" normalizeH="0" baseline="30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54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&lt; 4.0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0.0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0.0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0.2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0.1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1.1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70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4.0 – 4.25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3.6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0.0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1.0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0.7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2.7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54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4.25 – 4.5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43.3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0.5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3.5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2.9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5.5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54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4.5 – 4.75</a:t>
                      </a:r>
                      <a: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48.9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40.3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8.7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8.0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9.4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99"/>
                    </a:solidFill>
                  </a:tcPr>
                </a:tc>
              </a:tr>
              <a:tr h="3254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4.75 – 5.0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4.2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58.2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16.1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16.1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13.7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99"/>
                    </a:solidFill>
                  </a:tcPr>
                </a:tc>
              </a:tr>
              <a:tr h="3270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5.0 – 5.25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0.0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0.9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21.9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23.0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16.7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99"/>
                    </a:solidFill>
                  </a:tcPr>
                </a:tc>
              </a:tr>
              <a:tr h="3254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5.25 – 5.5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0.0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0.0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21.7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23.0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16.9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99"/>
                    </a:solidFill>
                  </a:tcPr>
                </a:tc>
              </a:tr>
              <a:tr h="3254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5.5 – 5.75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0.0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0.0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15.4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15.8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14.2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99"/>
                    </a:solidFill>
                  </a:tcPr>
                </a:tc>
              </a:tr>
              <a:tr h="3254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5.75 – 6.0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0.0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0.0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7.8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7.3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9.8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99"/>
                    </a:solidFill>
                  </a:tcPr>
                </a:tc>
              </a:tr>
              <a:tr h="3270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6.0 – 6.25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0.0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0.0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2.8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2.3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5.5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6.25 – 6.5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0.0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0.0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0.7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0.5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2.5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54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&gt; 6.5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0.0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0.0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0.1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0.1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1.2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71789" name="Group 113"/>
          <p:cNvGrpSpPr>
            <a:grpSpLocks/>
          </p:cNvGrpSpPr>
          <p:nvPr/>
        </p:nvGrpSpPr>
        <p:grpSpPr bwMode="auto">
          <a:xfrm>
            <a:off x="5751513" y="3614738"/>
            <a:ext cx="792162" cy="2005012"/>
            <a:chOff x="4230" y="2736"/>
            <a:chExt cx="525" cy="912"/>
          </a:xfrm>
        </p:grpSpPr>
        <p:sp>
          <p:nvSpPr>
            <p:cNvPr id="71802" name="Text Box 114"/>
            <p:cNvSpPr txBox="1">
              <a:spLocks noChangeArrowheads="1"/>
            </p:cNvSpPr>
            <p:nvPr/>
          </p:nvSpPr>
          <p:spPr bwMode="auto">
            <a:xfrm>
              <a:off x="4275" y="3043"/>
              <a:ext cx="480" cy="1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400" b="1">
                  <a:cs typeface="Angsana New" charset="-34"/>
                </a:rPr>
                <a:t>91.7</a:t>
              </a:r>
            </a:p>
          </p:txBody>
        </p:sp>
        <p:sp>
          <p:nvSpPr>
            <p:cNvPr id="71803" name="AutoShape 115"/>
            <p:cNvSpPr>
              <a:spLocks/>
            </p:cNvSpPr>
            <p:nvPr/>
          </p:nvSpPr>
          <p:spPr bwMode="auto">
            <a:xfrm>
              <a:off x="4230" y="2736"/>
              <a:ext cx="63" cy="912"/>
            </a:xfrm>
            <a:prstGeom prst="rightBrace">
              <a:avLst>
                <a:gd name="adj1" fmla="val 120635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1400">
                <a:cs typeface="Times New Roman" pitchFamily="18" charset="0"/>
              </a:endParaRPr>
            </a:p>
          </p:txBody>
        </p:sp>
      </p:grpSp>
      <p:grpSp>
        <p:nvGrpSpPr>
          <p:cNvPr id="71790" name="Group 116"/>
          <p:cNvGrpSpPr>
            <a:grpSpLocks/>
          </p:cNvGrpSpPr>
          <p:nvPr/>
        </p:nvGrpSpPr>
        <p:grpSpPr bwMode="auto">
          <a:xfrm>
            <a:off x="6999288" y="3633788"/>
            <a:ext cx="792162" cy="2005012"/>
            <a:chOff x="4230" y="2736"/>
            <a:chExt cx="525" cy="912"/>
          </a:xfrm>
        </p:grpSpPr>
        <p:sp>
          <p:nvSpPr>
            <p:cNvPr id="71800" name="Text Box 117"/>
            <p:cNvSpPr txBox="1">
              <a:spLocks noChangeArrowheads="1"/>
            </p:cNvSpPr>
            <p:nvPr/>
          </p:nvSpPr>
          <p:spPr bwMode="auto">
            <a:xfrm>
              <a:off x="4275" y="3043"/>
              <a:ext cx="480" cy="1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400" b="1">
                  <a:cs typeface="Angsana New" charset="-34"/>
                </a:rPr>
                <a:t>93.4</a:t>
              </a:r>
            </a:p>
          </p:txBody>
        </p:sp>
        <p:sp>
          <p:nvSpPr>
            <p:cNvPr id="71801" name="AutoShape 118"/>
            <p:cNvSpPr>
              <a:spLocks/>
            </p:cNvSpPr>
            <p:nvPr/>
          </p:nvSpPr>
          <p:spPr bwMode="auto">
            <a:xfrm>
              <a:off x="4230" y="2736"/>
              <a:ext cx="63" cy="912"/>
            </a:xfrm>
            <a:prstGeom prst="rightBrace">
              <a:avLst>
                <a:gd name="adj1" fmla="val 120635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1400">
                <a:cs typeface="Times New Roman" pitchFamily="18" charset="0"/>
              </a:endParaRPr>
            </a:p>
          </p:txBody>
        </p:sp>
      </p:grpSp>
      <p:grpSp>
        <p:nvGrpSpPr>
          <p:cNvPr id="71791" name="Group 119"/>
          <p:cNvGrpSpPr>
            <a:grpSpLocks/>
          </p:cNvGrpSpPr>
          <p:nvPr/>
        </p:nvGrpSpPr>
        <p:grpSpPr bwMode="auto">
          <a:xfrm>
            <a:off x="8251825" y="3624263"/>
            <a:ext cx="792163" cy="2022475"/>
            <a:chOff x="4230" y="2736"/>
            <a:chExt cx="525" cy="912"/>
          </a:xfrm>
        </p:grpSpPr>
        <p:sp>
          <p:nvSpPr>
            <p:cNvPr id="71798" name="Text Box 120"/>
            <p:cNvSpPr txBox="1">
              <a:spLocks noChangeArrowheads="1"/>
            </p:cNvSpPr>
            <p:nvPr/>
          </p:nvSpPr>
          <p:spPr bwMode="auto">
            <a:xfrm>
              <a:off x="4275" y="3043"/>
              <a:ext cx="480" cy="1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400" b="1">
                  <a:cs typeface="Angsana New" charset="-34"/>
                </a:rPr>
                <a:t>80.8</a:t>
              </a:r>
            </a:p>
          </p:txBody>
        </p:sp>
        <p:sp>
          <p:nvSpPr>
            <p:cNvPr id="71799" name="AutoShape 121"/>
            <p:cNvSpPr>
              <a:spLocks/>
            </p:cNvSpPr>
            <p:nvPr/>
          </p:nvSpPr>
          <p:spPr bwMode="auto">
            <a:xfrm>
              <a:off x="4230" y="2736"/>
              <a:ext cx="63" cy="912"/>
            </a:xfrm>
            <a:prstGeom prst="rightBrace">
              <a:avLst>
                <a:gd name="adj1" fmla="val 120635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1400">
                <a:cs typeface="Times New Roman" pitchFamily="18" charset="0"/>
              </a:endParaRPr>
            </a:p>
          </p:txBody>
        </p:sp>
      </p:grpSp>
      <p:grpSp>
        <p:nvGrpSpPr>
          <p:cNvPr id="71792" name="Group 122"/>
          <p:cNvGrpSpPr>
            <a:grpSpLocks/>
          </p:cNvGrpSpPr>
          <p:nvPr/>
        </p:nvGrpSpPr>
        <p:grpSpPr bwMode="auto">
          <a:xfrm>
            <a:off x="3219450" y="3340100"/>
            <a:ext cx="792163" cy="576263"/>
            <a:chOff x="4230" y="2736"/>
            <a:chExt cx="525" cy="912"/>
          </a:xfrm>
        </p:grpSpPr>
        <p:sp>
          <p:nvSpPr>
            <p:cNvPr id="71796" name="Text Box 123"/>
            <p:cNvSpPr txBox="1">
              <a:spLocks noChangeArrowheads="1"/>
            </p:cNvSpPr>
            <p:nvPr/>
          </p:nvSpPr>
          <p:spPr bwMode="auto">
            <a:xfrm>
              <a:off x="4275" y="3043"/>
              <a:ext cx="480" cy="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400" b="1">
                  <a:cs typeface="Angsana New" charset="-34"/>
                </a:rPr>
                <a:t>92.2</a:t>
              </a:r>
            </a:p>
          </p:txBody>
        </p:sp>
        <p:sp>
          <p:nvSpPr>
            <p:cNvPr id="71797" name="AutoShape 124"/>
            <p:cNvSpPr>
              <a:spLocks/>
            </p:cNvSpPr>
            <p:nvPr/>
          </p:nvSpPr>
          <p:spPr bwMode="auto">
            <a:xfrm>
              <a:off x="4230" y="2736"/>
              <a:ext cx="63" cy="912"/>
            </a:xfrm>
            <a:prstGeom prst="rightBrace">
              <a:avLst>
                <a:gd name="adj1" fmla="val 120635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1400">
                <a:cs typeface="Times New Roman" pitchFamily="18" charset="0"/>
              </a:endParaRPr>
            </a:p>
          </p:txBody>
        </p:sp>
      </p:grpSp>
      <p:grpSp>
        <p:nvGrpSpPr>
          <p:cNvPr id="71793" name="Group 125"/>
          <p:cNvGrpSpPr>
            <a:grpSpLocks/>
          </p:cNvGrpSpPr>
          <p:nvPr/>
        </p:nvGrpSpPr>
        <p:grpSpPr bwMode="auto">
          <a:xfrm>
            <a:off x="4484688" y="3660775"/>
            <a:ext cx="792162" cy="576263"/>
            <a:chOff x="4230" y="2736"/>
            <a:chExt cx="525" cy="912"/>
          </a:xfrm>
        </p:grpSpPr>
        <p:sp>
          <p:nvSpPr>
            <p:cNvPr id="71794" name="Text Box 126"/>
            <p:cNvSpPr txBox="1">
              <a:spLocks noChangeArrowheads="1"/>
            </p:cNvSpPr>
            <p:nvPr/>
          </p:nvSpPr>
          <p:spPr bwMode="auto">
            <a:xfrm>
              <a:off x="4275" y="3043"/>
              <a:ext cx="480" cy="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400" b="1">
                  <a:cs typeface="Angsana New" charset="-34"/>
                </a:rPr>
                <a:t>98.6</a:t>
              </a:r>
            </a:p>
          </p:txBody>
        </p:sp>
        <p:sp>
          <p:nvSpPr>
            <p:cNvPr id="71795" name="AutoShape 127"/>
            <p:cNvSpPr>
              <a:spLocks/>
            </p:cNvSpPr>
            <p:nvPr/>
          </p:nvSpPr>
          <p:spPr bwMode="auto">
            <a:xfrm>
              <a:off x="4230" y="2736"/>
              <a:ext cx="63" cy="912"/>
            </a:xfrm>
            <a:prstGeom prst="rightBrace">
              <a:avLst>
                <a:gd name="adj1" fmla="val 120635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1400">
                <a:cs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FEC76D8B-07EF-4B11-8CF3-6CBCCC2D3445}" type="slidenum">
              <a:rPr lang="en-US" smtClean="0"/>
              <a:pPr/>
              <a:t>38</a:t>
            </a:fld>
            <a:endParaRPr lang="th-TH" smtClean="0"/>
          </a:p>
        </p:txBody>
      </p:sp>
      <p:sp>
        <p:nvSpPr>
          <p:cNvPr id="1035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lnSpc>
                <a:spcPct val="120000"/>
              </a:lnSpc>
              <a:defRPr/>
            </a:pPr>
            <a:r>
              <a:rPr lang="en-US" sz="2400" smtClean="0"/>
              <a:t>Core inflation forecast</a:t>
            </a:r>
            <a:r>
              <a:rPr lang="th-TH" sz="2400" smtClean="0"/>
              <a:t> </a:t>
            </a:r>
            <a:r>
              <a:rPr lang="en-US" sz="2400" smtClean="0"/>
              <a:t>adjusted for risk factors</a:t>
            </a:r>
            <a:br>
              <a:rPr lang="en-US" sz="2400" smtClean="0"/>
            </a:br>
            <a:r>
              <a:rPr lang="en-US" sz="2400" smtClean="0"/>
              <a:t>(as of January 2008)</a:t>
            </a:r>
            <a:endParaRPr lang="th-TH" sz="2400" smtClean="0"/>
          </a:p>
        </p:txBody>
      </p:sp>
      <p:sp>
        <p:nvSpPr>
          <p:cNvPr id="73731" name="Text Box 3"/>
          <p:cNvSpPr txBox="1">
            <a:spLocks noChangeArrowheads="1"/>
          </p:cNvSpPr>
          <p:nvPr/>
        </p:nvSpPr>
        <p:spPr bwMode="auto">
          <a:xfrm>
            <a:off x="2554288" y="1241425"/>
            <a:ext cx="5410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0" hangingPunct="0">
              <a:spcBef>
                <a:spcPct val="50000"/>
              </a:spcBef>
            </a:pPr>
            <a:r>
              <a:rPr lang="en-US" b="1">
                <a:latin typeface="Browallia New" pitchFamily="34" charset="-34"/>
              </a:rPr>
              <a:t>Annual percentage change (%)</a:t>
            </a:r>
          </a:p>
        </p:txBody>
      </p:sp>
      <p:sp>
        <p:nvSpPr>
          <p:cNvPr id="73732" name="Text Box 4"/>
          <p:cNvSpPr txBox="1">
            <a:spLocks noChangeArrowheads="1"/>
          </p:cNvSpPr>
          <p:nvPr/>
        </p:nvSpPr>
        <p:spPr bwMode="auto">
          <a:xfrm>
            <a:off x="1042988" y="6092825"/>
            <a:ext cx="70485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200" b="1">
                <a:latin typeface="Browallia New" pitchFamily="34" charset="-34"/>
              </a:rPr>
              <a:t>Remark: The fan chart covers 90 per cent of the probability distribution</a:t>
            </a:r>
          </a:p>
        </p:txBody>
      </p:sp>
      <p:pic>
        <p:nvPicPr>
          <p:cNvPr id="73733" name="Picture 5"/>
          <p:cNvPicPr>
            <a:picLocks noChangeAspect="1" noChangeArrowheads="1"/>
          </p:cNvPicPr>
          <p:nvPr/>
        </p:nvPicPr>
        <p:blipFill>
          <a:blip r:embed="rId3"/>
          <a:srcRect l="18098" t="8110" r="11374" b="9584"/>
          <a:stretch>
            <a:fillRect/>
          </a:stretch>
        </p:blipFill>
        <p:spPr bwMode="auto">
          <a:xfrm>
            <a:off x="1042988" y="1508125"/>
            <a:ext cx="7248525" cy="444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A64125CE-5985-4079-A2D4-BF83322EEBA7}" type="slidenum">
              <a:rPr lang="en-US" smtClean="0"/>
              <a:pPr/>
              <a:t>39</a:t>
            </a:fld>
            <a:endParaRPr lang="th-TH" smtClean="0"/>
          </a:p>
        </p:txBody>
      </p:sp>
      <p:graphicFrame>
        <p:nvGraphicFramePr>
          <p:cNvPr id="1132612" name="Group 68"/>
          <p:cNvGraphicFramePr>
            <a:graphicFrameLocks noGrp="1"/>
          </p:cNvGraphicFramePr>
          <p:nvPr/>
        </p:nvGraphicFramePr>
        <p:xfrm>
          <a:off x="304800" y="1317625"/>
          <a:ext cx="8420100" cy="5006975"/>
        </p:xfrm>
        <a:graphic>
          <a:graphicData uri="http://schemas.openxmlformats.org/drawingml/2006/table">
            <a:tbl>
              <a:tblPr/>
              <a:tblGrid>
                <a:gridCol w="2089150"/>
                <a:gridCol w="1663700"/>
                <a:gridCol w="1465263"/>
                <a:gridCol w="1600200"/>
                <a:gridCol w="1601787"/>
              </a:tblGrid>
              <a:tr h="487363">
                <a:tc rowSpan="3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(Unit : Per cent)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Probability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0798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As of April 2003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As of July 2003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736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2003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2004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2003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2004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48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&lt; 0.0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32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0.0 – 0.5</a:t>
                      </a:r>
                      <a:endParaRPr kumimoji="0" lang="th-TH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6600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17.0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100.0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9.1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99FF"/>
                    </a:solidFill>
                  </a:tcPr>
                </a:tc>
              </a:tr>
              <a:tr h="6048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0.5 – 1.0</a:t>
                      </a:r>
                      <a:endParaRPr kumimoji="0" lang="th-TH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6600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83.0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89.4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99FF"/>
                    </a:solidFill>
                  </a:tcPr>
                </a:tc>
              </a:tr>
              <a:tr h="6032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1.0 – 1.5</a:t>
                      </a:r>
                      <a:endParaRPr kumimoji="0" lang="th-TH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6600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19.8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48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1.5 – 2.0</a:t>
                      </a:r>
                      <a:endParaRPr kumimoji="0" lang="th-TH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6600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64.5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32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&gt; 2.0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15.0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5833" name="AutoShape 57"/>
          <p:cNvSpPr>
            <a:spLocks/>
          </p:cNvSpPr>
          <p:nvPr/>
        </p:nvSpPr>
        <p:spPr bwMode="auto">
          <a:xfrm>
            <a:off x="5067300" y="4533900"/>
            <a:ext cx="228600" cy="1143000"/>
          </a:xfrm>
          <a:prstGeom prst="rightBrace">
            <a:avLst>
              <a:gd name="adj1" fmla="val 41667"/>
              <a:gd name="adj2" fmla="val 50000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75834" name="Text Box 58"/>
          <p:cNvSpPr txBox="1">
            <a:spLocks noChangeArrowheads="1"/>
          </p:cNvSpPr>
          <p:nvPr/>
        </p:nvSpPr>
        <p:spPr bwMode="auto">
          <a:xfrm>
            <a:off x="5295900" y="4962525"/>
            <a:ext cx="762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>
                <a:solidFill>
                  <a:schemeClr val="tx2"/>
                </a:solidFill>
                <a:cs typeface="Arial" charset="0"/>
              </a:rPr>
              <a:t>84.3</a:t>
            </a:r>
          </a:p>
        </p:txBody>
      </p:sp>
      <p:sp>
        <p:nvSpPr>
          <p:cNvPr id="75835" name="AutoShape 59"/>
          <p:cNvSpPr>
            <a:spLocks/>
          </p:cNvSpPr>
          <p:nvPr/>
        </p:nvSpPr>
        <p:spPr bwMode="auto">
          <a:xfrm>
            <a:off x="3562350" y="3352800"/>
            <a:ext cx="228600" cy="1143000"/>
          </a:xfrm>
          <a:prstGeom prst="rightBrace">
            <a:avLst>
              <a:gd name="adj1" fmla="val 41667"/>
              <a:gd name="adj2" fmla="val 50000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75836" name="Text Box 60"/>
          <p:cNvSpPr txBox="1">
            <a:spLocks noChangeArrowheads="1"/>
          </p:cNvSpPr>
          <p:nvPr/>
        </p:nvSpPr>
        <p:spPr bwMode="auto">
          <a:xfrm>
            <a:off x="3752850" y="3775075"/>
            <a:ext cx="1009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>
                <a:solidFill>
                  <a:schemeClr val="tx2"/>
                </a:solidFill>
                <a:cs typeface="Arial" charset="0"/>
              </a:rPr>
              <a:t>100.0</a:t>
            </a:r>
          </a:p>
        </p:txBody>
      </p:sp>
      <p:sp>
        <p:nvSpPr>
          <p:cNvPr id="75837" name="AutoShape 61"/>
          <p:cNvSpPr>
            <a:spLocks/>
          </p:cNvSpPr>
          <p:nvPr/>
        </p:nvSpPr>
        <p:spPr bwMode="auto">
          <a:xfrm>
            <a:off x="8267700" y="3352800"/>
            <a:ext cx="228600" cy="1143000"/>
          </a:xfrm>
          <a:prstGeom prst="rightBrace">
            <a:avLst>
              <a:gd name="adj1" fmla="val 41667"/>
              <a:gd name="adj2" fmla="val 50000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75838" name="Text Box 62"/>
          <p:cNvSpPr txBox="1">
            <a:spLocks noChangeArrowheads="1"/>
          </p:cNvSpPr>
          <p:nvPr/>
        </p:nvSpPr>
        <p:spPr bwMode="auto">
          <a:xfrm>
            <a:off x="8515350" y="3775075"/>
            <a:ext cx="762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>
                <a:solidFill>
                  <a:schemeClr val="tx2"/>
                </a:solidFill>
                <a:cs typeface="Arial" charset="0"/>
              </a:rPr>
              <a:t>98.5</a:t>
            </a:r>
          </a:p>
        </p:txBody>
      </p:sp>
      <p:sp>
        <p:nvSpPr>
          <p:cNvPr id="1132607" name="Rectangle 6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lnSpc>
                <a:spcPct val="110000"/>
              </a:lnSpc>
              <a:defRPr/>
            </a:pPr>
            <a:r>
              <a:rPr lang="en-US" sz="2400" smtClean="0"/>
              <a:t>Compare the probability of </a:t>
            </a:r>
            <a:br>
              <a:rPr lang="en-US" sz="2400" smtClean="0"/>
            </a:br>
            <a:r>
              <a:rPr lang="en-US" sz="2400" smtClean="0"/>
              <a:t>core inflation forecast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80712C19-E171-411A-A27D-C0900C12FC27}" type="slidenum">
              <a:rPr lang="en-US" smtClean="0"/>
              <a:pPr/>
              <a:t>40</a:t>
            </a:fld>
            <a:endParaRPr lang="th-TH" smtClean="0"/>
          </a:p>
        </p:txBody>
      </p:sp>
      <p:sp>
        <p:nvSpPr>
          <p:cNvPr id="1133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defRPr/>
            </a:pPr>
            <a:r>
              <a:rPr lang="en-US" sz="3600" dirty="0" smtClean="0"/>
              <a:t>Benefits of fan charts</a:t>
            </a:r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30000"/>
              </a:lnSpc>
              <a:buFont typeface="Wingdings" pitchFamily="2" charset="2"/>
              <a:buNone/>
            </a:pPr>
            <a:r>
              <a:rPr lang="en-US" sz="2800" smtClean="0"/>
              <a:t>What are the benefits of having fan charts?</a:t>
            </a:r>
          </a:p>
          <a:p>
            <a:pPr>
              <a:lnSpc>
                <a:spcPct val="130000"/>
              </a:lnSpc>
            </a:pPr>
            <a:r>
              <a:rPr lang="en-US" sz="2800" smtClean="0"/>
              <a:t>MPC can voice their opinions.</a:t>
            </a:r>
          </a:p>
          <a:p>
            <a:pPr>
              <a:lnSpc>
                <a:spcPct val="130000"/>
              </a:lnSpc>
            </a:pPr>
            <a:r>
              <a:rPr lang="en-US" sz="2800" smtClean="0"/>
              <a:t>MPC can signal risk clearly.</a:t>
            </a:r>
          </a:p>
          <a:p>
            <a:pPr>
              <a:lnSpc>
                <a:spcPct val="130000"/>
              </a:lnSpc>
            </a:pPr>
            <a:r>
              <a:rPr lang="en-US" sz="2800" smtClean="0"/>
              <a:t>MPC can judge beyond the model.</a:t>
            </a:r>
          </a:p>
          <a:p>
            <a:pPr>
              <a:lnSpc>
                <a:spcPct val="130000"/>
              </a:lnSpc>
            </a:pPr>
            <a:r>
              <a:rPr lang="en-US" sz="2800" smtClean="0"/>
              <a:t>Helps shape public expectations of GDP growth and inflation.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65E8A751-32E2-48E9-BF20-C943317A24A2}" type="slidenum">
              <a:rPr lang="en-US" smtClean="0"/>
              <a:pPr/>
              <a:t>41</a:t>
            </a:fld>
            <a:endParaRPr lang="th-TH" smtClean="0"/>
          </a:p>
        </p:txBody>
      </p:sp>
      <p:sp>
        <p:nvSpPr>
          <p:cNvPr id="113459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46063"/>
            <a:ext cx="8186737" cy="969962"/>
          </a:xfrm>
        </p:spPr>
        <p:txBody>
          <a:bodyPr/>
          <a:lstStyle/>
          <a:p>
            <a:pPr indent="0">
              <a:lnSpc>
                <a:spcPct val="110000"/>
              </a:lnSpc>
              <a:defRPr/>
            </a:pPr>
            <a:r>
              <a:rPr lang="en-US" sz="3200" dirty="0" smtClean="0"/>
              <a:t>Responsibility:</a:t>
            </a:r>
            <a:br>
              <a:rPr lang="en-US" sz="3200" dirty="0" smtClean="0"/>
            </a:br>
            <a:r>
              <a:rPr lang="en-US" sz="3200" dirty="0" smtClean="0"/>
              <a:t>Monetary Policy Committee (MPC)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20000"/>
              </a:lnSpc>
            </a:pPr>
            <a:r>
              <a:rPr lang="en-US" sz="2800" smtClean="0"/>
              <a:t>MPC consists of 7 members (of which 4 are from outside)</a:t>
            </a:r>
          </a:p>
          <a:p>
            <a:pPr>
              <a:lnSpc>
                <a:spcPct val="120000"/>
              </a:lnSpc>
            </a:pPr>
            <a:r>
              <a:rPr lang="en-US" sz="2800" smtClean="0"/>
              <a:t>MPC meets 8 times a year with pre-announced schedule</a:t>
            </a:r>
          </a:p>
          <a:p>
            <a:pPr lvl="1">
              <a:lnSpc>
                <a:spcPct val="120000"/>
              </a:lnSpc>
            </a:pPr>
            <a:r>
              <a:rPr lang="en-US" sz="2400" smtClean="0"/>
              <a:t>Assess recent economic conditions and outlook</a:t>
            </a:r>
          </a:p>
          <a:p>
            <a:pPr lvl="1">
              <a:lnSpc>
                <a:spcPct val="120000"/>
              </a:lnSpc>
            </a:pPr>
            <a:r>
              <a:rPr lang="en-US" sz="2400" smtClean="0"/>
              <a:t>Set the direction of monetary policy</a:t>
            </a:r>
          </a:p>
          <a:p>
            <a:pPr lvl="1">
              <a:lnSpc>
                <a:spcPct val="120000"/>
              </a:lnSpc>
            </a:pPr>
            <a:r>
              <a:rPr lang="en-US" sz="2400" smtClean="0"/>
              <a:t>Approve the Inflation Report</a:t>
            </a:r>
          </a:p>
        </p:txBody>
      </p:sp>
      <p:pic>
        <p:nvPicPr>
          <p:cNvPr id="77828" name="Picture 4" descr="bd06982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38863" y="4357688"/>
            <a:ext cx="2743200" cy="1319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0A6DFB12-E387-43B9-B0BA-1186F768A204}" type="slidenum">
              <a:rPr lang="en-US" smtClean="0"/>
              <a:pPr/>
              <a:t>42</a:t>
            </a:fld>
            <a:endParaRPr lang="th-TH" smtClean="0"/>
          </a:p>
        </p:txBody>
      </p:sp>
      <p:sp>
        <p:nvSpPr>
          <p:cNvPr id="79874" name="Text Box 2"/>
          <p:cNvSpPr txBox="1">
            <a:spLocks noChangeArrowheads="1"/>
          </p:cNvSpPr>
          <p:nvPr/>
        </p:nvSpPr>
        <p:spPr bwMode="auto">
          <a:xfrm>
            <a:off x="3048000" y="1219200"/>
            <a:ext cx="3124200" cy="366713"/>
          </a:xfrm>
          <a:prstGeom prst="rect">
            <a:avLst/>
          </a:prstGeom>
          <a:solidFill>
            <a:srgbClr val="B367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>
                <a:solidFill>
                  <a:srgbClr val="000000"/>
                </a:solidFill>
                <a:cs typeface="Times New Roman" pitchFamily="18" charset="0"/>
              </a:rPr>
              <a:t>Data</a:t>
            </a:r>
          </a:p>
        </p:txBody>
      </p:sp>
      <p:sp>
        <p:nvSpPr>
          <p:cNvPr id="1136643" name="Rectangle 3"/>
          <p:cNvSpPr>
            <a:spLocks noGrp="1" noChangeArrowheads="1"/>
          </p:cNvSpPr>
          <p:nvPr>
            <p:ph type="title"/>
          </p:nvPr>
        </p:nvSpPr>
        <p:spPr>
          <a:xfrm>
            <a:off x="768350" y="95250"/>
            <a:ext cx="7573963" cy="792163"/>
          </a:xfrm>
        </p:spPr>
        <p:txBody>
          <a:bodyPr/>
          <a:lstStyle/>
          <a:p>
            <a:pPr indent="0">
              <a:defRPr/>
            </a:pPr>
            <a:r>
              <a:rPr lang="en-US" smtClean="0"/>
              <a:t>Policy formulation process</a:t>
            </a:r>
          </a:p>
        </p:txBody>
      </p:sp>
      <p:sp>
        <p:nvSpPr>
          <p:cNvPr id="79876" name="Text Box 4"/>
          <p:cNvSpPr txBox="1">
            <a:spLocks noChangeArrowheads="1"/>
          </p:cNvSpPr>
          <p:nvPr/>
        </p:nvSpPr>
        <p:spPr bwMode="auto">
          <a:xfrm>
            <a:off x="2990850" y="2209800"/>
            <a:ext cx="3221038" cy="376238"/>
          </a:xfrm>
          <a:prstGeom prst="rect">
            <a:avLst/>
          </a:prstGeom>
          <a:solidFill>
            <a:srgbClr val="FF6600"/>
          </a:solidFill>
          <a:ln w="9525">
            <a:solidFill>
              <a:srgbClr val="FF66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>
                <a:solidFill>
                  <a:srgbClr val="000000"/>
                </a:solidFill>
                <a:cs typeface="Times New Roman" pitchFamily="18" charset="0"/>
              </a:rPr>
              <a:t>MPC meets 8 times a year</a:t>
            </a:r>
          </a:p>
        </p:txBody>
      </p:sp>
      <p:sp>
        <p:nvSpPr>
          <p:cNvPr id="79877" name="Text Box 5"/>
          <p:cNvSpPr txBox="1">
            <a:spLocks noChangeArrowheads="1"/>
          </p:cNvSpPr>
          <p:nvPr/>
        </p:nvSpPr>
        <p:spPr bwMode="auto">
          <a:xfrm>
            <a:off x="2990850" y="3429000"/>
            <a:ext cx="3221038" cy="376238"/>
          </a:xfrm>
          <a:prstGeom prst="rect">
            <a:avLst/>
          </a:prstGeom>
          <a:solidFill>
            <a:srgbClr val="0066FF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>
                <a:solidFill>
                  <a:srgbClr val="000000"/>
                </a:solidFill>
                <a:cs typeface="Times New Roman" pitchFamily="18" charset="0"/>
              </a:rPr>
              <a:t>Policy rate decision</a:t>
            </a:r>
          </a:p>
        </p:txBody>
      </p:sp>
      <p:sp>
        <p:nvSpPr>
          <p:cNvPr id="79878" name="Text Box 6"/>
          <p:cNvSpPr txBox="1">
            <a:spLocks noChangeArrowheads="1"/>
          </p:cNvSpPr>
          <p:nvPr/>
        </p:nvSpPr>
        <p:spPr bwMode="blackWhite">
          <a:xfrm>
            <a:off x="2990850" y="4648200"/>
            <a:ext cx="3221038" cy="376238"/>
          </a:xfrm>
          <a:prstGeom prst="rect">
            <a:avLst/>
          </a:prstGeom>
          <a:solidFill>
            <a:srgbClr val="CC3399"/>
          </a:solidFill>
          <a:ln w="9525">
            <a:solidFill>
              <a:srgbClr val="CC0099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>
                <a:solidFill>
                  <a:srgbClr val="000000"/>
                </a:solidFill>
                <a:cs typeface="Times New Roman" pitchFamily="18" charset="0"/>
              </a:rPr>
              <a:t>Policy implementation</a:t>
            </a:r>
          </a:p>
        </p:txBody>
      </p:sp>
      <p:sp>
        <p:nvSpPr>
          <p:cNvPr id="79879" name="Text Box 7"/>
          <p:cNvSpPr txBox="1">
            <a:spLocks noChangeArrowheads="1"/>
          </p:cNvSpPr>
          <p:nvPr/>
        </p:nvSpPr>
        <p:spPr bwMode="auto">
          <a:xfrm>
            <a:off x="6400800" y="2667000"/>
            <a:ext cx="2514600" cy="650875"/>
          </a:xfrm>
          <a:prstGeom prst="rect">
            <a:avLst/>
          </a:prstGeom>
          <a:noFill/>
          <a:ln w="9525">
            <a:solidFill>
              <a:srgbClr val="00CC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>
                <a:solidFill>
                  <a:schemeClr val="accent1"/>
                </a:solidFill>
                <a:cs typeface="Times New Roman" pitchFamily="18" charset="0"/>
              </a:rPr>
              <a:t>Forecast of output growth and inflation</a:t>
            </a:r>
          </a:p>
        </p:txBody>
      </p:sp>
      <p:sp>
        <p:nvSpPr>
          <p:cNvPr id="79880" name="Text Box 8"/>
          <p:cNvSpPr txBox="1">
            <a:spLocks noChangeArrowheads="1"/>
          </p:cNvSpPr>
          <p:nvPr/>
        </p:nvSpPr>
        <p:spPr bwMode="auto">
          <a:xfrm>
            <a:off x="6511925" y="3962400"/>
            <a:ext cx="2327275" cy="403225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en-US" sz="1800" b="1">
                <a:solidFill>
                  <a:schemeClr val="accent1"/>
                </a:solidFill>
                <a:cs typeface="Times New Roman" pitchFamily="18" charset="0"/>
              </a:rPr>
              <a:t>Press release</a:t>
            </a:r>
          </a:p>
        </p:txBody>
      </p:sp>
      <p:cxnSp>
        <p:nvCxnSpPr>
          <p:cNvPr id="79881" name="AutoShape 9"/>
          <p:cNvCxnSpPr>
            <a:cxnSpLocks noChangeShapeType="1"/>
            <a:stCxn id="79874" idx="2"/>
            <a:endCxn id="79876" idx="0"/>
          </p:cNvCxnSpPr>
          <p:nvPr/>
        </p:nvCxnSpPr>
        <p:spPr bwMode="auto">
          <a:xfrm flipH="1">
            <a:off x="4602163" y="1585913"/>
            <a:ext cx="7937" cy="623887"/>
          </a:xfrm>
          <a:prstGeom prst="straightConnector1">
            <a:avLst/>
          </a:prstGeom>
          <a:noFill/>
          <a:ln w="38100">
            <a:solidFill>
              <a:srgbClr val="66CCFF"/>
            </a:solidFill>
            <a:round/>
            <a:headEnd/>
            <a:tailEnd type="triangle" w="med" len="med"/>
          </a:ln>
        </p:spPr>
      </p:cxnSp>
      <p:cxnSp>
        <p:nvCxnSpPr>
          <p:cNvPr id="79882" name="AutoShape 10"/>
          <p:cNvCxnSpPr>
            <a:cxnSpLocks noChangeShapeType="1"/>
            <a:stCxn id="79876" idx="2"/>
            <a:endCxn id="79877" idx="0"/>
          </p:cNvCxnSpPr>
          <p:nvPr/>
        </p:nvCxnSpPr>
        <p:spPr bwMode="auto">
          <a:xfrm>
            <a:off x="4602163" y="2586038"/>
            <a:ext cx="0" cy="842962"/>
          </a:xfrm>
          <a:prstGeom prst="straightConnector1">
            <a:avLst/>
          </a:prstGeom>
          <a:noFill/>
          <a:ln w="38100">
            <a:solidFill>
              <a:srgbClr val="66CCFF"/>
            </a:solidFill>
            <a:round/>
            <a:headEnd/>
            <a:tailEnd type="triangle" w="med" len="med"/>
          </a:ln>
        </p:spPr>
      </p:cxnSp>
      <p:cxnSp>
        <p:nvCxnSpPr>
          <p:cNvPr id="79883" name="AutoShape 11"/>
          <p:cNvCxnSpPr>
            <a:cxnSpLocks noChangeShapeType="1"/>
            <a:stCxn id="79877" idx="2"/>
            <a:endCxn id="79878" idx="0"/>
          </p:cNvCxnSpPr>
          <p:nvPr/>
        </p:nvCxnSpPr>
        <p:spPr bwMode="auto">
          <a:xfrm>
            <a:off x="4602163" y="3805238"/>
            <a:ext cx="0" cy="842962"/>
          </a:xfrm>
          <a:prstGeom prst="straightConnector1">
            <a:avLst/>
          </a:prstGeom>
          <a:noFill/>
          <a:ln w="38100">
            <a:solidFill>
              <a:srgbClr val="66CCFF"/>
            </a:solidFill>
            <a:round/>
            <a:headEnd/>
            <a:tailEnd type="triangle" w="med" len="med"/>
          </a:ln>
        </p:spPr>
      </p:cxnSp>
      <p:cxnSp>
        <p:nvCxnSpPr>
          <p:cNvPr id="79884" name="AutoShape 12"/>
          <p:cNvCxnSpPr>
            <a:cxnSpLocks noChangeShapeType="1"/>
            <a:stCxn id="79880" idx="1"/>
          </p:cNvCxnSpPr>
          <p:nvPr/>
        </p:nvCxnSpPr>
        <p:spPr bwMode="auto">
          <a:xfrm flipH="1">
            <a:off x="4530725" y="4164013"/>
            <a:ext cx="1981200" cy="19050"/>
          </a:xfrm>
          <a:prstGeom prst="straightConnector1">
            <a:avLst/>
          </a:prstGeom>
          <a:noFill/>
          <a:ln w="38100">
            <a:solidFill>
              <a:srgbClr val="00CC00"/>
            </a:solidFill>
            <a:prstDash val="sysDot"/>
            <a:round/>
            <a:headEnd/>
            <a:tailEnd/>
          </a:ln>
        </p:spPr>
      </p:cxnSp>
      <p:cxnSp>
        <p:nvCxnSpPr>
          <p:cNvPr id="79885" name="AutoShape 13"/>
          <p:cNvCxnSpPr>
            <a:cxnSpLocks noChangeShapeType="1"/>
          </p:cNvCxnSpPr>
          <p:nvPr/>
        </p:nvCxnSpPr>
        <p:spPr bwMode="auto">
          <a:xfrm flipH="1">
            <a:off x="4648200" y="2990850"/>
            <a:ext cx="1752600" cy="3175"/>
          </a:xfrm>
          <a:prstGeom prst="straightConnector1">
            <a:avLst/>
          </a:prstGeom>
          <a:noFill/>
          <a:ln w="38100">
            <a:solidFill>
              <a:srgbClr val="00CC00"/>
            </a:solidFill>
            <a:prstDash val="sysDot"/>
            <a:round/>
            <a:headEnd/>
            <a:tailEnd/>
          </a:ln>
        </p:spPr>
      </p:cxnSp>
      <p:sp>
        <p:nvSpPr>
          <p:cNvPr id="79886" name="Text Box 14"/>
          <p:cNvSpPr txBox="1">
            <a:spLocks noChangeArrowheads="1"/>
          </p:cNvSpPr>
          <p:nvPr/>
        </p:nvSpPr>
        <p:spPr bwMode="auto">
          <a:xfrm>
            <a:off x="609600" y="2324100"/>
            <a:ext cx="2133600" cy="1200150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>
                <a:solidFill>
                  <a:schemeClr val="folHlink"/>
                </a:solidFill>
                <a:cs typeface="Times New Roman" pitchFamily="18" charset="0"/>
              </a:rPr>
              <a:t>3 senior officials from BOT </a:t>
            </a:r>
            <a:br>
              <a:rPr lang="en-US" sz="1800" b="1">
                <a:solidFill>
                  <a:schemeClr val="folHlink"/>
                </a:solidFill>
                <a:cs typeface="Times New Roman" pitchFamily="18" charset="0"/>
              </a:rPr>
            </a:br>
            <a:r>
              <a:rPr lang="en-US" sz="1800" b="1">
                <a:solidFill>
                  <a:schemeClr val="folHlink"/>
                </a:solidFill>
                <a:cs typeface="Times New Roman" pitchFamily="18" charset="0"/>
              </a:rPr>
              <a:t>and 4 external members</a:t>
            </a:r>
          </a:p>
        </p:txBody>
      </p:sp>
      <p:cxnSp>
        <p:nvCxnSpPr>
          <p:cNvPr id="79887" name="AutoShape 15"/>
          <p:cNvCxnSpPr>
            <a:cxnSpLocks noChangeShapeType="1"/>
            <a:stCxn id="79886" idx="3"/>
          </p:cNvCxnSpPr>
          <p:nvPr/>
        </p:nvCxnSpPr>
        <p:spPr bwMode="auto">
          <a:xfrm>
            <a:off x="2743200" y="2924175"/>
            <a:ext cx="1847850" cy="1588"/>
          </a:xfrm>
          <a:prstGeom prst="straightConnector1">
            <a:avLst/>
          </a:prstGeom>
          <a:noFill/>
          <a:ln w="38100">
            <a:solidFill>
              <a:schemeClr val="accent2"/>
            </a:solidFill>
            <a:prstDash val="sysDot"/>
            <a:round/>
            <a:headEnd/>
            <a:tailEnd/>
          </a:ln>
        </p:spPr>
      </p:cxnSp>
      <p:cxnSp>
        <p:nvCxnSpPr>
          <p:cNvPr id="79888" name="AutoShape 16"/>
          <p:cNvCxnSpPr>
            <a:cxnSpLocks noChangeShapeType="1"/>
            <a:stCxn id="79878" idx="2"/>
            <a:endCxn id="79889" idx="0"/>
          </p:cNvCxnSpPr>
          <p:nvPr/>
        </p:nvCxnSpPr>
        <p:spPr bwMode="auto">
          <a:xfrm>
            <a:off x="4602163" y="5024438"/>
            <a:ext cx="7937" cy="766762"/>
          </a:xfrm>
          <a:prstGeom prst="straightConnector1">
            <a:avLst/>
          </a:prstGeom>
          <a:noFill/>
          <a:ln w="38100">
            <a:solidFill>
              <a:srgbClr val="66CCFF"/>
            </a:solidFill>
            <a:round/>
            <a:headEnd/>
            <a:tailEnd type="triangle" w="med" len="med"/>
          </a:ln>
        </p:spPr>
      </p:cxnSp>
      <p:sp>
        <p:nvSpPr>
          <p:cNvPr id="79889" name="Text Box 17"/>
          <p:cNvSpPr txBox="1">
            <a:spLocks noChangeArrowheads="1"/>
          </p:cNvSpPr>
          <p:nvPr/>
        </p:nvSpPr>
        <p:spPr bwMode="blackWhite">
          <a:xfrm>
            <a:off x="2971800" y="5791200"/>
            <a:ext cx="3276600" cy="376238"/>
          </a:xfrm>
          <a:prstGeom prst="rect">
            <a:avLst/>
          </a:prstGeom>
          <a:solidFill>
            <a:srgbClr val="FF9900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>
                <a:solidFill>
                  <a:srgbClr val="000000"/>
                </a:solidFill>
                <a:cs typeface="Times New Roman" pitchFamily="18" charset="0"/>
              </a:rPr>
              <a:t>Inflation Report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0C812242-05BA-4415-A63D-23419986A315}" type="slidenum">
              <a:rPr lang="en-US" smtClean="0"/>
              <a:pPr/>
              <a:t>43</a:t>
            </a:fld>
            <a:endParaRPr lang="th-TH" smtClean="0"/>
          </a:p>
        </p:txBody>
      </p:sp>
      <p:sp>
        <p:nvSpPr>
          <p:cNvPr id="1138690" name="Rectangle 2"/>
          <p:cNvSpPr>
            <a:spLocks noGrp="1" noChangeArrowheads="1"/>
          </p:cNvSpPr>
          <p:nvPr>
            <p:ph type="title"/>
          </p:nvPr>
        </p:nvSpPr>
        <p:spPr>
          <a:xfrm>
            <a:off x="461963" y="95250"/>
            <a:ext cx="8186737" cy="1385888"/>
          </a:xfrm>
        </p:spPr>
        <p:txBody>
          <a:bodyPr/>
          <a:lstStyle/>
          <a:p>
            <a:pPr indent="0">
              <a:lnSpc>
                <a:spcPct val="120000"/>
              </a:lnSpc>
              <a:defRPr/>
            </a:pPr>
            <a:r>
              <a:rPr lang="en-US" sz="3600" dirty="0" smtClean="0"/>
              <a:t>Communications policy:</a:t>
            </a:r>
            <a:br>
              <a:rPr lang="en-US" sz="3600" dirty="0" smtClean="0"/>
            </a:br>
            <a:r>
              <a:rPr lang="en-US" sz="3600" dirty="0" smtClean="0"/>
              <a:t>Inflation Report</a:t>
            </a:r>
          </a:p>
        </p:txBody>
      </p:sp>
      <p:sp>
        <p:nvSpPr>
          <p:cNvPr id="717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30000"/>
              </a:lnSpc>
            </a:pPr>
            <a:r>
              <a:rPr lang="en-US" smtClean="0"/>
              <a:t>Clear monetary policy stance</a:t>
            </a:r>
          </a:p>
          <a:p>
            <a:pPr>
              <a:lnSpc>
                <a:spcPct val="130000"/>
              </a:lnSpc>
            </a:pPr>
            <a:r>
              <a:rPr lang="en-US" smtClean="0"/>
              <a:t>MPC press conference after each meeting</a:t>
            </a:r>
          </a:p>
          <a:p>
            <a:pPr>
              <a:lnSpc>
                <a:spcPct val="130000"/>
              </a:lnSpc>
            </a:pPr>
            <a:r>
              <a:rPr lang="en-US" smtClean="0"/>
              <a:t>Quarterly Inflation Report</a:t>
            </a:r>
          </a:p>
          <a:p>
            <a:pPr>
              <a:lnSpc>
                <a:spcPct val="130000"/>
              </a:lnSpc>
            </a:pPr>
            <a:r>
              <a:rPr lang="en-US" smtClean="0"/>
              <a:t>Monetary policy information dissemination through: </a:t>
            </a:r>
          </a:p>
          <a:p>
            <a:pPr lvl="1">
              <a:lnSpc>
                <a:spcPct val="130000"/>
              </a:lnSpc>
            </a:pPr>
            <a:r>
              <a:rPr lang="en-US" smtClean="0"/>
              <a:t>http://www.bot.or.th</a:t>
            </a:r>
          </a:p>
          <a:p>
            <a:pPr lvl="1">
              <a:lnSpc>
                <a:spcPct val="130000"/>
              </a:lnSpc>
            </a:pPr>
            <a:r>
              <a:rPr lang="en-US" smtClean="0"/>
              <a:t>Publications</a:t>
            </a:r>
          </a:p>
          <a:p>
            <a:pPr lvl="1">
              <a:lnSpc>
                <a:spcPct val="130000"/>
              </a:lnSpc>
            </a:pPr>
            <a:r>
              <a:rPr lang="en-US" smtClean="0"/>
              <a:t>Public symposiums and workshops</a:t>
            </a:r>
          </a:p>
          <a:p>
            <a:pPr lvl="1">
              <a:lnSpc>
                <a:spcPct val="130000"/>
              </a:lnSpc>
            </a:pPr>
            <a:r>
              <a:rPr lang="en-US" smtClean="0"/>
              <a:t>Visits to educational and financial institutions</a:t>
            </a:r>
          </a:p>
        </p:txBody>
      </p:sp>
      <p:graphicFrame>
        <p:nvGraphicFramePr>
          <p:cNvPr id="7170" name="Object 4"/>
          <p:cNvGraphicFramePr>
            <a:graphicFrameLocks noChangeAspect="1"/>
          </p:cNvGraphicFramePr>
          <p:nvPr/>
        </p:nvGraphicFramePr>
        <p:xfrm>
          <a:off x="7010400" y="833438"/>
          <a:ext cx="1660525" cy="2443162"/>
        </p:xfrm>
        <a:graphic>
          <a:graphicData uri="http://schemas.openxmlformats.org/presentationml/2006/ole">
            <p:oleObj spid="_x0000_s7170" name="Clip" r:id="rId4" imgW="2028600" imgH="3511440" progId="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9F9F8DEF-482F-4B6E-8C2F-15A5AFDBD837}" type="slidenum">
              <a:rPr lang="en-US" smtClean="0"/>
              <a:pPr/>
              <a:t>44</a:t>
            </a:fld>
            <a:endParaRPr lang="th-TH" smtClean="0"/>
          </a:p>
        </p:txBody>
      </p:sp>
      <p:pic>
        <p:nvPicPr>
          <p:cNvPr id="8499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41613" y="1466850"/>
            <a:ext cx="3660775" cy="491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4074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defRPr/>
            </a:pPr>
            <a:r>
              <a:rPr lang="en-US" smtClean="0"/>
              <a:t>Inflation Report 2008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8E909C94-5C58-4CCC-915D-1B92EAA56807}" type="slidenum">
              <a:rPr lang="en-US" smtClean="0"/>
              <a:pPr/>
              <a:t>45</a:t>
            </a:fld>
            <a:endParaRPr lang="th-TH" smtClean="0"/>
          </a:p>
        </p:txBody>
      </p:sp>
      <p:sp>
        <p:nvSpPr>
          <p:cNvPr id="1158146" name="Rectangle 2"/>
          <p:cNvSpPr>
            <a:spLocks noChangeArrowheads="1"/>
          </p:cNvSpPr>
          <p:nvPr/>
        </p:nvSpPr>
        <p:spPr bwMode="auto">
          <a:xfrm>
            <a:off x="179388" y="2741613"/>
            <a:ext cx="8964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8738" algn="ctr" eaLnBrk="0" hangingPunct="0">
              <a:defRPr/>
            </a:pPr>
            <a:r>
              <a:rPr lang="en-US" sz="4400" b="1" i="1" dirty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III.  Challenges ahead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F370CBEB-F5C4-4990-9528-163FF2515721}" type="slidenum">
              <a:rPr lang="en-US" smtClean="0"/>
              <a:pPr/>
              <a:t>46</a:t>
            </a:fld>
            <a:endParaRPr lang="th-TH" smtClean="0"/>
          </a:p>
        </p:txBody>
      </p:sp>
      <p:sp>
        <p:nvSpPr>
          <p:cNvPr id="1168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defRPr/>
            </a:pPr>
            <a:r>
              <a:rPr lang="en-US" sz="3600" dirty="0" smtClean="0"/>
              <a:t>Challenges ahead</a:t>
            </a:r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40000"/>
              </a:lnSpc>
            </a:pPr>
            <a:r>
              <a:rPr lang="en-GB" sz="3200" smtClean="0"/>
              <a:t>Choice of policy target</a:t>
            </a:r>
          </a:p>
          <a:p>
            <a:pPr>
              <a:lnSpc>
                <a:spcPct val="140000"/>
              </a:lnSpc>
            </a:pPr>
            <a:r>
              <a:rPr lang="en-GB" sz="3200" smtClean="0"/>
              <a:t>Exchange rate management under IT</a:t>
            </a:r>
            <a:endParaRPr lang="en-US" sz="3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6FD5125D-D0F5-48A2-8654-76513E628AE0}" type="slidenum">
              <a:rPr lang="en-US" smtClean="0"/>
              <a:pPr/>
              <a:t>47</a:t>
            </a:fld>
            <a:endParaRPr lang="th-TH" smtClean="0"/>
          </a:p>
        </p:txBody>
      </p:sp>
      <p:sp>
        <p:nvSpPr>
          <p:cNvPr id="1202178" name="Rectangle 2"/>
          <p:cNvSpPr>
            <a:spLocks noGrp="1" noChangeArrowheads="1"/>
          </p:cNvSpPr>
          <p:nvPr>
            <p:ph type="title"/>
          </p:nvPr>
        </p:nvSpPr>
        <p:spPr>
          <a:xfrm>
            <a:off x="982663" y="95250"/>
            <a:ext cx="7573962" cy="792163"/>
          </a:xfrm>
        </p:spPr>
        <p:txBody>
          <a:bodyPr/>
          <a:lstStyle/>
          <a:p>
            <a:pPr indent="0">
              <a:lnSpc>
                <a:spcPct val="110000"/>
              </a:lnSpc>
              <a:defRPr/>
            </a:pPr>
            <a:r>
              <a:rPr lang="en-US" sz="2400" smtClean="0"/>
              <a:t>Divergence between core and headline inflation</a:t>
            </a:r>
            <a:r>
              <a:rPr lang="th-TH" sz="2400" smtClean="0">
                <a:cs typeface="Angsana New" pitchFamily="18" charset="-34"/>
              </a:rPr>
              <a:t> </a:t>
            </a:r>
            <a:r>
              <a:rPr lang="en-US" sz="2400" smtClean="0">
                <a:cs typeface="Angsana New" pitchFamily="18" charset="-34"/>
              </a:rPr>
              <a:t>seems to be persist</a:t>
            </a:r>
          </a:p>
        </p:txBody>
      </p:sp>
      <p:graphicFrame>
        <p:nvGraphicFramePr>
          <p:cNvPr id="8194" name="Object 3"/>
          <p:cNvGraphicFramePr>
            <a:graphicFrameLocks noChangeAspect="1"/>
          </p:cNvGraphicFramePr>
          <p:nvPr/>
        </p:nvGraphicFramePr>
        <p:xfrm>
          <a:off x="304800" y="1247775"/>
          <a:ext cx="8458200" cy="5424488"/>
        </p:xfrm>
        <a:graphic>
          <a:graphicData uri="http://schemas.openxmlformats.org/presentationml/2006/ole">
            <p:oleObj spid="_x0000_s8194" name="Chart" r:id="rId4" imgW="6096000" imgH="4067175" progId="MSGraph.Chart.8">
              <p:embed followColorScheme="full"/>
            </p:oleObj>
          </a:graphicData>
        </a:graphic>
      </p:graphicFrame>
      <p:sp>
        <p:nvSpPr>
          <p:cNvPr id="8197" name="Text Box 4"/>
          <p:cNvSpPr txBox="1">
            <a:spLocks noChangeArrowheads="1"/>
          </p:cNvSpPr>
          <p:nvPr/>
        </p:nvSpPr>
        <p:spPr bwMode="auto">
          <a:xfrm>
            <a:off x="5715000" y="5588000"/>
            <a:ext cx="2133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600" b="1">
                <a:solidFill>
                  <a:schemeClr val="accent2"/>
                </a:solidFill>
                <a:cs typeface="Times New Roman" pitchFamily="18" charset="0"/>
              </a:rPr>
              <a:t>Core Inflation</a:t>
            </a:r>
            <a:endParaRPr lang="en-US" sz="1600" b="1" baseline="30000">
              <a:solidFill>
                <a:schemeClr val="accent2"/>
              </a:solidFill>
              <a:cs typeface="Times New Roman" pitchFamily="18" charset="0"/>
            </a:endParaRPr>
          </a:p>
        </p:txBody>
      </p:sp>
      <p:sp>
        <p:nvSpPr>
          <p:cNvPr id="8198" name="Text Box 5"/>
          <p:cNvSpPr txBox="1">
            <a:spLocks noChangeArrowheads="1"/>
          </p:cNvSpPr>
          <p:nvPr/>
        </p:nvSpPr>
        <p:spPr bwMode="auto">
          <a:xfrm>
            <a:off x="8458200" y="4694238"/>
            <a:ext cx="609600" cy="198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50000"/>
              </a:lnSpc>
              <a:spcBef>
                <a:spcPct val="50000"/>
              </a:spcBef>
            </a:pPr>
            <a:r>
              <a:rPr lang="en-US" sz="1400" b="1">
                <a:solidFill>
                  <a:schemeClr val="accent2"/>
                </a:solidFill>
                <a:cs typeface="Times New Roman" pitchFamily="18" charset="0"/>
              </a:rPr>
              <a:t>1.7</a:t>
            </a:r>
          </a:p>
        </p:txBody>
      </p:sp>
      <p:sp>
        <p:nvSpPr>
          <p:cNvPr id="8199" name="Text Box 6"/>
          <p:cNvSpPr txBox="1">
            <a:spLocks noChangeArrowheads="1"/>
          </p:cNvSpPr>
          <p:nvPr/>
        </p:nvSpPr>
        <p:spPr bwMode="auto">
          <a:xfrm>
            <a:off x="8382000" y="3657600"/>
            <a:ext cx="609600" cy="19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50000"/>
              </a:lnSpc>
              <a:spcBef>
                <a:spcPct val="50000"/>
              </a:spcBef>
            </a:pPr>
            <a:r>
              <a:rPr lang="en-US" sz="1400" b="1">
                <a:solidFill>
                  <a:schemeClr val="accent1"/>
                </a:solidFill>
                <a:cs typeface="Times New Roman" pitchFamily="18" charset="0"/>
              </a:rPr>
              <a:t>5.3</a:t>
            </a:r>
          </a:p>
        </p:txBody>
      </p:sp>
      <p:sp>
        <p:nvSpPr>
          <p:cNvPr id="8200" name="Text Box 7"/>
          <p:cNvSpPr txBox="1">
            <a:spLocks noChangeArrowheads="1"/>
          </p:cNvSpPr>
          <p:nvPr/>
        </p:nvSpPr>
        <p:spPr bwMode="auto">
          <a:xfrm>
            <a:off x="176213" y="1022350"/>
            <a:ext cx="37338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600" b="1">
                <a:cs typeface="Times New Roman" pitchFamily="18" charset="0"/>
              </a:rPr>
              <a:t>%YoY</a:t>
            </a:r>
          </a:p>
        </p:txBody>
      </p:sp>
      <p:sp>
        <p:nvSpPr>
          <p:cNvPr id="8201" name="Text Box 8"/>
          <p:cNvSpPr txBox="1">
            <a:spLocks noChangeArrowheads="1"/>
          </p:cNvSpPr>
          <p:nvPr/>
        </p:nvSpPr>
        <p:spPr bwMode="auto">
          <a:xfrm>
            <a:off x="5657850" y="3041650"/>
            <a:ext cx="27432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1600" b="1">
                <a:solidFill>
                  <a:schemeClr val="accent1"/>
                </a:solidFill>
                <a:cs typeface="Times New Roman" pitchFamily="18" charset="0"/>
              </a:rPr>
              <a:t>Headline Inflation</a:t>
            </a:r>
          </a:p>
        </p:txBody>
      </p:sp>
      <p:sp>
        <p:nvSpPr>
          <p:cNvPr id="8202" name="Text Box 9"/>
          <p:cNvSpPr txBox="1">
            <a:spLocks noChangeArrowheads="1"/>
          </p:cNvSpPr>
          <p:nvPr/>
        </p:nvSpPr>
        <p:spPr bwMode="auto">
          <a:xfrm>
            <a:off x="7848600" y="3328988"/>
            <a:ext cx="1219200" cy="198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50000"/>
              </a:lnSpc>
              <a:spcBef>
                <a:spcPct val="50000"/>
              </a:spcBef>
            </a:pPr>
            <a:r>
              <a:rPr lang="en-US" sz="1400" b="1">
                <a:solidFill>
                  <a:schemeClr val="hlink"/>
                </a:solidFill>
                <a:cs typeface="Times New Roman" pitchFamily="18" charset="0"/>
              </a:rPr>
              <a:t>Mar 08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9FD6B4B-C6B4-4434-B1E0-C1EE5FE57BFB}" type="slidenum">
              <a:rPr lang="en-US" smtClean="0"/>
              <a:pPr/>
              <a:t>48</a:t>
            </a:fld>
            <a:endParaRPr lang="th-TH" smtClean="0"/>
          </a:p>
        </p:txBody>
      </p:sp>
      <p:sp>
        <p:nvSpPr>
          <p:cNvPr id="92162" name="AutoShape 2"/>
          <p:cNvSpPr>
            <a:spLocks noChangeArrowheads="1"/>
          </p:cNvSpPr>
          <p:nvPr/>
        </p:nvSpPr>
        <p:spPr bwMode="auto">
          <a:xfrm>
            <a:off x="4362450" y="2682875"/>
            <a:ext cx="4259263" cy="3341688"/>
          </a:xfrm>
          <a:prstGeom prst="wedgeRectCallout">
            <a:avLst>
              <a:gd name="adj1" fmla="val -82130"/>
              <a:gd name="adj2" fmla="val 28671"/>
            </a:avLst>
          </a:prstGeom>
          <a:solidFill>
            <a:srgbClr val="CCFF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b="1"/>
          </a:p>
        </p:txBody>
      </p:sp>
      <p:sp>
        <p:nvSpPr>
          <p:cNvPr id="1159171" name="Rectangle 3"/>
          <p:cNvSpPr>
            <a:spLocks noGrp="1" noChangeArrowheads="1"/>
          </p:cNvSpPr>
          <p:nvPr>
            <p:ph type="title"/>
          </p:nvPr>
        </p:nvSpPr>
        <p:spPr>
          <a:xfrm>
            <a:off x="862013" y="95250"/>
            <a:ext cx="8186737" cy="792163"/>
          </a:xfrm>
        </p:spPr>
        <p:txBody>
          <a:bodyPr/>
          <a:lstStyle/>
          <a:p>
            <a:pPr indent="0">
              <a:defRPr/>
            </a:pPr>
            <a:r>
              <a:rPr lang="en-US" smtClean="0"/>
              <a:t>Difference between headline and core inflation</a:t>
            </a:r>
            <a:endParaRPr lang="th-TH" smtClean="0"/>
          </a:p>
        </p:txBody>
      </p:sp>
      <p:graphicFrame>
        <p:nvGraphicFramePr>
          <p:cNvPr id="1159172" name="Group 4"/>
          <p:cNvGraphicFramePr>
            <a:graphicFrameLocks noGrp="1"/>
          </p:cNvGraphicFramePr>
          <p:nvPr/>
        </p:nvGraphicFramePr>
        <p:xfrm>
          <a:off x="815975" y="3108325"/>
          <a:ext cx="2154238" cy="2632075"/>
        </p:xfrm>
        <a:graphic>
          <a:graphicData uri="http://schemas.openxmlformats.org/drawingml/2006/table">
            <a:tbl>
              <a:tblPr/>
              <a:tblGrid>
                <a:gridCol w="2154238"/>
              </a:tblGrid>
              <a:tr h="8763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Raw food (15.00%*)</a:t>
                      </a:r>
                      <a:endParaRPr kumimoji="0" lang="th-TH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8794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Energy</a:t>
                      </a:r>
                      <a:b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</a:b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(9.05%*)</a:t>
                      </a:r>
                      <a:endParaRPr kumimoji="0" lang="th-TH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</a:tr>
              <a:tr h="8763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Core</a:t>
                      </a:r>
                      <a:b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</a:b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(75.95%*)</a:t>
                      </a:r>
                      <a:endParaRPr kumimoji="0" lang="th-TH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</a:tbl>
          </a:graphicData>
        </a:graphic>
      </p:graphicFrame>
      <p:sp>
        <p:nvSpPr>
          <p:cNvPr id="92174" name="Text Box 14"/>
          <p:cNvSpPr txBox="1">
            <a:spLocks noChangeArrowheads="1"/>
          </p:cNvSpPr>
          <p:nvPr/>
        </p:nvSpPr>
        <p:spPr bwMode="auto">
          <a:xfrm>
            <a:off x="565150" y="2366963"/>
            <a:ext cx="2701925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/>
              <a:t>Composition of Headline</a:t>
            </a:r>
            <a:endParaRPr lang="th-TH" sz="1800" b="1"/>
          </a:p>
        </p:txBody>
      </p:sp>
      <p:graphicFrame>
        <p:nvGraphicFramePr>
          <p:cNvPr id="1159183" name="Group 15"/>
          <p:cNvGraphicFramePr>
            <a:graphicFrameLocks noGrp="1"/>
          </p:cNvGraphicFramePr>
          <p:nvPr/>
        </p:nvGraphicFramePr>
        <p:xfrm>
          <a:off x="4703763" y="2979738"/>
          <a:ext cx="3441700" cy="2790825"/>
        </p:xfrm>
        <a:graphic>
          <a:graphicData uri="http://schemas.openxmlformats.org/drawingml/2006/table">
            <a:tbl>
              <a:tblPr/>
              <a:tblGrid>
                <a:gridCol w="3441700"/>
              </a:tblGrid>
              <a:tr h="3683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Other foods e.g. cooked food</a:t>
                      </a:r>
                      <a:endParaRPr kumimoji="0" lang="th-TH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Apparel and footwear</a:t>
                      </a:r>
                      <a:endParaRPr kumimoji="0" lang="th-TH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Housing and furnishing</a:t>
                      </a:r>
                      <a:endParaRPr kumimoji="0" lang="th-TH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698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Medical and personal care</a:t>
                      </a:r>
                      <a:endParaRPr kumimoji="0" lang="th-TH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Transportation and communication</a:t>
                      </a:r>
                      <a:endParaRPr kumimoji="0" lang="th-TH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Recreation and education</a:t>
                      </a:r>
                      <a:endParaRPr kumimoji="0" lang="th-TH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Tobacco and Alcohol</a:t>
                      </a:r>
                      <a:endParaRPr kumimoji="0" lang="th-TH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2193" name="Line 33"/>
          <p:cNvSpPr>
            <a:spLocks noChangeShapeType="1"/>
          </p:cNvSpPr>
          <p:nvPr/>
        </p:nvSpPr>
        <p:spPr bwMode="auto">
          <a:xfrm flipV="1">
            <a:off x="2976563" y="3179763"/>
            <a:ext cx="1738312" cy="436562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92194" name="Line 34"/>
          <p:cNvSpPr>
            <a:spLocks noChangeShapeType="1"/>
          </p:cNvSpPr>
          <p:nvPr/>
        </p:nvSpPr>
        <p:spPr bwMode="auto">
          <a:xfrm>
            <a:off x="2978150" y="4483100"/>
            <a:ext cx="1749425" cy="284163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92195" name="Text Box 35"/>
          <p:cNvSpPr txBox="1">
            <a:spLocks noChangeArrowheads="1"/>
          </p:cNvSpPr>
          <p:nvPr/>
        </p:nvSpPr>
        <p:spPr bwMode="auto">
          <a:xfrm>
            <a:off x="3043238" y="2976563"/>
            <a:ext cx="1433512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b="1">
                <a:solidFill>
                  <a:schemeClr val="folHlink"/>
                </a:solidFill>
              </a:rPr>
              <a:t>Pass-through</a:t>
            </a:r>
            <a:endParaRPr lang="th-TH" sz="1400" b="1">
              <a:solidFill>
                <a:schemeClr val="folHlink"/>
              </a:solidFill>
            </a:endParaRPr>
          </a:p>
        </p:txBody>
      </p:sp>
      <p:sp>
        <p:nvSpPr>
          <p:cNvPr id="92196" name="Text Box 36"/>
          <p:cNvSpPr txBox="1">
            <a:spLocks noChangeArrowheads="1"/>
          </p:cNvSpPr>
          <p:nvPr/>
        </p:nvSpPr>
        <p:spPr bwMode="auto">
          <a:xfrm>
            <a:off x="3041650" y="4183063"/>
            <a:ext cx="1433513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b="1">
                <a:solidFill>
                  <a:schemeClr val="folHlink"/>
                </a:solidFill>
              </a:rPr>
              <a:t>Pass-through</a:t>
            </a:r>
            <a:endParaRPr lang="th-TH" sz="1400" b="1">
              <a:solidFill>
                <a:schemeClr val="folHlink"/>
              </a:solidFill>
            </a:endParaRPr>
          </a:p>
        </p:txBody>
      </p:sp>
      <p:sp>
        <p:nvSpPr>
          <p:cNvPr id="92197" name="Text Box 37"/>
          <p:cNvSpPr txBox="1">
            <a:spLocks noChangeArrowheads="1"/>
          </p:cNvSpPr>
          <p:nvPr/>
        </p:nvSpPr>
        <p:spPr bwMode="auto">
          <a:xfrm>
            <a:off x="5089525" y="2262188"/>
            <a:ext cx="2701925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/>
              <a:t>Composition of Core</a:t>
            </a:r>
            <a:endParaRPr lang="th-TH" sz="1800" b="1"/>
          </a:p>
        </p:txBody>
      </p:sp>
      <p:sp>
        <p:nvSpPr>
          <p:cNvPr id="92198" name="Text Box 38"/>
          <p:cNvSpPr txBox="1">
            <a:spLocks noChangeArrowheads="1"/>
          </p:cNvSpPr>
          <p:nvPr/>
        </p:nvSpPr>
        <p:spPr bwMode="auto">
          <a:xfrm>
            <a:off x="296863" y="1147763"/>
            <a:ext cx="8751887" cy="8858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600" b="1">
                <a:solidFill>
                  <a:srgbClr val="009900"/>
                </a:solidFill>
                <a:latin typeface="Browallia New" pitchFamily="34" charset="-34"/>
              </a:rPr>
              <a:t>Core inflation excludes prices of raw food and energy. However, it includes the effect of pass-through from these components to other foods and transportation.</a:t>
            </a:r>
            <a:endParaRPr lang="th-TH" sz="2600" b="1">
              <a:solidFill>
                <a:srgbClr val="009900"/>
              </a:solidFill>
              <a:latin typeface="Browallia New" pitchFamily="34" charset="-34"/>
            </a:endParaRPr>
          </a:p>
        </p:txBody>
      </p:sp>
      <p:sp>
        <p:nvSpPr>
          <p:cNvPr id="92199" name="Text Box 39"/>
          <p:cNvSpPr txBox="1">
            <a:spLocks noChangeArrowheads="1"/>
          </p:cNvSpPr>
          <p:nvPr/>
        </p:nvSpPr>
        <p:spPr bwMode="auto">
          <a:xfrm>
            <a:off x="373063" y="6189663"/>
            <a:ext cx="821055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="1"/>
              <a:t>* Weight as of base year 2002. These shares have changed since. They are now 19.68, 13.40 and  66.92 for raw food, energy and core, respectively.</a:t>
            </a:r>
            <a:endParaRPr lang="th-TH" sz="12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192A8063-EA69-4AF5-96D7-57CC0BB3FBD2}" type="slidenum">
              <a:rPr lang="en-US" smtClean="0"/>
              <a:pPr/>
              <a:t>49</a:t>
            </a:fld>
            <a:endParaRPr lang="th-TH" smtClean="0"/>
          </a:p>
        </p:txBody>
      </p:sp>
      <p:sp>
        <p:nvSpPr>
          <p:cNvPr id="1160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lnSpc>
                <a:spcPct val="120000"/>
              </a:lnSpc>
              <a:defRPr/>
            </a:pPr>
            <a:r>
              <a:rPr lang="en-US" sz="2400" smtClean="0"/>
              <a:t>Development of inflation: </a:t>
            </a:r>
            <a:br>
              <a:rPr lang="en-US" sz="2400" smtClean="0"/>
            </a:br>
            <a:r>
              <a:rPr lang="en-US" sz="2400" smtClean="0"/>
              <a:t>Adoption of IT (May 2000) to present</a:t>
            </a:r>
            <a:endParaRPr lang="th-TH" sz="2400" smtClean="0"/>
          </a:p>
        </p:txBody>
      </p:sp>
      <p:graphicFrame>
        <p:nvGraphicFramePr>
          <p:cNvPr id="1160247" name="Group 55"/>
          <p:cNvGraphicFramePr>
            <a:graphicFrameLocks noGrp="1"/>
          </p:cNvGraphicFramePr>
          <p:nvPr>
            <p:ph sz="half" idx="2"/>
          </p:nvPr>
        </p:nvGraphicFramePr>
        <p:xfrm>
          <a:off x="4530725" y="1338263"/>
          <a:ext cx="4494213" cy="2162175"/>
        </p:xfrm>
        <a:graphic>
          <a:graphicData uri="http://schemas.openxmlformats.org/drawingml/2006/table">
            <a:tbl>
              <a:tblPr/>
              <a:tblGrid>
                <a:gridCol w="969963"/>
                <a:gridCol w="973137"/>
                <a:gridCol w="788988"/>
                <a:gridCol w="981075"/>
                <a:gridCol w="781050"/>
              </a:tblGrid>
              <a:tr h="3794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Before IT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After IT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9413"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Arial" charset="0"/>
                          <a:cs typeface="Arial" charset="0"/>
                        </a:rPr>
                        <a:t>Percent</a:t>
                      </a:r>
                    </a:p>
                  </a:txBody>
                  <a:tcPr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1986 Q1 -2000 Q1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2000 Q2 – 2008 Q1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9528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Headline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Core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Headline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Core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  <a:tr h="4905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cs typeface="Arial" charset="0"/>
                        </a:rPr>
                        <a:t>Mean</a:t>
                      </a:r>
                    </a:p>
                  </a:txBody>
                  <a:tcPr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cs typeface="Arial" charset="0"/>
                        </a:rPr>
                        <a:t>4.66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cs typeface="Arial" charset="0"/>
                        </a:rPr>
                        <a:t>4.59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cs typeface="Arial" charset="0"/>
                        </a:rPr>
                        <a:t>2.59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cs typeface="Arial" charset="0"/>
                        </a:rPr>
                        <a:t>1.02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4905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80"/>
                          </a:solidFill>
                          <a:effectLst/>
                          <a:latin typeface="Arial" charset="0"/>
                          <a:cs typeface="Arial" charset="0"/>
                        </a:rPr>
                        <a:t>Volatility (S.D.)</a:t>
                      </a:r>
                      <a:endParaRPr kumimoji="0" lang="th-TH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8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2.17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1.68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1.60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0.76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218" name="Object 36"/>
          <p:cNvGraphicFramePr>
            <a:graphicFrameLocks noChangeAspect="1"/>
          </p:cNvGraphicFramePr>
          <p:nvPr/>
        </p:nvGraphicFramePr>
        <p:xfrm>
          <a:off x="4351338" y="3968750"/>
          <a:ext cx="4305300" cy="2778125"/>
        </p:xfrm>
        <a:graphic>
          <a:graphicData uri="http://schemas.openxmlformats.org/presentationml/2006/ole">
            <p:oleObj spid="_x0000_s9218" name="Chart" r:id="rId3" imgW="6286500" imgH="4086149" progId="MSGraph.Chart.8">
              <p:embed followColorScheme="full"/>
            </p:oleObj>
          </a:graphicData>
        </a:graphic>
      </p:graphicFrame>
      <p:sp>
        <p:nvSpPr>
          <p:cNvPr id="9254" name="Text Box 37"/>
          <p:cNvSpPr txBox="1">
            <a:spLocks noChangeArrowheads="1"/>
          </p:cNvSpPr>
          <p:nvPr/>
        </p:nvSpPr>
        <p:spPr bwMode="auto">
          <a:xfrm>
            <a:off x="4344988" y="3941763"/>
            <a:ext cx="5905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000" b="1"/>
              <a:t>%YoY</a:t>
            </a:r>
            <a:endParaRPr lang="th-TH" sz="1000" b="1"/>
          </a:p>
        </p:txBody>
      </p:sp>
      <p:sp>
        <p:nvSpPr>
          <p:cNvPr id="9255" name="Text Box 38"/>
          <p:cNvSpPr txBox="1">
            <a:spLocks noChangeArrowheads="1"/>
          </p:cNvSpPr>
          <p:nvPr/>
        </p:nvSpPr>
        <p:spPr bwMode="auto">
          <a:xfrm>
            <a:off x="4754563" y="5045075"/>
            <a:ext cx="21891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000" b="1">
                <a:solidFill>
                  <a:srgbClr val="3399FF"/>
                </a:solidFill>
              </a:rPr>
              <a:t>Upper Target for core inflation</a:t>
            </a:r>
            <a:endParaRPr lang="th-TH" sz="1000" b="1">
              <a:solidFill>
                <a:srgbClr val="3399FF"/>
              </a:solidFill>
            </a:endParaRPr>
          </a:p>
        </p:txBody>
      </p:sp>
      <p:sp>
        <p:nvSpPr>
          <p:cNvPr id="9256" name="Rectangle 39"/>
          <p:cNvSpPr>
            <a:spLocks noChangeArrowheads="1"/>
          </p:cNvSpPr>
          <p:nvPr/>
        </p:nvSpPr>
        <p:spPr bwMode="auto">
          <a:xfrm>
            <a:off x="114300" y="1314450"/>
            <a:ext cx="4249738" cy="5100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77800" indent="-177800" eaLnBrk="0" hangingPunct="0">
              <a:spcAft>
                <a:spcPct val="60000"/>
              </a:spcAft>
              <a:buClr>
                <a:srgbClr val="006600"/>
              </a:buClr>
              <a:buFont typeface="Wingdings" pitchFamily="2" charset="2"/>
              <a:buChar char="§"/>
            </a:pPr>
            <a:r>
              <a:rPr lang="en-US" sz="1700" b="1" u="sng">
                <a:solidFill>
                  <a:srgbClr val="006600"/>
                </a:solidFill>
                <a:cs typeface="Arial" charset="0"/>
              </a:rPr>
              <a:t>Before IT</a:t>
            </a:r>
            <a:r>
              <a:rPr lang="en-US" sz="1700" b="1">
                <a:solidFill>
                  <a:srgbClr val="006600"/>
                </a:solidFill>
                <a:cs typeface="Arial" charset="0"/>
              </a:rPr>
              <a:t>: Average of core is close to average of headline. However, core is less volatile, making it a better candidate in reflecting underlying inflationary pressure.</a:t>
            </a:r>
          </a:p>
          <a:p>
            <a:pPr marL="177800" indent="-177800" eaLnBrk="0" hangingPunct="0">
              <a:spcAft>
                <a:spcPct val="60000"/>
              </a:spcAft>
              <a:buClr>
                <a:srgbClr val="006600"/>
              </a:buClr>
              <a:buFont typeface="Wingdings" pitchFamily="2" charset="2"/>
              <a:buChar char="§"/>
            </a:pPr>
            <a:endParaRPr lang="th-TH" sz="1700" b="1">
              <a:solidFill>
                <a:srgbClr val="006600"/>
              </a:solidFill>
              <a:cs typeface="Arial" charset="0"/>
            </a:endParaRPr>
          </a:p>
          <a:p>
            <a:pPr marL="177800" indent="-177800" eaLnBrk="0" hangingPunct="0">
              <a:spcAft>
                <a:spcPct val="30000"/>
              </a:spcAft>
              <a:buClr>
                <a:srgbClr val="006600"/>
              </a:buClr>
              <a:buFont typeface="Wingdings" pitchFamily="2" charset="2"/>
              <a:buChar char="§"/>
            </a:pPr>
            <a:r>
              <a:rPr lang="en-US" sz="1700" b="1" u="sng">
                <a:solidFill>
                  <a:srgbClr val="9900FF"/>
                </a:solidFill>
                <a:cs typeface="Arial" charset="0"/>
              </a:rPr>
              <a:t>After IT:</a:t>
            </a:r>
            <a:r>
              <a:rPr lang="th-TH" sz="1700" b="1">
                <a:solidFill>
                  <a:srgbClr val="9900FF"/>
                </a:solidFill>
                <a:cs typeface="Arial" charset="0"/>
              </a:rPr>
              <a:t> </a:t>
            </a:r>
            <a:r>
              <a:rPr lang="en-US" sz="1700" b="1">
                <a:solidFill>
                  <a:srgbClr val="9900FF"/>
                </a:solidFill>
                <a:cs typeface="Arial" charset="0"/>
              </a:rPr>
              <a:t>Prolonged Divergence</a:t>
            </a:r>
            <a:endParaRPr lang="th-TH" sz="1700" b="1">
              <a:solidFill>
                <a:srgbClr val="9900FF"/>
              </a:solidFill>
              <a:cs typeface="Arial" charset="0"/>
            </a:endParaRPr>
          </a:p>
          <a:p>
            <a:pPr marL="539750" lvl="1" indent="-182563" eaLnBrk="0" hangingPunct="0">
              <a:spcAft>
                <a:spcPct val="30000"/>
              </a:spcAft>
              <a:buClr>
                <a:schemeClr val="accent2"/>
              </a:buClr>
              <a:buFont typeface="Times New Roman" pitchFamily="18" charset="0"/>
              <a:buChar char="–"/>
            </a:pPr>
            <a:r>
              <a:rPr lang="en-US" sz="1700" b="1">
                <a:solidFill>
                  <a:schemeClr val="accent2"/>
                </a:solidFill>
                <a:cs typeface="Arial" charset="0"/>
              </a:rPr>
              <a:t>Energy and raw food prices are no longer temporary supply shocks. Changes in the demand and supply structures of these commodities are persistent. Nature of shocks are different.</a:t>
            </a:r>
            <a:endParaRPr lang="th-TH" sz="1700" b="1">
              <a:solidFill>
                <a:schemeClr val="accent2"/>
              </a:solidFill>
              <a:cs typeface="Arial" charset="0"/>
            </a:endParaRPr>
          </a:p>
        </p:txBody>
      </p:sp>
      <p:sp>
        <p:nvSpPr>
          <p:cNvPr id="9257" name="Oval 40"/>
          <p:cNvSpPr>
            <a:spLocks noChangeArrowheads="1"/>
          </p:cNvSpPr>
          <p:nvPr/>
        </p:nvSpPr>
        <p:spPr bwMode="auto">
          <a:xfrm>
            <a:off x="7486650" y="2457450"/>
            <a:ext cx="504825" cy="525463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9258" name="Oval 41"/>
          <p:cNvSpPr>
            <a:spLocks noChangeArrowheads="1"/>
          </p:cNvSpPr>
          <p:nvPr/>
        </p:nvSpPr>
        <p:spPr bwMode="auto">
          <a:xfrm>
            <a:off x="8353425" y="2457450"/>
            <a:ext cx="504825" cy="525463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977EE5B5-25EE-45B5-BE03-8B849C2EC4C8}" type="slidenum">
              <a:rPr lang="en-US" smtClean="0"/>
              <a:pPr/>
              <a:t>50</a:t>
            </a:fld>
            <a:endParaRPr lang="th-TH" smtClean="0"/>
          </a:p>
        </p:txBody>
      </p:sp>
      <p:sp>
        <p:nvSpPr>
          <p:cNvPr id="1161218" name="Rectangle 2"/>
          <p:cNvSpPr>
            <a:spLocks noGrp="1" noChangeArrowheads="1"/>
          </p:cNvSpPr>
          <p:nvPr>
            <p:ph type="title"/>
          </p:nvPr>
        </p:nvSpPr>
        <p:spPr>
          <a:xfrm>
            <a:off x="887413" y="0"/>
            <a:ext cx="8008937" cy="946150"/>
          </a:xfrm>
        </p:spPr>
        <p:txBody>
          <a:bodyPr/>
          <a:lstStyle/>
          <a:p>
            <a:pPr indent="0">
              <a:lnSpc>
                <a:spcPct val="120000"/>
              </a:lnSpc>
              <a:defRPr/>
            </a:pPr>
            <a:r>
              <a:rPr lang="en-US" sz="2400" smtClean="0"/>
              <a:t>Trend of energy and raw food are different </a:t>
            </a:r>
            <a:br>
              <a:rPr lang="en-US" sz="2400" smtClean="0"/>
            </a:br>
            <a:r>
              <a:rPr lang="en-US" sz="2400" smtClean="0"/>
              <a:t>from that of core </a:t>
            </a:r>
            <a:endParaRPr lang="th-TH" sz="2400" smtClean="0"/>
          </a:p>
        </p:txBody>
      </p:sp>
      <p:sp>
        <p:nvSpPr>
          <p:cNvPr id="10245" name="Text Box 3"/>
          <p:cNvSpPr txBox="1">
            <a:spLocks noChangeArrowheads="1"/>
          </p:cNvSpPr>
          <p:nvPr/>
        </p:nvSpPr>
        <p:spPr bwMode="auto">
          <a:xfrm>
            <a:off x="-117475" y="1060450"/>
            <a:ext cx="18557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200" b="1"/>
              <a:t>24m moving Index (2000M5=100)</a:t>
            </a:r>
            <a:endParaRPr lang="th-TH" sz="1200" b="1"/>
          </a:p>
        </p:txBody>
      </p:sp>
      <p:graphicFrame>
        <p:nvGraphicFramePr>
          <p:cNvPr id="10242" name="Object 4"/>
          <p:cNvGraphicFramePr>
            <a:graphicFrameLocks noChangeAspect="1"/>
          </p:cNvGraphicFramePr>
          <p:nvPr/>
        </p:nvGraphicFramePr>
        <p:xfrm>
          <a:off x="-50800" y="1392238"/>
          <a:ext cx="4500563" cy="2794000"/>
        </p:xfrm>
        <a:graphic>
          <a:graphicData uri="http://schemas.openxmlformats.org/presentationml/2006/ole">
            <p:oleObj spid="_x0000_s10242" name="Chart" r:id="rId3" imgW="3219450" imgH="2000250" progId="MSGraph.Chart.8">
              <p:embed followColorScheme="full"/>
            </p:oleObj>
          </a:graphicData>
        </a:graphic>
      </p:graphicFrame>
      <p:sp>
        <p:nvSpPr>
          <p:cNvPr id="10246" name="Text Box 5"/>
          <p:cNvSpPr txBox="1">
            <a:spLocks noChangeArrowheads="1"/>
          </p:cNvSpPr>
          <p:nvPr/>
        </p:nvSpPr>
        <p:spPr bwMode="auto">
          <a:xfrm>
            <a:off x="4414838" y="1479550"/>
            <a:ext cx="4492625" cy="23606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82563" indent="-182563">
              <a:lnSpc>
                <a:spcPct val="110000"/>
              </a:lnSpc>
              <a:spcBef>
                <a:spcPct val="50000"/>
              </a:spcBef>
              <a:buClr>
                <a:schemeClr val="accent1"/>
              </a:buClr>
              <a:buFont typeface="Wingdings" pitchFamily="2" charset="2"/>
              <a:buChar char="§"/>
            </a:pPr>
            <a:r>
              <a:rPr lang="en-US" sz="1600" b="1">
                <a:solidFill>
                  <a:schemeClr val="accent1"/>
                </a:solidFill>
              </a:rPr>
              <a:t>Difference in trends especially after 2003 onwards implies that exclusion of energy and raw food results in loss of information on underlying trend</a:t>
            </a:r>
          </a:p>
          <a:p>
            <a:pPr marL="182563" indent="-182563">
              <a:lnSpc>
                <a:spcPct val="110000"/>
              </a:lnSpc>
              <a:spcBef>
                <a:spcPct val="50000"/>
              </a:spcBef>
              <a:buClr>
                <a:schemeClr val="accent1"/>
              </a:buClr>
              <a:buFont typeface="Wingdings" pitchFamily="2" charset="2"/>
              <a:buChar char="§"/>
            </a:pPr>
            <a:r>
              <a:rPr lang="en-US" sz="1600" b="1">
                <a:solidFill>
                  <a:schemeClr val="accent1"/>
                </a:solidFill>
              </a:rPr>
              <a:t>A prolonged break down in the relationship between headline and core inflation that would persist for some time to come</a:t>
            </a:r>
            <a:endParaRPr lang="th-TH" sz="1600" b="1">
              <a:solidFill>
                <a:schemeClr val="accent1"/>
              </a:solidFill>
            </a:endParaRPr>
          </a:p>
        </p:txBody>
      </p:sp>
      <p:sp>
        <p:nvSpPr>
          <p:cNvPr id="10247" name="Line 6"/>
          <p:cNvSpPr>
            <a:spLocks noChangeShapeType="1"/>
          </p:cNvSpPr>
          <p:nvPr/>
        </p:nvSpPr>
        <p:spPr bwMode="auto">
          <a:xfrm>
            <a:off x="508000" y="2951163"/>
            <a:ext cx="3590925" cy="9525"/>
          </a:xfrm>
          <a:prstGeom prst="line">
            <a:avLst/>
          </a:prstGeom>
          <a:noFill/>
          <a:ln w="19050">
            <a:solidFill>
              <a:srgbClr val="99CCFF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0248" name="Text Box 7"/>
          <p:cNvSpPr txBox="1">
            <a:spLocks noChangeArrowheads="1"/>
          </p:cNvSpPr>
          <p:nvPr/>
        </p:nvSpPr>
        <p:spPr bwMode="auto">
          <a:xfrm>
            <a:off x="2297113" y="2659063"/>
            <a:ext cx="1158875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b="1">
                <a:solidFill>
                  <a:srgbClr val="FF33CC"/>
                </a:solidFill>
              </a:rPr>
              <a:t>Start IT</a:t>
            </a:r>
            <a:endParaRPr lang="th-TH" sz="1400" b="1">
              <a:solidFill>
                <a:srgbClr val="FF33CC"/>
              </a:solidFill>
            </a:endParaRPr>
          </a:p>
        </p:txBody>
      </p:sp>
      <p:sp>
        <p:nvSpPr>
          <p:cNvPr id="10249" name="Line 8"/>
          <p:cNvSpPr>
            <a:spLocks noChangeShapeType="1"/>
          </p:cNvSpPr>
          <p:nvPr/>
        </p:nvSpPr>
        <p:spPr bwMode="auto">
          <a:xfrm>
            <a:off x="2874963" y="2941638"/>
            <a:ext cx="9525" cy="720725"/>
          </a:xfrm>
          <a:prstGeom prst="line">
            <a:avLst/>
          </a:prstGeom>
          <a:noFill/>
          <a:ln w="28575">
            <a:solidFill>
              <a:srgbClr val="FF33CC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0250" name="Rectangle 9"/>
          <p:cNvSpPr>
            <a:spLocks noChangeArrowheads="1"/>
          </p:cNvSpPr>
          <p:nvPr/>
        </p:nvSpPr>
        <p:spPr bwMode="auto">
          <a:xfrm>
            <a:off x="3378200" y="1577975"/>
            <a:ext cx="749300" cy="2063750"/>
          </a:xfrm>
          <a:prstGeom prst="rect">
            <a:avLst/>
          </a:prstGeom>
          <a:noFill/>
          <a:ln w="28575" algn="ctr">
            <a:solidFill>
              <a:srgbClr val="FF00FF"/>
            </a:solidFill>
            <a:prstDash val="dash"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pic>
        <p:nvPicPr>
          <p:cNvPr id="10251" name="Picture 10"/>
          <p:cNvPicPr>
            <a:picLocks noChangeAspect="1" noChangeArrowheads="1"/>
          </p:cNvPicPr>
          <p:nvPr/>
        </p:nvPicPr>
        <p:blipFill>
          <a:blip r:embed="rId4"/>
          <a:srcRect l="4938" t="4156" r="3682"/>
          <a:stretch>
            <a:fillRect/>
          </a:stretch>
        </p:blipFill>
        <p:spPr bwMode="auto">
          <a:xfrm>
            <a:off x="693738" y="4338638"/>
            <a:ext cx="3625850" cy="232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2" name="Picture 11"/>
          <p:cNvPicPr>
            <a:picLocks noChangeAspect="1" noChangeArrowheads="1"/>
          </p:cNvPicPr>
          <p:nvPr/>
        </p:nvPicPr>
        <p:blipFill>
          <a:blip r:embed="rId5"/>
          <a:srcRect l="3598" t="2910" r="2826" b="3740"/>
          <a:stretch>
            <a:fillRect/>
          </a:stretch>
        </p:blipFill>
        <p:spPr bwMode="auto">
          <a:xfrm>
            <a:off x="4625975" y="4340225"/>
            <a:ext cx="3667125" cy="220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3" name="Text Box 12"/>
          <p:cNvSpPr txBox="1">
            <a:spLocks noChangeArrowheads="1"/>
          </p:cNvSpPr>
          <p:nvPr/>
        </p:nvSpPr>
        <p:spPr bwMode="auto">
          <a:xfrm>
            <a:off x="1160463" y="4030663"/>
            <a:ext cx="3062287" cy="43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sz="1400" b="1"/>
              <a:t>Headline and Core</a:t>
            </a:r>
            <a:br>
              <a:rPr lang="en-US" sz="1400" b="1"/>
            </a:br>
            <a:r>
              <a:rPr lang="en-US" sz="1400" b="1"/>
              <a:t>Pre- IT (1986M1 – 2000M4)</a:t>
            </a:r>
            <a:endParaRPr lang="th-TH" sz="1400" b="1"/>
          </a:p>
        </p:txBody>
      </p:sp>
      <p:sp>
        <p:nvSpPr>
          <p:cNvPr id="10254" name="Text Box 13"/>
          <p:cNvSpPr txBox="1">
            <a:spLocks noChangeArrowheads="1"/>
          </p:cNvSpPr>
          <p:nvPr/>
        </p:nvSpPr>
        <p:spPr bwMode="auto">
          <a:xfrm>
            <a:off x="5240338" y="4056063"/>
            <a:ext cx="2901950" cy="43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sz="1400" b="1"/>
              <a:t>Headline and Core</a:t>
            </a:r>
            <a:br>
              <a:rPr lang="en-US" sz="1400" b="1"/>
            </a:br>
            <a:r>
              <a:rPr lang="en-US" sz="1400" b="1"/>
              <a:t>Post- IT (2000M5 – 2007M12)</a:t>
            </a:r>
            <a:endParaRPr lang="th-TH" sz="1400" b="1"/>
          </a:p>
        </p:txBody>
      </p:sp>
      <p:grpSp>
        <p:nvGrpSpPr>
          <p:cNvPr id="10255" name="Group 14"/>
          <p:cNvGrpSpPr>
            <a:grpSpLocks/>
          </p:cNvGrpSpPr>
          <p:nvPr/>
        </p:nvGrpSpPr>
        <p:grpSpPr bwMode="auto">
          <a:xfrm>
            <a:off x="6553200" y="4610100"/>
            <a:ext cx="2468563" cy="1201738"/>
            <a:chOff x="4128" y="2904"/>
            <a:chExt cx="1555" cy="757"/>
          </a:xfrm>
        </p:grpSpPr>
        <p:sp>
          <p:nvSpPr>
            <p:cNvPr id="10256" name="AutoShape 15"/>
            <p:cNvSpPr>
              <a:spLocks/>
            </p:cNvSpPr>
            <p:nvPr/>
          </p:nvSpPr>
          <p:spPr bwMode="auto">
            <a:xfrm>
              <a:off x="4735" y="2904"/>
              <a:ext cx="948" cy="383"/>
            </a:xfrm>
            <a:prstGeom prst="borderCallout2">
              <a:avLst>
                <a:gd name="adj1" fmla="val 18801"/>
                <a:gd name="adj2" fmla="val -5065"/>
                <a:gd name="adj3" fmla="val 18801"/>
                <a:gd name="adj4" fmla="val -19199"/>
                <a:gd name="adj5" fmla="val 206787"/>
                <a:gd name="adj6" fmla="val -19306"/>
              </a:avLst>
            </a:prstGeom>
            <a:solidFill>
              <a:srgbClr val="FF99CC"/>
            </a:solidFill>
            <a:ln w="9525" algn="ctr">
              <a:solidFill>
                <a:srgbClr val="CC0066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1200" b="1">
                  <a:solidFill>
                    <a:srgbClr val="CC0066"/>
                  </a:solidFill>
                </a:rPr>
                <a:t>Bumps caused by oil control</a:t>
              </a:r>
              <a:r>
                <a:rPr lang="th-TH" sz="1200" b="1">
                  <a:solidFill>
                    <a:srgbClr val="CC0066"/>
                  </a:solidFill>
                </a:rPr>
                <a:t> </a:t>
              </a:r>
              <a:r>
                <a:rPr lang="en-US" sz="1200" b="1">
                  <a:solidFill>
                    <a:srgbClr val="CC0066"/>
                  </a:solidFill>
                </a:rPr>
                <a:t>during 2004-2005</a:t>
              </a:r>
              <a:endParaRPr lang="th-TH" sz="1200" b="1">
                <a:solidFill>
                  <a:srgbClr val="CC0066"/>
                </a:solidFill>
              </a:endParaRPr>
            </a:p>
          </p:txBody>
        </p:sp>
        <p:sp>
          <p:nvSpPr>
            <p:cNvPr id="10257" name="Line 16"/>
            <p:cNvSpPr>
              <a:spLocks noChangeShapeType="1"/>
            </p:cNvSpPr>
            <p:nvPr/>
          </p:nvSpPr>
          <p:spPr bwMode="auto">
            <a:xfrm flipV="1">
              <a:off x="4128" y="2976"/>
              <a:ext cx="422" cy="685"/>
            </a:xfrm>
            <a:prstGeom prst="line">
              <a:avLst/>
            </a:prstGeom>
            <a:noFill/>
            <a:ln w="9525">
              <a:solidFill>
                <a:srgbClr val="CC0066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1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E2092BA0-7C45-45B1-997D-A666F3D1BB4D}" type="slidenum">
              <a:rPr lang="en-US" smtClean="0"/>
              <a:pPr/>
              <a:t>51</a:t>
            </a:fld>
            <a:endParaRPr lang="th-TH" smtClean="0"/>
          </a:p>
        </p:txBody>
      </p:sp>
      <p:sp>
        <p:nvSpPr>
          <p:cNvPr id="1162242" name="Rectangle 2"/>
          <p:cNvSpPr>
            <a:spLocks noGrp="1" noChangeArrowheads="1"/>
          </p:cNvSpPr>
          <p:nvPr>
            <p:ph type="title"/>
          </p:nvPr>
        </p:nvSpPr>
        <p:spPr>
          <a:xfrm>
            <a:off x="561975" y="95250"/>
            <a:ext cx="8186738" cy="792163"/>
          </a:xfrm>
        </p:spPr>
        <p:txBody>
          <a:bodyPr/>
          <a:lstStyle/>
          <a:p>
            <a:pPr indent="0">
              <a:lnSpc>
                <a:spcPct val="110000"/>
              </a:lnSpc>
              <a:defRPr/>
            </a:pPr>
            <a:r>
              <a:rPr lang="en-US" sz="2400" smtClean="0"/>
              <a:t>Structural change in the demand and supply of oil implies that price could rise further</a:t>
            </a:r>
            <a:endParaRPr lang="th-TH" sz="2400" smtClean="0"/>
          </a:p>
        </p:txBody>
      </p:sp>
      <p:sp>
        <p:nvSpPr>
          <p:cNvPr id="97283" name="Text Box 3"/>
          <p:cNvSpPr txBox="1">
            <a:spLocks noChangeArrowheads="1"/>
          </p:cNvSpPr>
          <p:nvPr/>
        </p:nvSpPr>
        <p:spPr bwMode="auto">
          <a:xfrm>
            <a:off x="261938" y="1187450"/>
            <a:ext cx="3890962" cy="406400"/>
          </a:xfrm>
          <a:prstGeom prst="rect">
            <a:avLst/>
          </a:prstGeom>
          <a:solidFill>
            <a:srgbClr val="FFFF99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/>
              <a:t>Change in Demand</a:t>
            </a:r>
            <a:endParaRPr lang="th-TH" sz="2000" b="1"/>
          </a:p>
        </p:txBody>
      </p:sp>
      <p:sp>
        <p:nvSpPr>
          <p:cNvPr id="97284" name="Text Box 4"/>
          <p:cNvSpPr txBox="1">
            <a:spLocks noChangeArrowheads="1"/>
          </p:cNvSpPr>
          <p:nvPr/>
        </p:nvSpPr>
        <p:spPr bwMode="auto">
          <a:xfrm>
            <a:off x="4733925" y="1189038"/>
            <a:ext cx="3890963" cy="406400"/>
          </a:xfrm>
          <a:prstGeom prst="rect">
            <a:avLst/>
          </a:prstGeom>
          <a:solidFill>
            <a:srgbClr val="CCEC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/>
              <a:t>Change in Supply</a:t>
            </a:r>
            <a:endParaRPr lang="th-TH" sz="2000" b="1"/>
          </a:p>
        </p:txBody>
      </p:sp>
      <p:sp>
        <p:nvSpPr>
          <p:cNvPr id="97285" name="Text Box 5"/>
          <p:cNvSpPr txBox="1">
            <a:spLocks noChangeArrowheads="1"/>
          </p:cNvSpPr>
          <p:nvPr/>
        </p:nvSpPr>
        <p:spPr bwMode="auto">
          <a:xfrm>
            <a:off x="255588" y="1747838"/>
            <a:ext cx="1770062" cy="1200150"/>
          </a:xfrm>
          <a:prstGeom prst="rect">
            <a:avLst/>
          </a:prstGeom>
          <a:solidFill>
            <a:srgbClr val="FFFF99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50000"/>
              </a:spcBef>
            </a:pPr>
            <a:r>
              <a:rPr lang="en-US" sz="1400" b="1"/>
              <a:t>High demand with limited production capacity of bio-fuel</a:t>
            </a:r>
            <a:endParaRPr lang="th-TH" sz="1400" b="1"/>
          </a:p>
        </p:txBody>
      </p:sp>
      <p:sp>
        <p:nvSpPr>
          <p:cNvPr id="97286" name="Text Box 6"/>
          <p:cNvSpPr txBox="1">
            <a:spLocks noChangeArrowheads="1"/>
          </p:cNvSpPr>
          <p:nvPr/>
        </p:nvSpPr>
        <p:spPr bwMode="auto">
          <a:xfrm>
            <a:off x="2259013" y="1760538"/>
            <a:ext cx="1851025" cy="1200150"/>
          </a:xfrm>
          <a:prstGeom prst="rect">
            <a:avLst/>
          </a:prstGeom>
          <a:solidFill>
            <a:srgbClr val="FFFF99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50000"/>
              </a:spcBef>
            </a:pPr>
            <a:r>
              <a:rPr lang="en-US" sz="1400" b="1"/>
              <a:t>Increases in investment in commodities</a:t>
            </a:r>
            <a:endParaRPr lang="th-TH" sz="1400" b="1"/>
          </a:p>
        </p:txBody>
      </p:sp>
      <p:sp>
        <p:nvSpPr>
          <p:cNvPr id="97287" name="Text Box 7"/>
          <p:cNvSpPr txBox="1">
            <a:spLocks noChangeArrowheads="1"/>
          </p:cNvSpPr>
          <p:nvPr/>
        </p:nvSpPr>
        <p:spPr bwMode="auto">
          <a:xfrm>
            <a:off x="4719638" y="1763713"/>
            <a:ext cx="1851025" cy="1179512"/>
          </a:xfrm>
          <a:prstGeom prst="rect">
            <a:avLst/>
          </a:prstGeom>
          <a:solidFill>
            <a:srgbClr val="CCEC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50000"/>
              </a:spcBef>
            </a:pPr>
            <a:r>
              <a:rPr lang="en-US" sz="1400" b="1"/>
              <a:t>Supply less sensitive to price</a:t>
            </a:r>
            <a:endParaRPr lang="th-TH" sz="1400" b="1"/>
          </a:p>
        </p:txBody>
      </p:sp>
      <p:sp>
        <p:nvSpPr>
          <p:cNvPr id="97288" name="Text Box 8"/>
          <p:cNvSpPr txBox="1">
            <a:spLocks noChangeArrowheads="1"/>
          </p:cNvSpPr>
          <p:nvPr/>
        </p:nvSpPr>
        <p:spPr bwMode="auto">
          <a:xfrm>
            <a:off x="6735763" y="1765300"/>
            <a:ext cx="1851025" cy="1158875"/>
          </a:xfrm>
          <a:prstGeom prst="rect">
            <a:avLst/>
          </a:prstGeom>
          <a:solidFill>
            <a:srgbClr val="CCEC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50000"/>
              </a:spcBef>
            </a:pPr>
            <a:r>
              <a:rPr lang="en-US" sz="1400" b="1"/>
              <a:t>OPEC continues to dominate market</a:t>
            </a:r>
            <a:endParaRPr lang="th-TH" sz="1400" b="1"/>
          </a:p>
        </p:txBody>
      </p:sp>
      <p:sp>
        <p:nvSpPr>
          <p:cNvPr id="97289" name="Text Box 9"/>
          <p:cNvSpPr txBox="1">
            <a:spLocks noChangeArrowheads="1"/>
          </p:cNvSpPr>
          <p:nvPr/>
        </p:nvSpPr>
        <p:spPr bwMode="auto">
          <a:xfrm>
            <a:off x="415925" y="5410200"/>
            <a:ext cx="2997200" cy="739775"/>
          </a:xfrm>
          <a:prstGeom prst="rect">
            <a:avLst/>
          </a:prstGeom>
          <a:solidFill>
            <a:srgbClr val="FF99CC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182563" indent="-182563">
              <a:buFont typeface="Wingdings" pitchFamily="2" charset="2"/>
              <a:buChar char="§"/>
            </a:pPr>
            <a:r>
              <a:rPr lang="en-US" sz="1400" b="1"/>
              <a:t>Geopolitics</a:t>
            </a:r>
          </a:p>
          <a:p>
            <a:pPr marL="182563" indent="-182563">
              <a:buFont typeface="Wingdings" pitchFamily="2" charset="2"/>
              <a:buChar char="§"/>
            </a:pPr>
            <a:r>
              <a:rPr lang="en-US" sz="1400" b="1"/>
              <a:t>Weather</a:t>
            </a:r>
            <a:endParaRPr lang="th-TH" sz="1400" b="1"/>
          </a:p>
          <a:p>
            <a:pPr marL="182563" indent="-182563">
              <a:buFont typeface="Wingdings" pitchFamily="2" charset="2"/>
              <a:buChar char="§"/>
            </a:pPr>
            <a:r>
              <a:rPr lang="en-US" sz="1400" b="1"/>
              <a:t>Investor Speculation</a:t>
            </a:r>
            <a:endParaRPr lang="th-TH" sz="1400" b="1"/>
          </a:p>
        </p:txBody>
      </p:sp>
      <p:sp>
        <p:nvSpPr>
          <p:cNvPr id="97290" name="AutoShape 10"/>
          <p:cNvSpPr>
            <a:spLocks noChangeArrowheads="1"/>
          </p:cNvSpPr>
          <p:nvPr/>
        </p:nvSpPr>
        <p:spPr bwMode="auto">
          <a:xfrm rot="3852239">
            <a:off x="2280444" y="4226719"/>
            <a:ext cx="393700" cy="674688"/>
          </a:xfrm>
          <a:prstGeom prst="upArrow">
            <a:avLst>
              <a:gd name="adj1" fmla="val 50000"/>
              <a:gd name="adj2" fmla="val 42843"/>
            </a:avLst>
          </a:prstGeom>
          <a:solidFill>
            <a:srgbClr val="FF33CC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97291" name="AutoShape 11"/>
          <p:cNvSpPr>
            <a:spLocks noChangeArrowheads="1"/>
          </p:cNvSpPr>
          <p:nvPr/>
        </p:nvSpPr>
        <p:spPr bwMode="auto">
          <a:xfrm rot="7140744">
            <a:off x="2424907" y="2948781"/>
            <a:ext cx="393700" cy="674687"/>
          </a:xfrm>
          <a:prstGeom prst="upArrow">
            <a:avLst>
              <a:gd name="adj1" fmla="val 50000"/>
              <a:gd name="adj2" fmla="val 42843"/>
            </a:avLst>
          </a:prstGeom>
          <a:solidFill>
            <a:srgbClr val="FFCC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97292" name="AutoShape 12"/>
          <p:cNvSpPr>
            <a:spLocks noChangeArrowheads="1"/>
          </p:cNvSpPr>
          <p:nvPr/>
        </p:nvSpPr>
        <p:spPr bwMode="auto">
          <a:xfrm rot="-7196375">
            <a:off x="5753894" y="2944019"/>
            <a:ext cx="393700" cy="674688"/>
          </a:xfrm>
          <a:prstGeom prst="upArrow">
            <a:avLst>
              <a:gd name="adj1" fmla="val 50000"/>
              <a:gd name="adj2" fmla="val 42843"/>
            </a:avLst>
          </a:prstGeom>
          <a:solidFill>
            <a:srgbClr val="6699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97293" name="Text Box 13"/>
          <p:cNvSpPr txBox="1">
            <a:spLocks noChangeArrowheads="1"/>
          </p:cNvSpPr>
          <p:nvPr/>
        </p:nvSpPr>
        <p:spPr bwMode="auto">
          <a:xfrm>
            <a:off x="6451600" y="4664075"/>
            <a:ext cx="2147888" cy="1333500"/>
          </a:xfrm>
          <a:prstGeom prst="rect">
            <a:avLst/>
          </a:prstGeom>
          <a:solidFill>
            <a:srgbClr val="CCFF99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7800" indent="-177800">
              <a:lnSpc>
                <a:spcPct val="80000"/>
              </a:lnSpc>
              <a:spcBef>
                <a:spcPct val="50000"/>
              </a:spcBef>
              <a:buFont typeface="Wingdings" pitchFamily="2" charset="2"/>
              <a:buChar char="§"/>
            </a:pPr>
            <a:r>
              <a:rPr lang="en-US" sz="1400" b="1"/>
              <a:t>Oil price likely to rise</a:t>
            </a:r>
            <a:endParaRPr lang="th-TH" sz="1400" b="1"/>
          </a:p>
          <a:p>
            <a:pPr marL="177800" indent="-177800">
              <a:lnSpc>
                <a:spcPct val="80000"/>
              </a:lnSpc>
              <a:spcBef>
                <a:spcPct val="50000"/>
              </a:spcBef>
              <a:buFont typeface="Wingdings" pitchFamily="2" charset="2"/>
              <a:buChar char="§"/>
            </a:pPr>
            <a:r>
              <a:rPr lang="en-US" sz="1400" b="1"/>
              <a:t>Higher volatility</a:t>
            </a:r>
            <a:endParaRPr lang="th-TH" sz="1400" b="1"/>
          </a:p>
          <a:p>
            <a:pPr marL="177800" indent="-177800">
              <a:lnSpc>
                <a:spcPct val="80000"/>
              </a:lnSpc>
              <a:spcBef>
                <a:spcPct val="50000"/>
              </a:spcBef>
              <a:buFont typeface="Wingdings" pitchFamily="2" charset="2"/>
              <a:buChar char="§"/>
            </a:pPr>
            <a:r>
              <a:rPr lang="en-US" sz="1400" b="1"/>
              <a:t>More likely to overshoot and remain high</a:t>
            </a:r>
            <a:endParaRPr lang="th-TH" sz="1400" b="1"/>
          </a:p>
        </p:txBody>
      </p:sp>
      <p:sp>
        <p:nvSpPr>
          <p:cNvPr id="97294" name="Oval 14"/>
          <p:cNvSpPr>
            <a:spLocks noChangeArrowheads="1"/>
          </p:cNvSpPr>
          <p:nvPr/>
        </p:nvSpPr>
        <p:spPr bwMode="auto">
          <a:xfrm>
            <a:off x="2960688" y="3371850"/>
            <a:ext cx="2773362" cy="1241425"/>
          </a:xfrm>
          <a:prstGeom prst="ellipse">
            <a:avLst/>
          </a:prstGeom>
          <a:solidFill>
            <a:srgbClr val="FF99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en-US" sz="1800" b="1"/>
              <a:t>Lower ability to absorb shocks</a:t>
            </a:r>
            <a:endParaRPr lang="th-TH" sz="1800" b="1"/>
          </a:p>
        </p:txBody>
      </p:sp>
      <p:sp>
        <p:nvSpPr>
          <p:cNvPr id="97295" name="AutoShape 15"/>
          <p:cNvSpPr>
            <a:spLocks noChangeArrowheads="1"/>
          </p:cNvSpPr>
          <p:nvPr/>
        </p:nvSpPr>
        <p:spPr bwMode="auto">
          <a:xfrm rot="5400000">
            <a:off x="4610894" y="4460082"/>
            <a:ext cx="1177925" cy="1817687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18029 h 21600"/>
              <a:gd name="T20" fmla="*/ 18310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6797" y="0"/>
                </a:moveTo>
                <a:lnTo>
                  <a:pt x="11993" y="7017"/>
                </a:lnTo>
                <a:lnTo>
                  <a:pt x="15283" y="7017"/>
                </a:lnTo>
                <a:lnTo>
                  <a:pt x="15283" y="18029"/>
                </a:lnTo>
                <a:lnTo>
                  <a:pt x="0" y="18029"/>
                </a:lnTo>
                <a:lnTo>
                  <a:pt x="0" y="21600"/>
                </a:lnTo>
                <a:lnTo>
                  <a:pt x="18310" y="21600"/>
                </a:lnTo>
                <a:lnTo>
                  <a:pt x="18310" y="7017"/>
                </a:lnTo>
                <a:lnTo>
                  <a:pt x="21600" y="7017"/>
                </a:lnTo>
                <a:close/>
              </a:path>
            </a:pathLst>
          </a:cu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97296" name="Text Box 16"/>
          <p:cNvSpPr txBox="1">
            <a:spLocks noChangeArrowheads="1"/>
          </p:cNvSpPr>
          <p:nvPr/>
        </p:nvSpPr>
        <p:spPr bwMode="auto">
          <a:xfrm>
            <a:off x="404813" y="4873625"/>
            <a:ext cx="2984500" cy="346075"/>
          </a:xfrm>
          <a:prstGeom prst="rect">
            <a:avLst/>
          </a:prstGeom>
          <a:solidFill>
            <a:srgbClr val="FF99CC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/>
              <a:t>Higher probability of shocks</a:t>
            </a:r>
            <a:endParaRPr lang="th-TH" sz="16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C54257F-AB15-42D8-BA3A-09317FAE57B2}" type="slidenum">
              <a:rPr lang="en-US" smtClean="0"/>
              <a:pPr/>
              <a:t>52</a:t>
            </a:fld>
            <a:endParaRPr lang="th-TH" smtClean="0"/>
          </a:p>
        </p:txBody>
      </p:sp>
      <p:sp>
        <p:nvSpPr>
          <p:cNvPr id="98306" name="Text Box 2"/>
          <p:cNvSpPr txBox="1">
            <a:spLocks noChangeArrowheads="1"/>
          </p:cNvSpPr>
          <p:nvPr/>
        </p:nvSpPr>
        <p:spPr bwMode="auto">
          <a:xfrm>
            <a:off x="255588" y="1747838"/>
            <a:ext cx="1770062" cy="1338262"/>
          </a:xfrm>
          <a:prstGeom prst="rect">
            <a:avLst/>
          </a:prstGeom>
          <a:solidFill>
            <a:srgbClr val="FFFF99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50000"/>
              </a:spcBef>
            </a:pPr>
            <a:r>
              <a:rPr lang="en-US" sz="1400" b="1"/>
              <a:t>Higher demand from China and India</a:t>
            </a:r>
            <a:endParaRPr lang="th-TH" sz="1400" b="1"/>
          </a:p>
        </p:txBody>
      </p:sp>
      <p:sp>
        <p:nvSpPr>
          <p:cNvPr id="98307" name="Text Box 3"/>
          <p:cNvSpPr txBox="1">
            <a:spLocks noChangeArrowheads="1"/>
          </p:cNvSpPr>
          <p:nvPr/>
        </p:nvSpPr>
        <p:spPr bwMode="auto">
          <a:xfrm>
            <a:off x="2259013" y="1760538"/>
            <a:ext cx="1851025" cy="1311275"/>
          </a:xfrm>
          <a:prstGeom prst="rect">
            <a:avLst/>
          </a:prstGeom>
          <a:solidFill>
            <a:srgbClr val="FFFF99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50000"/>
              </a:spcBef>
            </a:pPr>
            <a:r>
              <a:rPr lang="en-US" sz="1400" b="1"/>
              <a:t>Bio-fuel production</a:t>
            </a:r>
            <a:r>
              <a:rPr lang="th-TH" sz="1400" b="1"/>
              <a:t> </a:t>
            </a:r>
          </a:p>
        </p:txBody>
      </p:sp>
      <p:sp>
        <p:nvSpPr>
          <p:cNvPr id="98308" name="Text Box 4"/>
          <p:cNvSpPr txBox="1">
            <a:spLocks noChangeArrowheads="1"/>
          </p:cNvSpPr>
          <p:nvPr/>
        </p:nvSpPr>
        <p:spPr bwMode="auto">
          <a:xfrm>
            <a:off x="4748213" y="1763713"/>
            <a:ext cx="1851025" cy="1270000"/>
          </a:xfrm>
          <a:prstGeom prst="rect">
            <a:avLst/>
          </a:prstGeom>
          <a:solidFill>
            <a:srgbClr val="CCEC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50000"/>
              </a:spcBef>
            </a:pPr>
            <a:r>
              <a:rPr lang="en-US" sz="1400" b="1"/>
              <a:t>Limited capacity to increase supply</a:t>
            </a:r>
            <a:r>
              <a:rPr lang="th-TH" sz="1400" b="1"/>
              <a:t> </a:t>
            </a:r>
          </a:p>
        </p:txBody>
      </p:sp>
      <p:sp>
        <p:nvSpPr>
          <p:cNvPr id="98309" name="AutoShape 5"/>
          <p:cNvSpPr>
            <a:spLocks noChangeArrowheads="1"/>
          </p:cNvSpPr>
          <p:nvPr/>
        </p:nvSpPr>
        <p:spPr bwMode="auto">
          <a:xfrm rot="3852239">
            <a:off x="2489994" y="4226719"/>
            <a:ext cx="393700" cy="674688"/>
          </a:xfrm>
          <a:prstGeom prst="upArrow">
            <a:avLst>
              <a:gd name="adj1" fmla="val 50000"/>
              <a:gd name="adj2" fmla="val 42843"/>
            </a:avLst>
          </a:prstGeom>
          <a:solidFill>
            <a:srgbClr val="FF33CC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98310" name="AutoShape 6"/>
          <p:cNvSpPr>
            <a:spLocks noChangeArrowheads="1"/>
          </p:cNvSpPr>
          <p:nvPr/>
        </p:nvSpPr>
        <p:spPr bwMode="auto">
          <a:xfrm rot="7191995">
            <a:off x="2504282" y="3078956"/>
            <a:ext cx="393700" cy="674687"/>
          </a:xfrm>
          <a:prstGeom prst="upArrow">
            <a:avLst>
              <a:gd name="adj1" fmla="val 50000"/>
              <a:gd name="adj2" fmla="val 42843"/>
            </a:avLst>
          </a:prstGeom>
          <a:solidFill>
            <a:srgbClr val="FFCC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98311" name="AutoShape 7"/>
          <p:cNvSpPr>
            <a:spLocks noChangeArrowheads="1"/>
          </p:cNvSpPr>
          <p:nvPr/>
        </p:nvSpPr>
        <p:spPr bwMode="auto">
          <a:xfrm rot="-7404977">
            <a:off x="5718969" y="3015456"/>
            <a:ext cx="393700" cy="674688"/>
          </a:xfrm>
          <a:prstGeom prst="upArrow">
            <a:avLst>
              <a:gd name="adj1" fmla="val 50000"/>
              <a:gd name="adj2" fmla="val 42843"/>
            </a:avLst>
          </a:prstGeom>
          <a:solidFill>
            <a:srgbClr val="6699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98312" name="Text Box 8"/>
          <p:cNvSpPr txBox="1">
            <a:spLocks noChangeArrowheads="1"/>
          </p:cNvSpPr>
          <p:nvPr/>
        </p:nvSpPr>
        <p:spPr bwMode="auto">
          <a:xfrm>
            <a:off x="6380163" y="5392738"/>
            <a:ext cx="2147887" cy="441325"/>
          </a:xfrm>
          <a:prstGeom prst="rect">
            <a:avLst/>
          </a:prstGeom>
          <a:solidFill>
            <a:srgbClr val="CCFF99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spcBef>
                <a:spcPct val="50000"/>
              </a:spcBef>
              <a:buFont typeface="Wingdings" pitchFamily="2" charset="2"/>
              <a:buNone/>
            </a:pPr>
            <a:r>
              <a:rPr lang="en-US" sz="1400" b="1"/>
              <a:t>Raw food prices likely to rise further</a:t>
            </a:r>
            <a:endParaRPr lang="th-TH" sz="1400" b="1"/>
          </a:p>
        </p:txBody>
      </p:sp>
      <p:sp>
        <p:nvSpPr>
          <p:cNvPr id="98313" name="Oval 9"/>
          <p:cNvSpPr>
            <a:spLocks noChangeArrowheads="1"/>
          </p:cNvSpPr>
          <p:nvPr/>
        </p:nvSpPr>
        <p:spPr bwMode="auto">
          <a:xfrm>
            <a:off x="2960688" y="3371850"/>
            <a:ext cx="2773362" cy="1241425"/>
          </a:xfrm>
          <a:prstGeom prst="ellipse">
            <a:avLst/>
          </a:prstGeom>
          <a:solidFill>
            <a:srgbClr val="FF99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en-US" sz="1800" b="1"/>
              <a:t>Lower ability to absorb shocks</a:t>
            </a:r>
            <a:endParaRPr lang="th-TH" sz="1800" b="1"/>
          </a:p>
        </p:txBody>
      </p:sp>
      <p:sp>
        <p:nvSpPr>
          <p:cNvPr id="98314" name="AutoShape 10"/>
          <p:cNvSpPr>
            <a:spLocks noChangeArrowheads="1"/>
          </p:cNvSpPr>
          <p:nvPr/>
        </p:nvSpPr>
        <p:spPr bwMode="auto">
          <a:xfrm rot="5400000">
            <a:off x="4610894" y="4460082"/>
            <a:ext cx="1177925" cy="1817687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18029 h 21600"/>
              <a:gd name="T20" fmla="*/ 18310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6797" y="0"/>
                </a:moveTo>
                <a:lnTo>
                  <a:pt x="11993" y="7017"/>
                </a:lnTo>
                <a:lnTo>
                  <a:pt x="15283" y="7017"/>
                </a:lnTo>
                <a:lnTo>
                  <a:pt x="15283" y="18029"/>
                </a:lnTo>
                <a:lnTo>
                  <a:pt x="0" y="18029"/>
                </a:lnTo>
                <a:lnTo>
                  <a:pt x="0" y="21600"/>
                </a:lnTo>
                <a:lnTo>
                  <a:pt x="18310" y="21600"/>
                </a:lnTo>
                <a:lnTo>
                  <a:pt x="18310" y="7017"/>
                </a:lnTo>
                <a:lnTo>
                  <a:pt x="21600" y="7017"/>
                </a:lnTo>
                <a:close/>
              </a:path>
            </a:pathLst>
          </a:custGeom>
          <a:solidFill>
            <a:srgbClr val="009900"/>
          </a:solidFill>
          <a:ln w="9525" algn="ctr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98315" name="Text Box 11"/>
          <p:cNvSpPr txBox="1">
            <a:spLocks noChangeArrowheads="1"/>
          </p:cNvSpPr>
          <p:nvPr/>
        </p:nvSpPr>
        <p:spPr bwMode="auto">
          <a:xfrm>
            <a:off x="404813" y="4873625"/>
            <a:ext cx="2984500" cy="527050"/>
          </a:xfrm>
          <a:prstGeom prst="rect">
            <a:avLst/>
          </a:prstGeom>
          <a:solidFill>
            <a:srgbClr val="FF99CC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b="1"/>
              <a:t>Higher probability of shocks due to global warming</a:t>
            </a:r>
            <a:endParaRPr lang="th-TH" sz="1400" b="1"/>
          </a:p>
        </p:txBody>
      </p:sp>
      <p:sp>
        <p:nvSpPr>
          <p:cNvPr id="1163276" name="Rectangle 12"/>
          <p:cNvSpPr>
            <a:spLocks noGrp="1" noChangeArrowheads="1"/>
          </p:cNvSpPr>
          <p:nvPr>
            <p:ph type="title"/>
          </p:nvPr>
        </p:nvSpPr>
        <p:spPr>
          <a:xfrm>
            <a:off x="877888" y="0"/>
            <a:ext cx="8008937" cy="946150"/>
          </a:xfrm>
        </p:spPr>
        <p:txBody>
          <a:bodyPr/>
          <a:lstStyle/>
          <a:p>
            <a:pPr indent="0">
              <a:lnSpc>
                <a:spcPct val="120000"/>
              </a:lnSpc>
              <a:defRPr/>
            </a:pPr>
            <a:r>
              <a:rPr lang="en-US" sz="2400" smtClean="0"/>
              <a:t>In the same spirit, raw food prices could </a:t>
            </a:r>
            <a:br>
              <a:rPr lang="en-US" sz="2400" smtClean="0"/>
            </a:br>
            <a:r>
              <a:rPr lang="en-US" sz="2400" smtClean="0"/>
              <a:t>also rise further</a:t>
            </a:r>
            <a:endParaRPr lang="th-TH" sz="2400" smtClean="0"/>
          </a:p>
        </p:txBody>
      </p:sp>
      <p:sp>
        <p:nvSpPr>
          <p:cNvPr id="98317" name="Text Box 13"/>
          <p:cNvSpPr txBox="1">
            <a:spLocks noChangeArrowheads="1"/>
          </p:cNvSpPr>
          <p:nvPr/>
        </p:nvSpPr>
        <p:spPr bwMode="auto">
          <a:xfrm>
            <a:off x="6778625" y="1776413"/>
            <a:ext cx="1851025" cy="1241425"/>
          </a:xfrm>
          <a:prstGeom prst="rect">
            <a:avLst/>
          </a:prstGeom>
          <a:solidFill>
            <a:srgbClr val="CCEC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50000"/>
              </a:spcBef>
            </a:pPr>
            <a:r>
              <a:rPr lang="en-US" sz="1400" b="1"/>
              <a:t>Low and declining ratio of stock to use</a:t>
            </a:r>
            <a:endParaRPr lang="th-TH" sz="1400" b="1"/>
          </a:p>
        </p:txBody>
      </p:sp>
      <p:sp>
        <p:nvSpPr>
          <p:cNvPr id="98318" name="Text Box 14"/>
          <p:cNvSpPr txBox="1">
            <a:spLocks noChangeArrowheads="1"/>
          </p:cNvSpPr>
          <p:nvPr/>
        </p:nvSpPr>
        <p:spPr bwMode="auto">
          <a:xfrm>
            <a:off x="261938" y="1187450"/>
            <a:ext cx="3890962" cy="406400"/>
          </a:xfrm>
          <a:prstGeom prst="rect">
            <a:avLst/>
          </a:prstGeom>
          <a:solidFill>
            <a:srgbClr val="FFFF99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/>
              <a:t>Change in Demand</a:t>
            </a:r>
            <a:endParaRPr lang="th-TH" sz="2000" b="1"/>
          </a:p>
        </p:txBody>
      </p:sp>
      <p:sp>
        <p:nvSpPr>
          <p:cNvPr id="98319" name="Text Box 15"/>
          <p:cNvSpPr txBox="1">
            <a:spLocks noChangeArrowheads="1"/>
          </p:cNvSpPr>
          <p:nvPr/>
        </p:nvSpPr>
        <p:spPr bwMode="auto">
          <a:xfrm>
            <a:off x="4733925" y="1189038"/>
            <a:ext cx="3890963" cy="406400"/>
          </a:xfrm>
          <a:prstGeom prst="rect">
            <a:avLst/>
          </a:prstGeom>
          <a:solidFill>
            <a:srgbClr val="CCEC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/>
              <a:t>Change in Supply</a:t>
            </a:r>
            <a:endParaRPr lang="th-TH" sz="20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29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2E2F57B3-BBF9-4C0C-80D3-9DB83EA1D552}" type="slidenum">
              <a:rPr lang="en-US" smtClean="0"/>
              <a:pPr/>
              <a:t>53</a:t>
            </a:fld>
            <a:endParaRPr lang="th-TH" smtClean="0"/>
          </a:p>
        </p:txBody>
      </p:sp>
      <p:sp>
        <p:nvSpPr>
          <p:cNvPr id="1166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defRPr/>
            </a:pPr>
            <a:r>
              <a:rPr lang="en-US" sz="3600" dirty="0" smtClean="0"/>
              <a:t>What next for Thailand?</a:t>
            </a:r>
            <a:endParaRPr lang="th-TH" sz="3600" dirty="0" smtClean="0"/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203325"/>
            <a:ext cx="8167687" cy="4576763"/>
          </a:xfrm>
        </p:spPr>
        <p:txBody>
          <a:bodyPr/>
          <a:lstStyle/>
          <a:p>
            <a:pPr>
              <a:lnSpc>
                <a:spcPct val="120000"/>
              </a:lnSpc>
            </a:pPr>
            <a:r>
              <a:rPr lang="en-US" smtClean="0"/>
              <a:t>Given the above analysis, it is clear that raw food and energy would play a more significant role in driving inflation dynamics, going forward.</a:t>
            </a:r>
          </a:p>
          <a:p>
            <a:pPr>
              <a:lnSpc>
                <a:spcPct val="120000"/>
              </a:lnSpc>
            </a:pPr>
            <a:r>
              <a:rPr lang="en-US" smtClean="0"/>
              <a:t>It is also clear that other IT countries have moved away from core inflation.</a:t>
            </a:r>
          </a:p>
          <a:p>
            <a:pPr>
              <a:lnSpc>
                <a:spcPct val="120000"/>
              </a:lnSpc>
            </a:pPr>
            <a:r>
              <a:rPr lang="en-GB" smtClean="0">
                <a:solidFill>
                  <a:srgbClr val="9900FF"/>
                </a:solidFill>
              </a:rPr>
              <a:t>Therefore, core or headline inflation??</a:t>
            </a:r>
          </a:p>
          <a:p>
            <a:pPr>
              <a:lnSpc>
                <a:spcPct val="120000"/>
              </a:lnSpc>
            </a:pPr>
            <a:r>
              <a:rPr lang="en-GB" smtClean="0">
                <a:solidFill>
                  <a:srgbClr val="FF0000"/>
                </a:solidFill>
              </a:rPr>
              <a:t>What is the target and how wide is the band (present: 0.5 -3.0%)?</a:t>
            </a:r>
          </a:p>
          <a:p>
            <a:pPr>
              <a:lnSpc>
                <a:spcPct val="120000"/>
              </a:lnSpc>
            </a:pPr>
            <a:r>
              <a:rPr lang="en-GB" smtClean="0">
                <a:solidFill>
                  <a:srgbClr val="C00000"/>
                </a:solidFill>
              </a:rPr>
              <a:t>The length of period for calculating the inflation rate (present: quarterly)?</a:t>
            </a:r>
            <a:endParaRPr lang="en-US" smtClean="0">
              <a:solidFill>
                <a:srgbClr val="C00000"/>
              </a:solidFill>
            </a:endParaRPr>
          </a:p>
          <a:p>
            <a:pPr>
              <a:lnSpc>
                <a:spcPct val="120000"/>
              </a:lnSpc>
              <a:buFont typeface="Wingdings" pitchFamily="2" charset="2"/>
              <a:buNone/>
            </a:pPr>
            <a:endParaRPr lang="en-US" smtClean="0">
              <a:solidFill>
                <a:srgbClr val="99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3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9DB7A254-AB2D-43EF-BE81-75877253A634}" type="slidenum">
              <a:rPr lang="en-US" smtClean="0"/>
              <a:pPr/>
              <a:t>54</a:t>
            </a:fld>
            <a:endParaRPr lang="th-TH" smtClean="0"/>
          </a:p>
        </p:txBody>
      </p:sp>
      <p:sp>
        <p:nvSpPr>
          <p:cNvPr id="1060866" name="Rectangle 2"/>
          <p:cNvSpPr>
            <a:spLocks noGrp="1" noChangeArrowheads="1"/>
          </p:cNvSpPr>
          <p:nvPr>
            <p:ph type="title"/>
          </p:nvPr>
        </p:nvSpPr>
        <p:spPr>
          <a:xfrm>
            <a:off x="738188" y="95250"/>
            <a:ext cx="8186737" cy="792163"/>
          </a:xfrm>
        </p:spPr>
        <p:txBody>
          <a:bodyPr/>
          <a:lstStyle/>
          <a:p>
            <a:pPr indent="0">
              <a:lnSpc>
                <a:spcPct val="120000"/>
              </a:lnSpc>
              <a:defRPr/>
            </a:pPr>
            <a:r>
              <a:rPr lang="en-US" sz="2400" smtClean="0"/>
              <a:t>Main considerations for monetary policy in Thailand</a:t>
            </a:r>
            <a:r>
              <a:rPr lang="th-TH" sz="2400" smtClean="0"/>
              <a:t> </a:t>
            </a:r>
            <a:r>
              <a:rPr lang="en-US" sz="2400" smtClean="0"/>
              <a:t/>
            </a:r>
            <a:br>
              <a:rPr lang="en-US" sz="2400" smtClean="0"/>
            </a:br>
            <a:r>
              <a:rPr lang="en-US" sz="2400" smtClean="0"/>
              <a:t>at present under the inflation targeting framework:</a:t>
            </a:r>
            <a:endParaRPr lang="th-TH" sz="2400" smtClean="0"/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7025" y="1203325"/>
            <a:ext cx="8362950" cy="5256213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smtClean="0"/>
              <a:t>The BOT’s inflation targeting framework has meant that domestic price stability remains the number one priority for monetary policy</a:t>
            </a:r>
            <a:endParaRPr lang="th-TH" smtClean="0"/>
          </a:p>
          <a:p>
            <a:pPr>
              <a:lnSpc>
                <a:spcPct val="110000"/>
              </a:lnSpc>
              <a:buClr>
                <a:schemeClr val="accent2"/>
              </a:buClr>
            </a:pPr>
            <a:r>
              <a:rPr lang="en-US" smtClean="0">
                <a:solidFill>
                  <a:schemeClr val="accent2"/>
                </a:solidFill>
              </a:rPr>
              <a:t>How much weight should be given to economic growth?</a:t>
            </a:r>
          </a:p>
          <a:p>
            <a:pPr lvl="1">
              <a:lnSpc>
                <a:spcPct val="110000"/>
              </a:lnSpc>
            </a:pPr>
            <a:r>
              <a:rPr lang="en-US" sz="2400" smtClean="0"/>
              <a:t>In practice, much weight given to growth, particularly during the “hambuger” crisis</a:t>
            </a:r>
          </a:p>
          <a:p>
            <a:pPr lvl="1">
              <a:lnSpc>
                <a:spcPct val="110000"/>
              </a:lnSpc>
            </a:pPr>
            <a:r>
              <a:rPr lang="en-US" sz="2400" smtClean="0"/>
              <a:t>Policy rate reduction for four times during December 2008 and April 2009, from 3.75% to 1.25%</a:t>
            </a:r>
          </a:p>
          <a:p>
            <a:pPr lvl="1">
              <a:lnSpc>
                <a:spcPct val="110000"/>
              </a:lnSpc>
            </a:pPr>
            <a:r>
              <a:rPr lang="en-US" sz="2400" smtClean="0"/>
              <a:t>“Flexible inflation targeting” policy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7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7FF76D18-72CC-4572-9092-D238A0B5B276}" type="slidenum">
              <a:rPr lang="en-US" smtClean="0"/>
              <a:pPr/>
              <a:t>55</a:t>
            </a:fld>
            <a:endParaRPr lang="th-TH" smtClean="0"/>
          </a:p>
        </p:txBody>
      </p:sp>
      <p:sp>
        <p:nvSpPr>
          <p:cNvPr id="1060866" name="Rectangle 2"/>
          <p:cNvSpPr>
            <a:spLocks noGrp="1" noChangeArrowheads="1"/>
          </p:cNvSpPr>
          <p:nvPr>
            <p:ph type="title"/>
          </p:nvPr>
        </p:nvSpPr>
        <p:spPr>
          <a:xfrm>
            <a:off x="738188" y="95250"/>
            <a:ext cx="8186737" cy="792163"/>
          </a:xfrm>
        </p:spPr>
        <p:txBody>
          <a:bodyPr/>
          <a:lstStyle/>
          <a:p>
            <a:pPr indent="0">
              <a:lnSpc>
                <a:spcPct val="120000"/>
              </a:lnSpc>
              <a:defRPr/>
            </a:pPr>
            <a:r>
              <a:rPr lang="en-US" sz="2400" smtClean="0"/>
              <a:t>Main considerations for monetary policy in Thailand</a:t>
            </a:r>
            <a:r>
              <a:rPr lang="th-TH" sz="2400" smtClean="0"/>
              <a:t> </a:t>
            </a:r>
            <a:r>
              <a:rPr lang="en-US" sz="2400" smtClean="0"/>
              <a:t/>
            </a:r>
            <a:br>
              <a:rPr lang="en-US" sz="2400" smtClean="0"/>
            </a:br>
            <a:r>
              <a:rPr lang="en-US" sz="2400" smtClean="0"/>
              <a:t>at present under the inflation targeting framework:</a:t>
            </a:r>
            <a:endParaRPr lang="th-TH" sz="2400" smtClean="0"/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7025" y="1203325"/>
            <a:ext cx="8362950" cy="5256213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smtClean="0"/>
              <a:t>At the same time, in the context of increased financial flows into the region, the BOT’s has to prevent excessive exchange rate volatility</a:t>
            </a:r>
          </a:p>
          <a:p>
            <a:pPr>
              <a:lnSpc>
                <a:spcPct val="110000"/>
              </a:lnSpc>
            </a:pPr>
            <a:r>
              <a:rPr lang="en-US" smtClean="0"/>
              <a:t>The BOT has prevented volatile capital inflows from disrupting the domestic economy through</a:t>
            </a:r>
          </a:p>
          <a:p>
            <a:pPr lvl="1">
              <a:lnSpc>
                <a:spcPct val="110000"/>
              </a:lnSpc>
            </a:pPr>
            <a:r>
              <a:rPr lang="en-US" sz="2400" smtClean="0"/>
              <a:t>sterilized intervention to prevent excessive appreciation of the exchange rate</a:t>
            </a:r>
          </a:p>
          <a:p>
            <a:pPr lvl="1">
              <a:lnSpc>
                <a:spcPct val="110000"/>
              </a:lnSpc>
            </a:pPr>
            <a:r>
              <a:rPr lang="en-US" sz="2400" smtClean="0"/>
              <a:t>restrictions on speculative capital inflows (of various degrees)</a:t>
            </a:r>
          </a:p>
          <a:p>
            <a:pPr lvl="1">
              <a:lnSpc>
                <a:spcPct val="110000"/>
              </a:lnSpc>
            </a:pPr>
            <a:r>
              <a:rPr lang="en-US" sz="2400" smtClean="0"/>
              <a:t>liberalization of capital outflows to allow more balanced financial flows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1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424B6EBF-3470-4DF8-BEFF-18823E510D23}" type="slidenum">
              <a:rPr lang="en-US" smtClean="0"/>
              <a:pPr/>
              <a:t>56</a:t>
            </a:fld>
            <a:endParaRPr lang="th-TH" smtClean="0"/>
          </a:p>
        </p:txBody>
      </p:sp>
      <p:sp>
        <p:nvSpPr>
          <p:cNvPr id="1062914" name="Rectangle 2"/>
          <p:cNvSpPr>
            <a:spLocks noGrp="1" noChangeArrowheads="1"/>
          </p:cNvSpPr>
          <p:nvPr>
            <p:ph type="title"/>
          </p:nvPr>
        </p:nvSpPr>
        <p:spPr>
          <a:xfrm>
            <a:off x="1111250" y="138113"/>
            <a:ext cx="7739063" cy="792162"/>
          </a:xfrm>
        </p:spPr>
        <p:txBody>
          <a:bodyPr/>
          <a:lstStyle/>
          <a:p>
            <a:pPr indent="0">
              <a:defRPr/>
            </a:pPr>
            <a:r>
              <a:rPr lang="en-US" sz="2400" smtClean="0"/>
              <a:t>Considerations in managing the exchange rate</a:t>
            </a:r>
            <a:endParaRPr lang="th-TH" sz="2400" smtClean="0"/>
          </a:p>
        </p:txBody>
      </p:sp>
      <p:graphicFrame>
        <p:nvGraphicFramePr>
          <p:cNvPr id="1062947" name="Group 35"/>
          <p:cNvGraphicFramePr>
            <a:graphicFrameLocks noGrp="1"/>
          </p:cNvGraphicFramePr>
          <p:nvPr>
            <p:ph idx="1"/>
          </p:nvPr>
        </p:nvGraphicFramePr>
        <p:xfrm>
          <a:off x="280988" y="1547813"/>
          <a:ext cx="8569325" cy="4513262"/>
        </p:xfrm>
        <a:graphic>
          <a:graphicData uri="http://schemas.openxmlformats.org/drawingml/2006/table">
            <a:tbl>
              <a:tblPr/>
              <a:tblGrid>
                <a:gridCol w="1511300"/>
                <a:gridCol w="7058025"/>
              </a:tblGrid>
              <a:tr h="12811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66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Short-term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0" marR="54000" marT="90000" marB="0" anchor="ctr" horzOverflow="overflow">
                    <a:lnL w="285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450850" marR="0" lvl="0" indent="-268288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Authorities can intervene to slowdown rapid changes in the exchange rate, providing time for the real sector to adjust</a:t>
                      </a:r>
                    </a:p>
                  </a:txBody>
                  <a:tcPr marL="0" marR="54000" marT="90000" marB="0" anchor="ctr" horzOverflow="overflow">
                    <a:lnL w="285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</a:tr>
              <a:tr h="30797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Longer-term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0" marR="54000" marT="90000" marB="0" anchor="ctr" horzOverflow="overflow">
                    <a:lnL w="285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99FF"/>
                    </a:solidFill>
                  </a:tcPr>
                </a:tc>
                <a:tc>
                  <a:txBody>
                    <a:bodyPr/>
                    <a:lstStyle/>
                    <a:p>
                      <a:pPr marL="450850" marR="0" lvl="0" indent="-268288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Char char="§"/>
                        <a:tabLst>
                          <a:tab pos="450850" algn="l"/>
                        </a:tabLst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Prolonged intervention would prevent the exchange rate from acting as an automatic stabilizer for the economy</a:t>
                      </a:r>
                    </a:p>
                    <a:p>
                      <a:pPr marL="450850" marR="0" lvl="0" indent="-268288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Char char="§"/>
                        <a:tabLst>
                          <a:tab pos="450850" algn="l"/>
                        </a:tabLst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Prolonged intervention is unable to keep the real exchange rate undervalued in the longer-term, as the market will lead to an adjustment in prices, namely the nominal exchange rate</a:t>
                      </a:r>
                    </a:p>
                  </a:txBody>
                  <a:tcPr marL="0" marR="54000" marT="90000" marB="0" anchor="ctr" horzOverflow="overflow">
                    <a:lnL w="285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</a:tbl>
          </a:graphicData>
        </a:graphic>
      </p:graphicFrame>
      <p:sp>
        <p:nvSpPr>
          <p:cNvPr id="102414" name="Text Box 14"/>
          <p:cNvSpPr txBox="1">
            <a:spLocks noChangeArrowheads="1"/>
          </p:cNvSpPr>
          <p:nvPr/>
        </p:nvSpPr>
        <p:spPr bwMode="auto">
          <a:xfrm>
            <a:off x="2051050" y="3933825"/>
            <a:ext cx="6337300" cy="382588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tIns="54000" bIns="0" anchorCtr="1"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</a:pPr>
            <a:endParaRPr lang="en-US" b="1">
              <a:solidFill>
                <a:schemeClr val="bg2"/>
              </a:solidFill>
              <a:latin typeface="Browallia New" pitchFamily="34" charset="-34"/>
            </a:endParaRPr>
          </a:p>
        </p:txBody>
      </p:sp>
      <p:sp>
        <p:nvSpPr>
          <p:cNvPr id="102415" name="Text Box 15"/>
          <p:cNvSpPr txBox="1">
            <a:spLocks noChangeArrowheads="1"/>
          </p:cNvSpPr>
          <p:nvPr/>
        </p:nvSpPr>
        <p:spPr bwMode="auto">
          <a:xfrm>
            <a:off x="1979613" y="5229225"/>
            <a:ext cx="6553200" cy="382588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tIns="54000" bIns="0" anchorCtr="1"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</a:pPr>
            <a:endParaRPr lang="en-US" b="1">
              <a:solidFill>
                <a:schemeClr val="bg2"/>
              </a:solidFill>
              <a:latin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E7F38B85-9637-4608-A8F9-DF7FA4250034}" type="slidenum">
              <a:rPr lang="en-US" smtClean="0"/>
              <a:pPr/>
              <a:t>57</a:t>
            </a:fld>
            <a:endParaRPr lang="th-TH" smtClean="0"/>
          </a:p>
        </p:txBody>
      </p:sp>
      <p:sp>
        <p:nvSpPr>
          <p:cNvPr id="10342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39750" y="1343025"/>
            <a:ext cx="7921625" cy="808038"/>
          </a:xfrm>
        </p:spPr>
        <p:txBody>
          <a:bodyPr/>
          <a:lstStyle/>
          <a:p>
            <a:pPr marL="290513" indent="-290513"/>
            <a:r>
              <a:rPr lang="en-US" smtClean="0"/>
              <a:t>The exchange rate is allowed to move in accordance with market forces, under the following conditions:</a:t>
            </a:r>
            <a:endParaRPr lang="th-TH" smtClean="0"/>
          </a:p>
        </p:txBody>
      </p:sp>
      <p:sp>
        <p:nvSpPr>
          <p:cNvPr id="1063939" name="Rectangle 3"/>
          <p:cNvSpPr>
            <a:spLocks noGrp="1" noChangeArrowheads="1"/>
          </p:cNvSpPr>
          <p:nvPr>
            <p:ph type="title"/>
          </p:nvPr>
        </p:nvSpPr>
        <p:spPr>
          <a:xfrm>
            <a:off x="350838" y="174625"/>
            <a:ext cx="8347075" cy="619125"/>
          </a:xfrm>
        </p:spPr>
        <p:txBody>
          <a:bodyPr/>
          <a:lstStyle/>
          <a:p>
            <a:pPr indent="0">
              <a:defRPr/>
            </a:pPr>
            <a:r>
              <a:rPr lang="en-US" sz="3200" dirty="0" smtClean="0"/>
              <a:t>The BOT’s exchange rate management </a:t>
            </a:r>
            <a:endParaRPr lang="th-TH" sz="3200" dirty="0" smtClean="0"/>
          </a:p>
        </p:txBody>
      </p:sp>
      <p:sp>
        <p:nvSpPr>
          <p:cNvPr id="103428" name="Text Box 4"/>
          <p:cNvSpPr txBox="1">
            <a:spLocks noChangeArrowheads="1"/>
          </p:cNvSpPr>
          <p:nvPr/>
        </p:nvSpPr>
        <p:spPr bwMode="auto">
          <a:xfrm>
            <a:off x="350838" y="2673350"/>
            <a:ext cx="8301037" cy="322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990600" lvl="1" indent="-533400" eaLnBrk="0" hangingPunct="0">
              <a:lnSpc>
                <a:spcPct val="110000"/>
              </a:lnSpc>
              <a:spcBef>
                <a:spcPct val="40000"/>
              </a:spcBef>
              <a:buClr>
                <a:schemeClr val="hlink"/>
              </a:buClr>
              <a:buSzPct val="80000"/>
              <a:buFont typeface="Wingdings" pitchFamily="2" charset="2"/>
              <a:buChar char="§"/>
            </a:pPr>
            <a:r>
              <a:rPr lang="en-US" sz="2000" i="1">
                <a:solidFill>
                  <a:srgbClr val="006600"/>
                </a:solidFill>
              </a:rPr>
              <a:t>The level of </a:t>
            </a:r>
            <a:r>
              <a:rPr lang="en-US" sz="2000" b="1" i="1">
                <a:solidFill>
                  <a:schemeClr val="accent2"/>
                </a:solidFill>
              </a:rPr>
              <a:t>FX volatility</a:t>
            </a:r>
            <a:r>
              <a:rPr lang="en-US" sz="2000" i="1">
                <a:solidFill>
                  <a:srgbClr val="006600"/>
                </a:solidFill>
              </a:rPr>
              <a:t> does not disrupt the real economy</a:t>
            </a:r>
            <a:endParaRPr lang="th-TH" sz="2000" i="1">
              <a:solidFill>
                <a:srgbClr val="006600"/>
              </a:solidFill>
            </a:endParaRPr>
          </a:p>
          <a:p>
            <a:pPr marL="990600" lvl="1" indent="-533400" eaLnBrk="0" hangingPunct="0">
              <a:lnSpc>
                <a:spcPct val="110000"/>
              </a:lnSpc>
              <a:spcBef>
                <a:spcPct val="40000"/>
              </a:spcBef>
              <a:buClr>
                <a:schemeClr val="hlink"/>
              </a:buClr>
              <a:buSzPct val="80000"/>
              <a:buFont typeface="Wingdings" pitchFamily="2" charset="2"/>
              <a:buChar char="§"/>
            </a:pPr>
            <a:r>
              <a:rPr lang="en-US" sz="2000" i="1">
                <a:solidFill>
                  <a:srgbClr val="006600"/>
                </a:solidFill>
              </a:rPr>
              <a:t>The exchange rate helps maintain competitiveness, as measured by the </a:t>
            </a:r>
            <a:r>
              <a:rPr lang="en-US" sz="2000" b="1" i="1">
                <a:solidFill>
                  <a:schemeClr val="accent2"/>
                </a:solidFill>
              </a:rPr>
              <a:t>Nominal effective exchange rate (NEER),</a:t>
            </a:r>
            <a:r>
              <a:rPr lang="en-US" sz="2000" i="1">
                <a:solidFill>
                  <a:srgbClr val="006600"/>
                </a:solidFill>
              </a:rPr>
              <a:t> which takes into account currencies of major trading partners and competitors, using third market weights (and not just the bilateral THB/USD exchange rate) </a:t>
            </a:r>
            <a:endParaRPr lang="th-TH" sz="2000" i="1">
              <a:solidFill>
                <a:srgbClr val="006600"/>
              </a:solidFill>
            </a:endParaRPr>
          </a:p>
          <a:p>
            <a:pPr marL="990600" lvl="1" indent="-533400" eaLnBrk="0" hangingPunct="0">
              <a:lnSpc>
                <a:spcPct val="110000"/>
              </a:lnSpc>
              <a:spcBef>
                <a:spcPct val="40000"/>
              </a:spcBef>
              <a:buClr>
                <a:schemeClr val="hlink"/>
              </a:buClr>
              <a:buSzPct val="80000"/>
              <a:buFont typeface="Wingdings" pitchFamily="2" charset="2"/>
              <a:buChar char="§"/>
            </a:pPr>
            <a:r>
              <a:rPr lang="en-US" sz="2000" i="1">
                <a:solidFill>
                  <a:srgbClr val="006600"/>
                </a:solidFill>
              </a:rPr>
              <a:t>The exchange rate is </a:t>
            </a:r>
            <a:r>
              <a:rPr lang="en-US" sz="2000" b="1" i="1">
                <a:solidFill>
                  <a:schemeClr val="accent2"/>
                </a:solidFill>
              </a:rPr>
              <a:t>in line with</a:t>
            </a:r>
            <a:r>
              <a:rPr lang="en-US" sz="2000" i="1">
                <a:solidFill>
                  <a:srgbClr val="006600"/>
                </a:solidFill>
              </a:rPr>
              <a:t> </a:t>
            </a:r>
            <a:r>
              <a:rPr lang="en-US" sz="2000" b="1" i="1">
                <a:solidFill>
                  <a:schemeClr val="accent2"/>
                </a:solidFill>
              </a:rPr>
              <a:t>economic fundamentals,</a:t>
            </a:r>
            <a:r>
              <a:rPr lang="en-US" sz="2000" i="1">
                <a:solidFill>
                  <a:srgbClr val="006600"/>
                </a:solidFill>
              </a:rPr>
              <a:t> as it could otherwise lead to the buildup of imbalances</a:t>
            </a:r>
            <a:endParaRPr lang="th-TH" sz="2000" i="1">
              <a:solidFill>
                <a:srgbClr val="0066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49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1DD86C1D-CA00-47B4-AE03-B6D175E29639}" type="slidenum">
              <a:rPr lang="en-US" smtClean="0"/>
              <a:pPr/>
              <a:t>58</a:t>
            </a:fld>
            <a:endParaRPr lang="th-TH" smtClean="0"/>
          </a:p>
        </p:txBody>
      </p:sp>
      <p:sp>
        <p:nvSpPr>
          <p:cNvPr id="104450" name="Oval 2"/>
          <p:cNvSpPr>
            <a:spLocks noChangeArrowheads="1"/>
          </p:cNvSpPr>
          <p:nvPr/>
        </p:nvSpPr>
        <p:spPr bwMode="auto">
          <a:xfrm>
            <a:off x="7272338" y="1555750"/>
            <a:ext cx="1763712" cy="1295400"/>
          </a:xfrm>
          <a:prstGeom prst="ellipse">
            <a:avLst/>
          </a:prstGeom>
          <a:solidFill>
            <a:srgbClr val="CCCCFF"/>
          </a:solidFill>
          <a:ln w="57150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104451" name="Text Box 3"/>
          <p:cNvSpPr txBox="1">
            <a:spLocks noChangeArrowheads="1"/>
          </p:cNvSpPr>
          <p:nvPr/>
        </p:nvSpPr>
        <p:spPr bwMode="auto">
          <a:xfrm>
            <a:off x="1116013" y="260350"/>
            <a:ext cx="77041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04452" name="Text Box 4"/>
          <p:cNvSpPr txBox="1">
            <a:spLocks noChangeArrowheads="1"/>
          </p:cNvSpPr>
          <p:nvPr/>
        </p:nvSpPr>
        <p:spPr bwMode="auto">
          <a:xfrm>
            <a:off x="468313" y="5070475"/>
            <a:ext cx="8101012" cy="123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25000"/>
              </a:lnSpc>
              <a:spcBef>
                <a:spcPct val="50000"/>
              </a:spcBef>
            </a:pPr>
            <a:r>
              <a:rPr lang="en-US" sz="2000" b="1"/>
              <a:t>Challenges to monetary policy are fundamentally stemmed from the impossible trinity</a:t>
            </a:r>
            <a:r>
              <a:rPr lang="th-TH" sz="2000" b="1"/>
              <a:t> </a:t>
            </a:r>
            <a:r>
              <a:rPr lang="en-US" sz="2000" b="1"/>
              <a:t>framework</a:t>
            </a:r>
            <a:r>
              <a:rPr lang="th-TH" sz="2000" b="1"/>
              <a:t> </a:t>
            </a:r>
            <a:r>
              <a:rPr lang="en-US" sz="2000" b="1"/>
              <a:t>as there are limitations to maintain policy objectives given different economic settings</a:t>
            </a:r>
            <a:endParaRPr lang="th-TH" sz="2000" b="1"/>
          </a:p>
        </p:txBody>
      </p:sp>
      <p:sp>
        <p:nvSpPr>
          <p:cNvPr id="104453" name="Line 5"/>
          <p:cNvSpPr>
            <a:spLocks noChangeShapeType="1"/>
          </p:cNvSpPr>
          <p:nvPr/>
        </p:nvSpPr>
        <p:spPr bwMode="auto">
          <a:xfrm rot="6667729" flipH="1">
            <a:off x="4464844" y="1507331"/>
            <a:ext cx="1863725" cy="2824163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04454" name="Line 6"/>
          <p:cNvSpPr>
            <a:spLocks noChangeShapeType="1"/>
          </p:cNvSpPr>
          <p:nvPr/>
        </p:nvSpPr>
        <p:spPr bwMode="auto">
          <a:xfrm flipH="1">
            <a:off x="2700338" y="1555750"/>
            <a:ext cx="1728787" cy="273685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04455" name="Line 7"/>
          <p:cNvSpPr>
            <a:spLocks noChangeShapeType="1"/>
          </p:cNvSpPr>
          <p:nvPr/>
        </p:nvSpPr>
        <p:spPr bwMode="auto">
          <a:xfrm flipH="1">
            <a:off x="2700338" y="4292600"/>
            <a:ext cx="3671887" cy="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04456" name="Line 8"/>
          <p:cNvSpPr>
            <a:spLocks noChangeShapeType="1"/>
          </p:cNvSpPr>
          <p:nvPr/>
        </p:nvSpPr>
        <p:spPr bwMode="auto">
          <a:xfrm>
            <a:off x="4429125" y="1555750"/>
            <a:ext cx="0" cy="1871663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04457" name="Line 9"/>
          <p:cNvSpPr>
            <a:spLocks noChangeShapeType="1"/>
          </p:cNvSpPr>
          <p:nvPr/>
        </p:nvSpPr>
        <p:spPr bwMode="auto">
          <a:xfrm flipH="1">
            <a:off x="2700338" y="3427413"/>
            <a:ext cx="1728787" cy="865187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04458" name="Line 10"/>
          <p:cNvSpPr>
            <a:spLocks noChangeShapeType="1"/>
          </p:cNvSpPr>
          <p:nvPr/>
        </p:nvSpPr>
        <p:spPr bwMode="auto">
          <a:xfrm>
            <a:off x="4429125" y="3427413"/>
            <a:ext cx="1943100" cy="865187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grpSp>
        <p:nvGrpSpPr>
          <p:cNvPr id="104459" name="Group 11"/>
          <p:cNvGrpSpPr>
            <a:grpSpLocks/>
          </p:cNvGrpSpPr>
          <p:nvPr/>
        </p:nvGrpSpPr>
        <p:grpSpPr bwMode="auto">
          <a:xfrm>
            <a:off x="3276600" y="2995613"/>
            <a:ext cx="3095625" cy="1296987"/>
            <a:chOff x="2245" y="2069"/>
            <a:chExt cx="1950" cy="817"/>
          </a:xfrm>
        </p:grpSpPr>
        <p:sp>
          <p:nvSpPr>
            <p:cNvPr id="104476" name="Line 12"/>
            <p:cNvSpPr>
              <a:spLocks noChangeShapeType="1"/>
            </p:cNvSpPr>
            <p:nvPr/>
          </p:nvSpPr>
          <p:spPr bwMode="auto">
            <a:xfrm flipH="1" flipV="1">
              <a:off x="2971" y="2069"/>
              <a:ext cx="1224" cy="81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104477" name="Line 13"/>
            <p:cNvSpPr>
              <a:spLocks noChangeShapeType="1"/>
            </p:cNvSpPr>
            <p:nvPr/>
          </p:nvSpPr>
          <p:spPr bwMode="auto">
            <a:xfrm flipH="1">
              <a:off x="2245" y="2069"/>
              <a:ext cx="726" cy="63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104478" name="Line 14"/>
            <p:cNvSpPr>
              <a:spLocks noChangeShapeType="1"/>
            </p:cNvSpPr>
            <p:nvPr/>
          </p:nvSpPr>
          <p:spPr bwMode="auto">
            <a:xfrm>
              <a:off x="2245" y="2704"/>
              <a:ext cx="1950" cy="18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</p:grpSp>
      <p:sp>
        <p:nvSpPr>
          <p:cNvPr id="104460" name="Line 15"/>
          <p:cNvSpPr>
            <a:spLocks noChangeShapeType="1"/>
          </p:cNvSpPr>
          <p:nvPr/>
        </p:nvSpPr>
        <p:spPr bwMode="auto">
          <a:xfrm flipH="1" flipV="1">
            <a:off x="4429125" y="2779713"/>
            <a:ext cx="1943100" cy="1512887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04461" name="Line 16"/>
          <p:cNvSpPr>
            <a:spLocks noChangeShapeType="1"/>
          </p:cNvSpPr>
          <p:nvPr/>
        </p:nvSpPr>
        <p:spPr bwMode="auto">
          <a:xfrm flipH="1">
            <a:off x="3492500" y="2779713"/>
            <a:ext cx="936625" cy="1152525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04462" name="Line 17"/>
          <p:cNvSpPr>
            <a:spLocks noChangeShapeType="1"/>
          </p:cNvSpPr>
          <p:nvPr/>
        </p:nvSpPr>
        <p:spPr bwMode="auto">
          <a:xfrm>
            <a:off x="3492500" y="3932238"/>
            <a:ext cx="2879725" cy="360362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04463" name="Text Box 18"/>
          <p:cNvSpPr txBox="1">
            <a:spLocks noChangeArrowheads="1"/>
          </p:cNvSpPr>
          <p:nvPr/>
        </p:nvSpPr>
        <p:spPr bwMode="auto">
          <a:xfrm>
            <a:off x="3708400" y="1052513"/>
            <a:ext cx="1584325" cy="434975"/>
          </a:xfrm>
          <a:prstGeom prst="rect">
            <a:avLst/>
          </a:prstGeom>
          <a:gradFill rotWithShape="1">
            <a:gsLst>
              <a:gs pos="0">
                <a:srgbClr val="EEFFDD"/>
              </a:gs>
              <a:gs pos="100000">
                <a:srgbClr val="CCFF99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40000"/>
              </a:lnSpc>
              <a:spcBef>
                <a:spcPct val="50000"/>
              </a:spcBef>
            </a:pPr>
            <a:r>
              <a:rPr lang="en-US" sz="1800" b="1">
                <a:solidFill>
                  <a:schemeClr val="tx2"/>
                </a:solidFill>
                <a:cs typeface="Arial" charset="0"/>
              </a:rPr>
              <a:t>FX Stability</a:t>
            </a:r>
          </a:p>
        </p:txBody>
      </p:sp>
      <p:sp>
        <p:nvSpPr>
          <p:cNvPr id="104464" name="Text Box 19"/>
          <p:cNvSpPr txBox="1">
            <a:spLocks noChangeArrowheads="1"/>
          </p:cNvSpPr>
          <p:nvPr/>
        </p:nvSpPr>
        <p:spPr bwMode="auto">
          <a:xfrm>
            <a:off x="107950" y="4060825"/>
            <a:ext cx="2552700" cy="338138"/>
          </a:xfrm>
          <a:prstGeom prst="rect">
            <a:avLst/>
          </a:prstGeom>
          <a:gradFill rotWithShape="1">
            <a:gsLst>
              <a:gs pos="0">
                <a:srgbClr val="FFB8BA"/>
              </a:gs>
              <a:gs pos="100000">
                <a:srgbClr val="FF7C80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>
                <a:solidFill>
                  <a:schemeClr val="tx2"/>
                </a:solidFill>
                <a:cs typeface="Arial" charset="0"/>
              </a:rPr>
              <a:t>Capital Mobiliity</a:t>
            </a:r>
            <a:endParaRPr lang="en-US" sz="1800">
              <a:solidFill>
                <a:schemeClr val="tx2"/>
              </a:solidFill>
              <a:cs typeface="Arial" charset="0"/>
            </a:endParaRPr>
          </a:p>
        </p:txBody>
      </p:sp>
      <p:sp>
        <p:nvSpPr>
          <p:cNvPr id="104465" name="Text Box 20"/>
          <p:cNvSpPr txBox="1">
            <a:spLocks noChangeArrowheads="1"/>
          </p:cNvSpPr>
          <p:nvPr/>
        </p:nvSpPr>
        <p:spPr bwMode="auto">
          <a:xfrm>
            <a:off x="6659563" y="3927475"/>
            <a:ext cx="2024062" cy="646113"/>
          </a:xfrm>
          <a:prstGeom prst="rect">
            <a:avLst/>
          </a:prstGeom>
          <a:gradFill rotWithShape="1">
            <a:gsLst>
              <a:gs pos="0">
                <a:srgbClr val="FFE57C"/>
              </a:gs>
              <a:gs pos="100000">
                <a:srgbClr val="FFCC00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 b="1">
                <a:solidFill>
                  <a:schemeClr val="tx2"/>
                </a:solidFill>
                <a:cs typeface="Arial" charset="0"/>
              </a:rPr>
              <a:t>Interest rates (</a:t>
            </a:r>
            <a:r>
              <a:rPr lang="en-US" sz="1800" b="1" i="1">
                <a:solidFill>
                  <a:schemeClr val="tx2"/>
                </a:solidFill>
                <a:cs typeface="Arial" charset="0"/>
              </a:rPr>
              <a:t>i</a:t>
            </a:r>
            <a:r>
              <a:rPr lang="en-US" sz="1800" b="1">
                <a:solidFill>
                  <a:schemeClr val="tx2"/>
                </a:solidFill>
                <a:cs typeface="Arial" charset="0"/>
              </a:rPr>
              <a:t>) autonomy </a:t>
            </a:r>
          </a:p>
        </p:txBody>
      </p:sp>
      <p:sp>
        <p:nvSpPr>
          <p:cNvPr id="104466" name="Line 21"/>
          <p:cNvSpPr>
            <a:spLocks noChangeShapeType="1"/>
          </p:cNvSpPr>
          <p:nvPr/>
        </p:nvSpPr>
        <p:spPr bwMode="auto">
          <a:xfrm>
            <a:off x="4140200" y="2852738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04467" name="Line 22"/>
          <p:cNvSpPr>
            <a:spLocks noChangeShapeType="1"/>
          </p:cNvSpPr>
          <p:nvPr/>
        </p:nvSpPr>
        <p:spPr bwMode="auto">
          <a:xfrm flipH="1">
            <a:off x="3132138" y="3789363"/>
            <a:ext cx="21590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04468" name="Line 23"/>
          <p:cNvSpPr>
            <a:spLocks noChangeShapeType="1"/>
          </p:cNvSpPr>
          <p:nvPr/>
        </p:nvSpPr>
        <p:spPr bwMode="auto">
          <a:xfrm flipV="1">
            <a:off x="3132138" y="3644900"/>
            <a:ext cx="215900" cy="714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04469" name="Line 24"/>
          <p:cNvSpPr>
            <a:spLocks noChangeShapeType="1"/>
          </p:cNvSpPr>
          <p:nvPr/>
        </p:nvSpPr>
        <p:spPr bwMode="auto">
          <a:xfrm flipV="1">
            <a:off x="3997325" y="2852738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04470" name="Line 25"/>
          <p:cNvSpPr>
            <a:spLocks noChangeShapeType="1"/>
          </p:cNvSpPr>
          <p:nvPr/>
        </p:nvSpPr>
        <p:spPr bwMode="auto">
          <a:xfrm flipH="1">
            <a:off x="2628900" y="1844675"/>
            <a:ext cx="1079500" cy="17287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arrow" w="med" len="med"/>
            <a:tailEnd type="arrow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04471" name="Line 26"/>
          <p:cNvSpPr>
            <a:spLocks noChangeShapeType="1"/>
          </p:cNvSpPr>
          <p:nvPr/>
        </p:nvSpPr>
        <p:spPr bwMode="auto">
          <a:xfrm flipH="1">
            <a:off x="3636963" y="4724400"/>
            <a:ext cx="1800225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 type="arrow" w="med" len="med"/>
            <a:tailEnd type="arrow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04472" name="Line 27"/>
          <p:cNvSpPr>
            <a:spLocks noChangeShapeType="1"/>
          </p:cNvSpPr>
          <p:nvPr/>
        </p:nvSpPr>
        <p:spPr bwMode="auto">
          <a:xfrm>
            <a:off x="5149850" y="1773238"/>
            <a:ext cx="1295400" cy="1800225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 type="arrow" w="med" len="med"/>
            <a:tailEnd type="arrow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04473" name="Text Box 28"/>
          <p:cNvSpPr txBox="1">
            <a:spLocks noChangeArrowheads="1"/>
          </p:cNvSpPr>
          <p:nvPr/>
        </p:nvSpPr>
        <p:spPr bwMode="auto">
          <a:xfrm>
            <a:off x="7667625" y="1700213"/>
            <a:ext cx="1008063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Symbol" pitchFamily="18" charset="2"/>
              <a:buChar char="p"/>
            </a:pPr>
            <a:r>
              <a:rPr lang="en-US" b="1">
                <a:latin typeface="Browallia New" pitchFamily="34" charset="-34"/>
              </a:rPr>
              <a:t> - Gap</a:t>
            </a:r>
          </a:p>
          <a:p>
            <a:pPr algn="ctr">
              <a:spcBef>
                <a:spcPct val="50000"/>
              </a:spcBef>
              <a:buFont typeface="Symbol" pitchFamily="18" charset="2"/>
              <a:buNone/>
            </a:pPr>
            <a:r>
              <a:rPr lang="en-US" b="1">
                <a:latin typeface="Browallia New" pitchFamily="34" charset="-34"/>
              </a:rPr>
              <a:t>Y - Gap</a:t>
            </a:r>
            <a:endParaRPr lang="th-TH" b="1">
              <a:latin typeface="Browallia New" pitchFamily="34" charset="-34"/>
            </a:endParaRPr>
          </a:p>
        </p:txBody>
      </p:sp>
      <p:sp>
        <p:nvSpPr>
          <p:cNvPr id="104474" name="AutoShape 29"/>
          <p:cNvSpPr>
            <a:spLocks noChangeArrowheads="1"/>
          </p:cNvSpPr>
          <p:nvPr/>
        </p:nvSpPr>
        <p:spPr bwMode="auto">
          <a:xfrm>
            <a:off x="6445250" y="2062163"/>
            <a:ext cx="279400" cy="282575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CCCCFF"/>
          </a:solidFill>
          <a:ln w="28575" algn="ctr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1195038" name="Text Box 30"/>
          <p:cNvSpPr txBox="1">
            <a:spLocks noChangeArrowheads="1"/>
          </p:cNvSpPr>
          <p:nvPr/>
        </p:nvSpPr>
        <p:spPr bwMode="auto">
          <a:xfrm>
            <a:off x="647700" y="260350"/>
            <a:ext cx="8101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85000"/>
              </a:lnSpc>
              <a:spcBef>
                <a:spcPct val="50000"/>
              </a:spcBef>
              <a:defRPr/>
            </a:pP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</a:rPr>
              <a:t>The Impossible Trinity</a:t>
            </a:r>
            <a:endParaRPr lang="th-TH" sz="2800" b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7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C97927F-70C5-470C-9B95-D2BFE15F7BE2}" type="slidenum">
              <a:rPr lang="en-US" smtClean="0"/>
              <a:pPr/>
              <a:t>59</a:t>
            </a:fld>
            <a:endParaRPr lang="th-TH" smtClean="0"/>
          </a:p>
        </p:txBody>
      </p:sp>
      <p:sp>
        <p:nvSpPr>
          <p:cNvPr id="1210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>
              <a:defRPr/>
            </a:pPr>
            <a:r>
              <a:rPr lang="en-US" sz="3600" dirty="0" smtClean="0"/>
              <a:t>Financial imbalances</a:t>
            </a: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15938" y="1065213"/>
            <a:ext cx="8167687" cy="5289550"/>
          </a:xfrm>
        </p:spPr>
        <p:txBody>
          <a:bodyPr/>
          <a:lstStyle/>
          <a:p>
            <a:pPr>
              <a:lnSpc>
                <a:spcPct val="130000"/>
              </a:lnSpc>
            </a:pPr>
            <a:r>
              <a:rPr lang="en-US" sz="2800" smtClean="0"/>
              <a:t>Financial balances in 7 areas are also monitored to safeguard economic and financial stabilities</a:t>
            </a:r>
          </a:p>
          <a:p>
            <a:pPr marL="1773238" lvl="1" indent="-608013">
              <a:lnSpc>
                <a:spcPct val="140000"/>
              </a:lnSpc>
            </a:pPr>
            <a:r>
              <a:rPr lang="en-US" smtClean="0"/>
              <a:t>External</a:t>
            </a:r>
            <a:r>
              <a:rPr lang="en-GB" smtClean="0">
                <a:cs typeface="Angsana New" charset="-34"/>
              </a:rPr>
              <a:t> sector</a:t>
            </a:r>
          </a:p>
          <a:p>
            <a:pPr marL="1773238" lvl="1" indent="-608013">
              <a:lnSpc>
                <a:spcPct val="140000"/>
              </a:lnSpc>
            </a:pPr>
            <a:r>
              <a:rPr lang="en-GB" smtClean="0">
                <a:cs typeface="Angsana New" charset="-34"/>
              </a:rPr>
              <a:t>Household sector</a:t>
            </a:r>
          </a:p>
          <a:p>
            <a:pPr marL="1773238" lvl="1" indent="-608013">
              <a:lnSpc>
                <a:spcPct val="140000"/>
              </a:lnSpc>
            </a:pPr>
            <a:r>
              <a:rPr lang="en-GB" smtClean="0">
                <a:cs typeface="Angsana New" charset="-34"/>
              </a:rPr>
              <a:t>Corporate sector</a:t>
            </a:r>
          </a:p>
          <a:p>
            <a:pPr marL="1773238" lvl="1" indent="-608013">
              <a:lnSpc>
                <a:spcPct val="140000"/>
              </a:lnSpc>
            </a:pPr>
            <a:r>
              <a:rPr lang="en-GB" smtClean="0">
                <a:cs typeface="Angsana New" charset="-34"/>
              </a:rPr>
              <a:t>Financial institutions</a:t>
            </a:r>
          </a:p>
          <a:p>
            <a:pPr marL="1773238" lvl="1" indent="-608013">
              <a:lnSpc>
                <a:spcPct val="140000"/>
              </a:lnSpc>
            </a:pPr>
            <a:r>
              <a:rPr lang="en-GB" smtClean="0">
                <a:cs typeface="Angsana New" charset="-34"/>
              </a:rPr>
              <a:t>Financial markets</a:t>
            </a:r>
            <a:endParaRPr lang="en-US" smtClean="0">
              <a:cs typeface="Angsana New" charset="-34"/>
            </a:endParaRPr>
          </a:p>
          <a:p>
            <a:pPr marL="1773238" lvl="1" indent="-608013">
              <a:lnSpc>
                <a:spcPct val="140000"/>
              </a:lnSpc>
            </a:pPr>
            <a:r>
              <a:rPr lang="en-GB" smtClean="0">
                <a:cs typeface="Angsana New" charset="-34"/>
              </a:rPr>
              <a:t>Real estate sector</a:t>
            </a:r>
          </a:p>
          <a:p>
            <a:pPr marL="1773238" lvl="1" indent="-608013">
              <a:lnSpc>
                <a:spcPct val="140000"/>
              </a:lnSpc>
            </a:pPr>
            <a:r>
              <a:rPr lang="en-GB" smtClean="0">
                <a:cs typeface="Angsana New" charset="-34"/>
              </a:rPr>
              <a:t>Fiscal sector</a:t>
            </a:r>
          </a:p>
          <a:p>
            <a:pPr marL="1773238" lvl="1" indent="-608013">
              <a:lnSpc>
                <a:spcPct val="140000"/>
              </a:lnSpc>
            </a:pPr>
            <a:endParaRPr lang="en-GB" sz="2400" smtClean="0"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01 Final Report v1">
  <a:themeElements>
    <a:clrScheme name="01 Final Report v1 11">
      <a:dk1>
        <a:srgbClr val="003366"/>
      </a:dk1>
      <a:lt1>
        <a:srgbClr val="FFFFFF"/>
      </a:lt1>
      <a:dk2>
        <a:srgbClr val="003366"/>
      </a:dk2>
      <a:lt2>
        <a:srgbClr val="C0C0C0"/>
      </a:lt2>
      <a:accent1>
        <a:srgbClr val="006600"/>
      </a:accent1>
      <a:accent2>
        <a:srgbClr val="FF6600"/>
      </a:accent2>
      <a:accent3>
        <a:srgbClr val="FFFFFF"/>
      </a:accent3>
      <a:accent4>
        <a:srgbClr val="002A56"/>
      </a:accent4>
      <a:accent5>
        <a:srgbClr val="AAB8AA"/>
      </a:accent5>
      <a:accent6>
        <a:srgbClr val="E75C00"/>
      </a:accent6>
      <a:hlink>
        <a:srgbClr val="663399"/>
      </a:hlink>
      <a:folHlink>
        <a:srgbClr val="FF0000"/>
      </a:folHlink>
    </a:clrScheme>
    <a:fontScheme name="01 Final Report v1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CFFCC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Browallia New" pitchFamily="34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CFFCC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Browallia New" pitchFamily="34" charset="-34"/>
          </a:defRPr>
        </a:defPPr>
      </a:lstStyle>
    </a:lnDef>
  </a:objectDefaults>
  <a:extraClrSchemeLst>
    <a:extraClrScheme>
      <a:clrScheme name="01 Final Report v1 1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969696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D4D4D4"/>
        </a:accent6>
        <a:hlink>
          <a:srgbClr val="5F5F5F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 Final Report v1 2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006699"/>
        </a:accent1>
        <a:accent2>
          <a:srgbClr val="FF6600"/>
        </a:accent2>
        <a:accent3>
          <a:srgbClr val="FFFFFF"/>
        </a:accent3>
        <a:accent4>
          <a:srgbClr val="000000"/>
        </a:accent4>
        <a:accent5>
          <a:srgbClr val="AAB8CA"/>
        </a:accent5>
        <a:accent6>
          <a:srgbClr val="E75C00"/>
        </a:accent6>
        <a:hlink>
          <a:srgbClr val="663399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 Final Report v1 3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336633"/>
        </a:accent1>
        <a:accent2>
          <a:srgbClr val="336666"/>
        </a:accent2>
        <a:accent3>
          <a:srgbClr val="FFFFFF"/>
        </a:accent3>
        <a:accent4>
          <a:srgbClr val="000000"/>
        </a:accent4>
        <a:accent5>
          <a:srgbClr val="ADB8AD"/>
        </a:accent5>
        <a:accent6>
          <a:srgbClr val="2D5C5C"/>
        </a:accent6>
        <a:hlink>
          <a:srgbClr val="990033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 Final Report v1 4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CCCC33"/>
        </a:accent1>
        <a:accent2>
          <a:srgbClr val="66CC00"/>
        </a:accent2>
        <a:accent3>
          <a:srgbClr val="FFFFFF"/>
        </a:accent3>
        <a:accent4>
          <a:srgbClr val="000000"/>
        </a:accent4>
        <a:accent5>
          <a:srgbClr val="E2E2AD"/>
        </a:accent5>
        <a:accent6>
          <a:srgbClr val="5CB900"/>
        </a:accent6>
        <a:hlink>
          <a:srgbClr val="0099CC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 Final Report v1 5">
        <a:dk1>
          <a:srgbClr val="006699"/>
        </a:dk1>
        <a:lt1>
          <a:srgbClr val="FFFFFF"/>
        </a:lt1>
        <a:dk2>
          <a:srgbClr val="006699"/>
        </a:dk2>
        <a:lt2>
          <a:srgbClr val="C0C0C0"/>
        </a:lt2>
        <a:accent1>
          <a:srgbClr val="006699"/>
        </a:accent1>
        <a:accent2>
          <a:srgbClr val="FF6600"/>
        </a:accent2>
        <a:accent3>
          <a:srgbClr val="FFFFFF"/>
        </a:accent3>
        <a:accent4>
          <a:srgbClr val="005682"/>
        </a:accent4>
        <a:accent5>
          <a:srgbClr val="AAB8CA"/>
        </a:accent5>
        <a:accent6>
          <a:srgbClr val="E75C00"/>
        </a:accent6>
        <a:hlink>
          <a:srgbClr val="663399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 Final Report v1 6">
        <a:dk1>
          <a:srgbClr val="000000"/>
        </a:dk1>
        <a:lt1>
          <a:srgbClr val="FFFFFF"/>
        </a:lt1>
        <a:dk2>
          <a:srgbClr val="006699"/>
        </a:dk2>
        <a:lt2>
          <a:srgbClr val="C0C0C0"/>
        </a:lt2>
        <a:accent1>
          <a:srgbClr val="006699"/>
        </a:accent1>
        <a:accent2>
          <a:srgbClr val="FF6600"/>
        </a:accent2>
        <a:accent3>
          <a:srgbClr val="FFFFFF"/>
        </a:accent3>
        <a:accent4>
          <a:srgbClr val="000000"/>
        </a:accent4>
        <a:accent5>
          <a:srgbClr val="AAB8CA"/>
        </a:accent5>
        <a:accent6>
          <a:srgbClr val="E75C00"/>
        </a:accent6>
        <a:hlink>
          <a:srgbClr val="663399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 Final Report v1 7">
        <a:dk1>
          <a:srgbClr val="006699"/>
        </a:dk1>
        <a:lt1>
          <a:srgbClr val="FFFFFF"/>
        </a:lt1>
        <a:dk2>
          <a:srgbClr val="006699"/>
        </a:dk2>
        <a:lt2>
          <a:srgbClr val="FFFFFF"/>
        </a:lt2>
        <a:accent1>
          <a:srgbClr val="006699"/>
        </a:accent1>
        <a:accent2>
          <a:srgbClr val="FF6600"/>
        </a:accent2>
        <a:accent3>
          <a:srgbClr val="FFFFFF"/>
        </a:accent3>
        <a:accent4>
          <a:srgbClr val="005682"/>
        </a:accent4>
        <a:accent5>
          <a:srgbClr val="AAB8CA"/>
        </a:accent5>
        <a:accent6>
          <a:srgbClr val="E75C00"/>
        </a:accent6>
        <a:hlink>
          <a:srgbClr val="663399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 Final Report v1 8">
        <a:dk1>
          <a:srgbClr val="006699"/>
        </a:dk1>
        <a:lt1>
          <a:srgbClr val="FFFFFF"/>
        </a:lt1>
        <a:dk2>
          <a:srgbClr val="006699"/>
        </a:dk2>
        <a:lt2>
          <a:srgbClr val="FFFFFF"/>
        </a:lt2>
        <a:accent1>
          <a:srgbClr val="006600"/>
        </a:accent1>
        <a:accent2>
          <a:srgbClr val="FF6600"/>
        </a:accent2>
        <a:accent3>
          <a:srgbClr val="FFFFFF"/>
        </a:accent3>
        <a:accent4>
          <a:srgbClr val="005682"/>
        </a:accent4>
        <a:accent5>
          <a:srgbClr val="AAB8AA"/>
        </a:accent5>
        <a:accent6>
          <a:srgbClr val="E75C00"/>
        </a:accent6>
        <a:hlink>
          <a:srgbClr val="663399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 Final Report v1 9">
        <a:dk1>
          <a:srgbClr val="006699"/>
        </a:dk1>
        <a:lt1>
          <a:srgbClr val="FFFFFF"/>
        </a:lt1>
        <a:dk2>
          <a:srgbClr val="006699"/>
        </a:dk2>
        <a:lt2>
          <a:srgbClr val="FFFFFF"/>
        </a:lt2>
        <a:accent1>
          <a:srgbClr val="339933"/>
        </a:accent1>
        <a:accent2>
          <a:srgbClr val="FF6600"/>
        </a:accent2>
        <a:accent3>
          <a:srgbClr val="FFFFFF"/>
        </a:accent3>
        <a:accent4>
          <a:srgbClr val="005682"/>
        </a:accent4>
        <a:accent5>
          <a:srgbClr val="ADCAAD"/>
        </a:accent5>
        <a:accent6>
          <a:srgbClr val="E75C00"/>
        </a:accent6>
        <a:hlink>
          <a:srgbClr val="663399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 Final Report v1 10">
        <a:dk1>
          <a:srgbClr val="006699"/>
        </a:dk1>
        <a:lt1>
          <a:srgbClr val="FFFFFF"/>
        </a:lt1>
        <a:dk2>
          <a:srgbClr val="006699"/>
        </a:dk2>
        <a:lt2>
          <a:srgbClr val="FFFFFF"/>
        </a:lt2>
        <a:accent1>
          <a:srgbClr val="008000"/>
        </a:accent1>
        <a:accent2>
          <a:srgbClr val="FF6600"/>
        </a:accent2>
        <a:accent3>
          <a:srgbClr val="FFFFFF"/>
        </a:accent3>
        <a:accent4>
          <a:srgbClr val="005682"/>
        </a:accent4>
        <a:accent5>
          <a:srgbClr val="AAC0AA"/>
        </a:accent5>
        <a:accent6>
          <a:srgbClr val="E75C00"/>
        </a:accent6>
        <a:hlink>
          <a:srgbClr val="663399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 Final Report v1 11">
        <a:dk1>
          <a:srgbClr val="003366"/>
        </a:dk1>
        <a:lt1>
          <a:srgbClr val="FFFFFF"/>
        </a:lt1>
        <a:dk2>
          <a:srgbClr val="003366"/>
        </a:dk2>
        <a:lt2>
          <a:srgbClr val="C0C0C0"/>
        </a:lt2>
        <a:accent1>
          <a:srgbClr val="006600"/>
        </a:accent1>
        <a:accent2>
          <a:srgbClr val="FF6600"/>
        </a:accent2>
        <a:accent3>
          <a:srgbClr val="FFFFFF"/>
        </a:accent3>
        <a:accent4>
          <a:srgbClr val="002A56"/>
        </a:accent4>
        <a:accent5>
          <a:srgbClr val="AAB8AA"/>
        </a:accent5>
        <a:accent6>
          <a:srgbClr val="E75C00"/>
        </a:accent6>
        <a:hlink>
          <a:srgbClr val="663399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21830</TotalTime>
  <Words>2484</Words>
  <Application>Microsoft Office PowerPoint</Application>
  <PresentationFormat>On-screen Show (4:3)</PresentationFormat>
  <Paragraphs>582</Paragraphs>
  <Slides>59</Slides>
  <Notes>18</Notes>
  <HiddenSlides>1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Design Template</vt:lpstr>
      </vt:variant>
      <vt:variant>
        <vt:i4>15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59</vt:i4>
      </vt:variant>
    </vt:vector>
  </HeadingPairs>
  <TitlesOfParts>
    <vt:vector size="84" baseType="lpstr">
      <vt:lpstr>Arial</vt:lpstr>
      <vt:lpstr>Browallia New</vt:lpstr>
      <vt:lpstr>Wingdings</vt:lpstr>
      <vt:lpstr>Times New Roman</vt:lpstr>
      <vt:lpstr>Tahoma</vt:lpstr>
      <vt:lpstr>Angsana New</vt:lpstr>
      <vt:lpstr>Symbol</vt:lpstr>
      <vt:lpstr>01 Final Report v1</vt:lpstr>
      <vt:lpstr>01 Final Report v1</vt:lpstr>
      <vt:lpstr>01 Final Report v1</vt:lpstr>
      <vt:lpstr>01 Final Report v1</vt:lpstr>
      <vt:lpstr>01 Final Report v1</vt:lpstr>
      <vt:lpstr>01 Final Report v1</vt:lpstr>
      <vt:lpstr>01 Final Report v1</vt:lpstr>
      <vt:lpstr>01 Final Report v1</vt:lpstr>
      <vt:lpstr>01 Final Report v1</vt:lpstr>
      <vt:lpstr>01 Final Report v1</vt:lpstr>
      <vt:lpstr>01 Final Report v1</vt:lpstr>
      <vt:lpstr>01 Final Report v1</vt:lpstr>
      <vt:lpstr>01 Final Report v1</vt:lpstr>
      <vt:lpstr>01 Final Report v1</vt:lpstr>
      <vt:lpstr>01 Final Report v1</vt:lpstr>
      <vt:lpstr>Chart</vt:lpstr>
      <vt:lpstr>Equation</vt:lpstr>
      <vt:lpstr>Clip</vt:lpstr>
      <vt:lpstr>Monetary Policy under Flexible  Inflation Targeting: Thailand’s Experience</vt:lpstr>
      <vt:lpstr>References</vt:lpstr>
      <vt:lpstr>References</vt:lpstr>
      <vt:lpstr>References</vt:lpstr>
      <vt:lpstr>Outline</vt:lpstr>
      <vt:lpstr>Monetary policy ultimate objectives</vt:lpstr>
      <vt:lpstr>Monetary policy framework</vt:lpstr>
      <vt:lpstr>1. Exchange rate targeting</vt:lpstr>
      <vt:lpstr>Success conditions for   exchange rate targeting</vt:lpstr>
      <vt:lpstr>2. Monetary targeting</vt:lpstr>
      <vt:lpstr>3. “Just-do-it” approach</vt:lpstr>
      <vt:lpstr>3. “Just-do-it” approach</vt:lpstr>
      <vt:lpstr>Why Thailand’s monetary policy was revised?</vt:lpstr>
      <vt:lpstr>The search for a new nominal anchor  consistent with flexible exchange rate regime</vt:lpstr>
      <vt:lpstr>Features of appropriate monetary policy</vt:lpstr>
      <vt:lpstr>Features of appropriate monetary policy</vt:lpstr>
      <vt:lpstr>General principles of  Inflation Targeting (IT)</vt:lpstr>
      <vt:lpstr>Slide 18</vt:lpstr>
      <vt:lpstr>Current framework</vt:lpstr>
      <vt:lpstr>Current framework</vt:lpstr>
      <vt:lpstr>Policy goal: price stability</vt:lpstr>
      <vt:lpstr>Choice of inflation measure to target (Core inflation)</vt:lpstr>
      <vt:lpstr>Policy target: core inflation</vt:lpstr>
      <vt:lpstr>Choices of items excluded  from core inflation for the case of Thailand</vt:lpstr>
      <vt:lpstr>Core inflation closely tracked headline inflation in the long run</vt:lpstr>
      <vt:lpstr>Target point or range  (0.5 - 3.0%)</vt:lpstr>
      <vt:lpstr>Target point or range  (0.5 - 3.0%)</vt:lpstr>
      <vt:lpstr>Policy instrument: 1-day bilateral repurchase rate</vt:lpstr>
      <vt:lpstr>Slide 29</vt:lpstr>
      <vt:lpstr>Movements in policy rate (RP1D) and interbank interest rate</vt:lpstr>
      <vt:lpstr>Monetary policy transmission mechanism worked well</vt:lpstr>
      <vt:lpstr>Policy tool: Macroeconomic model (BOTMM)</vt:lpstr>
      <vt:lpstr>Components of macroeconomic model</vt:lpstr>
      <vt:lpstr>Macroeconomic model : Policy optimization</vt:lpstr>
      <vt:lpstr>Using optimal control  to assist decision making</vt:lpstr>
      <vt:lpstr>GDP growth forecast adjusted for risk factors  (as of January 2008)</vt:lpstr>
      <vt:lpstr>Probability distribution of the GDP growth forecast</vt:lpstr>
      <vt:lpstr>Core inflation forecast adjusted for risk factors (as of January 2008)</vt:lpstr>
      <vt:lpstr>Compare the probability of  core inflation forecast</vt:lpstr>
      <vt:lpstr>Benefits of fan charts</vt:lpstr>
      <vt:lpstr>Responsibility: Monetary Policy Committee (MPC)</vt:lpstr>
      <vt:lpstr>Policy formulation process</vt:lpstr>
      <vt:lpstr>Communications policy: Inflation Report</vt:lpstr>
      <vt:lpstr>Inflation Report 2008</vt:lpstr>
      <vt:lpstr>Slide 45</vt:lpstr>
      <vt:lpstr>Challenges ahead</vt:lpstr>
      <vt:lpstr>Divergence between core and headline inflation seems to be persist</vt:lpstr>
      <vt:lpstr>Difference between headline and core inflation</vt:lpstr>
      <vt:lpstr>Development of inflation:  Adoption of IT (May 2000) to present</vt:lpstr>
      <vt:lpstr>Trend of energy and raw food are different  from that of core </vt:lpstr>
      <vt:lpstr>Structural change in the demand and supply of oil implies that price could rise further</vt:lpstr>
      <vt:lpstr>In the same spirit, raw food prices could  also rise further</vt:lpstr>
      <vt:lpstr>What next for Thailand?</vt:lpstr>
      <vt:lpstr>Main considerations for monetary policy in Thailand  at present under the inflation targeting framework:</vt:lpstr>
      <vt:lpstr>Main considerations for monetary policy in Thailand  at present under the inflation targeting framework:</vt:lpstr>
      <vt:lpstr>Considerations in managing the exchange rate</vt:lpstr>
      <vt:lpstr>The BOT’s exchange rate management </vt:lpstr>
      <vt:lpstr>Slide 58</vt:lpstr>
      <vt:lpstr>Financial imbalances</vt:lpstr>
    </vt:vector>
  </TitlesOfParts>
  <Company>bank of thailland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PuntharS</dc:creator>
  <cp:lastModifiedBy>WincoolV5</cp:lastModifiedBy>
  <cp:revision>1129</cp:revision>
  <cp:lastPrinted>2006-05-08T04:26:11Z</cp:lastPrinted>
  <dcterms:created xsi:type="dcterms:W3CDTF">2006-03-13T02:56:13Z</dcterms:created>
  <dcterms:modified xsi:type="dcterms:W3CDTF">2012-03-22T06:38:08Z</dcterms:modified>
</cp:coreProperties>
</file>