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9"/>
  </p:notesMasterIdLst>
  <p:handoutMasterIdLst>
    <p:handoutMasterId r:id="rId40"/>
  </p:handoutMasterIdLst>
  <p:sldIdLst>
    <p:sldId id="256" r:id="rId2"/>
    <p:sldId id="258" r:id="rId3"/>
    <p:sldId id="259" r:id="rId4"/>
    <p:sldId id="289" r:id="rId5"/>
    <p:sldId id="291" r:id="rId6"/>
    <p:sldId id="260" r:id="rId7"/>
    <p:sldId id="292" r:id="rId8"/>
    <p:sldId id="293" r:id="rId9"/>
    <p:sldId id="298" r:id="rId10"/>
    <p:sldId id="299" r:id="rId11"/>
    <p:sldId id="267" r:id="rId12"/>
    <p:sldId id="300" r:id="rId13"/>
    <p:sldId id="263" r:id="rId14"/>
    <p:sldId id="264" r:id="rId15"/>
    <p:sldId id="294" r:id="rId16"/>
    <p:sldId id="295" r:id="rId17"/>
    <p:sldId id="296" r:id="rId18"/>
    <p:sldId id="273" r:id="rId19"/>
    <p:sldId id="274" r:id="rId20"/>
    <p:sldId id="301" r:id="rId21"/>
    <p:sldId id="302" r:id="rId22"/>
    <p:sldId id="275" r:id="rId23"/>
    <p:sldId id="277" r:id="rId24"/>
    <p:sldId id="278" r:id="rId25"/>
    <p:sldId id="303" r:id="rId26"/>
    <p:sldId id="304" r:id="rId27"/>
    <p:sldId id="305" r:id="rId28"/>
    <p:sldId id="306" r:id="rId29"/>
    <p:sldId id="283" r:id="rId30"/>
    <p:sldId id="290" r:id="rId31"/>
    <p:sldId id="309" r:id="rId32"/>
    <p:sldId id="307" r:id="rId33"/>
    <p:sldId id="310" r:id="rId34"/>
    <p:sldId id="308" r:id="rId35"/>
    <p:sldId id="312" r:id="rId36"/>
    <p:sldId id="285" r:id="rId37"/>
    <p:sldId id="287" r:id="rId38"/>
  </p:sldIdLst>
  <p:sldSz cx="9144000" cy="6858000" type="screen4x3"/>
  <p:notesSz cx="6669088" cy="992822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6CB5"/>
    <a:srgbClr val="FFFF66"/>
    <a:srgbClr val="FF9933"/>
    <a:srgbClr val="D95959"/>
    <a:srgbClr val="EA6908"/>
    <a:srgbClr val="007FDE"/>
    <a:srgbClr val="FF6969"/>
    <a:srgbClr val="FFD03B"/>
    <a:srgbClr val="EE0000"/>
    <a:srgbClr val="A365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Helle Formatvorlage 2 - Akz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Designformatvorlage 1 - Akz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6" autoAdjust="0"/>
    <p:restoredTop sz="80270" autoAdjust="0"/>
  </p:normalViewPr>
  <p:slideViewPr>
    <p:cSldViewPr>
      <p:cViewPr>
        <p:scale>
          <a:sx n="59" d="100"/>
          <a:sy n="59" d="100"/>
        </p:scale>
        <p:origin x="-1380" y="-60"/>
      </p:cViewPr>
      <p:guideLst>
        <p:guide orient="horz" pos="2160"/>
        <p:guide pos="2880"/>
      </p:guideLst>
    </p:cSldViewPr>
  </p:slideViewPr>
  <p:outlineViewPr>
    <p:cViewPr>
      <p:scale>
        <a:sx n="33" d="100"/>
        <a:sy n="33" d="100"/>
      </p:scale>
      <p:origin x="0" y="6450"/>
    </p:cViewPr>
  </p:outlineViewPr>
  <p:notesTextViewPr>
    <p:cViewPr>
      <p:scale>
        <a:sx n="100" d="100"/>
        <a:sy n="100" d="100"/>
      </p:scale>
      <p:origin x="0" y="0"/>
    </p:cViewPr>
  </p:notesTextViewPr>
  <p:notesViewPr>
    <p:cSldViewPr>
      <p:cViewPr varScale="1">
        <p:scale>
          <a:sx n="51" d="100"/>
          <a:sy n="51" d="100"/>
        </p:scale>
        <p:origin x="-2568" y="-90"/>
      </p:cViewPr>
      <p:guideLst>
        <p:guide orient="horz" pos="3127"/>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6412"/>
          </a:xfrm>
          <a:prstGeom prst="rect">
            <a:avLst/>
          </a:prstGeom>
        </p:spPr>
        <p:txBody>
          <a:bodyPr vert="horz" lIns="94836" tIns="47418" rIns="94836" bIns="47418" rtlCol="0"/>
          <a:lstStyle>
            <a:lvl1pPr algn="l">
              <a:defRPr sz="1200"/>
            </a:lvl1pPr>
          </a:lstStyle>
          <a:p>
            <a:endParaRPr lang="de-DE"/>
          </a:p>
        </p:txBody>
      </p:sp>
      <p:sp>
        <p:nvSpPr>
          <p:cNvPr id="3" name="Datumsplatzhalter 2"/>
          <p:cNvSpPr>
            <a:spLocks noGrp="1"/>
          </p:cNvSpPr>
          <p:nvPr>
            <p:ph type="dt" sz="quarter" idx="1"/>
          </p:nvPr>
        </p:nvSpPr>
        <p:spPr>
          <a:xfrm>
            <a:off x="3777607" y="0"/>
            <a:ext cx="2889938" cy="496412"/>
          </a:xfrm>
          <a:prstGeom prst="rect">
            <a:avLst/>
          </a:prstGeom>
        </p:spPr>
        <p:txBody>
          <a:bodyPr vert="horz" lIns="94836" tIns="47418" rIns="94836" bIns="47418" rtlCol="0"/>
          <a:lstStyle>
            <a:lvl1pPr algn="r">
              <a:defRPr sz="1200"/>
            </a:lvl1pPr>
          </a:lstStyle>
          <a:p>
            <a:fld id="{5C81B897-B69E-47D7-884F-0D143B4FBA7E}" type="datetimeFigureOut">
              <a:rPr lang="de-DE" smtClean="0"/>
              <a:pPr/>
              <a:t>22.02.2016</a:t>
            </a:fld>
            <a:endParaRPr lang="de-DE"/>
          </a:p>
        </p:txBody>
      </p:sp>
      <p:sp>
        <p:nvSpPr>
          <p:cNvPr id="4" name="Fußzeilenplatzhalter 3"/>
          <p:cNvSpPr>
            <a:spLocks noGrp="1"/>
          </p:cNvSpPr>
          <p:nvPr>
            <p:ph type="ftr" sz="quarter" idx="2"/>
          </p:nvPr>
        </p:nvSpPr>
        <p:spPr>
          <a:xfrm>
            <a:off x="0" y="9430091"/>
            <a:ext cx="2889938" cy="496412"/>
          </a:xfrm>
          <a:prstGeom prst="rect">
            <a:avLst/>
          </a:prstGeom>
        </p:spPr>
        <p:txBody>
          <a:bodyPr vert="horz" lIns="94836" tIns="47418" rIns="94836" bIns="47418" rtlCol="0" anchor="b"/>
          <a:lstStyle>
            <a:lvl1pPr algn="l">
              <a:defRPr sz="1200"/>
            </a:lvl1pPr>
          </a:lstStyle>
          <a:p>
            <a:endParaRPr lang="de-DE"/>
          </a:p>
        </p:txBody>
      </p:sp>
      <p:sp>
        <p:nvSpPr>
          <p:cNvPr id="5" name="Foliennummernplatzhalter 4"/>
          <p:cNvSpPr>
            <a:spLocks noGrp="1"/>
          </p:cNvSpPr>
          <p:nvPr>
            <p:ph type="sldNum" sz="quarter" idx="3"/>
          </p:nvPr>
        </p:nvSpPr>
        <p:spPr>
          <a:xfrm>
            <a:off x="3777607" y="9430091"/>
            <a:ext cx="2889938" cy="496412"/>
          </a:xfrm>
          <a:prstGeom prst="rect">
            <a:avLst/>
          </a:prstGeom>
        </p:spPr>
        <p:txBody>
          <a:bodyPr vert="horz" lIns="94836" tIns="47418" rIns="94836" bIns="47418" rtlCol="0" anchor="b"/>
          <a:lstStyle>
            <a:lvl1pPr algn="r">
              <a:defRPr sz="1200"/>
            </a:lvl1pPr>
          </a:lstStyle>
          <a:p>
            <a:fld id="{CD5884A0-5EA3-4556-8EB0-33DC591F4A8D}" type="slidenum">
              <a:rPr lang="de-DE" smtClean="0"/>
              <a:pPr/>
              <a:t>‹#›</a:t>
            </a:fld>
            <a:endParaRPr lang="de-DE"/>
          </a:p>
        </p:txBody>
      </p:sp>
    </p:spTree>
    <p:extLst>
      <p:ext uri="{BB962C8B-B14F-4D97-AF65-F5344CB8AC3E}">
        <p14:creationId xmlns:p14="http://schemas.microsoft.com/office/powerpoint/2010/main" val="24297499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6412"/>
          </a:xfrm>
          <a:prstGeom prst="rect">
            <a:avLst/>
          </a:prstGeom>
        </p:spPr>
        <p:txBody>
          <a:bodyPr vert="horz" lIns="94836" tIns="47418" rIns="94836" bIns="47418" rtlCol="0"/>
          <a:lstStyle>
            <a:lvl1pPr algn="l">
              <a:defRPr sz="1200"/>
            </a:lvl1pPr>
          </a:lstStyle>
          <a:p>
            <a:endParaRPr lang="de-DE"/>
          </a:p>
        </p:txBody>
      </p:sp>
      <p:sp>
        <p:nvSpPr>
          <p:cNvPr id="3" name="Datumsplatzhalter 2"/>
          <p:cNvSpPr>
            <a:spLocks noGrp="1"/>
          </p:cNvSpPr>
          <p:nvPr>
            <p:ph type="dt" idx="1"/>
          </p:nvPr>
        </p:nvSpPr>
        <p:spPr>
          <a:xfrm>
            <a:off x="3777607" y="0"/>
            <a:ext cx="2889938" cy="496412"/>
          </a:xfrm>
          <a:prstGeom prst="rect">
            <a:avLst/>
          </a:prstGeom>
        </p:spPr>
        <p:txBody>
          <a:bodyPr vert="horz" lIns="94836" tIns="47418" rIns="94836" bIns="47418" rtlCol="0"/>
          <a:lstStyle>
            <a:lvl1pPr algn="r">
              <a:defRPr sz="1200"/>
            </a:lvl1pPr>
          </a:lstStyle>
          <a:p>
            <a:fld id="{C7B158E2-BD5C-4749-A0E7-CCDCC5AE8214}" type="datetimeFigureOut">
              <a:rPr lang="de-DE" smtClean="0"/>
              <a:pPr/>
              <a:t>22.02.2016</a:t>
            </a:fld>
            <a:endParaRPr lang="de-DE"/>
          </a:p>
        </p:txBody>
      </p:sp>
      <p:sp>
        <p:nvSpPr>
          <p:cNvPr id="4" name="Folienbildplatzhalter 3"/>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4836" tIns="47418" rIns="94836" bIns="47418" rtlCol="0" anchor="ctr"/>
          <a:lstStyle/>
          <a:p>
            <a:endParaRPr lang="de-DE"/>
          </a:p>
        </p:txBody>
      </p:sp>
      <p:sp>
        <p:nvSpPr>
          <p:cNvPr id="5" name="Notizenplatzhalter 4"/>
          <p:cNvSpPr>
            <a:spLocks noGrp="1"/>
          </p:cNvSpPr>
          <p:nvPr>
            <p:ph type="body" sz="quarter" idx="3"/>
          </p:nvPr>
        </p:nvSpPr>
        <p:spPr>
          <a:xfrm>
            <a:off x="666909" y="4715907"/>
            <a:ext cx="5335270" cy="4467701"/>
          </a:xfrm>
          <a:prstGeom prst="rect">
            <a:avLst/>
          </a:prstGeom>
        </p:spPr>
        <p:txBody>
          <a:bodyPr vert="horz" lIns="94836" tIns="47418" rIns="94836" bIns="47418"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9430091"/>
            <a:ext cx="2889938" cy="496412"/>
          </a:xfrm>
          <a:prstGeom prst="rect">
            <a:avLst/>
          </a:prstGeom>
        </p:spPr>
        <p:txBody>
          <a:bodyPr vert="horz" lIns="94836" tIns="47418" rIns="94836" bIns="47418" rtlCol="0" anchor="b"/>
          <a:lstStyle>
            <a:lvl1pPr algn="l">
              <a:defRPr sz="1200"/>
            </a:lvl1pPr>
          </a:lstStyle>
          <a:p>
            <a:endParaRPr lang="de-DE"/>
          </a:p>
        </p:txBody>
      </p:sp>
      <p:sp>
        <p:nvSpPr>
          <p:cNvPr id="7" name="Foliennummernplatzhalter 6"/>
          <p:cNvSpPr>
            <a:spLocks noGrp="1"/>
          </p:cNvSpPr>
          <p:nvPr>
            <p:ph type="sldNum" sz="quarter" idx="5"/>
          </p:nvPr>
        </p:nvSpPr>
        <p:spPr>
          <a:xfrm>
            <a:off x="3777607" y="9430091"/>
            <a:ext cx="2889938" cy="496412"/>
          </a:xfrm>
          <a:prstGeom prst="rect">
            <a:avLst/>
          </a:prstGeom>
        </p:spPr>
        <p:txBody>
          <a:bodyPr vert="horz" lIns="94836" tIns="47418" rIns="94836" bIns="47418" rtlCol="0" anchor="b"/>
          <a:lstStyle>
            <a:lvl1pPr algn="r">
              <a:defRPr sz="1200"/>
            </a:lvl1pPr>
          </a:lstStyle>
          <a:p>
            <a:fld id="{333BDEDF-7459-42B7-B83E-65780F20E680}" type="slidenum">
              <a:rPr lang="de-DE" smtClean="0"/>
              <a:pPr/>
              <a:t>‹#›</a:t>
            </a:fld>
            <a:endParaRPr lang="de-DE"/>
          </a:p>
        </p:txBody>
      </p:sp>
    </p:spTree>
    <p:extLst>
      <p:ext uri="{BB962C8B-B14F-4D97-AF65-F5344CB8AC3E}">
        <p14:creationId xmlns:p14="http://schemas.microsoft.com/office/powerpoint/2010/main" val="3369133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www.masslive.com/business-news/index.ssf/2013/07/microsoft_overhauls_organizational_chart.html"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oliennummernplatzhalter 3"/>
          <p:cNvSpPr>
            <a:spLocks noGrp="1"/>
          </p:cNvSpPr>
          <p:nvPr>
            <p:ph type="sldNum" sz="quarter" idx="10"/>
          </p:nvPr>
        </p:nvSpPr>
        <p:spPr/>
        <p:txBody>
          <a:bodyPr/>
          <a:lstStyle/>
          <a:p>
            <a:fld id="{333BDEDF-7459-42B7-B83E-65780F20E680}" type="slidenum">
              <a:rPr lang="de-DE" smtClean="0"/>
              <a:pPr/>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ความหมายของคำว่า</a:t>
            </a:r>
            <a:r>
              <a:rPr lang="th-TH" baseline="0" dirty="0" smtClean="0"/>
              <a:t> </a:t>
            </a:r>
            <a:r>
              <a:rPr lang="de-DE" baseline="0" dirty="0" err="1" smtClean="0"/>
              <a:t>organizing</a:t>
            </a:r>
            <a:r>
              <a:rPr lang="de-DE" baseline="0" dirty="0" smtClean="0"/>
              <a:t>  </a:t>
            </a:r>
            <a:r>
              <a:rPr lang="th-TH" dirty="0" smtClean="0"/>
              <a:t>คือการตัดสินใจเลือกวิธีการในการจัดแบ่งกลุ่มกิจกรรมและทรัพยากรต่าง ๆ ขององค์การออกเป็นหมวดหมู่อย่างเป็นระเบียบ มีการแบ่งงานออกเป็นกลุ่มตามสายงาน มีการแบ่งอำนาจ</a:t>
            </a:r>
            <a:r>
              <a:rPr lang="th-TH" baseline="0" dirty="0" smtClean="0"/>
              <a:t> กำหนดแนวทาง</a:t>
            </a:r>
            <a:r>
              <a:rPr lang="th-TH" dirty="0" smtClean="0"/>
              <a:t>การประสานงานระหว่างกลุ่มกิจกรรมและกลุ่มบุคคลต่าง ๆ เป็นไปอย่างมีประสิทธิภาพและประสิทธิผล</a:t>
            </a:r>
            <a:endParaRPr lang="de-DE"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โครงสร้างองค์กร </a:t>
            </a:r>
          </a:p>
          <a:p>
            <a:r>
              <a:rPr lang="th-TH" dirty="0" smtClean="0"/>
              <a:t>คือรูปแบบการแบ่งงาน ทรัพยากรออกเป็นหมวดหมู่ และระบุว่าแต่ละหมวดหมู่ของงาน</a:t>
            </a:r>
            <a:r>
              <a:rPr lang="th-TH" baseline="0" dirty="0" smtClean="0"/>
              <a:t> หรือ </a:t>
            </a:r>
            <a:r>
              <a:rPr lang="de-DE" baseline="0" dirty="0" err="1" smtClean="0"/>
              <a:t>department</a:t>
            </a:r>
            <a:r>
              <a:rPr lang="de-DE" baseline="0" dirty="0" smtClean="0"/>
              <a:t> </a:t>
            </a:r>
            <a:r>
              <a:rPr lang="th-TH" baseline="0" dirty="0" smtClean="0"/>
              <a:t>นั้น มีการติดต่อสัมพันธักันอย่างไร </a:t>
            </a:r>
            <a:endParaRPr lang="de-DE" baseline="0" dirty="0" smtClean="0"/>
          </a:p>
          <a:p>
            <a:r>
              <a:rPr lang="en-US" baseline="0" dirty="0" smtClean="0"/>
              <a:t>Organization structure</a:t>
            </a:r>
            <a:r>
              <a:rPr lang="th-TH" baseline="0" dirty="0" smtClean="0"/>
              <a:t>ประกอบด้วย กลุ่มของงานที่ถูกแบ่งลงไปให้กับบุคคล หรือแผนก</a:t>
            </a:r>
          </a:p>
          <a:p>
            <a:r>
              <a:rPr lang="th-TH" baseline="0" dirty="0" smtClean="0"/>
              <a:t>การกำหนดความสัมพันธ์ระหว่างกลุ่มงานและบุคคล ว่าใครต้องรีพอร์ทใคร ใครเป็นหัวหน้า ใครเป็นลูกน้อง นั่นคือ </a:t>
            </a:r>
            <a:r>
              <a:rPr lang="de-DE" baseline="0" dirty="0" err="1" smtClean="0"/>
              <a:t>line</a:t>
            </a:r>
            <a:r>
              <a:rPr lang="de-DE" baseline="0" dirty="0" smtClean="0"/>
              <a:t> </a:t>
            </a:r>
            <a:r>
              <a:rPr lang="de-DE" baseline="0" dirty="0" err="1" smtClean="0"/>
              <a:t>of</a:t>
            </a:r>
            <a:r>
              <a:rPr lang="de-DE" baseline="0" dirty="0" smtClean="0"/>
              <a:t> </a:t>
            </a:r>
            <a:r>
              <a:rPr lang="de-DE" baseline="0" dirty="0" err="1" smtClean="0"/>
              <a:t>authority</a:t>
            </a:r>
            <a:r>
              <a:rPr lang="de-DE" baseline="0" dirty="0" smtClean="0"/>
              <a:t>, </a:t>
            </a:r>
            <a:r>
              <a:rPr lang="de-DE" baseline="0" dirty="0" err="1" smtClean="0"/>
              <a:t>decision</a:t>
            </a:r>
            <a:r>
              <a:rPr lang="th-TH" baseline="0" dirty="0" smtClean="0"/>
              <a:t> </a:t>
            </a:r>
            <a:r>
              <a:rPr lang="de-DE" baseline="0" dirty="0" err="1" smtClean="0"/>
              <a:t>responsibilty</a:t>
            </a:r>
            <a:r>
              <a:rPr lang="de-DE" baseline="0" dirty="0" smtClean="0"/>
              <a:t>, </a:t>
            </a:r>
            <a:r>
              <a:rPr lang="th-TH" baseline="0" dirty="0" smtClean="0"/>
              <a:t>จำนวน </a:t>
            </a:r>
            <a:r>
              <a:rPr lang="de-DE" baseline="0" dirty="0" err="1" smtClean="0"/>
              <a:t>hierarchy</a:t>
            </a:r>
            <a:r>
              <a:rPr lang="de-DE" baseline="0" dirty="0" smtClean="0"/>
              <a:t> </a:t>
            </a:r>
            <a:r>
              <a:rPr lang="de-DE" baseline="0" dirty="0" err="1" smtClean="0"/>
              <a:t>levels</a:t>
            </a:r>
            <a:r>
              <a:rPr lang="de-DE" baseline="0" dirty="0" smtClean="0"/>
              <a:t>, </a:t>
            </a:r>
            <a:r>
              <a:rPr lang="en-US" baseline="0" dirty="0" smtClean="0"/>
              <a:t>span of manager</a:t>
            </a:r>
            <a:r>
              <a:rPr lang="de-DE" baseline="0" dirty="0" smtClean="0"/>
              <a:t>‘s </a:t>
            </a:r>
            <a:r>
              <a:rPr lang="de-DE" baseline="0" dirty="0" err="1" smtClean="0"/>
              <a:t>control</a:t>
            </a:r>
            <a:r>
              <a:rPr lang="de-DE" baseline="0" dirty="0" smtClean="0"/>
              <a:t> </a:t>
            </a:r>
            <a:endParaRPr lang="th-TH" baseline="0" dirty="0" smtClean="0"/>
          </a:p>
          <a:p>
            <a:r>
              <a:rPr lang="th-TH" baseline="0" dirty="0" smtClean="0"/>
              <a:t>การกำหนดรูปแบบการประสานงานระหว่างพนักงานที่อยู่ในแผนกต่างๆ </a:t>
            </a:r>
          </a:p>
          <a:p>
            <a:endParaRPr lang="th-TH"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Organizational structure is </a:t>
            </a:r>
          </a:p>
          <a:p>
            <a:r>
              <a:rPr lang="en-US" dirty="0" smtClean="0"/>
              <a:t>dynamic, not static, because of the </a:t>
            </a:r>
          </a:p>
          <a:p>
            <a:r>
              <a:rPr lang="en-US" dirty="0" smtClean="0"/>
              <a:t>constant change in the </a:t>
            </a:r>
          </a:p>
          <a:p>
            <a:r>
              <a:rPr lang="en-US" dirty="0" smtClean="0"/>
              <a:t>organizational environment</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4</a:t>
            </a:fld>
            <a:endParaRPr lang="en-US"/>
          </a:p>
        </p:txBody>
      </p:sp>
    </p:spTree>
    <p:extLst>
      <p:ext uri="{BB962C8B-B14F-4D97-AF65-F5344CB8AC3E}">
        <p14:creationId xmlns:p14="http://schemas.microsoft.com/office/powerpoint/2010/main" val="2680231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ซึ่งโครงสร้างขององค์กร</a:t>
            </a:r>
            <a:r>
              <a:rPr lang="th-TH" baseline="0" dirty="0" smtClean="0"/>
              <a:t> จะถูกจัดออกมาในรูปแบบที่เป็นรูปธรรม คือมีการ </a:t>
            </a:r>
            <a:r>
              <a:rPr lang="de-DE" baseline="0" dirty="0" err="1" smtClean="0"/>
              <a:t>visualize</a:t>
            </a:r>
            <a:r>
              <a:rPr lang="de-DE" baseline="0" dirty="0" smtClean="0"/>
              <a:t> </a:t>
            </a:r>
            <a:r>
              <a:rPr lang="th-TH" baseline="0" dirty="0" smtClean="0"/>
              <a:t>ด้วยการใช้ </a:t>
            </a:r>
            <a:r>
              <a:rPr lang="de-DE" baseline="0" dirty="0" err="1" smtClean="0"/>
              <a:t>organization</a:t>
            </a:r>
            <a:r>
              <a:rPr lang="de-DE" baseline="0" dirty="0" smtClean="0"/>
              <a:t> </a:t>
            </a:r>
            <a:r>
              <a:rPr lang="de-DE" baseline="0" dirty="0" err="1" smtClean="0"/>
              <a:t>chart</a:t>
            </a:r>
            <a:r>
              <a:rPr lang="de-DE" baseline="0" dirty="0" smtClean="0"/>
              <a:t> </a:t>
            </a:r>
          </a:p>
          <a:p>
            <a:r>
              <a:rPr lang="th-TH" baseline="0" dirty="0" smtClean="0"/>
              <a:t>หรือ </a:t>
            </a:r>
            <a:r>
              <a:rPr lang="de-DE" baseline="0" dirty="0" err="1" smtClean="0"/>
              <a:t>organigramm</a:t>
            </a:r>
            <a:r>
              <a:rPr lang="de-DE" baseline="0" dirty="0" smtClean="0"/>
              <a:t> </a:t>
            </a:r>
          </a:p>
          <a:p>
            <a:r>
              <a:rPr lang="th-TH" baseline="0" dirty="0" smtClean="0"/>
              <a:t>โดยทั่วไป </a:t>
            </a:r>
            <a:r>
              <a:rPr lang="de-DE" baseline="0" dirty="0" err="1" smtClean="0"/>
              <a:t>organization</a:t>
            </a:r>
            <a:r>
              <a:rPr lang="de-DE" baseline="0" dirty="0" smtClean="0"/>
              <a:t> </a:t>
            </a:r>
            <a:r>
              <a:rPr lang="de-DE" baseline="0" dirty="0" err="1" smtClean="0"/>
              <a:t>chart</a:t>
            </a:r>
            <a:r>
              <a:rPr lang="de-DE" baseline="0" dirty="0" smtClean="0"/>
              <a:t> </a:t>
            </a:r>
            <a:r>
              <a:rPr lang="th-TH" baseline="0" dirty="0" smtClean="0"/>
              <a:t>ก็จะเป็นลักษณะแบบนี้ </a:t>
            </a:r>
          </a:p>
          <a:p>
            <a:r>
              <a:rPr lang="th-TH" baseline="0" dirty="0" smtClean="0"/>
              <a:t>คือมีการกำหนดงานออกเป็นแผนกต่างๆ กำหนดว่าใครรับผิดชอบในตำแหน่งไหน กำหนดสายการบังคับบัญชา คือใครไป </a:t>
            </a:r>
            <a:r>
              <a:rPr lang="de-DE" baseline="0" dirty="0" err="1" smtClean="0"/>
              <a:t>head</a:t>
            </a:r>
            <a:r>
              <a:rPr lang="de-DE" baseline="0" dirty="0" smtClean="0"/>
              <a:t> </a:t>
            </a:r>
            <a:r>
              <a:rPr lang="th-TH" baseline="0" dirty="0" smtClean="0"/>
              <a:t>ใน แผนกนั้นๆ </a:t>
            </a:r>
          </a:p>
          <a:p>
            <a:r>
              <a:rPr lang="th-TH" baseline="0" dirty="0" smtClean="0"/>
              <a:t>ใครเป็น </a:t>
            </a:r>
            <a:r>
              <a:rPr lang="de-DE" baseline="0" dirty="0" err="1" smtClean="0"/>
              <a:t>boss</a:t>
            </a:r>
            <a:r>
              <a:rPr lang="de-DE" baseline="0" dirty="0" smtClean="0"/>
              <a:t> </a:t>
            </a:r>
            <a:r>
              <a:rPr lang="th-TH" baseline="0" dirty="0" smtClean="0"/>
              <a:t>ขององค์กร กำหนด </a:t>
            </a:r>
            <a:r>
              <a:rPr lang="de-DE" baseline="0" dirty="0" smtClean="0"/>
              <a:t>formal </a:t>
            </a:r>
            <a:r>
              <a:rPr lang="de-DE" baseline="0" dirty="0" err="1" smtClean="0"/>
              <a:t>reporting</a:t>
            </a:r>
            <a:r>
              <a:rPr lang="de-DE" baseline="0" dirty="0" smtClean="0"/>
              <a:t> </a:t>
            </a:r>
            <a:r>
              <a:rPr lang="de-DE" baseline="0" dirty="0" err="1" smtClean="0"/>
              <a:t>relationship</a:t>
            </a:r>
            <a:r>
              <a:rPr lang="de-DE" baseline="0" dirty="0" smtClean="0"/>
              <a:t> </a:t>
            </a:r>
            <a:r>
              <a:rPr lang="th-TH" baseline="0" dirty="0" smtClean="0"/>
              <a:t>ว่าต้องรีพอร์ทใคร มีการสื่อสารกันภายในอย่างไร </a:t>
            </a:r>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6</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7</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8</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9</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10</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ปัจจัยที่มีผลต่อความกว้างของสายการบังคับบัญชา</a:t>
            </a:r>
            <a:r>
              <a:rPr lang="th-TH" baseline="0" dirty="0" smtClean="0"/>
              <a:t> </a:t>
            </a:r>
            <a:r>
              <a:rPr lang="de-DE" baseline="0" dirty="0" smtClean="0"/>
              <a:t>span </a:t>
            </a:r>
            <a:r>
              <a:rPr lang="de-DE" baseline="0" dirty="0" err="1" smtClean="0"/>
              <a:t>of</a:t>
            </a:r>
            <a:r>
              <a:rPr lang="de-DE" baseline="0" dirty="0" smtClean="0"/>
              <a:t> </a:t>
            </a:r>
            <a:r>
              <a:rPr lang="de-DE" baseline="0" dirty="0" err="1" smtClean="0"/>
              <a:t>control</a:t>
            </a:r>
            <a:r>
              <a:rPr lang="de-DE" baseline="0" dirty="0" smtClean="0"/>
              <a:t> </a:t>
            </a:r>
            <a:endParaRPr lang="th-TH" baseline="0" dirty="0" smtClean="0"/>
          </a:p>
          <a:p>
            <a:r>
              <a:rPr lang="de-DE" baseline="0" dirty="0" err="1" smtClean="0"/>
              <a:t>Less</a:t>
            </a:r>
            <a:r>
              <a:rPr lang="de-DE" baseline="0" dirty="0" smtClean="0"/>
              <a:t> </a:t>
            </a:r>
            <a:r>
              <a:rPr lang="de-DE" baseline="0" dirty="0" err="1" smtClean="0"/>
              <a:t>supervisor</a:t>
            </a:r>
            <a:r>
              <a:rPr lang="de-DE" baseline="0" dirty="0" smtClean="0"/>
              <a:t> </a:t>
            </a:r>
            <a:r>
              <a:rPr lang="de-DE" baseline="0" dirty="0" err="1" smtClean="0"/>
              <a:t>involvement</a:t>
            </a:r>
            <a:r>
              <a:rPr lang="de-DE" baseline="0" dirty="0" smtClean="0"/>
              <a:t>, span </a:t>
            </a:r>
            <a:r>
              <a:rPr lang="th-TH" baseline="0" dirty="0" smtClean="0"/>
              <a:t>แคบ เมื่อ</a:t>
            </a:r>
          </a:p>
          <a:p>
            <a:r>
              <a:rPr lang="th-TH" baseline="0" dirty="0" smtClean="0"/>
              <a:t>งานที่ทำเป็น </a:t>
            </a:r>
            <a:r>
              <a:rPr lang="de-DE" baseline="0" dirty="0" err="1" smtClean="0"/>
              <a:t>routine</a:t>
            </a:r>
            <a:r>
              <a:rPr lang="de-DE" baseline="0" dirty="0" smtClean="0"/>
              <a:t> </a:t>
            </a:r>
            <a:r>
              <a:rPr lang="th-TH" baseline="0" dirty="0" smtClean="0"/>
              <a:t>และมีความมั่นคง</a:t>
            </a:r>
          </a:p>
          <a:p>
            <a:r>
              <a:rPr lang="de-DE" baseline="0" dirty="0" err="1" smtClean="0"/>
              <a:t>Subordinates</a:t>
            </a:r>
            <a:r>
              <a:rPr lang="de-DE" baseline="0" dirty="0" smtClean="0"/>
              <a:t> </a:t>
            </a:r>
            <a:r>
              <a:rPr lang="th-TH" baseline="0" dirty="0" smtClean="0"/>
              <a:t>รู้หน้าที่ รู้ว่าต้องทำอะไร รู้ขั้นตอนการทำงานของตน </a:t>
            </a:r>
          </a:p>
          <a:p>
            <a:r>
              <a:rPr lang="de-DE" baseline="0" dirty="0" err="1" smtClean="0"/>
              <a:t>Subordinates</a:t>
            </a:r>
            <a:r>
              <a:rPr lang="th-TH" baseline="0" dirty="0" smtClean="0"/>
              <a:t> กระจุกตัวอยู่ทีเดียวกัน</a:t>
            </a:r>
          </a:p>
          <a:p>
            <a:r>
              <a:rPr lang="de-DE" baseline="0" dirty="0" err="1" smtClean="0"/>
              <a:t>Subordinates</a:t>
            </a:r>
            <a:r>
              <a:rPr lang="th-TH" baseline="0" dirty="0" smtClean="0"/>
              <a:t> ถูก </a:t>
            </a:r>
            <a:r>
              <a:rPr lang="de-DE" baseline="0" dirty="0" err="1" smtClean="0"/>
              <a:t>train</a:t>
            </a:r>
            <a:r>
              <a:rPr lang="de-DE" baseline="0" dirty="0" smtClean="0"/>
              <a:t> </a:t>
            </a:r>
            <a:r>
              <a:rPr lang="th-TH" baseline="0" dirty="0" smtClean="0"/>
              <a:t>มาดี </a:t>
            </a:r>
          </a:p>
          <a:p>
            <a:r>
              <a:rPr lang="th-TH" baseline="0" dirty="0" smtClean="0"/>
              <a:t>มีกฎระเบียบ กำหนดขั้นตอนกระบวนการทำงานชัดเจน หรือเครื่องมือในการควบคุมที่ดี </a:t>
            </a:r>
          </a:p>
          <a:p>
            <a:r>
              <a:rPr lang="th-TH" baseline="0" dirty="0" smtClean="0"/>
              <a:t>หรือเป้นความต้องการของตัวผู้บริหารเอง ที่ไม่ชอบ คอนโทรล หรือก้าวก่ายการทำงานของลูกน้องมาก </a:t>
            </a:r>
            <a:endParaRPr lang="de-DE" baseline="0" dirty="0" smtClean="0"/>
          </a:p>
        </p:txBody>
      </p:sp>
      <p:sp>
        <p:nvSpPr>
          <p:cNvPr id="4" name="Foliennummernplatzhalter 3"/>
          <p:cNvSpPr>
            <a:spLocks noGrp="1"/>
          </p:cNvSpPr>
          <p:nvPr>
            <p:ph type="sldNum" sz="quarter" idx="10"/>
          </p:nvPr>
        </p:nvSpPr>
        <p:spPr/>
        <p:txBody>
          <a:bodyPr/>
          <a:lstStyle/>
          <a:p>
            <a:fld id="{333BDEDF-7459-42B7-B83E-65780F20E680}" type="slidenum">
              <a:rPr lang="de-DE" smtClean="0"/>
              <a:pPr/>
              <a:t>11</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12</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ทีนี้มาดูความหมายของคำว่า </a:t>
            </a:r>
            <a:r>
              <a:rPr lang="de-DE" dirty="0" smtClean="0"/>
              <a:t>Authority,</a:t>
            </a:r>
            <a:r>
              <a:rPr lang="de-DE" baseline="0" dirty="0" smtClean="0"/>
              <a:t> </a:t>
            </a:r>
            <a:r>
              <a:rPr lang="de-DE" baseline="0" dirty="0" err="1" smtClean="0"/>
              <a:t>Responsibility</a:t>
            </a:r>
            <a:r>
              <a:rPr lang="de-DE" baseline="0" dirty="0" smtClean="0"/>
              <a:t>, Delegation</a:t>
            </a:r>
          </a:p>
          <a:p>
            <a:endParaRPr lang="de-DE" baseline="0" dirty="0" smtClean="0"/>
          </a:p>
          <a:p>
            <a:r>
              <a:rPr lang="de-DE" baseline="0" dirty="0" smtClean="0"/>
              <a:t>Authority </a:t>
            </a:r>
            <a:r>
              <a:rPr lang="th-TH" baseline="0" dirty="0" smtClean="0"/>
              <a:t>หรืออำนาจในการสั่งงาน คือ </a:t>
            </a:r>
            <a:r>
              <a:rPr lang="de-DE" baseline="0" dirty="0" smtClean="0"/>
              <a:t>formal &amp; </a:t>
            </a:r>
            <a:r>
              <a:rPr lang="de-DE" baseline="0" dirty="0" err="1" smtClean="0"/>
              <a:t>ligitimate</a:t>
            </a:r>
            <a:r>
              <a:rPr lang="de-DE" baseline="0" dirty="0" smtClean="0"/>
              <a:t> </a:t>
            </a:r>
            <a:r>
              <a:rPr lang="de-DE" baseline="0" dirty="0" err="1" smtClean="0"/>
              <a:t>right</a:t>
            </a:r>
            <a:r>
              <a:rPr lang="de-DE" baseline="0" dirty="0" smtClean="0"/>
              <a:t> </a:t>
            </a:r>
            <a:r>
              <a:rPr lang="th-TH" baseline="0" dirty="0" smtClean="0"/>
              <a:t>ที่ผู้บริหารมี เพื่อใช้การตัดสินใจ สั่งการ จัดการ นำ </a:t>
            </a:r>
            <a:r>
              <a:rPr lang="de-DE" baseline="0" dirty="0" err="1" smtClean="0"/>
              <a:t>resource</a:t>
            </a:r>
            <a:r>
              <a:rPr lang="de-DE" baseline="0" dirty="0" smtClean="0"/>
              <a:t> </a:t>
            </a:r>
            <a:r>
              <a:rPr lang="th-TH" baseline="0" dirty="0" smtClean="0"/>
              <a:t>ต่างๆไปจัดสรร</a:t>
            </a:r>
          </a:p>
          <a:p>
            <a:r>
              <a:rPr lang="th-TH" baseline="0" dirty="0" smtClean="0"/>
              <a:t>เพื่อให้องค์กรบรรลุเป้าหมาย </a:t>
            </a:r>
          </a:p>
          <a:p>
            <a:r>
              <a:rPr lang="th-TH" baseline="0" dirty="0" smtClean="0"/>
              <a:t>คุณลักษณะของอำนาจ หรือ </a:t>
            </a:r>
            <a:r>
              <a:rPr lang="de-DE" baseline="0" dirty="0" err="1" smtClean="0"/>
              <a:t>character</a:t>
            </a:r>
            <a:r>
              <a:rPr lang="de-DE" baseline="0" dirty="0" smtClean="0"/>
              <a:t> </a:t>
            </a:r>
            <a:r>
              <a:rPr lang="th-TH" baseline="0" dirty="0" smtClean="0"/>
              <a:t>ของ </a:t>
            </a:r>
            <a:r>
              <a:rPr lang="de-DE" baseline="0" dirty="0" err="1" smtClean="0"/>
              <a:t>authority</a:t>
            </a:r>
            <a:r>
              <a:rPr lang="de-DE" baseline="0" dirty="0" smtClean="0"/>
              <a:t> </a:t>
            </a:r>
            <a:r>
              <a:rPr lang="th-TH" baseline="0" dirty="0" smtClean="0"/>
              <a:t>สามารถแบ่งได้ดังนี้ </a:t>
            </a:r>
          </a:p>
          <a:p>
            <a:r>
              <a:rPr lang="de-DE" baseline="0" dirty="0" smtClean="0"/>
              <a:t>1. </a:t>
            </a:r>
            <a:r>
              <a:rPr lang="th-TH" baseline="0" dirty="0" smtClean="0"/>
              <a:t>อำนาจได้มาจากตำแหน่ง ไม่ใช่ตัวบุคคล  เช่น </a:t>
            </a:r>
            <a:r>
              <a:rPr lang="de-DE" baseline="0" dirty="0" err="1" smtClean="0"/>
              <a:t>manager</a:t>
            </a:r>
            <a:r>
              <a:rPr lang="th-TH" baseline="0" dirty="0" smtClean="0"/>
              <a:t> </a:t>
            </a:r>
            <a:r>
              <a:rPr lang="de-DE" baseline="0" dirty="0" smtClean="0"/>
              <a:t>A </a:t>
            </a:r>
            <a:r>
              <a:rPr lang="th-TH" baseline="0" dirty="0" smtClean="0"/>
              <a:t>มีอำนาจที่จะสั่งการเลขา เพราะเค้ามีตำแหน่งเป็นเมเนอเจอร์ ซึ่งถ้าวันนึงเค้าปลดเกษียณออกไป </a:t>
            </a:r>
            <a:endParaRPr lang="de-DE" baseline="0" dirty="0" smtClean="0"/>
          </a:p>
          <a:p>
            <a:r>
              <a:rPr lang="th-TH" baseline="0" dirty="0" smtClean="0"/>
              <a:t>แล้ว </a:t>
            </a:r>
            <a:r>
              <a:rPr lang="de-DE" baseline="0" dirty="0" err="1" smtClean="0"/>
              <a:t>manager</a:t>
            </a:r>
            <a:r>
              <a:rPr lang="de-DE" baseline="0" dirty="0" smtClean="0"/>
              <a:t> B </a:t>
            </a:r>
            <a:r>
              <a:rPr lang="th-TH" baseline="0" dirty="0" smtClean="0"/>
              <a:t>ขึ้นมาแทน </a:t>
            </a:r>
            <a:r>
              <a:rPr lang="de-DE" baseline="0" dirty="0" smtClean="0"/>
              <a:t>B </a:t>
            </a:r>
            <a:r>
              <a:rPr lang="th-TH" baseline="0" dirty="0" smtClean="0"/>
              <a:t>ก็มีอำนาจโดยชอบธรรม ที่จะสั่งการเช่นเดียวกัน </a:t>
            </a:r>
          </a:p>
          <a:p>
            <a:r>
              <a:rPr lang="th-TH" baseline="0" dirty="0" smtClean="0"/>
              <a:t>ทีนี้มันก็มีคำถามว่า ถ้าออกนอกองค์กรไป เรายังต้องทำต่างคำสังนายเราอีกรึเปล่า หรือถ้าสมมุตินายสั่งให้ไปทำอะไร ที่นอกเหนือจากขอบข่ายของงาน </a:t>
            </a:r>
          </a:p>
          <a:p>
            <a:r>
              <a:rPr lang="th-TH" baseline="0" dirty="0" smtClean="0"/>
              <a:t>เราต้องทำรึเปล่า </a:t>
            </a:r>
            <a:r>
              <a:rPr lang="de-DE" baseline="0" dirty="0" smtClean="0"/>
              <a:t>(</a:t>
            </a:r>
            <a:r>
              <a:rPr lang="de-DE" baseline="0" dirty="0" err="1" smtClean="0"/>
              <a:t>Discuss</a:t>
            </a:r>
            <a:r>
              <a:rPr lang="de-DE" baseline="0" dirty="0" smtClean="0"/>
              <a:t>) </a:t>
            </a:r>
            <a:r>
              <a:rPr lang="th-TH" baseline="0" dirty="0" smtClean="0"/>
              <a:t>อันนี้ก็ขึ้นอยู่กับวัฒนธรรม ของแต่ละประเทศ คือคนในบางประเทศ อย่างเช่น อเมริกา จะแยกชีวิตส่วนตัวกับชีวิตการงานโดยสิ้นเชิง นั่นคือ </a:t>
            </a:r>
            <a:r>
              <a:rPr lang="de-DE" baseline="0" dirty="0" err="1" smtClean="0"/>
              <a:t>specific</a:t>
            </a:r>
            <a:r>
              <a:rPr lang="de-DE" baseline="0" dirty="0" smtClean="0"/>
              <a:t> </a:t>
            </a:r>
            <a:r>
              <a:rPr lang="th-TH" baseline="0" dirty="0" smtClean="0"/>
              <a:t>แต่อย่างโซนเอเชีย จะไม่แยกกันระหว่างชีวิตการงานและชีวิตส่วนตัว บอสนอกที่ทำงานก็ยังเป็นบอสอยู่ เรียกว่า </a:t>
            </a:r>
            <a:r>
              <a:rPr lang="de-DE" baseline="0" dirty="0" smtClean="0"/>
              <a:t>diffuse</a:t>
            </a:r>
            <a:endParaRPr lang="th-TH" baseline="0" dirty="0" smtClean="0"/>
          </a:p>
          <a:p>
            <a:endParaRPr lang="th-TH" baseline="0" dirty="0" smtClean="0"/>
          </a:p>
          <a:p>
            <a:r>
              <a:rPr lang="de-DE" baseline="0" dirty="0" smtClean="0"/>
              <a:t>2. </a:t>
            </a:r>
            <a:r>
              <a:rPr lang="th-TH" baseline="0" dirty="0" smtClean="0"/>
              <a:t>อำนาจ เกิดจากการยอมรับของผู้ใต้บังคับบัญชา </a:t>
            </a:r>
          </a:p>
          <a:p>
            <a:r>
              <a:rPr lang="th-TH" baseline="0" dirty="0" smtClean="0"/>
              <a:t>ถึงแม้ว่า อาจจะจะเกิดขึ้นโดยตำแหน่ง คือมีการ </a:t>
            </a:r>
            <a:r>
              <a:rPr lang="de-DE" baseline="0" dirty="0" err="1" smtClean="0"/>
              <a:t>flow</a:t>
            </a:r>
            <a:r>
              <a:rPr lang="de-DE" baseline="0" dirty="0" smtClean="0"/>
              <a:t> </a:t>
            </a:r>
            <a:r>
              <a:rPr lang="th-TH" baseline="0" dirty="0" smtClean="0"/>
              <a:t>จากข้างบนลงสู่ข้างล่าง ถ้าเราดู </a:t>
            </a:r>
            <a:r>
              <a:rPr lang="de-DE" baseline="0" dirty="0" err="1" smtClean="0"/>
              <a:t>organization</a:t>
            </a:r>
            <a:r>
              <a:rPr lang="de-DE" baseline="0" dirty="0" smtClean="0"/>
              <a:t> </a:t>
            </a:r>
            <a:r>
              <a:rPr lang="de-DE" baseline="0" dirty="0" err="1" smtClean="0"/>
              <a:t>chart</a:t>
            </a:r>
            <a:r>
              <a:rPr lang="de-DE" baseline="0" dirty="0" smtClean="0"/>
              <a:t> </a:t>
            </a:r>
            <a:r>
              <a:rPr lang="th-TH" baseline="0" dirty="0" smtClean="0"/>
              <a:t>และ </a:t>
            </a:r>
            <a:r>
              <a:rPr lang="de-DE" baseline="0" dirty="0" err="1" smtClean="0"/>
              <a:t>subornidate</a:t>
            </a:r>
            <a:r>
              <a:rPr lang="de-DE" baseline="0" dirty="0" smtClean="0"/>
              <a:t> </a:t>
            </a:r>
            <a:r>
              <a:rPr lang="th-TH" baseline="0" dirty="0" smtClean="0"/>
              <a:t>เชื่อฟังเมเนอเจอร์ เพราะเค้ามีอำนาจที่จะสั่งการเรา แต่</a:t>
            </a:r>
            <a:r>
              <a:rPr lang="de-DE" baseline="0" dirty="0" smtClean="0"/>
              <a:t> </a:t>
            </a:r>
            <a:r>
              <a:rPr lang="de-DE" baseline="0" dirty="0" err="1" smtClean="0"/>
              <a:t>acceptance</a:t>
            </a:r>
            <a:r>
              <a:rPr lang="de-DE" baseline="0" dirty="0" smtClean="0"/>
              <a:t> </a:t>
            </a:r>
            <a:r>
              <a:rPr lang="de-DE" baseline="0" dirty="0" err="1" smtClean="0"/>
              <a:t>theory</a:t>
            </a:r>
            <a:r>
              <a:rPr lang="de-DE" baseline="0" dirty="0" smtClean="0"/>
              <a:t> </a:t>
            </a:r>
            <a:r>
              <a:rPr lang="de-DE" baseline="0" dirty="0" err="1" smtClean="0"/>
              <a:t>of</a:t>
            </a:r>
            <a:r>
              <a:rPr lang="de-DE" baseline="0" dirty="0" smtClean="0"/>
              <a:t> </a:t>
            </a:r>
            <a:r>
              <a:rPr lang="de-DE" baseline="0" dirty="0" err="1" smtClean="0"/>
              <a:t>authority</a:t>
            </a:r>
            <a:r>
              <a:rPr lang="de-DE" baseline="0" dirty="0" smtClean="0"/>
              <a:t> </a:t>
            </a:r>
            <a:r>
              <a:rPr lang="th-TH" baseline="0" dirty="0" smtClean="0"/>
              <a:t>บอกว่า อำนาจของผุ้บริหารจะเกิดขึ้นได้ก็ต่อเมื่อ ผู้ใต้บังคับบัญชายอมรับอำนาจนั้นๆ และยอมรับที่จะปฎิบัติตาม </a:t>
            </a:r>
          </a:p>
          <a:p>
            <a:endParaRPr lang="th-TH" baseline="0" dirty="0" smtClean="0"/>
          </a:p>
          <a:p>
            <a:r>
              <a:rPr lang="de-DE" baseline="0" dirty="0" smtClean="0"/>
              <a:t>3. Authority </a:t>
            </a:r>
            <a:r>
              <a:rPr lang="de-DE" baseline="0" dirty="0" err="1" smtClean="0"/>
              <a:t>flow</a:t>
            </a:r>
            <a:r>
              <a:rPr lang="de-DE" baseline="0" dirty="0" smtClean="0"/>
              <a:t> </a:t>
            </a:r>
            <a:r>
              <a:rPr lang="th-TH" baseline="0" dirty="0" smtClean="0"/>
              <a:t>ในลักษณะแนวดิ่ง คือการข้างบนลงข้างล่าง นั่นคือ ตำแหน่งที่อยู่บนสุดของ </a:t>
            </a:r>
            <a:r>
              <a:rPr lang="de-DE" baseline="0" dirty="0" err="1" smtClean="0"/>
              <a:t>hierachy</a:t>
            </a:r>
            <a:r>
              <a:rPr lang="de-DE" baseline="0" dirty="0" smtClean="0"/>
              <a:t> </a:t>
            </a:r>
            <a:r>
              <a:rPr lang="th-TH" baseline="0" dirty="0" smtClean="0"/>
              <a:t>ก็จะมี </a:t>
            </a:r>
            <a:r>
              <a:rPr lang="de-DE" baseline="0" dirty="0" smtClean="0"/>
              <a:t>formal </a:t>
            </a:r>
            <a:r>
              <a:rPr lang="de-DE" baseline="0" dirty="0" err="1" smtClean="0"/>
              <a:t>authority</a:t>
            </a:r>
            <a:r>
              <a:rPr lang="de-DE" baseline="0" dirty="0" smtClean="0"/>
              <a:t> </a:t>
            </a:r>
            <a:r>
              <a:rPr lang="th-TH" baseline="0" dirty="0" smtClean="0"/>
              <a:t>มากกว่าตำแหน่งที่อยู่ล่างๆ ลงมา </a:t>
            </a:r>
            <a:endParaRPr lang="de-DE" baseline="0" dirty="0" smtClean="0"/>
          </a:p>
        </p:txBody>
      </p:sp>
      <p:sp>
        <p:nvSpPr>
          <p:cNvPr id="4" name="Foliennummernplatzhalter 3"/>
          <p:cNvSpPr>
            <a:spLocks noGrp="1"/>
          </p:cNvSpPr>
          <p:nvPr>
            <p:ph type="sldNum" sz="quarter" idx="10"/>
          </p:nvPr>
        </p:nvSpPr>
        <p:spPr/>
        <p:txBody>
          <a:bodyPr/>
          <a:lstStyle/>
          <a:p>
            <a:fld id="{333BDEDF-7459-42B7-B83E-65780F20E680}" type="slidenum">
              <a:rPr lang="de-DE" smtClean="0"/>
              <a:pPr/>
              <a:t>13</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Responsibility</a:t>
            </a:r>
            <a:r>
              <a:rPr lang="de-DE" baseline="0" dirty="0" smtClean="0"/>
              <a:t> </a:t>
            </a:r>
            <a:r>
              <a:rPr lang="th-TH" baseline="0" dirty="0" smtClean="0"/>
              <a:t>ความรับผิดชอบ</a:t>
            </a:r>
          </a:p>
          <a:p>
            <a:r>
              <a:rPr lang="th-TH" baseline="0" dirty="0" smtClean="0"/>
              <a:t>คือหน้าที่ หรือ </a:t>
            </a:r>
            <a:r>
              <a:rPr lang="de-DE" baseline="0" dirty="0" err="1" smtClean="0"/>
              <a:t>obligation</a:t>
            </a:r>
            <a:r>
              <a:rPr lang="de-DE" baseline="0" dirty="0" smtClean="0"/>
              <a:t> </a:t>
            </a:r>
            <a:r>
              <a:rPr lang="th-TH" baseline="0" dirty="0" smtClean="0"/>
              <a:t>ที่เราต้องปฎิบัติงานที่ได้รับมอบหมายหรือสิ่งใดสิ่งหนึ่งให้สำเร็จลุล่วง </a:t>
            </a:r>
          </a:p>
          <a:p>
            <a:r>
              <a:rPr lang="de-DE" baseline="0" dirty="0" err="1" smtClean="0"/>
              <a:t>Responsibility</a:t>
            </a:r>
            <a:r>
              <a:rPr lang="de-DE" baseline="0" dirty="0" smtClean="0"/>
              <a:t> </a:t>
            </a:r>
            <a:r>
              <a:rPr lang="th-TH" baseline="0" dirty="0" smtClean="0"/>
              <a:t>เหมือนเป็นเหรียญอีกด้านของ </a:t>
            </a:r>
            <a:r>
              <a:rPr lang="de-DE" baseline="0" dirty="0" err="1" smtClean="0"/>
              <a:t>authority</a:t>
            </a:r>
            <a:r>
              <a:rPr lang="de-DE" baseline="0" dirty="0" smtClean="0"/>
              <a:t> </a:t>
            </a:r>
          </a:p>
          <a:p>
            <a:r>
              <a:rPr lang="th-TH" baseline="0" dirty="0" smtClean="0"/>
              <a:t>คือ </a:t>
            </a:r>
            <a:r>
              <a:rPr lang="de-DE" baseline="0" dirty="0" err="1" smtClean="0"/>
              <a:t>manager</a:t>
            </a:r>
            <a:r>
              <a:rPr lang="de-DE" baseline="0" dirty="0" smtClean="0"/>
              <a:t> </a:t>
            </a:r>
            <a:r>
              <a:rPr lang="th-TH" baseline="0" dirty="0" smtClean="0"/>
              <a:t>จะมี </a:t>
            </a:r>
            <a:r>
              <a:rPr lang="de-DE" baseline="0" dirty="0" err="1" smtClean="0"/>
              <a:t>authority</a:t>
            </a:r>
            <a:r>
              <a:rPr lang="de-DE" baseline="0" dirty="0" smtClean="0"/>
              <a:t> </a:t>
            </a:r>
            <a:r>
              <a:rPr lang="th-TH" baseline="0" dirty="0" smtClean="0"/>
              <a:t>และ </a:t>
            </a:r>
            <a:r>
              <a:rPr lang="de-DE" baseline="0" dirty="0" err="1" smtClean="0"/>
              <a:t>responsibilty</a:t>
            </a:r>
            <a:r>
              <a:rPr lang="de-DE" baseline="0" dirty="0" smtClean="0"/>
              <a:t> </a:t>
            </a:r>
            <a:r>
              <a:rPr lang="th-TH" baseline="0" dirty="0" smtClean="0"/>
              <a:t>ในระดับที่เท่าๆกัน</a:t>
            </a:r>
          </a:p>
          <a:p>
            <a:r>
              <a:rPr lang="th-TH" baseline="0" dirty="0" smtClean="0"/>
              <a:t>เช่น ถ้า </a:t>
            </a:r>
            <a:r>
              <a:rPr lang="de-DE" baseline="0" dirty="0" err="1" smtClean="0"/>
              <a:t>manager</a:t>
            </a:r>
            <a:r>
              <a:rPr lang="de-DE" baseline="0" dirty="0" smtClean="0"/>
              <a:t> </a:t>
            </a:r>
            <a:r>
              <a:rPr lang="th-TH" baseline="0" dirty="0" smtClean="0"/>
              <a:t>มี </a:t>
            </a:r>
            <a:r>
              <a:rPr lang="de-DE" baseline="0" dirty="0" err="1" smtClean="0"/>
              <a:t>responsibility</a:t>
            </a:r>
            <a:r>
              <a:rPr lang="de-DE" baseline="0" dirty="0" smtClean="0"/>
              <a:t> </a:t>
            </a:r>
            <a:r>
              <a:rPr lang="th-TH" baseline="0" dirty="0" smtClean="0"/>
              <a:t>ที่จะต้องทำโปรเจคหนึ่งให้เสร็จ แต่ไม่มี </a:t>
            </a:r>
            <a:r>
              <a:rPr lang="de-DE" baseline="0" dirty="0" err="1" smtClean="0"/>
              <a:t>authority</a:t>
            </a:r>
            <a:r>
              <a:rPr lang="de-DE" baseline="0" dirty="0" smtClean="0"/>
              <a:t> </a:t>
            </a:r>
            <a:r>
              <a:rPr lang="th-TH" baseline="0" dirty="0" smtClean="0"/>
              <a:t>ที่จะสัง่คน งานมันก็เดินไม่ได้ หรือจะให้ </a:t>
            </a:r>
            <a:r>
              <a:rPr lang="de-DE" baseline="0" dirty="0" err="1" smtClean="0"/>
              <a:t>manager</a:t>
            </a:r>
            <a:r>
              <a:rPr lang="de-DE" baseline="0" dirty="0" smtClean="0"/>
              <a:t> </a:t>
            </a:r>
            <a:r>
              <a:rPr lang="th-TH" baseline="0" dirty="0" smtClean="0"/>
              <a:t>ทำทุกอย่างเดอง ก็ไม่ไหว หรือถ้า </a:t>
            </a:r>
            <a:r>
              <a:rPr lang="de-DE" baseline="0" dirty="0" err="1" smtClean="0"/>
              <a:t>manager</a:t>
            </a:r>
            <a:r>
              <a:rPr lang="de-DE" baseline="0" dirty="0" smtClean="0"/>
              <a:t> </a:t>
            </a:r>
            <a:r>
              <a:rPr lang="th-TH" baseline="0" dirty="0" smtClean="0"/>
              <a:t>มีแต่ </a:t>
            </a:r>
            <a:r>
              <a:rPr lang="de-DE" baseline="0" dirty="0" err="1" smtClean="0"/>
              <a:t>authority</a:t>
            </a:r>
            <a:r>
              <a:rPr lang="de-DE" baseline="0" dirty="0" smtClean="0"/>
              <a:t> </a:t>
            </a:r>
            <a:r>
              <a:rPr lang="th-TH" baseline="0" dirty="0" smtClean="0"/>
              <a:t>ไม่มี </a:t>
            </a:r>
            <a:r>
              <a:rPr lang="de-DE" baseline="0" dirty="0" err="1" smtClean="0"/>
              <a:t>responsibilty</a:t>
            </a:r>
            <a:r>
              <a:rPr lang="de-DE" baseline="0" dirty="0" smtClean="0"/>
              <a:t> </a:t>
            </a:r>
            <a:r>
              <a:rPr lang="th-TH" baseline="0" dirty="0" smtClean="0"/>
              <a:t>ก็ไม่ไหว เพราะอาจจะมีการใช้อำนาจในทางที่ผิด กลายเป็นเผด็จการ หรือใช้อำนาจในการนำผลประโยชน์เข้าตัวเอง </a:t>
            </a:r>
          </a:p>
          <a:p>
            <a:endParaRPr lang="th-TH" baseline="0" dirty="0" smtClean="0"/>
          </a:p>
          <a:p>
            <a:r>
              <a:rPr lang="de-DE" baseline="0" dirty="0" err="1" smtClean="0"/>
              <a:t>Accountabilty</a:t>
            </a:r>
            <a:r>
              <a:rPr lang="de-DE" baseline="0" dirty="0" smtClean="0"/>
              <a:t> </a:t>
            </a:r>
            <a:r>
              <a:rPr lang="th-TH" baseline="0" dirty="0" smtClean="0"/>
              <a:t>หมายความว่า คนที่มีอำนาจ และมีความรับผิดชอบ จะต้องรีพอร์ต และต้องสามารถอธิบายผลการดำเนินงานของตนได้ </a:t>
            </a:r>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14</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15</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16</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17</a:t>
            </a:fld>
            <a:endParaRPr lang="de-D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การจัดแบ่งแผนกตามหน้าที่ (</a:t>
            </a:r>
            <a:r>
              <a:rPr lang="de-DE" dirty="0" err="1" smtClean="0"/>
              <a:t>Functional</a:t>
            </a:r>
            <a:r>
              <a:rPr lang="de-DE" dirty="0" smtClean="0"/>
              <a:t> </a:t>
            </a:r>
            <a:r>
              <a:rPr lang="de-DE" dirty="0" err="1" smtClean="0"/>
              <a:t>Departmentation</a:t>
            </a:r>
            <a:r>
              <a:rPr lang="de-DE" dirty="0" smtClean="0"/>
              <a:t>) </a:t>
            </a:r>
            <a:r>
              <a:rPr lang="th-TH" dirty="0" smtClean="0"/>
              <a:t>โดยจัดตามหน้าที่งานที่ทำ พิจารณาจากความเหมือนของ</a:t>
            </a:r>
            <a:r>
              <a:rPr lang="th-TH" baseline="0" dirty="0" smtClean="0"/>
              <a:t> </a:t>
            </a:r>
            <a:r>
              <a:rPr lang="de-DE" baseline="0" dirty="0" err="1" smtClean="0"/>
              <a:t>skill</a:t>
            </a:r>
            <a:r>
              <a:rPr lang="de-DE" baseline="0" dirty="0" smtClean="0"/>
              <a:t> </a:t>
            </a:r>
            <a:r>
              <a:rPr lang="de-DE" baseline="0" dirty="0" err="1" smtClean="0"/>
              <a:t>expertise</a:t>
            </a:r>
            <a:r>
              <a:rPr lang="de-DE" baseline="0" dirty="0" smtClean="0"/>
              <a:t> </a:t>
            </a:r>
            <a:r>
              <a:rPr lang="de-DE" baseline="0" dirty="0" err="1" smtClean="0"/>
              <a:t>work</a:t>
            </a:r>
            <a:r>
              <a:rPr lang="de-DE" baseline="0" dirty="0" smtClean="0"/>
              <a:t> </a:t>
            </a:r>
            <a:r>
              <a:rPr lang="de-DE" baseline="0" dirty="0" err="1" smtClean="0"/>
              <a:t>activities</a:t>
            </a:r>
            <a:r>
              <a:rPr lang="de-DE" baseline="0" dirty="0" smtClean="0"/>
              <a:t> </a:t>
            </a:r>
            <a:r>
              <a:rPr lang="th-TH" baseline="0" dirty="0" smtClean="0"/>
              <a:t>หรือทรัพยากรที่ใช้ในการดำเนินงานนั้นๆ </a:t>
            </a:r>
            <a:endParaRPr lang="th-TH" dirty="0" smtClean="0"/>
          </a:p>
          <a:p>
            <a:r>
              <a:rPr lang="th-TH" baseline="0" dirty="0" smtClean="0"/>
              <a:t>เช่น งานคัดเลือกบุคลากร พัฒนาบุคลากร คิดเงินเดือน </a:t>
            </a:r>
            <a:r>
              <a:rPr lang="de-DE" baseline="0" dirty="0" err="1" smtClean="0"/>
              <a:t>compensation</a:t>
            </a:r>
            <a:r>
              <a:rPr lang="de-DE" baseline="0" dirty="0" smtClean="0"/>
              <a:t> </a:t>
            </a:r>
            <a:r>
              <a:rPr lang="th-TH" baseline="0" dirty="0" smtClean="0"/>
              <a:t>จัดสวัสดิการพนักงาน พิจารณาประเมินพนักงาน ทำประวัติพนักงาน </a:t>
            </a:r>
          </a:p>
          <a:p>
            <a:r>
              <a:rPr lang="th-TH" baseline="0" dirty="0" smtClean="0"/>
              <a:t>พวกนี้ก้อาจจะจับมารวมกัน ซึ่งสิ่งที่เหมือนกัน คือหน้าที่ต่างๆมันมีความเกี่ยวข้องกับพนักงาน ก็จับรวบกันมาอยู่ ในแผนก </a:t>
            </a:r>
            <a:r>
              <a:rPr lang="de-DE" baseline="0" dirty="0" err="1" smtClean="0"/>
              <a:t>Humance</a:t>
            </a:r>
            <a:r>
              <a:rPr lang="de-DE" baseline="0" dirty="0" smtClean="0"/>
              <a:t> </a:t>
            </a:r>
            <a:r>
              <a:rPr lang="de-DE" baseline="0" dirty="0" err="1" smtClean="0"/>
              <a:t>Resource</a:t>
            </a:r>
            <a:r>
              <a:rPr lang="de-DE" baseline="0" dirty="0" smtClean="0"/>
              <a:t> </a:t>
            </a:r>
          </a:p>
          <a:p>
            <a:endParaRPr lang="th-TH" dirty="0" smtClean="0"/>
          </a:p>
          <a:p>
            <a:r>
              <a:rPr lang="th-TH" dirty="0" smtClean="0"/>
              <a:t>หรือแผนกมาร์เกตติ้ง</a:t>
            </a:r>
            <a:r>
              <a:rPr lang="th-TH" baseline="0" dirty="0" smtClean="0"/>
              <a:t> ก็รับผืดชอบเรื่องการดำเนินกลยุทธ์การตลาด ตั้งแต่การทำ </a:t>
            </a:r>
            <a:r>
              <a:rPr lang="de-DE" baseline="0" dirty="0" err="1" smtClean="0"/>
              <a:t>market</a:t>
            </a:r>
            <a:r>
              <a:rPr lang="de-DE" baseline="0" dirty="0" smtClean="0"/>
              <a:t> </a:t>
            </a:r>
            <a:r>
              <a:rPr lang="de-DE" baseline="0" dirty="0" err="1" smtClean="0"/>
              <a:t>research</a:t>
            </a:r>
            <a:r>
              <a:rPr lang="de-DE" baseline="0" dirty="0" smtClean="0"/>
              <a:t> </a:t>
            </a:r>
            <a:r>
              <a:rPr lang="th-TH" baseline="0" dirty="0" smtClean="0"/>
              <a:t>ดูเรื่องยอดจาย ราคาขาย กลยุทธ์การสื่อสารประชาสัมพันธ์ผลิตภัณฑ์ </a:t>
            </a:r>
          </a:p>
          <a:p>
            <a:endParaRPr lang="th-TH" baseline="0" dirty="0" smtClean="0"/>
          </a:p>
          <a:p>
            <a:r>
              <a:rPr lang="th-TH" baseline="0" dirty="0" smtClean="0"/>
              <a:t>ซึ่งการจัดองค์กรตามหน้าที่นี้ โครงสร้างจะเป้น </a:t>
            </a:r>
            <a:r>
              <a:rPr lang="de-DE" baseline="0" dirty="0" err="1" smtClean="0"/>
              <a:t>vertical</a:t>
            </a:r>
            <a:r>
              <a:rPr lang="de-DE" baseline="0" dirty="0" smtClean="0"/>
              <a:t> design</a:t>
            </a:r>
          </a:p>
          <a:p>
            <a:r>
              <a:rPr lang="de-DE" baseline="0" dirty="0" smtClean="0"/>
              <a:t>Information </a:t>
            </a:r>
            <a:r>
              <a:rPr lang="de-DE" baseline="0" dirty="0" err="1" smtClean="0"/>
              <a:t>flows</a:t>
            </a:r>
            <a:r>
              <a:rPr lang="de-DE" baseline="0" dirty="0" smtClean="0"/>
              <a:t> </a:t>
            </a:r>
            <a:r>
              <a:rPr lang="de-DE" baseline="0" dirty="0" err="1" smtClean="0"/>
              <a:t>up</a:t>
            </a:r>
            <a:r>
              <a:rPr lang="de-DE" baseline="0" dirty="0" smtClean="0"/>
              <a:t> </a:t>
            </a:r>
            <a:r>
              <a:rPr lang="de-DE" baseline="0" dirty="0" err="1" smtClean="0"/>
              <a:t>and</a:t>
            </a:r>
            <a:r>
              <a:rPr lang="de-DE" baseline="0" dirty="0" smtClean="0"/>
              <a:t> down </a:t>
            </a:r>
            <a:r>
              <a:rPr lang="de-DE" baseline="0" dirty="0" err="1" smtClean="0"/>
              <a:t>the</a:t>
            </a:r>
            <a:r>
              <a:rPr lang="de-DE" baseline="0" dirty="0" smtClean="0"/>
              <a:t> </a:t>
            </a:r>
            <a:r>
              <a:rPr lang="de-DE" baseline="0" dirty="0" err="1" smtClean="0"/>
              <a:t>vertical</a:t>
            </a:r>
            <a:r>
              <a:rPr lang="de-DE" baseline="0" dirty="0" smtClean="0"/>
              <a:t> </a:t>
            </a:r>
            <a:r>
              <a:rPr lang="de-DE" baseline="0" dirty="0" err="1" smtClean="0"/>
              <a:t>hierarchy</a:t>
            </a:r>
            <a:r>
              <a:rPr lang="de-DE" baseline="0" dirty="0" smtClean="0"/>
              <a:t> </a:t>
            </a:r>
            <a:r>
              <a:rPr lang="th-TH" baseline="0" dirty="0" smtClean="0"/>
              <a:t>นั่นคือ คนในแผนกเดียวกัน ก็จะมีการติดต่อ ประสานงาน ในแผนกของตัวเอง เพื่อให้งานสำเร็จ</a:t>
            </a:r>
          </a:p>
          <a:p>
            <a:r>
              <a:rPr lang="th-TH" baseline="0" dirty="0" smtClean="0"/>
              <a:t>หรือการตัดสินใจก็จะมาจากข้างบน แล้วส่งต่อคำสั่งลงไปข้างล่าง แต่ก็ยังอยู่แค่ในแผนกของตัวเอง </a:t>
            </a:r>
          </a:p>
          <a:p>
            <a:endParaRPr lang="th-TH" baseline="0" dirty="0" smtClean="0"/>
          </a:p>
          <a:p>
            <a:r>
              <a:rPr lang="th-TH" baseline="0" dirty="0" smtClean="0"/>
              <a:t>จุดแข็งของการจัดองค์กรแบบนี้ คือทำให้เกิดการประหยัด เนื่องจาก </a:t>
            </a:r>
            <a:r>
              <a:rPr lang="de-DE" baseline="0" dirty="0" err="1" smtClean="0"/>
              <a:t>specialization</a:t>
            </a:r>
            <a:r>
              <a:rPr lang="de-DE" baseline="0" dirty="0" smtClean="0"/>
              <a:t> </a:t>
            </a:r>
            <a:r>
              <a:rPr lang="th-TH" baseline="0" dirty="0" smtClean="0"/>
              <a:t>เพราะแต่ละแผนก พนักงานแต่ละคน ก็ทำหน้าที่ของตน ในลักษณะของ </a:t>
            </a:r>
            <a:r>
              <a:rPr lang="de-DE" baseline="0" dirty="0" err="1" smtClean="0"/>
              <a:t>routine</a:t>
            </a:r>
            <a:r>
              <a:rPr lang="de-DE" baseline="0" dirty="0" smtClean="0"/>
              <a:t> </a:t>
            </a:r>
            <a:r>
              <a:rPr lang="de-DE" baseline="0" dirty="0" err="1" smtClean="0"/>
              <a:t>task</a:t>
            </a:r>
            <a:r>
              <a:rPr lang="de-DE" baseline="0" dirty="0" smtClean="0"/>
              <a:t> </a:t>
            </a:r>
            <a:r>
              <a:rPr lang="th-TH" baseline="0" dirty="0" smtClean="0"/>
              <a:t>นอกจากนี้ยังเกิด </a:t>
            </a:r>
            <a:r>
              <a:rPr lang="de-DE" baseline="0" dirty="0" err="1" smtClean="0"/>
              <a:t>economies</a:t>
            </a:r>
            <a:r>
              <a:rPr lang="de-DE" baseline="0" dirty="0" smtClean="0"/>
              <a:t> </a:t>
            </a:r>
            <a:r>
              <a:rPr lang="de-DE" baseline="0" dirty="0" err="1" smtClean="0"/>
              <a:t>of</a:t>
            </a:r>
            <a:r>
              <a:rPr lang="de-DE" baseline="0" dirty="0" smtClean="0"/>
              <a:t> </a:t>
            </a:r>
            <a:r>
              <a:rPr lang="de-DE" baseline="0" dirty="0" err="1" smtClean="0"/>
              <a:t>scale</a:t>
            </a:r>
            <a:r>
              <a:rPr lang="de-DE" baseline="0" dirty="0" smtClean="0"/>
              <a:t> </a:t>
            </a:r>
            <a:r>
              <a:rPr lang="th-TH" baseline="0" dirty="0" smtClean="0"/>
              <a:t>เช่น แผนกมาร์เกตติ้ง ทำโฆษณาให้ทั้งหมดของบริษัท ซึ่งกรณีที่องค์กนนั้น เป็น </a:t>
            </a:r>
            <a:r>
              <a:rPr lang="de-DE" baseline="0" dirty="0" smtClean="0"/>
              <a:t>multinational </a:t>
            </a:r>
            <a:r>
              <a:rPr lang="de-DE" baseline="0" dirty="0" err="1" smtClean="0"/>
              <a:t>company</a:t>
            </a:r>
            <a:r>
              <a:rPr lang="de-DE" baseline="0" dirty="0" smtClean="0"/>
              <a:t> </a:t>
            </a:r>
            <a:r>
              <a:rPr lang="th-TH" baseline="0" dirty="0" smtClean="0"/>
              <a:t>แล้วสามารถใช้แผนกมาร์เกตติ้งอันเดียว โฆษณาอันเดียว มันก็ทำให้ลดค่าใช้จ่ายลงไปได้</a:t>
            </a:r>
          </a:p>
          <a:p>
            <a:r>
              <a:rPr lang="th-TH" baseline="0" dirty="0" smtClean="0"/>
              <a:t>เพราะไม่มีความทับซ้อนของสายงานและการดำเนินงาน </a:t>
            </a:r>
          </a:p>
        </p:txBody>
      </p:sp>
      <p:sp>
        <p:nvSpPr>
          <p:cNvPr id="4" name="Foliennummernplatzhalter 3"/>
          <p:cNvSpPr>
            <a:spLocks noGrp="1"/>
          </p:cNvSpPr>
          <p:nvPr>
            <p:ph type="sldNum" sz="quarter" idx="10"/>
          </p:nvPr>
        </p:nvSpPr>
        <p:spPr/>
        <p:txBody>
          <a:bodyPr/>
          <a:lstStyle/>
          <a:p>
            <a:fld id="{333BDEDF-7459-42B7-B83E-65780F20E680}" type="slidenum">
              <a:rPr lang="de-DE" smtClean="0"/>
              <a:pPr/>
              <a:t>18</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Division </a:t>
            </a:r>
            <a:r>
              <a:rPr lang="de-DE" dirty="0" err="1" smtClean="0"/>
              <a:t>structure</a:t>
            </a:r>
            <a:r>
              <a:rPr lang="de-DE" baseline="0" dirty="0" smtClean="0"/>
              <a:t>: </a:t>
            </a:r>
            <a:r>
              <a:rPr lang="th-TH" baseline="0" dirty="0" smtClean="0"/>
              <a:t>คือการจัดแผนกตาม </a:t>
            </a:r>
            <a:r>
              <a:rPr lang="de-DE" baseline="0" dirty="0" err="1" smtClean="0"/>
              <a:t>output</a:t>
            </a:r>
            <a:r>
              <a:rPr lang="de-DE" baseline="0" dirty="0" smtClean="0"/>
              <a:t> </a:t>
            </a:r>
            <a:r>
              <a:rPr lang="th-TH" baseline="0" dirty="0" smtClean="0"/>
              <a:t>ขององค์กร เช่น การจัดตามผลิตภัณฑ์ นั่นคือหลายๆแผนกมารวมกัน เพื่อผลิต พัฒนา และจำหน่ายผลิตภัณฑ์ชนิดเดียวกัน หรือแบ่งตามลักษณะของลูกค้า หรือภูมิภาค </a:t>
            </a:r>
          </a:p>
          <a:p>
            <a:r>
              <a:rPr lang="th-TH" baseline="0" dirty="0" smtClean="0"/>
              <a:t>ซึ่งข้อแตกต่างที่ชัดเจนระหว่าง</a:t>
            </a:r>
            <a:r>
              <a:rPr lang="de-DE" baseline="0" dirty="0" smtClean="0"/>
              <a:t> </a:t>
            </a:r>
            <a:r>
              <a:rPr lang="de-DE" baseline="0" dirty="0" err="1" smtClean="0"/>
              <a:t>functional</a:t>
            </a:r>
            <a:r>
              <a:rPr lang="de-DE" baseline="0" dirty="0" smtClean="0"/>
              <a:t> &amp; </a:t>
            </a:r>
            <a:r>
              <a:rPr lang="de-DE" baseline="0" dirty="0" err="1" smtClean="0"/>
              <a:t>division</a:t>
            </a:r>
            <a:r>
              <a:rPr lang="de-DE" baseline="0" dirty="0" smtClean="0"/>
              <a:t> </a:t>
            </a:r>
            <a:r>
              <a:rPr lang="de-DE" baseline="0" dirty="0" err="1" smtClean="0"/>
              <a:t>structure</a:t>
            </a:r>
            <a:r>
              <a:rPr lang="de-DE" baseline="0" dirty="0" smtClean="0"/>
              <a:t> </a:t>
            </a:r>
            <a:r>
              <a:rPr lang="th-TH" baseline="0" dirty="0" smtClean="0"/>
              <a:t>คือ </a:t>
            </a:r>
            <a:r>
              <a:rPr lang="de-DE" baseline="0" dirty="0" err="1" smtClean="0"/>
              <a:t>chain</a:t>
            </a:r>
            <a:r>
              <a:rPr lang="de-DE" baseline="0" dirty="0" smtClean="0"/>
              <a:t> </a:t>
            </a:r>
            <a:r>
              <a:rPr lang="de-DE" baseline="0" dirty="0" err="1" smtClean="0"/>
              <a:t>of</a:t>
            </a:r>
            <a:r>
              <a:rPr lang="de-DE" baseline="0" dirty="0" smtClean="0"/>
              <a:t> </a:t>
            </a:r>
            <a:r>
              <a:rPr lang="de-DE" baseline="0" dirty="0" err="1" smtClean="0"/>
              <a:t>command</a:t>
            </a:r>
            <a:r>
              <a:rPr lang="en-US" baseline="0" dirty="0" smtClean="0"/>
              <a:t>  </a:t>
            </a:r>
            <a:r>
              <a:rPr lang="th-TH" baseline="0" dirty="0" smtClean="0"/>
              <a:t>คือใน </a:t>
            </a:r>
            <a:r>
              <a:rPr lang="de-DE" baseline="0" dirty="0" err="1" smtClean="0"/>
              <a:t>division</a:t>
            </a:r>
            <a:r>
              <a:rPr lang="de-DE" baseline="0" dirty="0" smtClean="0"/>
              <a:t> </a:t>
            </a:r>
            <a:r>
              <a:rPr lang="de-DE" baseline="0" dirty="0" err="1" smtClean="0"/>
              <a:t>structure</a:t>
            </a:r>
            <a:r>
              <a:rPr lang="de-DE" baseline="0" dirty="0" smtClean="0"/>
              <a:t> </a:t>
            </a:r>
            <a:r>
              <a:rPr lang="th-TH" baseline="0" dirty="0" smtClean="0"/>
              <a:t>จะมีการแก้ปัญหาร่วมกันในแผนก โดยทุกๆฝ่ายเข้ามามีส่วนร่วม </a:t>
            </a:r>
            <a:r>
              <a:rPr lang="de-DE" baseline="0" dirty="0" err="1" smtClean="0"/>
              <a:t>hierarchy</a:t>
            </a:r>
            <a:r>
              <a:rPr lang="de-DE" baseline="0" dirty="0" smtClean="0"/>
              <a:t> </a:t>
            </a:r>
            <a:r>
              <a:rPr lang="th-TH" baseline="0" dirty="0" smtClean="0"/>
              <a:t>จะน้อยกว่า เป็นลักษณ </a:t>
            </a:r>
            <a:r>
              <a:rPr lang="de-DE" baseline="0" dirty="0" err="1" smtClean="0"/>
              <a:t>decentralize</a:t>
            </a:r>
            <a:r>
              <a:rPr lang="de-DE" baseline="0" dirty="0" smtClean="0"/>
              <a:t> </a:t>
            </a:r>
            <a:r>
              <a:rPr lang="th-TH" baseline="0" dirty="0" smtClean="0"/>
              <a:t>มากกว่า เป็นการลดภาระของผู้บริหารระดับสูง </a:t>
            </a:r>
          </a:p>
          <a:p>
            <a:endParaRPr lang="de-DE" dirty="0" smtClean="0"/>
          </a:p>
          <a:p>
            <a:r>
              <a:rPr lang="de-DE" dirty="0" err="1" smtClean="0"/>
              <a:t>Product</a:t>
            </a:r>
            <a:r>
              <a:rPr lang="de-DE" dirty="0" smtClean="0"/>
              <a:t> </a:t>
            </a:r>
            <a:r>
              <a:rPr lang="de-DE" dirty="0" err="1" smtClean="0"/>
              <a:t>divisional</a:t>
            </a:r>
            <a:r>
              <a:rPr lang="de-DE" dirty="0" smtClean="0"/>
              <a:t>:</a:t>
            </a:r>
            <a:r>
              <a:rPr lang="de-DE" baseline="0" dirty="0" smtClean="0"/>
              <a:t> </a:t>
            </a:r>
            <a:r>
              <a:rPr lang="de-DE" baseline="0" dirty="0" err="1" smtClean="0"/>
              <a:t>most</a:t>
            </a:r>
            <a:r>
              <a:rPr lang="de-DE" baseline="0" dirty="0" smtClean="0"/>
              <a:t> </a:t>
            </a:r>
            <a:r>
              <a:rPr lang="de-DE" baseline="0" dirty="0" err="1" smtClean="0"/>
              <a:t>appropriate</a:t>
            </a:r>
            <a:r>
              <a:rPr lang="de-DE" baseline="0" dirty="0" smtClean="0"/>
              <a:t> </a:t>
            </a:r>
            <a:r>
              <a:rPr lang="de-DE" baseline="0" dirty="0" err="1" smtClean="0"/>
              <a:t>for</a:t>
            </a:r>
            <a:r>
              <a:rPr lang="de-DE" baseline="0" dirty="0" smtClean="0"/>
              <a:t> </a:t>
            </a:r>
            <a:r>
              <a:rPr lang="de-DE" baseline="0" dirty="0" err="1" smtClean="0"/>
              <a:t>organization</a:t>
            </a:r>
            <a:r>
              <a:rPr lang="de-DE" baseline="0" dirty="0" smtClean="0"/>
              <a:t> </a:t>
            </a:r>
            <a:r>
              <a:rPr lang="de-DE" baseline="0" dirty="0" err="1" smtClean="0"/>
              <a:t>with</a:t>
            </a:r>
            <a:r>
              <a:rPr lang="de-DE" baseline="0" dirty="0" smtClean="0"/>
              <a:t> </a:t>
            </a:r>
            <a:r>
              <a:rPr lang="de-DE" baseline="0" dirty="0" err="1" smtClean="0"/>
              <a:t>relatively</a:t>
            </a:r>
            <a:r>
              <a:rPr lang="de-DE" baseline="0" dirty="0" smtClean="0"/>
              <a:t> diverse </a:t>
            </a:r>
            <a:r>
              <a:rPr lang="de-DE" baseline="0" dirty="0" err="1" smtClean="0"/>
              <a:t>product</a:t>
            </a:r>
            <a:r>
              <a:rPr lang="de-DE" baseline="0" dirty="0" smtClean="0"/>
              <a:t> </a:t>
            </a:r>
            <a:r>
              <a:rPr lang="de-DE" baseline="0" dirty="0" err="1" smtClean="0"/>
              <a:t>lines</a:t>
            </a:r>
            <a:r>
              <a:rPr lang="de-DE" baseline="0" dirty="0" smtClean="0"/>
              <a:t> </a:t>
            </a:r>
            <a:r>
              <a:rPr lang="de-DE" baseline="0" dirty="0" err="1" smtClean="0"/>
              <a:t>that</a:t>
            </a:r>
            <a:r>
              <a:rPr lang="de-DE" baseline="0" dirty="0" smtClean="0"/>
              <a:t> </a:t>
            </a:r>
            <a:r>
              <a:rPr lang="de-DE" baseline="0" dirty="0" err="1" smtClean="0"/>
              <a:t>require</a:t>
            </a:r>
            <a:r>
              <a:rPr lang="de-DE" baseline="0" dirty="0" smtClean="0"/>
              <a:t> </a:t>
            </a:r>
            <a:r>
              <a:rPr lang="de-DE" baseline="0" dirty="0" err="1" smtClean="0"/>
              <a:t>specialized</a:t>
            </a:r>
            <a:r>
              <a:rPr lang="de-DE" baseline="0" dirty="0" smtClean="0"/>
              <a:t> </a:t>
            </a:r>
            <a:r>
              <a:rPr lang="de-DE" baseline="0" dirty="0" err="1" smtClean="0"/>
              <a:t>efforts</a:t>
            </a:r>
            <a:r>
              <a:rPr lang="de-DE" baseline="0" dirty="0" smtClean="0"/>
              <a:t> </a:t>
            </a:r>
            <a:r>
              <a:rPr lang="de-DE" baseline="0" dirty="0" err="1" smtClean="0"/>
              <a:t>to</a:t>
            </a:r>
            <a:r>
              <a:rPr lang="de-DE" baseline="0" dirty="0" smtClean="0"/>
              <a:t> </a:t>
            </a:r>
            <a:r>
              <a:rPr lang="de-DE" baseline="0" dirty="0" err="1" smtClean="0"/>
              <a:t>achieve</a:t>
            </a:r>
            <a:r>
              <a:rPr lang="de-DE" baseline="0" dirty="0" smtClean="0"/>
              <a:t> </a:t>
            </a:r>
            <a:r>
              <a:rPr lang="de-DE" baseline="0" dirty="0" err="1" smtClean="0"/>
              <a:t>high</a:t>
            </a:r>
            <a:r>
              <a:rPr lang="de-DE" baseline="0" dirty="0" smtClean="0"/>
              <a:t> </a:t>
            </a:r>
            <a:r>
              <a:rPr lang="de-DE" baseline="0" dirty="0" err="1" smtClean="0"/>
              <a:t>product</a:t>
            </a:r>
            <a:r>
              <a:rPr lang="de-DE" baseline="0" dirty="0" smtClean="0"/>
              <a:t> </a:t>
            </a:r>
            <a:r>
              <a:rPr lang="de-DE" baseline="0" dirty="0" err="1" smtClean="0"/>
              <a:t>quality</a:t>
            </a:r>
            <a:endParaRPr lang="de-DE" baseline="0" dirty="0" smtClean="0"/>
          </a:p>
          <a:p>
            <a:endParaRPr lang="de-DE" baseline="0" dirty="0" smtClean="0"/>
          </a:p>
          <a:p>
            <a:r>
              <a:rPr lang="de-DE" baseline="0" dirty="0" smtClean="0"/>
              <a:t>Customer </a:t>
            </a:r>
            <a:r>
              <a:rPr lang="de-DE" baseline="0" dirty="0" err="1" smtClean="0"/>
              <a:t>divisional</a:t>
            </a:r>
            <a:r>
              <a:rPr lang="de-DE" baseline="0" dirty="0" smtClean="0"/>
              <a:t>: </a:t>
            </a:r>
            <a:r>
              <a:rPr lang="de-DE" baseline="0" dirty="0" err="1" smtClean="0"/>
              <a:t>most</a:t>
            </a:r>
            <a:r>
              <a:rPr lang="de-DE" baseline="0" dirty="0" smtClean="0"/>
              <a:t> </a:t>
            </a:r>
            <a:r>
              <a:rPr lang="de-DE" baseline="0" dirty="0" err="1" smtClean="0"/>
              <a:t>appropriate</a:t>
            </a:r>
            <a:r>
              <a:rPr lang="de-DE" baseline="0" dirty="0" smtClean="0"/>
              <a:t> </a:t>
            </a:r>
            <a:r>
              <a:rPr lang="de-DE" baseline="0" dirty="0" err="1" smtClean="0"/>
              <a:t>for</a:t>
            </a:r>
            <a:r>
              <a:rPr lang="de-DE" baseline="0" dirty="0" smtClean="0"/>
              <a:t> </a:t>
            </a:r>
            <a:r>
              <a:rPr lang="de-DE" baseline="0" dirty="0" err="1" smtClean="0"/>
              <a:t>organization</a:t>
            </a:r>
            <a:r>
              <a:rPr lang="de-DE" baseline="0" dirty="0" smtClean="0"/>
              <a:t> </a:t>
            </a:r>
            <a:r>
              <a:rPr lang="de-DE" baseline="0" dirty="0" err="1" smtClean="0"/>
              <a:t>that</a:t>
            </a:r>
            <a:r>
              <a:rPr lang="de-DE" baseline="0" dirty="0" smtClean="0"/>
              <a:t> </a:t>
            </a:r>
            <a:r>
              <a:rPr lang="de-DE" baseline="0" dirty="0" err="1" smtClean="0"/>
              <a:t>have</a:t>
            </a:r>
            <a:r>
              <a:rPr lang="de-DE" baseline="0" dirty="0" smtClean="0"/>
              <a:t> </a:t>
            </a:r>
            <a:r>
              <a:rPr lang="de-DE" baseline="0" dirty="0" err="1" smtClean="0"/>
              <a:t>seperate</a:t>
            </a:r>
            <a:r>
              <a:rPr lang="de-DE" baseline="0" dirty="0" smtClean="0"/>
              <a:t> </a:t>
            </a:r>
            <a:r>
              <a:rPr lang="de-DE" baseline="0" dirty="0" err="1" smtClean="0"/>
              <a:t>customer</a:t>
            </a:r>
            <a:r>
              <a:rPr lang="de-DE" baseline="0" dirty="0" smtClean="0"/>
              <a:t> </a:t>
            </a:r>
            <a:r>
              <a:rPr lang="de-DE" baseline="0" dirty="0" err="1" smtClean="0"/>
              <a:t>groups</a:t>
            </a:r>
            <a:r>
              <a:rPr lang="de-DE" baseline="0" dirty="0" smtClean="0"/>
              <a:t> </a:t>
            </a:r>
            <a:r>
              <a:rPr lang="de-DE" baseline="0" dirty="0" err="1" smtClean="0"/>
              <a:t>with</a:t>
            </a:r>
            <a:r>
              <a:rPr lang="de-DE" baseline="0" dirty="0" smtClean="0"/>
              <a:t> </a:t>
            </a:r>
            <a:r>
              <a:rPr lang="de-DE" baseline="0" dirty="0" err="1" smtClean="0"/>
              <a:t>very</a:t>
            </a:r>
            <a:r>
              <a:rPr lang="de-DE" baseline="0" dirty="0" smtClean="0"/>
              <a:t> </a:t>
            </a:r>
            <a:r>
              <a:rPr lang="de-DE" baseline="0" dirty="0" err="1" smtClean="0"/>
              <a:t>specific</a:t>
            </a:r>
            <a:r>
              <a:rPr lang="de-DE" baseline="0" dirty="0" smtClean="0"/>
              <a:t> </a:t>
            </a:r>
            <a:r>
              <a:rPr lang="de-DE" baseline="0" dirty="0" err="1" smtClean="0"/>
              <a:t>and</a:t>
            </a:r>
            <a:r>
              <a:rPr lang="de-DE" baseline="0" dirty="0" smtClean="0"/>
              <a:t> </a:t>
            </a:r>
            <a:r>
              <a:rPr lang="de-DE" baseline="0" dirty="0" err="1" smtClean="0"/>
              <a:t>distinct</a:t>
            </a:r>
            <a:r>
              <a:rPr lang="de-DE" baseline="0" dirty="0" smtClean="0"/>
              <a:t> </a:t>
            </a:r>
            <a:r>
              <a:rPr lang="de-DE" baseline="0" dirty="0" err="1" smtClean="0"/>
              <a:t>needs</a:t>
            </a:r>
            <a:endParaRPr lang="de-DE" baseline="0" dirty="0" smtClean="0"/>
          </a:p>
          <a:p>
            <a:endParaRPr lang="de-DE" baseline="0" dirty="0" smtClean="0"/>
          </a:p>
          <a:p>
            <a:r>
              <a:rPr lang="de-DE" baseline="0" dirty="0" err="1" smtClean="0"/>
              <a:t>Geographical</a:t>
            </a:r>
            <a:r>
              <a:rPr lang="de-DE" baseline="0" dirty="0" smtClean="0"/>
              <a:t> </a:t>
            </a:r>
            <a:r>
              <a:rPr lang="de-DE" baseline="0" dirty="0" err="1" smtClean="0"/>
              <a:t>divisional</a:t>
            </a:r>
            <a:r>
              <a:rPr lang="de-DE" baseline="0" dirty="0" smtClean="0"/>
              <a:t>: </a:t>
            </a:r>
            <a:r>
              <a:rPr lang="de-DE" baseline="0" dirty="0" err="1" smtClean="0"/>
              <a:t>most</a:t>
            </a:r>
            <a:r>
              <a:rPr lang="de-DE" baseline="0" dirty="0" smtClean="0"/>
              <a:t> </a:t>
            </a:r>
            <a:r>
              <a:rPr lang="de-DE" baseline="0" dirty="0" err="1" smtClean="0"/>
              <a:t>appropriate</a:t>
            </a:r>
            <a:r>
              <a:rPr lang="de-DE" baseline="0" dirty="0" smtClean="0"/>
              <a:t> </a:t>
            </a:r>
            <a:r>
              <a:rPr lang="de-DE" baseline="0" dirty="0" err="1" smtClean="0"/>
              <a:t>for</a:t>
            </a:r>
            <a:r>
              <a:rPr lang="de-DE" baseline="0" dirty="0" smtClean="0"/>
              <a:t> </a:t>
            </a:r>
            <a:r>
              <a:rPr lang="de-DE" baseline="0" dirty="0" err="1" smtClean="0"/>
              <a:t>organizations</a:t>
            </a:r>
            <a:r>
              <a:rPr lang="de-DE" baseline="0" dirty="0" smtClean="0"/>
              <a:t> </a:t>
            </a:r>
            <a:r>
              <a:rPr lang="de-DE" baseline="0" dirty="0" err="1" smtClean="0"/>
              <a:t>with</a:t>
            </a:r>
            <a:r>
              <a:rPr lang="de-DE" baseline="0" dirty="0" smtClean="0"/>
              <a:t> limited </a:t>
            </a:r>
            <a:r>
              <a:rPr lang="de-DE" baseline="0" dirty="0" err="1" smtClean="0"/>
              <a:t>product</a:t>
            </a:r>
            <a:r>
              <a:rPr lang="de-DE" baseline="0" dirty="0" smtClean="0"/>
              <a:t> </a:t>
            </a:r>
            <a:r>
              <a:rPr lang="de-DE" baseline="0" dirty="0" err="1" smtClean="0"/>
              <a:t>lines</a:t>
            </a:r>
            <a:r>
              <a:rPr lang="de-DE" baseline="0" dirty="0" smtClean="0"/>
              <a:t> </a:t>
            </a:r>
            <a:r>
              <a:rPr lang="de-DE" baseline="0" dirty="0" err="1" smtClean="0"/>
              <a:t>that</a:t>
            </a:r>
            <a:r>
              <a:rPr lang="de-DE" baseline="0" dirty="0" smtClean="0"/>
              <a:t> </a:t>
            </a:r>
            <a:r>
              <a:rPr lang="de-DE" baseline="0" dirty="0" err="1" smtClean="0"/>
              <a:t>either</a:t>
            </a:r>
            <a:r>
              <a:rPr lang="de-DE" baseline="0" dirty="0" smtClean="0"/>
              <a:t> </a:t>
            </a:r>
            <a:r>
              <a:rPr lang="de-DE" baseline="0" dirty="0" err="1" smtClean="0"/>
              <a:t>have</a:t>
            </a:r>
            <a:r>
              <a:rPr lang="de-DE" baseline="0" dirty="0" smtClean="0"/>
              <a:t> </a:t>
            </a:r>
            <a:r>
              <a:rPr lang="de-DE" baseline="0" dirty="0" err="1" smtClean="0"/>
              <a:t>wide</a:t>
            </a:r>
            <a:r>
              <a:rPr lang="de-DE" baseline="0" dirty="0" smtClean="0"/>
              <a:t> </a:t>
            </a:r>
            <a:r>
              <a:rPr lang="de-DE" baseline="0" dirty="0" err="1" smtClean="0"/>
              <a:t>geographic</a:t>
            </a:r>
            <a:r>
              <a:rPr lang="de-DE" baseline="0" dirty="0" smtClean="0"/>
              <a:t> </a:t>
            </a:r>
            <a:r>
              <a:rPr lang="de-DE" baseline="0" dirty="0" err="1" smtClean="0"/>
              <a:t>coverage</a:t>
            </a:r>
            <a:r>
              <a:rPr lang="de-DE" baseline="0" dirty="0" smtClean="0"/>
              <a:t> </a:t>
            </a:r>
            <a:r>
              <a:rPr lang="de-DE" baseline="0" dirty="0" err="1" smtClean="0"/>
              <a:t>or</a:t>
            </a:r>
            <a:r>
              <a:rPr lang="de-DE" baseline="0" dirty="0" smtClean="0"/>
              <a:t> </a:t>
            </a:r>
            <a:r>
              <a:rPr lang="de-DE" baseline="0" dirty="0" err="1" smtClean="0"/>
              <a:t>desire</a:t>
            </a:r>
            <a:r>
              <a:rPr lang="de-DE" baseline="0" dirty="0" smtClean="0"/>
              <a:t> </a:t>
            </a:r>
            <a:r>
              <a:rPr lang="de-DE" baseline="0" dirty="0" err="1" smtClean="0"/>
              <a:t>to</a:t>
            </a:r>
            <a:r>
              <a:rPr lang="de-DE" baseline="0" dirty="0" smtClean="0"/>
              <a:t> </a:t>
            </a:r>
            <a:r>
              <a:rPr lang="de-DE" baseline="0" dirty="0" err="1" smtClean="0"/>
              <a:t>grow</a:t>
            </a:r>
            <a:r>
              <a:rPr lang="de-DE" baseline="0" dirty="0" smtClean="0"/>
              <a:t> </a:t>
            </a:r>
            <a:r>
              <a:rPr lang="de-DE" baseline="0" dirty="0" err="1" smtClean="0"/>
              <a:t>through</a:t>
            </a:r>
            <a:r>
              <a:rPr lang="de-DE" baseline="0" dirty="0" smtClean="0"/>
              <a:t> </a:t>
            </a:r>
            <a:r>
              <a:rPr lang="de-DE" baseline="0" dirty="0" err="1" smtClean="0"/>
              <a:t>geographica</a:t>
            </a:r>
            <a:r>
              <a:rPr lang="de-DE" baseline="0" dirty="0" smtClean="0"/>
              <a:t> </a:t>
            </a:r>
            <a:r>
              <a:rPr lang="de-DE" baseline="0" dirty="0" err="1" smtClean="0"/>
              <a:t>expansion</a:t>
            </a:r>
            <a:endParaRPr lang="th-TH" baseline="0" dirty="0" smtClean="0"/>
          </a:p>
          <a:p>
            <a:r>
              <a:rPr lang="th-TH" baseline="0" dirty="0" smtClean="0"/>
              <a:t>การจัดโครางส้รางตาม </a:t>
            </a:r>
            <a:r>
              <a:rPr lang="de-DE" baseline="0" dirty="0" err="1" smtClean="0"/>
              <a:t>geographic</a:t>
            </a:r>
            <a:r>
              <a:rPr lang="de-DE" baseline="0" dirty="0" smtClean="0"/>
              <a:t> </a:t>
            </a:r>
            <a:r>
              <a:rPr lang="th-TH" baseline="0" dirty="0" smtClean="0"/>
              <a:t>ส่วนใหญ่จะเป็นองค์กรที่ </a:t>
            </a:r>
            <a:r>
              <a:rPr lang="de-DE" baseline="0" dirty="0" err="1" smtClean="0"/>
              <a:t>operate</a:t>
            </a:r>
            <a:r>
              <a:rPr lang="de-DE" baseline="0" dirty="0" smtClean="0"/>
              <a:t> </a:t>
            </a:r>
            <a:r>
              <a:rPr lang="th-TH" baseline="0" dirty="0" smtClean="0"/>
              <a:t>ในหลายๆประเทศ และต้องตอบสนองความต้องการของตลาดประเทศนั้นๆ คือต้อง </a:t>
            </a:r>
            <a:r>
              <a:rPr lang="de-DE" baseline="0" dirty="0" err="1" smtClean="0"/>
              <a:t>customize</a:t>
            </a:r>
            <a:r>
              <a:rPr lang="de-DE" baseline="0" dirty="0" smtClean="0"/>
              <a:t> </a:t>
            </a:r>
            <a:r>
              <a:rPr lang="th-TH" baseline="0" dirty="0" smtClean="0"/>
              <a:t>สินเค้าและบริการของตัวเองให้เข้า </a:t>
            </a:r>
            <a:r>
              <a:rPr lang="de-DE" baseline="0" dirty="0" err="1" smtClean="0"/>
              <a:t>local</a:t>
            </a:r>
            <a:r>
              <a:rPr lang="de-DE" baseline="0" dirty="0" smtClean="0"/>
              <a:t> </a:t>
            </a:r>
            <a:r>
              <a:rPr lang="de-DE" baseline="0" dirty="0" err="1" smtClean="0"/>
              <a:t>market</a:t>
            </a:r>
            <a:r>
              <a:rPr lang="de-DE" baseline="0" dirty="0" smtClean="0"/>
              <a:t> </a:t>
            </a:r>
            <a:r>
              <a:rPr lang="de-DE" baseline="0" dirty="0" err="1" smtClean="0"/>
              <a:t>needs</a:t>
            </a:r>
            <a:r>
              <a:rPr lang="de-DE" baseline="0" dirty="0" smtClean="0"/>
              <a:t> </a:t>
            </a:r>
            <a:endParaRPr lang="th-TH" baseline="0" dirty="0" smtClean="0"/>
          </a:p>
          <a:p>
            <a:r>
              <a:rPr lang="th-TH" baseline="0" dirty="0" smtClean="0"/>
              <a:t>โดยทั่วไป อำนาจการตัดสินใจในเรื่องสำคัญๆ อาจจะมาจากส่วนกลาง ส่วนพวก </a:t>
            </a:r>
            <a:r>
              <a:rPr lang="de-DE" baseline="0" dirty="0" err="1" smtClean="0"/>
              <a:t>day</a:t>
            </a:r>
            <a:r>
              <a:rPr lang="de-DE" baseline="0" dirty="0" smtClean="0"/>
              <a:t> </a:t>
            </a:r>
            <a:r>
              <a:rPr lang="de-DE" baseline="0" dirty="0" err="1" smtClean="0"/>
              <a:t>to</a:t>
            </a:r>
            <a:r>
              <a:rPr lang="de-DE" baseline="0" dirty="0" smtClean="0"/>
              <a:t> </a:t>
            </a:r>
            <a:r>
              <a:rPr lang="de-DE" baseline="0" dirty="0" err="1" smtClean="0"/>
              <a:t>day</a:t>
            </a:r>
            <a:r>
              <a:rPr lang="de-DE" baseline="0" dirty="0" smtClean="0"/>
              <a:t> </a:t>
            </a:r>
            <a:r>
              <a:rPr lang="de-DE" baseline="0" dirty="0" err="1" smtClean="0"/>
              <a:t>business</a:t>
            </a:r>
            <a:r>
              <a:rPr lang="de-DE" baseline="0" dirty="0" smtClean="0"/>
              <a:t> </a:t>
            </a:r>
            <a:r>
              <a:rPr lang="de-DE" baseline="0" dirty="0" err="1" smtClean="0"/>
              <a:t>decision</a:t>
            </a:r>
            <a:r>
              <a:rPr lang="de-DE" baseline="0" dirty="0" smtClean="0"/>
              <a:t> </a:t>
            </a:r>
            <a:r>
              <a:rPr lang="th-TH" baseline="0" dirty="0" smtClean="0"/>
              <a:t>จะ </a:t>
            </a:r>
            <a:r>
              <a:rPr lang="de-DE" baseline="0" dirty="0" err="1" smtClean="0"/>
              <a:t>decentralize</a:t>
            </a:r>
            <a:r>
              <a:rPr lang="de-DE" baseline="0" dirty="0" smtClean="0"/>
              <a:t> </a:t>
            </a:r>
            <a:r>
              <a:rPr lang="th-TH" baseline="0" dirty="0" smtClean="0"/>
              <a:t>ไปที่ </a:t>
            </a:r>
            <a:r>
              <a:rPr lang="de-DE" baseline="0" dirty="0" err="1" smtClean="0"/>
              <a:t>local</a:t>
            </a:r>
            <a:r>
              <a:rPr lang="de-DE" baseline="0" dirty="0" smtClean="0"/>
              <a:t>, regional </a:t>
            </a:r>
            <a:r>
              <a:rPr lang="de-DE" baseline="0" dirty="0" err="1" smtClean="0"/>
              <a:t>units</a:t>
            </a:r>
            <a:r>
              <a:rPr lang="de-DE" baseline="0" dirty="0" smtClean="0"/>
              <a:t> </a:t>
            </a:r>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19</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20</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21</a:t>
            </a:fld>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จุดแข็ง</a:t>
            </a:r>
            <a:r>
              <a:rPr lang="th-TH" baseline="0" dirty="0" smtClean="0"/>
              <a:t> จุดด้อย ของ </a:t>
            </a:r>
            <a:r>
              <a:rPr lang="de-DE" baseline="0" dirty="0" err="1" smtClean="0"/>
              <a:t>division</a:t>
            </a:r>
            <a:r>
              <a:rPr lang="de-DE" baseline="0" dirty="0" smtClean="0"/>
              <a:t> </a:t>
            </a:r>
            <a:r>
              <a:rPr lang="de-DE" baseline="0" dirty="0" err="1" smtClean="0"/>
              <a:t>structure</a:t>
            </a:r>
            <a:r>
              <a:rPr lang="de-DE" baseline="0" dirty="0" smtClean="0"/>
              <a:t> </a:t>
            </a:r>
          </a:p>
          <a:p>
            <a:r>
              <a:rPr lang="th-TH" baseline="0" dirty="0" smtClean="0"/>
              <a:t>จุดแข็ง คือ </a:t>
            </a:r>
            <a:r>
              <a:rPr lang="de-DE" baseline="0" dirty="0" err="1" smtClean="0"/>
              <a:t>concentrate</a:t>
            </a:r>
            <a:r>
              <a:rPr lang="de-DE" baseline="0" dirty="0" smtClean="0"/>
              <a:t> on </a:t>
            </a:r>
            <a:r>
              <a:rPr lang="th-TH" baseline="0" dirty="0" smtClean="0"/>
              <a:t>สินค้าและบริการ กล่มของลูกค้า หรือตลาดใดตลาดหนึ่ง</a:t>
            </a:r>
          </a:p>
          <a:p>
            <a:r>
              <a:rPr lang="th-TH" baseline="0" dirty="0" smtClean="0"/>
              <a:t>สามาถรตอบสนองความต้องการของผู้บริโภคได้ดีกว่า ตอบสนองความเปลียนแปลงของสิ่งแวดล้อมได้ดีกว่า </a:t>
            </a:r>
          </a:p>
          <a:p>
            <a:r>
              <a:rPr lang="th-TH" baseline="0" dirty="0" smtClean="0"/>
              <a:t>องค์กรมีคความ </a:t>
            </a:r>
            <a:r>
              <a:rPr lang="de-DE" baseline="0" dirty="0" smtClean="0"/>
              <a:t>flexible </a:t>
            </a:r>
            <a:r>
              <a:rPr lang="th-TH" baseline="0" dirty="0" smtClean="0"/>
              <a:t>มากกว่า มีการ </a:t>
            </a:r>
            <a:r>
              <a:rPr lang="de-DE" baseline="0" dirty="0" err="1" smtClean="0"/>
              <a:t>coordinate</a:t>
            </a:r>
            <a:r>
              <a:rPr lang="de-DE" baseline="0" dirty="0" smtClean="0"/>
              <a:t> </a:t>
            </a:r>
            <a:r>
              <a:rPr lang="th-TH" baseline="0" dirty="0" smtClean="0"/>
              <a:t>ระหว่าง </a:t>
            </a:r>
            <a:r>
              <a:rPr lang="de-DE" baseline="0" dirty="0" err="1" smtClean="0"/>
              <a:t>function</a:t>
            </a:r>
            <a:r>
              <a:rPr lang="de-DE" baseline="0" dirty="0" smtClean="0"/>
              <a:t> </a:t>
            </a:r>
            <a:r>
              <a:rPr lang="th-TH" baseline="0" dirty="0" smtClean="0"/>
              <a:t>ต่างๆ ที่มาร่วมกันผลิตสินค้าชนิดใดชนิดหนึ่ง หรือ </a:t>
            </a:r>
            <a:r>
              <a:rPr lang="de-DE" baseline="0" dirty="0" err="1" smtClean="0"/>
              <a:t>treat</a:t>
            </a:r>
            <a:r>
              <a:rPr lang="de-DE" baseline="0" dirty="0" smtClean="0"/>
              <a:t> </a:t>
            </a:r>
            <a:r>
              <a:rPr lang="th-TH" baseline="0" dirty="0" smtClean="0"/>
              <a:t>ลูกค้ากลุ่มใดกลุ่มหนึ่ง </a:t>
            </a:r>
          </a:p>
          <a:p>
            <a:r>
              <a:rPr lang="th-TH" baseline="0" dirty="0" smtClean="0"/>
              <a:t>ตัวเมเนอเจอร์เองก็รับผิดชอบในผลการดำเนินงานของตัวเอง ในความสำเร็จหรือไม่สำเร๋จของผลิตภัณฑ์นั้นๆ </a:t>
            </a:r>
          </a:p>
          <a:p>
            <a:endParaRPr lang="th-TH" baseline="0" dirty="0" smtClean="0"/>
          </a:p>
          <a:p>
            <a:r>
              <a:rPr lang="th-TH" baseline="0" dirty="0" smtClean="0"/>
              <a:t>จุดอ่อน คือ มีการ </a:t>
            </a:r>
            <a:r>
              <a:rPr lang="de-DE" baseline="0" dirty="0" err="1" smtClean="0"/>
              <a:t>duplication</a:t>
            </a:r>
            <a:r>
              <a:rPr lang="de-DE" baseline="0" dirty="0" smtClean="0"/>
              <a:t> </a:t>
            </a:r>
            <a:r>
              <a:rPr lang="de-DE" baseline="0" dirty="0" err="1" smtClean="0"/>
              <a:t>functions</a:t>
            </a:r>
            <a:r>
              <a:rPr lang="de-DE" baseline="0" dirty="0" smtClean="0"/>
              <a:t> </a:t>
            </a:r>
            <a:r>
              <a:rPr lang="de-DE" baseline="0" dirty="0" err="1" smtClean="0"/>
              <a:t>activities</a:t>
            </a:r>
            <a:r>
              <a:rPr lang="de-DE" baseline="0" dirty="0" smtClean="0"/>
              <a:t> </a:t>
            </a:r>
            <a:r>
              <a:rPr lang="th-TH" baseline="0" dirty="0" smtClean="0"/>
              <a:t>เช่น ผลิตภัณฑ์ </a:t>
            </a:r>
            <a:r>
              <a:rPr lang="de-DE" baseline="0" dirty="0" smtClean="0"/>
              <a:t>A, B, C </a:t>
            </a:r>
            <a:r>
              <a:rPr lang="th-TH" baseline="0" dirty="0" smtClean="0"/>
              <a:t>ก็มีแผนก </a:t>
            </a:r>
            <a:r>
              <a:rPr lang="de-DE" baseline="0" dirty="0" smtClean="0"/>
              <a:t>R&amp;D, </a:t>
            </a:r>
            <a:r>
              <a:rPr lang="de-DE" baseline="0" dirty="0" err="1" smtClean="0"/>
              <a:t>marketing</a:t>
            </a:r>
            <a:r>
              <a:rPr lang="de-DE" baseline="0" dirty="0" smtClean="0"/>
              <a:t> </a:t>
            </a:r>
            <a:r>
              <a:rPr lang="th-TH" baseline="0" dirty="0" smtClean="0"/>
              <a:t>ของมัน </a:t>
            </a:r>
          </a:p>
          <a:p>
            <a:r>
              <a:rPr lang="th-TH" baseline="0" dirty="0" smtClean="0"/>
              <a:t>นอกจากนี้ ยังมีข้อเสียในเรื่องของ </a:t>
            </a:r>
            <a:r>
              <a:rPr lang="de-DE" baseline="0" dirty="0" err="1" smtClean="0"/>
              <a:t>coordition</a:t>
            </a:r>
            <a:r>
              <a:rPr lang="de-DE" baseline="0" dirty="0" smtClean="0"/>
              <a:t> </a:t>
            </a:r>
            <a:r>
              <a:rPr lang="th-TH" baseline="0" dirty="0" smtClean="0"/>
              <a:t>ระหว่างองค์กร คือใครอยู่สายผลิตภัณฑ์ไหน ก็เชี่ยวชาญ หรือ </a:t>
            </a:r>
            <a:r>
              <a:rPr lang="de-DE" baseline="0" dirty="0" err="1" smtClean="0"/>
              <a:t>concentrate</a:t>
            </a:r>
            <a:r>
              <a:rPr lang="de-DE" baseline="0" dirty="0" smtClean="0"/>
              <a:t> </a:t>
            </a:r>
            <a:r>
              <a:rPr lang="th-TH" baseline="0" dirty="0" smtClean="0"/>
              <a:t>อยู่แค่นัน ไม่มีการแลกเปลี่ยนความรู้กัน ระหว่าง </a:t>
            </a:r>
            <a:r>
              <a:rPr lang="de-DE" baseline="0" dirty="0" err="1" smtClean="0"/>
              <a:t>divisions</a:t>
            </a:r>
            <a:r>
              <a:rPr lang="de-DE" baseline="0" dirty="0" smtClean="0"/>
              <a:t> </a:t>
            </a:r>
            <a:endParaRPr lang="th-TH" baseline="0" dirty="0" smtClean="0"/>
          </a:p>
          <a:p>
            <a:r>
              <a:rPr lang="th-TH" baseline="0" dirty="0" smtClean="0"/>
              <a:t>และถ้า </a:t>
            </a:r>
            <a:r>
              <a:rPr lang="de-DE" baseline="0" dirty="0" err="1" smtClean="0"/>
              <a:t>product</a:t>
            </a:r>
            <a:r>
              <a:rPr lang="de-DE" baseline="0" dirty="0" smtClean="0"/>
              <a:t> </a:t>
            </a:r>
            <a:r>
              <a:rPr lang="de-DE" baseline="0" dirty="0" err="1" smtClean="0"/>
              <a:t>lines</a:t>
            </a:r>
            <a:r>
              <a:rPr lang="de-DE" baseline="0" dirty="0" smtClean="0"/>
              <a:t> </a:t>
            </a:r>
            <a:r>
              <a:rPr lang="th-TH" baseline="0" dirty="0" smtClean="0"/>
              <a:t>เยอะๆ ก้อาจจะยุ่งยากในการจัดการได้ </a:t>
            </a:r>
            <a:endParaRPr lang="de-DE" baseline="0" dirty="0" smtClean="0"/>
          </a:p>
        </p:txBody>
      </p:sp>
      <p:sp>
        <p:nvSpPr>
          <p:cNvPr id="4" name="Foliennummernplatzhalter 3"/>
          <p:cNvSpPr>
            <a:spLocks noGrp="1"/>
          </p:cNvSpPr>
          <p:nvPr>
            <p:ph type="sldNum" sz="quarter" idx="10"/>
          </p:nvPr>
        </p:nvSpPr>
        <p:spPr/>
        <p:txBody>
          <a:bodyPr/>
          <a:lstStyle/>
          <a:p>
            <a:fld id="{333BDEDF-7459-42B7-B83E-65780F20E680}" type="slidenum">
              <a:rPr lang="de-DE" smtClean="0"/>
              <a:pPr/>
              <a:t>22</a:t>
            </a:fld>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23</a:t>
            </a:fld>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24</a:t>
            </a:fld>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25</a:t>
            </a:fld>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26</a:t>
            </a:fld>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27</a:t>
            </a:fld>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28</a:t>
            </a:fld>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Virtual </a:t>
            </a:r>
            <a:r>
              <a:rPr lang="de-DE" dirty="0" err="1" smtClean="0"/>
              <a:t>network</a:t>
            </a:r>
            <a:r>
              <a:rPr lang="de-DE" dirty="0" smtClean="0"/>
              <a:t> </a:t>
            </a:r>
            <a:r>
              <a:rPr lang="th-TH" dirty="0" smtClean="0"/>
              <a:t>ก็เป็นรูปแบบหนึ่งที่เป็นการเพิ่มการขยายความร่วมมือทางแนวนอน</a:t>
            </a:r>
            <a:r>
              <a:rPr lang="th-TH" baseline="0" dirty="0" smtClean="0"/>
              <a:t> โดยเฉพาะระหว่างในองค์กรกับนอกองค์กร </a:t>
            </a:r>
          </a:p>
          <a:p>
            <a:r>
              <a:rPr lang="de-DE" baseline="0" dirty="0" smtClean="0"/>
              <a:t>Virtual </a:t>
            </a:r>
            <a:r>
              <a:rPr lang="de-DE" baseline="0" dirty="0" err="1" smtClean="0"/>
              <a:t>network</a:t>
            </a:r>
            <a:r>
              <a:rPr lang="de-DE" baseline="0" dirty="0" smtClean="0"/>
              <a:t> </a:t>
            </a:r>
            <a:r>
              <a:rPr lang="th-TH" baseline="0" dirty="0" smtClean="0"/>
              <a:t>เป็นการร่วมมือระหว่างองค์กร โดยองค์กร </a:t>
            </a:r>
            <a:r>
              <a:rPr lang="de-DE" baseline="0" dirty="0" smtClean="0"/>
              <a:t>outsource </a:t>
            </a:r>
            <a:r>
              <a:rPr lang="de-DE" baseline="0" dirty="0" err="1" smtClean="0"/>
              <a:t>functions</a:t>
            </a:r>
            <a:r>
              <a:rPr lang="de-DE" baseline="0" dirty="0" smtClean="0"/>
              <a:t> </a:t>
            </a:r>
            <a:r>
              <a:rPr lang="th-TH" baseline="0" dirty="0" smtClean="0"/>
              <a:t>ต่างๆ ออกไป ยังองค์กรอื่นๆ แล้ว </a:t>
            </a:r>
            <a:r>
              <a:rPr lang="de-DE" baseline="0" dirty="0" err="1" smtClean="0"/>
              <a:t>coordinate</a:t>
            </a:r>
            <a:r>
              <a:rPr lang="de-DE" baseline="0" dirty="0" smtClean="0"/>
              <a:t> </a:t>
            </a:r>
            <a:r>
              <a:rPr lang="th-TH" baseline="0" dirty="0" smtClean="0"/>
              <a:t>กิจกรรมต่างๆกัน</a:t>
            </a:r>
          </a:p>
          <a:p>
            <a:r>
              <a:rPr lang="de-DE" baseline="0" dirty="0" err="1" smtClean="0"/>
              <a:t>From</a:t>
            </a:r>
            <a:r>
              <a:rPr lang="de-DE" baseline="0" dirty="0" smtClean="0"/>
              <a:t> a </a:t>
            </a:r>
            <a:r>
              <a:rPr lang="de-DE" baseline="0" dirty="0" err="1" smtClean="0"/>
              <a:t>small</a:t>
            </a:r>
            <a:r>
              <a:rPr lang="de-DE" baseline="0" dirty="0" smtClean="0"/>
              <a:t> </a:t>
            </a:r>
            <a:r>
              <a:rPr lang="de-DE" baseline="0" dirty="0" err="1" smtClean="0"/>
              <a:t>headquaters</a:t>
            </a:r>
            <a:r>
              <a:rPr lang="de-DE" baseline="0" dirty="0" smtClean="0"/>
              <a:t> </a:t>
            </a:r>
            <a:r>
              <a:rPr lang="de-DE" baseline="0" dirty="0" err="1" smtClean="0"/>
              <a:t>organization</a:t>
            </a:r>
            <a:r>
              <a:rPr lang="de-DE" baseline="0" dirty="0" smtClean="0"/>
              <a:t> </a:t>
            </a:r>
            <a:r>
              <a:rPr lang="th-TH" baseline="0" dirty="0" smtClean="0"/>
              <a:t>ซึ่งมีลักษณะเหมือน </a:t>
            </a:r>
            <a:r>
              <a:rPr lang="de-DE" baseline="0" dirty="0" smtClean="0"/>
              <a:t>Hub </a:t>
            </a:r>
            <a:r>
              <a:rPr lang="th-TH" baseline="0" dirty="0" smtClean="0"/>
              <a:t>แล้วไอ้ตัว </a:t>
            </a:r>
            <a:r>
              <a:rPr lang="de-DE" baseline="0" dirty="0" smtClean="0"/>
              <a:t>hub </a:t>
            </a:r>
            <a:r>
              <a:rPr lang="th-TH" baseline="0" dirty="0" smtClean="0"/>
              <a:t>นี้ก็จะถูกล้อมรอบด้วย </a:t>
            </a:r>
            <a:r>
              <a:rPr lang="de-DE" baseline="0" dirty="0" err="1" smtClean="0"/>
              <a:t>network</a:t>
            </a:r>
            <a:r>
              <a:rPr lang="de-DE" baseline="0" dirty="0" smtClean="0"/>
              <a:t> </a:t>
            </a:r>
            <a:r>
              <a:rPr lang="th-TH" baseline="0" dirty="0" smtClean="0"/>
              <a:t>ของ </a:t>
            </a:r>
            <a:r>
              <a:rPr lang="de-DE" baseline="0" dirty="0" err="1" smtClean="0"/>
              <a:t>specialist</a:t>
            </a:r>
            <a:r>
              <a:rPr lang="de-DE" baseline="0" dirty="0" smtClean="0"/>
              <a:t> </a:t>
            </a:r>
          </a:p>
          <a:p>
            <a:r>
              <a:rPr lang="de-DE" baseline="0" dirty="0" err="1" smtClean="0"/>
              <a:t>Function</a:t>
            </a:r>
            <a:r>
              <a:rPr lang="de-DE" baseline="0" dirty="0" smtClean="0"/>
              <a:t> </a:t>
            </a:r>
            <a:r>
              <a:rPr lang="th-TH" baseline="0" dirty="0" smtClean="0"/>
              <a:t>ต่างๆ ไม่ว่าจะเป็น </a:t>
            </a:r>
            <a:r>
              <a:rPr lang="de-DE" baseline="0" dirty="0" err="1" smtClean="0"/>
              <a:t>accounting</a:t>
            </a:r>
            <a:r>
              <a:rPr lang="de-DE" baseline="0" dirty="0" smtClean="0"/>
              <a:t>, design, </a:t>
            </a:r>
            <a:r>
              <a:rPr lang="de-DE" baseline="0" dirty="0" err="1" smtClean="0"/>
              <a:t>manufacturing</a:t>
            </a:r>
            <a:r>
              <a:rPr lang="de-DE" baseline="0" dirty="0" smtClean="0"/>
              <a:t>, </a:t>
            </a:r>
            <a:r>
              <a:rPr lang="de-DE" baseline="0" dirty="0" err="1" smtClean="0"/>
              <a:t>distribution</a:t>
            </a:r>
            <a:r>
              <a:rPr lang="de-DE" baseline="0" dirty="0" smtClean="0"/>
              <a:t> </a:t>
            </a:r>
            <a:r>
              <a:rPr lang="th-TH" baseline="0" dirty="0" smtClean="0"/>
              <a:t>สามารถ </a:t>
            </a:r>
            <a:r>
              <a:rPr lang="de-DE" baseline="0" dirty="0" err="1" smtClean="0"/>
              <a:t>outsouce</a:t>
            </a:r>
            <a:r>
              <a:rPr lang="de-DE" baseline="0" dirty="0" smtClean="0"/>
              <a:t> </a:t>
            </a:r>
            <a:r>
              <a:rPr lang="th-TH" baseline="0" dirty="0" smtClean="0"/>
              <a:t>ไปยังองค์กรอื่นๆ </a:t>
            </a:r>
          </a:p>
          <a:p>
            <a:r>
              <a:rPr lang="th-TH" baseline="0" dirty="0" smtClean="0"/>
              <a:t>และมีการ </a:t>
            </a:r>
            <a:r>
              <a:rPr lang="de-DE" baseline="0" dirty="0" err="1" smtClean="0"/>
              <a:t>coordinate</a:t>
            </a:r>
            <a:r>
              <a:rPr lang="de-DE" baseline="0" dirty="0" smtClean="0"/>
              <a:t> </a:t>
            </a:r>
            <a:r>
              <a:rPr lang="th-TH" baseline="0" dirty="0" smtClean="0"/>
              <a:t>กันผ่านทางอินเตอร์เนต หรือ ซอฟแวร์ </a:t>
            </a:r>
            <a:r>
              <a:rPr lang="de-DE" baseline="0" dirty="0" err="1" smtClean="0"/>
              <a:t>network</a:t>
            </a:r>
            <a:r>
              <a:rPr lang="de-DE" baseline="0" dirty="0" smtClean="0"/>
              <a:t> </a:t>
            </a:r>
            <a:r>
              <a:rPr lang="de-DE" baseline="0" dirty="0" err="1" smtClean="0"/>
              <a:t>system</a:t>
            </a:r>
            <a:r>
              <a:rPr lang="de-DE" baseline="0" dirty="0" smtClean="0"/>
              <a:t> </a:t>
            </a:r>
            <a:r>
              <a:rPr lang="th-TH" baseline="0" dirty="0" smtClean="0"/>
              <a:t>เพื่อแลกเปลีย่น</a:t>
            </a:r>
            <a:r>
              <a:rPr lang="de-DE" baseline="0" dirty="0" err="1" smtClean="0"/>
              <a:t>date</a:t>
            </a:r>
            <a:r>
              <a:rPr lang="de-DE" baseline="0" dirty="0" smtClean="0"/>
              <a:t> &amp; </a:t>
            </a:r>
            <a:r>
              <a:rPr lang="th-TH" baseline="0" dirty="0" smtClean="0"/>
              <a:t>ข้อมูล </a:t>
            </a:r>
          </a:p>
          <a:p>
            <a:r>
              <a:rPr lang="th-TH" baseline="0" dirty="0" smtClean="0"/>
              <a:t>ความแตกต่างคือ มันไม่เกิดองค์กรใหม่ขึ้นมา คือแต่ละองค์กรก็ยังเป็นองค์กรของมันเหมือนเดิม แค่มาร่วมมือกันเท่านั้น ไม่เหมือน </a:t>
            </a:r>
            <a:r>
              <a:rPr lang="de-DE" baseline="0" dirty="0" smtClean="0"/>
              <a:t>Joint </a:t>
            </a:r>
            <a:r>
              <a:rPr lang="de-DE" baseline="0" dirty="0" err="1" smtClean="0"/>
              <a:t>venture</a:t>
            </a:r>
            <a:r>
              <a:rPr lang="de-DE" baseline="0" dirty="0" smtClean="0"/>
              <a:t> </a:t>
            </a:r>
            <a:endParaRPr lang="th-TH" baseline="0" dirty="0" smtClean="0"/>
          </a:p>
          <a:p>
            <a:endParaRPr lang="de-DE" baseline="0" dirty="0" smtClean="0"/>
          </a:p>
          <a:p>
            <a:r>
              <a:rPr lang="th-TH" baseline="0" dirty="0" smtClean="0"/>
              <a:t>ซึ่งการ </a:t>
            </a:r>
            <a:r>
              <a:rPr lang="de-DE" baseline="0" dirty="0" err="1" smtClean="0"/>
              <a:t>contract</a:t>
            </a:r>
            <a:r>
              <a:rPr lang="de-DE" baseline="0" dirty="0" smtClean="0"/>
              <a:t> out </a:t>
            </a:r>
            <a:r>
              <a:rPr lang="de-DE" baseline="0" dirty="0" err="1" smtClean="0"/>
              <a:t>or</a:t>
            </a:r>
            <a:r>
              <a:rPr lang="de-DE" baseline="0" dirty="0" smtClean="0"/>
              <a:t> outsource </a:t>
            </a:r>
            <a:r>
              <a:rPr lang="th-TH" baseline="0" dirty="0" smtClean="0"/>
              <a:t>เนี่ย มันก็ทำให้องค์กรกลับมา </a:t>
            </a:r>
            <a:r>
              <a:rPr lang="de-DE" baseline="0" dirty="0" err="1" smtClean="0"/>
              <a:t>concentrate</a:t>
            </a:r>
            <a:r>
              <a:rPr lang="de-DE" baseline="0" dirty="0" smtClean="0"/>
              <a:t> on </a:t>
            </a:r>
            <a:r>
              <a:rPr lang="de-DE" baseline="0" dirty="0" err="1" smtClean="0"/>
              <a:t>core</a:t>
            </a:r>
            <a:r>
              <a:rPr lang="de-DE" baseline="0" dirty="0" smtClean="0"/>
              <a:t> </a:t>
            </a:r>
            <a:r>
              <a:rPr lang="de-DE" baseline="0" dirty="0" err="1" smtClean="0"/>
              <a:t>competencies</a:t>
            </a:r>
            <a:r>
              <a:rPr lang="de-DE" baseline="0" dirty="0" smtClean="0"/>
              <a:t> </a:t>
            </a:r>
            <a:r>
              <a:rPr lang="th-TH" baseline="0" dirty="0" smtClean="0"/>
              <a:t>หรือสิ่งที่องค์กรทำได้ดีที่สุด ทำได้ดีกว่าผู้อื่น </a:t>
            </a:r>
          </a:p>
          <a:p>
            <a:r>
              <a:rPr lang="de-DE" baseline="0" dirty="0" err="1" smtClean="0"/>
              <a:t>To</a:t>
            </a:r>
            <a:r>
              <a:rPr lang="de-DE" baseline="0" dirty="0" smtClean="0"/>
              <a:t> do </a:t>
            </a:r>
            <a:r>
              <a:rPr lang="de-DE" baseline="0" dirty="0" err="1" smtClean="0"/>
              <a:t>more</a:t>
            </a:r>
            <a:r>
              <a:rPr lang="de-DE" baseline="0" dirty="0" smtClean="0"/>
              <a:t> </a:t>
            </a:r>
            <a:r>
              <a:rPr lang="de-DE" baseline="0" dirty="0" err="1" smtClean="0"/>
              <a:t>with</a:t>
            </a:r>
            <a:r>
              <a:rPr lang="de-DE" baseline="0" dirty="0" smtClean="0"/>
              <a:t> </a:t>
            </a:r>
            <a:r>
              <a:rPr lang="de-DE" baseline="0" dirty="0" err="1" smtClean="0"/>
              <a:t>less</a:t>
            </a:r>
            <a:endParaRPr lang="de-DE" baseline="0" dirty="0" smtClean="0"/>
          </a:p>
          <a:p>
            <a:endParaRPr lang="th-TH" baseline="0" dirty="0" smtClean="0"/>
          </a:p>
          <a:p>
            <a:r>
              <a:rPr lang="th-TH" baseline="0" dirty="0" smtClean="0"/>
              <a:t>ซึ่ง </a:t>
            </a:r>
            <a:r>
              <a:rPr lang="de-DE" baseline="0" dirty="0" err="1" smtClean="0"/>
              <a:t>virtual</a:t>
            </a:r>
            <a:r>
              <a:rPr lang="de-DE" baseline="0" dirty="0" smtClean="0"/>
              <a:t> </a:t>
            </a:r>
            <a:r>
              <a:rPr lang="de-DE" baseline="0" dirty="0" err="1" smtClean="0"/>
              <a:t>organization</a:t>
            </a:r>
            <a:r>
              <a:rPr lang="de-DE" baseline="0" dirty="0" smtClean="0"/>
              <a:t> </a:t>
            </a:r>
            <a:r>
              <a:rPr lang="th-TH" baseline="0" dirty="0" smtClean="0"/>
              <a:t>เนี่ย เราแทบจะมองไม่เห็นว่าตัวองค์กรจริงๆ มันอยู่ที่ไหน เพราะไอ้ตัวองค์กร มันเป็นแค่จุดเชื่อม ที่คอยประสานงานกับองค์กรอื่นๆ ที่อาจจะกระจายอยู่ทั่วโลก ให้งานมันดำเนินไปอย่างราบลื่น </a:t>
            </a:r>
            <a:endParaRPr lang="de-DE" baseline="0" dirty="0" smtClean="0"/>
          </a:p>
        </p:txBody>
      </p:sp>
      <p:sp>
        <p:nvSpPr>
          <p:cNvPr id="4" name="Foliennummernplatzhalter 3"/>
          <p:cNvSpPr>
            <a:spLocks noGrp="1"/>
          </p:cNvSpPr>
          <p:nvPr>
            <p:ph type="sldNum" sz="quarter" idx="10"/>
          </p:nvPr>
        </p:nvSpPr>
        <p:spPr/>
        <p:txBody>
          <a:bodyPr/>
          <a:lstStyle/>
          <a:p>
            <a:fld id="{333BDEDF-7459-42B7-B83E-65780F20E680}" type="slidenum">
              <a:rPr lang="de-DE" smtClean="0"/>
              <a:pPr/>
              <a:t>29</a:t>
            </a:fld>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http://www.masslive.com/business-news/index.ssf/2013/07/microsoft_overhauls_organizational_chart.html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30</a:t>
            </a:fld>
            <a:endParaRPr lang="en-US"/>
          </a:p>
        </p:txBody>
      </p:sp>
    </p:spTree>
    <p:extLst>
      <p:ext uri="{BB962C8B-B14F-4D97-AF65-F5344CB8AC3E}">
        <p14:creationId xmlns:p14="http://schemas.microsoft.com/office/powerpoint/2010/main" val="6387172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31</a:t>
            </a:fld>
            <a:endParaRPr lang="de-D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การจัดการแบบ </a:t>
            </a:r>
            <a:r>
              <a:rPr lang="de-DE" dirty="0" err="1" smtClean="0"/>
              <a:t>matrix</a:t>
            </a:r>
            <a:r>
              <a:rPr lang="de-DE" dirty="0" smtClean="0"/>
              <a:t> </a:t>
            </a:r>
            <a:r>
              <a:rPr lang="de-DE" dirty="0" err="1" smtClean="0"/>
              <a:t>structure</a:t>
            </a:r>
            <a:r>
              <a:rPr lang="de-DE" baseline="0" dirty="0" smtClean="0"/>
              <a:t> </a:t>
            </a:r>
          </a:p>
          <a:p>
            <a:r>
              <a:rPr lang="th-TH" baseline="0" dirty="0" smtClean="0"/>
              <a:t>คือเป็นโครงสร้าง ที่มีการแบ่งงานของเป็น </a:t>
            </a:r>
            <a:r>
              <a:rPr lang="de-DE" baseline="0" dirty="0" smtClean="0"/>
              <a:t>2 </a:t>
            </a:r>
            <a:r>
              <a:rPr lang="de-DE" baseline="0" dirty="0" err="1" smtClean="0"/>
              <a:t>dimensions</a:t>
            </a:r>
            <a:r>
              <a:rPr lang="de-DE" baseline="0" dirty="0" smtClean="0"/>
              <a:t> </a:t>
            </a:r>
            <a:r>
              <a:rPr lang="th-TH" baseline="0" dirty="0" smtClean="0"/>
              <a:t>ซึ่งงานทั้งสองถุกดำเนินไปพร้อมๆกัน </a:t>
            </a:r>
            <a:r>
              <a:rPr lang="de-DE" baseline="0" dirty="0" err="1" smtClean="0"/>
              <a:t>functional</a:t>
            </a:r>
            <a:r>
              <a:rPr lang="de-DE" baseline="0" dirty="0" smtClean="0"/>
              <a:t> </a:t>
            </a:r>
            <a:r>
              <a:rPr lang="de-DE" baseline="0" dirty="0" err="1" smtClean="0"/>
              <a:t>hiearchy</a:t>
            </a:r>
            <a:r>
              <a:rPr lang="de-DE" baseline="0" dirty="0" smtClean="0"/>
              <a:t> </a:t>
            </a:r>
            <a:r>
              <a:rPr lang="th-TH" baseline="0" dirty="0" smtClean="0"/>
              <a:t>ที่คอนโทรลการทำงานระดับหน้าที่ </a:t>
            </a:r>
            <a:r>
              <a:rPr lang="de-DE" baseline="0" dirty="0" err="1" smtClean="0"/>
              <a:t>runs</a:t>
            </a:r>
            <a:r>
              <a:rPr lang="de-DE" baseline="0" dirty="0" smtClean="0"/>
              <a:t> </a:t>
            </a:r>
            <a:r>
              <a:rPr lang="de-DE" baseline="0" dirty="0" err="1" smtClean="0"/>
              <a:t>vertically</a:t>
            </a:r>
            <a:r>
              <a:rPr lang="de-DE" baseline="0" dirty="0" smtClean="0"/>
              <a:t>, </a:t>
            </a:r>
            <a:r>
              <a:rPr lang="de-DE" baseline="0" dirty="0" err="1" smtClean="0"/>
              <a:t>division</a:t>
            </a:r>
            <a:r>
              <a:rPr lang="de-DE" baseline="0" dirty="0" smtClean="0"/>
              <a:t> </a:t>
            </a:r>
            <a:r>
              <a:rPr lang="de-DE" baseline="0" dirty="0" err="1" smtClean="0"/>
              <a:t>hierachy</a:t>
            </a:r>
            <a:r>
              <a:rPr lang="de-DE" baseline="0" dirty="0" smtClean="0"/>
              <a:t> </a:t>
            </a:r>
            <a:r>
              <a:rPr lang="de-DE" baseline="0" dirty="0" err="1" smtClean="0"/>
              <a:t>runs</a:t>
            </a:r>
            <a:r>
              <a:rPr lang="de-DE" baseline="0" dirty="0" smtClean="0"/>
              <a:t> </a:t>
            </a:r>
            <a:r>
              <a:rPr lang="de-DE" baseline="0" dirty="0" err="1" smtClean="0"/>
              <a:t>horizontally</a:t>
            </a:r>
            <a:r>
              <a:rPr lang="th-TH" baseline="0" dirty="0" smtClean="0"/>
              <a:t> เป็นลักษณะความร่วมมือระหว่างแผนกต่างๆ </a:t>
            </a:r>
            <a:r>
              <a:rPr lang="de-DE" baseline="0" dirty="0" smtClean="0"/>
              <a:t>. </a:t>
            </a:r>
            <a:endParaRPr lang="th-TH" baseline="0" dirty="0" smtClean="0"/>
          </a:p>
          <a:p>
            <a:r>
              <a:rPr lang="de-DE" baseline="0" dirty="0" smtClean="0"/>
              <a:t>Matrix </a:t>
            </a:r>
            <a:r>
              <a:rPr lang="de-DE" baseline="0" dirty="0" err="1" smtClean="0"/>
              <a:t>strucutre</a:t>
            </a:r>
            <a:r>
              <a:rPr lang="de-DE" baseline="0" dirty="0" smtClean="0"/>
              <a:t> </a:t>
            </a:r>
            <a:r>
              <a:rPr lang="th-TH" baseline="0" dirty="0" smtClean="0"/>
              <a:t>คือเป้นการดึงคนจากแผนกต่างๆ เข้ามาเพื่อร่วมในโปรเจค</a:t>
            </a:r>
          </a:p>
          <a:p>
            <a:r>
              <a:rPr lang="th-TH" baseline="0" dirty="0" smtClean="0"/>
              <a:t>พนักงาน ก็จะมีบอสสองคน คือคนที่เป็น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function</a:t>
            </a:r>
            <a:r>
              <a:rPr lang="de-DE" baseline="0" dirty="0" smtClean="0"/>
              <a:t>, </a:t>
            </a:r>
            <a:r>
              <a:rPr lang="de-DE" baseline="0" dirty="0" err="1" smtClean="0"/>
              <a:t>and</a:t>
            </a:r>
            <a:r>
              <a:rPr lang="de-DE" baseline="0" dirty="0" smtClean="0"/>
              <a:t> </a:t>
            </a:r>
            <a:r>
              <a:rPr lang="de-DE" baseline="0" dirty="0" err="1" smtClean="0"/>
              <a:t>head</a:t>
            </a:r>
            <a:r>
              <a:rPr lang="de-DE" baseline="0" dirty="0" smtClean="0"/>
              <a:t> </a:t>
            </a:r>
            <a:r>
              <a:rPr lang="de-DE" baseline="0" dirty="0" err="1" smtClean="0"/>
              <a:t>of</a:t>
            </a:r>
            <a:r>
              <a:rPr lang="de-DE" baseline="0" dirty="0" smtClean="0"/>
              <a:t> </a:t>
            </a:r>
            <a:r>
              <a:rPr lang="de-DE" baseline="0" dirty="0" err="1" smtClean="0"/>
              <a:t>division</a:t>
            </a:r>
            <a:r>
              <a:rPr lang="de-DE" baseline="0" dirty="0" smtClean="0"/>
              <a:t> </a:t>
            </a:r>
            <a:r>
              <a:rPr lang="th-TH" baseline="0" dirty="0" smtClean="0"/>
              <a:t>ซึ่งมันก็ผิด </a:t>
            </a:r>
            <a:r>
              <a:rPr lang="de-DE" baseline="0" dirty="0" err="1" smtClean="0"/>
              <a:t>concept</a:t>
            </a:r>
            <a:r>
              <a:rPr lang="de-DE" baseline="0" dirty="0" smtClean="0"/>
              <a:t> </a:t>
            </a:r>
            <a:r>
              <a:rPr lang="de-DE" baseline="0" dirty="0" err="1" smtClean="0"/>
              <a:t>unity</a:t>
            </a:r>
            <a:r>
              <a:rPr lang="de-DE" baseline="0" dirty="0" smtClean="0"/>
              <a:t> </a:t>
            </a:r>
            <a:r>
              <a:rPr lang="de-DE" baseline="0" dirty="0" err="1" smtClean="0"/>
              <a:t>of</a:t>
            </a:r>
            <a:r>
              <a:rPr lang="de-DE" baseline="0" dirty="0" smtClean="0"/>
              <a:t> </a:t>
            </a:r>
            <a:r>
              <a:rPr lang="de-DE" baseline="0" dirty="0" err="1" smtClean="0"/>
              <a:t>command</a:t>
            </a:r>
            <a:r>
              <a:rPr lang="de-DE" baseline="0" dirty="0" smtClean="0"/>
              <a:t> </a:t>
            </a:r>
          </a:p>
          <a:p>
            <a:r>
              <a:rPr lang="th-TH" baseline="0" dirty="0" smtClean="0"/>
              <a:t>อาจจะก่อให้เกิดความสับสนภายหลังได้ แต่ถ้ามีการ </a:t>
            </a:r>
            <a:r>
              <a:rPr lang="de-DE" baseline="0" dirty="0" smtClean="0"/>
              <a:t>manage </a:t>
            </a:r>
            <a:r>
              <a:rPr lang="th-TH" baseline="0" dirty="0" smtClean="0"/>
              <a:t>ดีๆ ก็จะเกิดประสิทธิภาพในการทำงาน เพราะมีการทำงานในลักษณะ </a:t>
            </a:r>
            <a:r>
              <a:rPr lang="de-DE" baseline="0" dirty="0" err="1" smtClean="0"/>
              <a:t>cross</a:t>
            </a:r>
            <a:r>
              <a:rPr lang="de-DE" baseline="0" dirty="0" smtClean="0"/>
              <a:t> </a:t>
            </a:r>
            <a:r>
              <a:rPr lang="de-DE" baseline="0" dirty="0" err="1" smtClean="0"/>
              <a:t>functional</a:t>
            </a:r>
            <a:r>
              <a:rPr lang="de-DE" baseline="0" dirty="0" smtClean="0"/>
              <a:t> </a:t>
            </a:r>
            <a:r>
              <a:rPr lang="de-DE" baseline="0" dirty="0" err="1" smtClean="0"/>
              <a:t>team</a:t>
            </a:r>
            <a:r>
              <a:rPr lang="de-DE" baseline="0" dirty="0" smtClean="0"/>
              <a:t> </a:t>
            </a:r>
          </a:p>
          <a:p>
            <a:r>
              <a:rPr lang="th-TH" baseline="0" dirty="0" smtClean="0"/>
              <a:t>มีการแลกเปลีย่นความรู้ แชร์ข้อมูล ไอเดีย ระหว่างกัน </a:t>
            </a:r>
          </a:p>
          <a:p>
            <a:endParaRPr lang="th-TH" baseline="0" dirty="0" smtClean="0"/>
          </a:p>
          <a:p>
            <a:r>
              <a:rPr lang="th-TH" baseline="0" dirty="0" smtClean="0"/>
              <a:t>จุดแข็งของ </a:t>
            </a:r>
            <a:r>
              <a:rPr lang="de-DE" baseline="0" dirty="0" err="1" smtClean="0"/>
              <a:t>matrix</a:t>
            </a:r>
            <a:r>
              <a:rPr lang="de-DE" baseline="0" dirty="0" smtClean="0"/>
              <a:t> </a:t>
            </a:r>
            <a:r>
              <a:rPr lang="de-DE" baseline="0" dirty="0" err="1" smtClean="0"/>
              <a:t>structure</a:t>
            </a:r>
            <a:r>
              <a:rPr lang="de-DE" baseline="0" dirty="0" smtClean="0"/>
              <a:t> </a:t>
            </a:r>
          </a:p>
          <a:p>
            <a:r>
              <a:rPr lang="th-TH" baseline="0" dirty="0" smtClean="0"/>
              <a:t>คือความลื่นไหล ความ </a:t>
            </a:r>
            <a:r>
              <a:rPr lang="de-DE" baseline="0" dirty="0" smtClean="0"/>
              <a:t>flexible </a:t>
            </a:r>
            <a:r>
              <a:rPr lang="th-TH" baseline="0" dirty="0" smtClean="0"/>
              <a:t>ของรูปแบบ ที่เหมาะกับสภาพแวดล้อมที่เปลีย่นแปลงบ่อย สามารถตอบสนองต่อการเปลีย่นแปลงได้เร็ว </a:t>
            </a:r>
          </a:p>
          <a:p>
            <a:r>
              <a:rPr lang="th-TH" baseline="0" dirty="0" smtClean="0"/>
              <a:t>มีความรวดเร็วในการตัดสินใจ </a:t>
            </a:r>
          </a:p>
          <a:p>
            <a:r>
              <a:rPr lang="th-TH" baseline="0" dirty="0" smtClean="0"/>
              <a:t>นอกจากนั้น ยังมีความร่วมมือระหว่าง </a:t>
            </a:r>
            <a:r>
              <a:rPr lang="de-DE" baseline="0" dirty="0" smtClean="0"/>
              <a:t>expert </a:t>
            </a:r>
            <a:r>
              <a:rPr lang="th-TH" baseline="0" dirty="0" smtClean="0"/>
              <a:t>ทำให้เกิดความสร้างสรรค์ในการดำเนินงานและแก้ปัญหา </a:t>
            </a:r>
          </a:p>
          <a:p>
            <a:r>
              <a:rPr lang="th-TH" baseline="0" dirty="0" smtClean="0"/>
              <a:t>เป้นการพัฒนาทั้ง </a:t>
            </a:r>
            <a:r>
              <a:rPr lang="de-DE" baseline="0" dirty="0" err="1" smtClean="0"/>
              <a:t>generalist</a:t>
            </a:r>
            <a:r>
              <a:rPr lang="de-DE" baseline="0" dirty="0" smtClean="0"/>
              <a:t> &amp; </a:t>
            </a:r>
            <a:r>
              <a:rPr lang="de-DE" baseline="0" dirty="0" err="1" smtClean="0"/>
              <a:t>specialist</a:t>
            </a:r>
            <a:r>
              <a:rPr lang="de-DE" baseline="0" dirty="0" smtClean="0"/>
              <a:t> </a:t>
            </a:r>
            <a:r>
              <a:rPr lang="th-TH" baseline="0" dirty="0" smtClean="0"/>
              <a:t>ในเวลาเดียวกัน เพราะ พนักงานใน </a:t>
            </a:r>
            <a:r>
              <a:rPr lang="de-DE" baseline="0" dirty="0" err="1" smtClean="0"/>
              <a:t>division</a:t>
            </a:r>
            <a:r>
              <a:rPr lang="de-DE" baseline="0" dirty="0" smtClean="0"/>
              <a:t> </a:t>
            </a:r>
            <a:r>
              <a:rPr lang="th-TH" baseline="0" dirty="0" smtClean="0"/>
              <a:t>นึง สามารถเรียนรู้งานใน  </a:t>
            </a:r>
            <a:r>
              <a:rPr lang="de-DE" baseline="0" dirty="0" err="1" smtClean="0"/>
              <a:t>divisoin</a:t>
            </a:r>
            <a:r>
              <a:rPr lang="de-DE" baseline="0" dirty="0" smtClean="0"/>
              <a:t> </a:t>
            </a:r>
            <a:r>
              <a:rPr lang="th-TH" baseline="0" dirty="0" smtClean="0"/>
              <a:t>อืนๆได้ </a:t>
            </a:r>
          </a:p>
          <a:p>
            <a:r>
              <a:rPr lang="th-TH" baseline="0" dirty="0" smtClean="0"/>
              <a:t>จุดอ่อน คือ ความสามารถในการ คอนโทรล หรือความไม่ชัดเจนของการควบคุม เพราะไม่รู้ว่า บอสสายไหนจะมีอำนาจกกว่า อาจจะเกิดความสับสนได้ </a:t>
            </a:r>
          </a:p>
          <a:p>
            <a:r>
              <a:rPr lang="th-TH" baseline="0" dirty="0" smtClean="0"/>
              <a:t>หรือปัญหาในการ </a:t>
            </a:r>
            <a:r>
              <a:rPr lang="de-DE" baseline="0" dirty="0" err="1" smtClean="0"/>
              <a:t>communicate</a:t>
            </a:r>
            <a:r>
              <a:rPr lang="de-DE" baseline="0" dirty="0" smtClean="0"/>
              <a:t> </a:t>
            </a:r>
            <a:r>
              <a:rPr lang="th-TH" baseline="0" dirty="0" smtClean="0"/>
              <a:t>งง ว่าไม่รู้จะ </a:t>
            </a:r>
            <a:r>
              <a:rPr lang="de-DE" baseline="0" dirty="0" err="1" smtClean="0"/>
              <a:t>report</a:t>
            </a:r>
            <a:r>
              <a:rPr lang="de-DE" baseline="0" dirty="0" smtClean="0"/>
              <a:t> </a:t>
            </a:r>
            <a:r>
              <a:rPr lang="th-TH" baseline="0" dirty="0" smtClean="0"/>
              <a:t>ใคร หรือไม่รู้จะจัด </a:t>
            </a:r>
            <a:r>
              <a:rPr lang="de-DE" baseline="0" dirty="0" err="1" smtClean="0"/>
              <a:t>priority</a:t>
            </a:r>
            <a:r>
              <a:rPr lang="de-DE" baseline="0" dirty="0" smtClean="0"/>
              <a:t> </a:t>
            </a:r>
            <a:r>
              <a:rPr lang="th-TH" baseline="0" dirty="0" smtClean="0"/>
              <a:t>งานยังไง </a:t>
            </a:r>
            <a:endParaRPr lang="de-DE" baseline="0" dirty="0" smtClean="0"/>
          </a:p>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32</a:t>
            </a:fld>
            <a:endParaRPr lang="de-D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33</a:t>
            </a:fld>
            <a:endParaRPr lang="de-D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http://uk.businessinsider.com/google-alphabet-diagram-2015-8</a:t>
            </a:r>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34</a:t>
            </a:fld>
            <a:endParaRPr lang="de-D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333BDEDF-7459-42B7-B83E-65780F20E680}" type="slidenum">
              <a:rPr lang="de-DE" smtClean="0"/>
              <a:pPr/>
              <a:t>35</a:t>
            </a:fld>
            <a:endParaRPr lang="de-DE"/>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oliennummernplatzhalter 3"/>
          <p:cNvSpPr>
            <a:spLocks noGrp="1"/>
          </p:cNvSpPr>
          <p:nvPr>
            <p:ph type="sldNum" sz="quarter" idx="10"/>
          </p:nvPr>
        </p:nvSpPr>
        <p:spPr/>
        <p:txBody>
          <a:bodyPr/>
          <a:lstStyle/>
          <a:p>
            <a:fld id="{333BDEDF-7459-42B7-B83E-65780F20E680}" type="slidenum">
              <a:rPr lang="de-DE" smtClean="0"/>
              <a:pPr/>
              <a:t>36</a:t>
            </a:fld>
            <a:endParaRPr lang="de-D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oliennummernplatzhalter 3"/>
          <p:cNvSpPr>
            <a:spLocks noGrp="1"/>
          </p:cNvSpPr>
          <p:nvPr>
            <p:ph type="sldNum" sz="quarter" idx="10"/>
          </p:nvPr>
        </p:nvSpPr>
        <p:spPr/>
        <p:txBody>
          <a:bodyPr/>
          <a:lstStyle/>
          <a:p>
            <a:fld id="{333BDEDF-7459-42B7-B83E-65780F20E680}" type="slidenum">
              <a:rPr lang="de-DE" smtClean="0"/>
              <a:pPr/>
              <a:t>37</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8E67F645-8342-438D-8782-8F931D0F9F50}" type="datetimeFigureOut">
              <a:rPr lang="de-DE" smtClean="0"/>
              <a:pPr/>
              <a:t>22.02.2016</a:t>
            </a:fld>
            <a:endParaRPr lang="de-DE"/>
          </a:p>
        </p:txBody>
      </p:sp>
      <p:sp>
        <p:nvSpPr>
          <p:cNvPr id="17" name="Fußzeilenplatzhalter 16"/>
          <p:cNvSpPr>
            <a:spLocks noGrp="1"/>
          </p:cNvSpPr>
          <p:nvPr>
            <p:ph type="ftr" sz="quarter" idx="11"/>
          </p:nvPr>
        </p:nvSpPr>
        <p:spPr>
          <a:xfrm>
            <a:off x="2085393" y="236539"/>
            <a:ext cx="5867400" cy="365125"/>
          </a:xfrm>
        </p:spPr>
        <p:txBody>
          <a:bodyPr/>
          <a:lstStyle>
            <a:lvl1pPr algn="r">
              <a:defRPr>
                <a:solidFill>
                  <a:schemeClr val="tx2"/>
                </a:solidFill>
              </a:defRPr>
            </a:lvl1pPr>
          </a:lstStyle>
          <a:p>
            <a:endParaRPr lang="de-DE"/>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9998A31-B088-4CC9-95BE-8FFC9DAA882E}" type="slidenum">
              <a:rPr lang="de-DE" smtClean="0"/>
              <a:pPr/>
              <a:t>‹#›</a:t>
            </a:fld>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D9998A31-B088-4CC9-95BE-8FFC9DAA882E}" type="slidenum">
              <a:rPr lang="de-DE" smtClean="0"/>
              <a:pPr/>
              <a:t>‹#›</a:t>
            </a:fld>
            <a:endParaRPr lang="de-DE"/>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1" y="2743201"/>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9998A31-B088-4CC9-95BE-8FFC9DAA882E}" type="slidenum">
              <a:rPr lang="de-DE" smtClean="0"/>
              <a:pPr/>
              <a:t>‹#›</a:t>
            </a:fld>
            <a:endParaRPr lang="de-DE"/>
          </a:p>
        </p:txBody>
      </p:sp>
      <p:sp>
        <p:nvSpPr>
          <p:cNvPr id="14" name="Fußzeilenplatzhalter 13"/>
          <p:cNvSpPr>
            <a:spLocks noGrp="1"/>
          </p:cNvSpPr>
          <p:nvPr>
            <p:ph type="ftr" sz="quarter" idx="12"/>
          </p:nvPr>
        </p:nvSpPr>
        <p:spPr/>
        <p:txBody>
          <a:bodyPr/>
          <a:lstStyle/>
          <a:p>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8E67F645-8342-438D-8782-8F931D0F9F50}" type="datetimeFigureOut">
              <a:rPr lang="de-DE" smtClean="0"/>
              <a:pPr/>
              <a:t>22.02.2016</a:t>
            </a:fld>
            <a:endParaRPr lang="de-DE"/>
          </a:p>
        </p:txBody>
      </p:sp>
      <p:sp>
        <p:nvSpPr>
          <p:cNvPr id="10" name="Foliennummernplatzhalter 9"/>
          <p:cNvSpPr>
            <a:spLocks noGrp="1"/>
          </p:cNvSpPr>
          <p:nvPr>
            <p:ph type="sldNum" sz="quarter" idx="16"/>
          </p:nvPr>
        </p:nvSpPr>
        <p:spPr/>
        <p:txBody>
          <a:bodyPr rtlCol="0"/>
          <a:lstStyle/>
          <a:p>
            <a:fld id="{D9998A31-B088-4CC9-95BE-8FFC9DAA882E}" type="slidenum">
              <a:rPr lang="de-DE" smtClean="0"/>
              <a:pPr/>
              <a:t>‹#›</a:t>
            </a:fld>
            <a:endParaRPr lang="de-DE"/>
          </a:p>
        </p:txBody>
      </p:sp>
      <p:sp>
        <p:nvSpPr>
          <p:cNvPr id="12" name="Fußzeilenplatzhalter 11"/>
          <p:cNvSpPr>
            <a:spLocks noGrp="1"/>
          </p:cNvSpPr>
          <p:nvPr>
            <p:ph type="ftr" sz="quarter" idx="17"/>
          </p:nvPr>
        </p:nvSpPr>
        <p:spPr/>
        <p:txBody>
          <a:bodyPr rtlCol="0"/>
          <a:lstStyle/>
          <a:p>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1"/>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8E67F645-8342-438D-8782-8F931D0F9F50}" type="datetimeFigureOut">
              <a:rPr lang="de-DE" smtClean="0"/>
              <a:pPr/>
              <a:t>22.02.2016</a:t>
            </a:fld>
            <a:endParaRPr lang="de-DE"/>
          </a:p>
        </p:txBody>
      </p:sp>
      <p:sp>
        <p:nvSpPr>
          <p:cNvPr id="12" name="Foliennummernplatzhalter 11"/>
          <p:cNvSpPr>
            <a:spLocks noGrp="1"/>
          </p:cNvSpPr>
          <p:nvPr>
            <p:ph type="sldNum" sz="quarter" idx="16"/>
          </p:nvPr>
        </p:nvSpPr>
        <p:spPr/>
        <p:txBody>
          <a:bodyPr rtlCol="0"/>
          <a:lstStyle/>
          <a:p>
            <a:fld id="{D9998A31-B088-4CC9-95BE-8FFC9DAA882E}" type="slidenum">
              <a:rPr lang="de-DE" smtClean="0"/>
              <a:pPr/>
              <a:t>‹#›</a:t>
            </a:fld>
            <a:endParaRPr lang="de-DE"/>
          </a:p>
        </p:txBody>
      </p:sp>
      <p:sp>
        <p:nvSpPr>
          <p:cNvPr id="14" name="Fußzeilenplatzhalter 13"/>
          <p:cNvSpPr>
            <a:spLocks noGrp="1"/>
          </p:cNvSpPr>
          <p:nvPr>
            <p:ph type="ftr" sz="quarter" idx="17"/>
          </p:nvPr>
        </p:nvSpPr>
        <p:spPr/>
        <p:txBody>
          <a:bodyPr rtlCol="0"/>
          <a:lstStyle/>
          <a:p>
            <a:endParaRPr lang="de-DE"/>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D9998A31-B088-4CC9-95BE-8FFC9DAA882E}" type="slidenum">
              <a:rPr lang="de-DE" smtClean="0"/>
              <a:pPr/>
              <a:t>‹#›</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D9998A31-B088-4CC9-95BE-8FFC9DAA882E}" type="slidenum">
              <a:rPr lang="de-DE" smtClean="0"/>
              <a:pPr/>
              <a:t>‹#›</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1"/>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D9998A31-B088-4CC9-95BE-8FFC9DAA882E}" type="slidenum">
              <a:rPr lang="de-DE" smtClean="0"/>
              <a:pPr/>
              <a:t>‹#›</a:t>
            </a:fld>
            <a:endParaRPr lang="de-DE"/>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1"/>
            <a:ext cx="2667000" cy="365125"/>
          </a:xfrm>
        </p:spPr>
        <p:txBody>
          <a:bodyPr rtlCol="0"/>
          <a:lstStyle/>
          <a:p>
            <a:fld id="{8E67F645-8342-438D-8782-8F931D0F9F50}" type="datetimeFigureOut">
              <a:rPr lang="de-DE" smtClean="0"/>
              <a:pPr/>
              <a:t>22.02.2016</a:t>
            </a:fld>
            <a:endParaRPr lang="de-DE"/>
          </a:p>
        </p:txBody>
      </p:sp>
      <p:sp>
        <p:nvSpPr>
          <p:cNvPr id="13" name="Foliennummernplatzhalter 12"/>
          <p:cNvSpPr>
            <a:spLocks noGrp="1"/>
          </p:cNvSpPr>
          <p:nvPr>
            <p:ph type="sldNum" sz="quarter" idx="11"/>
          </p:nvPr>
        </p:nvSpPr>
        <p:spPr>
          <a:xfrm>
            <a:off x="0" y="4667250"/>
            <a:ext cx="1447800" cy="663578"/>
          </a:xfrm>
        </p:spPr>
        <p:txBody>
          <a:bodyPr rtlCol="0"/>
          <a:lstStyle>
            <a:lvl1pPr>
              <a:defRPr sz="2800"/>
            </a:lvl1pPr>
          </a:lstStyle>
          <a:p>
            <a:fld id="{D9998A31-B088-4CC9-95BE-8FFC9DAA882E}" type="slidenum">
              <a:rPr lang="de-DE" smtClean="0"/>
              <a:pPr/>
              <a:t>‹#›</a:t>
            </a:fld>
            <a:endParaRPr lang="de-DE"/>
          </a:p>
        </p:txBody>
      </p:sp>
      <p:sp>
        <p:nvSpPr>
          <p:cNvPr id="14" name="Fußzeilenplatzhalter 13"/>
          <p:cNvSpPr>
            <a:spLocks noGrp="1"/>
          </p:cNvSpPr>
          <p:nvPr>
            <p:ph type="ftr" sz="quarter" idx="12"/>
          </p:nvPr>
        </p:nvSpPr>
        <p:spPr>
          <a:xfrm>
            <a:off x="1600200" y="6248207"/>
            <a:ext cx="4572000" cy="365125"/>
          </a:xfrm>
        </p:spPr>
        <p:txBody>
          <a:bodyPr rtlCol="0"/>
          <a:lstStyle/>
          <a:p>
            <a:endParaRPr lang="de-DE"/>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8E67F645-8342-438D-8782-8F931D0F9F50}" type="datetimeFigureOut">
              <a:rPr lang="de-DE" smtClean="0"/>
              <a:pPr/>
              <a:t>22.02.2016</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9998A31-B088-4CC9-95BE-8FFC9DAA882E}" type="slidenum">
              <a:rPr lang="de-DE" smtClean="0"/>
              <a:pPr/>
              <a:t>‹#›</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1"/>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1"/>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3"/>
            <a:ext cx="2209800" cy="365125"/>
          </a:xfrm>
        </p:spPr>
        <p:txBody>
          <a:bodyPr/>
          <a:lstStyle/>
          <a:p>
            <a:fld id="{8E67F645-8342-438D-8782-8F931D0F9F50}" type="datetimeFigureOut">
              <a:rPr lang="de-DE" smtClean="0"/>
              <a:pPr/>
              <a:t>22.02.2016</a:t>
            </a:fld>
            <a:endParaRPr lang="de-DE"/>
          </a:p>
        </p:txBody>
      </p:sp>
      <p:sp>
        <p:nvSpPr>
          <p:cNvPr id="5" name="Fußzeilenplatzhalter 4"/>
          <p:cNvSpPr>
            <a:spLocks noGrp="1"/>
          </p:cNvSpPr>
          <p:nvPr>
            <p:ph type="ftr" sz="quarter" idx="11"/>
          </p:nvPr>
        </p:nvSpPr>
        <p:spPr>
          <a:xfrm>
            <a:off x="457201" y="6248208"/>
            <a:ext cx="5573483" cy="365125"/>
          </a:xfrm>
        </p:spPr>
        <p:txBody>
          <a:bodyPr/>
          <a:lstStyle/>
          <a:p>
            <a:endParaRPr lang="de-DE"/>
          </a:p>
        </p:txBody>
      </p:sp>
      <p:sp>
        <p:nvSpPr>
          <p:cNvPr id="7" name="Rechteck 6"/>
          <p:cNvSpPr/>
          <p:nvPr/>
        </p:nvSpPr>
        <p:spPr bwMode="white">
          <a:xfrm>
            <a:off x="6096319"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9"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9"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9" y="144463"/>
            <a:ext cx="533400" cy="244476"/>
          </a:xfrm>
        </p:spPr>
        <p:txBody>
          <a:bodyPr/>
          <a:lstStyle/>
          <a:p>
            <a:fld id="{D9998A31-B088-4CC9-95BE-8FFC9DAA882E}" type="slidenum">
              <a:rPr lang="de-DE" smtClean="0"/>
              <a:pPr/>
              <a:t>‹#›</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1"/>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8E67F645-8342-438D-8782-8F931D0F9F50}" type="datetimeFigureOut">
              <a:rPr lang="de-DE" smtClean="0"/>
              <a:pPr/>
              <a:t>22.02.2016</a:t>
            </a:fld>
            <a:endParaRPr lang="de-DE"/>
          </a:p>
        </p:txBody>
      </p:sp>
      <p:sp>
        <p:nvSpPr>
          <p:cNvPr id="3" name="Fußzeilenplatzhalter 2"/>
          <p:cNvSpPr>
            <a:spLocks noGrp="1"/>
          </p:cNvSpPr>
          <p:nvPr>
            <p:ph type="ftr" sz="quarter" idx="3"/>
          </p:nvPr>
        </p:nvSpPr>
        <p:spPr>
          <a:xfrm>
            <a:off x="609601" y="6248207"/>
            <a:ext cx="5421083" cy="365125"/>
          </a:xfrm>
          <a:prstGeom prst="rect">
            <a:avLst/>
          </a:prstGeom>
        </p:spPr>
        <p:txBody>
          <a:bodyPr vert="horz" anchor="ctr"/>
          <a:lstStyle>
            <a:lvl1pPr algn="r" eaLnBrk="1" latinLnBrk="0" hangingPunct="1">
              <a:defRPr kumimoji="0" sz="1400">
                <a:solidFill>
                  <a:schemeClr val="tx2"/>
                </a:solidFill>
              </a:defRPr>
            </a:lvl1pPr>
          </a:lstStyle>
          <a:p>
            <a:endParaRPr lang="de-DE"/>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49" y="1280160"/>
            <a:ext cx="8553451"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9998A31-B088-4CC9-95BE-8FFC9DAA882E}" type="slidenum">
              <a:rPr lang="de-DE" smtClean="0"/>
              <a:pPr/>
              <a:t>‹#›</a:t>
            </a:fld>
            <a:endParaRPr lang="de-D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uk.businessinsider.com/google-new-operating-structure-2015-8?r=US&amp;IR=T"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667000" y="3581400"/>
            <a:ext cx="6477000" cy="982640"/>
          </a:xfrm>
        </p:spPr>
        <p:txBody>
          <a:bodyPr>
            <a:normAutofit fontScale="90000"/>
          </a:bodyPr>
          <a:lstStyle/>
          <a:p>
            <a:pPr>
              <a:spcBef>
                <a:spcPts val="600"/>
              </a:spcBef>
            </a:pPr>
            <a:r>
              <a:rPr lang="de-DE" sz="4800" b="1" dirty="0" smtClean="0"/>
              <a:t/>
            </a:r>
            <a:br>
              <a:rPr lang="de-DE" sz="4800" b="1" dirty="0" smtClean="0"/>
            </a:br>
            <a:endParaRPr lang="de-DE" sz="2000" dirty="0" smtClean="0"/>
          </a:p>
        </p:txBody>
      </p:sp>
      <p:sp>
        <p:nvSpPr>
          <p:cNvPr id="3" name="Untertitel 2"/>
          <p:cNvSpPr>
            <a:spLocks noGrp="1"/>
          </p:cNvSpPr>
          <p:nvPr>
            <p:ph type="subTitle" idx="1"/>
          </p:nvPr>
        </p:nvSpPr>
        <p:spPr>
          <a:xfrm>
            <a:off x="2362200" y="6041408"/>
            <a:ext cx="6781800" cy="749808"/>
          </a:xfrm>
          <a:solidFill>
            <a:srgbClr val="106CB5"/>
          </a:solidFill>
        </p:spPr>
        <p:txBody>
          <a:bodyPr>
            <a:normAutofit/>
          </a:bodyPr>
          <a:lstStyle/>
          <a:p>
            <a:pPr algn="r"/>
            <a:r>
              <a:rPr lang="th-TH" sz="1600" dirty="0" smtClean="0">
                <a:latin typeface="CordiaUPC" pitchFamily="34" charset="-34"/>
                <a:cs typeface="CordiaUPC" pitchFamily="34" charset="-34"/>
              </a:rPr>
              <a:t>สอนโดย อาจารย์ปาริฉัตร จันโทริ   </a:t>
            </a:r>
            <a:endParaRPr lang="de-DE" sz="1600" dirty="0">
              <a:latin typeface="CordiaUPC" pitchFamily="34" charset="-34"/>
              <a:cs typeface="CordiaUPC" pitchFamily="34" charset="-34"/>
            </a:endParaRPr>
          </a:p>
        </p:txBody>
      </p:sp>
      <p:sp>
        <p:nvSpPr>
          <p:cNvPr id="4" name="Textfeld 3"/>
          <p:cNvSpPr txBox="1"/>
          <p:nvPr/>
        </p:nvSpPr>
        <p:spPr>
          <a:xfrm>
            <a:off x="2743200" y="4114800"/>
            <a:ext cx="6172200" cy="1446550"/>
          </a:xfrm>
          <a:prstGeom prst="rect">
            <a:avLst/>
          </a:prstGeom>
          <a:noFill/>
        </p:spPr>
        <p:txBody>
          <a:bodyPr wrap="square" rtlCol="0">
            <a:spAutoFit/>
          </a:bodyPr>
          <a:lstStyle/>
          <a:p>
            <a:pPr algn="r"/>
            <a:r>
              <a:rPr lang="en-US" sz="4400" b="1" dirty="0" smtClean="0">
                <a:latin typeface="CordiaUPC" pitchFamily="34" charset="-34"/>
                <a:cs typeface="CordiaUPC" pitchFamily="34" charset="-34"/>
              </a:rPr>
              <a:t>BI 202 - ORGANIZATION STRUCTURE &amp; DESIGN</a:t>
            </a:r>
            <a:endParaRPr lang="en-US" sz="4400" b="1" dirty="0">
              <a:latin typeface="CordiaUPC" pitchFamily="34" charset="-34"/>
              <a:cs typeface="CordiaUPC" pitchFamily="34" charset="-34"/>
            </a:endParaRPr>
          </a:p>
        </p:txBody>
      </p:sp>
      <p:pic>
        <p:nvPicPr>
          <p:cNvPr id="5" name="Picture 2"/>
          <p:cNvPicPr>
            <a:picLocks noChangeAspect="1" noChangeArrowheads="1"/>
          </p:cNvPicPr>
          <p:nvPr/>
        </p:nvPicPr>
        <p:blipFill>
          <a:blip r:embed="rId3"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Organizing</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UPC" pitchFamily="34" charset="-34"/>
                <a:cs typeface="CordiaUPC" pitchFamily="34" charset="-34"/>
              </a:rPr>
              <a:t>Organizing is the deployment of resources to achieve strategic goals by dividing labor into specific departments and job, formal lines and authority and mechanisms for coordinating diverse organizational tasks</a:t>
            </a:r>
            <a:endParaRPr lang="th-TH" sz="3200"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a:t>
            </a:fld>
            <a:endParaRPr lang="de-DE" dirty="0"/>
          </a:p>
        </p:txBody>
      </p:sp>
      <p:pic>
        <p:nvPicPr>
          <p:cNvPr id="1026" name="Picture 2"/>
          <p:cNvPicPr>
            <a:picLocks noChangeAspect="1" noChangeArrowheads="1"/>
          </p:cNvPicPr>
          <p:nvPr/>
        </p:nvPicPr>
        <p:blipFill>
          <a:blip r:embed="rId3" cstate="print"/>
          <a:srcRect/>
          <a:stretch>
            <a:fillRect/>
          </a:stretch>
        </p:blipFill>
        <p:spPr bwMode="auto">
          <a:xfrm>
            <a:off x="4867275" y="3724275"/>
            <a:ext cx="4276725" cy="3133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Organizational 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290513" indent="-58738">
              <a:buFont typeface="Wingdings" pitchFamily="2" charset="2"/>
              <a:buNone/>
            </a:pPr>
            <a:r>
              <a:rPr lang="en-US" sz="3200" dirty="0" smtClean="0">
                <a:latin typeface="CordiaUPC" pitchFamily="34" charset="-34"/>
                <a:cs typeface="CordiaUPC" pitchFamily="34" charset="-34"/>
              </a:rPr>
              <a:t>Organizational structure defines how tasks are divided, resources are deployed, and departments are coordinated</a:t>
            </a:r>
          </a:p>
          <a:p>
            <a:pPr marL="290513" indent="-58738">
              <a:buFont typeface="Arial" charset="0"/>
              <a:buChar char="●"/>
            </a:pPr>
            <a:r>
              <a:rPr lang="en-US" sz="3200" dirty="0" smtClean="0">
                <a:latin typeface="CordiaUPC" pitchFamily="34" charset="-34"/>
                <a:cs typeface="CordiaUPC" pitchFamily="34" charset="-34"/>
              </a:rPr>
              <a:t> Set of formal tasks assigned</a:t>
            </a:r>
          </a:p>
          <a:p>
            <a:pPr marL="290513" indent="-58738">
              <a:buFont typeface="Arial" charset="0"/>
              <a:buChar char="●"/>
            </a:pPr>
            <a:r>
              <a:rPr lang="en-US" sz="3200" dirty="0" smtClean="0">
                <a:latin typeface="CordiaUPC" pitchFamily="34" charset="-34"/>
                <a:cs typeface="CordiaUPC" pitchFamily="34" charset="-34"/>
              </a:rPr>
              <a:t> Formal reporting relationships</a:t>
            </a:r>
          </a:p>
          <a:p>
            <a:pPr marL="290513" indent="-58738">
              <a:buFont typeface="Arial" charset="0"/>
              <a:buChar char="●"/>
            </a:pPr>
            <a:r>
              <a:rPr lang="en-US" sz="3600" dirty="0" smtClean="0">
                <a:latin typeface="CordiaUPC" pitchFamily="34" charset="-34"/>
                <a:cs typeface="CordiaUPC" pitchFamily="34" charset="-34"/>
              </a:rPr>
              <a:t> The design of systems to ensure effective coordination of employees across department</a:t>
            </a:r>
          </a:p>
          <a:p>
            <a:pPr marL="290513" indent="-58738">
              <a:buFont typeface="Arial" charset="0"/>
              <a:buChar char="●"/>
            </a:pPr>
            <a:endParaRPr lang="en-US" sz="3200" dirty="0" smtClean="0">
              <a:latin typeface="CordiaUPC" pitchFamily="34" charset="-34"/>
              <a:cs typeface="CordiaUPC" pitchFamily="34" charset="-34"/>
            </a:endParaRPr>
          </a:p>
          <a:p>
            <a:pPr marL="0" indent="0">
              <a:buNone/>
            </a:pPr>
            <a:endParaRPr lang="th-TH"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a:t>
            </a:fld>
            <a:endParaRPr lang="de-DE"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Designing organizational structure</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
        <p:nvSpPr>
          <p:cNvPr id="9" name="Content Placeholder 8"/>
          <p:cNvSpPr>
            <a:spLocks noGrp="1"/>
          </p:cNvSpPr>
          <p:nvPr>
            <p:ph sz="quarter" idx="1"/>
          </p:nvPr>
        </p:nvSpPr>
        <p:spPr/>
        <p:txBody>
          <a:bodyPr>
            <a:noAutofit/>
          </a:bodyPr>
          <a:lstStyle/>
          <a:p>
            <a:pPr>
              <a:buFont typeface="Wingdings" panose="05000000000000000000" pitchFamily="2" charset="2"/>
              <a:buChar char="§"/>
            </a:pPr>
            <a:r>
              <a:rPr lang="en-US" sz="3200" dirty="0">
                <a:latin typeface="Cordia New" panose="020B0304020202020204" pitchFamily="34" charset="-34"/>
                <a:cs typeface="Cordia New" panose="020B0304020202020204" pitchFamily="34" charset="-34"/>
              </a:rPr>
              <a:t>Choosing the right organization </a:t>
            </a:r>
            <a:r>
              <a:rPr lang="en-US" sz="3200" dirty="0" smtClean="0">
                <a:latin typeface="Cordia New" panose="020B0304020202020204" pitchFamily="34" charset="-34"/>
                <a:cs typeface="Cordia New" panose="020B0304020202020204" pitchFamily="34" charset="-34"/>
              </a:rPr>
              <a:t>structure </a:t>
            </a:r>
            <a:r>
              <a:rPr lang="en-US" sz="3200" dirty="0">
                <a:latin typeface="Cordia New" panose="020B0304020202020204" pitchFamily="34" charset="-34"/>
                <a:cs typeface="Cordia New" panose="020B0304020202020204" pitchFamily="34" charset="-34"/>
              </a:rPr>
              <a:t>is one of the most </a:t>
            </a:r>
          </a:p>
          <a:p>
            <a:pPr marL="0" indent="0">
              <a:buNone/>
            </a:pPr>
            <a:r>
              <a:rPr lang="en-US" sz="3200" dirty="0">
                <a:latin typeface="Cordia New" panose="020B0304020202020204" pitchFamily="34" charset="-34"/>
                <a:cs typeface="Cordia New" panose="020B0304020202020204" pitchFamily="34" charset="-34"/>
              </a:rPr>
              <a:t>important decisions in the company</a:t>
            </a:r>
          </a:p>
          <a:p>
            <a:pPr>
              <a:buFont typeface="Wingdings" panose="05000000000000000000" pitchFamily="2" charset="2"/>
              <a:buChar char="§"/>
            </a:pPr>
            <a:r>
              <a:rPr lang="en-US" sz="3200" dirty="0" smtClean="0">
                <a:latin typeface="Cordia New" panose="020B0304020202020204" pitchFamily="34" charset="-34"/>
                <a:cs typeface="Cordia New" panose="020B0304020202020204" pitchFamily="34" charset="-34"/>
              </a:rPr>
              <a:t>There </a:t>
            </a:r>
            <a:r>
              <a:rPr lang="en-US" sz="3200" dirty="0">
                <a:latin typeface="Cordia New" panose="020B0304020202020204" pitchFamily="34" charset="-34"/>
                <a:cs typeface="Cordia New" panose="020B0304020202020204" pitchFamily="34" charset="-34"/>
              </a:rPr>
              <a:t>is no “one right way” to </a:t>
            </a:r>
            <a:r>
              <a:rPr lang="en-US" sz="3200" dirty="0" smtClean="0">
                <a:latin typeface="Cordia New" panose="020B0304020202020204" pitchFamily="34" charset="-34"/>
                <a:cs typeface="Cordia New" panose="020B0304020202020204" pitchFamily="34" charset="-34"/>
              </a:rPr>
              <a:t>design </a:t>
            </a:r>
            <a:r>
              <a:rPr lang="en-US" sz="3200" dirty="0">
                <a:latin typeface="Cordia New" panose="020B0304020202020204" pitchFamily="34" charset="-34"/>
                <a:cs typeface="Cordia New" panose="020B0304020202020204" pitchFamily="34" charset="-34"/>
              </a:rPr>
              <a:t>organizational structure</a:t>
            </a:r>
          </a:p>
          <a:p>
            <a:pPr>
              <a:buFont typeface="Wingdings" panose="05000000000000000000" pitchFamily="2" charset="2"/>
              <a:buChar char="§"/>
            </a:pPr>
            <a:r>
              <a:rPr lang="en-US" sz="3200" dirty="0" smtClean="0">
                <a:latin typeface="Cordia New" panose="020B0304020202020204" pitchFamily="34" charset="-34"/>
                <a:cs typeface="Cordia New" panose="020B0304020202020204" pitchFamily="34" charset="-34"/>
              </a:rPr>
              <a:t>There </a:t>
            </a:r>
            <a:r>
              <a:rPr lang="en-US" sz="3200" dirty="0">
                <a:latin typeface="Cordia New" panose="020B0304020202020204" pitchFamily="34" charset="-34"/>
                <a:cs typeface="Cordia New" panose="020B0304020202020204" pitchFamily="34" charset="-34"/>
              </a:rPr>
              <a:t>are no universal organization </a:t>
            </a:r>
            <a:r>
              <a:rPr lang="en-US" sz="3200" dirty="0" smtClean="0">
                <a:latin typeface="Cordia New" panose="020B0304020202020204" pitchFamily="34" charset="-34"/>
                <a:cs typeface="Cordia New" panose="020B0304020202020204" pitchFamily="34" charset="-34"/>
              </a:rPr>
              <a:t>principles </a:t>
            </a:r>
            <a:r>
              <a:rPr lang="en-US" sz="3200" dirty="0">
                <a:latin typeface="Cordia New" panose="020B0304020202020204" pitchFamily="34" charset="-34"/>
                <a:cs typeface="Cordia New" panose="020B0304020202020204" pitchFamily="34" charset="-34"/>
              </a:rPr>
              <a:t>which are good for all </a:t>
            </a:r>
            <a:r>
              <a:rPr lang="en-US" sz="3200" dirty="0" smtClean="0">
                <a:latin typeface="Cordia New" panose="020B0304020202020204" pitchFamily="34" charset="-34"/>
                <a:cs typeface="Cordia New" panose="020B0304020202020204" pitchFamily="34" charset="-34"/>
              </a:rPr>
              <a:t>cases </a:t>
            </a:r>
          </a:p>
          <a:p>
            <a:pPr>
              <a:buFont typeface="Wingdings" panose="05000000000000000000" pitchFamily="2" charset="2"/>
              <a:buChar char="§"/>
            </a:pPr>
            <a:r>
              <a:rPr lang="en-US" sz="3200" dirty="0">
                <a:latin typeface="Cordia New" panose="020B0304020202020204" pitchFamily="34" charset="-34"/>
                <a:cs typeface="Cordia New" panose="020B0304020202020204" pitchFamily="34" charset="-34"/>
              </a:rPr>
              <a:t>Organizational structure is </a:t>
            </a:r>
            <a:r>
              <a:rPr lang="en-US" sz="3200" dirty="0" smtClean="0">
                <a:latin typeface="Cordia New" panose="020B0304020202020204" pitchFamily="34" charset="-34"/>
                <a:cs typeface="Cordia New" panose="020B0304020202020204" pitchFamily="34" charset="-34"/>
              </a:rPr>
              <a:t>dynamic</a:t>
            </a:r>
            <a:r>
              <a:rPr lang="en-US" sz="3200" dirty="0">
                <a:latin typeface="Cordia New" panose="020B0304020202020204" pitchFamily="34" charset="-34"/>
                <a:cs typeface="Cordia New" panose="020B0304020202020204" pitchFamily="34" charset="-34"/>
              </a:rPr>
              <a:t>, not static, because of the </a:t>
            </a:r>
            <a:r>
              <a:rPr lang="en-US" sz="3200" dirty="0" smtClean="0">
                <a:latin typeface="Cordia New" panose="020B0304020202020204" pitchFamily="34" charset="-34"/>
                <a:cs typeface="Cordia New" panose="020B0304020202020204" pitchFamily="34" charset="-34"/>
              </a:rPr>
              <a:t>constant </a:t>
            </a:r>
            <a:r>
              <a:rPr lang="en-US" sz="3200" dirty="0">
                <a:latin typeface="Cordia New" panose="020B0304020202020204" pitchFamily="34" charset="-34"/>
                <a:cs typeface="Cordia New" panose="020B0304020202020204" pitchFamily="34" charset="-34"/>
              </a:rPr>
              <a:t>change in the </a:t>
            </a:r>
            <a:r>
              <a:rPr lang="en-US" sz="3200" dirty="0" smtClean="0">
                <a:latin typeface="Cordia New" panose="020B0304020202020204" pitchFamily="34" charset="-34"/>
                <a:cs typeface="Cordia New" panose="020B0304020202020204" pitchFamily="34" charset="-34"/>
              </a:rPr>
              <a:t>organizational environment. Therefore, companies may change its structure when it’s necessary. </a:t>
            </a:r>
            <a:endParaRPr lang="en-US" sz="3200" dirty="0">
              <a:latin typeface="Cordia New" panose="020B0304020202020204" pitchFamily="34" charset="-34"/>
              <a:cs typeface="Cordia New" panose="020B0304020202020204" pitchFamily="34" charset="-34"/>
            </a:endParaRPr>
          </a:p>
          <a:p>
            <a:pPr marL="0" indent="0">
              <a:buNone/>
            </a:pPr>
            <a:endParaRPr lang="en-US" sz="3200"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36185951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Designing organizational structure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209800"/>
            <a:ext cx="7428327"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84" y="1535587"/>
            <a:ext cx="2403716" cy="674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69792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b="1" dirty="0" smtClean="0">
                <a:latin typeface="CordiaUPC" pitchFamily="34" charset="-34"/>
                <a:cs typeface="CordiaUPC" pitchFamily="34" charset="-34"/>
              </a:rPr>
              <a:t>Organization Chart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Organization chart is a diagram that shows the structure of an organization and the relationships and relative ranks of its parts and positions/jobs</a:t>
            </a: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6</a:t>
            </a:fld>
            <a:endParaRPr lang="de-DE" dirty="0"/>
          </a:p>
        </p:txBody>
      </p:sp>
      <p:pic>
        <p:nvPicPr>
          <p:cNvPr id="1026" name="Picture 2" descr="http://www.dpbusinessmanagement.com/uploads/1/4/4/6/14462840/325447_or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3115426"/>
            <a:ext cx="5743575" cy="3343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smtClean="0">
                <a:latin typeface="CordiaUPC" pitchFamily="34" charset="-34"/>
                <a:cs typeface="CordiaUPC" pitchFamily="34" charset="-34"/>
              </a:rPr>
              <a:t>Differentiation &amp; Integration</a:t>
            </a:r>
            <a:endParaRPr lang="de-DE" b="1"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7</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Differentiation: An aspect of the organization's internal environment created by job specialization and the division of labor.</a:t>
            </a:r>
          </a:p>
          <a:p>
            <a:pPr marL="0" indent="0">
              <a:buNone/>
            </a:pPr>
            <a:r>
              <a:rPr lang="en-US" dirty="0" smtClean="0">
                <a:latin typeface="Cordia New" panose="020B0304020202020204" pitchFamily="34" charset="-34"/>
                <a:cs typeface="Cordia New" panose="020B0304020202020204" pitchFamily="34" charset="-34"/>
              </a:rPr>
              <a:t>--- Different people or groups perform specific part of the entire task.</a:t>
            </a:r>
          </a:p>
          <a:p>
            <a:pPr marL="0" indent="0">
              <a:buNone/>
            </a:pPr>
            <a:r>
              <a:rPr lang="en-US" dirty="0" smtClean="0">
                <a:latin typeface="Cordia New" panose="020B0304020202020204" pitchFamily="34" charset="-34"/>
                <a:cs typeface="Cordia New" panose="020B0304020202020204" pitchFamily="34" charset="-34"/>
              </a:rPr>
              <a:t>Integration: The degree to which differentiated work units work together and coordinated their efforts.</a:t>
            </a:r>
          </a:p>
          <a:p>
            <a:pPr marL="0" indent="0">
              <a:buNone/>
            </a:pPr>
            <a:r>
              <a:rPr lang="en-US" dirty="0" smtClean="0">
                <a:latin typeface="Cordia New" panose="020B0304020202020204" pitchFamily="34" charset="-34"/>
                <a:cs typeface="Cordia New" panose="020B0304020202020204" pitchFamily="34" charset="-34"/>
              </a:rPr>
              <a:t>---- All the specialized tasks in an organization cannot be performed completely independently. </a:t>
            </a:r>
          </a:p>
          <a:p>
            <a:pPr marL="0" indent="0">
              <a:buNone/>
            </a:pPr>
            <a:r>
              <a:rPr lang="en-US" dirty="0" smtClean="0">
                <a:latin typeface="Cordia New" panose="020B0304020202020204" pitchFamily="34" charset="-34"/>
                <a:cs typeface="Cordia New" panose="020B0304020202020204" pitchFamily="34" charset="-34"/>
              </a:rPr>
              <a:t>---- Integration is achieved through structural mechanism that enhance coordination and collaboration. </a:t>
            </a:r>
            <a:endParaRPr lang="en-US"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15029055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The verticle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8</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1. Authority in organization </a:t>
            </a:r>
          </a:p>
          <a:p>
            <a:pPr marL="0" indent="0">
              <a:buNone/>
            </a:pPr>
            <a:r>
              <a:rPr lang="en-US" dirty="0" smtClean="0">
                <a:latin typeface="Cordia New" panose="020B0304020202020204" pitchFamily="34" charset="-34"/>
                <a:cs typeface="Cordia New" panose="020B0304020202020204" pitchFamily="34" charset="-34"/>
              </a:rPr>
              <a:t>Authority is the legitimate right to make decisions and to tell other people what to do. </a:t>
            </a:r>
          </a:p>
          <a:p>
            <a:pPr marL="0" indent="0">
              <a:buNone/>
            </a:pPr>
            <a:endParaRPr lang="en-US" dirty="0">
              <a:latin typeface="Cordia New" panose="020B0304020202020204" pitchFamily="34" charset="-34"/>
              <a:cs typeface="Cordia New" panose="020B0304020202020204" pitchFamily="34" charset="-34"/>
            </a:endParaRPr>
          </a:p>
        </p:txBody>
      </p:sp>
      <p:sp>
        <p:nvSpPr>
          <p:cNvPr id="6" name="Rechteck 6"/>
          <p:cNvSpPr/>
          <p:nvPr/>
        </p:nvSpPr>
        <p:spPr>
          <a:xfrm>
            <a:off x="2133600" y="3505200"/>
            <a:ext cx="6504296" cy="9906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Where does authority come from?</a:t>
            </a:r>
            <a:endParaRPr lang="en-US" sz="2800" dirty="0" smtClean="0">
              <a:solidFill>
                <a:schemeClr val="tx1"/>
              </a:solidFill>
              <a:latin typeface="CordiaUPC" pitchFamily="34" charset="-34"/>
              <a:cs typeface="CordiaUPC" pitchFamily="34" charset="-34"/>
            </a:endParaRPr>
          </a:p>
        </p:txBody>
      </p:sp>
      <p:pic>
        <p:nvPicPr>
          <p:cNvPr id="2050" name="Picture 2" descr="http://www.mrmediatraining.com/wp-content/uploads/2011/10/Question-M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95" y="3200400"/>
            <a:ext cx="3305175" cy="329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60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The verticle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9</a:t>
            </a:fld>
            <a:endParaRPr lang="de-DE" dirty="0"/>
          </a:p>
        </p:txBody>
      </p:sp>
      <p:sp>
        <p:nvSpPr>
          <p:cNvPr id="3" name="Content Placeholder 2"/>
          <p:cNvSpPr>
            <a:spLocks noGrp="1"/>
          </p:cNvSpPr>
          <p:nvPr>
            <p:ph sz="quarter" idx="1"/>
          </p:nvPr>
        </p:nvSpPr>
        <p:spPr/>
        <p:txBody>
          <a:bodyPr/>
          <a:lstStyle/>
          <a:p>
            <a:pPr marL="0" indent="0">
              <a:buNone/>
            </a:pPr>
            <a:r>
              <a:rPr lang="en-US" dirty="0">
                <a:latin typeface="Cordia New" panose="020B0304020202020204" pitchFamily="34" charset="-34"/>
                <a:cs typeface="Cordia New" panose="020B0304020202020204" pitchFamily="34" charset="-34"/>
              </a:rPr>
              <a:t>2</a:t>
            </a:r>
            <a:r>
              <a:rPr lang="en-US" dirty="0" smtClean="0">
                <a:latin typeface="Cordia New" panose="020B0304020202020204" pitchFamily="34" charset="-34"/>
                <a:cs typeface="Cordia New" panose="020B0304020202020204" pitchFamily="34" charset="-34"/>
              </a:rPr>
              <a:t>. Hierarchical level  </a:t>
            </a:r>
          </a:p>
          <a:p>
            <a:pPr marL="0" indent="0">
              <a:buNone/>
            </a:pPr>
            <a:r>
              <a:rPr lang="en-US" dirty="0" smtClean="0">
                <a:latin typeface="Cordia New" panose="020B0304020202020204" pitchFamily="34" charset="-34"/>
                <a:cs typeface="Cordia New" panose="020B0304020202020204" pitchFamily="34" charset="-34"/>
              </a:rPr>
              <a:t>refers to the authority levels of the organizational pyramid. </a:t>
            </a:r>
            <a:endParaRPr lang="en-US" dirty="0">
              <a:latin typeface="Cordia New" panose="020B0304020202020204" pitchFamily="34" charset="-34"/>
              <a:cs typeface="Cordia New" panose="020B0304020202020204" pitchFamily="34" charset="-34"/>
            </a:endParaRPr>
          </a:p>
        </p:txBody>
      </p:sp>
      <p:sp>
        <p:nvSpPr>
          <p:cNvPr id="6" name="Rechteck 6"/>
          <p:cNvSpPr/>
          <p:nvPr/>
        </p:nvSpPr>
        <p:spPr>
          <a:xfrm>
            <a:off x="2133600" y="3505200"/>
            <a:ext cx="6504296" cy="16002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Would you prefer more or fewer layer?</a:t>
            </a:r>
          </a:p>
          <a:p>
            <a:pPr algn="ctr"/>
            <a:r>
              <a:rPr lang="en-US" sz="2800" dirty="0" smtClean="0">
                <a:solidFill>
                  <a:schemeClr val="tx1"/>
                </a:solidFill>
                <a:latin typeface="CordiaUPC" pitchFamily="34" charset="-34"/>
                <a:cs typeface="CordiaUPC" pitchFamily="34" charset="-34"/>
              </a:rPr>
              <a:t>How this would affect the business? </a:t>
            </a:r>
            <a:r>
              <a:rPr lang="en-US" sz="2800" dirty="0" smtClean="0">
                <a:solidFill>
                  <a:schemeClr val="tx1"/>
                </a:solidFill>
                <a:latin typeface="CordiaUPC" pitchFamily="34" charset="-34"/>
                <a:cs typeface="CordiaUPC" pitchFamily="34" charset="-34"/>
              </a:rPr>
              <a:t> </a:t>
            </a:r>
            <a:endParaRPr lang="en-US" sz="2800" dirty="0" smtClean="0">
              <a:solidFill>
                <a:schemeClr val="tx1"/>
              </a:solidFill>
              <a:latin typeface="CordiaUPC" pitchFamily="34" charset="-34"/>
              <a:cs typeface="CordiaUPC" pitchFamily="34" charset="-34"/>
            </a:endParaRPr>
          </a:p>
        </p:txBody>
      </p:sp>
      <p:pic>
        <p:nvPicPr>
          <p:cNvPr id="2050" name="Picture 2" descr="http://www.mrmediatraining.com/wp-content/uploads/2011/10/Question-M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95" y="3200400"/>
            <a:ext cx="3305175" cy="329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47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rmediatraining.com/wp-content/uploads/2011/10/Question-M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67000"/>
            <a:ext cx="3305175" cy="3295651"/>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p:txBody>
          <a:bodyPr/>
          <a:lstStyle/>
          <a:p>
            <a:r>
              <a:rPr lang="de-DE" dirty="0" smtClean="0">
                <a:latin typeface="CordiaUPC" pitchFamily="34" charset="-34"/>
                <a:cs typeface="CordiaUPC" pitchFamily="34" charset="-34"/>
              </a:rPr>
              <a:t>The verticle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10</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3. Span of control </a:t>
            </a:r>
          </a:p>
          <a:p>
            <a:pPr marL="0" indent="0">
              <a:buNone/>
            </a:pPr>
            <a:r>
              <a:rPr lang="en-US" dirty="0" smtClean="0">
                <a:latin typeface="Cordia New" panose="020B0304020202020204" pitchFamily="34" charset="-34"/>
                <a:cs typeface="Cordia New" panose="020B0304020202020204" pitchFamily="34" charset="-34"/>
              </a:rPr>
              <a:t>The number of people under a manager</a:t>
            </a:r>
            <a:endParaRPr lang="en-US" dirty="0">
              <a:latin typeface="Cordia New" panose="020B0304020202020204" pitchFamily="34" charset="-34"/>
              <a:cs typeface="Cordia New" panose="020B0304020202020204" pitchFamily="34" charset="-34"/>
            </a:endParaRPr>
          </a:p>
        </p:txBody>
      </p:sp>
      <p:sp>
        <p:nvSpPr>
          <p:cNvPr id="6" name="Rechteck 6"/>
          <p:cNvSpPr/>
          <p:nvPr/>
        </p:nvSpPr>
        <p:spPr>
          <a:xfrm>
            <a:off x="1981200" y="2667000"/>
            <a:ext cx="6504296" cy="1343025"/>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Would you prefer large or narrow? Why? </a:t>
            </a:r>
          </a:p>
          <a:p>
            <a:pPr algn="ctr"/>
            <a:r>
              <a:rPr lang="en-US" sz="2800" dirty="0" smtClean="0">
                <a:solidFill>
                  <a:schemeClr val="tx1"/>
                </a:solidFill>
                <a:latin typeface="CordiaUPC" pitchFamily="34" charset="-34"/>
                <a:cs typeface="CordiaUPC" pitchFamily="34" charset="-34"/>
              </a:rPr>
              <a:t>When is span of control large or narrow? </a:t>
            </a:r>
            <a:endParaRPr lang="en-US" sz="2800" dirty="0" smtClean="0">
              <a:solidFill>
                <a:schemeClr val="tx1"/>
              </a:solidFill>
              <a:latin typeface="CordiaUPC" pitchFamily="34" charset="-34"/>
              <a:cs typeface="CordiaUPC" pitchFamily="34" charset="-34"/>
            </a:endParaRPr>
          </a:p>
        </p:txBody>
      </p:sp>
      <p:pic>
        <p:nvPicPr>
          <p:cNvPr id="3074" name="Picture 2" descr="http://image.slidesharecdn.com/organisationstructure-5h-111215062605-phpapp02/95/organisation-structure-5h-18-728.jpg?cb=1324966230"/>
          <p:cNvPicPr>
            <a:picLocks noChangeAspect="1" noChangeArrowheads="1"/>
          </p:cNvPicPr>
          <p:nvPr/>
        </p:nvPicPr>
        <p:blipFill rotWithShape="1">
          <a:blip r:embed="rId4">
            <a:extLst>
              <a:ext uri="{28A0092B-C50C-407E-A947-70E740481C1C}">
                <a14:useLocalDpi xmlns:a14="http://schemas.microsoft.com/office/drawing/2010/main" val="0"/>
              </a:ext>
            </a:extLst>
          </a:blip>
          <a:srcRect l="1620" t="8578" r="520" b="12315"/>
          <a:stretch/>
        </p:blipFill>
        <p:spPr bwMode="auto">
          <a:xfrm>
            <a:off x="3810000" y="3981951"/>
            <a:ext cx="4800600" cy="2729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90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Span of Management – </a:t>
            </a:r>
            <a:r>
              <a:rPr lang="en-US" dirty="0" smtClean="0">
                <a:latin typeface="CordiaUPC" pitchFamily="34" charset="-34"/>
                <a:cs typeface="CordiaUPC" pitchFamily="34" charset="-34"/>
              </a:rPr>
              <a:t>narrow </a:t>
            </a:r>
            <a:r>
              <a:rPr lang="en-US" dirty="0" smtClean="0">
                <a:latin typeface="CordiaUPC" pitchFamily="34" charset="-34"/>
                <a:cs typeface="CordiaUPC" pitchFamily="34" charset="-34"/>
              </a:rPr>
              <a:t>or large</a:t>
            </a:r>
            <a:endParaRPr lang="de-DE"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spcBef>
                <a:spcPct val="10000"/>
              </a:spcBef>
              <a:buFont typeface="Wingdings" pitchFamily="2" charset="2"/>
              <a:buChar char="§"/>
            </a:pPr>
            <a:r>
              <a:rPr lang="en-US" sz="3200" dirty="0" smtClean="0">
                <a:latin typeface="CordiaUPC" pitchFamily="34" charset="-34"/>
                <a:cs typeface="CordiaUPC" pitchFamily="34" charset="-34"/>
              </a:rPr>
              <a:t>Work is stable and routine</a:t>
            </a:r>
          </a:p>
          <a:p>
            <a:pPr>
              <a:spcBef>
                <a:spcPct val="10000"/>
              </a:spcBef>
              <a:buFont typeface="Wingdings" pitchFamily="2" charset="2"/>
              <a:buChar char="§"/>
            </a:pPr>
            <a:r>
              <a:rPr lang="en-US" sz="3200" dirty="0" smtClean="0">
                <a:latin typeface="CordiaUPC" pitchFamily="34" charset="-34"/>
                <a:cs typeface="CordiaUPC" pitchFamily="34" charset="-34"/>
              </a:rPr>
              <a:t>Subordinates perform similar work tasks</a:t>
            </a:r>
          </a:p>
          <a:p>
            <a:pPr>
              <a:spcBef>
                <a:spcPct val="10000"/>
              </a:spcBef>
              <a:buFont typeface="Wingdings" pitchFamily="2" charset="2"/>
              <a:buChar char="§"/>
            </a:pPr>
            <a:r>
              <a:rPr lang="en-US" sz="3200" dirty="0" smtClean="0">
                <a:latin typeface="CordiaUPC" pitchFamily="34" charset="-34"/>
                <a:cs typeface="CordiaUPC" pitchFamily="34" charset="-34"/>
              </a:rPr>
              <a:t>Subordinates are not concentrated in a single location</a:t>
            </a:r>
          </a:p>
          <a:p>
            <a:pPr>
              <a:spcBef>
                <a:spcPct val="10000"/>
              </a:spcBef>
              <a:buFont typeface="Wingdings" pitchFamily="2" charset="2"/>
              <a:buChar char="§"/>
            </a:pPr>
            <a:r>
              <a:rPr lang="en-US" sz="3200" dirty="0" smtClean="0">
                <a:latin typeface="CordiaUPC" pitchFamily="34" charset="-34"/>
                <a:cs typeface="CordiaUPC" pitchFamily="34" charset="-34"/>
              </a:rPr>
              <a:t>Subordinates are highly trained</a:t>
            </a:r>
          </a:p>
          <a:p>
            <a:pPr>
              <a:spcBef>
                <a:spcPct val="10000"/>
              </a:spcBef>
              <a:buFont typeface="Wingdings" pitchFamily="2" charset="2"/>
              <a:buChar char="§"/>
            </a:pPr>
            <a:r>
              <a:rPr lang="en-US" sz="3200" dirty="0" smtClean="0">
                <a:latin typeface="CordiaUPC" pitchFamily="34" charset="-34"/>
                <a:cs typeface="CordiaUPC" pitchFamily="34" charset="-34"/>
              </a:rPr>
              <a:t>Rules and procedure defining task activities are not available</a:t>
            </a:r>
          </a:p>
          <a:p>
            <a:pPr>
              <a:spcBef>
                <a:spcPct val="10000"/>
              </a:spcBef>
              <a:buFont typeface="Wingdings" pitchFamily="2" charset="2"/>
              <a:buChar char="§"/>
            </a:pPr>
            <a:r>
              <a:rPr lang="en-US" sz="3200" dirty="0" smtClean="0">
                <a:latin typeface="CordiaUPC" pitchFamily="34" charset="-34"/>
                <a:cs typeface="CordiaUPC" pitchFamily="34" charset="-34"/>
              </a:rPr>
              <a:t>Support systems and personnel are not available for the manager</a:t>
            </a:r>
          </a:p>
          <a:p>
            <a:pPr>
              <a:spcBef>
                <a:spcPct val="10000"/>
              </a:spcBef>
              <a:buFont typeface="Wingdings" pitchFamily="2" charset="2"/>
              <a:buChar char="§"/>
            </a:pPr>
            <a:r>
              <a:rPr lang="en-US" sz="3200" dirty="0" smtClean="0">
                <a:latin typeface="CordiaUPC" pitchFamily="34" charset="-34"/>
                <a:cs typeface="CordiaUPC" pitchFamily="34" charset="-34"/>
              </a:rPr>
              <a:t>Little time is required in nonsupervisory activities</a:t>
            </a:r>
          </a:p>
          <a:p>
            <a:pPr>
              <a:spcBef>
                <a:spcPct val="10000"/>
              </a:spcBef>
              <a:buFont typeface="Wingdings" pitchFamily="2" charset="2"/>
              <a:buChar char="§"/>
            </a:pPr>
            <a:r>
              <a:rPr lang="en-US" sz="3200" dirty="0" smtClean="0">
                <a:latin typeface="CordiaUPC" pitchFamily="34" charset="-34"/>
                <a:cs typeface="CordiaUPC" pitchFamily="34" charset="-34"/>
              </a:rPr>
              <a:t>Managers’ preferences and styles favor a large</a:t>
            </a:r>
            <a:r>
              <a:rPr lang="en-US" dirty="0" smtClean="0">
                <a:latin typeface="CordiaUPC" pitchFamily="34" charset="-34"/>
                <a:cs typeface="CordiaUPC" pitchFamily="34" charset="-34"/>
              </a:rPr>
              <a:t> </a:t>
            </a:r>
            <a:r>
              <a:rPr lang="en-US" sz="3200" dirty="0" smtClean="0">
                <a:latin typeface="CordiaUPC" pitchFamily="34" charset="-34"/>
                <a:cs typeface="CordiaUPC" pitchFamily="34" charset="-34"/>
              </a:rPr>
              <a:t>span</a:t>
            </a:r>
          </a:p>
          <a:p>
            <a:pPr marL="0" indent="0">
              <a:buNone/>
            </a:pPr>
            <a:endParaRPr lang="th-TH"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11</a:t>
            </a:fld>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rmediatraining.com/wp-content/uploads/2011/10/Question-M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54291"/>
            <a:ext cx="3305175" cy="3295651"/>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p:txBody>
          <a:bodyPr/>
          <a:lstStyle/>
          <a:p>
            <a:r>
              <a:rPr lang="de-DE" dirty="0" smtClean="0">
                <a:latin typeface="CordiaUPC" pitchFamily="34" charset="-34"/>
                <a:cs typeface="CordiaUPC" pitchFamily="34" charset="-34"/>
              </a:rPr>
              <a:t>The verticle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12</a:t>
            </a:fld>
            <a:endParaRPr lang="de-DE" dirty="0"/>
          </a:p>
        </p:txBody>
      </p:sp>
      <p:sp>
        <p:nvSpPr>
          <p:cNvPr id="3" name="Content Placeholder 2"/>
          <p:cNvSpPr>
            <a:spLocks noGrp="1"/>
          </p:cNvSpPr>
          <p:nvPr>
            <p:ph sz="quarter" idx="1"/>
          </p:nvPr>
        </p:nvSpPr>
        <p:spPr/>
        <p:txBody>
          <a:bodyPr/>
          <a:lstStyle/>
          <a:p>
            <a:pPr marL="0" indent="0">
              <a:buNone/>
            </a:pPr>
            <a:r>
              <a:rPr lang="en-US" dirty="0">
                <a:latin typeface="Cordia New" panose="020B0304020202020204" pitchFamily="34" charset="-34"/>
                <a:cs typeface="Cordia New" panose="020B0304020202020204" pitchFamily="34" charset="-34"/>
              </a:rPr>
              <a:t>4</a:t>
            </a:r>
            <a:r>
              <a:rPr lang="en-US" dirty="0" smtClean="0">
                <a:latin typeface="Cordia New" panose="020B0304020202020204" pitchFamily="34" charset="-34"/>
                <a:cs typeface="Cordia New" panose="020B0304020202020204" pitchFamily="34" charset="-34"/>
              </a:rPr>
              <a:t>. Delegation </a:t>
            </a:r>
          </a:p>
          <a:p>
            <a:pPr marL="0" indent="0">
              <a:buNone/>
            </a:pPr>
            <a:r>
              <a:rPr lang="en-US" dirty="0" smtClean="0">
                <a:latin typeface="Cordia New" panose="020B0304020202020204" pitchFamily="34" charset="-34"/>
                <a:cs typeface="Cordia New" panose="020B0304020202020204" pitchFamily="34" charset="-34"/>
              </a:rPr>
              <a:t>The assignment of new or additional responsibilities to a subordinate.</a:t>
            </a:r>
          </a:p>
          <a:p>
            <a:pPr marL="0" indent="0">
              <a:buNone/>
            </a:pPr>
            <a:r>
              <a:rPr lang="en-US" dirty="0" smtClean="0">
                <a:latin typeface="Cordia New" panose="020B0304020202020204" pitchFamily="34" charset="-34"/>
                <a:cs typeface="Cordia New" panose="020B0304020202020204" pitchFamily="34" charset="-34"/>
              </a:rPr>
              <a:t>---- Fundamental of  management</a:t>
            </a:r>
          </a:p>
          <a:p>
            <a:pPr marL="0" indent="0">
              <a:buNone/>
            </a:pPr>
            <a:endParaRPr lang="en-US" dirty="0">
              <a:latin typeface="Cordia New" panose="020B0304020202020204" pitchFamily="34" charset="-34"/>
              <a:cs typeface="Cordia New" panose="020B0304020202020204" pitchFamily="34" charset="-34"/>
            </a:endParaRPr>
          </a:p>
        </p:txBody>
      </p:sp>
      <p:sp>
        <p:nvSpPr>
          <p:cNvPr id="6" name="Rechteck 6"/>
          <p:cNvSpPr/>
          <p:nvPr/>
        </p:nvSpPr>
        <p:spPr>
          <a:xfrm>
            <a:off x="2150143" y="3352800"/>
            <a:ext cx="6504296" cy="1343025"/>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Why do we need to delegate work? </a:t>
            </a:r>
          </a:p>
          <a:p>
            <a:pPr algn="ctr"/>
            <a:r>
              <a:rPr lang="en-US" sz="2800" dirty="0" smtClean="0">
                <a:solidFill>
                  <a:schemeClr val="tx1"/>
                </a:solidFill>
                <a:latin typeface="CordiaUPC" pitchFamily="34" charset="-34"/>
                <a:cs typeface="CordiaUPC" pitchFamily="34" charset="-34"/>
              </a:rPr>
              <a:t>How should we do it? </a:t>
            </a:r>
          </a:p>
          <a:p>
            <a:pPr algn="ctr"/>
            <a:r>
              <a:rPr lang="en-US" sz="2800" dirty="0" smtClean="0">
                <a:solidFill>
                  <a:schemeClr val="tx1"/>
                </a:solidFill>
                <a:latin typeface="CordiaUPC" pitchFamily="34" charset="-34"/>
                <a:cs typeface="CordiaUPC" pitchFamily="34" charset="-34"/>
              </a:rPr>
              <a:t>What are the benefits of work delegation?</a:t>
            </a:r>
            <a:endParaRPr lang="en-US" sz="2800" dirty="0" smtClean="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1264403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6">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21" dur="8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z="4800" b="1" dirty="0" smtClean="0">
                <a:latin typeface="CordiaUPC" pitchFamily="34" charset="-34"/>
                <a:cs typeface="CordiaUPC" pitchFamily="34" charset="-34"/>
              </a:rPr>
              <a:t>Authority</a:t>
            </a:r>
            <a:r>
              <a:rPr lang="en-US" dirty="0" smtClean="0">
                <a:latin typeface="CordiaUPC" pitchFamily="34" charset="-34"/>
                <a:cs typeface="CordiaUPC" pitchFamily="34" charset="-34"/>
              </a:rPr>
              <a:t>, Responsibility, and Delegation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Authority: The formal and legitimate right of a manager to make decisions, issue orders and allocate resources to achieve organization‘s goals</a:t>
            </a:r>
          </a:p>
          <a:p>
            <a:pPr marL="0" indent="0">
              <a:buNone/>
            </a:pPr>
            <a:r>
              <a:rPr lang="en-US" dirty="0" smtClean="0">
                <a:latin typeface="CordiaUPC" pitchFamily="34" charset="-34"/>
                <a:cs typeface="CordiaUPC" pitchFamily="34" charset="-34"/>
              </a:rPr>
              <a:t>Authority is distinguished by three characteristics</a:t>
            </a:r>
          </a:p>
          <a:p>
            <a:pPr marL="0" indent="0">
              <a:buFont typeface="Wingdings" pitchFamily="2" charset="2"/>
              <a:buChar char="Ø"/>
            </a:pPr>
            <a:r>
              <a:rPr lang="en-US" dirty="0" smtClean="0">
                <a:latin typeface="CordiaUPC" pitchFamily="34" charset="-34"/>
                <a:cs typeface="CordiaUPC" pitchFamily="34" charset="-34"/>
              </a:rPr>
              <a:t> Authority is vested in organizational positions, not people</a:t>
            </a:r>
          </a:p>
          <a:p>
            <a:pPr marL="0" indent="0">
              <a:buFont typeface="Wingdings" pitchFamily="2" charset="2"/>
              <a:buChar char="Ø"/>
            </a:pPr>
            <a:r>
              <a:rPr lang="en-US" dirty="0" smtClean="0">
                <a:latin typeface="CordiaUPC" pitchFamily="34" charset="-34"/>
                <a:cs typeface="CordiaUPC" pitchFamily="34" charset="-34"/>
              </a:rPr>
              <a:t> Authority is accepted by subordinates </a:t>
            </a:r>
          </a:p>
          <a:p>
            <a:pPr marL="0" indent="0">
              <a:buFont typeface="Wingdings" pitchFamily="2" charset="2"/>
              <a:buChar char="Ø"/>
            </a:pPr>
            <a:r>
              <a:rPr lang="en-US" dirty="0" smtClean="0">
                <a:latin typeface="CordiaUPC" pitchFamily="34" charset="-34"/>
                <a:cs typeface="CordiaUPC" pitchFamily="34" charset="-34"/>
              </a:rPr>
              <a:t> Authority flows down the vertical hierarchy</a:t>
            </a:r>
          </a:p>
          <a:p>
            <a:pPr marL="0" indent="0">
              <a:buNone/>
            </a:pPr>
            <a:endParaRPr lang="th-TH"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13</a:t>
            </a:fld>
            <a:endParaRPr lang="de-DE" dirty="0"/>
          </a:p>
        </p:txBody>
      </p:sp>
      <p:pic>
        <p:nvPicPr>
          <p:cNvPr id="5122" name="Picture 2"/>
          <p:cNvPicPr>
            <a:picLocks noChangeAspect="1" noChangeArrowheads="1"/>
          </p:cNvPicPr>
          <p:nvPr/>
        </p:nvPicPr>
        <p:blipFill>
          <a:blip r:embed="rId3" cstate="print"/>
          <a:srcRect l="15625" t="10151"/>
          <a:stretch>
            <a:fillRect/>
          </a:stretch>
        </p:blipFill>
        <p:spPr bwMode="auto">
          <a:xfrm>
            <a:off x="6216162" y="4038600"/>
            <a:ext cx="2927838"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Authority, </a:t>
            </a:r>
            <a:r>
              <a:rPr lang="en-US" sz="4800" b="1" dirty="0" smtClean="0">
                <a:latin typeface="CordiaUPC" pitchFamily="34" charset="-34"/>
                <a:cs typeface="CordiaUPC" pitchFamily="34" charset="-34"/>
              </a:rPr>
              <a:t>Responsibility,</a:t>
            </a:r>
            <a:r>
              <a:rPr lang="en-US" dirty="0" smtClean="0">
                <a:latin typeface="CordiaUPC" pitchFamily="34" charset="-34"/>
                <a:cs typeface="CordiaUPC" pitchFamily="34" charset="-34"/>
              </a:rPr>
              <a:t> and Delegation</a:t>
            </a:r>
            <a:endParaRPr lang="de-DE"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Responsibility: The duty to perform the task or activity an employee has been assigned. Typically, managers are assigned authority commensurate with responsibility</a:t>
            </a:r>
          </a:p>
          <a:p>
            <a:pPr marL="0" indent="0">
              <a:buNone/>
            </a:pP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Accountability: The people with authority and responsibility are subjected to reporting and justifying task outcomes to those above them in the chain of command. </a:t>
            </a: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14</a:t>
            </a:fld>
            <a:endParaRPr lang="de-DE" dirty="0"/>
          </a:p>
        </p:txBody>
      </p:sp>
      <p:sp>
        <p:nvSpPr>
          <p:cNvPr id="7" name="Rechteck 6"/>
          <p:cNvSpPr/>
          <p:nvPr/>
        </p:nvSpPr>
        <p:spPr>
          <a:xfrm>
            <a:off x="228600" y="5334000"/>
            <a:ext cx="8686800" cy="9906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latin typeface="CordiaUPC" pitchFamily="34" charset="-34"/>
                <a:cs typeface="CordiaUPC" pitchFamily="34" charset="-34"/>
              </a:rPr>
              <a:t>For organization to function well, everyone needs to know what they are accountable for and accept the responsibility and authority to performing it.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The steps in effective delegation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15</a:t>
            </a:fld>
            <a:endParaRPr lang="de-DE" dirty="0"/>
          </a:p>
        </p:txBody>
      </p:sp>
      <p:sp>
        <p:nvSpPr>
          <p:cNvPr id="3" name="Content Placeholder 2"/>
          <p:cNvSpPr>
            <a:spLocks noGrp="1"/>
          </p:cNvSpPr>
          <p:nvPr>
            <p:ph sz="quarter" idx="1"/>
          </p:nvPr>
        </p:nvSpPr>
        <p:spPr/>
        <p:txBody>
          <a:bodyPr/>
          <a:lstStyle/>
          <a:p>
            <a:pPr marL="0" indent="0">
              <a:buNone/>
            </a:pPr>
            <a:endParaRPr lang="en-US" dirty="0">
              <a:latin typeface="Cordia New" panose="020B0304020202020204" pitchFamily="34" charset="-34"/>
              <a:cs typeface="Cordia New" panose="020B0304020202020204" pitchFamily="34" charset="-34"/>
            </a:endParaRPr>
          </a:p>
        </p:txBody>
      </p:sp>
      <p:pic>
        <p:nvPicPr>
          <p:cNvPr id="5122" name="Picture 2" descr="http://image.slidesharecdn.com/chap006modified-120513123617-phpapp01/95/chap006-bus137-18-728.jpg?cb=1336914370"/>
          <p:cNvPicPr>
            <a:picLocks noChangeAspect="1" noChangeArrowheads="1"/>
          </p:cNvPicPr>
          <p:nvPr/>
        </p:nvPicPr>
        <p:blipFill rotWithShape="1">
          <a:blip r:embed="rId3">
            <a:extLst>
              <a:ext uri="{28A0092B-C50C-407E-A947-70E740481C1C}">
                <a14:useLocalDpi xmlns:a14="http://schemas.microsoft.com/office/drawing/2010/main" val="0"/>
              </a:ext>
            </a:extLst>
          </a:blip>
          <a:srcRect l="12025" t="31309" r="17183" b="2680"/>
          <a:stretch/>
        </p:blipFill>
        <p:spPr bwMode="auto">
          <a:xfrm>
            <a:off x="1371600" y="1676400"/>
            <a:ext cx="6606348" cy="462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1142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latin typeface="CordiaUPC" pitchFamily="34" charset="-34"/>
                <a:cs typeface="CordiaUPC" pitchFamily="34" charset="-34"/>
              </a:rPr>
              <a:t>The verticle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16</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5. Centralization / Decentralization </a:t>
            </a:r>
          </a:p>
          <a:p>
            <a:pPr marL="0" indent="0">
              <a:buNone/>
            </a:pPr>
            <a:r>
              <a:rPr lang="en-US" dirty="0" smtClean="0">
                <a:latin typeface="Cordia New" panose="020B0304020202020204" pitchFamily="34" charset="-34"/>
                <a:cs typeface="Cordia New" panose="020B0304020202020204" pitchFamily="34" charset="-34"/>
              </a:rPr>
              <a:t>--- Ideally,  decision making occurs at the level of the people who are most directly affected and have the most intimate knowledge about the problem. </a:t>
            </a:r>
            <a:endParaRPr lang="en-US" dirty="0">
              <a:latin typeface="Cordia New" panose="020B0304020202020204" pitchFamily="34" charset="-34"/>
              <a:cs typeface="Cordia New" panose="020B0304020202020204" pitchFamily="34" charset="-34"/>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544199"/>
            <a:ext cx="4267200" cy="3084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6326" y="3488803"/>
            <a:ext cx="4419600" cy="3370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61142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The horizontal structure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17</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The formal division of the organization into subunits (departmentalized)</a:t>
            </a:r>
          </a:p>
          <a:p>
            <a:pPr marL="0" indent="0">
              <a:buNone/>
            </a:pPr>
            <a:r>
              <a:rPr lang="en-US" dirty="0" smtClean="0">
                <a:latin typeface="Cordia New" panose="020B0304020202020204" pitchFamily="34" charset="-34"/>
                <a:cs typeface="Cordia New" panose="020B0304020202020204" pitchFamily="34" charset="-34"/>
              </a:rPr>
              <a:t>--- Line departments: units that deal directly with the organization’s primary goods and services </a:t>
            </a:r>
          </a:p>
          <a:p>
            <a:pPr marL="0" indent="0">
              <a:buNone/>
            </a:pPr>
            <a:r>
              <a:rPr lang="en-US" dirty="0" smtClean="0">
                <a:latin typeface="Cordia New" panose="020B0304020202020204" pitchFamily="34" charset="-34"/>
                <a:cs typeface="Cordia New" panose="020B0304020202020204" pitchFamily="34" charset="-34"/>
              </a:rPr>
              <a:t>--- Staff departments: units that support line department </a:t>
            </a:r>
            <a:endParaRPr lang="en-US" dirty="0">
              <a:latin typeface="Cordia New" panose="020B0304020202020204" pitchFamily="34" charset="-34"/>
              <a:cs typeface="Cordia New" panose="020B0304020202020204" pitchFamily="34" charset="-34"/>
            </a:endParaRPr>
          </a:p>
        </p:txBody>
      </p:sp>
      <p:sp>
        <p:nvSpPr>
          <p:cNvPr id="7" name="Rechteck 6"/>
          <p:cNvSpPr/>
          <p:nvPr/>
        </p:nvSpPr>
        <p:spPr>
          <a:xfrm>
            <a:off x="1371600" y="4024312"/>
            <a:ext cx="6504296" cy="1343025"/>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Please name the line and staff department of </a:t>
            </a:r>
            <a:r>
              <a:rPr lang="en-US" sz="2800" dirty="0" err="1" smtClean="0">
                <a:solidFill>
                  <a:schemeClr val="tx1"/>
                </a:solidFill>
                <a:latin typeface="CordiaUPC" pitchFamily="34" charset="-34"/>
                <a:cs typeface="CordiaUPC" pitchFamily="34" charset="-34"/>
              </a:rPr>
              <a:t>Thammasat</a:t>
            </a:r>
            <a:r>
              <a:rPr lang="en-US" sz="2800" dirty="0" smtClean="0">
                <a:solidFill>
                  <a:schemeClr val="tx1"/>
                </a:solidFill>
                <a:latin typeface="CordiaUPC" pitchFamily="34" charset="-34"/>
                <a:cs typeface="CordiaUPC" pitchFamily="34" charset="-34"/>
              </a:rPr>
              <a:t> Business school, General Motors, </a:t>
            </a:r>
            <a:r>
              <a:rPr lang="en-US" sz="2800" dirty="0" err="1" smtClean="0">
                <a:solidFill>
                  <a:schemeClr val="tx1"/>
                </a:solidFill>
                <a:latin typeface="CordiaUPC" pitchFamily="34" charset="-34"/>
                <a:cs typeface="CordiaUPC" pitchFamily="34" charset="-34"/>
              </a:rPr>
              <a:t>Payathai</a:t>
            </a:r>
            <a:r>
              <a:rPr lang="en-US" sz="2800" dirty="0" smtClean="0">
                <a:solidFill>
                  <a:schemeClr val="tx1"/>
                </a:solidFill>
                <a:latin typeface="CordiaUPC" pitchFamily="34" charset="-34"/>
                <a:cs typeface="CordiaUPC" pitchFamily="34" charset="-34"/>
              </a:rPr>
              <a:t> Hospital. </a:t>
            </a:r>
            <a:endParaRPr lang="en-US" sz="2800" dirty="0" smtClean="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62611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7"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7">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b="1" dirty="0" smtClean="0">
                <a:latin typeface="CordiaUPC" pitchFamily="34" charset="-34"/>
                <a:cs typeface="CordiaUPC" pitchFamily="34" charset="-34"/>
              </a:rPr>
              <a:t>Functional Structure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724400"/>
          </a:xfrm>
        </p:spPr>
        <p:txBody>
          <a:bodyPr>
            <a:normAutofit fontScale="77500" lnSpcReduction="20000"/>
          </a:bodyPr>
          <a:lstStyle/>
          <a:p>
            <a:pPr marL="0" indent="0">
              <a:buNone/>
            </a:pPr>
            <a:r>
              <a:rPr lang="en-US" dirty="0" smtClean="0">
                <a:latin typeface="CordiaUPC" pitchFamily="34" charset="-34"/>
                <a:cs typeface="CordiaUPC" pitchFamily="34" charset="-34"/>
              </a:rPr>
              <a:t>Grouping of positions into departments based on similar skills, expertise, work activities, and resource use</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Strengths: Cost-saving advantages from specialization, minimal duplication of people and </a:t>
            </a:r>
            <a:r>
              <a:rPr lang="en-US" dirty="0" smtClean="0">
                <a:latin typeface="CordiaUPC" pitchFamily="34" charset="-34"/>
                <a:cs typeface="CordiaUPC" pitchFamily="34" charset="-34"/>
              </a:rPr>
              <a:t>equipment, specialized training, maintain performance standard </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Weakness: Functional specialist become insulted and have little understanding of what other units are doing, slow response to external </a:t>
            </a:r>
            <a:r>
              <a:rPr lang="en-US" dirty="0" smtClean="0">
                <a:latin typeface="CordiaUPC" pitchFamily="34" charset="-34"/>
                <a:cs typeface="CordiaUPC" pitchFamily="34" charset="-34"/>
              </a:rPr>
              <a:t>changes, develop specialist not generalist, difficult to communicate and coordinate </a:t>
            </a: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18</a:t>
            </a:fld>
            <a:endParaRPr lang="de-DE" dirty="0"/>
          </a:p>
        </p:txBody>
      </p:sp>
      <p:pic>
        <p:nvPicPr>
          <p:cNvPr id="7" name="Picture 3" descr="10"/>
          <p:cNvPicPr>
            <a:picLocks noChangeAspect="1" noChangeArrowheads="1"/>
          </p:cNvPicPr>
          <p:nvPr/>
        </p:nvPicPr>
        <p:blipFill>
          <a:blip r:embed="rId3" cstate="print"/>
          <a:srcRect b="48707"/>
          <a:stretch>
            <a:fillRect/>
          </a:stretch>
        </p:blipFill>
        <p:spPr bwMode="auto">
          <a:xfrm>
            <a:off x="1752600" y="2376720"/>
            <a:ext cx="6134100" cy="21336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Division 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An organizational structure in which departments are grouped based on similar organizational </a:t>
            </a:r>
            <a:r>
              <a:rPr lang="en-US" dirty="0" smtClean="0">
                <a:latin typeface="CordiaUPC" pitchFamily="34" charset="-34"/>
                <a:cs typeface="CordiaUPC" pitchFamily="34" charset="-34"/>
              </a:rPr>
              <a:t>outputs, functions across all the divisions are duplicated. Separate divisions may act as separate businesses or profit centers. </a:t>
            </a:r>
            <a:endParaRPr lang="en-US" dirty="0" smtClean="0">
              <a:latin typeface="CordiaUPC" pitchFamily="34" charset="-34"/>
              <a:cs typeface="CordiaUPC" pitchFamily="34" charset="-34"/>
            </a:endParaRPr>
          </a:p>
          <a:p>
            <a:pPr marL="0" indent="0">
              <a:buFontTx/>
              <a:buChar char="-"/>
            </a:pPr>
            <a:endParaRPr lang="de-DE" dirty="0" smtClean="0">
              <a:latin typeface="CordiaUPC" pitchFamily="34" charset="-34"/>
              <a:cs typeface="CordiaUPC" pitchFamily="34" charset="-34"/>
            </a:endParaRPr>
          </a:p>
          <a:p>
            <a:pPr marL="0" indent="0">
              <a:buFontTx/>
              <a:buChar char="-"/>
            </a:pPr>
            <a:endParaRPr lang="th-TH"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19</a:t>
            </a:fld>
            <a:endParaRPr lang="de-DE" dirty="0"/>
          </a:p>
        </p:txBody>
      </p:sp>
      <p:pic>
        <p:nvPicPr>
          <p:cNvPr id="7" name="Picture 20" descr="fer73587_0802"/>
          <p:cNvPicPr>
            <a:picLocks noChangeAspect="1" noChangeArrowheads="1"/>
          </p:cNvPicPr>
          <p:nvPr/>
        </p:nvPicPr>
        <p:blipFill>
          <a:blip r:embed="rId3" cstate="print">
            <a:clrChange>
              <a:clrFrom>
                <a:srgbClr val="FFF3C9"/>
              </a:clrFrom>
              <a:clrTo>
                <a:srgbClr val="FFF3C9">
                  <a:alpha val="0"/>
                </a:srgbClr>
              </a:clrTo>
            </a:clrChange>
          </a:blip>
          <a:srcRect t="27376" b="48961"/>
          <a:stretch>
            <a:fillRect/>
          </a:stretch>
        </p:blipFill>
        <p:spPr bwMode="auto">
          <a:xfrm>
            <a:off x="3581400" y="2848434"/>
            <a:ext cx="5106312" cy="1494967"/>
          </a:xfrm>
          <a:prstGeom prst="rect">
            <a:avLst/>
          </a:prstGeom>
          <a:noFill/>
          <a:ln w="9525">
            <a:noFill/>
            <a:miter lim="800000"/>
            <a:headEnd/>
            <a:tailEnd/>
          </a:ln>
        </p:spPr>
      </p:pic>
      <p:pic>
        <p:nvPicPr>
          <p:cNvPr id="8" name="Picture 5"/>
          <p:cNvPicPr>
            <a:picLocks noChangeAspect="1" noChangeArrowheads="1"/>
          </p:cNvPicPr>
          <p:nvPr/>
        </p:nvPicPr>
        <p:blipFill>
          <a:blip r:embed="rId4" cstate="print"/>
          <a:srcRect/>
          <a:stretch>
            <a:fillRect/>
          </a:stretch>
        </p:blipFill>
        <p:spPr bwMode="auto">
          <a:xfrm>
            <a:off x="3733800" y="4561116"/>
            <a:ext cx="5181600" cy="1127921"/>
          </a:xfrm>
          <a:prstGeom prst="rect">
            <a:avLst/>
          </a:prstGeom>
          <a:noFill/>
          <a:ln w="9525">
            <a:noFill/>
            <a:miter lim="800000"/>
            <a:headEnd/>
            <a:tailEnd/>
          </a:ln>
          <a:effectLst/>
        </p:spPr>
      </p:pic>
      <p:pic>
        <p:nvPicPr>
          <p:cNvPr id="9" name="Picture 5"/>
          <p:cNvPicPr>
            <a:picLocks noChangeAspect="1" noChangeArrowheads="1"/>
          </p:cNvPicPr>
          <p:nvPr/>
        </p:nvPicPr>
        <p:blipFill>
          <a:blip r:embed="rId5" cstate="print"/>
          <a:srcRect/>
          <a:stretch>
            <a:fillRect/>
          </a:stretch>
        </p:blipFill>
        <p:spPr bwMode="auto">
          <a:xfrm>
            <a:off x="3755574" y="5781273"/>
            <a:ext cx="5257800" cy="1091241"/>
          </a:xfrm>
          <a:prstGeom prst="rect">
            <a:avLst/>
          </a:prstGeom>
          <a:noFill/>
          <a:ln w="9525">
            <a:noFill/>
            <a:miter lim="800000"/>
            <a:headEnd/>
            <a:tailEnd/>
          </a:ln>
          <a:effectLst/>
        </p:spPr>
      </p:pic>
      <p:sp>
        <p:nvSpPr>
          <p:cNvPr id="11" name="Textfeld 10"/>
          <p:cNvSpPr txBox="1"/>
          <p:nvPr/>
        </p:nvSpPr>
        <p:spPr>
          <a:xfrm>
            <a:off x="1752600" y="3810000"/>
            <a:ext cx="1219200" cy="461665"/>
          </a:xfrm>
          <a:prstGeom prst="rect">
            <a:avLst/>
          </a:prstGeom>
          <a:noFill/>
        </p:spPr>
        <p:txBody>
          <a:bodyPr wrap="square" rtlCol="0">
            <a:spAutoFit/>
          </a:bodyPr>
          <a:lstStyle/>
          <a:p>
            <a:r>
              <a:rPr lang="en-US" sz="2400" dirty="0" smtClean="0">
                <a:latin typeface="CordiaUPC" pitchFamily="34" charset="-34"/>
                <a:cs typeface="CordiaUPC" pitchFamily="34" charset="-34"/>
              </a:rPr>
              <a:t>Product</a:t>
            </a:r>
            <a:endParaRPr lang="en-US" sz="2400" dirty="0">
              <a:latin typeface="CordiaUPC" pitchFamily="34" charset="-34"/>
              <a:cs typeface="CordiaUPC" pitchFamily="34" charset="-34"/>
            </a:endParaRPr>
          </a:p>
        </p:txBody>
      </p:sp>
      <p:sp>
        <p:nvSpPr>
          <p:cNvPr id="12" name="Textfeld 11"/>
          <p:cNvSpPr txBox="1"/>
          <p:nvPr/>
        </p:nvSpPr>
        <p:spPr>
          <a:xfrm>
            <a:off x="1752600" y="5105400"/>
            <a:ext cx="1219200" cy="461665"/>
          </a:xfrm>
          <a:prstGeom prst="rect">
            <a:avLst/>
          </a:prstGeom>
          <a:noFill/>
        </p:spPr>
        <p:txBody>
          <a:bodyPr wrap="square" rtlCol="0">
            <a:spAutoFit/>
          </a:bodyPr>
          <a:lstStyle/>
          <a:p>
            <a:r>
              <a:rPr lang="en-US" sz="2400" dirty="0" smtClean="0">
                <a:latin typeface="CordiaUPC" pitchFamily="34" charset="-34"/>
                <a:cs typeface="CordiaUPC" pitchFamily="34" charset="-34"/>
              </a:rPr>
              <a:t>Customer</a:t>
            </a:r>
            <a:endParaRPr lang="en-US" sz="2400" dirty="0">
              <a:latin typeface="CordiaUPC" pitchFamily="34" charset="-34"/>
              <a:cs typeface="CordiaUPC" pitchFamily="34" charset="-34"/>
            </a:endParaRPr>
          </a:p>
        </p:txBody>
      </p:sp>
      <p:sp>
        <p:nvSpPr>
          <p:cNvPr id="13" name="Textfeld 12"/>
          <p:cNvSpPr txBox="1"/>
          <p:nvPr/>
        </p:nvSpPr>
        <p:spPr>
          <a:xfrm>
            <a:off x="1676400" y="6172200"/>
            <a:ext cx="1371600" cy="461665"/>
          </a:xfrm>
          <a:prstGeom prst="rect">
            <a:avLst/>
          </a:prstGeom>
          <a:noFill/>
        </p:spPr>
        <p:txBody>
          <a:bodyPr wrap="square" rtlCol="0">
            <a:spAutoFit/>
          </a:bodyPr>
          <a:lstStyle/>
          <a:p>
            <a:r>
              <a:rPr lang="en-US" sz="2400" dirty="0" smtClean="0">
                <a:latin typeface="CordiaUPC" pitchFamily="34" charset="-34"/>
                <a:cs typeface="CordiaUPC" pitchFamily="34" charset="-34"/>
              </a:rPr>
              <a:t>Geographic</a:t>
            </a:r>
            <a:endParaRPr lang="en-US" sz="24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Product divisions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20</a:t>
            </a:fld>
            <a:endParaRPr lang="de-DE" dirty="0"/>
          </a:p>
        </p:txBody>
      </p:sp>
      <p:sp>
        <p:nvSpPr>
          <p:cNvPr id="3" name="Content Placeholder 2"/>
          <p:cNvSpPr>
            <a:spLocks noGrp="1"/>
          </p:cNvSpPr>
          <p:nvPr>
            <p:ph sz="quarter" idx="1"/>
          </p:nvPr>
        </p:nvSpPr>
        <p:spPr/>
        <p:txBody>
          <a:bodyPr>
            <a:normAutofit fontScale="77500" lnSpcReduction="20000"/>
          </a:bodyPr>
          <a:lstStyle/>
          <a:p>
            <a:pPr marL="0" indent="0">
              <a:buNone/>
            </a:pPr>
            <a:r>
              <a:rPr lang="en-US" dirty="0" smtClean="0">
                <a:latin typeface="Cordia New" panose="020B0304020202020204" pitchFamily="34" charset="-34"/>
                <a:cs typeface="Cordia New" panose="020B0304020202020204" pitchFamily="34" charset="-34"/>
              </a:rPr>
              <a:t>All functions that contribute to a given product are organized under one manager. Managers in charge of functions for a particular product report to a product manager</a:t>
            </a:r>
          </a:p>
          <a:p>
            <a:pPr marL="0" indent="0">
              <a:buNone/>
            </a:pPr>
            <a:r>
              <a:rPr lang="en-US" dirty="0" smtClean="0">
                <a:latin typeface="Cordia New" panose="020B0304020202020204" pitchFamily="34" charset="-34"/>
                <a:cs typeface="Cordia New" panose="020B0304020202020204" pitchFamily="34" charset="-34"/>
              </a:rPr>
              <a:t>Advantages:</a:t>
            </a:r>
          </a:p>
          <a:p>
            <a:pPr>
              <a:buFontTx/>
              <a:buChar char="-"/>
            </a:pPr>
            <a:r>
              <a:rPr lang="en-US" dirty="0" smtClean="0">
                <a:latin typeface="Cordia New" panose="020B0304020202020204" pitchFamily="34" charset="-34"/>
                <a:cs typeface="Cordia New" panose="020B0304020202020204" pitchFamily="34" charset="-34"/>
              </a:rPr>
              <a:t>Information needs are manage more easily. </a:t>
            </a:r>
          </a:p>
          <a:p>
            <a:pPr>
              <a:buFontTx/>
              <a:buChar char="-"/>
            </a:pPr>
            <a:r>
              <a:rPr lang="en-US" dirty="0" smtClean="0">
                <a:latin typeface="Cordia New" panose="020B0304020202020204" pitchFamily="34" charset="-34"/>
                <a:cs typeface="Cordia New" panose="020B0304020202020204" pitchFamily="34" charset="-34"/>
              </a:rPr>
              <a:t>People have full-time commitment to a particular product line. </a:t>
            </a:r>
          </a:p>
          <a:p>
            <a:pPr>
              <a:buFontTx/>
              <a:buChar char="-"/>
            </a:pPr>
            <a:r>
              <a:rPr lang="en-US" dirty="0" smtClean="0">
                <a:latin typeface="Cordia New" panose="020B0304020202020204" pitchFamily="34" charset="-34"/>
                <a:cs typeface="Cordia New" panose="020B0304020202020204" pitchFamily="34" charset="-34"/>
              </a:rPr>
              <a:t>Task responsibility are clear. </a:t>
            </a:r>
          </a:p>
          <a:p>
            <a:pPr>
              <a:buFontTx/>
              <a:buChar char="-"/>
            </a:pPr>
            <a:r>
              <a:rPr lang="en-US" dirty="0" smtClean="0">
                <a:latin typeface="Cordia New" panose="020B0304020202020204" pitchFamily="34" charset="-34"/>
                <a:cs typeface="Cordia New" panose="020B0304020202020204" pitchFamily="34" charset="-34"/>
              </a:rPr>
              <a:t>People receive broader training. </a:t>
            </a:r>
          </a:p>
          <a:p>
            <a:pPr>
              <a:buFontTx/>
              <a:buChar char="-"/>
            </a:pPr>
            <a:r>
              <a:rPr lang="en-US" dirty="0" smtClean="0">
                <a:latin typeface="Cordia New" panose="020B0304020202020204" pitchFamily="34" charset="-34"/>
                <a:cs typeface="Cordia New" panose="020B0304020202020204" pitchFamily="34" charset="-34"/>
              </a:rPr>
              <a:t>Flexible than functional structure, suit unstable environments. </a:t>
            </a:r>
          </a:p>
          <a:p>
            <a:pPr marL="0" indent="0">
              <a:buNone/>
            </a:pPr>
            <a:r>
              <a:rPr lang="en-US" dirty="0" smtClean="0">
                <a:latin typeface="Cordia New" panose="020B0304020202020204" pitchFamily="34" charset="-34"/>
                <a:cs typeface="Cordia New" panose="020B0304020202020204" pitchFamily="34" charset="-34"/>
              </a:rPr>
              <a:t>Disadvantages: </a:t>
            </a:r>
          </a:p>
          <a:p>
            <a:pPr marL="0" indent="0">
              <a:buNone/>
            </a:pPr>
            <a:r>
              <a:rPr lang="en-US" dirty="0" smtClean="0">
                <a:latin typeface="Cordia New" panose="020B0304020202020204" pitchFamily="34" charset="-34"/>
                <a:cs typeface="Cordia New" panose="020B0304020202020204" pitchFamily="34" charset="-34"/>
              </a:rPr>
              <a:t>-     Difficult to coordinate across product lines and divisions. </a:t>
            </a:r>
          </a:p>
          <a:p>
            <a:pPr>
              <a:buFontTx/>
              <a:buChar char="-"/>
            </a:pPr>
            <a:r>
              <a:rPr lang="en-US" dirty="0" smtClean="0">
                <a:latin typeface="Cordia New" panose="020B0304020202020204" pitchFamily="34" charset="-34"/>
                <a:cs typeface="Cordia New" panose="020B0304020202020204" pitchFamily="34" charset="-34"/>
              </a:rPr>
              <a:t>Duplication of effort is expensive. </a:t>
            </a:r>
          </a:p>
          <a:p>
            <a:pPr>
              <a:buFontTx/>
              <a:buChar char="-"/>
            </a:pPr>
            <a:r>
              <a:rPr lang="en-US" dirty="0" smtClean="0">
                <a:latin typeface="Cordia New" panose="020B0304020202020204" pitchFamily="34" charset="-34"/>
                <a:cs typeface="Cordia New" panose="020B0304020202020204" pitchFamily="34" charset="-34"/>
              </a:rPr>
              <a:t>Top Managers lose some control over decisions made in the divisions. </a:t>
            </a:r>
            <a:endParaRPr lang="en-US"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11568921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Customer and Geographich Divisions</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21</a:t>
            </a:fld>
            <a:endParaRPr lang="de-DE" dirty="0"/>
          </a:p>
        </p:txBody>
      </p:sp>
      <p:sp>
        <p:nvSpPr>
          <p:cNvPr id="3" name="Content Placeholder 2"/>
          <p:cNvSpPr>
            <a:spLocks noGrp="1"/>
          </p:cNvSpPr>
          <p:nvPr>
            <p:ph sz="quarter" idx="1"/>
          </p:nvPr>
        </p:nvSpPr>
        <p:spPr/>
        <p:txBody>
          <a:bodyPr/>
          <a:lstStyle/>
          <a:p>
            <a:pPr marL="0" indent="0">
              <a:buNone/>
            </a:pPr>
            <a:r>
              <a:rPr lang="en-US" dirty="0" smtClean="0">
                <a:latin typeface="Cordia New" panose="020B0304020202020204" pitchFamily="34" charset="-34"/>
                <a:cs typeface="Cordia New" panose="020B0304020202020204" pitchFamily="34" charset="-34"/>
              </a:rPr>
              <a:t>Divisions are built around groups of customers or around different geographic areas. </a:t>
            </a:r>
            <a:endParaRPr lang="en-US" dirty="0">
              <a:latin typeface="Cordia New" panose="020B0304020202020204" pitchFamily="34" charset="-34"/>
              <a:cs typeface="Cordia New" panose="020B0304020202020204" pitchFamily="34" charset="-34"/>
            </a:endParaRPr>
          </a:p>
          <a:p>
            <a:pPr marL="0" indent="0">
              <a:buNone/>
            </a:pPr>
            <a:r>
              <a:rPr lang="en-US" dirty="0" smtClean="0">
                <a:latin typeface="Cordia New" panose="020B0304020202020204" pitchFamily="34" charset="-34"/>
                <a:cs typeface="Cordia New" panose="020B0304020202020204" pitchFamily="34" charset="-34"/>
              </a:rPr>
              <a:t>Advantages: increase ability to focus on customer needs and provide faster, better service. </a:t>
            </a:r>
          </a:p>
          <a:p>
            <a:pPr marL="0" indent="0">
              <a:buNone/>
            </a:pPr>
            <a:r>
              <a:rPr lang="en-US" dirty="0" smtClean="0">
                <a:latin typeface="Cordia New" panose="020B0304020202020204" pitchFamily="34" charset="-34"/>
                <a:cs typeface="Cordia New" panose="020B0304020202020204" pitchFamily="34" charset="-34"/>
              </a:rPr>
              <a:t>Disadvantages: Duplication of activities across many customer groups and geographic area is expensive. </a:t>
            </a:r>
            <a:endParaRPr lang="en-US"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11568921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Division Structure</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22</a:t>
            </a:fld>
            <a:endParaRPr lang="de-DE" dirty="0"/>
          </a:p>
        </p:txBody>
      </p:sp>
      <p:sp>
        <p:nvSpPr>
          <p:cNvPr id="7" name="Rechteck 6"/>
          <p:cNvSpPr/>
          <p:nvPr/>
        </p:nvSpPr>
        <p:spPr>
          <a:xfrm>
            <a:off x="533400" y="1817916"/>
            <a:ext cx="4114800" cy="4724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Strengths</a:t>
            </a:r>
          </a:p>
          <a:p>
            <a:r>
              <a:rPr lang="en-US" sz="2800" dirty="0" smtClean="0">
                <a:solidFill>
                  <a:schemeClr val="tx1"/>
                </a:solidFill>
                <a:latin typeface="CordiaUPC" pitchFamily="34" charset="-34"/>
                <a:cs typeface="CordiaUPC" pitchFamily="34" charset="-34"/>
              </a:rPr>
              <a:t>- Allows for focus on specific customers/ markets/ products</a:t>
            </a:r>
          </a:p>
          <a:p>
            <a:r>
              <a:rPr lang="en-US" sz="2800" dirty="0" smtClean="0">
                <a:solidFill>
                  <a:schemeClr val="tx1"/>
                </a:solidFill>
                <a:latin typeface="CordiaUPC" pitchFamily="34" charset="-34"/>
                <a:cs typeface="CordiaUPC" pitchFamily="34" charset="-34"/>
              </a:rPr>
              <a:t>- Good structure for growth along geographical/ product lines</a:t>
            </a:r>
          </a:p>
          <a:p>
            <a:r>
              <a:rPr lang="en-US" sz="2800" dirty="0" smtClean="0">
                <a:solidFill>
                  <a:schemeClr val="tx1"/>
                </a:solidFill>
                <a:latin typeface="CordiaUPC" pitchFamily="34" charset="-34"/>
                <a:cs typeface="CordiaUPC" pitchFamily="34" charset="-34"/>
              </a:rPr>
              <a:t>- Easy pinpointing responsibility (division managers are responsible for what happens to their products and service)</a:t>
            </a:r>
          </a:p>
          <a:p>
            <a:r>
              <a:rPr lang="en-US" sz="2800" dirty="0" smtClean="0">
                <a:solidFill>
                  <a:schemeClr val="tx1"/>
                </a:solidFill>
                <a:latin typeface="CordiaUPC" pitchFamily="34" charset="-34"/>
                <a:cs typeface="CordiaUPC" pitchFamily="34" charset="-34"/>
              </a:rPr>
              <a:t>- Fast response and flexible to local needs</a:t>
            </a:r>
          </a:p>
          <a:p>
            <a:pPr algn="ctr"/>
            <a:endParaRPr lang="en-US" sz="2800" dirty="0">
              <a:solidFill>
                <a:schemeClr val="tx1"/>
              </a:solidFill>
              <a:latin typeface="CordiaUPC" pitchFamily="34" charset="-34"/>
              <a:cs typeface="CordiaUPC" pitchFamily="34" charset="-34"/>
            </a:endParaRPr>
          </a:p>
        </p:txBody>
      </p:sp>
      <p:sp>
        <p:nvSpPr>
          <p:cNvPr id="8" name="Rechteck 7"/>
          <p:cNvSpPr/>
          <p:nvPr/>
        </p:nvSpPr>
        <p:spPr>
          <a:xfrm>
            <a:off x="4876800" y="1828800"/>
            <a:ext cx="3657600" cy="350520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Weakness</a:t>
            </a:r>
          </a:p>
          <a:p>
            <a:pPr>
              <a:buFontTx/>
              <a:buChar char="-"/>
            </a:pPr>
            <a:r>
              <a:rPr lang="en-US" sz="2800" dirty="0" smtClean="0">
                <a:solidFill>
                  <a:schemeClr val="tx1"/>
                </a:solidFill>
                <a:latin typeface="CordiaUPC" pitchFamily="34" charset="-34"/>
                <a:cs typeface="CordiaUPC" pitchFamily="34" charset="-34"/>
              </a:rPr>
              <a:t>Duplication of activities and resources increases cost and reduces efficiency</a:t>
            </a:r>
          </a:p>
          <a:p>
            <a:pPr>
              <a:buFontTx/>
              <a:buChar char="-"/>
            </a:pPr>
            <a:r>
              <a:rPr lang="en-US" sz="2800" dirty="0" smtClean="0">
                <a:solidFill>
                  <a:schemeClr val="tx1"/>
                </a:solidFill>
                <a:latin typeface="CordiaUPC" pitchFamily="34" charset="-34"/>
                <a:cs typeface="CordiaUPC" pitchFamily="34" charset="-34"/>
              </a:rPr>
              <a:t> Coordinating and integration are difficult</a:t>
            </a:r>
          </a:p>
          <a:p>
            <a:pPr>
              <a:buFontTx/>
              <a:buChar char="-"/>
            </a:pPr>
            <a:r>
              <a:rPr lang="en-US" sz="2800" dirty="0" smtClean="0">
                <a:solidFill>
                  <a:schemeClr val="tx1"/>
                </a:solidFill>
                <a:latin typeface="CordiaUPC" pitchFamily="34" charset="-34"/>
                <a:cs typeface="CordiaUPC" pitchFamily="34" charset="-34"/>
              </a:rPr>
              <a:t> May be difficult to manage diverse product lines</a:t>
            </a:r>
            <a:endParaRPr lang="en-US" sz="32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Matrix </a:t>
            </a:r>
            <a:r>
              <a:rPr lang="en-US" dirty="0" smtClean="0">
                <a:latin typeface="CordiaUPC" pitchFamily="34" charset="-34"/>
                <a:cs typeface="CordiaUPC" pitchFamily="34" charset="-34"/>
              </a:rPr>
              <a:t>Structure</a:t>
            </a:r>
            <a:r>
              <a:rPr lang="de-DE" dirty="0" smtClean="0">
                <a:latin typeface="CordiaUPC" pitchFamily="34" charset="-34"/>
                <a:cs typeface="CordiaUPC" pitchFamily="34" charset="-34"/>
              </a:rPr>
              <a:t>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23</a:t>
            </a:fld>
            <a:endParaRPr lang="de-DE" dirty="0"/>
          </a:p>
        </p:txBody>
      </p:sp>
      <p:pic>
        <p:nvPicPr>
          <p:cNvPr id="10" name="Picture 3" descr="10"/>
          <p:cNvPicPr>
            <a:picLocks noChangeAspect="1" noChangeArrowheads="1"/>
          </p:cNvPicPr>
          <p:nvPr/>
        </p:nvPicPr>
        <p:blipFill>
          <a:blip r:embed="rId3" cstate="print"/>
          <a:srcRect/>
          <a:stretch>
            <a:fillRect/>
          </a:stretch>
        </p:blipFill>
        <p:spPr bwMode="auto">
          <a:xfrm>
            <a:off x="914400" y="1752600"/>
            <a:ext cx="7506398" cy="4491038"/>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Matrix 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A structure in which the tasks of the organization are grouped along two organizational dimensions </a:t>
            </a:r>
            <a:r>
              <a:rPr lang="en-US" dirty="0" smtClean="0">
                <a:latin typeface="CordiaUPC" pitchFamily="34" charset="-34"/>
                <a:cs typeface="CordiaUPC" pitchFamily="34" charset="-34"/>
              </a:rPr>
              <a:t>simultaneously. </a:t>
            </a:r>
          </a:p>
          <a:p>
            <a:pPr marL="0" indent="0">
              <a:buNone/>
            </a:pPr>
            <a:r>
              <a:rPr lang="en-US" dirty="0" smtClean="0">
                <a:latin typeface="CordiaUPC" pitchFamily="34" charset="-34"/>
                <a:cs typeface="CordiaUPC" pitchFamily="34" charset="-34"/>
              </a:rPr>
              <a:t>Hybrid form of organization in which functional and divisional forms are overlap. </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Matrix structure has dual lines of authority (2 supervisors</a:t>
            </a:r>
            <a:r>
              <a:rPr lang="en-US" dirty="0" smtClean="0">
                <a:latin typeface="CordiaUPC" pitchFamily="34" charset="-34"/>
                <a:cs typeface="CordiaUPC" pitchFamily="34" charset="-34"/>
              </a:rPr>
              <a:t>). Managers and staff personnel report to two bosses. </a:t>
            </a:r>
          </a:p>
          <a:p>
            <a:pPr marL="0" indent="0">
              <a:buNone/>
            </a:pPr>
            <a:r>
              <a:rPr lang="en-US" dirty="0" smtClean="0">
                <a:latin typeface="CordiaUPC" pitchFamily="34" charset="-34"/>
                <a:cs typeface="CordiaUPC" pitchFamily="34" charset="-34"/>
              </a:rPr>
              <a:t>--- each project manager draws employees from each functional area to form a group for the project. The employees working on those projects report to the individual project manager as well as to the manager of their functional area. </a:t>
            </a:r>
          </a:p>
          <a:p>
            <a:pPr marL="0" indent="0">
              <a:buNone/>
            </a:pPr>
            <a:r>
              <a:rPr lang="en-US" dirty="0" smtClean="0">
                <a:latin typeface="CordiaUPC" pitchFamily="34" charset="-34"/>
                <a:cs typeface="CordiaUPC" pitchFamily="34" charset="-34"/>
              </a:rPr>
              <a:t>--- examples: IBMP, New product development team </a:t>
            </a: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24</a:t>
            </a:fld>
            <a:endParaRPr lang="de-DE"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Matrix 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UPC" pitchFamily="34" charset="-34"/>
                <a:cs typeface="CordiaUPC" pitchFamily="34" charset="-34"/>
              </a:rPr>
              <a:t>Advantages: </a:t>
            </a:r>
          </a:p>
          <a:p>
            <a:pPr>
              <a:buFontTx/>
              <a:buChar char="-"/>
            </a:pPr>
            <a:r>
              <a:rPr lang="en-US" dirty="0" smtClean="0">
                <a:latin typeface="CordiaUPC" pitchFamily="34" charset="-34"/>
                <a:cs typeface="CordiaUPC" pitchFamily="34" charset="-34"/>
              </a:rPr>
              <a:t>Decision making is decentralized </a:t>
            </a:r>
          </a:p>
          <a:p>
            <a:pPr>
              <a:buFontTx/>
              <a:buChar char="-"/>
            </a:pPr>
            <a:r>
              <a:rPr lang="en-US" dirty="0" smtClean="0">
                <a:latin typeface="CordiaUPC" pitchFamily="34" charset="-34"/>
                <a:cs typeface="CordiaUPC" pitchFamily="34" charset="-34"/>
              </a:rPr>
              <a:t>Extensive communications networks help process large amount of information </a:t>
            </a:r>
          </a:p>
          <a:p>
            <a:pPr>
              <a:buFontTx/>
              <a:buChar char="-"/>
            </a:pPr>
            <a:r>
              <a:rPr lang="en-US" dirty="0" smtClean="0">
                <a:latin typeface="CordiaUPC" pitchFamily="34" charset="-34"/>
                <a:cs typeface="CordiaUPC" pitchFamily="34" charset="-34"/>
              </a:rPr>
              <a:t>Resource utilization is efficient </a:t>
            </a:r>
          </a:p>
          <a:p>
            <a:pPr>
              <a:buFontTx/>
              <a:buChar char="-"/>
            </a:pPr>
            <a:r>
              <a:rPr lang="en-US" dirty="0" smtClean="0">
                <a:latin typeface="CordiaUPC" pitchFamily="34" charset="-34"/>
                <a:cs typeface="CordiaUPC" pitchFamily="34" charset="-34"/>
              </a:rPr>
              <a:t>Employees learn collaborative skills  </a:t>
            </a:r>
          </a:p>
          <a:p>
            <a:pPr>
              <a:buFontTx/>
              <a:buChar char="-"/>
            </a:pPr>
            <a:r>
              <a:rPr lang="en-US" dirty="0" smtClean="0">
                <a:latin typeface="CordiaUPC" pitchFamily="34" charset="-34"/>
                <a:cs typeface="CordiaUPC" pitchFamily="34" charset="-34"/>
              </a:rPr>
              <a:t>Dual career ladders</a:t>
            </a:r>
          </a:p>
          <a:p>
            <a:pPr marL="0" indent="0">
              <a:buNone/>
            </a:pPr>
            <a:r>
              <a:rPr lang="en-US" dirty="0" smtClean="0">
                <a:latin typeface="CordiaUPC" pitchFamily="34" charset="-34"/>
                <a:cs typeface="CordiaUPC" pitchFamily="34" charset="-34"/>
              </a:rPr>
              <a:t>Disadvantages: </a:t>
            </a:r>
          </a:p>
          <a:p>
            <a:pPr>
              <a:buFontTx/>
              <a:buChar char="-"/>
            </a:pPr>
            <a:r>
              <a:rPr lang="en-US" dirty="0" smtClean="0">
                <a:latin typeface="CordiaUPC" pitchFamily="34" charset="-34"/>
                <a:cs typeface="CordiaUPC" pitchFamily="34" charset="-34"/>
              </a:rPr>
              <a:t>Dual supervisors </a:t>
            </a: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25</a:t>
            </a:fld>
            <a:endParaRPr lang="de-DE" dirty="0"/>
          </a:p>
        </p:txBody>
      </p:sp>
    </p:spTree>
    <p:extLst>
      <p:ext uri="{BB962C8B-B14F-4D97-AF65-F5344CB8AC3E}">
        <p14:creationId xmlns:p14="http://schemas.microsoft.com/office/powerpoint/2010/main" val="37113249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Matrix </a:t>
            </a:r>
            <a:r>
              <a:rPr lang="en-US" dirty="0" smtClean="0">
                <a:latin typeface="CordiaUPC" pitchFamily="34" charset="-34"/>
                <a:cs typeface="CordiaUPC" pitchFamily="34" charset="-34"/>
              </a:rPr>
              <a:t>Structure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FontTx/>
              <a:buChar char="-"/>
            </a:pPr>
            <a:r>
              <a:rPr lang="en-US" dirty="0" smtClean="0">
                <a:latin typeface="CordiaUPC" pitchFamily="34" charset="-34"/>
                <a:cs typeface="CordiaUPC" pitchFamily="34" charset="-34"/>
              </a:rPr>
              <a:t>Top executive must learn to balance power and emphasis between the product and functional orientations. </a:t>
            </a:r>
          </a:p>
          <a:p>
            <a:pPr>
              <a:buFontTx/>
              <a:buChar char="-"/>
            </a:pPr>
            <a:r>
              <a:rPr lang="en-US" dirty="0" smtClean="0">
                <a:latin typeface="CordiaUPC" pitchFamily="34" charset="-34"/>
                <a:cs typeface="CordiaUPC" pitchFamily="34" charset="-34"/>
              </a:rPr>
              <a:t>Product or divisional managers and functional managers must learn to collaborate and manage their conflicts</a:t>
            </a:r>
          </a:p>
          <a:p>
            <a:pPr>
              <a:buFontTx/>
              <a:buChar char="-"/>
            </a:pPr>
            <a:r>
              <a:rPr lang="en-US" dirty="0" smtClean="0">
                <a:latin typeface="CordiaUPC" pitchFamily="34" charset="-34"/>
                <a:cs typeface="CordiaUPC" pitchFamily="34" charset="-34"/>
              </a:rPr>
              <a:t>Employees must prioritize multiple demands </a:t>
            </a: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26</a:t>
            </a:fld>
            <a:endParaRPr lang="de-DE" dirty="0"/>
          </a:p>
        </p:txBody>
      </p:sp>
    </p:spTree>
    <p:extLst>
      <p:ext uri="{BB962C8B-B14F-4D97-AF65-F5344CB8AC3E}">
        <p14:creationId xmlns:p14="http://schemas.microsoft.com/office/powerpoint/2010/main" val="17313824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Other forms of organization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FontTx/>
              <a:buChar char="-"/>
            </a:pP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27</a:t>
            </a:fld>
            <a:endParaRPr lang="de-DE" dirty="0"/>
          </a:p>
        </p:txBody>
      </p:sp>
      <p:pic>
        <p:nvPicPr>
          <p:cNvPr id="9218" name="Picture 2" descr="http://www.tutorialspoint.com/international_business_management/images/mixed_struct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752600"/>
            <a:ext cx="5619750" cy="398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6155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latin typeface="CordiaUPC" pitchFamily="34" charset="-34"/>
                <a:cs typeface="CordiaUPC" pitchFamily="34" charset="-34"/>
              </a:rPr>
              <a:t>Other forms of organization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a:xfrm>
            <a:off x="582304" y="5935662"/>
            <a:ext cx="8561696" cy="1379538"/>
          </a:xfrm>
        </p:spPr>
        <p:txBody>
          <a:bodyPr>
            <a:normAutofit/>
          </a:bodyPr>
          <a:lstStyle/>
          <a:p>
            <a:pPr>
              <a:buFontTx/>
              <a:buChar char="-"/>
            </a:pPr>
            <a:r>
              <a:rPr lang="en-US" dirty="0" smtClean="0">
                <a:latin typeface="CordiaUPC" pitchFamily="34" charset="-34"/>
                <a:cs typeface="CordiaUPC" pitchFamily="34" charset="-34"/>
              </a:rPr>
              <a:t>Successful networks potentially offer flexibility, innovation, quick responses to threats and opportunities and reduced cost and risks</a:t>
            </a: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28</a:t>
            </a:fld>
            <a:endParaRPr lang="de-DE" dirty="0"/>
          </a:p>
        </p:txBody>
      </p:sp>
      <p:pic>
        <p:nvPicPr>
          <p:cNvPr id="11266" name="Picture 2" descr="http://image.slidesharecdn.com/strategicchangeinterventionsv05-131023015437-phpapp01/95/strategic-change-interventions-12-638.jpg?cb=13824934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6603" y="1373186"/>
            <a:ext cx="6076950" cy="4562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7623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86452" y="152400"/>
            <a:ext cx="8153400" cy="990600"/>
          </a:xfrm>
        </p:spPr>
        <p:txBody>
          <a:bodyPr/>
          <a:lstStyle/>
          <a:p>
            <a:r>
              <a:rPr lang="en-US" dirty="0">
                <a:latin typeface="CordiaUPC" pitchFamily="34" charset="-34"/>
                <a:cs typeface="CordiaUPC" pitchFamily="34" charset="-34"/>
              </a:rPr>
              <a:t>Other forms of organization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a:latin typeface="CordiaUPC" pitchFamily="34" charset="-34"/>
                <a:cs typeface="CordiaUPC" pitchFamily="34" charset="-34"/>
              </a:rPr>
              <a:t>Virtual Network Structure </a:t>
            </a:r>
          </a:p>
          <a:p>
            <a:pPr marL="0" indent="0"/>
            <a:r>
              <a:rPr lang="en-US" sz="3200" dirty="0" smtClean="0">
                <a:latin typeface="CordiaUPC" pitchFamily="34" charset="-34"/>
                <a:cs typeface="CordiaUPC" pitchFamily="34" charset="-34"/>
              </a:rPr>
              <a:t>A </a:t>
            </a:r>
            <a:r>
              <a:rPr lang="en-US" sz="3200" dirty="0" smtClean="0">
                <a:latin typeface="CordiaUPC" pitchFamily="34" charset="-34"/>
                <a:cs typeface="CordiaUPC" pitchFamily="34" charset="-34"/>
              </a:rPr>
              <a:t>contemporary organizational structure that is founded on a set of alliances with other organizations what serve a wide variety of functions</a:t>
            </a:r>
          </a:p>
          <a:p>
            <a:pPr marL="0" indent="0"/>
            <a:r>
              <a:rPr lang="en-US" sz="3200" dirty="0" smtClean="0">
                <a:latin typeface="CordiaUPC" pitchFamily="34" charset="-34"/>
                <a:cs typeface="CordiaUPC" pitchFamily="34" charset="-34"/>
              </a:rPr>
              <a:t> Coalition of geographically dispersed individuals, groups, organizational units or entire organization that pool resources, capabilities and information to achieve common objectives, while decisively relying on information technology</a:t>
            </a:r>
            <a:endParaRPr lang="th-TH"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29</a:t>
            </a:fld>
            <a:endParaRPr lang="de-DE"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One Microsoft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sp>
        <p:nvSpPr>
          <p:cNvPr id="3" name="Content Placeholder 2"/>
          <p:cNvSpPr>
            <a:spLocks noGrp="1"/>
          </p:cNvSpPr>
          <p:nvPr>
            <p:ph sz="quarter" idx="1"/>
          </p:nvPr>
        </p:nvSpPr>
        <p:spPr/>
        <p:txBody>
          <a:bodyPr/>
          <a:lstStyle/>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95" y="2619375"/>
            <a:ext cx="3438525" cy="423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292" y="1676400"/>
            <a:ext cx="7781925" cy="981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2895600"/>
            <a:ext cx="3960687" cy="2228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7341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One Microsoft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dirty="0">
                <a:latin typeface="Cordia New" panose="020B0304020202020204" pitchFamily="34" charset="-34"/>
                <a:cs typeface="Cordia New" panose="020B0304020202020204" pitchFamily="34" charset="-34"/>
              </a:rPr>
              <a:t>As part of the restructuring, Microsoft dissolved its five business units—the Business Division, which housed Office; Server &amp; Tools, which included SQL Server and System Center; the Windows Division; Online Services, which included Bing; and Entertainment and Devices, whose main product was the Xbox console.</a:t>
            </a:r>
          </a:p>
          <a:p>
            <a:r>
              <a:rPr lang="en-US" dirty="0">
                <a:latin typeface="Cordia New" panose="020B0304020202020204" pitchFamily="34" charset="-34"/>
                <a:cs typeface="Cordia New" panose="020B0304020202020204" pitchFamily="34" charset="-34"/>
              </a:rPr>
              <a:t>It replaced them with four engineering groups organized by function, around operating systems, applications, cloud computing and devices, and by centralized groups for marketing, business development, strategy and research, finance, human resources, legal and operations</a:t>
            </a:r>
          </a:p>
          <a:p>
            <a:pPr marL="0" indent="0">
              <a:buNone/>
            </a:pPr>
            <a:endParaRPr lang="en-US" dirty="0" smtClean="0">
              <a:latin typeface="Cordia New" panose="020B0304020202020204" pitchFamily="34" charset="-34"/>
              <a:cs typeface="Cordia New" panose="020B0304020202020204"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31</a:t>
            </a:fld>
            <a:endParaRPr lang="de-DE" dirty="0"/>
          </a:p>
        </p:txBody>
      </p:sp>
    </p:spTree>
    <p:extLst>
      <p:ext uri="{BB962C8B-B14F-4D97-AF65-F5344CB8AC3E}">
        <p14:creationId xmlns:p14="http://schemas.microsoft.com/office/powerpoint/2010/main" val="25057623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Google alphabet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r>
              <a:rPr lang="en-US" dirty="0"/>
              <a:t>Google has </a:t>
            </a:r>
            <a:r>
              <a:rPr lang="en-US" dirty="0">
                <a:hlinkClick r:id="rId3"/>
              </a:rPr>
              <a:t>announced a massive </a:t>
            </a:r>
            <a:r>
              <a:rPr lang="en-US" dirty="0" err="1">
                <a:hlinkClick r:id="rId3"/>
              </a:rPr>
              <a:t>organisational</a:t>
            </a:r>
            <a:r>
              <a:rPr lang="en-US" dirty="0">
                <a:hlinkClick r:id="rId3"/>
              </a:rPr>
              <a:t> overhaul</a:t>
            </a:r>
            <a:r>
              <a:rPr lang="en-US" dirty="0"/>
              <a:t>: The search giant will now be controlled by Alphabet, a newly created parent company.</a:t>
            </a:r>
          </a:p>
          <a:p>
            <a:r>
              <a:rPr lang="en-US" dirty="0"/>
              <a:t>Meanwhile, many of Google's projects less related to its core internet business — including its investment and human-longevity research arms — are being spun out into separate companies under the Alphabet umbrella, each with its own CEO.</a:t>
            </a:r>
          </a:p>
          <a:p>
            <a:r>
              <a:rPr lang="en-US" dirty="0"/>
              <a:t>Larry Page, formerly Google's CEO, is now heading up Alphabet, while </a:t>
            </a:r>
            <a:r>
              <a:rPr lang="en-US" dirty="0" err="1"/>
              <a:t>Sundar</a:t>
            </a:r>
            <a:r>
              <a:rPr lang="en-US" dirty="0"/>
              <a:t> </a:t>
            </a:r>
            <a:r>
              <a:rPr lang="en-US" dirty="0" err="1"/>
              <a:t>Pichai</a:t>
            </a:r>
            <a:r>
              <a:rPr lang="en-US" dirty="0"/>
              <a:t> is taking up the reins of a "slimmed down" Google.</a:t>
            </a: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32</a:t>
            </a:fld>
            <a:endParaRPr lang="de-DE" dirty="0"/>
          </a:p>
        </p:txBody>
      </p:sp>
    </p:spTree>
    <p:extLst>
      <p:ext uri="{BB962C8B-B14F-4D97-AF65-F5344CB8AC3E}">
        <p14:creationId xmlns:p14="http://schemas.microsoft.com/office/powerpoint/2010/main" val="25057623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latin typeface="CordiaUPC" pitchFamily="34" charset="-34"/>
                <a:cs typeface="CordiaUPC" pitchFamily="34" charset="-34"/>
              </a:rPr>
              <a:t>Google alphabet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r>
              <a:rPr lang="en-US" dirty="0">
                <a:latin typeface="Cordia New" panose="020B0304020202020204" pitchFamily="34" charset="-34"/>
                <a:cs typeface="Cordia New" panose="020B0304020202020204" pitchFamily="34" charset="-34"/>
              </a:rPr>
              <a:t>Google has announced a massive </a:t>
            </a:r>
            <a:r>
              <a:rPr lang="en-US" dirty="0" err="1">
                <a:latin typeface="Cordia New" panose="020B0304020202020204" pitchFamily="34" charset="-34"/>
                <a:cs typeface="Cordia New" panose="020B0304020202020204" pitchFamily="34" charset="-34"/>
              </a:rPr>
              <a:t>organisational</a:t>
            </a:r>
            <a:r>
              <a:rPr lang="en-US" dirty="0">
                <a:latin typeface="Cordia New" panose="020B0304020202020204" pitchFamily="34" charset="-34"/>
                <a:cs typeface="Cordia New" panose="020B0304020202020204" pitchFamily="34" charset="-34"/>
              </a:rPr>
              <a:t> </a:t>
            </a:r>
            <a:r>
              <a:rPr lang="en-US" dirty="0" smtClean="0">
                <a:latin typeface="Cordia New" panose="020B0304020202020204" pitchFamily="34" charset="-34"/>
                <a:cs typeface="Cordia New" panose="020B0304020202020204" pitchFamily="34" charset="-34"/>
              </a:rPr>
              <a:t>overhaul</a:t>
            </a:r>
            <a:r>
              <a:rPr lang="en-US" dirty="0">
                <a:latin typeface="Cordia New" panose="020B0304020202020204" pitchFamily="34" charset="-34"/>
                <a:cs typeface="Cordia New" panose="020B0304020202020204" pitchFamily="34" charset="-34"/>
              </a:rPr>
              <a:t>: The search giant will now be controlled by Alphabet, a newly created parent company</a:t>
            </a:r>
            <a:r>
              <a:rPr lang="en-US" dirty="0" smtClean="0">
                <a:latin typeface="Cordia New" panose="020B0304020202020204" pitchFamily="34" charset="-34"/>
                <a:cs typeface="Cordia New" panose="020B0304020202020204" pitchFamily="34" charset="-34"/>
              </a:rPr>
              <a:t>.</a:t>
            </a:r>
          </a:p>
          <a:p>
            <a:r>
              <a:rPr lang="en-US" dirty="0" smtClean="0">
                <a:latin typeface="Cordia New" panose="020B0304020202020204" pitchFamily="34" charset="-34"/>
                <a:cs typeface="Cordia New" panose="020B0304020202020204" pitchFamily="34" charset="-34"/>
              </a:rPr>
              <a:t>Alphabet </a:t>
            </a:r>
            <a:r>
              <a:rPr lang="en-US" dirty="0">
                <a:latin typeface="Cordia New" panose="020B0304020202020204" pitchFamily="34" charset="-34"/>
                <a:cs typeface="Cordia New" panose="020B0304020202020204" pitchFamily="34" charset="-34"/>
              </a:rPr>
              <a:t>will be a parent company that oversees the new initiatives Google has been launching as of late. </a:t>
            </a:r>
            <a:endParaRPr lang="en-US" dirty="0" smtClean="0">
              <a:latin typeface="Cordia New" panose="020B0304020202020204" pitchFamily="34" charset="-34"/>
              <a:cs typeface="Cordia New" panose="020B0304020202020204" pitchFamily="34" charset="-34"/>
            </a:endParaRPr>
          </a:p>
          <a:p>
            <a:r>
              <a:rPr lang="en-US" dirty="0" smtClean="0">
                <a:latin typeface="Cordia New" panose="020B0304020202020204" pitchFamily="34" charset="-34"/>
                <a:cs typeface="Cordia New" panose="020B0304020202020204" pitchFamily="34" charset="-34"/>
              </a:rPr>
              <a:t>This allows </a:t>
            </a:r>
            <a:r>
              <a:rPr lang="en-US" dirty="0">
                <a:latin typeface="Cordia New" panose="020B0304020202020204" pitchFamily="34" charset="-34"/>
                <a:cs typeface="Cordia New" panose="020B0304020202020204" pitchFamily="34" charset="-34"/>
              </a:rPr>
              <a:t>its different businesses to operate independently and move faster.</a:t>
            </a:r>
            <a:endParaRPr lang="en-US" dirty="0">
              <a:latin typeface="Cordia New" panose="020B0304020202020204" pitchFamily="34" charset="-34"/>
              <a:cs typeface="Cordia New" panose="020B0304020202020204"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33</a:t>
            </a:fld>
            <a:endParaRPr lang="de-DE" dirty="0"/>
          </a:p>
        </p:txBody>
      </p:sp>
    </p:spTree>
    <p:extLst>
      <p:ext uri="{BB962C8B-B14F-4D97-AF65-F5344CB8AC3E}">
        <p14:creationId xmlns:p14="http://schemas.microsoft.com/office/powerpoint/2010/main" val="25763758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FontTx/>
              <a:buChar char="-"/>
            </a:pPr>
            <a:endParaRPr lang="en-US" dirty="0" smtClean="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1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34</a:t>
            </a:fld>
            <a:endParaRPr lang="de-DE" dirty="0"/>
          </a:p>
        </p:txBody>
      </p:sp>
      <p:pic>
        <p:nvPicPr>
          <p:cNvPr id="13314" name="Picture 2" descr="alphabet structure copy 2 correct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8200"/>
            <a:ext cx="8624798" cy="4791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7623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CordiaUPC" pitchFamily="34" charset="-34"/>
                <a:cs typeface="CordiaUPC" pitchFamily="34" charset="-34"/>
              </a:rPr>
              <a:t>Pruksa Holding </a:t>
            </a:r>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35</a:t>
            </a:fld>
            <a:endParaRPr lang="de-DE" dirty="0"/>
          </a:p>
        </p:txBody>
      </p:sp>
      <p:sp>
        <p:nvSpPr>
          <p:cNvPr id="3" name="Content Placeholder 2"/>
          <p:cNvSpPr>
            <a:spLocks noGrp="1"/>
          </p:cNvSpPr>
          <p:nvPr>
            <p:ph sz="quarter" idx="1"/>
          </p:nvPr>
        </p:nvSpPr>
        <p:spPr/>
        <p:txBody>
          <a:bodyPr/>
          <a:lstStyle/>
          <a:p>
            <a:endParaRPr lang="en-US"/>
          </a:p>
        </p:txBody>
      </p:sp>
      <p:pic>
        <p:nvPicPr>
          <p:cNvPr id="15362" name="Picture 2" descr="http://f.ptcdn.info/245/040/000/o2sy0niw1QYOPvGVe7c-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849" y="2590800"/>
            <a:ext cx="67056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3067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36</a:t>
            </a:fld>
            <a:endParaRPr lang="de-DE" dirty="0"/>
          </a:p>
        </p:txBody>
      </p:sp>
      <p:pic>
        <p:nvPicPr>
          <p:cNvPr id="1026" name="Picture 2"/>
          <p:cNvPicPr>
            <a:picLocks noGrp="1" noChangeAspect="1" noChangeArrowheads="1"/>
          </p:cNvPicPr>
          <p:nvPr>
            <p:ph sz="quarter" idx="1"/>
          </p:nvPr>
        </p:nvPicPr>
        <p:blipFill>
          <a:blip r:embed="rId3" cstate="print"/>
          <a:srcRect/>
          <a:stretch>
            <a:fillRect/>
          </a:stretch>
        </p:blipFill>
        <p:spPr bwMode="auto">
          <a:xfrm>
            <a:off x="990600" y="609600"/>
            <a:ext cx="7467600" cy="5520740"/>
          </a:xfrm>
          <a:prstGeom prst="rect">
            <a:avLst/>
          </a:prstGeom>
          <a:noFill/>
          <a:ln w="9525">
            <a:noFill/>
            <a:miter lim="800000"/>
            <a:headEnd/>
            <a:tailEnd/>
          </a:ln>
        </p:spPr>
      </p:pic>
      <p:sp>
        <p:nvSpPr>
          <p:cNvPr id="8" name="Textfeld 7"/>
          <p:cNvSpPr txBox="1"/>
          <p:nvPr/>
        </p:nvSpPr>
        <p:spPr>
          <a:xfrm>
            <a:off x="6096000" y="6477000"/>
            <a:ext cx="3048000" cy="307777"/>
          </a:xfrm>
          <a:prstGeom prst="rect">
            <a:avLst/>
          </a:prstGeom>
          <a:noFill/>
        </p:spPr>
        <p:txBody>
          <a:bodyPr wrap="square" rtlCol="0">
            <a:spAutoFit/>
          </a:bodyPr>
          <a:lstStyle/>
          <a:p>
            <a:r>
              <a:rPr lang="en-US" sz="1400" dirty="0" smtClean="0"/>
              <a:t>Source: www.siemens.de</a:t>
            </a:r>
            <a:endParaRPr lang="en-US" sz="1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dirty="0">
              <a:latin typeface="CordiaUPC" pitchFamily="34" charset="-34"/>
              <a:cs typeface="CordiaUPC" pitchFamily="34" charset="-34"/>
            </a:endParaRPr>
          </a:p>
        </p:txBody>
      </p:sp>
      <p:sp>
        <p:nvSpPr>
          <p:cNvPr id="4" name="Rechteck 3"/>
          <p:cNvSpPr/>
          <p:nvPr/>
        </p:nvSpPr>
        <p:spPr>
          <a:xfrm>
            <a:off x="582304" y="1281752"/>
            <a:ext cx="8561696" cy="2149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p:cNvSpPr>
            <a:spLocks noGrp="1"/>
          </p:cNvSpPr>
          <p:nvPr>
            <p:ph type="sldNum" sz="quarter" idx="12"/>
          </p:nvPr>
        </p:nvSpPr>
        <p:spPr/>
        <p:txBody>
          <a:bodyPr>
            <a:normAutofit fontScale="85000" lnSpcReduction="20000"/>
          </a:bodyPr>
          <a:lstStyle/>
          <a:p>
            <a:fld id="{D9998A31-B088-4CC9-95BE-8FFC9DAA882E}" type="slidenum">
              <a:rPr lang="de-DE" smtClean="0"/>
              <a:pPr/>
              <a:t>37</a:t>
            </a:fld>
            <a:endParaRPr lang="de-DE" dirty="0"/>
          </a:p>
        </p:txBody>
      </p:sp>
      <p:pic>
        <p:nvPicPr>
          <p:cNvPr id="3074" name="Picture 2"/>
          <p:cNvPicPr>
            <a:picLocks noGrp="1" noChangeAspect="1" noChangeArrowheads="1"/>
          </p:cNvPicPr>
          <p:nvPr>
            <p:ph sz="quarter" idx="1"/>
          </p:nvPr>
        </p:nvPicPr>
        <p:blipFill>
          <a:blip r:embed="rId3" cstate="print"/>
          <a:srcRect/>
          <a:stretch>
            <a:fillRect/>
          </a:stretch>
        </p:blipFill>
        <p:spPr bwMode="auto">
          <a:xfrm>
            <a:off x="2133600" y="1752600"/>
            <a:ext cx="4622800" cy="4023085"/>
          </a:xfrm>
          <a:prstGeom prst="rect">
            <a:avLst/>
          </a:prstGeom>
          <a:noFill/>
          <a:ln w="9525">
            <a:noFill/>
            <a:miter lim="800000"/>
            <a:headEnd/>
            <a:tailEnd/>
          </a:ln>
        </p:spPr>
      </p:pic>
      <p:sp>
        <p:nvSpPr>
          <p:cNvPr id="9" name="Textfeld 8"/>
          <p:cNvSpPr txBox="1"/>
          <p:nvPr/>
        </p:nvSpPr>
        <p:spPr>
          <a:xfrm>
            <a:off x="6096000" y="6477000"/>
            <a:ext cx="3048000" cy="307777"/>
          </a:xfrm>
          <a:prstGeom prst="rect">
            <a:avLst/>
          </a:prstGeom>
          <a:noFill/>
        </p:spPr>
        <p:txBody>
          <a:bodyPr wrap="square" rtlCol="0">
            <a:spAutoFit/>
          </a:bodyPr>
          <a:lstStyle/>
          <a:p>
            <a:r>
              <a:rPr lang="en-US" sz="1400" dirty="0" smtClean="0"/>
              <a:t>Source: www.philips.com</a:t>
            </a:r>
            <a:endParaRPr lang="en-US" sz="1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312</TotalTime>
  <Words>4655</Words>
  <Application>Microsoft Office PowerPoint</Application>
  <PresentationFormat>On-screen Show (4:3)</PresentationFormat>
  <Paragraphs>403</Paragraphs>
  <Slides>37</Slides>
  <Notes>36</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Galathea</vt:lpstr>
      <vt:lpstr> </vt:lpstr>
      <vt:lpstr>Organizing</vt:lpstr>
      <vt:lpstr>Organizational Structure</vt:lpstr>
      <vt:lpstr>Designing organizational structure</vt:lpstr>
      <vt:lpstr>Designing organizational structure</vt:lpstr>
      <vt:lpstr>Organization Chart</vt:lpstr>
      <vt:lpstr>Differentiation &amp; Integration</vt:lpstr>
      <vt:lpstr>The verticle structure </vt:lpstr>
      <vt:lpstr>The verticle structure </vt:lpstr>
      <vt:lpstr>The verticle structure </vt:lpstr>
      <vt:lpstr>Span of Management – narrow or large</vt:lpstr>
      <vt:lpstr>The verticle structure </vt:lpstr>
      <vt:lpstr>Authority, Responsibility, and Delegation</vt:lpstr>
      <vt:lpstr>Authority, Responsibility, and Delegation</vt:lpstr>
      <vt:lpstr>The steps in effective delegation </vt:lpstr>
      <vt:lpstr>The verticle structure </vt:lpstr>
      <vt:lpstr>The horizontal structure </vt:lpstr>
      <vt:lpstr>Functional Structure</vt:lpstr>
      <vt:lpstr>Division Structure</vt:lpstr>
      <vt:lpstr>Product divisions </vt:lpstr>
      <vt:lpstr>Customer and Geographich Divisions</vt:lpstr>
      <vt:lpstr>Division Structure</vt:lpstr>
      <vt:lpstr>Matrix Structure </vt:lpstr>
      <vt:lpstr>Matrix Structure</vt:lpstr>
      <vt:lpstr>Matrix Structure</vt:lpstr>
      <vt:lpstr>Matrix Structure </vt:lpstr>
      <vt:lpstr>Other forms of organization </vt:lpstr>
      <vt:lpstr>Other forms of organization </vt:lpstr>
      <vt:lpstr>Other forms of organization </vt:lpstr>
      <vt:lpstr>One Microsoft</vt:lpstr>
      <vt:lpstr>One Microsoft</vt:lpstr>
      <vt:lpstr>Google alphabet</vt:lpstr>
      <vt:lpstr>Google alphabet</vt:lpstr>
      <vt:lpstr>PowerPoint Presentation</vt:lpstr>
      <vt:lpstr>Pruksa Holding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 201: หลักการจัดการธุรกิจ คณะพาณิชยศาสตร์และการบัญชี มหาวิทยาลัยธรรมศาสตร์  โครงการหลักสูตรควบบัญชีบัณฑิตและบัญชีมหาบั</dc:title>
  <dc:creator>praemont</dc:creator>
  <cp:lastModifiedBy>USER</cp:lastModifiedBy>
  <cp:revision>911</cp:revision>
  <dcterms:created xsi:type="dcterms:W3CDTF">2010-04-30T04:16:35Z</dcterms:created>
  <dcterms:modified xsi:type="dcterms:W3CDTF">2016-02-22T07:03:55Z</dcterms:modified>
</cp:coreProperties>
</file>