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38"/>
  </p:notesMasterIdLst>
  <p:sldIdLst>
    <p:sldId id="314" r:id="rId2"/>
    <p:sldId id="330" r:id="rId3"/>
    <p:sldId id="331" r:id="rId4"/>
    <p:sldId id="332" r:id="rId5"/>
    <p:sldId id="362" r:id="rId6"/>
    <p:sldId id="369" r:id="rId7"/>
    <p:sldId id="372" r:id="rId8"/>
    <p:sldId id="370" r:id="rId9"/>
    <p:sldId id="371" r:id="rId10"/>
    <p:sldId id="373" r:id="rId11"/>
    <p:sldId id="335" r:id="rId12"/>
    <p:sldId id="336" r:id="rId13"/>
    <p:sldId id="337" r:id="rId14"/>
    <p:sldId id="338" r:id="rId15"/>
    <p:sldId id="361" r:id="rId16"/>
    <p:sldId id="339" r:id="rId17"/>
    <p:sldId id="374" r:id="rId18"/>
    <p:sldId id="340" r:id="rId19"/>
    <p:sldId id="375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76" r:id="rId28"/>
    <p:sldId id="350" r:id="rId29"/>
    <p:sldId id="351" r:id="rId30"/>
    <p:sldId id="352" r:id="rId31"/>
    <p:sldId id="353" r:id="rId32"/>
    <p:sldId id="354" r:id="rId33"/>
    <p:sldId id="355" r:id="rId34"/>
    <p:sldId id="356" r:id="rId35"/>
    <p:sldId id="357" r:id="rId36"/>
    <p:sldId id="360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05" autoAdjust="0"/>
  </p:normalViewPr>
  <p:slideViewPr>
    <p:cSldViewPr>
      <p:cViewPr>
        <p:scale>
          <a:sx n="81" d="100"/>
          <a:sy n="81" d="100"/>
        </p:scale>
        <p:origin x="-186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30.xml"/><Relationship Id="rId13" Type="http://schemas.openxmlformats.org/officeDocument/2006/relationships/slide" Target="slides/slide35.xml"/><Relationship Id="rId3" Type="http://schemas.openxmlformats.org/officeDocument/2006/relationships/slide" Target="slides/slide4.xml"/><Relationship Id="rId7" Type="http://schemas.openxmlformats.org/officeDocument/2006/relationships/slide" Target="slides/slide29.xml"/><Relationship Id="rId12" Type="http://schemas.openxmlformats.org/officeDocument/2006/relationships/slide" Target="slides/slide34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21.xml"/><Relationship Id="rId11" Type="http://schemas.openxmlformats.org/officeDocument/2006/relationships/slide" Target="slides/slide33.xml"/><Relationship Id="rId5" Type="http://schemas.openxmlformats.org/officeDocument/2006/relationships/slide" Target="slides/slide14.xml"/><Relationship Id="rId10" Type="http://schemas.openxmlformats.org/officeDocument/2006/relationships/slide" Target="slides/slide32.xml"/><Relationship Id="rId4" Type="http://schemas.openxmlformats.org/officeDocument/2006/relationships/slide" Target="slides/slide13.xml"/><Relationship Id="rId9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240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3200">
                <a:solidFill>
                  <a:schemeClr val="bg1"/>
                </a:solidFill>
                <a:latin typeface="Tahoma" pitchFamily="34" charset="0"/>
              </a:rPr>
              <a:t>Chapter 1</a:t>
            </a:r>
            <a:endParaRPr lang="en-US" sz="3200" b="1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642910" y="3286124"/>
            <a:ext cx="7929618" cy="24534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MK 312 Marketing Management</a:t>
            </a:r>
          </a:p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By </a:t>
            </a:r>
          </a:p>
          <a:p>
            <a:pPr algn="ctr"/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Aj.Suwalya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 K.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463" y="333375"/>
            <a:ext cx="1750160" cy="2240608"/>
          </a:xfrm>
          <a:prstGeom prst="rect">
            <a:avLst/>
          </a:prstGeom>
          <a:noFill/>
        </p:spPr>
      </p:pic>
      <p:sp>
        <p:nvSpPr>
          <p:cNvPr id="7" name="สี่เหลี่ยมผืนผ้า 6"/>
          <p:cNvSpPr/>
          <p:nvPr/>
        </p:nvSpPr>
        <p:spPr>
          <a:xfrm>
            <a:off x="2571736" y="1714488"/>
            <a:ext cx="3417089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   </a:t>
            </a: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Chapter</a:t>
            </a:r>
            <a:r>
              <a:rPr lang="en-US" sz="4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3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Assessing the External Marketing Situation</a:t>
            </a:r>
            <a:endParaRPr lang="th-TH" sz="1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" name="Picture 7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53426" y="300809"/>
            <a:ext cx="984174" cy="967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Ch. 3 - Learning objectives</a:t>
            </a:r>
            <a:endParaRPr lang="en-US" sz="3500" dirty="0" smtClean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33997" y="1810464"/>
            <a:ext cx="7929618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the focal company’s relationships to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understand how the company can establish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how B2B customers make purchase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decisions.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at three levels</a:t>
            </a:r>
            <a:endParaRPr lang="en-US" sz="350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understanding and analysing the internal situation was dealt with in Chapter 2.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Technological factors.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4918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Pest Analysis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210" y="2679785"/>
            <a:ext cx="4704414" cy="37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9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Political and Legal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34321" y="1622686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15530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02038" y="1672731"/>
            <a:ext cx="7772400" cy="4371975"/>
          </a:xfrm>
        </p:spPr>
      </p:pic>
    </p:spTree>
    <p:extLst>
      <p:ext uri="{BB962C8B-B14F-4D97-AF65-F5344CB8AC3E}">
        <p14:creationId xmlns:p14="http://schemas.microsoft.com/office/powerpoint/2010/main" val="1388866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39" y="-175067"/>
            <a:ext cx="7772400" cy="1143000"/>
          </a:xfrm>
        </p:spPr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5822" y="967934"/>
            <a:ext cx="6758863" cy="5507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6913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60165" y="177236"/>
            <a:ext cx="4996721" cy="6001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9015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41994" y="405715"/>
            <a:ext cx="4227777" cy="5963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64240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7772400" cy="12491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Socio-demographic and cultural environment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096" y="1388100"/>
            <a:ext cx="5099004" cy="472918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are becoming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increasingly demanding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demand, and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expect,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Furthermore there is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little long-term stability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 customer demand</a:t>
            </a:r>
            <a:endParaRPr lang="th-TH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37229" y="1721056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69338" y="4373215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86050" y="-214338"/>
            <a:ext cx="7543800" cy="1295401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589569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0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 smtClean="0"/>
              <a:t>Hofstede’s</a:t>
            </a:r>
            <a:r>
              <a:rPr lang="en-GB" dirty="0" smtClean="0"/>
              <a:t> cultural dimensions</a:t>
            </a:r>
            <a:endParaRPr lang="en-US" dirty="0" smtClean="0"/>
          </a:p>
        </p:txBody>
      </p:sp>
      <p:pic>
        <p:nvPicPr>
          <p:cNvPr id="11266" name="Picture 4" descr="picja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14290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30221" y="1696530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</a:t>
            </a:r>
            <a:r>
              <a:rPr lang="en-GB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Hofstede’s</a:t>
            </a: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five dimensions:</a:t>
            </a:r>
          </a:p>
          <a:p>
            <a:pPr eaLnBrk="0" hangingPunct="0">
              <a:defRPr/>
            </a:pPr>
            <a:endParaRPr lang="en-GB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the less powerful members of society accept that power is, and should be, distributed 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 smtClean="0"/>
              <a:t>Hofstede’s cultural dimensions</a:t>
            </a:r>
            <a:endParaRPr lang="en-US" smtClean="0"/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hlink"/>
                </a:solidFill>
              </a:rPr>
              <a:t>Hofested’s</a:t>
            </a:r>
            <a:r>
              <a:rPr lang="en-US" dirty="0" smtClean="0">
                <a:solidFill>
                  <a:schemeClr val="hlink"/>
                </a:solidFill>
              </a:rPr>
              <a:t> Cultural Dimensions</a:t>
            </a:r>
            <a:endParaRPr lang="en-US" dirty="0"/>
          </a:p>
        </p:txBody>
      </p:sp>
      <p:pic>
        <p:nvPicPr>
          <p:cNvPr id="7" name="Picture 6" descr="pho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7500990" cy="457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44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 smtClean="0"/>
              <a:t>Exhibit 3.1 McDonald’s France: a faster penetration of the French market than expected</a:t>
            </a:r>
            <a:endParaRPr lang="th-TH" sz="3500" smtClean="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838" y="627713"/>
            <a:ext cx="7772400" cy="1362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Exhibit 3.2 Cross-cultural ‘gift giving’ behavior and Masterfoods’ introduction of the Celebrations brand</a:t>
            </a:r>
            <a:endParaRPr lang="th-TH" sz="280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989" y="2926374"/>
            <a:ext cx="5184098" cy="375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4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Technological Factors</a:t>
            </a:r>
            <a:endParaRPr lang="th-TH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Newer technology has had a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major impact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Computers, and their wide availability to management, have let to increased interest in sophisticated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market </a:t>
            </a:r>
            <a:r>
              <a:rPr lang="en-US" sz="2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modelling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		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82590">
            <a:off x="5177457" y="593477"/>
            <a:ext cx="2832901" cy="183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Value Net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577" y="3141896"/>
            <a:ext cx="6940030" cy="2854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816" y="3374716"/>
            <a:ext cx="7225552" cy="199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476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Relations to actors in the industry value net</a:t>
            </a:r>
            <a:endParaRPr lang="th-TH" smtClean="0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sz="quarter" idx="1"/>
          </p:nvPr>
        </p:nvSpPr>
        <p:spPr>
          <a:xfrm>
            <a:off x="914400" y="173511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is important organizationally to differentiate between how different relationships are handled.</a:t>
            </a:r>
            <a:endParaRPr lang="th-TH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43004" y="169063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suppliers</a:t>
            </a:r>
            <a:endParaRPr lang="th-TH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4741" y="1431952"/>
            <a:ext cx="5051685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3. The managing of the supplier base in terms of size and relationships between suppliers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0238" y="1523597"/>
            <a:ext cx="3023936" cy="3735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83964" y="324787"/>
            <a:ext cx="7543800" cy="1295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500" dirty="0" smtClean="0"/>
              <a:t>Exhibit 3.3 Dell faces different buying behavior in different countries</a:t>
            </a:r>
            <a:endParaRPr lang="th-TH" sz="3500" dirty="0" smtClean="0"/>
          </a:p>
        </p:txBody>
      </p:sp>
      <p:pic>
        <p:nvPicPr>
          <p:cNvPr id="5" name="รูปภาพ 4" descr="connect-icon-titl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2500306"/>
            <a:ext cx="3486893" cy="2409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customers</a:t>
            </a:r>
            <a:endParaRPr lang="th-TH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4754" y="1285860"/>
            <a:ext cx="4714876" cy="44116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In the relationship approach, a specific transaction between the focal company and a customer is not an isolated event,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An exchange relationship implies that there is an individual specific dependency between seller and the customer.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relationship develops through interaction over time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642918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Relationships with </a:t>
            </a:r>
            <a:br>
              <a:rPr lang="en-US" dirty="0" smtClean="0"/>
            </a:br>
            <a:r>
              <a:rPr lang="en-US" dirty="0" smtClean="0"/>
              <a:t>partners/complementors</a:t>
            </a:r>
            <a:endParaRPr lang="th-TH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28596" y="1527178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This kind of relationship is based on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collaboration 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Each partner has a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strategic resource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Value chain activities developed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: One manufacture – other market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example: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Diethelm</a:t>
            </a:r>
            <a:endParaRPr lang="th-TH" sz="2100" dirty="0" smtClean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competitors</a:t>
            </a:r>
            <a:endParaRPr lang="th-TH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1408" y="1180738"/>
            <a:ext cx="6076888" cy="5508122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Before entering any relationship with competitors, it is important to analyze the competition in so far as it will </a:t>
            </a:r>
            <a:r>
              <a:rPr lang="en-US" sz="2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Factors to consider from competitors:</a:t>
            </a: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0384" y="2773944"/>
            <a:ext cx="2293824" cy="208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dver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85539"/>
            <a:ext cx="7772400" cy="3696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85865" y="262146"/>
            <a:ext cx="8429469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 smtClean="0"/>
              <a:t>Exhibit 3.4  The nature of fashion markets</a:t>
            </a:r>
            <a:endParaRPr lang="th-TH" sz="3600" dirty="0" smtClean="0"/>
          </a:p>
        </p:txBody>
      </p:sp>
    </p:spTree>
    <p:extLst>
      <p:ext uri="{BB962C8B-B14F-4D97-AF65-F5344CB8AC3E}">
        <p14:creationId xmlns:p14="http://schemas.microsoft.com/office/powerpoint/2010/main" val="14597556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B2B markets</a:t>
            </a:r>
            <a:endParaRPr lang="th-TH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8481" y="3708895"/>
            <a:ext cx="8504237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could be relevant to look at the buying processes in both the B2B and B2C markets.</a:t>
            </a:r>
          </a:p>
          <a:p>
            <a:pPr eaLnBrk="1" hangingPunct="1">
              <a:defRPr/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Organizational purchasing decisions are made to meet the objectives of the organization rather than the needs of an individual buyer.</a:t>
            </a:r>
            <a:endParaRPr lang="th-TH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66" y="549640"/>
            <a:ext cx="3560164" cy="237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42852"/>
            <a:ext cx="8839200" cy="762000"/>
          </a:xfrm>
        </p:spPr>
        <p:txBody>
          <a:bodyPr/>
          <a:lstStyle/>
          <a:p>
            <a:pPr eaLnBrk="1" hangingPunct="1"/>
            <a:r>
              <a:rPr lang="en-GB" sz="3000" dirty="0" smtClean="0"/>
              <a:t>Buying processes in the B2B markets (1)</a:t>
            </a:r>
            <a:endParaRPr lang="en-US" sz="3000" dirty="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00034" y="1500174"/>
            <a:ext cx="8001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actors in the </a:t>
            </a:r>
            <a:r>
              <a:rPr lang="en-GB" sz="24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can be categorized as follows: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Initiator: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first suggests making a purchase.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Influencers/evaluators: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people who influence the buying decision. Technical personnel are especially important as influencers.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Gatekeepers: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group members who regulate the flow of information. A secretary may act as a gatekeeper by determining which vendors get an appointment with a buyer.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1429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GB" sz="3000" dirty="0" smtClean="0"/>
              <a:t>Buying processes in the B2B markets (2)</a:t>
            </a:r>
            <a:endParaRPr lang="en-US" sz="3000" dirty="0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571472" y="1428736"/>
            <a:ext cx="82296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 (cont.) …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Decider: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has the formal or informal power to choose or approve the selection of the supplier or brand. 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Purchaser: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actually negotiates the purchase. This could be anyone from the president of the company to a purchasing agent, depending on the importance of the decision.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Users: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members of the organization who will actually use the product. Users often initiate the buying process and help define product specifications.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‘Buy classes’ in B2B buying</a:t>
            </a:r>
            <a:endParaRPr lang="en-US" sz="3500" smtClean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57158" y="1643050"/>
            <a:ext cx="8215370" cy="397031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 terms of B2B buying complexity – the buying decisions can be categorized into three buy classes: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Straight re-buys: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these occur often, are relatively cheap and are usually a matter of routine.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Modified re-buy: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this situation requires some additional information about, or evaluation of, suppliers.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New task: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 new task, or new buy, situation (i.e. when the company has not bought the product before) is the most complex purchase decision.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138" y="1557598"/>
            <a:ext cx="87534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229912"/>
            <a:ext cx="878522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1429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US" sz="3000" dirty="0">
                <a:solidFill>
                  <a:srgbClr val="0070C0"/>
                </a:solidFill>
              </a:rPr>
              <a:t>Individual Homework due Next week</a:t>
            </a:r>
            <a:endParaRPr lang="en-US" sz="30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53475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504825"/>
            <a:ext cx="8753475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643063"/>
            <a:ext cx="87550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Group 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Fill in the PEST/ value net chart for both your focal company and main competitor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7-10 mins powerpoint presentation due next week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77" y="3315859"/>
            <a:ext cx="4806845" cy="300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883563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730</TotalTime>
  <Words>1264</Words>
  <Application>Microsoft Office PowerPoint</Application>
  <PresentationFormat>On-screen Show (4:3)</PresentationFormat>
  <Paragraphs>109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Equity</vt:lpstr>
      <vt:lpstr>PowerPoint Presentation</vt:lpstr>
      <vt:lpstr>Ch. 3 - Learning objectives</vt:lpstr>
      <vt:lpstr>The marketing system at three levels</vt:lpstr>
      <vt:lpstr>The marketing system / value net</vt:lpstr>
      <vt:lpstr>Pest Analysis</vt:lpstr>
      <vt:lpstr>Political and Legal</vt:lpstr>
      <vt:lpstr>Economic</vt:lpstr>
      <vt:lpstr>Economic</vt:lpstr>
      <vt:lpstr>Economic</vt:lpstr>
      <vt:lpstr>Economic</vt:lpstr>
      <vt:lpstr>Socio-demographic and cultural environment</vt:lpstr>
      <vt:lpstr>CULTURAL FACTORS</vt:lpstr>
      <vt:lpstr>Hofstede’s cultural dimensions</vt:lpstr>
      <vt:lpstr>Hofstede’s cultural dimensions</vt:lpstr>
      <vt:lpstr>Hofested’s Cultural Dimensions</vt:lpstr>
      <vt:lpstr>Exhibit 3.1 McDonald’s France: a faster penetration of the French market than expected</vt:lpstr>
      <vt:lpstr>Exhibit 3.2 Cross-cultural ‘gift giving’ behavior and Masterfoods’ introduction of the Celebrations brand</vt:lpstr>
      <vt:lpstr>Technological Factors</vt:lpstr>
      <vt:lpstr>Value Net</vt:lpstr>
      <vt:lpstr>Relations to actors in the industry value net</vt:lpstr>
      <vt:lpstr>The marketing system / value net</vt:lpstr>
      <vt:lpstr>Relationships with suppliers</vt:lpstr>
      <vt:lpstr>Exhibit 3.3 Dell faces different buying behavior in different countries</vt:lpstr>
      <vt:lpstr>Relationships with customers</vt:lpstr>
      <vt:lpstr>Relationships with  partners/complementors</vt:lpstr>
      <vt:lpstr>Relationships with competitors</vt:lpstr>
      <vt:lpstr>Exhibit 3.4  The nature of fashion markets</vt:lpstr>
      <vt:lpstr>B2B markets</vt:lpstr>
      <vt:lpstr>Buying processes in the B2B markets (1)</vt:lpstr>
      <vt:lpstr>Buying processes in the B2B markets (2)</vt:lpstr>
      <vt:lpstr>‘Buy classes’ in B2B buying</vt:lpstr>
      <vt:lpstr>Individual Homework due Next week</vt:lpstr>
      <vt:lpstr>PowerPoint Presentation</vt:lpstr>
      <vt:lpstr>PowerPoint Presentation</vt:lpstr>
      <vt:lpstr>PowerPoint Presentation</vt:lpstr>
      <vt:lpstr>Group Homework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154</cp:revision>
  <cp:lastPrinted>2002-02-04T10:35:13Z</cp:lastPrinted>
  <dcterms:created xsi:type="dcterms:W3CDTF">2003-06-03T08:20:16Z</dcterms:created>
  <dcterms:modified xsi:type="dcterms:W3CDTF">2016-09-05T07:02:21Z</dcterms:modified>
</cp:coreProperties>
</file>