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wdp" ContentType="image/vnd.ms-photo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3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4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5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39"/>
  </p:notesMasterIdLst>
  <p:sldIdLst>
    <p:sldId id="257" r:id="rId2"/>
    <p:sldId id="334" r:id="rId3"/>
    <p:sldId id="335" r:id="rId4"/>
    <p:sldId id="337" r:id="rId5"/>
    <p:sldId id="369" r:id="rId6"/>
    <p:sldId id="339" r:id="rId7"/>
    <p:sldId id="340" r:id="rId8"/>
    <p:sldId id="341" r:id="rId9"/>
    <p:sldId id="342" r:id="rId10"/>
    <p:sldId id="343" r:id="rId11"/>
    <p:sldId id="344" r:id="rId12"/>
    <p:sldId id="345" r:id="rId13"/>
    <p:sldId id="346" r:id="rId14"/>
    <p:sldId id="347" r:id="rId15"/>
    <p:sldId id="348" r:id="rId16"/>
    <p:sldId id="349" r:id="rId17"/>
    <p:sldId id="350" r:id="rId18"/>
    <p:sldId id="352" r:id="rId19"/>
    <p:sldId id="353" r:id="rId20"/>
    <p:sldId id="354" r:id="rId21"/>
    <p:sldId id="355" r:id="rId22"/>
    <p:sldId id="356" r:id="rId23"/>
    <p:sldId id="357" r:id="rId24"/>
    <p:sldId id="358" r:id="rId25"/>
    <p:sldId id="359" r:id="rId26"/>
    <p:sldId id="360" r:id="rId27"/>
    <p:sldId id="361" r:id="rId28"/>
    <p:sldId id="362" r:id="rId29"/>
    <p:sldId id="364" r:id="rId30"/>
    <p:sldId id="370" r:id="rId31"/>
    <p:sldId id="363" r:id="rId32"/>
    <p:sldId id="371" r:id="rId33"/>
    <p:sldId id="372" r:id="rId34"/>
    <p:sldId id="365" r:id="rId35"/>
    <p:sldId id="366" r:id="rId36"/>
    <p:sldId id="367" r:id="rId37"/>
    <p:sldId id="368" r:id="rId38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2488" autoAdjust="0"/>
  </p:normalViewPr>
  <p:slideViewPr>
    <p:cSldViewPr>
      <p:cViewPr varScale="1">
        <p:scale>
          <a:sx n="164" d="100"/>
          <a:sy n="164" d="100"/>
        </p:scale>
        <p:origin x="-840" y="-11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notesMaster" Target="notesMasters/notesMaster1.xml"/><Relationship Id="rId40" Type="http://schemas.openxmlformats.org/officeDocument/2006/relationships/printerSettings" Target="printerSettings/printerSettings1.bin"/><Relationship Id="rId41" Type="http://schemas.openxmlformats.org/officeDocument/2006/relationships/presProps" Target="presProps.xml"/><Relationship Id="rId42" Type="http://schemas.openxmlformats.org/officeDocument/2006/relationships/viewProps" Target="viewProps.xml"/><Relationship Id="rId43" Type="http://schemas.openxmlformats.org/officeDocument/2006/relationships/theme" Target="theme/theme1.xml"/><Relationship Id="rId4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/>
      <dgm:t>
        <a:bodyPr/>
        <a:lstStyle/>
        <a:p>
          <a:r>
            <a:rPr lang="en-US" dirty="0" smtClean="0"/>
            <a:t>Problem recognition</a:t>
          </a:r>
        </a:p>
        <a:p>
          <a:r>
            <a:rPr lang="en-US" dirty="0" smtClean="0">
              <a:solidFill>
                <a:srgbClr val="FF0000"/>
              </a:solidFill>
            </a:rPr>
            <a:t>MOTIVATION</a:t>
          </a:r>
          <a:endParaRPr lang="en-US" dirty="0">
            <a:solidFill>
              <a:srgbClr val="FF0000"/>
            </a:solidFill>
          </a:endParaRPr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</a:p>
        <a:p>
          <a:r>
            <a:rPr lang="en-US" dirty="0" smtClean="0">
              <a:solidFill>
                <a:srgbClr val="FF0000"/>
              </a:solidFill>
            </a:rPr>
            <a:t>ATTITUDE</a:t>
          </a:r>
          <a:endParaRPr lang="en-US" dirty="0">
            <a:solidFill>
              <a:srgbClr val="FF0000"/>
            </a:solidFill>
          </a:endParaRPr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/>
      <dgm:t>
        <a:bodyPr/>
        <a:lstStyle/>
        <a:p>
          <a:r>
            <a:rPr lang="en-US" dirty="0" smtClean="0"/>
            <a:t>Information search  </a:t>
          </a:r>
        </a:p>
        <a:p>
          <a:r>
            <a:rPr lang="en-US" dirty="0" smtClean="0">
              <a:solidFill>
                <a:srgbClr val="FF0000"/>
              </a:solidFill>
            </a:rPr>
            <a:t>PERCEPTION</a:t>
          </a:r>
          <a:endParaRPr lang="en-US" dirty="0">
            <a:solidFill>
              <a:srgbClr val="FF0000"/>
            </a:solidFill>
          </a:endParaRPr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 custScaleX="105477" custScaleY="79797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FF04A700-CA5A-46ED-94B5-3EF496E67CA3}" type="presOf" srcId="{C9DCE2AB-BE99-4BE8-A922-642AC207B3DF}" destId="{06C0B03F-EFD0-45A0-BCC7-D10E5BAB627D}" srcOrd="0" destOrd="0" presId="urn:microsoft.com/office/officeart/2005/8/layout/hProcess9"/>
    <dgm:cxn modelId="{9D6C4876-09A9-464D-86EB-A45819119C92}" type="presOf" srcId="{399B8F26-9839-44E6-9F58-7A2CCEA289AF}" destId="{4EAC41E9-4633-46EE-8F05-835FF744ED62}" srcOrd="0" destOrd="0" presId="urn:microsoft.com/office/officeart/2005/8/layout/hProcess9"/>
    <dgm:cxn modelId="{7EFE6A5B-E1DA-476C-ACD0-C447B3978D1D}" type="presOf" srcId="{4C27FB22-1EFE-429C-8D35-942C1FDF3C6A}" destId="{E665635D-E881-4BA2-BB3D-089D2544E07E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4EAA6385-39E7-4D81-B504-7384D0AF171E}" type="presOf" srcId="{1B59A79E-10DC-49C3-86FE-DC353D15575C}" destId="{A8FC2DB5-9F82-45DB-88E0-5BBD97CCA0D7}" srcOrd="0" destOrd="0" presId="urn:microsoft.com/office/officeart/2005/8/layout/hProcess9"/>
    <dgm:cxn modelId="{1E6494AD-4303-4947-8F7E-EBEEE7200710}" type="presOf" srcId="{2DD2DD8E-66A7-4CB2-A85B-DB6E57AD9A36}" destId="{3342982D-8DDC-414E-95EA-EAE45BD74A6B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6F1B2AD9-ED42-4902-B946-CB6909035E60}" type="presOf" srcId="{7432DD47-4D84-423A-891B-1B67270C9F0B}" destId="{74D809E6-34C8-4B6D-BDAD-708CFC32AAD6}" srcOrd="0" destOrd="0" presId="urn:microsoft.com/office/officeart/2005/8/layout/hProcess9"/>
    <dgm:cxn modelId="{05121F64-B8C0-4C05-917A-73149F0038C9}" type="presParOf" srcId="{A8FC2DB5-9F82-45DB-88E0-5BBD97CCA0D7}" destId="{4CF38C8B-5FD2-4CAA-BB17-0DAE86CC9DDC}" srcOrd="0" destOrd="0" presId="urn:microsoft.com/office/officeart/2005/8/layout/hProcess9"/>
    <dgm:cxn modelId="{B1DA58B2-14A4-436B-800F-1EEDA5915559}" type="presParOf" srcId="{A8FC2DB5-9F82-45DB-88E0-5BBD97CCA0D7}" destId="{6171EF19-7113-4DA9-A52D-81E64CF424FE}" srcOrd="1" destOrd="0" presId="urn:microsoft.com/office/officeart/2005/8/layout/hProcess9"/>
    <dgm:cxn modelId="{488E13EA-0A43-423A-86E4-C5CF96B7DF31}" type="presParOf" srcId="{6171EF19-7113-4DA9-A52D-81E64CF424FE}" destId="{06C0B03F-EFD0-45A0-BCC7-D10E5BAB627D}" srcOrd="0" destOrd="0" presId="urn:microsoft.com/office/officeart/2005/8/layout/hProcess9"/>
    <dgm:cxn modelId="{C87B7505-B693-4DDA-8445-AB3F425EDEF3}" type="presParOf" srcId="{6171EF19-7113-4DA9-A52D-81E64CF424FE}" destId="{2A699B58-0392-4708-99FD-49E5FA56F99C}" srcOrd="1" destOrd="0" presId="urn:microsoft.com/office/officeart/2005/8/layout/hProcess9"/>
    <dgm:cxn modelId="{93FC625A-ED36-4208-A2DE-02A294CF70C7}" type="presParOf" srcId="{6171EF19-7113-4DA9-A52D-81E64CF424FE}" destId="{3342982D-8DDC-414E-95EA-EAE45BD74A6B}" srcOrd="2" destOrd="0" presId="urn:microsoft.com/office/officeart/2005/8/layout/hProcess9"/>
    <dgm:cxn modelId="{CCDA7192-968E-4865-BB9C-22698A01C65C}" type="presParOf" srcId="{6171EF19-7113-4DA9-A52D-81E64CF424FE}" destId="{3EB34C1B-F566-4809-B32B-D36FE6ED18F4}" srcOrd="3" destOrd="0" presId="urn:microsoft.com/office/officeart/2005/8/layout/hProcess9"/>
    <dgm:cxn modelId="{A02E5837-9534-46B1-BE7C-C43C8F4E5198}" type="presParOf" srcId="{6171EF19-7113-4DA9-A52D-81E64CF424FE}" destId="{E665635D-E881-4BA2-BB3D-089D2544E07E}" srcOrd="4" destOrd="0" presId="urn:microsoft.com/office/officeart/2005/8/layout/hProcess9"/>
    <dgm:cxn modelId="{AAD16AA0-95DF-462D-A0CF-3AB264EE78E6}" type="presParOf" srcId="{6171EF19-7113-4DA9-A52D-81E64CF424FE}" destId="{C20DB7C4-4DB9-48C3-8A2B-B0C749234DC9}" srcOrd="5" destOrd="0" presId="urn:microsoft.com/office/officeart/2005/8/layout/hProcess9"/>
    <dgm:cxn modelId="{1CF82943-4064-449B-80ED-144CA96A3C5D}" type="presParOf" srcId="{6171EF19-7113-4DA9-A52D-81E64CF424FE}" destId="{74D809E6-34C8-4B6D-BDAD-708CFC32AAD6}" srcOrd="6" destOrd="0" presId="urn:microsoft.com/office/officeart/2005/8/layout/hProcess9"/>
    <dgm:cxn modelId="{065D737D-B852-4FCB-9FBE-11F6BB753094}" type="presParOf" srcId="{6171EF19-7113-4DA9-A52D-81E64CF424FE}" destId="{19C26C36-AC46-4068-990A-89B64F70F5D2}" srcOrd="7" destOrd="0" presId="urn:microsoft.com/office/officeart/2005/8/layout/hProcess9"/>
    <dgm:cxn modelId="{943ACA9E-01A6-48ED-A4B6-0684F9C0BCF9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Problem recognition</a:t>
          </a:r>
        </a:p>
        <a:p>
          <a:r>
            <a:rPr lang="en-US" dirty="0" smtClean="0">
              <a:solidFill>
                <a:schemeClr val="bg1"/>
              </a:solidFill>
            </a:rPr>
            <a:t>MOTIVATION</a:t>
          </a:r>
          <a:endParaRPr lang="en-US" dirty="0">
            <a:solidFill>
              <a:schemeClr val="bg1"/>
            </a:solidFill>
          </a:endParaRPr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</a:p>
        <a:p>
          <a:r>
            <a:rPr lang="en-US" dirty="0" smtClean="0">
              <a:solidFill>
                <a:srgbClr val="FF0000"/>
              </a:solidFill>
            </a:rPr>
            <a:t>ATTITUDE</a:t>
          </a:r>
          <a:endParaRPr lang="en-US" dirty="0">
            <a:solidFill>
              <a:srgbClr val="FF0000"/>
            </a:solidFill>
          </a:endParaRPr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/>
      <dgm:t>
        <a:bodyPr/>
        <a:lstStyle/>
        <a:p>
          <a:r>
            <a:rPr lang="en-US" dirty="0" smtClean="0"/>
            <a:t>Information search  </a:t>
          </a:r>
        </a:p>
        <a:p>
          <a:r>
            <a:rPr lang="en-US" dirty="0" smtClean="0">
              <a:solidFill>
                <a:srgbClr val="FF0000"/>
              </a:solidFill>
            </a:rPr>
            <a:t>PERCEPTION</a:t>
          </a:r>
          <a:endParaRPr lang="en-US" dirty="0">
            <a:solidFill>
              <a:srgbClr val="FF0000"/>
            </a:solidFill>
          </a:endParaRPr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 custScaleX="105477" custScaleY="79797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EB985E05-27FD-4511-8E2D-002A5EDFFC07}" type="presOf" srcId="{1B59A79E-10DC-49C3-86FE-DC353D15575C}" destId="{A8FC2DB5-9F82-45DB-88E0-5BBD97CCA0D7}" srcOrd="0" destOrd="0" presId="urn:microsoft.com/office/officeart/2005/8/layout/hProcess9"/>
    <dgm:cxn modelId="{4E32E298-E6B2-4DBC-8617-1F0EC25097C1}" type="presOf" srcId="{4C27FB22-1EFE-429C-8D35-942C1FDF3C6A}" destId="{E665635D-E881-4BA2-BB3D-089D2544E07E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BA4EAE2E-7ADE-4D40-85E8-3D55732A8D02}" type="presOf" srcId="{7432DD47-4D84-423A-891B-1B67270C9F0B}" destId="{74D809E6-34C8-4B6D-BDAD-708CFC32AAD6}" srcOrd="0" destOrd="0" presId="urn:microsoft.com/office/officeart/2005/8/layout/hProcess9"/>
    <dgm:cxn modelId="{0E16BDD8-B3E3-44B5-A15A-8BE892DC6B0F}" type="presOf" srcId="{399B8F26-9839-44E6-9F58-7A2CCEA289AF}" destId="{4EAC41E9-4633-46EE-8F05-835FF744ED62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77E41AA6-347F-4741-A454-AAE7055A9D87}" type="presOf" srcId="{2DD2DD8E-66A7-4CB2-A85B-DB6E57AD9A36}" destId="{3342982D-8DDC-414E-95EA-EAE45BD74A6B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8D56E754-8C0F-4A92-B953-CE3354E1150C}" type="presOf" srcId="{C9DCE2AB-BE99-4BE8-A922-642AC207B3DF}" destId="{06C0B03F-EFD0-45A0-BCC7-D10E5BAB627D}" srcOrd="0" destOrd="0" presId="urn:microsoft.com/office/officeart/2005/8/layout/hProcess9"/>
    <dgm:cxn modelId="{DEAA47DB-DE6D-4F7A-A58D-C79AFA72955A}" type="presParOf" srcId="{A8FC2DB5-9F82-45DB-88E0-5BBD97CCA0D7}" destId="{4CF38C8B-5FD2-4CAA-BB17-0DAE86CC9DDC}" srcOrd="0" destOrd="0" presId="urn:microsoft.com/office/officeart/2005/8/layout/hProcess9"/>
    <dgm:cxn modelId="{58C5FA45-E68D-4E70-8054-11BB641A5CAA}" type="presParOf" srcId="{A8FC2DB5-9F82-45DB-88E0-5BBD97CCA0D7}" destId="{6171EF19-7113-4DA9-A52D-81E64CF424FE}" srcOrd="1" destOrd="0" presId="urn:microsoft.com/office/officeart/2005/8/layout/hProcess9"/>
    <dgm:cxn modelId="{464662C7-EC16-4456-BE79-5EC49745FAE6}" type="presParOf" srcId="{6171EF19-7113-4DA9-A52D-81E64CF424FE}" destId="{06C0B03F-EFD0-45A0-BCC7-D10E5BAB627D}" srcOrd="0" destOrd="0" presId="urn:microsoft.com/office/officeart/2005/8/layout/hProcess9"/>
    <dgm:cxn modelId="{E0067BF0-8DA3-4608-9F37-2649EA493F9F}" type="presParOf" srcId="{6171EF19-7113-4DA9-A52D-81E64CF424FE}" destId="{2A699B58-0392-4708-99FD-49E5FA56F99C}" srcOrd="1" destOrd="0" presId="urn:microsoft.com/office/officeart/2005/8/layout/hProcess9"/>
    <dgm:cxn modelId="{A33DAF54-8BC1-49C4-A725-633CC020D58D}" type="presParOf" srcId="{6171EF19-7113-4DA9-A52D-81E64CF424FE}" destId="{3342982D-8DDC-414E-95EA-EAE45BD74A6B}" srcOrd="2" destOrd="0" presId="urn:microsoft.com/office/officeart/2005/8/layout/hProcess9"/>
    <dgm:cxn modelId="{5D139E7D-1DA8-4FEE-ACCB-785FB03DCCDC}" type="presParOf" srcId="{6171EF19-7113-4DA9-A52D-81E64CF424FE}" destId="{3EB34C1B-F566-4809-B32B-D36FE6ED18F4}" srcOrd="3" destOrd="0" presId="urn:microsoft.com/office/officeart/2005/8/layout/hProcess9"/>
    <dgm:cxn modelId="{A268D744-9944-4006-BDE2-8A827A2EC795}" type="presParOf" srcId="{6171EF19-7113-4DA9-A52D-81E64CF424FE}" destId="{E665635D-E881-4BA2-BB3D-089D2544E07E}" srcOrd="4" destOrd="0" presId="urn:microsoft.com/office/officeart/2005/8/layout/hProcess9"/>
    <dgm:cxn modelId="{5D6AF30B-59BB-4AF6-804C-A51777AA5894}" type="presParOf" srcId="{6171EF19-7113-4DA9-A52D-81E64CF424FE}" destId="{C20DB7C4-4DB9-48C3-8A2B-B0C749234DC9}" srcOrd="5" destOrd="0" presId="urn:microsoft.com/office/officeart/2005/8/layout/hProcess9"/>
    <dgm:cxn modelId="{8C97BA1F-EE0E-4210-A915-E24E1242CC2F}" type="presParOf" srcId="{6171EF19-7113-4DA9-A52D-81E64CF424FE}" destId="{74D809E6-34C8-4B6D-BDAD-708CFC32AAD6}" srcOrd="6" destOrd="0" presId="urn:microsoft.com/office/officeart/2005/8/layout/hProcess9"/>
    <dgm:cxn modelId="{694A6660-785D-451D-B9E5-44938F0DD613}" type="presParOf" srcId="{6171EF19-7113-4DA9-A52D-81E64CF424FE}" destId="{19C26C36-AC46-4068-990A-89B64F70F5D2}" srcOrd="7" destOrd="0" presId="urn:microsoft.com/office/officeart/2005/8/layout/hProcess9"/>
    <dgm:cxn modelId="{4B9DFED2-926C-41FC-9102-39AAED75C0AF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Problem recognition</a:t>
          </a:r>
          <a:endParaRPr lang="en-US" dirty="0"/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  <a:endParaRPr lang="en-US" dirty="0"/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/>
      <dgm:t>
        <a:bodyPr/>
        <a:lstStyle/>
        <a:p>
          <a:r>
            <a:rPr lang="en-US" dirty="0" smtClean="0"/>
            <a:t>Information search</a:t>
          </a:r>
          <a:endParaRPr lang="en-US" dirty="0"/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  <a:endParaRPr lang="en-US" dirty="0"/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8D475553-9699-4A82-9073-261C13BBABB7}" type="presOf" srcId="{2DD2DD8E-66A7-4CB2-A85B-DB6E57AD9A36}" destId="{3342982D-8DDC-414E-95EA-EAE45BD74A6B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141C3A42-AF8B-487D-948A-180899A93455}" type="presOf" srcId="{1B59A79E-10DC-49C3-86FE-DC353D15575C}" destId="{A8FC2DB5-9F82-45DB-88E0-5BBD97CCA0D7}" srcOrd="0" destOrd="0" presId="urn:microsoft.com/office/officeart/2005/8/layout/hProcess9"/>
    <dgm:cxn modelId="{346F2CB3-E3F7-4C6F-BA88-D6A5055900A1}" type="presOf" srcId="{C9DCE2AB-BE99-4BE8-A922-642AC207B3DF}" destId="{06C0B03F-EFD0-45A0-BCC7-D10E5BAB627D}" srcOrd="0" destOrd="0" presId="urn:microsoft.com/office/officeart/2005/8/layout/hProcess9"/>
    <dgm:cxn modelId="{80F346BB-072F-44B2-BF53-D3E9CF6BEB80}" type="presOf" srcId="{7432DD47-4D84-423A-891B-1B67270C9F0B}" destId="{74D809E6-34C8-4B6D-BDAD-708CFC32AAD6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3547C611-1B7E-435E-9C4B-FB3509064FFA}" type="presOf" srcId="{4C27FB22-1EFE-429C-8D35-942C1FDF3C6A}" destId="{E665635D-E881-4BA2-BB3D-089D2544E07E}" srcOrd="0" destOrd="0" presId="urn:microsoft.com/office/officeart/2005/8/layout/hProcess9"/>
    <dgm:cxn modelId="{361E4A9D-4621-483C-8FA0-80AE56BC1EFC}" type="presOf" srcId="{399B8F26-9839-44E6-9F58-7A2CCEA289AF}" destId="{4EAC41E9-4633-46EE-8F05-835FF744ED62}" srcOrd="0" destOrd="0" presId="urn:microsoft.com/office/officeart/2005/8/layout/hProcess9"/>
    <dgm:cxn modelId="{EB657219-89CF-4601-AB1B-5E6D99AFC3E7}" type="presParOf" srcId="{A8FC2DB5-9F82-45DB-88E0-5BBD97CCA0D7}" destId="{4CF38C8B-5FD2-4CAA-BB17-0DAE86CC9DDC}" srcOrd="0" destOrd="0" presId="urn:microsoft.com/office/officeart/2005/8/layout/hProcess9"/>
    <dgm:cxn modelId="{E2084119-8CDF-47B8-B3DB-CD3429540B64}" type="presParOf" srcId="{A8FC2DB5-9F82-45DB-88E0-5BBD97CCA0D7}" destId="{6171EF19-7113-4DA9-A52D-81E64CF424FE}" srcOrd="1" destOrd="0" presId="urn:microsoft.com/office/officeart/2005/8/layout/hProcess9"/>
    <dgm:cxn modelId="{3C32E9CE-9A70-4865-BFE6-F8B467E9CC15}" type="presParOf" srcId="{6171EF19-7113-4DA9-A52D-81E64CF424FE}" destId="{06C0B03F-EFD0-45A0-BCC7-D10E5BAB627D}" srcOrd="0" destOrd="0" presId="urn:microsoft.com/office/officeart/2005/8/layout/hProcess9"/>
    <dgm:cxn modelId="{212332B6-143E-4137-A7C7-44BE8B54FE20}" type="presParOf" srcId="{6171EF19-7113-4DA9-A52D-81E64CF424FE}" destId="{2A699B58-0392-4708-99FD-49E5FA56F99C}" srcOrd="1" destOrd="0" presId="urn:microsoft.com/office/officeart/2005/8/layout/hProcess9"/>
    <dgm:cxn modelId="{0F1E6E24-97B7-47FF-BC15-C20F9C47AF0C}" type="presParOf" srcId="{6171EF19-7113-4DA9-A52D-81E64CF424FE}" destId="{3342982D-8DDC-414E-95EA-EAE45BD74A6B}" srcOrd="2" destOrd="0" presId="urn:microsoft.com/office/officeart/2005/8/layout/hProcess9"/>
    <dgm:cxn modelId="{2AA6E10E-09DB-430B-801A-116D66D66AC0}" type="presParOf" srcId="{6171EF19-7113-4DA9-A52D-81E64CF424FE}" destId="{3EB34C1B-F566-4809-B32B-D36FE6ED18F4}" srcOrd="3" destOrd="0" presId="urn:microsoft.com/office/officeart/2005/8/layout/hProcess9"/>
    <dgm:cxn modelId="{3F9D9339-6B2D-4A73-9E1A-4CCA2E3EDD4E}" type="presParOf" srcId="{6171EF19-7113-4DA9-A52D-81E64CF424FE}" destId="{E665635D-E881-4BA2-BB3D-089D2544E07E}" srcOrd="4" destOrd="0" presId="urn:microsoft.com/office/officeart/2005/8/layout/hProcess9"/>
    <dgm:cxn modelId="{C091F1AD-C35D-4208-A57D-B117B6CA88D5}" type="presParOf" srcId="{6171EF19-7113-4DA9-A52D-81E64CF424FE}" destId="{C20DB7C4-4DB9-48C3-8A2B-B0C749234DC9}" srcOrd="5" destOrd="0" presId="urn:microsoft.com/office/officeart/2005/8/layout/hProcess9"/>
    <dgm:cxn modelId="{58E62CA1-F51D-4D2C-ABC2-147D1741D41A}" type="presParOf" srcId="{6171EF19-7113-4DA9-A52D-81E64CF424FE}" destId="{74D809E6-34C8-4B6D-BDAD-708CFC32AAD6}" srcOrd="6" destOrd="0" presId="urn:microsoft.com/office/officeart/2005/8/layout/hProcess9"/>
    <dgm:cxn modelId="{DC0D283A-0278-446F-AA08-F851E7F21E08}" type="presParOf" srcId="{6171EF19-7113-4DA9-A52D-81E64CF424FE}" destId="{19C26C36-AC46-4068-990A-89B64F70F5D2}" srcOrd="7" destOrd="0" presId="urn:microsoft.com/office/officeart/2005/8/layout/hProcess9"/>
    <dgm:cxn modelId="{AA13A737-2D72-410E-BD72-7AD96C5E791C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Problem recognition</a:t>
          </a:r>
          <a:endParaRPr lang="en-US" dirty="0"/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  <a:endParaRPr lang="en-US" dirty="0"/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/>
      <dgm:t>
        <a:bodyPr/>
        <a:lstStyle/>
        <a:p>
          <a:r>
            <a:rPr lang="en-US" dirty="0" smtClean="0"/>
            <a:t>Information search</a:t>
          </a:r>
          <a:endParaRPr lang="en-US" dirty="0"/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  <a:endParaRPr lang="en-US" dirty="0"/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1066AF78-F734-4B81-8D05-F420870FE663}" type="presOf" srcId="{4C27FB22-1EFE-429C-8D35-942C1FDF3C6A}" destId="{E665635D-E881-4BA2-BB3D-089D2544E07E}" srcOrd="0" destOrd="0" presId="urn:microsoft.com/office/officeart/2005/8/layout/hProcess9"/>
    <dgm:cxn modelId="{4B828B41-7862-4B2B-B124-C5FA822329D1}" type="presOf" srcId="{C9DCE2AB-BE99-4BE8-A922-642AC207B3DF}" destId="{06C0B03F-EFD0-45A0-BCC7-D10E5BAB627D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64446413-7D92-434B-9250-5ECEB28BD31B}" type="presOf" srcId="{2DD2DD8E-66A7-4CB2-A85B-DB6E57AD9A36}" destId="{3342982D-8DDC-414E-95EA-EAE45BD74A6B}" srcOrd="0" destOrd="0" presId="urn:microsoft.com/office/officeart/2005/8/layout/hProcess9"/>
    <dgm:cxn modelId="{256DBCB1-A9D6-49BD-9412-4116A3D4B1F6}" type="presOf" srcId="{399B8F26-9839-44E6-9F58-7A2CCEA289AF}" destId="{4EAC41E9-4633-46EE-8F05-835FF744ED62}" srcOrd="0" destOrd="0" presId="urn:microsoft.com/office/officeart/2005/8/layout/hProcess9"/>
    <dgm:cxn modelId="{E3892BDD-C2C9-44E3-8FA4-270C1AB44EF5}" type="presOf" srcId="{7432DD47-4D84-423A-891B-1B67270C9F0B}" destId="{74D809E6-34C8-4B6D-BDAD-708CFC32AAD6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8AE58BA0-A327-4A7A-A2DC-A9AE124C56EC}" type="presOf" srcId="{1B59A79E-10DC-49C3-86FE-DC353D15575C}" destId="{A8FC2DB5-9F82-45DB-88E0-5BBD97CCA0D7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AAB43E29-3207-4722-B922-C041E84E48B5}" type="presParOf" srcId="{A8FC2DB5-9F82-45DB-88E0-5BBD97CCA0D7}" destId="{4CF38C8B-5FD2-4CAA-BB17-0DAE86CC9DDC}" srcOrd="0" destOrd="0" presId="urn:microsoft.com/office/officeart/2005/8/layout/hProcess9"/>
    <dgm:cxn modelId="{A2EF5C01-DD03-4AA3-8E74-1830E279A3E5}" type="presParOf" srcId="{A8FC2DB5-9F82-45DB-88E0-5BBD97CCA0D7}" destId="{6171EF19-7113-4DA9-A52D-81E64CF424FE}" srcOrd="1" destOrd="0" presId="urn:microsoft.com/office/officeart/2005/8/layout/hProcess9"/>
    <dgm:cxn modelId="{107EE457-9D16-4CEC-9A49-B11C944925F5}" type="presParOf" srcId="{6171EF19-7113-4DA9-A52D-81E64CF424FE}" destId="{06C0B03F-EFD0-45A0-BCC7-D10E5BAB627D}" srcOrd="0" destOrd="0" presId="urn:microsoft.com/office/officeart/2005/8/layout/hProcess9"/>
    <dgm:cxn modelId="{F3212FDC-8678-4C85-ACF4-BAA2850D7C35}" type="presParOf" srcId="{6171EF19-7113-4DA9-A52D-81E64CF424FE}" destId="{2A699B58-0392-4708-99FD-49E5FA56F99C}" srcOrd="1" destOrd="0" presId="urn:microsoft.com/office/officeart/2005/8/layout/hProcess9"/>
    <dgm:cxn modelId="{4BCB707D-DEB5-444B-B6DA-0617490B796C}" type="presParOf" srcId="{6171EF19-7113-4DA9-A52D-81E64CF424FE}" destId="{3342982D-8DDC-414E-95EA-EAE45BD74A6B}" srcOrd="2" destOrd="0" presId="urn:microsoft.com/office/officeart/2005/8/layout/hProcess9"/>
    <dgm:cxn modelId="{4FBC32DE-880E-411F-B115-65DBA2AF9EAA}" type="presParOf" srcId="{6171EF19-7113-4DA9-A52D-81E64CF424FE}" destId="{3EB34C1B-F566-4809-B32B-D36FE6ED18F4}" srcOrd="3" destOrd="0" presId="urn:microsoft.com/office/officeart/2005/8/layout/hProcess9"/>
    <dgm:cxn modelId="{2A7AA051-F06B-44AC-9345-E790ABBB3771}" type="presParOf" srcId="{6171EF19-7113-4DA9-A52D-81E64CF424FE}" destId="{E665635D-E881-4BA2-BB3D-089D2544E07E}" srcOrd="4" destOrd="0" presId="urn:microsoft.com/office/officeart/2005/8/layout/hProcess9"/>
    <dgm:cxn modelId="{57BF5522-6363-49CC-A1B7-F58934C9066C}" type="presParOf" srcId="{6171EF19-7113-4DA9-A52D-81E64CF424FE}" destId="{C20DB7C4-4DB9-48C3-8A2B-B0C749234DC9}" srcOrd="5" destOrd="0" presId="urn:microsoft.com/office/officeart/2005/8/layout/hProcess9"/>
    <dgm:cxn modelId="{226F383C-A2CE-44C7-8811-18A5D0AA190B}" type="presParOf" srcId="{6171EF19-7113-4DA9-A52D-81E64CF424FE}" destId="{74D809E6-34C8-4B6D-BDAD-708CFC32AAD6}" srcOrd="6" destOrd="0" presId="urn:microsoft.com/office/officeart/2005/8/layout/hProcess9"/>
    <dgm:cxn modelId="{18227E87-6CE9-4E54-BB05-644CE3C625D5}" type="presParOf" srcId="{6171EF19-7113-4DA9-A52D-81E64CF424FE}" destId="{19C26C36-AC46-4068-990A-89B64F70F5D2}" srcOrd="7" destOrd="0" presId="urn:microsoft.com/office/officeart/2005/8/layout/hProcess9"/>
    <dgm:cxn modelId="{2AD96B79-1177-4985-9438-8D94379D7271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Problem recognition</a:t>
          </a:r>
          <a:endParaRPr lang="en-US" dirty="0"/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  <a:endParaRPr lang="en-US" dirty="0"/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/>
      <dgm:t>
        <a:bodyPr/>
        <a:lstStyle/>
        <a:p>
          <a:r>
            <a:rPr lang="en-US" dirty="0" smtClean="0"/>
            <a:t>Information search</a:t>
          </a:r>
          <a:endParaRPr lang="en-US" dirty="0"/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  <a:endParaRPr lang="en-US" dirty="0"/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7D47960-8C1F-4478-946B-EFBEA29B603C}" type="presOf" srcId="{2DD2DD8E-66A7-4CB2-A85B-DB6E57AD9A36}" destId="{3342982D-8DDC-414E-95EA-EAE45BD74A6B}" srcOrd="0" destOrd="0" presId="urn:microsoft.com/office/officeart/2005/8/layout/hProcess9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9EB6E306-CEEA-451D-A30F-5E4329CF4F9D}" type="presOf" srcId="{C9DCE2AB-BE99-4BE8-A922-642AC207B3DF}" destId="{06C0B03F-EFD0-45A0-BCC7-D10E5BAB627D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BA6E4937-4FE3-47BB-873E-5BABEB10101B}" type="presOf" srcId="{1B59A79E-10DC-49C3-86FE-DC353D15575C}" destId="{A8FC2DB5-9F82-45DB-88E0-5BBD97CCA0D7}" srcOrd="0" destOrd="0" presId="urn:microsoft.com/office/officeart/2005/8/layout/hProcess9"/>
    <dgm:cxn modelId="{16F07FE1-7F98-4A5A-B271-5A696E746FD5}" type="presOf" srcId="{399B8F26-9839-44E6-9F58-7A2CCEA289AF}" destId="{4EAC41E9-4633-46EE-8F05-835FF744ED62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A61F2C25-6BBF-4538-A8B0-7809F51CD6F2}" type="presOf" srcId="{4C27FB22-1EFE-429C-8D35-942C1FDF3C6A}" destId="{E665635D-E881-4BA2-BB3D-089D2544E07E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ACAA0DA1-765A-4A1A-A5C8-EF415EE35AED}" type="presOf" srcId="{7432DD47-4D84-423A-891B-1B67270C9F0B}" destId="{74D809E6-34C8-4B6D-BDAD-708CFC32AAD6}" srcOrd="0" destOrd="0" presId="urn:microsoft.com/office/officeart/2005/8/layout/hProcess9"/>
    <dgm:cxn modelId="{71611C90-3BB7-45D9-B13F-675E78BFDAD6}" type="presParOf" srcId="{A8FC2DB5-9F82-45DB-88E0-5BBD97CCA0D7}" destId="{4CF38C8B-5FD2-4CAA-BB17-0DAE86CC9DDC}" srcOrd="0" destOrd="0" presId="urn:microsoft.com/office/officeart/2005/8/layout/hProcess9"/>
    <dgm:cxn modelId="{6A15DE58-EA91-494D-8575-814521D52FF2}" type="presParOf" srcId="{A8FC2DB5-9F82-45DB-88E0-5BBD97CCA0D7}" destId="{6171EF19-7113-4DA9-A52D-81E64CF424FE}" srcOrd="1" destOrd="0" presId="urn:microsoft.com/office/officeart/2005/8/layout/hProcess9"/>
    <dgm:cxn modelId="{9A283659-9FA8-45AB-8D65-C0D7DE31C285}" type="presParOf" srcId="{6171EF19-7113-4DA9-A52D-81E64CF424FE}" destId="{06C0B03F-EFD0-45A0-BCC7-D10E5BAB627D}" srcOrd="0" destOrd="0" presId="urn:microsoft.com/office/officeart/2005/8/layout/hProcess9"/>
    <dgm:cxn modelId="{DDABF0AE-982A-4A3F-A2B7-6DE9E2160058}" type="presParOf" srcId="{6171EF19-7113-4DA9-A52D-81E64CF424FE}" destId="{2A699B58-0392-4708-99FD-49E5FA56F99C}" srcOrd="1" destOrd="0" presId="urn:microsoft.com/office/officeart/2005/8/layout/hProcess9"/>
    <dgm:cxn modelId="{F4E7B99F-5D25-403A-9B2C-4DB7DB83EC7B}" type="presParOf" srcId="{6171EF19-7113-4DA9-A52D-81E64CF424FE}" destId="{3342982D-8DDC-414E-95EA-EAE45BD74A6B}" srcOrd="2" destOrd="0" presId="urn:microsoft.com/office/officeart/2005/8/layout/hProcess9"/>
    <dgm:cxn modelId="{3E074569-1CB4-4143-A378-21E9A280C199}" type="presParOf" srcId="{6171EF19-7113-4DA9-A52D-81E64CF424FE}" destId="{3EB34C1B-F566-4809-B32B-D36FE6ED18F4}" srcOrd="3" destOrd="0" presId="urn:microsoft.com/office/officeart/2005/8/layout/hProcess9"/>
    <dgm:cxn modelId="{EBF2009B-C11F-4AB2-AB39-9FFA7B8D70BE}" type="presParOf" srcId="{6171EF19-7113-4DA9-A52D-81E64CF424FE}" destId="{E665635D-E881-4BA2-BB3D-089D2544E07E}" srcOrd="4" destOrd="0" presId="urn:microsoft.com/office/officeart/2005/8/layout/hProcess9"/>
    <dgm:cxn modelId="{AC9C4977-C3F6-4D6D-9C6E-A81B1D9B0C10}" type="presParOf" srcId="{6171EF19-7113-4DA9-A52D-81E64CF424FE}" destId="{C20DB7C4-4DB9-48C3-8A2B-B0C749234DC9}" srcOrd="5" destOrd="0" presId="urn:microsoft.com/office/officeart/2005/8/layout/hProcess9"/>
    <dgm:cxn modelId="{48A3C37D-466D-4281-90E5-9CCB3DDE41BC}" type="presParOf" srcId="{6171EF19-7113-4DA9-A52D-81E64CF424FE}" destId="{74D809E6-34C8-4B6D-BDAD-708CFC32AAD6}" srcOrd="6" destOrd="0" presId="urn:microsoft.com/office/officeart/2005/8/layout/hProcess9"/>
    <dgm:cxn modelId="{F1F2AEA2-4F5E-4443-9688-9C1A96B30E8F}" type="presParOf" srcId="{6171EF19-7113-4DA9-A52D-81E64CF424FE}" destId="{19C26C36-AC46-4068-990A-89B64F70F5D2}" srcOrd="7" destOrd="0" presId="urn:microsoft.com/office/officeart/2005/8/layout/hProcess9"/>
    <dgm:cxn modelId="{7D358E63-5C33-4541-814F-D36447C65FDA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/>
      <dgm:t>
        <a:bodyPr/>
        <a:lstStyle/>
        <a:p>
          <a:r>
            <a:rPr lang="en-US" dirty="0" smtClean="0"/>
            <a:t>Problem recognition</a:t>
          </a:r>
        </a:p>
        <a:p>
          <a:r>
            <a:rPr lang="en-US" dirty="0" smtClean="0">
              <a:solidFill>
                <a:srgbClr val="FF0000"/>
              </a:solidFill>
            </a:rPr>
            <a:t>MOTIVATION</a:t>
          </a:r>
          <a:endParaRPr lang="en-US" dirty="0">
            <a:solidFill>
              <a:srgbClr val="FF0000"/>
            </a:solidFill>
          </a:endParaRPr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</a:p>
        <a:p>
          <a:r>
            <a:rPr lang="en-US" dirty="0" smtClean="0">
              <a:solidFill>
                <a:srgbClr val="FF0000"/>
              </a:solidFill>
            </a:rPr>
            <a:t>ATTITUDE</a:t>
          </a:r>
          <a:endParaRPr lang="en-US" dirty="0">
            <a:solidFill>
              <a:srgbClr val="FF0000"/>
            </a:solidFill>
          </a:endParaRPr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Information search  </a:t>
          </a:r>
        </a:p>
        <a:p>
          <a:r>
            <a:rPr lang="en-US" dirty="0" smtClean="0">
              <a:solidFill>
                <a:schemeClr val="bg1"/>
              </a:solidFill>
            </a:rPr>
            <a:t>PERCEPTION</a:t>
          </a:r>
          <a:endParaRPr lang="en-US" dirty="0">
            <a:solidFill>
              <a:schemeClr val="bg1"/>
            </a:solidFill>
          </a:endParaRPr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 custScaleX="105477" custScaleY="79797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824006F2-DF64-4AAE-A2AD-7DC242ECE765}" type="presOf" srcId="{4C27FB22-1EFE-429C-8D35-942C1FDF3C6A}" destId="{E665635D-E881-4BA2-BB3D-089D2544E07E}" srcOrd="0" destOrd="0" presId="urn:microsoft.com/office/officeart/2005/8/layout/hProcess9"/>
    <dgm:cxn modelId="{AA20D218-42A7-4C82-B831-847C5D6B81F9}" type="presOf" srcId="{399B8F26-9839-44E6-9F58-7A2CCEA289AF}" destId="{4EAC41E9-4633-46EE-8F05-835FF744ED62}" srcOrd="0" destOrd="0" presId="urn:microsoft.com/office/officeart/2005/8/layout/hProcess9"/>
    <dgm:cxn modelId="{4CF86A95-9A43-4A4E-9C31-D64652E9C1D1}" type="presOf" srcId="{7432DD47-4D84-423A-891B-1B67270C9F0B}" destId="{74D809E6-34C8-4B6D-BDAD-708CFC32AAD6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F53A8ADD-E432-4D6F-AA1F-A3606BA870AB}" type="presOf" srcId="{1B59A79E-10DC-49C3-86FE-DC353D15575C}" destId="{A8FC2DB5-9F82-45DB-88E0-5BBD97CCA0D7}" srcOrd="0" destOrd="0" presId="urn:microsoft.com/office/officeart/2005/8/layout/hProcess9"/>
    <dgm:cxn modelId="{5F3CFABC-5DFD-49E9-84F8-55FF88591F36}" type="presOf" srcId="{C9DCE2AB-BE99-4BE8-A922-642AC207B3DF}" destId="{06C0B03F-EFD0-45A0-BCC7-D10E5BAB627D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ECBCA9DE-E800-4215-ABF7-32CFE57E5417}" type="presOf" srcId="{2DD2DD8E-66A7-4CB2-A85B-DB6E57AD9A36}" destId="{3342982D-8DDC-414E-95EA-EAE45BD74A6B}" srcOrd="0" destOrd="0" presId="urn:microsoft.com/office/officeart/2005/8/layout/hProcess9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A90A976F-26B1-4220-A9AD-620008CF19E7}" type="presParOf" srcId="{A8FC2DB5-9F82-45DB-88E0-5BBD97CCA0D7}" destId="{4CF38C8B-5FD2-4CAA-BB17-0DAE86CC9DDC}" srcOrd="0" destOrd="0" presId="urn:microsoft.com/office/officeart/2005/8/layout/hProcess9"/>
    <dgm:cxn modelId="{A085FC4C-F850-4641-9FF6-B52EECBAF87D}" type="presParOf" srcId="{A8FC2DB5-9F82-45DB-88E0-5BBD97CCA0D7}" destId="{6171EF19-7113-4DA9-A52D-81E64CF424FE}" srcOrd="1" destOrd="0" presId="urn:microsoft.com/office/officeart/2005/8/layout/hProcess9"/>
    <dgm:cxn modelId="{75BCBE8C-0632-4EB2-95BF-29DC71134CDB}" type="presParOf" srcId="{6171EF19-7113-4DA9-A52D-81E64CF424FE}" destId="{06C0B03F-EFD0-45A0-BCC7-D10E5BAB627D}" srcOrd="0" destOrd="0" presId="urn:microsoft.com/office/officeart/2005/8/layout/hProcess9"/>
    <dgm:cxn modelId="{75517882-F4AB-4402-8090-D4852B2DBA30}" type="presParOf" srcId="{6171EF19-7113-4DA9-A52D-81E64CF424FE}" destId="{2A699B58-0392-4708-99FD-49E5FA56F99C}" srcOrd="1" destOrd="0" presId="urn:microsoft.com/office/officeart/2005/8/layout/hProcess9"/>
    <dgm:cxn modelId="{700B0B97-7B66-49AD-B8F4-354E7664378F}" type="presParOf" srcId="{6171EF19-7113-4DA9-A52D-81E64CF424FE}" destId="{3342982D-8DDC-414E-95EA-EAE45BD74A6B}" srcOrd="2" destOrd="0" presId="urn:microsoft.com/office/officeart/2005/8/layout/hProcess9"/>
    <dgm:cxn modelId="{E19AF444-160C-42A1-A7E2-6162849773AC}" type="presParOf" srcId="{6171EF19-7113-4DA9-A52D-81E64CF424FE}" destId="{3EB34C1B-F566-4809-B32B-D36FE6ED18F4}" srcOrd="3" destOrd="0" presId="urn:microsoft.com/office/officeart/2005/8/layout/hProcess9"/>
    <dgm:cxn modelId="{955B8385-F3A1-4DA4-95F9-8A3A706A0D6F}" type="presParOf" srcId="{6171EF19-7113-4DA9-A52D-81E64CF424FE}" destId="{E665635D-E881-4BA2-BB3D-089D2544E07E}" srcOrd="4" destOrd="0" presId="urn:microsoft.com/office/officeart/2005/8/layout/hProcess9"/>
    <dgm:cxn modelId="{864A6358-C0AB-477C-A07D-D6074053345D}" type="presParOf" srcId="{6171EF19-7113-4DA9-A52D-81E64CF424FE}" destId="{C20DB7C4-4DB9-48C3-8A2B-B0C749234DC9}" srcOrd="5" destOrd="0" presId="urn:microsoft.com/office/officeart/2005/8/layout/hProcess9"/>
    <dgm:cxn modelId="{43C4F898-9A54-45B6-B997-2B05F08673C4}" type="presParOf" srcId="{6171EF19-7113-4DA9-A52D-81E64CF424FE}" destId="{74D809E6-34C8-4B6D-BDAD-708CFC32AAD6}" srcOrd="6" destOrd="0" presId="urn:microsoft.com/office/officeart/2005/8/layout/hProcess9"/>
    <dgm:cxn modelId="{C9A7587C-F562-442C-8506-ED3083A38C61}" type="presParOf" srcId="{6171EF19-7113-4DA9-A52D-81E64CF424FE}" destId="{19C26C36-AC46-4068-990A-89B64F70F5D2}" srcOrd="7" destOrd="0" presId="urn:microsoft.com/office/officeart/2005/8/layout/hProcess9"/>
    <dgm:cxn modelId="{843FD3F7-4B90-4DBF-A42E-A3A0150F1D5C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Problem recognition</a:t>
          </a:r>
          <a:endParaRPr lang="en-US" dirty="0"/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  <a:endParaRPr lang="en-US" dirty="0"/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Information search</a:t>
          </a:r>
          <a:endParaRPr lang="en-US" dirty="0"/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  <a:endParaRPr lang="en-US" dirty="0"/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EC575E7-5538-4BAD-850A-3604EDE50461}" type="presOf" srcId="{2DD2DD8E-66A7-4CB2-A85B-DB6E57AD9A36}" destId="{3342982D-8DDC-414E-95EA-EAE45BD74A6B}" srcOrd="0" destOrd="0" presId="urn:microsoft.com/office/officeart/2005/8/layout/hProcess9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CAF2D4D8-7F51-4CE4-B7D2-6714DBC76F6B}" type="presOf" srcId="{399B8F26-9839-44E6-9F58-7A2CCEA289AF}" destId="{4EAC41E9-4633-46EE-8F05-835FF744ED62}" srcOrd="0" destOrd="0" presId="urn:microsoft.com/office/officeart/2005/8/layout/hProcess9"/>
    <dgm:cxn modelId="{6EE2E187-9921-457B-9131-FE496F30D873}" type="presOf" srcId="{C9DCE2AB-BE99-4BE8-A922-642AC207B3DF}" destId="{06C0B03F-EFD0-45A0-BCC7-D10E5BAB627D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C5CB8471-D222-43A3-A148-3E08BCF255CE}" type="presOf" srcId="{7432DD47-4D84-423A-891B-1B67270C9F0B}" destId="{74D809E6-34C8-4B6D-BDAD-708CFC32AAD6}" srcOrd="0" destOrd="0" presId="urn:microsoft.com/office/officeart/2005/8/layout/hProcess9"/>
    <dgm:cxn modelId="{1E40B11A-9216-4044-9CAA-D916D7163208}" type="presOf" srcId="{4C27FB22-1EFE-429C-8D35-942C1FDF3C6A}" destId="{E665635D-E881-4BA2-BB3D-089D2544E07E}" srcOrd="0" destOrd="0" presId="urn:microsoft.com/office/officeart/2005/8/layout/hProcess9"/>
    <dgm:cxn modelId="{EB3B1808-D81C-45D4-AD5D-FF08AD110D35}" type="presOf" srcId="{1B59A79E-10DC-49C3-86FE-DC353D15575C}" destId="{A8FC2DB5-9F82-45DB-88E0-5BBD97CCA0D7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B3F76A37-110E-47CD-AC4E-5DE79ADD39BA}" type="presParOf" srcId="{A8FC2DB5-9F82-45DB-88E0-5BBD97CCA0D7}" destId="{4CF38C8B-5FD2-4CAA-BB17-0DAE86CC9DDC}" srcOrd="0" destOrd="0" presId="urn:microsoft.com/office/officeart/2005/8/layout/hProcess9"/>
    <dgm:cxn modelId="{E2CAC347-39B4-4D30-A581-CAF1DD530D87}" type="presParOf" srcId="{A8FC2DB5-9F82-45DB-88E0-5BBD97CCA0D7}" destId="{6171EF19-7113-4DA9-A52D-81E64CF424FE}" srcOrd="1" destOrd="0" presId="urn:microsoft.com/office/officeart/2005/8/layout/hProcess9"/>
    <dgm:cxn modelId="{80238339-7373-4203-8D55-4088D8516244}" type="presParOf" srcId="{6171EF19-7113-4DA9-A52D-81E64CF424FE}" destId="{06C0B03F-EFD0-45A0-BCC7-D10E5BAB627D}" srcOrd="0" destOrd="0" presId="urn:microsoft.com/office/officeart/2005/8/layout/hProcess9"/>
    <dgm:cxn modelId="{5225633E-F1DD-436C-AD8A-2CAB9A367512}" type="presParOf" srcId="{6171EF19-7113-4DA9-A52D-81E64CF424FE}" destId="{2A699B58-0392-4708-99FD-49E5FA56F99C}" srcOrd="1" destOrd="0" presId="urn:microsoft.com/office/officeart/2005/8/layout/hProcess9"/>
    <dgm:cxn modelId="{C974D4F4-BCAF-4D3F-AAED-04159A7F899B}" type="presParOf" srcId="{6171EF19-7113-4DA9-A52D-81E64CF424FE}" destId="{3342982D-8DDC-414E-95EA-EAE45BD74A6B}" srcOrd="2" destOrd="0" presId="urn:microsoft.com/office/officeart/2005/8/layout/hProcess9"/>
    <dgm:cxn modelId="{874C770F-1FE7-4D33-90F4-646DF57884E6}" type="presParOf" srcId="{6171EF19-7113-4DA9-A52D-81E64CF424FE}" destId="{3EB34C1B-F566-4809-B32B-D36FE6ED18F4}" srcOrd="3" destOrd="0" presId="urn:microsoft.com/office/officeart/2005/8/layout/hProcess9"/>
    <dgm:cxn modelId="{6C25FF12-B831-400D-B01A-9E7020189D7F}" type="presParOf" srcId="{6171EF19-7113-4DA9-A52D-81E64CF424FE}" destId="{E665635D-E881-4BA2-BB3D-089D2544E07E}" srcOrd="4" destOrd="0" presId="urn:microsoft.com/office/officeart/2005/8/layout/hProcess9"/>
    <dgm:cxn modelId="{17E8A784-7952-4C97-8135-ABED96F32E47}" type="presParOf" srcId="{6171EF19-7113-4DA9-A52D-81E64CF424FE}" destId="{C20DB7C4-4DB9-48C3-8A2B-B0C749234DC9}" srcOrd="5" destOrd="0" presId="urn:microsoft.com/office/officeart/2005/8/layout/hProcess9"/>
    <dgm:cxn modelId="{69167FC3-43D0-4B2E-8903-736615986801}" type="presParOf" srcId="{6171EF19-7113-4DA9-A52D-81E64CF424FE}" destId="{74D809E6-34C8-4B6D-BDAD-708CFC32AAD6}" srcOrd="6" destOrd="0" presId="urn:microsoft.com/office/officeart/2005/8/layout/hProcess9"/>
    <dgm:cxn modelId="{D18C121B-DC82-49C3-8708-57ED37928488}" type="presParOf" srcId="{6171EF19-7113-4DA9-A52D-81E64CF424FE}" destId="{19C26C36-AC46-4068-990A-89B64F70F5D2}" srcOrd="7" destOrd="0" presId="urn:microsoft.com/office/officeart/2005/8/layout/hProcess9"/>
    <dgm:cxn modelId="{35BEF297-8821-4313-B7C8-80B6805FDF35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Problem recognition</a:t>
          </a:r>
          <a:endParaRPr lang="en-US" dirty="0"/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  <a:endParaRPr lang="en-US" dirty="0"/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Information search</a:t>
          </a:r>
          <a:endParaRPr lang="en-US" dirty="0"/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  <a:endParaRPr lang="en-US" dirty="0"/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3807EE4-BAFB-4522-A9CA-5212AFDE74DB}" type="presOf" srcId="{4C27FB22-1EFE-429C-8D35-942C1FDF3C6A}" destId="{E665635D-E881-4BA2-BB3D-089D2544E07E}" srcOrd="0" destOrd="0" presId="urn:microsoft.com/office/officeart/2005/8/layout/hProcess9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91501E86-F1AE-45B1-B31D-F6761D824406}" type="presOf" srcId="{399B8F26-9839-44E6-9F58-7A2CCEA289AF}" destId="{4EAC41E9-4633-46EE-8F05-835FF744ED62}" srcOrd="0" destOrd="0" presId="urn:microsoft.com/office/officeart/2005/8/layout/hProcess9"/>
    <dgm:cxn modelId="{20B7ECE5-1F9F-43EB-8AF8-2F4661381197}" type="presOf" srcId="{7432DD47-4D84-423A-891B-1B67270C9F0B}" destId="{74D809E6-34C8-4B6D-BDAD-708CFC32AAD6}" srcOrd="0" destOrd="0" presId="urn:microsoft.com/office/officeart/2005/8/layout/hProcess9"/>
    <dgm:cxn modelId="{109E3E1A-E288-4C55-BE88-6B775C626A66}" type="presOf" srcId="{C9DCE2AB-BE99-4BE8-A922-642AC207B3DF}" destId="{06C0B03F-EFD0-45A0-BCC7-D10E5BAB627D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F54633B6-4DFC-474B-9DCC-DF7F63C3C3AF}" type="presOf" srcId="{1B59A79E-10DC-49C3-86FE-DC353D15575C}" destId="{A8FC2DB5-9F82-45DB-88E0-5BBD97CCA0D7}" srcOrd="0" destOrd="0" presId="urn:microsoft.com/office/officeart/2005/8/layout/hProcess9"/>
    <dgm:cxn modelId="{CA62C137-FE9B-4B1D-81C6-D71AD1769411}" type="presOf" srcId="{2DD2DD8E-66A7-4CB2-A85B-DB6E57AD9A36}" destId="{3342982D-8DDC-414E-95EA-EAE45BD74A6B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ECEC90A2-47BA-4D74-8CBB-21AA47B626D8}" type="presParOf" srcId="{A8FC2DB5-9F82-45DB-88E0-5BBD97CCA0D7}" destId="{4CF38C8B-5FD2-4CAA-BB17-0DAE86CC9DDC}" srcOrd="0" destOrd="0" presId="urn:microsoft.com/office/officeart/2005/8/layout/hProcess9"/>
    <dgm:cxn modelId="{B8084FC7-9E40-4A75-A911-E87FA1B9D8C3}" type="presParOf" srcId="{A8FC2DB5-9F82-45DB-88E0-5BBD97CCA0D7}" destId="{6171EF19-7113-4DA9-A52D-81E64CF424FE}" srcOrd="1" destOrd="0" presId="urn:microsoft.com/office/officeart/2005/8/layout/hProcess9"/>
    <dgm:cxn modelId="{D9A1BB10-C569-4133-A075-5C8F19028E98}" type="presParOf" srcId="{6171EF19-7113-4DA9-A52D-81E64CF424FE}" destId="{06C0B03F-EFD0-45A0-BCC7-D10E5BAB627D}" srcOrd="0" destOrd="0" presId="urn:microsoft.com/office/officeart/2005/8/layout/hProcess9"/>
    <dgm:cxn modelId="{1D27A43E-2ED0-49F5-8E47-5A8CAD773379}" type="presParOf" srcId="{6171EF19-7113-4DA9-A52D-81E64CF424FE}" destId="{2A699B58-0392-4708-99FD-49E5FA56F99C}" srcOrd="1" destOrd="0" presId="urn:microsoft.com/office/officeart/2005/8/layout/hProcess9"/>
    <dgm:cxn modelId="{E7F0F736-ED30-483F-AA9A-932C723B43BB}" type="presParOf" srcId="{6171EF19-7113-4DA9-A52D-81E64CF424FE}" destId="{3342982D-8DDC-414E-95EA-EAE45BD74A6B}" srcOrd="2" destOrd="0" presId="urn:microsoft.com/office/officeart/2005/8/layout/hProcess9"/>
    <dgm:cxn modelId="{311F6E4C-5663-473B-81CA-94D40598613C}" type="presParOf" srcId="{6171EF19-7113-4DA9-A52D-81E64CF424FE}" destId="{3EB34C1B-F566-4809-B32B-D36FE6ED18F4}" srcOrd="3" destOrd="0" presId="urn:microsoft.com/office/officeart/2005/8/layout/hProcess9"/>
    <dgm:cxn modelId="{2BDA7626-53C6-4AE0-9BBC-CB2A040C4722}" type="presParOf" srcId="{6171EF19-7113-4DA9-A52D-81E64CF424FE}" destId="{E665635D-E881-4BA2-BB3D-089D2544E07E}" srcOrd="4" destOrd="0" presId="urn:microsoft.com/office/officeart/2005/8/layout/hProcess9"/>
    <dgm:cxn modelId="{545331C4-D725-489B-8A1A-7E3F45D776B8}" type="presParOf" srcId="{6171EF19-7113-4DA9-A52D-81E64CF424FE}" destId="{C20DB7C4-4DB9-48C3-8A2B-B0C749234DC9}" srcOrd="5" destOrd="0" presId="urn:microsoft.com/office/officeart/2005/8/layout/hProcess9"/>
    <dgm:cxn modelId="{75962CC1-991B-431B-92C4-A9CD1DDFE6AE}" type="presParOf" srcId="{6171EF19-7113-4DA9-A52D-81E64CF424FE}" destId="{74D809E6-34C8-4B6D-BDAD-708CFC32AAD6}" srcOrd="6" destOrd="0" presId="urn:microsoft.com/office/officeart/2005/8/layout/hProcess9"/>
    <dgm:cxn modelId="{5228D361-72FE-4DDA-9CAD-6C0159A3DFD5}" type="presParOf" srcId="{6171EF19-7113-4DA9-A52D-81E64CF424FE}" destId="{19C26C36-AC46-4068-990A-89B64F70F5D2}" srcOrd="7" destOrd="0" presId="urn:microsoft.com/office/officeart/2005/8/layout/hProcess9"/>
    <dgm:cxn modelId="{089064EB-E6E1-4CC1-B9B7-2044FE82F682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Problem recognition</a:t>
          </a:r>
          <a:endParaRPr lang="en-US" dirty="0"/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  <a:endParaRPr lang="en-US" dirty="0"/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Information search</a:t>
          </a:r>
          <a:endParaRPr lang="en-US" dirty="0"/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  <a:endParaRPr lang="en-US" dirty="0"/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7E781EA2-D553-4902-AFA7-81000802A486}" type="presOf" srcId="{399B8F26-9839-44E6-9F58-7A2CCEA289AF}" destId="{4EAC41E9-4633-46EE-8F05-835FF744ED62}" srcOrd="0" destOrd="0" presId="urn:microsoft.com/office/officeart/2005/8/layout/hProcess9"/>
    <dgm:cxn modelId="{C1D84764-CA83-4135-82CB-05AB108DAD96}" type="presOf" srcId="{4C27FB22-1EFE-429C-8D35-942C1FDF3C6A}" destId="{E665635D-E881-4BA2-BB3D-089D2544E07E}" srcOrd="0" destOrd="0" presId="urn:microsoft.com/office/officeart/2005/8/layout/hProcess9"/>
    <dgm:cxn modelId="{5282255E-63A5-47C6-9319-7238AF5A0F4A}" type="presOf" srcId="{7432DD47-4D84-423A-891B-1B67270C9F0B}" destId="{74D809E6-34C8-4B6D-BDAD-708CFC32AAD6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670F5E9F-6149-42A9-A91B-81F814F53B1D}" type="presOf" srcId="{2DD2DD8E-66A7-4CB2-A85B-DB6E57AD9A36}" destId="{3342982D-8DDC-414E-95EA-EAE45BD74A6B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9EC37136-FE70-4FC4-A30D-041BCDF29B00}" type="presOf" srcId="{1B59A79E-10DC-49C3-86FE-DC353D15575C}" destId="{A8FC2DB5-9F82-45DB-88E0-5BBD97CCA0D7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66713171-F250-4590-8FFF-1E2A16E89F6D}" type="presOf" srcId="{C9DCE2AB-BE99-4BE8-A922-642AC207B3DF}" destId="{06C0B03F-EFD0-45A0-BCC7-D10E5BAB627D}" srcOrd="0" destOrd="0" presId="urn:microsoft.com/office/officeart/2005/8/layout/hProcess9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F933606F-4190-4F87-B123-4146999A07FD}" type="presParOf" srcId="{A8FC2DB5-9F82-45DB-88E0-5BBD97CCA0D7}" destId="{4CF38C8B-5FD2-4CAA-BB17-0DAE86CC9DDC}" srcOrd="0" destOrd="0" presId="urn:microsoft.com/office/officeart/2005/8/layout/hProcess9"/>
    <dgm:cxn modelId="{DAF17E37-69A1-47A7-A76D-99BE01B5BBF1}" type="presParOf" srcId="{A8FC2DB5-9F82-45DB-88E0-5BBD97CCA0D7}" destId="{6171EF19-7113-4DA9-A52D-81E64CF424FE}" srcOrd="1" destOrd="0" presId="urn:microsoft.com/office/officeart/2005/8/layout/hProcess9"/>
    <dgm:cxn modelId="{873CEB38-DDCA-445A-B61D-E52DD014D727}" type="presParOf" srcId="{6171EF19-7113-4DA9-A52D-81E64CF424FE}" destId="{06C0B03F-EFD0-45A0-BCC7-D10E5BAB627D}" srcOrd="0" destOrd="0" presId="urn:microsoft.com/office/officeart/2005/8/layout/hProcess9"/>
    <dgm:cxn modelId="{094415DD-A4B4-4A38-8A54-F62A4336C272}" type="presParOf" srcId="{6171EF19-7113-4DA9-A52D-81E64CF424FE}" destId="{2A699B58-0392-4708-99FD-49E5FA56F99C}" srcOrd="1" destOrd="0" presId="urn:microsoft.com/office/officeart/2005/8/layout/hProcess9"/>
    <dgm:cxn modelId="{C8ABE846-83A0-4509-A14A-C35DD579B784}" type="presParOf" srcId="{6171EF19-7113-4DA9-A52D-81E64CF424FE}" destId="{3342982D-8DDC-414E-95EA-EAE45BD74A6B}" srcOrd="2" destOrd="0" presId="urn:microsoft.com/office/officeart/2005/8/layout/hProcess9"/>
    <dgm:cxn modelId="{2C0C78DE-7FA5-44BD-AC72-7F63CCC5483F}" type="presParOf" srcId="{6171EF19-7113-4DA9-A52D-81E64CF424FE}" destId="{3EB34C1B-F566-4809-B32B-D36FE6ED18F4}" srcOrd="3" destOrd="0" presId="urn:microsoft.com/office/officeart/2005/8/layout/hProcess9"/>
    <dgm:cxn modelId="{D3023F4D-EA78-42AB-AF2E-2731FA9725BA}" type="presParOf" srcId="{6171EF19-7113-4DA9-A52D-81E64CF424FE}" destId="{E665635D-E881-4BA2-BB3D-089D2544E07E}" srcOrd="4" destOrd="0" presId="urn:microsoft.com/office/officeart/2005/8/layout/hProcess9"/>
    <dgm:cxn modelId="{FCC8B4A2-7638-49FF-8173-F67EEC66D7EC}" type="presParOf" srcId="{6171EF19-7113-4DA9-A52D-81E64CF424FE}" destId="{C20DB7C4-4DB9-48C3-8A2B-B0C749234DC9}" srcOrd="5" destOrd="0" presId="urn:microsoft.com/office/officeart/2005/8/layout/hProcess9"/>
    <dgm:cxn modelId="{FF83EFF5-D996-47CA-A364-AC99BFAE08F8}" type="presParOf" srcId="{6171EF19-7113-4DA9-A52D-81E64CF424FE}" destId="{74D809E6-34C8-4B6D-BDAD-708CFC32AAD6}" srcOrd="6" destOrd="0" presId="urn:microsoft.com/office/officeart/2005/8/layout/hProcess9"/>
    <dgm:cxn modelId="{5B32CBEB-3880-4A35-991F-1B25EA64935A}" type="presParOf" srcId="{6171EF19-7113-4DA9-A52D-81E64CF424FE}" destId="{19C26C36-AC46-4068-990A-89B64F70F5D2}" srcOrd="7" destOrd="0" presId="urn:microsoft.com/office/officeart/2005/8/layout/hProcess9"/>
    <dgm:cxn modelId="{CCFDB8C0-E481-406B-8C40-94D7F244DC10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Problem recognition</a:t>
          </a:r>
          <a:endParaRPr lang="en-US" dirty="0"/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  <a:endParaRPr lang="en-US" dirty="0"/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Information search</a:t>
          </a:r>
          <a:endParaRPr lang="en-US" dirty="0"/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  <a:endParaRPr lang="en-US" dirty="0"/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3005F2FF-5CF1-46F7-85AF-9B2F94F1670C}" type="presOf" srcId="{4C27FB22-1EFE-429C-8D35-942C1FDF3C6A}" destId="{E665635D-E881-4BA2-BB3D-089D2544E07E}" srcOrd="0" destOrd="0" presId="urn:microsoft.com/office/officeart/2005/8/layout/hProcess9"/>
    <dgm:cxn modelId="{8AFE4A78-B603-42AD-B49E-1E4D399EE1FC}" type="presOf" srcId="{1B59A79E-10DC-49C3-86FE-DC353D15575C}" destId="{A8FC2DB5-9F82-45DB-88E0-5BBD97CCA0D7}" srcOrd="0" destOrd="0" presId="urn:microsoft.com/office/officeart/2005/8/layout/hProcess9"/>
    <dgm:cxn modelId="{A2E9B996-EC2A-4E93-8701-18E3787E960F}" type="presOf" srcId="{C9DCE2AB-BE99-4BE8-A922-642AC207B3DF}" destId="{06C0B03F-EFD0-45A0-BCC7-D10E5BAB627D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3321A773-4876-48E4-B91E-4BC0450B6F7B}" type="presOf" srcId="{2DD2DD8E-66A7-4CB2-A85B-DB6E57AD9A36}" destId="{3342982D-8DDC-414E-95EA-EAE45BD74A6B}" srcOrd="0" destOrd="0" presId="urn:microsoft.com/office/officeart/2005/8/layout/hProcess9"/>
    <dgm:cxn modelId="{51C7F846-FEFE-4DB1-A037-124020ABE9B7}" type="presOf" srcId="{7432DD47-4D84-423A-891B-1B67270C9F0B}" destId="{74D809E6-34C8-4B6D-BDAD-708CFC32AAD6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0575C802-1F9B-463D-8AE5-960DFED64F45}" type="presOf" srcId="{399B8F26-9839-44E6-9F58-7A2CCEA289AF}" destId="{4EAC41E9-4633-46EE-8F05-835FF744ED62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AF049C7E-36A2-44A7-9B47-17EF8A1ED87A}" type="presParOf" srcId="{A8FC2DB5-9F82-45DB-88E0-5BBD97CCA0D7}" destId="{4CF38C8B-5FD2-4CAA-BB17-0DAE86CC9DDC}" srcOrd="0" destOrd="0" presId="urn:microsoft.com/office/officeart/2005/8/layout/hProcess9"/>
    <dgm:cxn modelId="{316334EC-5F36-4022-81A6-E80FF9BAC873}" type="presParOf" srcId="{A8FC2DB5-9F82-45DB-88E0-5BBD97CCA0D7}" destId="{6171EF19-7113-4DA9-A52D-81E64CF424FE}" srcOrd="1" destOrd="0" presId="urn:microsoft.com/office/officeart/2005/8/layout/hProcess9"/>
    <dgm:cxn modelId="{DB95D713-4ABF-4C44-984A-94E309FA9943}" type="presParOf" srcId="{6171EF19-7113-4DA9-A52D-81E64CF424FE}" destId="{06C0B03F-EFD0-45A0-BCC7-D10E5BAB627D}" srcOrd="0" destOrd="0" presId="urn:microsoft.com/office/officeart/2005/8/layout/hProcess9"/>
    <dgm:cxn modelId="{2F241AC9-E23D-4739-9778-57CA04BDA585}" type="presParOf" srcId="{6171EF19-7113-4DA9-A52D-81E64CF424FE}" destId="{2A699B58-0392-4708-99FD-49E5FA56F99C}" srcOrd="1" destOrd="0" presId="urn:microsoft.com/office/officeart/2005/8/layout/hProcess9"/>
    <dgm:cxn modelId="{CA226756-1233-48D6-BB13-DCF8D5F2FFC3}" type="presParOf" srcId="{6171EF19-7113-4DA9-A52D-81E64CF424FE}" destId="{3342982D-8DDC-414E-95EA-EAE45BD74A6B}" srcOrd="2" destOrd="0" presId="urn:microsoft.com/office/officeart/2005/8/layout/hProcess9"/>
    <dgm:cxn modelId="{F79B4EF2-C7D7-499E-860D-55DF12CD810B}" type="presParOf" srcId="{6171EF19-7113-4DA9-A52D-81E64CF424FE}" destId="{3EB34C1B-F566-4809-B32B-D36FE6ED18F4}" srcOrd="3" destOrd="0" presId="urn:microsoft.com/office/officeart/2005/8/layout/hProcess9"/>
    <dgm:cxn modelId="{E70675B6-BDB4-430F-97E9-B97DF776C39A}" type="presParOf" srcId="{6171EF19-7113-4DA9-A52D-81E64CF424FE}" destId="{E665635D-E881-4BA2-BB3D-089D2544E07E}" srcOrd="4" destOrd="0" presId="urn:microsoft.com/office/officeart/2005/8/layout/hProcess9"/>
    <dgm:cxn modelId="{C698F43A-6EDC-4444-BE6D-923EEF198624}" type="presParOf" srcId="{6171EF19-7113-4DA9-A52D-81E64CF424FE}" destId="{C20DB7C4-4DB9-48C3-8A2B-B0C749234DC9}" srcOrd="5" destOrd="0" presId="urn:microsoft.com/office/officeart/2005/8/layout/hProcess9"/>
    <dgm:cxn modelId="{AA29B8F8-ECEC-4B17-8EDF-7A41CBF61B75}" type="presParOf" srcId="{6171EF19-7113-4DA9-A52D-81E64CF424FE}" destId="{74D809E6-34C8-4B6D-BDAD-708CFC32AAD6}" srcOrd="6" destOrd="0" presId="urn:microsoft.com/office/officeart/2005/8/layout/hProcess9"/>
    <dgm:cxn modelId="{D47C229D-6768-4C73-968F-19FF32650BFF}" type="presParOf" srcId="{6171EF19-7113-4DA9-A52D-81E64CF424FE}" destId="{19C26C36-AC46-4068-990A-89B64F70F5D2}" srcOrd="7" destOrd="0" presId="urn:microsoft.com/office/officeart/2005/8/layout/hProcess9"/>
    <dgm:cxn modelId="{ABEA19AB-433E-46C4-B07D-94D747A75314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Problem recognition</a:t>
          </a:r>
          <a:endParaRPr lang="en-US" dirty="0"/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  <a:endParaRPr lang="en-US" dirty="0"/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Information search</a:t>
          </a:r>
          <a:endParaRPr lang="en-US" dirty="0"/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  <a:endParaRPr lang="en-US" dirty="0"/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A82F99DB-A81F-4BDF-A155-67181C3B7F04}" type="presOf" srcId="{4C27FB22-1EFE-429C-8D35-942C1FDF3C6A}" destId="{E665635D-E881-4BA2-BB3D-089D2544E07E}" srcOrd="0" destOrd="0" presId="urn:microsoft.com/office/officeart/2005/8/layout/hProcess9"/>
    <dgm:cxn modelId="{9A5D1357-79FB-407D-BFFC-817CF3856198}" type="presOf" srcId="{399B8F26-9839-44E6-9F58-7A2CCEA289AF}" destId="{4EAC41E9-4633-46EE-8F05-835FF744ED62}" srcOrd="0" destOrd="0" presId="urn:microsoft.com/office/officeart/2005/8/layout/hProcess9"/>
    <dgm:cxn modelId="{E415312B-D2F5-4C39-A4E4-0F0FB67B9A15}" type="presOf" srcId="{7432DD47-4D84-423A-891B-1B67270C9F0B}" destId="{74D809E6-34C8-4B6D-BDAD-708CFC32AAD6}" srcOrd="0" destOrd="0" presId="urn:microsoft.com/office/officeart/2005/8/layout/hProcess9"/>
    <dgm:cxn modelId="{540B0461-805E-4F12-841F-14D5336899CF}" type="presOf" srcId="{C9DCE2AB-BE99-4BE8-A922-642AC207B3DF}" destId="{06C0B03F-EFD0-45A0-BCC7-D10E5BAB627D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BEABF38B-AADD-4594-9E10-9F13538C054D}" type="presOf" srcId="{1B59A79E-10DC-49C3-86FE-DC353D15575C}" destId="{A8FC2DB5-9F82-45DB-88E0-5BBD97CCA0D7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EC4073B4-90D0-4E7F-9D89-5BD07293C5E9}" type="presOf" srcId="{2DD2DD8E-66A7-4CB2-A85B-DB6E57AD9A36}" destId="{3342982D-8DDC-414E-95EA-EAE45BD74A6B}" srcOrd="0" destOrd="0" presId="urn:microsoft.com/office/officeart/2005/8/layout/hProcess9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224AB566-622B-4795-8975-1DBC540B74C5}" type="presParOf" srcId="{A8FC2DB5-9F82-45DB-88E0-5BBD97CCA0D7}" destId="{4CF38C8B-5FD2-4CAA-BB17-0DAE86CC9DDC}" srcOrd="0" destOrd="0" presId="urn:microsoft.com/office/officeart/2005/8/layout/hProcess9"/>
    <dgm:cxn modelId="{5A0B1AE2-0E1C-469B-A231-C339F1D1F7D3}" type="presParOf" srcId="{A8FC2DB5-9F82-45DB-88E0-5BBD97CCA0D7}" destId="{6171EF19-7113-4DA9-A52D-81E64CF424FE}" srcOrd="1" destOrd="0" presId="urn:microsoft.com/office/officeart/2005/8/layout/hProcess9"/>
    <dgm:cxn modelId="{EEF01589-1DF9-4F41-ABFC-97320417312A}" type="presParOf" srcId="{6171EF19-7113-4DA9-A52D-81E64CF424FE}" destId="{06C0B03F-EFD0-45A0-BCC7-D10E5BAB627D}" srcOrd="0" destOrd="0" presId="urn:microsoft.com/office/officeart/2005/8/layout/hProcess9"/>
    <dgm:cxn modelId="{F31EE41B-0A20-42BC-8DB9-6CCD31F26099}" type="presParOf" srcId="{6171EF19-7113-4DA9-A52D-81E64CF424FE}" destId="{2A699B58-0392-4708-99FD-49E5FA56F99C}" srcOrd="1" destOrd="0" presId="urn:microsoft.com/office/officeart/2005/8/layout/hProcess9"/>
    <dgm:cxn modelId="{E49E6CC8-0DA0-4EF7-9C82-13C84EB5CD53}" type="presParOf" srcId="{6171EF19-7113-4DA9-A52D-81E64CF424FE}" destId="{3342982D-8DDC-414E-95EA-EAE45BD74A6B}" srcOrd="2" destOrd="0" presId="urn:microsoft.com/office/officeart/2005/8/layout/hProcess9"/>
    <dgm:cxn modelId="{64E7A82F-BCA9-4826-A088-9BCBCBB2422A}" type="presParOf" srcId="{6171EF19-7113-4DA9-A52D-81E64CF424FE}" destId="{3EB34C1B-F566-4809-B32B-D36FE6ED18F4}" srcOrd="3" destOrd="0" presId="urn:microsoft.com/office/officeart/2005/8/layout/hProcess9"/>
    <dgm:cxn modelId="{7A09D686-C8C7-406F-8976-6DC3181C0940}" type="presParOf" srcId="{6171EF19-7113-4DA9-A52D-81E64CF424FE}" destId="{E665635D-E881-4BA2-BB3D-089D2544E07E}" srcOrd="4" destOrd="0" presId="urn:microsoft.com/office/officeart/2005/8/layout/hProcess9"/>
    <dgm:cxn modelId="{93ABC753-18F0-49E9-99A0-6FF1D24DA541}" type="presParOf" srcId="{6171EF19-7113-4DA9-A52D-81E64CF424FE}" destId="{C20DB7C4-4DB9-48C3-8A2B-B0C749234DC9}" srcOrd="5" destOrd="0" presId="urn:microsoft.com/office/officeart/2005/8/layout/hProcess9"/>
    <dgm:cxn modelId="{5F415732-06B4-48B2-B725-26F2B276852F}" type="presParOf" srcId="{6171EF19-7113-4DA9-A52D-81E64CF424FE}" destId="{74D809E6-34C8-4B6D-BDAD-708CFC32AAD6}" srcOrd="6" destOrd="0" presId="urn:microsoft.com/office/officeart/2005/8/layout/hProcess9"/>
    <dgm:cxn modelId="{C4277CBD-6554-459D-9983-B7F45F5D258C}" type="presParOf" srcId="{6171EF19-7113-4DA9-A52D-81E64CF424FE}" destId="{19C26C36-AC46-4068-990A-89B64F70F5D2}" srcOrd="7" destOrd="0" presId="urn:microsoft.com/office/officeart/2005/8/layout/hProcess9"/>
    <dgm:cxn modelId="{C161DA61-5414-421F-AD1C-C71B135783C0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/>
      <dgm:t>
        <a:bodyPr/>
        <a:lstStyle/>
        <a:p>
          <a:r>
            <a:rPr lang="en-US" dirty="0" smtClean="0"/>
            <a:t>Problem recognition</a:t>
          </a:r>
        </a:p>
        <a:p>
          <a:r>
            <a:rPr lang="en-US" dirty="0" smtClean="0">
              <a:solidFill>
                <a:srgbClr val="FF0000"/>
              </a:solidFill>
            </a:rPr>
            <a:t>MOTIVATION</a:t>
          </a:r>
          <a:endParaRPr lang="en-US" dirty="0">
            <a:solidFill>
              <a:srgbClr val="FF0000"/>
            </a:solidFill>
          </a:endParaRPr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Alternative evaluation</a:t>
          </a:r>
        </a:p>
        <a:p>
          <a:r>
            <a:rPr lang="en-US" dirty="0" smtClean="0">
              <a:solidFill>
                <a:schemeClr val="bg1"/>
              </a:solidFill>
            </a:rPr>
            <a:t>ATTITUDE</a:t>
          </a:r>
          <a:endParaRPr lang="en-US" dirty="0">
            <a:solidFill>
              <a:schemeClr val="bg1"/>
            </a:solidFill>
          </a:endParaRPr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/>
      <dgm:t>
        <a:bodyPr/>
        <a:lstStyle/>
        <a:p>
          <a:r>
            <a:rPr lang="en-US" dirty="0" smtClean="0"/>
            <a:t>Information search  </a:t>
          </a:r>
        </a:p>
        <a:p>
          <a:r>
            <a:rPr lang="en-US" dirty="0" smtClean="0">
              <a:solidFill>
                <a:srgbClr val="FF0000"/>
              </a:solidFill>
            </a:rPr>
            <a:t>PERCEPTION</a:t>
          </a:r>
          <a:endParaRPr lang="en-US" dirty="0">
            <a:solidFill>
              <a:srgbClr val="FF0000"/>
            </a:solidFill>
          </a:endParaRPr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 custScaleX="105477" custScaleY="79797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BC623440-7D66-452B-B746-7EE8D8219CD7}" type="presOf" srcId="{C9DCE2AB-BE99-4BE8-A922-642AC207B3DF}" destId="{06C0B03F-EFD0-45A0-BCC7-D10E5BAB627D}" srcOrd="0" destOrd="0" presId="urn:microsoft.com/office/officeart/2005/8/layout/hProcess9"/>
    <dgm:cxn modelId="{11B33FB7-C6FE-42F7-8707-33A100B3E844}" type="presOf" srcId="{2DD2DD8E-66A7-4CB2-A85B-DB6E57AD9A36}" destId="{3342982D-8DDC-414E-95EA-EAE45BD74A6B}" srcOrd="0" destOrd="0" presId="urn:microsoft.com/office/officeart/2005/8/layout/hProcess9"/>
    <dgm:cxn modelId="{62B6F8E2-08BD-4807-B4CF-7A8BC9E73A23}" type="presOf" srcId="{399B8F26-9839-44E6-9F58-7A2CCEA289AF}" destId="{4EAC41E9-4633-46EE-8F05-835FF744ED62}" srcOrd="0" destOrd="0" presId="urn:microsoft.com/office/officeart/2005/8/layout/hProcess9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166B0625-F0D8-4398-BC90-61A2951164BC}" type="presOf" srcId="{7432DD47-4D84-423A-891B-1B67270C9F0B}" destId="{74D809E6-34C8-4B6D-BDAD-708CFC32AAD6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9988D946-F2AB-4598-9121-5844E194C377}" type="presOf" srcId="{4C27FB22-1EFE-429C-8D35-942C1FDF3C6A}" destId="{E665635D-E881-4BA2-BB3D-089D2544E07E}" srcOrd="0" destOrd="0" presId="urn:microsoft.com/office/officeart/2005/8/layout/hProcess9"/>
    <dgm:cxn modelId="{C856C7EB-4383-4253-9D91-8C880F67847F}" type="presOf" srcId="{1B59A79E-10DC-49C3-86FE-DC353D15575C}" destId="{A8FC2DB5-9F82-45DB-88E0-5BBD97CCA0D7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3F2BB188-ADC8-432E-9CE1-4A9D5888B4E7}" type="presParOf" srcId="{A8FC2DB5-9F82-45DB-88E0-5BBD97CCA0D7}" destId="{4CF38C8B-5FD2-4CAA-BB17-0DAE86CC9DDC}" srcOrd="0" destOrd="0" presId="urn:microsoft.com/office/officeart/2005/8/layout/hProcess9"/>
    <dgm:cxn modelId="{5FEC9843-EDF5-4539-91F4-A6E624104E44}" type="presParOf" srcId="{A8FC2DB5-9F82-45DB-88E0-5BBD97CCA0D7}" destId="{6171EF19-7113-4DA9-A52D-81E64CF424FE}" srcOrd="1" destOrd="0" presId="urn:microsoft.com/office/officeart/2005/8/layout/hProcess9"/>
    <dgm:cxn modelId="{EB2D6AEA-66CB-47FA-832A-A14C0611C3DE}" type="presParOf" srcId="{6171EF19-7113-4DA9-A52D-81E64CF424FE}" destId="{06C0B03F-EFD0-45A0-BCC7-D10E5BAB627D}" srcOrd="0" destOrd="0" presId="urn:microsoft.com/office/officeart/2005/8/layout/hProcess9"/>
    <dgm:cxn modelId="{19583A51-DF0A-47AC-A61F-5116E895515C}" type="presParOf" srcId="{6171EF19-7113-4DA9-A52D-81E64CF424FE}" destId="{2A699B58-0392-4708-99FD-49E5FA56F99C}" srcOrd="1" destOrd="0" presId="urn:microsoft.com/office/officeart/2005/8/layout/hProcess9"/>
    <dgm:cxn modelId="{7BF1D8EF-4F69-488D-BFC5-A6C76EF5695D}" type="presParOf" srcId="{6171EF19-7113-4DA9-A52D-81E64CF424FE}" destId="{3342982D-8DDC-414E-95EA-EAE45BD74A6B}" srcOrd="2" destOrd="0" presId="urn:microsoft.com/office/officeart/2005/8/layout/hProcess9"/>
    <dgm:cxn modelId="{E00B45AC-31B7-4B7E-B48A-F97632F0798A}" type="presParOf" srcId="{6171EF19-7113-4DA9-A52D-81E64CF424FE}" destId="{3EB34C1B-F566-4809-B32B-D36FE6ED18F4}" srcOrd="3" destOrd="0" presId="urn:microsoft.com/office/officeart/2005/8/layout/hProcess9"/>
    <dgm:cxn modelId="{1323D08B-ACCF-474D-98F3-00313E67ED7C}" type="presParOf" srcId="{6171EF19-7113-4DA9-A52D-81E64CF424FE}" destId="{E665635D-E881-4BA2-BB3D-089D2544E07E}" srcOrd="4" destOrd="0" presId="urn:microsoft.com/office/officeart/2005/8/layout/hProcess9"/>
    <dgm:cxn modelId="{B475F1AD-874F-46AD-AC7A-022DC2D88AE3}" type="presParOf" srcId="{6171EF19-7113-4DA9-A52D-81E64CF424FE}" destId="{C20DB7C4-4DB9-48C3-8A2B-B0C749234DC9}" srcOrd="5" destOrd="0" presId="urn:microsoft.com/office/officeart/2005/8/layout/hProcess9"/>
    <dgm:cxn modelId="{55467593-3E8F-4E07-BA28-0C5A7FF56B83}" type="presParOf" srcId="{6171EF19-7113-4DA9-A52D-81E64CF424FE}" destId="{74D809E6-34C8-4B6D-BDAD-708CFC32AAD6}" srcOrd="6" destOrd="0" presId="urn:microsoft.com/office/officeart/2005/8/layout/hProcess9"/>
    <dgm:cxn modelId="{D5CCC5CC-1048-467C-8127-935EA012950C}" type="presParOf" srcId="{6171EF19-7113-4DA9-A52D-81E64CF424FE}" destId="{19C26C36-AC46-4068-990A-89B64F70F5D2}" srcOrd="7" destOrd="0" presId="urn:microsoft.com/office/officeart/2005/8/layout/hProcess9"/>
    <dgm:cxn modelId="{95C9DA9E-CFA6-4DBE-8F99-688817F82843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Problem recognition</a:t>
          </a:r>
          <a:endParaRPr lang="en-US" dirty="0"/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Alternative evaluation</a:t>
          </a:r>
          <a:endParaRPr lang="en-US" dirty="0"/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Information search</a:t>
          </a:r>
          <a:endParaRPr lang="en-US" dirty="0"/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  <a:endParaRPr lang="en-US" dirty="0"/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BFF8230-324E-4676-91BE-901792EB43A4}" type="presOf" srcId="{C9DCE2AB-BE99-4BE8-A922-642AC207B3DF}" destId="{06C0B03F-EFD0-45A0-BCC7-D10E5BAB627D}" srcOrd="0" destOrd="0" presId="urn:microsoft.com/office/officeart/2005/8/layout/hProcess9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2C2F4A15-763A-40B1-8E6A-E80602BCBA42}" type="presOf" srcId="{399B8F26-9839-44E6-9F58-7A2CCEA289AF}" destId="{4EAC41E9-4633-46EE-8F05-835FF744ED62}" srcOrd="0" destOrd="0" presId="urn:microsoft.com/office/officeart/2005/8/layout/hProcess9"/>
    <dgm:cxn modelId="{763F9B1E-2576-4160-854A-43CD82CAFB09}" type="presOf" srcId="{4C27FB22-1EFE-429C-8D35-942C1FDF3C6A}" destId="{E665635D-E881-4BA2-BB3D-089D2544E07E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93960255-79EF-4EF0-AE6D-3B34E3A7919A}" type="presOf" srcId="{2DD2DD8E-66A7-4CB2-A85B-DB6E57AD9A36}" destId="{3342982D-8DDC-414E-95EA-EAE45BD74A6B}" srcOrd="0" destOrd="0" presId="urn:microsoft.com/office/officeart/2005/8/layout/hProcess9"/>
    <dgm:cxn modelId="{6849AF8F-68E7-4D99-B265-B9E6B3FD65F9}" type="presOf" srcId="{1B59A79E-10DC-49C3-86FE-DC353D15575C}" destId="{A8FC2DB5-9F82-45DB-88E0-5BBD97CCA0D7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2E5213C4-CF93-443E-AA3F-0A56D7253061}" type="presOf" srcId="{7432DD47-4D84-423A-891B-1B67270C9F0B}" destId="{74D809E6-34C8-4B6D-BDAD-708CFC32AAD6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4607A7B3-6329-412A-BDF8-33C13E33AC45}" type="presParOf" srcId="{A8FC2DB5-9F82-45DB-88E0-5BBD97CCA0D7}" destId="{4CF38C8B-5FD2-4CAA-BB17-0DAE86CC9DDC}" srcOrd="0" destOrd="0" presId="urn:microsoft.com/office/officeart/2005/8/layout/hProcess9"/>
    <dgm:cxn modelId="{EE491F59-1119-49A5-AB20-51D9D4FF872D}" type="presParOf" srcId="{A8FC2DB5-9F82-45DB-88E0-5BBD97CCA0D7}" destId="{6171EF19-7113-4DA9-A52D-81E64CF424FE}" srcOrd="1" destOrd="0" presId="urn:microsoft.com/office/officeart/2005/8/layout/hProcess9"/>
    <dgm:cxn modelId="{C55407B6-C0E1-49FF-A9EC-0BC7F6C67A3A}" type="presParOf" srcId="{6171EF19-7113-4DA9-A52D-81E64CF424FE}" destId="{06C0B03F-EFD0-45A0-BCC7-D10E5BAB627D}" srcOrd="0" destOrd="0" presId="urn:microsoft.com/office/officeart/2005/8/layout/hProcess9"/>
    <dgm:cxn modelId="{817EAC9D-9099-40B5-A0BB-8F195EC1ED57}" type="presParOf" srcId="{6171EF19-7113-4DA9-A52D-81E64CF424FE}" destId="{2A699B58-0392-4708-99FD-49E5FA56F99C}" srcOrd="1" destOrd="0" presId="urn:microsoft.com/office/officeart/2005/8/layout/hProcess9"/>
    <dgm:cxn modelId="{F0E185B3-024D-42BC-988D-702A7C477DB6}" type="presParOf" srcId="{6171EF19-7113-4DA9-A52D-81E64CF424FE}" destId="{3342982D-8DDC-414E-95EA-EAE45BD74A6B}" srcOrd="2" destOrd="0" presId="urn:microsoft.com/office/officeart/2005/8/layout/hProcess9"/>
    <dgm:cxn modelId="{88989206-FDB2-4501-912B-A846615838D6}" type="presParOf" srcId="{6171EF19-7113-4DA9-A52D-81E64CF424FE}" destId="{3EB34C1B-F566-4809-B32B-D36FE6ED18F4}" srcOrd="3" destOrd="0" presId="urn:microsoft.com/office/officeart/2005/8/layout/hProcess9"/>
    <dgm:cxn modelId="{61BCDF1E-DFD1-4B6F-AE6F-CE340859527A}" type="presParOf" srcId="{6171EF19-7113-4DA9-A52D-81E64CF424FE}" destId="{E665635D-E881-4BA2-BB3D-089D2544E07E}" srcOrd="4" destOrd="0" presId="urn:microsoft.com/office/officeart/2005/8/layout/hProcess9"/>
    <dgm:cxn modelId="{69037633-D901-4389-A9A2-165D19854740}" type="presParOf" srcId="{6171EF19-7113-4DA9-A52D-81E64CF424FE}" destId="{C20DB7C4-4DB9-48C3-8A2B-B0C749234DC9}" srcOrd="5" destOrd="0" presId="urn:microsoft.com/office/officeart/2005/8/layout/hProcess9"/>
    <dgm:cxn modelId="{F77C9258-4992-4FB9-9BD9-D2CE418A445D}" type="presParOf" srcId="{6171EF19-7113-4DA9-A52D-81E64CF424FE}" destId="{74D809E6-34C8-4B6D-BDAD-708CFC32AAD6}" srcOrd="6" destOrd="0" presId="urn:microsoft.com/office/officeart/2005/8/layout/hProcess9"/>
    <dgm:cxn modelId="{14C5D425-D88B-4991-9F6E-B57E9C08192B}" type="presParOf" srcId="{6171EF19-7113-4DA9-A52D-81E64CF424FE}" destId="{19C26C36-AC46-4068-990A-89B64F70F5D2}" srcOrd="7" destOrd="0" presId="urn:microsoft.com/office/officeart/2005/8/layout/hProcess9"/>
    <dgm:cxn modelId="{6D078BD7-68EE-44F1-B7D7-31DD58A20E0F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/>
      <dgm:t>
        <a:bodyPr/>
        <a:lstStyle/>
        <a:p>
          <a:r>
            <a:rPr lang="en-US" dirty="0" smtClean="0"/>
            <a:t>Problem recognition</a:t>
          </a:r>
        </a:p>
        <a:p>
          <a:r>
            <a:rPr lang="en-US" dirty="0" smtClean="0">
              <a:solidFill>
                <a:srgbClr val="FF0000"/>
              </a:solidFill>
            </a:rPr>
            <a:t>MOTIVATION</a:t>
          </a:r>
          <a:endParaRPr lang="en-US" dirty="0">
            <a:solidFill>
              <a:srgbClr val="FF0000"/>
            </a:solidFill>
          </a:endParaRPr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</a:p>
        <a:p>
          <a:r>
            <a:rPr lang="en-US" dirty="0" smtClean="0">
              <a:solidFill>
                <a:srgbClr val="FF0000"/>
              </a:solidFill>
            </a:rPr>
            <a:t>ATTITUDE</a:t>
          </a:r>
          <a:endParaRPr lang="en-US" dirty="0">
            <a:solidFill>
              <a:srgbClr val="FF0000"/>
            </a:solidFill>
          </a:endParaRPr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/>
      <dgm:t>
        <a:bodyPr/>
        <a:lstStyle/>
        <a:p>
          <a:r>
            <a:rPr lang="en-US" dirty="0" smtClean="0"/>
            <a:t>Information search  </a:t>
          </a:r>
        </a:p>
        <a:p>
          <a:r>
            <a:rPr lang="en-US" dirty="0" smtClean="0">
              <a:solidFill>
                <a:srgbClr val="FF0000"/>
              </a:solidFill>
            </a:rPr>
            <a:t>PERCEPTION</a:t>
          </a:r>
          <a:endParaRPr lang="en-US" dirty="0">
            <a:solidFill>
              <a:srgbClr val="FF0000"/>
            </a:solidFill>
          </a:endParaRPr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Purchase decision</a:t>
          </a:r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 custScaleX="105477" custScaleY="79797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F5517417-0269-4386-A065-7215724E24E1}" type="presOf" srcId="{7432DD47-4D84-423A-891B-1B67270C9F0B}" destId="{74D809E6-34C8-4B6D-BDAD-708CFC32AAD6}" srcOrd="0" destOrd="0" presId="urn:microsoft.com/office/officeart/2005/8/layout/hProcess9"/>
    <dgm:cxn modelId="{48A73A21-2ED9-4809-8A61-F9B1725A9194}" type="presOf" srcId="{1B59A79E-10DC-49C3-86FE-DC353D15575C}" destId="{A8FC2DB5-9F82-45DB-88E0-5BBD97CCA0D7}" srcOrd="0" destOrd="0" presId="urn:microsoft.com/office/officeart/2005/8/layout/hProcess9"/>
    <dgm:cxn modelId="{7D5A3B2A-CEC5-422D-8827-70453C336ADD}" type="presOf" srcId="{C9DCE2AB-BE99-4BE8-A922-642AC207B3DF}" destId="{06C0B03F-EFD0-45A0-BCC7-D10E5BAB627D}" srcOrd="0" destOrd="0" presId="urn:microsoft.com/office/officeart/2005/8/layout/hProcess9"/>
    <dgm:cxn modelId="{319AE9AD-71F8-4384-8062-41240EE6EA10}" type="presOf" srcId="{399B8F26-9839-44E6-9F58-7A2CCEA289AF}" destId="{4EAC41E9-4633-46EE-8F05-835FF744ED62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0E528CDA-81BA-47D1-A098-7784A4E8ED80}" type="presOf" srcId="{2DD2DD8E-66A7-4CB2-A85B-DB6E57AD9A36}" destId="{3342982D-8DDC-414E-95EA-EAE45BD74A6B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C62C5876-1476-47C7-A9D7-CEFA04326016}" type="presOf" srcId="{4C27FB22-1EFE-429C-8D35-942C1FDF3C6A}" destId="{E665635D-E881-4BA2-BB3D-089D2544E07E}" srcOrd="0" destOrd="0" presId="urn:microsoft.com/office/officeart/2005/8/layout/hProcess9"/>
    <dgm:cxn modelId="{51FE4393-C1A8-4B4A-B382-8C0CE6CD323A}" type="presParOf" srcId="{A8FC2DB5-9F82-45DB-88E0-5BBD97CCA0D7}" destId="{4CF38C8B-5FD2-4CAA-BB17-0DAE86CC9DDC}" srcOrd="0" destOrd="0" presId="urn:microsoft.com/office/officeart/2005/8/layout/hProcess9"/>
    <dgm:cxn modelId="{28103FFC-824B-44FD-94B4-B42E9120167A}" type="presParOf" srcId="{A8FC2DB5-9F82-45DB-88E0-5BBD97CCA0D7}" destId="{6171EF19-7113-4DA9-A52D-81E64CF424FE}" srcOrd="1" destOrd="0" presId="urn:microsoft.com/office/officeart/2005/8/layout/hProcess9"/>
    <dgm:cxn modelId="{106CA690-85B2-4839-8123-BFB9A7BFD204}" type="presParOf" srcId="{6171EF19-7113-4DA9-A52D-81E64CF424FE}" destId="{06C0B03F-EFD0-45A0-BCC7-D10E5BAB627D}" srcOrd="0" destOrd="0" presId="urn:microsoft.com/office/officeart/2005/8/layout/hProcess9"/>
    <dgm:cxn modelId="{0F3BB5BB-A9A6-42C5-AB08-13CD9B967DF5}" type="presParOf" srcId="{6171EF19-7113-4DA9-A52D-81E64CF424FE}" destId="{2A699B58-0392-4708-99FD-49E5FA56F99C}" srcOrd="1" destOrd="0" presId="urn:microsoft.com/office/officeart/2005/8/layout/hProcess9"/>
    <dgm:cxn modelId="{92BE64B4-1F47-4D75-9359-5632F21F6923}" type="presParOf" srcId="{6171EF19-7113-4DA9-A52D-81E64CF424FE}" destId="{3342982D-8DDC-414E-95EA-EAE45BD74A6B}" srcOrd="2" destOrd="0" presId="urn:microsoft.com/office/officeart/2005/8/layout/hProcess9"/>
    <dgm:cxn modelId="{2405F51F-C2AC-462A-9900-5D007897347F}" type="presParOf" srcId="{6171EF19-7113-4DA9-A52D-81E64CF424FE}" destId="{3EB34C1B-F566-4809-B32B-D36FE6ED18F4}" srcOrd="3" destOrd="0" presId="urn:microsoft.com/office/officeart/2005/8/layout/hProcess9"/>
    <dgm:cxn modelId="{F75177C5-5028-4B90-A9F7-AA21126BD17D}" type="presParOf" srcId="{6171EF19-7113-4DA9-A52D-81E64CF424FE}" destId="{E665635D-E881-4BA2-BB3D-089D2544E07E}" srcOrd="4" destOrd="0" presId="urn:microsoft.com/office/officeart/2005/8/layout/hProcess9"/>
    <dgm:cxn modelId="{6A9BF54C-2454-41BF-BCD3-D79B3BBF4DC8}" type="presParOf" srcId="{6171EF19-7113-4DA9-A52D-81E64CF424FE}" destId="{C20DB7C4-4DB9-48C3-8A2B-B0C749234DC9}" srcOrd="5" destOrd="0" presId="urn:microsoft.com/office/officeart/2005/8/layout/hProcess9"/>
    <dgm:cxn modelId="{AC8E5F1B-2FD3-4111-B49C-FABE1961F811}" type="presParOf" srcId="{6171EF19-7113-4DA9-A52D-81E64CF424FE}" destId="{74D809E6-34C8-4B6D-BDAD-708CFC32AAD6}" srcOrd="6" destOrd="0" presId="urn:microsoft.com/office/officeart/2005/8/layout/hProcess9"/>
    <dgm:cxn modelId="{D1A2A392-F0C4-43CA-963A-BE7454A2CCF8}" type="presParOf" srcId="{6171EF19-7113-4DA9-A52D-81E64CF424FE}" destId="{19C26C36-AC46-4068-990A-89B64F70F5D2}" srcOrd="7" destOrd="0" presId="urn:microsoft.com/office/officeart/2005/8/layout/hProcess9"/>
    <dgm:cxn modelId="{144FC230-4B9B-4CA3-824B-72C4D2FC8908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/>
      <dgm:t>
        <a:bodyPr/>
        <a:lstStyle/>
        <a:p>
          <a:r>
            <a:rPr lang="en-US" dirty="0" smtClean="0"/>
            <a:t>Problem recognition</a:t>
          </a:r>
        </a:p>
        <a:p>
          <a:r>
            <a:rPr lang="en-US" dirty="0" smtClean="0">
              <a:solidFill>
                <a:srgbClr val="FF0000"/>
              </a:solidFill>
            </a:rPr>
            <a:t>MOTIVATION</a:t>
          </a:r>
          <a:endParaRPr lang="en-US" dirty="0">
            <a:solidFill>
              <a:srgbClr val="FF0000"/>
            </a:solidFill>
          </a:endParaRPr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</a:p>
        <a:p>
          <a:r>
            <a:rPr lang="en-US" dirty="0" smtClean="0">
              <a:solidFill>
                <a:srgbClr val="FF0000"/>
              </a:solidFill>
            </a:rPr>
            <a:t>ATTITUDE</a:t>
          </a:r>
          <a:endParaRPr lang="en-US" dirty="0">
            <a:solidFill>
              <a:srgbClr val="FF0000"/>
            </a:solidFill>
          </a:endParaRPr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/>
      <dgm:t>
        <a:bodyPr/>
        <a:lstStyle/>
        <a:p>
          <a:r>
            <a:rPr lang="en-US" dirty="0" smtClean="0"/>
            <a:t>Information search  </a:t>
          </a:r>
        </a:p>
        <a:p>
          <a:r>
            <a:rPr lang="en-US" dirty="0" smtClean="0">
              <a:solidFill>
                <a:srgbClr val="FF0000"/>
              </a:solidFill>
            </a:rPr>
            <a:t>PERCEPTION</a:t>
          </a:r>
          <a:endParaRPr lang="en-US" dirty="0">
            <a:solidFill>
              <a:srgbClr val="FF0000"/>
            </a:solidFill>
          </a:endParaRPr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 custScaleX="105477" custScaleY="79797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670D7269-1507-4A99-97AD-F431C481FF20}" type="presOf" srcId="{1B59A79E-10DC-49C3-86FE-DC353D15575C}" destId="{A8FC2DB5-9F82-45DB-88E0-5BBD97CCA0D7}" srcOrd="0" destOrd="0" presId="urn:microsoft.com/office/officeart/2005/8/layout/hProcess9"/>
    <dgm:cxn modelId="{FA0BD6C7-CC36-47F6-B9CC-6B38F72CEB8F}" type="presOf" srcId="{399B8F26-9839-44E6-9F58-7A2CCEA289AF}" destId="{4EAC41E9-4633-46EE-8F05-835FF744ED62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D467FF11-26D4-4D08-A6E0-3C68829F5DE9}" type="presOf" srcId="{C9DCE2AB-BE99-4BE8-A922-642AC207B3DF}" destId="{06C0B03F-EFD0-45A0-BCC7-D10E5BAB627D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AC73A4F1-0C7A-4866-AC51-4E3BEECA0A66}" type="presOf" srcId="{7432DD47-4D84-423A-891B-1B67270C9F0B}" destId="{74D809E6-34C8-4B6D-BDAD-708CFC32AAD6}" srcOrd="0" destOrd="0" presId="urn:microsoft.com/office/officeart/2005/8/layout/hProcess9"/>
    <dgm:cxn modelId="{51D7D675-0405-4D74-81B3-256BF723FD02}" type="presOf" srcId="{4C27FB22-1EFE-429C-8D35-942C1FDF3C6A}" destId="{E665635D-E881-4BA2-BB3D-089D2544E07E}" srcOrd="0" destOrd="0" presId="urn:microsoft.com/office/officeart/2005/8/layout/hProcess9"/>
    <dgm:cxn modelId="{2457CF2C-EB7F-4AF7-8754-A94660C5D9C9}" type="presOf" srcId="{2DD2DD8E-66A7-4CB2-A85B-DB6E57AD9A36}" destId="{3342982D-8DDC-414E-95EA-EAE45BD74A6B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50403B85-F788-462B-AC09-74535D791556}" type="presParOf" srcId="{A8FC2DB5-9F82-45DB-88E0-5BBD97CCA0D7}" destId="{4CF38C8B-5FD2-4CAA-BB17-0DAE86CC9DDC}" srcOrd="0" destOrd="0" presId="urn:microsoft.com/office/officeart/2005/8/layout/hProcess9"/>
    <dgm:cxn modelId="{9E53313E-626C-4ADD-ABBF-532FF1C2D420}" type="presParOf" srcId="{A8FC2DB5-9F82-45DB-88E0-5BBD97CCA0D7}" destId="{6171EF19-7113-4DA9-A52D-81E64CF424FE}" srcOrd="1" destOrd="0" presId="urn:microsoft.com/office/officeart/2005/8/layout/hProcess9"/>
    <dgm:cxn modelId="{60F92728-BD00-4093-B131-84E3F010C96D}" type="presParOf" srcId="{6171EF19-7113-4DA9-A52D-81E64CF424FE}" destId="{06C0B03F-EFD0-45A0-BCC7-D10E5BAB627D}" srcOrd="0" destOrd="0" presId="urn:microsoft.com/office/officeart/2005/8/layout/hProcess9"/>
    <dgm:cxn modelId="{DA00FE9F-2F96-4529-B5E2-8957E86981C8}" type="presParOf" srcId="{6171EF19-7113-4DA9-A52D-81E64CF424FE}" destId="{2A699B58-0392-4708-99FD-49E5FA56F99C}" srcOrd="1" destOrd="0" presId="urn:microsoft.com/office/officeart/2005/8/layout/hProcess9"/>
    <dgm:cxn modelId="{13C6033E-B023-4D65-B7D3-92134E569A28}" type="presParOf" srcId="{6171EF19-7113-4DA9-A52D-81E64CF424FE}" destId="{3342982D-8DDC-414E-95EA-EAE45BD74A6B}" srcOrd="2" destOrd="0" presId="urn:microsoft.com/office/officeart/2005/8/layout/hProcess9"/>
    <dgm:cxn modelId="{390E76AE-5944-4EE8-A955-A97BD466CEC5}" type="presParOf" srcId="{6171EF19-7113-4DA9-A52D-81E64CF424FE}" destId="{3EB34C1B-F566-4809-B32B-D36FE6ED18F4}" srcOrd="3" destOrd="0" presId="urn:microsoft.com/office/officeart/2005/8/layout/hProcess9"/>
    <dgm:cxn modelId="{87D9FD46-4EC0-4523-849D-4DD19500FCD4}" type="presParOf" srcId="{6171EF19-7113-4DA9-A52D-81E64CF424FE}" destId="{E665635D-E881-4BA2-BB3D-089D2544E07E}" srcOrd="4" destOrd="0" presId="urn:microsoft.com/office/officeart/2005/8/layout/hProcess9"/>
    <dgm:cxn modelId="{FFD98190-2D7F-4501-8414-22FB93DF8751}" type="presParOf" srcId="{6171EF19-7113-4DA9-A52D-81E64CF424FE}" destId="{C20DB7C4-4DB9-48C3-8A2B-B0C749234DC9}" srcOrd="5" destOrd="0" presId="urn:microsoft.com/office/officeart/2005/8/layout/hProcess9"/>
    <dgm:cxn modelId="{FC3CFA91-0E53-4250-BADC-A7270BD77818}" type="presParOf" srcId="{6171EF19-7113-4DA9-A52D-81E64CF424FE}" destId="{74D809E6-34C8-4B6D-BDAD-708CFC32AAD6}" srcOrd="6" destOrd="0" presId="urn:microsoft.com/office/officeart/2005/8/layout/hProcess9"/>
    <dgm:cxn modelId="{5251A0B5-E40C-4EAE-B3D0-87B803F05D3D}" type="presParOf" srcId="{6171EF19-7113-4DA9-A52D-81E64CF424FE}" destId="{19C26C36-AC46-4068-990A-89B64F70F5D2}" srcOrd="7" destOrd="0" presId="urn:microsoft.com/office/officeart/2005/8/layout/hProcess9"/>
    <dgm:cxn modelId="{FB2BBA21-D01B-4195-9F1E-3A2CF97BF2EF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/>
      <dgm:t>
        <a:bodyPr/>
        <a:lstStyle/>
        <a:p>
          <a:r>
            <a:rPr lang="en-US" dirty="0" smtClean="0"/>
            <a:t>Problem recognition</a:t>
          </a:r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/>
      <dgm:t>
        <a:bodyPr/>
        <a:lstStyle/>
        <a:p>
          <a:r>
            <a:rPr lang="en-US" dirty="0" smtClean="0"/>
            <a:t>Information search  </a:t>
          </a:r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 custScaleX="105477" custScaleY="79797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84AADBD-A6B2-42B5-A63D-62FBC886A218}" type="presOf" srcId="{1B59A79E-10DC-49C3-86FE-DC353D15575C}" destId="{A8FC2DB5-9F82-45DB-88E0-5BBD97CCA0D7}" srcOrd="0" destOrd="0" presId="urn:microsoft.com/office/officeart/2005/8/layout/hProcess9"/>
    <dgm:cxn modelId="{ADD7E19E-1E5B-48FE-99D1-1FC13964ED12}" type="presOf" srcId="{399B8F26-9839-44E6-9F58-7A2CCEA289AF}" destId="{4EAC41E9-4633-46EE-8F05-835FF744ED62}" srcOrd="0" destOrd="0" presId="urn:microsoft.com/office/officeart/2005/8/layout/hProcess9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6BA1081A-8031-448F-82D5-0A9667BEDA7F}" type="presOf" srcId="{7432DD47-4D84-423A-891B-1B67270C9F0B}" destId="{74D809E6-34C8-4B6D-BDAD-708CFC32AAD6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AF57B296-DF31-4C07-A5C3-DC189EDF2BB0}" type="presOf" srcId="{2DD2DD8E-66A7-4CB2-A85B-DB6E57AD9A36}" destId="{3342982D-8DDC-414E-95EA-EAE45BD74A6B}" srcOrd="0" destOrd="0" presId="urn:microsoft.com/office/officeart/2005/8/layout/hProcess9"/>
    <dgm:cxn modelId="{FB5A9484-E404-4C4E-869D-ED60B6C45E40}" type="presOf" srcId="{4C27FB22-1EFE-429C-8D35-942C1FDF3C6A}" destId="{E665635D-E881-4BA2-BB3D-089D2544E07E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D32B78FA-6914-49EA-B848-F0A4A6EA0BE6}" type="presOf" srcId="{C9DCE2AB-BE99-4BE8-A922-642AC207B3DF}" destId="{06C0B03F-EFD0-45A0-BCC7-D10E5BAB627D}" srcOrd="0" destOrd="0" presId="urn:microsoft.com/office/officeart/2005/8/layout/hProcess9"/>
    <dgm:cxn modelId="{81D9CE9F-5DFE-4F92-9580-6A6B7E17F99A}" type="presParOf" srcId="{A8FC2DB5-9F82-45DB-88E0-5BBD97CCA0D7}" destId="{4CF38C8B-5FD2-4CAA-BB17-0DAE86CC9DDC}" srcOrd="0" destOrd="0" presId="urn:microsoft.com/office/officeart/2005/8/layout/hProcess9"/>
    <dgm:cxn modelId="{585F1B48-77D6-43BE-AA76-33505B265D54}" type="presParOf" srcId="{A8FC2DB5-9F82-45DB-88E0-5BBD97CCA0D7}" destId="{6171EF19-7113-4DA9-A52D-81E64CF424FE}" srcOrd="1" destOrd="0" presId="urn:microsoft.com/office/officeart/2005/8/layout/hProcess9"/>
    <dgm:cxn modelId="{932D26F8-87BE-41DF-BA6F-AD0564E424A3}" type="presParOf" srcId="{6171EF19-7113-4DA9-A52D-81E64CF424FE}" destId="{06C0B03F-EFD0-45A0-BCC7-D10E5BAB627D}" srcOrd="0" destOrd="0" presId="urn:microsoft.com/office/officeart/2005/8/layout/hProcess9"/>
    <dgm:cxn modelId="{CFEA93E4-DEDD-4E99-9135-B5F71B8B1C9F}" type="presParOf" srcId="{6171EF19-7113-4DA9-A52D-81E64CF424FE}" destId="{2A699B58-0392-4708-99FD-49E5FA56F99C}" srcOrd="1" destOrd="0" presId="urn:microsoft.com/office/officeart/2005/8/layout/hProcess9"/>
    <dgm:cxn modelId="{05B2BAD3-86C4-48BA-AC02-417D94EBC758}" type="presParOf" srcId="{6171EF19-7113-4DA9-A52D-81E64CF424FE}" destId="{3342982D-8DDC-414E-95EA-EAE45BD74A6B}" srcOrd="2" destOrd="0" presId="urn:microsoft.com/office/officeart/2005/8/layout/hProcess9"/>
    <dgm:cxn modelId="{D557E1CE-F8C6-4395-BBDA-A51F307FEAEE}" type="presParOf" srcId="{6171EF19-7113-4DA9-A52D-81E64CF424FE}" destId="{3EB34C1B-F566-4809-B32B-D36FE6ED18F4}" srcOrd="3" destOrd="0" presId="urn:microsoft.com/office/officeart/2005/8/layout/hProcess9"/>
    <dgm:cxn modelId="{9B5B2D56-CDF7-4BC2-B874-8375ABF66187}" type="presParOf" srcId="{6171EF19-7113-4DA9-A52D-81E64CF424FE}" destId="{E665635D-E881-4BA2-BB3D-089D2544E07E}" srcOrd="4" destOrd="0" presId="urn:microsoft.com/office/officeart/2005/8/layout/hProcess9"/>
    <dgm:cxn modelId="{D2902D81-02FB-4FE2-B32F-155D041283BC}" type="presParOf" srcId="{6171EF19-7113-4DA9-A52D-81E64CF424FE}" destId="{C20DB7C4-4DB9-48C3-8A2B-B0C749234DC9}" srcOrd="5" destOrd="0" presId="urn:microsoft.com/office/officeart/2005/8/layout/hProcess9"/>
    <dgm:cxn modelId="{5977DD70-2C36-4E07-AF18-3B698E224EE0}" type="presParOf" srcId="{6171EF19-7113-4DA9-A52D-81E64CF424FE}" destId="{74D809E6-34C8-4B6D-BDAD-708CFC32AAD6}" srcOrd="6" destOrd="0" presId="urn:microsoft.com/office/officeart/2005/8/layout/hProcess9"/>
    <dgm:cxn modelId="{552DCD85-892D-4856-8E69-FFE49A296D95}" type="presParOf" srcId="{6171EF19-7113-4DA9-A52D-81E64CF424FE}" destId="{19C26C36-AC46-4068-990A-89B64F70F5D2}" srcOrd="7" destOrd="0" presId="urn:microsoft.com/office/officeart/2005/8/layout/hProcess9"/>
    <dgm:cxn modelId="{BD5F73F3-8FCE-413C-9316-ADA26FCE9B24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/>
      <dgm:t>
        <a:bodyPr/>
        <a:lstStyle/>
        <a:p>
          <a:r>
            <a:rPr lang="en-US" dirty="0" smtClean="0"/>
            <a:t>Problem recognition</a:t>
          </a:r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/>
      <dgm:t>
        <a:bodyPr/>
        <a:lstStyle/>
        <a:p>
          <a:r>
            <a:rPr lang="en-US" dirty="0" smtClean="0"/>
            <a:t>Information search  </a:t>
          </a:r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 custScaleX="105477" custScaleY="79797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C4CAB0B7-E1B0-4150-895C-8341AB50716B}" type="presOf" srcId="{2DD2DD8E-66A7-4CB2-A85B-DB6E57AD9A36}" destId="{3342982D-8DDC-414E-95EA-EAE45BD74A6B}" srcOrd="0" destOrd="0" presId="urn:microsoft.com/office/officeart/2005/8/layout/hProcess9"/>
    <dgm:cxn modelId="{0F02D5CE-5751-4B6F-B878-E9A4F1B6B132}" type="presOf" srcId="{399B8F26-9839-44E6-9F58-7A2CCEA289AF}" destId="{4EAC41E9-4633-46EE-8F05-835FF744ED62}" srcOrd="0" destOrd="0" presId="urn:microsoft.com/office/officeart/2005/8/layout/hProcess9"/>
    <dgm:cxn modelId="{62FBF47C-CA0F-4032-8348-CF34DDD4C6BE}" type="presOf" srcId="{C9DCE2AB-BE99-4BE8-A922-642AC207B3DF}" destId="{06C0B03F-EFD0-45A0-BCC7-D10E5BAB627D}" srcOrd="0" destOrd="0" presId="urn:microsoft.com/office/officeart/2005/8/layout/hProcess9"/>
    <dgm:cxn modelId="{B79BF79C-7325-45E5-9CF2-9CDF72091108}" type="presOf" srcId="{1B59A79E-10DC-49C3-86FE-DC353D15575C}" destId="{A8FC2DB5-9F82-45DB-88E0-5BBD97CCA0D7}" srcOrd="0" destOrd="0" presId="urn:microsoft.com/office/officeart/2005/8/layout/hProcess9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8D020E89-63EA-4E1A-ADFE-D45E443BAD3B}" type="presOf" srcId="{7432DD47-4D84-423A-891B-1B67270C9F0B}" destId="{74D809E6-34C8-4B6D-BDAD-708CFC32AAD6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97AAB7DF-9B43-4044-9341-307C47D8ACE5}" type="presOf" srcId="{4C27FB22-1EFE-429C-8D35-942C1FDF3C6A}" destId="{E665635D-E881-4BA2-BB3D-089D2544E07E}" srcOrd="0" destOrd="0" presId="urn:microsoft.com/office/officeart/2005/8/layout/hProcess9"/>
    <dgm:cxn modelId="{EF032431-F708-429C-B41D-BFF597496DE5}" type="presParOf" srcId="{A8FC2DB5-9F82-45DB-88E0-5BBD97CCA0D7}" destId="{4CF38C8B-5FD2-4CAA-BB17-0DAE86CC9DDC}" srcOrd="0" destOrd="0" presId="urn:microsoft.com/office/officeart/2005/8/layout/hProcess9"/>
    <dgm:cxn modelId="{463BEECF-6420-43B0-B532-29267EFAA995}" type="presParOf" srcId="{A8FC2DB5-9F82-45DB-88E0-5BBD97CCA0D7}" destId="{6171EF19-7113-4DA9-A52D-81E64CF424FE}" srcOrd="1" destOrd="0" presId="urn:microsoft.com/office/officeart/2005/8/layout/hProcess9"/>
    <dgm:cxn modelId="{67708EE8-5D04-44C7-AD77-EBB640261F2A}" type="presParOf" srcId="{6171EF19-7113-4DA9-A52D-81E64CF424FE}" destId="{06C0B03F-EFD0-45A0-BCC7-D10E5BAB627D}" srcOrd="0" destOrd="0" presId="urn:microsoft.com/office/officeart/2005/8/layout/hProcess9"/>
    <dgm:cxn modelId="{0C5A02DD-48DF-4D73-8586-11071A515797}" type="presParOf" srcId="{6171EF19-7113-4DA9-A52D-81E64CF424FE}" destId="{2A699B58-0392-4708-99FD-49E5FA56F99C}" srcOrd="1" destOrd="0" presId="urn:microsoft.com/office/officeart/2005/8/layout/hProcess9"/>
    <dgm:cxn modelId="{38079F1A-85BC-4880-9945-843FF3B9B590}" type="presParOf" srcId="{6171EF19-7113-4DA9-A52D-81E64CF424FE}" destId="{3342982D-8DDC-414E-95EA-EAE45BD74A6B}" srcOrd="2" destOrd="0" presId="urn:microsoft.com/office/officeart/2005/8/layout/hProcess9"/>
    <dgm:cxn modelId="{284C7943-BC38-49E2-9F53-BAA510405221}" type="presParOf" srcId="{6171EF19-7113-4DA9-A52D-81E64CF424FE}" destId="{3EB34C1B-F566-4809-B32B-D36FE6ED18F4}" srcOrd="3" destOrd="0" presId="urn:microsoft.com/office/officeart/2005/8/layout/hProcess9"/>
    <dgm:cxn modelId="{28AA6796-5FA1-4D5C-8BEE-945E83620572}" type="presParOf" srcId="{6171EF19-7113-4DA9-A52D-81E64CF424FE}" destId="{E665635D-E881-4BA2-BB3D-089D2544E07E}" srcOrd="4" destOrd="0" presId="urn:microsoft.com/office/officeart/2005/8/layout/hProcess9"/>
    <dgm:cxn modelId="{0A36D72E-8E90-45E4-8F2B-5EE14BC0D165}" type="presParOf" srcId="{6171EF19-7113-4DA9-A52D-81E64CF424FE}" destId="{C20DB7C4-4DB9-48C3-8A2B-B0C749234DC9}" srcOrd="5" destOrd="0" presId="urn:microsoft.com/office/officeart/2005/8/layout/hProcess9"/>
    <dgm:cxn modelId="{8FDCBA3D-9B4A-4E51-AE9F-E1613AA96C32}" type="presParOf" srcId="{6171EF19-7113-4DA9-A52D-81E64CF424FE}" destId="{74D809E6-34C8-4B6D-BDAD-708CFC32AAD6}" srcOrd="6" destOrd="0" presId="urn:microsoft.com/office/officeart/2005/8/layout/hProcess9"/>
    <dgm:cxn modelId="{6985CE9F-7615-4FEE-B178-7E8600FF23BB}" type="presParOf" srcId="{6171EF19-7113-4DA9-A52D-81E64CF424FE}" destId="{19C26C36-AC46-4068-990A-89B64F70F5D2}" srcOrd="7" destOrd="0" presId="urn:microsoft.com/office/officeart/2005/8/layout/hProcess9"/>
    <dgm:cxn modelId="{D843BD3D-2772-4C74-A912-F1BAC11E7927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/>
      <dgm:t>
        <a:bodyPr/>
        <a:lstStyle/>
        <a:p>
          <a:r>
            <a:rPr lang="en-US" dirty="0" smtClean="0"/>
            <a:t>Problem recognition</a:t>
          </a:r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/>
      <dgm:t>
        <a:bodyPr/>
        <a:lstStyle/>
        <a:p>
          <a:r>
            <a:rPr lang="en-US" dirty="0" smtClean="0"/>
            <a:t>Information search  </a:t>
          </a:r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 custScaleX="105477" custScaleY="79797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50F69A0C-D3C6-498F-BB21-051D4ADC0656}" type="presOf" srcId="{7432DD47-4D84-423A-891B-1B67270C9F0B}" destId="{74D809E6-34C8-4B6D-BDAD-708CFC32AAD6}" srcOrd="0" destOrd="0" presId="urn:microsoft.com/office/officeart/2005/8/layout/hProcess9"/>
    <dgm:cxn modelId="{E37A947C-728E-47EE-BCE4-F23E3FDDFB2C}" type="presOf" srcId="{C9DCE2AB-BE99-4BE8-A922-642AC207B3DF}" destId="{06C0B03F-EFD0-45A0-BCC7-D10E5BAB627D}" srcOrd="0" destOrd="0" presId="urn:microsoft.com/office/officeart/2005/8/layout/hProcess9"/>
    <dgm:cxn modelId="{D1299798-8092-4054-A3D6-4D70C2207CE3}" type="presOf" srcId="{1B59A79E-10DC-49C3-86FE-DC353D15575C}" destId="{A8FC2DB5-9F82-45DB-88E0-5BBD97CCA0D7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64101196-DCBA-4AF3-BEF1-62173DAF05B2}" type="presOf" srcId="{2DD2DD8E-66A7-4CB2-A85B-DB6E57AD9A36}" destId="{3342982D-8DDC-414E-95EA-EAE45BD74A6B}" srcOrd="0" destOrd="0" presId="urn:microsoft.com/office/officeart/2005/8/layout/hProcess9"/>
    <dgm:cxn modelId="{72159AAE-65B0-432D-A38D-803BF16BF2FC}" type="presOf" srcId="{399B8F26-9839-44E6-9F58-7A2CCEA289AF}" destId="{4EAC41E9-4633-46EE-8F05-835FF744ED62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9CE1C560-0CCB-4ABA-BBCE-76FF4C146872}" type="presOf" srcId="{4C27FB22-1EFE-429C-8D35-942C1FDF3C6A}" destId="{E665635D-E881-4BA2-BB3D-089D2544E07E}" srcOrd="0" destOrd="0" presId="urn:microsoft.com/office/officeart/2005/8/layout/hProcess9"/>
    <dgm:cxn modelId="{E975E248-00AF-4AA1-B288-50D646C5B0D1}" type="presParOf" srcId="{A8FC2DB5-9F82-45DB-88E0-5BBD97CCA0D7}" destId="{4CF38C8B-5FD2-4CAA-BB17-0DAE86CC9DDC}" srcOrd="0" destOrd="0" presId="urn:microsoft.com/office/officeart/2005/8/layout/hProcess9"/>
    <dgm:cxn modelId="{804F01BD-A300-4AB2-9DAE-3C55EBCAC35D}" type="presParOf" srcId="{A8FC2DB5-9F82-45DB-88E0-5BBD97CCA0D7}" destId="{6171EF19-7113-4DA9-A52D-81E64CF424FE}" srcOrd="1" destOrd="0" presId="urn:microsoft.com/office/officeart/2005/8/layout/hProcess9"/>
    <dgm:cxn modelId="{D56B6EC5-3F3C-4FC0-9664-6E14590E740D}" type="presParOf" srcId="{6171EF19-7113-4DA9-A52D-81E64CF424FE}" destId="{06C0B03F-EFD0-45A0-BCC7-D10E5BAB627D}" srcOrd="0" destOrd="0" presId="urn:microsoft.com/office/officeart/2005/8/layout/hProcess9"/>
    <dgm:cxn modelId="{0EB42817-290F-469E-AB47-3A952A78599D}" type="presParOf" srcId="{6171EF19-7113-4DA9-A52D-81E64CF424FE}" destId="{2A699B58-0392-4708-99FD-49E5FA56F99C}" srcOrd="1" destOrd="0" presId="urn:microsoft.com/office/officeart/2005/8/layout/hProcess9"/>
    <dgm:cxn modelId="{57DA635C-6BA4-49FF-A9C5-8CF50F19518E}" type="presParOf" srcId="{6171EF19-7113-4DA9-A52D-81E64CF424FE}" destId="{3342982D-8DDC-414E-95EA-EAE45BD74A6B}" srcOrd="2" destOrd="0" presId="urn:microsoft.com/office/officeart/2005/8/layout/hProcess9"/>
    <dgm:cxn modelId="{3ADE7296-6AF7-4482-8219-0BAB6EF15216}" type="presParOf" srcId="{6171EF19-7113-4DA9-A52D-81E64CF424FE}" destId="{3EB34C1B-F566-4809-B32B-D36FE6ED18F4}" srcOrd="3" destOrd="0" presId="urn:microsoft.com/office/officeart/2005/8/layout/hProcess9"/>
    <dgm:cxn modelId="{27FEC1B2-5647-4A99-9FC4-25FB9D16396D}" type="presParOf" srcId="{6171EF19-7113-4DA9-A52D-81E64CF424FE}" destId="{E665635D-E881-4BA2-BB3D-089D2544E07E}" srcOrd="4" destOrd="0" presId="urn:microsoft.com/office/officeart/2005/8/layout/hProcess9"/>
    <dgm:cxn modelId="{7EBAC20C-4752-4300-B9DC-7B8AC3B42FCA}" type="presParOf" srcId="{6171EF19-7113-4DA9-A52D-81E64CF424FE}" destId="{C20DB7C4-4DB9-48C3-8A2B-B0C749234DC9}" srcOrd="5" destOrd="0" presId="urn:microsoft.com/office/officeart/2005/8/layout/hProcess9"/>
    <dgm:cxn modelId="{2CBC3E9F-C5D8-47D9-B804-A862C5D8E643}" type="presParOf" srcId="{6171EF19-7113-4DA9-A52D-81E64CF424FE}" destId="{74D809E6-34C8-4B6D-BDAD-708CFC32AAD6}" srcOrd="6" destOrd="0" presId="urn:microsoft.com/office/officeart/2005/8/layout/hProcess9"/>
    <dgm:cxn modelId="{5D3C9E7E-A28F-442C-B653-6A95DD13706D}" type="presParOf" srcId="{6171EF19-7113-4DA9-A52D-81E64CF424FE}" destId="{19C26C36-AC46-4068-990A-89B64F70F5D2}" srcOrd="7" destOrd="0" presId="urn:microsoft.com/office/officeart/2005/8/layout/hProcess9"/>
    <dgm:cxn modelId="{6AEC0ECD-4124-48F9-A547-D8329234AFE8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437481" y="308254"/>
          <a:ext cx="7583237" cy="2435062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3742" y="915471"/>
          <a:ext cx="1620759" cy="12206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Problem recognition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rgbClr val="FF0000"/>
              </a:solidFill>
            </a:rPr>
            <a:t>MOTIVATION</a:t>
          </a:r>
          <a:endParaRPr lang="en-US" sz="1900" kern="1200" dirty="0">
            <a:solidFill>
              <a:srgbClr val="FF0000"/>
            </a:solidFill>
          </a:endParaRPr>
        </a:p>
      </dsp:txBody>
      <dsp:txXfrm>
        <a:off x="63328" y="975057"/>
        <a:ext cx="1501587" cy="1101456"/>
      </dsp:txXfrm>
    </dsp:sp>
    <dsp:sp modelId="{3342982D-8DDC-414E-95EA-EAE45BD74A6B}">
      <dsp:nvSpPr>
        <dsp:cNvPr id="0" name=""/>
        <dsp:cNvSpPr/>
      </dsp:nvSpPr>
      <dsp:spPr>
        <a:xfrm>
          <a:off x="1711231" y="915471"/>
          <a:ext cx="1620759" cy="12206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Information search  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rgbClr val="FF0000"/>
              </a:solidFill>
            </a:rPr>
            <a:t>PERCEPTION</a:t>
          </a:r>
          <a:endParaRPr lang="en-US" sz="1900" kern="1200" dirty="0">
            <a:solidFill>
              <a:srgbClr val="FF0000"/>
            </a:solidFill>
          </a:endParaRPr>
        </a:p>
      </dsp:txBody>
      <dsp:txXfrm>
        <a:off x="1770817" y="975057"/>
        <a:ext cx="1501587" cy="1101456"/>
      </dsp:txXfrm>
    </dsp:sp>
    <dsp:sp modelId="{E665635D-E881-4BA2-BB3D-089D2544E07E}">
      <dsp:nvSpPr>
        <dsp:cNvPr id="0" name=""/>
        <dsp:cNvSpPr/>
      </dsp:nvSpPr>
      <dsp:spPr>
        <a:xfrm>
          <a:off x="3418720" y="915471"/>
          <a:ext cx="1620759" cy="12206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Alternative evaluation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rgbClr val="FF0000"/>
              </a:solidFill>
            </a:rPr>
            <a:t>ATTITUDE</a:t>
          </a:r>
          <a:endParaRPr lang="en-US" sz="1900" kern="1200" dirty="0">
            <a:solidFill>
              <a:srgbClr val="FF0000"/>
            </a:solidFill>
          </a:endParaRPr>
        </a:p>
      </dsp:txBody>
      <dsp:txXfrm>
        <a:off x="3478306" y="975057"/>
        <a:ext cx="1501587" cy="1101456"/>
      </dsp:txXfrm>
    </dsp:sp>
    <dsp:sp modelId="{74D809E6-34C8-4B6D-BDAD-708CFC32AAD6}">
      <dsp:nvSpPr>
        <dsp:cNvPr id="0" name=""/>
        <dsp:cNvSpPr/>
      </dsp:nvSpPr>
      <dsp:spPr>
        <a:xfrm>
          <a:off x="5126209" y="915471"/>
          <a:ext cx="1620759" cy="12206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Purchase decision</a:t>
          </a:r>
        </a:p>
      </dsp:txBody>
      <dsp:txXfrm>
        <a:off x="5185795" y="975057"/>
        <a:ext cx="1501587" cy="1101456"/>
      </dsp:txXfrm>
    </dsp:sp>
    <dsp:sp modelId="{4EAC41E9-4633-46EE-8F05-835FF744ED62}">
      <dsp:nvSpPr>
        <dsp:cNvPr id="0" name=""/>
        <dsp:cNvSpPr/>
      </dsp:nvSpPr>
      <dsp:spPr>
        <a:xfrm>
          <a:off x="6833697" y="915471"/>
          <a:ext cx="1620759" cy="12206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Post-purchase evaluation</a:t>
          </a:r>
          <a:endParaRPr lang="en-US" sz="1900" kern="1200" dirty="0"/>
        </a:p>
      </dsp:txBody>
      <dsp:txXfrm>
        <a:off x="6893283" y="975057"/>
        <a:ext cx="1501587" cy="110145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437481" y="308254"/>
          <a:ext cx="7583237" cy="2435062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3742" y="915471"/>
          <a:ext cx="1620759" cy="1220628"/>
        </a:xfrm>
        <a:prstGeom prst="roundRect">
          <a:avLst/>
        </a:prstGeom>
        <a:solidFill>
          <a:srgbClr val="FF000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chemeClr val="bg1"/>
              </a:solidFill>
            </a:rPr>
            <a:t>Problem recognition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chemeClr val="bg1"/>
              </a:solidFill>
            </a:rPr>
            <a:t>MOTIVATION</a:t>
          </a:r>
          <a:endParaRPr lang="en-US" sz="1900" kern="1200" dirty="0">
            <a:solidFill>
              <a:schemeClr val="bg1"/>
            </a:solidFill>
          </a:endParaRPr>
        </a:p>
      </dsp:txBody>
      <dsp:txXfrm>
        <a:off x="63328" y="975057"/>
        <a:ext cx="1501587" cy="1101456"/>
      </dsp:txXfrm>
    </dsp:sp>
    <dsp:sp modelId="{3342982D-8DDC-414E-95EA-EAE45BD74A6B}">
      <dsp:nvSpPr>
        <dsp:cNvPr id="0" name=""/>
        <dsp:cNvSpPr/>
      </dsp:nvSpPr>
      <dsp:spPr>
        <a:xfrm>
          <a:off x="1711231" y="915471"/>
          <a:ext cx="1620759" cy="12206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Information search  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rgbClr val="FF0000"/>
              </a:solidFill>
            </a:rPr>
            <a:t>PERCEPTION</a:t>
          </a:r>
          <a:endParaRPr lang="en-US" sz="1900" kern="1200" dirty="0">
            <a:solidFill>
              <a:srgbClr val="FF0000"/>
            </a:solidFill>
          </a:endParaRPr>
        </a:p>
      </dsp:txBody>
      <dsp:txXfrm>
        <a:off x="1770817" y="975057"/>
        <a:ext cx="1501587" cy="1101456"/>
      </dsp:txXfrm>
    </dsp:sp>
    <dsp:sp modelId="{E665635D-E881-4BA2-BB3D-089D2544E07E}">
      <dsp:nvSpPr>
        <dsp:cNvPr id="0" name=""/>
        <dsp:cNvSpPr/>
      </dsp:nvSpPr>
      <dsp:spPr>
        <a:xfrm>
          <a:off x="3418720" y="915471"/>
          <a:ext cx="1620759" cy="12206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Alternative evaluation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rgbClr val="FF0000"/>
              </a:solidFill>
            </a:rPr>
            <a:t>ATTITUDE</a:t>
          </a:r>
          <a:endParaRPr lang="en-US" sz="1900" kern="1200" dirty="0">
            <a:solidFill>
              <a:srgbClr val="FF0000"/>
            </a:solidFill>
          </a:endParaRPr>
        </a:p>
      </dsp:txBody>
      <dsp:txXfrm>
        <a:off x="3478306" y="975057"/>
        <a:ext cx="1501587" cy="1101456"/>
      </dsp:txXfrm>
    </dsp:sp>
    <dsp:sp modelId="{74D809E6-34C8-4B6D-BDAD-708CFC32AAD6}">
      <dsp:nvSpPr>
        <dsp:cNvPr id="0" name=""/>
        <dsp:cNvSpPr/>
      </dsp:nvSpPr>
      <dsp:spPr>
        <a:xfrm>
          <a:off x="5126209" y="915471"/>
          <a:ext cx="1620759" cy="12206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Purchase decision</a:t>
          </a:r>
        </a:p>
      </dsp:txBody>
      <dsp:txXfrm>
        <a:off x="5185795" y="975057"/>
        <a:ext cx="1501587" cy="1101456"/>
      </dsp:txXfrm>
    </dsp:sp>
    <dsp:sp modelId="{4EAC41E9-4633-46EE-8F05-835FF744ED62}">
      <dsp:nvSpPr>
        <dsp:cNvPr id="0" name=""/>
        <dsp:cNvSpPr/>
      </dsp:nvSpPr>
      <dsp:spPr>
        <a:xfrm>
          <a:off x="6833697" y="915471"/>
          <a:ext cx="1620759" cy="12206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Post-purchase evaluation</a:t>
          </a:r>
          <a:endParaRPr lang="en-US" sz="1900" kern="1200" dirty="0"/>
        </a:p>
      </dsp:txBody>
      <dsp:txXfrm>
        <a:off x="6893283" y="975057"/>
        <a:ext cx="1501587" cy="110145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182879" y="0"/>
          <a:ext cx="2072640" cy="879872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071" y="263961"/>
          <a:ext cx="468510" cy="351948"/>
        </a:xfrm>
        <a:prstGeom prst="roundRect">
          <a:avLst/>
        </a:prstGeom>
        <a:solidFill>
          <a:srgbClr val="FF000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Problem recognition</a:t>
          </a:r>
          <a:endParaRPr lang="en-US" sz="600" kern="1200" dirty="0"/>
        </a:p>
      </dsp:txBody>
      <dsp:txXfrm>
        <a:off x="18252" y="281142"/>
        <a:ext cx="434148" cy="317586"/>
      </dsp:txXfrm>
    </dsp:sp>
    <dsp:sp modelId="{3342982D-8DDC-414E-95EA-EAE45BD74A6B}">
      <dsp:nvSpPr>
        <dsp:cNvPr id="0" name=""/>
        <dsp:cNvSpPr/>
      </dsp:nvSpPr>
      <dsp:spPr>
        <a:xfrm>
          <a:off x="493008" y="263961"/>
          <a:ext cx="468510" cy="3519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Information search</a:t>
          </a:r>
          <a:endParaRPr lang="en-US" sz="600" kern="1200" dirty="0"/>
        </a:p>
      </dsp:txBody>
      <dsp:txXfrm>
        <a:off x="510189" y="281142"/>
        <a:ext cx="434148" cy="317586"/>
      </dsp:txXfrm>
    </dsp:sp>
    <dsp:sp modelId="{E665635D-E881-4BA2-BB3D-089D2544E07E}">
      <dsp:nvSpPr>
        <dsp:cNvPr id="0" name=""/>
        <dsp:cNvSpPr/>
      </dsp:nvSpPr>
      <dsp:spPr>
        <a:xfrm>
          <a:off x="984944" y="263961"/>
          <a:ext cx="468510" cy="3519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Alternative evaluation</a:t>
          </a:r>
          <a:endParaRPr lang="en-US" sz="600" kern="1200" dirty="0"/>
        </a:p>
      </dsp:txBody>
      <dsp:txXfrm>
        <a:off x="1002125" y="281142"/>
        <a:ext cx="434148" cy="317586"/>
      </dsp:txXfrm>
    </dsp:sp>
    <dsp:sp modelId="{74D809E6-34C8-4B6D-BDAD-708CFC32AAD6}">
      <dsp:nvSpPr>
        <dsp:cNvPr id="0" name=""/>
        <dsp:cNvSpPr/>
      </dsp:nvSpPr>
      <dsp:spPr>
        <a:xfrm>
          <a:off x="1476881" y="263961"/>
          <a:ext cx="468510" cy="3519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Purchase decision</a:t>
          </a:r>
          <a:endParaRPr lang="en-US" sz="600" kern="1200" dirty="0"/>
        </a:p>
      </dsp:txBody>
      <dsp:txXfrm>
        <a:off x="1494062" y="281142"/>
        <a:ext cx="434148" cy="317586"/>
      </dsp:txXfrm>
    </dsp:sp>
    <dsp:sp modelId="{4EAC41E9-4633-46EE-8F05-835FF744ED62}">
      <dsp:nvSpPr>
        <dsp:cNvPr id="0" name=""/>
        <dsp:cNvSpPr/>
      </dsp:nvSpPr>
      <dsp:spPr>
        <a:xfrm>
          <a:off x="1968817" y="263961"/>
          <a:ext cx="468510" cy="3519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Post-purchase evaluation</a:t>
          </a:r>
          <a:endParaRPr lang="en-US" sz="600" kern="1200" dirty="0"/>
        </a:p>
      </dsp:txBody>
      <dsp:txXfrm>
        <a:off x="1985998" y="281142"/>
        <a:ext cx="434148" cy="31758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182879" y="0"/>
          <a:ext cx="2072640" cy="879872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071" y="263961"/>
          <a:ext cx="468510" cy="351948"/>
        </a:xfrm>
        <a:prstGeom prst="roundRect">
          <a:avLst/>
        </a:prstGeom>
        <a:solidFill>
          <a:srgbClr val="FF000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Problem recognition</a:t>
          </a:r>
          <a:endParaRPr lang="en-US" sz="600" kern="1200" dirty="0"/>
        </a:p>
      </dsp:txBody>
      <dsp:txXfrm>
        <a:off x="18252" y="281142"/>
        <a:ext cx="434148" cy="317586"/>
      </dsp:txXfrm>
    </dsp:sp>
    <dsp:sp modelId="{3342982D-8DDC-414E-95EA-EAE45BD74A6B}">
      <dsp:nvSpPr>
        <dsp:cNvPr id="0" name=""/>
        <dsp:cNvSpPr/>
      </dsp:nvSpPr>
      <dsp:spPr>
        <a:xfrm>
          <a:off x="493008" y="263961"/>
          <a:ext cx="468510" cy="3519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Information search</a:t>
          </a:r>
          <a:endParaRPr lang="en-US" sz="600" kern="1200" dirty="0"/>
        </a:p>
      </dsp:txBody>
      <dsp:txXfrm>
        <a:off x="510189" y="281142"/>
        <a:ext cx="434148" cy="317586"/>
      </dsp:txXfrm>
    </dsp:sp>
    <dsp:sp modelId="{E665635D-E881-4BA2-BB3D-089D2544E07E}">
      <dsp:nvSpPr>
        <dsp:cNvPr id="0" name=""/>
        <dsp:cNvSpPr/>
      </dsp:nvSpPr>
      <dsp:spPr>
        <a:xfrm>
          <a:off x="984944" y="263961"/>
          <a:ext cx="468510" cy="3519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Alternative evaluation</a:t>
          </a:r>
          <a:endParaRPr lang="en-US" sz="600" kern="1200" dirty="0"/>
        </a:p>
      </dsp:txBody>
      <dsp:txXfrm>
        <a:off x="1002125" y="281142"/>
        <a:ext cx="434148" cy="317586"/>
      </dsp:txXfrm>
    </dsp:sp>
    <dsp:sp modelId="{74D809E6-34C8-4B6D-BDAD-708CFC32AAD6}">
      <dsp:nvSpPr>
        <dsp:cNvPr id="0" name=""/>
        <dsp:cNvSpPr/>
      </dsp:nvSpPr>
      <dsp:spPr>
        <a:xfrm>
          <a:off x="1476881" y="263961"/>
          <a:ext cx="468510" cy="3519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Purchase decision</a:t>
          </a:r>
          <a:endParaRPr lang="en-US" sz="600" kern="1200" dirty="0"/>
        </a:p>
      </dsp:txBody>
      <dsp:txXfrm>
        <a:off x="1494062" y="281142"/>
        <a:ext cx="434148" cy="317586"/>
      </dsp:txXfrm>
    </dsp:sp>
    <dsp:sp modelId="{4EAC41E9-4633-46EE-8F05-835FF744ED62}">
      <dsp:nvSpPr>
        <dsp:cNvPr id="0" name=""/>
        <dsp:cNvSpPr/>
      </dsp:nvSpPr>
      <dsp:spPr>
        <a:xfrm>
          <a:off x="1968817" y="263961"/>
          <a:ext cx="468510" cy="3519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Post-purchase evaluation</a:t>
          </a:r>
          <a:endParaRPr lang="en-US" sz="600" kern="1200" dirty="0"/>
        </a:p>
      </dsp:txBody>
      <dsp:txXfrm>
        <a:off x="1985998" y="281142"/>
        <a:ext cx="434148" cy="31758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182879" y="0"/>
          <a:ext cx="2072640" cy="879872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071" y="263961"/>
          <a:ext cx="468510" cy="351948"/>
        </a:xfrm>
        <a:prstGeom prst="roundRect">
          <a:avLst/>
        </a:prstGeom>
        <a:solidFill>
          <a:srgbClr val="FF000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Problem recognition</a:t>
          </a:r>
          <a:endParaRPr lang="en-US" sz="600" kern="1200" dirty="0"/>
        </a:p>
      </dsp:txBody>
      <dsp:txXfrm>
        <a:off x="18252" y="281142"/>
        <a:ext cx="434148" cy="317586"/>
      </dsp:txXfrm>
    </dsp:sp>
    <dsp:sp modelId="{3342982D-8DDC-414E-95EA-EAE45BD74A6B}">
      <dsp:nvSpPr>
        <dsp:cNvPr id="0" name=""/>
        <dsp:cNvSpPr/>
      </dsp:nvSpPr>
      <dsp:spPr>
        <a:xfrm>
          <a:off x="493008" y="263961"/>
          <a:ext cx="468510" cy="3519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Information search</a:t>
          </a:r>
          <a:endParaRPr lang="en-US" sz="600" kern="1200" dirty="0"/>
        </a:p>
      </dsp:txBody>
      <dsp:txXfrm>
        <a:off x="510189" y="281142"/>
        <a:ext cx="434148" cy="317586"/>
      </dsp:txXfrm>
    </dsp:sp>
    <dsp:sp modelId="{E665635D-E881-4BA2-BB3D-089D2544E07E}">
      <dsp:nvSpPr>
        <dsp:cNvPr id="0" name=""/>
        <dsp:cNvSpPr/>
      </dsp:nvSpPr>
      <dsp:spPr>
        <a:xfrm>
          <a:off x="984944" y="263961"/>
          <a:ext cx="468510" cy="3519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Alternative evaluation</a:t>
          </a:r>
          <a:endParaRPr lang="en-US" sz="600" kern="1200" dirty="0"/>
        </a:p>
      </dsp:txBody>
      <dsp:txXfrm>
        <a:off x="1002125" y="281142"/>
        <a:ext cx="434148" cy="317586"/>
      </dsp:txXfrm>
    </dsp:sp>
    <dsp:sp modelId="{74D809E6-34C8-4B6D-BDAD-708CFC32AAD6}">
      <dsp:nvSpPr>
        <dsp:cNvPr id="0" name=""/>
        <dsp:cNvSpPr/>
      </dsp:nvSpPr>
      <dsp:spPr>
        <a:xfrm>
          <a:off x="1476881" y="263961"/>
          <a:ext cx="468510" cy="3519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Purchase decision</a:t>
          </a:r>
          <a:endParaRPr lang="en-US" sz="600" kern="1200" dirty="0"/>
        </a:p>
      </dsp:txBody>
      <dsp:txXfrm>
        <a:off x="1494062" y="281142"/>
        <a:ext cx="434148" cy="317586"/>
      </dsp:txXfrm>
    </dsp:sp>
    <dsp:sp modelId="{4EAC41E9-4633-46EE-8F05-835FF744ED62}">
      <dsp:nvSpPr>
        <dsp:cNvPr id="0" name=""/>
        <dsp:cNvSpPr/>
      </dsp:nvSpPr>
      <dsp:spPr>
        <a:xfrm>
          <a:off x="1968817" y="263961"/>
          <a:ext cx="468510" cy="3519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Post-purchase evaluation</a:t>
          </a:r>
          <a:endParaRPr lang="en-US" sz="600" kern="1200" dirty="0"/>
        </a:p>
      </dsp:txBody>
      <dsp:txXfrm>
        <a:off x="1985998" y="281142"/>
        <a:ext cx="434148" cy="31758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429598" y="308254"/>
          <a:ext cx="7446602" cy="2435062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432" y="915471"/>
          <a:ext cx="1593913" cy="12206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Problem recognition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rgbClr val="FF0000"/>
              </a:solidFill>
            </a:rPr>
            <a:t>MOTIVATION</a:t>
          </a:r>
          <a:endParaRPr lang="en-US" sz="1900" kern="1200" dirty="0">
            <a:solidFill>
              <a:srgbClr val="FF0000"/>
            </a:solidFill>
          </a:endParaRPr>
        </a:p>
      </dsp:txBody>
      <dsp:txXfrm>
        <a:off x="61018" y="975057"/>
        <a:ext cx="1474741" cy="1101456"/>
      </dsp:txXfrm>
    </dsp:sp>
    <dsp:sp modelId="{3342982D-8DDC-414E-95EA-EAE45BD74A6B}">
      <dsp:nvSpPr>
        <dsp:cNvPr id="0" name=""/>
        <dsp:cNvSpPr/>
      </dsp:nvSpPr>
      <dsp:spPr>
        <a:xfrm>
          <a:off x="1678687" y="915471"/>
          <a:ext cx="1593913" cy="1220628"/>
        </a:xfrm>
        <a:prstGeom prst="roundRect">
          <a:avLst/>
        </a:prstGeom>
        <a:solidFill>
          <a:srgbClr val="FF000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Information search  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chemeClr val="bg1"/>
              </a:solidFill>
            </a:rPr>
            <a:t>PERCEPTION</a:t>
          </a:r>
          <a:endParaRPr lang="en-US" sz="1900" kern="1200" dirty="0">
            <a:solidFill>
              <a:schemeClr val="bg1"/>
            </a:solidFill>
          </a:endParaRPr>
        </a:p>
      </dsp:txBody>
      <dsp:txXfrm>
        <a:off x="1738273" y="975057"/>
        <a:ext cx="1474741" cy="1101456"/>
      </dsp:txXfrm>
    </dsp:sp>
    <dsp:sp modelId="{E665635D-E881-4BA2-BB3D-089D2544E07E}">
      <dsp:nvSpPr>
        <dsp:cNvPr id="0" name=""/>
        <dsp:cNvSpPr/>
      </dsp:nvSpPr>
      <dsp:spPr>
        <a:xfrm>
          <a:off x="3355943" y="915471"/>
          <a:ext cx="1593913" cy="12206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Alternative evaluation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rgbClr val="FF0000"/>
              </a:solidFill>
            </a:rPr>
            <a:t>ATTITUDE</a:t>
          </a:r>
          <a:endParaRPr lang="en-US" sz="1900" kern="1200" dirty="0">
            <a:solidFill>
              <a:srgbClr val="FF0000"/>
            </a:solidFill>
          </a:endParaRPr>
        </a:p>
      </dsp:txBody>
      <dsp:txXfrm>
        <a:off x="3415529" y="975057"/>
        <a:ext cx="1474741" cy="1101456"/>
      </dsp:txXfrm>
    </dsp:sp>
    <dsp:sp modelId="{74D809E6-34C8-4B6D-BDAD-708CFC32AAD6}">
      <dsp:nvSpPr>
        <dsp:cNvPr id="0" name=""/>
        <dsp:cNvSpPr/>
      </dsp:nvSpPr>
      <dsp:spPr>
        <a:xfrm>
          <a:off x="5033198" y="915471"/>
          <a:ext cx="1593913" cy="12206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Purchase decision</a:t>
          </a:r>
        </a:p>
      </dsp:txBody>
      <dsp:txXfrm>
        <a:off x="5092784" y="975057"/>
        <a:ext cx="1474741" cy="1101456"/>
      </dsp:txXfrm>
    </dsp:sp>
    <dsp:sp modelId="{4EAC41E9-4633-46EE-8F05-835FF744ED62}">
      <dsp:nvSpPr>
        <dsp:cNvPr id="0" name=""/>
        <dsp:cNvSpPr/>
      </dsp:nvSpPr>
      <dsp:spPr>
        <a:xfrm>
          <a:off x="6710454" y="915471"/>
          <a:ext cx="1593913" cy="12206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Post-purchase evaluation</a:t>
          </a:r>
          <a:endParaRPr lang="en-US" sz="1900" kern="1200" dirty="0"/>
        </a:p>
      </dsp:txBody>
      <dsp:txXfrm>
        <a:off x="6770040" y="975057"/>
        <a:ext cx="1474741" cy="110145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182879" y="0"/>
          <a:ext cx="2072640" cy="879872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071" y="263961"/>
          <a:ext cx="468510" cy="351948"/>
        </a:xfrm>
        <a:prstGeom prst="roundRect">
          <a:avLst/>
        </a:prstGeom>
        <a:solidFill>
          <a:schemeClr val="accent1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Problem recognition</a:t>
          </a:r>
          <a:endParaRPr lang="en-US" sz="600" kern="1200" dirty="0"/>
        </a:p>
      </dsp:txBody>
      <dsp:txXfrm>
        <a:off x="18252" y="281142"/>
        <a:ext cx="434148" cy="317586"/>
      </dsp:txXfrm>
    </dsp:sp>
    <dsp:sp modelId="{3342982D-8DDC-414E-95EA-EAE45BD74A6B}">
      <dsp:nvSpPr>
        <dsp:cNvPr id="0" name=""/>
        <dsp:cNvSpPr/>
      </dsp:nvSpPr>
      <dsp:spPr>
        <a:xfrm>
          <a:off x="493008" y="263961"/>
          <a:ext cx="468510" cy="351948"/>
        </a:xfrm>
        <a:prstGeom prst="roundRect">
          <a:avLst/>
        </a:prstGeom>
        <a:solidFill>
          <a:srgbClr val="FF000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Information search</a:t>
          </a:r>
          <a:endParaRPr lang="en-US" sz="600" kern="1200" dirty="0"/>
        </a:p>
      </dsp:txBody>
      <dsp:txXfrm>
        <a:off x="510189" y="281142"/>
        <a:ext cx="434148" cy="317586"/>
      </dsp:txXfrm>
    </dsp:sp>
    <dsp:sp modelId="{E665635D-E881-4BA2-BB3D-089D2544E07E}">
      <dsp:nvSpPr>
        <dsp:cNvPr id="0" name=""/>
        <dsp:cNvSpPr/>
      </dsp:nvSpPr>
      <dsp:spPr>
        <a:xfrm>
          <a:off x="984944" y="263961"/>
          <a:ext cx="468510" cy="3519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Alternative evaluation</a:t>
          </a:r>
          <a:endParaRPr lang="en-US" sz="600" kern="1200" dirty="0"/>
        </a:p>
      </dsp:txBody>
      <dsp:txXfrm>
        <a:off x="1002125" y="281142"/>
        <a:ext cx="434148" cy="317586"/>
      </dsp:txXfrm>
    </dsp:sp>
    <dsp:sp modelId="{74D809E6-34C8-4B6D-BDAD-708CFC32AAD6}">
      <dsp:nvSpPr>
        <dsp:cNvPr id="0" name=""/>
        <dsp:cNvSpPr/>
      </dsp:nvSpPr>
      <dsp:spPr>
        <a:xfrm>
          <a:off x="1476881" y="263961"/>
          <a:ext cx="468510" cy="3519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Purchase decision</a:t>
          </a:r>
          <a:endParaRPr lang="en-US" sz="600" kern="1200" dirty="0"/>
        </a:p>
      </dsp:txBody>
      <dsp:txXfrm>
        <a:off x="1494062" y="281142"/>
        <a:ext cx="434148" cy="317586"/>
      </dsp:txXfrm>
    </dsp:sp>
    <dsp:sp modelId="{4EAC41E9-4633-46EE-8F05-835FF744ED62}">
      <dsp:nvSpPr>
        <dsp:cNvPr id="0" name=""/>
        <dsp:cNvSpPr/>
      </dsp:nvSpPr>
      <dsp:spPr>
        <a:xfrm>
          <a:off x="1968817" y="263961"/>
          <a:ext cx="468510" cy="3519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Post-purchase evaluation</a:t>
          </a:r>
          <a:endParaRPr lang="en-US" sz="600" kern="1200" dirty="0"/>
        </a:p>
      </dsp:txBody>
      <dsp:txXfrm>
        <a:off x="1985998" y="281142"/>
        <a:ext cx="434148" cy="31758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182879" y="0"/>
          <a:ext cx="2072640" cy="879872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071" y="263961"/>
          <a:ext cx="468510" cy="351948"/>
        </a:xfrm>
        <a:prstGeom prst="roundRect">
          <a:avLst/>
        </a:prstGeom>
        <a:solidFill>
          <a:schemeClr val="accent1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Problem recognition</a:t>
          </a:r>
          <a:endParaRPr lang="en-US" sz="600" kern="1200" dirty="0"/>
        </a:p>
      </dsp:txBody>
      <dsp:txXfrm>
        <a:off x="18252" y="281142"/>
        <a:ext cx="434148" cy="317586"/>
      </dsp:txXfrm>
    </dsp:sp>
    <dsp:sp modelId="{3342982D-8DDC-414E-95EA-EAE45BD74A6B}">
      <dsp:nvSpPr>
        <dsp:cNvPr id="0" name=""/>
        <dsp:cNvSpPr/>
      </dsp:nvSpPr>
      <dsp:spPr>
        <a:xfrm>
          <a:off x="493008" y="263961"/>
          <a:ext cx="468510" cy="351948"/>
        </a:xfrm>
        <a:prstGeom prst="roundRect">
          <a:avLst/>
        </a:prstGeom>
        <a:solidFill>
          <a:srgbClr val="FF000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Information search</a:t>
          </a:r>
          <a:endParaRPr lang="en-US" sz="600" kern="1200" dirty="0"/>
        </a:p>
      </dsp:txBody>
      <dsp:txXfrm>
        <a:off x="510189" y="281142"/>
        <a:ext cx="434148" cy="317586"/>
      </dsp:txXfrm>
    </dsp:sp>
    <dsp:sp modelId="{E665635D-E881-4BA2-BB3D-089D2544E07E}">
      <dsp:nvSpPr>
        <dsp:cNvPr id="0" name=""/>
        <dsp:cNvSpPr/>
      </dsp:nvSpPr>
      <dsp:spPr>
        <a:xfrm>
          <a:off x="984944" y="263961"/>
          <a:ext cx="468510" cy="3519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Alternative evaluation</a:t>
          </a:r>
          <a:endParaRPr lang="en-US" sz="600" kern="1200" dirty="0"/>
        </a:p>
      </dsp:txBody>
      <dsp:txXfrm>
        <a:off x="1002125" y="281142"/>
        <a:ext cx="434148" cy="317586"/>
      </dsp:txXfrm>
    </dsp:sp>
    <dsp:sp modelId="{74D809E6-34C8-4B6D-BDAD-708CFC32AAD6}">
      <dsp:nvSpPr>
        <dsp:cNvPr id="0" name=""/>
        <dsp:cNvSpPr/>
      </dsp:nvSpPr>
      <dsp:spPr>
        <a:xfrm>
          <a:off x="1476881" y="263961"/>
          <a:ext cx="468510" cy="3519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Purchase decision</a:t>
          </a:r>
          <a:endParaRPr lang="en-US" sz="600" kern="1200" dirty="0"/>
        </a:p>
      </dsp:txBody>
      <dsp:txXfrm>
        <a:off x="1494062" y="281142"/>
        <a:ext cx="434148" cy="317586"/>
      </dsp:txXfrm>
    </dsp:sp>
    <dsp:sp modelId="{4EAC41E9-4633-46EE-8F05-835FF744ED62}">
      <dsp:nvSpPr>
        <dsp:cNvPr id="0" name=""/>
        <dsp:cNvSpPr/>
      </dsp:nvSpPr>
      <dsp:spPr>
        <a:xfrm>
          <a:off x="1968817" y="263961"/>
          <a:ext cx="468510" cy="3519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Post-purchase evaluation</a:t>
          </a:r>
          <a:endParaRPr lang="en-US" sz="600" kern="1200" dirty="0"/>
        </a:p>
      </dsp:txBody>
      <dsp:txXfrm>
        <a:off x="1985998" y="281142"/>
        <a:ext cx="434148" cy="31758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182879" y="0"/>
          <a:ext cx="2072640" cy="879872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071" y="263961"/>
          <a:ext cx="468510" cy="351948"/>
        </a:xfrm>
        <a:prstGeom prst="roundRect">
          <a:avLst/>
        </a:prstGeom>
        <a:solidFill>
          <a:schemeClr val="accent1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Problem recognition</a:t>
          </a:r>
          <a:endParaRPr lang="en-US" sz="600" kern="1200" dirty="0"/>
        </a:p>
      </dsp:txBody>
      <dsp:txXfrm>
        <a:off x="18252" y="281142"/>
        <a:ext cx="434148" cy="317586"/>
      </dsp:txXfrm>
    </dsp:sp>
    <dsp:sp modelId="{3342982D-8DDC-414E-95EA-EAE45BD74A6B}">
      <dsp:nvSpPr>
        <dsp:cNvPr id="0" name=""/>
        <dsp:cNvSpPr/>
      </dsp:nvSpPr>
      <dsp:spPr>
        <a:xfrm>
          <a:off x="493008" y="263961"/>
          <a:ext cx="468510" cy="351948"/>
        </a:xfrm>
        <a:prstGeom prst="roundRect">
          <a:avLst/>
        </a:prstGeom>
        <a:solidFill>
          <a:srgbClr val="FF000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Information search</a:t>
          </a:r>
          <a:endParaRPr lang="en-US" sz="600" kern="1200" dirty="0"/>
        </a:p>
      </dsp:txBody>
      <dsp:txXfrm>
        <a:off x="510189" y="281142"/>
        <a:ext cx="434148" cy="317586"/>
      </dsp:txXfrm>
    </dsp:sp>
    <dsp:sp modelId="{E665635D-E881-4BA2-BB3D-089D2544E07E}">
      <dsp:nvSpPr>
        <dsp:cNvPr id="0" name=""/>
        <dsp:cNvSpPr/>
      </dsp:nvSpPr>
      <dsp:spPr>
        <a:xfrm>
          <a:off x="984944" y="263961"/>
          <a:ext cx="468510" cy="3519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Alternative evaluation</a:t>
          </a:r>
          <a:endParaRPr lang="en-US" sz="600" kern="1200" dirty="0"/>
        </a:p>
      </dsp:txBody>
      <dsp:txXfrm>
        <a:off x="1002125" y="281142"/>
        <a:ext cx="434148" cy="317586"/>
      </dsp:txXfrm>
    </dsp:sp>
    <dsp:sp modelId="{74D809E6-34C8-4B6D-BDAD-708CFC32AAD6}">
      <dsp:nvSpPr>
        <dsp:cNvPr id="0" name=""/>
        <dsp:cNvSpPr/>
      </dsp:nvSpPr>
      <dsp:spPr>
        <a:xfrm>
          <a:off x="1476881" y="263961"/>
          <a:ext cx="468510" cy="3519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Purchase decision</a:t>
          </a:r>
          <a:endParaRPr lang="en-US" sz="600" kern="1200" dirty="0"/>
        </a:p>
      </dsp:txBody>
      <dsp:txXfrm>
        <a:off x="1494062" y="281142"/>
        <a:ext cx="434148" cy="317586"/>
      </dsp:txXfrm>
    </dsp:sp>
    <dsp:sp modelId="{4EAC41E9-4633-46EE-8F05-835FF744ED62}">
      <dsp:nvSpPr>
        <dsp:cNvPr id="0" name=""/>
        <dsp:cNvSpPr/>
      </dsp:nvSpPr>
      <dsp:spPr>
        <a:xfrm>
          <a:off x="1968817" y="263961"/>
          <a:ext cx="468510" cy="3519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Post-purchase evaluation</a:t>
          </a:r>
          <a:endParaRPr lang="en-US" sz="600" kern="1200" dirty="0"/>
        </a:p>
      </dsp:txBody>
      <dsp:txXfrm>
        <a:off x="1985998" y="281142"/>
        <a:ext cx="434148" cy="317586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182879" y="0"/>
          <a:ext cx="2072640" cy="879872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071" y="263961"/>
          <a:ext cx="468510" cy="351948"/>
        </a:xfrm>
        <a:prstGeom prst="roundRect">
          <a:avLst/>
        </a:prstGeom>
        <a:solidFill>
          <a:schemeClr val="accent1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Problem recognition</a:t>
          </a:r>
          <a:endParaRPr lang="en-US" sz="600" kern="1200" dirty="0"/>
        </a:p>
      </dsp:txBody>
      <dsp:txXfrm>
        <a:off x="18252" y="281142"/>
        <a:ext cx="434148" cy="317586"/>
      </dsp:txXfrm>
    </dsp:sp>
    <dsp:sp modelId="{3342982D-8DDC-414E-95EA-EAE45BD74A6B}">
      <dsp:nvSpPr>
        <dsp:cNvPr id="0" name=""/>
        <dsp:cNvSpPr/>
      </dsp:nvSpPr>
      <dsp:spPr>
        <a:xfrm>
          <a:off x="493008" y="263961"/>
          <a:ext cx="468510" cy="351948"/>
        </a:xfrm>
        <a:prstGeom prst="roundRect">
          <a:avLst/>
        </a:prstGeom>
        <a:solidFill>
          <a:srgbClr val="FF000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Information search</a:t>
          </a:r>
          <a:endParaRPr lang="en-US" sz="600" kern="1200" dirty="0"/>
        </a:p>
      </dsp:txBody>
      <dsp:txXfrm>
        <a:off x="510189" y="281142"/>
        <a:ext cx="434148" cy="317586"/>
      </dsp:txXfrm>
    </dsp:sp>
    <dsp:sp modelId="{E665635D-E881-4BA2-BB3D-089D2544E07E}">
      <dsp:nvSpPr>
        <dsp:cNvPr id="0" name=""/>
        <dsp:cNvSpPr/>
      </dsp:nvSpPr>
      <dsp:spPr>
        <a:xfrm>
          <a:off x="984944" y="263961"/>
          <a:ext cx="468510" cy="3519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Alternative evaluation</a:t>
          </a:r>
          <a:endParaRPr lang="en-US" sz="600" kern="1200" dirty="0"/>
        </a:p>
      </dsp:txBody>
      <dsp:txXfrm>
        <a:off x="1002125" y="281142"/>
        <a:ext cx="434148" cy="317586"/>
      </dsp:txXfrm>
    </dsp:sp>
    <dsp:sp modelId="{74D809E6-34C8-4B6D-BDAD-708CFC32AAD6}">
      <dsp:nvSpPr>
        <dsp:cNvPr id="0" name=""/>
        <dsp:cNvSpPr/>
      </dsp:nvSpPr>
      <dsp:spPr>
        <a:xfrm>
          <a:off x="1476881" y="263961"/>
          <a:ext cx="468510" cy="3519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Purchase decision</a:t>
          </a:r>
          <a:endParaRPr lang="en-US" sz="600" kern="1200" dirty="0"/>
        </a:p>
      </dsp:txBody>
      <dsp:txXfrm>
        <a:off x="1494062" y="281142"/>
        <a:ext cx="434148" cy="317586"/>
      </dsp:txXfrm>
    </dsp:sp>
    <dsp:sp modelId="{4EAC41E9-4633-46EE-8F05-835FF744ED62}">
      <dsp:nvSpPr>
        <dsp:cNvPr id="0" name=""/>
        <dsp:cNvSpPr/>
      </dsp:nvSpPr>
      <dsp:spPr>
        <a:xfrm>
          <a:off x="1968817" y="263961"/>
          <a:ext cx="468510" cy="3519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Post-purchase evaluation</a:t>
          </a:r>
          <a:endParaRPr lang="en-US" sz="600" kern="1200" dirty="0"/>
        </a:p>
      </dsp:txBody>
      <dsp:txXfrm>
        <a:off x="1985998" y="281142"/>
        <a:ext cx="434148" cy="317586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182879" y="0"/>
          <a:ext cx="2072640" cy="879872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071" y="263961"/>
          <a:ext cx="468510" cy="351948"/>
        </a:xfrm>
        <a:prstGeom prst="roundRect">
          <a:avLst/>
        </a:prstGeom>
        <a:solidFill>
          <a:schemeClr val="accent1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Problem recognition</a:t>
          </a:r>
          <a:endParaRPr lang="en-US" sz="600" kern="1200" dirty="0"/>
        </a:p>
      </dsp:txBody>
      <dsp:txXfrm>
        <a:off x="18252" y="281142"/>
        <a:ext cx="434148" cy="317586"/>
      </dsp:txXfrm>
    </dsp:sp>
    <dsp:sp modelId="{3342982D-8DDC-414E-95EA-EAE45BD74A6B}">
      <dsp:nvSpPr>
        <dsp:cNvPr id="0" name=""/>
        <dsp:cNvSpPr/>
      </dsp:nvSpPr>
      <dsp:spPr>
        <a:xfrm>
          <a:off x="493008" y="263961"/>
          <a:ext cx="468510" cy="351948"/>
        </a:xfrm>
        <a:prstGeom prst="roundRect">
          <a:avLst/>
        </a:prstGeom>
        <a:solidFill>
          <a:srgbClr val="FF000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Information search</a:t>
          </a:r>
          <a:endParaRPr lang="en-US" sz="600" kern="1200" dirty="0"/>
        </a:p>
      </dsp:txBody>
      <dsp:txXfrm>
        <a:off x="510189" y="281142"/>
        <a:ext cx="434148" cy="317586"/>
      </dsp:txXfrm>
    </dsp:sp>
    <dsp:sp modelId="{E665635D-E881-4BA2-BB3D-089D2544E07E}">
      <dsp:nvSpPr>
        <dsp:cNvPr id="0" name=""/>
        <dsp:cNvSpPr/>
      </dsp:nvSpPr>
      <dsp:spPr>
        <a:xfrm>
          <a:off x="984944" y="263961"/>
          <a:ext cx="468510" cy="3519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Alternative evaluation</a:t>
          </a:r>
          <a:endParaRPr lang="en-US" sz="600" kern="1200" dirty="0"/>
        </a:p>
      </dsp:txBody>
      <dsp:txXfrm>
        <a:off x="1002125" y="281142"/>
        <a:ext cx="434148" cy="317586"/>
      </dsp:txXfrm>
    </dsp:sp>
    <dsp:sp modelId="{74D809E6-34C8-4B6D-BDAD-708CFC32AAD6}">
      <dsp:nvSpPr>
        <dsp:cNvPr id="0" name=""/>
        <dsp:cNvSpPr/>
      </dsp:nvSpPr>
      <dsp:spPr>
        <a:xfrm>
          <a:off x="1476881" y="263961"/>
          <a:ext cx="468510" cy="3519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Purchase decision</a:t>
          </a:r>
          <a:endParaRPr lang="en-US" sz="600" kern="1200" dirty="0"/>
        </a:p>
      </dsp:txBody>
      <dsp:txXfrm>
        <a:off x="1494062" y="281142"/>
        <a:ext cx="434148" cy="317586"/>
      </dsp:txXfrm>
    </dsp:sp>
    <dsp:sp modelId="{4EAC41E9-4633-46EE-8F05-835FF744ED62}">
      <dsp:nvSpPr>
        <dsp:cNvPr id="0" name=""/>
        <dsp:cNvSpPr/>
      </dsp:nvSpPr>
      <dsp:spPr>
        <a:xfrm>
          <a:off x="1968817" y="263961"/>
          <a:ext cx="468510" cy="3519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Post-purchase evaluation</a:t>
          </a:r>
          <a:endParaRPr lang="en-US" sz="600" kern="1200" dirty="0"/>
        </a:p>
      </dsp:txBody>
      <dsp:txXfrm>
        <a:off x="1985998" y="281142"/>
        <a:ext cx="434148" cy="31758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437481" y="308254"/>
          <a:ext cx="7583237" cy="2435062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3742" y="915471"/>
          <a:ext cx="1620759" cy="12206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Problem recognition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rgbClr val="FF0000"/>
              </a:solidFill>
            </a:rPr>
            <a:t>MOTIVATION</a:t>
          </a:r>
          <a:endParaRPr lang="en-US" sz="1900" kern="1200" dirty="0">
            <a:solidFill>
              <a:srgbClr val="FF0000"/>
            </a:solidFill>
          </a:endParaRPr>
        </a:p>
      </dsp:txBody>
      <dsp:txXfrm>
        <a:off x="63328" y="975057"/>
        <a:ext cx="1501587" cy="1101456"/>
      </dsp:txXfrm>
    </dsp:sp>
    <dsp:sp modelId="{3342982D-8DDC-414E-95EA-EAE45BD74A6B}">
      <dsp:nvSpPr>
        <dsp:cNvPr id="0" name=""/>
        <dsp:cNvSpPr/>
      </dsp:nvSpPr>
      <dsp:spPr>
        <a:xfrm>
          <a:off x="1711231" y="915471"/>
          <a:ext cx="1620759" cy="12206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Information search  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rgbClr val="FF0000"/>
              </a:solidFill>
            </a:rPr>
            <a:t>PERCEPTION</a:t>
          </a:r>
          <a:endParaRPr lang="en-US" sz="1900" kern="1200" dirty="0">
            <a:solidFill>
              <a:srgbClr val="FF0000"/>
            </a:solidFill>
          </a:endParaRPr>
        </a:p>
      </dsp:txBody>
      <dsp:txXfrm>
        <a:off x="1770817" y="975057"/>
        <a:ext cx="1501587" cy="1101456"/>
      </dsp:txXfrm>
    </dsp:sp>
    <dsp:sp modelId="{E665635D-E881-4BA2-BB3D-089D2544E07E}">
      <dsp:nvSpPr>
        <dsp:cNvPr id="0" name=""/>
        <dsp:cNvSpPr/>
      </dsp:nvSpPr>
      <dsp:spPr>
        <a:xfrm>
          <a:off x="3418720" y="915471"/>
          <a:ext cx="1620759" cy="1220628"/>
        </a:xfrm>
        <a:prstGeom prst="roundRect">
          <a:avLst/>
        </a:prstGeom>
        <a:solidFill>
          <a:srgbClr val="FF000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Alternative evaluation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chemeClr val="bg1"/>
              </a:solidFill>
            </a:rPr>
            <a:t>ATTITUDE</a:t>
          </a:r>
          <a:endParaRPr lang="en-US" sz="1900" kern="1200" dirty="0">
            <a:solidFill>
              <a:schemeClr val="bg1"/>
            </a:solidFill>
          </a:endParaRPr>
        </a:p>
      </dsp:txBody>
      <dsp:txXfrm>
        <a:off x="3478306" y="975057"/>
        <a:ext cx="1501587" cy="1101456"/>
      </dsp:txXfrm>
    </dsp:sp>
    <dsp:sp modelId="{74D809E6-34C8-4B6D-BDAD-708CFC32AAD6}">
      <dsp:nvSpPr>
        <dsp:cNvPr id="0" name=""/>
        <dsp:cNvSpPr/>
      </dsp:nvSpPr>
      <dsp:spPr>
        <a:xfrm>
          <a:off x="5126209" y="915471"/>
          <a:ext cx="1620759" cy="12206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Purchase decision</a:t>
          </a:r>
        </a:p>
      </dsp:txBody>
      <dsp:txXfrm>
        <a:off x="5185795" y="975057"/>
        <a:ext cx="1501587" cy="1101456"/>
      </dsp:txXfrm>
    </dsp:sp>
    <dsp:sp modelId="{4EAC41E9-4633-46EE-8F05-835FF744ED62}">
      <dsp:nvSpPr>
        <dsp:cNvPr id="0" name=""/>
        <dsp:cNvSpPr/>
      </dsp:nvSpPr>
      <dsp:spPr>
        <a:xfrm>
          <a:off x="6833697" y="915471"/>
          <a:ext cx="1620759" cy="12206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Post-purchase evaluation</a:t>
          </a:r>
          <a:endParaRPr lang="en-US" sz="1900" kern="1200" dirty="0"/>
        </a:p>
      </dsp:txBody>
      <dsp:txXfrm>
        <a:off x="6893283" y="975057"/>
        <a:ext cx="1501587" cy="1101456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182879" y="0"/>
          <a:ext cx="2072640" cy="879872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071" y="263961"/>
          <a:ext cx="468510" cy="351948"/>
        </a:xfrm>
        <a:prstGeom prst="roundRect">
          <a:avLst/>
        </a:prstGeom>
        <a:solidFill>
          <a:schemeClr val="accent1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Problem recognition</a:t>
          </a:r>
          <a:endParaRPr lang="en-US" sz="600" kern="1200" dirty="0"/>
        </a:p>
      </dsp:txBody>
      <dsp:txXfrm>
        <a:off x="18252" y="281142"/>
        <a:ext cx="434148" cy="317586"/>
      </dsp:txXfrm>
    </dsp:sp>
    <dsp:sp modelId="{3342982D-8DDC-414E-95EA-EAE45BD74A6B}">
      <dsp:nvSpPr>
        <dsp:cNvPr id="0" name=""/>
        <dsp:cNvSpPr/>
      </dsp:nvSpPr>
      <dsp:spPr>
        <a:xfrm>
          <a:off x="493008" y="263961"/>
          <a:ext cx="468510" cy="351948"/>
        </a:xfrm>
        <a:prstGeom prst="roundRect">
          <a:avLst/>
        </a:prstGeom>
        <a:solidFill>
          <a:schemeClr val="accent1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Information search</a:t>
          </a:r>
          <a:endParaRPr lang="en-US" sz="600" kern="1200" dirty="0"/>
        </a:p>
      </dsp:txBody>
      <dsp:txXfrm>
        <a:off x="510189" y="281142"/>
        <a:ext cx="434148" cy="317586"/>
      </dsp:txXfrm>
    </dsp:sp>
    <dsp:sp modelId="{E665635D-E881-4BA2-BB3D-089D2544E07E}">
      <dsp:nvSpPr>
        <dsp:cNvPr id="0" name=""/>
        <dsp:cNvSpPr/>
      </dsp:nvSpPr>
      <dsp:spPr>
        <a:xfrm>
          <a:off x="984944" y="263961"/>
          <a:ext cx="468510" cy="351948"/>
        </a:xfrm>
        <a:prstGeom prst="roundRect">
          <a:avLst/>
        </a:prstGeom>
        <a:solidFill>
          <a:srgbClr val="FF000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Alternative evaluation</a:t>
          </a:r>
          <a:endParaRPr lang="en-US" sz="600" kern="1200" dirty="0"/>
        </a:p>
      </dsp:txBody>
      <dsp:txXfrm>
        <a:off x="1002125" y="281142"/>
        <a:ext cx="434148" cy="317586"/>
      </dsp:txXfrm>
    </dsp:sp>
    <dsp:sp modelId="{74D809E6-34C8-4B6D-BDAD-708CFC32AAD6}">
      <dsp:nvSpPr>
        <dsp:cNvPr id="0" name=""/>
        <dsp:cNvSpPr/>
      </dsp:nvSpPr>
      <dsp:spPr>
        <a:xfrm>
          <a:off x="1476881" y="263961"/>
          <a:ext cx="468510" cy="3519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Purchase decision</a:t>
          </a:r>
          <a:endParaRPr lang="en-US" sz="600" kern="1200" dirty="0"/>
        </a:p>
      </dsp:txBody>
      <dsp:txXfrm>
        <a:off x="1494062" y="281142"/>
        <a:ext cx="434148" cy="317586"/>
      </dsp:txXfrm>
    </dsp:sp>
    <dsp:sp modelId="{4EAC41E9-4633-46EE-8F05-835FF744ED62}">
      <dsp:nvSpPr>
        <dsp:cNvPr id="0" name=""/>
        <dsp:cNvSpPr/>
      </dsp:nvSpPr>
      <dsp:spPr>
        <a:xfrm>
          <a:off x="1968817" y="263961"/>
          <a:ext cx="468510" cy="3519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Post-purchase evaluation</a:t>
          </a:r>
          <a:endParaRPr lang="en-US" sz="600" kern="1200" dirty="0"/>
        </a:p>
      </dsp:txBody>
      <dsp:txXfrm>
        <a:off x="1985998" y="281142"/>
        <a:ext cx="434148" cy="317586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437481" y="308254"/>
          <a:ext cx="7583237" cy="2435062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3742" y="915471"/>
          <a:ext cx="1620759" cy="12206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Problem recognition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rgbClr val="FF0000"/>
              </a:solidFill>
            </a:rPr>
            <a:t>MOTIVATION</a:t>
          </a:r>
          <a:endParaRPr lang="en-US" sz="1900" kern="1200" dirty="0">
            <a:solidFill>
              <a:srgbClr val="FF0000"/>
            </a:solidFill>
          </a:endParaRPr>
        </a:p>
      </dsp:txBody>
      <dsp:txXfrm>
        <a:off x="63328" y="975057"/>
        <a:ext cx="1501587" cy="1101456"/>
      </dsp:txXfrm>
    </dsp:sp>
    <dsp:sp modelId="{3342982D-8DDC-414E-95EA-EAE45BD74A6B}">
      <dsp:nvSpPr>
        <dsp:cNvPr id="0" name=""/>
        <dsp:cNvSpPr/>
      </dsp:nvSpPr>
      <dsp:spPr>
        <a:xfrm>
          <a:off x="1711231" y="915471"/>
          <a:ext cx="1620759" cy="12206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Information search  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rgbClr val="FF0000"/>
              </a:solidFill>
            </a:rPr>
            <a:t>PERCEPTION</a:t>
          </a:r>
          <a:endParaRPr lang="en-US" sz="1900" kern="1200" dirty="0">
            <a:solidFill>
              <a:srgbClr val="FF0000"/>
            </a:solidFill>
          </a:endParaRPr>
        </a:p>
      </dsp:txBody>
      <dsp:txXfrm>
        <a:off x="1770817" y="975057"/>
        <a:ext cx="1501587" cy="1101456"/>
      </dsp:txXfrm>
    </dsp:sp>
    <dsp:sp modelId="{E665635D-E881-4BA2-BB3D-089D2544E07E}">
      <dsp:nvSpPr>
        <dsp:cNvPr id="0" name=""/>
        <dsp:cNvSpPr/>
      </dsp:nvSpPr>
      <dsp:spPr>
        <a:xfrm>
          <a:off x="3418720" y="915471"/>
          <a:ext cx="1620759" cy="12206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Alternative evaluation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rgbClr val="FF0000"/>
              </a:solidFill>
            </a:rPr>
            <a:t>ATTITUDE</a:t>
          </a:r>
          <a:endParaRPr lang="en-US" sz="1900" kern="1200" dirty="0">
            <a:solidFill>
              <a:srgbClr val="FF0000"/>
            </a:solidFill>
          </a:endParaRPr>
        </a:p>
      </dsp:txBody>
      <dsp:txXfrm>
        <a:off x="3478306" y="975057"/>
        <a:ext cx="1501587" cy="1101456"/>
      </dsp:txXfrm>
    </dsp:sp>
    <dsp:sp modelId="{74D809E6-34C8-4B6D-BDAD-708CFC32AAD6}">
      <dsp:nvSpPr>
        <dsp:cNvPr id="0" name=""/>
        <dsp:cNvSpPr/>
      </dsp:nvSpPr>
      <dsp:spPr>
        <a:xfrm>
          <a:off x="5126209" y="915471"/>
          <a:ext cx="1620759" cy="1220628"/>
        </a:xfrm>
        <a:prstGeom prst="roundRect">
          <a:avLst/>
        </a:prstGeom>
        <a:solidFill>
          <a:srgbClr val="FF000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Purchase decision</a:t>
          </a:r>
        </a:p>
      </dsp:txBody>
      <dsp:txXfrm>
        <a:off x="5185795" y="975057"/>
        <a:ext cx="1501587" cy="1101456"/>
      </dsp:txXfrm>
    </dsp:sp>
    <dsp:sp modelId="{4EAC41E9-4633-46EE-8F05-835FF744ED62}">
      <dsp:nvSpPr>
        <dsp:cNvPr id="0" name=""/>
        <dsp:cNvSpPr/>
      </dsp:nvSpPr>
      <dsp:spPr>
        <a:xfrm>
          <a:off x="6833697" y="915471"/>
          <a:ext cx="1620759" cy="12206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Post-purchase evaluation</a:t>
          </a:r>
          <a:endParaRPr lang="en-US" sz="1900" kern="1200" dirty="0"/>
        </a:p>
      </dsp:txBody>
      <dsp:txXfrm>
        <a:off x="6893283" y="975057"/>
        <a:ext cx="1501587" cy="1101456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437481" y="308254"/>
          <a:ext cx="7583237" cy="2435062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3742" y="915471"/>
          <a:ext cx="1620759" cy="12206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Problem recognition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rgbClr val="FF0000"/>
              </a:solidFill>
            </a:rPr>
            <a:t>MOTIVATION</a:t>
          </a:r>
          <a:endParaRPr lang="en-US" sz="1900" kern="1200" dirty="0">
            <a:solidFill>
              <a:srgbClr val="FF0000"/>
            </a:solidFill>
          </a:endParaRPr>
        </a:p>
      </dsp:txBody>
      <dsp:txXfrm>
        <a:off x="63328" y="975057"/>
        <a:ext cx="1501587" cy="1101456"/>
      </dsp:txXfrm>
    </dsp:sp>
    <dsp:sp modelId="{3342982D-8DDC-414E-95EA-EAE45BD74A6B}">
      <dsp:nvSpPr>
        <dsp:cNvPr id="0" name=""/>
        <dsp:cNvSpPr/>
      </dsp:nvSpPr>
      <dsp:spPr>
        <a:xfrm>
          <a:off x="1711231" y="915471"/>
          <a:ext cx="1620759" cy="12206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Information search  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rgbClr val="FF0000"/>
              </a:solidFill>
            </a:rPr>
            <a:t>PERCEPTION</a:t>
          </a:r>
          <a:endParaRPr lang="en-US" sz="1900" kern="1200" dirty="0">
            <a:solidFill>
              <a:srgbClr val="FF0000"/>
            </a:solidFill>
          </a:endParaRPr>
        </a:p>
      </dsp:txBody>
      <dsp:txXfrm>
        <a:off x="1770817" y="975057"/>
        <a:ext cx="1501587" cy="1101456"/>
      </dsp:txXfrm>
    </dsp:sp>
    <dsp:sp modelId="{E665635D-E881-4BA2-BB3D-089D2544E07E}">
      <dsp:nvSpPr>
        <dsp:cNvPr id="0" name=""/>
        <dsp:cNvSpPr/>
      </dsp:nvSpPr>
      <dsp:spPr>
        <a:xfrm>
          <a:off x="3418720" y="915471"/>
          <a:ext cx="1620759" cy="12206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Alternative evaluation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rgbClr val="FF0000"/>
              </a:solidFill>
            </a:rPr>
            <a:t>ATTITUDE</a:t>
          </a:r>
          <a:endParaRPr lang="en-US" sz="1900" kern="1200" dirty="0">
            <a:solidFill>
              <a:srgbClr val="FF0000"/>
            </a:solidFill>
          </a:endParaRPr>
        </a:p>
      </dsp:txBody>
      <dsp:txXfrm>
        <a:off x="3478306" y="975057"/>
        <a:ext cx="1501587" cy="1101456"/>
      </dsp:txXfrm>
    </dsp:sp>
    <dsp:sp modelId="{74D809E6-34C8-4B6D-BDAD-708CFC32AAD6}">
      <dsp:nvSpPr>
        <dsp:cNvPr id="0" name=""/>
        <dsp:cNvSpPr/>
      </dsp:nvSpPr>
      <dsp:spPr>
        <a:xfrm>
          <a:off x="5126209" y="915471"/>
          <a:ext cx="1620759" cy="12206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Purchase decision</a:t>
          </a:r>
        </a:p>
      </dsp:txBody>
      <dsp:txXfrm>
        <a:off x="5185795" y="975057"/>
        <a:ext cx="1501587" cy="1101456"/>
      </dsp:txXfrm>
    </dsp:sp>
    <dsp:sp modelId="{4EAC41E9-4633-46EE-8F05-835FF744ED62}">
      <dsp:nvSpPr>
        <dsp:cNvPr id="0" name=""/>
        <dsp:cNvSpPr/>
      </dsp:nvSpPr>
      <dsp:spPr>
        <a:xfrm>
          <a:off x="6833697" y="915471"/>
          <a:ext cx="1620759" cy="1220628"/>
        </a:xfrm>
        <a:prstGeom prst="roundRect">
          <a:avLst/>
        </a:prstGeom>
        <a:solidFill>
          <a:srgbClr val="FF000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Post-purchase evaluation</a:t>
          </a:r>
          <a:endParaRPr lang="en-US" sz="1900" kern="1200" dirty="0"/>
        </a:p>
      </dsp:txBody>
      <dsp:txXfrm>
        <a:off x="6893283" y="975057"/>
        <a:ext cx="1501587" cy="1101456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417774" y="169702"/>
          <a:ext cx="7241650" cy="1340567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392" y="503991"/>
          <a:ext cx="1550044" cy="6719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Problem recognition</a:t>
          </a:r>
        </a:p>
      </dsp:txBody>
      <dsp:txXfrm>
        <a:off x="34196" y="536795"/>
        <a:ext cx="1484436" cy="606380"/>
      </dsp:txXfrm>
    </dsp:sp>
    <dsp:sp modelId="{3342982D-8DDC-414E-95EA-EAE45BD74A6B}">
      <dsp:nvSpPr>
        <dsp:cNvPr id="0" name=""/>
        <dsp:cNvSpPr/>
      </dsp:nvSpPr>
      <dsp:spPr>
        <a:xfrm>
          <a:off x="1632485" y="503991"/>
          <a:ext cx="1550044" cy="6719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Information search  </a:t>
          </a:r>
        </a:p>
      </dsp:txBody>
      <dsp:txXfrm>
        <a:off x="1665289" y="536795"/>
        <a:ext cx="1484436" cy="606380"/>
      </dsp:txXfrm>
    </dsp:sp>
    <dsp:sp modelId="{E665635D-E881-4BA2-BB3D-089D2544E07E}">
      <dsp:nvSpPr>
        <dsp:cNvPr id="0" name=""/>
        <dsp:cNvSpPr/>
      </dsp:nvSpPr>
      <dsp:spPr>
        <a:xfrm>
          <a:off x="3263577" y="503991"/>
          <a:ext cx="1550044" cy="6719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Alternative evaluation</a:t>
          </a:r>
        </a:p>
      </dsp:txBody>
      <dsp:txXfrm>
        <a:off x="3296381" y="536795"/>
        <a:ext cx="1484436" cy="606380"/>
      </dsp:txXfrm>
    </dsp:sp>
    <dsp:sp modelId="{74D809E6-34C8-4B6D-BDAD-708CFC32AAD6}">
      <dsp:nvSpPr>
        <dsp:cNvPr id="0" name=""/>
        <dsp:cNvSpPr/>
      </dsp:nvSpPr>
      <dsp:spPr>
        <a:xfrm>
          <a:off x="4894670" y="503991"/>
          <a:ext cx="1550044" cy="6719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Purchase decision</a:t>
          </a:r>
        </a:p>
      </dsp:txBody>
      <dsp:txXfrm>
        <a:off x="4927474" y="536795"/>
        <a:ext cx="1484436" cy="606380"/>
      </dsp:txXfrm>
    </dsp:sp>
    <dsp:sp modelId="{4EAC41E9-4633-46EE-8F05-835FF744ED62}">
      <dsp:nvSpPr>
        <dsp:cNvPr id="0" name=""/>
        <dsp:cNvSpPr/>
      </dsp:nvSpPr>
      <dsp:spPr>
        <a:xfrm>
          <a:off x="6525762" y="503991"/>
          <a:ext cx="1550044" cy="671988"/>
        </a:xfrm>
        <a:prstGeom prst="roundRect">
          <a:avLst/>
        </a:prstGeom>
        <a:solidFill>
          <a:schemeClr val="accent1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Post-purchase evaluation</a:t>
          </a:r>
          <a:endParaRPr lang="en-US" sz="1700" kern="1200" dirty="0"/>
        </a:p>
      </dsp:txBody>
      <dsp:txXfrm>
        <a:off x="6558566" y="536795"/>
        <a:ext cx="1484436" cy="606380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417774" y="169702"/>
          <a:ext cx="7241650" cy="1340567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392" y="503991"/>
          <a:ext cx="1550044" cy="6719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Problem recognition</a:t>
          </a:r>
        </a:p>
      </dsp:txBody>
      <dsp:txXfrm>
        <a:off x="34196" y="536795"/>
        <a:ext cx="1484436" cy="606380"/>
      </dsp:txXfrm>
    </dsp:sp>
    <dsp:sp modelId="{3342982D-8DDC-414E-95EA-EAE45BD74A6B}">
      <dsp:nvSpPr>
        <dsp:cNvPr id="0" name=""/>
        <dsp:cNvSpPr/>
      </dsp:nvSpPr>
      <dsp:spPr>
        <a:xfrm>
          <a:off x="1632485" y="503991"/>
          <a:ext cx="1550044" cy="6719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Information search  </a:t>
          </a:r>
        </a:p>
      </dsp:txBody>
      <dsp:txXfrm>
        <a:off x="1665289" y="536795"/>
        <a:ext cx="1484436" cy="606380"/>
      </dsp:txXfrm>
    </dsp:sp>
    <dsp:sp modelId="{E665635D-E881-4BA2-BB3D-089D2544E07E}">
      <dsp:nvSpPr>
        <dsp:cNvPr id="0" name=""/>
        <dsp:cNvSpPr/>
      </dsp:nvSpPr>
      <dsp:spPr>
        <a:xfrm>
          <a:off x="3263577" y="503991"/>
          <a:ext cx="1550044" cy="6719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Alternative evaluation</a:t>
          </a:r>
        </a:p>
      </dsp:txBody>
      <dsp:txXfrm>
        <a:off x="3296381" y="536795"/>
        <a:ext cx="1484436" cy="606380"/>
      </dsp:txXfrm>
    </dsp:sp>
    <dsp:sp modelId="{74D809E6-34C8-4B6D-BDAD-708CFC32AAD6}">
      <dsp:nvSpPr>
        <dsp:cNvPr id="0" name=""/>
        <dsp:cNvSpPr/>
      </dsp:nvSpPr>
      <dsp:spPr>
        <a:xfrm>
          <a:off x="4894670" y="503991"/>
          <a:ext cx="1550044" cy="6719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Purchase decision</a:t>
          </a:r>
        </a:p>
      </dsp:txBody>
      <dsp:txXfrm>
        <a:off x="4927474" y="536795"/>
        <a:ext cx="1484436" cy="606380"/>
      </dsp:txXfrm>
    </dsp:sp>
    <dsp:sp modelId="{4EAC41E9-4633-46EE-8F05-835FF744ED62}">
      <dsp:nvSpPr>
        <dsp:cNvPr id="0" name=""/>
        <dsp:cNvSpPr/>
      </dsp:nvSpPr>
      <dsp:spPr>
        <a:xfrm>
          <a:off x="6525762" y="503991"/>
          <a:ext cx="1550044" cy="671988"/>
        </a:xfrm>
        <a:prstGeom prst="roundRect">
          <a:avLst/>
        </a:prstGeom>
        <a:solidFill>
          <a:schemeClr val="accent1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Post-purchase evaluation</a:t>
          </a:r>
          <a:endParaRPr lang="en-US" sz="1700" kern="1200" dirty="0"/>
        </a:p>
      </dsp:txBody>
      <dsp:txXfrm>
        <a:off x="6558566" y="536795"/>
        <a:ext cx="1484436" cy="606380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459552" y="169702"/>
          <a:ext cx="7965815" cy="1340567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2257" y="503991"/>
          <a:ext cx="1697904" cy="6719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Problem recognition</a:t>
          </a:r>
        </a:p>
      </dsp:txBody>
      <dsp:txXfrm>
        <a:off x="35061" y="536795"/>
        <a:ext cx="1632296" cy="606380"/>
      </dsp:txXfrm>
    </dsp:sp>
    <dsp:sp modelId="{3342982D-8DDC-414E-95EA-EAE45BD74A6B}">
      <dsp:nvSpPr>
        <dsp:cNvPr id="0" name=""/>
        <dsp:cNvSpPr/>
      </dsp:nvSpPr>
      <dsp:spPr>
        <a:xfrm>
          <a:off x="1797882" y="503991"/>
          <a:ext cx="1697904" cy="6719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Information search  </a:t>
          </a:r>
        </a:p>
      </dsp:txBody>
      <dsp:txXfrm>
        <a:off x="1830686" y="536795"/>
        <a:ext cx="1632296" cy="606380"/>
      </dsp:txXfrm>
    </dsp:sp>
    <dsp:sp modelId="{E665635D-E881-4BA2-BB3D-089D2544E07E}">
      <dsp:nvSpPr>
        <dsp:cNvPr id="0" name=""/>
        <dsp:cNvSpPr/>
      </dsp:nvSpPr>
      <dsp:spPr>
        <a:xfrm>
          <a:off x="3593507" y="503991"/>
          <a:ext cx="1697904" cy="6719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Alternative evaluation</a:t>
          </a:r>
        </a:p>
      </dsp:txBody>
      <dsp:txXfrm>
        <a:off x="3626311" y="536795"/>
        <a:ext cx="1632296" cy="606380"/>
      </dsp:txXfrm>
    </dsp:sp>
    <dsp:sp modelId="{74D809E6-34C8-4B6D-BDAD-708CFC32AAD6}">
      <dsp:nvSpPr>
        <dsp:cNvPr id="0" name=""/>
        <dsp:cNvSpPr/>
      </dsp:nvSpPr>
      <dsp:spPr>
        <a:xfrm>
          <a:off x="5389133" y="503991"/>
          <a:ext cx="1697904" cy="6719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Purchase decision</a:t>
          </a:r>
        </a:p>
      </dsp:txBody>
      <dsp:txXfrm>
        <a:off x="5421937" y="536795"/>
        <a:ext cx="1632296" cy="606380"/>
      </dsp:txXfrm>
    </dsp:sp>
    <dsp:sp modelId="{4EAC41E9-4633-46EE-8F05-835FF744ED62}">
      <dsp:nvSpPr>
        <dsp:cNvPr id="0" name=""/>
        <dsp:cNvSpPr/>
      </dsp:nvSpPr>
      <dsp:spPr>
        <a:xfrm>
          <a:off x="7184758" y="503991"/>
          <a:ext cx="1697904" cy="671988"/>
        </a:xfrm>
        <a:prstGeom prst="roundRect">
          <a:avLst/>
        </a:prstGeom>
        <a:solidFill>
          <a:schemeClr val="accent1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Post-purchase evaluation</a:t>
          </a:r>
          <a:endParaRPr lang="en-US" sz="1700" kern="1200" dirty="0"/>
        </a:p>
      </dsp:txBody>
      <dsp:txXfrm>
        <a:off x="7217562" y="536795"/>
        <a:ext cx="1632296" cy="606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82D224-07E5-42A4-BCD4-E52D7F6FAF4D}" type="datetimeFigureOut">
              <a:rPr lang="en-US" smtClean="0"/>
              <a:t>07/02/16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25C5D0-B035-4085-9CBC-BE25A4905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8348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 tool to </a:t>
            </a:r>
            <a:r>
              <a:rPr lang="en-US" dirty="0" err="1" smtClean="0"/>
              <a:t>simplfy</a:t>
            </a:r>
            <a:r>
              <a:rPr lang="en-US" dirty="0" smtClean="0"/>
              <a:t> the decision</a:t>
            </a:r>
            <a:r>
              <a:rPr lang="en-US" baseline="0" dirty="0" smtClean="0"/>
              <a:t> making process in people mind. Being a mind-process, it involves a series of psychological processes that are behind each stage</a:t>
            </a:r>
          </a:p>
          <a:p>
            <a:r>
              <a:rPr lang="en-US" baseline="0" dirty="0" err="1" smtClean="0"/>
              <a:t>Sowe</a:t>
            </a:r>
            <a:r>
              <a:rPr lang="en-US" baseline="0" dirty="0" smtClean="0"/>
              <a:t> will look at each one of those in details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E956D2-15EF-094F-9D97-9266E972F43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9692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 tool to </a:t>
            </a:r>
            <a:r>
              <a:rPr lang="en-US" dirty="0" err="1" smtClean="0"/>
              <a:t>simplfy</a:t>
            </a:r>
            <a:r>
              <a:rPr lang="en-US" dirty="0" smtClean="0"/>
              <a:t> the decision</a:t>
            </a:r>
            <a:r>
              <a:rPr lang="en-US" baseline="0" dirty="0" smtClean="0"/>
              <a:t> making process in people mind. Being a mind-process, it involves a series of psychological processes that are behind each stage</a:t>
            </a:r>
          </a:p>
          <a:p>
            <a:r>
              <a:rPr lang="en-US" baseline="0" dirty="0" err="1" smtClean="0"/>
              <a:t>Sowe</a:t>
            </a:r>
            <a:r>
              <a:rPr lang="en-US" baseline="0" dirty="0" smtClean="0"/>
              <a:t> will look at each one of those in details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E956D2-15EF-094F-9D97-9266E972F43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9692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Exposed to 1500-4000</a:t>
            </a:r>
            <a:r>
              <a:rPr lang="en-US" baseline="0" dirty="0" smtClean="0"/>
              <a:t> messages per day but only perceive about 80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E956D2-15EF-094F-9D97-9266E972F43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8517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Attitude:</a:t>
            </a:r>
            <a:r>
              <a:rPr lang="en-US" baseline="0" dirty="0" smtClean="0"/>
              <a:t> A learned predisposition towards something or someone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5C5D0-B035-4085-9CBC-BE25A4905CD0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16437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Times New Roman" charset="0"/>
                <a:ea typeface="+mn-ea"/>
                <a:cs typeface="Times New Roman" charset="0"/>
              </a:rPr>
              <a:t>- Internet transactions in Thailand: Accommodation was the major source of income through Internet transactions. Flight only was the second most popular reason to go online</a:t>
            </a:r>
            <a:endParaRPr lang="en-US" dirty="0" smtClean="0">
              <a:solidFill>
                <a:srgbClr val="FF0000"/>
              </a:solidFill>
            </a:endParaRPr>
          </a:p>
          <a:p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- Booking process</a:t>
            </a:r>
            <a:r>
              <a:rPr lang="en-US" dirty="0" smtClean="0"/>
              <a:t>: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Times New Roman" charset="0"/>
                <a:ea typeface="+mn-ea"/>
                <a:cs typeface="Times New Roman" charset="0"/>
              </a:rPr>
              <a:t> The technology of online booking in Thailand is up to date and customers are able to get instant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Times New Roman" charset="0"/>
                <a:ea typeface="+mn-ea"/>
                <a:cs typeface="Times New Roman" charset="0"/>
              </a:rPr>
              <a:t>confirmation after making a room booking. The most important thing for Internet booking services are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Times New Roman" charset="0"/>
                <a:ea typeface="+mn-ea"/>
                <a:cs typeface="Times New Roman" charset="0"/>
              </a:rPr>
              <a:t>accuracy and speed. It is necessary for hotels to check up all inquiries every minute. If they provide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Times New Roman" charset="0"/>
                <a:ea typeface="+mn-ea"/>
                <a:cs typeface="Times New Roman" charset="0"/>
              </a:rPr>
              <a:t>impressive services, hotels establish credibility and create loyalty amongst customers who will reward the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Times New Roman" charset="0"/>
                <a:ea typeface="+mn-ea"/>
                <a:cs typeface="Times New Roman" charset="0"/>
              </a:rPr>
              <a:t>hotels by becoming regular visitors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8FE3D1F-4976-C541-BC53-9C36A40D944D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31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81386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14299"/>
            <a:ext cx="1981200" cy="491718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15442"/>
            <a:ext cx="6705600" cy="49149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1539720"/>
            <a:ext cx="1981200" cy="13716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1CC5DB86-E4D5-4F91-9B45-9900423A9F6C}" type="datetimeFigureOut">
              <a:rPr lang="en-US" smtClean="0"/>
              <a:t>07/02/16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1539720"/>
            <a:ext cx="6324600" cy="13716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14299"/>
            <a:ext cx="1981200" cy="491718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15442"/>
            <a:ext cx="6705600" cy="49149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800" y="2169208"/>
            <a:ext cx="1600201" cy="123444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CC5DB86-E4D5-4F91-9B45-9900423A9F6C}" type="datetimeFigureOut">
              <a:rPr lang="en-US" smtClean="0"/>
              <a:t>07/02/16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169208"/>
            <a:ext cx="6324600" cy="123444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89304"/>
            <a:ext cx="4038600" cy="330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89304"/>
            <a:ext cx="4038600" cy="330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07/02/16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91828"/>
            <a:ext cx="4040188" cy="47982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28800"/>
            <a:ext cx="4040188" cy="27658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291828"/>
            <a:ext cx="4041775" cy="47982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828800"/>
            <a:ext cx="4041775" cy="27658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07/02/16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07/02/16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13189"/>
            <a:ext cx="8831802" cy="491718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07/02/16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13157"/>
            <a:ext cx="1981200" cy="491718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14300"/>
            <a:ext cx="6705600" cy="4914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28600"/>
            <a:ext cx="586740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1597914"/>
            <a:ext cx="1673352" cy="2112264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07/02/16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342900"/>
            <a:ext cx="1675660" cy="1255014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13157"/>
            <a:ext cx="1981200" cy="491718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14300"/>
            <a:ext cx="6705600" cy="49149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1600200"/>
            <a:ext cx="1676400" cy="222885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07/02/16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345186"/>
            <a:ext cx="1676400" cy="1255014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07/02/16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10489"/>
            <a:ext cx="6705600" cy="491718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10489"/>
            <a:ext cx="1956046" cy="491718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05979"/>
            <a:ext cx="1676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07/02/16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226228"/>
            <a:ext cx="8831802" cy="378410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14301"/>
            <a:ext cx="8814047" cy="100983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66885"/>
            <a:ext cx="8381260" cy="790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289303"/>
            <a:ext cx="8407893" cy="33055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4767263"/>
            <a:ext cx="2133600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1CC5DB86-E4D5-4F91-9B45-9900423A9F6C}" type="datetimeFigureOut">
              <a:rPr lang="en-US" smtClean="0"/>
              <a:t>07/02/16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4767263"/>
            <a:ext cx="3352800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 userDrawn="1"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2400" y="4503397"/>
            <a:ext cx="1219045" cy="50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Calibri Light" panose="020F0302020204030204" pitchFamily="34" charset="0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3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4" Type="http://schemas.openxmlformats.org/officeDocument/2006/relationships/diagramLayout" Target="../diagrams/layout2.xml"/><Relationship Id="rId5" Type="http://schemas.openxmlformats.org/officeDocument/2006/relationships/diagramQuickStyle" Target="../diagrams/quickStyle2.xml"/><Relationship Id="rId6" Type="http://schemas.openxmlformats.org/officeDocument/2006/relationships/diagramColors" Target="../diagrams/colors2.xml"/><Relationship Id="rId7" Type="http://schemas.microsoft.com/office/2007/relationships/diagramDrawing" Target="../diagrams/drawing2.xml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4" Type="http://schemas.openxmlformats.org/officeDocument/2006/relationships/diagramQuickStyle" Target="../diagrams/quickStyle3.xml"/><Relationship Id="rId5" Type="http://schemas.openxmlformats.org/officeDocument/2006/relationships/diagramColors" Target="../diagrams/colors3.xml"/><Relationship Id="rId6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3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4" Type="http://schemas.openxmlformats.org/officeDocument/2006/relationships/diagramData" Target="../diagrams/data4.xml"/><Relationship Id="rId5" Type="http://schemas.openxmlformats.org/officeDocument/2006/relationships/diagramLayout" Target="../diagrams/layout4.xml"/><Relationship Id="rId6" Type="http://schemas.openxmlformats.org/officeDocument/2006/relationships/diagramQuickStyle" Target="../diagrams/quickStyle4.xml"/><Relationship Id="rId7" Type="http://schemas.openxmlformats.org/officeDocument/2006/relationships/diagramColors" Target="../diagrams/colors4.xml"/><Relationship Id="rId8" Type="http://schemas.microsoft.com/office/2007/relationships/diagramDrawing" Target="../diagrams/drawing4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4" Type="http://schemas.openxmlformats.org/officeDocument/2006/relationships/diagramLayout" Target="../diagrams/layout5.xml"/><Relationship Id="rId5" Type="http://schemas.openxmlformats.org/officeDocument/2006/relationships/diagramQuickStyle" Target="../diagrams/quickStyle5.xml"/><Relationship Id="rId6" Type="http://schemas.openxmlformats.org/officeDocument/2006/relationships/diagramColors" Target="../diagrams/colors5.xml"/><Relationship Id="rId7" Type="http://schemas.microsoft.com/office/2007/relationships/diagramDrawing" Target="../diagrams/drawing5.xml"/><Relationship Id="rId8" Type="http://schemas.openxmlformats.org/officeDocument/2006/relationships/image" Target="../media/image11.png"/><Relationship Id="rId9" Type="http://schemas.openxmlformats.org/officeDocument/2006/relationships/image" Target="../media/image12.png"/><Relationship Id="rId10" Type="http://schemas.openxmlformats.org/officeDocument/2006/relationships/image" Target="../media/image13.png"/><Relationship Id="rId11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5.png"/><Relationship Id="rId3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4" Type="http://schemas.openxmlformats.org/officeDocument/2006/relationships/diagramQuickStyle" Target="../diagrams/quickStyle6.xml"/><Relationship Id="rId5" Type="http://schemas.openxmlformats.org/officeDocument/2006/relationships/diagramColors" Target="../diagrams/colors6.xml"/><Relationship Id="rId6" Type="http://schemas.microsoft.com/office/2007/relationships/diagramDrawing" Target="../diagrams/drawing6.xml"/><Relationship Id="rId1" Type="http://schemas.openxmlformats.org/officeDocument/2006/relationships/slideLayout" Target="../slideLayouts/slideLayout4.xml"/><Relationship Id="rId2" Type="http://schemas.openxmlformats.org/officeDocument/2006/relationships/diagramData" Target="../diagrams/data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4" Type="http://schemas.openxmlformats.org/officeDocument/2006/relationships/diagramQuickStyle" Target="../diagrams/quickStyle7.xml"/><Relationship Id="rId5" Type="http://schemas.openxmlformats.org/officeDocument/2006/relationships/diagramColors" Target="../diagrams/colors7.xml"/><Relationship Id="rId6" Type="http://schemas.microsoft.com/office/2007/relationships/diagramDrawing" Target="../diagrams/drawing7.xml"/><Relationship Id="rId7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2" Type="http://schemas.openxmlformats.org/officeDocument/2006/relationships/diagramData" Target="../diagrams/data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4" Type="http://schemas.openxmlformats.org/officeDocument/2006/relationships/diagramData" Target="../diagrams/data8.xml"/><Relationship Id="rId5" Type="http://schemas.openxmlformats.org/officeDocument/2006/relationships/diagramLayout" Target="../diagrams/layout8.xml"/><Relationship Id="rId6" Type="http://schemas.openxmlformats.org/officeDocument/2006/relationships/diagramQuickStyle" Target="../diagrams/quickStyle8.xml"/><Relationship Id="rId7" Type="http://schemas.openxmlformats.org/officeDocument/2006/relationships/diagramColors" Target="../diagrams/colors8.xml"/><Relationship Id="rId8" Type="http://schemas.microsoft.com/office/2007/relationships/diagramDrawing" Target="../diagrams/drawing8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4" Type="http://schemas.openxmlformats.org/officeDocument/2006/relationships/diagramQuickStyle" Target="../diagrams/quickStyle9.xml"/><Relationship Id="rId5" Type="http://schemas.openxmlformats.org/officeDocument/2006/relationships/diagramColors" Target="../diagrams/colors9.xml"/><Relationship Id="rId6" Type="http://schemas.microsoft.com/office/2007/relationships/diagramDrawing" Target="../diagrams/drawing9.xml"/><Relationship Id="rId1" Type="http://schemas.openxmlformats.org/officeDocument/2006/relationships/slideLayout" Target="../slideLayouts/slideLayout6.xml"/><Relationship Id="rId2" Type="http://schemas.openxmlformats.org/officeDocument/2006/relationships/diagramData" Target="../diagrams/data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4" Type="http://schemas.openxmlformats.org/officeDocument/2006/relationships/diagramQuickStyle" Target="../diagrams/quickStyle10.xml"/><Relationship Id="rId5" Type="http://schemas.openxmlformats.org/officeDocument/2006/relationships/diagramColors" Target="../diagrams/colors10.xml"/><Relationship Id="rId6" Type="http://schemas.microsoft.com/office/2007/relationships/diagramDrawing" Target="../diagrams/drawing10.xml"/><Relationship Id="rId1" Type="http://schemas.openxmlformats.org/officeDocument/2006/relationships/slideLayout" Target="../slideLayouts/slideLayout6.xml"/><Relationship Id="rId2" Type="http://schemas.openxmlformats.org/officeDocument/2006/relationships/diagramData" Target="../diagrams/data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4" Type="http://schemas.openxmlformats.org/officeDocument/2006/relationships/diagramQuickStyle" Target="../diagrams/quickStyle11.xml"/><Relationship Id="rId5" Type="http://schemas.openxmlformats.org/officeDocument/2006/relationships/diagramColors" Target="../diagrams/colors11.xml"/><Relationship Id="rId6" Type="http://schemas.microsoft.com/office/2007/relationships/diagramDrawing" Target="../diagrams/drawing11.xml"/><Relationship Id="rId1" Type="http://schemas.openxmlformats.org/officeDocument/2006/relationships/slideLayout" Target="../slideLayouts/slideLayout6.xml"/><Relationship Id="rId2" Type="http://schemas.openxmlformats.org/officeDocument/2006/relationships/diagramData" Target="../diagrams/data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4" Type="http://schemas.openxmlformats.org/officeDocument/2006/relationships/diagramQuickStyle" Target="../diagrams/quickStyle12.xml"/><Relationship Id="rId5" Type="http://schemas.openxmlformats.org/officeDocument/2006/relationships/diagramColors" Target="../diagrams/colors12.xml"/><Relationship Id="rId6" Type="http://schemas.microsoft.com/office/2007/relationships/diagramDrawing" Target="../diagrams/drawing12.xml"/><Relationship Id="rId1" Type="http://schemas.openxmlformats.org/officeDocument/2006/relationships/slideLayout" Target="../slideLayouts/slideLayout4.xml"/><Relationship Id="rId2" Type="http://schemas.openxmlformats.org/officeDocument/2006/relationships/diagramData" Target="../diagrams/data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4" Type="http://schemas.openxmlformats.org/officeDocument/2006/relationships/diagramLayout" Target="../diagrams/layout13.xml"/><Relationship Id="rId5" Type="http://schemas.openxmlformats.org/officeDocument/2006/relationships/diagramQuickStyle" Target="../diagrams/quickStyle13.xml"/><Relationship Id="rId6" Type="http://schemas.openxmlformats.org/officeDocument/2006/relationships/diagramColors" Target="../diagrams/colors13.xml"/><Relationship Id="rId7" Type="http://schemas.microsoft.com/office/2007/relationships/diagramDrawing" Target="../diagrams/drawing13.xml"/><Relationship Id="rId8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4" Type="http://schemas.openxmlformats.org/officeDocument/2006/relationships/diagramQuickStyle" Target="../diagrams/quickStyle14.xml"/><Relationship Id="rId5" Type="http://schemas.openxmlformats.org/officeDocument/2006/relationships/diagramColors" Target="../diagrams/colors14.xml"/><Relationship Id="rId6" Type="http://schemas.microsoft.com/office/2007/relationships/diagramDrawing" Target="../diagrams/drawing14.xml"/><Relationship Id="rId1" Type="http://schemas.openxmlformats.org/officeDocument/2006/relationships/slideLayout" Target="../slideLayouts/slideLayout4.xml"/><Relationship Id="rId2" Type="http://schemas.openxmlformats.org/officeDocument/2006/relationships/diagramData" Target="../diagrams/data1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4" Type="http://schemas.openxmlformats.org/officeDocument/2006/relationships/diagramQuickStyle" Target="../diagrams/quickStyle15.xml"/><Relationship Id="rId5" Type="http://schemas.openxmlformats.org/officeDocument/2006/relationships/diagramColors" Target="../diagrams/colors15.xml"/><Relationship Id="rId6" Type="http://schemas.microsoft.com/office/2007/relationships/diagramDrawing" Target="../diagrams/drawing15.xml"/><Relationship Id="rId1" Type="http://schemas.openxmlformats.org/officeDocument/2006/relationships/slideLayout" Target="../slideLayouts/slideLayout4.xml"/><Relationship Id="rId2" Type="http://schemas.openxmlformats.org/officeDocument/2006/relationships/diagramData" Target="../diagrams/data1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1.png"/><Relationship Id="rId3" Type="http://schemas.openxmlformats.org/officeDocument/2006/relationships/image" Target="../media/image22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4" Type="http://schemas.openxmlformats.org/officeDocument/2006/relationships/diagramQuickStyle" Target="../diagrams/quickStyle16.xml"/><Relationship Id="rId5" Type="http://schemas.openxmlformats.org/officeDocument/2006/relationships/diagramColors" Target="../diagrams/colors16.xml"/><Relationship Id="rId6" Type="http://schemas.microsoft.com/office/2007/relationships/diagramDrawing" Target="../diagrams/drawing16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4" Type="http://schemas.openxmlformats.org/officeDocument/2006/relationships/diagramQuickStyle" Target="../diagrams/quickStyle17.xml"/><Relationship Id="rId5" Type="http://schemas.openxmlformats.org/officeDocument/2006/relationships/diagramColors" Target="../diagrams/colors17.xml"/><Relationship Id="rId6" Type="http://schemas.microsoft.com/office/2007/relationships/diagramDrawing" Target="../diagrams/drawing17.xml"/><Relationship Id="rId1" Type="http://schemas.openxmlformats.org/officeDocument/2006/relationships/slideLayout" Target="../slideLayouts/slideLayout6.xml"/><Relationship Id="rId2" Type="http://schemas.openxmlformats.org/officeDocument/2006/relationships/diagramData" Target="../diagrams/data1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4" Type="http://schemas.openxmlformats.org/officeDocument/2006/relationships/diagramQuickStyle" Target="../diagrams/quickStyle18.xml"/><Relationship Id="rId5" Type="http://schemas.openxmlformats.org/officeDocument/2006/relationships/diagramColors" Target="../diagrams/colors18.xml"/><Relationship Id="rId6" Type="http://schemas.microsoft.com/office/2007/relationships/diagramDrawing" Target="../diagrams/drawing18.xml"/><Relationship Id="rId7" Type="http://schemas.openxmlformats.org/officeDocument/2006/relationships/image" Target="../media/image24.png"/><Relationship Id="rId8" Type="http://schemas.openxmlformats.org/officeDocument/2006/relationships/image" Target="../media/image25.png"/><Relationship Id="rId9" Type="http://schemas.openxmlformats.org/officeDocument/2006/relationships/image" Target="../media/image26.png"/><Relationship Id="rId10" Type="http://schemas.openxmlformats.org/officeDocument/2006/relationships/image" Target="../media/image27.png"/><Relationship Id="rId11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9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0.jpeg"/><Relationship Id="rId3" Type="http://schemas.microsoft.com/office/2007/relationships/hdphoto" Target="../media/hdphoto3.wdp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1066800" y="1071565"/>
            <a:ext cx="7772400" cy="1102519"/>
          </a:xfrm>
        </p:spPr>
        <p:txBody>
          <a:bodyPr/>
          <a:lstStyle/>
          <a:p>
            <a:r>
              <a:rPr lang="fr-CA" dirty="0" smtClean="0">
                <a:solidFill>
                  <a:schemeClr val="bg1"/>
                </a:solidFill>
              </a:rPr>
              <a:t>INTEGRATED BRAND COMMUN</a:t>
            </a:r>
            <a:r>
              <a:rPr lang="fr-CA" i="1" dirty="0" smtClean="0">
                <a:solidFill>
                  <a:schemeClr val="tx2">
                    <a:lumMod val="50000"/>
                  </a:schemeClr>
                </a:solidFill>
              </a:rPr>
              <a:t>I</a:t>
            </a:r>
            <a:r>
              <a:rPr lang="fr-CA" dirty="0" smtClean="0">
                <a:solidFill>
                  <a:schemeClr val="bg1"/>
                </a:solidFill>
              </a:rPr>
              <a:t>CATION</a:t>
            </a:r>
          </a:p>
        </p:txBody>
      </p:sp>
      <p:sp>
        <p:nvSpPr>
          <p:cNvPr id="2051" name="Sous-titre 2"/>
          <p:cNvSpPr>
            <a:spLocks noGrp="1"/>
          </p:cNvSpPr>
          <p:nvPr>
            <p:ph type="subTitle" idx="1"/>
          </p:nvPr>
        </p:nvSpPr>
        <p:spPr>
          <a:xfrm>
            <a:off x="1676400" y="2114550"/>
            <a:ext cx="6400800" cy="1100138"/>
          </a:xfrm>
        </p:spPr>
        <p:txBody>
          <a:bodyPr/>
          <a:lstStyle/>
          <a:p>
            <a:pPr algn="r"/>
            <a:r>
              <a:rPr lang="fr-CA" dirty="0" smtClean="0">
                <a:solidFill>
                  <a:schemeClr val="bg1"/>
                </a:solidFill>
              </a:rPr>
              <a:t>Massimiliano </a:t>
            </a:r>
            <a:r>
              <a:rPr lang="fr-CA" dirty="0" smtClean="0">
                <a:solidFill>
                  <a:schemeClr val="tx2">
                    <a:lumMod val="50000"/>
                  </a:schemeClr>
                </a:solidFill>
              </a:rPr>
              <a:t>L</a:t>
            </a:r>
            <a:r>
              <a:rPr lang="fr-CA" dirty="0" smtClean="0">
                <a:solidFill>
                  <a:schemeClr val="bg1"/>
                </a:solidFill>
              </a:rPr>
              <a:t>a Franca</a:t>
            </a:r>
          </a:p>
          <a:p>
            <a:pPr algn="r"/>
            <a:r>
              <a:rPr lang="fr-CA" sz="1600" dirty="0" err="1" smtClean="0">
                <a:solidFill>
                  <a:schemeClr val="bg1"/>
                </a:solidFill>
              </a:rPr>
              <a:t>Lesson</a:t>
            </a:r>
            <a:r>
              <a:rPr lang="fr-CA" sz="1600" dirty="0" smtClean="0">
                <a:solidFill>
                  <a:schemeClr val="bg1"/>
                </a:solidFill>
              </a:rPr>
              <a:t> 3</a:t>
            </a:r>
          </a:p>
        </p:txBody>
      </p:sp>
      <p:pic>
        <p:nvPicPr>
          <p:cNvPr id="4" name="Picture 4" descr="http://thumbs.dreamstime.com/t/blue-painting-brush-stroke-white-background-37775243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216" r="8997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74729" y="3979245"/>
            <a:ext cx="1851105" cy="1259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401750" y="4380397"/>
            <a:ext cx="8242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A little sunshine" panose="02000603000000000000" pitchFamily="2" charset="0"/>
                <a:ea typeface="A little sunshine" panose="02000603000000000000" pitchFamily="2" charset="0"/>
              </a:rPr>
              <a:t>Y</a:t>
            </a:r>
            <a:r>
              <a:rPr lang="en-US" sz="32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PassionTea" panose="02000603000000000000" pitchFamily="2" charset="0"/>
                <a:ea typeface="PassionTea" panose="02000603000000000000" pitchFamily="2" charset="0"/>
              </a:rPr>
              <a:t>A</a:t>
            </a:r>
            <a:r>
              <a:rPr lang="en-US" sz="32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A little sunshine" panose="02000603000000000000" pitchFamily="2" charset="0"/>
                <a:ea typeface="A little sunshine" panose="02000603000000000000" pitchFamily="2" charset="0"/>
              </a:rPr>
              <a:t>WP</a:t>
            </a:r>
            <a:endParaRPr lang="en-US" sz="3200" b="1" dirty="0">
              <a:solidFill>
                <a:schemeClr val="accent1">
                  <a:lumMod val="20000"/>
                  <a:lumOff val="80000"/>
                </a:schemeClr>
              </a:solidFill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285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Marketing process:</a:t>
            </a:r>
          </a:p>
          <a:p>
            <a:pPr lvl="1"/>
            <a:r>
              <a:rPr lang="en-US" sz="2000" dirty="0" smtClean="0"/>
              <a:t>Opportunity</a:t>
            </a:r>
          </a:p>
          <a:p>
            <a:pPr lvl="1"/>
            <a:r>
              <a:rPr lang="en-US" sz="2000" dirty="0" smtClean="0"/>
              <a:t>Target market</a:t>
            </a:r>
          </a:p>
          <a:p>
            <a:pPr lvl="1"/>
            <a:r>
              <a:rPr lang="en-US" sz="2000" dirty="0" smtClean="0"/>
              <a:t>Marketing mix </a:t>
            </a:r>
            <a:r>
              <a:rPr lang="en-US" sz="2000" dirty="0" err="1" smtClean="0"/>
              <a:t>dev</a:t>
            </a:r>
            <a:endParaRPr lang="en-US" sz="2000" dirty="0" smtClean="0"/>
          </a:p>
          <a:p>
            <a:endParaRPr lang="en-US" sz="2400" dirty="0"/>
          </a:p>
          <a:p>
            <a:r>
              <a:rPr lang="en-US" sz="2400" dirty="0" smtClean="0"/>
              <a:t>Agencies: who does what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Recap from last lesson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374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Influencing decisions through communication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1705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1" y="1289303"/>
            <a:ext cx="4571999" cy="3305556"/>
          </a:xfrm>
        </p:spPr>
        <p:txBody>
          <a:bodyPr>
            <a:normAutofit fontScale="62500" lnSpcReduction="20000"/>
          </a:bodyPr>
          <a:lstStyle/>
          <a:p>
            <a:r>
              <a:rPr lang="en-US" sz="2400" dirty="0" smtClean="0"/>
              <a:t>Communication is a tool that attempts to influence people’s behaviors</a:t>
            </a:r>
          </a:p>
          <a:p>
            <a:endParaRPr lang="en-US" sz="2400" dirty="0" smtClean="0"/>
          </a:p>
          <a:p>
            <a:r>
              <a:rPr lang="en-US" sz="2400" dirty="0" smtClean="0"/>
              <a:t>Behavior:</a:t>
            </a:r>
          </a:p>
          <a:p>
            <a:pPr lvl="1"/>
            <a:r>
              <a:rPr lang="en-US" sz="2000" dirty="0" smtClean="0"/>
              <a:t>is the </a:t>
            </a:r>
            <a:r>
              <a:rPr lang="en-US" sz="2000" dirty="0"/>
              <a:t>total collection of actions and reactions exhibited by a </a:t>
            </a:r>
            <a:r>
              <a:rPr lang="en-US" sz="2000" dirty="0" smtClean="0"/>
              <a:t>person that </a:t>
            </a:r>
            <a:r>
              <a:rPr lang="en-US" sz="2000" dirty="0"/>
              <a:t>can be measured </a:t>
            </a:r>
            <a:r>
              <a:rPr lang="en-US" sz="2000" dirty="0" smtClean="0"/>
              <a:t>objectively (ex. Purchasing, consumption behaviors) </a:t>
            </a:r>
            <a:endParaRPr lang="en-US" sz="2000" dirty="0"/>
          </a:p>
          <a:p>
            <a:pPr lvl="1"/>
            <a:r>
              <a:rPr lang="en-US" sz="2000" dirty="0" smtClean="0"/>
              <a:t>the consequence of a conscious or unconscious decision (ex. I need to by a new toothbrush)</a:t>
            </a:r>
          </a:p>
          <a:p>
            <a:pPr lvl="1"/>
            <a:r>
              <a:rPr lang="en-US" sz="2000" dirty="0" smtClean="0"/>
              <a:t>Influenced by attitudes but different as it is clearly visible</a:t>
            </a:r>
          </a:p>
          <a:p>
            <a:endParaRPr lang="en-US" sz="2400" dirty="0" smtClean="0"/>
          </a:p>
          <a:p>
            <a:pPr marL="342900" lvl="1" indent="-342900">
              <a:buFont typeface="Arial" charset="0"/>
              <a:buChar char="•"/>
            </a:pPr>
            <a:r>
              <a:rPr lang="en-US" sz="2400" dirty="0" smtClean="0"/>
              <a:t>Influence the decision process to influence behaviors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does it work?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6647" r="24169"/>
          <a:stretch/>
        </p:blipFill>
        <p:spPr bwMode="auto">
          <a:xfrm>
            <a:off x="5105400" y="1352550"/>
            <a:ext cx="4135120" cy="331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953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1" y="1289303"/>
            <a:ext cx="3733800" cy="3305556"/>
          </a:xfrm>
        </p:spPr>
        <p:txBody>
          <a:bodyPr>
            <a:no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sz="1600" dirty="0"/>
              <a:t>There’s a gap between what we say and what we do. What we do is the only thing we can actually see and influence</a:t>
            </a:r>
          </a:p>
          <a:p>
            <a:pPr marL="285750" indent="-285750">
              <a:buFont typeface="Arial" pitchFamily="34" charset="0"/>
              <a:buChar char="•"/>
            </a:pPr>
            <a:endParaRPr lang="en-US" sz="16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sz="1600" dirty="0" smtClean="0"/>
              <a:t>However </a:t>
            </a:r>
            <a:r>
              <a:rPr lang="en-US" sz="1600" dirty="0"/>
              <a:t>in order to influence we  need to know what’s the decision process that leads to this behavior and what attitudes influence our behaviors.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</a:t>
            </a:r>
            <a:r>
              <a:rPr lang="en-US" dirty="0"/>
              <a:t>so much on behaviors…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76800" y="1215867"/>
            <a:ext cx="4049789" cy="2651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8"/>
          <p:cNvSpPr txBox="1">
            <a:spLocks noChangeArrowheads="1"/>
          </p:cNvSpPr>
          <p:nvPr/>
        </p:nvSpPr>
        <p:spPr bwMode="auto">
          <a:xfrm>
            <a:off x="4953000" y="3915965"/>
            <a:ext cx="2133600" cy="1627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</a:rPr>
              <a:t>1. Students should read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</a:rPr>
              <a:t>2. Homelessness is a problem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</a:rPr>
              <a:t>3. I should exercise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</a:rPr>
              <a:t>4 I should recycle</a:t>
            </a:r>
          </a:p>
        </p:txBody>
      </p:sp>
      <p:sp>
        <p:nvSpPr>
          <p:cNvPr id="4" name="Rectangle 3"/>
          <p:cNvSpPr/>
          <p:nvPr/>
        </p:nvSpPr>
        <p:spPr>
          <a:xfrm>
            <a:off x="6934200" y="3867150"/>
            <a:ext cx="2057400" cy="1126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defRPr/>
            </a:pPr>
            <a:r>
              <a:rPr lang="en-US" sz="1200" kern="0" dirty="0" smtClean="0">
                <a:solidFill>
                  <a:srgbClr val="000000"/>
                </a:solidFill>
                <a:latin typeface="Calibri Light" panose="020F0302020204030204" pitchFamily="34" charset="0"/>
              </a:rPr>
              <a:t>5. I </a:t>
            </a:r>
            <a:r>
              <a:rPr lang="en-US" sz="1200" kern="0" dirty="0">
                <a:solidFill>
                  <a:srgbClr val="000000"/>
                </a:solidFill>
                <a:latin typeface="Calibri Light" panose="020F0302020204030204" pitchFamily="34" charset="0"/>
              </a:rPr>
              <a:t>should designate a driver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defRPr/>
            </a:pPr>
            <a:r>
              <a:rPr lang="en-US" sz="1200" kern="0" dirty="0" smtClean="0">
                <a:solidFill>
                  <a:srgbClr val="000000"/>
                </a:solidFill>
                <a:latin typeface="Calibri Light" panose="020F0302020204030204" pitchFamily="34" charset="0"/>
              </a:rPr>
              <a:t>6. I </a:t>
            </a:r>
            <a:r>
              <a:rPr lang="en-US" sz="1200" kern="0" dirty="0">
                <a:solidFill>
                  <a:srgbClr val="000000"/>
                </a:solidFill>
                <a:latin typeface="Calibri Light" panose="020F0302020204030204" pitchFamily="34" charset="0"/>
              </a:rPr>
              <a:t>should vote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defRPr/>
            </a:pPr>
            <a:r>
              <a:rPr lang="en-US" sz="1200" kern="0" dirty="0" smtClean="0">
                <a:solidFill>
                  <a:srgbClr val="000000"/>
                </a:solidFill>
                <a:latin typeface="Calibri Light" panose="020F0302020204030204" pitchFamily="34" charset="0"/>
              </a:rPr>
              <a:t>7. Should </a:t>
            </a:r>
            <a:r>
              <a:rPr lang="en-US" sz="1200" kern="0" dirty="0">
                <a:solidFill>
                  <a:srgbClr val="000000"/>
                </a:solidFill>
                <a:latin typeface="Calibri Light" panose="020F0302020204030204" pitchFamily="34" charset="0"/>
              </a:rPr>
              <a:t>change strategy to fight terrorism</a:t>
            </a:r>
          </a:p>
          <a:p>
            <a:pPr marL="533400" lvl="0" indent="-533400" fontAlgn="base"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defRPr/>
            </a:pPr>
            <a:endParaRPr lang="en-US" sz="1200" kern="0" dirty="0">
              <a:solidFill>
                <a:srgbClr val="000000"/>
              </a:solidFill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90383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decision-making process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39584461"/>
              </p:ext>
            </p:extLst>
          </p:nvPr>
        </p:nvGraphicFramePr>
        <p:xfrm>
          <a:off x="457200" y="1543051"/>
          <a:ext cx="8458200" cy="3051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 bwMode="auto">
          <a:xfrm>
            <a:off x="685800" y="4171950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dirty="0" smtClean="0">
                <a:solidFill>
                  <a:schemeClr val="bg2">
                    <a:lumMod val="10000"/>
                  </a:schemeClr>
                </a:solidFill>
                <a:latin typeface="Calibri Light" panose="020F0302020204030204" pitchFamily="34" charset="0"/>
              </a:rPr>
              <a:t>AKA: path to purchase</a:t>
            </a:r>
            <a:endParaRPr lang="en-US" dirty="0">
              <a:solidFill>
                <a:schemeClr val="bg2">
                  <a:lumMod val="10000"/>
                </a:schemeClr>
              </a:solidFill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344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decision-making process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727866003"/>
              </p:ext>
            </p:extLst>
          </p:nvPr>
        </p:nvGraphicFramePr>
        <p:xfrm>
          <a:off x="457200" y="1543051"/>
          <a:ext cx="8458200" cy="3051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 bwMode="auto">
          <a:xfrm>
            <a:off x="685800" y="4171950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dirty="0" smtClean="0">
                <a:solidFill>
                  <a:schemeClr val="tx1"/>
                </a:solidFill>
                <a:latin typeface="Calibri Light" panose="020F0302020204030204" pitchFamily="34" charset="0"/>
              </a:rPr>
              <a:t>AKA: path to purchase</a:t>
            </a:r>
            <a:endParaRPr lang="en-US" dirty="0">
              <a:solidFill>
                <a:schemeClr val="tx1"/>
              </a:solidFill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10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When people realize a need</a:t>
            </a:r>
          </a:p>
          <a:p>
            <a:r>
              <a:rPr lang="en-US" sz="1600" dirty="0" smtClean="0"/>
              <a:t>Different sources:</a:t>
            </a:r>
          </a:p>
          <a:p>
            <a:pPr lvl="1"/>
            <a:r>
              <a:rPr lang="en-US" sz="1400" dirty="0" smtClean="0"/>
              <a:t>Out of stock</a:t>
            </a:r>
          </a:p>
          <a:p>
            <a:pPr lvl="1"/>
            <a:r>
              <a:rPr lang="en-US" sz="1400" dirty="0" smtClean="0"/>
              <a:t>Dissatisfaction</a:t>
            </a:r>
          </a:p>
          <a:p>
            <a:pPr lvl="1"/>
            <a:r>
              <a:rPr lang="en-US" sz="1400" dirty="0" smtClean="0"/>
              <a:t>New needs because of changes in their conditions</a:t>
            </a:r>
          </a:p>
          <a:p>
            <a:pPr lvl="1"/>
            <a:r>
              <a:rPr lang="en-US" sz="1400" dirty="0" smtClean="0"/>
              <a:t>Marketing generated needs</a:t>
            </a:r>
          </a:p>
          <a:p>
            <a:pPr lvl="1"/>
            <a:r>
              <a:rPr lang="en-US" sz="1400" dirty="0" smtClean="0"/>
              <a:t>Curiosity </a:t>
            </a:r>
            <a:r>
              <a:rPr lang="en-US" sz="1400" dirty="0" err="1" smtClean="0"/>
              <a:t>vs</a:t>
            </a:r>
            <a:r>
              <a:rPr lang="en-US" sz="1400" dirty="0" smtClean="0"/>
              <a:t> new products</a:t>
            </a:r>
          </a:p>
          <a:p>
            <a:r>
              <a:rPr lang="en-US" sz="1600" dirty="0" smtClean="0"/>
              <a:t>Marketing tries to influence this stage; in order to </a:t>
            </a:r>
            <a:r>
              <a:rPr lang="en-US" sz="1600" dirty="0"/>
              <a:t>effectively do </a:t>
            </a:r>
            <a:r>
              <a:rPr lang="en-US" sz="1600" dirty="0" smtClean="0"/>
              <a:t>this, it </a:t>
            </a:r>
            <a:r>
              <a:rPr lang="en-US" sz="1600" dirty="0"/>
              <a:t>needs </a:t>
            </a:r>
            <a:r>
              <a:rPr lang="en-US" sz="1600" dirty="0" smtClean="0"/>
              <a:t>to know people’s </a:t>
            </a:r>
            <a:r>
              <a:rPr lang="en-US" sz="1600" dirty="0" smtClean="0">
                <a:solidFill>
                  <a:srgbClr val="FF0000"/>
                </a:solidFill>
              </a:rPr>
              <a:t>motivations</a:t>
            </a:r>
            <a:r>
              <a:rPr lang="en-US" sz="1600" dirty="0" smtClean="0">
                <a:solidFill>
                  <a:schemeClr val="accent2"/>
                </a:solidFill>
              </a:rPr>
              <a:t>.</a:t>
            </a:r>
          </a:p>
          <a:p>
            <a:endParaRPr lang="en-US" sz="1600" dirty="0" smtClean="0">
              <a:solidFill>
                <a:schemeClr val="accent2"/>
              </a:solidFill>
            </a:endParaRPr>
          </a:p>
          <a:p>
            <a:r>
              <a:rPr lang="en-US" sz="1600" dirty="0" smtClean="0">
                <a:solidFill>
                  <a:srgbClr val="FF0000"/>
                </a:solidFill>
              </a:rPr>
              <a:t>IMPLICATION: If we know what the underlying reason for a specific purchase we can develop the right tools to influence the decision process </a:t>
            </a:r>
            <a:endParaRPr lang="en-US" sz="1600" dirty="0">
              <a:solidFill>
                <a:srgbClr val="FF000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smtClean="0"/>
              <a:t>Problem recognition</a:t>
            </a:r>
            <a:endParaRPr lang="en-US" dirty="0"/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73447009"/>
              </p:ext>
            </p:extLst>
          </p:nvPr>
        </p:nvGraphicFramePr>
        <p:xfrm>
          <a:off x="152400" y="171451"/>
          <a:ext cx="2438400" cy="8798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87233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17" b="97917" l="1000" r="987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5800" y="1352550"/>
            <a:ext cx="4614052" cy="3025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89303"/>
            <a:ext cx="5105399" cy="3305556"/>
          </a:xfrm>
        </p:spPr>
        <p:txBody>
          <a:bodyPr>
            <a:normAutofit fontScale="77500" lnSpcReduction="20000"/>
          </a:bodyPr>
          <a:lstStyle/>
          <a:p>
            <a:r>
              <a:rPr lang="en-US" sz="2000" dirty="0" smtClean="0"/>
              <a:t>From Latin “</a:t>
            </a:r>
            <a:r>
              <a:rPr lang="en-US" sz="2000" dirty="0" err="1" smtClean="0"/>
              <a:t>movere</a:t>
            </a:r>
            <a:r>
              <a:rPr lang="en-US" sz="2000" dirty="0" smtClean="0"/>
              <a:t>” what moves you taking a specific decision. Different people are motivated differently in solving the same problem (ex. Buying a car)</a:t>
            </a:r>
          </a:p>
          <a:p>
            <a:r>
              <a:rPr lang="en-US" sz="2000" dirty="0" smtClean="0"/>
              <a:t>The most famous framework is Maslow’s Hierarchy of needs</a:t>
            </a:r>
          </a:p>
          <a:p>
            <a:r>
              <a:rPr lang="en-US" sz="2000" dirty="0" smtClean="0"/>
              <a:t>We all have different needs according to the situations we live in; until the basic needs are satisfied the others are less relevant</a:t>
            </a:r>
          </a:p>
          <a:p>
            <a:r>
              <a:rPr lang="en-US" sz="2000" dirty="0" smtClean="0">
                <a:solidFill>
                  <a:srgbClr val="FF0000"/>
                </a:solidFill>
              </a:rPr>
              <a:t>IMPLICATIONS for </a:t>
            </a:r>
            <a:r>
              <a:rPr lang="en-US" sz="2000" dirty="0" err="1" smtClean="0">
                <a:solidFill>
                  <a:srgbClr val="FF0000"/>
                </a:solidFill>
              </a:rPr>
              <a:t>mktg</a:t>
            </a:r>
            <a:endParaRPr lang="en-US" sz="2000" dirty="0" smtClean="0">
              <a:solidFill>
                <a:srgbClr val="FF0000"/>
              </a:solidFill>
            </a:endParaRPr>
          </a:p>
          <a:p>
            <a:pPr lvl="1"/>
            <a:r>
              <a:rPr lang="en-US" sz="1800" dirty="0" smtClean="0"/>
              <a:t>For existing product it forces to think of what is the key </a:t>
            </a:r>
            <a:r>
              <a:rPr lang="en-US" sz="1800" dirty="0" err="1" smtClean="0"/>
              <a:t>needstate</a:t>
            </a:r>
            <a:r>
              <a:rPr lang="en-US" sz="1800" dirty="0" smtClean="0"/>
              <a:t> of a specific target group, this way </a:t>
            </a:r>
            <a:r>
              <a:rPr lang="en-US" sz="1800" dirty="0" err="1" smtClean="0"/>
              <a:t>mktg</a:t>
            </a:r>
            <a:r>
              <a:rPr lang="en-US" sz="1800" dirty="0" smtClean="0"/>
              <a:t> can be focused on communicating the relevant </a:t>
            </a:r>
            <a:r>
              <a:rPr lang="en-US" dirty="0"/>
              <a:t>messages: </a:t>
            </a:r>
            <a:r>
              <a:rPr lang="en-US" dirty="0" smtClean="0"/>
              <a:t>(VOLVO – BMW)</a:t>
            </a:r>
            <a:endParaRPr lang="en-US" dirty="0"/>
          </a:p>
          <a:p>
            <a:pPr lvl="1"/>
            <a:r>
              <a:rPr lang="en-US" sz="1800" dirty="0" smtClean="0"/>
              <a:t>For new products it forces marketers </a:t>
            </a:r>
            <a:r>
              <a:rPr lang="en-US" dirty="0" smtClean="0"/>
              <a:t>to think, </a:t>
            </a:r>
            <a:r>
              <a:rPr lang="en-US" sz="1800" dirty="0" smtClean="0"/>
              <a:t>what need do we want to satisfy?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smtClean="0"/>
              <a:t>Motivations</a:t>
            </a:r>
            <a:endParaRPr lang="en-US" dirty="0"/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85014180"/>
              </p:ext>
            </p:extLst>
          </p:nvPr>
        </p:nvGraphicFramePr>
        <p:xfrm>
          <a:off x="152400" y="171451"/>
          <a:ext cx="2438400" cy="8798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904998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9968" y="194592"/>
            <a:ext cx="3507632" cy="23771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8154" y="2722797"/>
            <a:ext cx="3313806" cy="223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62884" y="1351605"/>
            <a:ext cx="5152516" cy="2440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49496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86600" y="2748307"/>
            <a:ext cx="1647671" cy="1042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Marketing researches, mainly qualitative</a:t>
            </a:r>
          </a:p>
          <a:p>
            <a:r>
              <a:rPr lang="en-US" sz="2400" dirty="0" smtClean="0"/>
              <a:t>In-depth interviews</a:t>
            </a:r>
          </a:p>
          <a:p>
            <a:r>
              <a:rPr lang="en-US" sz="2400" dirty="0" smtClean="0"/>
              <a:t>Focus groups</a:t>
            </a:r>
          </a:p>
          <a:p>
            <a:r>
              <a:rPr lang="en-US" sz="2400" dirty="0" smtClean="0"/>
              <a:t>Association tests</a:t>
            </a:r>
          </a:p>
          <a:p>
            <a:r>
              <a:rPr lang="en-US" sz="2400" dirty="0" smtClean="0"/>
              <a:t>Projective techniques</a:t>
            </a:r>
            <a:endParaRPr lang="en-US" sz="24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smtClean="0"/>
              <a:t>How do we learn about motivations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03002840"/>
              </p:ext>
            </p:extLst>
          </p:nvPr>
        </p:nvGraphicFramePr>
        <p:xfrm>
          <a:off x="152400" y="171451"/>
          <a:ext cx="2438400" cy="8798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88376" y="1962150"/>
            <a:ext cx="2641024" cy="6501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80251" y="1630975"/>
            <a:ext cx="1243718" cy="960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86400" y="2748307"/>
            <a:ext cx="1414670" cy="852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51342" y="2748307"/>
            <a:ext cx="1282946" cy="716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9112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very famous research flop…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838200" y="4183618"/>
            <a:ext cx="5562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Calibri Light" panose="020F0302020204030204" pitchFamily="34" charset="0"/>
              </a:rPr>
              <a:t>https://www.youtube.com/watch?v=2zfqw8nhUwA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933" r="33333"/>
          <a:stretch/>
        </p:blipFill>
        <p:spPr bwMode="auto">
          <a:xfrm>
            <a:off x="6669024" y="1276350"/>
            <a:ext cx="2246376" cy="366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13019" y="1408178"/>
            <a:ext cx="4567802" cy="2611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1199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decision-making process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717779859"/>
              </p:ext>
            </p:extLst>
          </p:nvPr>
        </p:nvGraphicFramePr>
        <p:xfrm>
          <a:off x="457200" y="1543051"/>
          <a:ext cx="8305800" cy="3051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 bwMode="auto">
          <a:xfrm>
            <a:off x="685800" y="4171950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dirty="0" smtClean="0">
                <a:solidFill>
                  <a:schemeClr val="tx1"/>
                </a:solidFill>
                <a:latin typeface="Calibri Light" panose="020F0302020204030204" pitchFamily="34" charset="0"/>
              </a:rPr>
              <a:t>AKA: path to purchase</a:t>
            </a:r>
            <a:endParaRPr lang="en-US" dirty="0">
              <a:solidFill>
                <a:schemeClr val="tx1"/>
              </a:solidFill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0913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289304"/>
            <a:ext cx="5029200" cy="3305556"/>
          </a:xfrm>
        </p:spPr>
        <p:txBody>
          <a:bodyPr>
            <a:normAutofit fontScale="92500" lnSpcReduction="20000"/>
          </a:bodyPr>
          <a:lstStyle/>
          <a:p>
            <a:r>
              <a:rPr lang="en-US" sz="1800" dirty="0" smtClean="0"/>
              <a:t>Once </a:t>
            </a:r>
            <a:r>
              <a:rPr lang="en-US" sz="1800" dirty="0" err="1" smtClean="0"/>
              <a:t>realised</a:t>
            </a:r>
            <a:r>
              <a:rPr lang="en-US" sz="1800" dirty="0" smtClean="0"/>
              <a:t> a need, we start searching for info on how to solve it</a:t>
            </a:r>
          </a:p>
          <a:p>
            <a:pPr lvl="1"/>
            <a:r>
              <a:rPr lang="en-US" sz="1600" dirty="0" smtClean="0"/>
              <a:t>Internal research: what do I know about it? Internal auto-pilot (Pack re-design cases Fruit </a:t>
            </a:r>
            <a:r>
              <a:rPr lang="en-US" sz="1600" dirty="0" err="1" smtClean="0"/>
              <a:t>d’or</a:t>
            </a:r>
            <a:r>
              <a:rPr lang="en-US" sz="1600" dirty="0" smtClean="0"/>
              <a:t> – Jif)</a:t>
            </a:r>
          </a:p>
          <a:p>
            <a:pPr lvl="1"/>
            <a:r>
              <a:rPr lang="en-US" sz="1600" dirty="0" smtClean="0"/>
              <a:t>External researches: the importance of the “influencers”, peers, public institutions and marketing activities </a:t>
            </a:r>
          </a:p>
          <a:p>
            <a:endParaRPr lang="en-US" sz="1800" dirty="0" smtClean="0"/>
          </a:p>
          <a:p>
            <a:r>
              <a:rPr lang="en-US" sz="1800" dirty="0" smtClean="0"/>
              <a:t>When </a:t>
            </a:r>
            <a:r>
              <a:rPr lang="en-US" sz="1800" dirty="0" smtClean="0"/>
              <a:t>it comes to information, it is crucial to understand: 1) how people sense external info; 2) how they select the relevant ones and 3) how they interpret info. This is the psychological process behind information:  “perception”.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smtClean="0"/>
              <a:t>Information search</a:t>
            </a:r>
            <a:endParaRPr lang="en-US" dirty="0"/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30352277"/>
              </p:ext>
            </p:extLst>
          </p:nvPr>
        </p:nvGraphicFramePr>
        <p:xfrm>
          <a:off x="152400" y="171451"/>
          <a:ext cx="2438400" cy="8798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15000" y="1238249"/>
            <a:ext cx="3276600" cy="3771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863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 bwMode="auto">
          <a:xfrm>
            <a:off x="0" y="3595552"/>
            <a:ext cx="9144000" cy="15479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We sense information, select, interpret and retain the relevant ones: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1400" dirty="0" smtClean="0"/>
              <a:t>We process info through sensation first; audio-visual is most important but increasing importance of sense-marketing (think perfumes section in Central)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1400" dirty="0" smtClean="0"/>
              <a:t>Select what we need and what we don’t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1400" dirty="0" smtClean="0"/>
              <a:t>Retain only what we need  </a:t>
            </a:r>
          </a:p>
          <a:p>
            <a:pPr marL="571500" indent="-514350"/>
            <a:endParaRPr lang="en-US" sz="1600" dirty="0"/>
          </a:p>
          <a:p>
            <a:pPr marL="571500" indent="-514350"/>
            <a:r>
              <a:rPr lang="en-US" sz="1600" dirty="0" smtClean="0">
                <a:solidFill>
                  <a:srgbClr val="FF0000"/>
                </a:solidFill>
              </a:rPr>
              <a:t>IMPLICATION: how do you make yourself visible and relevant – the power of disrupting</a:t>
            </a:r>
            <a:endParaRPr lang="en-US" sz="1600" dirty="0">
              <a:solidFill>
                <a:srgbClr val="FF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smtClean="0"/>
              <a:t>Selecting marketing information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86194359"/>
              </p:ext>
            </p:extLst>
          </p:nvPr>
        </p:nvGraphicFramePr>
        <p:xfrm>
          <a:off x="152400" y="3929590"/>
          <a:ext cx="2438400" cy="8798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325637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smtClean="0"/>
              <a:t>A famous case study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971800" y="2876550"/>
            <a:ext cx="5029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bg2">
                    <a:lumMod val="10000"/>
                  </a:schemeClr>
                </a:solidFill>
                <a:latin typeface="Calibri Light" panose="020F0302020204030204" pitchFamily="34" charset="0"/>
              </a:rPr>
              <a:t>Selective attention</a:t>
            </a:r>
            <a:endParaRPr lang="en-US" sz="1600" dirty="0">
              <a:solidFill>
                <a:schemeClr val="bg2">
                  <a:lumMod val="10000"/>
                </a:schemeClr>
              </a:solidFill>
              <a:latin typeface="Calibri Light" panose="020F0302020204030204" pitchFamily="34" charset="0"/>
            </a:endParaRPr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52915517"/>
              </p:ext>
            </p:extLst>
          </p:nvPr>
        </p:nvGraphicFramePr>
        <p:xfrm>
          <a:off x="152400" y="171451"/>
          <a:ext cx="2438400" cy="8798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ectangle 2"/>
          <p:cNvSpPr/>
          <p:nvPr/>
        </p:nvSpPr>
        <p:spPr>
          <a:xfrm>
            <a:off x="2270760" y="3333750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400" dirty="0">
                <a:solidFill>
                  <a:schemeClr val="bg2">
                    <a:lumMod val="10000"/>
                  </a:schemeClr>
                </a:solidFill>
                <a:latin typeface="Calibri Light" panose="020F0302020204030204" pitchFamily="34" charset="0"/>
              </a:rPr>
              <a:t>https://www.youtube.com/watch?v=vJG698U2Mvo</a:t>
            </a:r>
          </a:p>
        </p:txBody>
      </p:sp>
    </p:spTree>
    <p:extLst>
      <p:ext uri="{BB962C8B-B14F-4D97-AF65-F5344CB8AC3E}">
        <p14:creationId xmlns:p14="http://schemas.microsoft.com/office/powerpoint/2010/main" val="2994153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sz="3600" dirty="0" smtClean="0"/>
              <a:t>Subliminal a tricky example</a:t>
            </a:r>
            <a:endParaRPr lang="en-US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1828800" y="2343150"/>
            <a:ext cx="5029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bg2">
                    <a:lumMod val="10000"/>
                  </a:schemeClr>
                </a:solidFill>
                <a:latin typeface="Calibri Light" panose="020F0302020204030204" pitchFamily="34" charset="0"/>
              </a:rPr>
              <a:t>US elections: republicans AD that projects the word RATS when presenting the program of opponent democrats </a:t>
            </a:r>
          </a:p>
          <a:p>
            <a:endParaRPr lang="en-US" sz="1600" dirty="0">
              <a:solidFill>
                <a:schemeClr val="bg2">
                  <a:lumMod val="10000"/>
                </a:schemeClr>
              </a:solidFill>
              <a:latin typeface="Calibri Light" panose="020F0302020204030204" pitchFamily="34" charset="0"/>
            </a:endParaRPr>
          </a:p>
          <a:p>
            <a:r>
              <a:rPr lang="en-US" sz="1600" dirty="0">
                <a:solidFill>
                  <a:schemeClr val="bg2">
                    <a:lumMod val="10000"/>
                  </a:schemeClr>
                </a:solidFill>
                <a:latin typeface="Calibri Light" panose="020F0302020204030204" pitchFamily="34" charset="0"/>
              </a:rPr>
              <a:t>https://www.youtube.com/watch?v=2NPKxhfFQMs</a:t>
            </a:r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48650771"/>
              </p:ext>
            </p:extLst>
          </p:nvPr>
        </p:nvGraphicFramePr>
        <p:xfrm>
          <a:off x="152400" y="171451"/>
          <a:ext cx="2438400" cy="8798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63836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smtClean="0"/>
              <a:t>A cool one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200400" y="2724150"/>
            <a:ext cx="5029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bg2">
                    <a:lumMod val="10000"/>
                  </a:schemeClr>
                </a:solidFill>
                <a:latin typeface="Calibri Light" panose="020F0302020204030204" pitchFamily="34" charset="0"/>
              </a:rPr>
              <a:t>BMW flashes logo</a:t>
            </a:r>
          </a:p>
          <a:p>
            <a:endParaRPr lang="en-US" sz="1600" dirty="0">
              <a:solidFill>
                <a:schemeClr val="bg2">
                  <a:lumMod val="10000"/>
                </a:schemeClr>
              </a:solidFill>
              <a:latin typeface="Calibri Light" panose="020F0302020204030204" pitchFamily="34" charset="0"/>
            </a:endParaRPr>
          </a:p>
          <a:p>
            <a:r>
              <a:rPr lang="en-US" sz="1600" dirty="0">
                <a:solidFill>
                  <a:schemeClr val="bg2">
                    <a:lumMod val="10000"/>
                  </a:schemeClr>
                </a:solidFill>
                <a:latin typeface="Calibri Light" panose="020F0302020204030204" pitchFamily="34" charset="0"/>
              </a:rPr>
              <a:t>https://www.youtube.com/watch?v=GR_vDq2iXJ4</a:t>
            </a:r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92008530"/>
              </p:ext>
            </p:extLst>
          </p:nvPr>
        </p:nvGraphicFramePr>
        <p:xfrm>
          <a:off x="152400" y="171451"/>
          <a:ext cx="2438400" cy="8798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18964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decision-making process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4126410580"/>
              </p:ext>
            </p:extLst>
          </p:nvPr>
        </p:nvGraphicFramePr>
        <p:xfrm>
          <a:off x="457200" y="1543051"/>
          <a:ext cx="8458200" cy="3051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 bwMode="auto">
          <a:xfrm>
            <a:off x="685800" y="4171950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dirty="0" smtClean="0">
                <a:solidFill>
                  <a:schemeClr val="tx1"/>
                </a:solidFill>
                <a:latin typeface="Calibri Light" panose="020F0302020204030204" pitchFamily="34" charset="0"/>
              </a:rPr>
              <a:t>AKA: path to purchase</a:t>
            </a:r>
            <a:endParaRPr lang="en-US" dirty="0">
              <a:solidFill>
                <a:schemeClr val="tx1"/>
              </a:solidFill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6611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1" y="1289303"/>
            <a:ext cx="5334000" cy="3305556"/>
          </a:xfrm>
        </p:spPr>
        <p:txBody>
          <a:bodyPr>
            <a:normAutofit/>
          </a:bodyPr>
          <a:lstStyle/>
          <a:p>
            <a:r>
              <a:rPr lang="en-US" sz="1600" dirty="0" smtClean="0"/>
              <a:t>Ok, I know what I need and I have gathered some info…what’s available?</a:t>
            </a:r>
          </a:p>
          <a:p>
            <a:pPr lvl="1"/>
            <a:r>
              <a:rPr lang="en-US" sz="1400" dirty="0" smtClean="0"/>
              <a:t>Reduce complexity, remember a small number</a:t>
            </a:r>
          </a:p>
          <a:p>
            <a:pPr lvl="1"/>
            <a:r>
              <a:rPr lang="en-US" sz="1400" dirty="0" smtClean="0"/>
              <a:t>Top-of-mind brands: the set of brands that spontaneously come to mind in a specific category</a:t>
            </a:r>
          </a:p>
          <a:p>
            <a:endParaRPr lang="en-US" sz="1600" dirty="0" smtClean="0"/>
          </a:p>
          <a:p>
            <a:r>
              <a:rPr lang="en-US" sz="1600" dirty="0" smtClean="0"/>
              <a:t>Ok I know the brands, how do I choose?</a:t>
            </a:r>
          </a:p>
          <a:p>
            <a:pPr lvl="1"/>
            <a:r>
              <a:rPr lang="en-US" sz="1400" dirty="0" smtClean="0"/>
              <a:t>Attitudes towards a brand</a:t>
            </a:r>
          </a:p>
          <a:p>
            <a:pPr lvl="1"/>
            <a:r>
              <a:rPr lang="en-US" sz="1400" dirty="0" smtClean="0"/>
              <a:t>Product benefits (rational – emotional)</a:t>
            </a:r>
          </a:p>
          <a:p>
            <a:pPr lvl="1"/>
            <a:r>
              <a:rPr lang="en-US" sz="1400" dirty="0" smtClean="0"/>
              <a:t>Availability</a:t>
            </a:r>
          </a:p>
          <a:p>
            <a:pPr lvl="1"/>
            <a:r>
              <a:rPr lang="en-US" sz="1400" dirty="0" smtClean="0"/>
              <a:t>Price</a:t>
            </a:r>
          </a:p>
          <a:p>
            <a:r>
              <a:rPr lang="en-US" sz="1800" dirty="0"/>
              <a:t>Attitude the psychological process</a:t>
            </a:r>
          </a:p>
          <a:p>
            <a:pPr marL="45720" indent="0">
              <a:buNone/>
            </a:pPr>
            <a:endParaRPr lang="en-US" sz="1600" dirty="0" smtClean="0"/>
          </a:p>
          <a:p>
            <a:endParaRPr lang="en-US" sz="16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smtClean="0"/>
              <a:t>Alternative evaluation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73277689"/>
              </p:ext>
            </p:extLst>
          </p:nvPr>
        </p:nvGraphicFramePr>
        <p:xfrm>
          <a:off x="152400" y="171451"/>
          <a:ext cx="2438400" cy="8798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9241" y="1276350"/>
            <a:ext cx="2719959" cy="3641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3542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paradox of choice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524745" y="2549664"/>
            <a:ext cx="53332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chemeClr val="bg2">
                    <a:lumMod val="10000"/>
                  </a:schemeClr>
                </a:solidFill>
                <a:latin typeface="Calibri Light" panose="020F0302020204030204" pitchFamily="34" charset="0"/>
              </a:rPr>
              <a:t>Suggested book - Berry Schwartz: the paradox of choice</a:t>
            </a:r>
            <a:endParaRPr lang="en-US" dirty="0">
              <a:solidFill>
                <a:schemeClr val="bg2">
                  <a:lumMod val="10000"/>
                </a:schemeClr>
              </a:solidFill>
              <a:latin typeface="Calibri Light" panose="020F030202020403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00945" y="2918996"/>
            <a:ext cx="4572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600" dirty="0" smtClean="0">
                <a:latin typeface="Calibri Light" panose="020F0302020204030204" pitchFamily="34" charset="0"/>
              </a:rPr>
              <a:t>https://www.youtube.com/watch?v=4matGzkYN0w</a:t>
            </a:r>
            <a:endParaRPr lang="en-US" sz="1600" dirty="0">
              <a:latin typeface="Calibri Light" panose="020F030202020403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87880" y="4476750"/>
            <a:ext cx="4953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latin typeface="Calibri Light" panose="020F0302020204030204" pitchFamily="34" charset="0"/>
              </a:rPr>
              <a:t>TED  https</a:t>
            </a:r>
            <a:r>
              <a:rPr lang="en-US" sz="1600" dirty="0">
                <a:latin typeface="Calibri Light" panose="020F0302020204030204" pitchFamily="34" charset="0"/>
              </a:rPr>
              <a:t>://www.youtube.com/watch?v=VO6XEQIsCoM</a:t>
            </a:r>
          </a:p>
        </p:txBody>
      </p:sp>
    </p:spTree>
    <p:extLst>
      <p:ext uri="{BB962C8B-B14F-4D97-AF65-F5344CB8AC3E}">
        <p14:creationId xmlns:p14="http://schemas.microsoft.com/office/powerpoint/2010/main" val="1421622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decision-making process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370412341"/>
              </p:ext>
            </p:extLst>
          </p:nvPr>
        </p:nvGraphicFramePr>
        <p:xfrm>
          <a:off x="457200" y="1543051"/>
          <a:ext cx="8458200" cy="3051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 bwMode="auto">
          <a:xfrm>
            <a:off x="685800" y="4171950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dirty="0" smtClean="0">
                <a:solidFill>
                  <a:schemeClr val="tx1"/>
                </a:solidFill>
                <a:latin typeface="Calibri Light" panose="020F0302020204030204" pitchFamily="34" charset="0"/>
              </a:rPr>
              <a:t>AKA: path to purchase</a:t>
            </a:r>
            <a:endParaRPr lang="en-US" dirty="0">
              <a:solidFill>
                <a:schemeClr val="tx1"/>
              </a:solidFill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1222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drivewayspikes.com/wp-content/uploads/2015/02/label_sale-blu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53970" y="1059089"/>
            <a:ext cx="3570061" cy="3570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81001" y="1289303"/>
            <a:ext cx="5334000" cy="3305556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Yep, we’re finally there, we have:</a:t>
            </a:r>
          </a:p>
          <a:p>
            <a:pPr lvl="1"/>
            <a:r>
              <a:rPr lang="en-US" dirty="0" smtClean="0"/>
              <a:t>influenced their </a:t>
            </a:r>
            <a:r>
              <a:rPr lang="en-US" dirty="0" err="1" smtClean="0"/>
              <a:t>needstate</a:t>
            </a:r>
            <a:endParaRPr lang="en-US" dirty="0" smtClean="0"/>
          </a:p>
          <a:p>
            <a:pPr lvl="1"/>
            <a:r>
              <a:rPr lang="en-US" dirty="0" smtClean="0"/>
              <a:t>passed through the gates of their selective attention</a:t>
            </a:r>
          </a:p>
          <a:p>
            <a:pPr lvl="1"/>
            <a:r>
              <a:rPr lang="en-US" dirty="0" smtClean="0"/>
              <a:t>influenced their attitudes towards the brand </a:t>
            </a:r>
          </a:p>
          <a:p>
            <a:pPr lvl="1"/>
            <a:r>
              <a:rPr lang="en-US" dirty="0" smtClean="0"/>
              <a:t>Created “purchase intention”</a:t>
            </a:r>
          </a:p>
          <a:p>
            <a:endParaRPr lang="en-US" dirty="0" smtClean="0"/>
          </a:p>
          <a:p>
            <a:r>
              <a:rPr lang="en-US" dirty="0" smtClean="0"/>
              <a:t>Now it’s time to buy…but things can still go wrong; for purchase to happen there’s a need to match intent with the characteristics of the brand we selected at right time in the right place (i.e. what happens on the point of purchase - supermarket, car salon..?)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Purchase decision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743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decision-making process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641804071"/>
              </p:ext>
            </p:extLst>
          </p:nvPr>
        </p:nvGraphicFramePr>
        <p:xfrm>
          <a:off x="457200" y="1543051"/>
          <a:ext cx="8458200" cy="3051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 bwMode="auto">
          <a:xfrm>
            <a:off x="685800" y="4171950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dirty="0" smtClean="0">
                <a:solidFill>
                  <a:schemeClr val="tx1"/>
                </a:solidFill>
                <a:latin typeface="Calibri Light" panose="020F0302020204030204" pitchFamily="34" charset="0"/>
              </a:rPr>
              <a:t>AKA: path to purchase</a:t>
            </a:r>
            <a:endParaRPr lang="en-US" dirty="0">
              <a:solidFill>
                <a:schemeClr val="tx1"/>
              </a:solidFill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0555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learning process which helps people adjusting their behaviors over time</a:t>
            </a:r>
          </a:p>
          <a:p>
            <a:endParaRPr lang="en-US" dirty="0" smtClean="0"/>
          </a:p>
          <a:p>
            <a:r>
              <a:rPr lang="en-US" dirty="0" smtClean="0"/>
              <a:t>Fundamental to build “loyalty” expressed as both: </a:t>
            </a:r>
          </a:p>
          <a:p>
            <a:pPr lvl="1"/>
            <a:r>
              <a:rPr lang="en-US" dirty="0" smtClean="0">
                <a:solidFill>
                  <a:srgbClr val="FF0000"/>
                </a:solidFill>
              </a:rPr>
              <a:t>FREQUENCY</a:t>
            </a:r>
            <a:r>
              <a:rPr lang="en-US" dirty="0" smtClean="0"/>
              <a:t>: How many times consumers choose my brand when they shop the category (ex. Dove – shampoo)</a:t>
            </a:r>
          </a:p>
          <a:p>
            <a:pPr lvl="1"/>
            <a:r>
              <a:rPr lang="en-US" dirty="0" smtClean="0">
                <a:solidFill>
                  <a:srgbClr val="FF0000"/>
                </a:solidFill>
              </a:rPr>
              <a:t>PRECENTAGE</a:t>
            </a:r>
            <a:r>
              <a:rPr lang="en-US" dirty="0" smtClean="0"/>
              <a:t>: % of volumes of a specific brand that the same consumer buy in a specific category </a:t>
            </a:r>
          </a:p>
          <a:p>
            <a:endParaRPr lang="en-US" dirty="0" smtClean="0"/>
          </a:p>
          <a:p>
            <a:r>
              <a:rPr lang="en-US" dirty="0" smtClean="0"/>
              <a:t>This stage is often neglected by FMCG marketers but is getting more and more crucial through of social media (Social search – </a:t>
            </a:r>
            <a:r>
              <a:rPr lang="en-US" dirty="0" err="1" smtClean="0"/>
              <a:t>google</a:t>
            </a:r>
            <a:r>
              <a:rPr lang="en-US" dirty="0" smtClean="0"/>
              <a:t> plus your world)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Post-purchase evaluation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9372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79870" y="228600"/>
            <a:ext cx="3325330" cy="2800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3581400" y="1323594"/>
            <a:ext cx="5334000" cy="3305556"/>
          </a:xfrm>
        </p:spPr>
        <p:txBody>
          <a:bodyPr>
            <a:no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sz="1400" dirty="0" err="1" smtClean="0"/>
              <a:t>Asiatique</a:t>
            </a:r>
            <a:r>
              <a:rPr lang="en-US" sz="1400" dirty="0" smtClean="0"/>
              <a:t> </a:t>
            </a:r>
            <a:r>
              <a:rPr lang="en-US" sz="1400" dirty="0"/>
              <a:t>launches their new attraction: the wheel. They decide to double price charging </a:t>
            </a:r>
            <a:r>
              <a:rPr lang="en-US" sz="1400" dirty="0" err="1"/>
              <a:t>farangs</a:t>
            </a:r>
            <a:r>
              <a:rPr lang="en-US" sz="1400" dirty="0"/>
              <a:t> 50baht more and announce it on their FB page.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400" dirty="0"/>
              <a:t>A famous travel blogger, Richard Barrow, posts a question on why they decide to double charge. As response the social media manager (!) deletes the post and bans him from their FB page.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400" dirty="0"/>
              <a:t>The blogger reports this on his blog, twitter and FB. Thousands of people start posting on </a:t>
            </a:r>
            <a:r>
              <a:rPr lang="en-US" sz="1400" dirty="0" err="1"/>
              <a:t>Asiatique</a:t>
            </a:r>
            <a:r>
              <a:rPr lang="en-US" sz="1400" dirty="0"/>
              <a:t> FB page shouting against the discriminating policy, bombarding with complaints and calls for a boycott.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400" dirty="0" err="1"/>
              <a:t>Asiatique</a:t>
            </a:r>
            <a:r>
              <a:rPr lang="en-US" sz="1400" dirty="0"/>
              <a:t> FB page is now active after months of being shot down.</a:t>
            </a:r>
            <a:endParaRPr lang="en-US" sz="100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err="1" smtClean="0"/>
              <a:t>Asiatique</a:t>
            </a:r>
            <a:r>
              <a:rPr lang="en-US" dirty="0" smtClean="0"/>
              <a:t> PR disaster</a:t>
            </a:r>
            <a:endParaRPr lang="en-U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7996" y="2628900"/>
            <a:ext cx="3345155" cy="2407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3810000" y="4476750"/>
            <a:ext cx="5029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>
                <a:solidFill>
                  <a:schemeClr val="bg1">
                    <a:lumMod val="50000"/>
                  </a:schemeClr>
                </a:solidFill>
              </a:rPr>
              <a:t>http://www.richardbarrow.com/2012/12/why-asiatique-the-riverfront-has-banned-me-from-their-facebook-page/</a:t>
            </a:r>
          </a:p>
          <a:p>
            <a:r>
              <a:rPr lang="en-US" sz="800" dirty="0" smtClean="0">
                <a:solidFill>
                  <a:schemeClr val="bg1">
                    <a:lumMod val="50000"/>
                  </a:schemeClr>
                </a:solidFill>
              </a:rPr>
              <a:t>http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</a:rPr>
              <a:t>://www.bangkokpost.com/learning/easier-stuff/326441/asiatique-public-relations-disaster</a:t>
            </a:r>
          </a:p>
        </p:txBody>
      </p:sp>
    </p:spTree>
    <p:extLst>
      <p:ext uri="{BB962C8B-B14F-4D97-AF65-F5344CB8AC3E}">
        <p14:creationId xmlns:p14="http://schemas.microsoft.com/office/powerpoint/2010/main" val="42070927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United breaks guitars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1524000" y="2248585"/>
            <a:ext cx="533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Calibri Light" panose="020F0302020204030204" pitchFamily="34" charset="0"/>
              </a:rPr>
              <a:t>https://www.youtube.com/watch?v=5YGc4zOqozo</a:t>
            </a:r>
          </a:p>
        </p:txBody>
      </p:sp>
    </p:spTree>
    <p:extLst>
      <p:ext uri="{BB962C8B-B14F-4D97-AF65-F5344CB8AC3E}">
        <p14:creationId xmlns:p14="http://schemas.microsoft.com/office/powerpoint/2010/main" val="2861275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Decision process - Path to purchase:</a:t>
            </a:r>
            <a:br>
              <a:rPr lang="en-US" dirty="0" smtClean="0"/>
            </a:br>
            <a:r>
              <a:rPr lang="en-US" dirty="0" smtClean="0"/>
              <a:t>Summary and learning points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295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57034188"/>
              </p:ext>
            </p:extLst>
          </p:nvPr>
        </p:nvGraphicFramePr>
        <p:xfrm>
          <a:off x="457200" y="1"/>
          <a:ext cx="8077200" cy="16799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81000" y="1504949"/>
            <a:ext cx="8407893" cy="3089909"/>
          </a:xfrm>
        </p:spPr>
        <p:txBody>
          <a:bodyPr>
            <a:noAutofit/>
          </a:bodyPr>
          <a:lstStyle/>
          <a:p>
            <a:r>
              <a:rPr lang="en-US" sz="1800" dirty="0" smtClean="0">
                <a:solidFill>
                  <a:srgbClr val="FF0000"/>
                </a:solidFill>
              </a:rPr>
              <a:t>Decision making process – path to purchase</a:t>
            </a:r>
            <a:r>
              <a:rPr lang="en-US" sz="1800" dirty="0" smtClean="0"/>
              <a:t>: it is fundamental to understand how people take decision in order to develop the best </a:t>
            </a:r>
            <a:r>
              <a:rPr lang="en-US" sz="1800" dirty="0"/>
              <a:t>IMC </a:t>
            </a:r>
            <a:r>
              <a:rPr lang="en-US" sz="1800" dirty="0" smtClean="0"/>
              <a:t>plan to influence them</a:t>
            </a:r>
          </a:p>
          <a:p>
            <a:r>
              <a:rPr lang="en-US" sz="1800" dirty="0" smtClean="0">
                <a:solidFill>
                  <a:srgbClr val="FF0000"/>
                </a:solidFill>
              </a:rPr>
              <a:t>5 main stages</a:t>
            </a:r>
            <a:r>
              <a:rPr lang="en-US" sz="1800" dirty="0" smtClean="0"/>
              <a:t>; in </a:t>
            </a:r>
            <a:r>
              <a:rPr lang="en-US" sz="1800" dirty="0"/>
              <a:t>each phase consumers are influenced by many factors as their beliefs, friends, opinion leaders, </a:t>
            </a:r>
            <a:r>
              <a:rPr lang="en-US" sz="1800" dirty="0" smtClean="0"/>
              <a:t>media…in different ways</a:t>
            </a:r>
            <a:endParaRPr lang="en-US" sz="1800" dirty="0"/>
          </a:p>
          <a:p>
            <a:r>
              <a:rPr lang="en-US" sz="1800" dirty="0" smtClean="0">
                <a:solidFill>
                  <a:srgbClr val="FF0000"/>
                </a:solidFill>
              </a:rPr>
              <a:t>Our brains filters out things that are not relevant</a:t>
            </a:r>
            <a:r>
              <a:rPr lang="en-US" sz="1800" dirty="0" smtClean="0"/>
              <a:t>, “stand out” is important as much as communicating in the right channels</a:t>
            </a:r>
          </a:p>
          <a:p>
            <a:r>
              <a:rPr lang="en-US" sz="1800" dirty="0" smtClean="0"/>
              <a:t>This tool it is a </a:t>
            </a:r>
            <a:r>
              <a:rPr lang="en-US" sz="1800" u="sng" dirty="0" smtClean="0">
                <a:solidFill>
                  <a:srgbClr val="FF0000"/>
                </a:solidFill>
              </a:rPr>
              <a:t>simplification</a:t>
            </a:r>
            <a:r>
              <a:rPr lang="en-US" sz="1800" dirty="0" smtClean="0">
                <a:solidFill>
                  <a:schemeClr val="accent2"/>
                </a:solidFill>
              </a:rPr>
              <a:t> </a:t>
            </a:r>
            <a:r>
              <a:rPr lang="en-US" sz="1800" dirty="0" smtClean="0"/>
              <a:t>of reality to </a:t>
            </a:r>
            <a:r>
              <a:rPr lang="en-US" sz="1800" dirty="0"/>
              <a:t>help developing </a:t>
            </a:r>
            <a:r>
              <a:rPr lang="en-US" sz="1800" dirty="0" smtClean="0"/>
              <a:t>strategies, not reality itself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264426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49280087"/>
              </p:ext>
            </p:extLst>
          </p:nvPr>
        </p:nvGraphicFramePr>
        <p:xfrm>
          <a:off x="533400" y="2415778"/>
          <a:ext cx="8077200" cy="16799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09600" y="3757196"/>
            <a:ext cx="7467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Calibri Light" panose="020F0302020204030204" pitchFamily="34" charset="0"/>
              </a:rPr>
              <a:t>Who does influence each of those stages? Friends, family, advertisers, officials, government… Can we influence them? How? What are the best channels we can use?</a:t>
            </a:r>
            <a:endParaRPr lang="en-US" sz="1600" dirty="0">
              <a:latin typeface="Calibri Light" panose="020F03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3400" y="1352550"/>
            <a:ext cx="7543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Calibri Light" panose="020F0302020204030204" pitchFamily="34" charset="0"/>
              </a:rPr>
              <a:t>Once we have laid down the process we will be able to answer critical questions that allow us to focus all the marketing activities. </a:t>
            </a:r>
          </a:p>
          <a:p>
            <a:endParaRPr lang="en-US" sz="1600" dirty="0" smtClean="0">
              <a:latin typeface="Calibri Light" panose="020F0302020204030204" pitchFamily="34" charset="0"/>
            </a:endParaRPr>
          </a:p>
          <a:p>
            <a:r>
              <a:rPr lang="en-US" sz="1600" dirty="0" smtClean="0">
                <a:latin typeface="Calibri Light" panose="020F0302020204030204" pitchFamily="34" charset="0"/>
              </a:rPr>
              <a:t>In </a:t>
            </a:r>
            <a:r>
              <a:rPr lang="en-US" sz="1600" dirty="0" smtClean="0">
                <a:latin typeface="Calibri Light" panose="020F0302020204030204" pitchFamily="34" charset="0"/>
              </a:rPr>
              <a:t>specific: How important is this stage? How relevant is for the purchase decision?</a:t>
            </a:r>
          </a:p>
          <a:p>
            <a:r>
              <a:rPr lang="en-US" sz="1600" dirty="0" smtClean="0">
                <a:latin typeface="Calibri Light" panose="020F0302020204030204" pitchFamily="34" charset="0"/>
              </a:rPr>
              <a:t>Is this stage an opportunity to bring people in or a risk of losing them?</a:t>
            </a:r>
            <a:endParaRPr lang="en-US" sz="1600" dirty="0">
              <a:latin typeface="Calibri Light" panose="020F030202020403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is this so relevant?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590289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/>
        </p:nvSpPr>
        <p:spPr>
          <a:xfrm>
            <a:off x="1994828" y="1822604"/>
            <a:ext cx="374061" cy="252450"/>
          </a:xfrm>
          <a:custGeom>
            <a:avLst/>
            <a:gdLst>
              <a:gd name="connsiteX0" fmla="*/ 0 w 287739"/>
              <a:gd name="connsiteY0" fmla="*/ 67320 h 336600"/>
              <a:gd name="connsiteX1" fmla="*/ 143870 w 287739"/>
              <a:gd name="connsiteY1" fmla="*/ 67320 h 336600"/>
              <a:gd name="connsiteX2" fmla="*/ 143870 w 287739"/>
              <a:gd name="connsiteY2" fmla="*/ 0 h 336600"/>
              <a:gd name="connsiteX3" fmla="*/ 287739 w 287739"/>
              <a:gd name="connsiteY3" fmla="*/ 168300 h 336600"/>
              <a:gd name="connsiteX4" fmla="*/ 143870 w 287739"/>
              <a:gd name="connsiteY4" fmla="*/ 336600 h 336600"/>
              <a:gd name="connsiteX5" fmla="*/ 143870 w 287739"/>
              <a:gd name="connsiteY5" fmla="*/ 269280 h 336600"/>
              <a:gd name="connsiteX6" fmla="*/ 0 w 287739"/>
              <a:gd name="connsiteY6" fmla="*/ 269280 h 336600"/>
              <a:gd name="connsiteX7" fmla="*/ 0 w 287739"/>
              <a:gd name="connsiteY7" fmla="*/ 67320 h 336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7739" h="336600">
                <a:moveTo>
                  <a:pt x="0" y="67320"/>
                </a:moveTo>
                <a:lnTo>
                  <a:pt x="143870" y="67320"/>
                </a:lnTo>
                <a:lnTo>
                  <a:pt x="143870" y="0"/>
                </a:lnTo>
                <a:lnTo>
                  <a:pt x="287739" y="168300"/>
                </a:lnTo>
                <a:lnTo>
                  <a:pt x="143870" y="336600"/>
                </a:lnTo>
                <a:lnTo>
                  <a:pt x="143870" y="269280"/>
                </a:lnTo>
                <a:lnTo>
                  <a:pt x="0" y="269280"/>
                </a:lnTo>
                <a:lnTo>
                  <a:pt x="0" y="6732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67320" rIns="86322" bIns="67320" numCol="1" spcCol="1270" anchor="ctr" anchorCtr="0">
            <a:noAutofit/>
          </a:bodyPr>
          <a:lstStyle/>
          <a:p>
            <a:pPr algn="ctr" defTabSz="533400">
              <a:lnSpc>
                <a:spcPct val="90000"/>
              </a:lnSpc>
              <a:spcAft>
                <a:spcPct val="35000"/>
              </a:spcAft>
            </a:pPr>
            <a:endParaRPr lang="en-US" sz="1100">
              <a:solidFill>
                <a:srgbClr val="000066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368888" y="971550"/>
            <a:ext cx="2332882" cy="3233950"/>
            <a:chOff x="2368888" y="2051089"/>
            <a:chExt cx="2332882" cy="4477130"/>
          </a:xfrm>
        </p:grpSpPr>
        <p:sp>
          <p:nvSpPr>
            <p:cNvPr id="7" name="Rounded Rectangle 6"/>
            <p:cNvSpPr/>
            <p:nvPr/>
          </p:nvSpPr>
          <p:spPr>
            <a:xfrm>
              <a:off x="2368888" y="3473361"/>
              <a:ext cx="2332882" cy="3054858"/>
            </a:xfrm>
            <a:prstGeom prst="roundRect">
              <a:avLst/>
            </a:prstGeom>
            <a:ln>
              <a:solidFill>
                <a:srgbClr val="93A299"/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spcFirstLastPara="0" vert="horz" wrap="square" lIns="85553" tIns="85553" rIns="85553" bIns="85553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200" dirty="0" smtClean="0">
                  <a:solidFill>
                    <a:srgbClr val="000066"/>
                  </a:solidFill>
                </a:rPr>
                <a:t>1. Word of Mouth is crucial. </a:t>
              </a: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endParaRPr lang="en-US" sz="1200" dirty="0" smtClean="0">
                <a:solidFill>
                  <a:srgbClr val="000066"/>
                </a:solidFill>
              </a:endParaRP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200" dirty="0" smtClean="0">
                  <a:solidFill>
                    <a:srgbClr val="000066"/>
                  </a:solidFill>
                </a:rPr>
                <a:t>2. Online aggressive </a:t>
              </a:r>
              <a:r>
                <a:rPr lang="en-US" sz="1200" dirty="0" err="1" smtClean="0">
                  <a:solidFill>
                    <a:srgbClr val="000066"/>
                  </a:solidFill>
                </a:rPr>
                <a:t>comms</a:t>
              </a:r>
              <a:r>
                <a:rPr lang="en-US" sz="1200" dirty="0" smtClean="0">
                  <a:solidFill>
                    <a:srgbClr val="000066"/>
                  </a:solidFill>
                </a:rPr>
                <a:t> &amp; </a:t>
              </a:r>
              <a:r>
                <a:rPr lang="en-US" sz="1200" dirty="0">
                  <a:solidFill>
                    <a:srgbClr val="000066"/>
                  </a:solidFill>
                </a:rPr>
                <a:t>price </a:t>
              </a:r>
              <a:r>
                <a:rPr lang="en-US" sz="1200" dirty="0" smtClean="0">
                  <a:solidFill>
                    <a:srgbClr val="000066"/>
                  </a:solidFill>
                </a:rPr>
                <a:t>promotions </a:t>
              </a: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200" dirty="0" smtClean="0">
                  <a:solidFill>
                    <a:srgbClr val="000066"/>
                  </a:solidFill>
                </a:rPr>
                <a:t> </a:t>
              </a:r>
              <a:endParaRPr lang="en-US" sz="1200" dirty="0">
                <a:solidFill>
                  <a:srgbClr val="000066"/>
                </a:solidFill>
              </a:endParaRP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200" dirty="0" smtClean="0">
                  <a:solidFill>
                    <a:srgbClr val="000066"/>
                  </a:solidFill>
                </a:rPr>
                <a:t>3. Build on great current IBIS work on customer relation online</a:t>
              </a:r>
            </a:p>
          </p:txBody>
        </p:sp>
        <p:sp>
          <p:nvSpPr>
            <p:cNvPr id="11" name="Freeform 10"/>
            <p:cNvSpPr/>
            <p:nvPr/>
          </p:nvSpPr>
          <p:spPr>
            <a:xfrm>
              <a:off x="2436204" y="2051089"/>
              <a:ext cx="2179323" cy="1099832"/>
            </a:xfrm>
            <a:custGeom>
              <a:avLst/>
              <a:gdLst>
                <a:gd name="connsiteX0" fmla="*/ 0 w 1357259"/>
                <a:gd name="connsiteY0" fmla="*/ 109983 h 1099832"/>
                <a:gd name="connsiteX1" fmla="*/ 109983 w 1357259"/>
                <a:gd name="connsiteY1" fmla="*/ 0 h 1099832"/>
                <a:gd name="connsiteX2" fmla="*/ 1247276 w 1357259"/>
                <a:gd name="connsiteY2" fmla="*/ 0 h 1099832"/>
                <a:gd name="connsiteX3" fmla="*/ 1357259 w 1357259"/>
                <a:gd name="connsiteY3" fmla="*/ 109983 h 1099832"/>
                <a:gd name="connsiteX4" fmla="*/ 1357259 w 1357259"/>
                <a:gd name="connsiteY4" fmla="*/ 989849 h 1099832"/>
                <a:gd name="connsiteX5" fmla="*/ 1247276 w 1357259"/>
                <a:gd name="connsiteY5" fmla="*/ 1099832 h 1099832"/>
                <a:gd name="connsiteX6" fmla="*/ 109983 w 1357259"/>
                <a:gd name="connsiteY6" fmla="*/ 1099832 h 1099832"/>
                <a:gd name="connsiteX7" fmla="*/ 0 w 1357259"/>
                <a:gd name="connsiteY7" fmla="*/ 989849 h 1099832"/>
                <a:gd name="connsiteX8" fmla="*/ 0 w 1357259"/>
                <a:gd name="connsiteY8" fmla="*/ 109983 h 1099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57259" h="1099832">
                  <a:moveTo>
                    <a:pt x="0" y="109983"/>
                  </a:moveTo>
                  <a:cubicBezTo>
                    <a:pt x="0" y="49241"/>
                    <a:pt x="49241" y="0"/>
                    <a:pt x="109983" y="0"/>
                  </a:cubicBezTo>
                  <a:lnTo>
                    <a:pt x="1247276" y="0"/>
                  </a:lnTo>
                  <a:cubicBezTo>
                    <a:pt x="1308018" y="0"/>
                    <a:pt x="1357259" y="49241"/>
                    <a:pt x="1357259" y="109983"/>
                  </a:cubicBezTo>
                  <a:lnTo>
                    <a:pt x="1357259" y="989849"/>
                  </a:lnTo>
                  <a:cubicBezTo>
                    <a:pt x="1357259" y="1050591"/>
                    <a:pt x="1308018" y="1099832"/>
                    <a:pt x="1247276" y="1099832"/>
                  </a:cubicBezTo>
                  <a:lnTo>
                    <a:pt x="109983" y="1099832"/>
                  </a:lnTo>
                  <a:cubicBezTo>
                    <a:pt x="49241" y="1099832"/>
                    <a:pt x="0" y="1050591"/>
                    <a:pt x="0" y="989849"/>
                  </a:cubicBezTo>
                  <a:lnTo>
                    <a:pt x="0" y="109983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553" tIns="85553" rIns="85553" bIns="85553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200" dirty="0" smtClean="0">
                  <a:solidFill>
                    <a:srgbClr val="000066"/>
                  </a:solidFill>
                </a:rPr>
                <a:t>2. Search and confirmation</a:t>
              </a: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200" dirty="0" smtClean="0">
                  <a:solidFill>
                    <a:srgbClr val="000066"/>
                  </a:solidFill>
                </a:rPr>
                <a:t>Ask friends, check </a:t>
              </a:r>
              <a:r>
                <a:rPr lang="en-US" sz="1200" dirty="0">
                  <a:solidFill>
                    <a:srgbClr val="000066"/>
                  </a:solidFill>
                </a:rPr>
                <a:t>offers and compare </a:t>
              </a:r>
              <a:r>
                <a:rPr lang="en-US" sz="1200" dirty="0" smtClean="0">
                  <a:solidFill>
                    <a:srgbClr val="000066"/>
                  </a:solidFill>
                </a:rPr>
                <a:t>prices</a:t>
              </a:r>
              <a:endParaRPr lang="en-US" sz="1200" dirty="0">
                <a:solidFill>
                  <a:srgbClr val="000066"/>
                </a:solidFill>
              </a:endParaRPr>
            </a:p>
          </p:txBody>
        </p:sp>
      </p:grpSp>
      <p:sp>
        <p:nvSpPr>
          <p:cNvPr id="17" name="Freeform 16"/>
          <p:cNvSpPr/>
          <p:nvPr/>
        </p:nvSpPr>
        <p:spPr>
          <a:xfrm>
            <a:off x="4701771" y="1771398"/>
            <a:ext cx="374061" cy="252450"/>
          </a:xfrm>
          <a:custGeom>
            <a:avLst/>
            <a:gdLst>
              <a:gd name="connsiteX0" fmla="*/ 0 w 287739"/>
              <a:gd name="connsiteY0" fmla="*/ 67320 h 336600"/>
              <a:gd name="connsiteX1" fmla="*/ 143870 w 287739"/>
              <a:gd name="connsiteY1" fmla="*/ 67320 h 336600"/>
              <a:gd name="connsiteX2" fmla="*/ 143870 w 287739"/>
              <a:gd name="connsiteY2" fmla="*/ 0 h 336600"/>
              <a:gd name="connsiteX3" fmla="*/ 287739 w 287739"/>
              <a:gd name="connsiteY3" fmla="*/ 168300 h 336600"/>
              <a:gd name="connsiteX4" fmla="*/ 143870 w 287739"/>
              <a:gd name="connsiteY4" fmla="*/ 336600 h 336600"/>
              <a:gd name="connsiteX5" fmla="*/ 143870 w 287739"/>
              <a:gd name="connsiteY5" fmla="*/ 269280 h 336600"/>
              <a:gd name="connsiteX6" fmla="*/ 0 w 287739"/>
              <a:gd name="connsiteY6" fmla="*/ 269280 h 336600"/>
              <a:gd name="connsiteX7" fmla="*/ 0 w 287739"/>
              <a:gd name="connsiteY7" fmla="*/ 67320 h 336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7739" h="336600">
                <a:moveTo>
                  <a:pt x="0" y="67320"/>
                </a:moveTo>
                <a:lnTo>
                  <a:pt x="143870" y="67320"/>
                </a:lnTo>
                <a:lnTo>
                  <a:pt x="143870" y="0"/>
                </a:lnTo>
                <a:lnTo>
                  <a:pt x="287739" y="168300"/>
                </a:lnTo>
                <a:lnTo>
                  <a:pt x="143870" y="336600"/>
                </a:lnTo>
                <a:lnTo>
                  <a:pt x="143870" y="269280"/>
                </a:lnTo>
                <a:lnTo>
                  <a:pt x="0" y="269280"/>
                </a:lnTo>
                <a:lnTo>
                  <a:pt x="0" y="6732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3">
              <a:hueOff val="0"/>
              <a:satOff val="0"/>
              <a:lumOff val="0"/>
              <a:alphaOff val="0"/>
            </a:schemeClr>
          </a:fillRef>
          <a:effectRef idx="2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67320" rIns="86322" bIns="67320" numCol="1" spcCol="1270" anchor="ctr" anchorCtr="0">
            <a:noAutofit/>
          </a:bodyPr>
          <a:lstStyle/>
          <a:p>
            <a:pPr algn="ctr" defTabSz="533400">
              <a:lnSpc>
                <a:spcPct val="90000"/>
              </a:lnSpc>
              <a:spcAft>
                <a:spcPct val="35000"/>
              </a:spcAft>
            </a:pPr>
            <a:endParaRPr lang="en-US" sz="1100">
              <a:solidFill>
                <a:srgbClr val="000066"/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5075832" y="971550"/>
            <a:ext cx="1806315" cy="3233950"/>
            <a:chOff x="5075831" y="2051089"/>
            <a:chExt cx="1806315" cy="4477130"/>
          </a:xfrm>
        </p:grpSpPr>
        <p:sp>
          <p:nvSpPr>
            <p:cNvPr id="9" name="Rounded Rectangle 8"/>
            <p:cNvSpPr/>
            <p:nvPr/>
          </p:nvSpPr>
          <p:spPr>
            <a:xfrm>
              <a:off x="5075831" y="3449713"/>
              <a:ext cx="1806315" cy="3078506"/>
            </a:xfrm>
            <a:prstGeom prst="roundRect">
              <a:avLst/>
            </a:pr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spcFirstLastPara="0" vert="horz" wrap="square" lIns="85553" tIns="85553" rIns="85553" bIns="85553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200" dirty="0" smtClean="0">
                  <a:solidFill>
                    <a:srgbClr val="000066"/>
                  </a:solidFill>
                </a:rPr>
                <a:t>Ensure smooth booking process  </a:t>
              </a: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endParaRPr lang="en-US" sz="1200" dirty="0" smtClean="0">
                <a:solidFill>
                  <a:srgbClr val="000066"/>
                </a:solidFill>
              </a:endParaRP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endParaRPr lang="en-US" sz="1200" dirty="0">
                <a:solidFill>
                  <a:srgbClr val="000066"/>
                </a:solidFill>
              </a:endParaRPr>
            </a:p>
          </p:txBody>
        </p:sp>
        <p:sp>
          <p:nvSpPr>
            <p:cNvPr id="20" name="Freeform 19"/>
            <p:cNvSpPr/>
            <p:nvPr/>
          </p:nvSpPr>
          <p:spPr>
            <a:xfrm>
              <a:off x="5075831" y="2051089"/>
              <a:ext cx="1764437" cy="1099832"/>
            </a:xfrm>
            <a:custGeom>
              <a:avLst/>
              <a:gdLst>
                <a:gd name="connsiteX0" fmla="*/ 0 w 1357259"/>
                <a:gd name="connsiteY0" fmla="*/ 109983 h 1099832"/>
                <a:gd name="connsiteX1" fmla="*/ 109983 w 1357259"/>
                <a:gd name="connsiteY1" fmla="*/ 0 h 1099832"/>
                <a:gd name="connsiteX2" fmla="*/ 1247276 w 1357259"/>
                <a:gd name="connsiteY2" fmla="*/ 0 h 1099832"/>
                <a:gd name="connsiteX3" fmla="*/ 1357259 w 1357259"/>
                <a:gd name="connsiteY3" fmla="*/ 109983 h 1099832"/>
                <a:gd name="connsiteX4" fmla="*/ 1357259 w 1357259"/>
                <a:gd name="connsiteY4" fmla="*/ 989849 h 1099832"/>
                <a:gd name="connsiteX5" fmla="*/ 1247276 w 1357259"/>
                <a:gd name="connsiteY5" fmla="*/ 1099832 h 1099832"/>
                <a:gd name="connsiteX6" fmla="*/ 109983 w 1357259"/>
                <a:gd name="connsiteY6" fmla="*/ 1099832 h 1099832"/>
                <a:gd name="connsiteX7" fmla="*/ 0 w 1357259"/>
                <a:gd name="connsiteY7" fmla="*/ 989849 h 1099832"/>
                <a:gd name="connsiteX8" fmla="*/ 0 w 1357259"/>
                <a:gd name="connsiteY8" fmla="*/ 109983 h 1099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57259" h="1099832">
                  <a:moveTo>
                    <a:pt x="0" y="109983"/>
                  </a:moveTo>
                  <a:cubicBezTo>
                    <a:pt x="0" y="49241"/>
                    <a:pt x="49241" y="0"/>
                    <a:pt x="109983" y="0"/>
                  </a:cubicBezTo>
                  <a:lnTo>
                    <a:pt x="1247276" y="0"/>
                  </a:lnTo>
                  <a:cubicBezTo>
                    <a:pt x="1308018" y="0"/>
                    <a:pt x="1357259" y="49241"/>
                    <a:pt x="1357259" y="109983"/>
                  </a:cubicBezTo>
                  <a:lnTo>
                    <a:pt x="1357259" y="989849"/>
                  </a:lnTo>
                  <a:cubicBezTo>
                    <a:pt x="1357259" y="1050591"/>
                    <a:pt x="1308018" y="1099832"/>
                    <a:pt x="1247276" y="1099832"/>
                  </a:cubicBezTo>
                  <a:lnTo>
                    <a:pt x="109983" y="1099832"/>
                  </a:lnTo>
                  <a:cubicBezTo>
                    <a:pt x="49241" y="1099832"/>
                    <a:pt x="0" y="1050591"/>
                    <a:pt x="0" y="989849"/>
                  </a:cubicBezTo>
                  <a:lnTo>
                    <a:pt x="0" y="109983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hueOff val="0"/>
                <a:satOff val="0"/>
                <a:lumOff val="0"/>
                <a:alphaOff val="0"/>
              </a:schemeClr>
            </a:fillRef>
            <a:effectRef idx="2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553" tIns="85553" rIns="85553" bIns="85553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200" dirty="0" smtClean="0">
                  <a:solidFill>
                    <a:srgbClr val="000066"/>
                  </a:solidFill>
                </a:rPr>
                <a:t>3. Booking</a:t>
              </a: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200" dirty="0" smtClean="0">
                  <a:solidFill>
                    <a:srgbClr val="000066"/>
                  </a:solidFill>
                </a:rPr>
                <a:t>I’ve decided</a:t>
              </a: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endParaRPr lang="en-US" sz="1200" dirty="0">
                <a:solidFill>
                  <a:srgbClr val="000066"/>
                </a:solidFill>
              </a:endParaRPr>
            </a:p>
          </p:txBody>
        </p:sp>
      </p:grpSp>
      <p:sp>
        <p:nvSpPr>
          <p:cNvPr id="21" name="Freeform 20"/>
          <p:cNvSpPr/>
          <p:nvPr/>
        </p:nvSpPr>
        <p:spPr>
          <a:xfrm>
            <a:off x="6934777" y="1747585"/>
            <a:ext cx="374061" cy="252450"/>
          </a:xfrm>
          <a:custGeom>
            <a:avLst/>
            <a:gdLst>
              <a:gd name="connsiteX0" fmla="*/ 0 w 287739"/>
              <a:gd name="connsiteY0" fmla="*/ 67320 h 336600"/>
              <a:gd name="connsiteX1" fmla="*/ 143870 w 287739"/>
              <a:gd name="connsiteY1" fmla="*/ 67320 h 336600"/>
              <a:gd name="connsiteX2" fmla="*/ 143870 w 287739"/>
              <a:gd name="connsiteY2" fmla="*/ 0 h 336600"/>
              <a:gd name="connsiteX3" fmla="*/ 287739 w 287739"/>
              <a:gd name="connsiteY3" fmla="*/ 168300 h 336600"/>
              <a:gd name="connsiteX4" fmla="*/ 143870 w 287739"/>
              <a:gd name="connsiteY4" fmla="*/ 336600 h 336600"/>
              <a:gd name="connsiteX5" fmla="*/ 143870 w 287739"/>
              <a:gd name="connsiteY5" fmla="*/ 269280 h 336600"/>
              <a:gd name="connsiteX6" fmla="*/ 0 w 287739"/>
              <a:gd name="connsiteY6" fmla="*/ 269280 h 336600"/>
              <a:gd name="connsiteX7" fmla="*/ 0 w 287739"/>
              <a:gd name="connsiteY7" fmla="*/ 67320 h 336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7739" h="336600">
                <a:moveTo>
                  <a:pt x="0" y="67320"/>
                </a:moveTo>
                <a:lnTo>
                  <a:pt x="143870" y="67320"/>
                </a:lnTo>
                <a:lnTo>
                  <a:pt x="143870" y="0"/>
                </a:lnTo>
                <a:lnTo>
                  <a:pt x="287739" y="168300"/>
                </a:lnTo>
                <a:lnTo>
                  <a:pt x="143870" y="336600"/>
                </a:lnTo>
                <a:lnTo>
                  <a:pt x="143870" y="269280"/>
                </a:lnTo>
                <a:lnTo>
                  <a:pt x="0" y="269280"/>
                </a:lnTo>
                <a:lnTo>
                  <a:pt x="0" y="6732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5">
              <a:hueOff val="0"/>
              <a:satOff val="0"/>
              <a:lumOff val="0"/>
              <a:alphaOff val="0"/>
            </a:schemeClr>
          </a:fillRef>
          <a:effectRef idx="2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67320" rIns="86322" bIns="67320" numCol="1" spcCol="1270" anchor="ctr" anchorCtr="0">
            <a:noAutofit/>
          </a:bodyPr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</a:pPr>
            <a:endParaRPr lang="en-US" sz="1600">
              <a:solidFill>
                <a:srgbClr val="000066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626387" y="4629150"/>
            <a:ext cx="319670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00" dirty="0" smtClean="0">
                <a:solidFill>
                  <a:srgbClr val="000066"/>
                </a:solidFill>
                <a:latin typeface="Sabon MT"/>
                <a:cs typeface="Times New Roman" charset="0"/>
              </a:rPr>
              <a:t>Data: Quant Research for IBIS Inspire Research</a:t>
            </a:r>
            <a:endParaRPr lang="en-US" sz="1100" dirty="0">
              <a:solidFill>
                <a:srgbClr val="000066"/>
              </a:solidFill>
              <a:latin typeface="Sabon MT"/>
              <a:cs typeface="Times New Roman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207315" y="971550"/>
            <a:ext cx="1697142" cy="3233950"/>
            <a:chOff x="140020" y="2051089"/>
            <a:chExt cx="1764437" cy="4477130"/>
          </a:xfrm>
        </p:grpSpPr>
        <p:sp>
          <p:nvSpPr>
            <p:cNvPr id="8" name="Freeform 7"/>
            <p:cNvSpPr/>
            <p:nvPr/>
          </p:nvSpPr>
          <p:spPr>
            <a:xfrm>
              <a:off x="140020" y="2051089"/>
              <a:ext cx="1764437" cy="1099832"/>
            </a:xfrm>
            <a:custGeom>
              <a:avLst/>
              <a:gdLst>
                <a:gd name="connsiteX0" fmla="*/ 0 w 1357259"/>
                <a:gd name="connsiteY0" fmla="*/ 109983 h 1099832"/>
                <a:gd name="connsiteX1" fmla="*/ 109983 w 1357259"/>
                <a:gd name="connsiteY1" fmla="*/ 0 h 1099832"/>
                <a:gd name="connsiteX2" fmla="*/ 1247276 w 1357259"/>
                <a:gd name="connsiteY2" fmla="*/ 0 h 1099832"/>
                <a:gd name="connsiteX3" fmla="*/ 1357259 w 1357259"/>
                <a:gd name="connsiteY3" fmla="*/ 109983 h 1099832"/>
                <a:gd name="connsiteX4" fmla="*/ 1357259 w 1357259"/>
                <a:gd name="connsiteY4" fmla="*/ 989849 h 1099832"/>
                <a:gd name="connsiteX5" fmla="*/ 1247276 w 1357259"/>
                <a:gd name="connsiteY5" fmla="*/ 1099832 h 1099832"/>
                <a:gd name="connsiteX6" fmla="*/ 109983 w 1357259"/>
                <a:gd name="connsiteY6" fmla="*/ 1099832 h 1099832"/>
                <a:gd name="connsiteX7" fmla="*/ 0 w 1357259"/>
                <a:gd name="connsiteY7" fmla="*/ 989849 h 1099832"/>
                <a:gd name="connsiteX8" fmla="*/ 0 w 1357259"/>
                <a:gd name="connsiteY8" fmla="*/ 109983 h 1099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57259" h="1099832">
                  <a:moveTo>
                    <a:pt x="0" y="109983"/>
                  </a:moveTo>
                  <a:cubicBezTo>
                    <a:pt x="0" y="49241"/>
                    <a:pt x="49241" y="0"/>
                    <a:pt x="109983" y="0"/>
                  </a:cubicBezTo>
                  <a:lnTo>
                    <a:pt x="1247276" y="0"/>
                  </a:lnTo>
                  <a:cubicBezTo>
                    <a:pt x="1308018" y="0"/>
                    <a:pt x="1357259" y="49241"/>
                    <a:pt x="1357259" y="109983"/>
                  </a:cubicBezTo>
                  <a:lnTo>
                    <a:pt x="1357259" y="989849"/>
                  </a:lnTo>
                  <a:cubicBezTo>
                    <a:pt x="1357259" y="1050591"/>
                    <a:pt x="1308018" y="1099832"/>
                    <a:pt x="1247276" y="1099832"/>
                  </a:cubicBezTo>
                  <a:lnTo>
                    <a:pt x="109983" y="1099832"/>
                  </a:lnTo>
                  <a:cubicBezTo>
                    <a:pt x="49241" y="1099832"/>
                    <a:pt x="0" y="1050591"/>
                    <a:pt x="0" y="989849"/>
                  </a:cubicBezTo>
                  <a:lnTo>
                    <a:pt x="0" y="109983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553" tIns="85553" rIns="85553" bIns="85553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200" dirty="0" smtClean="0">
                  <a:solidFill>
                    <a:srgbClr val="000066"/>
                  </a:solidFill>
                </a:rPr>
                <a:t>1. Realization </a:t>
              </a: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200" dirty="0" smtClean="0">
                  <a:solidFill>
                    <a:srgbClr val="000066"/>
                  </a:solidFill>
                </a:rPr>
                <a:t>I need an hotel</a:t>
              </a:r>
            </a:p>
          </p:txBody>
        </p:sp>
        <p:sp>
          <p:nvSpPr>
            <p:cNvPr id="24" name="Freeform 23"/>
            <p:cNvSpPr/>
            <p:nvPr/>
          </p:nvSpPr>
          <p:spPr>
            <a:xfrm>
              <a:off x="162149" y="3473362"/>
              <a:ext cx="1742308" cy="3054857"/>
            </a:xfrm>
            <a:custGeom>
              <a:avLst/>
              <a:gdLst>
                <a:gd name="connsiteX0" fmla="*/ 0 w 1357259"/>
                <a:gd name="connsiteY0" fmla="*/ 109983 h 1099832"/>
                <a:gd name="connsiteX1" fmla="*/ 109983 w 1357259"/>
                <a:gd name="connsiteY1" fmla="*/ 0 h 1099832"/>
                <a:gd name="connsiteX2" fmla="*/ 1247276 w 1357259"/>
                <a:gd name="connsiteY2" fmla="*/ 0 h 1099832"/>
                <a:gd name="connsiteX3" fmla="*/ 1357259 w 1357259"/>
                <a:gd name="connsiteY3" fmla="*/ 109983 h 1099832"/>
                <a:gd name="connsiteX4" fmla="*/ 1357259 w 1357259"/>
                <a:gd name="connsiteY4" fmla="*/ 989849 h 1099832"/>
                <a:gd name="connsiteX5" fmla="*/ 1247276 w 1357259"/>
                <a:gd name="connsiteY5" fmla="*/ 1099832 h 1099832"/>
                <a:gd name="connsiteX6" fmla="*/ 109983 w 1357259"/>
                <a:gd name="connsiteY6" fmla="*/ 1099832 h 1099832"/>
                <a:gd name="connsiteX7" fmla="*/ 0 w 1357259"/>
                <a:gd name="connsiteY7" fmla="*/ 989849 h 1099832"/>
                <a:gd name="connsiteX8" fmla="*/ 0 w 1357259"/>
                <a:gd name="connsiteY8" fmla="*/ 109983 h 1099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57259" h="1099832">
                  <a:moveTo>
                    <a:pt x="0" y="109983"/>
                  </a:moveTo>
                  <a:cubicBezTo>
                    <a:pt x="0" y="49241"/>
                    <a:pt x="49241" y="0"/>
                    <a:pt x="109983" y="0"/>
                  </a:cubicBezTo>
                  <a:lnTo>
                    <a:pt x="1247276" y="0"/>
                  </a:lnTo>
                  <a:cubicBezTo>
                    <a:pt x="1308018" y="0"/>
                    <a:pt x="1357259" y="49241"/>
                    <a:pt x="1357259" y="109983"/>
                  </a:cubicBezTo>
                  <a:lnTo>
                    <a:pt x="1357259" y="989849"/>
                  </a:lnTo>
                  <a:cubicBezTo>
                    <a:pt x="1357259" y="1050591"/>
                    <a:pt x="1308018" y="1099832"/>
                    <a:pt x="1247276" y="1099832"/>
                  </a:cubicBezTo>
                  <a:lnTo>
                    <a:pt x="109983" y="1099832"/>
                  </a:lnTo>
                  <a:cubicBezTo>
                    <a:pt x="49241" y="1099832"/>
                    <a:pt x="0" y="1050591"/>
                    <a:pt x="0" y="989849"/>
                  </a:cubicBezTo>
                  <a:lnTo>
                    <a:pt x="0" y="109983"/>
                  </a:lnTo>
                  <a:close/>
                </a:path>
              </a:pathLst>
            </a:cu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0" vert="horz" wrap="square" lIns="85553" tIns="85553" rIns="85553" bIns="85553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200" dirty="0" smtClean="0">
                  <a:solidFill>
                    <a:srgbClr val="000066"/>
                  </a:solidFill>
                </a:rPr>
                <a:t>1. Improve Awareness</a:t>
              </a:r>
            </a:p>
            <a:p>
              <a:pPr marL="342900" indent="-342900" algn="ctr" defTabSz="622300">
                <a:lnSpc>
                  <a:spcPct val="90000"/>
                </a:lnSpc>
                <a:spcAft>
                  <a:spcPct val="35000"/>
                </a:spcAft>
                <a:buFontTx/>
                <a:buAutoNum type="arabicPeriod"/>
              </a:pPr>
              <a:endParaRPr lang="en-US" sz="1200" dirty="0" smtClean="0">
                <a:solidFill>
                  <a:srgbClr val="000066"/>
                </a:solidFill>
              </a:endParaRP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200" dirty="0" smtClean="0">
                  <a:solidFill>
                    <a:srgbClr val="000066"/>
                  </a:solidFill>
                </a:rPr>
                <a:t>2. Stimulate the need and make clear what is IBIS offer </a:t>
              </a: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endParaRPr lang="en-US" sz="1200" dirty="0">
                <a:solidFill>
                  <a:srgbClr val="000066"/>
                </a:solidFill>
              </a:endParaRP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200" dirty="0" smtClean="0">
                  <a:solidFill>
                    <a:srgbClr val="000066"/>
                  </a:solidFill>
                </a:rPr>
                <a:t>3. Creative use of  channels (integrated communication)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7276406" y="971550"/>
            <a:ext cx="1638995" cy="3222233"/>
            <a:chOff x="7276405" y="2051089"/>
            <a:chExt cx="1764437" cy="4460910"/>
          </a:xfrm>
        </p:grpSpPr>
        <p:sp>
          <p:nvSpPr>
            <p:cNvPr id="22" name="Freeform 21"/>
            <p:cNvSpPr/>
            <p:nvPr/>
          </p:nvSpPr>
          <p:spPr>
            <a:xfrm>
              <a:off x="7276405" y="2051089"/>
              <a:ext cx="1764437" cy="1099832"/>
            </a:xfrm>
            <a:custGeom>
              <a:avLst/>
              <a:gdLst>
                <a:gd name="connsiteX0" fmla="*/ 0 w 1357259"/>
                <a:gd name="connsiteY0" fmla="*/ 109983 h 1099832"/>
                <a:gd name="connsiteX1" fmla="*/ 109983 w 1357259"/>
                <a:gd name="connsiteY1" fmla="*/ 0 h 1099832"/>
                <a:gd name="connsiteX2" fmla="*/ 1247276 w 1357259"/>
                <a:gd name="connsiteY2" fmla="*/ 0 h 1099832"/>
                <a:gd name="connsiteX3" fmla="*/ 1357259 w 1357259"/>
                <a:gd name="connsiteY3" fmla="*/ 109983 h 1099832"/>
                <a:gd name="connsiteX4" fmla="*/ 1357259 w 1357259"/>
                <a:gd name="connsiteY4" fmla="*/ 989849 h 1099832"/>
                <a:gd name="connsiteX5" fmla="*/ 1247276 w 1357259"/>
                <a:gd name="connsiteY5" fmla="*/ 1099832 h 1099832"/>
                <a:gd name="connsiteX6" fmla="*/ 109983 w 1357259"/>
                <a:gd name="connsiteY6" fmla="*/ 1099832 h 1099832"/>
                <a:gd name="connsiteX7" fmla="*/ 0 w 1357259"/>
                <a:gd name="connsiteY7" fmla="*/ 989849 h 1099832"/>
                <a:gd name="connsiteX8" fmla="*/ 0 w 1357259"/>
                <a:gd name="connsiteY8" fmla="*/ 109983 h 1099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57259" h="1099832">
                  <a:moveTo>
                    <a:pt x="0" y="109983"/>
                  </a:moveTo>
                  <a:cubicBezTo>
                    <a:pt x="0" y="49241"/>
                    <a:pt x="49241" y="0"/>
                    <a:pt x="109983" y="0"/>
                  </a:cubicBezTo>
                  <a:lnTo>
                    <a:pt x="1247276" y="0"/>
                  </a:lnTo>
                  <a:cubicBezTo>
                    <a:pt x="1308018" y="0"/>
                    <a:pt x="1357259" y="49241"/>
                    <a:pt x="1357259" y="109983"/>
                  </a:cubicBezTo>
                  <a:lnTo>
                    <a:pt x="1357259" y="989849"/>
                  </a:lnTo>
                  <a:cubicBezTo>
                    <a:pt x="1357259" y="1050591"/>
                    <a:pt x="1308018" y="1099832"/>
                    <a:pt x="1247276" y="1099832"/>
                  </a:cubicBezTo>
                  <a:lnTo>
                    <a:pt x="109983" y="1099832"/>
                  </a:lnTo>
                  <a:cubicBezTo>
                    <a:pt x="49241" y="1099832"/>
                    <a:pt x="0" y="1050591"/>
                    <a:pt x="0" y="989849"/>
                  </a:cubicBezTo>
                  <a:lnTo>
                    <a:pt x="0" y="109983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6">
                <a:hueOff val="0"/>
                <a:satOff val="0"/>
                <a:lumOff val="0"/>
                <a:alphaOff val="0"/>
              </a:schemeClr>
            </a:fillRef>
            <a:effectRef idx="2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553" tIns="85553" rIns="85553" bIns="85553" numCol="1" spcCol="1270" anchor="t" anchorCtr="0">
              <a:noAutofit/>
            </a:bodyPr>
            <a:lstStyle/>
            <a:p>
              <a:pPr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200" dirty="0" smtClean="0">
                  <a:solidFill>
                    <a:srgbClr val="000066"/>
                  </a:solidFill>
                </a:rPr>
                <a:t>4. Experience and Post- experience</a:t>
              </a:r>
              <a:endParaRPr lang="en-US" sz="1200" dirty="0">
                <a:solidFill>
                  <a:srgbClr val="000066"/>
                </a:solidFill>
              </a:endParaRPr>
            </a:p>
          </p:txBody>
        </p:sp>
        <p:sp>
          <p:nvSpPr>
            <p:cNvPr id="25" name="Freeform 24"/>
            <p:cNvSpPr/>
            <p:nvPr/>
          </p:nvSpPr>
          <p:spPr>
            <a:xfrm>
              <a:off x="7276405" y="3408731"/>
              <a:ext cx="1764437" cy="3103268"/>
            </a:xfrm>
            <a:custGeom>
              <a:avLst/>
              <a:gdLst>
                <a:gd name="connsiteX0" fmla="*/ 0 w 1357259"/>
                <a:gd name="connsiteY0" fmla="*/ 109983 h 1099832"/>
                <a:gd name="connsiteX1" fmla="*/ 109983 w 1357259"/>
                <a:gd name="connsiteY1" fmla="*/ 0 h 1099832"/>
                <a:gd name="connsiteX2" fmla="*/ 1247276 w 1357259"/>
                <a:gd name="connsiteY2" fmla="*/ 0 h 1099832"/>
                <a:gd name="connsiteX3" fmla="*/ 1357259 w 1357259"/>
                <a:gd name="connsiteY3" fmla="*/ 109983 h 1099832"/>
                <a:gd name="connsiteX4" fmla="*/ 1357259 w 1357259"/>
                <a:gd name="connsiteY4" fmla="*/ 989849 h 1099832"/>
                <a:gd name="connsiteX5" fmla="*/ 1247276 w 1357259"/>
                <a:gd name="connsiteY5" fmla="*/ 1099832 h 1099832"/>
                <a:gd name="connsiteX6" fmla="*/ 109983 w 1357259"/>
                <a:gd name="connsiteY6" fmla="*/ 1099832 h 1099832"/>
                <a:gd name="connsiteX7" fmla="*/ 0 w 1357259"/>
                <a:gd name="connsiteY7" fmla="*/ 989849 h 1099832"/>
                <a:gd name="connsiteX8" fmla="*/ 0 w 1357259"/>
                <a:gd name="connsiteY8" fmla="*/ 109983 h 1099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57259" h="1099832">
                  <a:moveTo>
                    <a:pt x="0" y="109983"/>
                  </a:moveTo>
                  <a:cubicBezTo>
                    <a:pt x="0" y="49241"/>
                    <a:pt x="49241" y="0"/>
                    <a:pt x="109983" y="0"/>
                  </a:cubicBezTo>
                  <a:lnTo>
                    <a:pt x="1247276" y="0"/>
                  </a:lnTo>
                  <a:cubicBezTo>
                    <a:pt x="1308018" y="0"/>
                    <a:pt x="1357259" y="49241"/>
                    <a:pt x="1357259" y="109983"/>
                  </a:cubicBezTo>
                  <a:lnTo>
                    <a:pt x="1357259" y="989849"/>
                  </a:lnTo>
                  <a:cubicBezTo>
                    <a:pt x="1357259" y="1050591"/>
                    <a:pt x="1308018" y="1099832"/>
                    <a:pt x="1247276" y="1099832"/>
                  </a:cubicBezTo>
                  <a:lnTo>
                    <a:pt x="109983" y="1099832"/>
                  </a:lnTo>
                  <a:cubicBezTo>
                    <a:pt x="49241" y="1099832"/>
                    <a:pt x="0" y="1050591"/>
                    <a:pt x="0" y="989849"/>
                  </a:cubicBezTo>
                  <a:lnTo>
                    <a:pt x="0" y="109983"/>
                  </a:lnTo>
                  <a:close/>
                </a:path>
              </a:pathLst>
            </a:cu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spcFirstLastPara="0" vert="horz" wrap="square" lIns="85553" tIns="85553" rIns="85553" bIns="85553" numCol="1" spcCol="1270" anchor="t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endParaRPr lang="en-US" sz="1200" dirty="0" smtClean="0">
                <a:solidFill>
                  <a:srgbClr val="000066"/>
                </a:solidFill>
              </a:endParaRP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200" dirty="0" smtClean="0">
                  <a:solidFill>
                    <a:srgbClr val="000066"/>
                  </a:solidFill>
                </a:rPr>
                <a:t>Careful management of WOM: emphasize positive comments and neutralize negatives</a:t>
              </a: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endParaRPr lang="en-US" sz="1200" dirty="0" smtClean="0">
                <a:solidFill>
                  <a:srgbClr val="000066"/>
                </a:solidFill>
              </a:endParaRP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200" dirty="0" smtClean="0">
                  <a:solidFill>
                    <a:srgbClr val="000066"/>
                  </a:solidFill>
                </a:rPr>
                <a:t>Online: blogs, social network</a:t>
              </a:r>
              <a:endParaRPr lang="en-US" sz="1200" dirty="0">
                <a:solidFill>
                  <a:srgbClr val="000066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41792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7" grpId="0" animBg="1"/>
      <p:bldP spid="2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400800" y="1289303"/>
            <a:ext cx="2514600" cy="3305556"/>
          </a:xfrm>
        </p:spPr>
        <p:txBody>
          <a:bodyPr>
            <a:normAutofit/>
          </a:bodyPr>
          <a:lstStyle/>
          <a:p>
            <a:r>
              <a:rPr lang="en-US" sz="1400" dirty="0" smtClean="0"/>
              <a:t>An online tool that allows you to define the path to purchase of selected categories of product.</a:t>
            </a:r>
          </a:p>
          <a:p>
            <a:endParaRPr lang="en-US" sz="1400" dirty="0" smtClean="0"/>
          </a:p>
          <a:p>
            <a:r>
              <a:rPr lang="en-US" sz="1400" dirty="0" smtClean="0"/>
              <a:t>It </a:t>
            </a:r>
            <a:r>
              <a:rPr lang="en-US" sz="1400" dirty="0" smtClean="0"/>
              <a:t>contains data coming from a research done in most of the countries in the world.</a:t>
            </a:r>
            <a:endParaRPr lang="en-US" sz="14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great online tool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87960" y="1276351"/>
            <a:ext cx="6060440" cy="3733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492079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use it?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76033516"/>
              </p:ext>
            </p:extLst>
          </p:nvPr>
        </p:nvGraphicFramePr>
        <p:xfrm>
          <a:off x="259080" y="2163181"/>
          <a:ext cx="8884920" cy="16799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72720" y="1236980"/>
            <a:ext cx="2387600" cy="1258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752600" y="3486150"/>
            <a:ext cx="2207491" cy="1493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040909" y="3570996"/>
            <a:ext cx="2207491" cy="1408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49800" y="1200150"/>
            <a:ext cx="2413000" cy="1387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162800" y="1230885"/>
            <a:ext cx="1849120" cy="884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531468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sz="1800" dirty="0"/>
              <a:t>Exercise</a:t>
            </a:r>
            <a:r>
              <a:rPr lang="en-US" sz="1800" dirty="0" smtClean="0"/>
              <a:t>: </a:t>
            </a:r>
            <a:r>
              <a:rPr lang="en-US" sz="1800" dirty="0"/>
              <a:t>divide in group </a:t>
            </a:r>
            <a:r>
              <a:rPr lang="en-US" sz="1800" dirty="0" smtClean="0"/>
              <a:t>and use consumer barometer to </a:t>
            </a:r>
            <a:r>
              <a:rPr lang="en-US" sz="1800" dirty="0"/>
              <a:t>define the path to purchase for a specific target in a specific category</a:t>
            </a:r>
          </a:p>
          <a:p>
            <a:pPr lvl="1"/>
            <a:r>
              <a:rPr lang="en-US" sz="1600" dirty="0"/>
              <a:t>GROUP 1: </a:t>
            </a:r>
            <a:r>
              <a:rPr lang="en-US" sz="1600" dirty="0" smtClean="0"/>
              <a:t>couple </a:t>
            </a:r>
            <a:r>
              <a:rPr lang="en-US" sz="1600" dirty="0" smtClean="0"/>
              <a:t>selecting a restaurant</a:t>
            </a:r>
            <a:endParaRPr lang="en-US" sz="1600" dirty="0"/>
          </a:p>
          <a:p>
            <a:pPr lvl="1"/>
            <a:r>
              <a:rPr lang="en-US" sz="1600" dirty="0"/>
              <a:t>GROUP 2: </a:t>
            </a:r>
            <a:r>
              <a:rPr lang="en-US" sz="1600" dirty="0" smtClean="0"/>
              <a:t>couple </a:t>
            </a:r>
            <a:r>
              <a:rPr lang="en-US" sz="1600" dirty="0" smtClean="0"/>
              <a:t>selecting </a:t>
            </a:r>
            <a:r>
              <a:rPr lang="en-US" sz="1600" dirty="0" smtClean="0"/>
              <a:t>airline to buy to travel to London</a:t>
            </a:r>
            <a:endParaRPr lang="en-US" sz="1600" dirty="0"/>
          </a:p>
          <a:p>
            <a:pPr lvl="1"/>
            <a:r>
              <a:rPr lang="en-US" sz="1600" dirty="0"/>
              <a:t>GROUP 3: </a:t>
            </a:r>
            <a:r>
              <a:rPr lang="en-US" sz="1600" dirty="0" smtClean="0"/>
              <a:t>first jobber </a:t>
            </a:r>
            <a:r>
              <a:rPr lang="en-US" sz="1600" dirty="0"/>
              <a:t>deciding to buy a </a:t>
            </a:r>
            <a:r>
              <a:rPr lang="en-US" sz="1600" dirty="0" err="1" smtClean="0"/>
              <a:t>haircare</a:t>
            </a:r>
            <a:r>
              <a:rPr lang="en-US" sz="1600" dirty="0" smtClean="0"/>
              <a:t> product</a:t>
            </a:r>
            <a:endParaRPr lang="en-US" sz="1600" dirty="0" smtClean="0"/>
          </a:p>
          <a:p>
            <a:pPr lvl="1"/>
            <a:r>
              <a:rPr lang="en-US" sz="1600" dirty="0" smtClean="0"/>
              <a:t>GROUP 4: </a:t>
            </a:r>
            <a:r>
              <a:rPr lang="en-US" sz="1600" dirty="0" smtClean="0"/>
              <a:t>girl </a:t>
            </a:r>
            <a:r>
              <a:rPr lang="en-US" sz="1600" dirty="0" smtClean="0"/>
              <a:t>buying her first expensive </a:t>
            </a:r>
            <a:r>
              <a:rPr lang="en-US" sz="1600" dirty="0" smtClean="0"/>
              <a:t>mak</a:t>
            </a:r>
            <a:r>
              <a:rPr lang="en-US" sz="1600" dirty="0" smtClean="0"/>
              <a:t>e up</a:t>
            </a:r>
            <a:endParaRPr lang="en-US" sz="1600" dirty="0"/>
          </a:p>
          <a:p>
            <a:endParaRPr lang="en-US" sz="1800" dirty="0" smtClean="0"/>
          </a:p>
          <a:p>
            <a:r>
              <a:rPr lang="en-US" sz="1800" dirty="0" smtClean="0"/>
              <a:t>Output</a:t>
            </a:r>
            <a:r>
              <a:rPr lang="en-US" sz="1800" dirty="0"/>
              <a:t>: 1 flowchart </a:t>
            </a:r>
            <a:r>
              <a:rPr lang="en-US" sz="1800" dirty="0" smtClean="0"/>
              <a:t>describing the whole process. </a:t>
            </a:r>
            <a:endParaRPr lang="en-US" sz="1800" dirty="0"/>
          </a:p>
          <a:p>
            <a:pPr lvl="1"/>
            <a:r>
              <a:rPr lang="en-US" sz="1600" dirty="0" smtClean="0"/>
              <a:t>What happens at each stage?</a:t>
            </a:r>
          </a:p>
          <a:p>
            <a:pPr lvl="1"/>
            <a:r>
              <a:rPr lang="en-US" sz="1600" dirty="0" smtClean="0"/>
              <a:t>What are the most important channels per each stage?</a:t>
            </a:r>
            <a:endParaRPr lang="en-US" sz="1600" dirty="0" smtClean="0"/>
          </a:p>
          <a:p>
            <a:pPr lvl="1"/>
            <a:r>
              <a:rPr lang="en-US" sz="1600" dirty="0" smtClean="0"/>
              <a:t>Who </a:t>
            </a:r>
            <a:r>
              <a:rPr lang="en-US" sz="1600" dirty="0"/>
              <a:t>and what will influence decision and in what </a:t>
            </a:r>
            <a:r>
              <a:rPr lang="en-US" sz="1600" dirty="0" smtClean="0"/>
              <a:t>channel</a:t>
            </a:r>
          </a:p>
          <a:p>
            <a:pPr lvl="1"/>
            <a:r>
              <a:rPr lang="en-US" sz="1600" dirty="0" smtClean="0"/>
              <a:t>You have to allocate your budget, at what stage do you invest and why (think % of budget)?</a:t>
            </a:r>
            <a:endParaRPr lang="en-US" sz="1600" dirty="0"/>
          </a:p>
          <a:p>
            <a:endParaRPr lang="en-US" sz="1800" dirty="0" smtClean="0"/>
          </a:p>
          <a:p>
            <a:r>
              <a:rPr lang="en-US" sz="1800" dirty="0" smtClean="0"/>
              <a:t>45 </a:t>
            </a:r>
            <a:r>
              <a:rPr lang="en-US" sz="1800" dirty="0" err="1"/>
              <a:t>mins</a:t>
            </a:r>
            <a:r>
              <a:rPr lang="en-US" sz="1800" dirty="0"/>
              <a:t> to discuss in the group – each group presents back to class for discussion 5 min</a:t>
            </a:r>
          </a:p>
          <a:p>
            <a:endParaRPr lang="en-US" sz="160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Your time to </a:t>
            </a:r>
            <a:r>
              <a:rPr lang="en-US" dirty="0" smtClean="0">
                <a:solidFill>
                  <a:srgbClr val="FF0000"/>
                </a:solidFill>
              </a:rPr>
              <a:t>work…EXERCISE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5" name="Content Placeholder 3"/>
          <p:cNvSpPr txBox="1">
            <a:spLocks/>
          </p:cNvSpPr>
          <p:nvPr/>
        </p:nvSpPr>
        <p:spPr>
          <a:xfrm>
            <a:off x="990600" y="1749028"/>
            <a:ext cx="7696200" cy="3051572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473516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Last, watch out…we’re not rational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71800" y="1028701"/>
            <a:ext cx="3581400" cy="3886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0188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76200" y="3257550"/>
            <a:ext cx="9220200" cy="1885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1600" dirty="0" smtClean="0"/>
              <a:t>Plato theory: 2 horses, one rational to let run and the other emotional to tame</a:t>
            </a:r>
          </a:p>
          <a:p>
            <a:pPr marL="0" indent="0">
              <a:buNone/>
            </a:pPr>
            <a:r>
              <a:rPr lang="en-US" sz="1600" dirty="0" smtClean="0"/>
              <a:t>Neurologists have shown that we need both the left (rational) and right (emotional) side of the brain to take any decision</a:t>
            </a:r>
          </a:p>
          <a:p>
            <a:pPr marL="0" indent="0">
              <a:buNone/>
            </a:pPr>
            <a:r>
              <a:rPr lang="en-US" sz="1600" dirty="0" smtClean="0"/>
              <a:t>We </a:t>
            </a:r>
            <a:r>
              <a:rPr lang="en-US" sz="1600" i="1" dirty="0" smtClean="0"/>
              <a:t>feel</a:t>
            </a:r>
            <a:r>
              <a:rPr lang="en-US" sz="1600" dirty="0" smtClean="0"/>
              <a:t> like a choice is the right one it is because our mind is telling so</a:t>
            </a:r>
          </a:p>
          <a:p>
            <a:pPr marL="0" indent="0">
              <a:buNone/>
            </a:pPr>
            <a:r>
              <a:rPr lang="en-US" sz="1600" dirty="0" smtClean="0"/>
              <a:t>A constant battle at emotional level happens between positive and negative emotions in different parts of our brain; the one which wins determines the decision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solidFill>
                  <a:schemeClr val="bg1"/>
                </a:solidFill>
              </a:rPr>
              <a:t>How does our brain take decisions?</a:t>
            </a:r>
            <a:endParaRPr lang="en-U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0672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There’s </a:t>
            </a:r>
            <a:r>
              <a:rPr lang="en-US" dirty="0"/>
              <a:t>no such a thing as rational </a:t>
            </a:r>
            <a:r>
              <a:rPr lang="en-US" dirty="0" smtClean="0"/>
              <a:t>consumers</a:t>
            </a:r>
          </a:p>
          <a:p>
            <a:endParaRPr lang="en-US" dirty="0" smtClean="0"/>
          </a:p>
          <a:p>
            <a:r>
              <a:rPr lang="en-US" dirty="0" smtClean="0"/>
              <a:t>People don’t take decisions on the basis of rational information only </a:t>
            </a:r>
          </a:p>
          <a:p>
            <a:endParaRPr lang="en-US" dirty="0" smtClean="0"/>
          </a:p>
          <a:p>
            <a:r>
              <a:rPr lang="en-US" dirty="0" smtClean="0"/>
              <a:t>That’s why you can’t convince someone who’s scared to flight through data only…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What’s the implication?</a:t>
            </a:r>
            <a:endParaRPr lang="en-US" dirty="0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13575" y="1307771"/>
            <a:ext cx="3707850" cy="3626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7493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rid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Grid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Grid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1865</TotalTime>
  <Words>2306</Words>
  <Application>Microsoft Macintosh PowerPoint</Application>
  <PresentationFormat>On-screen Show (16:9)</PresentationFormat>
  <Paragraphs>325</Paragraphs>
  <Slides>37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Grid</vt:lpstr>
      <vt:lpstr>INTEGRATED BRAND COMMUNICATION</vt:lpstr>
      <vt:lpstr>Recap from last lesson</vt:lpstr>
      <vt:lpstr>Influencing decisions through communication</vt:lpstr>
      <vt:lpstr>How does it work?</vt:lpstr>
      <vt:lpstr>why so much on behaviors…</vt:lpstr>
      <vt:lpstr>The decision-making process</vt:lpstr>
      <vt:lpstr>The decision-making process</vt:lpstr>
      <vt:lpstr>Problem recognition</vt:lpstr>
      <vt:lpstr>Motivations</vt:lpstr>
      <vt:lpstr>PowerPoint Presentation</vt:lpstr>
      <vt:lpstr>How do we learn about motivations</vt:lpstr>
      <vt:lpstr>A very famous research flop…</vt:lpstr>
      <vt:lpstr>The decision-making process</vt:lpstr>
      <vt:lpstr>Information search</vt:lpstr>
      <vt:lpstr>Selecting marketing information</vt:lpstr>
      <vt:lpstr>A famous case study</vt:lpstr>
      <vt:lpstr>Subliminal a tricky example</vt:lpstr>
      <vt:lpstr>A cool one</vt:lpstr>
      <vt:lpstr>The decision-making process</vt:lpstr>
      <vt:lpstr>Alternative evaluation</vt:lpstr>
      <vt:lpstr>The paradox of choice</vt:lpstr>
      <vt:lpstr>The decision-making process</vt:lpstr>
      <vt:lpstr>Purchase decision</vt:lpstr>
      <vt:lpstr>The decision-making process</vt:lpstr>
      <vt:lpstr>Post-purchase evaluation</vt:lpstr>
      <vt:lpstr>Asiatique PR disaster</vt:lpstr>
      <vt:lpstr>United breaks guitars</vt:lpstr>
      <vt:lpstr>Decision process - Path to purchase: Summary and learning points</vt:lpstr>
      <vt:lpstr>PowerPoint Presentation</vt:lpstr>
      <vt:lpstr>WHY is this so relevant?</vt:lpstr>
      <vt:lpstr>PowerPoint Presentation</vt:lpstr>
      <vt:lpstr>A great online tool</vt:lpstr>
      <vt:lpstr>How to use it?</vt:lpstr>
      <vt:lpstr>Your time to work…EXERCISE</vt:lpstr>
      <vt:lpstr>Last, watch out…we’re not rational</vt:lpstr>
      <vt:lpstr>How does our brain take decisions?</vt:lpstr>
      <vt:lpstr>What’s the implication?</vt:lpstr>
    </vt:vector>
  </TitlesOfParts>
  <Company>Interpublic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LaFranca, Massimiliano (BKK-LAP)</dc:creator>
  <cp:lastModifiedBy>Massimiliano La Franca</cp:lastModifiedBy>
  <cp:revision>47</cp:revision>
  <dcterms:created xsi:type="dcterms:W3CDTF">2015-08-03T08:39:20Z</dcterms:created>
  <dcterms:modified xsi:type="dcterms:W3CDTF">2016-02-07T14:55:08Z</dcterms:modified>
</cp:coreProperties>
</file>