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5" r:id="rId1"/>
  </p:sldMasterIdLst>
  <p:notesMasterIdLst>
    <p:notesMasterId r:id="rId45"/>
  </p:notesMasterIdLst>
  <p:handoutMasterIdLst>
    <p:handoutMasterId r:id="rId46"/>
  </p:handoutMasterIdLst>
  <p:sldIdLst>
    <p:sldId id="256" r:id="rId2"/>
    <p:sldId id="261" r:id="rId3"/>
    <p:sldId id="262" r:id="rId4"/>
    <p:sldId id="263" r:id="rId5"/>
    <p:sldId id="302" r:id="rId6"/>
    <p:sldId id="264" r:id="rId7"/>
    <p:sldId id="265" r:id="rId8"/>
    <p:sldId id="266" r:id="rId9"/>
    <p:sldId id="303" r:id="rId10"/>
    <p:sldId id="268" r:id="rId11"/>
    <p:sldId id="269" r:id="rId12"/>
    <p:sldId id="270" r:id="rId13"/>
    <p:sldId id="271" r:id="rId14"/>
    <p:sldId id="272" r:id="rId15"/>
    <p:sldId id="273" r:id="rId16"/>
    <p:sldId id="274" r:id="rId17"/>
    <p:sldId id="275" r:id="rId18"/>
    <p:sldId id="276" r:id="rId19"/>
    <p:sldId id="277" r:id="rId20"/>
    <p:sldId id="280" r:id="rId21"/>
    <p:sldId id="281" r:id="rId22"/>
    <p:sldId id="282" r:id="rId23"/>
    <p:sldId id="283" r:id="rId24"/>
    <p:sldId id="284" r:id="rId25"/>
    <p:sldId id="304" r:id="rId26"/>
    <p:sldId id="285" r:id="rId27"/>
    <p:sldId id="286" r:id="rId28"/>
    <p:sldId id="287" r:id="rId29"/>
    <p:sldId id="288" r:id="rId30"/>
    <p:sldId id="289" r:id="rId31"/>
    <p:sldId id="290" r:id="rId32"/>
    <p:sldId id="305" r:id="rId33"/>
    <p:sldId id="306" r:id="rId34"/>
    <p:sldId id="307" r:id="rId35"/>
    <p:sldId id="291" r:id="rId36"/>
    <p:sldId id="292" r:id="rId37"/>
    <p:sldId id="293" r:id="rId38"/>
    <p:sldId id="294" r:id="rId39"/>
    <p:sldId id="295" r:id="rId40"/>
    <p:sldId id="296" r:id="rId41"/>
    <p:sldId id="297" r:id="rId42"/>
    <p:sldId id="298" r:id="rId43"/>
    <p:sldId id="299" r:id="rId44"/>
  </p:sldIdLst>
  <p:sldSz cx="9144000" cy="6858000" type="screen4x3"/>
  <p:notesSz cx="6858000" cy="9247188"/>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1632" userDrawn="1">
          <p15:clr>
            <a:srgbClr val="A4A3A4"/>
          </p15:clr>
        </p15:guide>
        <p15:guide id="2" pos="96" userDrawn="1">
          <p15:clr>
            <a:srgbClr val="A4A3A4"/>
          </p15:clr>
        </p15:guide>
      </p15:sldGuideLst>
    </p:ext>
    <p:ext uri="{2D200454-40CA-4A62-9FC3-DE9A4176ACB9}">
      <p15:notesGuideLst xmlns:p15="http://schemas.microsoft.com/office/powerpoint/2012/main">
        <p15:guide id="1" orient="horz" pos="2913">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1F5C"/>
    <a:srgbClr val="E3DEC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4023" autoAdjust="0"/>
    <p:restoredTop sz="88837" autoAdjust="0"/>
  </p:normalViewPr>
  <p:slideViewPr>
    <p:cSldViewPr>
      <p:cViewPr>
        <p:scale>
          <a:sx n="66" d="100"/>
          <a:sy n="66" d="100"/>
        </p:scale>
        <p:origin x="-1218" y="-192"/>
      </p:cViewPr>
      <p:guideLst>
        <p:guide orient="horz" pos="1632"/>
        <p:guide pos="96"/>
      </p:guideLst>
    </p:cSldViewPr>
  </p:slideViewPr>
  <p:outlineViewPr>
    <p:cViewPr>
      <p:scale>
        <a:sx n="33" d="100"/>
        <a:sy n="33" d="100"/>
      </p:scale>
      <p:origin x="264"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85" d="100"/>
          <a:sy n="85" d="100"/>
        </p:scale>
        <p:origin x="-3822" y="-96"/>
      </p:cViewPr>
      <p:guideLst>
        <p:guide orient="horz" pos="2913"/>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1963"/>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sz="quarter" idx="1"/>
          </p:nvPr>
        </p:nvSpPr>
        <p:spPr>
          <a:xfrm>
            <a:off x="3884613" y="0"/>
            <a:ext cx="2971800" cy="461963"/>
          </a:xfrm>
          <a:prstGeom prst="rect">
            <a:avLst/>
          </a:prstGeom>
        </p:spPr>
        <p:txBody>
          <a:bodyPr vert="horz" lIns="91440" tIns="45720" rIns="91440" bIns="45720" rtlCol="0"/>
          <a:lstStyle>
            <a:lvl1pPr algn="r">
              <a:defRPr sz="1200"/>
            </a:lvl1pPr>
          </a:lstStyle>
          <a:p>
            <a:pPr>
              <a:defRPr/>
            </a:pPr>
            <a:fld id="{03C44773-B09F-4CC9-A077-CB7C9423BA26}" type="datetimeFigureOut">
              <a:rPr lang="en-US"/>
              <a:pPr>
                <a:defRPr/>
              </a:pPr>
              <a:t>8/20/2019</a:t>
            </a:fld>
            <a:endParaRPr lang="en-US"/>
          </a:p>
        </p:txBody>
      </p:sp>
      <p:sp>
        <p:nvSpPr>
          <p:cNvPr id="4" name="Footer Placeholder 3"/>
          <p:cNvSpPr>
            <a:spLocks noGrp="1"/>
          </p:cNvSpPr>
          <p:nvPr>
            <p:ph type="ftr" sz="quarter" idx="2"/>
          </p:nvPr>
        </p:nvSpPr>
        <p:spPr>
          <a:xfrm>
            <a:off x="0" y="8783638"/>
            <a:ext cx="2971800" cy="461962"/>
          </a:xfrm>
          <a:prstGeom prst="rect">
            <a:avLst/>
          </a:prstGeom>
        </p:spPr>
        <p:txBody>
          <a:bodyPr vert="horz" lIns="91440" tIns="45720" rIns="91440" bIns="45720" rtlCol="0" anchor="b"/>
          <a:lstStyle>
            <a:lvl1pPr algn="l">
              <a:defRPr sz="1200"/>
            </a:lvl1pPr>
          </a:lstStyle>
          <a:p>
            <a:pPr>
              <a:defRPr/>
            </a:pPr>
            <a:endParaRPr lang="en-US"/>
          </a:p>
        </p:txBody>
      </p:sp>
      <p:sp>
        <p:nvSpPr>
          <p:cNvPr id="5" name="Slide Number Placeholder 4"/>
          <p:cNvSpPr>
            <a:spLocks noGrp="1"/>
          </p:cNvSpPr>
          <p:nvPr>
            <p:ph type="sldNum" sz="quarter" idx="3"/>
          </p:nvPr>
        </p:nvSpPr>
        <p:spPr>
          <a:xfrm>
            <a:off x="3884613" y="8783638"/>
            <a:ext cx="2971800" cy="461962"/>
          </a:xfrm>
          <a:prstGeom prst="rect">
            <a:avLst/>
          </a:prstGeom>
        </p:spPr>
        <p:txBody>
          <a:bodyPr vert="horz" lIns="91440" tIns="45720" rIns="91440" bIns="45720" rtlCol="0" anchor="b"/>
          <a:lstStyle>
            <a:lvl1pPr algn="r">
              <a:defRPr sz="1200"/>
            </a:lvl1pPr>
          </a:lstStyle>
          <a:p>
            <a:pPr>
              <a:defRPr/>
            </a:pPr>
            <a:fld id="{74BCF688-8CAF-4026-AD8E-C426ECD8AECE}" type="slidenum">
              <a:rPr lang="en-US"/>
              <a:pPr>
                <a:defRPr/>
              </a:pPr>
              <a:t>‹#›</a:t>
            </a:fld>
            <a:endParaRPr lang="en-US"/>
          </a:p>
        </p:txBody>
      </p:sp>
    </p:spTree>
    <p:extLst>
      <p:ext uri="{BB962C8B-B14F-4D97-AF65-F5344CB8AC3E}">
        <p14:creationId xmlns:p14="http://schemas.microsoft.com/office/powerpoint/2010/main" val="32583272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1963"/>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61963"/>
          </a:xfrm>
          <a:prstGeom prst="rect">
            <a:avLst/>
          </a:prstGeom>
        </p:spPr>
        <p:txBody>
          <a:bodyPr vert="horz" lIns="91440" tIns="45720" rIns="91440" bIns="45720" rtlCol="0"/>
          <a:lstStyle>
            <a:lvl1pPr algn="r">
              <a:defRPr sz="1200"/>
            </a:lvl1pPr>
          </a:lstStyle>
          <a:p>
            <a:pPr>
              <a:defRPr/>
            </a:pPr>
            <a:fld id="{E75E22EB-2129-4A56-889A-183FD4B27953}" type="datetimeFigureOut">
              <a:rPr lang="en-US"/>
              <a:pPr>
                <a:defRPr/>
              </a:pPr>
              <a:t>8/20/2019</a:t>
            </a:fld>
            <a:endParaRPr lang="en-US"/>
          </a:p>
        </p:txBody>
      </p:sp>
      <p:sp>
        <p:nvSpPr>
          <p:cNvPr id="4" name="Slide Image Placeholder 3"/>
          <p:cNvSpPr>
            <a:spLocks noGrp="1" noRot="1" noChangeAspect="1"/>
          </p:cNvSpPr>
          <p:nvPr>
            <p:ph type="sldImg" idx="2"/>
          </p:nvPr>
        </p:nvSpPr>
        <p:spPr>
          <a:xfrm>
            <a:off x="1117600" y="693738"/>
            <a:ext cx="4622800" cy="3467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92613"/>
            <a:ext cx="5486400" cy="4160837"/>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783638"/>
            <a:ext cx="2971800" cy="461962"/>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783638"/>
            <a:ext cx="2971800" cy="461962"/>
          </a:xfrm>
          <a:prstGeom prst="rect">
            <a:avLst/>
          </a:prstGeom>
        </p:spPr>
        <p:txBody>
          <a:bodyPr vert="horz" lIns="91440" tIns="45720" rIns="91440" bIns="45720" rtlCol="0" anchor="b"/>
          <a:lstStyle>
            <a:lvl1pPr algn="r">
              <a:defRPr sz="1200"/>
            </a:lvl1pPr>
          </a:lstStyle>
          <a:p>
            <a:pPr>
              <a:defRPr/>
            </a:pPr>
            <a:fld id="{4D433909-279E-4E4E-B9B8-72346F1DDF02}" type="slidenum">
              <a:rPr lang="en-US"/>
              <a:pPr>
                <a:defRPr/>
              </a:pPr>
              <a:t>‹#›</a:t>
            </a:fld>
            <a:endParaRPr lang="en-US"/>
          </a:p>
        </p:txBody>
      </p:sp>
    </p:spTree>
    <p:extLst>
      <p:ext uri="{BB962C8B-B14F-4D97-AF65-F5344CB8AC3E}">
        <p14:creationId xmlns:p14="http://schemas.microsoft.com/office/powerpoint/2010/main" val="217176619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a:latin typeface="Times New Roman" pitchFamily="18" charset="0"/>
              </a:rPr>
              <a:t>Chapter Objectives:</a:t>
            </a:r>
          </a:p>
          <a:p>
            <a:pPr>
              <a:spcBef>
                <a:spcPct val="0"/>
              </a:spcBef>
            </a:pPr>
            <a:r>
              <a:rPr lang="en-US" altLang="en-US">
                <a:latin typeface="Times New Roman" pitchFamily="18" charset="0"/>
              </a:rPr>
              <a:t>Understand why it is important to study international finance.</a:t>
            </a:r>
          </a:p>
          <a:p>
            <a:pPr>
              <a:spcBef>
                <a:spcPct val="0"/>
              </a:spcBef>
            </a:pPr>
            <a:r>
              <a:rPr lang="en-US" altLang="en-US">
                <a:latin typeface="Times New Roman" pitchFamily="18" charset="0"/>
              </a:rPr>
              <a:t>Distinguish international finance from domestic finance.</a:t>
            </a:r>
          </a:p>
          <a:p>
            <a:pPr eaLnBrk="1" hangingPunct="1">
              <a:spcBef>
                <a:spcPct val="0"/>
              </a:spcBef>
            </a:pPr>
            <a:endParaRPr lang="en-US" altLang="en-US"/>
          </a:p>
          <a:p>
            <a:pPr eaLnBrk="1" hangingPunct="1">
              <a:spcBef>
                <a:spcPct val="0"/>
              </a:spcBef>
            </a:pPr>
            <a:endParaRPr lang="en-US" altLang="en-US"/>
          </a:p>
        </p:txBody>
      </p:sp>
      <p:sp>
        <p:nvSpPr>
          <p:cNvPr id="563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0AAB4C38-C74C-45E9-A565-49C68D2AE110}" type="slidenum">
              <a:rPr lang="en-US" altLang="en-US" smtClean="0">
                <a:latin typeface="Arial" charset="0"/>
              </a:rPr>
              <a:pPr eaLnBrk="1" hangingPunct="1">
                <a:spcBef>
                  <a:spcPct val="0"/>
                </a:spcBef>
              </a:pPr>
              <a:t>1</a:t>
            </a:fld>
            <a:endParaRPr lang="en-US" altLang="en-US">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5418B77F-B7EC-400E-A809-DC342719A9D0}" type="slidenum">
              <a:rPr lang="en-US" altLang="en-US" smtClean="0">
                <a:latin typeface="Arial" charset="0"/>
              </a:rPr>
              <a:pPr eaLnBrk="1" hangingPunct="1">
                <a:spcBef>
                  <a:spcPct val="0"/>
                </a:spcBef>
              </a:pPr>
              <a:t>2</a:t>
            </a:fld>
            <a:endParaRPr lang="en-US" altLang="en-US">
              <a:latin typeface="Arial" charset="0"/>
            </a:endParaRPr>
          </a:p>
        </p:txBody>
      </p:sp>
      <p:sp>
        <p:nvSpPr>
          <p:cNvPr id="573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7CA84BEC-013A-4903-AA21-E3C48F0A7202}" type="slidenum">
              <a:rPr lang="en-US" altLang="en-US" smtClean="0">
                <a:latin typeface="Arial" charset="0"/>
              </a:rPr>
              <a:pPr eaLnBrk="1" hangingPunct="1">
                <a:spcBef>
                  <a:spcPct val="0"/>
                </a:spcBef>
              </a:pPr>
              <a:t>4</a:t>
            </a:fld>
            <a:endParaRPr lang="en-US" altLang="en-US">
              <a:latin typeface="Arial" charset="0"/>
            </a:endParaRPr>
          </a:p>
        </p:txBody>
      </p:sp>
      <p:sp>
        <p:nvSpPr>
          <p:cNvPr id="5837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t>At year-end, your $1,000 investment is only worth $916.67 = </a:t>
            </a:r>
            <a:r>
              <a:rPr lang="en-US" altLang="en-US" dirty="0">
                <a:cs typeface="Times New Roman" pitchFamily="18" charset="0"/>
              </a:rPr>
              <a:t>¥110,000  × $1/¥120</a:t>
            </a:r>
            <a:endParaRPr lang="en-US"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Bearer and Registered shares of </a:t>
            </a:r>
            <a:r>
              <a:rPr lang="en-US" altLang="en-US" sz="1200" dirty="0"/>
              <a:t>Nestl</a:t>
            </a:r>
            <a:r>
              <a:rPr lang="en-US" altLang="en-US" sz="1200" dirty="0">
                <a:cs typeface="Times New Roman" pitchFamily="18" charset="0"/>
              </a:rPr>
              <a:t>é </a:t>
            </a:r>
            <a:r>
              <a:rPr lang="en-US" dirty="0"/>
              <a:t>had the same claim</a:t>
            </a:r>
            <a:r>
              <a:rPr lang="en-US" baseline="0" dirty="0"/>
              <a:t>s on dividends but differential voting rights. Chapter 17 provides a detailed discussion of the </a:t>
            </a:r>
            <a:r>
              <a:rPr lang="en-US" altLang="en-US" sz="1200" dirty="0"/>
              <a:t>Nestl</a:t>
            </a:r>
            <a:r>
              <a:rPr lang="en-US" altLang="en-US" sz="1200" dirty="0">
                <a:cs typeface="Times New Roman" pitchFamily="18" charset="0"/>
              </a:rPr>
              <a:t>é </a:t>
            </a:r>
            <a:r>
              <a:rPr lang="en-US" baseline="0" dirty="0"/>
              <a:t>case.</a:t>
            </a:r>
            <a:endParaRPr lang="en-US" dirty="0"/>
          </a:p>
        </p:txBody>
      </p:sp>
      <p:sp>
        <p:nvSpPr>
          <p:cNvPr id="4" name="Slide Number Placeholder 3"/>
          <p:cNvSpPr>
            <a:spLocks noGrp="1"/>
          </p:cNvSpPr>
          <p:nvPr>
            <p:ph type="sldNum" sz="quarter" idx="10"/>
          </p:nvPr>
        </p:nvSpPr>
        <p:spPr/>
        <p:txBody>
          <a:bodyPr/>
          <a:lstStyle/>
          <a:p>
            <a:pPr>
              <a:defRPr/>
            </a:pPr>
            <a:fld id="{4D433909-279E-4E4E-B9B8-72346F1DDF02}" type="slidenum">
              <a:rPr lang="en-US" smtClean="0"/>
              <a:pPr>
                <a:defRPr/>
              </a:pPr>
              <a:t>10</a:t>
            </a:fld>
            <a:endParaRPr lang="en-US"/>
          </a:p>
        </p:txBody>
      </p:sp>
    </p:spTree>
    <p:extLst>
      <p:ext uri="{BB962C8B-B14F-4D97-AF65-F5344CB8AC3E}">
        <p14:creationId xmlns:p14="http://schemas.microsoft.com/office/powerpoint/2010/main" val="29100496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See the appendix to this chapter for</a:t>
            </a:r>
            <a:r>
              <a:rPr lang="en-US" baseline="0" dirty="0"/>
              <a:t> a more complete discussion of </a:t>
            </a:r>
            <a:r>
              <a:rPr lang="en-US" altLang="en-US" sz="1200" dirty="0"/>
              <a:t>the theory of comparative advantage.</a:t>
            </a:r>
            <a:endParaRPr lang="en-US" dirty="0"/>
          </a:p>
        </p:txBody>
      </p:sp>
      <p:sp>
        <p:nvSpPr>
          <p:cNvPr id="4" name="Slide Number Placeholder 3"/>
          <p:cNvSpPr>
            <a:spLocks noGrp="1"/>
          </p:cNvSpPr>
          <p:nvPr>
            <p:ph type="sldNum" sz="quarter" idx="10"/>
          </p:nvPr>
        </p:nvSpPr>
        <p:spPr/>
        <p:txBody>
          <a:bodyPr/>
          <a:lstStyle/>
          <a:p>
            <a:pPr>
              <a:defRPr/>
            </a:pPr>
            <a:fld id="{4D433909-279E-4E4E-B9B8-72346F1DDF02}" type="slidenum">
              <a:rPr lang="en-US" smtClean="0"/>
              <a:pPr>
                <a:defRPr/>
              </a:pPr>
              <a:t>22</a:t>
            </a:fld>
            <a:endParaRPr lang="en-US"/>
          </a:p>
        </p:txBody>
      </p:sp>
    </p:spTree>
    <p:extLst>
      <p:ext uri="{BB962C8B-B14F-4D97-AF65-F5344CB8AC3E}">
        <p14:creationId xmlns:p14="http://schemas.microsoft.com/office/powerpoint/2010/main" val="260745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614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28BD6283-BD27-43E2-B7FF-83B269038E9C}" type="slidenum">
              <a:rPr lang="en-US" altLang="en-US" smtClean="0">
                <a:latin typeface="Arial" charset="0"/>
              </a:rPr>
              <a:pPr eaLnBrk="1" hangingPunct="1">
                <a:spcBef>
                  <a:spcPct val="0"/>
                </a:spcBef>
              </a:pPr>
              <a:t>28</a:t>
            </a:fld>
            <a:endParaRPr lang="en-US" altLang="en-US">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5" name="Rectangle 4"/>
          <p:cNvSpPr/>
          <p:nvPr/>
        </p:nvSpPr>
        <p:spPr>
          <a:xfrm>
            <a:off x="0" y="0"/>
            <a:ext cx="9144000" cy="38100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p:spPr>
        <p:style>
          <a:lnRef idx="2">
            <a:schemeClr val="accent6"/>
          </a:lnRef>
          <a:fillRef idx="1">
            <a:schemeClr val="lt1"/>
          </a:fillRef>
          <a:effectRef idx="0">
            <a:schemeClr val="accent6"/>
          </a:effectRef>
          <a:fontRef idx="minor">
            <a:schemeClr val="dk1"/>
          </a:fontRef>
        </p:style>
        <p:txBody>
          <a:bodyPr anchor="ctr"/>
          <a:lstStyle/>
          <a:p>
            <a:pPr algn="ctr">
              <a:defRPr/>
            </a:pPr>
            <a:endParaRPr lang="en-US"/>
          </a:p>
        </p:txBody>
      </p:sp>
      <p:sp>
        <p:nvSpPr>
          <p:cNvPr id="3" name="Subtitle 2"/>
          <p:cNvSpPr>
            <a:spLocks noGrp="1"/>
          </p:cNvSpPr>
          <p:nvPr>
            <p:ph type="subTitle" idx="1"/>
          </p:nvPr>
        </p:nvSpPr>
        <p:spPr>
          <a:xfrm>
            <a:off x="1447800" y="5791200"/>
            <a:ext cx="6400800" cy="876300"/>
          </a:xfrm>
          <a:prstGeom prst="rect">
            <a:avLst/>
          </a:prstGeom>
        </p:spPr>
        <p:txBody>
          <a:bodyPr/>
          <a:lstStyle>
            <a:lvl1pPr marL="0" indent="0" algn="ctr">
              <a:buNone/>
              <a:defRPr sz="4000">
                <a:solidFill>
                  <a:schemeClr val="tx1"/>
                </a:solidFill>
                <a:latin typeface="Arial Narrow" panose="020B060602020203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7" name="Title Placeholder 1"/>
          <p:cNvSpPr>
            <a:spLocks noGrp="1"/>
          </p:cNvSpPr>
          <p:nvPr>
            <p:ph type="title"/>
          </p:nvPr>
        </p:nvSpPr>
        <p:spPr>
          <a:xfrm>
            <a:off x="457200" y="5029200"/>
            <a:ext cx="8229600" cy="990600"/>
          </a:xfrm>
          <a:prstGeom prst="rect">
            <a:avLst/>
          </a:prstGeom>
        </p:spPr>
        <p:txBody>
          <a:bodyPr rtlCol="0">
            <a:noAutofit/>
          </a:bodyPr>
          <a:lstStyle>
            <a:lvl1pPr>
              <a:defRPr sz="5400" b="1">
                <a:solidFill>
                  <a:srgbClr val="C00000"/>
                </a:solidFill>
                <a:latin typeface="Arial Narrow" panose="020B0606020202030204" pitchFamily="34" charset="0"/>
              </a:defRPr>
            </a:lvl1pPr>
          </a:lstStyle>
          <a:p>
            <a:r>
              <a:rPr lang="en-US"/>
              <a:t>Click to edit Master title style</a:t>
            </a:r>
            <a:endParaRPr lang="en-US" dirty="0"/>
          </a:p>
        </p:txBody>
      </p:sp>
      <p:sp>
        <p:nvSpPr>
          <p:cNvPr id="6" name="Footer Placeholder 4"/>
          <p:cNvSpPr>
            <a:spLocks noGrp="1"/>
          </p:cNvSpPr>
          <p:nvPr>
            <p:ph type="ftr" sz="quarter" idx="10"/>
          </p:nvPr>
        </p:nvSpPr>
        <p:spPr>
          <a:xfrm>
            <a:off x="5867400" y="6477000"/>
            <a:ext cx="2895600" cy="514350"/>
          </a:xfrm>
        </p:spPr>
        <p:txBody>
          <a:bodyPr/>
          <a:lstStyle>
            <a:lvl1pPr>
              <a:defRPr>
                <a:solidFill>
                  <a:schemeClr val="tx1"/>
                </a:solidFill>
              </a:defRPr>
            </a:lvl1pPr>
          </a:lstStyle>
          <a:p>
            <a:pPr>
              <a:defRPr/>
            </a:pPr>
            <a:r>
              <a:rPr lang="en-US" dirty="0">
                <a:solidFill>
                  <a:srgbClr val="001F5C"/>
                </a:solidFill>
              </a:rPr>
              <a:t>Copyright © 2018 by the McGraw-Hill Companies, Inc. All rights reserved.</a:t>
            </a:r>
          </a:p>
          <a:p>
            <a:pPr>
              <a:defRPr/>
            </a:pPr>
            <a:endParaRPr lang="en-US" dirty="0"/>
          </a:p>
        </p:txBody>
      </p:sp>
      <p:sp>
        <p:nvSpPr>
          <p:cNvPr id="8" name="Slide Number Placeholder 5"/>
          <p:cNvSpPr>
            <a:spLocks noGrp="1"/>
          </p:cNvSpPr>
          <p:nvPr>
            <p:ph type="sldNum" sz="quarter" idx="11"/>
          </p:nvPr>
        </p:nvSpPr>
        <p:spPr/>
        <p:txBody>
          <a:bodyPr/>
          <a:lstStyle>
            <a:lvl1pPr>
              <a:defRPr/>
            </a:lvl1pPr>
          </a:lstStyle>
          <a:p>
            <a:pPr>
              <a:defRPr/>
            </a:pPr>
            <a:fld id="{26153BD3-8EA9-455E-876D-10C736ED249A}" type="slidenum">
              <a:rPr lang="en-US"/>
              <a:pPr>
                <a:defRPr/>
              </a:pPr>
              <a:t>‹#›</a:t>
            </a:fld>
            <a:endParaRPr lang="en-US" dirty="0"/>
          </a:p>
        </p:txBody>
      </p:sp>
      <p:pic>
        <p:nvPicPr>
          <p:cNvPr id="2" name="Picture 1"/>
          <p:cNvPicPr>
            <a:picLocks noChangeAspect="1"/>
          </p:cNvPicPr>
          <p:nvPr userDrawn="1"/>
        </p:nvPicPr>
        <p:blipFill rotWithShape="1">
          <a:blip r:embed="rId2"/>
          <a:srcRect l="34978" t="26029" r="35061" b="24074"/>
          <a:stretch/>
        </p:blipFill>
        <p:spPr>
          <a:xfrm>
            <a:off x="2213810" y="497940"/>
            <a:ext cx="4716379" cy="4418330"/>
          </a:xfrm>
          <a:prstGeom prst="rect">
            <a:avLst/>
          </a:prstGeom>
        </p:spPr>
      </p:pic>
    </p:spTree>
    <p:extLst>
      <p:ext uri="{BB962C8B-B14F-4D97-AF65-F5344CB8AC3E}">
        <p14:creationId xmlns:p14="http://schemas.microsoft.com/office/powerpoint/2010/main" val="2136700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5" name="TextBox 4"/>
          <p:cNvSpPr txBox="1"/>
          <p:nvPr/>
        </p:nvSpPr>
        <p:spPr>
          <a:xfrm>
            <a:off x="0" y="6781800"/>
            <a:ext cx="9144000" cy="92075"/>
          </a:xfrm>
          <a:prstGeom prst="rect">
            <a:avLst/>
          </a:prstGeom>
          <a:solidFill>
            <a:schemeClr val="tx2">
              <a:lumMod val="50000"/>
            </a:schemeClr>
          </a:solidFill>
        </p:spPr>
        <p:txBody>
          <a:bodyPr>
            <a:spAutoFit/>
          </a:bodyPr>
          <a:lstStyle/>
          <a:p>
            <a:pPr>
              <a:defRPr/>
            </a:pPr>
            <a:endParaRPr lang="en-US" dirty="0"/>
          </a:p>
        </p:txBody>
      </p:sp>
      <p:sp>
        <p:nvSpPr>
          <p:cNvPr id="2" name="Title 1"/>
          <p:cNvSpPr>
            <a:spLocks noGrp="1"/>
          </p:cNvSpPr>
          <p:nvPr>
            <p:ph type="title"/>
          </p:nvPr>
        </p:nvSpPr>
        <p:spPr>
          <a:xfrm>
            <a:off x="0" y="914400"/>
            <a:ext cx="9144000" cy="990600"/>
          </a:xfrm>
        </p:spPr>
        <p:txBody>
          <a:bodyPr>
            <a:normAutofit/>
          </a:bodyPr>
          <a:lstStyle>
            <a:lvl1pPr>
              <a:defRPr sz="4800">
                <a:solidFill>
                  <a:srgbClr val="C00000"/>
                </a:solidFill>
              </a:defRPr>
            </a:lvl1pPr>
          </a:lstStyle>
          <a:p>
            <a:r>
              <a:rPr lang="en-US" dirty="0"/>
              <a:t>Click to edit Master title style</a:t>
            </a:r>
          </a:p>
        </p:txBody>
      </p:sp>
      <p:sp>
        <p:nvSpPr>
          <p:cNvPr id="3" name="Content Placeholder 2"/>
          <p:cNvSpPr>
            <a:spLocks noGrp="1"/>
          </p:cNvSpPr>
          <p:nvPr>
            <p:ph idx="1"/>
          </p:nvPr>
        </p:nvSpPr>
        <p:spPr>
          <a:xfrm>
            <a:off x="0" y="1905000"/>
            <a:ext cx="9144000" cy="4525963"/>
          </a:xfrm>
          <a:prstGeom prst="rect">
            <a:avLst/>
          </a:prstGeom>
        </p:spPr>
        <p:txBody>
          <a:bodyPr/>
          <a:lstStyle>
            <a:lvl1pPr>
              <a:defRPr>
                <a:latin typeface="Arial Unicode MS" panose="020B0604020202020204" pitchFamily="34" charset="-128"/>
                <a:ea typeface="Arial Unicode MS" panose="020B0604020202020204" pitchFamily="34" charset="-128"/>
                <a:cs typeface="Arial Unicode MS" panose="020B0604020202020204" pitchFamily="34" charset="-128"/>
              </a:defRPr>
            </a:lvl1pPr>
            <a:lvl2pPr>
              <a:defRPr>
                <a:latin typeface="Arial Unicode MS" panose="020B0604020202020204" pitchFamily="34" charset="-128"/>
                <a:ea typeface="Arial Unicode MS" panose="020B0604020202020204" pitchFamily="34" charset="-128"/>
                <a:cs typeface="Arial Unicode MS" panose="020B0604020202020204" pitchFamily="34" charset="-128"/>
              </a:defRPr>
            </a:lvl2pPr>
            <a:lvl3pPr>
              <a:defRPr>
                <a:latin typeface="Arial Unicode MS" panose="020B0604020202020204" pitchFamily="34" charset="-128"/>
                <a:ea typeface="Arial Unicode MS" panose="020B0604020202020204" pitchFamily="34" charset="-128"/>
                <a:cs typeface="Arial Unicode MS" panose="020B0604020202020204" pitchFamily="34" charset="-128"/>
              </a:defRPr>
            </a:lvl3pPr>
            <a:lvl4pPr>
              <a:defRPr>
                <a:latin typeface="Arial Unicode MS" panose="020B0604020202020204" pitchFamily="34" charset="-128"/>
                <a:ea typeface="Arial Unicode MS" panose="020B0604020202020204" pitchFamily="34" charset="-128"/>
                <a:cs typeface="Arial Unicode MS" panose="020B0604020202020204" pitchFamily="34" charset="-128"/>
              </a:defRPr>
            </a:lvl4pPr>
            <a:lvl5pPr>
              <a:defRPr>
                <a:latin typeface="Arial Unicode MS" panose="020B0604020202020204" pitchFamily="34" charset="-128"/>
                <a:ea typeface="Arial Unicode MS" panose="020B0604020202020204" pitchFamily="34" charset="-128"/>
                <a:cs typeface="Arial Unicode MS" panose="020B0604020202020204" pitchFamily="34" charset="-128"/>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4"/>
          <p:cNvSpPr>
            <a:spLocks noGrp="1"/>
          </p:cNvSpPr>
          <p:nvPr>
            <p:ph type="ftr" sz="quarter" idx="10"/>
          </p:nvPr>
        </p:nvSpPr>
        <p:spPr>
          <a:xfrm>
            <a:off x="20053" y="6629400"/>
            <a:ext cx="4191000" cy="331787"/>
          </a:xfrm>
        </p:spPr>
        <p:txBody>
          <a:bodyPr/>
          <a:lstStyle>
            <a:lvl1pPr>
              <a:defRPr/>
            </a:lvl1pPr>
          </a:lstStyle>
          <a:p>
            <a:pPr>
              <a:defRPr/>
            </a:pPr>
            <a:r>
              <a:rPr lang="en-US" dirty="0"/>
              <a:t>Copyright © 2018 by the McGraw-Hill Companies, Inc. All rights reserved.</a:t>
            </a:r>
          </a:p>
          <a:p>
            <a:pPr>
              <a:defRPr/>
            </a:pPr>
            <a:endParaRPr lang="en-US" dirty="0"/>
          </a:p>
          <a:p>
            <a:pPr>
              <a:defRPr/>
            </a:pPr>
            <a:endParaRPr lang="en-US" dirty="0"/>
          </a:p>
        </p:txBody>
      </p:sp>
      <p:sp>
        <p:nvSpPr>
          <p:cNvPr id="7" name="Slide Number Placeholder 5"/>
          <p:cNvSpPr>
            <a:spLocks noGrp="1"/>
          </p:cNvSpPr>
          <p:nvPr>
            <p:ph type="sldNum" sz="quarter" idx="11"/>
          </p:nvPr>
        </p:nvSpPr>
        <p:spPr>
          <a:xfrm>
            <a:off x="7010400" y="6418263"/>
            <a:ext cx="2133600" cy="365125"/>
          </a:xfrm>
        </p:spPr>
        <p:txBody>
          <a:bodyPr/>
          <a:lstStyle>
            <a:lvl1pPr>
              <a:defRPr/>
            </a:lvl1pPr>
          </a:lstStyle>
          <a:p>
            <a:pPr>
              <a:defRPr/>
            </a:pPr>
            <a:r>
              <a:rPr lang="en-US" dirty="0"/>
              <a:t>#-</a:t>
            </a:r>
            <a:fld id="{F3248B06-4763-4245-B74A-9492697E4671}" type="slidenum">
              <a:rPr lang="en-US"/>
              <a:pPr>
                <a:defRPr/>
              </a:pPr>
              <a:t>‹#›</a:t>
            </a:fld>
            <a:endParaRPr lang="en-US" dirty="0"/>
          </a:p>
        </p:txBody>
      </p:sp>
      <p:pic>
        <p:nvPicPr>
          <p:cNvPr id="1029" name="Picture 5"/>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32656"/>
            <a:ext cx="9144000" cy="7798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686614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a:defRPr/>
            </a:lvl1pPr>
          </a:lstStyle>
          <a:p>
            <a:pPr>
              <a:defRPr/>
            </a:pPr>
            <a:fld id="{6DF2BDDE-39FC-4E92-98D1-4B1B8235B5BC}" type="datetimeFigureOut">
              <a:rPr lang="en-US"/>
              <a:pPr>
                <a:defRPr/>
              </a:pPr>
              <a:t>8/20/2019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r>
              <a:rPr lang="en-US"/>
              <a:t>#-</a:t>
            </a:r>
            <a:fld id="{2DD6E755-0809-4C02-B925-7463A7C5E6F7}" type="slidenum">
              <a:rPr lang="en-US"/>
              <a:pPr>
                <a:defRPr/>
              </a:pPr>
              <a:t>‹#›</a:t>
            </a:fld>
            <a:endParaRPr lang="en-US"/>
          </a:p>
        </p:txBody>
      </p:sp>
    </p:spTree>
    <p:extLst>
      <p:ext uri="{BB962C8B-B14F-4D97-AF65-F5344CB8AC3E}">
        <p14:creationId xmlns:p14="http://schemas.microsoft.com/office/powerpoint/2010/main" val="16976974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356350"/>
            <a:ext cx="2133600" cy="365125"/>
          </a:xfrm>
          <a:prstGeom prst="rect">
            <a:avLst/>
          </a:prstGeom>
        </p:spPr>
        <p:txBody>
          <a:bodyPr/>
          <a:lstStyle>
            <a:lvl1pPr>
              <a:defRPr/>
            </a:lvl1pPr>
          </a:lstStyle>
          <a:p>
            <a:pPr>
              <a:defRPr/>
            </a:pPr>
            <a:fld id="{88F67242-FD57-47C7-AAE8-A0ED37CB53F8}" type="datetimeFigureOut">
              <a:rPr lang="en-US"/>
              <a:pPr>
                <a:defRPr/>
              </a:pPr>
              <a:t>8/20/2019</a:t>
            </a:fld>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r>
              <a:rPr lang="en-US"/>
              <a:t>#-</a:t>
            </a:r>
            <a:fld id="{7B059DDA-3297-498E-B0A5-9734F90466D3}" type="slidenum">
              <a:rPr lang="en-US"/>
              <a:pPr>
                <a:defRPr/>
              </a:pPr>
              <a:t>‹#›</a:t>
            </a:fld>
            <a:endParaRPr lang="en-US"/>
          </a:p>
        </p:txBody>
      </p:sp>
    </p:spTree>
    <p:extLst>
      <p:ext uri="{BB962C8B-B14F-4D97-AF65-F5344CB8AC3E}">
        <p14:creationId xmlns:p14="http://schemas.microsoft.com/office/powerpoint/2010/main" val="4891834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457200" y="6356350"/>
            <a:ext cx="2133600" cy="365125"/>
          </a:xfrm>
          <a:prstGeom prst="rect">
            <a:avLst/>
          </a:prstGeom>
        </p:spPr>
        <p:txBody>
          <a:bodyPr/>
          <a:lstStyle>
            <a:lvl1pPr>
              <a:defRPr/>
            </a:lvl1pPr>
          </a:lstStyle>
          <a:p>
            <a:pPr>
              <a:defRPr/>
            </a:pPr>
            <a:fld id="{0F03BF7A-5345-4A30-9A38-EF86FE5D94D8}" type="datetimeFigureOut">
              <a:rPr lang="en-US"/>
              <a:pPr>
                <a:defRPr/>
              </a:pPr>
              <a:t>8/20/2019</a:t>
            </a:fld>
            <a:endParaRPr lang="en-US"/>
          </a:p>
        </p:txBody>
      </p:sp>
      <p:sp>
        <p:nvSpPr>
          <p:cNvPr id="8" name="Footer Placeholder 7"/>
          <p:cNvSpPr>
            <a:spLocks noGrp="1"/>
          </p:cNvSpPr>
          <p:nvPr>
            <p:ph type="ftr" sz="quarter" idx="11"/>
          </p:nvPr>
        </p:nvSpPr>
        <p:spPr/>
        <p:txBody>
          <a:bodyPr/>
          <a:lstStyle>
            <a:lvl1pPr>
              <a:defRPr/>
            </a:lvl1pPr>
          </a:lstStyle>
          <a:p>
            <a:pPr>
              <a:defRPr/>
            </a:pPr>
            <a:endParaRPr lang="en-US"/>
          </a:p>
        </p:txBody>
      </p:sp>
      <p:sp>
        <p:nvSpPr>
          <p:cNvPr id="9" name="Slide Number Placeholder 8"/>
          <p:cNvSpPr>
            <a:spLocks noGrp="1"/>
          </p:cNvSpPr>
          <p:nvPr>
            <p:ph type="sldNum" sz="quarter" idx="12"/>
          </p:nvPr>
        </p:nvSpPr>
        <p:spPr/>
        <p:txBody>
          <a:bodyPr/>
          <a:lstStyle>
            <a:lvl1pPr>
              <a:defRPr/>
            </a:lvl1pPr>
          </a:lstStyle>
          <a:p>
            <a:pPr>
              <a:defRPr/>
            </a:pPr>
            <a:r>
              <a:rPr lang="en-US"/>
              <a:t>#-</a:t>
            </a:r>
            <a:fld id="{36F5297F-F1A3-4840-84E3-8B712E45D4F9}" type="slidenum">
              <a:rPr lang="en-US"/>
              <a:pPr>
                <a:defRPr/>
              </a:pPr>
              <a:t>‹#›</a:t>
            </a:fld>
            <a:endParaRPr lang="en-US"/>
          </a:p>
        </p:txBody>
      </p:sp>
    </p:spTree>
    <p:extLst>
      <p:ext uri="{BB962C8B-B14F-4D97-AF65-F5344CB8AC3E}">
        <p14:creationId xmlns:p14="http://schemas.microsoft.com/office/powerpoint/2010/main" val="16006128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457200" y="6356350"/>
            <a:ext cx="2133600" cy="365125"/>
          </a:xfrm>
          <a:prstGeom prst="rect">
            <a:avLst/>
          </a:prstGeom>
        </p:spPr>
        <p:txBody>
          <a:bodyPr/>
          <a:lstStyle>
            <a:lvl1pPr>
              <a:defRPr/>
            </a:lvl1pPr>
          </a:lstStyle>
          <a:p>
            <a:pPr>
              <a:defRPr/>
            </a:pPr>
            <a:fld id="{773732C6-CACF-4B1C-AD19-4582D8B3E021}" type="datetimeFigureOut">
              <a:rPr lang="en-US"/>
              <a:pPr>
                <a:defRPr/>
              </a:pPr>
              <a:t>8/20/2019</a:t>
            </a:fld>
            <a:endParaRPr lang="en-US"/>
          </a:p>
        </p:txBody>
      </p:sp>
      <p:sp>
        <p:nvSpPr>
          <p:cNvPr id="4" name="Footer Placeholder 3"/>
          <p:cNvSpPr>
            <a:spLocks noGrp="1"/>
          </p:cNvSpPr>
          <p:nvPr>
            <p:ph type="ftr" sz="quarter" idx="11"/>
          </p:nvPr>
        </p:nvSpPr>
        <p:spPr/>
        <p:txBody>
          <a:bodyPr/>
          <a:lstStyle>
            <a:lvl1pPr>
              <a:defRPr/>
            </a:lvl1pPr>
          </a:lstStyle>
          <a:p>
            <a:pPr>
              <a:defRPr/>
            </a:pPr>
            <a:endParaRPr lang="en-US"/>
          </a:p>
        </p:txBody>
      </p:sp>
      <p:sp>
        <p:nvSpPr>
          <p:cNvPr id="5" name="Slide Number Placeholder 4"/>
          <p:cNvSpPr>
            <a:spLocks noGrp="1"/>
          </p:cNvSpPr>
          <p:nvPr>
            <p:ph type="sldNum" sz="quarter" idx="12"/>
          </p:nvPr>
        </p:nvSpPr>
        <p:spPr/>
        <p:txBody>
          <a:bodyPr/>
          <a:lstStyle>
            <a:lvl1pPr>
              <a:defRPr/>
            </a:lvl1pPr>
          </a:lstStyle>
          <a:p>
            <a:pPr>
              <a:defRPr/>
            </a:pPr>
            <a:r>
              <a:rPr lang="en-US"/>
              <a:t>#-</a:t>
            </a:r>
            <a:fld id="{9548105B-C8A3-46B6-845E-25FA9312F6B4}" type="slidenum">
              <a:rPr lang="en-US"/>
              <a:pPr>
                <a:defRPr/>
              </a:pPr>
              <a:t>‹#›</a:t>
            </a:fld>
            <a:endParaRPr lang="en-US"/>
          </a:p>
        </p:txBody>
      </p:sp>
    </p:spTree>
    <p:extLst>
      <p:ext uri="{BB962C8B-B14F-4D97-AF65-F5344CB8AC3E}">
        <p14:creationId xmlns:p14="http://schemas.microsoft.com/office/powerpoint/2010/main" val="3502684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lvl1pPr>
              <a:defRPr/>
            </a:lvl1pPr>
          </a:lstStyle>
          <a:p>
            <a:pPr>
              <a:defRPr/>
            </a:pPr>
            <a:fld id="{E196D6B1-83E3-4894-93FC-7C67112AEB0D}" type="datetimeFigureOut">
              <a:rPr lang="en-US"/>
              <a:pPr>
                <a:defRPr/>
              </a:pPr>
              <a:t>8/20/2019</a:t>
            </a:fld>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pPr>
              <a:defRPr/>
            </a:pPr>
            <a:r>
              <a:rPr lang="en-US"/>
              <a:t>#-</a:t>
            </a:r>
            <a:fld id="{57708692-BBE0-4179-8DE5-1BFC48742BB2}" type="slidenum">
              <a:rPr lang="en-US"/>
              <a:pPr>
                <a:defRPr/>
              </a:pPr>
              <a:t>‹#›</a:t>
            </a:fld>
            <a:endParaRPr lang="en-US"/>
          </a:p>
        </p:txBody>
      </p:sp>
    </p:spTree>
    <p:extLst>
      <p:ext uri="{BB962C8B-B14F-4D97-AF65-F5344CB8AC3E}">
        <p14:creationId xmlns:p14="http://schemas.microsoft.com/office/powerpoint/2010/main" val="23692195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lvl1pPr>
              <a:defRPr/>
            </a:lvl1pPr>
          </a:lstStyle>
          <a:p>
            <a:pPr>
              <a:defRPr/>
            </a:pPr>
            <a:fld id="{B6857F62-3E2A-4A11-8A3F-8CA9D7657704}" type="datetimeFigureOut">
              <a:rPr lang="en-US"/>
              <a:pPr>
                <a:defRPr/>
              </a:pPr>
              <a:t>8/20/2019</a:t>
            </a:fld>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r>
              <a:rPr lang="en-US"/>
              <a:t>#-</a:t>
            </a:r>
            <a:fld id="{7FEAFFBC-73AA-4A22-B793-20417B47E189}" type="slidenum">
              <a:rPr lang="en-US"/>
              <a:pPr>
                <a:defRPr/>
              </a:pPr>
              <a:t>‹#›</a:t>
            </a:fld>
            <a:endParaRPr lang="en-US"/>
          </a:p>
        </p:txBody>
      </p:sp>
    </p:spTree>
    <p:extLst>
      <p:ext uri="{BB962C8B-B14F-4D97-AF65-F5344CB8AC3E}">
        <p14:creationId xmlns:p14="http://schemas.microsoft.com/office/powerpoint/2010/main" val="36423110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lvl1pPr>
              <a:defRPr/>
            </a:lvl1pPr>
          </a:lstStyle>
          <a:p>
            <a:pPr>
              <a:defRPr/>
            </a:pPr>
            <a:fld id="{76962DC2-36BB-4F8A-8814-BEA03D95CB97}" type="datetimeFigureOut">
              <a:rPr lang="en-US"/>
              <a:pPr>
                <a:defRPr/>
              </a:pPr>
              <a:t>8/20/2019</a:t>
            </a:fld>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r>
              <a:rPr lang="en-US"/>
              <a:t>#-</a:t>
            </a:r>
            <a:fld id="{CFC42D11-D6BE-4F07-A150-2FFF9EA51048}" type="slidenum">
              <a:rPr lang="en-US"/>
              <a:pPr>
                <a:defRPr/>
              </a:pPr>
              <a:t>‹#›</a:t>
            </a:fld>
            <a:endParaRPr lang="en-US"/>
          </a:p>
        </p:txBody>
      </p:sp>
    </p:spTree>
    <p:extLst>
      <p:ext uri="{BB962C8B-B14F-4D97-AF65-F5344CB8AC3E}">
        <p14:creationId xmlns:p14="http://schemas.microsoft.com/office/powerpoint/2010/main" val="1238304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066800" y="838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a:defRPr/>
            </a:lvl1pPr>
          </a:lstStyle>
          <a:p>
            <a:pPr>
              <a:defRPr/>
            </a:pPr>
            <a:fld id="{2D40D164-1D5D-47B9-B244-0D16CAA6E24C}" type="datetimeFigureOut">
              <a:rPr lang="en-US"/>
              <a:pPr>
                <a:defRPr/>
              </a:pPr>
              <a:t>8/20/2019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r>
              <a:rPr lang="en-US"/>
              <a:t>#-</a:t>
            </a:r>
            <a:fld id="{89DF0D06-F5CC-4F5E-808F-2A5C2F6A9BB8}" type="slidenum">
              <a:rPr lang="en-US"/>
              <a:pPr>
                <a:defRPr/>
              </a:pPr>
              <a:t>‹#›</a:t>
            </a:fld>
            <a:endParaRPr lang="en-US"/>
          </a:p>
        </p:txBody>
      </p:sp>
    </p:spTree>
    <p:extLst>
      <p:ext uri="{BB962C8B-B14F-4D97-AF65-F5344CB8AC3E}">
        <p14:creationId xmlns:p14="http://schemas.microsoft.com/office/powerpoint/2010/main" val="29465002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a:defRPr/>
            </a:lvl1pPr>
          </a:lstStyle>
          <a:p>
            <a:pPr>
              <a:defRPr/>
            </a:pPr>
            <a:fld id="{A29EA34D-E008-4243-9AB5-A9A5F0616AF0}" type="datetimeFigureOut">
              <a:rPr lang="en-US"/>
              <a:pPr>
                <a:defRPr/>
              </a:pPr>
              <a:t>8/20/2019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r>
              <a:rPr lang="en-US"/>
              <a:t>#-</a:t>
            </a:r>
            <a:fld id="{9ACB7D3D-728E-4873-8E3A-A16F79E5B528}" type="slidenum">
              <a:rPr lang="en-US"/>
              <a:pPr>
                <a:defRPr/>
              </a:pPr>
              <a:t>‹#›</a:t>
            </a:fld>
            <a:endParaRPr lang="en-US"/>
          </a:p>
        </p:txBody>
      </p:sp>
    </p:spTree>
    <p:extLst>
      <p:ext uri="{BB962C8B-B14F-4D97-AF65-F5344CB8AC3E}">
        <p14:creationId xmlns:p14="http://schemas.microsoft.com/office/powerpoint/2010/main" val="29653282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6848" y="122727"/>
            <a:ext cx="8230306" cy="1295033"/>
          </a:xfrm>
        </p:spPr>
        <p:txBody>
          <a:bodyPr/>
          <a:lstStyle/>
          <a:p>
            <a:r>
              <a:rPr lang="en-US"/>
              <a:t>Click to edit Master title style</a:t>
            </a:r>
          </a:p>
        </p:txBody>
      </p:sp>
      <p:sp>
        <p:nvSpPr>
          <p:cNvPr id="3" name="Table Placeholder 2"/>
          <p:cNvSpPr>
            <a:spLocks noGrp="1"/>
          </p:cNvSpPr>
          <p:nvPr>
            <p:ph type="tbl" idx="1"/>
          </p:nvPr>
        </p:nvSpPr>
        <p:spPr>
          <a:xfrm>
            <a:off x="456848" y="1719996"/>
            <a:ext cx="8230306" cy="4410808"/>
          </a:xfrm>
          <a:prstGeom prst="rect">
            <a:avLst/>
          </a:prstGeom>
        </p:spPr>
        <p:txBody>
          <a:bodyPr/>
          <a:lstStyle/>
          <a:p>
            <a:pPr lvl="0"/>
            <a:endParaRPr lang="en-US" noProof="0"/>
          </a:p>
        </p:txBody>
      </p:sp>
      <p:sp>
        <p:nvSpPr>
          <p:cNvPr id="4" name="Rectangle 5"/>
          <p:cNvSpPr>
            <a:spLocks noGrp="1" noChangeArrowheads="1"/>
          </p:cNvSpPr>
          <p:nvPr>
            <p:ph type="dt" sz="half" idx="10"/>
          </p:nvPr>
        </p:nvSpPr>
        <p:spPr>
          <a:xfrm>
            <a:off x="66675" y="6248400"/>
            <a:ext cx="2135188" cy="457200"/>
          </a:xfrm>
          <a:prstGeom prst="rect">
            <a:avLst/>
          </a:prstGeom>
        </p:spPr>
        <p:txBody>
          <a:bodyPr lIns="103236" tIns="51618" rIns="103236" bIns="51618"/>
          <a:lstStyle>
            <a:lvl1pPr>
              <a:defRPr/>
            </a:lvl1pPr>
          </a:lstStyle>
          <a:p>
            <a:pPr>
              <a:defRPr/>
            </a:pPr>
            <a:endParaRPr lang="en-US" altLang="en-US"/>
          </a:p>
        </p:txBody>
      </p:sp>
    </p:spTree>
    <p:extLst>
      <p:ext uri="{BB962C8B-B14F-4D97-AF65-F5344CB8AC3E}">
        <p14:creationId xmlns:p14="http://schemas.microsoft.com/office/powerpoint/2010/main" val="1549588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5029200"/>
            <a:ext cx="82296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Chapter Title</a:t>
            </a:r>
          </a:p>
        </p:txBody>
      </p:sp>
      <p:sp>
        <p:nvSpPr>
          <p:cNvPr id="5" name="Footer Placeholder 4"/>
          <p:cNvSpPr>
            <a:spLocks noGrp="1"/>
          </p:cNvSpPr>
          <p:nvPr>
            <p:ph type="ftr" sz="quarter" idx="3"/>
          </p:nvPr>
        </p:nvSpPr>
        <p:spPr>
          <a:xfrm>
            <a:off x="5867400" y="6629400"/>
            <a:ext cx="2895600" cy="361950"/>
          </a:xfrm>
          <a:prstGeom prst="rect">
            <a:avLst/>
          </a:prstGeom>
        </p:spPr>
        <p:txBody>
          <a:bodyPr vert="horz" lIns="91440" tIns="45720" rIns="91440" bIns="45720" rtlCol="0" anchor="ctr"/>
          <a:lstStyle>
            <a:lvl1pPr algn="r">
              <a:defRPr sz="900">
                <a:solidFill>
                  <a:schemeClr val="tx1"/>
                </a:solidFill>
              </a:defRPr>
            </a:lvl1pPr>
          </a:lstStyle>
          <a:p>
            <a:pPr>
              <a:defRPr/>
            </a:pPr>
            <a:r>
              <a:rPr lang="en-US" dirty="0"/>
              <a:t>Copyright © 2018 by the McGraw-Hill Companies, Inc. All rights reserved.</a:t>
            </a:r>
          </a:p>
          <a:p>
            <a:pPr>
              <a:defRPr/>
            </a:pPr>
            <a:endParaRPr lang="en-US" dirty="0"/>
          </a:p>
          <a:p>
            <a:pPr>
              <a:defRPr/>
            </a:pPr>
            <a:endParaRPr lang="en-US" dirty="0"/>
          </a:p>
        </p:txBody>
      </p:sp>
      <p:sp>
        <p:nvSpPr>
          <p:cNvPr id="6" name="Slide Number Placeholder 5"/>
          <p:cNvSpPr>
            <a:spLocks noGrp="1"/>
          </p:cNvSpPr>
          <p:nvPr>
            <p:ph type="sldNum" sz="quarter" idx="4"/>
          </p:nvPr>
        </p:nvSpPr>
        <p:spPr>
          <a:xfrm>
            <a:off x="7010400" y="6492875"/>
            <a:ext cx="2133600" cy="365125"/>
          </a:xfrm>
          <a:prstGeom prst="rect">
            <a:avLst/>
          </a:prstGeom>
        </p:spPr>
        <p:txBody>
          <a:bodyPr vert="horz" lIns="91440" tIns="45720" rIns="91440" bIns="45720" rtlCol="0" anchor="ctr"/>
          <a:lstStyle>
            <a:lvl1pPr algn="r">
              <a:defRPr sz="1000">
                <a:solidFill>
                  <a:schemeClr val="tx1"/>
                </a:solidFill>
              </a:defRPr>
            </a:lvl1pPr>
          </a:lstStyle>
          <a:p>
            <a:pPr>
              <a:defRPr/>
            </a:pPr>
            <a:r>
              <a:rPr lang="en-US"/>
              <a:t>#-</a:t>
            </a:r>
            <a:fld id="{5E6ADDC6-E138-4E00-8EB5-46BBFC937533}"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54" r:id="rId1"/>
    <p:sldLayoutId id="2147483755" r:id="rId2"/>
    <p:sldLayoutId id="2147483756" r:id="rId3"/>
    <p:sldLayoutId id="2147483757" r:id="rId4"/>
    <p:sldLayoutId id="2147483758" r:id="rId5"/>
    <p:sldLayoutId id="2147483759" r:id="rId6"/>
    <p:sldLayoutId id="2147483760" r:id="rId7"/>
    <p:sldLayoutId id="2147483761" r:id="rId8"/>
    <p:sldLayoutId id="2147483762" r:id="rId9"/>
    <p:sldLayoutId id="2147483763" r:id="rId10"/>
    <p:sldLayoutId id="2147483764" r:id="rId11"/>
    <p:sldLayoutId id="2147483765" r:id="rId12"/>
  </p:sldLayoutIdLst>
  <p:txStyles>
    <p:titleStyle>
      <a:lvl1pPr algn="ctr" rtl="0" eaLnBrk="0" fontAlgn="base" hangingPunct="0">
        <a:spcBef>
          <a:spcPct val="0"/>
        </a:spcBef>
        <a:spcAft>
          <a:spcPct val="0"/>
        </a:spcAft>
        <a:defRPr sz="5400" b="1" kern="1200">
          <a:solidFill>
            <a:srgbClr val="C05533"/>
          </a:solidFill>
          <a:latin typeface="Arial Narrow" panose="020B0606020202030204" pitchFamily="34" charset="0"/>
          <a:ea typeface="+mj-ea"/>
          <a:cs typeface="+mj-cs"/>
        </a:defRPr>
      </a:lvl1pPr>
      <a:lvl2pPr algn="ctr" rtl="0" eaLnBrk="0" fontAlgn="base" hangingPunct="0">
        <a:spcBef>
          <a:spcPct val="0"/>
        </a:spcBef>
        <a:spcAft>
          <a:spcPct val="0"/>
        </a:spcAft>
        <a:defRPr sz="5400" b="1">
          <a:solidFill>
            <a:srgbClr val="C05533"/>
          </a:solidFill>
          <a:latin typeface="Arial Narrow" pitchFamily="34" charset="0"/>
        </a:defRPr>
      </a:lvl2pPr>
      <a:lvl3pPr algn="ctr" rtl="0" eaLnBrk="0" fontAlgn="base" hangingPunct="0">
        <a:spcBef>
          <a:spcPct val="0"/>
        </a:spcBef>
        <a:spcAft>
          <a:spcPct val="0"/>
        </a:spcAft>
        <a:defRPr sz="5400" b="1">
          <a:solidFill>
            <a:srgbClr val="C05533"/>
          </a:solidFill>
          <a:latin typeface="Arial Narrow" pitchFamily="34" charset="0"/>
        </a:defRPr>
      </a:lvl3pPr>
      <a:lvl4pPr algn="ctr" rtl="0" eaLnBrk="0" fontAlgn="base" hangingPunct="0">
        <a:spcBef>
          <a:spcPct val="0"/>
        </a:spcBef>
        <a:spcAft>
          <a:spcPct val="0"/>
        </a:spcAft>
        <a:defRPr sz="5400" b="1">
          <a:solidFill>
            <a:srgbClr val="C05533"/>
          </a:solidFill>
          <a:latin typeface="Arial Narrow" pitchFamily="34" charset="0"/>
        </a:defRPr>
      </a:lvl4pPr>
      <a:lvl5pPr algn="ctr" rtl="0" eaLnBrk="0" fontAlgn="base" hangingPunct="0">
        <a:spcBef>
          <a:spcPct val="0"/>
        </a:spcBef>
        <a:spcAft>
          <a:spcPct val="0"/>
        </a:spcAft>
        <a:defRPr sz="5400" b="1">
          <a:solidFill>
            <a:srgbClr val="C05533"/>
          </a:solidFill>
          <a:latin typeface="Arial Narrow" pitchFamily="34" charset="0"/>
        </a:defRPr>
      </a:lvl5pPr>
      <a:lvl6pPr marL="457200" algn="ctr" rtl="0" fontAlgn="base">
        <a:spcBef>
          <a:spcPct val="0"/>
        </a:spcBef>
        <a:spcAft>
          <a:spcPct val="0"/>
        </a:spcAft>
        <a:defRPr sz="5400" b="1">
          <a:solidFill>
            <a:srgbClr val="C05533"/>
          </a:solidFill>
          <a:latin typeface="Arial Narrow" pitchFamily="34" charset="0"/>
        </a:defRPr>
      </a:lvl6pPr>
      <a:lvl7pPr marL="914400" algn="ctr" rtl="0" fontAlgn="base">
        <a:spcBef>
          <a:spcPct val="0"/>
        </a:spcBef>
        <a:spcAft>
          <a:spcPct val="0"/>
        </a:spcAft>
        <a:defRPr sz="5400" b="1">
          <a:solidFill>
            <a:srgbClr val="C05533"/>
          </a:solidFill>
          <a:latin typeface="Arial Narrow" pitchFamily="34" charset="0"/>
        </a:defRPr>
      </a:lvl7pPr>
      <a:lvl8pPr marL="1371600" algn="ctr" rtl="0" fontAlgn="base">
        <a:spcBef>
          <a:spcPct val="0"/>
        </a:spcBef>
        <a:spcAft>
          <a:spcPct val="0"/>
        </a:spcAft>
        <a:defRPr sz="5400" b="1">
          <a:solidFill>
            <a:srgbClr val="C05533"/>
          </a:solidFill>
          <a:latin typeface="Arial Narrow" pitchFamily="34" charset="0"/>
        </a:defRPr>
      </a:lvl8pPr>
      <a:lvl9pPr marL="1828800" algn="ctr" rtl="0" fontAlgn="base">
        <a:spcBef>
          <a:spcPct val="0"/>
        </a:spcBef>
        <a:spcAft>
          <a:spcPct val="0"/>
        </a:spcAft>
        <a:defRPr sz="5400" b="1">
          <a:solidFill>
            <a:srgbClr val="C05533"/>
          </a:solidFill>
          <a:latin typeface="Arial Narrow"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subTitle"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z="3600"/>
              <a:t>Chapter One</a:t>
            </a:r>
          </a:p>
        </p:txBody>
      </p:sp>
      <p:sp>
        <p:nvSpPr>
          <p:cNvPr id="14339" name="Rectangle 20"/>
          <p:cNvSpPr>
            <a:spLocks noGrp="1" noChangeArrowheads="1"/>
          </p:cNvSpPr>
          <p:nvPr>
            <p:ph type="ftr" sz="quarter" idx="10"/>
          </p:nvPr>
        </p:nvSpPr>
        <p:spPr bwMode="auto">
          <a:xfrm>
            <a:off x="5181600" y="6477000"/>
            <a:ext cx="3983038" cy="5143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14340" name="Title 1"/>
          <p:cNvSpPr>
            <a:spLocks noGrp="1"/>
          </p:cNvSpPr>
          <p:nvPr>
            <p:ph type="title"/>
          </p:nvPr>
        </p:nvSpPr>
        <p:spPr>
          <a:xfrm>
            <a:off x="0" y="5181600"/>
            <a:ext cx="9144000" cy="990600"/>
          </a:xfrm>
        </p:spPr>
        <p:txBody>
          <a:bodyPr/>
          <a:lstStyle/>
          <a:p>
            <a:pPr eaLnBrk="1" hangingPunct="1"/>
            <a:r>
              <a:rPr lang="en-US" altLang="en-US" sz="4700"/>
              <a:t>Globalization &amp; the Multinational Firm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type="title"/>
          </p:nvPr>
        </p:nvSpPr>
        <p:spPr>
          <a:xfrm>
            <a:off x="533400" y="914400"/>
            <a:ext cx="8229600" cy="1295400"/>
          </a:xfrm>
        </p:spPr>
        <p:txBody>
          <a:bodyPr lIns="91435" tIns="45718" rIns="91435" bIns="45718"/>
          <a:lstStyle/>
          <a:p>
            <a:pPr eaLnBrk="1" hangingPunct="1"/>
            <a:r>
              <a:rPr lang="en-US" altLang="en-US"/>
              <a:t>Chapter One Outline</a:t>
            </a:r>
          </a:p>
        </p:txBody>
      </p:sp>
      <p:sp>
        <p:nvSpPr>
          <p:cNvPr id="15363" name="Rectangle 2"/>
          <p:cNvSpPr>
            <a:spLocks noGrp="1" noChangeArrowheads="1"/>
          </p:cNvSpPr>
          <p:nvPr>
            <p:ph idx="1"/>
          </p:nvPr>
        </p:nvSpPr>
        <p:spPr bwMode="auto">
          <a:xfrm>
            <a:off x="254000" y="1846263"/>
            <a:ext cx="8551863" cy="42497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1" tIns="46036" rIns="92071" bIns="46036" numCol="1" anchor="t" anchorCtr="0" compatLnSpc="1">
            <a:prstTxWarp prst="textNoShape">
              <a:avLst/>
            </a:prstTxWarp>
          </a:bodyPr>
          <a:lstStyle/>
          <a:p>
            <a:pPr marL="385763" indent="-385763" defTabSz="1031875" eaLnBrk="1" hangingPunct="1"/>
            <a:r>
              <a:rPr lang="en-US" altLang="en-US" sz="2800" dirty="0"/>
              <a:t>What’s Special about “International” Finance?</a:t>
            </a:r>
          </a:p>
          <a:p>
            <a:pPr marL="385763" indent="-385763" defTabSz="1031875" eaLnBrk="1" hangingPunct="1"/>
            <a:r>
              <a:rPr lang="en-US" altLang="en-US" sz="2800" dirty="0"/>
              <a:t>Goals for International Financial Management</a:t>
            </a:r>
          </a:p>
          <a:p>
            <a:pPr marL="385763" indent="-385763" defTabSz="1031875" eaLnBrk="1" hangingPunct="1"/>
            <a:r>
              <a:rPr lang="en-US" altLang="en-US" sz="2800" dirty="0"/>
              <a:t>Globalization of the World Economy</a:t>
            </a:r>
          </a:p>
          <a:p>
            <a:pPr marL="385763" indent="-385763" defTabSz="1031875" eaLnBrk="1" hangingPunct="1"/>
            <a:r>
              <a:rPr lang="en-US" altLang="en-US" sz="2800" dirty="0"/>
              <a:t>Multinational Corporations</a:t>
            </a:r>
          </a:p>
          <a:p>
            <a:pPr marL="385763" indent="-385763" defTabSz="1031875" eaLnBrk="1" hangingPunct="1"/>
            <a:r>
              <a:rPr lang="en-US" altLang="en-US" sz="2800" dirty="0"/>
              <a:t>Summary</a:t>
            </a:r>
          </a:p>
        </p:txBody>
      </p:sp>
      <p:sp>
        <p:nvSpPr>
          <p:cNvPr id="15364" name="Rectangle 20"/>
          <p:cNvSpPr>
            <a:spLocks noGrp="1" noChangeArrowheads="1"/>
          </p:cNvSpPr>
          <p:nvPr>
            <p:ph type="ftr" sz="quarter" idx="10"/>
          </p:nvPr>
        </p:nvSpPr>
        <p:spPr bwMode="auto">
          <a:xfrm>
            <a:off x="4800600" y="6523038"/>
            <a:ext cx="40386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15365"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a:cs typeface="Arial" charset="0"/>
              </a:rPr>
              <a:t>1-</a:t>
            </a:r>
            <a:fld id="{2F7192D0-E742-48DA-88B7-093C6CB40A7E}" type="slidenum">
              <a:rPr lang="en-US" altLang="en-US" sz="900">
                <a:cs typeface="Arial" charset="0"/>
              </a:rPr>
              <a:pPr algn="r" eaLnBrk="1" hangingPunct="1"/>
              <a:t>2</a:t>
            </a:fld>
            <a:endParaRPr lang="en-US" altLang="en-US" sz="1000" dirty="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0" y="914400"/>
            <a:ext cx="9144000" cy="990600"/>
          </a:xfrm>
        </p:spPr>
        <p:txBody>
          <a:bodyPr lIns="92071" tIns="46036" rIns="92071" bIns="46036" rtlCol="0">
            <a:noAutofit/>
          </a:bodyPr>
          <a:lstStyle/>
          <a:p>
            <a:pPr eaLnBrk="1" fontAlgn="auto" hangingPunct="1">
              <a:spcAft>
                <a:spcPts val="0"/>
              </a:spcAft>
              <a:defRPr/>
            </a:pPr>
            <a:r>
              <a:rPr lang="en-US" altLang="en-US" sz="3600" dirty="0"/>
              <a:t>What’s Special about “International” Finance?</a:t>
            </a:r>
          </a:p>
        </p:txBody>
      </p:sp>
      <p:sp>
        <p:nvSpPr>
          <p:cNvPr id="16387" name="Rectangle 3"/>
          <p:cNvSpPr>
            <a:spLocks noGrp="1" noChangeArrowheads="1"/>
          </p:cNvSpPr>
          <p:nvPr>
            <p:ph idx="1"/>
          </p:nvPr>
        </p:nvSpPr>
        <p:spPr bwMode="auto">
          <a:xfrm>
            <a:off x="0" y="1752600"/>
            <a:ext cx="9220200" cy="45259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1" tIns="46036" rIns="92071" bIns="46036" numCol="1" anchor="t" anchorCtr="0" compatLnSpc="1">
            <a:prstTxWarp prst="textNoShape">
              <a:avLst/>
            </a:prstTxWarp>
          </a:bodyPr>
          <a:lstStyle/>
          <a:p>
            <a:pPr eaLnBrk="1" hangingPunct="1"/>
            <a:endParaRPr lang="en-US" altLang="en-US" dirty="0"/>
          </a:p>
          <a:p>
            <a:pPr eaLnBrk="1" hangingPunct="1"/>
            <a:r>
              <a:rPr lang="en-US" altLang="en-US" sz="2800" dirty="0"/>
              <a:t>Foreign Exchange Risk and Political Risks</a:t>
            </a:r>
          </a:p>
          <a:p>
            <a:pPr eaLnBrk="1" hangingPunct="1"/>
            <a:r>
              <a:rPr lang="en-US" altLang="en-US" sz="2800" dirty="0"/>
              <a:t>Market Imperfections</a:t>
            </a:r>
          </a:p>
          <a:p>
            <a:pPr eaLnBrk="1" hangingPunct="1"/>
            <a:r>
              <a:rPr lang="en-US" altLang="en-US" sz="2800" dirty="0"/>
              <a:t>Expanded Opportunity Set</a:t>
            </a:r>
          </a:p>
        </p:txBody>
      </p:sp>
      <p:sp>
        <p:nvSpPr>
          <p:cNvPr id="16388" name="Rectangle 20"/>
          <p:cNvSpPr>
            <a:spLocks noGrp="1" noChangeArrowheads="1"/>
          </p:cNvSpPr>
          <p:nvPr>
            <p:ph type="ftr" sz="quarter" idx="10"/>
          </p:nvPr>
        </p:nvSpPr>
        <p:spPr bwMode="auto">
          <a:xfrm>
            <a:off x="4724400" y="6523038"/>
            <a:ext cx="41148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16389"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1470271F-B8C3-4E8F-B19E-EB859E8F5752}" type="slidenum">
              <a:rPr lang="en-US" altLang="en-US" sz="900">
                <a:cs typeface="Arial" charset="0"/>
              </a:rPr>
              <a:pPr algn="r" eaLnBrk="1" hangingPunct="1"/>
              <a:t>3</a:t>
            </a:fld>
            <a:endParaRPr lang="en-US" altLang="en-US" sz="1000">
              <a:cs typeface="Arial"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idx="1"/>
          </p:nvPr>
        </p:nvSpPr>
        <p:spPr>
          <a:xfrm>
            <a:off x="0" y="1752600"/>
            <a:ext cx="9144000" cy="4608513"/>
          </a:xfrm>
        </p:spPr>
        <p:txBody>
          <a:bodyPr lIns="92071" tIns="46036" rIns="92071" bIns="46036"/>
          <a:lstStyle/>
          <a:p>
            <a:pPr marL="385763" indent="-385763" defTabSz="1031875" eaLnBrk="1" fontAlgn="auto" hangingPunct="1">
              <a:spcAft>
                <a:spcPts val="0"/>
              </a:spcAft>
              <a:buFont typeface="Arial" panose="020B0604020202020204" pitchFamily="34" charset="0"/>
              <a:buChar char="•"/>
              <a:defRPr/>
            </a:pPr>
            <a:endParaRPr lang="en-US" altLang="en-US" dirty="0"/>
          </a:p>
          <a:p>
            <a:pPr marL="339725" indent="-339725" defTabSz="1031875" eaLnBrk="1" fontAlgn="auto" hangingPunct="1">
              <a:spcAft>
                <a:spcPts val="0"/>
              </a:spcAft>
              <a:buFont typeface="Arial" panose="020B0604020202020204" pitchFamily="34" charset="0"/>
              <a:buChar char="•"/>
              <a:defRPr/>
            </a:pPr>
            <a:r>
              <a:rPr lang="en-US" altLang="en-US" sz="2800" dirty="0"/>
              <a:t>Foreign Exchange Risk</a:t>
            </a:r>
          </a:p>
          <a:p>
            <a:pPr marL="838200" lvl="1" indent="-322263" defTabSz="1031875" eaLnBrk="1" fontAlgn="auto" hangingPunct="1">
              <a:spcAft>
                <a:spcPts val="0"/>
              </a:spcAft>
              <a:buFont typeface="Arial" panose="020B0604020202020204" pitchFamily="34" charset="0"/>
              <a:buChar char="–"/>
              <a:defRPr/>
            </a:pPr>
            <a:r>
              <a:rPr lang="en-US" altLang="en-US" sz="2000" dirty="0"/>
              <a:t>This is risk that foreign currency profits may evaporate in local currency terms due to unanticipated unfavorable exchange rate movements.</a:t>
            </a:r>
          </a:p>
          <a:p>
            <a:pPr marL="838200" lvl="1" indent="-322263" defTabSz="1031875" eaLnBrk="1" fontAlgn="auto" hangingPunct="1">
              <a:spcAft>
                <a:spcPts val="0"/>
              </a:spcAft>
              <a:buFont typeface="Arial" panose="020B0604020202020204" pitchFamily="34" charset="0"/>
              <a:buChar char="–"/>
              <a:defRPr/>
            </a:pPr>
            <a:r>
              <a:rPr lang="en-US" altLang="en-US" sz="2000" dirty="0"/>
              <a:t>Suppose $1 = </a:t>
            </a:r>
            <a:r>
              <a:rPr lang="en-US" altLang="en-US" sz="2000" dirty="0">
                <a:cs typeface="Times New Roman" pitchFamily="18" charset="0"/>
              </a:rPr>
              <a:t>¥100 and you buy 10 shares of Toyota at ¥10,000 per share. (cost USD1,000)</a:t>
            </a:r>
          </a:p>
          <a:p>
            <a:pPr marL="838200" lvl="1" indent="-322263" defTabSz="1031875" eaLnBrk="1" fontAlgn="auto" hangingPunct="1">
              <a:spcAft>
                <a:spcPts val="0"/>
              </a:spcAft>
              <a:buFont typeface="Arial" panose="020B0604020202020204" pitchFamily="34" charset="0"/>
              <a:buChar char="–"/>
              <a:defRPr/>
            </a:pPr>
            <a:r>
              <a:rPr lang="en-US" altLang="en-US" sz="2000" dirty="0">
                <a:cs typeface="Times New Roman" pitchFamily="18" charset="0"/>
              </a:rPr>
              <a:t>When you sell the shares, the investment is worth ten percent more in yen: ¥110,000. </a:t>
            </a:r>
          </a:p>
          <a:p>
            <a:pPr marL="838200" lvl="1" indent="-322263" defTabSz="1031875" eaLnBrk="1" fontAlgn="auto" hangingPunct="1">
              <a:spcAft>
                <a:spcPts val="0"/>
              </a:spcAft>
              <a:buFont typeface="Arial" panose="020B0604020202020204" pitchFamily="34" charset="0"/>
              <a:buChar char="–"/>
              <a:defRPr/>
            </a:pPr>
            <a:r>
              <a:rPr lang="en-US" altLang="en-US" sz="2000" dirty="0">
                <a:cs typeface="Times New Roman" pitchFamily="18" charset="0"/>
              </a:rPr>
              <a:t>But, if the yen has depreciated to </a:t>
            </a:r>
            <a:r>
              <a:rPr lang="en-US" altLang="en-US" sz="2000" dirty="0"/>
              <a:t>$1 = </a:t>
            </a:r>
            <a:r>
              <a:rPr lang="en-US" altLang="en-US" sz="2000" dirty="0">
                <a:cs typeface="Times New Roman" pitchFamily="18" charset="0"/>
              </a:rPr>
              <a:t>¥120, your investment has actually </a:t>
            </a:r>
            <a:r>
              <a:rPr lang="en-US" altLang="en-US" sz="2000" i="1" dirty="0">
                <a:cs typeface="Times New Roman" pitchFamily="18" charset="0"/>
              </a:rPr>
              <a:t>lost</a:t>
            </a:r>
            <a:r>
              <a:rPr lang="en-US" altLang="en-US" sz="2000" dirty="0">
                <a:cs typeface="Times New Roman" pitchFamily="18" charset="0"/>
              </a:rPr>
              <a:t> money in U.S. dollar terms:</a:t>
            </a:r>
          </a:p>
        </p:txBody>
      </p:sp>
      <p:sp>
        <p:nvSpPr>
          <p:cNvPr id="8" name="Rectangle 2"/>
          <p:cNvSpPr>
            <a:spLocks noGrp="1" noChangeArrowheads="1"/>
          </p:cNvSpPr>
          <p:nvPr>
            <p:ph type="title"/>
          </p:nvPr>
        </p:nvSpPr>
        <p:spPr/>
        <p:txBody>
          <a:bodyPr lIns="92071" tIns="46036" rIns="92071" bIns="46036" rtlCol="0">
            <a:noAutofit/>
          </a:bodyPr>
          <a:lstStyle/>
          <a:p>
            <a:pPr eaLnBrk="1" fontAlgn="auto" hangingPunct="1">
              <a:spcAft>
                <a:spcPts val="0"/>
              </a:spcAft>
              <a:defRPr/>
            </a:pPr>
            <a:r>
              <a:rPr lang="en-US" altLang="en-US" sz="3600" dirty="0"/>
              <a:t>What’s Special about “International” Finance: Foreign Exchange Risk</a:t>
            </a:r>
          </a:p>
        </p:txBody>
      </p:sp>
      <p:sp>
        <p:nvSpPr>
          <p:cNvPr id="17412" name="Rectangle 20"/>
          <p:cNvSpPr>
            <a:spLocks noGrp="1" noChangeArrowheads="1"/>
          </p:cNvSpPr>
          <p:nvPr>
            <p:ph type="ftr" sz="quarter" idx="10"/>
          </p:nvPr>
        </p:nvSpPr>
        <p:spPr bwMode="auto">
          <a:xfrm>
            <a:off x="4800600" y="6523038"/>
            <a:ext cx="4038600" cy="4873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17413"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7C214597-E14C-4637-9EE8-6D2A717E2AC6}" type="slidenum">
              <a:rPr lang="en-US" altLang="en-US" sz="900">
                <a:cs typeface="Arial" charset="0"/>
              </a:rPr>
              <a:pPr algn="r" eaLnBrk="1" hangingPunct="1"/>
              <a:t>4</a:t>
            </a:fld>
            <a:endParaRPr lang="en-US" altLang="en-US" sz="1000">
              <a:cs typeface="Arial" charset="0"/>
            </a:endParaRPr>
          </a:p>
        </p:txBody>
      </p:sp>
      <p:grpSp>
        <p:nvGrpSpPr>
          <p:cNvPr id="4" name="Group 3"/>
          <p:cNvGrpSpPr/>
          <p:nvPr/>
        </p:nvGrpSpPr>
        <p:grpSpPr>
          <a:xfrm>
            <a:off x="762000" y="5486400"/>
            <a:ext cx="3710740" cy="893902"/>
            <a:chOff x="762000" y="5486400"/>
            <a:chExt cx="3710740" cy="893902"/>
          </a:xfrm>
        </p:grpSpPr>
        <mc:AlternateContent xmlns:mc="http://schemas.openxmlformats.org/markup-compatibility/2006" xmlns:a14="http://schemas.microsoft.com/office/drawing/2010/main">
          <mc:Choice Requires="a14">
            <p:sp>
              <p:nvSpPr>
                <p:cNvPr id="7" name="TextBox 6"/>
                <p:cNvSpPr txBox="1"/>
                <p:nvPr/>
              </p:nvSpPr>
              <p:spPr>
                <a:xfrm>
                  <a:off x="1043740" y="5843232"/>
                  <a:ext cx="3429000" cy="537070"/>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$1,000</m:t>
                        </m:r>
                        <m:r>
                          <a:rPr lang="en-US" i="1" smtClean="0">
                            <a:latin typeface="Cambria Math" panose="02040503050406030204" pitchFamily="18" charset="0"/>
                          </a:rPr>
                          <m:t>=</m:t>
                        </m:r>
                        <m:r>
                          <a:rPr lang="en-US" i="1">
                            <a:latin typeface="Cambria Math" panose="02040503050406030204" pitchFamily="18" charset="0"/>
                            <a:ea typeface="Cambria Math" panose="02040503050406030204" pitchFamily="18" charset="0"/>
                          </a:rPr>
                          <m:t>¥</m:t>
                        </m:r>
                        <m:r>
                          <a:rPr lang="en-US" b="0" i="1" smtClean="0">
                            <a:latin typeface="Cambria Math" panose="02040503050406030204" pitchFamily="18" charset="0"/>
                          </a:rPr>
                          <m:t>100,000</m:t>
                        </m:r>
                        <m:r>
                          <a:rPr lang="en-US" b="0" i="1" smtClean="0">
                            <a:latin typeface="Cambria Math" panose="02040503050406030204" pitchFamily="18" charset="0"/>
                            <a:ea typeface="Cambria Math" panose="02040503050406030204" pitchFamily="18" charset="0"/>
                          </a:rPr>
                          <m:t>×</m:t>
                        </m:r>
                        <m:f>
                          <m:fPr>
                            <m:ctrlPr>
                              <a:rPr lang="en-US" b="0" i="1" smtClean="0">
                                <a:latin typeface="Cambria Math" panose="02040503050406030204" pitchFamily="18" charset="0"/>
                                <a:ea typeface="Cambria Math" panose="02040503050406030204" pitchFamily="18" charset="0"/>
                              </a:rPr>
                            </m:ctrlPr>
                          </m:fPr>
                          <m:num>
                            <m:r>
                              <a:rPr lang="en-US" b="0" i="1" smtClean="0">
                                <a:latin typeface="Cambria Math" panose="02040503050406030204" pitchFamily="18" charset="0"/>
                                <a:ea typeface="Cambria Math" panose="02040503050406030204" pitchFamily="18" charset="0"/>
                              </a:rPr>
                              <m:t>$1</m:t>
                            </m:r>
                          </m:num>
                          <m:den>
                            <m:r>
                              <a:rPr lang="en-US" b="0" i="1" smtClean="0">
                                <a:latin typeface="Cambria Math" panose="02040503050406030204" pitchFamily="18" charset="0"/>
                                <a:ea typeface="Cambria Math" panose="02040503050406030204" pitchFamily="18" charset="0"/>
                              </a:rPr>
                              <m:t>¥100</m:t>
                            </m:r>
                          </m:den>
                        </m:f>
                      </m:oMath>
                    </m:oMathPara>
                  </a14:m>
                  <a:endParaRPr lang="en-US" dirty="0"/>
                </a:p>
              </p:txBody>
            </p:sp>
          </mc:Choice>
          <mc:Fallback xmlns="">
            <p:sp>
              <p:nvSpPr>
                <p:cNvPr id="7" name="TextBox 6"/>
                <p:cNvSpPr txBox="1">
                  <a:spLocks noRot="1" noChangeAspect="1" noMove="1" noResize="1" noEditPoints="1" noAdjustHandles="1" noChangeArrowheads="1" noChangeShapeType="1" noTextEdit="1"/>
                </p:cNvSpPr>
                <p:nvPr/>
              </p:nvSpPr>
              <p:spPr>
                <a:xfrm>
                  <a:off x="1043740" y="5843232"/>
                  <a:ext cx="3429000" cy="537070"/>
                </a:xfrm>
                <a:prstGeom prst="rect">
                  <a:avLst/>
                </a:prstGeom>
                <a:blipFill>
                  <a:blip r:embed="rId3"/>
                  <a:stretch>
                    <a:fillRect/>
                  </a:stretch>
                </a:blipFill>
              </p:spPr>
              <p:txBody>
                <a:bodyPr/>
                <a:lstStyle/>
                <a:p>
                  <a:r>
                    <a:rPr lang="en-US">
                      <a:noFill/>
                    </a:rPr>
                    <a:t> </a:t>
                  </a:r>
                </a:p>
              </p:txBody>
            </p:sp>
          </mc:Fallback>
        </mc:AlternateContent>
        <p:sp>
          <p:nvSpPr>
            <p:cNvPr id="3" name="TextBox 2"/>
            <p:cNvSpPr txBox="1"/>
            <p:nvPr/>
          </p:nvSpPr>
          <p:spPr>
            <a:xfrm>
              <a:off x="762000" y="5486400"/>
              <a:ext cx="3581400" cy="400110"/>
            </a:xfrm>
            <a:prstGeom prst="rect">
              <a:avLst/>
            </a:prstGeom>
            <a:noFill/>
          </p:spPr>
          <p:txBody>
            <a:bodyPr wrap="square" rtlCol="0">
              <a:spAutoFit/>
            </a:bodyPr>
            <a:lstStyle/>
            <a:p>
              <a:pPr algn="ctr"/>
              <a:r>
                <a:rPr lang="en-US" sz="2000" dirty="0">
                  <a:latin typeface="Arial Unicode MS" panose="020B0604020202020204" pitchFamily="34" charset="-128"/>
                  <a:ea typeface="Arial Unicode MS" panose="020B0604020202020204" pitchFamily="34" charset="-128"/>
                  <a:cs typeface="Arial Unicode MS" panose="020B0604020202020204" pitchFamily="34" charset="-128"/>
                </a:rPr>
                <a:t>USD cost of shares </a:t>
              </a:r>
            </a:p>
          </p:txBody>
        </p:sp>
      </p:grpSp>
      <p:grpSp>
        <p:nvGrpSpPr>
          <p:cNvPr id="5" name="Group 4"/>
          <p:cNvGrpSpPr/>
          <p:nvPr/>
        </p:nvGrpSpPr>
        <p:grpSpPr>
          <a:xfrm>
            <a:off x="5387140" y="5510490"/>
            <a:ext cx="3634539" cy="902341"/>
            <a:chOff x="5387140" y="5486400"/>
            <a:chExt cx="3634539" cy="902341"/>
          </a:xfrm>
        </p:grpSpPr>
        <mc:AlternateContent xmlns:mc="http://schemas.openxmlformats.org/markup-compatibility/2006" xmlns:a14="http://schemas.microsoft.com/office/drawing/2010/main">
          <mc:Choice Requires="a14">
            <p:sp>
              <p:nvSpPr>
                <p:cNvPr id="2" name="TextBox 1"/>
                <p:cNvSpPr txBox="1"/>
                <p:nvPr/>
              </p:nvSpPr>
              <p:spPr>
                <a:xfrm>
                  <a:off x="5387140" y="5851671"/>
                  <a:ext cx="3429000" cy="537070"/>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$916.67</m:t>
                        </m:r>
                        <m:r>
                          <a:rPr lang="en-US" i="1" smtClean="0">
                            <a:latin typeface="Cambria Math" panose="02040503050406030204" pitchFamily="18" charset="0"/>
                          </a:rPr>
                          <m:t>=</m:t>
                        </m:r>
                        <m:r>
                          <a:rPr lang="en-US" i="1">
                            <a:latin typeface="Cambria Math" panose="02040503050406030204" pitchFamily="18" charset="0"/>
                            <a:ea typeface="Cambria Math" panose="02040503050406030204" pitchFamily="18" charset="0"/>
                          </a:rPr>
                          <m:t>¥</m:t>
                        </m:r>
                        <m:r>
                          <a:rPr lang="en-US" b="0" i="1" smtClean="0">
                            <a:latin typeface="Cambria Math" panose="02040503050406030204" pitchFamily="18" charset="0"/>
                          </a:rPr>
                          <m:t>110,000</m:t>
                        </m:r>
                        <m:r>
                          <a:rPr lang="en-US" b="0" i="1" smtClean="0">
                            <a:latin typeface="Cambria Math" panose="02040503050406030204" pitchFamily="18" charset="0"/>
                            <a:ea typeface="Cambria Math" panose="02040503050406030204" pitchFamily="18" charset="0"/>
                          </a:rPr>
                          <m:t>×</m:t>
                        </m:r>
                        <m:f>
                          <m:fPr>
                            <m:ctrlPr>
                              <a:rPr lang="en-US" b="0" i="1" smtClean="0">
                                <a:latin typeface="Cambria Math" panose="02040503050406030204" pitchFamily="18" charset="0"/>
                                <a:ea typeface="Cambria Math" panose="02040503050406030204" pitchFamily="18" charset="0"/>
                              </a:rPr>
                            </m:ctrlPr>
                          </m:fPr>
                          <m:num>
                            <m:r>
                              <a:rPr lang="en-US" b="0" i="1" smtClean="0">
                                <a:latin typeface="Cambria Math" panose="02040503050406030204" pitchFamily="18" charset="0"/>
                                <a:ea typeface="Cambria Math" panose="02040503050406030204" pitchFamily="18" charset="0"/>
                              </a:rPr>
                              <m:t>$1</m:t>
                            </m:r>
                          </m:num>
                          <m:den>
                            <m:r>
                              <a:rPr lang="en-US" b="0" i="1" smtClean="0">
                                <a:latin typeface="Cambria Math" panose="02040503050406030204" pitchFamily="18" charset="0"/>
                                <a:ea typeface="Cambria Math" panose="02040503050406030204" pitchFamily="18" charset="0"/>
                              </a:rPr>
                              <m:t>¥120</m:t>
                            </m:r>
                          </m:den>
                        </m:f>
                      </m:oMath>
                    </m:oMathPara>
                  </a14:m>
                  <a:endParaRPr lang="en-US" dirty="0"/>
                </a:p>
              </p:txBody>
            </p:sp>
          </mc:Choice>
          <mc:Fallback xmlns="">
            <p:sp>
              <p:nvSpPr>
                <p:cNvPr id="2" name="TextBox 1"/>
                <p:cNvSpPr txBox="1">
                  <a:spLocks noRot="1" noChangeAspect="1" noMove="1" noResize="1" noEditPoints="1" noAdjustHandles="1" noChangeArrowheads="1" noChangeShapeType="1" noTextEdit="1"/>
                </p:cNvSpPr>
                <p:nvPr/>
              </p:nvSpPr>
              <p:spPr>
                <a:xfrm>
                  <a:off x="5387140" y="5851671"/>
                  <a:ext cx="3429000" cy="537070"/>
                </a:xfrm>
                <a:prstGeom prst="rect">
                  <a:avLst/>
                </a:prstGeom>
                <a:blipFill>
                  <a:blip r:embed="rId4"/>
                  <a:stretch>
                    <a:fillRect/>
                  </a:stretch>
                </a:blipFill>
              </p:spPr>
              <p:txBody>
                <a:bodyPr/>
                <a:lstStyle/>
                <a:p>
                  <a:r>
                    <a:rPr lang="en-US">
                      <a:noFill/>
                    </a:rPr>
                    <a:t> </a:t>
                  </a:r>
                </a:p>
              </p:txBody>
            </p:sp>
          </mc:Fallback>
        </mc:AlternateContent>
        <p:sp>
          <p:nvSpPr>
            <p:cNvPr id="9" name="TextBox 8"/>
            <p:cNvSpPr txBox="1"/>
            <p:nvPr/>
          </p:nvSpPr>
          <p:spPr>
            <a:xfrm>
              <a:off x="5440279" y="5486400"/>
              <a:ext cx="3581400" cy="400110"/>
            </a:xfrm>
            <a:prstGeom prst="rect">
              <a:avLst/>
            </a:prstGeom>
            <a:noFill/>
          </p:spPr>
          <p:txBody>
            <a:bodyPr wrap="square" rtlCol="0">
              <a:spAutoFit/>
            </a:bodyPr>
            <a:lstStyle/>
            <a:p>
              <a:pPr algn="ctr"/>
              <a:r>
                <a:rPr lang="en-US" sz="2000" dirty="0">
                  <a:latin typeface="Arial Unicode MS" panose="020B0604020202020204" pitchFamily="34" charset="-128"/>
                  <a:ea typeface="Arial Unicode MS" panose="020B0604020202020204" pitchFamily="34" charset="-128"/>
                  <a:cs typeface="Arial Unicode MS" panose="020B0604020202020204" pitchFamily="34" charset="-128"/>
                </a:rPr>
                <a:t>USD value of shares at sale:</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171">
                                            <p:txEl>
                                              <p:pRg st="1" end="1"/>
                                            </p:txEl>
                                          </p:spTgt>
                                        </p:tgtEl>
                                        <p:attrNameLst>
                                          <p:attrName>style.visibility</p:attrName>
                                        </p:attrNameLst>
                                      </p:cBhvr>
                                      <p:to>
                                        <p:strVal val="visible"/>
                                      </p:to>
                                    </p:set>
                                    <p:animEffect transition="in" filter="fade">
                                      <p:cBhvr>
                                        <p:cTn id="7" dur="1000"/>
                                        <p:tgtEl>
                                          <p:spTgt spid="7171">
                                            <p:txEl>
                                              <p:pRg st="1" end="1"/>
                                            </p:txEl>
                                          </p:spTgt>
                                        </p:tgtEl>
                                      </p:cBhvr>
                                    </p:animEffect>
                                    <p:anim calcmode="lin" valueType="num">
                                      <p:cBhvr>
                                        <p:cTn id="8" dur="1000" fill="hold"/>
                                        <p:tgtEl>
                                          <p:spTgt spid="7171">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7171">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171">
                                            <p:txEl>
                                              <p:pRg st="2" end="2"/>
                                            </p:txEl>
                                          </p:spTgt>
                                        </p:tgtEl>
                                        <p:attrNameLst>
                                          <p:attrName>style.visibility</p:attrName>
                                        </p:attrNameLst>
                                      </p:cBhvr>
                                      <p:to>
                                        <p:strVal val="visible"/>
                                      </p:to>
                                    </p:set>
                                    <p:animEffect transition="in" filter="fade">
                                      <p:cBhvr>
                                        <p:cTn id="12" dur="1000"/>
                                        <p:tgtEl>
                                          <p:spTgt spid="7171">
                                            <p:txEl>
                                              <p:pRg st="2" end="2"/>
                                            </p:txEl>
                                          </p:spTgt>
                                        </p:tgtEl>
                                      </p:cBhvr>
                                    </p:animEffect>
                                    <p:anim calcmode="lin" valueType="num">
                                      <p:cBhvr>
                                        <p:cTn id="13" dur="1000" fill="hold"/>
                                        <p:tgtEl>
                                          <p:spTgt spid="7171">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7171">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171">
                                            <p:txEl>
                                              <p:pRg st="3" end="3"/>
                                            </p:txEl>
                                          </p:spTgt>
                                        </p:tgtEl>
                                        <p:attrNameLst>
                                          <p:attrName>style.visibility</p:attrName>
                                        </p:attrNameLst>
                                      </p:cBhvr>
                                      <p:to>
                                        <p:strVal val="visible"/>
                                      </p:to>
                                    </p:set>
                                    <p:animEffect transition="in" filter="fade">
                                      <p:cBhvr>
                                        <p:cTn id="17" dur="1000"/>
                                        <p:tgtEl>
                                          <p:spTgt spid="7171">
                                            <p:txEl>
                                              <p:pRg st="3" end="3"/>
                                            </p:txEl>
                                          </p:spTgt>
                                        </p:tgtEl>
                                      </p:cBhvr>
                                    </p:animEffect>
                                    <p:anim calcmode="lin" valueType="num">
                                      <p:cBhvr>
                                        <p:cTn id="18" dur="1000" fill="hold"/>
                                        <p:tgtEl>
                                          <p:spTgt spid="7171">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7171">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7171">
                                            <p:txEl>
                                              <p:pRg st="4" end="4"/>
                                            </p:txEl>
                                          </p:spTgt>
                                        </p:tgtEl>
                                        <p:attrNameLst>
                                          <p:attrName>style.visibility</p:attrName>
                                        </p:attrNameLst>
                                      </p:cBhvr>
                                      <p:to>
                                        <p:strVal val="visible"/>
                                      </p:to>
                                    </p:set>
                                    <p:animEffect transition="in" filter="fade">
                                      <p:cBhvr>
                                        <p:cTn id="22" dur="1000"/>
                                        <p:tgtEl>
                                          <p:spTgt spid="7171">
                                            <p:txEl>
                                              <p:pRg st="4" end="4"/>
                                            </p:txEl>
                                          </p:spTgt>
                                        </p:tgtEl>
                                      </p:cBhvr>
                                    </p:animEffect>
                                    <p:anim calcmode="lin" valueType="num">
                                      <p:cBhvr>
                                        <p:cTn id="23" dur="1000" fill="hold"/>
                                        <p:tgtEl>
                                          <p:spTgt spid="7171">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7171">
                                            <p:txEl>
                                              <p:pRg st="4" end="4"/>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171">
                                            <p:txEl>
                                              <p:pRg st="5" end="5"/>
                                            </p:txEl>
                                          </p:spTgt>
                                        </p:tgtEl>
                                        <p:attrNameLst>
                                          <p:attrName>style.visibility</p:attrName>
                                        </p:attrNameLst>
                                      </p:cBhvr>
                                      <p:to>
                                        <p:strVal val="visible"/>
                                      </p:to>
                                    </p:set>
                                    <p:animEffect transition="in" filter="fade">
                                      <p:cBhvr>
                                        <p:cTn id="27" dur="1000"/>
                                        <p:tgtEl>
                                          <p:spTgt spid="7171">
                                            <p:txEl>
                                              <p:pRg st="5" end="5"/>
                                            </p:txEl>
                                          </p:spTgt>
                                        </p:tgtEl>
                                      </p:cBhvr>
                                    </p:animEffect>
                                    <p:anim calcmode="lin" valueType="num">
                                      <p:cBhvr>
                                        <p:cTn id="28" dur="1000" fill="hold"/>
                                        <p:tgtEl>
                                          <p:spTgt spid="7171">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7171">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1000"/>
                                        <p:tgtEl>
                                          <p:spTgt spid="4"/>
                                        </p:tgtEl>
                                      </p:cBhvr>
                                    </p:animEffect>
                                    <p:anim calcmode="lin" valueType="num">
                                      <p:cBhvr>
                                        <p:cTn id="35" dur="1000" fill="hold"/>
                                        <p:tgtEl>
                                          <p:spTgt spid="4"/>
                                        </p:tgtEl>
                                        <p:attrNameLst>
                                          <p:attrName>ppt_x</p:attrName>
                                        </p:attrNameLst>
                                      </p:cBhvr>
                                      <p:tavLst>
                                        <p:tav tm="0">
                                          <p:val>
                                            <p:strVal val="#ppt_x"/>
                                          </p:val>
                                        </p:tav>
                                        <p:tav tm="100000">
                                          <p:val>
                                            <p:strVal val="#ppt_x"/>
                                          </p:val>
                                        </p:tav>
                                      </p:tavLst>
                                    </p:anim>
                                    <p:anim calcmode="lin" valueType="num">
                                      <p:cBhvr>
                                        <p:cTn id="3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
                                          </p:val>
                                        </p:tav>
                                        <p:tav tm="100000">
                                          <p:val>
                                            <p:strVal val="#ppt_x"/>
                                          </p:val>
                                        </p:tav>
                                      </p:tavLst>
                                    </p:anim>
                                    <p:anim calcmode="lin" valueType="num">
                                      <p:cBhvr>
                                        <p:cTn id="4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altLang="en-US" sz="3600" dirty="0"/>
              <a:t>Exhibit 1.1:  Monthly Percentage Change in Japanese Yen—U.S. Dollar Exchange Rate</a:t>
            </a:r>
            <a:endParaRPr lang="en-US" sz="3600" dirty="0"/>
          </a:p>
        </p:txBody>
      </p:sp>
      <p:sp>
        <p:nvSpPr>
          <p:cNvPr id="4" name="Rectangle 20"/>
          <p:cNvSpPr>
            <a:spLocks noGrp="1" noChangeArrowheads="1"/>
          </p:cNvSpPr>
          <p:nvPr>
            <p:ph type="ftr" sz="quarter" idx="10"/>
          </p:nvPr>
        </p:nvSpPr>
        <p:spPr bwMode="auto">
          <a:xfrm>
            <a:off x="4800600" y="6523038"/>
            <a:ext cx="4038600" cy="4873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5"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a:cs typeface="Arial" charset="0"/>
              </a:rPr>
              <a:t>1-</a:t>
            </a:r>
            <a:fld id="{7187584C-B050-4DC4-A962-692590A90A79}" type="slidenum">
              <a:rPr lang="en-US" altLang="en-US" sz="900" smtClean="0">
                <a:cs typeface="Arial" charset="0"/>
              </a:rPr>
              <a:t>5</a:t>
            </a:fld>
            <a:endParaRPr lang="en-US" altLang="en-US" sz="1000" dirty="0">
              <a:cs typeface="Arial"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0125" y="2457450"/>
            <a:ext cx="7143750" cy="3333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306971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Grp="1" noChangeArrowheads="1"/>
          </p:cNvSpPr>
          <p:nvPr>
            <p:ph idx="1"/>
          </p:nvPr>
        </p:nvSpPr>
        <p:spPr bwMode="auto">
          <a:xfrm>
            <a:off x="0" y="2286000"/>
            <a:ext cx="9144000" cy="40687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1" tIns="46036" rIns="92071" bIns="46036" numCol="1" anchor="t" anchorCtr="0" compatLnSpc="1">
            <a:prstTxWarp prst="textNoShape">
              <a:avLst/>
            </a:prstTxWarp>
          </a:bodyPr>
          <a:lstStyle/>
          <a:p>
            <a:pPr marL="385763" indent="-385763" defTabSz="1031875" eaLnBrk="1" hangingPunct="1"/>
            <a:r>
              <a:rPr lang="en-US" altLang="en-US" sz="2800" dirty="0"/>
              <a:t>Political Risk</a:t>
            </a:r>
          </a:p>
          <a:p>
            <a:pPr marL="838200" lvl="1" indent="-322263" defTabSz="1031875" eaLnBrk="1" hangingPunct="1"/>
            <a:r>
              <a:rPr lang="en-US" altLang="en-US" sz="2400" dirty="0"/>
              <a:t>Sovereign governments have the right to regulate the movement of goods, capital, and people across their borders. These laws sometimes change in unexpected ways.</a:t>
            </a:r>
          </a:p>
        </p:txBody>
      </p:sp>
      <p:sp>
        <p:nvSpPr>
          <p:cNvPr id="19459" name="Rectangle 20"/>
          <p:cNvSpPr>
            <a:spLocks noGrp="1" noChangeArrowheads="1"/>
          </p:cNvSpPr>
          <p:nvPr>
            <p:ph type="ftr" sz="quarter" idx="10"/>
          </p:nvPr>
        </p:nvSpPr>
        <p:spPr bwMode="auto">
          <a:xfrm>
            <a:off x="4876800" y="6523038"/>
            <a:ext cx="39624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19460"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a:cs typeface="Arial" charset="0"/>
              </a:rPr>
              <a:t>1-</a:t>
            </a:r>
            <a:fld id="{27DCCA41-127B-4AAD-8D2F-5F2E23CFD7C2}" type="slidenum">
              <a:rPr lang="en-US" altLang="en-US" sz="900">
                <a:cs typeface="Arial" charset="0"/>
              </a:rPr>
              <a:pPr algn="r" eaLnBrk="1" hangingPunct="1"/>
              <a:t>6</a:t>
            </a:fld>
            <a:endParaRPr lang="en-US" altLang="en-US" sz="1000" dirty="0">
              <a:cs typeface="Arial" charset="0"/>
            </a:endParaRPr>
          </a:p>
        </p:txBody>
      </p:sp>
      <p:sp>
        <p:nvSpPr>
          <p:cNvPr id="9" name="Rectangle 2"/>
          <p:cNvSpPr>
            <a:spLocks noGrp="1" noChangeArrowheads="1"/>
          </p:cNvSpPr>
          <p:nvPr>
            <p:ph type="title"/>
          </p:nvPr>
        </p:nvSpPr>
        <p:spPr/>
        <p:txBody>
          <a:bodyPr lIns="92071" tIns="46036" rIns="92071" bIns="46036" rtlCol="0">
            <a:noAutofit/>
          </a:bodyPr>
          <a:lstStyle/>
          <a:p>
            <a:pPr eaLnBrk="1" fontAlgn="auto" hangingPunct="1">
              <a:spcAft>
                <a:spcPts val="0"/>
              </a:spcAft>
              <a:defRPr/>
            </a:pPr>
            <a:r>
              <a:rPr lang="en-US" altLang="en-US" sz="3600" dirty="0"/>
              <a:t>What’s Special about “International” Finance: Political Risk</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1" tIns="46036" rIns="92071" bIns="46036" numCol="1" anchor="t" anchorCtr="0" compatLnSpc="1">
            <a:prstTxWarp prst="textNoShape">
              <a:avLst/>
            </a:prstTxWarp>
          </a:bodyPr>
          <a:lstStyle/>
          <a:p>
            <a:pPr eaLnBrk="1" hangingPunct="1"/>
            <a:endParaRPr lang="en-US" altLang="en-US" sz="2800" dirty="0"/>
          </a:p>
          <a:p>
            <a:pPr eaLnBrk="1" hangingPunct="1"/>
            <a:r>
              <a:rPr lang="en-US" altLang="en-US" sz="2800" dirty="0"/>
              <a:t>Market Imperfections</a:t>
            </a:r>
          </a:p>
          <a:p>
            <a:pPr lvl="1" eaLnBrk="1" hangingPunct="1"/>
            <a:r>
              <a:rPr lang="en-US" altLang="en-US" sz="2400" dirty="0"/>
              <a:t>Legal restrictions on the movement of goods, people, and money.</a:t>
            </a:r>
          </a:p>
          <a:p>
            <a:pPr lvl="1" eaLnBrk="1" hangingPunct="1"/>
            <a:r>
              <a:rPr lang="en-US" altLang="en-US" sz="2400" dirty="0"/>
              <a:t>Transactions costs</a:t>
            </a:r>
          </a:p>
          <a:p>
            <a:pPr lvl="1" eaLnBrk="1" hangingPunct="1"/>
            <a:r>
              <a:rPr lang="en-US" altLang="en-US" sz="2400" dirty="0"/>
              <a:t>Shipping costs</a:t>
            </a:r>
          </a:p>
          <a:p>
            <a:pPr lvl="1" eaLnBrk="1" hangingPunct="1"/>
            <a:r>
              <a:rPr lang="en-US" altLang="en-US" sz="2400" dirty="0"/>
              <a:t>Tax arbitrage</a:t>
            </a:r>
          </a:p>
        </p:txBody>
      </p:sp>
      <p:sp>
        <p:nvSpPr>
          <p:cNvPr id="20483" name="Rectangle 20"/>
          <p:cNvSpPr>
            <a:spLocks noGrp="1" noChangeArrowheads="1"/>
          </p:cNvSpPr>
          <p:nvPr>
            <p:ph type="ftr" sz="quarter" idx="10"/>
          </p:nvPr>
        </p:nvSpPr>
        <p:spPr bwMode="auto">
          <a:xfrm>
            <a:off x="4800600" y="6523038"/>
            <a:ext cx="40386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20484"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116F071B-F3AC-4916-9C9D-2AD69790081F}" type="slidenum">
              <a:rPr lang="en-US" altLang="en-US" sz="900">
                <a:cs typeface="Arial" charset="0"/>
              </a:rPr>
              <a:pPr algn="r" eaLnBrk="1" hangingPunct="1"/>
              <a:t>7</a:t>
            </a:fld>
            <a:endParaRPr lang="en-US" altLang="en-US" sz="1000">
              <a:cs typeface="Arial" charset="0"/>
            </a:endParaRPr>
          </a:p>
        </p:txBody>
      </p:sp>
      <p:sp>
        <p:nvSpPr>
          <p:cNvPr id="9" name="Rectangle 2"/>
          <p:cNvSpPr>
            <a:spLocks noGrp="1" noChangeArrowheads="1"/>
          </p:cNvSpPr>
          <p:nvPr>
            <p:ph type="title"/>
          </p:nvPr>
        </p:nvSpPr>
        <p:spPr/>
        <p:txBody>
          <a:bodyPr lIns="92071" tIns="46036" rIns="92071" bIns="46036" rtlCol="0">
            <a:noAutofit/>
          </a:bodyPr>
          <a:lstStyle/>
          <a:p>
            <a:pPr eaLnBrk="1" fontAlgn="auto" hangingPunct="1">
              <a:spcAft>
                <a:spcPts val="0"/>
              </a:spcAft>
              <a:defRPr/>
            </a:pPr>
            <a:r>
              <a:rPr lang="en-US" altLang="en-US" sz="3600" dirty="0"/>
              <a:t>What’s Special about “International” Finance: Market Imperfections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66700" y="914400"/>
            <a:ext cx="8610600" cy="990600"/>
          </a:xfrm>
        </p:spPr>
        <p:txBody>
          <a:bodyPr/>
          <a:lstStyle/>
          <a:p>
            <a:pPr eaLnBrk="1" hangingPunct="1"/>
            <a:r>
              <a:rPr lang="en-US" altLang="en-US" sz="3600" dirty="0"/>
              <a:t>The Example of Nestl</a:t>
            </a:r>
            <a:r>
              <a:rPr lang="en-US" altLang="en-US" sz="3600" dirty="0">
                <a:cs typeface="Times New Roman" pitchFamily="18" charset="0"/>
              </a:rPr>
              <a:t>é’s Market Imperfection</a:t>
            </a:r>
          </a:p>
        </p:txBody>
      </p:sp>
      <p:sp>
        <p:nvSpPr>
          <p:cNvPr id="21507"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z="2400"/>
              <a:t>Nestl</a:t>
            </a:r>
            <a:r>
              <a:rPr lang="en-US" altLang="en-US" sz="2400">
                <a:cs typeface="Times New Roman" pitchFamily="18" charset="0"/>
              </a:rPr>
              <a:t>é</a:t>
            </a:r>
            <a:r>
              <a:rPr lang="en-US" altLang="en-US" sz="2400"/>
              <a:t> used to issue two different classes of common stock bearer shares and registered shares.</a:t>
            </a:r>
          </a:p>
          <a:p>
            <a:pPr lvl="1" eaLnBrk="1" hangingPunct="1"/>
            <a:r>
              <a:rPr lang="en-US" altLang="en-US" sz="2000"/>
              <a:t>Foreigners were only allowed to buy bearer shares.</a:t>
            </a:r>
          </a:p>
          <a:p>
            <a:pPr lvl="1" eaLnBrk="1" hangingPunct="1"/>
            <a:r>
              <a:rPr lang="en-US" altLang="en-US" sz="2000"/>
              <a:t>Swiss citizens could buy registered shares.</a:t>
            </a:r>
          </a:p>
          <a:p>
            <a:pPr lvl="1" eaLnBrk="1" hangingPunct="1"/>
            <a:r>
              <a:rPr lang="en-US" altLang="en-US" sz="2000"/>
              <a:t>The bearer stock was more expensive.</a:t>
            </a:r>
          </a:p>
          <a:p>
            <a:pPr eaLnBrk="1" hangingPunct="1"/>
            <a:r>
              <a:rPr lang="en-US" altLang="en-US" sz="2400"/>
              <a:t>On November 18, 1988, Nestlé lifted restrictions imposed on foreigners, allowing them to hold registered shares as well as bearer shares.</a:t>
            </a:r>
          </a:p>
        </p:txBody>
      </p:sp>
      <p:sp>
        <p:nvSpPr>
          <p:cNvPr id="21508" name="Rectangle 20"/>
          <p:cNvSpPr>
            <a:spLocks noGrp="1" noChangeArrowheads="1"/>
          </p:cNvSpPr>
          <p:nvPr>
            <p:ph type="ftr" sz="quarter" idx="10"/>
          </p:nvPr>
        </p:nvSpPr>
        <p:spPr bwMode="auto">
          <a:xfrm>
            <a:off x="4724400" y="6523038"/>
            <a:ext cx="41148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21509"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1E4867C8-3D3C-4D3C-A33A-0427BB2EE1C5}" type="slidenum">
              <a:rPr lang="en-US" altLang="en-US" sz="900">
                <a:cs typeface="Arial" charset="0"/>
              </a:rPr>
              <a:pPr algn="r" eaLnBrk="1" hangingPunct="1"/>
              <a:t>8</a:t>
            </a:fld>
            <a:endParaRPr lang="en-US" altLang="en-US" sz="1000">
              <a:cs typeface="Arial"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altLang="en-US" sz="3600" dirty="0"/>
              <a:t>Exhibit 1.2 Daily Prices of Nestl</a:t>
            </a:r>
            <a:r>
              <a:rPr lang="en-US" altLang="en-US" sz="3600" dirty="0">
                <a:cs typeface="Times New Roman" pitchFamily="18" charset="0"/>
              </a:rPr>
              <a:t>é’s </a:t>
            </a:r>
            <a:r>
              <a:rPr lang="en-US" altLang="en-US" sz="3600" dirty="0"/>
              <a:t>Bearer and Registered Shares</a:t>
            </a:r>
            <a:endParaRPr lang="en-US" sz="4000" dirty="0"/>
          </a:p>
        </p:txBody>
      </p:sp>
      <p:sp>
        <p:nvSpPr>
          <p:cNvPr id="5" name="Rectangle 20"/>
          <p:cNvSpPr>
            <a:spLocks noGrp="1" noChangeArrowheads="1"/>
          </p:cNvSpPr>
          <p:nvPr>
            <p:ph type="ftr" sz="quarter" idx="10"/>
          </p:nvPr>
        </p:nvSpPr>
        <p:spPr bwMode="auto">
          <a:xfrm>
            <a:off x="4800600" y="6523038"/>
            <a:ext cx="4038600" cy="4873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6"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a:cs typeface="Arial" charset="0"/>
              </a:rPr>
              <a:t>1-</a:t>
            </a:r>
            <a:fld id="{71C75E9F-EEF6-4FFA-B72B-C539963C90DB}" type="slidenum">
              <a:rPr lang="en-US" altLang="en-US" sz="900" smtClean="0">
                <a:cs typeface="Arial" charset="0"/>
              </a:rPr>
              <a:t>9</a:t>
            </a:fld>
            <a:endParaRPr lang="en-US" altLang="en-US" sz="1000" dirty="0">
              <a:cs typeface="Arial"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0699" y="2209800"/>
            <a:ext cx="7115175" cy="4048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423530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normAutofit fontScale="90000"/>
          </a:bodyPr>
          <a:lstStyle/>
          <a:p>
            <a:pPr eaLnBrk="1" hangingPunct="1"/>
            <a:r>
              <a:rPr lang="en-US" altLang="en-US" sz="3600" dirty="0"/>
              <a:t>The Example of Nestl</a:t>
            </a:r>
            <a:r>
              <a:rPr lang="en-US" altLang="en-US" sz="3600" dirty="0">
                <a:cs typeface="Times New Roman" pitchFamily="18" charset="0"/>
              </a:rPr>
              <a:t>é’s Market Imperfection Concluded</a:t>
            </a:r>
          </a:p>
        </p:txBody>
      </p:sp>
      <p:sp>
        <p:nvSpPr>
          <p:cNvPr id="23555"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lnSpc>
                <a:spcPct val="90000"/>
              </a:lnSpc>
            </a:pPr>
            <a:r>
              <a:rPr lang="en-US" altLang="en-US" sz="2400"/>
              <a:t>Following this, the price spread between the two types of shares narrowed dramatically.</a:t>
            </a:r>
          </a:p>
          <a:p>
            <a:pPr lvl="1" eaLnBrk="1" hangingPunct="1">
              <a:lnSpc>
                <a:spcPct val="90000"/>
              </a:lnSpc>
            </a:pPr>
            <a:r>
              <a:rPr lang="en-US" altLang="en-US" sz="2000"/>
              <a:t>This implies that there was a major transfer of wealth from foreign shareholders to Swiss shareholders.</a:t>
            </a:r>
          </a:p>
          <a:p>
            <a:pPr eaLnBrk="1" hangingPunct="1">
              <a:lnSpc>
                <a:spcPct val="90000"/>
              </a:lnSpc>
            </a:pPr>
            <a:r>
              <a:rPr lang="en-US" altLang="en-US" sz="2400"/>
              <a:t>Foreigners holding Nestl</a:t>
            </a:r>
            <a:r>
              <a:rPr lang="en-US" altLang="en-US" sz="2400">
                <a:cs typeface="Times New Roman" pitchFamily="18" charset="0"/>
              </a:rPr>
              <a:t>é </a:t>
            </a:r>
            <a:r>
              <a:rPr lang="en-US" altLang="en-US" sz="2400"/>
              <a:t>bearer shares were exposed to political risk in a country that is widely viewed as a haven from such risk.</a:t>
            </a:r>
          </a:p>
          <a:p>
            <a:pPr eaLnBrk="1" hangingPunct="1">
              <a:lnSpc>
                <a:spcPct val="90000"/>
              </a:lnSpc>
            </a:pPr>
            <a:r>
              <a:rPr lang="en-US" altLang="en-US" sz="2400"/>
              <a:t>The Nestlé episode illustrates both the importance of considering market imperfections and the peril of political risk.</a:t>
            </a:r>
          </a:p>
        </p:txBody>
      </p:sp>
      <p:sp>
        <p:nvSpPr>
          <p:cNvPr id="23556" name="Rectangle 20"/>
          <p:cNvSpPr>
            <a:spLocks noGrp="1" noChangeArrowheads="1"/>
          </p:cNvSpPr>
          <p:nvPr>
            <p:ph type="ftr" sz="quarter" idx="10"/>
          </p:nvPr>
        </p:nvSpPr>
        <p:spPr bwMode="auto">
          <a:xfrm>
            <a:off x="4572000" y="6523038"/>
            <a:ext cx="42672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23557"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38B3B0F4-B568-430D-97C6-04C7C0051008}" type="slidenum">
              <a:rPr lang="en-US" altLang="en-US" sz="900">
                <a:cs typeface="Arial" charset="0"/>
              </a:rPr>
              <a:pPr algn="r" eaLnBrk="1" hangingPunct="1"/>
              <a:t>10</a:t>
            </a:fld>
            <a:endParaRPr lang="en-US" altLang="en-US" sz="1000">
              <a:cs typeface="Arial"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idx="1"/>
          </p:nvPr>
        </p:nvSpPr>
        <p:spPr bwMode="auto">
          <a:xfrm>
            <a:off x="0" y="1752600"/>
            <a:ext cx="9144000" cy="45259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1" tIns="46036" rIns="92071" bIns="46036" numCol="1" anchor="t" anchorCtr="0" compatLnSpc="1">
            <a:prstTxWarp prst="textNoShape">
              <a:avLst/>
            </a:prstTxWarp>
          </a:bodyPr>
          <a:lstStyle/>
          <a:p>
            <a:pPr eaLnBrk="1" hangingPunct="1"/>
            <a:endParaRPr lang="en-US" altLang="en-US" dirty="0"/>
          </a:p>
          <a:p>
            <a:pPr eaLnBrk="1" hangingPunct="1"/>
            <a:r>
              <a:rPr lang="en-US" altLang="en-US" sz="2800" dirty="0"/>
              <a:t>Expanded Opportunity Set</a:t>
            </a:r>
          </a:p>
          <a:p>
            <a:pPr lvl="1" eaLnBrk="1" hangingPunct="1"/>
            <a:r>
              <a:rPr lang="en-US" altLang="en-US" sz="2400" dirty="0"/>
              <a:t>It doesn’t make sense to play in only one corner of the sandbox.</a:t>
            </a:r>
          </a:p>
          <a:p>
            <a:pPr lvl="1" eaLnBrk="1" hangingPunct="1"/>
            <a:r>
              <a:rPr lang="en-US" altLang="en-US" sz="2400" dirty="0"/>
              <a:t>Firms can gain from greater economies of scale when their tangible and intangible assets are deployed on a global basis.</a:t>
            </a:r>
          </a:p>
          <a:p>
            <a:pPr lvl="1" eaLnBrk="1" hangingPunct="1"/>
            <a:r>
              <a:rPr lang="en-US" altLang="en-US" sz="2400" dirty="0"/>
              <a:t>True for corporations as well as individual investors.</a:t>
            </a:r>
          </a:p>
        </p:txBody>
      </p:sp>
      <p:sp>
        <p:nvSpPr>
          <p:cNvPr id="24579" name="Rectangle 20"/>
          <p:cNvSpPr>
            <a:spLocks noGrp="1" noChangeArrowheads="1"/>
          </p:cNvSpPr>
          <p:nvPr>
            <p:ph type="ftr" sz="quarter" idx="10"/>
          </p:nvPr>
        </p:nvSpPr>
        <p:spPr bwMode="auto">
          <a:xfrm>
            <a:off x="4419600" y="6523038"/>
            <a:ext cx="44196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24580"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03B66052-2807-489E-926B-D00DEA297B36}" type="slidenum">
              <a:rPr lang="en-US" altLang="en-US" sz="900">
                <a:cs typeface="Arial" charset="0"/>
              </a:rPr>
              <a:pPr algn="r" eaLnBrk="1" hangingPunct="1"/>
              <a:t>11</a:t>
            </a:fld>
            <a:endParaRPr lang="en-US" altLang="en-US" sz="1000">
              <a:cs typeface="Arial" charset="0"/>
            </a:endParaRPr>
          </a:p>
        </p:txBody>
      </p:sp>
      <p:sp>
        <p:nvSpPr>
          <p:cNvPr id="9" name="Rectangle 2"/>
          <p:cNvSpPr>
            <a:spLocks noGrp="1" noChangeArrowheads="1"/>
          </p:cNvSpPr>
          <p:nvPr>
            <p:ph type="title"/>
          </p:nvPr>
        </p:nvSpPr>
        <p:spPr/>
        <p:txBody>
          <a:bodyPr lIns="92071" tIns="46036" rIns="92071" bIns="46036" rtlCol="0">
            <a:noAutofit/>
          </a:bodyPr>
          <a:lstStyle/>
          <a:p>
            <a:pPr eaLnBrk="1" fontAlgn="auto" hangingPunct="1">
              <a:spcAft>
                <a:spcPts val="0"/>
              </a:spcAft>
              <a:defRPr/>
            </a:pPr>
            <a:r>
              <a:rPr lang="en-US" altLang="en-US" sz="3600" dirty="0"/>
              <a:t>What’s Special about “International” Finance: Expanded Opportunity Set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type="title"/>
          </p:nvPr>
        </p:nvSpPr>
        <p:spPr>
          <a:xfrm>
            <a:off x="190500" y="914400"/>
            <a:ext cx="8763000" cy="990600"/>
          </a:xfrm>
        </p:spPr>
        <p:txBody>
          <a:bodyPr rtlCol="0">
            <a:noAutofit/>
          </a:bodyPr>
          <a:lstStyle/>
          <a:p>
            <a:pPr eaLnBrk="1" fontAlgn="auto" hangingPunct="1">
              <a:spcAft>
                <a:spcPts val="0"/>
              </a:spcAft>
              <a:defRPr/>
            </a:pPr>
            <a:r>
              <a:rPr lang="en-US" altLang="en-US" sz="3600" dirty="0"/>
              <a:t>Goals for International Financial Management</a:t>
            </a:r>
          </a:p>
        </p:txBody>
      </p:sp>
      <p:sp>
        <p:nvSpPr>
          <p:cNvPr id="25603" name="Rectangle 2"/>
          <p:cNvSpPr>
            <a:spLocks noGrp="1" noChangeArrowheads="1"/>
          </p:cNvSpPr>
          <p:nvPr>
            <p:ph idx="1"/>
          </p:nvPr>
        </p:nvSpPr>
        <p:spPr bwMode="auto">
          <a:xfrm>
            <a:off x="0" y="2286000"/>
            <a:ext cx="8686800" cy="41449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1" tIns="46036" rIns="92071" bIns="46036" numCol="1" anchor="t" anchorCtr="0" compatLnSpc="1">
            <a:prstTxWarp prst="textNoShape">
              <a:avLst/>
            </a:prstTxWarp>
          </a:bodyPr>
          <a:lstStyle/>
          <a:p>
            <a:pPr marL="385763" indent="-385763" defTabSz="1031875" eaLnBrk="1" hangingPunct="1"/>
            <a:r>
              <a:rPr lang="en-US" altLang="en-US" sz="2800" dirty="0"/>
              <a:t>The focus of the text is to equip the reader with the “intellectual toolbox” of an effective global manager—but what goal should this effective global manager be working toward?</a:t>
            </a:r>
          </a:p>
          <a:p>
            <a:pPr marL="385763" indent="-385763" defTabSz="1031875" eaLnBrk="1" hangingPunct="1"/>
            <a:r>
              <a:rPr lang="en-US" altLang="en-US" sz="2800" dirty="0"/>
              <a:t>Maximization of shareholder wealth?</a:t>
            </a:r>
          </a:p>
          <a:p>
            <a:pPr marL="385763" indent="-385763" defTabSz="1031875" eaLnBrk="1" hangingPunct="1">
              <a:buFont typeface="Wingdings" pitchFamily="2" charset="2"/>
              <a:buNone/>
            </a:pPr>
            <a:r>
              <a:rPr lang="en-US" altLang="en-US" sz="2800" dirty="0"/>
              <a:t>	or</a:t>
            </a:r>
          </a:p>
          <a:p>
            <a:pPr marL="385763" indent="-385763" defTabSz="1031875" eaLnBrk="1" hangingPunct="1"/>
            <a:r>
              <a:rPr lang="en-US" altLang="en-US" sz="2800" dirty="0"/>
              <a:t>Other goals?</a:t>
            </a:r>
          </a:p>
        </p:txBody>
      </p:sp>
      <p:sp>
        <p:nvSpPr>
          <p:cNvPr id="25604" name="Rectangle 20"/>
          <p:cNvSpPr>
            <a:spLocks noGrp="1" noChangeArrowheads="1"/>
          </p:cNvSpPr>
          <p:nvPr>
            <p:ph type="ftr" sz="quarter" idx="10"/>
          </p:nvPr>
        </p:nvSpPr>
        <p:spPr bwMode="auto">
          <a:xfrm>
            <a:off x="4419600" y="6523038"/>
            <a:ext cx="44196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25605"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5402C679-57A5-48AC-9324-44FE278E7581}" type="slidenum">
              <a:rPr lang="en-US" altLang="en-US" sz="900">
                <a:cs typeface="Arial" charset="0"/>
              </a:rPr>
              <a:pPr algn="r" eaLnBrk="1" hangingPunct="1"/>
              <a:t>12</a:t>
            </a:fld>
            <a:endParaRPr lang="en-US" altLang="en-US" sz="1000">
              <a:cs typeface="Arial"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normAutofit/>
          </a:bodyPr>
          <a:lstStyle/>
          <a:p>
            <a:pPr eaLnBrk="1" hangingPunct="1"/>
            <a:r>
              <a:rPr lang="en-US" altLang="en-US" sz="3600" dirty="0"/>
              <a:t>Maximization of Shareholder Wealth</a:t>
            </a:r>
          </a:p>
        </p:txBody>
      </p:sp>
      <p:sp>
        <p:nvSpPr>
          <p:cNvPr id="26627" name="Rectangle 3"/>
          <p:cNvSpPr>
            <a:spLocks noGrp="1" noChangeArrowheads="1"/>
          </p:cNvSpPr>
          <p:nvPr>
            <p:ph idx="1"/>
          </p:nvPr>
        </p:nvSpPr>
        <p:spPr bwMode="auto">
          <a:xfrm>
            <a:off x="19050" y="2332037"/>
            <a:ext cx="9144000" cy="45259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z="2800" dirty="0"/>
              <a:t>Long accepted as a goal in the Anglo-Saxon countries, but complications arise.</a:t>
            </a:r>
          </a:p>
          <a:p>
            <a:pPr lvl="1" eaLnBrk="1" hangingPunct="1"/>
            <a:r>
              <a:rPr lang="en-US" altLang="en-US" sz="2400" dirty="0"/>
              <a:t>Who are and where are the shareholders?</a:t>
            </a:r>
          </a:p>
          <a:p>
            <a:pPr lvl="1" eaLnBrk="1" hangingPunct="1"/>
            <a:r>
              <a:rPr lang="en-US" altLang="en-US" sz="2400" dirty="0"/>
              <a:t>In what currency should we maximize their wealth?</a:t>
            </a:r>
          </a:p>
        </p:txBody>
      </p:sp>
      <p:sp>
        <p:nvSpPr>
          <p:cNvPr id="26628" name="Rectangle 20"/>
          <p:cNvSpPr>
            <a:spLocks noGrp="1" noChangeArrowheads="1"/>
          </p:cNvSpPr>
          <p:nvPr>
            <p:ph type="ftr" sz="quarter" idx="10"/>
          </p:nvPr>
        </p:nvSpPr>
        <p:spPr bwMode="auto">
          <a:xfrm>
            <a:off x="4648200" y="6523038"/>
            <a:ext cx="41910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26629"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D03D2280-4A54-4E71-BEFB-A86654DC44E4}" type="slidenum">
              <a:rPr lang="en-US" altLang="en-US" sz="900">
                <a:cs typeface="Arial" charset="0"/>
              </a:rPr>
              <a:pPr algn="r" eaLnBrk="1" hangingPunct="1"/>
              <a:t>13</a:t>
            </a:fld>
            <a:endParaRPr lang="en-US" altLang="en-US" sz="1000">
              <a:cs typeface="Arial"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normAutofit/>
          </a:bodyPr>
          <a:lstStyle/>
          <a:p>
            <a:pPr eaLnBrk="1" hangingPunct="1"/>
            <a:r>
              <a:rPr lang="en-US" altLang="en-US" sz="3600" dirty="0"/>
              <a:t>Other Goals: Stakeholders</a:t>
            </a:r>
          </a:p>
        </p:txBody>
      </p:sp>
      <p:sp>
        <p:nvSpPr>
          <p:cNvPr id="27651" name="Rectangle 3"/>
          <p:cNvSpPr>
            <a:spLocks noGrp="1" noChangeArrowheads="1"/>
          </p:cNvSpPr>
          <p:nvPr>
            <p:ph idx="1"/>
          </p:nvPr>
        </p:nvSpPr>
        <p:spPr bwMode="auto">
          <a:xfrm>
            <a:off x="0" y="2360612"/>
            <a:ext cx="9144000" cy="45259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385763" indent="-385763" defTabSz="1031875" eaLnBrk="1" hangingPunct="1"/>
            <a:r>
              <a:rPr lang="en-US" altLang="en-US" sz="2800" dirty="0"/>
              <a:t>In other countries shareholders are viewed as merely one among many “stakeholders” of the firm including:</a:t>
            </a:r>
          </a:p>
          <a:p>
            <a:pPr marL="838200" lvl="1" indent="-322263" defTabSz="1031875" eaLnBrk="1" hangingPunct="1"/>
            <a:r>
              <a:rPr lang="en-US" altLang="en-US" sz="2000" dirty="0"/>
              <a:t>Employees</a:t>
            </a:r>
          </a:p>
          <a:p>
            <a:pPr marL="838200" lvl="1" indent="-322263" defTabSz="1031875" eaLnBrk="1" hangingPunct="1"/>
            <a:r>
              <a:rPr lang="en-US" altLang="en-US" sz="2000" dirty="0"/>
              <a:t>Suppliers</a:t>
            </a:r>
          </a:p>
          <a:p>
            <a:pPr marL="838200" lvl="1" indent="-322263" defTabSz="1031875" eaLnBrk="1" hangingPunct="1"/>
            <a:r>
              <a:rPr lang="en-US" altLang="en-US" sz="2000" dirty="0"/>
              <a:t>Customers</a:t>
            </a:r>
          </a:p>
          <a:p>
            <a:pPr marL="385763" indent="-385763" defTabSz="1031875" eaLnBrk="1" hangingPunct="1"/>
            <a:r>
              <a:rPr lang="en-US" altLang="en-US" sz="2800" dirty="0"/>
              <a:t>In Japan, managers have typically sought to maximize the value of the </a:t>
            </a:r>
            <a:r>
              <a:rPr lang="en-US" altLang="en-US" sz="2800" i="1" dirty="0"/>
              <a:t>keiretsu</a:t>
            </a:r>
            <a:r>
              <a:rPr lang="en-US" altLang="en-US" sz="2800" dirty="0"/>
              <a:t>—a family of firms to which the individual firms belongs.</a:t>
            </a:r>
          </a:p>
        </p:txBody>
      </p:sp>
      <p:sp>
        <p:nvSpPr>
          <p:cNvPr id="27652" name="Rectangle 20"/>
          <p:cNvSpPr>
            <a:spLocks noGrp="1" noChangeArrowheads="1"/>
          </p:cNvSpPr>
          <p:nvPr>
            <p:ph type="ftr" sz="quarter" idx="10"/>
          </p:nvPr>
        </p:nvSpPr>
        <p:spPr bwMode="auto">
          <a:xfrm>
            <a:off x="4648200" y="6523038"/>
            <a:ext cx="41910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27653"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52FDCC03-B6F9-481C-8DDB-2E6C3401D061}" type="slidenum">
              <a:rPr lang="en-US" altLang="en-US" sz="900">
                <a:cs typeface="Arial" charset="0"/>
              </a:rPr>
              <a:pPr algn="r" eaLnBrk="1" hangingPunct="1"/>
              <a:t>14</a:t>
            </a:fld>
            <a:endParaRPr lang="en-US" altLang="en-US" sz="1000">
              <a:cs typeface="Arial"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normAutofit/>
          </a:bodyPr>
          <a:lstStyle/>
          <a:p>
            <a:pPr eaLnBrk="1" hangingPunct="1"/>
            <a:r>
              <a:rPr lang="en-US" altLang="en-US" sz="3600" dirty="0"/>
              <a:t>Other Goals: Principal Agent Conflict</a:t>
            </a:r>
          </a:p>
        </p:txBody>
      </p:sp>
      <p:sp>
        <p:nvSpPr>
          <p:cNvPr id="28675" name="Rectangle 3"/>
          <p:cNvSpPr>
            <a:spLocks noGrp="1" noChangeArrowheads="1"/>
          </p:cNvSpPr>
          <p:nvPr>
            <p:ph idx="1"/>
          </p:nvPr>
        </p:nvSpPr>
        <p:spPr bwMode="auto">
          <a:xfrm>
            <a:off x="0" y="2360612"/>
            <a:ext cx="9144000" cy="45259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lnSpc>
                <a:spcPct val="90000"/>
              </a:lnSpc>
            </a:pPr>
            <a:r>
              <a:rPr lang="en-US" altLang="en-US" sz="2400" dirty="0"/>
              <a:t>As shown by a series of recent corporate scandals at companies like Enron, WorldCom, and Global Crossing, managers may pursue their own private interests at the expense of shareholders when they are not closely monitored.</a:t>
            </a:r>
          </a:p>
          <a:p>
            <a:pPr eaLnBrk="1" hangingPunct="1">
              <a:lnSpc>
                <a:spcPct val="90000"/>
              </a:lnSpc>
            </a:pPr>
            <a:r>
              <a:rPr lang="en-US" altLang="en-US" sz="2400" dirty="0"/>
              <a:t>These calamities have painfully reinforced the importance of </a:t>
            </a:r>
            <a:r>
              <a:rPr lang="en-US" altLang="en-US" sz="2400" i="1" dirty="0"/>
              <a:t>corporate governance</a:t>
            </a:r>
            <a:r>
              <a:rPr lang="en-US" altLang="en-US" sz="2400" dirty="0"/>
              <a:t>, i.e., the financial and legal framework for regulating the relationship between a firm’s management and its shareholders</a:t>
            </a:r>
            <a:r>
              <a:rPr lang="en-US" altLang="en-US" dirty="0"/>
              <a:t>.</a:t>
            </a:r>
          </a:p>
        </p:txBody>
      </p:sp>
      <p:sp>
        <p:nvSpPr>
          <p:cNvPr id="28676" name="Rectangle 20"/>
          <p:cNvSpPr>
            <a:spLocks noGrp="1" noChangeArrowheads="1"/>
          </p:cNvSpPr>
          <p:nvPr>
            <p:ph type="ftr" sz="quarter" idx="10"/>
          </p:nvPr>
        </p:nvSpPr>
        <p:spPr bwMode="auto">
          <a:xfrm>
            <a:off x="4648200" y="6523038"/>
            <a:ext cx="41910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28677"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5D04232C-00D5-4836-BDF4-9B5DE605FDD1}" type="slidenum">
              <a:rPr lang="en-US" altLang="en-US" sz="900">
                <a:cs typeface="Arial" charset="0"/>
              </a:rPr>
              <a:pPr algn="r" eaLnBrk="1" hangingPunct="1"/>
              <a:t>15</a:t>
            </a:fld>
            <a:endParaRPr lang="en-US" altLang="en-US" sz="1000">
              <a:cs typeface="Arial"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normAutofit/>
          </a:bodyPr>
          <a:lstStyle/>
          <a:p>
            <a:pPr eaLnBrk="1" hangingPunct="1"/>
            <a:r>
              <a:rPr lang="en-US" altLang="en-US" sz="3600" dirty="0"/>
              <a:t>Other Goals: Business Culture</a:t>
            </a:r>
          </a:p>
        </p:txBody>
      </p:sp>
      <p:sp>
        <p:nvSpPr>
          <p:cNvPr id="29699" name="Rectangle 3"/>
          <p:cNvSpPr>
            <a:spLocks noGrp="1" noChangeArrowheads="1"/>
          </p:cNvSpPr>
          <p:nvPr>
            <p:ph idx="1"/>
          </p:nvPr>
        </p:nvSpPr>
        <p:spPr bwMode="auto">
          <a:xfrm>
            <a:off x="0" y="2286000"/>
            <a:ext cx="9144000" cy="41449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z="2400" dirty="0"/>
              <a:t>These types of issues can be much more serious in many other parts of the world, especially emerging and transitional economies, such as Indonesia, Korea, and Russia, where legal protection of shareholders is weak or virtually non-existing.</a:t>
            </a:r>
          </a:p>
          <a:p>
            <a:pPr eaLnBrk="1" hangingPunct="1"/>
            <a:r>
              <a:rPr lang="en-US" altLang="en-US" sz="2400" dirty="0"/>
              <a:t>No matter what the other goals, they cannot be achieved in the long term if the maximization of shareholder wealth is not given due consideration.</a:t>
            </a:r>
          </a:p>
        </p:txBody>
      </p:sp>
      <p:sp>
        <p:nvSpPr>
          <p:cNvPr id="29700" name="Rectangle 20"/>
          <p:cNvSpPr>
            <a:spLocks noGrp="1" noChangeArrowheads="1"/>
          </p:cNvSpPr>
          <p:nvPr>
            <p:ph type="ftr" sz="quarter" idx="10"/>
          </p:nvPr>
        </p:nvSpPr>
        <p:spPr bwMode="auto">
          <a:xfrm>
            <a:off x="4648200" y="6523038"/>
            <a:ext cx="41910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29701"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AAB090AF-7E57-4FF4-B79A-CD9555004C4B}" type="slidenum">
              <a:rPr lang="en-US" altLang="en-US" sz="900">
                <a:cs typeface="Arial" charset="0"/>
              </a:rPr>
              <a:pPr algn="r" eaLnBrk="1" hangingPunct="1"/>
              <a:t>16</a:t>
            </a:fld>
            <a:endParaRPr lang="en-US" altLang="en-US" sz="1000">
              <a:cs typeface="Arial"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1" tIns="46036" rIns="92071" bIns="46036" numCol="1" anchor="t" anchorCtr="0" compatLnSpc="1">
            <a:prstTxWarp prst="textNoShape">
              <a:avLst/>
            </a:prstTxWarp>
          </a:bodyPr>
          <a:lstStyle/>
          <a:p>
            <a:pPr eaLnBrk="1" hangingPunct="1"/>
            <a:endParaRPr lang="en-US" altLang="en-US" sz="2800"/>
          </a:p>
          <a:p>
            <a:pPr eaLnBrk="1" hangingPunct="1"/>
            <a:r>
              <a:rPr lang="en-US" altLang="en-US" sz="2800"/>
              <a:t>Emergence of Globalized Financial Markets</a:t>
            </a:r>
          </a:p>
          <a:p>
            <a:pPr eaLnBrk="1" hangingPunct="1"/>
            <a:r>
              <a:rPr lang="en-US" altLang="en-US" sz="2800"/>
              <a:t>Emergence of the Euro as a Global Currency</a:t>
            </a:r>
          </a:p>
          <a:p>
            <a:pPr eaLnBrk="1" hangingPunct="1"/>
            <a:r>
              <a:rPr lang="en-US" altLang="en-US" sz="2800"/>
              <a:t>Europe’s Sovereign Debt Crisis of 2010</a:t>
            </a:r>
          </a:p>
          <a:p>
            <a:pPr eaLnBrk="1" hangingPunct="1"/>
            <a:r>
              <a:rPr lang="en-US" altLang="en-US" sz="2800"/>
              <a:t>Trade Liberalization and Economic Integration </a:t>
            </a:r>
          </a:p>
          <a:p>
            <a:pPr eaLnBrk="1" hangingPunct="1"/>
            <a:r>
              <a:rPr lang="en-US" altLang="en-US" sz="2800"/>
              <a:t>Privatization </a:t>
            </a:r>
          </a:p>
          <a:p>
            <a:pPr eaLnBrk="1" hangingPunct="1"/>
            <a:r>
              <a:rPr lang="en-US" altLang="en-US" sz="2800"/>
              <a:t>Global Financial Crisis of 2008-2009</a:t>
            </a:r>
          </a:p>
          <a:p>
            <a:pPr eaLnBrk="1" hangingPunct="1">
              <a:buFont typeface="Wingdings" pitchFamily="2" charset="2"/>
              <a:buNone/>
            </a:pPr>
            <a:endParaRPr lang="en-US" altLang="en-US"/>
          </a:p>
        </p:txBody>
      </p:sp>
      <p:sp>
        <p:nvSpPr>
          <p:cNvPr id="30723" name="Rectangle 20"/>
          <p:cNvSpPr>
            <a:spLocks noGrp="1" noChangeArrowheads="1"/>
          </p:cNvSpPr>
          <p:nvPr>
            <p:ph type="ftr" sz="quarter" idx="10"/>
          </p:nvPr>
        </p:nvSpPr>
        <p:spPr bwMode="auto">
          <a:xfrm>
            <a:off x="4267200" y="6523038"/>
            <a:ext cx="45720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30724"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85F5B474-8F8B-42AD-B884-1204A683F08E}" type="slidenum">
              <a:rPr lang="en-US" altLang="en-US" sz="900">
                <a:cs typeface="Arial" charset="0"/>
              </a:rPr>
              <a:pPr algn="r" eaLnBrk="1" hangingPunct="1"/>
              <a:t>17</a:t>
            </a:fld>
            <a:endParaRPr lang="en-US" altLang="en-US" sz="1000">
              <a:cs typeface="Arial" charset="0"/>
            </a:endParaRPr>
          </a:p>
        </p:txBody>
      </p:sp>
      <p:sp>
        <p:nvSpPr>
          <p:cNvPr id="2" name="Title 1"/>
          <p:cNvSpPr>
            <a:spLocks noGrp="1"/>
          </p:cNvSpPr>
          <p:nvPr>
            <p:ph type="title"/>
          </p:nvPr>
        </p:nvSpPr>
        <p:spPr/>
        <p:txBody>
          <a:bodyPr>
            <a:noAutofit/>
          </a:bodyPr>
          <a:lstStyle/>
          <a:p>
            <a:pPr eaLnBrk="1" hangingPunct="1">
              <a:defRPr/>
            </a:pPr>
            <a:r>
              <a:rPr lang="en-US" altLang="en-US" sz="3600" dirty="0"/>
              <a:t>Globalization of the World Economy: Major Trends and Developments</a:t>
            </a:r>
            <a:endParaRPr lang="en-US" sz="36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idx="1"/>
          </p:nvPr>
        </p:nvSpPr>
        <p:spPr bwMode="auto">
          <a:xfrm>
            <a:off x="0" y="2362200"/>
            <a:ext cx="8686800" cy="3886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385763" indent="-385763" defTabSz="1031875" eaLnBrk="1" hangingPunct="1">
              <a:lnSpc>
                <a:spcPct val="90000"/>
              </a:lnSpc>
            </a:pPr>
            <a:r>
              <a:rPr lang="en-US" altLang="en-US" sz="2400" dirty="0"/>
              <a:t>Deregulation of Financial Markets</a:t>
            </a:r>
          </a:p>
          <a:p>
            <a:pPr marL="385763" indent="-385763" defTabSz="1031875" eaLnBrk="1" hangingPunct="1">
              <a:lnSpc>
                <a:spcPct val="90000"/>
              </a:lnSpc>
              <a:buFont typeface="Wingdings" pitchFamily="2" charset="2"/>
              <a:buNone/>
            </a:pPr>
            <a:r>
              <a:rPr lang="en-US" altLang="en-US" sz="2400" dirty="0"/>
              <a:t>	coupled with</a:t>
            </a:r>
          </a:p>
          <a:p>
            <a:pPr marL="385763" indent="-385763" defTabSz="1031875" eaLnBrk="1" hangingPunct="1">
              <a:lnSpc>
                <a:spcPct val="90000"/>
              </a:lnSpc>
            </a:pPr>
            <a:r>
              <a:rPr lang="en-US" altLang="en-US" sz="2400" dirty="0"/>
              <a:t>Advances in Technology</a:t>
            </a:r>
          </a:p>
          <a:p>
            <a:pPr marL="838200" lvl="1" indent="-322263" defTabSz="1031875" eaLnBrk="1" hangingPunct="1">
              <a:lnSpc>
                <a:spcPct val="90000"/>
              </a:lnSpc>
            </a:pPr>
            <a:r>
              <a:rPr lang="en-US" altLang="en-US" sz="2400" dirty="0"/>
              <a:t>have greatly reduced information and transaction costs, which has led to:</a:t>
            </a:r>
          </a:p>
          <a:p>
            <a:pPr marL="385763" indent="-385763" defTabSz="1031875" eaLnBrk="1" hangingPunct="1">
              <a:lnSpc>
                <a:spcPct val="90000"/>
              </a:lnSpc>
            </a:pPr>
            <a:r>
              <a:rPr lang="en-US" altLang="en-US" sz="2400" dirty="0"/>
              <a:t>Financial Innovations, such as</a:t>
            </a:r>
            <a:endParaRPr lang="en-US" altLang="en-US" sz="2000" dirty="0"/>
          </a:p>
          <a:p>
            <a:pPr marL="838200" lvl="1" indent="-322263" defTabSz="1031875" eaLnBrk="1" hangingPunct="1">
              <a:lnSpc>
                <a:spcPct val="90000"/>
              </a:lnSpc>
            </a:pPr>
            <a:r>
              <a:rPr lang="en-US" altLang="en-US" sz="2000" dirty="0"/>
              <a:t>Currency futures and options</a:t>
            </a:r>
          </a:p>
          <a:p>
            <a:pPr marL="838200" lvl="1" indent="-322263" defTabSz="1031875" eaLnBrk="1" hangingPunct="1">
              <a:lnSpc>
                <a:spcPct val="90000"/>
              </a:lnSpc>
            </a:pPr>
            <a:r>
              <a:rPr lang="en-US" altLang="en-US" sz="2000" dirty="0"/>
              <a:t>Multi-currency bonds</a:t>
            </a:r>
          </a:p>
          <a:p>
            <a:pPr marL="838200" lvl="1" indent="-322263" defTabSz="1031875" eaLnBrk="1" hangingPunct="1">
              <a:lnSpc>
                <a:spcPct val="90000"/>
              </a:lnSpc>
            </a:pPr>
            <a:r>
              <a:rPr lang="en-US" altLang="en-US" sz="2000" dirty="0"/>
              <a:t>Cross-border stock listings</a:t>
            </a:r>
          </a:p>
          <a:p>
            <a:pPr marL="838200" lvl="1" indent="-322263" defTabSz="1031875" eaLnBrk="1" hangingPunct="1">
              <a:lnSpc>
                <a:spcPct val="90000"/>
              </a:lnSpc>
            </a:pPr>
            <a:r>
              <a:rPr lang="en-US" altLang="en-US" sz="2000" dirty="0"/>
              <a:t>International mutual funds</a:t>
            </a:r>
          </a:p>
          <a:p>
            <a:pPr marL="838200" lvl="1" indent="-322263" defTabSz="1031875" eaLnBrk="1" hangingPunct="1">
              <a:lnSpc>
                <a:spcPct val="90000"/>
              </a:lnSpc>
            </a:pPr>
            <a:r>
              <a:rPr lang="en-US" altLang="en-US" sz="2000" dirty="0"/>
              <a:t>Exchange-Traded Funds (ETFs)</a:t>
            </a:r>
          </a:p>
        </p:txBody>
      </p:sp>
      <p:sp>
        <p:nvSpPr>
          <p:cNvPr id="31747" name="Rectangle 20"/>
          <p:cNvSpPr>
            <a:spLocks noGrp="1" noChangeArrowheads="1"/>
          </p:cNvSpPr>
          <p:nvPr>
            <p:ph type="ftr" sz="quarter" idx="10"/>
          </p:nvPr>
        </p:nvSpPr>
        <p:spPr bwMode="auto">
          <a:xfrm>
            <a:off x="4648200" y="6523038"/>
            <a:ext cx="41910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31748"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16320FEB-0554-45F4-9843-861E85C7A306}" type="slidenum">
              <a:rPr lang="en-US" altLang="en-US" sz="900">
                <a:cs typeface="Arial" charset="0"/>
              </a:rPr>
              <a:pPr algn="r" eaLnBrk="1" hangingPunct="1"/>
              <a:t>18</a:t>
            </a:fld>
            <a:endParaRPr lang="en-US" altLang="en-US" sz="1000">
              <a:cs typeface="Arial" charset="0"/>
            </a:endParaRPr>
          </a:p>
        </p:txBody>
      </p:sp>
      <p:sp>
        <p:nvSpPr>
          <p:cNvPr id="2" name="Title 1"/>
          <p:cNvSpPr>
            <a:spLocks noGrp="1"/>
          </p:cNvSpPr>
          <p:nvPr>
            <p:ph type="title"/>
          </p:nvPr>
        </p:nvSpPr>
        <p:spPr/>
        <p:txBody>
          <a:bodyPr>
            <a:normAutofit/>
          </a:bodyPr>
          <a:lstStyle/>
          <a:p>
            <a:pPr eaLnBrk="1" hangingPunct="1">
              <a:defRPr/>
            </a:pPr>
            <a:r>
              <a:rPr lang="en-US" altLang="en-US" sz="3600" dirty="0"/>
              <a:t>Emergence of Globalized Financial Markets</a:t>
            </a:r>
            <a:endParaRPr lang="en-US" sz="36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normAutofit/>
          </a:bodyPr>
          <a:lstStyle/>
          <a:p>
            <a:pPr eaLnBrk="1" hangingPunct="1"/>
            <a:r>
              <a:rPr lang="en-US" altLang="en-US" sz="3600" dirty="0"/>
              <a:t>Emergence of the Euro as a Global Currency</a:t>
            </a:r>
          </a:p>
        </p:txBody>
      </p:sp>
      <p:sp>
        <p:nvSpPr>
          <p:cNvPr id="32771" name="Rectangle 3"/>
          <p:cNvSpPr>
            <a:spLocks noGrp="1" noChangeArrowheads="1"/>
          </p:cNvSpPr>
          <p:nvPr>
            <p:ph idx="1"/>
          </p:nvPr>
        </p:nvSpPr>
        <p:spPr bwMode="auto">
          <a:xfrm>
            <a:off x="0" y="2362200"/>
            <a:ext cx="9144000" cy="40687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z="2400" dirty="0"/>
              <a:t>A momentous event in the history of world financial systems.</a:t>
            </a:r>
          </a:p>
          <a:p>
            <a:pPr eaLnBrk="1" hangingPunct="1"/>
            <a:r>
              <a:rPr lang="en-US" altLang="en-US" sz="2400" dirty="0"/>
              <a:t>Currently more than 300 million Europeans in 19 countries are using the common currency on a daily basis.</a:t>
            </a:r>
          </a:p>
          <a:p>
            <a:pPr lvl="1" eaLnBrk="1" hangingPunct="1"/>
            <a:r>
              <a:rPr lang="en-US" altLang="en-US" sz="1600" dirty="0"/>
              <a:t>Austria, Belgium, Cyprus, Estonia, Finland, France, Germany, Greece, Ireland, Italy, Latvia, Lithuania, Luxembourg, Malta, the Netherlands, Portugal, Slovenia, Slovakia and Spain.</a:t>
            </a:r>
          </a:p>
          <a:p>
            <a:pPr eaLnBrk="1" hangingPunct="1"/>
            <a:r>
              <a:rPr lang="en-US" altLang="en-US" sz="2400" dirty="0"/>
              <a:t>The “transaction domain” of the euro may become larger than the U.S. dollar’s in the near future.</a:t>
            </a:r>
          </a:p>
        </p:txBody>
      </p:sp>
      <p:sp>
        <p:nvSpPr>
          <p:cNvPr id="32772" name="Rectangle 20"/>
          <p:cNvSpPr>
            <a:spLocks noGrp="1" noChangeArrowheads="1"/>
          </p:cNvSpPr>
          <p:nvPr>
            <p:ph type="ftr" sz="quarter" idx="10"/>
          </p:nvPr>
        </p:nvSpPr>
        <p:spPr bwMode="auto">
          <a:xfrm>
            <a:off x="4800600" y="6523038"/>
            <a:ext cx="40386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32773"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1CC2F628-9A96-4A29-8396-246B1ABA7391}" type="slidenum">
              <a:rPr lang="en-US" altLang="en-US" sz="900">
                <a:cs typeface="Arial" charset="0"/>
              </a:rPr>
              <a:pPr algn="r" eaLnBrk="1" hangingPunct="1"/>
              <a:t>19</a:t>
            </a:fld>
            <a:endParaRPr lang="en-US" altLang="en-US" sz="1000">
              <a:cs typeface="Arial"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rtlCol="0">
            <a:normAutofit/>
          </a:bodyPr>
          <a:lstStyle/>
          <a:p>
            <a:pPr eaLnBrk="1" fontAlgn="auto" hangingPunct="1">
              <a:spcAft>
                <a:spcPts val="0"/>
              </a:spcAft>
              <a:defRPr/>
            </a:pPr>
            <a:r>
              <a:rPr lang="en-US" altLang="en-US" sz="3600" dirty="0"/>
              <a:t>Europe’s Sovereign-Debt Crisis of 2010</a:t>
            </a:r>
          </a:p>
        </p:txBody>
      </p:sp>
      <p:sp>
        <p:nvSpPr>
          <p:cNvPr id="34819" name="Content Placeholder 2"/>
          <p:cNvSpPr>
            <a:spLocks noGrp="1"/>
          </p:cNvSpPr>
          <p:nvPr>
            <p:ph idx="1"/>
          </p:nvPr>
        </p:nvSpPr>
        <p:spPr bwMode="auto">
          <a:xfrm>
            <a:off x="0" y="2362200"/>
            <a:ext cx="9144000" cy="40687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z="2400" dirty="0"/>
              <a:t>In December of 2009 the new Greek government revealed that its budget deficit for the year would be 12.7% of GDP, not the 3.7% forecast.</a:t>
            </a:r>
          </a:p>
          <a:p>
            <a:pPr eaLnBrk="1" hangingPunct="1"/>
            <a:r>
              <a:rPr lang="en-US" altLang="en-US" sz="2400" dirty="0"/>
              <a:t>Investors sold off Greek government bonds and the ratings agencies downgraded them to “junk.”</a:t>
            </a:r>
          </a:p>
          <a:p>
            <a:pPr eaLnBrk="1" hangingPunct="1"/>
            <a:r>
              <a:rPr lang="en-US" altLang="en-US" sz="2400" dirty="0"/>
              <a:t>While Greece represents only 2.5% of euro-zone GDP, the crisis became a Europe-wide debt crisis.</a:t>
            </a:r>
          </a:p>
          <a:p>
            <a:pPr eaLnBrk="1" hangingPunct="1"/>
            <a:r>
              <a:rPr lang="en-US" altLang="en-US" sz="2400" dirty="0"/>
              <a:t>The challenge remains that fiscal indiscipline of one euro-zone country can escalate to a Europe-wide crisis.</a:t>
            </a:r>
          </a:p>
        </p:txBody>
      </p:sp>
      <p:sp>
        <p:nvSpPr>
          <p:cNvPr id="34820" name="Rectangle 20"/>
          <p:cNvSpPr>
            <a:spLocks noGrp="1" noChangeArrowheads="1"/>
          </p:cNvSpPr>
          <p:nvPr>
            <p:ph type="ftr" sz="quarter" idx="10"/>
          </p:nvPr>
        </p:nvSpPr>
        <p:spPr bwMode="auto">
          <a:xfrm>
            <a:off x="4572000" y="6523038"/>
            <a:ext cx="42672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34821"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633E0316-181E-49F9-B53F-A2F415FF089E}" type="slidenum">
              <a:rPr lang="en-US" altLang="en-US" sz="900">
                <a:cs typeface="Arial" charset="0"/>
              </a:rPr>
              <a:pPr algn="r" eaLnBrk="1" hangingPunct="1"/>
              <a:t>20</a:t>
            </a:fld>
            <a:endParaRPr lang="en-US" altLang="en-US" sz="1000">
              <a:cs typeface="Arial"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normAutofit/>
          </a:bodyPr>
          <a:lstStyle/>
          <a:p>
            <a:pPr eaLnBrk="1" hangingPunct="1"/>
            <a:r>
              <a:rPr lang="en-US" altLang="en-US" sz="3600" dirty="0"/>
              <a:t>The Greek Drama</a:t>
            </a:r>
          </a:p>
        </p:txBody>
      </p:sp>
      <p:sp>
        <p:nvSpPr>
          <p:cNvPr id="35843" name="Content Placeholder 2"/>
          <p:cNvSpPr>
            <a:spLocks noGrp="1"/>
          </p:cNvSpPr>
          <p:nvPr>
            <p:ph idx="1"/>
          </p:nvPr>
        </p:nvSpPr>
        <p:spPr bwMode="auto">
          <a:xfrm>
            <a:off x="457200" y="5456237"/>
            <a:ext cx="8229600" cy="8683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z="2000" dirty="0"/>
              <a:t>Greece paid no premium above the German rate until late fall 2009.</a:t>
            </a:r>
          </a:p>
          <a:p>
            <a:pPr eaLnBrk="1" hangingPunct="1"/>
            <a:r>
              <a:rPr lang="en-US" altLang="en-US" sz="2000" dirty="0"/>
              <a:t>The Greek interest rate rose until the bailout package on May 9.</a:t>
            </a:r>
          </a:p>
        </p:txBody>
      </p:sp>
      <p:sp>
        <p:nvSpPr>
          <p:cNvPr id="35845" name="Rectangle 20"/>
          <p:cNvSpPr>
            <a:spLocks noGrp="1" noChangeArrowheads="1"/>
          </p:cNvSpPr>
          <p:nvPr>
            <p:ph type="ftr" sz="quarter" idx="10"/>
          </p:nvPr>
        </p:nvSpPr>
        <p:spPr bwMode="auto">
          <a:xfrm>
            <a:off x="4572000" y="6523038"/>
            <a:ext cx="42672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35846"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6E62F0F0-1F36-4DA4-8E80-E821C8EC66C3}" type="slidenum">
              <a:rPr lang="en-US" altLang="en-US" sz="900">
                <a:cs typeface="Arial" charset="0"/>
              </a:rPr>
              <a:pPr algn="r" eaLnBrk="1" hangingPunct="1"/>
              <a:t>21</a:t>
            </a:fld>
            <a:endParaRPr lang="en-US" altLang="en-US" sz="1000">
              <a:cs typeface="Arial"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1447800"/>
            <a:ext cx="6486525" cy="37908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noAutofit/>
          </a:bodyPr>
          <a:lstStyle/>
          <a:p>
            <a:pPr eaLnBrk="1" hangingPunct="1"/>
            <a:r>
              <a:rPr lang="en-US" altLang="en-US" sz="3600" dirty="0"/>
              <a:t>Trade Liberalization and Economic Integration</a:t>
            </a:r>
          </a:p>
        </p:txBody>
      </p:sp>
      <p:sp>
        <p:nvSpPr>
          <p:cNvPr id="36867" name="Rectangle 3"/>
          <p:cNvSpPr>
            <a:spLocks noGrp="1" noChangeArrowheads="1"/>
          </p:cNvSpPr>
          <p:nvPr>
            <p:ph idx="1"/>
          </p:nvPr>
        </p:nvSpPr>
        <p:spPr bwMode="auto">
          <a:xfrm>
            <a:off x="0" y="2286000"/>
            <a:ext cx="9144000" cy="41449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385763" indent="-385763" defTabSz="1031875" eaLnBrk="1" hangingPunct="1"/>
            <a:r>
              <a:rPr lang="en-US" altLang="en-US" sz="2800" dirty="0"/>
              <a:t>Over the past 50 years, international trade increased about twice as fast as world GDP.</a:t>
            </a:r>
          </a:p>
          <a:p>
            <a:pPr marL="385763" indent="-385763" defTabSz="1031875" eaLnBrk="1" hangingPunct="1"/>
            <a:r>
              <a:rPr lang="en-US" altLang="en-US" sz="2800" dirty="0"/>
              <a:t>There has been a change in the attitudes of many of the world’s governments, who have abandoned mercantilist views and embraced free trade as the surest route to prosperity for their citizenry.</a:t>
            </a:r>
          </a:p>
          <a:p>
            <a:pPr marL="385763" indent="-385763" defTabSz="1031875" eaLnBrk="1" hangingPunct="1"/>
            <a:r>
              <a:rPr lang="en-US" altLang="en-US" sz="2800" dirty="0"/>
              <a:t>The principal argument for international trade is based on the theory of comparative advantage.</a:t>
            </a:r>
          </a:p>
        </p:txBody>
      </p:sp>
      <p:sp>
        <p:nvSpPr>
          <p:cNvPr id="36868" name="Rectangle 20"/>
          <p:cNvSpPr>
            <a:spLocks noGrp="1" noChangeArrowheads="1"/>
          </p:cNvSpPr>
          <p:nvPr>
            <p:ph type="ftr" sz="quarter" idx="10"/>
          </p:nvPr>
        </p:nvSpPr>
        <p:spPr bwMode="auto">
          <a:xfrm>
            <a:off x="4800600" y="6523038"/>
            <a:ext cx="40386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36869"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21964C1F-4A22-4EEB-84CB-B12FDAE98ED0}" type="slidenum">
              <a:rPr lang="en-US" altLang="en-US" sz="900">
                <a:cs typeface="Arial" charset="0"/>
              </a:rPr>
              <a:pPr algn="r" eaLnBrk="1" hangingPunct="1"/>
              <a:t>22</a:t>
            </a:fld>
            <a:endParaRPr lang="en-US" altLang="en-US" sz="1000">
              <a:cs typeface="Arial"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3"/>
          <p:cNvSpPr>
            <a:spLocks noGrp="1" noChangeArrowheads="1"/>
          </p:cNvSpPr>
          <p:nvPr>
            <p:ph idx="1"/>
          </p:nvPr>
        </p:nvSpPr>
        <p:spPr bwMode="auto">
          <a:xfrm>
            <a:off x="0" y="2362200"/>
            <a:ext cx="9144000" cy="35925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385763" indent="-385763" defTabSz="1031875" eaLnBrk="1" hangingPunct="1"/>
            <a:r>
              <a:rPr lang="en-US" altLang="en-US" sz="2800" dirty="0"/>
              <a:t>The General Agreement on Tariffs and Trade (GATT) is a multilateral agreement among member countries that has reduced many barriers to trade.</a:t>
            </a:r>
          </a:p>
          <a:p>
            <a:pPr marL="385763" indent="-385763" defTabSz="1031875" eaLnBrk="1" hangingPunct="1"/>
            <a:r>
              <a:rPr lang="en-US" altLang="en-US" sz="2800" dirty="0"/>
              <a:t>The World Trade Organization has the power to enforce the rules of international trade.</a:t>
            </a:r>
          </a:p>
          <a:p>
            <a:pPr marL="385763" indent="-385763" defTabSz="1031875" eaLnBrk="1" hangingPunct="1"/>
            <a:r>
              <a:rPr lang="en-US" altLang="en-US" sz="2800" dirty="0"/>
              <a:t>On January 1, 2005, the era of quotas on imported textiles ended.</a:t>
            </a:r>
          </a:p>
          <a:p>
            <a:pPr marL="385763" indent="-385763" defTabSz="1031875" eaLnBrk="1" hangingPunct="1"/>
            <a:r>
              <a:rPr lang="en-US" altLang="en-US" sz="2800" dirty="0"/>
              <a:t>This is an event of historic proportions.</a:t>
            </a:r>
          </a:p>
        </p:txBody>
      </p:sp>
      <p:sp>
        <p:nvSpPr>
          <p:cNvPr id="37891" name="Rectangle 20"/>
          <p:cNvSpPr>
            <a:spLocks noGrp="1" noChangeArrowheads="1"/>
          </p:cNvSpPr>
          <p:nvPr>
            <p:ph type="ftr" sz="quarter" idx="10"/>
          </p:nvPr>
        </p:nvSpPr>
        <p:spPr bwMode="auto">
          <a:xfrm>
            <a:off x="4724400" y="6523038"/>
            <a:ext cx="41148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37892"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5E1C5595-CABE-4178-AD3E-5A8E7104F033}" type="slidenum">
              <a:rPr lang="en-US" altLang="en-US" sz="900">
                <a:cs typeface="Arial" charset="0"/>
              </a:rPr>
              <a:pPr algn="r" eaLnBrk="1" hangingPunct="1"/>
              <a:t>23</a:t>
            </a:fld>
            <a:endParaRPr lang="en-US" altLang="en-US" sz="1000">
              <a:cs typeface="Arial" charset="0"/>
            </a:endParaRPr>
          </a:p>
        </p:txBody>
      </p:sp>
      <p:sp>
        <p:nvSpPr>
          <p:cNvPr id="2" name="Title 1"/>
          <p:cNvSpPr>
            <a:spLocks noGrp="1"/>
          </p:cNvSpPr>
          <p:nvPr>
            <p:ph type="title"/>
          </p:nvPr>
        </p:nvSpPr>
        <p:spPr/>
        <p:txBody>
          <a:bodyPr>
            <a:normAutofit/>
          </a:bodyPr>
          <a:lstStyle/>
          <a:p>
            <a:pPr eaLnBrk="1" hangingPunct="1">
              <a:defRPr/>
            </a:pPr>
            <a:r>
              <a:rPr lang="en-US" altLang="en-US" sz="3600" dirty="0"/>
              <a:t>Liberalization of Protectionist Legislation</a:t>
            </a:r>
            <a:endParaRPr lang="en-US" sz="36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r>
              <a:rPr lang="en-US" altLang="en-US" sz="3600" dirty="0"/>
              <a:t>NAFTA</a:t>
            </a:r>
            <a:endParaRPr lang="en-US" altLang="en-US" dirty="0"/>
          </a:p>
        </p:txBody>
      </p:sp>
      <p:sp>
        <p:nvSpPr>
          <p:cNvPr id="38915" name="Rectangle 3"/>
          <p:cNvSpPr>
            <a:spLocks noGrp="1" noChangeArrowheads="1"/>
          </p:cNvSpPr>
          <p:nvPr>
            <p:ph idx="1"/>
          </p:nvPr>
        </p:nvSpPr>
        <p:spPr bwMode="auto">
          <a:xfrm>
            <a:off x="0" y="2362200"/>
            <a:ext cx="9144000" cy="40687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lnSpc>
                <a:spcPct val="90000"/>
              </a:lnSpc>
            </a:pPr>
            <a:r>
              <a:rPr lang="en-US" altLang="en-US" sz="2400" dirty="0"/>
              <a:t>The North American Free Trade Agreement (NAFTA) called for phasing out impediments to trade between Canada, Mexico, and the United States over a 15-year period beginning in 1994. (Full implementation occurred in 2009.)</a:t>
            </a:r>
          </a:p>
          <a:p>
            <a:pPr eaLnBrk="1" hangingPunct="1">
              <a:lnSpc>
                <a:spcPct val="90000"/>
              </a:lnSpc>
            </a:pPr>
            <a:r>
              <a:rPr lang="en-US" altLang="en-US" sz="2400" dirty="0"/>
              <a:t>For Mexico, the ratio of export to GDP has increased dramatically from 2.2% in 1973 to 31.7% in 2011.</a:t>
            </a:r>
          </a:p>
          <a:p>
            <a:pPr eaLnBrk="1" hangingPunct="1">
              <a:lnSpc>
                <a:spcPct val="90000"/>
              </a:lnSpc>
            </a:pPr>
            <a:r>
              <a:rPr lang="en-US" altLang="en-US" sz="2400" dirty="0"/>
              <a:t>The increased trade has resulted in increased numbers of jobs and a higher standard of living for all member nations</a:t>
            </a:r>
            <a:r>
              <a:rPr lang="en-US" altLang="en-US" dirty="0"/>
              <a:t>.</a:t>
            </a:r>
          </a:p>
        </p:txBody>
      </p:sp>
      <p:sp>
        <p:nvSpPr>
          <p:cNvPr id="38916" name="Rectangle 20"/>
          <p:cNvSpPr>
            <a:spLocks noGrp="1" noChangeArrowheads="1"/>
          </p:cNvSpPr>
          <p:nvPr>
            <p:ph type="ftr" sz="quarter" idx="10"/>
          </p:nvPr>
        </p:nvSpPr>
        <p:spPr bwMode="auto">
          <a:xfrm>
            <a:off x="4800600" y="6523038"/>
            <a:ext cx="40386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38917"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AA367866-B54E-4D16-A8FF-EFB6913E6EDD}" type="slidenum">
              <a:rPr lang="en-US" altLang="en-US" sz="900">
                <a:cs typeface="Arial" charset="0"/>
              </a:rPr>
              <a:pPr algn="r" eaLnBrk="1" hangingPunct="1"/>
              <a:t>24</a:t>
            </a:fld>
            <a:endParaRPr lang="en-US" altLang="en-US" sz="1000">
              <a:cs typeface="Arial"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err="1"/>
              <a:t>Brexit</a:t>
            </a:r>
            <a:endParaRPr lang="en-US" sz="3600" dirty="0"/>
          </a:p>
        </p:txBody>
      </p:sp>
      <p:sp>
        <p:nvSpPr>
          <p:cNvPr id="3" name="Content Placeholder 2"/>
          <p:cNvSpPr>
            <a:spLocks noGrp="1"/>
          </p:cNvSpPr>
          <p:nvPr>
            <p:ph idx="1"/>
          </p:nvPr>
        </p:nvSpPr>
        <p:spPr>
          <a:xfrm>
            <a:off x="0" y="2362200"/>
            <a:ext cx="9144000" cy="3840163"/>
          </a:xfrm>
        </p:spPr>
        <p:txBody>
          <a:bodyPr/>
          <a:lstStyle/>
          <a:p>
            <a:r>
              <a:rPr lang="en-US" sz="2800" dirty="0"/>
              <a:t>The unexpected outcome of a British referendum held on June 23, 2016.</a:t>
            </a:r>
          </a:p>
          <a:p>
            <a:r>
              <a:rPr lang="en-US" sz="2800" dirty="0"/>
              <a:t>Britons voted to leave the EU.</a:t>
            </a:r>
          </a:p>
          <a:p>
            <a:r>
              <a:rPr lang="en-US" sz="2800" dirty="0"/>
              <a:t>Likely outcome is a weakening of both the United Kingdom and the European Union.</a:t>
            </a:r>
          </a:p>
          <a:p>
            <a:r>
              <a:rPr lang="en-US" sz="2800" dirty="0" err="1"/>
              <a:t>Brexit</a:t>
            </a:r>
            <a:r>
              <a:rPr lang="en-US" sz="2800" dirty="0"/>
              <a:t> revealed some of the difficulties with free trade and global economic integration.</a:t>
            </a:r>
          </a:p>
          <a:p>
            <a:pPr lvl="1"/>
            <a:r>
              <a:rPr lang="en-US" sz="2400" dirty="0"/>
              <a:t>The free movement of goods, capital and people leads to economic growth, but also leads to political opposition.</a:t>
            </a:r>
          </a:p>
        </p:txBody>
      </p:sp>
      <p:sp>
        <p:nvSpPr>
          <p:cNvPr id="4" name="Rectangle 20"/>
          <p:cNvSpPr>
            <a:spLocks noGrp="1" noChangeArrowheads="1"/>
          </p:cNvSpPr>
          <p:nvPr>
            <p:ph type="ftr" sz="quarter" idx="10"/>
          </p:nvPr>
        </p:nvSpPr>
        <p:spPr bwMode="auto">
          <a:xfrm>
            <a:off x="4800600" y="6523038"/>
            <a:ext cx="40386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5"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a:cs typeface="Arial" charset="0"/>
              </a:rPr>
              <a:t>1-</a:t>
            </a:r>
            <a:fld id="{8C3ADABD-FD37-42A3-953E-12E3690691FC}" type="slidenum">
              <a:rPr lang="en-US" altLang="en-US" sz="900" smtClean="0">
                <a:cs typeface="Arial" charset="0"/>
              </a:rPr>
              <a:t>25</a:t>
            </a:fld>
            <a:endParaRPr lang="en-US" altLang="en-US" sz="1000" dirty="0">
              <a:cs typeface="Arial" charset="0"/>
            </a:endParaRPr>
          </a:p>
        </p:txBody>
      </p:sp>
    </p:spTree>
    <p:extLst>
      <p:ext uri="{BB962C8B-B14F-4D97-AF65-F5344CB8AC3E}">
        <p14:creationId xmlns:p14="http://schemas.microsoft.com/office/powerpoint/2010/main" val="15969603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lIns="92071" tIns="46036" rIns="92071" bIns="46036">
            <a:normAutofit fontScale="90000"/>
          </a:bodyPr>
          <a:lstStyle/>
          <a:p>
            <a:pPr eaLnBrk="1" hangingPunct="1">
              <a:defRPr/>
            </a:pPr>
            <a:r>
              <a:rPr lang="en-US" altLang="en-US" sz="4000" dirty="0"/>
              <a:t>Privatization</a:t>
            </a:r>
            <a:br>
              <a:rPr lang="en-US" altLang="en-US" sz="2300" dirty="0"/>
            </a:br>
            <a:endParaRPr lang="en-US" altLang="en-US" sz="2300" dirty="0"/>
          </a:p>
        </p:txBody>
      </p:sp>
      <p:sp>
        <p:nvSpPr>
          <p:cNvPr id="39939" name="Rectangle 3"/>
          <p:cNvSpPr>
            <a:spLocks noGrp="1" noChangeArrowheads="1"/>
          </p:cNvSpPr>
          <p:nvPr>
            <p:ph idx="1"/>
          </p:nvPr>
        </p:nvSpPr>
        <p:spPr bwMode="auto">
          <a:xfrm>
            <a:off x="0" y="2286000"/>
            <a:ext cx="9144000" cy="41449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1" tIns="46036" rIns="92071" bIns="46036" numCol="1" anchor="t" anchorCtr="0" compatLnSpc="1">
            <a:prstTxWarp prst="textNoShape">
              <a:avLst/>
            </a:prstTxWarp>
          </a:bodyPr>
          <a:lstStyle/>
          <a:p>
            <a:pPr marL="385763" indent="-385763" defTabSz="1031875" eaLnBrk="1" hangingPunct="1"/>
            <a:r>
              <a:rPr lang="en-US" altLang="en-US" sz="2800" dirty="0"/>
              <a:t>The selling of state-run enterprises to investors is also known as “denationalization.”</a:t>
            </a:r>
          </a:p>
          <a:p>
            <a:pPr marL="385763" indent="-385763" defTabSz="1031875" eaLnBrk="1" hangingPunct="1"/>
            <a:r>
              <a:rPr lang="en-US" altLang="en-US" sz="2800" dirty="0"/>
              <a:t>Privatization is often seen in socialist economies in transition to market economies.</a:t>
            </a:r>
          </a:p>
          <a:p>
            <a:pPr marL="385763" indent="-385763" defTabSz="1031875" eaLnBrk="1" hangingPunct="1"/>
            <a:r>
              <a:rPr lang="en-US" altLang="en-US" sz="2800" dirty="0"/>
              <a:t>By most estimates, this increases the efficiency of the enterprise.</a:t>
            </a:r>
          </a:p>
          <a:p>
            <a:pPr marL="385763" indent="-385763" defTabSz="1031875" eaLnBrk="1" hangingPunct="1"/>
            <a:r>
              <a:rPr lang="en-US" altLang="en-US" sz="2800" dirty="0"/>
              <a:t>It also often spurs a tremendous increase in cross-border investment.</a:t>
            </a:r>
          </a:p>
          <a:p>
            <a:pPr marL="838200" lvl="1" indent="-322263" defTabSz="1031875" eaLnBrk="1" hangingPunct="1"/>
            <a:endParaRPr lang="en-US" altLang="en-US" sz="2400" dirty="0"/>
          </a:p>
        </p:txBody>
      </p:sp>
      <p:sp>
        <p:nvSpPr>
          <p:cNvPr id="39940" name="Rectangle 20"/>
          <p:cNvSpPr>
            <a:spLocks noGrp="1" noChangeArrowheads="1"/>
          </p:cNvSpPr>
          <p:nvPr>
            <p:ph type="ftr" sz="quarter" idx="10"/>
          </p:nvPr>
        </p:nvSpPr>
        <p:spPr bwMode="auto">
          <a:xfrm>
            <a:off x="4572000" y="6523038"/>
            <a:ext cx="42672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39941"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AF356B9A-A038-47A1-A45F-FE9819C78D9D}" type="slidenum">
              <a:rPr lang="en-US" altLang="en-US" sz="900">
                <a:cs typeface="Arial" charset="0"/>
              </a:rPr>
              <a:pPr algn="r" eaLnBrk="1" hangingPunct="1"/>
              <a:t>26</a:t>
            </a:fld>
            <a:endParaRPr lang="en-US" altLang="en-US" sz="1000">
              <a:cs typeface="Arial"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normAutofit/>
          </a:bodyPr>
          <a:lstStyle/>
          <a:p>
            <a:pPr eaLnBrk="1" hangingPunct="1"/>
            <a:r>
              <a:rPr lang="en-US" altLang="en-US" sz="3600" dirty="0"/>
              <a:t>Chinese Privatization</a:t>
            </a:r>
          </a:p>
        </p:txBody>
      </p:sp>
      <p:sp>
        <p:nvSpPr>
          <p:cNvPr id="40963" name="Content Placeholder 2"/>
          <p:cNvSpPr>
            <a:spLocks noGrp="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z="2800"/>
              <a:t>State-owned enterprises have been listed on organized stock exchanges.</a:t>
            </a:r>
          </a:p>
          <a:p>
            <a:pPr eaLnBrk="1" hangingPunct="1"/>
            <a:r>
              <a:rPr lang="en-US" altLang="en-US" sz="2800"/>
              <a:t>More than 1,500 companies are currently listed on China’s stock exchanges.</a:t>
            </a:r>
          </a:p>
          <a:p>
            <a:pPr eaLnBrk="1" hangingPunct="1"/>
            <a:r>
              <a:rPr lang="en-US" altLang="en-US" sz="2800"/>
              <a:t>The Chinese government still retains the majority stakes in most public firms.</a:t>
            </a:r>
          </a:p>
          <a:p>
            <a:pPr eaLnBrk="1" hangingPunct="1"/>
            <a:r>
              <a:rPr lang="en-US" altLang="en-US" sz="2800"/>
              <a:t>Chinese citizens can buy “A” shares, while foreigners are limited to “B” shares.</a:t>
            </a:r>
          </a:p>
          <a:p>
            <a:pPr eaLnBrk="1" hangingPunct="1"/>
            <a:endParaRPr lang="en-US" altLang="en-US" sz="2800"/>
          </a:p>
        </p:txBody>
      </p:sp>
      <p:sp>
        <p:nvSpPr>
          <p:cNvPr id="40964" name="Rectangle 20"/>
          <p:cNvSpPr>
            <a:spLocks noGrp="1" noChangeArrowheads="1"/>
          </p:cNvSpPr>
          <p:nvPr>
            <p:ph type="ftr" sz="quarter" idx="10"/>
          </p:nvPr>
        </p:nvSpPr>
        <p:spPr bwMode="auto">
          <a:xfrm>
            <a:off x="4800600" y="6523038"/>
            <a:ext cx="40386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40965"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6D8A6519-E484-4D87-9479-1051765883F7}" type="slidenum">
              <a:rPr lang="en-US" altLang="en-US" sz="900">
                <a:cs typeface="Arial" charset="0"/>
              </a:rPr>
              <a:pPr algn="r" eaLnBrk="1" hangingPunct="1"/>
              <a:t>27</a:t>
            </a:fld>
            <a:endParaRPr lang="en-US" altLang="en-US" sz="1000">
              <a:cs typeface="Arial"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Content Placeholder 2"/>
          <p:cNvSpPr>
            <a:spLocks noGrp="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z="2400"/>
              <a:t>The “Great Recession” was the most serious, synchronized economic downturn since the Great Depression of the 1930s.</a:t>
            </a:r>
          </a:p>
          <a:p>
            <a:pPr eaLnBrk="1" hangingPunct="1"/>
            <a:r>
              <a:rPr lang="en-US" altLang="en-US" sz="2400"/>
              <a:t>Factors included:</a:t>
            </a:r>
          </a:p>
          <a:p>
            <a:pPr lvl="1" eaLnBrk="1" hangingPunct="1"/>
            <a:r>
              <a:rPr lang="en-US" altLang="en-US" sz="2000"/>
              <a:t>Households and financial institutions borrowed too much and took too much risk.</a:t>
            </a:r>
          </a:p>
          <a:p>
            <a:pPr lvl="1" eaLnBrk="1" hangingPunct="1"/>
            <a:r>
              <a:rPr lang="en-US" altLang="en-US" sz="2000"/>
              <a:t>This risk was repackaged with securitization, and so defaults on subprime mortgages in the U.S. came to threaten the solvency of a teacher’s retirement plans in Norway.</a:t>
            </a:r>
          </a:p>
        </p:txBody>
      </p:sp>
      <p:sp>
        <p:nvSpPr>
          <p:cNvPr id="41987" name="Rectangle 20"/>
          <p:cNvSpPr>
            <a:spLocks noGrp="1" noChangeArrowheads="1"/>
          </p:cNvSpPr>
          <p:nvPr>
            <p:ph type="ftr" sz="quarter" idx="10"/>
          </p:nvPr>
        </p:nvSpPr>
        <p:spPr bwMode="auto">
          <a:xfrm>
            <a:off x="4648200" y="6523038"/>
            <a:ext cx="41910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41988"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1A950F71-0A4B-4BF6-9CFC-122B54E2F78E}" type="slidenum">
              <a:rPr lang="en-US" altLang="en-US" sz="900">
                <a:cs typeface="Arial" charset="0"/>
              </a:rPr>
              <a:pPr algn="r" eaLnBrk="1" hangingPunct="1"/>
              <a:t>28</a:t>
            </a:fld>
            <a:endParaRPr lang="en-US" altLang="en-US" sz="1000">
              <a:cs typeface="Arial" charset="0"/>
            </a:endParaRPr>
          </a:p>
        </p:txBody>
      </p:sp>
      <p:sp>
        <p:nvSpPr>
          <p:cNvPr id="2" name="Title 1"/>
          <p:cNvSpPr>
            <a:spLocks noGrp="1"/>
          </p:cNvSpPr>
          <p:nvPr>
            <p:ph type="title"/>
          </p:nvPr>
        </p:nvSpPr>
        <p:spPr/>
        <p:txBody>
          <a:bodyPr>
            <a:normAutofit/>
          </a:bodyPr>
          <a:lstStyle/>
          <a:p>
            <a:pPr eaLnBrk="1" hangingPunct="1">
              <a:defRPr/>
            </a:pPr>
            <a:r>
              <a:rPr lang="en-US" altLang="en-US" sz="3600" dirty="0"/>
              <a:t>Global Financial Crisis of 2008—2009 </a:t>
            </a:r>
            <a:endParaRPr lang="en-US" sz="36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20"/>
          <p:cNvSpPr>
            <a:spLocks noGrp="1" noChangeArrowheads="1"/>
          </p:cNvSpPr>
          <p:nvPr>
            <p:ph type="ftr" sz="quarter" idx="10"/>
          </p:nvPr>
        </p:nvSpPr>
        <p:spPr bwMode="auto">
          <a:xfrm>
            <a:off x="4495800" y="6523038"/>
            <a:ext cx="43434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43012"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B410C186-6A16-4FF2-9083-C6F2B57EDD80}" type="slidenum">
              <a:rPr lang="en-US" altLang="en-US" sz="900">
                <a:cs typeface="Arial" charset="0"/>
              </a:rPr>
              <a:pPr algn="r" eaLnBrk="1" hangingPunct="1"/>
              <a:t>29</a:t>
            </a:fld>
            <a:endParaRPr lang="en-US" altLang="en-US" sz="1000">
              <a:cs typeface="Arial" charset="0"/>
            </a:endParaRPr>
          </a:p>
        </p:txBody>
      </p:sp>
      <p:sp>
        <p:nvSpPr>
          <p:cNvPr id="11" name="Title 1"/>
          <p:cNvSpPr>
            <a:spLocks noGrp="1"/>
          </p:cNvSpPr>
          <p:nvPr>
            <p:ph type="title"/>
          </p:nvPr>
        </p:nvSpPr>
        <p:spPr/>
        <p:txBody>
          <a:bodyPr>
            <a:noAutofit/>
          </a:bodyPr>
          <a:lstStyle/>
          <a:p>
            <a:pPr eaLnBrk="1" hangingPunct="1">
              <a:defRPr/>
            </a:pPr>
            <a:r>
              <a:rPr lang="en-US" altLang="en-US" sz="3600" dirty="0"/>
              <a:t>Exhibit 1.5: U.S. Unemployment Rate and Dow Jones Industrial Average</a:t>
            </a:r>
            <a:endParaRPr lang="en-US" sz="3600" dirty="0"/>
          </a:p>
        </p:txBody>
      </p:sp>
      <p:sp>
        <p:nvSpPr>
          <p:cNvPr id="43014" name="Content Placeholder 2"/>
          <p:cNvSpPr>
            <a:spLocks noGrp="1"/>
          </p:cNvSpPr>
          <p:nvPr>
            <p:ph idx="1"/>
          </p:nvPr>
        </p:nvSpPr>
        <p:spPr bwMode="auto">
          <a:xfrm>
            <a:off x="457200" y="5405438"/>
            <a:ext cx="8229600" cy="10715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z="2000" dirty="0"/>
              <a:t>During the course of the crisis, the G-20 emerged as the premier forum for discussing international economic issues and coordinating financial regulations and macroeconomic policies</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2057400"/>
            <a:ext cx="6181725" cy="34419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lIns="92071" tIns="46036" rIns="92071" bIns="46036">
            <a:noAutofit/>
          </a:bodyPr>
          <a:lstStyle/>
          <a:p>
            <a:pPr eaLnBrk="1" hangingPunct="1">
              <a:defRPr/>
            </a:pPr>
            <a:r>
              <a:rPr lang="en-US" altLang="en-US" sz="4000" dirty="0"/>
              <a:t>Multinational Corporations </a:t>
            </a:r>
            <a:br>
              <a:rPr lang="en-US" altLang="en-US" sz="2000" dirty="0"/>
            </a:br>
            <a:endParaRPr lang="en-US" altLang="en-US" sz="2000" dirty="0"/>
          </a:p>
        </p:txBody>
      </p:sp>
      <p:sp>
        <p:nvSpPr>
          <p:cNvPr id="44035"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1" tIns="46036" rIns="92071" bIns="46036" numCol="1" anchor="t" anchorCtr="0" compatLnSpc="1">
            <a:prstTxWarp prst="textNoShape">
              <a:avLst/>
            </a:prstTxWarp>
          </a:bodyPr>
          <a:lstStyle/>
          <a:p>
            <a:pPr marL="385763" indent="-385763" defTabSz="1031875" eaLnBrk="1" hangingPunct="1">
              <a:lnSpc>
                <a:spcPct val="90000"/>
              </a:lnSpc>
            </a:pPr>
            <a:r>
              <a:rPr lang="en-US" altLang="en-US" sz="2400"/>
              <a:t>A multinational corporation (MNC) is a firm that has been incorporated in one country and has production and sales operations in other countries.</a:t>
            </a:r>
          </a:p>
          <a:p>
            <a:pPr marL="385763" indent="-385763" defTabSz="1031875" eaLnBrk="1" hangingPunct="1">
              <a:lnSpc>
                <a:spcPct val="90000"/>
              </a:lnSpc>
            </a:pPr>
            <a:r>
              <a:rPr lang="en-US" altLang="en-US" sz="2400"/>
              <a:t>There are about 60,000 MNCs in the world.</a:t>
            </a:r>
          </a:p>
          <a:p>
            <a:pPr marL="385763" indent="-385763" defTabSz="1031875" eaLnBrk="1" hangingPunct="1">
              <a:lnSpc>
                <a:spcPct val="90000"/>
              </a:lnSpc>
            </a:pPr>
            <a:r>
              <a:rPr lang="en-US" altLang="en-US" sz="2400"/>
              <a:t>Many MNCs obtain raw materials from one nation, financial capital from another, produce goods with labor and capital equipment in a third country, and sell their output in various other national markets.</a:t>
            </a:r>
          </a:p>
        </p:txBody>
      </p:sp>
      <p:sp>
        <p:nvSpPr>
          <p:cNvPr id="44036" name="Rectangle 20"/>
          <p:cNvSpPr>
            <a:spLocks noGrp="1" noChangeArrowheads="1"/>
          </p:cNvSpPr>
          <p:nvPr>
            <p:ph type="ftr" sz="quarter" idx="10"/>
          </p:nvPr>
        </p:nvSpPr>
        <p:spPr bwMode="auto">
          <a:xfrm>
            <a:off x="4572000" y="6523038"/>
            <a:ext cx="42672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44037"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147581B3-84EC-4B17-A0C0-59CD38C6CCE4}" type="slidenum">
              <a:rPr lang="en-US" altLang="en-US" sz="900">
                <a:cs typeface="Arial" charset="0"/>
              </a:rPr>
              <a:pPr algn="r" eaLnBrk="1" hangingPunct="1"/>
              <a:t>30</a:t>
            </a:fld>
            <a:endParaRPr lang="en-US" altLang="en-US" sz="1000">
              <a:cs typeface="Arial"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104" name="Rectangle 20"/>
          <p:cNvSpPr>
            <a:spLocks noGrp="1" noChangeArrowheads="1"/>
          </p:cNvSpPr>
          <p:nvPr>
            <p:ph type="ftr" sz="quarter" idx="10"/>
          </p:nvPr>
        </p:nvSpPr>
        <p:spPr bwMode="auto">
          <a:xfrm>
            <a:off x="4572000" y="6523038"/>
            <a:ext cx="42672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45105"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a:cs typeface="Arial" charset="0"/>
              </a:rPr>
              <a:t>1-</a:t>
            </a:r>
            <a:fld id="{E227EA00-722B-459B-B616-9A18B5627AB8}" type="slidenum">
              <a:rPr lang="en-US" altLang="en-US" sz="900" smtClean="0">
                <a:cs typeface="Arial" charset="0"/>
              </a:rPr>
              <a:t>31</a:t>
            </a:fld>
            <a:endParaRPr lang="en-US" altLang="en-US" sz="1000" dirty="0">
              <a:cs typeface="Arial" charset="0"/>
            </a:endParaRPr>
          </a:p>
        </p:txBody>
      </p:sp>
      <p:sp>
        <p:nvSpPr>
          <p:cNvPr id="45106" name="Title 2"/>
          <p:cNvSpPr>
            <a:spLocks noGrp="1"/>
          </p:cNvSpPr>
          <p:nvPr>
            <p:ph type="title"/>
          </p:nvPr>
        </p:nvSpPr>
        <p:spPr/>
        <p:txBody>
          <a:bodyPr>
            <a:normAutofit/>
          </a:bodyPr>
          <a:lstStyle/>
          <a:p>
            <a:pPr eaLnBrk="1" hangingPunct="1"/>
            <a:r>
              <a:rPr lang="en-US" altLang="en-US" sz="4400" dirty="0"/>
              <a:t>Exhibit 1.6: Top Nonfinancial MNCs</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905000"/>
            <a:ext cx="8850803" cy="3733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Summary</a:t>
            </a:r>
            <a:endParaRPr lang="en-US" dirty="0"/>
          </a:p>
        </p:txBody>
      </p:sp>
      <p:sp>
        <p:nvSpPr>
          <p:cNvPr id="3" name="Content Placeholder 2"/>
          <p:cNvSpPr>
            <a:spLocks noGrp="1"/>
          </p:cNvSpPr>
          <p:nvPr>
            <p:ph idx="1"/>
          </p:nvPr>
        </p:nvSpPr>
        <p:spPr/>
        <p:txBody>
          <a:bodyPr/>
          <a:lstStyle/>
          <a:p>
            <a:r>
              <a:rPr lang="en-US" sz="2800" dirty="0"/>
              <a:t>It is important to study international finance since we are living in a globalized and integrated world economy.</a:t>
            </a:r>
          </a:p>
          <a:p>
            <a:r>
              <a:rPr lang="en-US" sz="2800" dirty="0"/>
              <a:t>Three things distinguish international finance from domestic finance: </a:t>
            </a:r>
          </a:p>
          <a:p>
            <a:pPr lvl="1"/>
            <a:r>
              <a:rPr lang="en-US" sz="2400" dirty="0"/>
              <a:t>Foreign Exchange and Political Risk</a:t>
            </a:r>
          </a:p>
          <a:p>
            <a:pPr lvl="1"/>
            <a:r>
              <a:rPr lang="en-US" sz="2400" dirty="0"/>
              <a:t>Market Imperfections</a:t>
            </a:r>
          </a:p>
          <a:p>
            <a:pPr lvl="1"/>
            <a:r>
              <a:rPr lang="en-US" sz="2400" dirty="0"/>
              <a:t>Expanded Opportunity Set</a:t>
            </a:r>
          </a:p>
        </p:txBody>
      </p:sp>
      <p:sp>
        <p:nvSpPr>
          <p:cNvPr id="4" name="Rectangle 20"/>
          <p:cNvSpPr>
            <a:spLocks noGrp="1" noChangeArrowheads="1"/>
          </p:cNvSpPr>
          <p:nvPr>
            <p:ph type="ftr" sz="quarter" idx="10"/>
          </p:nvPr>
        </p:nvSpPr>
        <p:spPr bwMode="auto">
          <a:xfrm>
            <a:off x="4572000" y="6523038"/>
            <a:ext cx="42672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5"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a:cs typeface="Arial" charset="0"/>
              </a:rPr>
              <a:t>1-</a:t>
            </a:r>
            <a:fld id="{DEDF0CB8-C305-4D93-9923-54E838E8BE04}" type="slidenum">
              <a:rPr lang="en-US" altLang="en-US" sz="900" smtClean="0">
                <a:cs typeface="Arial" charset="0"/>
              </a:rPr>
              <a:t>32</a:t>
            </a:fld>
            <a:endParaRPr lang="en-US" altLang="en-US" sz="1000" dirty="0">
              <a:cs typeface="Arial" charset="0"/>
            </a:endParaRPr>
          </a:p>
        </p:txBody>
      </p:sp>
    </p:spTree>
    <p:extLst>
      <p:ext uri="{BB962C8B-B14F-4D97-AF65-F5344CB8AC3E}">
        <p14:creationId xmlns:p14="http://schemas.microsoft.com/office/powerpoint/2010/main" val="1715146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Summary (continued)</a:t>
            </a:r>
          </a:p>
        </p:txBody>
      </p:sp>
      <p:sp>
        <p:nvSpPr>
          <p:cNvPr id="3" name="Content Placeholder 2"/>
          <p:cNvSpPr>
            <a:spLocks noGrp="1"/>
          </p:cNvSpPr>
          <p:nvPr>
            <p:ph idx="1"/>
          </p:nvPr>
        </p:nvSpPr>
        <p:spPr/>
        <p:txBody>
          <a:bodyPr/>
          <a:lstStyle/>
          <a:p>
            <a:r>
              <a:rPr lang="en-US" sz="2800" dirty="0"/>
              <a:t>The theory of comparative advantage states that economic well-being is enhanced if countries produce goods and services for which they have a comparative advantage and trade for other goods.</a:t>
            </a:r>
          </a:p>
          <a:p>
            <a:r>
              <a:rPr lang="en-US" sz="2800" dirty="0"/>
              <a:t>The Global Financial Crisis of 2009 may be attributable to several factors:</a:t>
            </a:r>
          </a:p>
          <a:p>
            <a:pPr lvl="1"/>
            <a:r>
              <a:rPr lang="en-US" sz="2400" dirty="0"/>
              <a:t>Excessive borrowing and risk taking</a:t>
            </a:r>
          </a:p>
          <a:p>
            <a:pPr lvl="1"/>
            <a:r>
              <a:rPr lang="en-US" sz="2400" dirty="0"/>
              <a:t>Failure of government regulation</a:t>
            </a:r>
          </a:p>
        </p:txBody>
      </p:sp>
      <p:sp>
        <p:nvSpPr>
          <p:cNvPr id="4" name="Rectangle 20"/>
          <p:cNvSpPr>
            <a:spLocks noGrp="1" noChangeArrowheads="1"/>
          </p:cNvSpPr>
          <p:nvPr>
            <p:ph type="ftr" sz="quarter" idx="10"/>
          </p:nvPr>
        </p:nvSpPr>
        <p:spPr bwMode="auto">
          <a:xfrm>
            <a:off x="4572000" y="6523038"/>
            <a:ext cx="42672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5"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a:cs typeface="Arial" charset="0"/>
              </a:rPr>
              <a:t>1-</a:t>
            </a:r>
            <a:fld id="{972D2B61-D2E4-42C2-B3AF-1F56F773ADFA}" type="slidenum">
              <a:rPr lang="en-US" altLang="en-US" sz="900" smtClean="0">
                <a:cs typeface="Arial" charset="0"/>
              </a:rPr>
              <a:t>33</a:t>
            </a:fld>
            <a:endParaRPr lang="en-US" altLang="en-US" sz="1000" dirty="0">
              <a:cs typeface="Arial" charset="0"/>
            </a:endParaRPr>
          </a:p>
        </p:txBody>
      </p:sp>
    </p:spTree>
    <p:extLst>
      <p:ext uri="{BB962C8B-B14F-4D97-AF65-F5344CB8AC3E}">
        <p14:creationId xmlns:p14="http://schemas.microsoft.com/office/powerpoint/2010/main" val="41755245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Summary (concluded)</a:t>
            </a:r>
          </a:p>
        </p:txBody>
      </p:sp>
      <p:sp>
        <p:nvSpPr>
          <p:cNvPr id="3" name="Content Placeholder 2"/>
          <p:cNvSpPr>
            <a:spLocks noGrp="1"/>
          </p:cNvSpPr>
          <p:nvPr>
            <p:ph idx="1"/>
          </p:nvPr>
        </p:nvSpPr>
        <p:spPr/>
        <p:txBody>
          <a:bodyPr/>
          <a:lstStyle/>
          <a:p>
            <a:r>
              <a:rPr lang="en-US" sz="2800" dirty="0"/>
              <a:t>Privatization has placed a new demand on international capital markets to finance former state enterprises.</a:t>
            </a:r>
          </a:p>
          <a:p>
            <a:r>
              <a:rPr lang="en-US" sz="2800" dirty="0"/>
              <a:t>Multinational corporations often produce merchandise in one country, obtain capital in another country, and sell the finished product to consumers all over the world.</a:t>
            </a:r>
          </a:p>
        </p:txBody>
      </p:sp>
      <p:sp>
        <p:nvSpPr>
          <p:cNvPr id="4" name="Rectangle 20"/>
          <p:cNvSpPr>
            <a:spLocks noGrp="1" noChangeArrowheads="1"/>
          </p:cNvSpPr>
          <p:nvPr>
            <p:ph type="ftr" sz="quarter" idx="10"/>
          </p:nvPr>
        </p:nvSpPr>
        <p:spPr bwMode="auto">
          <a:xfrm>
            <a:off x="4572000" y="6523038"/>
            <a:ext cx="42672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5"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a:cs typeface="Arial" charset="0"/>
              </a:rPr>
              <a:t>1-</a:t>
            </a:r>
            <a:fld id="{B381B251-87AC-4F9D-9296-5B5A750BBD8B}" type="slidenum">
              <a:rPr lang="en-US" altLang="en-US" sz="900" smtClean="0">
                <a:cs typeface="Arial" charset="0"/>
              </a:rPr>
              <a:t>34</a:t>
            </a:fld>
            <a:endParaRPr lang="en-US" altLang="en-US" sz="1000" dirty="0">
              <a:cs typeface="Arial" charset="0"/>
            </a:endParaRPr>
          </a:p>
        </p:txBody>
      </p:sp>
    </p:spTree>
    <p:extLst>
      <p:ext uri="{BB962C8B-B14F-4D97-AF65-F5344CB8AC3E}">
        <p14:creationId xmlns:p14="http://schemas.microsoft.com/office/powerpoint/2010/main" val="1420792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457200" y="2590800"/>
            <a:ext cx="8229600" cy="990600"/>
          </a:xfrm>
        </p:spPr>
        <p:txBody>
          <a:bodyPr rtlCol="0">
            <a:normAutofit fontScale="90000"/>
          </a:bodyPr>
          <a:lstStyle/>
          <a:p>
            <a:pPr eaLnBrk="1" fontAlgn="auto" hangingPunct="1">
              <a:spcAft>
                <a:spcPts val="0"/>
              </a:spcAft>
              <a:defRPr/>
            </a:pPr>
            <a:r>
              <a:rPr lang="en-US" altLang="en-US" dirty="0"/>
              <a:t>The following slides cover the Appendix to Chapter 1.</a:t>
            </a:r>
            <a:r>
              <a:rPr lang="en-US" altLang="en-US" sz="3600" dirty="0"/>
              <a:t> </a:t>
            </a:r>
          </a:p>
        </p:txBody>
      </p:sp>
      <p:sp>
        <p:nvSpPr>
          <p:cNvPr id="46083" name="Rectangle 20"/>
          <p:cNvSpPr>
            <a:spLocks noGrp="1" noChangeArrowheads="1"/>
          </p:cNvSpPr>
          <p:nvPr>
            <p:ph type="ftr" sz="quarter" idx="10"/>
          </p:nvPr>
        </p:nvSpPr>
        <p:spPr bwMode="auto">
          <a:xfrm>
            <a:off x="4572000" y="6523038"/>
            <a:ext cx="42672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46084"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FCE4DFA3-FA66-4FBB-9F84-51F4751CC30F}" type="slidenum">
              <a:rPr lang="en-US" altLang="en-US" sz="900">
                <a:cs typeface="Arial" charset="0"/>
              </a:rPr>
              <a:pPr algn="r" eaLnBrk="1" hangingPunct="1"/>
              <a:t>35</a:t>
            </a:fld>
            <a:endParaRPr lang="en-US" altLang="en-US" sz="1000">
              <a:cs typeface="Arial"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idx="1"/>
          </p:nvPr>
        </p:nvSpPr>
        <p:spPr bwMode="auto">
          <a:xfrm>
            <a:off x="457200" y="2286000"/>
            <a:ext cx="8229600" cy="41449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1" tIns="46036" rIns="92071" bIns="46036" numCol="1" anchor="t" anchorCtr="0" compatLnSpc="1">
            <a:prstTxWarp prst="textNoShape">
              <a:avLst/>
            </a:prstTxWarp>
          </a:bodyPr>
          <a:lstStyle/>
          <a:p>
            <a:pPr eaLnBrk="1" hangingPunct="1"/>
            <a:r>
              <a:rPr lang="en-US" altLang="en-US" sz="2400"/>
              <a:t>A </a:t>
            </a:r>
            <a:r>
              <a:rPr lang="en-US" altLang="en-US" sz="2400" i="1"/>
              <a:t>comparative advantage</a:t>
            </a:r>
            <a:r>
              <a:rPr lang="en-US" altLang="en-US" sz="2400"/>
              <a:t> exists when one party can produce a good or service at a lower </a:t>
            </a:r>
            <a:r>
              <a:rPr lang="en-US" altLang="en-US" sz="2400" i="1"/>
              <a:t>opportunity cost</a:t>
            </a:r>
            <a:r>
              <a:rPr lang="en-US" altLang="en-US" sz="2400"/>
              <a:t> than another party.</a:t>
            </a:r>
          </a:p>
          <a:p>
            <a:pPr eaLnBrk="1" hangingPunct="1"/>
            <a:r>
              <a:rPr lang="en-US" altLang="en-US" sz="2400"/>
              <a:t>The opportunity cost of making one additional unit of a good (or service) can be defined as the value of some other good that you have to give up in order to produce this additional unit.</a:t>
            </a:r>
          </a:p>
          <a:p>
            <a:pPr lvl="1" eaLnBrk="1" hangingPunct="1"/>
            <a:r>
              <a:rPr lang="en-US" altLang="en-US" sz="1800"/>
              <a:t>For example, if you can work as many hours as you like at your current employer and get paid $10 per hour, then the opportunity cost of your leisure is $10 per hour.</a:t>
            </a:r>
          </a:p>
        </p:txBody>
      </p:sp>
      <p:sp>
        <p:nvSpPr>
          <p:cNvPr id="47107" name="Rectangle 20"/>
          <p:cNvSpPr>
            <a:spLocks noGrp="1" noChangeArrowheads="1"/>
          </p:cNvSpPr>
          <p:nvPr>
            <p:ph type="ftr" sz="quarter" idx="10"/>
          </p:nvPr>
        </p:nvSpPr>
        <p:spPr bwMode="auto">
          <a:xfrm>
            <a:off x="4800600" y="6523038"/>
            <a:ext cx="40386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47108"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676B3B1E-FE4D-408B-8B97-BC8446C7BEF4}" type="slidenum">
              <a:rPr lang="en-US" altLang="en-US" sz="900">
                <a:cs typeface="Arial" charset="0"/>
              </a:rPr>
              <a:pPr algn="r" eaLnBrk="1" hangingPunct="1"/>
              <a:t>36</a:t>
            </a:fld>
            <a:endParaRPr lang="en-US" altLang="en-US" sz="1000">
              <a:cs typeface="Arial" charset="0"/>
            </a:endParaRPr>
          </a:p>
        </p:txBody>
      </p:sp>
      <p:sp>
        <p:nvSpPr>
          <p:cNvPr id="2" name="Title 1"/>
          <p:cNvSpPr>
            <a:spLocks noGrp="1"/>
          </p:cNvSpPr>
          <p:nvPr>
            <p:ph type="title"/>
          </p:nvPr>
        </p:nvSpPr>
        <p:spPr/>
        <p:txBody>
          <a:bodyPr>
            <a:normAutofit fontScale="90000"/>
          </a:bodyPr>
          <a:lstStyle/>
          <a:p>
            <a:pPr eaLnBrk="1" hangingPunct="1">
              <a:defRPr/>
            </a:pPr>
            <a:r>
              <a:rPr lang="en-US" altLang="en-US" dirty="0"/>
              <a:t>The Theory of Comparative Advantage</a:t>
            </a:r>
            <a:endParaRPr 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3"/>
          <p:cNvSpPr>
            <a:spLocks noGrp="1" noChangeArrowheads="1"/>
          </p:cNvSpPr>
          <p:nvPr>
            <p:ph idx="1"/>
          </p:nvPr>
        </p:nvSpPr>
        <p:spPr bwMode="auto">
          <a:xfrm>
            <a:off x="457200" y="2286000"/>
            <a:ext cx="8229600" cy="41449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z="2400"/>
              <a:t>Consider the example where there are two countries, A and B, who can each produce only food and textiles.</a:t>
            </a:r>
          </a:p>
          <a:p>
            <a:pPr eaLnBrk="1" hangingPunct="1"/>
            <a:r>
              <a:rPr lang="en-US" altLang="en-US" sz="2400"/>
              <a:t>Initially they do not trade with one another.</a:t>
            </a:r>
          </a:p>
          <a:p>
            <a:pPr eaLnBrk="1" hangingPunct="1"/>
            <a:r>
              <a:rPr lang="en-US" altLang="en-US" sz="2400"/>
              <a:t>The graph on the next slide shows the increase in consumption available to the citizens of countries A and B with trade arising from the differences in their opportunity costs of production.</a:t>
            </a:r>
          </a:p>
        </p:txBody>
      </p:sp>
      <p:sp>
        <p:nvSpPr>
          <p:cNvPr id="48131" name="Rectangle 20"/>
          <p:cNvSpPr>
            <a:spLocks noGrp="1" noChangeArrowheads="1"/>
          </p:cNvSpPr>
          <p:nvPr>
            <p:ph type="ftr" sz="quarter" idx="10"/>
          </p:nvPr>
        </p:nvSpPr>
        <p:spPr bwMode="auto">
          <a:xfrm>
            <a:off x="4343400" y="6523038"/>
            <a:ext cx="44958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48132"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90ACAE8D-E173-4C40-82C0-449660B03025}" type="slidenum">
              <a:rPr lang="en-US" altLang="en-US" sz="900">
                <a:cs typeface="Arial" charset="0"/>
              </a:rPr>
              <a:pPr algn="r" eaLnBrk="1" hangingPunct="1"/>
              <a:t>37</a:t>
            </a:fld>
            <a:endParaRPr lang="en-US" altLang="en-US" sz="1000">
              <a:cs typeface="Arial" charset="0"/>
            </a:endParaRPr>
          </a:p>
        </p:txBody>
      </p:sp>
      <p:sp>
        <p:nvSpPr>
          <p:cNvPr id="2" name="Title 1"/>
          <p:cNvSpPr>
            <a:spLocks noGrp="1"/>
          </p:cNvSpPr>
          <p:nvPr>
            <p:ph type="title"/>
          </p:nvPr>
        </p:nvSpPr>
        <p:spPr/>
        <p:txBody>
          <a:bodyPr>
            <a:normAutofit fontScale="90000"/>
          </a:bodyPr>
          <a:lstStyle/>
          <a:p>
            <a:pPr eaLnBrk="1" hangingPunct="1">
              <a:defRPr/>
            </a:pPr>
            <a:r>
              <a:rPr lang="en-US" altLang="en-US" dirty="0"/>
              <a:t>The Geometry of Comparative Advantage</a:t>
            </a:r>
            <a:endParaRPr 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154" name="Group 29"/>
          <p:cNvGrpSpPr>
            <a:grpSpLocks/>
          </p:cNvGrpSpPr>
          <p:nvPr/>
        </p:nvGrpSpPr>
        <p:grpSpPr bwMode="auto">
          <a:xfrm>
            <a:off x="620713" y="2509838"/>
            <a:ext cx="8523287" cy="3787775"/>
            <a:chOff x="558918" y="1936613"/>
            <a:chExt cx="7670682" cy="3283088"/>
          </a:xfrm>
        </p:grpSpPr>
        <p:sp>
          <p:nvSpPr>
            <p:cNvPr id="49158" name="Line 3"/>
            <p:cNvSpPr>
              <a:spLocks noChangeShapeType="1"/>
            </p:cNvSpPr>
            <p:nvPr/>
          </p:nvSpPr>
          <p:spPr bwMode="auto">
            <a:xfrm flipV="1">
              <a:off x="1371600" y="2129594"/>
              <a:ext cx="0" cy="267100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9159" name="Line 4"/>
            <p:cNvSpPr>
              <a:spLocks noChangeShapeType="1"/>
            </p:cNvSpPr>
            <p:nvPr/>
          </p:nvSpPr>
          <p:spPr bwMode="auto">
            <a:xfrm>
              <a:off x="1371600" y="4800600"/>
              <a:ext cx="5715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49160" name="Group 5"/>
            <p:cNvGrpSpPr>
              <a:grpSpLocks/>
            </p:cNvGrpSpPr>
            <p:nvPr/>
          </p:nvGrpSpPr>
          <p:grpSpPr bwMode="auto">
            <a:xfrm>
              <a:off x="2362200" y="4800601"/>
              <a:ext cx="838200" cy="419100"/>
              <a:chOff x="2819400" y="3024"/>
              <a:chExt cx="838200" cy="264"/>
            </a:xfrm>
          </p:grpSpPr>
          <p:sp>
            <p:nvSpPr>
              <p:cNvPr id="49180" name="Line 6"/>
              <p:cNvSpPr>
                <a:spLocks noChangeShapeType="1"/>
              </p:cNvSpPr>
              <p:nvPr/>
            </p:nvSpPr>
            <p:spPr bwMode="auto">
              <a:xfrm>
                <a:off x="3200400" y="3024"/>
                <a:ext cx="0" cy="9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9181" name="Text Box 7"/>
              <p:cNvSpPr txBox="1">
                <a:spLocks noChangeArrowheads="1"/>
              </p:cNvSpPr>
              <p:nvPr/>
            </p:nvSpPr>
            <p:spPr bwMode="auto">
              <a:xfrm flipH="1">
                <a:off x="2819400" y="3120"/>
                <a:ext cx="838200" cy="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itchFamily="34" charset="-128"/>
                    <a:ea typeface="Arial Unicode MS" pitchFamily="34" charset="-128"/>
                    <a:cs typeface="Arial Unicode MS" pitchFamily="34" charset="-128"/>
                  </a:rPr>
                  <a:t>300</a:t>
                </a:r>
              </a:p>
            </p:txBody>
          </p:sp>
        </p:grpSp>
        <p:sp>
          <p:nvSpPr>
            <p:cNvPr id="49161" name="Text Box 8"/>
            <p:cNvSpPr txBox="1">
              <a:spLocks noChangeArrowheads="1"/>
            </p:cNvSpPr>
            <p:nvPr/>
          </p:nvSpPr>
          <p:spPr bwMode="auto">
            <a:xfrm>
              <a:off x="7150041" y="4743432"/>
              <a:ext cx="762000" cy="266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itchFamily="34" charset="-128"/>
                  <a:ea typeface="Arial Unicode MS" pitchFamily="34" charset="-128"/>
                  <a:cs typeface="Arial Unicode MS" pitchFamily="34" charset="-128"/>
                </a:rPr>
                <a:t>Food</a:t>
              </a:r>
            </a:p>
          </p:txBody>
        </p:sp>
        <p:sp>
          <p:nvSpPr>
            <p:cNvPr id="49162" name="Text Box 9"/>
            <p:cNvSpPr txBox="1">
              <a:spLocks noChangeArrowheads="1"/>
            </p:cNvSpPr>
            <p:nvPr/>
          </p:nvSpPr>
          <p:spPr bwMode="auto">
            <a:xfrm>
              <a:off x="558918" y="2116188"/>
              <a:ext cx="1143000" cy="266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itchFamily="34" charset="-128"/>
                  <a:ea typeface="Arial Unicode MS" pitchFamily="34" charset="-128"/>
                  <a:cs typeface="Arial Unicode MS" pitchFamily="34" charset="-128"/>
                </a:rPr>
                <a:t>Textiles </a:t>
              </a:r>
            </a:p>
          </p:txBody>
        </p:sp>
        <p:sp>
          <p:nvSpPr>
            <p:cNvPr id="49163" name="Line 10"/>
            <p:cNvSpPr>
              <a:spLocks noChangeShapeType="1"/>
            </p:cNvSpPr>
            <p:nvPr/>
          </p:nvSpPr>
          <p:spPr bwMode="auto">
            <a:xfrm flipH="1">
              <a:off x="1295400" y="3886200"/>
              <a:ext cx="15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9164" name="Text Box 11"/>
            <p:cNvSpPr txBox="1">
              <a:spLocks noChangeArrowheads="1"/>
            </p:cNvSpPr>
            <p:nvPr/>
          </p:nvSpPr>
          <p:spPr bwMode="auto">
            <a:xfrm>
              <a:off x="914400" y="3763074"/>
              <a:ext cx="762000" cy="266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itchFamily="34" charset="-128"/>
                  <a:ea typeface="Arial Unicode MS" pitchFamily="34" charset="-128"/>
                  <a:cs typeface="Arial Unicode MS" pitchFamily="34" charset="-128"/>
                </a:rPr>
                <a:t>180</a:t>
              </a:r>
            </a:p>
          </p:txBody>
        </p:sp>
        <p:sp>
          <p:nvSpPr>
            <p:cNvPr id="49165" name="Line 12"/>
            <p:cNvSpPr>
              <a:spLocks noChangeShapeType="1"/>
            </p:cNvSpPr>
            <p:nvPr/>
          </p:nvSpPr>
          <p:spPr bwMode="auto">
            <a:xfrm>
              <a:off x="1371600" y="3886200"/>
              <a:ext cx="1371600" cy="914400"/>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9166" name="Line 13"/>
            <p:cNvSpPr>
              <a:spLocks noChangeShapeType="1"/>
            </p:cNvSpPr>
            <p:nvPr/>
          </p:nvSpPr>
          <p:spPr bwMode="auto">
            <a:xfrm flipH="1">
              <a:off x="1295400" y="4472940"/>
              <a:ext cx="15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9167" name="Text Box 14"/>
            <p:cNvSpPr txBox="1">
              <a:spLocks noChangeArrowheads="1"/>
            </p:cNvSpPr>
            <p:nvPr/>
          </p:nvSpPr>
          <p:spPr bwMode="auto">
            <a:xfrm>
              <a:off x="990599" y="4343400"/>
              <a:ext cx="609600" cy="266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itchFamily="34" charset="-128"/>
                  <a:ea typeface="Arial Unicode MS" pitchFamily="34" charset="-128"/>
                  <a:cs typeface="Arial Unicode MS" pitchFamily="34" charset="-128"/>
                </a:rPr>
                <a:t>60</a:t>
              </a:r>
            </a:p>
          </p:txBody>
        </p:sp>
        <p:sp>
          <p:nvSpPr>
            <p:cNvPr id="49168" name="Line 15"/>
            <p:cNvSpPr>
              <a:spLocks noChangeShapeType="1"/>
            </p:cNvSpPr>
            <p:nvPr/>
          </p:nvSpPr>
          <p:spPr bwMode="auto">
            <a:xfrm>
              <a:off x="2263140" y="4724400"/>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9169" name="Text Box 16"/>
            <p:cNvSpPr txBox="1">
              <a:spLocks noChangeArrowheads="1"/>
            </p:cNvSpPr>
            <p:nvPr/>
          </p:nvSpPr>
          <p:spPr bwMode="auto">
            <a:xfrm>
              <a:off x="1905000" y="4937125"/>
              <a:ext cx="762000" cy="266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itchFamily="34" charset="-128"/>
                  <a:ea typeface="Arial Unicode MS" pitchFamily="34" charset="-128"/>
                  <a:cs typeface="Arial Unicode MS" pitchFamily="34" charset="-128"/>
                </a:rPr>
                <a:t>200</a:t>
              </a:r>
            </a:p>
          </p:txBody>
        </p:sp>
        <p:sp>
          <p:nvSpPr>
            <p:cNvPr id="49170" name="Line 17"/>
            <p:cNvSpPr>
              <a:spLocks noChangeShapeType="1"/>
            </p:cNvSpPr>
            <p:nvPr/>
          </p:nvSpPr>
          <p:spPr bwMode="auto">
            <a:xfrm flipH="1">
              <a:off x="1371600" y="4472940"/>
              <a:ext cx="9144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9171" name="Line 18"/>
            <p:cNvSpPr>
              <a:spLocks noChangeShapeType="1"/>
            </p:cNvSpPr>
            <p:nvPr/>
          </p:nvSpPr>
          <p:spPr bwMode="auto">
            <a:xfrm flipV="1">
              <a:off x="2263140" y="4495800"/>
              <a:ext cx="0" cy="3048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9172" name="Text Box 19"/>
            <p:cNvSpPr txBox="1">
              <a:spLocks noChangeArrowheads="1"/>
            </p:cNvSpPr>
            <p:nvPr/>
          </p:nvSpPr>
          <p:spPr bwMode="auto">
            <a:xfrm>
              <a:off x="1538666" y="3353956"/>
              <a:ext cx="6553676" cy="390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1200">
                  <a:latin typeface="Arial Unicode MS" pitchFamily="34" charset="-128"/>
                  <a:ea typeface="Arial Unicode MS" pitchFamily="34" charset="-128"/>
                  <a:cs typeface="Arial Unicode MS" pitchFamily="34" charset="-128"/>
                </a:rPr>
                <a:t>As a practical matter, the citizens of Country A must choose a point along their production possibilities curve.</a:t>
              </a:r>
            </a:p>
          </p:txBody>
        </p:sp>
        <p:sp>
          <p:nvSpPr>
            <p:cNvPr id="49173" name="Oval 45"/>
            <p:cNvSpPr>
              <a:spLocks noChangeArrowheads="1"/>
            </p:cNvSpPr>
            <p:nvPr/>
          </p:nvSpPr>
          <p:spPr bwMode="auto">
            <a:xfrm>
              <a:off x="2240281" y="4450081"/>
              <a:ext cx="45719" cy="45719"/>
            </a:xfrm>
            <a:prstGeom prst="ellipse">
              <a:avLst/>
            </a:prstGeom>
            <a:solidFill>
              <a:schemeClr val="accent1"/>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9174" name="Rectangle 46"/>
            <p:cNvSpPr>
              <a:spLocks noChangeArrowheads="1"/>
            </p:cNvSpPr>
            <p:nvPr/>
          </p:nvSpPr>
          <p:spPr bwMode="auto">
            <a:xfrm>
              <a:off x="2711302" y="4344966"/>
              <a:ext cx="4391248" cy="400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200">
                  <a:solidFill>
                    <a:srgbClr val="000000"/>
                  </a:solidFill>
                  <a:latin typeface="Arial Unicode MS" pitchFamily="34" charset="-128"/>
                  <a:ea typeface="Arial Unicode MS" pitchFamily="34" charset="-128"/>
                  <a:cs typeface="Arial Unicode MS" pitchFamily="34" charset="-128"/>
                </a:rPr>
                <a:t>Suppose they initially choose 200m pounds of food and 60m yards of textiles.</a:t>
              </a:r>
              <a:endParaRPr lang="en-US" altLang="en-US" sz="1200">
                <a:latin typeface="Arial Unicode MS" pitchFamily="34" charset="-128"/>
                <a:ea typeface="Arial Unicode MS" pitchFamily="34" charset="-128"/>
                <a:cs typeface="Arial Unicode MS" pitchFamily="34" charset="-128"/>
              </a:endParaRPr>
            </a:p>
          </p:txBody>
        </p:sp>
        <p:sp>
          <p:nvSpPr>
            <p:cNvPr id="49175" name="Line 10"/>
            <p:cNvSpPr>
              <a:spLocks noChangeShapeType="1"/>
            </p:cNvSpPr>
            <p:nvPr/>
          </p:nvSpPr>
          <p:spPr bwMode="auto">
            <a:xfrm flipH="1">
              <a:off x="1295400" y="3886200"/>
              <a:ext cx="15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9176" name="Text Box 13"/>
            <p:cNvSpPr txBox="1">
              <a:spLocks noChangeArrowheads="1"/>
            </p:cNvSpPr>
            <p:nvPr/>
          </p:nvSpPr>
          <p:spPr bwMode="auto">
            <a:xfrm>
              <a:off x="617220" y="1936613"/>
              <a:ext cx="7612380" cy="230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1200">
                  <a:latin typeface="Arial Unicode MS" pitchFamily="34" charset="-128"/>
                  <a:ea typeface="Arial Unicode MS" pitchFamily="34" charset="-128"/>
                  <a:cs typeface="Arial Unicode MS" pitchFamily="34" charset="-128"/>
                </a:rPr>
                <a:t>A </a:t>
              </a:r>
              <a:r>
                <a:rPr lang="en-US" altLang="en-US" sz="1200" i="1">
                  <a:latin typeface="Arial Unicode MS" pitchFamily="34" charset="-128"/>
                  <a:ea typeface="Arial Unicode MS" pitchFamily="34" charset="-128"/>
                  <a:cs typeface="Arial Unicode MS" pitchFamily="34" charset="-128"/>
                </a:rPr>
                <a:t>production possibilities curve</a:t>
              </a:r>
              <a:r>
                <a:rPr lang="en-US" altLang="en-US" sz="1200">
                  <a:latin typeface="Arial Unicode MS" pitchFamily="34" charset="-128"/>
                  <a:ea typeface="Arial Unicode MS" pitchFamily="34" charset="-128"/>
                  <a:cs typeface="Arial Unicode MS" pitchFamily="34" charset="-128"/>
                </a:rPr>
                <a:t> shows quantities of food or textiles each country can make.</a:t>
              </a:r>
            </a:p>
          </p:txBody>
        </p:sp>
        <p:sp>
          <p:nvSpPr>
            <p:cNvPr id="49177" name="Text Box 14"/>
            <p:cNvSpPr txBox="1">
              <a:spLocks noChangeArrowheads="1"/>
            </p:cNvSpPr>
            <p:nvPr/>
          </p:nvSpPr>
          <p:spPr bwMode="auto">
            <a:xfrm>
              <a:off x="1600197" y="2258159"/>
              <a:ext cx="6552248" cy="390957"/>
            </a:xfrm>
            <a:prstGeom prst="rect">
              <a:avLst/>
            </a:prstGeom>
            <a:solidFill>
              <a:schemeClr val="bg1"/>
            </a:solidFill>
            <a:ln>
              <a:noFill/>
            </a:ln>
            <a:extLs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spcBef>
                  <a:spcPct val="50000"/>
                </a:spcBef>
              </a:pPr>
              <a:r>
                <a:rPr lang="en-US" altLang="en-US" sz="1200">
                  <a:latin typeface="Arial Unicode MS" pitchFamily="34" charset="-128"/>
                  <a:ea typeface="Arial Unicode MS" pitchFamily="34" charset="-128"/>
                  <a:cs typeface="Arial Unicode MS" pitchFamily="34" charset="-128"/>
                </a:rPr>
                <a:t>The production possibilities of Country A are such that if they concentrated 100% of their resources into the production of textiles, they could produce 180 million yards of textiles.</a:t>
              </a:r>
            </a:p>
          </p:txBody>
        </p:sp>
        <p:sp>
          <p:nvSpPr>
            <p:cNvPr id="49178" name="Text Box 15" descr="Stationery"/>
            <p:cNvSpPr txBox="1">
              <a:spLocks noChangeArrowheads="1"/>
            </p:cNvSpPr>
            <p:nvPr/>
          </p:nvSpPr>
          <p:spPr bwMode="auto">
            <a:xfrm>
              <a:off x="1603674" y="2649117"/>
              <a:ext cx="6423660" cy="390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spcBef>
                  <a:spcPct val="50000"/>
                </a:spcBef>
              </a:pPr>
              <a:r>
                <a:rPr lang="en-US" altLang="en-US" sz="1200">
                  <a:latin typeface="Arial Unicode MS" pitchFamily="34" charset="-128"/>
                  <a:ea typeface="Arial Unicode MS" pitchFamily="34" charset="-128"/>
                  <a:cs typeface="Arial Unicode MS" pitchFamily="34" charset="-128"/>
                </a:rPr>
                <a:t>If Country A chose to concentrate 100% of their resources into the production of food, they could produce as much as 300 million pounds of food. </a:t>
              </a:r>
            </a:p>
          </p:txBody>
        </p:sp>
        <p:sp>
          <p:nvSpPr>
            <p:cNvPr id="49179" name="Text Box 16" descr="Stationery"/>
            <p:cNvSpPr txBox="1">
              <a:spLocks noChangeArrowheads="1"/>
            </p:cNvSpPr>
            <p:nvPr/>
          </p:nvSpPr>
          <p:spPr bwMode="auto">
            <a:xfrm>
              <a:off x="1770003" y="3123041"/>
              <a:ext cx="6142038" cy="230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spcBef>
                  <a:spcPct val="50000"/>
                </a:spcBef>
              </a:pPr>
              <a:r>
                <a:rPr lang="en-US" altLang="en-US" sz="1200">
                  <a:latin typeface="Arial Unicode MS" pitchFamily="34" charset="-128"/>
                  <a:ea typeface="Arial Unicode MS" pitchFamily="34" charset="-128"/>
                  <a:cs typeface="Arial Unicode MS" pitchFamily="34" charset="-128"/>
                </a:rPr>
                <a:t>Country A can produce any combination of food and textiles between these two points.</a:t>
              </a:r>
            </a:p>
          </p:txBody>
        </p:sp>
      </p:grpSp>
      <p:sp>
        <p:nvSpPr>
          <p:cNvPr id="49155" name="Rectangle 20"/>
          <p:cNvSpPr>
            <a:spLocks noGrp="1" noChangeArrowheads="1"/>
          </p:cNvSpPr>
          <p:nvPr>
            <p:ph type="ftr" sz="quarter" idx="10"/>
          </p:nvPr>
        </p:nvSpPr>
        <p:spPr bwMode="auto">
          <a:xfrm>
            <a:off x="4572000" y="6523038"/>
            <a:ext cx="42672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49156"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81162331-6BE7-4291-9730-45488EC4D808}" type="slidenum">
              <a:rPr lang="en-US" altLang="en-US" sz="900">
                <a:cs typeface="Arial" charset="0"/>
              </a:rPr>
              <a:pPr algn="r" eaLnBrk="1" hangingPunct="1"/>
              <a:t>38</a:t>
            </a:fld>
            <a:endParaRPr lang="en-US" altLang="en-US" sz="1000">
              <a:cs typeface="Arial" charset="0"/>
            </a:endParaRPr>
          </a:p>
        </p:txBody>
      </p:sp>
      <p:sp>
        <p:nvSpPr>
          <p:cNvPr id="34" name="Title 1"/>
          <p:cNvSpPr>
            <a:spLocks noGrp="1"/>
          </p:cNvSpPr>
          <p:nvPr>
            <p:ph type="title"/>
          </p:nvPr>
        </p:nvSpPr>
        <p:spPr/>
        <p:txBody>
          <a:bodyPr>
            <a:normAutofit fontScale="90000"/>
          </a:bodyPr>
          <a:lstStyle/>
          <a:p>
            <a:pPr eaLnBrk="1" hangingPunct="1">
              <a:defRPr/>
            </a:pPr>
            <a:r>
              <a:rPr lang="en-US" altLang="en-US" dirty="0"/>
              <a:t>The Geometry of Comparative Advantage</a:t>
            </a:r>
            <a:endParaRPr lang="en-US"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178" name="Group 130"/>
          <p:cNvGrpSpPr>
            <a:grpSpLocks/>
          </p:cNvGrpSpPr>
          <p:nvPr/>
        </p:nvGrpSpPr>
        <p:grpSpPr bwMode="auto">
          <a:xfrm>
            <a:off x="676275" y="2460625"/>
            <a:ext cx="8377238" cy="3736975"/>
            <a:chOff x="609362" y="1891470"/>
            <a:chExt cx="7538959" cy="3238469"/>
          </a:xfrm>
        </p:grpSpPr>
        <p:sp>
          <p:nvSpPr>
            <p:cNvPr id="50183" name="Line 3"/>
            <p:cNvSpPr>
              <a:spLocks noChangeShapeType="1"/>
            </p:cNvSpPr>
            <p:nvPr/>
          </p:nvSpPr>
          <p:spPr bwMode="auto">
            <a:xfrm flipH="1" flipV="1">
              <a:off x="1371598" y="2063051"/>
              <a:ext cx="1" cy="27375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0184" name="Line 4"/>
            <p:cNvSpPr>
              <a:spLocks noChangeShapeType="1"/>
            </p:cNvSpPr>
            <p:nvPr/>
          </p:nvSpPr>
          <p:spPr bwMode="auto">
            <a:xfrm>
              <a:off x="1371600" y="4800600"/>
              <a:ext cx="5715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0185" name="Line 5"/>
            <p:cNvSpPr>
              <a:spLocks noChangeShapeType="1"/>
            </p:cNvSpPr>
            <p:nvPr/>
          </p:nvSpPr>
          <p:spPr bwMode="auto">
            <a:xfrm>
              <a:off x="6858000" y="4724400"/>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0186" name="Text Box 6"/>
            <p:cNvSpPr txBox="1">
              <a:spLocks noChangeArrowheads="1"/>
            </p:cNvSpPr>
            <p:nvPr/>
          </p:nvSpPr>
          <p:spPr bwMode="auto">
            <a:xfrm>
              <a:off x="6591538" y="4863153"/>
              <a:ext cx="761524" cy="26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itchFamily="34" charset="-128"/>
                  <a:ea typeface="Arial Unicode MS" pitchFamily="34" charset="-128"/>
                  <a:cs typeface="Arial Unicode MS" pitchFamily="34" charset="-128"/>
                </a:rPr>
                <a:t>1,200</a:t>
              </a:r>
            </a:p>
          </p:txBody>
        </p:sp>
        <p:sp>
          <p:nvSpPr>
            <p:cNvPr id="50187" name="Line 7"/>
            <p:cNvSpPr>
              <a:spLocks noChangeShapeType="1"/>
            </p:cNvSpPr>
            <p:nvPr/>
          </p:nvSpPr>
          <p:spPr bwMode="auto">
            <a:xfrm>
              <a:off x="2743200" y="4724400"/>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0188" name="Text Box 8"/>
            <p:cNvSpPr txBox="1">
              <a:spLocks noChangeArrowheads="1"/>
            </p:cNvSpPr>
            <p:nvPr/>
          </p:nvSpPr>
          <p:spPr bwMode="auto">
            <a:xfrm>
              <a:off x="2476738" y="4863152"/>
              <a:ext cx="761524" cy="26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itchFamily="34" charset="-128"/>
                  <a:ea typeface="Arial Unicode MS" pitchFamily="34" charset="-128"/>
                  <a:cs typeface="Arial Unicode MS" pitchFamily="34" charset="-128"/>
                </a:rPr>
                <a:t>300</a:t>
              </a:r>
            </a:p>
          </p:txBody>
        </p:sp>
        <p:sp>
          <p:nvSpPr>
            <p:cNvPr id="50189" name="Text Box 9"/>
            <p:cNvSpPr txBox="1">
              <a:spLocks noChangeArrowheads="1"/>
            </p:cNvSpPr>
            <p:nvPr/>
          </p:nvSpPr>
          <p:spPr bwMode="auto">
            <a:xfrm>
              <a:off x="7156714" y="4667206"/>
              <a:ext cx="761524" cy="26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itchFamily="34" charset="-128"/>
                  <a:ea typeface="Arial Unicode MS" pitchFamily="34" charset="-128"/>
                  <a:cs typeface="Arial Unicode MS" pitchFamily="34" charset="-128"/>
                </a:rPr>
                <a:t>Food</a:t>
              </a:r>
            </a:p>
          </p:txBody>
        </p:sp>
        <p:sp>
          <p:nvSpPr>
            <p:cNvPr id="50190" name="Text Box 10"/>
            <p:cNvSpPr txBox="1">
              <a:spLocks noChangeArrowheads="1"/>
            </p:cNvSpPr>
            <p:nvPr/>
          </p:nvSpPr>
          <p:spPr bwMode="auto">
            <a:xfrm>
              <a:off x="609362" y="2069221"/>
              <a:ext cx="1143000" cy="26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itchFamily="34" charset="-128"/>
                  <a:ea typeface="Arial Unicode MS" pitchFamily="34" charset="-128"/>
                  <a:cs typeface="Arial Unicode MS" pitchFamily="34" charset="-128"/>
                </a:rPr>
                <a:t>Textiles </a:t>
              </a:r>
            </a:p>
          </p:txBody>
        </p:sp>
        <p:sp>
          <p:nvSpPr>
            <p:cNvPr id="50191" name="Line 11"/>
            <p:cNvSpPr>
              <a:spLocks noChangeShapeType="1"/>
            </p:cNvSpPr>
            <p:nvPr/>
          </p:nvSpPr>
          <p:spPr bwMode="auto">
            <a:xfrm flipH="1">
              <a:off x="1295400" y="3886200"/>
              <a:ext cx="15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0192" name="Text Box 12"/>
            <p:cNvSpPr txBox="1">
              <a:spLocks noChangeArrowheads="1"/>
            </p:cNvSpPr>
            <p:nvPr/>
          </p:nvSpPr>
          <p:spPr bwMode="auto">
            <a:xfrm>
              <a:off x="913448" y="3754169"/>
              <a:ext cx="762952" cy="26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itchFamily="34" charset="-128"/>
                  <a:ea typeface="Arial Unicode MS" pitchFamily="34" charset="-128"/>
                  <a:cs typeface="Arial Unicode MS" pitchFamily="34" charset="-128"/>
                </a:rPr>
                <a:t>180</a:t>
              </a:r>
            </a:p>
          </p:txBody>
        </p:sp>
        <p:sp>
          <p:nvSpPr>
            <p:cNvPr id="50193" name="Line 14"/>
            <p:cNvSpPr>
              <a:spLocks noChangeShapeType="1"/>
            </p:cNvSpPr>
            <p:nvPr/>
          </p:nvSpPr>
          <p:spPr bwMode="auto">
            <a:xfrm>
              <a:off x="5486400" y="4724400"/>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0194" name="Text Box 15"/>
            <p:cNvSpPr txBox="1">
              <a:spLocks noChangeArrowheads="1"/>
            </p:cNvSpPr>
            <p:nvPr/>
          </p:nvSpPr>
          <p:spPr bwMode="auto">
            <a:xfrm>
              <a:off x="5219938" y="4863153"/>
              <a:ext cx="761524" cy="26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itchFamily="34" charset="-128"/>
                  <a:ea typeface="Arial Unicode MS" pitchFamily="34" charset="-128"/>
                  <a:cs typeface="Arial Unicode MS" pitchFamily="34" charset="-128"/>
                </a:rPr>
                <a:t>900</a:t>
              </a:r>
            </a:p>
          </p:txBody>
        </p:sp>
        <p:sp>
          <p:nvSpPr>
            <p:cNvPr id="50195" name="Line 16"/>
            <p:cNvSpPr>
              <a:spLocks noChangeShapeType="1"/>
            </p:cNvSpPr>
            <p:nvPr/>
          </p:nvSpPr>
          <p:spPr bwMode="auto">
            <a:xfrm>
              <a:off x="1371600" y="3886200"/>
              <a:ext cx="1371600" cy="914400"/>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0196" name="Line 18"/>
            <p:cNvSpPr>
              <a:spLocks noChangeShapeType="1"/>
            </p:cNvSpPr>
            <p:nvPr/>
          </p:nvSpPr>
          <p:spPr bwMode="auto">
            <a:xfrm flipH="1">
              <a:off x="1295400" y="3657600"/>
              <a:ext cx="15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0197" name="Text Box 19"/>
            <p:cNvSpPr txBox="1">
              <a:spLocks noChangeArrowheads="1"/>
            </p:cNvSpPr>
            <p:nvPr/>
          </p:nvSpPr>
          <p:spPr bwMode="auto">
            <a:xfrm>
              <a:off x="913448" y="3486949"/>
              <a:ext cx="762952" cy="26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itchFamily="34" charset="-128"/>
                  <a:ea typeface="Arial Unicode MS" pitchFamily="34" charset="-128"/>
                  <a:cs typeface="Arial Unicode MS" pitchFamily="34" charset="-128"/>
                </a:rPr>
                <a:t>240</a:t>
              </a:r>
            </a:p>
          </p:txBody>
        </p:sp>
        <p:sp>
          <p:nvSpPr>
            <p:cNvPr id="50198" name="Text Box 21"/>
            <p:cNvSpPr txBox="1">
              <a:spLocks noChangeArrowheads="1"/>
            </p:cNvSpPr>
            <p:nvPr/>
          </p:nvSpPr>
          <p:spPr bwMode="auto">
            <a:xfrm>
              <a:off x="957396" y="4449261"/>
              <a:ext cx="610076" cy="26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itchFamily="34" charset="-128"/>
                  <a:ea typeface="Arial Unicode MS" pitchFamily="34" charset="-128"/>
                  <a:cs typeface="Arial Unicode MS" pitchFamily="34" charset="-128"/>
                </a:rPr>
                <a:t>60</a:t>
              </a:r>
            </a:p>
          </p:txBody>
        </p:sp>
        <p:sp>
          <p:nvSpPr>
            <p:cNvPr id="50199" name="Line 22"/>
            <p:cNvSpPr>
              <a:spLocks noChangeShapeType="1"/>
            </p:cNvSpPr>
            <p:nvPr/>
          </p:nvSpPr>
          <p:spPr bwMode="auto">
            <a:xfrm>
              <a:off x="1371600" y="3657600"/>
              <a:ext cx="4114800" cy="1143000"/>
            </a:xfrm>
            <a:prstGeom prst="line">
              <a:avLst/>
            </a:prstGeom>
            <a:noFill/>
            <a:ln w="28575">
              <a:solidFill>
                <a:srgbClr val="66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0200" name="Text Box 24"/>
            <p:cNvSpPr txBox="1">
              <a:spLocks noChangeArrowheads="1"/>
            </p:cNvSpPr>
            <p:nvPr/>
          </p:nvSpPr>
          <p:spPr bwMode="auto">
            <a:xfrm>
              <a:off x="2019538" y="4863153"/>
              <a:ext cx="761524" cy="26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itchFamily="34" charset="-128"/>
                  <a:ea typeface="Arial Unicode MS" pitchFamily="34" charset="-128"/>
                  <a:cs typeface="Arial Unicode MS" pitchFamily="34" charset="-128"/>
                </a:rPr>
                <a:t>200</a:t>
              </a:r>
            </a:p>
          </p:txBody>
        </p:sp>
        <p:sp>
          <p:nvSpPr>
            <p:cNvPr id="50201" name="Line 28"/>
            <p:cNvSpPr>
              <a:spLocks noChangeShapeType="1"/>
            </p:cNvSpPr>
            <p:nvPr/>
          </p:nvSpPr>
          <p:spPr bwMode="auto">
            <a:xfrm>
              <a:off x="4114800" y="4724400"/>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0202" name="Text Box 29"/>
            <p:cNvSpPr txBox="1">
              <a:spLocks noChangeArrowheads="1"/>
            </p:cNvSpPr>
            <p:nvPr/>
          </p:nvSpPr>
          <p:spPr bwMode="auto">
            <a:xfrm>
              <a:off x="3848338" y="4863153"/>
              <a:ext cx="761524" cy="26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itchFamily="34" charset="-128"/>
                  <a:ea typeface="Arial Unicode MS" pitchFamily="34" charset="-128"/>
                  <a:cs typeface="Arial Unicode MS" pitchFamily="34" charset="-128"/>
                </a:rPr>
                <a:t>600</a:t>
              </a:r>
            </a:p>
          </p:txBody>
        </p:sp>
        <p:sp>
          <p:nvSpPr>
            <p:cNvPr id="50203" name="Line 30"/>
            <p:cNvSpPr>
              <a:spLocks noChangeShapeType="1"/>
            </p:cNvSpPr>
            <p:nvPr/>
          </p:nvSpPr>
          <p:spPr bwMode="auto">
            <a:xfrm flipV="1">
              <a:off x="4114800" y="4419600"/>
              <a:ext cx="0" cy="3810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50204" name="Text Box 31"/>
            <p:cNvSpPr txBox="1">
              <a:spLocks noChangeArrowheads="1"/>
            </p:cNvSpPr>
            <p:nvPr/>
          </p:nvSpPr>
          <p:spPr bwMode="auto">
            <a:xfrm>
              <a:off x="1486861" y="2762804"/>
              <a:ext cx="5866201" cy="711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a:spcBef>
                  <a:spcPct val="50000"/>
                </a:spcBef>
              </a:pPr>
              <a:endParaRPr lang="en-US" altLang="en-US" sz="1200">
                <a:latin typeface="Arial Unicode MS" pitchFamily="34" charset="-128"/>
                <a:ea typeface="Arial Unicode MS" pitchFamily="34" charset="-128"/>
                <a:cs typeface="Arial Unicode MS" pitchFamily="34" charset="-128"/>
              </a:endParaRPr>
            </a:p>
            <a:p>
              <a:pPr>
                <a:spcBef>
                  <a:spcPct val="50000"/>
                </a:spcBef>
              </a:pPr>
              <a:r>
                <a:rPr lang="en-US" altLang="en-US" sz="1200">
                  <a:latin typeface="Arial Unicode MS" pitchFamily="34" charset="-128"/>
                  <a:ea typeface="Arial Unicode MS" pitchFamily="34" charset="-128"/>
                  <a:cs typeface="Arial Unicode MS" pitchFamily="34" charset="-128"/>
                </a:rPr>
                <a:t>The citizens of Country B must also choose a point along their production possibilities curve; </a:t>
              </a:r>
            </a:p>
            <a:p>
              <a:pPr algn="r">
                <a:spcBef>
                  <a:spcPct val="50000"/>
                </a:spcBef>
              </a:pPr>
              <a:endParaRPr lang="en-US" altLang="en-US" sz="1200">
                <a:latin typeface="Arial Unicode MS" pitchFamily="34" charset="-128"/>
                <a:ea typeface="Arial Unicode MS" pitchFamily="34" charset="-128"/>
                <a:cs typeface="Arial Unicode MS" pitchFamily="34" charset="-128"/>
              </a:endParaRPr>
            </a:p>
          </p:txBody>
        </p:sp>
        <p:sp>
          <p:nvSpPr>
            <p:cNvPr id="50205" name="Line 33"/>
            <p:cNvSpPr>
              <a:spLocks noChangeShapeType="1"/>
            </p:cNvSpPr>
            <p:nvPr/>
          </p:nvSpPr>
          <p:spPr bwMode="auto">
            <a:xfrm flipH="1">
              <a:off x="1371600" y="4419600"/>
              <a:ext cx="27432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50206" name="Text Box 34"/>
            <p:cNvSpPr txBox="1">
              <a:spLocks noChangeArrowheads="1"/>
            </p:cNvSpPr>
            <p:nvPr/>
          </p:nvSpPr>
          <p:spPr bwMode="auto">
            <a:xfrm>
              <a:off x="957396" y="4220833"/>
              <a:ext cx="610076" cy="26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itchFamily="34" charset="-128"/>
                  <a:ea typeface="Arial Unicode MS" pitchFamily="34" charset="-128"/>
                  <a:cs typeface="Arial Unicode MS" pitchFamily="34" charset="-128"/>
                </a:rPr>
                <a:t>80</a:t>
              </a:r>
            </a:p>
          </p:txBody>
        </p:sp>
        <p:sp>
          <p:nvSpPr>
            <p:cNvPr id="50207" name="Line 35"/>
            <p:cNvSpPr>
              <a:spLocks noChangeShapeType="1"/>
            </p:cNvSpPr>
            <p:nvPr/>
          </p:nvSpPr>
          <p:spPr bwMode="auto">
            <a:xfrm flipH="1">
              <a:off x="1295400" y="4419600"/>
              <a:ext cx="15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0208" name="Line 13"/>
            <p:cNvSpPr>
              <a:spLocks noChangeShapeType="1"/>
            </p:cNvSpPr>
            <p:nvPr/>
          </p:nvSpPr>
          <p:spPr bwMode="auto">
            <a:xfrm flipH="1">
              <a:off x="1295400" y="4472940"/>
              <a:ext cx="15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0209" name="Line 15"/>
            <p:cNvSpPr>
              <a:spLocks noChangeShapeType="1"/>
            </p:cNvSpPr>
            <p:nvPr/>
          </p:nvSpPr>
          <p:spPr bwMode="auto">
            <a:xfrm>
              <a:off x="2263140" y="4724400"/>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0210" name="Line 17"/>
            <p:cNvSpPr>
              <a:spLocks noChangeShapeType="1"/>
            </p:cNvSpPr>
            <p:nvPr/>
          </p:nvSpPr>
          <p:spPr bwMode="auto">
            <a:xfrm flipH="1">
              <a:off x="1371600" y="4472940"/>
              <a:ext cx="9144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50211" name="Line 18"/>
            <p:cNvSpPr>
              <a:spLocks noChangeShapeType="1"/>
            </p:cNvSpPr>
            <p:nvPr/>
          </p:nvSpPr>
          <p:spPr bwMode="auto">
            <a:xfrm flipV="1">
              <a:off x="2263140" y="4495800"/>
              <a:ext cx="0" cy="3048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50212" name="Oval 160"/>
            <p:cNvSpPr>
              <a:spLocks noChangeArrowheads="1"/>
            </p:cNvSpPr>
            <p:nvPr/>
          </p:nvSpPr>
          <p:spPr bwMode="auto">
            <a:xfrm>
              <a:off x="2240281" y="4450081"/>
              <a:ext cx="45719" cy="45719"/>
            </a:xfrm>
            <a:prstGeom prst="ellipse">
              <a:avLst/>
            </a:prstGeom>
            <a:solidFill>
              <a:schemeClr val="accent1"/>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2200"/>
            </a:p>
          </p:txBody>
        </p:sp>
        <p:sp>
          <p:nvSpPr>
            <p:cNvPr id="50213" name="Oval 161"/>
            <p:cNvSpPr>
              <a:spLocks noChangeArrowheads="1"/>
            </p:cNvSpPr>
            <p:nvPr/>
          </p:nvSpPr>
          <p:spPr bwMode="auto">
            <a:xfrm>
              <a:off x="4091940" y="4396740"/>
              <a:ext cx="45719" cy="45719"/>
            </a:xfrm>
            <a:prstGeom prst="ellipse">
              <a:avLst/>
            </a:prstGeom>
            <a:solidFill>
              <a:schemeClr val="accent1"/>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2200"/>
            </a:p>
          </p:txBody>
        </p:sp>
        <p:sp>
          <p:nvSpPr>
            <p:cNvPr id="50214" name="Text Box 27"/>
            <p:cNvSpPr txBox="1">
              <a:spLocks noChangeArrowheads="1"/>
            </p:cNvSpPr>
            <p:nvPr/>
          </p:nvSpPr>
          <p:spPr bwMode="auto">
            <a:xfrm>
              <a:off x="1447798" y="1891470"/>
              <a:ext cx="6580850" cy="63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spcBef>
                  <a:spcPct val="50000"/>
                </a:spcBef>
              </a:pPr>
              <a:endParaRPr lang="en-US" altLang="en-US" sz="1200">
                <a:latin typeface="Arial Unicode MS" pitchFamily="34" charset="-128"/>
                <a:ea typeface="Arial Unicode MS" pitchFamily="34" charset="-128"/>
                <a:cs typeface="Arial Unicode MS" pitchFamily="34" charset="-128"/>
              </a:endParaRPr>
            </a:p>
            <a:p>
              <a:pPr>
                <a:spcBef>
                  <a:spcPct val="50000"/>
                </a:spcBef>
              </a:pPr>
              <a:r>
                <a:rPr lang="en-US" altLang="en-US" sz="1200">
                  <a:latin typeface="Arial Unicode MS" pitchFamily="34" charset="-128"/>
                  <a:ea typeface="Arial Unicode MS" pitchFamily="34" charset="-128"/>
                  <a:cs typeface="Arial Unicode MS" pitchFamily="34" charset="-128"/>
                </a:rPr>
                <a:t>If Country B chose to concentrate 100% of their resources into the production of textiles, they could produce 240 million yards of textiles.</a:t>
              </a:r>
            </a:p>
          </p:txBody>
        </p:sp>
        <p:sp>
          <p:nvSpPr>
            <p:cNvPr id="50215" name="Text Box 28" descr="Stationery"/>
            <p:cNvSpPr txBox="1">
              <a:spLocks noChangeArrowheads="1"/>
            </p:cNvSpPr>
            <p:nvPr/>
          </p:nvSpPr>
          <p:spPr bwMode="auto">
            <a:xfrm>
              <a:off x="1447798" y="2336008"/>
              <a:ext cx="6700523" cy="63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a:spcBef>
                  <a:spcPct val="50000"/>
                </a:spcBef>
              </a:pPr>
              <a:endParaRPr lang="en-US" altLang="en-US" sz="1200">
                <a:latin typeface="Arial Unicode MS" pitchFamily="34" charset="-128"/>
                <a:ea typeface="Arial Unicode MS" pitchFamily="34" charset="-128"/>
                <a:cs typeface="Arial Unicode MS" pitchFamily="34" charset="-128"/>
              </a:endParaRPr>
            </a:p>
            <a:p>
              <a:pPr>
                <a:spcBef>
                  <a:spcPct val="50000"/>
                </a:spcBef>
              </a:pPr>
              <a:r>
                <a:rPr lang="en-US" altLang="en-US" sz="1200">
                  <a:latin typeface="Arial Unicode MS" pitchFamily="34" charset="-128"/>
                  <a:ea typeface="Arial Unicode MS" pitchFamily="34" charset="-128"/>
                  <a:cs typeface="Arial Unicode MS" pitchFamily="34" charset="-128"/>
                </a:rPr>
                <a:t>If Country B chose to concentrate 100% of their resources into the production of food, they could produce 900 million pounds of food. </a:t>
              </a:r>
            </a:p>
          </p:txBody>
        </p:sp>
      </p:grpSp>
      <p:sp>
        <p:nvSpPr>
          <p:cNvPr id="50179" name="Rectangle 38"/>
          <p:cNvSpPr>
            <a:spLocks noChangeArrowheads="1"/>
          </p:cNvSpPr>
          <p:nvPr/>
        </p:nvSpPr>
        <p:spPr bwMode="auto">
          <a:xfrm>
            <a:off x="1717675" y="3965575"/>
            <a:ext cx="5551488"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200">
                <a:latin typeface="Arial Unicode MS" pitchFamily="34" charset="-128"/>
                <a:ea typeface="Arial Unicode MS" pitchFamily="34" charset="-128"/>
                <a:cs typeface="Arial Unicode MS" pitchFamily="34" charset="-128"/>
              </a:rPr>
              <a:t>Initially they choose 600 million pounds of food, and 80 million yards of textiles.</a:t>
            </a:r>
          </a:p>
        </p:txBody>
      </p:sp>
      <p:sp>
        <p:nvSpPr>
          <p:cNvPr id="50180" name="Rectangle 20"/>
          <p:cNvSpPr>
            <a:spLocks noGrp="1" noChangeArrowheads="1"/>
          </p:cNvSpPr>
          <p:nvPr>
            <p:ph type="ftr" sz="quarter" idx="10"/>
          </p:nvPr>
        </p:nvSpPr>
        <p:spPr bwMode="auto">
          <a:xfrm>
            <a:off x="4724400" y="6523038"/>
            <a:ext cx="41148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50181"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4AA36974-A611-44ED-A86D-C4B67ACB0C67}" type="slidenum">
              <a:rPr lang="en-US" altLang="en-US" sz="900">
                <a:cs typeface="Arial" charset="0"/>
              </a:rPr>
              <a:pPr algn="r" eaLnBrk="1" hangingPunct="1"/>
              <a:t>39</a:t>
            </a:fld>
            <a:endParaRPr lang="en-US" altLang="en-US" sz="1000">
              <a:cs typeface="Arial" charset="0"/>
            </a:endParaRPr>
          </a:p>
        </p:txBody>
      </p:sp>
      <p:sp>
        <p:nvSpPr>
          <p:cNvPr id="44" name="Title 1"/>
          <p:cNvSpPr>
            <a:spLocks noGrp="1"/>
          </p:cNvSpPr>
          <p:nvPr>
            <p:ph type="title"/>
          </p:nvPr>
        </p:nvSpPr>
        <p:spPr/>
        <p:txBody>
          <a:bodyPr>
            <a:normAutofit fontScale="90000"/>
          </a:bodyPr>
          <a:lstStyle/>
          <a:p>
            <a:pPr eaLnBrk="1" hangingPunct="1">
              <a:defRPr/>
            </a:pPr>
            <a:r>
              <a:rPr lang="en-US" altLang="en-US" dirty="0"/>
              <a:t>The Geometry of Comparative Advantage</a:t>
            </a:r>
            <a:endParaRPr lang="en-US"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pPr eaLnBrk="1" hangingPunct="1">
              <a:defRPr/>
            </a:pPr>
            <a:r>
              <a:rPr lang="en-US" altLang="en-US" dirty="0"/>
              <a:t>The Geometry of Comparative Advantage</a:t>
            </a:r>
            <a:endParaRPr lang="en-US" dirty="0"/>
          </a:p>
        </p:txBody>
      </p:sp>
      <p:grpSp>
        <p:nvGrpSpPr>
          <p:cNvPr id="51203" name="Group 164"/>
          <p:cNvGrpSpPr>
            <a:grpSpLocks/>
          </p:cNvGrpSpPr>
          <p:nvPr/>
        </p:nvGrpSpPr>
        <p:grpSpPr bwMode="auto">
          <a:xfrm>
            <a:off x="1557338" y="2670175"/>
            <a:ext cx="7392987" cy="1647825"/>
            <a:chOff x="1401367" y="2512785"/>
            <a:chExt cx="6654625" cy="1427388"/>
          </a:xfrm>
        </p:grpSpPr>
        <p:sp>
          <p:nvSpPr>
            <p:cNvPr id="51235" name="Text Box 29"/>
            <p:cNvSpPr txBox="1">
              <a:spLocks noChangeArrowheads="1"/>
            </p:cNvSpPr>
            <p:nvPr/>
          </p:nvSpPr>
          <p:spPr bwMode="auto">
            <a:xfrm>
              <a:off x="1561271" y="3549210"/>
              <a:ext cx="6385675" cy="390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spcBef>
                  <a:spcPct val="50000"/>
                </a:spcBef>
              </a:pPr>
              <a:r>
                <a:rPr lang="en-US" altLang="en-US" sz="1200">
                  <a:latin typeface="Arial Unicode MS" pitchFamily="34" charset="-128"/>
                  <a:ea typeface="Arial Unicode MS" pitchFamily="34" charset="-128"/>
                  <a:cs typeface="Arial Unicode MS" pitchFamily="34" charset="-128"/>
                </a:rPr>
                <a:t>Country A enjoys a </a:t>
              </a:r>
              <a:r>
                <a:rPr lang="en-US" altLang="en-US" sz="1200" i="1">
                  <a:latin typeface="Arial Unicode MS" pitchFamily="34" charset="-128"/>
                  <a:ea typeface="Arial Unicode MS" pitchFamily="34" charset="-128"/>
                  <a:cs typeface="Arial Unicode MS" pitchFamily="34" charset="-128"/>
                </a:rPr>
                <a:t>comparative advantage</a:t>
              </a:r>
              <a:r>
                <a:rPr lang="en-US" altLang="en-US" sz="1200">
                  <a:latin typeface="Arial Unicode MS" pitchFamily="34" charset="-128"/>
                  <a:ea typeface="Arial Unicode MS" pitchFamily="34" charset="-128"/>
                  <a:cs typeface="Arial Unicode MS" pitchFamily="34" charset="-128"/>
                </a:rPr>
                <a:t> in textiles because they have to give up food </a:t>
              </a:r>
              <a:r>
                <a:rPr lang="en-US" altLang="en-US" sz="1200" i="1">
                  <a:latin typeface="Arial Unicode MS" pitchFamily="34" charset="-128"/>
                  <a:ea typeface="Arial Unicode MS" pitchFamily="34" charset="-128"/>
                  <a:cs typeface="Arial Unicode MS" pitchFamily="34" charset="-128"/>
                </a:rPr>
                <a:t>at a lower rate</a:t>
              </a:r>
              <a:r>
                <a:rPr lang="en-US" altLang="en-US" sz="1200">
                  <a:latin typeface="Arial Unicode MS" pitchFamily="34" charset="-128"/>
                  <a:ea typeface="Arial Unicode MS" pitchFamily="34" charset="-128"/>
                  <a:cs typeface="Arial Unicode MS" pitchFamily="34" charset="-128"/>
                </a:rPr>
                <a:t> than B when making textiles.</a:t>
              </a:r>
            </a:p>
          </p:txBody>
        </p:sp>
        <p:sp>
          <p:nvSpPr>
            <p:cNvPr id="51236" name="Text Box 30"/>
            <p:cNvSpPr txBox="1">
              <a:spLocks noChangeArrowheads="1"/>
            </p:cNvSpPr>
            <p:nvPr/>
          </p:nvSpPr>
          <p:spPr bwMode="auto">
            <a:xfrm>
              <a:off x="1553767" y="2512785"/>
              <a:ext cx="6362700" cy="390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spcBef>
                  <a:spcPct val="50000"/>
                </a:spcBef>
              </a:pPr>
              <a:r>
                <a:rPr lang="en-US" altLang="en-US" sz="1200" dirty="0">
                  <a:latin typeface="Arial Unicode MS" pitchFamily="34" charset="-128"/>
                  <a:ea typeface="Arial Unicode MS" pitchFamily="34" charset="-128"/>
                  <a:cs typeface="Arial Unicode MS" pitchFamily="34" charset="-128"/>
                </a:rPr>
                <a:t>Put another way, country B enjoys a </a:t>
              </a:r>
              <a:r>
                <a:rPr lang="en-US" altLang="en-US" sz="1200" i="1" dirty="0">
                  <a:latin typeface="Arial Unicode MS" pitchFamily="34" charset="-128"/>
                  <a:ea typeface="Arial Unicode MS" pitchFamily="34" charset="-128"/>
                  <a:cs typeface="Arial Unicode MS" pitchFamily="34" charset="-128"/>
                </a:rPr>
                <a:t>comparative advantage</a:t>
              </a:r>
              <a:r>
                <a:rPr lang="en-US" altLang="en-US" sz="1200" dirty="0">
                  <a:latin typeface="Arial Unicode MS" pitchFamily="34" charset="-128"/>
                  <a:ea typeface="Arial Unicode MS" pitchFamily="34" charset="-128"/>
                  <a:cs typeface="Arial Unicode MS" pitchFamily="34" charset="-128"/>
                </a:rPr>
                <a:t> in food because they have to give up textiles </a:t>
              </a:r>
              <a:r>
                <a:rPr lang="en-US" altLang="en-US" sz="1200" i="1" dirty="0">
                  <a:latin typeface="Arial Unicode MS" pitchFamily="34" charset="-128"/>
                  <a:ea typeface="Arial Unicode MS" pitchFamily="34" charset="-128"/>
                  <a:cs typeface="Arial Unicode MS" pitchFamily="34" charset="-128"/>
                </a:rPr>
                <a:t>at a lower rate</a:t>
              </a:r>
              <a:r>
                <a:rPr lang="en-US" altLang="en-US" sz="1200" dirty="0">
                  <a:latin typeface="Arial Unicode MS" pitchFamily="34" charset="-128"/>
                  <a:ea typeface="Arial Unicode MS" pitchFamily="34" charset="-128"/>
                  <a:cs typeface="Arial Unicode MS" pitchFamily="34" charset="-128"/>
                </a:rPr>
                <a:t> than A when making more food.</a:t>
              </a:r>
            </a:p>
          </p:txBody>
        </p:sp>
        <p:sp>
          <p:nvSpPr>
            <p:cNvPr id="51237" name="Text Box 31"/>
            <p:cNvSpPr txBox="1">
              <a:spLocks noChangeArrowheads="1"/>
            </p:cNvSpPr>
            <p:nvPr/>
          </p:nvSpPr>
          <p:spPr bwMode="auto">
            <a:xfrm>
              <a:off x="1401367" y="2903748"/>
              <a:ext cx="6515100" cy="47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1200" dirty="0">
                  <a:latin typeface="Arial Unicode MS" pitchFamily="34" charset="-128"/>
                  <a:ea typeface="Arial Unicode MS" pitchFamily="34" charset="-128"/>
                  <a:cs typeface="Arial Unicode MS" pitchFamily="34" charset="-128"/>
                </a:rPr>
                <a:t>Geometrically, a comparative advantage exists </a:t>
              </a:r>
              <a:r>
                <a:rPr lang="en-US" altLang="en-US" sz="1200" i="1" dirty="0">
                  <a:latin typeface="Arial Unicode MS" pitchFamily="34" charset="-128"/>
                  <a:ea typeface="Arial Unicode MS" pitchFamily="34" charset="-128"/>
                  <a:cs typeface="Arial Unicode MS" pitchFamily="34" charset="-128"/>
                </a:rPr>
                <a:t>because the slopes of the production possibilities differ</a:t>
              </a:r>
              <a:r>
                <a:rPr lang="en-US" altLang="en-US" sz="1200" dirty="0">
                  <a:latin typeface="Arial Unicode MS" pitchFamily="34" charset="-128"/>
                  <a:ea typeface="Arial Unicode MS" pitchFamily="34" charset="-128"/>
                  <a:cs typeface="Arial Unicode MS" pitchFamily="34" charset="-128"/>
                </a:rPr>
                <a:t>.</a:t>
              </a:r>
            </a:p>
            <a:p>
              <a:pPr algn="r">
                <a:spcBef>
                  <a:spcPct val="50000"/>
                </a:spcBef>
              </a:pPr>
              <a:endParaRPr lang="en-US" altLang="en-US" sz="1200" dirty="0">
                <a:latin typeface="Arial Unicode MS" pitchFamily="34" charset="-128"/>
                <a:ea typeface="Arial Unicode MS" pitchFamily="34" charset="-128"/>
                <a:cs typeface="Arial Unicode MS" pitchFamily="34" charset="-128"/>
              </a:endParaRPr>
            </a:p>
          </p:txBody>
        </p:sp>
        <p:sp>
          <p:nvSpPr>
            <p:cNvPr id="51238" name="Text Box 29"/>
            <p:cNvSpPr txBox="1">
              <a:spLocks noChangeArrowheads="1"/>
            </p:cNvSpPr>
            <p:nvPr/>
          </p:nvSpPr>
          <p:spPr bwMode="auto">
            <a:xfrm>
              <a:off x="1553767" y="3158247"/>
              <a:ext cx="6502225" cy="390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spcBef>
                  <a:spcPct val="50000"/>
                </a:spcBef>
              </a:pPr>
              <a:r>
                <a:rPr lang="en-US" altLang="en-US" sz="1200">
                  <a:latin typeface="Arial Unicode MS" pitchFamily="34" charset="-128"/>
                  <a:ea typeface="Arial Unicode MS" pitchFamily="34" charset="-128"/>
                  <a:cs typeface="Arial Unicode MS" pitchFamily="34" charset="-128"/>
                </a:rPr>
                <a:t>If the countries specialize according to their comparative advantage, then Country A should make textiles and trade for food, while Country B should grow food and trade for textiles.</a:t>
              </a:r>
            </a:p>
          </p:txBody>
        </p:sp>
      </p:grpSp>
      <p:sp>
        <p:nvSpPr>
          <p:cNvPr id="51204" name="Rectangle 20"/>
          <p:cNvSpPr>
            <a:spLocks noGrp="1" noChangeArrowheads="1"/>
          </p:cNvSpPr>
          <p:nvPr>
            <p:ph type="ftr" sz="quarter" idx="10"/>
          </p:nvPr>
        </p:nvSpPr>
        <p:spPr bwMode="auto">
          <a:xfrm>
            <a:off x="4648200" y="6523038"/>
            <a:ext cx="41910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51205"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398A08A6-32D5-42C1-869B-1DA9880C6815}" type="slidenum">
              <a:rPr lang="en-US" altLang="en-US" sz="900">
                <a:cs typeface="Arial" charset="0"/>
              </a:rPr>
              <a:pPr algn="r" eaLnBrk="1" hangingPunct="1"/>
              <a:t>40</a:t>
            </a:fld>
            <a:endParaRPr lang="en-US" altLang="en-US" sz="1000">
              <a:cs typeface="Arial" charset="0"/>
            </a:endParaRPr>
          </a:p>
        </p:txBody>
      </p:sp>
      <p:grpSp>
        <p:nvGrpSpPr>
          <p:cNvPr id="51206" name="Group 130"/>
          <p:cNvGrpSpPr>
            <a:grpSpLocks/>
          </p:cNvGrpSpPr>
          <p:nvPr/>
        </p:nvGrpSpPr>
        <p:grpSpPr bwMode="auto">
          <a:xfrm>
            <a:off x="676275" y="2659063"/>
            <a:ext cx="8121650" cy="3538537"/>
            <a:chOff x="609362" y="2063051"/>
            <a:chExt cx="7308876" cy="3066888"/>
          </a:xfrm>
        </p:grpSpPr>
        <p:sp>
          <p:nvSpPr>
            <p:cNvPr id="51207" name="Line 3"/>
            <p:cNvSpPr>
              <a:spLocks noChangeShapeType="1"/>
            </p:cNvSpPr>
            <p:nvPr/>
          </p:nvSpPr>
          <p:spPr bwMode="auto">
            <a:xfrm flipH="1" flipV="1">
              <a:off x="1371598" y="2063051"/>
              <a:ext cx="1" cy="273754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1208" name="Line 4"/>
            <p:cNvSpPr>
              <a:spLocks noChangeShapeType="1"/>
            </p:cNvSpPr>
            <p:nvPr/>
          </p:nvSpPr>
          <p:spPr bwMode="auto">
            <a:xfrm>
              <a:off x="1371600" y="4800600"/>
              <a:ext cx="5715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1209" name="Line 7"/>
            <p:cNvSpPr>
              <a:spLocks noChangeShapeType="1"/>
            </p:cNvSpPr>
            <p:nvPr/>
          </p:nvSpPr>
          <p:spPr bwMode="auto">
            <a:xfrm>
              <a:off x="2743200" y="4724400"/>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1210" name="Text Box 8"/>
            <p:cNvSpPr txBox="1">
              <a:spLocks noChangeArrowheads="1"/>
            </p:cNvSpPr>
            <p:nvPr/>
          </p:nvSpPr>
          <p:spPr bwMode="auto">
            <a:xfrm>
              <a:off x="2476738" y="4863152"/>
              <a:ext cx="761524" cy="26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itchFamily="34" charset="-128"/>
                  <a:ea typeface="Arial Unicode MS" pitchFamily="34" charset="-128"/>
                  <a:cs typeface="Arial Unicode MS" pitchFamily="34" charset="-128"/>
                </a:rPr>
                <a:t>300</a:t>
              </a:r>
            </a:p>
          </p:txBody>
        </p:sp>
        <p:sp>
          <p:nvSpPr>
            <p:cNvPr id="51211" name="Text Box 9"/>
            <p:cNvSpPr txBox="1">
              <a:spLocks noChangeArrowheads="1"/>
            </p:cNvSpPr>
            <p:nvPr/>
          </p:nvSpPr>
          <p:spPr bwMode="auto">
            <a:xfrm>
              <a:off x="7156714" y="4667206"/>
              <a:ext cx="761524" cy="26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itchFamily="34" charset="-128"/>
                  <a:ea typeface="Arial Unicode MS" pitchFamily="34" charset="-128"/>
                  <a:cs typeface="Arial Unicode MS" pitchFamily="34" charset="-128"/>
                </a:rPr>
                <a:t>Food</a:t>
              </a:r>
            </a:p>
          </p:txBody>
        </p:sp>
        <p:sp>
          <p:nvSpPr>
            <p:cNvPr id="51212" name="Text Box 10"/>
            <p:cNvSpPr txBox="1">
              <a:spLocks noChangeArrowheads="1"/>
            </p:cNvSpPr>
            <p:nvPr/>
          </p:nvSpPr>
          <p:spPr bwMode="auto">
            <a:xfrm>
              <a:off x="609362" y="2069221"/>
              <a:ext cx="1143000" cy="26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dirty="0">
                  <a:latin typeface="Arial Unicode MS" pitchFamily="34" charset="-128"/>
                  <a:ea typeface="Arial Unicode MS" pitchFamily="34" charset="-128"/>
                  <a:cs typeface="Arial Unicode MS" pitchFamily="34" charset="-128"/>
                </a:rPr>
                <a:t>Textiles </a:t>
              </a:r>
            </a:p>
          </p:txBody>
        </p:sp>
        <p:sp>
          <p:nvSpPr>
            <p:cNvPr id="51213" name="Line 11"/>
            <p:cNvSpPr>
              <a:spLocks noChangeShapeType="1"/>
            </p:cNvSpPr>
            <p:nvPr/>
          </p:nvSpPr>
          <p:spPr bwMode="auto">
            <a:xfrm flipH="1">
              <a:off x="1295400" y="3886200"/>
              <a:ext cx="15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1214" name="Text Box 12"/>
            <p:cNvSpPr txBox="1">
              <a:spLocks noChangeArrowheads="1"/>
            </p:cNvSpPr>
            <p:nvPr/>
          </p:nvSpPr>
          <p:spPr bwMode="auto">
            <a:xfrm>
              <a:off x="913448" y="3754169"/>
              <a:ext cx="762952" cy="26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itchFamily="34" charset="-128"/>
                  <a:ea typeface="Arial Unicode MS" pitchFamily="34" charset="-128"/>
                  <a:cs typeface="Arial Unicode MS" pitchFamily="34" charset="-128"/>
                </a:rPr>
                <a:t>180</a:t>
              </a:r>
            </a:p>
          </p:txBody>
        </p:sp>
        <p:sp>
          <p:nvSpPr>
            <p:cNvPr id="51215" name="Line 14"/>
            <p:cNvSpPr>
              <a:spLocks noChangeShapeType="1"/>
            </p:cNvSpPr>
            <p:nvPr/>
          </p:nvSpPr>
          <p:spPr bwMode="auto">
            <a:xfrm>
              <a:off x="5486400" y="4724400"/>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1216" name="Text Box 15"/>
            <p:cNvSpPr txBox="1">
              <a:spLocks noChangeArrowheads="1"/>
            </p:cNvSpPr>
            <p:nvPr/>
          </p:nvSpPr>
          <p:spPr bwMode="auto">
            <a:xfrm>
              <a:off x="5219938" y="4863153"/>
              <a:ext cx="761524" cy="26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itchFamily="34" charset="-128"/>
                  <a:ea typeface="Arial Unicode MS" pitchFamily="34" charset="-128"/>
                  <a:cs typeface="Arial Unicode MS" pitchFamily="34" charset="-128"/>
                </a:rPr>
                <a:t>900</a:t>
              </a:r>
            </a:p>
          </p:txBody>
        </p:sp>
        <p:sp>
          <p:nvSpPr>
            <p:cNvPr id="51217" name="Line 16"/>
            <p:cNvSpPr>
              <a:spLocks noChangeShapeType="1"/>
            </p:cNvSpPr>
            <p:nvPr/>
          </p:nvSpPr>
          <p:spPr bwMode="auto">
            <a:xfrm>
              <a:off x="1371600" y="3886200"/>
              <a:ext cx="1371600" cy="914400"/>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1218" name="Line 18"/>
            <p:cNvSpPr>
              <a:spLocks noChangeShapeType="1"/>
            </p:cNvSpPr>
            <p:nvPr/>
          </p:nvSpPr>
          <p:spPr bwMode="auto">
            <a:xfrm flipH="1">
              <a:off x="1295400" y="3657600"/>
              <a:ext cx="15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1219" name="Text Box 19"/>
            <p:cNvSpPr txBox="1">
              <a:spLocks noChangeArrowheads="1"/>
            </p:cNvSpPr>
            <p:nvPr/>
          </p:nvSpPr>
          <p:spPr bwMode="auto">
            <a:xfrm>
              <a:off x="913448" y="3486949"/>
              <a:ext cx="762952" cy="26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itchFamily="34" charset="-128"/>
                  <a:ea typeface="Arial Unicode MS" pitchFamily="34" charset="-128"/>
                  <a:cs typeface="Arial Unicode MS" pitchFamily="34" charset="-128"/>
                </a:rPr>
                <a:t>240</a:t>
              </a:r>
            </a:p>
          </p:txBody>
        </p:sp>
        <p:sp>
          <p:nvSpPr>
            <p:cNvPr id="51220" name="Text Box 21"/>
            <p:cNvSpPr txBox="1">
              <a:spLocks noChangeArrowheads="1"/>
            </p:cNvSpPr>
            <p:nvPr/>
          </p:nvSpPr>
          <p:spPr bwMode="auto">
            <a:xfrm>
              <a:off x="957396" y="4449261"/>
              <a:ext cx="610076" cy="26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itchFamily="34" charset="-128"/>
                  <a:ea typeface="Arial Unicode MS" pitchFamily="34" charset="-128"/>
                  <a:cs typeface="Arial Unicode MS" pitchFamily="34" charset="-128"/>
                </a:rPr>
                <a:t>60</a:t>
              </a:r>
            </a:p>
          </p:txBody>
        </p:sp>
        <p:sp>
          <p:nvSpPr>
            <p:cNvPr id="51221" name="Line 22"/>
            <p:cNvSpPr>
              <a:spLocks noChangeShapeType="1"/>
            </p:cNvSpPr>
            <p:nvPr/>
          </p:nvSpPr>
          <p:spPr bwMode="auto">
            <a:xfrm>
              <a:off x="1371600" y="3657600"/>
              <a:ext cx="4114800" cy="1143000"/>
            </a:xfrm>
            <a:prstGeom prst="line">
              <a:avLst/>
            </a:prstGeom>
            <a:noFill/>
            <a:ln w="28575">
              <a:solidFill>
                <a:srgbClr val="66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1222" name="Text Box 24"/>
            <p:cNvSpPr txBox="1">
              <a:spLocks noChangeArrowheads="1"/>
            </p:cNvSpPr>
            <p:nvPr/>
          </p:nvSpPr>
          <p:spPr bwMode="auto">
            <a:xfrm>
              <a:off x="2019538" y="4863153"/>
              <a:ext cx="761524" cy="26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itchFamily="34" charset="-128"/>
                  <a:ea typeface="Arial Unicode MS" pitchFamily="34" charset="-128"/>
                  <a:cs typeface="Arial Unicode MS" pitchFamily="34" charset="-128"/>
                </a:rPr>
                <a:t>200</a:t>
              </a:r>
            </a:p>
          </p:txBody>
        </p:sp>
        <p:sp>
          <p:nvSpPr>
            <p:cNvPr id="51223" name="Line 28"/>
            <p:cNvSpPr>
              <a:spLocks noChangeShapeType="1"/>
            </p:cNvSpPr>
            <p:nvPr/>
          </p:nvSpPr>
          <p:spPr bwMode="auto">
            <a:xfrm>
              <a:off x="4114800" y="4724400"/>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1224" name="Text Box 29"/>
            <p:cNvSpPr txBox="1">
              <a:spLocks noChangeArrowheads="1"/>
            </p:cNvSpPr>
            <p:nvPr/>
          </p:nvSpPr>
          <p:spPr bwMode="auto">
            <a:xfrm>
              <a:off x="3848338" y="4863153"/>
              <a:ext cx="761524" cy="26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itchFamily="34" charset="-128"/>
                  <a:ea typeface="Arial Unicode MS" pitchFamily="34" charset="-128"/>
                  <a:cs typeface="Arial Unicode MS" pitchFamily="34" charset="-128"/>
                </a:rPr>
                <a:t>600</a:t>
              </a:r>
            </a:p>
          </p:txBody>
        </p:sp>
        <p:sp>
          <p:nvSpPr>
            <p:cNvPr id="51225" name="Line 30"/>
            <p:cNvSpPr>
              <a:spLocks noChangeShapeType="1"/>
            </p:cNvSpPr>
            <p:nvPr/>
          </p:nvSpPr>
          <p:spPr bwMode="auto">
            <a:xfrm flipV="1">
              <a:off x="4114800" y="4419600"/>
              <a:ext cx="0" cy="3810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51226" name="Line 33"/>
            <p:cNvSpPr>
              <a:spLocks noChangeShapeType="1"/>
            </p:cNvSpPr>
            <p:nvPr/>
          </p:nvSpPr>
          <p:spPr bwMode="auto">
            <a:xfrm flipH="1">
              <a:off x="1371600" y="4419600"/>
              <a:ext cx="27432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51227" name="Text Box 34"/>
            <p:cNvSpPr txBox="1">
              <a:spLocks noChangeArrowheads="1"/>
            </p:cNvSpPr>
            <p:nvPr/>
          </p:nvSpPr>
          <p:spPr bwMode="auto">
            <a:xfrm>
              <a:off x="957396" y="4220833"/>
              <a:ext cx="610076" cy="26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itchFamily="34" charset="-128"/>
                  <a:ea typeface="Arial Unicode MS" pitchFamily="34" charset="-128"/>
                  <a:cs typeface="Arial Unicode MS" pitchFamily="34" charset="-128"/>
                </a:rPr>
                <a:t>80</a:t>
              </a:r>
            </a:p>
          </p:txBody>
        </p:sp>
        <p:sp>
          <p:nvSpPr>
            <p:cNvPr id="51228" name="Line 35"/>
            <p:cNvSpPr>
              <a:spLocks noChangeShapeType="1"/>
            </p:cNvSpPr>
            <p:nvPr/>
          </p:nvSpPr>
          <p:spPr bwMode="auto">
            <a:xfrm flipH="1">
              <a:off x="1295400" y="4419600"/>
              <a:ext cx="15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1229" name="Line 13"/>
            <p:cNvSpPr>
              <a:spLocks noChangeShapeType="1"/>
            </p:cNvSpPr>
            <p:nvPr/>
          </p:nvSpPr>
          <p:spPr bwMode="auto">
            <a:xfrm flipH="1">
              <a:off x="1295400" y="4472940"/>
              <a:ext cx="15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1230" name="Line 15"/>
            <p:cNvSpPr>
              <a:spLocks noChangeShapeType="1"/>
            </p:cNvSpPr>
            <p:nvPr/>
          </p:nvSpPr>
          <p:spPr bwMode="auto">
            <a:xfrm>
              <a:off x="2263140" y="4724400"/>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1231" name="Line 17"/>
            <p:cNvSpPr>
              <a:spLocks noChangeShapeType="1"/>
            </p:cNvSpPr>
            <p:nvPr/>
          </p:nvSpPr>
          <p:spPr bwMode="auto">
            <a:xfrm flipH="1">
              <a:off x="1371600" y="4472940"/>
              <a:ext cx="9144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51232" name="Line 18"/>
            <p:cNvSpPr>
              <a:spLocks noChangeShapeType="1"/>
            </p:cNvSpPr>
            <p:nvPr/>
          </p:nvSpPr>
          <p:spPr bwMode="auto">
            <a:xfrm flipV="1">
              <a:off x="2263140" y="4495800"/>
              <a:ext cx="0" cy="3048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51233" name="Oval 160"/>
            <p:cNvSpPr>
              <a:spLocks noChangeArrowheads="1"/>
            </p:cNvSpPr>
            <p:nvPr/>
          </p:nvSpPr>
          <p:spPr bwMode="auto">
            <a:xfrm>
              <a:off x="2240281" y="4450081"/>
              <a:ext cx="45719" cy="45719"/>
            </a:xfrm>
            <a:prstGeom prst="ellipse">
              <a:avLst/>
            </a:prstGeom>
            <a:solidFill>
              <a:schemeClr val="accent1"/>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2200"/>
            </a:p>
          </p:txBody>
        </p:sp>
        <p:sp>
          <p:nvSpPr>
            <p:cNvPr id="51234" name="Oval 161"/>
            <p:cNvSpPr>
              <a:spLocks noChangeArrowheads="1"/>
            </p:cNvSpPr>
            <p:nvPr/>
          </p:nvSpPr>
          <p:spPr bwMode="auto">
            <a:xfrm>
              <a:off x="4091940" y="4396740"/>
              <a:ext cx="45719" cy="45719"/>
            </a:xfrm>
            <a:prstGeom prst="ellipse">
              <a:avLst/>
            </a:prstGeom>
            <a:solidFill>
              <a:schemeClr val="accent1"/>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2200"/>
            </a:p>
          </p:txBody>
        </p:sp>
      </p:gr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26" name="Group 197"/>
          <p:cNvGrpSpPr>
            <a:grpSpLocks/>
          </p:cNvGrpSpPr>
          <p:nvPr/>
        </p:nvGrpSpPr>
        <p:grpSpPr bwMode="auto">
          <a:xfrm>
            <a:off x="370699" y="2359969"/>
            <a:ext cx="8636000" cy="3993668"/>
            <a:chOff x="381464" y="2264792"/>
            <a:chExt cx="7772412" cy="3461330"/>
          </a:xfrm>
        </p:grpSpPr>
        <p:sp>
          <p:nvSpPr>
            <p:cNvPr id="52230" name="Line 3"/>
            <p:cNvSpPr>
              <a:spLocks noChangeShapeType="1"/>
            </p:cNvSpPr>
            <p:nvPr/>
          </p:nvSpPr>
          <p:spPr bwMode="auto">
            <a:xfrm flipH="1" flipV="1">
              <a:off x="1371590" y="2264792"/>
              <a:ext cx="10" cy="253580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000"/>
            </a:p>
          </p:txBody>
        </p:sp>
        <p:sp>
          <p:nvSpPr>
            <p:cNvPr id="52231" name="Line 4"/>
            <p:cNvSpPr>
              <a:spLocks noChangeShapeType="1"/>
            </p:cNvSpPr>
            <p:nvPr/>
          </p:nvSpPr>
          <p:spPr bwMode="auto">
            <a:xfrm>
              <a:off x="1371600" y="4800600"/>
              <a:ext cx="5715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000"/>
            </a:p>
          </p:txBody>
        </p:sp>
        <p:sp>
          <p:nvSpPr>
            <p:cNvPr id="52232" name="Line 5"/>
            <p:cNvSpPr>
              <a:spLocks noChangeShapeType="1"/>
            </p:cNvSpPr>
            <p:nvPr/>
          </p:nvSpPr>
          <p:spPr bwMode="auto">
            <a:xfrm>
              <a:off x="6858000" y="4724400"/>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000"/>
            </a:p>
          </p:txBody>
        </p:sp>
        <p:sp>
          <p:nvSpPr>
            <p:cNvPr id="52233" name="Text Box 6"/>
            <p:cNvSpPr txBox="1">
              <a:spLocks noChangeArrowheads="1"/>
            </p:cNvSpPr>
            <p:nvPr/>
          </p:nvSpPr>
          <p:spPr bwMode="auto">
            <a:xfrm>
              <a:off x="6533639" y="4899347"/>
              <a:ext cx="762954" cy="266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1,200</a:t>
              </a:r>
            </a:p>
          </p:txBody>
        </p:sp>
        <p:sp>
          <p:nvSpPr>
            <p:cNvPr id="52234" name="Line 7"/>
            <p:cNvSpPr>
              <a:spLocks noChangeShapeType="1"/>
            </p:cNvSpPr>
            <p:nvPr/>
          </p:nvSpPr>
          <p:spPr bwMode="auto">
            <a:xfrm>
              <a:off x="2743200" y="4724400"/>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000"/>
            </a:p>
          </p:txBody>
        </p:sp>
        <p:sp>
          <p:nvSpPr>
            <p:cNvPr id="52235" name="Text Box 8"/>
            <p:cNvSpPr txBox="1">
              <a:spLocks noChangeArrowheads="1"/>
            </p:cNvSpPr>
            <p:nvPr/>
          </p:nvSpPr>
          <p:spPr bwMode="auto">
            <a:xfrm>
              <a:off x="2516719" y="4903174"/>
              <a:ext cx="762954" cy="266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anose="020B0604020202020204" pitchFamily="34" charset="-128"/>
                  <a:ea typeface="Arial Unicode MS" panose="020B0604020202020204" pitchFamily="34" charset="-128"/>
                  <a:cs typeface="Arial Unicode MS" panose="020B0604020202020204" pitchFamily="34" charset="-128"/>
                </a:rPr>
                <a:t>300</a:t>
              </a:r>
            </a:p>
          </p:txBody>
        </p:sp>
        <p:sp>
          <p:nvSpPr>
            <p:cNvPr id="52236" name="Text Box 9"/>
            <p:cNvSpPr txBox="1">
              <a:spLocks noChangeArrowheads="1"/>
            </p:cNvSpPr>
            <p:nvPr/>
          </p:nvSpPr>
          <p:spPr bwMode="auto">
            <a:xfrm>
              <a:off x="7162323" y="4724556"/>
              <a:ext cx="762954" cy="266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Food</a:t>
              </a:r>
            </a:p>
          </p:txBody>
        </p:sp>
        <p:sp>
          <p:nvSpPr>
            <p:cNvPr id="52237" name="Text Box 10"/>
            <p:cNvSpPr txBox="1">
              <a:spLocks noChangeArrowheads="1"/>
            </p:cNvSpPr>
            <p:nvPr/>
          </p:nvSpPr>
          <p:spPr bwMode="auto">
            <a:xfrm>
              <a:off x="495051" y="2321038"/>
              <a:ext cx="1143002" cy="266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Textiles </a:t>
              </a:r>
            </a:p>
          </p:txBody>
        </p:sp>
        <p:sp>
          <p:nvSpPr>
            <p:cNvPr id="52238" name="Line 11"/>
            <p:cNvSpPr>
              <a:spLocks noChangeShapeType="1"/>
            </p:cNvSpPr>
            <p:nvPr/>
          </p:nvSpPr>
          <p:spPr bwMode="auto">
            <a:xfrm flipH="1">
              <a:off x="1295400" y="2743200"/>
              <a:ext cx="15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000"/>
            </a:p>
          </p:txBody>
        </p:sp>
        <p:sp>
          <p:nvSpPr>
            <p:cNvPr id="52239" name="Text Box 12"/>
            <p:cNvSpPr txBox="1">
              <a:spLocks noChangeArrowheads="1"/>
            </p:cNvSpPr>
            <p:nvPr/>
          </p:nvSpPr>
          <p:spPr bwMode="auto">
            <a:xfrm>
              <a:off x="912963" y="2623161"/>
              <a:ext cx="724375" cy="266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420</a:t>
              </a:r>
            </a:p>
          </p:txBody>
        </p:sp>
        <p:sp>
          <p:nvSpPr>
            <p:cNvPr id="52240" name="Line 13"/>
            <p:cNvSpPr>
              <a:spLocks noChangeShapeType="1"/>
            </p:cNvSpPr>
            <p:nvPr/>
          </p:nvSpPr>
          <p:spPr bwMode="auto">
            <a:xfrm flipH="1" flipV="1">
              <a:off x="1371600" y="2743200"/>
              <a:ext cx="5486400" cy="2057400"/>
            </a:xfrm>
            <a:prstGeom prst="line">
              <a:avLst/>
            </a:prstGeom>
            <a:noFill/>
            <a:ln w="28575">
              <a:solidFill>
                <a:srgbClr val="006600"/>
              </a:solidFill>
              <a:round/>
              <a:headEnd/>
              <a:tailEnd/>
            </a:ln>
            <a:extLst>
              <a:ext uri="{909E8E84-426E-40DD-AFC4-6F175D3DCCD1}">
                <a14:hiddenFill xmlns:a14="http://schemas.microsoft.com/office/drawing/2010/main">
                  <a:noFill/>
                </a14:hiddenFill>
              </a:ext>
            </a:extLst>
          </p:spPr>
          <p:txBody>
            <a:bodyPr/>
            <a:lstStyle/>
            <a:p>
              <a:endParaRPr lang="en-US" sz="2000"/>
            </a:p>
          </p:txBody>
        </p:sp>
        <p:sp>
          <p:nvSpPr>
            <p:cNvPr id="52241" name="Line 15"/>
            <p:cNvSpPr>
              <a:spLocks noChangeShapeType="1"/>
            </p:cNvSpPr>
            <p:nvPr/>
          </p:nvSpPr>
          <p:spPr bwMode="auto">
            <a:xfrm>
              <a:off x="5029200" y="4724400"/>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000"/>
            </a:p>
          </p:txBody>
        </p:sp>
        <p:sp>
          <p:nvSpPr>
            <p:cNvPr id="52242" name="Text Box 16"/>
            <p:cNvSpPr txBox="1">
              <a:spLocks noChangeArrowheads="1"/>
            </p:cNvSpPr>
            <p:nvPr/>
          </p:nvSpPr>
          <p:spPr bwMode="auto">
            <a:xfrm>
              <a:off x="4727633" y="4899347"/>
              <a:ext cx="762954" cy="266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eaLnBrk="0" hangingPunct="0">
                <a:spcBef>
                  <a:spcPct val="50000"/>
                </a:spcBef>
                <a:defRPr sz="1200">
                  <a:latin typeface="Arial Unicode MS" panose="020B0604020202020204" pitchFamily="34" charset="-128"/>
                  <a:ea typeface="Arial Unicode MS" panose="020B0604020202020204" pitchFamily="34" charset="-128"/>
                  <a:cs typeface="Arial Unicode MS" panose="020B0604020202020204" pitchFamily="34" charset="-128"/>
                </a:defRPr>
              </a:lvl1pPr>
              <a:lvl2pPr marL="742950" indent="-285750" eaLnBrk="0" hangingPunct="0"/>
              <a:lvl3pPr marL="1143000" indent="-228600" eaLnBrk="0" hangingPunct="0"/>
              <a:lvl4pPr marL="1600200" indent="-228600" eaLnBrk="0" hangingPunct="0"/>
              <a:lvl5pPr marL="2057400" indent="-228600" eaLnBrk="0" hangingPunct="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r>
                <a:rPr lang="en-US" altLang="en-US" sz="1400" dirty="0"/>
                <a:t>800</a:t>
              </a:r>
            </a:p>
          </p:txBody>
        </p:sp>
        <p:sp>
          <p:nvSpPr>
            <p:cNvPr id="52243" name="Line 17"/>
            <p:cNvSpPr>
              <a:spLocks noChangeShapeType="1"/>
            </p:cNvSpPr>
            <p:nvPr/>
          </p:nvSpPr>
          <p:spPr bwMode="auto">
            <a:xfrm flipV="1">
              <a:off x="5029200" y="4114800"/>
              <a:ext cx="0" cy="6858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sz="2000"/>
            </a:p>
          </p:txBody>
        </p:sp>
        <p:sp>
          <p:nvSpPr>
            <p:cNvPr id="52244" name="Line 18"/>
            <p:cNvSpPr>
              <a:spLocks noChangeShapeType="1"/>
            </p:cNvSpPr>
            <p:nvPr/>
          </p:nvSpPr>
          <p:spPr bwMode="auto">
            <a:xfrm flipH="1">
              <a:off x="1295400" y="3886200"/>
              <a:ext cx="15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000"/>
            </a:p>
          </p:txBody>
        </p:sp>
        <p:sp>
          <p:nvSpPr>
            <p:cNvPr id="52245" name="Text Box 19"/>
            <p:cNvSpPr txBox="1">
              <a:spLocks noChangeArrowheads="1"/>
            </p:cNvSpPr>
            <p:nvPr/>
          </p:nvSpPr>
          <p:spPr bwMode="auto">
            <a:xfrm>
              <a:off x="875813" y="3746179"/>
              <a:ext cx="647226" cy="266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180</a:t>
              </a:r>
            </a:p>
          </p:txBody>
        </p:sp>
        <p:sp>
          <p:nvSpPr>
            <p:cNvPr id="52246" name="Line 20"/>
            <p:cNvSpPr>
              <a:spLocks noChangeShapeType="1"/>
            </p:cNvSpPr>
            <p:nvPr/>
          </p:nvSpPr>
          <p:spPr bwMode="auto">
            <a:xfrm>
              <a:off x="5486400" y="4724400"/>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000"/>
            </a:p>
          </p:txBody>
        </p:sp>
        <p:sp>
          <p:nvSpPr>
            <p:cNvPr id="52247" name="Text Box 21"/>
            <p:cNvSpPr txBox="1">
              <a:spLocks noChangeArrowheads="1"/>
            </p:cNvSpPr>
            <p:nvPr/>
          </p:nvSpPr>
          <p:spPr bwMode="auto">
            <a:xfrm>
              <a:off x="5280286" y="4899347"/>
              <a:ext cx="762954" cy="266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anose="020B0604020202020204" pitchFamily="34" charset="-128"/>
                  <a:ea typeface="Arial Unicode MS" panose="020B0604020202020204" pitchFamily="34" charset="-128"/>
                  <a:cs typeface="Arial Unicode MS" panose="020B0604020202020204" pitchFamily="34" charset="-128"/>
                </a:rPr>
                <a:t>900</a:t>
              </a:r>
            </a:p>
          </p:txBody>
        </p:sp>
        <p:sp>
          <p:nvSpPr>
            <p:cNvPr id="52248" name="Line 22"/>
            <p:cNvSpPr>
              <a:spLocks noChangeShapeType="1"/>
            </p:cNvSpPr>
            <p:nvPr/>
          </p:nvSpPr>
          <p:spPr bwMode="auto">
            <a:xfrm>
              <a:off x="1371600" y="3886200"/>
              <a:ext cx="1371600" cy="914400"/>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sz="2000"/>
            </a:p>
          </p:txBody>
        </p:sp>
        <p:sp>
          <p:nvSpPr>
            <p:cNvPr id="52249" name="Line 23"/>
            <p:cNvSpPr>
              <a:spLocks noChangeShapeType="1"/>
            </p:cNvSpPr>
            <p:nvPr/>
          </p:nvSpPr>
          <p:spPr bwMode="auto">
            <a:xfrm flipH="1">
              <a:off x="1295400" y="3657600"/>
              <a:ext cx="15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000"/>
            </a:p>
          </p:txBody>
        </p:sp>
        <p:sp>
          <p:nvSpPr>
            <p:cNvPr id="52250" name="Text Box 24"/>
            <p:cNvSpPr txBox="1">
              <a:spLocks noChangeArrowheads="1"/>
            </p:cNvSpPr>
            <p:nvPr/>
          </p:nvSpPr>
          <p:spPr bwMode="auto">
            <a:xfrm>
              <a:off x="873947" y="3516407"/>
              <a:ext cx="649092" cy="266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240</a:t>
              </a:r>
            </a:p>
          </p:txBody>
        </p:sp>
        <p:sp>
          <p:nvSpPr>
            <p:cNvPr id="52251" name="Text Box 26"/>
            <p:cNvSpPr txBox="1">
              <a:spLocks noChangeArrowheads="1"/>
            </p:cNvSpPr>
            <p:nvPr/>
          </p:nvSpPr>
          <p:spPr bwMode="auto">
            <a:xfrm>
              <a:off x="912963" y="4469390"/>
              <a:ext cx="571062" cy="266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60</a:t>
              </a:r>
            </a:p>
          </p:txBody>
        </p:sp>
        <p:sp>
          <p:nvSpPr>
            <p:cNvPr id="52252" name="Line 27"/>
            <p:cNvSpPr>
              <a:spLocks noChangeShapeType="1"/>
            </p:cNvSpPr>
            <p:nvPr/>
          </p:nvSpPr>
          <p:spPr bwMode="auto">
            <a:xfrm>
              <a:off x="1371600" y="3657600"/>
              <a:ext cx="4114800" cy="1143000"/>
            </a:xfrm>
            <a:prstGeom prst="line">
              <a:avLst/>
            </a:prstGeom>
            <a:noFill/>
            <a:ln w="28575">
              <a:solidFill>
                <a:srgbClr val="663300"/>
              </a:solidFill>
              <a:round/>
              <a:headEnd/>
              <a:tailEnd/>
            </a:ln>
            <a:extLst>
              <a:ext uri="{909E8E84-426E-40DD-AFC4-6F175D3DCCD1}">
                <a14:hiddenFill xmlns:a14="http://schemas.microsoft.com/office/drawing/2010/main">
                  <a:noFill/>
                </a14:hiddenFill>
              </a:ext>
            </a:extLst>
          </p:spPr>
          <p:txBody>
            <a:bodyPr/>
            <a:lstStyle/>
            <a:p>
              <a:endParaRPr lang="en-US" sz="2000"/>
            </a:p>
          </p:txBody>
        </p:sp>
        <p:sp>
          <p:nvSpPr>
            <p:cNvPr id="52253" name="Text Box 29"/>
            <p:cNvSpPr txBox="1">
              <a:spLocks noChangeArrowheads="1"/>
            </p:cNvSpPr>
            <p:nvPr/>
          </p:nvSpPr>
          <p:spPr bwMode="auto">
            <a:xfrm>
              <a:off x="1961632" y="4899347"/>
              <a:ext cx="762953" cy="266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200</a:t>
              </a:r>
            </a:p>
          </p:txBody>
        </p:sp>
        <p:sp>
          <p:nvSpPr>
            <p:cNvPr id="52254" name="Line 32"/>
            <p:cNvSpPr>
              <a:spLocks noChangeShapeType="1"/>
            </p:cNvSpPr>
            <p:nvPr/>
          </p:nvSpPr>
          <p:spPr bwMode="auto">
            <a:xfrm>
              <a:off x="4114800" y="4724400"/>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000"/>
            </a:p>
          </p:txBody>
        </p:sp>
        <p:sp>
          <p:nvSpPr>
            <p:cNvPr id="52255" name="Text Box 33"/>
            <p:cNvSpPr txBox="1">
              <a:spLocks noChangeArrowheads="1"/>
            </p:cNvSpPr>
            <p:nvPr/>
          </p:nvSpPr>
          <p:spPr bwMode="auto">
            <a:xfrm>
              <a:off x="3886194" y="4899347"/>
              <a:ext cx="762953" cy="266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600</a:t>
              </a:r>
            </a:p>
          </p:txBody>
        </p:sp>
        <p:sp>
          <p:nvSpPr>
            <p:cNvPr id="52256" name="Line 34"/>
            <p:cNvSpPr>
              <a:spLocks noChangeShapeType="1"/>
            </p:cNvSpPr>
            <p:nvPr/>
          </p:nvSpPr>
          <p:spPr bwMode="auto">
            <a:xfrm flipV="1">
              <a:off x="4114800" y="4419600"/>
              <a:ext cx="0" cy="3810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sz="2000"/>
            </a:p>
          </p:txBody>
        </p:sp>
        <p:sp>
          <p:nvSpPr>
            <p:cNvPr id="52257" name="Line 35"/>
            <p:cNvSpPr>
              <a:spLocks noChangeShapeType="1"/>
            </p:cNvSpPr>
            <p:nvPr/>
          </p:nvSpPr>
          <p:spPr bwMode="auto">
            <a:xfrm flipH="1">
              <a:off x="1371600" y="4419600"/>
              <a:ext cx="27432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sz="2000"/>
            </a:p>
          </p:txBody>
        </p:sp>
        <p:sp>
          <p:nvSpPr>
            <p:cNvPr id="52258" name="Line 36"/>
            <p:cNvSpPr>
              <a:spLocks noChangeShapeType="1"/>
            </p:cNvSpPr>
            <p:nvPr/>
          </p:nvSpPr>
          <p:spPr bwMode="auto">
            <a:xfrm flipH="1">
              <a:off x="1295400" y="4419600"/>
              <a:ext cx="15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000"/>
            </a:p>
          </p:txBody>
        </p:sp>
        <p:sp>
          <p:nvSpPr>
            <p:cNvPr id="52259" name="Text Box 37"/>
            <p:cNvSpPr txBox="1">
              <a:spLocks noChangeArrowheads="1"/>
            </p:cNvSpPr>
            <p:nvPr/>
          </p:nvSpPr>
          <p:spPr bwMode="auto">
            <a:xfrm>
              <a:off x="912962" y="4263516"/>
              <a:ext cx="610077" cy="266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80</a:t>
              </a:r>
            </a:p>
          </p:txBody>
        </p:sp>
        <p:sp>
          <p:nvSpPr>
            <p:cNvPr id="52260" name="Text Box 38"/>
            <p:cNvSpPr txBox="1">
              <a:spLocks noChangeArrowheads="1"/>
            </p:cNvSpPr>
            <p:nvPr/>
          </p:nvSpPr>
          <p:spPr bwMode="auto">
            <a:xfrm>
              <a:off x="3647235" y="3368008"/>
              <a:ext cx="4441277" cy="631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square" lIns="80988" tIns="40494" rIns="80988" bIns="40494">
              <a:spAutoFit/>
            </a:bodyPr>
            <a:lstStyle>
              <a:lvl1pPr marL="1031875" indent="-1031875"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Before trade, combined consumption is 800 million lbs of food (= 200 + 600) and 140 million yards of textiles (= 60 + 80).</a:t>
              </a:r>
            </a:p>
          </p:txBody>
        </p:sp>
        <p:sp>
          <p:nvSpPr>
            <p:cNvPr id="52261" name="Line 40"/>
            <p:cNvSpPr>
              <a:spLocks noChangeShapeType="1"/>
            </p:cNvSpPr>
            <p:nvPr/>
          </p:nvSpPr>
          <p:spPr bwMode="auto">
            <a:xfrm flipH="1">
              <a:off x="1371600" y="4130675"/>
              <a:ext cx="36576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sz="2000"/>
            </a:p>
          </p:txBody>
        </p:sp>
        <p:sp>
          <p:nvSpPr>
            <p:cNvPr id="52262" name="Text Box 41"/>
            <p:cNvSpPr txBox="1">
              <a:spLocks noChangeArrowheads="1"/>
            </p:cNvSpPr>
            <p:nvPr/>
          </p:nvSpPr>
          <p:spPr bwMode="auto">
            <a:xfrm>
              <a:off x="875812" y="3974578"/>
              <a:ext cx="571502" cy="266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140</a:t>
              </a:r>
            </a:p>
          </p:txBody>
        </p:sp>
        <p:sp>
          <p:nvSpPr>
            <p:cNvPr id="52263" name="Line 42"/>
            <p:cNvSpPr>
              <a:spLocks noChangeShapeType="1"/>
            </p:cNvSpPr>
            <p:nvPr/>
          </p:nvSpPr>
          <p:spPr bwMode="auto">
            <a:xfrm flipH="1">
              <a:off x="1295400" y="4130675"/>
              <a:ext cx="15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000"/>
            </a:p>
          </p:txBody>
        </p:sp>
        <p:sp>
          <p:nvSpPr>
            <p:cNvPr id="52264" name="Line 13"/>
            <p:cNvSpPr>
              <a:spLocks noChangeShapeType="1"/>
            </p:cNvSpPr>
            <p:nvPr/>
          </p:nvSpPr>
          <p:spPr bwMode="auto">
            <a:xfrm flipH="1">
              <a:off x="1295400" y="4472940"/>
              <a:ext cx="15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000"/>
            </a:p>
          </p:txBody>
        </p:sp>
        <p:sp>
          <p:nvSpPr>
            <p:cNvPr id="52265" name="Line 15"/>
            <p:cNvSpPr>
              <a:spLocks noChangeShapeType="1"/>
            </p:cNvSpPr>
            <p:nvPr/>
          </p:nvSpPr>
          <p:spPr bwMode="auto">
            <a:xfrm>
              <a:off x="2263140" y="4724400"/>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000"/>
            </a:p>
          </p:txBody>
        </p:sp>
        <p:sp>
          <p:nvSpPr>
            <p:cNvPr id="52266" name="Line 17"/>
            <p:cNvSpPr>
              <a:spLocks noChangeShapeType="1"/>
            </p:cNvSpPr>
            <p:nvPr/>
          </p:nvSpPr>
          <p:spPr bwMode="auto">
            <a:xfrm flipH="1">
              <a:off x="1371600" y="4472940"/>
              <a:ext cx="9144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sz="2000"/>
            </a:p>
          </p:txBody>
        </p:sp>
        <p:sp>
          <p:nvSpPr>
            <p:cNvPr id="52267" name="Line 18"/>
            <p:cNvSpPr>
              <a:spLocks noChangeShapeType="1"/>
            </p:cNvSpPr>
            <p:nvPr/>
          </p:nvSpPr>
          <p:spPr bwMode="auto">
            <a:xfrm flipV="1">
              <a:off x="2263140" y="4495800"/>
              <a:ext cx="0" cy="3048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sz="2000"/>
            </a:p>
          </p:txBody>
        </p:sp>
        <p:sp>
          <p:nvSpPr>
            <p:cNvPr id="52268" name="Oval 236"/>
            <p:cNvSpPr>
              <a:spLocks noChangeArrowheads="1"/>
            </p:cNvSpPr>
            <p:nvPr/>
          </p:nvSpPr>
          <p:spPr bwMode="auto">
            <a:xfrm>
              <a:off x="2240281" y="4450081"/>
              <a:ext cx="45719" cy="45719"/>
            </a:xfrm>
            <a:prstGeom prst="ellipse">
              <a:avLst/>
            </a:prstGeom>
            <a:solidFill>
              <a:schemeClr val="accent1"/>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2000"/>
            </a:p>
          </p:txBody>
        </p:sp>
        <p:sp>
          <p:nvSpPr>
            <p:cNvPr id="52269" name="Oval 237"/>
            <p:cNvSpPr>
              <a:spLocks noChangeArrowheads="1"/>
            </p:cNvSpPr>
            <p:nvPr/>
          </p:nvSpPr>
          <p:spPr bwMode="auto">
            <a:xfrm>
              <a:off x="4091940" y="4396740"/>
              <a:ext cx="45719" cy="45719"/>
            </a:xfrm>
            <a:prstGeom prst="ellipse">
              <a:avLst/>
            </a:prstGeom>
            <a:solidFill>
              <a:schemeClr val="accent1"/>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2000"/>
            </a:p>
          </p:txBody>
        </p:sp>
        <p:sp>
          <p:nvSpPr>
            <p:cNvPr id="52270" name="Oval 238"/>
            <p:cNvSpPr>
              <a:spLocks noChangeArrowheads="1"/>
            </p:cNvSpPr>
            <p:nvPr/>
          </p:nvSpPr>
          <p:spPr bwMode="auto">
            <a:xfrm>
              <a:off x="5006340" y="4091940"/>
              <a:ext cx="45719" cy="45719"/>
            </a:xfrm>
            <a:prstGeom prst="ellipse">
              <a:avLst/>
            </a:prstGeom>
            <a:solidFill>
              <a:schemeClr val="accent1"/>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2000"/>
            </a:p>
          </p:txBody>
        </p:sp>
        <p:sp>
          <p:nvSpPr>
            <p:cNvPr id="52271" name="Text Box 35"/>
            <p:cNvSpPr txBox="1">
              <a:spLocks noChangeArrowheads="1"/>
            </p:cNvSpPr>
            <p:nvPr/>
          </p:nvSpPr>
          <p:spPr bwMode="auto">
            <a:xfrm>
              <a:off x="2516719" y="2923678"/>
              <a:ext cx="5571793" cy="444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square"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The combined production possibilities curve of country A and B without trade are shown in the green line.</a:t>
              </a:r>
            </a:p>
          </p:txBody>
        </p:sp>
        <p:sp>
          <p:nvSpPr>
            <p:cNvPr id="52272" name="Text Box 36"/>
            <p:cNvSpPr txBox="1">
              <a:spLocks noChangeArrowheads="1"/>
            </p:cNvSpPr>
            <p:nvPr/>
          </p:nvSpPr>
          <p:spPr bwMode="auto">
            <a:xfrm>
              <a:off x="1326196" y="2454415"/>
              <a:ext cx="6762317" cy="444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square"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Without trade, if both countries make only food, the combined production would be 1,200 million pounds of food = 900 + 300.</a:t>
              </a:r>
            </a:p>
          </p:txBody>
        </p:sp>
        <p:sp>
          <p:nvSpPr>
            <p:cNvPr id="52273" name="Text Box 35"/>
            <p:cNvSpPr txBox="1">
              <a:spLocks noChangeArrowheads="1"/>
            </p:cNvSpPr>
            <p:nvPr/>
          </p:nvSpPr>
          <p:spPr bwMode="auto">
            <a:xfrm>
              <a:off x="381464" y="5281792"/>
              <a:ext cx="7772412" cy="444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Without trade, if both countries make only textiles, the combined production would be 420 million yards of textiles = 240 + 180.</a:t>
              </a:r>
            </a:p>
          </p:txBody>
        </p:sp>
      </p:grpSp>
      <p:sp>
        <p:nvSpPr>
          <p:cNvPr id="52227" name="Rectangle 20"/>
          <p:cNvSpPr>
            <a:spLocks noGrp="1" noChangeArrowheads="1"/>
          </p:cNvSpPr>
          <p:nvPr>
            <p:ph type="ftr" sz="quarter" idx="10"/>
          </p:nvPr>
        </p:nvSpPr>
        <p:spPr bwMode="auto">
          <a:xfrm>
            <a:off x="4648200" y="6523038"/>
            <a:ext cx="41910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52228"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AF6539A7-517D-4B5F-843D-C6B8129F2C57}" type="slidenum">
              <a:rPr lang="en-US" altLang="en-US" sz="900">
                <a:cs typeface="Arial" charset="0"/>
              </a:rPr>
              <a:pPr algn="r" eaLnBrk="1" hangingPunct="1"/>
              <a:t>41</a:t>
            </a:fld>
            <a:endParaRPr lang="en-US" altLang="en-US" sz="1000">
              <a:cs typeface="Arial" charset="0"/>
            </a:endParaRPr>
          </a:p>
        </p:txBody>
      </p:sp>
      <p:sp>
        <p:nvSpPr>
          <p:cNvPr id="50" name="Title 3"/>
          <p:cNvSpPr>
            <a:spLocks noGrp="1"/>
          </p:cNvSpPr>
          <p:nvPr>
            <p:ph type="title"/>
          </p:nvPr>
        </p:nvSpPr>
        <p:spPr>
          <a:xfrm>
            <a:off x="457200" y="914400"/>
            <a:ext cx="8229600" cy="990600"/>
          </a:xfrm>
        </p:spPr>
        <p:txBody>
          <a:bodyPr>
            <a:normAutofit fontScale="90000"/>
          </a:bodyPr>
          <a:lstStyle/>
          <a:p>
            <a:pPr eaLnBrk="1" hangingPunct="1">
              <a:defRPr/>
            </a:pPr>
            <a:r>
              <a:rPr lang="en-US" altLang="en-US" dirty="0"/>
              <a:t>The Geometry of Comparative Advantage</a:t>
            </a:r>
            <a:endParaRPr lang="en-US"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250" name="Group 29"/>
          <p:cNvGrpSpPr>
            <a:grpSpLocks/>
          </p:cNvGrpSpPr>
          <p:nvPr/>
        </p:nvGrpSpPr>
        <p:grpSpPr bwMode="auto">
          <a:xfrm>
            <a:off x="338138" y="1418240"/>
            <a:ext cx="8805862" cy="5236561"/>
            <a:chOff x="304800" y="1228725"/>
            <a:chExt cx="7924800" cy="4539139"/>
          </a:xfrm>
        </p:grpSpPr>
        <p:sp>
          <p:nvSpPr>
            <p:cNvPr id="53429" name="Line 3"/>
            <p:cNvSpPr>
              <a:spLocks noChangeShapeType="1"/>
            </p:cNvSpPr>
            <p:nvPr/>
          </p:nvSpPr>
          <p:spPr bwMode="auto">
            <a:xfrm flipV="1">
              <a:off x="1371600" y="1676400"/>
              <a:ext cx="0" cy="3124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430" name="Line 4"/>
            <p:cNvSpPr>
              <a:spLocks noChangeShapeType="1"/>
            </p:cNvSpPr>
            <p:nvPr/>
          </p:nvSpPr>
          <p:spPr bwMode="auto">
            <a:xfrm>
              <a:off x="1371600" y="4800600"/>
              <a:ext cx="5715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53431" name="Group 5"/>
            <p:cNvGrpSpPr>
              <a:grpSpLocks/>
            </p:cNvGrpSpPr>
            <p:nvPr/>
          </p:nvGrpSpPr>
          <p:grpSpPr bwMode="auto">
            <a:xfrm>
              <a:off x="2362200" y="4800609"/>
              <a:ext cx="838200" cy="549276"/>
              <a:chOff x="2819400" y="3024"/>
              <a:chExt cx="838200" cy="346"/>
            </a:xfrm>
          </p:grpSpPr>
          <p:sp>
            <p:nvSpPr>
              <p:cNvPr id="53451" name="Line 6"/>
              <p:cNvSpPr>
                <a:spLocks noChangeShapeType="1"/>
              </p:cNvSpPr>
              <p:nvPr/>
            </p:nvSpPr>
            <p:spPr bwMode="auto">
              <a:xfrm>
                <a:off x="3200400" y="3024"/>
                <a:ext cx="0" cy="9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452" name="Text Box 7"/>
              <p:cNvSpPr txBox="1">
                <a:spLocks noChangeArrowheads="1"/>
              </p:cNvSpPr>
              <p:nvPr/>
            </p:nvSpPr>
            <p:spPr bwMode="auto">
              <a:xfrm flipH="1">
                <a:off x="2819400" y="3120"/>
                <a:ext cx="838200"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300">
                    <a:latin typeface="Times New Roman" pitchFamily="18" charset="0"/>
                  </a:rPr>
                  <a:t>300</a:t>
                </a:r>
              </a:p>
            </p:txBody>
          </p:sp>
        </p:grpSp>
        <p:sp>
          <p:nvSpPr>
            <p:cNvPr id="53432" name="Text Box 8"/>
            <p:cNvSpPr txBox="1">
              <a:spLocks noChangeArrowheads="1"/>
            </p:cNvSpPr>
            <p:nvPr/>
          </p:nvSpPr>
          <p:spPr bwMode="auto">
            <a:xfrm>
              <a:off x="7162800" y="4724400"/>
              <a:ext cx="762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300">
                  <a:latin typeface="Times New Roman" pitchFamily="18" charset="0"/>
                </a:rPr>
                <a:t>Food</a:t>
              </a:r>
            </a:p>
          </p:txBody>
        </p:sp>
        <p:sp>
          <p:nvSpPr>
            <p:cNvPr id="53433" name="Text Box 9"/>
            <p:cNvSpPr txBox="1">
              <a:spLocks noChangeArrowheads="1"/>
            </p:cNvSpPr>
            <p:nvPr/>
          </p:nvSpPr>
          <p:spPr bwMode="auto">
            <a:xfrm>
              <a:off x="304800" y="1524000"/>
              <a:ext cx="1143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300">
                  <a:latin typeface="Times New Roman" pitchFamily="18" charset="0"/>
                </a:rPr>
                <a:t>Textiles </a:t>
              </a:r>
            </a:p>
          </p:txBody>
        </p:sp>
        <p:sp>
          <p:nvSpPr>
            <p:cNvPr id="53434" name="Line 10"/>
            <p:cNvSpPr>
              <a:spLocks noChangeShapeType="1"/>
            </p:cNvSpPr>
            <p:nvPr/>
          </p:nvSpPr>
          <p:spPr bwMode="auto">
            <a:xfrm flipH="1">
              <a:off x="1295400" y="3886200"/>
              <a:ext cx="15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435" name="Text Box 11"/>
            <p:cNvSpPr txBox="1">
              <a:spLocks noChangeArrowheads="1"/>
            </p:cNvSpPr>
            <p:nvPr/>
          </p:nvSpPr>
          <p:spPr bwMode="auto">
            <a:xfrm>
              <a:off x="609600" y="3657600"/>
              <a:ext cx="762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300">
                  <a:latin typeface="Times New Roman" pitchFamily="18" charset="0"/>
                </a:rPr>
                <a:t>180</a:t>
              </a:r>
            </a:p>
          </p:txBody>
        </p:sp>
        <p:sp>
          <p:nvSpPr>
            <p:cNvPr id="53436" name="Line 12"/>
            <p:cNvSpPr>
              <a:spLocks noChangeShapeType="1"/>
            </p:cNvSpPr>
            <p:nvPr/>
          </p:nvSpPr>
          <p:spPr bwMode="auto">
            <a:xfrm>
              <a:off x="1371600" y="3886200"/>
              <a:ext cx="1371600" cy="914400"/>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437" name="Line 13"/>
            <p:cNvSpPr>
              <a:spLocks noChangeShapeType="1"/>
            </p:cNvSpPr>
            <p:nvPr/>
          </p:nvSpPr>
          <p:spPr bwMode="auto">
            <a:xfrm flipH="1">
              <a:off x="1295400" y="4472940"/>
              <a:ext cx="15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438" name="Text Box 14"/>
            <p:cNvSpPr txBox="1">
              <a:spLocks noChangeArrowheads="1"/>
            </p:cNvSpPr>
            <p:nvPr/>
          </p:nvSpPr>
          <p:spPr bwMode="auto">
            <a:xfrm>
              <a:off x="762000" y="4403725"/>
              <a:ext cx="6096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300">
                  <a:latin typeface="Times New Roman" pitchFamily="18" charset="0"/>
                </a:rPr>
                <a:t>60</a:t>
              </a:r>
            </a:p>
          </p:txBody>
        </p:sp>
        <p:sp>
          <p:nvSpPr>
            <p:cNvPr id="53439" name="Line 15"/>
            <p:cNvSpPr>
              <a:spLocks noChangeShapeType="1"/>
            </p:cNvSpPr>
            <p:nvPr/>
          </p:nvSpPr>
          <p:spPr bwMode="auto">
            <a:xfrm>
              <a:off x="2263140" y="4724400"/>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440" name="Text Box 16"/>
            <p:cNvSpPr txBox="1">
              <a:spLocks noChangeArrowheads="1"/>
            </p:cNvSpPr>
            <p:nvPr/>
          </p:nvSpPr>
          <p:spPr bwMode="auto">
            <a:xfrm>
              <a:off x="1905000" y="4937125"/>
              <a:ext cx="762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300">
                  <a:latin typeface="Times New Roman" pitchFamily="18" charset="0"/>
                </a:rPr>
                <a:t>200</a:t>
              </a:r>
            </a:p>
          </p:txBody>
        </p:sp>
        <p:sp>
          <p:nvSpPr>
            <p:cNvPr id="53441" name="Line 17"/>
            <p:cNvSpPr>
              <a:spLocks noChangeShapeType="1"/>
            </p:cNvSpPr>
            <p:nvPr/>
          </p:nvSpPr>
          <p:spPr bwMode="auto">
            <a:xfrm flipH="1">
              <a:off x="1371600" y="4472940"/>
              <a:ext cx="9144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53442" name="Line 18"/>
            <p:cNvSpPr>
              <a:spLocks noChangeShapeType="1"/>
            </p:cNvSpPr>
            <p:nvPr/>
          </p:nvSpPr>
          <p:spPr bwMode="auto">
            <a:xfrm flipV="1">
              <a:off x="2263140" y="4495800"/>
              <a:ext cx="0" cy="3048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53443" name="Text Box 19"/>
            <p:cNvSpPr txBox="1">
              <a:spLocks noChangeArrowheads="1"/>
            </p:cNvSpPr>
            <p:nvPr/>
          </p:nvSpPr>
          <p:spPr bwMode="auto">
            <a:xfrm>
              <a:off x="1676400" y="3825525"/>
              <a:ext cx="6553200" cy="728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2400">
                  <a:latin typeface="Times New Roman" pitchFamily="18" charset="0"/>
                </a:rPr>
                <a:t>As a practical matter, the citizens of country A must choose a point along their production possibilities curve</a:t>
              </a:r>
            </a:p>
          </p:txBody>
        </p:sp>
        <p:sp>
          <p:nvSpPr>
            <p:cNvPr id="53444" name="Oval 45"/>
            <p:cNvSpPr>
              <a:spLocks noChangeArrowheads="1"/>
            </p:cNvSpPr>
            <p:nvPr/>
          </p:nvSpPr>
          <p:spPr bwMode="auto">
            <a:xfrm>
              <a:off x="2240281" y="4450081"/>
              <a:ext cx="45719" cy="45719"/>
            </a:xfrm>
            <a:prstGeom prst="ellipse">
              <a:avLst/>
            </a:prstGeom>
            <a:solidFill>
              <a:schemeClr val="accent1"/>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3445" name="Rectangle 46"/>
            <p:cNvSpPr>
              <a:spLocks noChangeArrowheads="1"/>
            </p:cNvSpPr>
            <p:nvPr/>
          </p:nvSpPr>
          <p:spPr bwMode="auto">
            <a:xfrm>
              <a:off x="2743200" y="5029200"/>
              <a:ext cx="548640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a:solidFill>
                    <a:srgbClr val="000000"/>
                  </a:solidFill>
                  <a:latin typeface="Times New Roman" pitchFamily="18" charset="0"/>
                </a:rPr>
                <a:t>Suppose that initially they choose 200 million pounds of food, and 60 million yards of textiles.</a:t>
              </a:r>
              <a:endParaRPr lang="en-US" altLang="en-US"/>
            </a:p>
          </p:txBody>
        </p:sp>
        <p:sp>
          <p:nvSpPr>
            <p:cNvPr id="53446" name="Line 10"/>
            <p:cNvSpPr>
              <a:spLocks noChangeShapeType="1"/>
            </p:cNvSpPr>
            <p:nvPr/>
          </p:nvSpPr>
          <p:spPr bwMode="auto">
            <a:xfrm flipH="1">
              <a:off x="1295400" y="3886200"/>
              <a:ext cx="15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448" name="Text Box 14"/>
            <p:cNvSpPr txBox="1">
              <a:spLocks noChangeArrowheads="1"/>
            </p:cNvSpPr>
            <p:nvPr/>
          </p:nvSpPr>
          <p:spPr bwMode="auto">
            <a:xfrm>
              <a:off x="1524000" y="1228725"/>
              <a:ext cx="6553200" cy="1297987"/>
            </a:xfrm>
            <a:prstGeom prst="rect">
              <a:avLst/>
            </a:prstGeom>
            <a:solidFill>
              <a:schemeClr val="bg1"/>
            </a:solidFill>
            <a:ln>
              <a:noFill/>
            </a:ln>
            <a:extLs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spcBef>
                  <a:spcPct val="50000"/>
                </a:spcBef>
              </a:pPr>
              <a:r>
                <a:rPr lang="en-US" altLang="en-US" sz="2300">
                  <a:latin typeface="Times New Roman" pitchFamily="18" charset="0"/>
                </a:rPr>
                <a:t>The production possibilities of country A are such that if they concentrated 100% of their resources into the production of textiles, they could produce 180 million yards of textiles.</a:t>
              </a:r>
            </a:p>
          </p:txBody>
        </p:sp>
        <p:sp>
          <p:nvSpPr>
            <p:cNvPr id="53449" name="Text Box 15" descr="Stationery"/>
            <p:cNvSpPr txBox="1">
              <a:spLocks noChangeArrowheads="1"/>
            </p:cNvSpPr>
            <p:nvPr/>
          </p:nvSpPr>
          <p:spPr bwMode="auto">
            <a:xfrm>
              <a:off x="1524000" y="2233834"/>
              <a:ext cx="6424613"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a:latin typeface="Times New Roman" pitchFamily="18" charset="0"/>
                </a:rPr>
                <a:t>If country A chose to concentrate 100% of their resources into the production of food, they could produce as much as 300 million pounds of food. </a:t>
              </a:r>
            </a:p>
          </p:txBody>
        </p:sp>
        <p:sp>
          <p:nvSpPr>
            <p:cNvPr id="53450" name="Text Box 16" descr="Stationery"/>
            <p:cNvSpPr txBox="1">
              <a:spLocks noChangeArrowheads="1"/>
            </p:cNvSpPr>
            <p:nvPr/>
          </p:nvSpPr>
          <p:spPr bwMode="auto">
            <a:xfrm>
              <a:off x="1676400" y="3162300"/>
              <a:ext cx="6142038"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a:latin typeface="Times New Roman" pitchFamily="18" charset="0"/>
                </a:rPr>
                <a:t>Country A can produce any combination of food and textiles between these two points.</a:t>
              </a:r>
            </a:p>
          </p:txBody>
        </p:sp>
      </p:grpSp>
      <p:grpSp>
        <p:nvGrpSpPr>
          <p:cNvPr id="53251" name="Group 130"/>
          <p:cNvGrpSpPr>
            <a:grpSpLocks/>
          </p:cNvGrpSpPr>
          <p:nvPr/>
        </p:nvGrpSpPr>
        <p:grpSpPr bwMode="auto">
          <a:xfrm>
            <a:off x="338138" y="1759495"/>
            <a:ext cx="8805862" cy="4501605"/>
            <a:chOff x="304800" y="1524000"/>
            <a:chExt cx="7925276" cy="3902075"/>
          </a:xfrm>
        </p:grpSpPr>
        <p:sp>
          <p:nvSpPr>
            <p:cNvPr id="53396" name="Line 3"/>
            <p:cNvSpPr>
              <a:spLocks noChangeShapeType="1"/>
            </p:cNvSpPr>
            <p:nvPr/>
          </p:nvSpPr>
          <p:spPr bwMode="auto">
            <a:xfrm flipV="1">
              <a:off x="1371600" y="1676400"/>
              <a:ext cx="0" cy="3124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397" name="Line 4"/>
            <p:cNvSpPr>
              <a:spLocks noChangeShapeType="1"/>
            </p:cNvSpPr>
            <p:nvPr/>
          </p:nvSpPr>
          <p:spPr bwMode="auto">
            <a:xfrm>
              <a:off x="1371600" y="4800600"/>
              <a:ext cx="5715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398" name="Line 5"/>
            <p:cNvSpPr>
              <a:spLocks noChangeShapeType="1"/>
            </p:cNvSpPr>
            <p:nvPr/>
          </p:nvSpPr>
          <p:spPr bwMode="auto">
            <a:xfrm>
              <a:off x="6858000" y="4724400"/>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399" name="Text Box 6"/>
            <p:cNvSpPr txBox="1">
              <a:spLocks noChangeArrowheads="1"/>
            </p:cNvSpPr>
            <p:nvPr/>
          </p:nvSpPr>
          <p:spPr bwMode="auto">
            <a:xfrm>
              <a:off x="6477000" y="5029200"/>
              <a:ext cx="762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300">
                  <a:latin typeface="Times New Roman" pitchFamily="18" charset="0"/>
                </a:rPr>
                <a:t>1,200</a:t>
              </a:r>
            </a:p>
          </p:txBody>
        </p:sp>
        <p:sp>
          <p:nvSpPr>
            <p:cNvPr id="53400" name="Line 7"/>
            <p:cNvSpPr>
              <a:spLocks noChangeShapeType="1"/>
            </p:cNvSpPr>
            <p:nvPr/>
          </p:nvSpPr>
          <p:spPr bwMode="auto">
            <a:xfrm>
              <a:off x="2743200" y="4724400"/>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401" name="Text Box 8"/>
            <p:cNvSpPr txBox="1">
              <a:spLocks noChangeArrowheads="1"/>
            </p:cNvSpPr>
            <p:nvPr/>
          </p:nvSpPr>
          <p:spPr bwMode="auto">
            <a:xfrm>
              <a:off x="2362200" y="5029200"/>
              <a:ext cx="762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300">
                  <a:latin typeface="Times New Roman" pitchFamily="18" charset="0"/>
                </a:rPr>
                <a:t>300</a:t>
              </a:r>
            </a:p>
          </p:txBody>
        </p:sp>
        <p:sp>
          <p:nvSpPr>
            <p:cNvPr id="53402" name="Text Box 9"/>
            <p:cNvSpPr txBox="1">
              <a:spLocks noChangeArrowheads="1"/>
            </p:cNvSpPr>
            <p:nvPr/>
          </p:nvSpPr>
          <p:spPr bwMode="auto">
            <a:xfrm>
              <a:off x="7162800" y="4724400"/>
              <a:ext cx="762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300">
                  <a:latin typeface="Times New Roman" pitchFamily="18" charset="0"/>
                </a:rPr>
                <a:t>Food</a:t>
              </a:r>
            </a:p>
          </p:txBody>
        </p:sp>
        <p:sp>
          <p:nvSpPr>
            <p:cNvPr id="53403" name="Text Box 10"/>
            <p:cNvSpPr txBox="1">
              <a:spLocks noChangeArrowheads="1"/>
            </p:cNvSpPr>
            <p:nvPr/>
          </p:nvSpPr>
          <p:spPr bwMode="auto">
            <a:xfrm>
              <a:off x="304800" y="1524000"/>
              <a:ext cx="1143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300">
                  <a:latin typeface="Times New Roman" pitchFamily="18" charset="0"/>
                </a:rPr>
                <a:t>Textiles </a:t>
              </a:r>
            </a:p>
          </p:txBody>
        </p:sp>
        <p:sp>
          <p:nvSpPr>
            <p:cNvPr id="53404" name="Line 11"/>
            <p:cNvSpPr>
              <a:spLocks noChangeShapeType="1"/>
            </p:cNvSpPr>
            <p:nvPr/>
          </p:nvSpPr>
          <p:spPr bwMode="auto">
            <a:xfrm flipH="1">
              <a:off x="1295400" y="3886200"/>
              <a:ext cx="15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405" name="Text Box 12"/>
            <p:cNvSpPr txBox="1">
              <a:spLocks noChangeArrowheads="1"/>
            </p:cNvSpPr>
            <p:nvPr/>
          </p:nvSpPr>
          <p:spPr bwMode="auto">
            <a:xfrm>
              <a:off x="609600" y="3657600"/>
              <a:ext cx="762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300">
                  <a:latin typeface="Times New Roman" pitchFamily="18" charset="0"/>
                </a:rPr>
                <a:t>180</a:t>
              </a:r>
            </a:p>
          </p:txBody>
        </p:sp>
        <p:sp>
          <p:nvSpPr>
            <p:cNvPr id="53406" name="Line 14"/>
            <p:cNvSpPr>
              <a:spLocks noChangeShapeType="1"/>
            </p:cNvSpPr>
            <p:nvPr/>
          </p:nvSpPr>
          <p:spPr bwMode="auto">
            <a:xfrm>
              <a:off x="5486400" y="4724400"/>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407" name="Text Box 15"/>
            <p:cNvSpPr txBox="1">
              <a:spLocks noChangeArrowheads="1"/>
            </p:cNvSpPr>
            <p:nvPr/>
          </p:nvSpPr>
          <p:spPr bwMode="auto">
            <a:xfrm>
              <a:off x="5105400" y="5029200"/>
              <a:ext cx="762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300">
                  <a:latin typeface="Times New Roman" pitchFamily="18" charset="0"/>
                </a:rPr>
                <a:t>900</a:t>
              </a:r>
            </a:p>
          </p:txBody>
        </p:sp>
        <p:sp>
          <p:nvSpPr>
            <p:cNvPr id="53408" name="Line 16"/>
            <p:cNvSpPr>
              <a:spLocks noChangeShapeType="1"/>
            </p:cNvSpPr>
            <p:nvPr/>
          </p:nvSpPr>
          <p:spPr bwMode="auto">
            <a:xfrm>
              <a:off x="1371600" y="3886200"/>
              <a:ext cx="1371600" cy="914400"/>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409" name="Line 18"/>
            <p:cNvSpPr>
              <a:spLocks noChangeShapeType="1"/>
            </p:cNvSpPr>
            <p:nvPr/>
          </p:nvSpPr>
          <p:spPr bwMode="auto">
            <a:xfrm flipH="1">
              <a:off x="1295400" y="3657600"/>
              <a:ext cx="15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410" name="Text Box 19"/>
            <p:cNvSpPr txBox="1">
              <a:spLocks noChangeArrowheads="1"/>
            </p:cNvSpPr>
            <p:nvPr/>
          </p:nvSpPr>
          <p:spPr bwMode="auto">
            <a:xfrm>
              <a:off x="609600" y="3429000"/>
              <a:ext cx="762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300">
                  <a:latin typeface="Times New Roman" pitchFamily="18" charset="0"/>
                </a:rPr>
                <a:t>240</a:t>
              </a:r>
            </a:p>
          </p:txBody>
        </p:sp>
        <p:sp>
          <p:nvSpPr>
            <p:cNvPr id="53411" name="Text Box 21"/>
            <p:cNvSpPr txBox="1">
              <a:spLocks noChangeArrowheads="1"/>
            </p:cNvSpPr>
            <p:nvPr/>
          </p:nvSpPr>
          <p:spPr bwMode="auto">
            <a:xfrm>
              <a:off x="762000" y="4403725"/>
              <a:ext cx="6096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300">
                  <a:latin typeface="Times New Roman" pitchFamily="18" charset="0"/>
                </a:rPr>
                <a:t>60</a:t>
              </a:r>
            </a:p>
          </p:txBody>
        </p:sp>
        <p:sp>
          <p:nvSpPr>
            <p:cNvPr id="53412" name="Line 22"/>
            <p:cNvSpPr>
              <a:spLocks noChangeShapeType="1"/>
            </p:cNvSpPr>
            <p:nvPr/>
          </p:nvSpPr>
          <p:spPr bwMode="auto">
            <a:xfrm>
              <a:off x="1371600" y="3657600"/>
              <a:ext cx="4114800" cy="1143000"/>
            </a:xfrm>
            <a:prstGeom prst="line">
              <a:avLst/>
            </a:prstGeom>
            <a:noFill/>
            <a:ln w="28575">
              <a:solidFill>
                <a:srgbClr val="66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413" name="Text Box 24"/>
            <p:cNvSpPr txBox="1">
              <a:spLocks noChangeArrowheads="1"/>
            </p:cNvSpPr>
            <p:nvPr/>
          </p:nvSpPr>
          <p:spPr bwMode="auto">
            <a:xfrm>
              <a:off x="1905000" y="5029200"/>
              <a:ext cx="762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300">
                  <a:latin typeface="Times New Roman" pitchFamily="18" charset="0"/>
                </a:rPr>
                <a:t>200</a:t>
              </a:r>
            </a:p>
          </p:txBody>
        </p:sp>
        <p:sp>
          <p:nvSpPr>
            <p:cNvPr id="53414" name="Line 28"/>
            <p:cNvSpPr>
              <a:spLocks noChangeShapeType="1"/>
            </p:cNvSpPr>
            <p:nvPr/>
          </p:nvSpPr>
          <p:spPr bwMode="auto">
            <a:xfrm>
              <a:off x="4114800" y="4724400"/>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415" name="Text Box 29"/>
            <p:cNvSpPr txBox="1">
              <a:spLocks noChangeArrowheads="1"/>
            </p:cNvSpPr>
            <p:nvPr/>
          </p:nvSpPr>
          <p:spPr bwMode="auto">
            <a:xfrm>
              <a:off x="3733800" y="5029200"/>
              <a:ext cx="762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300">
                  <a:latin typeface="Times New Roman" pitchFamily="18" charset="0"/>
                </a:rPr>
                <a:t>600</a:t>
              </a:r>
            </a:p>
          </p:txBody>
        </p:sp>
        <p:sp>
          <p:nvSpPr>
            <p:cNvPr id="53416" name="Line 30"/>
            <p:cNvSpPr>
              <a:spLocks noChangeShapeType="1"/>
            </p:cNvSpPr>
            <p:nvPr/>
          </p:nvSpPr>
          <p:spPr bwMode="auto">
            <a:xfrm flipV="1">
              <a:off x="4114800" y="4419600"/>
              <a:ext cx="0" cy="3810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153" name="Text Box 31"/>
            <p:cNvSpPr txBox="1">
              <a:spLocks noChangeArrowheads="1"/>
            </p:cNvSpPr>
            <p:nvPr/>
          </p:nvSpPr>
          <p:spPr bwMode="auto">
            <a:xfrm>
              <a:off x="1553528" y="2971158"/>
              <a:ext cx="6676548" cy="1512306"/>
            </a:xfrm>
            <a:prstGeom prst="rect">
              <a:avLst/>
            </a:prstGeom>
            <a:noFill/>
            <a:ln w="12700">
              <a:noFill/>
              <a:miter lim="800000"/>
              <a:headEnd type="none" w="sm" len="sm"/>
              <a:tailEnd type="none" w="sm" len="sm"/>
            </a:ln>
            <a:effectLst/>
          </p:spPr>
          <p:txBody>
            <a:bodyPr lIns="80988" tIns="40494" rIns="80988" bIns="40494">
              <a:spAutoFit/>
            </a:bodyPr>
            <a:lstStyle/>
            <a:p>
              <a:pPr algn="r" defTabSz="914067" eaLnBrk="0" hangingPunct="0">
                <a:spcBef>
                  <a:spcPct val="50000"/>
                </a:spcBef>
                <a:defRPr/>
              </a:pPr>
              <a:r>
                <a:rPr lang="en-US" sz="2400" dirty="0">
                  <a:latin typeface="Times New Roman" pitchFamily="18" charset="0"/>
                </a:rPr>
                <a:t>The citizens of country B must also choose a point along their production possibilities curve; </a:t>
              </a:r>
            </a:p>
            <a:p>
              <a:pPr indent="1738519" algn="r" defTabSz="914067" eaLnBrk="0" hangingPunct="0">
                <a:spcBef>
                  <a:spcPct val="50000"/>
                </a:spcBef>
                <a:defRPr/>
              </a:pPr>
              <a:r>
                <a:rPr lang="en-US" sz="2400" dirty="0">
                  <a:latin typeface="Times New Roman" pitchFamily="18" charset="0"/>
                </a:rPr>
                <a:t>initially they choose 600 million pounds of food, and 80 million yards of textiles.</a:t>
              </a:r>
            </a:p>
          </p:txBody>
        </p:sp>
        <p:sp>
          <p:nvSpPr>
            <p:cNvPr id="53418" name="Line 33"/>
            <p:cNvSpPr>
              <a:spLocks noChangeShapeType="1"/>
            </p:cNvSpPr>
            <p:nvPr/>
          </p:nvSpPr>
          <p:spPr bwMode="auto">
            <a:xfrm flipH="1">
              <a:off x="1371600" y="4419600"/>
              <a:ext cx="27432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53419" name="Text Box 34"/>
            <p:cNvSpPr txBox="1">
              <a:spLocks noChangeArrowheads="1"/>
            </p:cNvSpPr>
            <p:nvPr/>
          </p:nvSpPr>
          <p:spPr bwMode="auto">
            <a:xfrm>
              <a:off x="762000" y="4175125"/>
              <a:ext cx="6096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300">
                  <a:latin typeface="Times New Roman" pitchFamily="18" charset="0"/>
                </a:rPr>
                <a:t>80</a:t>
              </a:r>
            </a:p>
          </p:txBody>
        </p:sp>
        <p:sp>
          <p:nvSpPr>
            <p:cNvPr id="53420" name="Line 35"/>
            <p:cNvSpPr>
              <a:spLocks noChangeShapeType="1"/>
            </p:cNvSpPr>
            <p:nvPr/>
          </p:nvSpPr>
          <p:spPr bwMode="auto">
            <a:xfrm flipH="1">
              <a:off x="1295400" y="4419600"/>
              <a:ext cx="15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421" name="Line 13"/>
            <p:cNvSpPr>
              <a:spLocks noChangeShapeType="1"/>
            </p:cNvSpPr>
            <p:nvPr/>
          </p:nvSpPr>
          <p:spPr bwMode="auto">
            <a:xfrm flipH="1">
              <a:off x="1295400" y="4472940"/>
              <a:ext cx="15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422" name="Line 15"/>
            <p:cNvSpPr>
              <a:spLocks noChangeShapeType="1"/>
            </p:cNvSpPr>
            <p:nvPr/>
          </p:nvSpPr>
          <p:spPr bwMode="auto">
            <a:xfrm>
              <a:off x="2263140" y="4724400"/>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423" name="Line 17"/>
            <p:cNvSpPr>
              <a:spLocks noChangeShapeType="1"/>
            </p:cNvSpPr>
            <p:nvPr/>
          </p:nvSpPr>
          <p:spPr bwMode="auto">
            <a:xfrm flipH="1">
              <a:off x="1371600" y="4472940"/>
              <a:ext cx="9144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53424" name="Line 18"/>
            <p:cNvSpPr>
              <a:spLocks noChangeShapeType="1"/>
            </p:cNvSpPr>
            <p:nvPr/>
          </p:nvSpPr>
          <p:spPr bwMode="auto">
            <a:xfrm flipV="1">
              <a:off x="2263140" y="4495800"/>
              <a:ext cx="0" cy="3048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53425" name="Oval 160"/>
            <p:cNvSpPr>
              <a:spLocks noChangeArrowheads="1"/>
            </p:cNvSpPr>
            <p:nvPr/>
          </p:nvSpPr>
          <p:spPr bwMode="auto">
            <a:xfrm>
              <a:off x="2240281" y="4450081"/>
              <a:ext cx="45719" cy="45719"/>
            </a:xfrm>
            <a:prstGeom prst="ellipse">
              <a:avLst/>
            </a:prstGeom>
            <a:solidFill>
              <a:schemeClr val="accent1"/>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3426" name="Oval 161"/>
            <p:cNvSpPr>
              <a:spLocks noChangeArrowheads="1"/>
            </p:cNvSpPr>
            <p:nvPr/>
          </p:nvSpPr>
          <p:spPr bwMode="auto">
            <a:xfrm>
              <a:off x="4091940" y="4396740"/>
              <a:ext cx="45719" cy="45719"/>
            </a:xfrm>
            <a:prstGeom prst="ellipse">
              <a:avLst/>
            </a:prstGeom>
            <a:solidFill>
              <a:schemeClr val="accent1"/>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3428" name="Text Box 28" descr="Stationery"/>
            <p:cNvSpPr txBox="1">
              <a:spLocks noChangeArrowheads="1"/>
            </p:cNvSpPr>
            <p:nvPr/>
          </p:nvSpPr>
          <p:spPr bwMode="auto">
            <a:xfrm>
              <a:off x="1371600" y="2057400"/>
              <a:ext cx="6705600"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2400">
                  <a:latin typeface="Times New Roman" pitchFamily="18" charset="0"/>
                </a:rPr>
                <a:t>If country B chose to concentrate 100% of their resources into the production of food, they could produce 900 million pounds of food. </a:t>
              </a:r>
            </a:p>
          </p:txBody>
        </p:sp>
      </p:grpSp>
      <p:sp>
        <p:nvSpPr>
          <p:cNvPr id="53254" name="Rectangle 243"/>
          <p:cNvSpPr>
            <a:spLocks noChangeArrowheads="1"/>
          </p:cNvSpPr>
          <p:nvPr/>
        </p:nvSpPr>
        <p:spPr bwMode="auto">
          <a:xfrm>
            <a:off x="0" y="825010"/>
            <a:ext cx="9144000" cy="5780577"/>
          </a:xfrm>
          <a:prstGeom prst="rect">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nvGrpSpPr>
          <p:cNvPr id="53255" name="Group 69"/>
          <p:cNvGrpSpPr>
            <a:grpSpLocks/>
          </p:cNvGrpSpPr>
          <p:nvPr/>
        </p:nvGrpSpPr>
        <p:grpSpPr bwMode="auto">
          <a:xfrm>
            <a:off x="436738" y="2374849"/>
            <a:ext cx="8706391" cy="3943425"/>
            <a:chOff x="393063" y="2113300"/>
            <a:chExt cx="7835752" cy="3417098"/>
          </a:xfrm>
        </p:grpSpPr>
        <p:grpSp>
          <p:nvGrpSpPr>
            <p:cNvPr id="53260" name="Group 65"/>
            <p:cNvGrpSpPr>
              <a:grpSpLocks/>
            </p:cNvGrpSpPr>
            <p:nvPr/>
          </p:nvGrpSpPr>
          <p:grpSpPr bwMode="auto">
            <a:xfrm>
              <a:off x="1295400" y="2113300"/>
              <a:ext cx="6690668" cy="3008462"/>
              <a:chOff x="1295400" y="2113300"/>
              <a:chExt cx="6690668" cy="3008462"/>
            </a:xfrm>
          </p:grpSpPr>
          <p:grpSp>
            <p:nvGrpSpPr>
              <p:cNvPr id="53263" name="Group 63"/>
              <p:cNvGrpSpPr>
                <a:grpSpLocks/>
              </p:cNvGrpSpPr>
              <p:nvPr/>
            </p:nvGrpSpPr>
            <p:grpSpPr bwMode="auto">
              <a:xfrm>
                <a:off x="1295400" y="2113300"/>
                <a:ext cx="6690668" cy="3008462"/>
                <a:chOff x="1295400" y="2113300"/>
                <a:chExt cx="6690668" cy="3008462"/>
              </a:xfrm>
            </p:grpSpPr>
            <p:sp>
              <p:nvSpPr>
                <p:cNvPr id="53265" name="Line 3"/>
                <p:cNvSpPr>
                  <a:spLocks noChangeShapeType="1"/>
                </p:cNvSpPr>
                <p:nvPr/>
              </p:nvSpPr>
              <p:spPr bwMode="auto">
                <a:xfrm flipH="1" flipV="1">
                  <a:off x="1371123" y="2113300"/>
                  <a:ext cx="477" cy="26873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266" name="Line 4"/>
                <p:cNvSpPr>
                  <a:spLocks noChangeShapeType="1"/>
                </p:cNvSpPr>
                <p:nvPr/>
              </p:nvSpPr>
              <p:spPr bwMode="auto">
                <a:xfrm>
                  <a:off x="1371600" y="4800600"/>
                  <a:ext cx="5715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267" name="Line 5"/>
                <p:cNvSpPr>
                  <a:spLocks noChangeShapeType="1"/>
                </p:cNvSpPr>
                <p:nvPr/>
              </p:nvSpPr>
              <p:spPr bwMode="auto">
                <a:xfrm>
                  <a:off x="6858000" y="4724400"/>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268" name="Text Box 6"/>
                <p:cNvSpPr txBox="1">
                  <a:spLocks noChangeArrowheads="1"/>
                </p:cNvSpPr>
                <p:nvPr/>
              </p:nvSpPr>
              <p:spPr bwMode="auto">
                <a:xfrm>
                  <a:off x="6490920" y="4855064"/>
                  <a:ext cx="762905" cy="266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anose="020B0604020202020204" pitchFamily="34" charset="-128"/>
                      <a:ea typeface="Arial Unicode MS" panose="020B0604020202020204" pitchFamily="34" charset="-128"/>
                      <a:cs typeface="Arial Unicode MS" panose="020B0604020202020204" pitchFamily="34" charset="-128"/>
                    </a:rPr>
                    <a:t>1,200</a:t>
                  </a:r>
                </a:p>
              </p:txBody>
            </p:sp>
            <p:sp>
              <p:nvSpPr>
                <p:cNvPr id="53269" name="Line 7"/>
                <p:cNvSpPr>
                  <a:spLocks noChangeShapeType="1"/>
                </p:cNvSpPr>
                <p:nvPr/>
              </p:nvSpPr>
              <p:spPr bwMode="auto">
                <a:xfrm>
                  <a:off x="2743200" y="4724400"/>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270" name="Text Box 8"/>
                <p:cNvSpPr txBox="1">
                  <a:spLocks noChangeArrowheads="1"/>
                </p:cNvSpPr>
                <p:nvPr/>
              </p:nvSpPr>
              <p:spPr bwMode="auto">
                <a:xfrm>
                  <a:off x="2376375" y="4855064"/>
                  <a:ext cx="761476" cy="266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anose="020B0604020202020204" pitchFamily="34" charset="-128"/>
                      <a:ea typeface="Arial Unicode MS" panose="020B0604020202020204" pitchFamily="34" charset="-128"/>
                      <a:cs typeface="Arial Unicode MS" panose="020B0604020202020204" pitchFamily="34" charset="-128"/>
                    </a:rPr>
                    <a:t>300</a:t>
                  </a:r>
                </a:p>
              </p:txBody>
            </p:sp>
            <p:sp>
              <p:nvSpPr>
                <p:cNvPr id="53271" name="Text Box 9"/>
                <p:cNvSpPr txBox="1">
                  <a:spLocks noChangeArrowheads="1"/>
                </p:cNvSpPr>
                <p:nvPr/>
              </p:nvSpPr>
              <p:spPr bwMode="auto">
                <a:xfrm>
                  <a:off x="7200546" y="4646559"/>
                  <a:ext cx="762905" cy="266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anose="020B0604020202020204" pitchFamily="34" charset="-128"/>
                      <a:ea typeface="Arial Unicode MS" panose="020B0604020202020204" pitchFamily="34" charset="-128"/>
                      <a:cs typeface="Arial Unicode MS" panose="020B0604020202020204" pitchFamily="34" charset="-128"/>
                    </a:rPr>
                    <a:t>Food</a:t>
                  </a:r>
                </a:p>
              </p:txBody>
            </p:sp>
            <p:sp>
              <p:nvSpPr>
                <p:cNvPr id="53273" name="Line 11"/>
                <p:cNvSpPr>
                  <a:spLocks noChangeShapeType="1"/>
                </p:cNvSpPr>
                <p:nvPr/>
              </p:nvSpPr>
              <p:spPr bwMode="auto">
                <a:xfrm flipH="1">
                  <a:off x="1295400" y="2743200"/>
                  <a:ext cx="15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275" name="Line 13"/>
                <p:cNvSpPr>
                  <a:spLocks noChangeShapeType="1"/>
                </p:cNvSpPr>
                <p:nvPr/>
              </p:nvSpPr>
              <p:spPr bwMode="auto">
                <a:xfrm flipH="1" flipV="1">
                  <a:off x="1371600" y="2743200"/>
                  <a:ext cx="5486400" cy="2057400"/>
                </a:xfrm>
                <a:prstGeom prst="line">
                  <a:avLst/>
                </a:prstGeom>
                <a:noFill/>
                <a:ln w="28575">
                  <a:solidFill>
                    <a:srgbClr val="0066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276" name="Line 14"/>
                <p:cNvSpPr>
                  <a:spLocks noChangeShapeType="1"/>
                </p:cNvSpPr>
                <p:nvPr/>
              </p:nvSpPr>
              <p:spPr bwMode="auto">
                <a:xfrm>
                  <a:off x="5029200" y="4724400"/>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277" name="Text Box 15"/>
                <p:cNvSpPr txBox="1">
                  <a:spLocks noChangeArrowheads="1"/>
                </p:cNvSpPr>
                <p:nvPr/>
              </p:nvSpPr>
              <p:spPr bwMode="auto">
                <a:xfrm>
                  <a:off x="4662234" y="4855064"/>
                  <a:ext cx="762906" cy="266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800</a:t>
                  </a:r>
                </a:p>
              </p:txBody>
            </p:sp>
            <p:sp>
              <p:nvSpPr>
                <p:cNvPr id="53278" name="Line 16"/>
                <p:cNvSpPr>
                  <a:spLocks noChangeShapeType="1"/>
                </p:cNvSpPr>
                <p:nvPr/>
              </p:nvSpPr>
              <p:spPr bwMode="auto">
                <a:xfrm flipV="1">
                  <a:off x="5029200" y="4114800"/>
                  <a:ext cx="0" cy="6858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53279" name="Line 17"/>
                <p:cNvSpPr>
                  <a:spLocks noChangeShapeType="1"/>
                </p:cNvSpPr>
                <p:nvPr/>
              </p:nvSpPr>
              <p:spPr bwMode="auto">
                <a:xfrm flipH="1">
                  <a:off x="1371600" y="4130675"/>
                  <a:ext cx="36576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53280" name="Line 18"/>
                <p:cNvSpPr>
                  <a:spLocks noChangeShapeType="1"/>
                </p:cNvSpPr>
                <p:nvPr/>
              </p:nvSpPr>
              <p:spPr bwMode="auto">
                <a:xfrm flipH="1">
                  <a:off x="1295400" y="4130675"/>
                  <a:ext cx="15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282" name="Line 20"/>
                <p:cNvSpPr>
                  <a:spLocks noChangeShapeType="1"/>
                </p:cNvSpPr>
                <p:nvPr/>
              </p:nvSpPr>
              <p:spPr bwMode="auto">
                <a:xfrm flipH="1">
                  <a:off x="1295400" y="3886200"/>
                  <a:ext cx="15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284" name="Line 22"/>
                <p:cNvSpPr>
                  <a:spLocks noChangeShapeType="1"/>
                </p:cNvSpPr>
                <p:nvPr/>
              </p:nvSpPr>
              <p:spPr bwMode="auto">
                <a:xfrm flipH="1">
                  <a:off x="1371600" y="3886200"/>
                  <a:ext cx="41148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53285" name="Line 23"/>
                <p:cNvSpPr>
                  <a:spLocks noChangeShapeType="1"/>
                </p:cNvSpPr>
                <p:nvPr/>
              </p:nvSpPr>
              <p:spPr bwMode="auto">
                <a:xfrm>
                  <a:off x="5486400" y="4724400"/>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286" name="Text Box 24"/>
                <p:cNvSpPr txBox="1">
                  <a:spLocks noChangeArrowheads="1"/>
                </p:cNvSpPr>
                <p:nvPr/>
              </p:nvSpPr>
              <p:spPr bwMode="auto">
                <a:xfrm>
                  <a:off x="5119406" y="4855064"/>
                  <a:ext cx="762905" cy="266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anose="020B0604020202020204" pitchFamily="34" charset="-128"/>
                      <a:ea typeface="Arial Unicode MS" panose="020B0604020202020204" pitchFamily="34" charset="-128"/>
                      <a:cs typeface="Arial Unicode MS" panose="020B0604020202020204" pitchFamily="34" charset="-128"/>
                    </a:rPr>
                    <a:t>900</a:t>
                  </a:r>
                </a:p>
              </p:txBody>
            </p:sp>
            <p:sp>
              <p:nvSpPr>
                <p:cNvPr id="53287" name="Line 25"/>
                <p:cNvSpPr>
                  <a:spLocks noChangeShapeType="1"/>
                </p:cNvSpPr>
                <p:nvPr/>
              </p:nvSpPr>
              <p:spPr bwMode="auto">
                <a:xfrm flipV="1">
                  <a:off x="5486400" y="3886200"/>
                  <a:ext cx="0" cy="9144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53288" name="Line 26"/>
                <p:cNvSpPr>
                  <a:spLocks noChangeShapeType="1"/>
                </p:cNvSpPr>
                <p:nvPr/>
              </p:nvSpPr>
              <p:spPr bwMode="auto">
                <a:xfrm>
                  <a:off x="1371600" y="3886200"/>
                  <a:ext cx="1371600" cy="914400"/>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289" name="Line 27"/>
                <p:cNvSpPr>
                  <a:spLocks noChangeShapeType="1"/>
                </p:cNvSpPr>
                <p:nvPr/>
              </p:nvSpPr>
              <p:spPr bwMode="auto">
                <a:xfrm flipH="1">
                  <a:off x="1295400" y="3657600"/>
                  <a:ext cx="15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292" name="Line 31"/>
                <p:cNvSpPr>
                  <a:spLocks noChangeShapeType="1"/>
                </p:cNvSpPr>
                <p:nvPr/>
              </p:nvSpPr>
              <p:spPr bwMode="auto">
                <a:xfrm>
                  <a:off x="1371600" y="3657600"/>
                  <a:ext cx="4114800" cy="1143000"/>
                </a:xfrm>
                <a:prstGeom prst="line">
                  <a:avLst/>
                </a:prstGeom>
                <a:noFill/>
                <a:ln w="28575">
                  <a:solidFill>
                    <a:srgbClr val="66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293" name="Text Box 33"/>
                <p:cNvSpPr txBox="1">
                  <a:spLocks noChangeArrowheads="1"/>
                </p:cNvSpPr>
                <p:nvPr/>
              </p:nvSpPr>
              <p:spPr bwMode="auto">
                <a:xfrm>
                  <a:off x="1919203" y="4855064"/>
                  <a:ext cx="761477" cy="266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200</a:t>
                  </a:r>
                </a:p>
              </p:txBody>
            </p:sp>
            <p:grpSp>
              <p:nvGrpSpPr>
                <p:cNvPr id="53294" name="Group 36"/>
                <p:cNvGrpSpPr>
                  <a:grpSpLocks/>
                </p:cNvGrpSpPr>
                <p:nvPr/>
              </p:nvGrpSpPr>
              <p:grpSpPr bwMode="auto">
                <a:xfrm>
                  <a:off x="1371600" y="2743200"/>
                  <a:ext cx="5486400" cy="2057400"/>
                  <a:chOff x="864" y="1728"/>
                  <a:chExt cx="3456" cy="1296"/>
                </a:xfrm>
              </p:grpSpPr>
              <p:sp>
                <p:nvSpPr>
                  <p:cNvPr id="53318" name="Line 37"/>
                  <p:cNvSpPr>
                    <a:spLocks noChangeShapeType="1"/>
                  </p:cNvSpPr>
                  <p:nvPr/>
                </p:nvSpPr>
                <p:spPr bwMode="auto">
                  <a:xfrm flipH="1" flipV="1">
                    <a:off x="864" y="1728"/>
                    <a:ext cx="2592" cy="720"/>
                  </a:xfrm>
                  <a:prstGeom prst="line">
                    <a:avLst/>
                  </a:prstGeom>
                  <a:noFill/>
                  <a:ln w="28575">
                    <a:solidFill>
                      <a:srgbClr val="CC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319" name="Line 38"/>
                  <p:cNvSpPr>
                    <a:spLocks noChangeShapeType="1"/>
                  </p:cNvSpPr>
                  <p:nvPr/>
                </p:nvSpPr>
                <p:spPr bwMode="auto">
                  <a:xfrm flipH="1" flipV="1">
                    <a:off x="3456" y="2448"/>
                    <a:ext cx="864" cy="576"/>
                  </a:xfrm>
                  <a:prstGeom prst="line">
                    <a:avLst/>
                  </a:prstGeom>
                  <a:noFill/>
                  <a:ln w="28575">
                    <a:solidFill>
                      <a:srgbClr val="CC33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53295" name="Line 39"/>
                <p:cNvSpPr>
                  <a:spLocks noChangeShapeType="1"/>
                </p:cNvSpPr>
                <p:nvPr/>
              </p:nvSpPr>
              <p:spPr bwMode="auto">
                <a:xfrm>
                  <a:off x="4114800" y="4724400"/>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296" name="Text Box 40"/>
                <p:cNvSpPr txBox="1">
                  <a:spLocks noChangeArrowheads="1"/>
                </p:cNvSpPr>
                <p:nvPr/>
              </p:nvSpPr>
              <p:spPr bwMode="auto">
                <a:xfrm>
                  <a:off x="3747890" y="4855064"/>
                  <a:ext cx="762905" cy="266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a:latin typeface="Arial Unicode MS" panose="020B0604020202020204" pitchFamily="34" charset="-128"/>
                      <a:ea typeface="Arial Unicode MS" panose="020B0604020202020204" pitchFamily="34" charset="-128"/>
                      <a:cs typeface="Arial Unicode MS" panose="020B0604020202020204" pitchFamily="34" charset="-128"/>
                    </a:rPr>
                    <a:t>600</a:t>
                  </a:r>
                </a:p>
              </p:txBody>
            </p:sp>
            <p:sp>
              <p:nvSpPr>
                <p:cNvPr id="53297" name="Line 41"/>
                <p:cNvSpPr>
                  <a:spLocks noChangeShapeType="1"/>
                </p:cNvSpPr>
                <p:nvPr/>
              </p:nvSpPr>
              <p:spPr bwMode="auto">
                <a:xfrm flipV="1">
                  <a:off x="4114800" y="4419600"/>
                  <a:ext cx="0" cy="3810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53298" name="Line 42"/>
                <p:cNvSpPr>
                  <a:spLocks noChangeShapeType="1"/>
                </p:cNvSpPr>
                <p:nvPr/>
              </p:nvSpPr>
              <p:spPr bwMode="auto">
                <a:xfrm flipH="1">
                  <a:off x="1371600" y="4419600"/>
                  <a:ext cx="27432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53299" name="Line 43"/>
                <p:cNvSpPr>
                  <a:spLocks noChangeShapeType="1"/>
                </p:cNvSpPr>
                <p:nvPr/>
              </p:nvSpPr>
              <p:spPr bwMode="auto">
                <a:xfrm flipH="1">
                  <a:off x="1295400" y="4419600"/>
                  <a:ext cx="15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301" name="Text Box 45"/>
                <p:cNvSpPr txBox="1">
                  <a:spLocks noChangeArrowheads="1"/>
                </p:cNvSpPr>
                <p:nvPr/>
              </p:nvSpPr>
              <p:spPr bwMode="auto">
                <a:xfrm>
                  <a:off x="5120640" y="3157527"/>
                  <a:ext cx="2865428" cy="444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square"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1400" i="1" dirty="0">
                      <a:latin typeface="Arial Unicode MS" panose="020B0604020202020204" pitchFamily="34" charset="-128"/>
                      <a:ea typeface="Arial Unicode MS" panose="020B0604020202020204" pitchFamily="34" charset="-128"/>
                      <a:cs typeface="Arial Unicode MS" panose="020B0604020202020204" pitchFamily="34" charset="-128"/>
                    </a:rPr>
                    <a:t>The gains from trade</a:t>
                  </a: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 are shown by the increase in consumption available.</a:t>
                  </a:r>
                </a:p>
              </p:txBody>
            </p:sp>
            <p:sp>
              <p:nvSpPr>
                <p:cNvPr id="53302" name="AutoShape 46"/>
                <p:cNvSpPr>
                  <a:spLocks noChangeArrowheads="1"/>
                </p:cNvSpPr>
                <p:nvPr/>
              </p:nvSpPr>
              <p:spPr bwMode="auto">
                <a:xfrm>
                  <a:off x="5105400" y="4016375"/>
                  <a:ext cx="624839" cy="228600"/>
                </a:xfrm>
                <a:prstGeom prst="rightArrow">
                  <a:avLst>
                    <a:gd name="adj1" fmla="val 50000"/>
                    <a:gd name="adj2" fmla="val 49997"/>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3303" name="AutoShape 47"/>
                <p:cNvSpPr>
                  <a:spLocks noChangeArrowheads="1"/>
                </p:cNvSpPr>
                <p:nvPr/>
              </p:nvSpPr>
              <p:spPr bwMode="auto">
                <a:xfrm rot="-5400000">
                  <a:off x="4892040" y="3809999"/>
                  <a:ext cx="228600" cy="228600"/>
                </a:xfrm>
                <a:prstGeom prst="rightArrow">
                  <a:avLst>
                    <a:gd name="adj1" fmla="val 50000"/>
                    <a:gd name="adj2" fmla="val 250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vert="eaVert"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3304" name="Line 13"/>
                <p:cNvSpPr>
                  <a:spLocks noChangeShapeType="1"/>
                </p:cNvSpPr>
                <p:nvPr/>
              </p:nvSpPr>
              <p:spPr bwMode="auto">
                <a:xfrm flipH="1">
                  <a:off x="1295400" y="4472940"/>
                  <a:ext cx="15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305" name="Line 15"/>
                <p:cNvSpPr>
                  <a:spLocks noChangeShapeType="1"/>
                </p:cNvSpPr>
                <p:nvPr/>
              </p:nvSpPr>
              <p:spPr bwMode="auto">
                <a:xfrm>
                  <a:off x="2263140" y="4724400"/>
                  <a:ext cx="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306" name="Line 17"/>
                <p:cNvSpPr>
                  <a:spLocks noChangeShapeType="1"/>
                </p:cNvSpPr>
                <p:nvPr/>
              </p:nvSpPr>
              <p:spPr bwMode="auto">
                <a:xfrm flipH="1">
                  <a:off x="1371600" y="4472940"/>
                  <a:ext cx="9144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53307" name="Line 18"/>
                <p:cNvSpPr>
                  <a:spLocks noChangeShapeType="1"/>
                </p:cNvSpPr>
                <p:nvPr/>
              </p:nvSpPr>
              <p:spPr bwMode="auto">
                <a:xfrm flipV="1">
                  <a:off x="2263140" y="4495800"/>
                  <a:ext cx="0" cy="3048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53308" name="Oval 293"/>
                <p:cNvSpPr>
                  <a:spLocks noChangeArrowheads="1"/>
                </p:cNvSpPr>
                <p:nvPr/>
              </p:nvSpPr>
              <p:spPr bwMode="auto">
                <a:xfrm>
                  <a:off x="2240281" y="4450081"/>
                  <a:ext cx="45719" cy="45719"/>
                </a:xfrm>
                <a:prstGeom prst="ellipse">
                  <a:avLst/>
                </a:prstGeom>
                <a:solidFill>
                  <a:schemeClr val="accent1"/>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3309" name="Oval 294"/>
                <p:cNvSpPr>
                  <a:spLocks noChangeArrowheads="1"/>
                </p:cNvSpPr>
                <p:nvPr/>
              </p:nvSpPr>
              <p:spPr bwMode="auto">
                <a:xfrm>
                  <a:off x="4091940" y="4396740"/>
                  <a:ext cx="45719" cy="45719"/>
                </a:xfrm>
                <a:prstGeom prst="ellipse">
                  <a:avLst/>
                </a:prstGeom>
                <a:solidFill>
                  <a:schemeClr val="accent1"/>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3310" name="Oval 295"/>
                <p:cNvSpPr>
                  <a:spLocks noChangeArrowheads="1"/>
                </p:cNvSpPr>
                <p:nvPr/>
              </p:nvSpPr>
              <p:spPr bwMode="auto">
                <a:xfrm>
                  <a:off x="5006340" y="4091940"/>
                  <a:ext cx="45719" cy="45719"/>
                </a:xfrm>
                <a:prstGeom prst="ellipse">
                  <a:avLst/>
                </a:prstGeom>
                <a:solidFill>
                  <a:schemeClr val="accent1"/>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3311" name="Oval 296"/>
                <p:cNvSpPr>
                  <a:spLocks noChangeArrowheads="1"/>
                </p:cNvSpPr>
                <p:nvPr/>
              </p:nvSpPr>
              <p:spPr bwMode="auto">
                <a:xfrm>
                  <a:off x="5006340" y="3733800"/>
                  <a:ext cx="45719" cy="45719"/>
                </a:xfrm>
                <a:prstGeom prst="ellipse">
                  <a:avLst/>
                </a:prstGeom>
                <a:solidFill>
                  <a:schemeClr val="accent1"/>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3312" name="Oval 297"/>
                <p:cNvSpPr>
                  <a:spLocks noChangeArrowheads="1"/>
                </p:cNvSpPr>
                <p:nvPr/>
              </p:nvSpPr>
              <p:spPr bwMode="auto">
                <a:xfrm>
                  <a:off x="5166361" y="3779519"/>
                  <a:ext cx="45719" cy="45719"/>
                </a:xfrm>
                <a:prstGeom prst="ellipse">
                  <a:avLst/>
                </a:prstGeom>
                <a:solidFill>
                  <a:schemeClr val="accent1"/>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3313" name="Oval 298"/>
                <p:cNvSpPr>
                  <a:spLocks noChangeArrowheads="1"/>
                </p:cNvSpPr>
                <p:nvPr/>
              </p:nvSpPr>
              <p:spPr bwMode="auto">
                <a:xfrm>
                  <a:off x="5341621" y="3825875"/>
                  <a:ext cx="45719" cy="45719"/>
                </a:xfrm>
                <a:prstGeom prst="ellipse">
                  <a:avLst/>
                </a:prstGeom>
                <a:solidFill>
                  <a:schemeClr val="accent1"/>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3314" name="Oval 299"/>
                <p:cNvSpPr>
                  <a:spLocks noChangeArrowheads="1"/>
                </p:cNvSpPr>
                <p:nvPr/>
              </p:nvSpPr>
              <p:spPr bwMode="auto">
                <a:xfrm>
                  <a:off x="5463540" y="3863340"/>
                  <a:ext cx="45719" cy="45719"/>
                </a:xfrm>
                <a:prstGeom prst="ellipse">
                  <a:avLst/>
                </a:prstGeom>
                <a:solidFill>
                  <a:schemeClr val="accent1"/>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3315" name="Oval 300"/>
                <p:cNvSpPr>
                  <a:spLocks noChangeArrowheads="1"/>
                </p:cNvSpPr>
                <p:nvPr/>
              </p:nvSpPr>
              <p:spPr bwMode="auto">
                <a:xfrm>
                  <a:off x="5593080" y="3947161"/>
                  <a:ext cx="45719" cy="45719"/>
                </a:xfrm>
                <a:prstGeom prst="ellipse">
                  <a:avLst/>
                </a:prstGeom>
                <a:solidFill>
                  <a:schemeClr val="accent1"/>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3316" name="Oval 301"/>
                <p:cNvSpPr>
                  <a:spLocks noChangeArrowheads="1"/>
                </p:cNvSpPr>
                <p:nvPr/>
              </p:nvSpPr>
              <p:spPr bwMode="auto">
                <a:xfrm>
                  <a:off x="5791200" y="4077334"/>
                  <a:ext cx="45719" cy="45719"/>
                </a:xfrm>
                <a:prstGeom prst="ellipse">
                  <a:avLst/>
                </a:prstGeom>
                <a:solidFill>
                  <a:schemeClr val="accent1"/>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3317" name="Oval 302"/>
                <p:cNvSpPr>
                  <a:spLocks noChangeArrowheads="1"/>
                </p:cNvSpPr>
                <p:nvPr/>
              </p:nvSpPr>
              <p:spPr bwMode="auto">
                <a:xfrm>
                  <a:off x="5661659" y="3992880"/>
                  <a:ext cx="45719" cy="45719"/>
                </a:xfrm>
                <a:prstGeom prst="ellipse">
                  <a:avLst/>
                </a:prstGeom>
                <a:solidFill>
                  <a:schemeClr val="accent1"/>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53264" name="Text Box 45"/>
              <p:cNvSpPr txBox="1">
                <a:spLocks noChangeArrowheads="1"/>
              </p:cNvSpPr>
              <p:nvPr/>
            </p:nvSpPr>
            <p:spPr bwMode="auto">
              <a:xfrm>
                <a:off x="3604650" y="2731329"/>
                <a:ext cx="4114017" cy="444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square"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The combined production possibilities curve with trade is composed of the original curves joined as shown.</a:t>
                </a:r>
              </a:p>
            </p:txBody>
          </p:sp>
        </p:grpSp>
        <p:sp>
          <p:nvSpPr>
            <p:cNvPr id="53261" name="Text Box 42"/>
            <p:cNvSpPr txBox="1">
              <a:spLocks noChangeArrowheads="1"/>
            </p:cNvSpPr>
            <p:nvPr/>
          </p:nvSpPr>
          <p:spPr bwMode="auto">
            <a:xfrm>
              <a:off x="2434425" y="2314843"/>
              <a:ext cx="5235268" cy="444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square"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Country A can produce textiles at a lower opportunity cost, so let them produce the first 180 million yards of textiles.</a:t>
              </a:r>
            </a:p>
          </p:txBody>
        </p:sp>
        <p:sp>
          <p:nvSpPr>
            <p:cNvPr id="53262" name="Text Box 40"/>
            <p:cNvSpPr txBox="1">
              <a:spLocks noChangeArrowheads="1"/>
            </p:cNvSpPr>
            <p:nvPr/>
          </p:nvSpPr>
          <p:spPr bwMode="auto">
            <a:xfrm>
              <a:off x="393063" y="5272846"/>
              <a:ext cx="7835752" cy="257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square"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County B can produce food at a lower </a:t>
              </a:r>
              <a:r>
                <a:rPr lang="en-US" altLang="en-US" sz="1400" i="1" dirty="0">
                  <a:latin typeface="Arial Unicode MS" panose="020B0604020202020204" pitchFamily="34" charset="-128"/>
                  <a:ea typeface="Arial Unicode MS" panose="020B0604020202020204" pitchFamily="34" charset="-128"/>
                  <a:cs typeface="Arial Unicode MS" panose="020B0604020202020204" pitchFamily="34" charset="-128"/>
                </a:rPr>
                <a:t>opportunity</a:t>
              </a: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en-US" altLang="en-US" sz="1400" i="1" dirty="0">
                  <a:latin typeface="Arial Unicode MS" panose="020B0604020202020204" pitchFamily="34" charset="-128"/>
                  <a:ea typeface="Arial Unicode MS" panose="020B0604020202020204" pitchFamily="34" charset="-128"/>
                  <a:cs typeface="Arial Unicode MS" panose="020B0604020202020204" pitchFamily="34" charset="-128"/>
                </a:rPr>
                <a:t>cost</a:t>
              </a: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 so let B produce the first 900 million pounds of food.</a:t>
              </a:r>
            </a:p>
          </p:txBody>
        </p:sp>
      </p:grpSp>
      <p:sp>
        <p:nvSpPr>
          <p:cNvPr id="53258" name="Rectangle 20"/>
          <p:cNvSpPr>
            <a:spLocks noGrp="1" noChangeArrowheads="1"/>
          </p:cNvSpPr>
          <p:nvPr>
            <p:ph type="ftr" sz="quarter" idx="10"/>
          </p:nvPr>
        </p:nvSpPr>
        <p:spPr bwMode="auto">
          <a:xfrm>
            <a:off x="4546071" y="6523038"/>
            <a:ext cx="4293129"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53259"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104845EB-FC43-4B4E-A0BA-4C9189645437}" type="slidenum">
              <a:rPr lang="en-US" altLang="en-US" sz="900">
                <a:cs typeface="Arial" charset="0"/>
              </a:rPr>
              <a:pPr algn="r" eaLnBrk="1" hangingPunct="1"/>
              <a:t>42</a:t>
            </a:fld>
            <a:endParaRPr lang="en-US" altLang="en-US" sz="1000">
              <a:cs typeface="Arial" charset="0"/>
            </a:endParaRPr>
          </a:p>
        </p:txBody>
      </p:sp>
      <p:sp>
        <p:nvSpPr>
          <p:cNvPr id="214" name="Text Box 10"/>
          <p:cNvSpPr txBox="1">
            <a:spLocks noChangeArrowheads="1"/>
          </p:cNvSpPr>
          <p:nvPr/>
        </p:nvSpPr>
        <p:spPr bwMode="auto">
          <a:xfrm>
            <a:off x="496907" y="2424865"/>
            <a:ext cx="1270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Textiles </a:t>
            </a:r>
          </a:p>
        </p:txBody>
      </p:sp>
      <p:sp>
        <p:nvSpPr>
          <p:cNvPr id="215" name="Text Box 12"/>
          <p:cNvSpPr txBox="1">
            <a:spLocks noChangeArrowheads="1"/>
          </p:cNvSpPr>
          <p:nvPr/>
        </p:nvSpPr>
        <p:spPr bwMode="auto">
          <a:xfrm>
            <a:off x="961253" y="2773454"/>
            <a:ext cx="8048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420</a:t>
            </a:r>
          </a:p>
        </p:txBody>
      </p:sp>
      <p:sp>
        <p:nvSpPr>
          <p:cNvPr id="216" name="Text Box 19"/>
          <p:cNvSpPr txBox="1">
            <a:spLocks noChangeArrowheads="1"/>
          </p:cNvSpPr>
          <p:nvPr/>
        </p:nvSpPr>
        <p:spPr bwMode="auto">
          <a:xfrm>
            <a:off x="919975" y="4069187"/>
            <a:ext cx="7191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180</a:t>
            </a:r>
          </a:p>
        </p:txBody>
      </p:sp>
      <p:sp>
        <p:nvSpPr>
          <p:cNvPr id="217" name="Text Box 24"/>
          <p:cNvSpPr txBox="1">
            <a:spLocks noChangeArrowheads="1"/>
          </p:cNvSpPr>
          <p:nvPr/>
        </p:nvSpPr>
        <p:spPr bwMode="auto">
          <a:xfrm>
            <a:off x="917901" y="3804077"/>
            <a:ext cx="7212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240</a:t>
            </a:r>
          </a:p>
        </p:txBody>
      </p:sp>
      <p:sp>
        <p:nvSpPr>
          <p:cNvPr id="218" name="Text Box 26"/>
          <p:cNvSpPr txBox="1">
            <a:spLocks noChangeArrowheads="1"/>
          </p:cNvSpPr>
          <p:nvPr/>
        </p:nvSpPr>
        <p:spPr bwMode="auto">
          <a:xfrm>
            <a:off x="961253" y="4903625"/>
            <a:ext cx="6345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60</a:t>
            </a:r>
          </a:p>
        </p:txBody>
      </p:sp>
      <p:sp>
        <p:nvSpPr>
          <p:cNvPr id="219" name="Text Box 37"/>
          <p:cNvSpPr txBox="1">
            <a:spLocks noChangeArrowheads="1"/>
          </p:cNvSpPr>
          <p:nvPr/>
        </p:nvSpPr>
        <p:spPr bwMode="auto">
          <a:xfrm>
            <a:off x="961251" y="4666088"/>
            <a:ext cx="6778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80</a:t>
            </a:r>
          </a:p>
        </p:txBody>
      </p:sp>
      <p:sp>
        <p:nvSpPr>
          <p:cNvPr id="220" name="Text Box 41"/>
          <p:cNvSpPr txBox="1">
            <a:spLocks noChangeArrowheads="1"/>
          </p:cNvSpPr>
          <p:nvPr/>
        </p:nvSpPr>
        <p:spPr bwMode="auto">
          <a:xfrm>
            <a:off x="919974" y="4332713"/>
            <a:ext cx="63500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140</a:t>
            </a:r>
          </a:p>
        </p:txBody>
      </p:sp>
      <p:sp>
        <p:nvSpPr>
          <p:cNvPr id="222" name="Title 3"/>
          <p:cNvSpPr>
            <a:spLocks noGrp="1"/>
          </p:cNvSpPr>
          <p:nvPr>
            <p:ph type="title"/>
          </p:nvPr>
        </p:nvSpPr>
        <p:spPr>
          <a:xfrm>
            <a:off x="457200" y="914400"/>
            <a:ext cx="8229600" cy="990600"/>
          </a:xfrm>
        </p:spPr>
        <p:txBody>
          <a:bodyPr>
            <a:normAutofit fontScale="90000"/>
          </a:bodyPr>
          <a:lstStyle/>
          <a:p>
            <a:pPr eaLnBrk="1" hangingPunct="1">
              <a:defRPr/>
            </a:pPr>
            <a:r>
              <a:rPr lang="en-US" altLang="en-US" dirty="0"/>
              <a:t>The Geometry of Comparative Advantage</a:t>
            </a:r>
            <a:endParaRPr lang="en-US"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normAutofit/>
          </a:bodyPr>
          <a:lstStyle/>
          <a:p>
            <a:pPr eaLnBrk="1" hangingPunct="1"/>
            <a:r>
              <a:rPr lang="en-US" altLang="en-US" sz="3600" dirty="0"/>
              <a:t>Arguments in Favor of Free Trade</a:t>
            </a:r>
          </a:p>
        </p:txBody>
      </p:sp>
      <p:sp>
        <p:nvSpPr>
          <p:cNvPr id="54275"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z="2800" dirty="0"/>
              <a:t>Both partners gain from trade; we have more material goods.</a:t>
            </a:r>
          </a:p>
          <a:p>
            <a:pPr eaLnBrk="1" hangingPunct="1"/>
            <a:r>
              <a:rPr lang="en-US" altLang="en-US" sz="2800" dirty="0"/>
              <a:t>“Freedom” is a good thing in and of itself.</a:t>
            </a:r>
          </a:p>
          <a:p>
            <a:pPr lvl="1" eaLnBrk="1" hangingPunct="1"/>
            <a:r>
              <a:rPr lang="en-US" altLang="en-US" sz="2400" dirty="0"/>
              <a:t>In this case, consumers have the freedom to choose imported goods and producers have the freedom to choose to sell to foreigners.</a:t>
            </a:r>
          </a:p>
        </p:txBody>
      </p:sp>
      <p:sp>
        <p:nvSpPr>
          <p:cNvPr id="54276" name="Rectangle 20"/>
          <p:cNvSpPr>
            <a:spLocks noGrp="1" noChangeArrowheads="1"/>
          </p:cNvSpPr>
          <p:nvPr>
            <p:ph type="ftr" sz="quarter" idx="10"/>
          </p:nvPr>
        </p:nvSpPr>
        <p:spPr bwMode="auto">
          <a:xfrm>
            <a:off x="4648200" y="6523038"/>
            <a:ext cx="41910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Copyright © 2018 by the McGraw-Hill Companies, Inc. All rights reserved.</a:t>
            </a:r>
          </a:p>
          <a:p>
            <a:pPr eaLnBrk="1" hangingPunct="1"/>
            <a:endParaRPr lang="en-US" altLang="en-US" dirty="0"/>
          </a:p>
        </p:txBody>
      </p:sp>
      <p:sp>
        <p:nvSpPr>
          <p:cNvPr id="54277" name="Rectangle 6"/>
          <p:cNvSpPr>
            <a:spLocks noChangeArrowheads="1"/>
          </p:cNvSpPr>
          <p:nvPr/>
        </p:nvSpPr>
        <p:spPr bwMode="auto">
          <a:xfrm>
            <a:off x="7010400" y="6553200"/>
            <a:ext cx="213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1-</a:t>
            </a:r>
            <a:fld id="{93938A25-B705-4EB9-A68F-03BC10511942}" type="slidenum">
              <a:rPr lang="en-US" altLang="en-US" sz="900">
                <a:cs typeface="Arial" charset="0"/>
              </a:rPr>
              <a:pPr algn="r" eaLnBrk="1" hangingPunct="1"/>
              <a:t>43</a:t>
            </a:fld>
            <a:endParaRPr lang="en-US" altLang="en-US" sz="1000">
              <a:cs typeface="Arial" charset="0"/>
            </a:endParaRPr>
          </a:p>
        </p:txBody>
      </p:sp>
    </p:spTree>
  </p:cSld>
  <p:clrMapOvr>
    <a:masterClrMapping/>
  </p:clrMapOvr>
</p:sld>
</file>

<file path=ppt/theme/theme1.xml><?xml version="1.0" encoding="utf-8"?>
<a:theme xmlns:a="http://schemas.openxmlformats.org/drawingml/2006/main" name="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template</Template>
  <TotalTime>1825</TotalTime>
  <Words>3481</Words>
  <Application>Microsoft Office PowerPoint</Application>
  <PresentationFormat>On-screen Show (4:3)</PresentationFormat>
  <Paragraphs>381</Paragraphs>
  <Slides>43</Slides>
  <Notes>6</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template</vt:lpstr>
      <vt:lpstr>Globalization &amp; the Multinational Firm</vt:lpstr>
      <vt:lpstr>Chapter One Outline</vt:lpstr>
      <vt:lpstr>What’s Special about “International” Finance?</vt:lpstr>
      <vt:lpstr>What’s Special about “International” Finance: Foreign Exchange Risk</vt:lpstr>
      <vt:lpstr>Exhibit 1.1:  Monthly Percentage Change in Japanese Yen—U.S. Dollar Exchange Rate</vt:lpstr>
      <vt:lpstr>What’s Special about “International” Finance: Political Risk</vt:lpstr>
      <vt:lpstr>What’s Special about “International” Finance: Market Imperfections</vt:lpstr>
      <vt:lpstr>The Example of Nestlé’s Market Imperfection</vt:lpstr>
      <vt:lpstr>Exhibit 1.2 Daily Prices of Nestlé’s Bearer and Registered Shares</vt:lpstr>
      <vt:lpstr>The Example of Nestlé’s Market Imperfection Concluded</vt:lpstr>
      <vt:lpstr>What’s Special about “International” Finance: Expanded Opportunity Set</vt:lpstr>
      <vt:lpstr>Goals for International Financial Management</vt:lpstr>
      <vt:lpstr>Maximization of Shareholder Wealth</vt:lpstr>
      <vt:lpstr>Other Goals: Stakeholders</vt:lpstr>
      <vt:lpstr>Other Goals: Principal Agent Conflict</vt:lpstr>
      <vt:lpstr>Other Goals: Business Culture</vt:lpstr>
      <vt:lpstr>Globalization of the World Economy: Major Trends and Developments</vt:lpstr>
      <vt:lpstr>Emergence of Globalized Financial Markets</vt:lpstr>
      <vt:lpstr>Emergence of the Euro as a Global Currency</vt:lpstr>
      <vt:lpstr>Europe’s Sovereign-Debt Crisis of 2010</vt:lpstr>
      <vt:lpstr>The Greek Drama</vt:lpstr>
      <vt:lpstr>Trade Liberalization and Economic Integration</vt:lpstr>
      <vt:lpstr>Liberalization of Protectionist Legislation</vt:lpstr>
      <vt:lpstr>NAFTA</vt:lpstr>
      <vt:lpstr>Brexit</vt:lpstr>
      <vt:lpstr>Privatization </vt:lpstr>
      <vt:lpstr>Chinese Privatization</vt:lpstr>
      <vt:lpstr>Global Financial Crisis of 2008—2009 </vt:lpstr>
      <vt:lpstr>Exhibit 1.5: U.S. Unemployment Rate and Dow Jones Industrial Average</vt:lpstr>
      <vt:lpstr>Multinational Corporations  </vt:lpstr>
      <vt:lpstr>Exhibit 1.6: Top Nonfinancial MNCs</vt:lpstr>
      <vt:lpstr>Summary</vt:lpstr>
      <vt:lpstr>Summary (continued)</vt:lpstr>
      <vt:lpstr>Summary (concluded)</vt:lpstr>
      <vt:lpstr>The following slides cover the Appendix to Chapter 1. </vt:lpstr>
      <vt:lpstr>The Theory of Comparative Advantage</vt:lpstr>
      <vt:lpstr>The Geometry of Comparative Advantage</vt:lpstr>
      <vt:lpstr>The Geometry of Comparative Advantage</vt:lpstr>
      <vt:lpstr>The Geometry of Comparative Advantage</vt:lpstr>
      <vt:lpstr>The Geometry of Comparative Advantage</vt:lpstr>
      <vt:lpstr>The Geometry of Comparative Advantage</vt:lpstr>
      <vt:lpstr>The Geometry of Comparative Advantage</vt:lpstr>
      <vt:lpstr>Arguments in Favor of Free Trade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tsonly</dc:creator>
  <cp:lastModifiedBy>Bathurst, Noelle</cp:lastModifiedBy>
  <cp:revision>75</cp:revision>
  <cp:lastPrinted>2013-10-29T21:45:09Z</cp:lastPrinted>
  <dcterms:created xsi:type="dcterms:W3CDTF">2010-12-17T11:54:02Z</dcterms:created>
  <dcterms:modified xsi:type="dcterms:W3CDTF">2019-08-20T13:55:32Z</dcterms:modified>
</cp:coreProperties>
</file>