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17"/>
  </p:notesMasterIdLst>
  <p:sldIdLst>
    <p:sldId id="256" r:id="rId2"/>
    <p:sldId id="278" r:id="rId3"/>
    <p:sldId id="275" r:id="rId4"/>
    <p:sldId id="284" r:id="rId5"/>
    <p:sldId id="274" r:id="rId6"/>
    <p:sldId id="279" r:id="rId7"/>
    <p:sldId id="276" r:id="rId8"/>
    <p:sldId id="286" r:id="rId9"/>
    <p:sldId id="287" r:id="rId10"/>
    <p:sldId id="280" r:id="rId11"/>
    <p:sldId id="282" r:id="rId12"/>
    <p:sldId id="288" r:id="rId13"/>
    <p:sldId id="289" r:id="rId14"/>
    <p:sldId id="273" r:id="rId15"/>
    <p:sldId id="28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293" autoAdjust="0"/>
  </p:normalViewPr>
  <p:slideViewPr>
    <p:cSldViewPr snapToGrid="0">
      <p:cViewPr varScale="1">
        <p:scale>
          <a:sx n="80" d="100"/>
          <a:sy n="80" d="100"/>
        </p:scale>
        <p:origin x="136"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7832C4-8F00-4CF4-9A5D-AC3804D4CF66}" type="datetimeFigureOut">
              <a:rPr lang="en-ID" smtClean="0"/>
              <a:t>04/03/2021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CDF810-C395-48BA-BA8D-207BD60E2434}" type="slidenum">
              <a:rPr lang="en-ID" smtClean="0"/>
              <a:t>‹#›</a:t>
            </a:fld>
            <a:endParaRPr lang="en-ID"/>
          </a:p>
        </p:txBody>
      </p:sp>
    </p:spTree>
    <p:extLst>
      <p:ext uri="{BB962C8B-B14F-4D97-AF65-F5344CB8AC3E}">
        <p14:creationId xmlns:p14="http://schemas.microsoft.com/office/powerpoint/2010/main" val="2584339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615B3C3-6E6A-4537-A29F-C0C9CD0DB87E}" type="datetime1">
              <a:rPr lang="en-US" smtClean="0"/>
              <a:t>3/4/2021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45E56F-E811-436E-BB7B-3A8A5E9F9EA3}" type="datetime1">
              <a:rPr lang="en-US" smtClean="0"/>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7E8FDB-97F4-416E-99E2-91D8EC816E75}" type="datetime1">
              <a:rPr lang="en-US" smtClean="0"/>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1E3D57-12C4-40D6-9AA5-292629637A31}" type="datetime1">
              <a:rPr lang="en-US" smtClean="0"/>
              <a:t>3/4/2021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52E7FD-87DD-454E-9FB3-BABCCB081E82}" type="datetime1">
              <a:rPr lang="en-US" smtClean="0"/>
              <a:t>3/4/2021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373765D-D7CD-4313-8115-15D2DEBCBCF9}" type="datetime1">
              <a:rPr lang="en-US" smtClean="0"/>
              <a:t>3/4/2021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65389E-EEBB-4E24-B578-94A1F250845E}" type="datetime1">
              <a:rPr lang="en-US" smtClean="0"/>
              <a:t>3/4/2021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4B478EB-F647-4ABE-A963-ED7C3861684B}" type="datetime1">
              <a:rPr lang="en-US" smtClean="0"/>
              <a:t>3/4/2021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AAF11BD2-00DF-4E50-9F14-0B89606C94FF}" type="datetime1">
              <a:rPr lang="en-US" smtClean="0"/>
              <a:t>3/4/2021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489283-21F6-46B6-8BF7-51BFAF201C20}" type="datetime1">
              <a:rPr lang="en-US" smtClean="0"/>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0EBAFF-17D3-4EDD-BB58-3CFFBBD6B305}" type="datetime1">
              <a:rPr lang="en-US" smtClean="0"/>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31A2C89-500C-4A4C-915B-63EDFD44125F}" type="datetime1">
              <a:rPr lang="en-US" smtClean="0"/>
              <a:t>3/4/2021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70DAA-22DD-4F81-9E10-DF86EB2C9369}"/>
              </a:ext>
            </a:extLst>
          </p:cNvPr>
          <p:cNvSpPr>
            <a:spLocks noGrp="1"/>
          </p:cNvSpPr>
          <p:nvPr>
            <p:ph type="ctrTitle"/>
          </p:nvPr>
        </p:nvSpPr>
        <p:spPr/>
        <p:txBody>
          <a:bodyPr>
            <a:normAutofit/>
          </a:bodyPr>
          <a:lstStyle/>
          <a:p>
            <a:r>
              <a:rPr lang="en-US" sz="3600" dirty="0"/>
              <a:t>Health sector development</a:t>
            </a:r>
            <a:endParaRPr lang="en-ID" sz="3600" dirty="0"/>
          </a:p>
        </p:txBody>
      </p:sp>
      <p:sp>
        <p:nvSpPr>
          <p:cNvPr id="3" name="Subtitle 2">
            <a:extLst>
              <a:ext uri="{FF2B5EF4-FFF2-40B4-BE49-F238E27FC236}">
                <a16:creationId xmlns:a16="http://schemas.microsoft.com/office/drawing/2014/main" id="{27F39F8F-6C35-4CCD-B4CF-2C65D0D32661}"/>
              </a:ext>
            </a:extLst>
          </p:cNvPr>
          <p:cNvSpPr>
            <a:spLocks noGrp="1"/>
          </p:cNvSpPr>
          <p:nvPr>
            <p:ph type="subTitle" idx="1"/>
          </p:nvPr>
        </p:nvSpPr>
        <p:spPr/>
        <p:txBody>
          <a:bodyPr>
            <a:normAutofit fontScale="92500" lnSpcReduction="20000"/>
          </a:bodyPr>
          <a:lstStyle/>
          <a:p>
            <a:pPr>
              <a:lnSpc>
                <a:spcPct val="80000"/>
              </a:lnSpc>
            </a:pPr>
            <a:r>
              <a:rPr lang="en-US" dirty="0"/>
              <a:t>EE463 Globalization and international development</a:t>
            </a:r>
          </a:p>
          <a:p>
            <a:pPr>
              <a:lnSpc>
                <a:spcPct val="80000"/>
              </a:lnSpc>
            </a:pPr>
            <a:r>
              <a:rPr lang="en-US" dirty="0"/>
              <a:t>Faculty of economics</a:t>
            </a:r>
          </a:p>
          <a:p>
            <a:pPr>
              <a:lnSpc>
                <a:spcPct val="80000"/>
              </a:lnSpc>
            </a:pPr>
            <a:r>
              <a:rPr lang="en-US" dirty="0"/>
              <a:t>Thammasat university</a:t>
            </a:r>
            <a:endParaRPr lang="en-ID" dirty="0"/>
          </a:p>
          <a:p>
            <a:endParaRPr lang="en-ID" dirty="0"/>
          </a:p>
        </p:txBody>
      </p:sp>
    </p:spTree>
    <p:extLst>
      <p:ext uri="{BB962C8B-B14F-4D97-AF65-F5344CB8AC3E}">
        <p14:creationId xmlns:p14="http://schemas.microsoft.com/office/powerpoint/2010/main" val="3876483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92005-68C5-464F-876E-C3DBC756BB4E}"/>
              </a:ext>
            </a:extLst>
          </p:cNvPr>
          <p:cNvSpPr>
            <a:spLocks noGrp="1"/>
          </p:cNvSpPr>
          <p:nvPr>
            <p:ph type="title"/>
          </p:nvPr>
        </p:nvSpPr>
        <p:spPr/>
        <p:txBody>
          <a:bodyPr/>
          <a:lstStyle/>
          <a:p>
            <a:r>
              <a:rPr lang="en-US" dirty="0"/>
              <a:t>What is health?</a:t>
            </a:r>
            <a:endParaRPr lang="en-ID" dirty="0"/>
          </a:p>
        </p:txBody>
      </p:sp>
      <p:sp>
        <p:nvSpPr>
          <p:cNvPr id="3" name="Slide Number Placeholder 2">
            <a:extLst>
              <a:ext uri="{FF2B5EF4-FFF2-40B4-BE49-F238E27FC236}">
                <a16:creationId xmlns:a16="http://schemas.microsoft.com/office/drawing/2014/main" id="{503FA48C-E7EA-4925-8179-A05717BEAC07}"/>
              </a:ext>
            </a:extLst>
          </p:cNvPr>
          <p:cNvSpPr>
            <a:spLocks noGrp="1"/>
          </p:cNvSpPr>
          <p:nvPr>
            <p:ph type="sldNum" sz="quarter" idx="12"/>
          </p:nvPr>
        </p:nvSpPr>
        <p:spPr/>
        <p:txBody>
          <a:bodyPr/>
          <a:lstStyle/>
          <a:p>
            <a:fld id="{6D22F896-40B5-4ADD-8801-0D06FADFA095}" type="slidenum">
              <a:rPr lang="en-US" smtClean="0"/>
              <a:t>2</a:t>
            </a:fld>
            <a:endParaRPr lang="en-US" dirty="0"/>
          </a:p>
        </p:txBody>
      </p:sp>
      <p:sp>
        <p:nvSpPr>
          <p:cNvPr id="4" name="TextBox 3">
            <a:extLst>
              <a:ext uri="{FF2B5EF4-FFF2-40B4-BE49-F238E27FC236}">
                <a16:creationId xmlns:a16="http://schemas.microsoft.com/office/drawing/2014/main" id="{BB06266A-31C4-4665-A950-D7353D32E55B}"/>
              </a:ext>
            </a:extLst>
          </p:cNvPr>
          <p:cNvSpPr txBox="1"/>
          <p:nvPr/>
        </p:nvSpPr>
        <p:spPr>
          <a:xfrm>
            <a:off x="1451579" y="1930400"/>
            <a:ext cx="5724828" cy="2769989"/>
          </a:xfrm>
          <a:prstGeom prst="rect">
            <a:avLst/>
          </a:prstGeom>
          <a:noFill/>
        </p:spPr>
        <p:txBody>
          <a:bodyPr wrap="square" rtlCol="0">
            <a:spAutoFit/>
          </a:bodyPr>
          <a:lstStyle/>
          <a:p>
            <a:r>
              <a:rPr lang="en-US" sz="2200" dirty="0"/>
              <a:t>Health is a state of complete mental, physical, and social well-being and not merely the absence of disease (World Health Organization)</a:t>
            </a:r>
          </a:p>
          <a:p>
            <a:endParaRPr lang="en-US" sz="2200" dirty="0"/>
          </a:p>
          <a:p>
            <a:pPr>
              <a:spcAft>
                <a:spcPts val="1200"/>
              </a:spcAft>
            </a:pPr>
            <a:r>
              <a:rPr lang="en-US" sz="2200" dirty="0"/>
              <a:t>Measures of health</a:t>
            </a:r>
          </a:p>
          <a:p>
            <a:pPr marL="342900" indent="-342900">
              <a:spcAft>
                <a:spcPts val="1200"/>
              </a:spcAft>
              <a:buFont typeface="Arial" panose="020B0604020202020204" pitchFamily="34" charset="0"/>
              <a:buChar char="•"/>
            </a:pPr>
            <a:r>
              <a:rPr lang="en-US" sz="2200" dirty="0"/>
              <a:t>Mortality: deaths in a population</a:t>
            </a:r>
          </a:p>
          <a:p>
            <a:pPr marL="342900" indent="-342900">
              <a:spcAft>
                <a:spcPts val="1200"/>
              </a:spcAft>
              <a:buFont typeface="Arial" panose="020B0604020202020204" pitchFamily="34" charset="0"/>
              <a:buChar char="•"/>
            </a:pPr>
            <a:r>
              <a:rPr lang="en-US" sz="2200" dirty="0"/>
              <a:t>Morbidity: rates of disease and illness</a:t>
            </a:r>
          </a:p>
        </p:txBody>
      </p:sp>
      <p:pic>
        <p:nvPicPr>
          <p:cNvPr id="1026" name="Picture 2" descr="Well-Being Concepts | HRQOL | CDC">
            <a:extLst>
              <a:ext uri="{FF2B5EF4-FFF2-40B4-BE49-F238E27FC236}">
                <a16:creationId xmlns:a16="http://schemas.microsoft.com/office/drawing/2014/main" id="{8D22BFFF-532F-44F4-B35F-B954A971CE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3939"/>
          <a:stretch/>
        </p:blipFill>
        <p:spPr bwMode="auto">
          <a:xfrm>
            <a:off x="7721601" y="1897380"/>
            <a:ext cx="4470399" cy="19460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tal Wellbeing">
            <a:extLst>
              <a:ext uri="{FF2B5EF4-FFF2-40B4-BE49-F238E27FC236}">
                <a16:creationId xmlns:a16="http://schemas.microsoft.com/office/drawing/2014/main" id="{36AE569B-2F1F-4BBD-ABBF-E8595683C0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1601" y="3887092"/>
            <a:ext cx="4470400" cy="2974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62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ED756-9A16-4795-8CE5-E330732CDE1C}"/>
              </a:ext>
            </a:extLst>
          </p:cNvPr>
          <p:cNvSpPr>
            <a:spLocks noGrp="1"/>
          </p:cNvSpPr>
          <p:nvPr>
            <p:ph type="title"/>
          </p:nvPr>
        </p:nvSpPr>
        <p:spPr/>
        <p:txBody>
          <a:bodyPr/>
          <a:lstStyle/>
          <a:p>
            <a:r>
              <a:rPr lang="en-US" dirty="0"/>
              <a:t>Under-5 mortality rate</a:t>
            </a:r>
            <a:endParaRPr lang="en-ID" dirty="0"/>
          </a:p>
        </p:txBody>
      </p:sp>
      <p:sp>
        <p:nvSpPr>
          <p:cNvPr id="3" name="Slide Number Placeholder 2">
            <a:extLst>
              <a:ext uri="{FF2B5EF4-FFF2-40B4-BE49-F238E27FC236}">
                <a16:creationId xmlns:a16="http://schemas.microsoft.com/office/drawing/2014/main" id="{D4A4D217-E861-4AEA-A3FD-FC10955CA7DC}"/>
              </a:ext>
            </a:extLst>
          </p:cNvPr>
          <p:cNvSpPr>
            <a:spLocks noGrp="1"/>
          </p:cNvSpPr>
          <p:nvPr>
            <p:ph type="sldNum" sz="quarter" idx="12"/>
          </p:nvPr>
        </p:nvSpPr>
        <p:spPr/>
        <p:txBody>
          <a:bodyPr/>
          <a:lstStyle/>
          <a:p>
            <a:fld id="{6D22F896-40B5-4ADD-8801-0D06FADFA095}" type="slidenum">
              <a:rPr lang="en-US" smtClean="0"/>
              <a:t>3</a:t>
            </a:fld>
            <a:endParaRPr lang="en-US" dirty="0"/>
          </a:p>
        </p:txBody>
      </p:sp>
      <p:pic>
        <p:nvPicPr>
          <p:cNvPr id="5" name="Picture 4">
            <a:extLst>
              <a:ext uri="{FF2B5EF4-FFF2-40B4-BE49-F238E27FC236}">
                <a16:creationId xmlns:a16="http://schemas.microsoft.com/office/drawing/2014/main" id="{A28AFF6E-A804-4B33-B010-91C3BD20FD94}"/>
              </a:ext>
            </a:extLst>
          </p:cNvPr>
          <p:cNvPicPr>
            <a:picLocks noChangeAspect="1"/>
          </p:cNvPicPr>
          <p:nvPr/>
        </p:nvPicPr>
        <p:blipFill rotWithShape="1">
          <a:blip r:embed="rId2"/>
          <a:srcRect l="2870" t="21218" r="19065"/>
          <a:stretch/>
        </p:blipFill>
        <p:spPr>
          <a:xfrm>
            <a:off x="4754880" y="1853754"/>
            <a:ext cx="7437120" cy="4221824"/>
          </a:xfrm>
          <a:prstGeom prst="rect">
            <a:avLst/>
          </a:prstGeom>
        </p:spPr>
      </p:pic>
      <p:sp>
        <p:nvSpPr>
          <p:cNvPr id="7" name="TextBox 6">
            <a:extLst>
              <a:ext uri="{FF2B5EF4-FFF2-40B4-BE49-F238E27FC236}">
                <a16:creationId xmlns:a16="http://schemas.microsoft.com/office/drawing/2014/main" id="{46788460-21D2-475E-B0EE-5A80330F1698}"/>
              </a:ext>
            </a:extLst>
          </p:cNvPr>
          <p:cNvSpPr txBox="1"/>
          <p:nvPr/>
        </p:nvSpPr>
        <p:spPr>
          <a:xfrm>
            <a:off x="1386501" y="1998889"/>
            <a:ext cx="2986716" cy="3816429"/>
          </a:xfrm>
          <a:prstGeom prst="rect">
            <a:avLst/>
          </a:prstGeom>
          <a:noFill/>
        </p:spPr>
        <p:txBody>
          <a:bodyPr wrap="square">
            <a:spAutoFit/>
          </a:bodyPr>
          <a:lstStyle/>
          <a:p>
            <a:r>
              <a:rPr lang="en-US" sz="2200" b="0" i="0" dirty="0">
                <a:solidFill>
                  <a:srgbClr val="12162D"/>
                </a:solidFill>
                <a:effectLst/>
                <a:latin typeface="-apple-system"/>
              </a:rPr>
              <a:t>Under-five mortality rate is the probability per 1,000 that a newborn baby will die before reaching age five, if subject to age-specific mortality rates of the specified year</a:t>
            </a:r>
          </a:p>
          <a:p>
            <a:endParaRPr lang="en-US" sz="2200" dirty="0">
              <a:solidFill>
                <a:srgbClr val="12162D"/>
              </a:solidFill>
              <a:latin typeface="-apple-system"/>
            </a:endParaRPr>
          </a:p>
          <a:p>
            <a:r>
              <a:rPr lang="en-US" sz="2200" dirty="0">
                <a:solidFill>
                  <a:srgbClr val="12162D"/>
                </a:solidFill>
                <a:latin typeface="-apple-system"/>
              </a:rPr>
              <a:t>MR is a good indicator of public health</a:t>
            </a:r>
            <a:endParaRPr lang="en-ID" sz="2200" dirty="0"/>
          </a:p>
        </p:txBody>
      </p:sp>
    </p:spTree>
    <p:extLst>
      <p:ext uri="{BB962C8B-B14F-4D97-AF65-F5344CB8AC3E}">
        <p14:creationId xmlns:p14="http://schemas.microsoft.com/office/powerpoint/2010/main" val="251248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05B1E-50CB-4B1F-905E-6584CDBF4F4A}"/>
              </a:ext>
            </a:extLst>
          </p:cNvPr>
          <p:cNvSpPr>
            <a:spLocks noGrp="1"/>
          </p:cNvSpPr>
          <p:nvPr>
            <p:ph type="title"/>
          </p:nvPr>
        </p:nvSpPr>
        <p:spPr/>
        <p:txBody>
          <a:bodyPr/>
          <a:lstStyle/>
          <a:p>
            <a:r>
              <a:rPr lang="en-US" dirty="0"/>
              <a:t>Life expectancy</a:t>
            </a:r>
            <a:endParaRPr lang="en-ID" dirty="0"/>
          </a:p>
        </p:txBody>
      </p:sp>
      <p:sp>
        <p:nvSpPr>
          <p:cNvPr id="3" name="Slide Number Placeholder 2">
            <a:extLst>
              <a:ext uri="{FF2B5EF4-FFF2-40B4-BE49-F238E27FC236}">
                <a16:creationId xmlns:a16="http://schemas.microsoft.com/office/drawing/2014/main" id="{383BB4CB-E0E0-4530-AA65-9F5229F29A74}"/>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4" name="TextBox 3">
            <a:extLst>
              <a:ext uri="{FF2B5EF4-FFF2-40B4-BE49-F238E27FC236}">
                <a16:creationId xmlns:a16="http://schemas.microsoft.com/office/drawing/2014/main" id="{E29CA36E-5E2A-4246-84E5-DB53131EF4BB}"/>
              </a:ext>
            </a:extLst>
          </p:cNvPr>
          <p:cNvSpPr txBox="1"/>
          <p:nvPr/>
        </p:nvSpPr>
        <p:spPr>
          <a:xfrm>
            <a:off x="1372067" y="1853754"/>
            <a:ext cx="3740622" cy="2462213"/>
          </a:xfrm>
          <a:prstGeom prst="rect">
            <a:avLst/>
          </a:prstGeom>
          <a:noFill/>
        </p:spPr>
        <p:txBody>
          <a:bodyPr wrap="square" rtlCol="0">
            <a:spAutoFit/>
          </a:bodyPr>
          <a:lstStyle/>
          <a:p>
            <a:r>
              <a:rPr lang="en-US" sz="2200" dirty="0">
                <a:solidFill>
                  <a:srgbClr val="202124"/>
                </a:solidFill>
              </a:rPr>
              <a:t>L</a:t>
            </a:r>
            <a:r>
              <a:rPr lang="en-US" sz="2200" i="0" dirty="0">
                <a:solidFill>
                  <a:srgbClr val="202124"/>
                </a:solidFill>
                <a:effectLst/>
              </a:rPr>
              <a:t>ife expectancy</a:t>
            </a:r>
            <a:r>
              <a:rPr lang="en-US" sz="2200" dirty="0">
                <a:solidFill>
                  <a:srgbClr val="202124"/>
                </a:solidFill>
              </a:rPr>
              <a:t>: </a:t>
            </a:r>
            <a:r>
              <a:rPr lang="en-US" sz="2200" i="0" dirty="0">
                <a:solidFill>
                  <a:srgbClr val="202124"/>
                </a:solidFill>
                <a:effectLst/>
              </a:rPr>
              <a:t>the number of years a person can expect to live. It is based on an estimate of the average age that members of a particular population group will be when they die.</a:t>
            </a:r>
            <a:endParaRPr lang="en-ID" sz="2200" dirty="0"/>
          </a:p>
        </p:txBody>
      </p:sp>
      <p:pic>
        <p:nvPicPr>
          <p:cNvPr id="4098" name="Picture 2">
            <a:extLst>
              <a:ext uri="{FF2B5EF4-FFF2-40B4-BE49-F238E27FC236}">
                <a16:creationId xmlns:a16="http://schemas.microsoft.com/office/drawing/2014/main" id="{7AC58F17-6B5C-47F6-B1F0-BA74BF7618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3372" y="1894316"/>
            <a:ext cx="6388628" cy="4220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907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C79E9-06AE-4F6D-BB85-C1DF0D6F9BCD}"/>
              </a:ext>
            </a:extLst>
          </p:cNvPr>
          <p:cNvSpPr>
            <a:spLocks noGrp="1"/>
          </p:cNvSpPr>
          <p:nvPr>
            <p:ph type="title"/>
          </p:nvPr>
        </p:nvSpPr>
        <p:spPr/>
        <p:txBody>
          <a:bodyPr/>
          <a:lstStyle/>
          <a:p>
            <a:r>
              <a:rPr lang="en-US" dirty="0"/>
              <a:t>Two Countries, Contrasting statistics</a:t>
            </a:r>
            <a:endParaRPr lang="en-ID" dirty="0"/>
          </a:p>
        </p:txBody>
      </p:sp>
      <p:sp>
        <p:nvSpPr>
          <p:cNvPr id="3" name="Slide Number Placeholder 2">
            <a:extLst>
              <a:ext uri="{FF2B5EF4-FFF2-40B4-BE49-F238E27FC236}">
                <a16:creationId xmlns:a16="http://schemas.microsoft.com/office/drawing/2014/main" id="{FFDD9938-CAFF-4E03-85D7-4642C3250516}"/>
              </a:ext>
            </a:extLst>
          </p:cNvPr>
          <p:cNvSpPr>
            <a:spLocks noGrp="1"/>
          </p:cNvSpPr>
          <p:nvPr>
            <p:ph type="sldNum" sz="quarter" idx="12"/>
          </p:nvPr>
        </p:nvSpPr>
        <p:spPr/>
        <p:txBody>
          <a:bodyPr/>
          <a:lstStyle/>
          <a:p>
            <a:fld id="{6D22F896-40B5-4ADD-8801-0D06FADFA095}" type="slidenum">
              <a:rPr lang="en-US" smtClean="0"/>
              <a:t>5</a:t>
            </a:fld>
            <a:endParaRPr lang="en-US" dirty="0"/>
          </a:p>
        </p:txBody>
      </p:sp>
      <p:pic>
        <p:nvPicPr>
          <p:cNvPr id="4" name="Picture 3">
            <a:extLst>
              <a:ext uri="{FF2B5EF4-FFF2-40B4-BE49-F238E27FC236}">
                <a16:creationId xmlns:a16="http://schemas.microsoft.com/office/drawing/2014/main" id="{96034E72-F3CB-4681-B49F-48968869F86A}"/>
              </a:ext>
            </a:extLst>
          </p:cNvPr>
          <p:cNvPicPr/>
          <p:nvPr/>
        </p:nvPicPr>
        <p:blipFill rotWithShape="1">
          <a:blip r:embed="rId2">
            <a:extLst>
              <a:ext uri="{28A0092B-C50C-407E-A947-70E740481C1C}">
                <a14:useLocalDpi xmlns:a14="http://schemas.microsoft.com/office/drawing/2010/main" val="0"/>
              </a:ext>
            </a:extLst>
          </a:blip>
          <a:srcRect l="2216" t="17333" r="58786" b="6047"/>
          <a:stretch/>
        </p:blipFill>
        <p:spPr bwMode="auto">
          <a:xfrm>
            <a:off x="523602" y="1923580"/>
            <a:ext cx="2235200" cy="3228083"/>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AFBCD90E-8447-4AE5-AEB2-0DA8BB90A02D}"/>
              </a:ext>
            </a:extLst>
          </p:cNvPr>
          <p:cNvPicPr/>
          <p:nvPr/>
        </p:nvPicPr>
        <p:blipFill rotWithShape="1">
          <a:blip r:embed="rId3">
            <a:extLst>
              <a:ext uri="{28A0092B-C50C-407E-A947-70E740481C1C}">
                <a14:useLocalDpi xmlns:a14="http://schemas.microsoft.com/office/drawing/2010/main" val="0"/>
              </a:ext>
            </a:extLst>
          </a:blip>
          <a:srcRect l="3102" t="21469" r="58564"/>
          <a:stretch/>
        </p:blipFill>
        <p:spPr bwMode="auto">
          <a:xfrm>
            <a:off x="2905132" y="1954378"/>
            <a:ext cx="2197100" cy="3197285"/>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6FD78316-CDD9-4DE1-AACA-B3716F6FB4F9}"/>
              </a:ext>
            </a:extLst>
          </p:cNvPr>
          <p:cNvPicPr/>
          <p:nvPr/>
        </p:nvPicPr>
        <p:blipFill rotWithShape="1">
          <a:blip r:embed="rId4"/>
          <a:srcRect l="46994" t="34893" r="22485" b="36497"/>
          <a:stretch/>
        </p:blipFill>
        <p:spPr>
          <a:xfrm>
            <a:off x="5714373" y="1954379"/>
            <a:ext cx="2964263" cy="3197284"/>
          </a:xfrm>
          <a:prstGeom prst="rect">
            <a:avLst/>
          </a:prstGeom>
        </p:spPr>
      </p:pic>
      <p:pic>
        <p:nvPicPr>
          <p:cNvPr id="7" name="Picture 6">
            <a:extLst>
              <a:ext uri="{FF2B5EF4-FFF2-40B4-BE49-F238E27FC236}">
                <a16:creationId xmlns:a16="http://schemas.microsoft.com/office/drawing/2014/main" id="{682DAC1D-461D-4462-91C4-7D506C9EF322}"/>
              </a:ext>
            </a:extLst>
          </p:cNvPr>
          <p:cNvPicPr/>
          <p:nvPr/>
        </p:nvPicPr>
        <p:blipFill rotWithShape="1">
          <a:blip r:embed="rId4"/>
          <a:srcRect l="46994" t="62733" r="22485" b="5913"/>
          <a:stretch/>
        </p:blipFill>
        <p:spPr>
          <a:xfrm>
            <a:off x="8824966" y="1954380"/>
            <a:ext cx="2964262" cy="3228083"/>
          </a:xfrm>
          <a:prstGeom prst="rect">
            <a:avLst/>
          </a:prstGeom>
        </p:spPr>
      </p:pic>
      <p:sp>
        <p:nvSpPr>
          <p:cNvPr id="8" name="TextBox 7">
            <a:extLst>
              <a:ext uri="{FF2B5EF4-FFF2-40B4-BE49-F238E27FC236}">
                <a16:creationId xmlns:a16="http://schemas.microsoft.com/office/drawing/2014/main" id="{A462F58F-F52B-49D3-A1BF-7DEBC8012EBB}"/>
              </a:ext>
            </a:extLst>
          </p:cNvPr>
          <p:cNvSpPr txBox="1"/>
          <p:nvPr/>
        </p:nvSpPr>
        <p:spPr>
          <a:xfrm>
            <a:off x="885569" y="5127170"/>
            <a:ext cx="4302132" cy="677108"/>
          </a:xfrm>
          <a:prstGeom prst="rect">
            <a:avLst/>
          </a:prstGeom>
          <a:noFill/>
        </p:spPr>
        <p:txBody>
          <a:bodyPr wrap="square" rtlCol="0">
            <a:spAutoFit/>
          </a:bodyPr>
          <a:lstStyle/>
          <a:p>
            <a:r>
              <a:rPr lang="en-US" dirty="0"/>
              <a:t>Sierra Leone                       Denmark</a:t>
            </a:r>
          </a:p>
          <a:p>
            <a:pPr algn="ctr"/>
            <a:r>
              <a:rPr lang="en-US" sz="2000" b="1" dirty="0"/>
              <a:t>Population Pyramid</a:t>
            </a:r>
            <a:endParaRPr lang="en-ID" sz="2000" b="1" dirty="0"/>
          </a:p>
        </p:txBody>
      </p:sp>
      <p:sp>
        <p:nvSpPr>
          <p:cNvPr id="9" name="TextBox 8">
            <a:extLst>
              <a:ext uri="{FF2B5EF4-FFF2-40B4-BE49-F238E27FC236}">
                <a16:creationId xmlns:a16="http://schemas.microsoft.com/office/drawing/2014/main" id="{B6160DA3-BC91-4500-84D1-B6C373800CEB}"/>
              </a:ext>
            </a:extLst>
          </p:cNvPr>
          <p:cNvSpPr txBox="1"/>
          <p:nvPr/>
        </p:nvSpPr>
        <p:spPr>
          <a:xfrm>
            <a:off x="6673900" y="5146151"/>
            <a:ext cx="4302132" cy="677108"/>
          </a:xfrm>
          <a:prstGeom prst="rect">
            <a:avLst/>
          </a:prstGeom>
          <a:noFill/>
        </p:spPr>
        <p:txBody>
          <a:bodyPr wrap="square" rtlCol="0">
            <a:spAutoFit/>
          </a:bodyPr>
          <a:lstStyle/>
          <a:p>
            <a:r>
              <a:rPr lang="en-US" dirty="0"/>
              <a:t>Sierra Leone                             Denmark</a:t>
            </a:r>
          </a:p>
          <a:p>
            <a:pPr algn="ctr"/>
            <a:r>
              <a:rPr lang="en-US" sz="2000" b="1" dirty="0"/>
              <a:t>Distribution of Age at Death</a:t>
            </a:r>
            <a:endParaRPr lang="en-ID" sz="2000" b="1" dirty="0"/>
          </a:p>
        </p:txBody>
      </p:sp>
      <p:sp>
        <p:nvSpPr>
          <p:cNvPr id="10" name="Rectangle 9">
            <a:extLst>
              <a:ext uri="{FF2B5EF4-FFF2-40B4-BE49-F238E27FC236}">
                <a16:creationId xmlns:a16="http://schemas.microsoft.com/office/drawing/2014/main" id="{ECFD95CD-A069-490B-B3E5-D9415486EEC2}"/>
              </a:ext>
            </a:extLst>
          </p:cNvPr>
          <p:cNvSpPr/>
          <p:nvPr/>
        </p:nvSpPr>
        <p:spPr>
          <a:xfrm>
            <a:off x="402772" y="1853754"/>
            <a:ext cx="4904014" cy="406535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1" name="Rectangle 10">
            <a:extLst>
              <a:ext uri="{FF2B5EF4-FFF2-40B4-BE49-F238E27FC236}">
                <a16:creationId xmlns:a16="http://schemas.microsoft.com/office/drawing/2014/main" id="{634417E2-4C9E-4671-AC55-05AA65BC4A21}"/>
              </a:ext>
            </a:extLst>
          </p:cNvPr>
          <p:cNvSpPr/>
          <p:nvPr/>
        </p:nvSpPr>
        <p:spPr>
          <a:xfrm>
            <a:off x="5518098" y="1853754"/>
            <a:ext cx="6409742" cy="406535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1214098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764998C-F5C6-4C17-B015-43C97C2ECACB}"/>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itle 1">
            <a:extLst>
              <a:ext uri="{FF2B5EF4-FFF2-40B4-BE49-F238E27FC236}">
                <a16:creationId xmlns:a16="http://schemas.microsoft.com/office/drawing/2014/main" id="{36CB6AB7-4E32-4631-B88A-806B4923C394}"/>
              </a:ext>
            </a:extLst>
          </p:cNvPr>
          <p:cNvSpPr>
            <a:spLocks noGrp="1"/>
          </p:cNvSpPr>
          <p:nvPr>
            <p:ph type="title"/>
          </p:nvPr>
        </p:nvSpPr>
        <p:spPr>
          <a:xfrm>
            <a:off x="1450975" y="804863"/>
            <a:ext cx="9604375" cy="1049337"/>
          </a:xfrm>
        </p:spPr>
        <p:txBody>
          <a:bodyPr/>
          <a:lstStyle/>
          <a:p>
            <a:r>
              <a:rPr lang="en-US" dirty="0"/>
              <a:t>Two Countries, Contrasting statistics</a:t>
            </a:r>
            <a:endParaRPr lang="en-ID" dirty="0"/>
          </a:p>
        </p:txBody>
      </p:sp>
      <p:sp>
        <p:nvSpPr>
          <p:cNvPr id="6" name="TextBox 5">
            <a:extLst>
              <a:ext uri="{FF2B5EF4-FFF2-40B4-BE49-F238E27FC236}">
                <a16:creationId xmlns:a16="http://schemas.microsoft.com/office/drawing/2014/main" id="{AE028103-1378-40BE-8FC8-466402782A7F}"/>
              </a:ext>
            </a:extLst>
          </p:cNvPr>
          <p:cNvSpPr txBox="1"/>
          <p:nvPr/>
        </p:nvSpPr>
        <p:spPr>
          <a:xfrm>
            <a:off x="1450975" y="1854200"/>
            <a:ext cx="4886215" cy="4247317"/>
          </a:xfrm>
          <a:prstGeom prst="rect">
            <a:avLst/>
          </a:prstGeom>
          <a:noFill/>
          <a:ln w="15875">
            <a:solidFill>
              <a:schemeClr val="accent1">
                <a:shade val="50000"/>
              </a:schemeClr>
            </a:solidFill>
          </a:ln>
        </p:spPr>
        <p:txBody>
          <a:bodyPr wrap="square" rtlCol="0">
            <a:spAutoFit/>
          </a:bodyPr>
          <a:lstStyle/>
          <a:p>
            <a:pPr algn="ctr"/>
            <a:r>
              <a:rPr lang="en-US" sz="2200" b="1" dirty="0"/>
              <a:t>Sierra Leone</a:t>
            </a:r>
          </a:p>
          <a:p>
            <a:endParaRPr lang="en-US" sz="2200" dirty="0"/>
          </a:p>
          <a:p>
            <a:pPr marL="342900" indent="-342900">
              <a:spcAft>
                <a:spcPts val="1200"/>
              </a:spcAft>
              <a:buFont typeface="Arial" panose="020B0604020202020204" pitchFamily="34" charset="0"/>
              <a:buChar char="•"/>
            </a:pPr>
            <a:r>
              <a:rPr lang="en-US" sz="2200" dirty="0"/>
              <a:t>Deaths occur in the first 4 years</a:t>
            </a:r>
          </a:p>
          <a:p>
            <a:pPr marL="342900" indent="-342900">
              <a:spcAft>
                <a:spcPts val="1200"/>
              </a:spcAft>
              <a:buFont typeface="Arial" panose="020B0604020202020204" pitchFamily="34" charset="0"/>
              <a:buChar char="•"/>
            </a:pPr>
            <a:r>
              <a:rPr lang="en-US" sz="2200" dirty="0"/>
              <a:t>Median age of death: 4 years old</a:t>
            </a:r>
          </a:p>
          <a:p>
            <a:pPr marL="342900" indent="-342900">
              <a:spcAft>
                <a:spcPts val="1200"/>
              </a:spcAft>
              <a:buFont typeface="Arial" panose="020B0604020202020204" pitchFamily="34" charset="0"/>
              <a:buChar char="•"/>
            </a:pPr>
            <a:r>
              <a:rPr lang="en-US" sz="2200" dirty="0"/>
              <a:t>Under-5 mortality rate: 269 deaths/1,000 births</a:t>
            </a:r>
          </a:p>
          <a:p>
            <a:pPr marL="342900" indent="-342900">
              <a:spcAft>
                <a:spcPts val="1200"/>
              </a:spcAft>
              <a:buFont typeface="Arial" panose="020B0604020202020204" pitchFamily="34" charset="0"/>
              <a:buChar char="•"/>
            </a:pPr>
            <a:r>
              <a:rPr lang="en-US" sz="2200" dirty="0"/>
              <a:t>Life expectancy: 40 years</a:t>
            </a:r>
          </a:p>
          <a:p>
            <a:pPr marL="342900" indent="-342900">
              <a:spcAft>
                <a:spcPts val="1200"/>
              </a:spcAft>
              <a:buFont typeface="Arial" panose="020B0604020202020204" pitchFamily="34" charset="0"/>
              <a:buChar char="•"/>
            </a:pPr>
            <a:r>
              <a:rPr lang="en-US" sz="2200" dirty="0"/>
              <a:t>Access to improved water sources: 83%</a:t>
            </a:r>
          </a:p>
          <a:p>
            <a:pPr marL="342900" indent="-342900">
              <a:spcAft>
                <a:spcPts val="1200"/>
              </a:spcAft>
              <a:buFont typeface="Arial" panose="020B0604020202020204" pitchFamily="34" charset="0"/>
              <a:buChar char="•"/>
            </a:pPr>
            <a:r>
              <a:rPr lang="en-US" sz="2200" dirty="0"/>
              <a:t>Per capita health expenditure: $41</a:t>
            </a:r>
            <a:endParaRPr lang="en-ID" sz="2200" dirty="0"/>
          </a:p>
        </p:txBody>
      </p:sp>
      <p:sp>
        <p:nvSpPr>
          <p:cNvPr id="7" name="TextBox 6">
            <a:extLst>
              <a:ext uri="{FF2B5EF4-FFF2-40B4-BE49-F238E27FC236}">
                <a16:creationId xmlns:a16="http://schemas.microsoft.com/office/drawing/2014/main" id="{DFD8BB13-D6CE-4A4D-85D0-2C6E1C08A091}"/>
              </a:ext>
            </a:extLst>
          </p:cNvPr>
          <p:cNvSpPr txBox="1"/>
          <p:nvPr/>
        </p:nvSpPr>
        <p:spPr>
          <a:xfrm>
            <a:off x="6508003" y="1859434"/>
            <a:ext cx="4886215" cy="4247317"/>
          </a:xfrm>
          <a:prstGeom prst="rect">
            <a:avLst/>
          </a:prstGeom>
          <a:noFill/>
          <a:ln w="15875">
            <a:solidFill>
              <a:schemeClr val="accent1">
                <a:shade val="50000"/>
              </a:schemeClr>
            </a:solidFill>
          </a:ln>
        </p:spPr>
        <p:txBody>
          <a:bodyPr wrap="square" rtlCol="0">
            <a:spAutoFit/>
          </a:bodyPr>
          <a:lstStyle/>
          <a:p>
            <a:pPr algn="ctr"/>
            <a:r>
              <a:rPr lang="en-US" sz="2200" b="1" dirty="0"/>
              <a:t>Denmark</a:t>
            </a:r>
          </a:p>
          <a:p>
            <a:endParaRPr lang="en-US" sz="2200" dirty="0"/>
          </a:p>
          <a:p>
            <a:pPr marL="342900" indent="-342900">
              <a:spcAft>
                <a:spcPts val="1200"/>
              </a:spcAft>
              <a:buFont typeface="Arial" panose="020B0604020202020204" pitchFamily="34" charset="0"/>
              <a:buChar char="•"/>
            </a:pPr>
            <a:r>
              <a:rPr lang="en-US" sz="2200" dirty="0"/>
              <a:t>Child deaths rarely occur</a:t>
            </a:r>
          </a:p>
          <a:p>
            <a:pPr marL="342900" indent="-342900">
              <a:spcAft>
                <a:spcPts val="1200"/>
              </a:spcAft>
              <a:buFont typeface="Arial" panose="020B0604020202020204" pitchFamily="34" charset="0"/>
              <a:buChar char="•"/>
            </a:pPr>
            <a:r>
              <a:rPr lang="en-US" sz="2200" dirty="0"/>
              <a:t>Median age of death: 77 years old</a:t>
            </a:r>
          </a:p>
          <a:p>
            <a:pPr marL="342900" indent="-342900">
              <a:spcAft>
                <a:spcPts val="1200"/>
              </a:spcAft>
              <a:buFont typeface="Arial" panose="020B0604020202020204" pitchFamily="34" charset="0"/>
              <a:buChar char="•"/>
            </a:pPr>
            <a:r>
              <a:rPr lang="en-US" sz="2200" dirty="0"/>
              <a:t>Under-5 mortality rate: 4 deaths/1,000 births</a:t>
            </a:r>
          </a:p>
          <a:p>
            <a:pPr marL="342900" indent="-342900">
              <a:spcAft>
                <a:spcPts val="1200"/>
              </a:spcAft>
              <a:buFont typeface="Arial" panose="020B0604020202020204" pitchFamily="34" charset="0"/>
              <a:buChar char="•"/>
            </a:pPr>
            <a:r>
              <a:rPr lang="en-US" sz="2200" dirty="0"/>
              <a:t>Life expectancy: 79 years</a:t>
            </a:r>
          </a:p>
          <a:p>
            <a:pPr marL="342900" indent="-342900">
              <a:spcAft>
                <a:spcPts val="1200"/>
              </a:spcAft>
              <a:buFont typeface="Arial" panose="020B0604020202020204" pitchFamily="34" charset="0"/>
              <a:buChar char="•"/>
            </a:pPr>
            <a:r>
              <a:rPr lang="en-US" sz="2200" dirty="0"/>
              <a:t>Access to improved water sources: 100%</a:t>
            </a:r>
          </a:p>
          <a:p>
            <a:pPr marL="342900" indent="-342900">
              <a:spcAft>
                <a:spcPts val="1200"/>
              </a:spcAft>
              <a:buFont typeface="Arial" panose="020B0604020202020204" pitchFamily="34" charset="0"/>
              <a:buChar char="•"/>
            </a:pPr>
            <a:r>
              <a:rPr lang="en-US" sz="2200" dirty="0"/>
              <a:t>Per capita health expenditure: $3,349</a:t>
            </a:r>
          </a:p>
        </p:txBody>
      </p:sp>
    </p:spTree>
    <p:extLst>
      <p:ext uri="{BB962C8B-B14F-4D97-AF65-F5344CB8AC3E}">
        <p14:creationId xmlns:p14="http://schemas.microsoft.com/office/powerpoint/2010/main" val="1315466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0276E-953B-44CE-9295-B1D6891B4539}"/>
              </a:ext>
            </a:extLst>
          </p:cNvPr>
          <p:cNvSpPr>
            <a:spLocks noGrp="1"/>
          </p:cNvSpPr>
          <p:nvPr>
            <p:ph type="title"/>
          </p:nvPr>
        </p:nvSpPr>
        <p:spPr/>
        <p:txBody>
          <a:bodyPr/>
          <a:lstStyle/>
          <a:p>
            <a:r>
              <a:rPr lang="en-US" dirty="0"/>
              <a:t>Transitions in global health</a:t>
            </a:r>
            <a:endParaRPr lang="en-ID" dirty="0"/>
          </a:p>
        </p:txBody>
      </p:sp>
      <p:sp>
        <p:nvSpPr>
          <p:cNvPr id="3" name="Slide Number Placeholder 2">
            <a:extLst>
              <a:ext uri="{FF2B5EF4-FFF2-40B4-BE49-F238E27FC236}">
                <a16:creationId xmlns:a16="http://schemas.microsoft.com/office/drawing/2014/main" id="{9F8257F0-F6EA-42FC-96FA-88F86C52D486}"/>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4" name="TextBox 3">
            <a:extLst>
              <a:ext uri="{FF2B5EF4-FFF2-40B4-BE49-F238E27FC236}">
                <a16:creationId xmlns:a16="http://schemas.microsoft.com/office/drawing/2014/main" id="{E18828DE-09BB-4EAF-A31D-B7F1810F29C6}"/>
              </a:ext>
            </a:extLst>
          </p:cNvPr>
          <p:cNvSpPr txBox="1"/>
          <p:nvPr/>
        </p:nvSpPr>
        <p:spPr>
          <a:xfrm>
            <a:off x="1451579" y="1916264"/>
            <a:ext cx="6507677" cy="4431983"/>
          </a:xfrm>
          <a:prstGeom prst="rect">
            <a:avLst/>
          </a:prstGeom>
          <a:noFill/>
        </p:spPr>
        <p:txBody>
          <a:bodyPr wrap="square" rtlCol="0">
            <a:spAutoFit/>
          </a:bodyPr>
          <a:lstStyle/>
          <a:p>
            <a:pPr>
              <a:spcAft>
                <a:spcPts val="1200"/>
              </a:spcAft>
            </a:pPr>
            <a:r>
              <a:rPr lang="en-US" sz="2200" dirty="0"/>
              <a:t>Remarkable improvements in health and life expectancy occurred from 1800s to 1960s</a:t>
            </a:r>
          </a:p>
          <a:p>
            <a:pPr>
              <a:spcAft>
                <a:spcPts val="1200"/>
              </a:spcAft>
            </a:pPr>
            <a:r>
              <a:rPr lang="en-US" sz="2200" dirty="0"/>
              <a:t>In 1800s, life expectancy at birth was 30 years; many people died in infancy or early childhood</a:t>
            </a:r>
            <a:endParaRPr lang="en-ID" sz="2200" dirty="0"/>
          </a:p>
          <a:p>
            <a:pPr>
              <a:spcAft>
                <a:spcPts val="1200"/>
              </a:spcAft>
            </a:pPr>
            <a:r>
              <a:rPr lang="en-ID" sz="2200" dirty="0"/>
              <a:t>From1960 to 2008, life expectancy worldwide increased from 50 to 69 years. For low income countries the increase was from 44 to 67 years</a:t>
            </a:r>
          </a:p>
          <a:p>
            <a:pPr>
              <a:spcAft>
                <a:spcPts val="1200"/>
              </a:spcAft>
            </a:pPr>
            <a:r>
              <a:rPr lang="en-ID" sz="2200" dirty="0"/>
              <a:t>However HIV/AIDS decreased life expectancy in Africa. Other decline in life expectancy: Russia in 1990s (64 years to 58 years)</a:t>
            </a:r>
          </a:p>
          <a:p>
            <a:pPr>
              <a:spcAft>
                <a:spcPts val="1200"/>
              </a:spcAft>
            </a:pPr>
            <a:endParaRPr lang="en-US" sz="2200" dirty="0"/>
          </a:p>
        </p:txBody>
      </p:sp>
      <p:pic>
        <p:nvPicPr>
          <p:cNvPr id="2050" name="Picture 2" descr="Considerations for School-Related Public Health Measures in the Context of  COVID-19 | UNICEF">
            <a:extLst>
              <a:ext uri="{FF2B5EF4-FFF2-40B4-BE49-F238E27FC236}">
                <a16:creationId xmlns:a16="http://schemas.microsoft.com/office/drawing/2014/main" id="{19C63E09-7658-4952-A60B-B6CDFDC01A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8871" y="1853754"/>
            <a:ext cx="3843130" cy="255742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uxDev - News">
            <a:extLst>
              <a:ext uri="{FF2B5EF4-FFF2-40B4-BE49-F238E27FC236}">
                <a16:creationId xmlns:a16="http://schemas.microsoft.com/office/drawing/2014/main" id="{131A1E4A-F569-475B-BC04-2AB2124633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170"/>
          <a:stretch/>
        </p:blipFill>
        <p:spPr bwMode="auto">
          <a:xfrm>
            <a:off x="8348871" y="4380341"/>
            <a:ext cx="3843129" cy="2477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245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48CF-0590-4FEE-8FD0-0F466AA99102}"/>
              </a:ext>
            </a:extLst>
          </p:cNvPr>
          <p:cNvSpPr>
            <a:spLocks noGrp="1"/>
          </p:cNvSpPr>
          <p:nvPr>
            <p:ph type="title"/>
          </p:nvPr>
        </p:nvSpPr>
        <p:spPr/>
        <p:txBody>
          <a:bodyPr/>
          <a:lstStyle/>
          <a:p>
            <a:r>
              <a:rPr lang="en-US" dirty="0"/>
              <a:t>Epidemiologic transition</a:t>
            </a:r>
            <a:endParaRPr lang="en-ID" dirty="0"/>
          </a:p>
        </p:txBody>
      </p:sp>
      <p:sp>
        <p:nvSpPr>
          <p:cNvPr id="3" name="Slide Number Placeholder 2">
            <a:extLst>
              <a:ext uri="{FF2B5EF4-FFF2-40B4-BE49-F238E27FC236}">
                <a16:creationId xmlns:a16="http://schemas.microsoft.com/office/drawing/2014/main" id="{A48E9E4C-F793-4BBF-8354-FACE6098DADA}"/>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4" name="TextBox 3">
            <a:extLst>
              <a:ext uri="{FF2B5EF4-FFF2-40B4-BE49-F238E27FC236}">
                <a16:creationId xmlns:a16="http://schemas.microsoft.com/office/drawing/2014/main" id="{F697AB0C-903B-4818-BAD3-62BB97499CC2}"/>
              </a:ext>
            </a:extLst>
          </p:cNvPr>
          <p:cNvSpPr txBox="1"/>
          <p:nvPr/>
        </p:nvSpPr>
        <p:spPr>
          <a:xfrm>
            <a:off x="1451579" y="1853754"/>
            <a:ext cx="5136543" cy="4062651"/>
          </a:xfrm>
          <a:prstGeom prst="rect">
            <a:avLst/>
          </a:prstGeom>
          <a:noFill/>
        </p:spPr>
        <p:txBody>
          <a:bodyPr wrap="square" rtlCol="0">
            <a:spAutoFit/>
          </a:bodyPr>
          <a:lstStyle/>
          <a:p>
            <a:pPr>
              <a:spcAft>
                <a:spcPts val="1200"/>
              </a:spcAft>
            </a:pPr>
            <a:r>
              <a:rPr lang="en-US" sz="2200" dirty="0"/>
              <a:t>Dramatic improvements in life expectancy and reductions in infant and child mortality during the past century resulted in dramatic demographic and socioeconomic changes (e.g., lower fertility rates, decline in death rates and slower rates of population growth)</a:t>
            </a:r>
          </a:p>
          <a:p>
            <a:pPr>
              <a:spcAft>
                <a:spcPts val="1200"/>
              </a:spcAft>
            </a:pPr>
            <a:r>
              <a:rPr lang="en-US" sz="2200" dirty="0"/>
              <a:t>As societies age  and health improves the pattern of disease and causes of death shift in a predictable pattern.</a:t>
            </a:r>
          </a:p>
          <a:p>
            <a:endParaRPr lang="en-ID" dirty="0"/>
          </a:p>
        </p:txBody>
      </p:sp>
      <p:pic>
        <p:nvPicPr>
          <p:cNvPr id="3074" name="Picture 2" descr="PHI Mother raising 4 children - RNDM">
            <a:extLst>
              <a:ext uri="{FF2B5EF4-FFF2-40B4-BE49-F238E27FC236}">
                <a16:creationId xmlns:a16="http://schemas.microsoft.com/office/drawing/2014/main" id="{9D346B5F-C107-475D-9C0A-081CE02636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626" y="1853754"/>
            <a:ext cx="3750653" cy="5007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115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574D549-1B1B-4260-A718-95035B878CBF}"/>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4" name="Title 1">
            <a:extLst>
              <a:ext uri="{FF2B5EF4-FFF2-40B4-BE49-F238E27FC236}">
                <a16:creationId xmlns:a16="http://schemas.microsoft.com/office/drawing/2014/main" id="{9EAEAE9E-CA1F-4785-AC09-1D79952F2D12}"/>
              </a:ext>
            </a:extLst>
          </p:cNvPr>
          <p:cNvSpPr>
            <a:spLocks noGrp="1"/>
          </p:cNvSpPr>
          <p:nvPr>
            <p:ph type="title"/>
          </p:nvPr>
        </p:nvSpPr>
        <p:spPr>
          <a:xfrm>
            <a:off x="1450975" y="804863"/>
            <a:ext cx="9604375" cy="1049337"/>
          </a:xfrm>
        </p:spPr>
        <p:txBody>
          <a:bodyPr/>
          <a:lstStyle/>
          <a:p>
            <a:r>
              <a:rPr lang="en-US" dirty="0"/>
              <a:t>Epidemiologic transition</a:t>
            </a:r>
            <a:endParaRPr lang="en-ID" dirty="0"/>
          </a:p>
        </p:txBody>
      </p:sp>
      <p:sp>
        <p:nvSpPr>
          <p:cNvPr id="5" name="TextBox 4">
            <a:extLst>
              <a:ext uri="{FF2B5EF4-FFF2-40B4-BE49-F238E27FC236}">
                <a16:creationId xmlns:a16="http://schemas.microsoft.com/office/drawing/2014/main" id="{9B8363FA-5AA1-4732-B669-3FD6454CAC91}"/>
              </a:ext>
            </a:extLst>
          </p:cNvPr>
          <p:cNvSpPr txBox="1"/>
          <p:nvPr/>
        </p:nvSpPr>
        <p:spPr>
          <a:xfrm>
            <a:off x="1395315" y="1854200"/>
            <a:ext cx="6993311" cy="4770537"/>
          </a:xfrm>
          <a:prstGeom prst="rect">
            <a:avLst/>
          </a:prstGeom>
          <a:noFill/>
        </p:spPr>
        <p:txBody>
          <a:bodyPr wrap="square" rtlCol="0">
            <a:spAutoFit/>
          </a:bodyPr>
          <a:lstStyle/>
          <a:p>
            <a:r>
              <a:rPr lang="en-US" sz="2200" dirty="0"/>
              <a:t>Age of pestilence and famine: Common throughout human history, with wars and conflict, characterized by malnutrition, and diseases associated with unsanitary and unhygienic conditions</a:t>
            </a:r>
          </a:p>
          <a:p>
            <a:endParaRPr lang="en-US" sz="2200" dirty="0"/>
          </a:p>
          <a:p>
            <a:r>
              <a:rPr lang="en-US" sz="2200" dirty="0"/>
              <a:t>Age of receding pandemics: pestilence and famine declined, death rates decline, life expectancy increased. Heart disease and cancer become common</a:t>
            </a:r>
          </a:p>
          <a:p>
            <a:endParaRPr lang="en-US" sz="2200" dirty="0"/>
          </a:p>
          <a:p>
            <a:r>
              <a:rPr lang="en-US" sz="2200" dirty="0"/>
              <a:t>Age of degenerative and man-made diseases: mortality rates are low; heart disease, diabetes, hypertension, cancer as well environmental; diseases such as those caused by pollution</a:t>
            </a:r>
          </a:p>
          <a:p>
            <a:endParaRPr lang="en-US" sz="2200" dirty="0"/>
          </a:p>
          <a:p>
            <a:endParaRPr lang="en-ID" dirty="0"/>
          </a:p>
        </p:txBody>
      </p:sp>
      <p:pic>
        <p:nvPicPr>
          <p:cNvPr id="5122" name="Picture 2" descr="War, Famine, Pestilence, &amp; Earthquakes Matthew 24: 7 &amp; 8 | End Times  Tribulation Watch">
            <a:extLst>
              <a:ext uri="{FF2B5EF4-FFF2-40B4-BE49-F238E27FC236}">
                <a16:creationId xmlns:a16="http://schemas.microsoft.com/office/drawing/2014/main" id="{FA8B49EB-DCB8-4D52-ABBE-4EB7F36280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0240" y="1854200"/>
            <a:ext cx="3531760" cy="27178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nterview: What an Aging and Shrinking Population Means for Japan | Asia  Society">
            <a:extLst>
              <a:ext uri="{FF2B5EF4-FFF2-40B4-BE49-F238E27FC236}">
                <a16:creationId xmlns:a16="http://schemas.microsoft.com/office/drawing/2014/main" id="{D4B3CC70-0FC4-4FA9-91E5-B0141370DB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0241" y="4571999"/>
            <a:ext cx="3531760" cy="2263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443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DAE1E-094F-4090-B3B9-E0BCD4B9F452}"/>
              </a:ext>
            </a:extLst>
          </p:cNvPr>
          <p:cNvSpPr>
            <a:spLocks noGrp="1"/>
          </p:cNvSpPr>
          <p:nvPr>
            <p:ph type="title"/>
          </p:nvPr>
        </p:nvSpPr>
        <p:spPr/>
        <p:txBody>
          <a:bodyPr/>
          <a:lstStyle/>
          <a:p>
            <a:r>
              <a:rPr lang="en-US" dirty="0"/>
              <a:t>Determinants of improved health</a:t>
            </a:r>
            <a:endParaRPr lang="en-ID" dirty="0"/>
          </a:p>
        </p:txBody>
      </p:sp>
      <p:sp>
        <p:nvSpPr>
          <p:cNvPr id="3" name="Slide Number Placeholder 2">
            <a:extLst>
              <a:ext uri="{FF2B5EF4-FFF2-40B4-BE49-F238E27FC236}">
                <a16:creationId xmlns:a16="http://schemas.microsoft.com/office/drawing/2014/main" id="{529F7EC7-352D-46A3-AF16-D58E3C4E8288}"/>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4" name="TextBox 3">
            <a:extLst>
              <a:ext uri="{FF2B5EF4-FFF2-40B4-BE49-F238E27FC236}">
                <a16:creationId xmlns:a16="http://schemas.microsoft.com/office/drawing/2014/main" id="{6D112ADA-3A38-461D-9A7A-503B8696A4B1}"/>
              </a:ext>
            </a:extLst>
          </p:cNvPr>
          <p:cNvSpPr txBox="1"/>
          <p:nvPr/>
        </p:nvSpPr>
        <p:spPr>
          <a:xfrm>
            <a:off x="1451579" y="1897699"/>
            <a:ext cx="6618995" cy="5262979"/>
          </a:xfrm>
          <a:prstGeom prst="rect">
            <a:avLst/>
          </a:prstGeom>
          <a:noFill/>
        </p:spPr>
        <p:txBody>
          <a:bodyPr wrap="square" rtlCol="0">
            <a:spAutoFit/>
          </a:bodyPr>
          <a:lstStyle/>
          <a:p>
            <a:pPr>
              <a:spcAft>
                <a:spcPts val="1200"/>
              </a:spcAft>
            </a:pPr>
            <a:r>
              <a:rPr lang="en-US" sz="2200" dirty="0"/>
              <a:t>Improved health and increases in life expectancy are due to several factors. </a:t>
            </a:r>
          </a:p>
          <a:p>
            <a:pPr>
              <a:spcAft>
                <a:spcPts val="1200"/>
              </a:spcAft>
            </a:pPr>
            <a:r>
              <a:rPr lang="en-US" sz="2200" dirty="0"/>
              <a:t>Major improvements in agriculture and food distribution in Europe led to the disappearance of famine and starvation </a:t>
            </a:r>
          </a:p>
          <a:p>
            <a:pPr>
              <a:spcAft>
                <a:spcPts val="1200"/>
              </a:spcAft>
            </a:pPr>
            <a:r>
              <a:rPr lang="en-US" sz="2200" dirty="0"/>
              <a:t>As incomes increase, people are able to increase spending on a range of goods and services that directly or indirectly improve health (fitness, healthy living, knowledge). Government are able to build hospitals and other health facilities.</a:t>
            </a:r>
          </a:p>
          <a:p>
            <a:pPr>
              <a:spcAft>
                <a:spcPts val="1200"/>
              </a:spcAft>
            </a:pPr>
            <a:r>
              <a:rPr lang="en-US" sz="2200" dirty="0"/>
              <a:t>Improved health leads to improved productivity. </a:t>
            </a:r>
          </a:p>
          <a:p>
            <a:endParaRPr lang="en-US" dirty="0"/>
          </a:p>
          <a:p>
            <a:endParaRPr lang="en-US" dirty="0"/>
          </a:p>
          <a:p>
            <a:endParaRPr lang="en-ID" dirty="0"/>
          </a:p>
        </p:txBody>
      </p:sp>
      <p:pic>
        <p:nvPicPr>
          <p:cNvPr id="6146" name="Picture 2" descr="Nestlé to reveal how to meet the needs of China's rapidly ageing population  at Healthy Ageing APAC Summit">
            <a:extLst>
              <a:ext uri="{FF2B5EF4-FFF2-40B4-BE49-F238E27FC236}">
                <a16:creationId xmlns:a16="http://schemas.microsoft.com/office/drawing/2014/main" id="{206BE6AD-2B8B-4E73-910A-61D4AB7D9B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741" y="1853754"/>
            <a:ext cx="4165259" cy="234034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remium Photo | 2 elderly women in asia are presenting their happiness  together.">
            <a:extLst>
              <a:ext uri="{FF2B5EF4-FFF2-40B4-BE49-F238E27FC236}">
                <a16:creationId xmlns:a16="http://schemas.microsoft.com/office/drawing/2014/main" id="{FCB59A34-FA6E-43C7-B7E9-9AD855096D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6741" y="4194101"/>
            <a:ext cx="4165259" cy="2663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043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37893-407C-45A7-B93C-937CB86C28E2}"/>
              </a:ext>
            </a:extLst>
          </p:cNvPr>
          <p:cNvSpPr>
            <a:spLocks noGrp="1"/>
          </p:cNvSpPr>
          <p:nvPr>
            <p:ph type="title"/>
          </p:nvPr>
        </p:nvSpPr>
        <p:spPr/>
        <p:txBody>
          <a:bodyPr/>
          <a:lstStyle/>
          <a:p>
            <a:r>
              <a:rPr lang="en-US" dirty="0"/>
              <a:t>THREE CRITICAL </a:t>
            </a:r>
            <a:r>
              <a:rPr lang="en-US" dirty="0" err="1"/>
              <a:t>DIseases</a:t>
            </a:r>
            <a:endParaRPr lang="en-ID" dirty="0"/>
          </a:p>
        </p:txBody>
      </p:sp>
      <p:sp>
        <p:nvSpPr>
          <p:cNvPr id="3" name="Slide Number Placeholder 2">
            <a:extLst>
              <a:ext uri="{FF2B5EF4-FFF2-40B4-BE49-F238E27FC236}">
                <a16:creationId xmlns:a16="http://schemas.microsoft.com/office/drawing/2014/main" id="{6312AB65-5BB0-4D7A-980E-0767657EB292}"/>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4" name="TextBox 3">
            <a:extLst>
              <a:ext uri="{FF2B5EF4-FFF2-40B4-BE49-F238E27FC236}">
                <a16:creationId xmlns:a16="http://schemas.microsoft.com/office/drawing/2014/main" id="{7DA99818-9F01-42F3-A78F-30AA17E3100D}"/>
              </a:ext>
            </a:extLst>
          </p:cNvPr>
          <p:cNvSpPr txBox="1"/>
          <p:nvPr/>
        </p:nvSpPr>
        <p:spPr>
          <a:xfrm>
            <a:off x="1415313" y="2017445"/>
            <a:ext cx="4837903" cy="1508105"/>
          </a:xfrm>
          <a:prstGeom prst="rect">
            <a:avLst/>
          </a:prstGeom>
          <a:noFill/>
        </p:spPr>
        <p:txBody>
          <a:bodyPr wrap="square" rtlCol="0">
            <a:spAutoFit/>
          </a:bodyPr>
          <a:lstStyle/>
          <a:p>
            <a:pPr>
              <a:spcAft>
                <a:spcPts val="1200"/>
              </a:spcAft>
            </a:pPr>
            <a:r>
              <a:rPr lang="en-US" sz="2400" dirty="0"/>
              <a:t>HIV/AIDS</a:t>
            </a:r>
          </a:p>
          <a:p>
            <a:pPr>
              <a:spcAft>
                <a:spcPts val="1200"/>
              </a:spcAft>
            </a:pPr>
            <a:r>
              <a:rPr lang="en-US" sz="2400" dirty="0"/>
              <a:t>Malaria</a:t>
            </a:r>
          </a:p>
          <a:p>
            <a:pPr>
              <a:spcAft>
                <a:spcPts val="1200"/>
              </a:spcAft>
            </a:pPr>
            <a:r>
              <a:rPr lang="en-US" sz="2400" dirty="0"/>
              <a:t>Tuberculosis</a:t>
            </a:r>
            <a:endParaRPr lang="en-ID" sz="2400" dirty="0"/>
          </a:p>
        </p:txBody>
      </p:sp>
      <p:pic>
        <p:nvPicPr>
          <p:cNvPr id="1026" name="Picture 2" descr="HIV - Wikipedia">
            <a:extLst>
              <a:ext uri="{FF2B5EF4-FFF2-40B4-BE49-F238E27FC236}">
                <a16:creationId xmlns:a16="http://schemas.microsoft.com/office/drawing/2014/main" id="{994B1323-405D-4C66-8076-C494DCC9706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338"/>
          <a:stretch/>
        </p:blipFill>
        <p:spPr bwMode="auto">
          <a:xfrm>
            <a:off x="8245503" y="0"/>
            <a:ext cx="3946497" cy="23723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laria">
            <a:extLst>
              <a:ext uri="{FF2B5EF4-FFF2-40B4-BE49-F238E27FC236}">
                <a16:creationId xmlns:a16="http://schemas.microsoft.com/office/drawing/2014/main" id="{D44B7798-537C-4EF5-B189-C3DBB50934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24" r="10518"/>
          <a:stretch/>
        </p:blipFill>
        <p:spPr bwMode="auto">
          <a:xfrm>
            <a:off x="8245503" y="2372361"/>
            <a:ext cx="3946497" cy="22370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istory of Tuberculosis">
            <a:extLst>
              <a:ext uri="{FF2B5EF4-FFF2-40B4-BE49-F238E27FC236}">
                <a16:creationId xmlns:a16="http://schemas.microsoft.com/office/drawing/2014/main" id="{35687232-A5E2-4C11-A746-E03F925798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5503" y="4622340"/>
            <a:ext cx="3946498" cy="226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12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0AD14-484E-410F-A2FB-ADA730981C9D}"/>
              </a:ext>
            </a:extLst>
          </p:cNvPr>
          <p:cNvSpPr>
            <a:spLocks noGrp="1"/>
          </p:cNvSpPr>
          <p:nvPr>
            <p:ph type="title"/>
          </p:nvPr>
        </p:nvSpPr>
        <p:spPr/>
        <p:txBody>
          <a:bodyPr/>
          <a:lstStyle/>
          <a:p>
            <a:r>
              <a:rPr lang="en-US" dirty="0"/>
              <a:t>HIV/AIDS</a:t>
            </a:r>
            <a:endParaRPr lang="en-ID" dirty="0"/>
          </a:p>
        </p:txBody>
      </p:sp>
      <p:sp>
        <p:nvSpPr>
          <p:cNvPr id="3" name="Slide Number Placeholder 2">
            <a:extLst>
              <a:ext uri="{FF2B5EF4-FFF2-40B4-BE49-F238E27FC236}">
                <a16:creationId xmlns:a16="http://schemas.microsoft.com/office/drawing/2014/main" id="{20A11C77-A266-4FE2-A55F-A320CD6C0DB2}"/>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4" name="TextBox 3">
            <a:extLst>
              <a:ext uri="{FF2B5EF4-FFF2-40B4-BE49-F238E27FC236}">
                <a16:creationId xmlns:a16="http://schemas.microsoft.com/office/drawing/2014/main" id="{9175BC7C-EDD3-46F7-A8EF-890DAD25EF98}"/>
              </a:ext>
            </a:extLst>
          </p:cNvPr>
          <p:cNvSpPr txBox="1"/>
          <p:nvPr/>
        </p:nvSpPr>
        <p:spPr>
          <a:xfrm>
            <a:off x="1451579" y="1853754"/>
            <a:ext cx="6650800" cy="5047536"/>
          </a:xfrm>
          <a:prstGeom prst="rect">
            <a:avLst/>
          </a:prstGeom>
          <a:noFill/>
        </p:spPr>
        <p:txBody>
          <a:bodyPr wrap="square" rtlCol="0">
            <a:spAutoFit/>
          </a:bodyPr>
          <a:lstStyle/>
          <a:p>
            <a:pPr>
              <a:spcAft>
                <a:spcPts val="1200"/>
              </a:spcAft>
            </a:pPr>
            <a:r>
              <a:rPr lang="en-US" sz="2200" dirty="0"/>
              <a:t>Acquired immunodeficiency syndrome (AIDS) is the final and fatal stage of infection of the human immunodeficiency virus (HIV)</a:t>
            </a:r>
          </a:p>
          <a:p>
            <a:pPr>
              <a:spcAft>
                <a:spcPts val="1200"/>
              </a:spcAft>
            </a:pPr>
            <a:r>
              <a:rPr lang="en-US" sz="2200" dirty="0"/>
              <a:t>Since the AIDS epidemic began in 2013, close to 70 million people have been infected with the virus of which half have died. Sub-Saharan region remains most severely affected, with nearly 1 in every 5 adults affected</a:t>
            </a:r>
          </a:p>
          <a:p>
            <a:pPr>
              <a:spcAft>
                <a:spcPts val="1200"/>
              </a:spcAft>
            </a:pPr>
            <a:r>
              <a:rPr lang="en-US" sz="2200" dirty="0"/>
              <a:t>In recent years steady progress has been made and the number of new infections has decreased steadily</a:t>
            </a:r>
          </a:p>
          <a:p>
            <a:pPr>
              <a:spcAft>
                <a:spcPts val="1200"/>
              </a:spcAft>
            </a:pPr>
            <a:r>
              <a:rPr lang="en-US" sz="2200" dirty="0"/>
              <a:t>Due to better health care and practices for women and children, the rate of decrease has been significant</a:t>
            </a:r>
          </a:p>
          <a:p>
            <a:endParaRPr lang="en-US" sz="2200" dirty="0"/>
          </a:p>
          <a:p>
            <a:endParaRPr lang="en-ID" dirty="0"/>
          </a:p>
        </p:txBody>
      </p:sp>
      <p:pic>
        <p:nvPicPr>
          <p:cNvPr id="5" name="Picture 2" descr="HIV - Wikipedia">
            <a:extLst>
              <a:ext uri="{FF2B5EF4-FFF2-40B4-BE49-F238E27FC236}">
                <a16:creationId xmlns:a16="http://schemas.microsoft.com/office/drawing/2014/main" id="{9FF79836-8CBD-4BB9-A9F8-F539F405C6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338"/>
          <a:stretch/>
        </p:blipFill>
        <p:spPr bwMode="auto">
          <a:xfrm>
            <a:off x="8082683" y="1853754"/>
            <a:ext cx="4045707" cy="2431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35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7D254-7E3E-474E-A543-0FACCE8EF2A0}"/>
              </a:ext>
            </a:extLst>
          </p:cNvPr>
          <p:cNvSpPr>
            <a:spLocks noGrp="1"/>
          </p:cNvSpPr>
          <p:nvPr>
            <p:ph type="title"/>
          </p:nvPr>
        </p:nvSpPr>
        <p:spPr/>
        <p:txBody>
          <a:bodyPr/>
          <a:lstStyle/>
          <a:p>
            <a:r>
              <a:rPr lang="en-US" dirty="0"/>
              <a:t>Government role in health</a:t>
            </a:r>
            <a:endParaRPr lang="en-ID" dirty="0"/>
          </a:p>
        </p:txBody>
      </p:sp>
      <p:sp>
        <p:nvSpPr>
          <p:cNvPr id="3" name="Slide Number Placeholder 2">
            <a:extLst>
              <a:ext uri="{FF2B5EF4-FFF2-40B4-BE49-F238E27FC236}">
                <a16:creationId xmlns:a16="http://schemas.microsoft.com/office/drawing/2014/main" id="{49D336DF-24C1-4CFA-A273-2BB3F9A3241A}"/>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4" name="TextBox 3">
            <a:extLst>
              <a:ext uri="{FF2B5EF4-FFF2-40B4-BE49-F238E27FC236}">
                <a16:creationId xmlns:a16="http://schemas.microsoft.com/office/drawing/2014/main" id="{91E583B3-DF7D-4904-B7C0-561F5ED0BECB}"/>
              </a:ext>
            </a:extLst>
          </p:cNvPr>
          <p:cNvSpPr txBox="1"/>
          <p:nvPr/>
        </p:nvSpPr>
        <p:spPr>
          <a:xfrm>
            <a:off x="1382392" y="1854512"/>
            <a:ext cx="6579184" cy="5847755"/>
          </a:xfrm>
          <a:prstGeom prst="rect">
            <a:avLst/>
          </a:prstGeom>
          <a:noFill/>
        </p:spPr>
        <p:txBody>
          <a:bodyPr wrap="square" rtlCol="0">
            <a:spAutoFit/>
          </a:bodyPr>
          <a:lstStyle/>
          <a:p>
            <a:pPr>
              <a:spcAft>
                <a:spcPts val="1200"/>
              </a:spcAft>
            </a:pPr>
            <a:r>
              <a:rPr lang="en-US" sz="2200" dirty="0"/>
              <a:t>Government plays an important role in health systems:</a:t>
            </a:r>
          </a:p>
          <a:p>
            <a:pPr marL="342900" indent="-342900">
              <a:spcAft>
                <a:spcPts val="1200"/>
              </a:spcAft>
              <a:buFont typeface="Arial" panose="020B0604020202020204" pitchFamily="34" charset="0"/>
              <a:buChar char="•"/>
            </a:pPr>
            <a:r>
              <a:rPr lang="en-US" sz="2200" dirty="0"/>
              <a:t>Since health is central to poverty reduction, government must ensure good policies to ensure the overall health of the population</a:t>
            </a:r>
          </a:p>
          <a:p>
            <a:pPr marL="342900" indent="-342900">
              <a:spcAft>
                <a:spcPts val="1200"/>
              </a:spcAft>
              <a:buFont typeface="Arial" panose="020B0604020202020204" pitchFamily="34" charset="0"/>
              <a:buChar char="•"/>
            </a:pPr>
            <a:r>
              <a:rPr lang="en-US" sz="2200" dirty="0"/>
              <a:t>Households spend relatively little on health because they neglect externalities (such as contagion or spread of disease)</a:t>
            </a:r>
          </a:p>
          <a:p>
            <a:pPr marL="342900" indent="-342900">
              <a:spcAft>
                <a:spcPts val="1200"/>
              </a:spcAft>
              <a:buFont typeface="Arial" panose="020B0604020202020204" pitchFamily="34" charset="0"/>
              <a:buChar char="•"/>
            </a:pPr>
            <a:r>
              <a:rPr lang="en-US" sz="2200" dirty="0"/>
              <a:t>The market is unable and unwilling to invest in health infrastructure and research and development</a:t>
            </a:r>
          </a:p>
          <a:p>
            <a:pPr marL="342900" indent="-342900">
              <a:spcAft>
                <a:spcPts val="1200"/>
              </a:spcAft>
              <a:buFont typeface="Arial" panose="020B0604020202020204" pitchFamily="34" charset="0"/>
              <a:buChar char="•"/>
            </a:pPr>
            <a:r>
              <a:rPr lang="en-US" sz="2200" dirty="0"/>
              <a:t>Public health programs in developing countries have proven successes</a:t>
            </a:r>
          </a:p>
          <a:p>
            <a:pPr marL="342900" indent="-342900">
              <a:spcAft>
                <a:spcPts val="1200"/>
              </a:spcAft>
              <a:buFont typeface="Arial" panose="020B0604020202020204" pitchFamily="34" charset="0"/>
              <a:buChar char="•"/>
            </a:pPr>
            <a:endParaRPr lang="en-US" sz="2200" dirty="0"/>
          </a:p>
          <a:p>
            <a:pPr>
              <a:spcAft>
                <a:spcPts val="1200"/>
              </a:spcAft>
            </a:pPr>
            <a:endParaRPr lang="en-US" sz="2200" dirty="0"/>
          </a:p>
          <a:p>
            <a:endParaRPr lang="en-ID" dirty="0"/>
          </a:p>
        </p:txBody>
      </p:sp>
      <p:pic>
        <p:nvPicPr>
          <p:cNvPr id="8194" name="Picture 2" descr="Asian Elderly HD Stock Images | Shutterstock">
            <a:extLst>
              <a:ext uri="{FF2B5EF4-FFF2-40B4-BE49-F238E27FC236}">
                <a16:creationId xmlns:a16="http://schemas.microsoft.com/office/drawing/2014/main" id="{7079A5F1-13E4-4607-8AB3-BA1420E256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514"/>
          <a:stretch/>
        </p:blipFill>
        <p:spPr bwMode="auto">
          <a:xfrm>
            <a:off x="8305800" y="1853754"/>
            <a:ext cx="3886200" cy="2439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711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941585F-41DE-40A4-9264-025DFE6E8FD4}"/>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itle 1">
            <a:extLst>
              <a:ext uri="{FF2B5EF4-FFF2-40B4-BE49-F238E27FC236}">
                <a16:creationId xmlns:a16="http://schemas.microsoft.com/office/drawing/2014/main" id="{BF0BE9C2-7C11-4A8D-9DA7-23E67F0066F8}"/>
              </a:ext>
            </a:extLst>
          </p:cNvPr>
          <p:cNvSpPr>
            <a:spLocks noGrp="1"/>
          </p:cNvSpPr>
          <p:nvPr>
            <p:ph type="title"/>
          </p:nvPr>
        </p:nvSpPr>
        <p:spPr>
          <a:xfrm>
            <a:off x="1450975" y="804863"/>
            <a:ext cx="9604375" cy="1049337"/>
          </a:xfrm>
        </p:spPr>
        <p:txBody>
          <a:bodyPr/>
          <a:lstStyle/>
          <a:p>
            <a:r>
              <a:rPr lang="en-US" dirty="0"/>
              <a:t>summary</a:t>
            </a:r>
            <a:endParaRPr lang="en-ID" dirty="0"/>
          </a:p>
        </p:txBody>
      </p:sp>
      <p:sp>
        <p:nvSpPr>
          <p:cNvPr id="2" name="TextBox 1">
            <a:extLst>
              <a:ext uri="{FF2B5EF4-FFF2-40B4-BE49-F238E27FC236}">
                <a16:creationId xmlns:a16="http://schemas.microsoft.com/office/drawing/2014/main" id="{879EBD76-3401-4968-9748-5A66058F009C}"/>
              </a:ext>
            </a:extLst>
          </p:cNvPr>
          <p:cNvSpPr txBox="1"/>
          <p:nvPr/>
        </p:nvSpPr>
        <p:spPr>
          <a:xfrm>
            <a:off x="1374671" y="1854200"/>
            <a:ext cx="9756982" cy="3939540"/>
          </a:xfrm>
          <a:prstGeom prst="rect">
            <a:avLst/>
          </a:prstGeom>
          <a:noFill/>
        </p:spPr>
        <p:txBody>
          <a:bodyPr wrap="square" rtlCol="0">
            <a:spAutoFit/>
          </a:bodyPr>
          <a:lstStyle/>
          <a:p>
            <a:pPr>
              <a:spcAft>
                <a:spcPts val="1200"/>
              </a:spcAft>
            </a:pPr>
            <a:r>
              <a:rPr lang="en-US" sz="2200" dirty="0"/>
              <a:t>Life expectancy is among the most common measures for assessing health outcomes</a:t>
            </a:r>
          </a:p>
          <a:p>
            <a:pPr>
              <a:spcAft>
                <a:spcPts val="1200"/>
              </a:spcAft>
            </a:pPr>
            <a:r>
              <a:rPr lang="en-US" sz="2200" dirty="0"/>
              <a:t>Since the 1950s the gap in life expectancy between nations, unlike the gap in per capita outcomes has fallen rapidly</a:t>
            </a:r>
          </a:p>
          <a:p>
            <a:pPr>
              <a:spcAft>
                <a:spcPts val="1200"/>
              </a:spcAft>
            </a:pPr>
            <a:r>
              <a:rPr lang="en-US" sz="2200" dirty="0"/>
              <a:t>In many developing countries where life expectancy has risen and fertility fallen, the age structure has structure of population has changed, and so has the pattern in disease. </a:t>
            </a:r>
          </a:p>
          <a:p>
            <a:pPr>
              <a:spcAft>
                <a:spcPts val="1200"/>
              </a:spcAft>
            </a:pPr>
            <a:r>
              <a:rPr lang="en-US" sz="2200" dirty="0"/>
              <a:t>An epidemiologic transition has occurred whereby in developed nations, heart disease, noncommunicable disease are leading causes of death, replacing communicable diseases. Developing countries are following this pattern. </a:t>
            </a:r>
            <a:endParaRPr lang="en-ID" sz="2200" dirty="0"/>
          </a:p>
        </p:txBody>
      </p:sp>
    </p:spTree>
    <p:extLst>
      <p:ext uri="{BB962C8B-B14F-4D97-AF65-F5344CB8AC3E}">
        <p14:creationId xmlns:p14="http://schemas.microsoft.com/office/powerpoint/2010/main" val="14142545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9574AF8-E58A-4989-9C70-79AC38B7508F}"/>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4" name="Title 1">
            <a:extLst>
              <a:ext uri="{FF2B5EF4-FFF2-40B4-BE49-F238E27FC236}">
                <a16:creationId xmlns:a16="http://schemas.microsoft.com/office/drawing/2014/main" id="{99DFA886-FDBD-4602-9AAF-635BB84E14FD}"/>
              </a:ext>
            </a:extLst>
          </p:cNvPr>
          <p:cNvSpPr>
            <a:spLocks noGrp="1"/>
          </p:cNvSpPr>
          <p:nvPr>
            <p:ph type="title"/>
          </p:nvPr>
        </p:nvSpPr>
        <p:spPr>
          <a:xfrm>
            <a:off x="1450975" y="804863"/>
            <a:ext cx="9604375" cy="1049337"/>
          </a:xfrm>
        </p:spPr>
        <p:txBody>
          <a:bodyPr/>
          <a:lstStyle/>
          <a:p>
            <a:r>
              <a:rPr lang="en-US" dirty="0"/>
              <a:t>summary</a:t>
            </a:r>
            <a:endParaRPr lang="en-ID" dirty="0"/>
          </a:p>
        </p:txBody>
      </p:sp>
      <p:sp>
        <p:nvSpPr>
          <p:cNvPr id="5" name="TextBox 4">
            <a:extLst>
              <a:ext uri="{FF2B5EF4-FFF2-40B4-BE49-F238E27FC236}">
                <a16:creationId xmlns:a16="http://schemas.microsoft.com/office/drawing/2014/main" id="{CA1297BA-2D38-42CD-BC5B-349E48FC701E}"/>
              </a:ext>
            </a:extLst>
          </p:cNvPr>
          <p:cNvSpPr txBox="1"/>
          <p:nvPr/>
        </p:nvSpPr>
        <p:spPr>
          <a:xfrm>
            <a:off x="1450975" y="1904907"/>
            <a:ext cx="9684688" cy="3785652"/>
          </a:xfrm>
          <a:prstGeom prst="rect">
            <a:avLst/>
          </a:prstGeom>
          <a:noFill/>
        </p:spPr>
        <p:txBody>
          <a:bodyPr wrap="square" rtlCol="0">
            <a:spAutoFit/>
          </a:bodyPr>
          <a:lstStyle/>
          <a:p>
            <a:pPr>
              <a:spcAft>
                <a:spcPts val="1200"/>
              </a:spcAft>
            </a:pPr>
            <a:r>
              <a:rPr lang="en-US" sz="2200" dirty="0"/>
              <a:t>Improving health and rising levels of per capita income are strongly correlated. Access to clean water and sanitation, vaccination programs, and awareness education programs for women, significantly improve public health</a:t>
            </a:r>
          </a:p>
          <a:p>
            <a:pPr>
              <a:spcAft>
                <a:spcPts val="1200"/>
              </a:spcAft>
            </a:pPr>
            <a:r>
              <a:rPr lang="en-US" sz="2200" dirty="0"/>
              <a:t>Infectious diseases continue to plague less developed countries. Most common are HIV/AIDS, malaria and tuberculosis </a:t>
            </a:r>
          </a:p>
          <a:p>
            <a:r>
              <a:rPr lang="en-US" sz="2200" dirty="0"/>
              <a:t>The challenge of the 21</a:t>
            </a:r>
            <a:r>
              <a:rPr lang="en-US" sz="2200" baseline="30000" dirty="0"/>
              <a:t>st</a:t>
            </a:r>
            <a:r>
              <a:rPr lang="en-US" sz="2200" dirty="0"/>
              <a:t> century will be for low and middle income countries to win the battle against both old and new infectious diseases, address the prevalence of chronic noncommunicable diseases associated with higher incomes</a:t>
            </a:r>
          </a:p>
          <a:p>
            <a:endParaRPr lang="en-US" sz="2200" dirty="0"/>
          </a:p>
          <a:p>
            <a:endParaRPr lang="en-ID" sz="2200" dirty="0"/>
          </a:p>
        </p:txBody>
      </p:sp>
    </p:spTree>
    <p:extLst>
      <p:ext uri="{BB962C8B-B14F-4D97-AF65-F5344CB8AC3E}">
        <p14:creationId xmlns:p14="http://schemas.microsoft.com/office/powerpoint/2010/main" val="247712166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586</TotalTime>
  <Words>956</Words>
  <Application>Microsoft Office PowerPoint</Application>
  <PresentationFormat>Widescreen</PresentationFormat>
  <Paragraphs>97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-apple-system</vt:lpstr>
      <vt:lpstr>Arial</vt:lpstr>
      <vt:lpstr>Calibri</vt:lpstr>
      <vt:lpstr>Gill Sans MT</vt:lpstr>
      <vt:lpstr>Gallery</vt:lpstr>
      <vt:lpstr>Health sector development</vt:lpstr>
      <vt:lpstr>What is health?</vt:lpstr>
      <vt:lpstr>Under-5 mortality rate</vt:lpstr>
      <vt:lpstr>Life expectancy</vt:lpstr>
      <vt:lpstr>Two Countries, Contrasting statistics</vt:lpstr>
      <vt:lpstr>Two Countries, Contrasting statistics</vt:lpstr>
      <vt:lpstr>Transitions in global health</vt:lpstr>
      <vt:lpstr>Epidemiologic transition</vt:lpstr>
      <vt:lpstr>Epidemiologic transition</vt:lpstr>
      <vt:lpstr>Determinants of improved health</vt:lpstr>
      <vt:lpstr>THREE CRITICAL DIseases</vt:lpstr>
      <vt:lpstr>HIV/AIDS</vt:lpstr>
      <vt:lpstr>Government role in health</vt:lpstr>
      <vt:lpstr>summary</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Agriculture development: policies and institutions</dc:title>
  <dc:creator>januar hakim</dc:creator>
  <cp:lastModifiedBy>januar hakim</cp:lastModifiedBy>
  <cp:revision>50</cp:revision>
  <dcterms:created xsi:type="dcterms:W3CDTF">2021-02-20T14:59:18Z</dcterms:created>
  <dcterms:modified xsi:type="dcterms:W3CDTF">2021-03-04T01:21:54Z</dcterms:modified>
</cp:coreProperties>
</file>