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 id="2147483732" r:id="rId2"/>
    <p:sldMasterId id="2147483744" r:id="rId3"/>
  </p:sldMasterIdLst>
  <p:notesMasterIdLst>
    <p:notesMasterId r:id="rId64"/>
  </p:notesMasterIdLst>
  <p:sldIdLst>
    <p:sldId id="256" r:id="rId4"/>
    <p:sldId id="331" r:id="rId5"/>
    <p:sldId id="394" r:id="rId6"/>
    <p:sldId id="261" r:id="rId7"/>
    <p:sldId id="330" r:id="rId8"/>
    <p:sldId id="392" r:id="rId9"/>
    <p:sldId id="262" r:id="rId10"/>
    <p:sldId id="393" r:id="rId11"/>
    <p:sldId id="265" r:id="rId12"/>
    <p:sldId id="368" r:id="rId13"/>
    <p:sldId id="266" r:id="rId14"/>
    <p:sldId id="267" r:id="rId15"/>
    <p:sldId id="268" r:id="rId16"/>
    <p:sldId id="269" r:id="rId17"/>
    <p:sldId id="271" r:id="rId18"/>
    <p:sldId id="272" r:id="rId19"/>
    <p:sldId id="294" r:id="rId20"/>
    <p:sldId id="277" r:id="rId21"/>
    <p:sldId id="279" r:id="rId22"/>
    <p:sldId id="281" r:id="rId23"/>
    <p:sldId id="282" r:id="rId24"/>
    <p:sldId id="287" r:id="rId25"/>
    <p:sldId id="288" r:id="rId26"/>
    <p:sldId id="333" r:id="rId27"/>
    <p:sldId id="334" r:id="rId28"/>
    <p:sldId id="335" r:id="rId29"/>
    <p:sldId id="336" r:id="rId30"/>
    <p:sldId id="337" r:id="rId31"/>
    <p:sldId id="338" r:id="rId32"/>
    <p:sldId id="339" r:id="rId33"/>
    <p:sldId id="340" r:id="rId34"/>
    <p:sldId id="341" r:id="rId35"/>
    <p:sldId id="342" r:id="rId36"/>
    <p:sldId id="344" r:id="rId37"/>
    <p:sldId id="345" r:id="rId38"/>
    <p:sldId id="346" r:id="rId39"/>
    <p:sldId id="348" r:id="rId40"/>
    <p:sldId id="349" r:id="rId41"/>
    <p:sldId id="350" r:id="rId42"/>
    <p:sldId id="351" r:id="rId43"/>
    <p:sldId id="353" r:id="rId44"/>
    <p:sldId id="354" r:id="rId45"/>
    <p:sldId id="357" r:id="rId46"/>
    <p:sldId id="369" r:id="rId47"/>
    <p:sldId id="370" r:id="rId48"/>
    <p:sldId id="371" r:id="rId49"/>
    <p:sldId id="374" r:id="rId50"/>
    <p:sldId id="375" r:id="rId51"/>
    <p:sldId id="376" r:id="rId52"/>
    <p:sldId id="390" r:id="rId53"/>
    <p:sldId id="385" r:id="rId54"/>
    <p:sldId id="386" r:id="rId55"/>
    <p:sldId id="377" r:id="rId56"/>
    <p:sldId id="378" r:id="rId57"/>
    <p:sldId id="379" r:id="rId58"/>
    <p:sldId id="380" r:id="rId59"/>
    <p:sldId id="381" r:id="rId60"/>
    <p:sldId id="387" r:id="rId61"/>
    <p:sldId id="389" r:id="rId62"/>
    <p:sldId id="395" r:id="rId63"/>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FF"/>
    <a:srgbClr val="F32503"/>
    <a:srgbClr val="FFFFCC"/>
    <a:srgbClr val="90FAA2"/>
    <a:srgbClr val="FED2EB"/>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89427" autoAdjust="0"/>
  </p:normalViewPr>
  <p:slideViewPr>
    <p:cSldViewPr>
      <p:cViewPr>
        <p:scale>
          <a:sx n="60" d="100"/>
          <a:sy n="60" d="100"/>
        </p:scale>
        <p:origin x="-1638" y="-20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05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7CD436-431E-46EA-8A49-E83899383770}" type="datetimeFigureOut">
              <a:rPr lang="th-TH" smtClean="0"/>
              <a:pPr/>
              <a:t>31/07/59</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C30BB1-4780-445D-A352-3C445CD1AA2E}" type="slidenum">
              <a:rPr lang="th-TH" smtClean="0"/>
              <a:pPr/>
              <a:t>‹#›</a:t>
            </a:fld>
            <a:endParaRPr lang="th-TH"/>
          </a:p>
        </p:txBody>
      </p:sp>
    </p:spTree>
    <p:extLst>
      <p:ext uri="{BB962C8B-B14F-4D97-AF65-F5344CB8AC3E}">
        <p14:creationId xmlns:p14="http://schemas.microsoft.com/office/powerpoint/2010/main" val="229948308"/>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MOU = Memorandum of Understanding.</a:t>
            </a:r>
            <a:r>
              <a:rPr lang="en-US" baseline="0" dirty="0" smtClean="0"/>
              <a:t> With Laos in October 2002, with Cambodia and Myanmar in 2003, May and June.</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2</a:t>
            </a:fld>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228,365 = 733,603 in Dec 2012 – 505,238 in Dec 2011</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5</a:t>
            </a:fld>
            <a:endParaRPr lang="th-T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228,365 = 733,603 in Dec 2012 – 505,238 in Dec 2011</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6</a:t>
            </a:fld>
            <a:endParaRPr lang="th-T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7</a:t>
            </a:fld>
            <a:endParaRPr lang="th-TH"/>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Migrant workers are everywhere,</a:t>
            </a:r>
            <a:r>
              <a:rPr lang="en-US" baseline="0" dirty="0" smtClean="0"/>
              <a:t> in so many occupations, jobs.</a:t>
            </a:r>
          </a:p>
          <a:p>
            <a:r>
              <a:rPr lang="en-US" dirty="0" smtClean="0"/>
              <a:t>After 2011, no occupational classification of the NV.</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9</a:t>
            </a:fld>
            <a:endParaRPr lang="th-TH"/>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previous graph does not include VN migrant workers.</a:t>
            </a:r>
          </a:p>
          <a:p>
            <a:r>
              <a:rPr lang="en-US" dirty="0" smtClean="0"/>
              <a:t>Fine for overstay is immigration; Fine for working illegally is FEW Act 2008. (FEW Act is the same as Alien Employment Act)</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10</a:t>
            </a:fld>
            <a:endParaRPr lang="th-TH"/>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How does</a:t>
            </a:r>
            <a:r>
              <a:rPr lang="en-US" baseline="0" dirty="0" smtClean="0"/>
              <a:t> Thailand regulate/integrate CLMV migrant workers?</a:t>
            </a:r>
          </a:p>
          <a:p>
            <a:r>
              <a:rPr lang="en-US" dirty="0" smtClean="0"/>
              <a:t>Alien employment Act is the same as Alien Working Act due to translation</a:t>
            </a:r>
            <a:endParaRPr lang="en-US" dirty="0"/>
          </a:p>
        </p:txBody>
      </p:sp>
      <p:sp>
        <p:nvSpPr>
          <p:cNvPr id="4" name="Slide Number Placeholder 3"/>
          <p:cNvSpPr>
            <a:spLocks noGrp="1"/>
          </p:cNvSpPr>
          <p:nvPr>
            <p:ph type="sldNum" sz="quarter" idx="10"/>
          </p:nvPr>
        </p:nvSpPr>
        <p:spPr/>
        <p:txBody>
          <a:bodyPr/>
          <a:lstStyle/>
          <a:p>
            <a:fld id="{01FDCAF0-0B90-494E-8FDD-5B981E945C1D}" type="slidenum">
              <a:rPr lang="en-US" smtClean="0"/>
              <a:pPr/>
              <a:t>15</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25 June 2014 is after 22 May 2014.</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16</a:t>
            </a:fld>
            <a:endParaRPr lang="th-TH"/>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Inconsistent policy, driving out and taking in </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18</a:t>
            </a:fld>
            <a:endParaRPr lang="th-TH"/>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idx="5"/>
          </p:nvPr>
        </p:nvSpPr>
        <p:spPr>
          <a:noFill/>
        </p:spPr>
        <p:txBody>
          <a:bodyPr/>
          <a:lstStyle/>
          <a:p>
            <a:fld id="{F08D39F7-09CC-4AD8-BFBF-64A9D91DF502}" type="slidenum">
              <a:rPr lang="en-US" smtClean="0"/>
              <a:pPr/>
              <a:t>22</a:t>
            </a:fld>
            <a:endParaRPr lang="th-TH" smtClean="0"/>
          </a:p>
        </p:txBody>
      </p:sp>
      <p:sp>
        <p:nvSpPr>
          <p:cNvPr id="136195" name="Rectangle 2"/>
          <p:cNvSpPr>
            <a:spLocks noGrp="1" noRot="1" noChangeAspect="1" noChangeArrowheads="1" noTextEdit="1"/>
          </p:cNvSpPr>
          <p:nvPr>
            <p:ph type="sldImg"/>
          </p:nvPr>
        </p:nvSpPr>
        <p:spPr>
          <a:ln/>
        </p:spPr>
      </p:sp>
      <p:sp>
        <p:nvSpPr>
          <p:cNvPr id="1361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24</a:t>
            </a:fld>
            <a:endParaRPr lang="th-TH"/>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Many</a:t>
            </a:r>
            <a:r>
              <a:rPr lang="en-US" baseline="0" dirty="0" smtClean="0"/>
              <a:t> Thai work illegally in the State. They are called “Robin Hood” or the Outlaw.</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26</a:t>
            </a:fld>
            <a:endParaRPr lang="th-TH"/>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Mosr</a:t>
            </a:r>
            <a:r>
              <a:rPr lang="en-US" dirty="0" smtClean="0"/>
              <a:t> regulations fail!.</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27</a:t>
            </a:fld>
            <a:endParaRPr lang="th-TH"/>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opposed to the Burmese military regime and sympathetic with opposition groups in Karen and Shan states.</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32</a:t>
            </a:fld>
            <a:endParaRPr lang="th-TH"/>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Penal code – Civil code </a:t>
            </a:r>
            <a:r>
              <a:rPr lang="th-TH" dirty="0" smtClean="0"/>
              <a:t> ประมวลกฎหมายอาญา</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33</a:t>
            </a:fld>
            <a:endParaRPr lang="th-TH"/>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study is</a:t>
            </a:r>
            <a:r>
              <a:rPr lang="en-US" baseline="0" dirty="0" smtClean="0"/>
              <a:t> in 2011 by </a:t>
            </a:r>
            <a:r>
              <a:rPr lang="en-US" baseline="0" dirty="0" err="1" smtClean="0"/>
              <a:t>Apichart</a:t>
            </a:r>
            <a:r>
              <a:rPr lang="en-US" baseline="0" dirty="0" smtClean="0"/>
              <a:t> et al., after which situation changes</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34</a:t>
            </a:fld>
            <a:endParaRPr lang="th-TH"/>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NCD=Non-communicable diseases; dengue fever </a:t>
            </a:r>
            <a:r>
              <a:rPr lang="th-TH" dirty="0" smtClean="0"/>
              <a:t>ไข้เลือดออก</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40</a:t>
            </a:fld>
            <a:endParaRPr lang="th-TH"/>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4009CED7-B732-4424-8711-B63B036B325F}" type="slidenum">
              <a:rPr lang="en-US" smtClean="0"/>
              <a:pPr/>
              <a:t>42</a:t>
            </a:fld>
            <a:endParaRPr lang="en-US" smtClean="0"/>
          </a:p>
        </p:txBody>
      </p:sp>
      <p:sp>
        <p:nvSpPr>
          <p:cNvPr id="99331" name="Rectangle 1"/>
          <p:cNvSpPr>
            <a:spLocks noGrp="1" noRot="1" noChangeAspect="1" noChangeArrowheads="1" noTextEdit="1"/>
          </p:cNvSpPr>
          <p:nvPr>
            <p:ph type="sldImg"/>
          </p:nvPr>
        </p:nvSpPr>
        <p:spPr>
          <a:solidFill>
            <a:srgbClr val="FFFFFF"/>
          </a:solidFill>
          <a:ln/>
        </p:spPr>
      </p:sp>
      <p:sp>
        <p:nvSpPr>
          <p:cNvPr id="99332" name="Rectangle 2"/>
          <p:cNvSpPr>
            <a:spLocks noGrp="1" noChangeArrowheads="1"/>
          </p:cNvSpPr>
          <p:nvPr>
            <p:ph type="body" idx="1"/>
          </p:nvPr>
        </p:nvSpPr>
        <p:spPr>
          <a:xfrm>
            <a:off x="685800" y="4343400"/>
            <a:ext cx="5486400" cy="4208463"/>
          </a:xfrm>
          <a:noFill/>
          <a:ln/>
        </p:spPr>
        <p:txBody>
          <a:bodyPr wrap="none" anchor="ctr"/>
          <a:lstStyle/>
          <a:p>
            <a:endParaRPr lang="th-TH"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Some not mentioned in text and needs to be proved</a:t>
            </a:r>
          </a:p>
          <a:p>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44</a:t>
            </a:fld>
            <a:endParaRPr lang="th-TH"/>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a:p>
        </p:txBody>
      </p:sp>
      <p:sp>
        <p:nvSpPr>
          <p:cNvPr id="4" name="Slide Number Placeholder 3"/>
          <p:cNvSpPr>
            <a:spLocks noGrp="1"/>
          </p:cNvSpPr>
          <p:nvPr>
            <p:ph type="sldNum" sz="quarter" idx="10"/>
          </p:nvPr>
        </p:nvSpPr>
        <p:spPr/>
        <p:txBody>
          <a:bodyPr/>
          <a:lstStyle/>
          <a:p>
            <a:fld id="{7AC30BB1-4780-445D-A352-3C445CD1AA2E}" type="slidenum">
              <a:rPr lang="th-TH" smtClean="0"/>
              <a:pPr/>
              <a:t>46</a:t>
            </a:fld>
            <a:endParaRPr lang="th-TH"/>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1FDCAF0-0B90-494E-8FDD-5B981E945C1D}" type="slidenum">
              <a:rPr lang="en-US" smtClean="0">
                <a:solidFill>
                  <a:prstClr val="black"/>
                </a:solidFill>
              </a:rPr>
              <a:pPr/>
              <a:t>55</a:t>
            </a:fld>
            <a:endParaRPr lang="en-US">
              <a:solidFill>
                <a:prstClr val="black"/>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1FDCAF0-0B90-494E-8FDD-5B981E945C1D}" type="slidenum">
              <a:rPr lang="en-US" smtClean="0">
                <a:solidFill>
                  <a:prstClr val="black"/>
                </a:solidFill>
              </a:rPr>
              <a:pPr/>
              <a:t>56</a:t>
            </a:fld>
            <a:endParaRPr lang="en-US">
              <a:solidFill>
                <a:prstClr val="black"/>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Moving to </a:t>
            </a:r>
            <a:r>
              <a:rPr lang="en-US" dirty="0" err="1" smtClean="0"/>
              <a:t>Mahachai</a:t>
            </a:r>
            <a:r>
              <a:rPr lang="en-US" dirty="0" smtClean="0"/>
              <a:t> implies</a:t>
            </a:r>
            <a:r>
              <a:rPr lang="en-US" baseline="0" dirty="0" smtClean="0"/>
              <a:t> that migrant are mobile. NGOs many times exaggerate the situation.</a:t>
            </a:r>
            <a:endParaRPr lang="en-US" dirty="0"/>
          </a:p>
        </p:txBody>
      </p:sp>
      <p:sp>
        <p:nvSpPr>
          <p:cNvPr id="4" name="Slide Number Placeholder 3"/>
          <p:cNvSpPr>
            <a:spLocks noGrp="1"/>
          </p:cNvSpPr>
          <p:nvPr>
            <p:ph type="sldNum" sz="quarter" idx="10"/>
          </p:nvPr>
        </p:nvSpPr>
        <p:spPr/>
        <p:txBody>
          <a:bodyPr/>
          <a:lstStyle/>
          <a:p>
            <a:fld id="{01FDCAF0-0B90-494E-8FDD-5B981E945C1D}" type="slidenum">
              <a:rPr lang="en-US" smtClean="0">
                <a:solidFill>
                  <a:prstClr val="black"/>
                </a:solidFill>
              </a:rPr>
              <a:pPr/>
              <a:t>59</a:t>
            </a:fld>
            <a:endParaRPr lang="en-US">
              <a:solidFill>
                <a:prstClr val="black"/>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Same as slide 13</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solidFill>
                  <a:prstClr val="black"/>
                </a:solidFill>
              </a:rPr>
              <a:pPr/>
              <a:t>60</a:t>
            </a:fld>
            <a:endParaRPr lang="th-TH">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3B341980-B849-47C0-91DD-3B681BDCB1E8}" type="datetimeFigureOut">
              <a:rPr lang="th-TH" smtClean="0"/>
              <a:pPr/>
              <a:t>31/07/59</a:t>
            </a:fld>
            <a:endParaRPr lang="th-TH"/>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th-TH"/>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3D96B345-1D81-4672-B0AA-BA0C0C988BF0}"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B341980-B849-47C0-91DD-3B681BDCB1E8}" type="datetimeFigureOut">
              <a:rPr lang="th-TH" smtClean="0"/>
              <a:pPr/>
              <a:t>31/07/59</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3D96B345-1D81-4672-B0AA-BA0C0C988BF0}" type="slidenum">
              <a:rPr lang="th-TH" smtClean="0"/>
              <a:pPr/>
              <a:t>‹#›</a:t>
            </a:fld>
            <a:endParaRPr lang="th-TH"/>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3B341980-B849-47C0-91DD-3B681BDCB1E8}" type="datetimeFigureOut">
              <a:rPr lang="th-TH" smtClean="0"/>
              <a:pPr/>
              <a:t>31/07/59</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3D96B345-1D81-4672-B0AA-BA0C0C988BF0}" type="slidenum">
              <a:rPr lang="th-TH" smtClean="0"/>
              <a:pPr/>
              <a:t>‹#›</a:t>
            </a:fld>
            <a:endParaRPr lang="th-TH"/>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B341980-B849-47C0-91DD-3B681BDCB1E8}" type="datetimeFigureOut">
              <a:rPr lang="th-TH" smtClean="0"/>
              <a:pPr/>
              <a:t>31/07/59</a:t>
            </a:fld>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3D96B345-1D81-4672-B0AA-BA0C0C988BF0}" type="slidenum">
              <a:rPr lang="th-TH" smtClean="0"/>
              <a:pPr/>
              <a:t>‹#›</a:t>
            </a:fld>
            <a:endParaRPr lang="th-TH"/>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3B341980-B849-47C0-91DD-3B681BDCB1E8}" type="datetimeFigureOut">
              <a:rPr lang="th-TH" smtClean="0"/>
              <a:pPr/>
              <a:t>31/07/59</a:t>
            </a:fld>
            <a:endParaRPr lang="th-TH"/>
          </a:p>
        </p:txBody>
      </p:sp>
      <p:sp>
        <p:nvSpPr>
          <p:cNvPr id="8" name="Footer Placeholder 7"/>
          <p:cNvSpPr>
            <a:spLocks noGrp="1"/>
          </p:cNvSpPr>
          <p:nvPr>
            <p:ph type="ftr" sz="quarter" idx="11"/>
          </p:nvPr>
        </p:nvSpPr>
        <p:spPr/>
        <p:txBody>
          <a:bodyPr/>
          <a:lstStyle>
            <a:extLst/>
          </a:lstStyle>
          <a:p>
            <a:endParaRPr lang="th-TH"/>
          </a:p>
        </p:txBody>
      </p:sp>
      <p:sp>
        <p:nvSpPr>
          <p:cNvPr id="9" name="Slide Number Placeholder 8"/>
          <p:cNvSpPr>
            <a:spLocks noGrp="1"/>
          </p:cNvSpPr>
          <p:nvPr>
            <p:ph type="sldNum" sz="quarter" idx="12"/>
          </p:nvPr>
        </p:nvSpPr>
        <p:spPr/>
        <p:txBody>
          <a:bodyPr/>
          <a:lstStyle>
            <a:extLst/>
          </a:lstStyle>
          <a:p>
            <a:fld id="{3D96B345-1D81-4672-B0AA-BA0C0C988BF0}"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3B341980-B849-47C0-91DD-3B681BDCB1E8}" type="datetimeFigureOut">
              <a:rPr lang="th-TH" smtClean="0"/>
              <a:pPr/>
              <a:t>31/07/59</a:t>
            </a:fld>
            <a:endParaRPr lang="th-TH"/>
          </a:p>
        </p:txBody>
      </p:sp>
      <p:sp>
        <p:nvSpPr>
          <p:cNvPr id="4" name="Footer Placeholder 3"/>
          <p:cNvSpPr>
            <a:spLocks noGrp="1"/>
          </p:cNvSpPr>
          <p:nvPr>
            <p:ph type="ftr" sz="quarter" idx="11"/>
          </p:nvPr>
        </p:nvSpPr>
        <p:spPr/>
        <p:txBody>
          <a:bodyPr/>
          <a:lstStyle>
            <a:extLst/>
          </a:lstStyle>
          <a:p>
            <a:endParaRPr lang="th-TH"/>
          </a:p>
        </p:txBody>
      </p:sp>
      <p:sp>
        <p:nvSpPr>
          <p:cNvPr id="5" name="Slide Number Placeholder 4"/>
          <p:cNvSpPr>
            <a:spLocks noGrp="1"/>
          </p:cNvSpPr>
          <p:nvPr>
            <p:ph type="sldNum" sz="quarter" idx="12"/>
          </p:nvPr>
        </p:nvSpPr>
        <p:spPr/>
        <p:txBody>
          <a:bodyPr/>
          <a:lstStyle>
            <a:extLst/>
          </a:lstStyle>
          <a:p>
            <a:fld id="{3D96B345-1D81-4672-B0AA-BA0C0C988BF0}" type="slidenum">
              <a:rPr lang="th-TH" smtClean="0"/>
              <a:pPr/>
              <a:t>‹#›</a:t>
            </a:fld>
            <a:endParaRPr lang="th-TH"/>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3B341980-B849-47C0-91DD-3B681BDCB1E8}" type="datetimeFigureOut">
              <a:rPr lang="th-TH" smtClean="0"/>
              <a:pPr/>
              <a:t>31/07/59</a:t>
            </a:fld>
            <a:endParaRPr lang="th-TH"/>
          </a:p>
        </p:txBody>
      </p:sp>
      <p:sp>
        <p:nvSpPr>
          <p:cNvPr id="3" name="Footer Placeholder 2"/>
          <p:cNvSpPr>
            <a:spLocks noGrp="1"/>
          </p:cNvSpPr>
          <p:nvPr>
            <p:ph type="ftr" sz="quarter" idx="11"/>
          </p:nvPr>
        </p:nvSpPr>
        <p:spPr/>
        <p:txBody>
          <a:bodyPr/>
          <a:lstStyle>
            <a:extLst/>
          </a:lstStyle>
          <a:p>
            <a:endParaRPr lang="th-TH"/>
          </a:p>
        </p:txBody>
      </p:sp>
      <p:sp>
        <p:nvSpPr>
          <p:cNvPr id="4" name="Slide Number Placeholder 3"/>
          <p:cNvSpPr>
            <a:spLocks noGrp="1"/>
          </p:cNvSpPr>
          <p:nvPr>
            <p:ph type="sldNum" sz="quarter" idx="12"/>
          </p:nvPr>
        </p:nvSpPr>
        <p:spPr/>
        <p:txBody>
          <a:bodyPr/>
          <a:lstStyle>
            <a:extLst/>
          </a:lstStyle>
          <a:p>
            <a:fld id="{3D96B345-1D81-4672-B0AA-BA0C0C988BF0}"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3B341980-B849-47C0-91DD-3B681BDCB1E8}" type="datetimeFigureOut">
              <a:rPr lang="th-TH" smtClean="0"/>
              <a:pPr/>
              <a:t>31/07/59</a:t>
            </a:fld>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3D96B345-1D81-4672-B0AA-BA0C0C988BF0}"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3B341980-B849-47C0-91DD-3B681BDCB1E8}" type="datetimeFigureOut">
              <a:rPr lang="th-TH" smtClean="0"/>
              <a:pPr/>
              <a:t>31/07/59</a:t>
            </a:fld>
            <a:endParaRPr lang="th-TH"/>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th-TH"/>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3D96B345-1D81-4672-B0AA-BA0C0C988BF0}" type="slidenum">
              <a:rPr lang="th-TH" smtClean="0"/>
              <a:pPr/>
              <a:t>‹#›</a:t>
            </a:fld>
            <a:endParaRPr lang="th-TH"/>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B341980-B849-47C0-91DD-3B681BDCB1E8}" type="datetimeFigureOut">
              <a:rPr lang="th-TH" smtClean="0"/>
              <a:pPr/>
              <a:t>31/07/59</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3D96B345-1D81-4672-B0AA-BA0C0C988BF0}"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B341980-B849-47C0-91DD-3B681BDCB1E8}" type="datetimeFigureOut">
              <a:rPr lang="th-TH" smtClean="0"/>
              <a:pPr/>
              <a:t>31/07/59</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3D96B345-1D81-4672-B0AA-BA0C0C988BF0}"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sz="1800">
              <a:solidFill>
                <a:prstClr val="white"/>
              </a:solidFill>
            </a:endParaRPr>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sz="1800">
                <a:solidFill>
                  <a:prstClr val="black"/>
                </a:solidFill>
              </a:endParaRPr>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sz="1800">
                <a:solidFill>
                  <a:prstClr val="black"/>
                </a:solidFill>
              </a:endParaRPr>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sz="1800">
                <a:solidFill>
                  <a:prstClr val="white"/>
                </a:solidFill>
              </a:endParaRPr>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3E733234-265B-48A8-9008-C7645A47AD63}" type="datetime1">
              <a:rPr lang="en-US" smtClean="0"/>
              <a:pPr/>
              <a:t>7/31/2016</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solidFill>
                <a:srgbClr val="2DA2BF">
                  <a:tint val="20000"/>
                </a:srgbClr>
              </a:solidFill>
            </a:endParaRP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A9651DD2-CAFE-446E-96ED-A05B6D0CCCDE}"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BD23D9C-1E3D-4AAF-9584-067EF0E3A901}" type="datetime1">
              <a:rPr lang="en-US" smtClean="0">
                <a:solidFill>
                  <a:prstClr val="black"/>
                </a:solidFill>
              </a:rPr>
              <a:pPr/>
              <a:t>7/31/2016</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A9651DD2-CAFE-446E-96ED-A05B6D0CCCDE}" type="slidenum">
              <a:rPr lang="en-US" smtClean="0">
                <a:solidFill>
                  <a:prstClr val="black"/>
                </a:solidFill>
              </a:rPr>
              <a:pPr/>
              <a:t>‹#›</a:t>
            </a:fld>
            <a:endParaRPr lang="en-US">
              <a:solidFill>
                <a:prstClr val="black"/>
              </a:solidFill>
            </a:endParaRP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34BC1162-CEBD-43E5-9AC6-C294E7CC4861}" type="datetime1">
              <a:rPr lang="en-US" smtClean="0">
                <a:solidFill>
                  <a:prstClr val="black"/>
                </a:solidFill>
              </a:rPr>
              <a:pPr/>
              <a:t>7/31/2016</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A9651DD2-CAFE-446E-96ED-A05B6D0CCCDE}" type="slidenum">
              <a:rPr lang="en-US" smtClean="0">
                <a:solidFill>
                  <a:prstClr val="black"/>
                </a:solidFill>
              </a:rPr>
              <a:pPr/>
              <a:t>‹#›</a:t>
            </a:fld>
            <a:endParaRPr lang="en-US">
              <a:solidFill>
                <a:prstClr val="black"/>
              </a:solidFill>
            </a:endParaRP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sz="1800">
              <a:solidFill>
                <a:prstClr val="white"/>
              </a:solidFill>
            </a:endParaRPr>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sz="1800">
              <a:solidFill>
                <a:prstClr val="white"/>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C87F3E2-F6F6-4E26-A472-BC4C5AC94FFA}" type="datetime1">
              <a:rPr lang="en-US" smtClean="0">
                <a:solidFill>
                  <a:prstClr val="black"/>
                </a:solidFill>
              </a:rPr>
              <a:pPr/>
              <a:t>7/31/2016</a:t>
            </a:fld>
            <a:endParaRPr lang="en-US">
              <a:solidFill>
                <a:prstClr val="black"/>
              </a:solidFill>
            </a:endParaRPr>
          </a:p>
        </p:txBody>
      </p:sp>
      <p:sp>
        <p:nvSpPr>
          <p:cNvPr id="6" name="Footer Placeholder 5"/>
          <p:cNvSpPr>
            <a:spLocks noGrp="1"/>
          </p:cNvSpPr>
          <p:nvPr>
            <p:ph type="ftr" sz="quarter" idx="11"/>
          </p:nvPr>
        </p:nvSpPr>
        <p:spPr/>
        <p:txBody>
          <a:bodyPr/>
          <a:lstStyle>
            <a:extLst/>
          </a:lstStyle>
          <a:p>
            <a:endParaRPr lang="en-US">
              <a:solidFill>
                <a:prstClr val="black"/>
              </a:solidFill>
            </a:endParaRPr>
          </a:p>
        </p:txBody>
      </p:sp>
      <p:sp>
        <p:nvSpPr>
          <p:cNvPr id="7" name="Slide Number Placeholder 6"/>
          <p:cNvSpPr>
            <a:spLocks noGrp="1"/>
          </p:cNvSpPr>
          <p:nvPr>
            <p:ph type="sldNum" sz="quarter" idx="12"/>
          </p:nvPr>
        </p:nvSpPr>
        <p:spPr/>
        <p:txBody>
          <a:bodyPr/>
          <a:lstStyle>
            <a:extLst/>
          </a:lstStyle>
          <a:p>
            <a:fld id="{A9651DD2-CAFE-446E-96ED-A05B6D0CCCDE}" type="slidenum">
              <a:rPr lang="en-US" smtClean="0">
                <a:solidFill>
                  <a:prstClr val="black"/>
                </a:solidFill>
              </a:rPr>
              <a:pPr/>
              <a:t>‹#›</a:t>
            </a:fld>
            <a:endParaRPr lang="en-US">
              <a:solidFill>
                <a:prstClr val="black"/>
              </a:solidFill>
            </a:endParaRP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315DA2D3-DD19-4B48-92D5-F09473CB28A1}" type="datetime1">
              <a:rPr lang="en-US" smtClean="0">
                <a:solidFill>
                  <a:prstClr val="black"/>
                </a:solidFill>
              </a:rPr>
              <a:pPr/>
              <a:t>7/31/2016</a:t>
            </a:fld>
            <a:endParaRPr lang="en-US">
              <a:solidFill>
                <a:prstClr val="black"/>
              </a:solidFill>
            </a:endParaRPr>
          </a:p>
        </p:txBody>
      </p:sp>
      <p:sp>
        <p:nvSpPr>
          <p:cNvPr id="8" name="Footer Placeholder 7"/>
          <p:cNvSpPr>
            <a:spLocks noGrp="1"/>
          </p:cNvSpPr>
          <p:nvPr>
            <p:ph type="ftr" sz="quarter" idx="11"/>
          </p:nvPr>
        </p:nvSpPr>
        <p:spPr/>
        <p:txBody>
          <a:bodyPr/>
          <a:lstStyle>
            <a:extLst/>
          </a:lstStyle>
          <a:p>
            <a:endParaRPr lang="en-US">
              <a:solidFill>
                <a:prstClr val="black"/>
              </a:solidFill>
            </a:endParaRPr>
          </a:p>
        </p:txBody>
      </p:sp>
      <p:sp>
        <p:nvSpPr>
          <p:cNvPr id="9" name="Slide Number Placeholder 8"/>
          <p:cNvSpPr>
            <a:spLocks noGrp="1"/>
          </p:cNvSpPr>
          <p:nvPr>
            <p:ph type="sldNum" sz="quarter" idx="12"/>
          </p:nvPr>
        </p:nvSpPr>
        <p:spPr/>
        <p:txBody>
          <a:bodyPr/>
          <a:lstStyle>
            <a:extLst/>
          </a:lstStyle>
          <a:p>
            <a:fld id="{A9651DD2-CAFE-446E-96ED-A05B6D0CCCDE}"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45939343-152A-452C-BCF7-0B285F9E352C}" type="datetime1">
              <a:rPr lang="en-US" smtClean="0">
                <a:solidFill>
                  <a:prstClr val="black"/>
                </a:solidFill>
              </a:rPr>
              <a:pPr/>
              <a:t>7/31/2016</a:t>
            </a:fld>
            <a:endParaRPr lang="en-US">
              <a:solidFill>
                <a:prstClr val="black"/>
              </a:solidFill>
            </a:endParaRPr>
          </a:p>
        </p:txBody>
      </p:sp>
      <p:sp>
        <p:nvSpPr>
          <p:cNvPr id="4" name="Footer Placeholder 3"/>
          <p:cNvSpPr>
            <a:spLocks noGrp="1"/>
          </p:cNvSpPr>
          <p:nvPr>
            <p:ph type="ftr" sz="quarter" idx="11"/>
          </p:nvPr>
        </p:nvSpPr>
        <p:spPr/>
        <p:txBody>
          <a:bodyPr/>
          <a:lstStyle>
            <a:extLst/>
          </a:lstStyle>
          <a:p>
            <a:endParaRPr lang="en-US">
              <a:solidFill>
                <a:prstClr val="black"/>
              </a:solidFill>
            </a:endParaRPr>
          </a:p>
        </p:txBody>
      </p:sp>
      <p:sp>
        <p:nvSpPr>
          <p:cNvPr id="5" name="Slide Number Placeholder 4"/>
          <p:cNvSpPr>
            <a:spLocks noGrp="1"/>
          </p:cNvSpPr>
          <p:nvPr>
            <p:ph type="sldNum" sz="quarter" idx="12"/>
          </p:nvPr>
        </p:nvSpPr>
        <p:spPr/>
        <p:txBody>
          <a:bodyPr/>
          <a:lstStyle>
            <a:extLst/>
          </a:lstStyle>
          <a:p>
            <a:fld id="{A9651DD2-CAFE-446E-96ED-A05B6D0CCCDE}" type="slidenum">
              <a:rPr lang="en-US" smtClean="0">
                <a:solidFill>
                  <a:prstClr val="black"/>
                </a:solidFill>
              </a:rPr>
              <a:pPr/>
              <a:t>‹#›</a:t>
            </a:fld>
            <a:endParaRPr lang="en-US">
              <a:solidFill>
                <a:prstClr val="black"/>
              </a:solidFill>
            </a:endParaRP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02F8F13-0BC9-48A6-910C-25C332588E60}" type="datetime1">
              <a:rPr lang="en-US" smtClean="0">
                <a:solidFill>
                  <a:prstClr val="black"/>
                </a:solidFill>
              </a:rPr>
              <a:pPr/>
              <a:t>7/31/2016</a:t>
            </a:fld>
            <a:endParaRPr lang="en-US">
              <a:solidFill>
                <a:prstClr val="black"/>
              </a:solidFill>
            </a:endParaRPr>
          </a:p>
        </p:txBody>
      </p:sp>
      <p:sp>
        <p:nvSpPr>
          <p:cNvPr id="3" name="Footer Placeholder 2"/>
          <p:cNvSpPr>
            <a:spLocks noGrp="1"/>
          </p:cNvSpPr>
          <p:nvPr>
            <p:ph type="ftr" sz="quarter" idx="11"/>
          </p:nvPr>
        </p:nvSpPr>
        <p:spPr/>
        <p:txBody>
          <a:bodyPr/>
          <a:lstStyle>
            <a:extLst/>
          </a:lstStyle>
          <a:p>
            <a:endParaRPr lang="en-US">
              <a:solidFill>
                <a:prstClr val="black"/>
              </a:solidFill>
            </a:endParaRPr>
          </a:p>
        </p:txBody>
      </p:sp>
      <p:sp>
        <p:nvSpPr>
          <p:cNvPr id="4" name="Slide Number Placeholder 3"/>
          <p:cNvSpPr>
            <a:spLocks noGrp="1"/>
          </p:cNvSpPr>
          <p:nvPr>
            <p:ph type="sldNum" sz="quarter" idx="12"/>
          </p:nvPr>
        </p:nvSpPr>
        <p:spPr/>
        <p:txBody>
          <a:bodyPr/>
          <a:lstStyle>
            <a:extLst/>
          </a:lstStyle>
          <a:p>
            <a:fld id="{A9651DD2-CAFE-446E-96ED-A05B6D0CCCDE}"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08070F19-EAF4-4A02-B702-242F8B2C9EB3}" type="datetime1">
              <a:rPr lang="en-US" smtClean="0">
                <a:solidFill>
                  <a:prstClr val="black"/>
                </a:solidFill>
              </a:rPr>
              <a:pPr/>
              <a:t>7/31/2016</a:t>
            </a:fld>
            <a:endParaRPr lang="en-US">
              <a:solidFill>
                <a:prstClr val="black"/>
              </a:solidFill>
            </a:endParaRPr>
          </a:p>
        </p:txBody>
      </p:sp>
      <p:sp>
        <p:nvSpPr>
          <p:cNvPr id="6" name="Footer Placeholder 5"/>
          <p:cNvSpPr>
            <a:spLocks noGrp="1"/>
          </p:cNvSpPr>
          <p:nvPr>
            <p:ph type="ftr" sz="quarter" idx="11"/>
          </p:nvPr>
        </p:nvSpPr>
        <p:spPr/>
        <p:txBody>
          <a:bodyPr/>
          <a:lstStyle>
            <a:extLst/>
          </a:lstStyle>
          <a:p>
            <a:endParaRPr lang="en-US">
              <a:solidFill>
                <a:prstClr val="black"/>
              </a:solidFill>
            </a:endParaRPr>
          </a:p>
        </p:txBody>
      </p:sp>
      <p:sp>
        <p:nvSpPr>
          <p:cNvPr id="7" name="Slide Number Placeholder 6"/>
          <p:cNvSpPr>
            <a:spLocks noGrp="1"/>
          </p:cNvSpPr>
          <p:nvPr>
            <p:ph type="sldNum" sz="quarter" idx="12"/>
          </p:nvPr>
        </p:nvSpPr>
        <p:spPr/>
        <p:txBody>
          <a:bodyPr/>
          <a:lstStyle>
            <a:extLst/>
          </a:lstStyle>
          <a:p>
            <a:fld id="{A9651DD2-CAFE-446E-96ED-A05B6D0CCCDE}"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3C993811-57B7-441D-976E-656255E76447}" type="datetime1">
              <a:rPr lang="en-US" smtClean="0">
                <a:solidFill>
                  <a:prstClr val="black"/>
                </a:solidFill>
              </a:rPr>
              <a:pPr/>
              <a:t>7/31/2016</a:t>
            </a:fld>
            <a:endParaRPr lang="en-US">
              <a:solidFill>
                <a:prstClr val="black"/>
              </a:solidFill>
            </a:endParaRP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solidFill>
                <a:prstClr val="black"/>
              </a:solidFill>
            </a:endParaRP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A9651DD2-CAFE-446E-96ED-A05B6D0CCCDE}" type="slidenum">
              <a:rPr lang="en-US" smtClean="0">
                <a:solidFill>
                  <a:prstClr val="black"/>
                </a:solidFill>
              </a:rPr>
              <a:pPr/>
              <a:t>‹#›</a:t>
            </a:fld>
            <a:endParaRPr lang="en-US">
              <a:solidFill>
                <a:prstClr val="black"/>
              </a:solidFill>
            </a:endParaRP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sz="1800">
              <a:solidFill>
                <a:prstClr val="black"/>
              </a:solidFill>
            </a:endParaRPr>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sz="1800">
              <a:solidFill>
                <a:prstClr val="black"/>
              </a:solidFill>
            </a:endParaRPr>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sz="1800">
              <a:solidFill>
                <a:prstClr val="white"/>
              </a:solidFill>
            </a:endParaRPr>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sz="1800">
              <a:solidFill>
                <a:prstClr val="white"/>
              </a:solidFill>
            </a:endParaRPr>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sz="1800">
              <a:solidFill>
                <a:prstClr val="white"/>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38813BB-672E-4CDA-BCB8-9C8FCDE6E769}" type="datetime1">
              <a:rPr lang="en-US" smtClean="0">
                <a:solidFill>
                  <a:prstClr val="black"/>
                </a:solidFill>
              </a:rPr>
              <a:pPr/>
              <a:t>7/31/2016</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A9651DD2-CAFE-446E-96ED-A05B6D0CCCDE}"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565072F-5CC4-4D89-9EC7-036C26659AD6}" type="datetime1">
              <a:rPr lang="en-US" smtClean="0">
                <a:solidFill>
                  <a:prstClr val="black"/>
                </a:solidFill>
              </a:rPr>
              <a:pPr/>
              <a:t>7/31/2016</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A9651DD2-CAFE-446E-96ED-A05B6D0CCCDE}"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3B341980-B849-47C0-91DD-3B681BDCB1E8}" type="datetimeFigureOut">
              <a:rPr lang="th-TH" smtClean="0"/>
              <a:pPr/>
              <a:t>31/07/59</a:t>
            </a:fld>
            <a:endParaRPr lang="th-TH"/>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th-TH">
              <a:solidFill>
                <a:srgbClr val="2DA2BF">
                  <a:tint val="20000"/>
                </a:srgbClr>
              </a:solidFill>
            </a:endParaRP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3D96B345-1D81-4672-B0AA-BA0C0C988BF0}" type="slidenum">
              <a:rPr lang="th-TH" smtClean="0"/>
              <a:pPr/>
              <a:t>‹#›</a:t>
            </a:fld>
            <a:endParaRPr lang="th-TH"/>
          </a:p>
        </p:txBody>
      </p:sp>
    </p:spTree>
    <p:extLst>
      <p:ext uri="{BB962C8B-B14F-4D97-AF65-F5344CB8AC3E}">
        <p14:creationId xmlns:p14="http://schemas.microsoft.com/office/powerpoint/2010/main" val="319894100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B341980-B849-47C0-91DD-3B681BDCB1E8}" type="datetimeFigureOut">
              <a:rPr lang="th-TH" smtClean="0">
                <a:solidFill>
                  <a:prstClr val="black"/>
                </a:solidFill>
              </a:rPr>
              <a:pPr/>
              <a:t>31/07/59</a:t>
            </a:fld>
            <a:endParaRPr lang="th-TH">
              <a:solidFill>
                <a:prstClr val="black"/>
              </a:solidFill>
            </a:endParaRPr>
          </a:p>
        </p:txBody>
      </p:sp>
      <p:sp>
        <p:nvSpPr>
          <p:cNvPr id="5" name="Footer Placeholder 4"/>
          <p:cNvSpPr>
            <a:spLocks noGrp="1"/>
          </p:cNvSpPr>
          <p:nvPr>
            <p:ph type="ftr" sz="quarter" idx="11"/>
          </p:nvPr>
        </p:nvSpPr>
        <p:spPr/>
        <p:txBody>
          <a:bodyPr/>
          <a:lstStyle>
            <a:extLst/>
          </a:lstStyle>
          <a:p>
            <a:endParaRPr lang="th-TH">
              <a:solidFill>
                <a:prstClr val="black"/>
              </a:solidFill>
            </a:endParaRPr>
          </a:p>
        </p:txBody>
      </p:sp>
      <p:sp>
        <p:nvSpPr>
          <p:cNvPr id="6" name="Slide Number Placeholder 5"/>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extLst>
      <p:ext uri="{BB962C8B-B14F-4D97-AF65-F5344CB8AC3E}">
        <p14:creationId xmlns:p14="http://schemas.microsoft.com/office/powerpoint/2010/main" val="37750021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3B341980-B849-47C0-91DD-3B681BDCB1E8}" type="datetimeFigureOut">
              <a:rPr lang="th-TH" smtClean="0">
                <a:solidFill>
                  <a:prstClr val="black"/>
                </a:solidFill>
              </a:rPr>
              <a:pPr/>
              <a:t>31/07/59</a:t>
            </a:fld>
            <a:endParaRPr lang="th-TH">
              <a:solidFill>
                <a:prstClr val="black"/>
              </a:solidFill>
            </a:endParaRPr>
          </a:p>
        </p:txBody>
      </p:sp>
      <p:sp>
        <p:nvSpPr>
          <p:cNvPr id="5" name="Footer Placeholder 4"/>
          <p:cNvSpPr>
            <a:spLocks noGrp="1"/>
          </p:cNvSpPr>
          <p:nvPr>
            <p:ph type="ftr" sz="quarter" idx="11"/>
          </p:nvPr>
        </p:nvSpPr>
        <p:spPr/>
        <p:txBody>
          <a:bodyPr/>
          <a:lstStyle>
            <a:extLst/>
          </a:lstStyle>
          <a:p>
            <a:endParaRPr lang="th-TH">
              <a:solidFill>
                <a:prstClr val="black"/>
              </a:solidFill>
            </a:endParaRPr>
          </a:p>
        </p:txBody>
      </p:sp>
      <p:sp>
        <p:nvSpPr>
          <p:cNvPr id="6" name="Slide Number Placeholder 5"/>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extLst>
      <p:ext uri="{BB962C8B-B14F-4D97-AF65-F5344CB8AC3E}">
        <p14:creationId xmlns:p14="http://schemas.microsoft.com/office/powerpoint/2010/main" val="28717363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B341980-B849-47C0-91DD-3B681BDCB1E8}" type="datetimeFigureOut">
              <a:rPr lang="th-TH" smtClean="0">
                <a:solidFill>
                  <a:prstClr val="black"/>
                </a:solidFill>
              </a:rPr>
              <a:pPr/>
              <a:t>31/07/59</a:t>
            </a:fld>
            <a:endParaRPr lang="th-TH">
              <a:solidFill>
                <a:prstClr val="black"/>
              </a:solidFill>
            </a:endParaRPr>
          </a:p>
        </p:txBody>
      </p:sp>
      <p:sp>
        <p:nvSpPr>
          <p:cNvPr id="6" name="Footer Placeholder 5"/>
          <p:cNvSpPr>
            <a:spLocks noGrp="1"/>
          </p:cNvSpPr>
          <p:nvPr>
            <p:ph type="ftr" sz="quarter" idx="11"/>
          </p:nvPr>
        </p:nvSpPr>
        <p:spPr/>
        <p:txBody>
          <a:bodyPr/>
          <a:lstStyle>
            <a:extLst/>
          </a:lstStyle>
          <a:p>
            <a:endParaRPr lang="th-TH">
              <a:solidFill>
                <a:prstClr val="black"/>
              </a:solidFill>
            </a:endParaRPr>
          </a:p>
        </p:txBody>
      </p:sp>
      <p:sp>
        <p:nvSpPr>
          <p:cNvPr id="7" name="Slide Number Placeholder 6"/>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extLst>
      <p:ext uri="{BB962C8B-B14F-4D97-AF65-F5344CB8AC3E}">
        <p14:creationId xmlns:p14="http://schemas.microsoft.com/office/powerpoint/2010/main" val="34546450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3B341980-B849-47C0-91DD-3B681BDCB1E8}" type="datetimeFigureOut">
              <a:rPr lang="th-TH" smtClean="0">
                <a:solidFill>
                  <a:prstClr val="black"/>
                </a:solidFill>
              </a:rPr>
              <a:pPr/>
              <a:t>31/07/59</a:t>
            </a:fld>
            <a:endParaRPr lang="th-TH">
              <a:solidFill>
                <a:prstClr val="black"/>
              </a:solidFill>
            </a:endParaRPr>
          </a:p>
        </p:txBody>
      </p:sp>
      <p:sp>
        <p:nvSpPr>
          <p:cNvPr id="8" name="Footer Placeholder 7"/>
          <p:cNvSpPr>
            <a:spLocks noGrp="1"/>
          </p:cNvSpPr>
          <p:nvPr>
            <p:ph type="ftr" sz="quarter" idx="11"/>
          </p:nvPr>
        </p:nvSpPr>
        <p:spPr/>
        <p:txBody>
          <a:bodyPr/>
          <a:lstStyle>
            <a:extLst/>
          </a:lstStyle>
          <a:p>
            <a:endParaRPr lang="th-TH">
              <a:solidFill>
                <a:prstClr val="black"/>
              </a:solidFill>
            </a:endParaRPr>
          </a:p>
        </p:txBody>
      </p:sp>
      <p:sp>
        <p:nvSpPr>
          <p:cNvPr id="9" name="Slide Number Placeholder 8"/>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Tree>
    <p:extLst>
      <p:ext uri="{BB962C8B-B14F-4D97-AF65-F5344CB8AC3E}">
        <p14:creationId xmlns:p14="http://schemas.microsoft.com/office/powerpoint/2010/main" val="13940311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3B341980-B849-47C0-91DD-3B681BDCB1E8}" type="datetimeFigureOut">
              <a:rPr lang="th-TH" smtClean="0">
                <a:solidFill>
                  <a:prstClr val="black"/>
                </a:solidFill>
              </a:rPr>
              <a:pPr/>
              <a:t>31/07/59</a:t>
            </a:fld>
            <a:endParaRPr lang="th-TH">
              <a:solidFill>
                <a:prstClr val="black"/>
              </a:solidFill>
            </a:endParaRPr>
          </a:p>
        </p:txBody>
      </p:sp>
      <p:sp>
        <p:nvSpPr>
          <p:cNvPr id="4" name="Footer Placeholder 3"/>
          <p:cNvSpPr>
            <a:spLocks noGrp="1"/>
          </p:cNvSpPr>
          <p:nvPr>
            <p:ph type="ftr" sz="quarter" idx="11"/>
          </p:nvPr>
        </p:nvSpPr>
        <p:spPr/>
        <p:txBody>
          <a:bodyPr/>
          <a:lstStyle>
            <a:extLst/>
          </a:lstStyle>
          <a:p>
            <a:endParaRPr lang="th-TH">
              <a:solidFill>
                <a:prstClr val="black"/>
              </a:solidFill>
            </a:endParaRPr>
          </a:p>
        </p:txBody>
      </p:sp>
      <p:sp>
        <p:nvSpPr>
          <p:cNvPr id="5" name="Slide Number Placeholder 4"/>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extLst>
      <p:ext uri="{BB962C8B-B14F-4D97-AF65-F5344CB8AC3E}">
        <p14:creationId xmlns:p14="http://schemas.microsoft.com/office/powerpoint/2010/main" val="229968394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3B341980-B849-47C0-91DD-3B681BDCB1E8}" type="datetimeFigureOut">
              <a:rPr lang="th-TH" smtClean="0">
                <a:solidFill>
                  <a:prstClr val="black"/>
                </a:solidFill>
              </a:rPr>
              <a:pPr/>
              <a:t>31/07/59</a:t>
            </a:fld>
            <a:endParaRPr lang="th-TH">
              <a:solidFill>
                <a:prstClr val="black"/>
              </a:solidFill>
            </a:endParaRPr>
          </a:p>
        </p:txBody>
      </p:sp>
      <p:sp>
        <p:nvSpPr>
          <p:cNvPr id="3" name="Footer Placeholder 2"/>
          <p:cNvSpPr>
            <a:spLocks noGrp="1"/>
          </p:cNvSpPr>
          <p:nvPr>
            <p:ph type="ftr" sz="quarter" idx="11"/>
          </p:nvPr>
        </p:nvSpPr>
        <p:spPr/>
        <p:txBody>
          <a:bodyPr/>
          <a:lstStyle>
            <a:extLst/>
          </a:lstStyle>
          <a:p>
            <a:endParaRPr lang="th-TH">
              <a:solidFill>
                <a:prstClr val="black"/>
              </a:solidFill>
            </a:endParaRPr>
          </a:p>
        </p:txBody>
      </p:sp>
      <p:sp>
        <p:nvSpPr>
          <p:cNvPr id="4" name="Slide Number Placeholder 3"/>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Tree>
    <p:extLst>
      <p:ext uri="{BB962C8B-B14F-4D97-AF65-F5344CB8AC3E}">
        <p14:creationId xmlns:p14="http://schemas.microsoft.com/office/powerpoint/2010/main" val="282160004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3B341980-B849-47C0-91DD-3B681BDCB1E8}" type="datetimeFigureOut">
              <a:rPr lang="th-TH" smtClean="0">
                <a:solidFill>
                  <a:prstClr val="black"/>
                </a:solidFill>
              </a:rPr>
              <a:pPr/>
              <a:t>31/07/59</a:t>
            </a:fld>
            <a:endParaRPr lang="th-TH">
              <a:solidFill>
                <a:prstClr val="black"/>
              </a:solidFill>
            </a:endParaRPr>
          </a:p>
        </p:txBody>
      </p:sp>
      <p:sp>
        <p:nvSpPr>
          <p:cNvPr id="6" name="Footer Placeholder 5"/>
          <p:cNvSpPr>
            <a:spLocks noGrp="1"/>
          </p:cNvSpPr>
          <p:nvPr>
            <p:ph type="ftr" sz="quarter" idx="11"/>
          </p:nvPr>
        </p:nvSpPr>
        <p:spPr/>
        <p:txBody>
          <a:bodyPr/>
          <a:lstStyle>
            <a:extLst/>
          </a:lstStyle>
          <a:p>
            <a:endParaRPr lang="th-TH">
              <a:solidFill>
                <a:prstClr val="black"/>
              </a:solidFill>
            </a:endParaRPr>
          </a:p>
        </p:txBody>
      </p:sp>
      <p:sp>
        <p:nvSpPr>
          <p:cNvPr id="7" name="Slide Number Placeholder 6"/>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Tree>
    <p:extLst>
      <p:ext uri="{BB962C8B-B14F-4D97-AF65-F5344CB8AC3E}">
        <p14:creationId xmlns:p14="http://schemas.microsoft.com/office/powerpoint/2010/main" val="94518307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3B341980-B849-47C0-91DD-3B681BDCB1E8}" type="datetimeFigureOut">
              <a:rPr lang="th-TH" smtClean="0">
                <a:solidFill>
                  <a:prstClr val="black"/>
                </a:solidFill>
              </a:rPr>
              <a:pPr/>
              <a:t>31/07/59</a:t>
            </a:fld>
            <a:endParaRPr lang="th-TH">
              <a:solidFill>
                <a:prstClr val="black"/>
              </a:solidFill>
            </a:endParaRP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th-TH">
              <a:solidFill>
                <a:prstClr val="black"/>
              </a:solidFill>
            </a:endParaRP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3D96B345-1D81-4672-B0AA-BA0C0C988BF0}" type="slidenum">
              <a:rPr lang="th-TH" smtClean="0">
                <a:solidFill>
                  <a:prstClr val="black"/>
                </a:solidFill>
              </a:rPr>
              <a:pPr/>
              <a:t>‹#›</a:t>
            </a:fld>
            <a:endParaRPr lang="th-TH">
              <a:solidFill>
                <a:prstClr val="black"/>
              </a:solidFill>
            </a:endParaRP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extLst>
      <p:ext uri="{BB962C8B-B14F-4D97-AF65-F5344CB8AC3E}">
        <p14:creationId xmlns:p14="http://schemas.microsoft.com/office/powerpoint/2010/main" val="14437281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B341980-B849-47C0-91DD-3B681BDCB1E8}" type="datetimeFigureOut">
              <a:rPr lang="th-TH" smtClean="0">
                <a:solidFill>
                  <a:prstClr val="black"/>
                </a:solidFill>
              </a:rPr>
              <a:pPr/>
              <a:t>31/07/59</a:t>
            </a:fld>
            <a:endParaRPr lang="th-TH">
              <a:solidFill>
                <a:prstClr val="black"/>
              </a:solidFill>
            </a:endParaRPr>
          </a:p>
        </p:txBody>
      </p:sp>
      <p:sp>
        <p:nvSpPr>
          <p:cNvPr id="5" name="Footer Placeholder 4"/>
          <p:cNvSpPr>
            <a:spLocks noGrp="1"/>
          </p:cNvSpPr>
          <p:nvPr>
            <p:ph type="ftr" sz="quarter" idx="11"/>
          </p:nvPr>
        </p:nvSpPr>
        <p:spPr/>
        <p:txBody>
          <a:bodyPr/>
          <a:lstStyle>
            <a:extLst/>
          </a:lstStyle>
          <a:p>
            <a:endParaRPr lang="th-TH">
              <a:solidFill>
                <a:prstClr val="black"/>
              </a:solidFill>
            </a:endParaRPr>
          </a:p>
        </p:txBody>
      </p:sp>
      <p:sp>
        <p:nvSpPr>
          <p:cNvPr id="6" name="Slide Number Placeholder 5"/>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Tree>
    <p:extLst>
      <p:ext uri="{BB962C8B-B14F-4D97-AF65-F5344CB8AC3E}">
        <p14:creationId xmlns:p14="http://schemas.microsoft.com/office/powerpoint/2010/main" val="398415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B341980-B849-47C0-91DD-3B681BDCB1E8}" type="datetimeFigureOut">
              <a:rPr lang="th-TH" smtClean="0">
                <a:solidFill>
                  <a:prstClr val="black"/>
                </a:solidFill>
              </a:rPr>
              <a:pPr/>
              <a:t>31/07/59</a:t>
            </a:fld>
            <a:endParaRPr lang="th-TH">
              <a:solidFill>
                <a:prstClr val="black"/>
              </a:solidFill>
            </a:endParaRPr>
          </a:p>
        </p:txBody>
      </p:sp>
      <p:sp>
        <p:nvSpPr>
          <p:cNvPr id="5" name="Footer Placeholder 4"/>
          <p:cNvSpPr>
            <a:spLocks noGrp="1"/>
          </p:cNvSpPr>
          <p:nvPr>
            <p:ph type="ftr" sz="quarter" idx="11"/>
          </p:nvPr>
        </p:nvSpPr>
        <p:spPr/>
        <p:txBody>
          <a:bodyPr/>
          <a:lstStyle>
            <a:extLst/>
          </a:lstStyle>
          <a:p>
            <a:endParaRPr lang="th-TH">
              <a:solidFill>
                <a:prstClr val="black"/>
              </a:solidFill>
            </a:endParaRPr>
          </a:p>
        </p:txBody>
      </p:sp>
      <p:sp>
        <p:nvSpPr>
          <p:cNvPr id="6" name="Slide Number Placeholder 5"/>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Tree>
    <p:extLst>
      <p:ext uri="{BB962C8B-B14F-4D97-AF65-F5344CB8AC3E}">
        <p14:creationId xmlns:p14="http://schemas.microsoft.com/office/powerpoint/2010/main" val="2754564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3B341980-B849-47C0-91DD-3B681BDCB1E8}" type="datetimeFigureOut">
              <a:rPr lang="th-TH" smtClean="0"/>
              <a:pPr/>
              <a:t>31/07/59</a:t>
            </a:fld>
            <a:endParaRPr lang="th-TH"/>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th-TH"/>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3D96B345-1D81-4672-B0AA-BA0C0C988BF0}"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sz="1800">
              <a:solidFill>
                <a:prstClr val="black"/>
              </a:solidFill>
            </a:endParaRPr>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sz="1800">
              <a:solidFill>
                <a:prstClr val="black"/>
              </a:solidFill>
            </a:endParaRPr>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sz="1800">
              <a:solidFill>
                <a:prstClr val="white"/>
              </a:solidFill>
            </a:endParaRPr>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7229E3BA-00F6-496F-8951-433401A57AB8}" type="datetime1">
              <a:rPr lang="en-US" smtClean="0">
                <a:solidFill>
                  <a:prstClr val="black"/>
                </a:solidFill>
              </a:rPr>
              <a:pPr/>
              <a:t>7/31/2016</a:t>
            </a:fld>
            <a:endParaRPr lang="en-US">
              <a:solidFill>
                <a:prstClr val="black"/>
              </a:solidFill>
            </a:endParaRP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solidFill>
                <a:prstClr val="black"/>
              </a:solidFill>
            </a:endParaRP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A9651DD2-CAFE-446E-96ED-A05B6D0CCCDE}" type="slidenum">
              <a:rPr lang="en-US" smtClean="0">
                <a:solidFill>
                  <a:prstClr val="black"/>
                </a:solidFill>
              </a:rPr>
              <a:pPr/>
              <a:t>‹#›</a:t>
            </a:fld>
            <a:endParaRPr lang="en-US">
              <a:solidFill>
                <a:prstClr val="black"/>
              </a:solidFill>
            </a:endParaRPr>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3B341980-B849-47C0-91DD-3B681BDCB1E8}" type="datetimeFigureOut">
              <a:rPr lang="th-TH" smtClean="0">
                <a:solidFill>
                  <a:prstClr val="black"/>
                </a:solidFill>
              </a:rPr>
              <a:pPr/>
              <a:t>31/07/59</a:t>
            </a:fld>
            <a:endParaRPr lang="th-TH">
              <a:solidFill>
                <a:prstClr val="black"/>
              </a:solidFill>
            </a:endParaRP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th-TH">
              <a:solidFill>
                <a:prstClr val="black"/>
              </a:solidFill>
            </a:endParaRP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3D96B345-1D81-4672-B0AA-BA0C0C988BF0}" type="slidenum">
              <a:rPr lang="th-TH" smtClean="0">
                <a:solidFill>
                  <a:prstClr val="black"/>
                </a:solidFill>
              </a:rPr>
              <a:pPr/>
              <a:t>‹#›</a:t>
            </a:fld>
            <a:endParaRPr lang="th-TH">
              <a:solidFill>
                <a:prstClr val="black"/>
              </a:solidFill>
            </a:endParaRPr>
          </a:p>
        </p:txBody>
      </p:sp>
    </p:spTree>
    <p:extLst>
      <p:ext uri="{BB962C8B-B14F-4D97-AF65-F5344CB8AC3E}">
        <p14:creationId xmlns:p14="http://schemas.microsoft.com/office/powerpoint/2010/main" val="341516841"/>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slide" Target="slide48.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8" Type="http://schemas.openxmlformats.org/officeDocument/2006/relationships/hyperlink" Target="http://www.google.co.th/url?sa=i&amp;rct=j&amp;q=&amp;esrc=s&amp;frm=1&amp;source=images&amp;cd=&amp;cad=rja&amp;uact=8&amp;ved=0CAcQjRw&amp;url=http://trat.old.nso.go.th/nso/home/index_news.jsp?pageno=10&amp;id=5299&amp;province_id=26&amp;ei=avxJVKbqPMrs8AWip4DwCw&amp;bvm=bv.77880786,d.dGc&amp;psig=AFQjCNE317Ir2Yzgynm9PlPaGyutyfKc1w&amp;ust=1414220548628052" TargetMode="External"/><Relationship Id="rId3" Type="http://schemas.openxmlformats.org/officeDocument/2006/relationships/image" Target="../media/image18.jpeg"/><Relationship Id="rId7" Type="http://schemas.openxmlformats.org/officeDocument/2006/relationships/image" Target="../media/image20.jpeg"/><Relationship Id="rId2" Type="http://schemas.openxmlformats.org/officeDocument/2006/relationships/hyperlink" Target="http://www.google.co.th/url?sa=i&amp;rct=j&amp;q=&amp;esrc=s&amp;frm=1&amp;source=images&amp;cd=&amp;cad=rja&amp;uact=8&amp;ved=0CAcQjRw&amp;url=http://www.manager.co.th/QOL/ViewNews.aspx?NewsID=9570000026474&amp;Html=1&amp;TabID=1&amp;&amp;ei=PfxJVNOuL8Tt8gW_uYGYCA&amp;bvm=bv.77880786,d.dGc&amp;psig=AFQjCNE317Ir2Yzgynm9PlPaGyutyfKc1w&amp;ust=1414220548628052" TargetMode="External"/><Relationship Id="rId1" Type="http://schemas.openxmlformats.org/officeDocument/2006/relationships/slideLayout" Target="../slideLayouts/slideLayout7.xml"/><Relationship Id="rId6" Type="http://schemas.openxmlformats.org/officeDocument/2006/relationships/hyperlink" Target="http://www.google.co.th/url?sa=i&amp;rct=j&amp;q=&amp;esrc=s&amp;frm=1&amp;source=images&amp;cd=&amp;cad=rja&amp;uact=8&amp;ved=0CAcQjRw&amp;url=http://btknewsonline.blogspot.com/2014/08/blog-post_49.html&amp;ei=wABKVJPoC4um8AWwyIG4Bw&amp;bvm=bv.77880786,d.dGc&amp;psig=AFQjCNE317Ir2Yzgynm9PlPaGyutyfKc1w&amp;ust=1414220548628052" TargetMode="External"/><Relationship Id="rId5" Type="http://schemas.openxmlformats.org/officeDocument/2006/relationships/image" Target="../media/image19.jpeg"/><Relationship Id="rId4" Type="http://schemas.openxmlformats.org/officeDocument/2006/relationships/hyperlink" Target="http://www.google.co.th/url?sa=i&amp;rct=j&amp;q=&amp;esrc=s&amp;frm=1&amp;source=images&amp;cd=&amp;cad=rja&amp;uact=8&amp;ved=0CAcQjRw&amp;url=http://www.gotoknow.org/posts/466755&amp;ei=TvxJVM-UOcTy8QXs14DQCA&amp;bvm=bv.77880786,d.dGc&amp;psig=AFQjCNE317Ir2Yzgynm9PlPaGyutyfKc1w&amp;ust=1414220548628052" TargetMode="External"/><Relationship Id="rId9" Type="http://schemas.openxmlformats.org/officeDocument/2006/relationships/image" Target="../media/image21.jpeg"/></Relationships>
</file>

<file path=ppt/slides/_rels/slide13.xml.rels><?xml version="1.0" encoding="UTF-8" standalone="yes"?>
<Relationships xmlns="http://schemas.openxmlformats.org/package/2006/relationships"><Relationship Id="rId8" Type="http://schemas.openxmlformats.org/officeDocument/2006/relationships/hyperlink" Target="http://www.google.co.th/url?sa=i&amp;rct=j&amp;q=&amp;esrc=s&amp;frm=1&amp;source=images&amp;cd=&amp;cad=rja&amp;uact=8&amp;ved=0CAcQjRw&amp;url=http://www.bsnnews.com/news/index.php?NewsID=4397&amp;ei=7P5JVM-gNdOA8gXP94HwBw&amp;bvm=bv.77880786,d.dGc&amp;psig=AFQjCNE317Ir2Yzgynm9PlPaGyutyfKc1w&amp;ust=1414220548628052" TargetMode="External"/><Relationship Id="rId3" Type="http://schemas.openxmlformats.org/officeDocument/2006/relationships/image" Target="../media/image22.jpeg"/><Relationship Id="rId7" Type="http://schemas.openxmlformats.org/officeDocument/2006/relationships/image" Target="../media/image24.jpeg"/><Relationship Id="rId2" Type="http://schemas.openxmlformats.org/officeDocument/2006/relationships/hyperlink" Target="http://www.google.co.th/url?sa=i&amp;rct=j&amp;q=&amp;esrc=s&amp;frm=1&amp;source=images&amp;cd=&amp;cad=rja&amp;uact=8&amp;ved=0CAcQjRw&amp;url=http://www.chiangmainews.co.th/cm_bc/%E0%B8%98%E0%B8%B8%E0%B8%A3%E0%B8%81%E0%B8%B4%E0%B8%88%E0%B9%82%E0%B8%A3%E0%B8%87%E0%B9%81%E0%B8%A3%E0%B8%A1%E0%B8%88%E0%B9%88%E0%B8%AD%E0%B8%84%E0%B8%B4%E0%B8%A7%E0%B8%A3%E0%B8%B1%E0%B8%9A%E0%B8%9C/&amp;ei=K_5JVI-8AsHW8gXgvIDYDg&amp;bvm=bv.77880786,d.dGc&amp;psig=AFQjCNE317Ir2Yzgynm9PlPaGyutyfKc1w&amp;ust=1414220548628052" TargetMode="External"/><Relationship Id="rId1" Type="http://schemas.openxmlformats.org/officeDocument/2006/relationships/slideLayout" Target="../slideLayouts/slideLayout7.xml"/><Relationship Id="rId6" Type="http://schemas.openxmlformats.org/officeDocument/2006/relationships/hyperlink" Target="http://www.google.co.th/url?sa=i&amp;rct=j&amp;q=&amp;esrc=s&amp;frm=1&amp;source=images&amp;cd=&amp;cad=rja&amp;uact=8&amp;ved=0CAcQjRw&amp;url=http://www.atsme-cm.org/index.php?modules=article&amp;file=view&amp;id=1358316556&amp;ei=mf5JVPuYFcrh8AXS_oKIBA&amp;bvm=bv.77880786,d.dGc&amp;psig=AFQjCNE317Ir2Yzgynm9PlPaGyutyfKc1w&amp;ust=1414220548628052" TargetMode="External"/><Relationship Id="rId5" Type="http://schemas.openxmlformats.org/officeDocument/2006/relationships/image" Target="../media/image23.jpeg"/><Relationship Id="rId4" Type="http://schemas.openxmlformats.org/officeDocument/2006/relationships/hyperlink" Target="http://www.google.co.th/url?sa=i&amp;rct=j&amp;q=&amp;esrc=s&amp;frm=1&amp;source=images&amp;cd=&amp;cad=rja&amp;uact=8&amp;ved=0CAcQjRw&amp;url=http://www.hec.rmutp.ac.th/2013/03/%E0%B8%97%E0%B8%94%E0%B8%AA%E0%B8%AD%E0%B8%9A%E0%B8%A1%E0%B8%B2%E0%B8%95%E0%B8%A3%E0%B8%90%E0%B8%B2%E0%B8%99%E0%B8%9D%E0%B8%B5%E0%B8%A1%E0%B8%B7%E0%B8%AD%E0%B9%81%E0%B8%A3%E0%B8%87%E0%B8%87%E0%B8%B2/&amp;ei=xP5JVKa6FIvn8AWR14GYCg&amp;bvm=bv.77880786,d.dGc&amp;psig=AFQjCNE317Ir2Yzgynm9PlPaGyutyfKc1w&amp;ust=1414220548628052" TargetMode="External"/><Relationship Id="rId9"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www.google.co.th/url?sa=i&amp;rct=j&amp;q=&amp;esrc=s&amp;frm=1&amp;source=images&amp;cd=&amp;cad=rja&amp;uact=8&amp;ved=0CAcQjRw&amp;url=http://tdri.or.th/tdri-insight/labour300/&amp;ei=vv1JVNHiNMy58gWKwoCYCg&amp;bvm=bv.77880786,d.dGc&amp;psig=AFQjCNE317Ir2Yzgynm9PlPaGyutyfKc1w&amp;ust=1414220548628052" TargetMode="External"/><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5" Type="http://schemas.openxmlformats.org/officeDocument/2006/relationships/image" Target="../media/image38.jpeg"/><Relationship Id="rId4" Type="http://schemas.openxmlformats.org/officeDocument/2006/relationships/image" Target="../media/image37.jpeg"/></Relationships>
</file>

<file path=ppt/slides/_rels/slide21.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jpeg"/><Relationship Id="rId7" Type="http://schemas.openxmlformats.org/officeDocument/2006/relationships/image" Target="../media/image44.png"/><Relationship Id="rId2" Type="http://schemas.openxmlformats.org/officeDocument/2006/relationships/image" Target="../media/image39.jpe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png"/><Relationship Id="rId10" Type="http://schemas.openxmlformats.org/officeDocument/2006/relationships/image" Target="../media/image47.png"/><Relationship Id="rId4" Type="http://schemas.openxmlformats.org/officeDocument/2006/relationships/image" Target="../media/image41.png"/><Relationship Id="rId9" Type="http://schemas.openxmlformats.org/officeDocument/2006/relationships/image" Target="../media/image46.jpeg"/></Relationships>
</file>

<file path=ppt/slides/_rels/slide2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50.jpeg"/><Relationship Id="rId4" Type="http://schemas.openxmlformats.org/officeDocument/2006/relationships/image" Target="../media/image49.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hyperlink" Target="http://www.google.co.th/url?sa=i&amp;rct=j&amp;q=&amp;esrc=s&amp;frm=1&amp;source=images&amp;cd=&amp;cad=rja&amp;uact=8&amp;ved=0CAcQjRw&amp;url=http://www.fanthai.com/30251.html&amp;ei=XwFKVIWIFsXg8AWmo4CgBg&amp;bvm=bv.77880786,d.dGc&amp;psig=AFQjCNE317Ir2Yzgynm9PlPaGyutyfKc1w&amp;ust=1414220548628052" TargetMode="External"/><Relationship Id="rId3" Type="http://schemas.openxmlformats.org/officeDocument/2006/relationships/image" Target="../media/image42.png"/><Relationship Id="rId7" Type="http://schemas.openxmlformats.org/officeDocument/2006/relationships/image" Target="../media/image46.jpe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45.png"/><Relationship Id="rId11" Type="http://schemas.openxmlformats.org/officeDocument/2006/relationships/image" Target="../media/image56.jpeg"/><Relationship Id="rId5" Type="http://schemas.openxmlformats.org/officeDocument/2006/relationships/image" Target="../media/image44.png"/><Relationship Id="rId10" Type="http://schemas.openxmlformats.org/officeDocument/2006/relationships/image" Target="../media/image55.jpeg"/><Relationship Id="rId4" Type="http://schemas.openxmlformats.org/officeDocument/2006/relationships/image" Target="../media/image43.png"/><Relationship Id="rId9" Type="http://schemas.openxmlformats.org/officeDocument/2006/relationships/image" Target="../media/image54.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uact=8&amp;ved=0CAcQjRw&amp;url=http://soclaimon.wordpress.com/tag/25572014/page/487/&amp;ei=8P9JVOj5Dcnj8AW55IHQCw&amp;bvm=bv.77880786,d.dGc&amp;psig=AFQjCNE317Ir2Yzgynm9PlPaGyutyfKc1w&amp;ust=1414220548628052" TargetMode="External"/><Relationship Id="rId2" Type="http://schemas.openxmlformats.org/officeDocument/2006/relationships/image" Target="../media/image59.jpeg"/><Relationship Id="rId1" Type="http://schemas.openxmlformats.org/officeDocument/2006/relationships/slideLayout" Target="../slideLayouts/slideLayout2.xml"/><Relationship Id="rId4" Type="http://schemas.openxmlformats.org/officeDocument/2006/relationships/image" Target="../media/image60.jpeg"/></Relationships>
</file>

<file path=ppt/slides/_rels/slide4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4.xml"/><Relationship Id="rId5" Type="http://schemas.openxmlformats.org/officeDocument/2006/relationships/image" Target="../media/image65.png"/><Relationship Id="rId4" Type="http://schemas.openxmlformats.org/officeDocument/2006/relationships/image" Target="../media/image64.png"/></Relationships>
</file>

<file path=ppt/slides/_rels/slide4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68.png"/><Relationship Id="rId5" Type="http://schemas.openxmlformats.org/officeDocument/2006/relationships/image" Target="../media/image50.jpeg"/><Relationship Id="rId4" Type="http://schemas.openxmlformats.org/officeDocument/2006/relationships/image" Target="../media/image67.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18.xml"/><Relationship Id="rId4" Type="http://schemas.openxmlformats.org/officeDocument/2006/relationships/image" Target="../media/image71.jpeg"/></Relationships>
</file>

<file path=ppt/slides/_rels/slide5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18.xml"/><Relationship Id="rId5" Type="http://schemas.openxmlformats.org/officeDocument/2006/relationships/image" Target="../media/image77.jpeg"/><Relationship Id="rId4" Type="http://schemas.openxmlformats.org/officeDocument/2006/relationships/image" Target="../media/image76.jpeg"/></Relationships>
</file>

<file path=ppt/slides/_rels/slide55.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21.xml"/><Relationship Id="rId1" Type="http://schemas.openxmlformats.org/officeDocument/2006/relationships/slideLayout" Target="../slideLayouts/slideLayout18.xml"/><Relationship Id="rId6" Type="http://schemas.openxmlformats.org/officeDocument/2006/relationships/image" Target="../media/image81.jpeg"/><Relationship Id="rId5" Type="http://schemas.openxmlformats.org/officeDocument/2006/relationships/image" Target="../media/image80.jpeg"/><Relationship Id="rId4" Type="http://schemas.openxmlformats.org/officeDocument/2006/relationships/image" Target="../media/image79.jpeg"/></Relationships>
</file>

<file path=ppt/slides/_rels/slide56.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18.xml"/><Relationship Id="rId5" Type="http://schemas.openxmlformats.org/officeDocument/2006/relationships/image" Target="../media/image86.jpeg"/><Relationship Id="rId4" Type="http://schemas.openxmlformats.org/officeDocument/2006/relationships/image" Target="../media/image85.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4.xm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0" y="2000250"/>
            <a:ext cx="9144000" cy="2428875"/>
          </a:xfrm>
          <a:solidFill>
            <a:schemeClr val="bg2">
              <a:lumMod val="90000"/>
            </a:schemeClr>
          </a:solidFill>
        </p:spPr>
        <p:txBody>
          <a:bodyPr>
            <a:noAutofit/>
          </a:bodyPr>
          <a:lstStyle/>
          <a:p>
            <a:endParaRPr lang="en-US" sz="2800" dirty="0" smtClean="0"/>
          </a:p>
          <a:p>
            <a:r>
              <a:rPr lang="en-US" sz="2800" dirty="0" smtClean="0"/>
              <a:t>Migration structure &amp; trends</a:t>
            </a:r>
          </a:p>
          <a:p>
            <a:r>
              <a:rPr lang="en-US" sz="2800" dirty="0" smtClean="0"/>
              <a:t>Situation of migrant workers</a:t>
            </a:r>
            <a:endParaRPr lang="th-TH" sz="2800" dirty="0"/>
          </a:p>
        </p:txBody>
      </p:sp>
      <p:sp>
        <p:nvSpPr>
          <p:cNvPr id="4" name="TextBox 3"/>
          <p:cNvSpPr txBox="1"/>
          <p:nvPr/>
        </p:nvSpPr>
        <p:spPr>
          <a:xfrm>
            <a:off x="0" y="0"/>
            <a:ext cx="9144000" cy="461665"/>
          </a:xfrm>
          <a:prstGeom prst="rect">
            <a:avLst/>
          </a:prstGeom>
          <a:solidFill>
            <a:srgbClr val="FFFF00"/>
          </a:solidFill>
        </p:spPr>
        <p:txBody>
          <a:bodyPr wrap="square" rtlCol="0">
            <a:spAutoFit/>
          </a:bodyPr>
          <a:lstStyle/>
          <a:p>
            <a:pPr algn="ctr"/>
            <a:endParaRPr lang="th-TH" sz="2400" dirty="0"/>
          </a:p>
        </p:txBody>
      </p:sp>
      <p:sp>
        <p:nvSpPr>
          <p:cNvPr id="14337" name="Rectangle 1"/>
          <p:cNvSpPr>
            <a:spLocks noChangeArrowheads="1"/>
          </p:cNvSpPr>
          <p:nvPr/>
        </p:nvSpPr>
        <p:spPr bwMode="auto">
          <a:xfrm>
            <a:off x="5786446" y="3368574"/>
            <a:ext cx="3143272"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en-US" sz="2000" i="1" u="none" strike="noStrike" cap="none" normalizeH="0" baseline="0" dirty="0" err="1" smtClean="0">
                <a:ln>
                  <a:noFill/>
                </a:ln>
                <a:solidFill>
                  <a:srgbClr val="0000FF"/>
                </a:solidFill>
                <a:effectLst/>
                <a:latin typeface="+mj-lt"/>
                <a:ea typeface="Calibri" pitchFamily="34" charset="0"/>
                <a:cs typeface="Times New Roman" pitchFamily="18" charset="0"/>
              </a:rPr>
              <a:t>Srawooth</a:t>
            </a:r>
            <a:r>
              <a:rPr kumimoji="0" lang="en-US" sz="2000" i="1" u="none" strike="noStrike" cap="none" normalizeH="0" baseline="0" dirty="0" smtClean="0">
                <a:ln>
                  <a:noFill/>
                </a:ln>
                <a:solidFill>
                  <a:srgbClr val="0000FF"/>
                </a:solidFill>
                <a:effectLst/>
                <a:latin typeface="+mj-lt"/>
                <a:ea typeface="Calibri" pitchFamily="34" charset="0"/>
                <a:cs typeface="Times New Roman" pitchFamily="18" charset="0"/>
              </a:rPr>
              <a:t> </a:t>
            </a:r>
            <a:r>
              <a:rPr kumimoji="0" lang="en-US" sz="2000" i="1" u="none" strike="noStrike" cap="none" normalizeH="0" baseline="0" dirty="0" err="1" smtClean="0">
                <a:ln>
                  <a:noFill/>
                </a:ln>
                <a:solidFill>
                  <a:srgbClr val="0000FF"/>
                </a:solidFill>
                <a:effectLst/>
                <a:latin typeface="+mj-lt"/>
                <a:ea typeface="Calibri" pitchFamily="34" charset="0"/>
                <a:cs typeface="Times New Roman" pitchFamily="18" charset="0"/>
              </a:rPr>
              <a:t>Paitoonpong</a:t>
            </a:r>
            <a:r>
              <a:rPr kumimoji="0" lang="en-US" sz="2000" i="1" u="none" strike="noStrike" cap="none" normalizeH="0" baseline="0" dirty="0" smtClean="0">
                <a:ln>
                  <a:noFill/>
                </a:ln>
                <a:solidFill>
                  <a:srgbClr val="0000FF"/>
                </a:solidFill>
                <a:effectLst/>
                <a:latin typeface="+mj-lt"/>
                <a:ea typeface="Calibri" pitchFamily="34" charset="0"/>
                <a:cs typeface="Times New Roman" pitchFamily="18" charset="0"/>
              </a:rPr>
              <a:t>, Ph. D.</a:t>
            </a:r>
            <a:endParaRPr kumimoji="0" lang="en-US" sz="1100" i="1" u="none" strike="noStrike" cap="none" normalizeH="0" baseline="0" dirty="0" smtClean="0">
              <a:ln>
                <a:noFill/>
              </a:ln>
              <a:solidFill>
                <a:srgbClr val="0000FF"/>
              </a:solidFill>
              <a:effectLst/>
              <a:latin typeface="+mj-lt"/>
              <a:cs typeface="Angsana New" pitchFamily="18" charset="-34"/>
            </a:endParaRPr>
          </a:p>
        </p:txBody>
      </p:sp>
      <p:pic>
        <p:nvPicPr>
          <p:cNvPr id="14338" name="Picture 2"/>
          <p:cNvPicPr>
            <a:picLocks noChangeAspect="1" noChangeArrowheads="1"/>
          </p:cNvPicPr>
          <p:nvPr/>
        </p:nvPicPr>
        <p:blipFill>
          <a:blip r:embed="rId2" cstate="print"/>
          <a:srcRect/>
          <a:stretch>
            <a:fillRect/>
          </a:stretch>
        </p:blipFill>
        <p:spPr bwMode="auto">
          <a:xfrm>
            <a:off x="0" y="4432939"/>
            <a:ext cx="3213059" cy="2410071"/>
          </a:xfrm>
          <a:prstGeom prst="rect">
            <a:avLst/>
          </a:prstGeom>
          <a:noFill/>
          <a:ln w="9525">
            <a:noFill/>
            <a:miter lim="800000"/>
            <a:headEnd/>
            <a:tailEnd/>
          </a:ln>
          <a:effectLst/>
        </p:spPr>
      </p:pic>
      <p:pic>
        <p:nvPicPr>
          <p:cNvPr id="14339" name="Picture 3"/>
          <p:cNvPicPr>
            <a:picLocks noChangeAspect="1" noChangeArrowheads="1"/>
          </p:cNvPicPr>
          <p:nvPr/>
        </p:nvPicPr>
        <p:blipFill>
          <a:blip r:embed="rId3" cstate="print"/>
          <a:srcRect/>
          <a:stretch>
            <a:fillRect/>
          </a:stretch>
        </p:blipFill>
        <p:spPr bwMode="auto">
          <a:xfrm>
            <a:off x="3000363" y="4433241"/>
            <a:ext cx="3214711" cy="2409769"/>
          </a:xfrm>
          <a:prstGeom prst="rect">
            <a:avLst/>
          </a:prstGeom>
          <a:noFill/>
          <a:ln w="9525">
            <a:noFill/>
            <a:miter lim="800000"/>
            <a:headEnd/>
            <a:tailEnd/>
          </a:ln>
          <a:effectLst/>
        </p:spPr>
      </p:pic>
      <p:pic>
        <p:nvPicPr>
          <p:cNvPr id="14340" name="Picture 4"/>
          <p:cNvPicPr>
            <a:picLocks noChangeAspect="1" noChangeArrowheads="1"/>
          </p:cNvPicPr>
          <p:nvPr/>
        </p:nvPicPr>
        <p:blipFill>
          <a:blip r:embed="rId4" cstate="print"/>
          <a:srcRect/>
          <a:stretch>
            <a:fillRect/>
          </a:stretch>
        </p:blipFill>
        <p:spPr bwMode="auto">
          <a:xfrm>
            <a:off x="5901908" y="4429109"/>
            <a:ext cx="3242124" cy="2428891"/>
          </a:xfrm>
          <a:prstGeom prst="rect">
            <a:avLst/>
          </a:prstGeom>
          <a:noFill/>
          <a:ln w="9525">
            <a:noFill/>
            <a:miter lim="800000"/>
            <a:headEnd/>
            <a:tailEnd/>
          </a:ln>
          <a:effectLst/>
        </p:spPr>
      </p:pic>
      <p:sp>
        <p:nvSpPr>
          <p:cNvPr id="8" name="Rectangle 7"/>
          <p:cNvSpPr/>
          <p:nvPr/>
        </p:nvSpPr>
        <p:spPr>
          <a:xfrm>
            <a:off x="0" y="785794"/>
            <a:ext cx="8858280" cy="646331"/>
          </a:xfrm>
          <a:prstGeom prst="rect">
            <a:avLst/>
          </a:prstGeom>
        </p:spPr>
        <p:txBody>
          <a:bodyPr wrap="square">
            <a:spAutoFit/>
          </a:bodyPr>
          <a:lstStyle/>
          <a:p>
            <a:pPr algn="ctr"/>
            <a:r>
              <a:rPr lang="en-US" sz="3600" dirty="0" smtClean="0"/>
              <a:t>CLMV Migrant Workers in Thailand</a:t>
            </a:r>
            <a:endParaRPr lang="th-TH" sz="3600" dirty="0"/>
          </a:p>
        </p:txBody>
      </p:sp>
      <p:sp>
        <p:nvSpPr>
          <p:cNvPr id="9" name="TextBox 8"/>
          <p:cNvSpPr txBox="1"/>
          <p:nvPr/>
        </p:nvSpPr>
        <p:spPr>
          <a:xfrm>
            <a:off x="714348" y="99932"/>
            <a:ext cx="7786742" cy="400110"/>
          </a:xfrm>
          <a:prstGeom prst="rect">
            <a:avLst/>
          </a:prstGeom>
          <a:noFill/>
        </p:spPr>
        <p:txBody>
          <a:bodyPr wrap="square" rtlCol="0">
            <a:spAutoFit/>
          </a:bodyPr>
          <a:lstStyle/>
          <a:p>
            <a:pPr algn="ctr"/>
            <a:r>
              <a:rPr lang="en-US" sz="2000" dirty="0" smtClean="0"/>
              <a:t>1 August 2016, Economics Department, </a:t>
            </a:r>
            <a:r>
              <a:rPr lang="en-US" sz="2000" dirty="0" err="1" smtClean="0"/>
              <a:t>Thammasart</a:t>
            </a:r>
            <a:endParaRPr lang="th-TH" sz="2000" dirty="0"/>
          </a:p>
        </p:txBody>
      </p:sp>
      <p:sp>
        <p:nvSpPr>
          <p:cNvPr id="10" name="Action Button: Forward or Next 9">
            <a:hlinkClick r:id="rId5" action="ppaction://hlinksldjump" highlightClick="1"/>
          </p:cNvPr>
          <p:cNvSpPr/>
          <p:nvPr/>
        </p:nvSpPr>
        <p:spPr>
          <a:xfrm>
            <a:off x="7286644" y="2000240"/>
            <a:ext cx="928694" cy="357190"/>
          </a:xfrm>
          <a:prstGeom prst="actionButtonForwardNext">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2844" y="1142984"/>
            <a:ext cx="8929718" cy="5500726"/>
          </a:xfrm>
        </p:spPr>
        <p:txBody>
          <a:bodyPr>
            <a:normAutofit fontScale="92500" lnSpcReduction="10000"/>
          </a:bodyPr>
          <a:lstStyle/>
          <a:p>
            <a:r>
              <a:rPr lang="en-US" b="1" dirty="0" smtClean="0">
                <a:solidFill>
                  <a:srgbClr val="FF0000"/>
                </a:solidFill>
              </a:rPr>
              <a:t>Irregular</a:t>
            </a:r>
            <a:r>
              <a:rPr lang="en-US" dirty="0" smtClean="0"/>
              <a:t> – Migrant workers enter the Kingdom without  immigration documents</a:t>
            </a:r>
            <a:endParaRPr lang="th-TH" dirty="0" smtClean="0"/>
          </a:p>
          <a:p>
            <a:r>
              <a:rPr lang="en-US" b="1" dirty="0" smtClean="0">
                <a:solidFill>
                  <a:srgbClr val="FF0000"/>
                </a:solidFill>
              </a:rPr>
              <a:t>Registration</a:t>
            </a:r>
            <a:r>
              <a:rPr lang="en-US" dirty="0" smtClean="0"/>
              <a:t> – irregular MWs who are pardoned by Cabinet decision (A-13)</a:t>
            </a:r>
          </a:p>
          <a:p>
            <a:r>
              <a:rPr lang="en-US" b="1" dirty="0" smtClean="0">
                <a:solidFill>
                  <a:srgbClr val="FF0000"/>
                </a:solidFill>
              </a:rPr>
              <a:t>MOU</a:t>
            </a:r>
            <a:r>
              <a:rPr lang="en-US" dirty="0" smtClean="0"/>
              <a:t> – MWs who come to work in Thailand under MOU between Thailand and C, L, M</a:t>
            </a:r>
          </a:p>
          <a:p>
            <a:r>
              <a:rPr lang="en-US" b="1" dirty="0" smtClean="0">
                <a:solidFill>
                  <a:srgbClr val="FF0000"/>
                </a:solidFill>
              </a:rPr>
              <a:t>NV </a:t>
            </a:r>
            <a:r>
              <a:rPr lang="en-US" dirty="0" smtClean="0"/>
              <a:t>– Irregular MWs whose registration expire and are allowed to stay and work through national verification</a:t>
            </a:r>
          </a:p>
          <a:p>
            <a:r>
              <a:rPr lang="en-US" b="1" dirty="0" smtClean="0">
                <a:solidFill>
                  <a:srgbClr val="FF0000"/>
                </a:solidFill>
              </a:rPr>
              <a:t>OSSC</a:t>
            </a:r>
            <a:r>
              <a:rPr lang="en-US" dirty="0" smtClean="0"/>
              <a:t> – MWs who are registered at One Stop Service Center under the order of NCPO (National Committee for Peace and Order) in June-October 2014</a:t>
            </a:r>
          </a:p>
          <a:p>
            <a:r>
              <a:rPr lang="en-US" dirty="0" smtClean="0"/>
              <a:t>(</a:t>
            </a:r>
            <a:r>
              <a:rPr lang="en-US" b="1" dirty="0" smtClean="0">
                <a:solidFill>
                  <a:srgbClr val="FF0000"/>
                </a:solidFill>
              </a:rPr>
              <a:t>Border pass holders</a:t>
            </a:r>
            <a:r>
              <a:rPr lang="en-US" dirty="0" smtClean="0"/>
              <a:t>: daily crossing</a:t>
            </a:r>
            <a:r>
              <a:rPr lang="en-US" dirty="0" smtClean="0"/>
              <a:t>)</a:t>
            </a:r>
          </a:p>
          <a:p>
            <a:r>
              <a:rPr lang="en-US" dirty="0" smtClean="0"/>
              <a:t>Minorities: Hill tribes, refugees, Chinese Yunnan (Haw) etc.</a:t>
            </a:r>
            <a:endParaRPr lang="en-US" dirty="0" smtClean="0"/>
          </a:p>
        </p:txBody>
      </p:sp>
      <p:sp>
        <p:nvSpPr>
          <p:cNvPr id="3" name="Title 2"/>
          <p:cNvSpPr>
            <a:spLocks noGrp="1"/>
          </p:cNvSpPr>
          <p:nvPr>
            <p:ph type="title"/>
          </p:nvPr>
        </p:nvSpPr>
        <p:spPr>
          <a:xfrm>
            <a:off x="0" y="-24"/>
            <a:ext cx="9144000" cy="1143000"/>
          </a:xfrm>
          <a:solidFill>
            <a:schemeClr val="accent1">
              <a:lumMod val="20000"/>
              <a:lumOff val="80000"/>
            </a:schemeClr>
          </a:solidFill>
        </p:spPr>
        <p:txBody>
          <a:bodyPr/>
          <a:lstStyle/>
          <a:p>
            <a:r>
              <a:rPr lang="en-US" dirty="0" smtClean="0"/>
              <a:t>Typology of </a:t>
            </a:r>
            <a:r>
              <a:rPr lang="en-US" dirty="0" smtClean="0">
                <a:solidFill>
                  <a:srgbClr val="FF0000"/>
                </a:solidFill>
              </a:rPr>
              <a:t>CLM</a:t>
            </a:r>
            <a:r>
              <a:rPr lang="en-US" dirty="0" smtClean="0"/>
              <a:t> MWs in Thailand</a:t>
            </a:r>
            <a:endParaRPr lang="th-TH"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solidFill>
                  <a:prstClr val="black"/>
                </a:solidFill>
              </a:rPr>
              <a:pPr/>
              <a:t>3</a:t>
            </a:fld>
            <a:endParaRPr lang="en-US">
              <a:solidFill>
                <a:prstClr val="black"/>
              </a:solidFill>
            </a:endParaRPr>
          </a:p>
        </p:txBody>
      </p:sp>
      <p:sp>
        <p:nvSpPr>
          <p:cNvPr id="4" name="Title 3"/>
          <p:cNvSpPr>
            <a:spLocks noGrp="1"/>
          </p:cNvSpPr>
          <p:nvPr>
            <p:ph type="title"/>
          </p:nvPr>
        </p:nvSpPr>
        <p:spPr>
          <a:xfrm>
            <a:off x="0" y="11266"/>
            <a:ext cx="9144000" cy="1143000"/>
          </a:xfrm>
        </p:spPr>
        <p:txBody>
          <a:bodyPr/>
          <a:lstStyle/>
          <a:p>
            <a:r>
              <a:rPr lang="th-TH" dirty="0" smtClean="0"/>
              <a:t>Low-skilled workers from CLMV</a:t>
            </a:r>
            <a:endParaRPr lang="th-TH" dirty="0"/>
          </a:p>
        </p:txBody>
      </p:sp>
      <p:cxnSp>
        <p:nvCxnSpPr>
          <p:cNvPr id="6" name="Straight Connector 5"/>
          <p:cNvCxnSpPr/>
          <p:nvPr/>
        </p:nvCxnSpPr>
        <p:spPr>
          <a:xfrm>
            <a:off x="0" y="2204864"/>
            <a:ext cx="9144000" cy="0"/>
          </a:xfrm>
          <a:prstGeom prst="line">
            <a:avLst/>
          </a:prstGeom>
          <a:ln w="7620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6660232" y="1268760"/>
            <a:ext cx="0" cy="936104"/>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067944" y="1268760"/>
            <a:ext cx="2088232" cy="830997"/>
          </a:xfrm>
          <a:prstGeom prst="rect">
            <a:avLst/>
          </a:prstGeom>
          <a:noFill/>
        </p:spPr>
        <p:txBody>
          <a:bodyPr wrap="square" rtlCol="0">
            <a:spAutoFit/>
          </a:bodyPr>
          <a:lstStyle/>
          <a:p>
            <a:r>
              <a:rPr lang="th-TH" sz="4800" dirty="0" smtClean="0"/>
              <a:t>C L M</a:t>
            </a:r>
            <a:endParaRPr lang="th-TH" sz="4800" dirty="0"/>
          </a:p>
        </p:txBody>
      </p:sp>
      <p:sp>
        <p:nvSpPr>
          <p:cNvPr id="10" name="TextBox 9"/>
          <p:cNvSpPr txBox="1"/>
          <p:nvPr/>
        </p:nvSpPr>
        <p:spPr>
          <a:xfrm>
            <a:off x="7668344" y="1268760"/>
            <a:ext cx="864096" cy="830997"/>
          </a:xfrm>
          <a:prstGeom prst="rect">
            <a:avLst/>
          </a:prstGeom>
          <a:noFill/>
        </p:spPr>
        <p:txBody>
          <a:bodyPr wrap="square" rtlCol="0">
            <a:spAutoFit/>
          </a:bodyPr>
          <a:lstStyle/>
          <a:p>
            <a:r>
              <a:rPr lang="th-TH" sz="4800" dirty="0" smtClean="0"/>
              <a:t>V</a:t>
            </a:r>
            <a:endParaRPr lang="th-TH" sz="4800" dirty="0"/>
          </a:p>
        </p:txBody>
      </p:sp>
      <p:sp>
        <p:nvSpPr>
          <p:cNvPr id="11" name="Down Arrow 10"/>
          <p:cNvSpPr/>
          <p:nvPr/>
        </p:nvSpPr>
        <p:spPr>
          <a:xfrm>
            <a:off x="4716016" y="2276872"/>
            <a:ext cx="1800200" cy="648072"/>
          </a:xfrm>
          <a:prstGeom prst="downArrow">
            <a:avLst>
              <a:gd name="adj1" fmla="val 50000"/>
              <a:gd name="adj2" fmla="val 45724"/>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Down Arrow 12"/>
          <p:cNvSpPr/>
          <p:nvPr/>
        </p:nvSpPr>
        <p:spPr>
          <a:xfrm>
            <a:off x="1547664" y="2276872"/>
            <a:ext cx="1800200" cy="1521750"/>
          </a:xfrm>
          <a:prstGeom prst="downArrow">
            <a:avLst>
              <a:gd name="adj1" fmla="val 50000"/>
              <a:gd name="adj2" fmla="val 45724"/>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2" name="TextBox 11"/>
          <p:cNvSpPr txBox="1"/>
          <p:nvPr/>
        </p:nvSpPr>
        <p:spPr>
          <a:xfrm>
            <a:off x="4644008" y="2924944"/>
            <a:ext cx="2304256" cy="523220"/>
          </a:xfrm>
          <a:prstGeom prst="rect">
            <a:avLst/>
          </a:prstGeom>
          <a:noFill/>
        </p:spPr>
        <p:txBody>
          <a:bodyPr wrap="square" rtlCol="0">
            <a:spAutoFit/>
          </a:bodyPr>
          <a:lstStyle/>
          <a:p>
            <a:pPr algn="ctr"/>
            <a:r>
              <a:rPr lang="th-TH" dirty="0" smtClean="0"/>
              <a:t>Irregular</a:t>
            </a:r>
            <a:endParaRPr lang="th-TH" dirty="0"/>
          </a:p>
        </p:txBody>
      </p:sp>
      <p:sp>
        <p:nvSpPr>
          <p:cNvPr id="14" name="Oval 13"/>
          <p:cNvSpPr/>
          <p:nvPr/>
        </p:nvSpPr>
        <p:spPr>
          <a:xfrm>
            <a:off x="3995936" y="3933056"/>
            <a:ext cx="1656184" cy="864096"/>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sz="1800" dirty="0" smtClean="0">
                <a:solidFill>
                  <a:schemeClr val="tx1"/>
                </a:solidFill>
              </a:rPr>
              <a:t>Registration/OSSC</a:t>
            </a:r>
            <a:endParaRPr lang="th-TH" sz="1800" dirty="0">
              <a:solidFill>
                <a:schemeClr val="tx1"/>
              </a:solidFill>
            </a:endParaRPr>
          </a:p>
        </p:txBody>
      </p:sp>
      <p:sp>
        <p:nvSpPr>
          <p:cNvPr id="16" name="Oval 15"/>
          <p:cNvSpPr/>
          <p:nvPr/>
        </p:nvSpPr>
        <p:spPr>
          <a:xfrm>
            <a:off x="3779912" y="5229200"/>
            <a:ext cx="2016224" cy="792088"/>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sz="1600" b="1" dirty="0" smtClean="0">
                <a:solidFill>
                  <a:schemeClr val="tx1"/>
                </a:solidFill>
              </a:rPr>
              <a:t>National verification</a:t>
            </a:r>
            <a:endParaRPr lang="th-TH" sz="1600" b="1" dirty="0">
              <a:solidFill>
                <a:schemeClr val="tx1"/>
              </a:solidFill>
            </a:endParaRPr>
          </a:p>
        </p:txBody>
      </p:sp>
      <p:sp>
        <p:nvSpPr>
          <p:cNvPr id="17" name="Oval 16"/>
          <p:cNvSpPr/>
          <p:nvPr/>
        </p:nvSpPr>
        <p:spPr>
          <a:xfrm>
            <a:off x="1547664" y="3952220"/>
            <a:ext cx="1656184" cy="700916"/>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dirty="0" smtClean="0"/>
              <a:t>MOU</a:t>
            </a:r>
            <a:endParaRPr lang="th-TH" dirty="0"/>
          </a:p>
        </p:txBody>
      </p:sp>
      <p:cxnSp>
        <p:nvCxnSpPr>
          <p:cNvPr id="19" name="Straight Connector 18"/>
          <p:cNvCxnSpPr/>
          <p:nvPr/>
        </p:nvCxnSpPr>
        <p:spPr>
          <a:xfrm>
            <a:off x="4824028" y="3573016"/>
            <a:ext cx="3348372" cy="0"/>
          </a:xfrm>
          <a:prstGeom prst="line">
            <a:avLst/>
          </a:prstGeom>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6023282" y="4014646"/>
            <a:ext cx="1512168" cy="71049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sz="1800" dirty="0" smtClean="0">
                <a:solidFill>
                  <a:schemeClr val="tx1"/>
                </a:solidFill>
              </a:rPr>
              <a:t>Irregular</a:t>
            </a:r>
            <a:endParaRPr lang="th-TH" sz="1800" dirty="0">
              <a:solidFill>
                <a:schemeClr val="tx1"/>
              </a:solidFill>
            </a:endParaRPr>
          </a:p>
        </p:txBody>
      </p:sp>
      <p:cxnSp>
        <p:nvCxnSpPr>
          <p:cNvPr id="22" name="Straight Arrow Connector 21"/>
          <p:cNvCxnSpPr>
            <a:endCxn id="14" idx="0"/>
          </p:cNvCxnSpPr>
          <p:nvPr/>
        </p:nvCxnSpPr>
        <p:spPr>
          <a:xfrm>
            <a:off x="4824028" y="3573016"/>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6516216" y="3573016"/>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4824028" y="4941168"/>
            <a:ext cx="35643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27" name="Straight Arrow Connector 1026"/>
          <p:cNvCxnSpPr/>
          <p:nvPr/>
        </p:nvCxnSpPr>
        <p:spPr>
          <a:xfrm>
            <a:off x="6660232" y="4941168"/>
            <a:ext cx="0"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6" name="Oval 35"/>
          <p:cNvSpPr/>
          <p:nvPr/>
        </p:nvSpPr>
        <p:spPr>
          <a:xfrm>
            <a:off x="6044092" y="5202235"/>
            <a:ext cx="1512168" cy="71049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sz="1800" dirty="0" smtClean="0">
                <a:solidFill>
                  <a:schemeClr val="tx1"/>
                </a:solidFill>
              </a:rPr>
              <a:t>Irregular</a:t>
            </a:r>
            <a:endParaRPr lang="th-TH" sz="1800" dirty="0">
              <a:solidFill>
                <a:schemeClr val="tx1"/>
              </a:solidFill>
            </a:endParaRPr>
          </a:p>
        </p:txBody>
      </p:sp>
      <p:sp>
        <p:nvSpPr>
          <p:cNvPr id="1029" name="Oval 1028"/>
          <p:cNvSpPr/>
          <p:nvPr/>
        </p:nvSpPr>
        <p:spPr>
          <a:xfrm>
            <a:off x="7740352" y="3798622"/>
            <a:ext cx="1296144" cy="998530"/>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sz="1400" dirty="0" smtClean="0">
                <a:solidFill>
                  <a:schemeClr val="tx1"/>
                </a:solidFill>
              </a:rPr>
              <a:t>Repatriated/ return home</a:t>
            </a:r>
            <a:endParaRPr lang="th-TH" sz="1400" dirty="0">
              <a:solidFill>
                <a:schemeClr val="tx1"/>
              </a:solidFill>
            </a:endParaRPr>
          </a:p>
        </p:txBody>
      </p:sp>
      <p:sp>
        <p:nvSpPr>
          <p:cNvPr id="39" name="Oval 38"/>
          <p:cNvSpPr/>
          <p:nvPr/>
        </p:nvSpPr>
        <p:spPr>
          <a:xfrm>
            <a:off x="7740352" y="5238782"/>
            <a:ext cx="1296144" cy="998530"/>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sz="1400" dirty="0" smtClean="0">
                <a:solidFill>
                  <a:schemeClr val="tx1"/>
                </a:solidFill>
              </a:rPr>
              <a:t>Repatriated/ return home</a:t>
            </a:r>
            <a:endParaRPr lang="th-TH" sz="1400" dirty="0">
              <a:solidFill>
                <a:schemeClr val="tx1"/>
              </a:solidFill>
            </a:endParaRPr>
          </a:p>
        </p:txBody>
      </p:sp>
      <p:cxnSp>
        <p:nvCxnSpPr>
          <p:cNvPr id="1034" name="Straight Arrow Connector 1033"/>
          <p:cNvCxnSpPr>
            <a:stCxn id="14" idx="4"/>
          </p:cNvCxnSpPr>
          <p:nvPr/>
        </p:nvCxnSpPr>
        <p:spPr>
          <a:xfrm>
            <a:off x="4824028" y="4797152"/>
            <a:ext cx="0" cy="40508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35" name="Rounded Rectangle 1034"/>
          <p:cNvSpPr/>
          <p:nvPr/>
        </p:nvSpPr>
        <p:spPr>
          <a:xfrm>
            <a:off x="755576" y="3753036"/>
            <a:ext cx="5184576" cy="2484276"/>
          </a:xfrm>
          <a:prstGeom prst="roundRect">
            <a:avLst/>
          </a:prstGeom>
          <a:noFill/>
          <a:ln>
            <a:solidFill>
              <a:srgbClr val="00B05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36" name="TextBox 1035"/>
          <p:cNvSpPr txBox="1"/>
          <p:nvPr/>
        </p:nvSpPr>
        <p:spPr>
          <a:xfrm>
            <a:off x="107504" y="2276872"/>
            <a:ext cx="1800200" cy="400110"/>
          </a:xfrm>
          <a:prstGeom prst="rect">
            <a:avLst/>
          </a:prstGeom>
          <a:noFill/>
        </p:spPr>
        <p:txBody>
          <a:bodyPr wrap="square" rtlCol="0">
            <a:spAutoFit/>
          </a:bodyPr>
          <a:lstStyle/>
          <a:p>
            <a:r>
              <a:rPr lang="th-TH" sz="2000" dirty="0" smtClean="0"/>
              <a:t>THAILAND</a:t>
            </a:r>
            <a:endParaRPr lang="th-TH" sz="2000" dirty="0"/>
          </a:p>
        </p:txBody>
      </p:sp>
      <p:sp>
        <p:nvSpPr>
          <p:cNvPr id="1037" name="Oval 1036"/>
          <p:cNvSpPr/>
          <p:nvPr/>
        </p:nvSpPr>
        <p:spPr>
          <a:xfrm>
            <a:off x="7164288" y="2476927"/>
            <a:ext cx="1656184" cy="880065"/>
          </a:xfrm>
          <a:prstGeom prst="ellipse">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sz="1400" dirty="0" smtClean="0">
                <a:solidFill>
                  <a:schemeClr val="tx1"/>
                </a:solidFill>
              </a:rPr>
              <a:t>Tourist passport/ work illegally</a:t>
            </a:r>
            <a:endParaRPr lang="th-TH" sz="1400" dirty="0">
              <a:solidFill>
                <a:schemeClr val="tx1"/>
              </a:solidFill>
            </a:endParaRPr>
          </a:p>
        </p:txBody>
      </p:sp>
      <p:cxnSp>
        <p:nvCxnSpPr>
          <p:cNvPr id="1039" name="Straight Arrow Connector 1038"/>
          <p:cNvCxnSpPr>
            <a:endCxn id="1037" idx="0"/>
          </p:cNvCxnSpPr>
          <p:nvPr/>
        </p:nvCxnSpPr>
        <p:spPr>
          <a:xfrm>
            <a:off x="7992380" y="2204864"/>
            <a:ext cx="0" cy="272063"/>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041" name="Straight Arrow Connector 1040"/>
          <p:cNvCxnSpPr/>
          <p:nvPr/>
        </p:nvCxnSpPr>
        <p:spPr>
          <a:xfrm>
            <a:off x="8172400" y="3573016"/>
            <a:ext cx="0" cy="22560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43" name="Straight Arrow Connector 1042"/>
          <p:cNvCxnSpPr>
            <a:endCxn id="39" idx="0"/>
          </p:cNvCxnSpPr>
          <p:nvPr/>
        </p:nvCxnSpPr>
        <p:spPr>
          <a:xfrm>
            <a:off x="8388424" y="4941168"/>
            <a:ext cx="0" cy="2976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7470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G:\FOTO 2014\SDC Khone Kaen &amp; Hanoi 9-57\IMG_5636.JPG"/>
          <p:cNvPicPr>
            <a:picLocks noChangeAspect="1" noChangeArrowheads="1"/>
          </p:cNvPicPr>
          <p:nvPr/>
        </p:nvPicPr>
        <p:blipFill>
          <a:blip r:embed="rId2" cstate="print"/>
          <a:srcRect/>
          <a:stretch>
            <a:fillRect/>
          </a:stretch>
        </p:blipFill>
        <p:spPr bwMode="auto">
          <a:xfrm>
            <a:off x="0" y="3429000"/>
            <a:ext cx="4191030" cy="3143272"/>
          </a:xfrm>
          <a:prstGeom prst="rect">
            <a:avLst/>
          </a:prstGeom>
          <a:noFill/>
        </p:spPr>
      </p:pic>
      <p:pic>
        <p:nvPicPr>
          <p:cNvPr id="15363" name="Picture 3" descr="G:\FOTO 2014\SDC Khone Kaen &amp; Hanoi 9-57\IMG_5645.JPG"/>
          <p:cNvPicPr>
            <a:picLocks noChangeAspect="1" noChangeArrowheads="1"/>
          </p:cNvPicPr>
          <p:nvPr/>
        </p:nvPicPr>
        <p:blipFill>
          <a:blip r:embed="rId3" cstate="print"/>
          <a:srcRect/>
          <a:stretch>
            <a:fillRect/>
          </a:stretch>
        </p:blipFill>
        <p:spPr bwMode="auto">
          <a:xfrm>
            <a:off x="0" y="214314"/>
            <a:ext cx="4175649" cy="3131738"/>
          </a:xfrm>
          <a:prstGeom prst="rect">
            <a:avLst/>
          </a:prstGeom>
          <a:noFill/>
        </p:spPr>
      </p:pic>
      <p:pic>
        <p:nvPicPr>
          <p:cNvPr id="15364" name="Picture 4" descr="G:\FOTO 2014\SDC Khone Kaen &amp; Hanoi 9-57\IMG_5656.JPG"/>
          <p:cNvPicPr>
            <a:picLocks noChangeAspect="1" noChangeArrowheads="1"/>
          </p:cNvPicPr>
          <p:nvPr/>
        </p:nvPicPr>
        <p:blipFill>
          <a:blip r:embed="rId4" cstate="print"/>
          <a:srcRect/>
          <a:stretch>
            <a:fillRect/>
          </a:stretch>
        </p:blipFill>
        <p:spPr bwMode="auto">
          <a:xfrm>
            <a:off x="4515346" y="3348616"/>
            <a:ext cx="4302180" cy="3226635"/>
          </a:xfrm>
          <a:prstGeom prst="rect">
            <a:avLst/>
          </a:prstGeom>
          <a:noFill/>
        </p:spPr>
      </p:pic>
      <p:pic>
        <p:nvPicPr>
          <p:cNvPr id="15365" name="Picture 5" descr="G:\FOTO 2014\SDC Khone Kaen &amp; Hanoi 9-57\IMG_5778.JPG"/>
          <p:cNvPicPr>
            <a:picLocks noChangeAspect="1" noChangeArrowheads="1"/>
          </p:cNvPicPr>
          <p:nvPr/>
        </p:nvPicPr>
        <p:blipFill>
          <a:blip r:embed="rId5" cstate="print"/>
          <a:srcRect/>
          <a:stretch>
            <a:fillRect/>
          </a:stretch>
        </p:blipFill>
        <p:spPr bwMode="auto">
          <a:xfrm>
            <a:off x="4554925" y="47298"/>
            <a:ext cx="4286247" cy="3214686"/>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0" y="571480"/>
            <a:ext cx="9144000" cy="1754326"/>
          </a:xfrm>
          <a:prstGeom prst="rect">
            <a:avLst/>
          </a:prstGeom>
          <a:noFill/>
        </p:spPr>
        <p:txBody>
          <a:bodyPr wrap="square" rtlCol="0">
            <a:spAutoFit/>
          </a:bodyPr>
          <a:lstStyle/>
          <a:p>
            <a:r>
              <a:rPr lang="en-US" sz="2000" dirty="0" smtClean="0"/>
              <a:t>Registered MW </a:t>
            </a:r>
            <a:r>
              <a:rPr lang="en-US" sz="2000" dirty="0" smtClean="0">
                <a:solidFill>
                  <a:srgbClr val="FF0000"/>
                </a:solidFill>
              </a:rPr>
              <a:t>1.25 million in 2011 </a:t>
            </a:r>
            <a:r>
              <a:rPr lang="en-US" sz="2000" dirty="0" smtClean="0"/>
              <a:t>dropped to 0 in Dec/2013  ????</a:t>
            </a:r>
          </a:p>
          <a:p>
            <a:pPr>
              <a:buFont typeface="Arial" pitchFamily="34" charset="0"/>
              <a:buChar char="•"/>
            </a:pPr>
            <a:r>
              <a:rPr lang="en-US" sz="2000" dirty="0" smtClean="0"/>
              <a:t>228,365 became NV in 2012 .  </a:t>
            </a:r>
            <a:r>
              <a:rPr lang="en-US" sz="2000" b="1" dirty="0" smtClean="0">
                <a:solidFill>
                  <a:srgbClr val="FF0000"/>
                </a:solidFill>
              </a:rPr>
              <a:t>Where are 1.02 mil.?</a:t>
            </a:r>
          </a:p>
          <a:p>
            <a:pPr>
              <a:buFont typeface="Arial" pitchFamily="34" charset="0"/>
              <a:buChar char="•"/>
            </a:pPr>
            <a:r>
              <a:rPr lang="en-US" sz="2000" b="1" dirty="0" smtClean="0">
                <a:solidFill>
                  <a:srgbClr val="FF0000"/>
                </a:solidFill>
              </a:rPr>
              <a:t> </a:t>
            </a:r>
            <a:r>
              <a:rPr lang="en-US" sz="1600" b="1" dirty="0" smtClean="0">
                <a:solidFill>
                  <a:srgbClr val="FF0000"/>
                </a:solidFill>
              </a:rPr>
              <a:t>Repatriated +  Undergrounded + returned home (flood crisis)</a:t>
            </a:r>
          </a:p>
          <a:p>
            <a:pPr>
              <a:buFont typeface="Arial" pitchFamily="34" charset="0"/>
              <a:buChar char="•"/>
            </a:pPr>
            <a:r>
              <a:rPr lang="en-US" sz="1600" dirty="0" smtClean="0"/>
              <a:t>Became NV in 2014: 308,197  and (252,483 MOU)</a:t>
            </a:r>
          </a:p>
          <a:p>
            <a:pPr>
              <a:buFont typeface="Arial" pitchFamily="34" charset="0"/>
              <a:buChar char="•"/>
            </a:pPr>
            <a:r>
              <a:rPr lang="en-US" sz="1600" dirty="0" smtClean="0"/>
              <a:t>OSSC (new registration)  1.53 million (31 October 14)</a:t>
            </a:r>
            <a:endParaRPr lang="en-US" sz="1600" b="1" dirty="0" smtClean="0">
              <a:solidFill>
                <a:srgbClr val="FF0000"/>
              </a:solidFill>
            </a:endParaRPr>
          </a:p>
          <a:p>
            <a:endParaRPr lang="en-US" sz="1600" dirty="0" smtClean="0"/>
          </a:p>
        </p:txBody>
      </p:sp>
      <p:sp>
        <p:nvSpPr>
          <p:cNvPr id="6" name="Rectangle 5"/>
          <p:cNvSpPr/>
          <p:nvPr/>
        </p:nvSpPr>
        <p:spPr>
          <a:xfrm>
            <a:off x="0" y="0"/>
            <a:ext cx="9144000" cy="57148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solidFill>
                  <a:schemeClr val="accent3">
                    <a:lumMod val="50000"/>
                  </a:schemeClr>
                </a:solidFill>
              </a:rPr>
              <a:t>TRENDS of Mekong migrant workers</a:t>
            </a:r>
            <a:endParaRPr lang="th-TH" sz="3600" dirty="0">
              <a:solidFill>
                <a:schemeClr val="accent3">
                  <a:lumMod val="50000"/>
                </a:schemeClr>
              </a:solidFill>
            </a:endParaRPr>
          </a:p>
        </p:txBody>
      </p:sp>
      <p:pic>
        <p:nvPicPr>
          <p:cNvPr id="2" name="Picture 2"/>
          <p:cNvPicPr>
            <a:picLocks noChangeAspect="1" noChangeArrowheads="1"/>
          </p:cNvPicPr>
          <p:nvPr/>
        </p:nvPicPr>
        <p:blipFill>
          <a:blip r:embed="rId3" cstate="print"/>
          <a:srcRect/>
          <a:stretch>
            <a:fillRect/>
          </a:stretch>
        </p:blipFill>
        <p:spPr bwMode="auto">
          <a:xfrm>
            <a:off x="0" y="2129780"/>
            <a:ext cx="9144000" cy="4656806"/>
          </a:xfrm>
          <a:prstGeom prst="rect">
            <a:avLst/>
          </a:prstGeom>
          <a:noFill/>
          <a:ln w="9525">
            <a:noFill/>
            <a:miter lim="800000"/>
            <a:headEnd/>
            <a:tailEnd/>
          </a:ln>
          <a:effectLst/>
        </p:spPr>
      </p:pic>
      <p:cxnSp>
        <p:nvCxnSpPr>
          <p:cNvPr id="13" name="Straight Connector 12"/>
          <p:cNvCxnSpPr/>
          <p:nvPr/>
        </p:nvCxnSpPr>
        <p:spPr>
          <a:xfrm rot="5400000">
            <a:off x="5106991" y="4036223"/>
            <a:ext cx="3786214" cy="1588"/>
          </a:xfrm>
          <a:prstGeom prst="line">
            <a:avLst/>
          </a:prstGeom>
          <a:ln w="28575">
            <a:solidFill>
              <a:srgbClr val="F32503"/>
            </a:solidFill>
            <a:prstDash val="dash"/>
          </a:ln>
        </p:spPr>
        <p:style>
          <a:lnRef idx="1">
            <a:schemeClr val="accent1"/>
          </a:lnRef>
          <a:fillRef idx="0">
            <a:schemeClr val="accent1"/>
          </a:fillRef>
          <a:effectRef idx="0">
            <a:schemeClr val="accent1"/>
          </a:effectRef>
          <a:fontRef idx="minor">
            <a:schemeClr val="tx1"/>
          </a:fontRef>
        </p:style>
      </p:cxnSp>
      <p:sp>
        <p:nvSpPr>
          <p:cNvPr id="7" name="Rounded Rectangle 6"/>
          <p:cNvSpPr/>
          <p:nvPr/>
        </p:nvSpPr>
        <p:spPr>
          <a:xfrm>
            <a:off x="7746804" y="3929066"/>
            <a:ext cx="1143008" cy="1071570"/>
          </a:xfrm>
          <a:prstGeom prst="roundRect">
            <a:avLst/>
          </a:prstGeom>
          <a:noFill/>
          <a:ln w="2857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0" y="571480"/>
            <a:ext cx="9144000" cy="1754326"/>
          </a:xfrm>
          <a:prstGeom prst="rect">
            <a:avLst/>
          </a:prstGeom>
          <a:noFill/>
        </p:spPr>
        <p:txBody>
          <a:bodyPr wrap="square" rtlCol="0">
            <a:spAutoFit/>
          </a:bodyPr>
          <a:lstStyle/>
          <a:p>
            <a:r>
              <a:rPr lang="en-US" sz="2000" dirty="0" smtClean="0"/>
              <a:t>Registered MW </a:t>
            </a:r>
            <a:r>
              <a:rPr lang="en-US" sz="2000" dirty="0" smtClean="0">
                <a:solidFill>
                  <a:srgbClr val="FF0000"/>
                </a:solidFill>
              </a:rPr>
              <a:t>1.25 million in 2011 </a:t>
            </a:r>
            <a:r>
              <a:rPr lang="en-US" sz="2000" dirty="0" smtClean="0"/>
              <a:t>dropped to 0 in Dec/2013  ????</a:t>
            </a:r>
          </a:p>
          <a:p>
            <a:pPr>
              <a:buFont typeface="Arial" pitchFamily="34" charset="0"/>
              <a:buChar char="•"/>
            </a:pPr>
            <a:r>
              <a:rPr lang="en-US" sz="2000" dirty="0" smtClean="0"/>
              <a:t>228,365 became NV in 2012 .  </a:t>
            </a:r>
            <a:r>
              <a:rPr lang="en-US" sz="2000" b="1" dirty="0" smtClean="0">
                <a:solidFill>
                  <a:srgbClr val="FF0000"/>
                </a:solidFill>
              </a:rPr>
              <a:t>Where are 1.02 mil.?</a:t>
            </a:r>
          </a:p>
          <a:p>
            <a:pPr>
              <a:buFont typeface="Arial" pitchFamily="34" charset="0"/>
              <a:buChar char="•"/>
            </a:pPr>
            <a:r>
              <a:rPr lang="en-US" sz="2000" b="1" dirty="0" smtClean="0">
                <a:solidFill>
                  <a:srgbClr val="FF0000"/>
                </a:solidFill>
              </a:rPr>
              <a:t> </a:t>
            </a:r>
            <a:r>
              <a:rPr lang="en-US" sz="1600" b="1" dirty="0" smtClean="0">
                <a:solidFill>
                  <a:srgbClr val="FF0000"/>
                </a:solidFill>
              </a:rPr>
              <a:t>Repatriated +  Undergrounded + returned home (flood crisis)</a:t>
            </a:r>
          </a:p>
          <a:p>
            <a:pPr>
              <a:buFont typeface="Arial" pitchFamily="34" charset="0"/>
              <a:buChar char="•"/>
            </a:pPr>
            <a:r>
              <a:rPr lang="en-US" sz="1600" dirty="0" smtClean="0"/>
              <a:t>Became NV in 2014: 308,197  and (252,483 MOU)</a:t>
            </a:r>
          </a:p>
          <a:p>
            <a:pPr>
              <a:buFont typeface="Arial" pitchFamily="34" charset="0"/>
              <a:buChar char="•"/>
            </a:pPr>
            <a:r>
              <a:rPr lang="en-US" sz="1600" dirty="0" smtClean="0"/>
              <a:t>OSSC (new registration)  1.53 million (31 October 14)</a:t>
            </a:r>
            <a:endParaRPr lang="en-US" sz="1600" b="1" dirty="0" smtClean="0">
              <a:solidFill>
                <a:srgbClr val="FF0000"/>
              </a:solidFill>
            </a:endParaRPr>
          </a:p>
          <a:p>
            <a:endParaRPr lang="en-US" sz="1600" dirty="0" smtClean="0"/>
          </a:p>
        </p:txBody>
      </p:sp>
      <p:sp>
        <p:nvSpPr>
          <p:cNvPr id="6" name="Rectangle 5"/>
          <p:cNvSpPr/>
          <p:nvPr/>
        </p:nvSpPr>
        <p:spPr>
          <a:xfrm>
            <a:off x="0" y="0"/>
            <a:ext cx="9144000" cy="57148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solidFill>
                  <a:schemeClr val="accent3">
                    <a:lumMod val="50000"/>
                  </a:schemeClr>
                </a:solidFill>
              </a:rPr>
              <a:t>TRENDS of Mekong migrant workers</a:t>
            </a:r>
            <a:endParaRPr lang="th-TH" sz="3600" dirty="0">
              <a:solidFill>
                <a:schemeClr val="accent3">
                  <a:lumMod val="50000"/>
                </a:schemeClr>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988840"/>
            <a:ext cx="7992888" cy="48865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 name="Straight Connector 3"/>
          <p:cNvCxnSpPr/>
          <p:nvPr/>
        </p:nvCxnSpPr>
        <p:spPr>
          <a:xfrm flipV="1">
            <a:off x="6300192" y="2132856"/>
            <a:ext cx="0" cy="3816424"/>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7164288" y="2132856"/>
            <a:ext cx="0" cy="3816424"/>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69447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9144000" cy="714356"/>
          </a:xfrm>
          <a:solidFill>
            <a:schemeClr val="bg2">
              <a:lumMod val="90000"/>
            </a:schemeClr>
          </a:solidFill>
        </p:spPr>
        <p:txBody>
          <a:bodyPr>
            <a:normAutofit/>
          </a:bodyPr>
          <a:lstStyle/>
          <a:p>
            <a:pPr algn="ctr"/>
            <a:r>
              <a:rPr lang="en-US" sz="2800" dirty="0" smtClean="0"/>
              <a:t>CLM migrant workers in Thailand, 2016</a:t>
            </a:r>
            <a:endParaRPr lang="th-TH" sz="2800"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29" y="820715"/>
            <a:ext cx="9021867" cy="56326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7504" y="260648"/>
            <a:ext cx="8856984" cy="6336704"/>
          </a:xfrm>
        </p:spPr>
        <p:txBody>
          <a:bodyPr>
            <a:noAutofit/>
          </a:bodyPr>
          <a:lstStyle/>
          <a:p>
            <a:pPr marL="109728" indent="0">
              <a:lnSpc>
                <a:spcPct val="150000"/>
              </a:lnSpc>
              <a:buNone/>
            </a:pPr>
            <a:r>
              <a:rPr lang="en-US" sz="1800" dirty="0">
                <a:latin typeface="Times New Roman" pitchFamily="18" charset="0"/>
                <a:cs typeface="Times New Roman" pitchFamily="18" charset="0"/>
              </a:rPr>
              <a:t>Note:*Numbers of NV and </a:t>
            </a:r>
            <a:r>
              <a:rPr lang="en-US" sz="1800" dirty="0" err="1">
                <a:latin typeface="Times New Roman" pitchFamily="18" charset="0"/>
                <a:cs typeface="Times New Roman" pitchFamily="18" charset="0"/>
              </a:rPr>
              <a:t>MOU</a:t>
            </a:r>
            <a:r>
              <a:rPr lang="en-US" sz="1800" dirty="0">
                <a:latin typeface="Times New Roman" pitchFamily="18" charset="0"/>
                <a:cs typeface="Times New Roman" pitchFamily="18" charset="0"/>
              </a:rPr>
              <a:t> are as of March 2016 (OFFA March 2016);	Number of </a:t>
            </a:r>
            <a:r>
              <a:rPr lang="en-US" sz="1800" dirty="0" err="1">
                <a:latin typeface="Times New Roman" pitchFamily="18" charset="0"/>
                <a:cs typeface="Times New Roman" pitchFamily="18" charset="0"/>
              </a:rPr>
              <a:t>OSSC</a:t>
            </a:r>
            <a:r>
              <a:rPr lang="en-US" sz="1800" dirty="0">
                <a:latin typeface="Times New Roman" pitchFamily="18" charset="0"/>
                <a:cs typeface="Times New Roman" pitchFamily="18" charset="0"/>
              </a:rPr>
              <a:t> is as of 31 March 2016 (</a:t>
            </a:r>
            <a:r>
              <a:rPr lang="en-US" sz="1800" dirty="0" err="1">
                <a:latin typeface="Times New Roman" pitchFamily="18" charset="0"/>
                <a:cs typeface="Times New Roman" pitchFamily="18" charset="0"/>
              </a:rPr>
              <a:t>OSSC</a:t>
            </a:r>
            <a:r>
              <a:rPr lang="en-US" sz="1800" dirty="0">
                <a:latin typeface="Times New Roman" pitchFamily="18" charset="0"/>
                <a:cs typeface="Times New Roman" pitchFamily="18" charset="0"/>
              </a:rPr>
              <a:t> 2016). The grand total is less than the DOE figure (</a:t>
            </a:r>
            <a:r>
              <a:rPr lang="en-US" sz="1800" dirty="0" err="1">
                <a:latin typeface="Times New Roman" pitchFamily="18" charset="0"/>
                <a:cs typeface="Times New Roman" pitchFamily="18" charset="0"/>
              </a:rPr>
              <a:t>Matichon</a:t>
            </a:r>
            <a:r>
              <a:rPr lang="en-US" sz="1800" dirty="0">
                <a:latin typeface="Times New Roman" pitchFamily="18" charset="0"/>
                <a:cs typeface="Times New Roman" pitchFamily="18" charset="0"/>
              </a:rPr>
              <a:t>, March 02, 2016) of 3,450,743 because the latter includes forecast number not yet realized. </a:t>
            </a:r>
          </a:p>
          <a:p>
            <a:pPr marL="109728" indent="0">
              <a:lnSpc>
                <a:spcPct val="150000"/>
              </a:lnSpc>
              <a:buNone/>
            </a:pPr>
            <a:r>
              <a:rPr lang="en-US" sz="1800" dirty="0">
                <a:latin typeface="Times New Roman" pitchFamily="18" charset="0"/>
                <a:cs typeface="Times New Roman" pitchFamily="18" charset="0"/>
              </a:rPr>
              <a:t>** Grand total from (</a:t>
            </a:r>
            <a:r>
              <a:rPr lang="en-US" sz="1800" dirty="0" err="1">
                <a:latin typeface="Times New Roman" pitchFamily="18" charset="0"/>
                <a:cs typeface="Times New Roman" pitchFamily="18" charset="0"/>
              </a:rPr>
              <a:t>OSSC</a:t>
            </a:r>
            <a:r>
              <a:rPr lang="en-US" sz="1800" dirty="0">
                <a:latin typeface="Times New Roman" pitchFamily="18" charset="0"/>
                <a:cs typeface="Times New Roman" pitchFamily="18" charset="0"/>
              </a:rPr>
              <a:t> 2016 ) nationality breakdown using proportion of </a:t>
            </a:r>
            <a:r>
              <a:rPr lang="en-US" sz="1800" dirty="0" err="1">
                <a:latin typeface="Times New Roman" pitchFamily="18" charset="0"/>
                <a:cs typeface="Times New Roman" pitchFamily="18" charset="0"/>
              </a:rPr>
              <a:t>OSSC</a:t>
            </a:r>
            <a:r>
              <a:rPr lang="en-US" sz="1800" dirty="0">
                <a:latin typeface="Times New Roman" pitchFamily="18" charset="0"/>
                <a:cs typeface="Times New Roman" pitchFamily="18" charset="0"/>
              </a:rPr>
              <a:t> June 2015.</a:t>
            </a:r>
          </a:p>
          <a:p>
            <a:pPr marL="109728" indent="0">
              <a:lnSpc>
                <a:spcPct val="150000"/>
              </a:lnSpc>
              <a:buNone/>
            </a:pPr>
            <a:r>
              <a:rPr lang="en-US" sz="1800" dirty="0">
                <a:latin typeface="Times New Roman" pitchFamily="18" charset="0"/>
                <a:cs typeface="Times New Roman" pitchFamily="18" charset="0"/>
              </a:rPr>
              <a:t> *** Estimated from average proportion of women migrant workers to the total number of migrant workers under Article 13 (Registration), 2009-2011.</a:t>
            </a:r>
          </a:p>
          <a:p>
            <a:pPr marL="109728" indent="0">
              <a:lnSpc>
                <a:spcPct val="150000"/>
              </a:lnSpc>
              <a:buNone/>
            </a:pPr>
            <a:r>
              <a:rPr lang="en-US" sz="1800" dirty="0">
                <a:latin typeface="Times New Roman" pitchFamily="18" charset="0"/>
                <a:cs typeface="Times New Roman" pitchFamily="18" charset="0"/>
              </a:rPr>
              <a:t>The number of registered migrant workers released by </a:t>
            </a:r>
            <a:r>
              <a:rPr lang="en-US" sz="1800" dirty="0" err="1">
                <a:latin typeface="Times New Roman" pitchFamily="18" charset="0"/>
                <a:cs typeface="Times New Roman" pitchFamily="18" charset="0"/>
              </a:rPr>
              <a:t>OSSC</a:t>
            </a:r>
            <a:r>
              <a:rPr lang="en-US" sz="1800" dirty="0">
                <a:latin typeface="Times New Roman" pitchFamily="18" charset="0"/>
                <a:cs typeface="Times New Roman" pitchFamily="18" charset="0"/>
              </a:rPr>
              <a:t> as of 31 March 2016 was 1,626,235 for pink card holders of which 1,533,675 are workers. This is the same number as those registered at </a:t>
            </a:r>
            <a:r>
              <a:rPr lang="en-US" sz="1800" dirty="0" err="1">
                <a:latin typeface="Times New Roman" pitchFamily="18" charset="0"/>
                <a:cs typeface="Times New Roman" pitchFamily="18" charset="0"/>
              </a:rPr>
              <a:t>OSSC</a:t>
            </a:r>
            <a:r>
              <a:rPr lang="en-US" sz="1800" dirty="0">
                <a:latin typeface="Times New Roman" pitchFamily="18" charset="0"/>
                <a:cs typeface="Times New Roman" pitchFamily="18" charset="0"/>
              </a:rPr>
              <a:t> during 26 June – 31 October 2014 but the government uses this figure as the number of </a:t>
            </a:r>
            <a:r>
              <a:rPr lang="en-US" sz="1800" dirty="0" err="1">
                <a:latin typeface="Times New Roman" pitchFamily="18" charset="0"/>
                <a:cs typeface="Times New Roman" pitchFamily="18" charset="0"/>
              </a:rPr>
              <a:t>CLM</a:t>
            </a:r>
            <a:r>
              <a:rPr lang="en-US" sz="1800" dirty="0">
                <a:latin typeface="Times New Roman" pitchFamily="18" charset="0"/>
                <a:cs typeface="Times New Roman" pitchFamily="18" charset="0"/>
              </a:rPr>
              <a:t> migrants who are expected to come for registration at </a:t>
            </a:r>
            <a:r>
              <a:rPr lang="en-US" sz="1800" dirty="0" err="1">
                <a:latin typeface="Times New Roman" pitchFamily="18" charset="0"/>
                <a:cs typeface="Times New Roman" pitchFamily="18" charset="0"/>
              </a:rPr>
              <a:t>OSSC</a:t>
            </a:r>
            <a:r>
              <a:rPr lang="en-US" sz="1800" dirty="0">
                <a:latin typeface="Times New Roman" pitchFamily="18" charset="0"/>
                <a:cs typeface="Times New Roman" pitchFamily="18" charset="0"/>
              </a:rPr>
              <a:t> during 1 April – 29 July 2016.</a:t>
            </a:r>
          </a:p>
          <a:p>
            <a:pPr marL="109728" indent="0">
              <a:lnSpc>
                <a:spcPct val="150000"/>
              </a:lnSpc>
              <a:buNone/>
            </a:pPr>
            <a:r>
              <a:rPr lang="en-US" sz="1800" dirty="0">
                <a:latin typeface="Times New Roman" pitchFamily="18" charset="0"/>
                <a:cs typeface="Times New Roman" pitchFamily="18" charset="0"/>
              </a:rPr>
              <a:t>Sources: NV and </a:t>
            </a:r>
            <a:r>
              <a:rPr lang="en-US" sz="1800" dirty="0" err="1">
                <a:latin typeface="Times New Roman" pitchFamily="18" charset="0"/>
                <a:cs typeface="Times New Roman" pitchFamily="18" charset="0"/>
              </a:rPr>
              <a:t>MOU</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OFWA</a:t>
            </a:r>
            <a:r>
              <a:rPr lang="en-US" sz="1800" dirty="0">
                <a:latin typeface="Times New Roman" pitchFamily="18" charset="0"/>
                <a:cs typeface="Times New Roman" pitchFamily="18" charset="0"/>
              </a:rPr>
              <a:t> 2016. Foreign Workers Statistical Report March 2016; </a:t>
            </a:r>
            <a:r>
              <a:rPr lang="en-US" sz="1800" dirty="0" err="1">
                <a:latin typeface="Times New Roman" pitchFamily="18" charset="0"/>
                <a:cs typeface="Times New Roman" pitchFamily="18" charset="0"/>
              </a:rPr>
              <a:t>OSSC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OSSC</a:t>
            </a:r>
            <a:r>
              <a:rPr lang="en-US" sz="1800" dirty="0">
                <a:latin typeface="Times New Roman" pitchFamily="18" charset="0"/>
                <a:cs typeface="Times New Roman" pitchFamily="18" charset="0"/>
              </a:rPr>
              <a:t> 2016).</a:t>
            </a:r>
            <a:endParaRPr lang="th-TH" sz="1800" dirty="0">
              <a:latin typeface="Times New Roman" pitchFamily="18" charset="0"/>
              <a:cs typeface="TH SarabunIT๙" pitchFamily="34" charset="-34"/>
            </a:endParaRPr>
          </a:p>
        </p:txBody>
      </p:sp>
    </p:spTree>
    <p:extLst>
      <p:ext uri="{BB962C8B-B14F-4D97-AF65-F5344CB8AC3E}">
        <p14:creationId xmlns:p14="http://schemas.microsoft.com/office/powerpoint/2010/main" val="42197789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cstate="print"/>
          <a:srcRect/>
          <a:stretch>
            <a:fillRect/>
          </a:stretch>
        </p:blipFill>
        <p:spPr bwMode="auto">
          <a:xfrm>
            <a:off x="486925" y="1571611"/>
            <a:ext cx="8085603" cy="5214975"/>
          </a:xfrm>
          <a:prstGeom prst="rect">
            <a:avLst/>
          </a:prstGeom>
          <a:noFill/>
          <a:ln w="9525">
            <a:noFill/>
            <a:miter lim="800000"/>
            <a:headEnd/>
            <a:tailEnd/>
          </a:ln>
          <a:effectLst/>
        </p:spPr>
      </p:pic>
      <p:sp>
        <p:nvSpPr>
          <p:cNvPr id="8" name="TextBox 7"/>
          <p:cNvSpPr txBox="1"/>
          <p:nvPr/>
        </p:nvSpPr>
        <p:spPr>
          <a:xfrm>
            <a:off x="1214414" y="1142984"/>
            <a:ext cx="6715172" cy="400110"/>
          </a:xfrm>
          <a:prstGeom prst="rect">
            <a:avLst/>
          </a:prstGeom>
          <a:noFill/>
        </p:spPr>
        <p:txBody>
          <a:bodyPr wrap="square" rtlCol="0">
            <a:spAutoFit/>
          </a:bodyPr>
          <a:lstStyle/>
          <a:p>
            <a:pPr algn="ctr"/>
            <a:r>
              <a:rPr lang="en-US" sz="2000" dirty="0" smtClean="0"/>
              <a:t>Number of registered CLM MW 2011 by activities</a:t>
            </a:r>
            <a:endParaRPr lang="th-TH" sz="2000" dirty="0"/>
          </a:p>
        </p:txBody>
      </p:sp>
      <p:sp>
        <p:nvSpPr>
          <p:cNvPr id="9" name="Rectangle 8"/>
          <p:cNvSpPr/>
          <p:nvPr/>
        </p:nvSpPr>
        <p:spPr>
          <a:xfrm>
            <a:off x="0" y="0"/>
            <a:ext cx="9144000" cy="11429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t>Skill demand: Low-skilled, manual </a:t>
            </a:r>
            <a:r>
              <a:rPr lang="en-US" dirty="0" err="1" smtClean="0"/>
              <a:t>labour</a:t>
            </a:r>
            <a:r>
              <a:rPr lang="en-US" dirty="0" smtClean="0"/>
              <a:t>, domestic work, work literacy in related activities</a:t>
            </a:r>
            <a:endParaRPr lang="th-TH"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14282" y="857232"/>
            <a:ext cx="8786842" cy="5715040"/>
          </a:xfrm>
        </p:spPr>
        <p:txBody>
          <a:bodyPr>
            <a:normAutofit fontScale="47500" lnSpcReduction="20000"/>
          </a:bodyPr>
          <a:lstStyle/>
          <a:p>
            <a:r>
              <a:rPr lang="en-US" sz="3800" dirty="0" smtClean="0"/>
              <a:t>At present, there are about </a:t>
            </a:r>
            <a:r>
              <a:rPr lang="en-US" sz="5900" dirty="0" smtClean="0">
                <a:solidFill>
                  <a:srgbClr val="FF0000"/>
                </a:solidFill>
              </a:rPr>
              <a:t>50,000 Vietnamese migrants working in </a:t>
            </a:r>
            <a:r>
              <a:rPr lang="en-US" sz="3800" dirty="0" smtClean="0">
                <a:solidFill>
                  <a:srgbClr val="FF0000"/>
                </a:solidFill>
              </a:rPr>
              <a:t>Thailand </a:t>
            </a:r>
            <a:r>
              <a:rPr lang="en-US" sz="3800" dirty="0" smtClean="0"/>
              <a:t>illegally (</a:t>
            </a:r>
            <a:r>
              <a:rPr lang="en-US" sz="3800" i="1" dirty="0" err="1" smtClean="0"/>
              <a:t>Matichon</a:t>
            </a:r>
            <a:r>
              <a:rPr lang="en-US" sz="3800" i="1" dirty="0" smtClean="0"/>
              <a:t> 15/6/2014</a:t>
            </a:r>
            <a:r>
              <a:rPr lang="en-US" sz="3800" dirty="0" smtClean="0"/>
              <a:t>). </a:t>
            </a:r>
          </a:p>
          <a:p>
            <a:endParaRPr lang="en-US" sz="3800" dirty="0" smtClean="0"/>
          </a:p>
          <a:p>
            <a:r>
              <a:rPr lang="en-US" sz="3800" dirty="0" smtClean="0"/>
              <a:t>Unlike CLM migrant workers, </a:t>
            </a:r>
            <a:r>
              <a:rPr lang="en-US" sz="5100" dirty="0" smtClean="0">
                <a:solidFill>
                  <a:srgbClr val="FF0000"/>
                </a:solidFill>
              </a:rPr>
              <a:t>Vietnamese migrants come to Thailand with passport</a:t>
            </a:r>
            <a:r>
              <a:rPr lang="en-US" sz="3800" dirty="0" smtClean="0"/>
              <a:t> which allows them to stay as tourists in Thailand for 30 days (arrival by air and 15 days for arrival by land).  </a:t>
            </a:r>
          </a:p>
          <a:p>
            <a:endParaRPr lang="en-US" sz="3800" dirty="0" smtClean="0"/>
          </a:p>
          <a:p>
            <a:r>
              <a:rPr lang="en-US" sz="3800" dirty="0" smtClean="0"/>
              <a:t>After entry, they illegally work without work permit and renew their visa before it expires. The </a:t>
            </a:r>
            <a:r>
              <a:rPr lang="en-US" sz="4200" b="1" dirty="0" smtClean="0">
                <a:solidFill>
                  <a:srgbClr val="FF0000"/>
                </a:solidFill>
              </a:rPr>
              <a:t>fine for overstay for THB 500/day.</a:t>
            </a:r>
            <a:endParaRPr lang="en-US" sz="3800" b="1" dirty="0" smtClean="0"/>
          </a:p>
          <a:p>
            <a:endParaRPr lang="en-US" sz="3800" dirty="0" smtClean="0"/>
          </a:p>
          <a:p>
            <a:endParaRPr lang="en-US" sz="3800" dirty="0" smtClean="0"/>
          </a:p>
          <a:p>
            <a:r>
              <a:rPr lang="en-US" sz="3800" dirty="0" smtClean="0"/>
              <a:t>The penalty for violation of the Foreign Workers Employment Act 2008 is a fine of THB 2,000 – 100,000 (US$ 62.5-3,125) or an imprisonment of not more than 5 years or both fine and imprisonment. In practice, an arrested migrant is </a:t>
            </a:r>
            <a:r>
              <a:rPr lang="en-US" sz="4200" dirty="0" smtClean="0">
                <a:solidFill>
                  <a:srgbClr val="FF0000"/>
                </a:solidFill>
              </a:rPr>
              <a:t>fined THB 2,000 </a:t>
            </a:r>
            <a:r>
              <a:rPr lang="en-US" sz="3800" dirty="0" smtClean="0"/>
              <a:t>(Ibid.). </a:t>
            </a:r>
          </a:p>
          <a:p>
            <a:endParaRPr lang="en-US" sz="3800" dirty="0" smtClean="0"/>
          </a:p>
          <a:p>
            <a:endParaRPr lang="en-US" sz="3800" dirty="0" smtClean="0"/>
          </a:p>
          <a:p>
            <a:r>
              <a:rPr lang="en-US" sz="3800" dirty="0" smtClean="0"/>
              <a:t>There are increasing flows of Vietnamese irregular migration to China, Lao PDR, Cambodia, Thailand and beyond (ILO Vietnam2014).</a:t>
            </a:r>
          </a:p>
        </p:txBody>
      </p:sp>
      <p:sp>
        <p:nvSpPr>
          <p:cNvPr id="4" name="Title 3"/>
          <p:cNvSpPr>
            <a:spLocks noGrp="1"/>
          </p:cNvSpPr>
          <p:nvPr>
            <p:ph type="title"/>
          </p:nvPr>
        </p:nvSpPr>
        <p:spPr>
          <a:xfrm>
            <a:off x="0" y="0"/>
            <a:ext cx="9144000" cy="857232"/>
          </a:xfrm>
        </p:spPr>
        <p:txBody>
          <a:bodyPr/>
          <a:lstStyle/>
          <a:p>
            <a:r>
              <a:rPr lang="en-US" dirty="0" smtClean="0"/>
              <a:t>Vietnam </a:t>
            </a:r>
            <a:endParaRPr lang="th-TH"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01011031"/>
          <p:cNvPicPr>
            <a:picLocks noChangeAspect="1" noChangeArrowheads="1"/>
          </p:cNvPicPr>
          <p:nvPr/>
        </p:nvPicPr>
        <p:blipFill>
          <a:blip r:embed="rId2" cstate="print"/>
          <a:srcRect/>
          <a:stretch>
            <a:fillRect/>
          </a:stretch>
        </p:blipFill>
        <p:spPr bwMode="auto">
          <a:xfrm>
            <a:off x="214314" y="-24"/>
            <a:ext cx="3857620" cy="2967400"/>
          </a:xfrm>
          <a:prstGeom prst="rect">
            <a:avLst/>
          </a:prstGeom>
          <a:noFill/>
        </p:spPr>
      </p:pic>
      <p:pic>
        <p:nvPicPr>
          <p:cNvPr id="3" name="Picture 2" descr="http://www.thaitextile.org/main/user_upload/images/Image(3).jpg"/>
          <p:cNvPicPr>
            <a:picLocks noChangeAspect="1" noChangeArrowheads="1"/>
          </p:cNvPicPr>
          <p:nvPr/>
        </p:nvPicPr>
        <p:blipFill>
          <a:blip r:embed="rId3" cstate="print"/>
          <a:srcRect/>
          <a:stretch>
            <a:fillRect/>
          </a:stretch>
        </p:blipFill>
        <p:spPr bwMode="auto">
          <a:xfrm>
            <a:off x="214282" y="2714620"/>
            <a:ext cx="3857652" cy="2546050"/>
          </a:xfrm>
          <a:prstGeom prst="rect">
            <a:avLst/>
          </a:prstGeom>
          <a:noFill/>
        </p:spPr>
      </p:pic>
      <p:pic>
        <p:nvPicPr>
          <p:cNvPr id="4" name="Picture 4" descr="http://wp.doe.go.th/wp/images/pic_wp/doe_3.png"/>
          <p:cNvPicPr>
            <a:picLocks noChangeAspect="1" noChangeArrowheads="1"/>
          </p:cNvPicPr>
          <p:nvPr/>
        </p:nvPicPr>
        <p:blipFill>
          <a:blip r:embed="rId4" cstate="print"/>
          <a:srcRect/>
          <a:stretch>
            <a:fillRect/>
          </a:stretch>
        </p:blipFill>
        <p:spPr bwMode="auto">
          <a:xfrm>
            <a:off x="0" y="5038749"/>
            <a:ext cx="9144000" cy="1819275"/>
          </a:xfrm>
          <a:prstGeom prst="rect">
            <a:avLst/>
          </a:prstGeom>
          <a:noFill/>
        </p:spPr>
      </p:pic>
      <p:pic>
        <p:nvPicPr>
          <p:cNvPr id="5" name="Picture 4" descr="http://www.thairath.co.th/media/EyWwB5WU57MYnKOvYc32R8k8tGKCP4ZZMdcJL8cJJeOexvseoUrEV8.jpg"/>
          <p:cNvPicPr>
            <a:picLocks noChangeAspect="1" noChangeArrowheads="1"/>
          </p:cNvPicPr>
          <p:nvPr/>
        </p:nvPicPr>
        <p:blipFill>
          <a:blip r:embed="rId5" cstate="print"/>
          <a:srcRect/>
          <a:stretch>
            <a:fillRect/>
          </a:stretch>
        </p:blipFill>
        <p:spPr bwMode="auto">
          <a:xfrm>
            <a:off x="4455877" y="2463285"/>
            <a:ext cx="4545279" cy="2537351"/>
          </a:xfrm>
          <a:prstGeom prst="rect">
            <a:avLst/>
          </a:prstGeom>
          <a:noFill/>
        </p:spPr>
      </p:pic>
      <p:pic>
        <p:nvPicPr>
          <p:cNvPr id="6" name="Picture 4" descr="http://www.thaihealth.or.th/data/content/16438/cms/16438_thaihealth_6crvg1d9mnli.jpg"/>
          <p:cNvPicPr>
            <a:picLocks noChangeAspect="1" noChangeArrowheads="1"/>
          </p:cNvPicPr>
          <p:nvPr/>
        </p:nvPicPr>
        <p:blipFill>
          <a:blip r:embed="rId6" cstate="print"/>
          <a:srcRect/>
          <a:stretch>
            <a:fillRect/>
          </a:stretch>
        </p:blipFill>
        <p:spPr bwMode="auto">
          <a:xfrm>
            <a:off x="4452978" y="0"/>
            <a:ext cx="4548178" cy="2450147"/>
          </a:xfrm>
          <a:prstGeom prst="rect">
            <a:avLst/>
          </a:prstGeom>
          <a:noFill/>
        </p:spPr>
      </p:pic>
      <p:sp>
        <p:nvSpPr>
          <p:cNvPr id="7" name="TextBox 6"/>
          <p:cNvSpPr txBox="1"/>
          <p:nvPr/>
        </p:nvSpPr>
        <p:spPr>
          <a:xfrm>
            <a:off x="1857356" y="5857892"/>
            <a:ext cx="5500726" cy="830997"/>
          </a:xfrm>
          <a:prstGeom prst="rect">
            <a:avLst/>
          </a:prstGeom>
          <a:noFill/>
        </p:spPr>
        <p:txBody>
          <a:bodyPr wrap="square" rtlCol="0">
            <a:spAutoFit/>
          </a:bodyPr>
          <a:lstStyle/>
          <a:p>
            <a:pPr algn="ctr"/>
            <a:r>
              <a:rPr lang="en-US" sz="4800" dirty="0" smtClean="0">
                <a:solidFill>
                  <a:srgbClr val="FFFF00"/>
                </a:solidFill>
              </a:rPr>
              <a:t>Work in Thailand</a:t>
            </a:r>
            <a:endParaRPr lang="th-TH" sz="4800" dirty="0">
              <a:solidFill>
                <a:srgbClr val="FFFF00"/>
              </a:solidFill>
            </a:endParaRPr>
          </a:p>
        </p:txBody>
      </p:sp>
      <p:sp>
        <p:nvSpPr>
          <p:cNvPr id="8" name="TextBox 7"/>
          <p:cNvSpPr txBox="1"/>
          <p:nvPr/>
        </p:nvSpPr>
        <p:spPr>
          <a:xfrm>
            <a:off x="2071670" y="99932"/>
            <a:ext cx="2071702" cy="400110"/>
          </a:xfrm>
          <a:prstGeom prst="rect">
            <a:avLst/>
          </a:prstGeom>
          <a:noFill/>
        </p:spPr>
        <p:txBody>
          <a:bodyPr wrap="square" rtlCol="0">
            <a:spAutoFit/>
          </a:bodyPr>
          <a:lstStyle/>
          <a:p>
            <a:r>
              <a:rPr lang="en-US" sz="2000" dirty="0" smtClean="0">
                <a:solidFill>
                  <a:srgbClr val="FFFF00"/>
                </a:solidFill>
              </a:rPr>
              <a:t>Domestic work</a:t>
            </a:r>
            <a:endParaRPr lang="th-TH" sz="2000" dirty="0">
              <a:solidFill>
                <a:srgbClr val="FFFF00"/>
              </a:solidFill>
            </a:endParaRPr>
          </a:p>
        </p:txBody>
      </p:sp>
      <p:sp>
        <p:nvSpPr>
          <p:cNvPr id="9" name="TextBox 8"/>
          <p:cNvSpPr txBox="1"/>
          <p:nvPr/>
        </p:nvSpPr>
        <p:spPr>
          <a:xfrm>
            <a:off x="6357950" y="1857364"/>
            <a:ext cx="2500330" cy="461665"/>
          </a:xfrm>
          <a:prstGeom prst="rect">
            <a:avLst/>
          </a:prstGeom>
          <a:noFill/>
        </p:spPr>
        <p:txBody>
          <a:bodyPr wrap="square" rtlCol="0">
            <a:spAutoFit/>
          </a:bodyPr>
          <a:lstStyle/>
          <a:p>
            <a:r>
              <a:rPr lang="en-US" sz="2400" dirty="0" smtClean="0">
                <a:solidFill>
                  <a:srgbClr val="FFFF00"/>
                </a:solidFill>
              </a:rPr>
              <a:t>Construction</a:t>
            </a:r>
            <a:endParaRPr lang="th-TH" sz="2400" dirty="0">
              <a:solidFill>
                <a:srgbClr val="FFFF00"/>
              </a:solidFill>
            </a:endParaRPr>
          </a:p>
        </p:txBody>
      </p:sp>
      <p:sp>
        <p:nvSpPr>
          <p:cNvPr id="10" name="TextBox 9"/>
          <p:cNvSpPr txBox="1"/>
          <p:nvPr/>
        </p:nvSpPr>
        <p:spPr>
          <a:xfrm>
            <a:off x="285720" y="4500570"/>
            <a:ext cx="1714512" cy="461665"/>
          </a:xfrm>
          <a:prstGeom prst="rect">
            <a:avLst/>
          </a:prstGeom>
          <a:noFill/>
        </p:spPr>
        <p:txBody>
          <a:bodyPr wrap="square" rtlCol="0">
            <a:spAutoFit/>
          </a:bodyPr>
          <a:lstStyle/>
          <a:p>
            <a:r>
              <a:rPr lang="en-US" sz="2400" dirty="0" smtClean="0">
                <a:solidFill>
                  <a:srgbClr val="FFFF00"/>
                </a:solidFill>
              </a:rPr>
              <a:t>Garment</a:t>
            </a:r>
            <a:endParaRPr lang="th-TH" sz="2400" dirty="0">
              <a:solidFill>
                <a:srgbClr val="FFFF00"/>
              </a:solidFill>
            </a:endParaRPr>
          </a:p>
        </p:txBody>
      </p:sp>
      <p:sp>
        <p:nvSpPr>
          <p:cNvPr id="11" name="TextBox 10"/>
          <p:cNvSpPr txBox="1"/>
          <p:nvPr/>
        </p:nvSpPr>
        <p:spPr>
          <a:xfrm>
            <a:off x="6500826" y="4500570"/>
            <a:ext cx="2357454" cy="461665"/>
          </a:xfrm>
          <a:prstGeom prst="rect">
            <a:avLst/>
          </a:prstGeom>
          <a:noFill/>
        </p:spPr>
        <p:txBody>
          <a:bodyPr wrap="square" rtlCol="0">
            <a:spAutoFit/>
          </a:bodyPr>
          <a:lstStyle/>
          <a:p>
            <a:pPr algn="r"/>
            <a:r>
              <a:rPr lang="en-US" sz="2400" dirty="0" smtClean="0">
                <a:solidFill>
                  <a:srgbClr val="FFFF00"/>
                </a:solidFill>
              </a:rPr>
              <a:t>Fishery </a:t>
            </a:r>
            <a:endParaRPr lang="th-TH" sz="2400" dirty="0">
              <a:solidFill>
                <a:srgbClr val="FFFF0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Picture 2" descr="https://encrypted-tbn1.gstatic.com/images?q=tbn:ANd9GcRM1pMp_tSGglEmtgfjO0q-iHGuhLegjwN6lcbSvgHMSnolw0pT">
            <a:hlinkClick r:id="rId2"/>
          </p:cNvPr>
          <p:cNvPicPr>
            <a:picLocks noChangeAspect="1" noChangeArrowheads="1"/>
          </p:cNvPicPr>
          <p:nvPr/>
        </p:nvPicPr>
        <p:blipFill>
          <a:blip r:embed="rId3" cstate="print"/>
          <a:srcRect/>
          <a:stretch>
            <a:fillRect/>
          </a:stretch>
        </p:blipFill>
        <p:spPr bwMode="auto">
          <a:xfrm>
            <a:off x="95200" y="214290"/>
            <a:ext cx="3262354" cy="2097228"/>
          </a:xfrm>
          <a:prstGeom prst="rect">
            <a:avLst/>
          </a:prstGeom>
          <a:noFill/>
        </p:spPr>
      </p:pic>
      <p:pic>
        <p:nvPicPr>
          <p:cNvPr id="4" name="Picture 4" descr="https://encrypted-tbn2.gstatic.com/images?q=tbn:ANd9GcTTrtSWWrFaGB6m8n6ZMDphBMqhx1VksSu9DC9n9q4lJE5jT4me">
            <a:hlinkClick r:id="rId4"/>
          </p:cNvPr>
          <p:cNvPicPr>
            <a:picLocks noChangeAspect="1" noChangeArrowheads="1"/>
          </p:cNvPicPr>
          <p:nvPr/>
        </p:nvPicPr>
        <p:blipFill>
          <a:blip r:embed="rId5" cstate="print"/>
          <a:srcRect/>
          <a:stretch>
            <a:fillRect/>
          </a:stretch>
        </p:blipFill>
        <p:spPr bwMode="auto">
          <a:xfrm>
            <a:off x="3471894" y="71414"/>
            <a:ext cx="5600700" cy="3743325"/>
          </a:xfrm>
          <a:prstGeom prst="rect">
            <a:avLst/>
          </a:prstGeom>
          <a:noFill/>
        </p:spPr>
      </p:pic>
      <p:sp>
        <p:nvSpPr>
          <p:cNvPr id="6" name="TextBox 5"/>
          <p:cNvSpPr txBox="1"/>
          <p:nvPr/>
        </p:nvSpPr>
        <p:spPr>
          <a:xfrm>
            <a:off x="500034" y="2786058"/>
            <a:ext cx="2357454" cy="523220"/>
          </a:xfrm>
          <a:prstGeom prst="rect">
            <a:avLst/>
          </a:prstGeom>
          <a:noFill/>
        </p:spPr>
        <p:txBody>
          <a:bodyPr wrap="square" rtlCol="0">
            <a:spAutoFit/>
          </a:bodyPr>
          <a:lstStyle/>
          <a:p>
            <a:pPr algn="ctr"/>
            <a:r>
              <a:rPr lang="en-US" dirty="0" smtClean="0">
                <a:solidFill>
                  <a:srgbClr val="FFFF00"/>
                </a:solidFill>
              </a:rPr>
              <a:t>Farming</a:t>
            </a:r>
            <a:endParaRPr lang="th-TH" dirty="0">
              <a:solidFill>
                <a:srgbClr val="FFFF00"/>
              </a:solidFill>
            </a:endParaRPr>
          </a:p>
        </p:txBody>
      </p:sp>
      <p:pic>
        <p:nvPicPr>
          <p:cNvPr id="8" name="Picture 2" descr="https://encrypted-tbn1.gstatic.com/images?q=tbn:ANd9GcTPnldgydMMLmJvqWTlDwZtvznd_PAaMS7bocFkXTOgVZoULkePXA">
            <a:hlinkClick r:id="rId6"/>
          </p:cNvPr>
          <p:cNvPicPr>
            <a:picLocks noChangeAspect="1" noChangeArrowheads="1"/>
          </p:cNvPicPr>
          <p:nvPr/>
        </p:nvPicPr>
        <p:blipFill>
          <a:blip r:embed="rId7" cstate="print"/>
          <a:srcRect/>
          <a:stretch>
            <a:fillRect/>
          </a:stretch>
        </p:blipFill>
        <p:spPr bwMode="auto">
          <a:xfrm>
            <a:off x="214282" y="4000504"/>
            <a:ext cx="4381500" cy="2690811"/>
          </a:xfrm>
          <a:prstGeom prst="rect">
            <a:avLst/>
          </a:prstGeom>
          <a:noFill/>
        </p:spPr>
      </p:pic>
      <p:pic>
        <p:nvPicPr>
          <p:cNvPr id="9" name="Picture 6" descr="https://encrypted-tbn0.gstatic.com/images?q=tbn:ANd9GcT9cg21fM0t7RsW4W6GFAJ23EhMgkfzkZwsJg1ZqnBGuFjSoSWA">
            <a:hlinkClick r:id="rId8"/>
          </p:cNvPr>
          <p:cNvPicPr>
            <a:picLocks noChangeAspect="1" noChangeArrowheads="1"/>
          </p:cNvPicPr>
          <p:nvPr/>
        </p:nvPicPr>
        <p:blipFill>
          <a:blip r:embed="rId9" cstate="print"/>
          <a:srcRect/>
          <a:stretch>
            <a:fillRect/>
          </a:stretch>
        </p:blipFill>
        <p:spPr bwMode="auto">
          <a:xfrm>
            <a:off x="5000627" y="4015494"/>
            <a:ext cx="3965823" cy="2619096"/>
          </a:xfrm>
          <a:prstGeom prst="rect">
            <a:avLst/>
          </a:prstGeom>
          <a:noFill/>
        </p:spPr>
      </p:pic>
      <p:sp>
        <p:nvSpPr>
          <p:cNvPr id="7" name="Cloud Callout 6"/>
          <p:cNvSpPr/>
          <p:nvPr/>
        </p:nvSpPr>
        <p:spPr>
          <a:xfrm>
            <a:off x="3143240" y="4214818"/>
            <a:ext cx="1357322" cy="428628"/>
          </a:xfrm>
          <a:prstGeom prst="cloudCallout">
            <a:avLst>
              <a:gd name="adj1" fmla="val 61925"/>
              <a:gd name="adj2" fmla="val 110316"/>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FF0000"/>
                </a:solidFill>
              </a:rPr>
              <a:t>Pesticide</a:t>
            </a:r>
            <a:endParaRPr lang="th-TH" sz="1200" dirty="0">
              <a:solidFill>
                <a:srgbClr val="FF0000"/>
              </a:solidFill>
            </a:endParaRP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4" descr="https://encrypted-tbn3.gstatic.com/images?q=tbn:ANd9GcTcsdvpwFFtI2GUAS0XyG0Psspfyp0q7zMX709-4iPLItq_oVIzpg">
            <a:hlinkClick r:id="rId2"/>
          </p:cNvPr>
          <p:cNvPicPr>
            <a:picLocks noChangeAspect="1" noChangeArrowheads="1"/>
          </p:cNvPicPr>
          <p:nvPr/>
        </p:nvPicPr>
        <p:blipFill>
          <a:blip r:embed="rId3" cstate="print"/>
          <a:srcRect/>
          <a:stretch>
            <a:fillRect/>
          </a:stretch>
        </p:blipFill>
        <p:spPr bwMode="auto">
          <a:xfrm>
            <a:off x="214282" y="214290"/>
            <a:ext cx="4200515" cy="2793236"/>
          </a:xfrm>
          <a:prstGeom prst="rect">
            <a:avLst/>
          </a:prstGeom>
          <a:noFill/>
        </p:spPr>
      </p:pic>
      <p:sp>
        <p:nvSpPr>
          <p:cNvPr id="3" name="TextBox 2"/>
          <p:cNvSpPr txBox="1"/>
          <p:nvPr/>
        </p:nvSpPr>
        <p:spPr>
          <a:xfrm>
            <a:off x="2500298" y="2548590"/>
            <a:ext cx="1643074" cy="523220"/>
          </a:xfrm>
          <a:prstGeom prst="rect">
            <a:avLst/>
          </a:prstGeom>
          <a:noFill/>
        </p:spPr>
        <p:txBody>
          <a:bodyPr wrap="square" rtlCol="0">
            <a:spAutoFit/>
          </a:bodyPr>
          <a:lstStyle/>
          <a:p>
            <a:pPr algn="r"/>
            <a:r>
              <a:rPr lang="en-US" dirty="0" smtClean="0">
                <a:solidFill>
                  <a:srgbClr val="FF0000"/>
                </a:solidFill>
              </a:rPr>
              <a:t>Sales </a:t>
            </a:r>
            <a:endParaRPr lang="th-TH" dirty="0">
              <a:solidFill>
                <a:srgbClr val="FF0000"/>
              </a:solidFill>
            </a:endParaRPr>
          </a:p>
        </p:txBody>
      </p:sp>
      <p:pic>
        <p:nvPicPr>
          <p:cNvPr id="4" name="Picture 4" descr="https://encrypted-tbn2.gstatic.com/images?q=tbn:ANd9GcSESGwTvkgvfhY7q3G4Hxk_wO-PGbuFzToVxR3s-54tje3yrQsR">
            <a:hlinkClick r:id="rId4"/>
          </p:cNvPr>
          <p:cNvPicPr>
            <a:picLocks noChangeAspect="1" noChangeArrowheads="1"/>
          </p:cNvPicPr>
          <p:nvPr/>
        </p:nvPicPr>
        <p:blipFill>
          <a:blip r:embed="rId5" cstate="print"/>
          <a:srcRect/>
          <a:stretch>
            <a:fillRect/>
          </a:stretch>
        </p:blipFill>
        <p:spPr bwMode="auto">
          <a:xfrm>
            <a:off x="4572000" y="154331"/>
            <a:ext cx="4348158" cy="2857519"/>
          </a:xfrm>
          <a:prstGeom prst="rect">
            <a:avLst/>
          </a:prstGeom>
          <a:noFill/>
        </p:spPr>
      </p:pic>
      <p:sp>
        <p:nvSpPr>
          <p:cNvPr id="5" name="TextBox 4"/>
          <p:cNvSpPr txBox="1"/>
          <p:nvPr/>
        </p:nvSpPr>
        <p:spPr>
          <a:xfrm>
            <a:off x="5143504" y="2548590"/>
            <a:ext cx="1643074" cy="523220"/>
          </a:xfrm>
          <a:prstGeom prst="rect">
            <a:avLst/>
          </a:prstGeom>
          <a:noFill/>
        </p:spPr>
        <p:txBody>
          <a:bodyPr wrap="square" rtlCol="0">
            <a:spAutoFit/>
          </a:bodyPr>
          <a:lstStyle/>
          <a:p>
            <a:r>
              <a:rPr lang="en-US" dirty="0" smtClean="0">
                <a:solidFill>
                  <a:srgbClr val="FFFF00"/>
                </a:solidFill>
              </a:rPr>
              <a:t>Cooking</a:t>
            </a:r>
            <a:endParaRPr lang="th-TH" dirty="0">
              <a:solidFill>
                <a:srgbClr val="FFFF00"/>
              </a:solidFill>
            </a:endParaRPr>
          </a:p>
        </p:txBody>
      </p:sp>
      <p:pic>
        <p:nvPicPr>
          <p:cNvPr id="6" name="Picture 2" descr="https://encrypted-tbn0.gstatic.com/images?q=tbn:ANd9GcRG_6mE-k-p_TYoJMVA9s2-aEY8LzmpA93udvr27zPjqC-UvmYw">
            <a:hlinkClick r:id="rId6"/>
          </p:cNvPr>
          <p:cNvPicPr>
            <a:picLocks noChangeAspect="1" noChangeArrowheads="1"/>
          </p:cNvPicPr>
          <p:nvPr/>
        </p:nvPicPr>
        <p:blipFill>
          <a:blip r:embed="rId7" cstate="print"/>
          <a:srcRect/>
          <a:stretch>
            <a:fillRect/>
          </a:stretch>
        </p:blipFill>
        <p:spPr bwMode="auto">
          <a:xfrm>
            <a:off x="71406" y="3571876"/>
            <a:ext cx="4286280" cy="3214710"/>
          </a:xfrm>
          <a:prstGeom prst="rect">
            <a:avLst/>
          </a:prstGeom>
          <a:noFill/>
        </p:spPr>
      </p:pic>
      <p:sp>
        <p:nvSpPr>
          <p:cNvPr id="7" name="TextBox 6"/>
          <p:cNvSpPr txBox="1"/>
          <p:nvPr/>
        </p:nvSpPr>
        <p:spPr>
          <a:xfrm>
            <a:off x="1214414" y="6072206"/>
            <a:ext cx="3000396" cy="461665"/>
          </a:xfrm>
          <a:prstGeom prst="rect">
            <a:avLst/>
          </a:prstGeom>
          <a:noFill/>
        </p:spPr>
        <p:txBody>
          <a:bodyPr wrap="square" rtlCol="0">
            <a:spAutoFit/>
          </a:bodyPr>
          <a:lstStyle/>
          <a:p>
            <a:pPr algn="r"/>
            <a:r>
              <a:rPr lang="en-US" sz="2400" dirty="0" smtClean="0"/>
              <a:t>Machine operator</a:t>
            </a:r>
            <a:endParaRPr lang="th-TH" sz="2400" dirty="0"/>
          </a:p>
        </p:txBody>
      </p:sp>
      <p:pic>
        <p:nvPicPr>
          <p:cNvPr id="8" name="Picture 2" descr="https://encrypted-tbn2.gstatic.com/images?q=tbn:ANd9GcQ4VWakRn1jYTWgL0gQw8LLKCH2Bg-2jtBIiP4VLpX4DgMRmJCR">
            <a:hlinkClick r:id="rId8"/>
          </p:cNvPr>
          <p:cNvPicPr>
            <a:picLocks noChangeAspect="1" noChangeArrowheads="1"/>
          </p:cNvPicPr>
          <p:nvPr/>
        </p:nvPicPr>
        <p:blipFill>
          <a:blip r:embed="rId9" cstate="print"/>
          <a:srcRect/>
          <a:stretch>
            <a:fillRect/>
          </a:stretch>
        </p:blipFill>
        <p:spPr bwMode="auto">
          <a:xfrm>
            <a:off x="4572000" y="3714752"/>
            <a:ext cx="4500594" cy="2928958"/>
          </a:xfrm>
          <a:prstGeom prst="rect">
            <a:avLst/>
          </a:prstGeom>
          <a:noFill/>
        </p:spPr>
      </p:pic>
      <p:sp>
        <p:nvSpPr>
          <p:cNvPr id="9" name="TextBox 8"/>
          <p:cNvSpPr txBox="1"/>
          <p:nvPr/>
        </p:nvSpPr>
        <p:spPr>
          <a:xfrm>
            <a:off x="6000760" y="6072206"/>
            <a:ext cx="2643206" cy="461665"/>
          </a:xfrm>
          <a:prstGeom prst="rect">
            <a:avLst/>
          </a:prstGeom>
          <a:noFill/>
        </p:spPr>
        <p:txBody>
          <a:bodyPr wrap="square" rtlCol="0">
            <a:spAutoFit/>
          </a:bodyPr>
          <a:lstStyle/>
          <a:p>
            <a:r>
              <a:rPr lang="en-US" sz="2400" dirty="0" smtClean="0"/>
              <a:t>Food processing</a:t>
            </a:r>
            <a:endParaRPr lang="th-TH" sz="2400" dirty="0"/>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2" descr="https://encrypted-tbn3.gstatic.com/images?q=tbn:ANd9GcRPo08g5ZdszYcQBfa-WLVVw-SuDGddUeFnWnE5C5OpQGma5YxW">
            <a:hlinkClick r:id="rId2"/>
          </p:cNvPr>
          <p:cNvPicPr>
            <a:picLocks noChangeAspect="1" noChangeArrowheads="1"/>
          </p:cNvPicPr>
          <p:nvPr/>
        </p:nvPicPr>
        <p:blipFill>
          <a:blip r:embed="rId3" cstate="print"/>
          <a:srcRect/>
          <a:stretch>
            <a:fillRect/>
          </a:stretch>
        </p:blipFill>
        <p:spPr bwMode="auto">
          <a:xfrm>
            <a:off x="61985" y="3643314"/>
            <a:ext cx="9067057" cy="3143248"/>
          </a:xfrm>
          <a:prstGeom prst="rect">
            <a:avLst/>
          </a:prstGeom>
          <a:noFill/>
        </p:spPr>
      </p:pic>
      <p:pic>
        <p:nvPicPr>
          <p:cNvPr id="3" name="Picture 4" descr="http://law.jorpor.com/uploads/516f0d3.jpg"/>
          <p:cNvPicPr>
            <a:picLocks noChangeAspect="1" noChangeArrowheads="1"/>
          </p:cNvPicPr>
          <p:nvPr/>
        </p:nvPicPr>
        <p:blipFill>
          <a:blip r:embed="rId4" cstate="print"/>
          <a:srcRect/>
          <a:stretch>
            <a:fillRect/>
          </a:stretch>
        </p:blipFill>
        <p:spPr bwMode="auto">
          <a:xfrm>
            <a:off x="4143372" y="142852"/>
            <a:ext cx="4929222" cy="3283363"/>
          </a:xfrm>
          <a:prstGeom prst="rect">
            <a:avLst/>
          </a:prstGeom>
          <a:noFill/>
        </p:spPr>
      </p:pic>
      <p:pic>
        <p:nvPicPr>
          <p:cNvPr id="4" name="Picture 2" descr="http://www.tptport.com/Pictures/wh2.jpg"/>
          <p:cNvPicPr>
            <a:picLocks noChangeAspect="1" noChangeArrowheads="1"/>
          </p:cNvPicPr>
          <p:nvPr/>
        </p:nvPicPr>
        <p:blipFill>
          <a:blip r:embed="rId5" cstate="print"/>
          <a:srcRect/>
          <a:stretch>
            <a:fillRect/>
          </a:stretch>
        </p:blipFill>
        <p:spPr bwMode="auto">
          <a:xfrm>
            <a:off x="357157" y="428604"/>
            <a:ext cx="3379225" cy="2714644"/>
          </a:xfrm>
          <a:prstGeom prst="rect">
            <a:avLst/>
          </a:prstGeom>
          <a:noFill/>
        </p:spPr>
      </p:pic>
      <p:sp>
        <p:nvSpPr>
          <p:cNvPr id="5" name="TextBox 4"/>
          <p:cNvSpPr txBox="1"/>
          <p:nvPr/>
        </p:nvSpPr>
        <p:spPr>
          <a:xfrm>
            <a:off x="3428992" y="752757"/>
            <a:ext cx="1928826" cy="461665"/>
          </a:xfrm>
          <a:prstGeom prst="rect">
            <a:avLst/>
          </a:prstGeom>
          <a:noFill/>
        </p:spPr>
        <p:txBody>
          <a:bodyPr wrap="square" rtlCol="0">
            <a:spAutoFit/>
          </a:bodyPr>
          <a:lstStyle/>
          <a:p>
            <a:r>
              <a:rPr lang="en-US" sz="2400" dirty="0" smtClean="0"/>
              <a:t>Stevedore</a:t>
            </a:r>
            <a:endParaRPr lang="th-TH" sz="2400" dirty="0"/>
          </a:p>
        </p:txBody>
      </p:sp>
      <p:sp>
        <p:nvSpPr>
          <p:cNvPr id="6" name="TextBox 5"/>
          <p:cNvSpPr txBox="1"/>
          <p:nvPr/>
        </p:nvSpPr>
        <p:spPr>
          <a:xfrm>
            <a:off x="6143636" y="6406242"/>
            <a:ext cx="2714644" cy="523220"/>
          </a:xfrm>
          <a:prstGeom prst="rect">
            <a:avLst/>
          </a:prstGeom>
          <a:noFill/>
        </p:spPr>
        <p:txBody>
          <a:bodyPr wrap="square" rtlCol="0">
            <a:spAutoFit/>
          </a:bodyPr>
          <a:lstStyle/>
          <a:p>
            <a:r>
              <a:rPr lang="en-US" dirty="0" smtClean="0">
                <a:solidFill>
                  <a:srgbClr val="FFFF00"/>
                </a:solidFill>
              </a:rPr>
              <a:t>Manufacturing</a:t>
            </a:r>
            <a:endParaRPr lang="th-TH" dirty="0">
              <a:solidFill>
                <a:srgbClr val="FFFF00"/>
              </a:solidFill>
            </a:endParaRP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57200" y="1481328"/>
            <a:ext cx="8229600" cy="5071872"/>
          </a:xfrm>
        </p:spPr>
        <p:txBody>
          <a:bodyPr>
            <a:normAutofit fontScale="92500" lnSpcReduction="10000"/>
          </a:bodyPr>
          <a:lstStyle/>
          <a:p>
            <a:pPr marL="624078" indent="-514350">
              <a:buFont typeface="+mj-lt"/>
              <a:buAutoNum type="arabicPeriod"/>
            </a:pPr>
            <a:r>
              <a:rPr lang="en-US" dirty="0" smtClean="0">
                <a:solidFill>
                  <a:srgbClr val="0000FF"/>
                </a:solidFill>
              </a:rPr>
              <a:t>Immigration Act B.E.2522 </a:t>
            </a:r>
            <a:r>
              <a:rPr lang="en-US" dirty="0" smtClean="0"/>
              <a:t>(1979, 1992)</a:t>
            </a:r>
          </a:p>
          <a:p>
            <a:pPr marL="624078" indent="-514350">
              <a:buFont typeface="+mj-lt"/>
              <a:buAutoNum type="arabicPeriod"/>
            </a:pPr>
            <a:r>
              <a:rPr lang="en-US" dirty="0" smtClean="0">
                <a:solidFill>
                  <a:srgbClr val="0000FF"/>
                </a:solidFill>
              </a:rPr>
              <a:t>Alien Employment Act B.E. 2521 </a:t>
            </a:r>
            <a:r>
              <a:rPr lang="en-US" dirty="0" smtClean="0"/>
              <a:t>amended in 2551 (</a:t>
            </a:r>
            <a:r>
              <a:rPr lang="en-US" dirty="0" smtClean="0">
                <a:solidFill>
                  <a:srgbClr val="FF0000"/>
                </a:solidFill>
              </a:rPr>
              <a:t>1978, 2008</a:t>
            </a:r>
            <a:r>
              <a:rPr lang="en-US" dirty="0" smtClean="0"/>
              <a:t>)</a:t>
            </a:r>
          </a:p>
          <a:p>
            <a:pPr marL="624078" indent="-514350">
              <a:buFont typeface="+mj-lt"/>
              <a:buAutoNum type="arabicPeriod"/>
            </a:pPr>
            <a:r>
              <a:rPr lang="en-US" dirty="0" smtClean="0">
                <a:solidFill>
                  <a:srgbClr val="0000FF"/>
                </a:solidFill>
              </a:rPr>
              <a:t>Labor Protection Act B.E. 2541 </a:t>
            </a:r>
            <a:r>
              <a:rPr lang="en-US" dirty="0" smtClean="0"/>
              <a:t>amended 2551 (1998, 2008) </a:t>
            </a:r>
          </a:p>
          <a:p>
            <a:pPr marL="624078" indent="-514350">
              <a:buFont typeface="+mj-lt"/>
              <a:buAutoNum type="arabicPeriod"/>
            </a:pPr>
            <a:r>
              <a:rPr lang="en-US" dirty="0" smtClean="0"/>
              <a:t>Relevant acts</a:t>
            </a:r>
          </a:p>
          <a:p>
            <a:pPr marL="630238" lvl="1" indent="-265113"/>
            <a:r>
              <a:rPr lang="en-US" dirty="0" smtClean="0">
                <a:solidFill>
                  <a:srgbClr val="0000FF"/>
                </a:solidFill>
              </a:rPr>
              <a:t>Social Security Act 1990</a:t>
            </a:r>
          </a:p>
          <a:p>
            <a:pPr marL="630238" lvl="1" indent="-265113"/>
            <a:r>
              <a:rPr lang="en-US" dirty="0" smtClean="0">
                <a:solidFill>
                  <a:srgbClr val="0000FF"/>
                </a:solidFill>
              </a:rPr>
              <a:t>Workmen’s Compensation Act 1994</a:t>
            </a:r>
          </a:p>
          <a:p>
            <a:pPr lvl="1"/>
            <a:r>
              <a:rPr lang="en-US" dirty="0" err="1" smtClean="0">
                <a:solidFill>
                  <a:srgbClr val="FF0000"/>
                </a:solidFill>
              </a:rPr>
              <a:t>Labour</a:t>
            </a:r>
            <a:r>
              <a:rPr lang="en-US" dirty="0" smtClean="0">
                <a:solidFill>
                  <a:srgbClr val="FF0000"/>
                </a:solidFill>
              </a:rPr>
              <a:t> Relation Act B.E. 2518 (1975)</a:t>
            </a:r>
          </a:p>
          <a:p>
            <a:pPr lvl="1"/>
            <a:r>
              <a:rPr lang="en-US" dirty="0" smtClean="0">
                <a:solidFill>
                  <a:srgbClr val="FF0000"/>
                </a:solidFill>
              </a:rPr>
              <a:t>Investment Promotion Act </a:t>
            </a:r>
            <a:r>
              <a:rPr lang="en-US" dirty="0" smtClean="0"/>
              <a:t>B.E. 2520 (1977)</a:t>
            </a:r>
          </a:p>
          <a:p>
            <a:pPr lvl="1"/>
            <a:r>
              <a:rPr lang="en-US" dirty="0" smtClean="0">
                <a:solidFill>
                  <a:srgbClr val="FF0000"/>
                </a:solidFill>
              </a:rPr>
              <a:t>Industrial Estate Authority of Thailand Act </a:t>
            </a:r>
            <a:r>
              <a:rPr lang="en-US" dirty="0" smtClean="0"/>
              <a:t>B.E. 2522 or </a:t>
            </a:r>
            <a:r>
              <a:rPr lang="en-US" dirty="0" smtClean="0">
                <a:solidFill>
                  <a:srgbClr val="FF0000"/>
                </a:solidFill>
              </a:rPr>
              <a:t>The Industrial Act 1979</a:t>
            </a:r>
            <a:endParaRPr lang="en-US" dirty="0" smtClean="0"/>
          </a:p>
          <a:p>
            <a:pPr lvl="1"/>
            <a:r>
              <a:rPr lang="en-US" dirty="0" smtClean="0">
                <a:solidFill>
                  <a:srgbClr val="FF0000"/>
                </a:solidFill>
              </a:rPr>
              <a:t>Foreign Business Act </a:t>
            </a:r>
            <a:r>
              <a:rPr lang="en-US" dirty="0" smtClean="0"/>
              <a:t>B.E. 2532 (1999)</a:t>
            </a:r>
          </a:p>
          <a:p>
            <a:pPr lvl="1"/>
            <a:r>
              <a:rPr lang="en-US" dirty="0" smtClean="0">
                <a:solidFill>
                  <a:srgbClr val="FF0000"/>
                </a:solidFill>
              </a:rPr>
              <a:t>The Petroleum Enterprise Act 1971 </a:t>
            </a:r>
          </a:p>
          <a:p>
            <a:pPr lvl="1"/>
            <a:endParaRPr lang="en-US" dirty="0" smtClean="0"/>
          </a:p>
          <a:p>
            <a:pPr lvl="1"/>
            <a:endParaRPr lang="en-US" dirty="0" smtClean="0"/>
          </a:p>
        </p:txBody>
      </p:sp>
      <p:sp>
        <p:nvSpPr>
          <p:cNvPr id="2" name="Slide Number Placeholder 1"/>
          <p:cNvSpPr>
            <a:spLocks noGrp="1"/>
          </p:cNvSpPr>
          <p:nvPr>
            <p:ph type="sldNum" sz="quarter" idx="12"/>
          </p:nvPr>
        </p:nvSpPr>
        <p:spPr/>
        <p:txBody>
          <a:bodyPr/>
          <a:lstStyle/>
          <a:p>
            <a:fld id="{D9C41F88-FF31-4B33-9DA0-0647C7789B83}" type="slidenum">
              <a:rPr lang="en-US" smtClean="0"/>
              <a:pPr/>
              <a:t>15</a:t>
            </a:fld>
            <a:endParaRPr lang="th-TH"/>
          </a:p>
        </p:txBody>
      </p:sp>
      <p:sp>
        <p:nvSpPr>
          <p:cNvPr id="3" name="Title 2"/>
          <p:cNvSpPr>
            <a:spLocks noGrp="1"/>
          </p:cNvSpPr>
          <p:nvPr>
            <p:ph type="title"/>
          </p:nvPr>
        </p:nvSpPr>
        <p:spPr>
          <a:xfrm>
            <a:off x="0" y="0"/>
            <a:ext cx="9144000" cy="1143000"/>
          </a:xfrm>
          <a:solidFill>
            <a:schemeClr val="bg2">
              <a:lumMod val="90000"/>
            </a:schemeClr>
          </a:solidFill>
        </p:spPr>
        <p:txBody>
          <a:bodyPr>
            <a:normAutofit/>
          </a:bodyPr>
          <a:lstStyle/>
          <a:p>
            <a:pPr algn="ctr"/>
            <a:r>
              <a:rPr lang="en-US" sz="4000" dirty="0" smtClean="0"/>
              <a:t>Regulatory framework</a:t>
            </a:r>
            <a:endParaRPr lang="en-US" sz="40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7232"/>
            <a:ext cx="8858280" cy="5500726"/>
          </a:xfrm>
        </p:spPr>
        <p:txBody>
          <a:bodyPr/>
          <a:lstStyle/>
          <a:p>
            <a:r>
              <a:rPr lang="en-US" dirty="0" smtClean="0"/>
              <a:t>From 2001- June 2014: </a:t>
            </a:r>
            <a:r>
              <a:rPr lang="en-US" b="1" u="sng" dirty="0" smtClean="0">
                <a:solidFill>
                  <a:srgbClr val="FF0000"/>
                </a:solidFill>
              </a:rPr>
              <a:t>Committee</a:t>
            </a:r>
            <a:r>
              <a:rPr lang="en-US" dirty="0" smtClean="0"/>
              <a:t> on Illegal Migrant Workers Administration</a:t>
            </a:r>
          </a:p>
          <a:p>
            <a:r>
              <a:rPr lang="en-US" b="1" dirty="0" smtClean="0">
                <a:solidFill>
                  <a:srgbClr val="FF0000"/>
                </a:solidFill>
              </a:rPr>
              <a:t>25 June 2014</a:t>
            </a:r>
            <a:r>
              <a:rPr lang="en-US" dirty="0" smtClean="0"/>
              <a:t>: Committee on Management Policies on Migrant Workers Problems (CMP-MWP) by chaired by Vice Chairman of </a:t>
            </a:r>
            <a:r>
              <a:rPr lang="en-US" dirty="0" smtClean="0">
                <a:solidFill>
                  <a:srgbClr val="FF0000"/>
                </a:solidFill>
              </a:rPr>
              <a:t>NCPO</a:t>
            </a:r>
          </a:p>
          <a:p>
            <a:r>
              <a:rPr lang="en-US" dirty="0" smtClean="0">
                <a:solidFill>
                  <a:srgbClr val="FF0000"/>
                </a:solidFill>
              </a:rPr>
              <a:t>General management: Office of Foreign Workers Administration (OFWA)</a:t>
            </a:r>
            <a:endParaRPr lang="th-TH" dirty="0">
              <a:solidFill>
                <a:srgbClr val="FF0000"/>
              </a:solidFill>
            </a:endParaRPr>
          </a:p>
        </p:txBody>
      </p:sp>
      <p:sp>
        <p:nvSpPr>
          <p:cNvPr id="3" name="Title 2"/>
          <p:cNvSpPr>
            <a:spLocks noGrp="1"/>
          </p:cNvSpPr>
          <p:nvPr>
            <p:ph type="title"/>
          </p:nvPr>
        </p:nvSpPr>
        <p:spPr>
          <a:xfrm>
            <a:off x="0" y="-24"/>
            <a:ext cx="9144000" cy="785818"/>
          </a:xfrm>
          <a:solidFill>
            <a:schemeClr val="bg2">
              <a:lumMod val="90000"/>
            </a:schemeClr>
          </a:solidFill>
        </p:spPr>
        <p:txBody>
          <a:bodyPr/>
          <a:lstStyle/>
          <a:p>
            <a:pPr algn="ctr"/>
            <a:r>
              <a:rPr lang="en-US" dirty="0" smtClean="0"/>
              <a:t>Management </a:t>
            </a:r>
            <a:endParaRPr lang="th-TH" dirty="0"/>
          </a:p>
        </p:txBody>
      </p:sp>
      <p:pic>
        <p:nvPicPr>
          <p:cNvPr id="4" name="Picture 4" descr="http://www.aecnews.co.th/media/Slideshow/picture_aecnews/sl0004945.jpg"/>
          <p:cNvPicPr>
            <a:picLocks noChangeAspect="1" noChangeArrowheads="1"/>
          </p:cNvPicPr>
          <p:nvPr/>
        </p:nvPicPr>
        <p:blipFill>
          <a:blip r:embed="rId3" cstate="print"/>
          <a:srcRect/>
          <a:stretch>
            <a:fillRect/>
          </a:stretch>
        </p:blipFill>
        <p:spPr bwMode="auto">
          <a:xfrm>
            <a:off x="142844" y="4214818"/>
            <a:ext cx="5357850" cy="2506092"/>
          </a:xfrm>
          <a:prstGeom prst="rect">
            <a:avLst/>
          </a:prstGeom>
          <a:noFill/>
        </p:spPr>
      </p:pic>
      <p:sp>
        <p:nvSpPr>
          <p:cNvPr id="5" name="Rounded Rectangle 4"/>
          <p:cNvSpPr/>
          <p:nvPr/>
        </p:nvSpPr>
        <p:spPr>
          <a:xfrm>
            <a:off x="5857884" y="4214818"/>
            <a:ext cx="3000396" cy="2428892"/>
          </a:xfrm>
          <a:prstGeom prst="round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rPr>
              <a:t>June 2014, NCPO sacked Director General of Department of Employment &amp; Director of OFWA</a:t>
            </a:r>
            <a:endParaRPr lang="th-TH" sz="2000" dirty="0">
              <a:solidFill>
                <a:schemeClr val="tx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24"/>
            <a:ext cx="9144000" cy="785818"/>
          </a:xfrm>
          <a:solidFill>
            <a:schemeClr val="bg2">
              <a:lumMod val="90000"/>
            </a:schemeClr>
          </a:solidFill>
        </p:spPr>
        <p:txBody>
          <a:bodyPr/>
          <a:lstStyle/>
          <a:p>
            <a:pPr algn="ctr"/>
            <a:r>
              <a:rPr lang="en-US" dirty="0" smtClean="0"/>
              <a:t>Management – Brokers</a:t>
            </a:r>
            <a:endParaRPr lang="th-TH" dirty="0"/>
          </a:p>
        </p:txBody>
      </p:sp>
      <p:pic>
        <p:nvPicPr>
          <p:cNvPr id="6" name="Picture 2"/>
          <p:cNvPicPr>
            <a:picLocks noChangeAspect="1" noChangeArrowheads="1"/>
          </p:cNvPicPr>
          <p:nvPr/>
        </p:nvPicPr>
        <p:blipFill>
          <a:blip r:embed="rId2" cstate="print"/>
          <a:srcRect/>
          <a:stretch>
            <a:fillRect/>
          </a:stretch>
        </p:blipFill>
        <p:spPr bwMode="auto">
          <a:xfrm>
            <a:off x="164857" y="3571876"/>
            <a:ext cx="4310061" cy="3232546"/>
          </a:xfrm>
          <a:prstGeom prst="rect">
            <a:avLst/>
          </a:prstGeom>
          <a:noFill/>
          <a:ln w="9525">
            <a:noFill/>
            <a:miter lim="800000"/>
            <a:headEnd/>
            <a:tailEnd/>
          </a:ln>
          <a:effectLst/>
        </p:spPr>
      </p:pic>
      <p:sp>
        <p:nvSpPr>
          <p:cNvPr id="7" name="TextBox 6"/>
          <p:cNvSpPr txBox="1"/>
          <p:nvPr/>
        </p:nvSpPr>
        <p:spPr>
          <a:xfrm>
            <a:off x="0" y="785794"/>
            <a:ext cx="9144000" cy="2677656"/>
          </a:xfrm>
          <a:prstGeom prst="rect">
            <a:avLst/>
          </a:prstGeom>
          <a:noFill/>
        </p:spPr>
        <p:txBody>
          <a:bodyPr wrap="square" rtlCol="0">
            <a:spAutoFit/>
          </a:bodyPr>
          <a:lstStyle/>
          <a:p>
            <a:pPr>
              <a:buFont typeface="Arial" pitchFamily="34" charset="0"/>
              <a:buChar char="•"/>
            </a:pPr>
            <a:r>
              <a:rPr lang="en-US" dirty="0" smtClean="0"/>
              <a:t>two types of brokers: Do document business with government agencies for MWs and recruitment agencies (export/import workers) (and informal brokers);</a:t>
            </a:r>
          </a:p>
          <a:p>
            <a:pPr>
              <a:buFont typeface="Arial" pitchFamily="34" charset="0"/>
              <a:buChar char="•"/>
            </a:pPr>
            <a:r>
              <a:rPr lang="en-US" dirty="0" smtClean="0"/>
              <a:t>210 recruitment agencies in 2014;</a:t>
            </a:r>
          </a:p>
          <a:p>
            <a:pPr>
              <a:buFont typeface="Arial" pitchFamily="34" charset="0"/>
              <a:buChar char="•"/>
            </a:pPr>
            <a:r>
              <a:rPr lang="en-US" dirty="0" smtClean="0"/>
              <a:t>Some RAs are not efficient and not honest</a:t>
            </a:r>
            <a:endParaRPr lang="th-TH" dirty="0"/>
          </a:p>
        </p:txBody>
      </p:sp>
      <p:pic>
        <p:nvPicPr>
          <p:cNvPr id="8" name="Picture 2" descr="P1010079"/>
          <p:cNvPicPr>
            <a:picLocks noChangeAspect="1" noChangeArrowheads="1"/>
          </p:cNvPicPr>
          <p:nvPr/>
        </p:nvPicPr>
        <p:blipFill>
          <a:blip r:embed="rId3" cstate="print"/>
          <a:srcRect/>
          <a:stretch>
            <a:fillRect/>
          </a:stretch>
        </p:blipFill>
        <p:spPr bwMode="auto">
          <a:xfrm>
            <a:off x="4658476" y="3571876"/>
            <a:ext cx="4323203" cy="3240901"/>
          </a:xfrm>
          <a:prstGeom prst="rect">
            <a:avLst/>
          </a:prstGeom>
          <a:noFill/>
        </p:spPr>
      </p:pic>
      <p:sp>
        <p:nvSpPr>
          <p:cNvPr id="9" name="Text Box 3"/>
          <p:cNvSpPr txBox="1">
            <a:spLocks noChangeArrowheads="1"/>
          </p:cNvSpPr>
          <p:nvPr/>
        </p:nvSpPr>
        <p:spPr bwMode="auto">
          <a:xfrm>
            <a:off x="4643438" y="3957584"/>
            <a:ext cx="4329136" cy="400110"/>
          </a:xfrm>
          <a:prstGeom prst="rect">
            <a:avLst/>
          </a:prstGeom>
          <a:noFill/>
          <a:ln w="9525">
            <a:noFill/>
            <a:miter lim="800000"/>
            <a:headEnd/>
            <a:tailEnd/>
          </a:ln>
          <a:effectLst/>
        </p:spPr>
        <p:txBody>
          <a:bodyPr wrap="square">
            <a:spAutoFit/>
          </a:bodyPr>
          <a:lstStyle/>
          <a:p>
            <a:pPr algn="ctr">
              <a:spcBef>
                <a:spcPct val="50000"/>
              </a:spcBef>
            </a:pPr>
            <a:r>
              <a:rPr lang="en-US" sz="2000" dirty="0" smtClean="0">
                <a:latin typeface="Comic Sans MS" pitchFamily="66" charset="0"/>
              </a:rPr>
              <a:t>Unqualified MWs</a:t>
            </a:r>
            <a:endParaRPr lang="th-TH" sz="2000" dirty="0">
              <a:latin typeface="Comic Sans MS" pitchFamily="66" charset="0"/>
            </a:endParaRPr>
          </a:p>
        </p:txBody>
      </p:sp>
      <p:sp>
        <p:nvSpPr>
          <p:cNvPr id="10" name="TextBox 9"/>
          <p:cNvSpPr txBox="1"/>
          <p:nvPr/>
        </p:nvSpPr>
        <p:spPr>
          <a:xfrm>
            <a:off x="428596" y="3786190"/>
            <a:ext cx="2214578" cy="369332"/>
          </a:xfrm>
          <a:prstGeom prst="rect">
            <a:avLst/>
          </a:prstGeom>
          <a:noFill/>
        </p:spPr>
        <p:txBody>
          <a:bodyPr wrap="square" rtlCol="0">
            <a:spAutoFit/>
          </a:bodyPr>
          <a:lstStyle/>
          <a:p>
            <a:r>
              <a:rPr lang="en-US" sz="1800" dirty="0" smtClean="0">
                <a:solidFill>
                  <a:srgbClr val="FFFF00"/>
                </a:solidFill>
              </a:rPr>
              <a:t>Missing spouse</a:t>
            </a:r>
            <a:endParaRPr lang="th-TH" sz="1800" dirty="0">
              <a:solidFill>
                <a:srgbClr val="FFFF00"/>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2292" name="Picture 4" descr="http://media.krobkruakao.com/store/news_v4/2014/07-07/thumb_2393459073.jpg"/>
          <p:cNvPicPr>
            <a:picLocks noChangeAspect="1" noChangeArrowheads="1"/>
          </p:cNvPicPr>
          <p:nvPr/>
        </p:nvPicPr>
        <p:blipFill>
          <a:blip r:embed="rId3" cstate="print"/>
          <a:srcRect/>
          <a:stretch>
            <a:fillRect/>
          </a:stretch>
        </p:blipFill>
        <p:spPr bwMode="auto">
          <a:xfrm>
            <a:off x="1071538" y="3929066"/>
            <a:ext cx="4786346" cy="2696309"/>
          </a:xfrm>
          <a:prstGeom prst="rect">
            <a:avLst/>
          </a:prstGeom>
          <a:noFill/>
        </p:spPr>
      </p:pic>
      <p:pic>
        <p:nvPicPr>
          <p:cNvPr id="4" name="Picture 4" descr="http://www.dailynews.co.th/imagecache/670x490/cover/761253.jpeg"/>
          <p:cNvPicPr>
            <a:picLocks noChangeAspect="1" noChangeArrowheads="1"/>
          </p:cNvPicPr>
          <p:nvPr/>
        </p:nvPicPr>
        <p:blipFill>
          <a:blip r:embed="rId4" cstate="print"/>
          <a:srcRect/>
          <a:stretch>
            <a:fillRect/>
          </a:stretch>
        </p:blipFill>
        <p:spPr bwMode="auto">
          <a:xfrm>
            <a:off x="4786314" y="1215619"/>
            <a:ext cx="4000528" cy="2927761"/>
          </a:xfrm>
          <a:prstGeom prst="rect">
            <a:avLst/>
          </a:prstGeom>
          <a:noFill/>
        </p:spPr>
      </p:pic>
      <p:pic>
        <p:nvPicPr>
          <p:cNvPr id="5" name="Picture 2" descr="http://www.thairath.co.th/media/EyWwB5WU57MYnKOuFVTOHzU2y9Zs4KhaapwDxRqZxwvPloplziWO43.jpg"/>
          <p:cNvPicPr>
            <a:picLocks noChangeAspect="1" noChangeArrowheads="1"/>
          </p:cNvPicPr>
          <p:nvPr/>
        </p:nvPicPr>
        <p:blipFill>
          <a:blip r:embed="rId5" cstate="print"/>
          <a:srcRect/>
          <a:stretch>
            <a:fillRect/>
          </a:stretch>
        </p:blipFill>
        <p:spPr bwMode="auto">
          <a:xfrm>
            <a:off x="214282" y="428604"/>
            <a:ext cx="4530104" cy="2528879"/>
          </a:xfrm>
          <a:prstGeom prst="rect">
            <a:avLst/>
          </a:prstGeom>
          <a:noFill/>
        </p:spPr>
      </p:pic>
      <p:sp>
        <p:nvSpPr>
          <p:cNvPr id="6" name="TextBox 5"/>
          <p:cNvSpPr txBox="1"/>
          <p:nvPr/>
        </p:nvSpPr>
        <p:spPr>
          <a:xfrm>
            <a:off x="6143636" y="4357694"/>
            <a:ext cx="2500330" cy="1938992"/>
          </a:xfrm>
          <a:prstGeom prst="rect">
            <a:avLst/>
          </a:prstGeom>
          <a:noFill/>
        </p:spPr>
        <p:txBody>
          <a:bodyPr wrap="square" rtlCol="0">
            <a:spAutoFit/>
          </a:bodyPr>
          <a:lstStyle/>
          <a:p>
            <a:r>
              <a:rPr lang="en-US" sz="2400" dirty="0" smtClean="0">
                <a:solidFill>
                  <a:srgbClr val="FF0000"/>
                </a:solidFill>
              </a:rPr>
              <a:t>Open registration at  OSSC, 26 June-31 October 2014</a:t>
            </a:r>
            <a:endParaRPr lang="th-TH" sz="2400" dirty="0">
              <a:solidFill>
                <a:srgbClr val="FF0000"/>
              </a:solidFill>
            </a:endParaRPr>
          </a:p>
        </p:txBody>
      </p:sp>
      <p:sp>
        <p:nvSpPr>
          <p:cNvPr id="7" name="TextBox 6"/>
          <p:cNvSpPr txBox="1"/>
          <p:nvPr/>
        </p:nvSpPr>
        <p:spPr>
          <a:xfrm>
            <a:off x="214282" y="3000372"/>
            <a:ext cx="4429156" cy="830997"/>
          </a:xfrm>
          <a:prstGeom prst="rect">
            <a:avLst/>
          </a:prstGeom>
          <a:noFill/>
        </p:spPr>
        <p:txBody>
          <a:bodyPr wrap="square" rtlCol="0">
            <a:spAutoFit/>
          </a:bodyPr>
          <a:lstStyle/>
          <a:p>
            <a:r>
              <a:rPr lang="en-US" sz="2400" dirty="0" smtClean="0">
                <a:solidFill>
                  <a:srgbClr val="FF0000"/>
                </a:solidFill>
              </a:rPr>
              <a:t>Exodus of Cambodian migrant workers</a:t>
            </a:r>
            <a:endParaRPr lang="th-TH" sz="2400" dirty="0">
              <a:solidFill>
                <a:srgbClr val="FF0000"/>
              </a:solidFill>
            </a:endParaRPr>
          </a:p>
        </p:txBody>
      </p:sp>
      <p:sp>
        <p:nvSpPr>
          <p:cNvPr id="8" name="Left Arrow 7"/>
          <p:cNvSpPr/>
          <p:nvPr/>
        </p:nvSpPr>
        <p:spPr>
          <a:xfrm>
            <a:off x="5072066" y="285728"/>
            <a:ext cx="3714776" cy="857256"/>
          </a:xfrm>
          <a:prstGeom prst="lef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FF0000"/>
                </a:solidFill>
              </a:rPr>
              <a:t>Panic of NCPO</a:t>
            </a:r>
            <a:endParaRPr lang="th-TH" dirty="0">
              <a:solidFill>
                <a:srgbClr val="FF0000"/>
              </a:solidFill>
            </a:endParaRP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a:solidFill>
            <a:schemeClr val="accent1">
              <a:lumMod val="20000"/>
              <a:lumOff val="80000"/>
            </a:schemeClr>
          </a:solidFill>
        </p:spPr>
        <p:txBody>
          <a:bodyPr>
            <a:normAutofit/>
          </a:bodyPr>
          <a:lstStyle/>
          <a:p>
            <a:r>
              <a:rPr lang="en-US" sz="3600" dirty="0" smtClean="0"/>
              <a:t>Situation of migrant workers in Thailand </a:t>
            </a:r>
            <a:endParaRPr lang="th-TH" sz="3600" dirty="0"/>
          </a:p>
        </p:txBody>
      </p:sp>
      <p:sp>
        <p:nvSpPr>
          <p:cNvPr id="3" name="Content Placeholder 2"/>
          <p:cNvSpPr>
            <a:spLocks noGrp="1"/>
          </p:cNvSpPr>
          <p:nvPr>
            <p:ph idx="1"/>
          </p:nvPr>
        </p:nvSpPr>
        <p:spPr>
          <a:xfrm>
            <a:off x="0" y="1142984"/>
            <a:ext cx="8929718" cy="5715016"/>
          </a:xfrm>
        </p:spPr>
        <p:txBody>
          <a:bodyPr>
            <a:normAutofit/>
          </a:bodyPr>
          <a:lstStyle/>
          <a:p>
            <a:r>
              <a:rPr lang="en-US" dirty="0" smtClean="0">
                <a:solidFill>
                  <a:srgbClr val="FF0000"/>
                </a:solidFill>
              </a:rPr>
              <a:t>Poverty:</a:t>
            </a:r>
            <a:r>
              <a:rPr lang="en-US" dirty="0" smtClean="0"/>
              <a:t> </a:t>
            </a:r>
            <a:r>
              <a:rPr lang="en-US" dirty="0" smtClean="0">
                <a:solidFill>
                  <a:srgbClr val="0000CC"/>
                </a:solidFill>
              </a:rPr>
              <a:t>Income</a:t>
            </a:r>
            <a:r>
              <a:rPr lang="en-US" dirty="0" smtClean="0"/>
              <a:t> poverty  &amp; </a:t>
            </a:r>
            <a:r>
              <a:rPr lang="en-US" dirty="0" smtClean="0">
                <a:solidFill>
                  <a:srgbClr val="0000CC"/>
                </a:solidFill>
              </a:rPr>
              <a:t>Non-income</a:t>
            </a:r>
            <a:r>
              <a:rPr lang="en-US" dirty="0" smtClean="0"/>
              <a:t> poverty </a:t>
            </a:r>
            <a:r>
              <a:rPr lang="en-US" sz="2000" dirty="0" smtClean="0"/>
              <a:t>(lack of </a:t>
            </a:r>
            <a:r>
              <a:rPr lang="en-US" sz="2000" dirty="0" smtClean="0">
                <a:solidFill>
                  <a:srgbClr val="FF0000"/>
                </a:solidFill>
              </a:rPr>
              <a:t>basic needs, rights and integration </a:t>
            </a:r>
            <a:r>
              <a:rPr lang="en-US" sz="2000" dirty="0" smtClean="0"/>
              <a:t>in destination)</a:t>
            </a:r>
          </a:p>
          <a:p>
            <a:pPr>
              <a:buNone/>
            </a:pPr>
            <a:endParaRPr lang="en-US" dirty="0" smtClean="0"/>
          </a:p>
          <a:p>
            <a:r>
              <a:rPr lang="en-US" u="sng" dirty="0" smtClean="0"/>
              <a:t>Income</a:t>
            </a:r>
            <a:r>
              <a:rPr lang="en-US" dirty="0" smtClean="0"/>
              <a:t> : wage and OT; good wages that comply with laws and overtime of THB 51-54 per hour </a:t>
            </a:r>
            <a:r>
              <a:rPr lang="en-US" dirty="0" smtClean="0">
                <a:solidFill>
                  <a:srgbClr val="FF0000"/>
                </a:solidFill>
              </a:rPr>
              <a:t>???</a:t>
            </a:r>
            <a:r>
              <a:rPr lang="en-US" dirty="0" smtClean="0"/>
              <a:t>; (have savings and remittances).</a:t>
            </a:r>
          </a:p>
          <a:p>
            <a:r>
              <a:rPr lang="en-US" sz="2400" u="sng" dirty="0" smtClean="0"/>
              <a:t>Livelihood</a:t>
            </a:r>
            <a:r>
              <a:rPr lang="en-US" sz="2400" dirty="0" smtClean="0"/>
              <a:t>: </a:t>
            </a:r>
            <a:r>
              <a:rPr lang="en-US" sz="2400" dirty="0" smtClean="0">
                <a:solidFill>
                  <a:srgbClr val="FF0000"/>
                </a:solidFill>
              </a:rPr>
              <a:t>language</a:t>
            </a:r>
            <a:r>
              <a:rPr lang="en-US" sz="2400" dirty="0" smtClean="0"/>
              <a:t>, </a:t>
            </a:r>
            <a:r>
              <a:rPr lang="en-US" sz="2400" dirty="0" smtClean="0">
                <a:solidFill>
                  <a:srgbClr val="FF0000"/>
                </a:solidFill>
              </a:rPr>
              <a:t>participation</a:t>
            </a:r>
            <a:r>
              <a:rPr lang="en-US" sz="2400" dirty="0" smtClean="0"/>
              <a:t> in cultural activities, </a:t>
            </a:r>
            <a:r>
              <a:rPr lang="en-US" sz="2400" dirty="0" smtClean="0">
                <a:solidFill>
                  <a:srgbClr val="FF0000"/>
                </a:solidFill>
              </a:rPr>
              <a:t>consultation</a:t>
            </a:r>
            <a:r>
              <a:rPr lang="en-US" sz="2400" dirty="0" smtClean="0"/>
              <a:t> with Thai   people, awareness of </a:t>
            </a:r>
            <a:r>
              <a:rPr lang="en-US" sz="2400" dirty="0" smtClean="0">
                <a:solidFill>
                  <a:srgbClr val="FF0000"/>
                </a:solidFill>
              </a:rPr>
              <a:t>rights and   protection</a:t>
            </a:r>
            <a:r>
              <a:rPr lang="en-US" sz="2400" dirty="0" smtClean="0"/>
              <a:t>, children’s </a:t>
            </a:r>
            <a:r>
              <a:rPr lang="en-US" sz="2400" dirty="0" smtClean="0">
                <a:solidFill>
                  <a:srgbClr val="FF0000"/>
                </a:solidFill>
              </a:rPr>
              <a:t>education</a:t>
            </a:r>
            <a:r>
              <a:rPr lang="en-US" sz="2400" dirty="0" smtClean="0"/>
              <a:t>, and </a:t>
            </a:r>
            <a:r>
              <a:rPr lang="en-US" sz="2400" dirty="0" smtClean="0">
                <a:solidFill>
                  <a:srgbClr val="FF0000"/>
                </a:solidFill>
              </a:rPr>
              <a:t>security in life and assets</a:t>
            </a:r>
            <a:r>
              <a:rPr lang="en-US" sz="2400" dirty="0" smtClean="0"/>
              <a:t>, </a:t>
            </a:r>
            <a:r>
              <a:rPr lang="en-US" sz="2400" dirty="0" smtClean="0">
                <a:solidFill>
                  <a:srgbClr val="FF0000"/>
                </a:solidFill>
              </a:rPr>
              <a:t>healthcare</a:t>
            </a:r>
            <a:r>
              <a:rPr lang="en-US" sz="2400" dirty="0" smtClean="0"/>
              <a:t>, housing, etc.</a:t>
            </a:r>
          </a:p>
          <a:p>
            <a:pPr>
              <a:buNone/>
            </a:pPr>
            <a:endParaRPr lang="en-US" sz="2400" dirty="0" smtClean="0"/>
          </a:p>
          <a:p>
            <a:r>
              <a:rPr lang="en-US" dirty="0" smtClean="0"/>
              <a:t>Vary by work location, nationality, and type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1506" name="Rectangle 6"/>
          <p:cNvSpPr txBox="1">
            <a:spLocks noGrp="1" noChangeArrowheads="1"/>
          </p:cNvSpPr>
          <p:nvPr/>
        </p:nvSpPr>
        <p:spPr bwMode="auto">
          <a:xfrm>
            <a:off x="6553200" y="6245225"/>
            <a:ext cx="2133600" cy="476250"/>
          </a:xfrm>
          <a:prstGeom prst="rect">
            <a:avLst/>
          </a:prstGeom>
          <a:noFill/>
          <a:ln w="9525">
            <a:noFill/>
            <a:miter lim="800000"/>
            <a:headEnd/>
            <a:tailEnd/>
          </a:ln>
        </p:spPr>
        <p:txBody>
          <a:bodyPr/>
          <a:lstStyle/>
          <a:p>
            <a:pPr algn="r"/>
            <a:fld id="{729FCC4C-5F69-4E4F-A837-8E52CED7D10B}" type="slidenum">
              <a:rPr lang="en-US" sz="1400"/>
              <a:pPr algn="r"/>
              <a:t>20</a:t>
            </a:fld>
            <a:endParaRPr lang="th-TH" sz="1400"/>
          </a:p>
        </p:txBody>
      </p:sp>
      <p:pic>
        <p:nvPicPr>
          <p:cNvPr id="21507" name="Picture 2" descr="DSC01418"/>
          <p:cNvPicPr>
            <a:picLocks noChangeAspect="1" noChangeArrowheads="1"/>
          </p:cNvPicPr>
          <p:nvPr/>
        </p:nvPicPr>
        <p:blipFill>
          <a:blip r:embed="rId2" cstate="print"/>
          <a:srcRect/>
          <a:stretch>
            <a:fillRect/>
          </a:stretch>
        </p:blipFill>
        <p:spPr bwMode="auto">
          <a:xfrm>
            <a:off x="74142" y="3116284"/>
            <a:ext cx="4855048" cy="3670302"/>
          </a:xfrm>
          <a:prstGeom prst="rect">
            <a:avLst/>
          </a:prstGeom>
          <a:noFill/>
          <a:ln w="9525">
            <a:noFill/>
            <a:miter lim="800000"/>
            <a:headEnd/>
            <a:tailEnd/>
          </a:ln>
          <a:effectLst>
            <a:outerShdw blurRad="50800" dist="38100" algn="l" rotWithShape="0">
              <a:prstClr val="black">
                <a:alpha val="40000"/>
              </a:prstClr>
            </a:outerShdw>
            <a:softEdge rad="317500"/>
          </a:effectLst>
          <a:scene3d>
            <a:camera prst="orthographicFront">
              <a:rot lat="0" lon="0" rev="0"/>
            </a:camera>
            <a:lightRig rig="soft" dir="t">
              <a:rot lat="0" lon="0" rev="0"/>
            </a:lightRig>
          </a:scene3d>
          <a:sp3d contourW="44450" prstMaterial="matte">
            <a:bevelT w="63500" h="63500" prst="artDeco"/>
            <a:contourClr>
              <a:srgbClr val="FFFFFF"/>
            </a:contourClr>
          </a:sp3d>
        </p:spPr>
      </p:pic>
      <p:pic>
        <p:nvPicPr>
          <p:cNvPr id="4" name="Picture 2" descr="_MG_6553"/>
          <p:cNvPicPr>
            <a:picLocks noChangeAspect="1" noChangeArrowheads="1"/>
          </p:cNvPicPr>
          <p:nvPr/>
        </p:nvPicPr>
        <p:blipFill>
          <a:blip r:embed="rId3" cstate="print"/>
          <a:srcRect/>
          <a:stretch>
            <a:fillRect/>
          </a:stretch>
        </p:blipFill>
        <p:spPr>
          <a:xfrm>
            <a:off x="3972599" y="-24"/>
            <a:ext cx="5171433" cy="3571900"/>
          </a:xfrm>
          <a:prstGeom prst="rect">
            <a:avLst/>
          </a:prstGeom>
          <a:noFill/>
        </p:spPr>
      </p:pic>
      <p:grpSp>
        <p:nvGrpSpPr>
          <p:cNvPr id="6" name="Group 2"/>
          <p:cNvGrpSpPr>
            <a:grpSpLocks/>
          </p:cNvGrpSpPr>
          <p:nvPr/>
        </p:nvGrpSpPr>
        <p:grpSpPr bwMode="auto">
          <a:xfrm>
            <a:off x="4643438" y="3857628"/>
            <a:ext cx="4321174" cy="2771772"/>
            <a:chOff x="113" y="1586"/>
            <a:chExt cx="3310" cy="2342"/>
          </a:xfrm>
        </p:grpSpPr>
        <p:pic>
          <p:nvPicPr>
            <p:cNvPr id="7" name="Picture 3"/>
            <p:cNvPicPr>
              <a:picLocks noChangeAspect="1" noChangeArrowheads="1"/>
            </p:cNvPicPr>
            <p:nvPr/>
          </p:nvPicPr>
          <p:blipFill>
            <a:blip r:embed="rId4" cstate="print"/>
            <a:srcRect/>
            <a:stretch>
              <a:fillRect/>
            </a:stretch>
          </p:blipFill>
          <p:spPr bwMode="auto">
            <a:xfrm>
              <a:off x="113" y="1586"/>
              <a:ext cx="3311" cy="2343"/>
            </a:xfrm>
            <a:prstGeom prst="rect">
              <a:avLst/>
            </a:prstGeom>
            <a:noFill/>
            <a:ln w="9525">
              <a:noFill/>
              <a:round/>
              <a:headEnd/>
              <a:tailEnd/>
            </a:ln>
          </p:spPr>
        </p:pic>
        <p:sp>
          <p:nvSpPr>
            <p:cNvPr id="8" name="Text Box 4"/>
            <p:cNvSpPr txBox="1">
              <a:spLocks noChangeArrowheads="1"/>
            </p:cNvSpPr>
            <p:nvPr/>
          </p:nvSpPr>
          <p:spPr bwMode="auto">
            <a:xfrm>
              <a:off x="113" y="1586"/>
              <a:ext cx="3311" cy="2343"/>
            </a:xfrm>
            <a:prstGeom prst="rect">
              <a:avLst/>
            </a:prstGeom>
            <a:noFill/>
            <a:ln w="9525">
              <a:noFill/>
              <a:round/>
              <a:headEnd/>
              <a:tailEnd/>
            </a:ln>
          </p:spPr>
          <p:txBody>
            <a:bodyPr wrap="none" anchor="ctr"/>
            <a:lstStyle/>
            <a:p>
              <a:endParaRPr lang="th-TH"/>
            </a:p>
          </p:txBody>
        </p:sp>
      </p:grpSp>
      <p:pic>
        <p:nvPicPr>
          <p:cNvPr id="9" name="Picture 4" descr="P1010044"/>
          <p:cNvPicPr>
            <a:picLocks noChangeAspect="1" noChangeArrowheads="1"/>
          </p:cNvPicPr>
          <p:nvPr/>
        </p:nvPicPr>
        <p:blipFill>
          <a:blip r:embed="rId5" cstate="print"/>
          <a:srcRect/>
          <a:stretch>
            <a:fillRect/>
          </a:stretch>
        </p:blipFill>
        <p:spPr bwMode="auto">
          <a:xfrm>
            <a:off x="41458" y="106487"/>
            <a:ext cx="3857620" cy="2893885"/>
          </a:xfrm>
          <a:prstGeom prst="rect">
            <a:avLst/>
          </a:prstGeom>
          <a:noFill/>
        </p:spPr>
      </p:pic>
      <p:sp>
        <p:nvSpPr>
          <p:cNvPr id="10" name="Oval 9"/>
          <p:cNvSpPr/>
          <p:nvPr/>
        </p:nvSpPr>
        <p:spPr>
          <a:xfrm>
            <a:off x="2857488" y="3000372"/>
            <a:ext cx="3000396" cy="1500198"/>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FF0000"/>
                </a:solidFill>
              </a:rPr>
              <a:t>Living conditions </a:t>
            </a:r>
            <a:endParaRPr lang="th-TH" dirty="0">
              <a:solidFill>
                <a:srgbClr val="FF0000"/>
              </a:solidFill>
            </a:endParaRPr>
          </a:p>
        </p:txBody>
      </p:sp>
      <p:sp>
        <p:nvSpPr>
          <p:cNvPr id="11" name="TextBox 10"/>
          <p:cNvSpPr txBox="1"/>
          <p:nvPr/>
        </p:nvSpPr>
        <p:spPr>
          <a:xfrm>
            <a:off x="428596" y="5929330"/>
            <a:ext cx="1714512" cy="954107"/>
          </a:xfrm>
          <a:prstGeom prst="rect">
            <a:avLst/>
          </a:prstGeom>
          <a:noFill/>
        </p:spPr>
        <p:txBody>
          <a:bodyPr wrap="square" rtlCol="0">
            <a:spAutoFit/>
          </a:bodyPr>
          <a:lstStyle/>
          <a:p>
            <a:r>
              <a:rPr lang="en-US" dirty="0" smtClean="0"/>
              <a:t>Burmese town</a:t>
            </a:r>
            <a:endParaRPr lang="th-TH" dirty="0"/>
          </a:p>
        </p:txBody>
      </p:sp>
    </p:spTree>
  </p:cSld>
  <p:clrMapOvr>
    <a:overrideClrMapping bg1="dk1" tx1="lt1" bg2="dk2" tx2="lt2" accent1="accent1" accent2="accent2" accent3="accent3" accent4="accent4" accent5="accent5" accent6="accent6" hlink="hlink" folHlink="folHlink"/>
  </p:clrMapOvr>
  <p:transition>
    <p:blind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482" name="Rectangle 6"/>
          <p:cNvSpPr txBox="1">
            <a:spLocks noGrp="1" noChangeArrowheads="1"/>
          </p:cNvSpPr>
          <p:nvPr/>
        </p:nvSpPr>
        <p:spPr bwMode="auto">
          <a:xfrm>
            <a:off x="6553200" y="6245225"/>
            <a:ext cx="2133600" cy="476250"/>
          </a:xfrm>
          <a:prstGeom prst="rect">
            <a:avLst/>
          </a:prstGeom>
          <a:noFill/>
          <a:ln w="9525">
            <a:noFill/>
            <a:miter lim="800000"/>
            <a:headEnd/>
            <a:tailEnd/>
          </a:ln>
        </p:spPr>
        <p:txBody>
          <a:bodyPr/>
          <a:lstStyle/>
          <a:p>
            <a:pPr algn="r"/>
            <a:fld id="{406F7404-E943-4E72-813D-8B6D056515D4}" type="slidenum">
              <a:rPr lang="en-US" sz="1400"/>
              <a:pPr algn="r"/>
              <a:t>21</a:t>
            </a:fld>
            <a:endParaRPr lang="th-TH" sz="1400"/>
          </a:p>
        </p:txBody>
      </p:sp>
      <p:pic>
        <p:nvPicPr>
          <p:cNvPr id="20483" name="Picture 5" descr="000004"/>
          <p:cNvPicPr>
            <a:picLocks noChangeAspect="1" noChangeArrowheads="1"/>
          </p:cNvPicPr>
          <p:nvPr/>
        </p:nvPicPr>
        <p:blipFill>
          <a:blip r:embed="rId2" cstate="print"/>
          <a:srcRect/>
          <a:stretch>
            <a:fillRect/>
          </a:stretch>
        </p:blipFill>
        <p:spPr bwMode="auto">
          <a:xfrm>
            <a:off x="2987675" y="115701"/>
            <a:ext cx="2727325" cy="1941699"/>
          </a:xfrm>
          <a:prstGeom prst="rect">
            <a:avLst/>
          </a:prstGeom>
          <a:noFill/>
          <a:ln w="9525">
            <a:noFill/>
            <a:miter lim="800000"/>
            <a:headEnd/>
            <a:tailEnd/>
          </a:ln>
          <a:scene3d>
            <a:camera prst="perspectiveLeft"/>
            <a:lightRig rig="threePt" dir="t"/>
          </a:scene3d>
        </p:spPr>
      </p:pic>
      <p:pic>
        <p:nvPicPr>
          <p:cNvPr id="20484" name="Picture 6"/>
          <p:cNvPicPr>
            <a:picLocks noChangeAspect="1" noChangeArrowheads="1"/>
          </p:cNvPicPr>
          <p:nvPr/>
        </p:nvPicPr>
        <p:blipFill>
          <a:blip r:embed="rId3" cstate="print"/>
          <a:srcRect/>
          <a:stretch>
            <a:fillRect/>
          </a:stretch>
        </p:blipFill>
        <p:spPr bwMode="auto">
          <a:xfrm>
            <a:off x="6147196" y="129980"/>
            <a:ext cx="2692004" cy="1927420"/>
          </a:xfrm>
          <a:prstGeom prst="rect">
            <a:avLst/>
          </a:prstGeom>
          <a:noFill/>
          <a:ln w="9525">
            <a:noFill/>
            <a:miter lim="800000"/>
            <a:headEnd/>
            <a:tailEnd/>
          </a:ln>
          <a:scene3d>
            <a:camera prst="perspectiveLeft"/>
            <a:lightRig rig="threePt" dir="t"/>
          </a:scene3d>
        </p:spPr>
      </p:pic>
      <p:pic>
        <p:nvPicPr>
          <p:cNvPr id="20485" name="Picture 10"/>
          <p:cNvPicPr>
            <a:picLocks noChangeAspect="1" noChangeArrowheads="1"/>
          </p:cNvPicPr>
          <p:nvPr/>
        </p:nvPicPr>
        <p:blipFill>
          <a:blip r:embed="rId4" cstate="print"/>
          <a:srcRect/>
          <a:stretch>
            <a:fillRect/>
          </a:stretch>
        </p:blipFill>
        <p:spPr bwMode="auto">
          <a:xfrm>
            <a:off x="6133320" y="2205038"/>
            <a:ext cx="2705880" cy="2139727"/>
          </a:xfrm>
          <a:prstGeom prst="rect">
            <a:avLst/>
          </a:prstGeom>
          <a:noFill/>
          <a:ln w="9525">
            <a:noFill/>
            <a:miter lim="800000"/>
            <a:headEnd/>
            <a:tailEnd/>
          </a:ln>
          <a:scene3d>
            <a:camera prst="perspectiveLeft"/>
            <a:lightRig rig="threePt" dir="t"/>
          </a:scene3d>
        </p:spPr>
      </p:pic>
      <p:pic>
        <p:nvPicPr>
          <p:cNvPr id="20486" name="Picture 11"/>
          <p:cNvPicPr>
            <a:picLocks noChangeAspect="1" noChangeArrowheads="1"/>
          </p:cNvPicPr>
          <p:nvPr/>
        </p:nvPicPr>
        <p:blipFill>
          <a:blip r:embed="rId5" cstate="print"/>
          <a:srcRect/>
          <a:stretch>
            <a:fillRect/>
          </a:stretch>
        </p:blipFill>
        <p:spPr bwMode="auto">
          <a:xfrm>
            <a:off x="2916238" y="2205038"/>
            <a:ext cx="2790231" cy="2155579"/>
          </a:xfrm>
          <a:prstGeom prst="rect">
            <a:avLst/>
          </a:prstGeom>
          <a:noFill/>
          <a:ln w="9525">
            <a:noFill/>
            <a:miter lim="800000"/>
            <a:headEnd/>
            <a:tailEnd/>
          </a:ln>
          <a:scene3d>
            <a:camera prst="perspectiveLeft"/>
            <a:lightRig rig="threePt" dir="t"/>
          </a:scene3d>
        </p:spPr>
      </p:pic>
      <p:pic>
        <p:nvPicPr>
          <p:cNvPr id="20487" name="Picture 12"/>
          <p:cNvPicPr>
            <a:picLocks noChangeAspect="1" noChangeArrowheads="1"/>
          </p:cNvPicPr>
          <p:nvPr/>
        </p:nvPicPr>
        <p:blipFill>
          <a:blip r:embed="rId6" cstate="print"/>
          <a:srcRect/>
          <a:stretch>
            <a:fillRect/>
          </a:stretch>
        </p:blipFill>
        <p:spPr bwMode="auto">
          <a:xfrm>
            <a:off x="1" y="100840"/>
            <a:ext cx="2611522" cy="1956560"/>
          </a:xfrm>
          <a:prstGeom prst="rect">
            <a:avLst/>
          </a:prstGeom>
          <a:noFill/>
          <a:ln w="9525">
            <a:noFill/>
            <a:miter lim="800000"/>
            <a:headEnd/>
            <a:tailEnd/>
          </a:ln>
          <a:scene3d>
            <a:camera prst="perspectiveLeft"/>
            <a:lightRig rig="threePt" dir="t"/>
          </a:scene3d>
        </p:spPr>
      </p:pic>
      <p:pic>
        <p:nvPicPr>
          <p:cNvPr id="20488" name="Picture 13"/>
          <p:cNvPicPr>
            <a:picLocks noChangeAspect="1" noChangeArrowheads="1"/>
          </p:cNvPicPr>
          <p:nvPr/>
        </p:nvPicPr>
        <p:blipFill>
          <a:blip r:embed="rId7" cstate="print"/>
          <a:srcRect/>
          <a:stretch>
            <a:fillRect/>
          </a:stretch>
        </p:blipFill>
        <p:spPr bwMode="auto">
          <a:xfrm>
            <a:off x="2987675" y="4550021"/>
            <a:ext cx="2727325" cy="2155579"/>
          </a:xfrm>
          <a:prstGeom prst="rect">
            <a:avLst/>
          </a:prstGeom>
          <a:noFill/>
          <a:ln w="9525">
            <a:noFill/>
            <a:miter lim="800000"/>
            <a:headEnd/>
            <a:tailEnd/>
          </a:ln>
          <a:scene3d>
            <a:camera prst="perspectiveLeft"/>
            <a:lightRig rig="threePt" dir="t"/>
          </a:scene3d>
        </p:spPr>
      </p:pic>
      <p:pic>
        <p:nvPicPr>
          <p:cNvPr id="20489" name="Picture 14"/>
          <p:cNvPicPr>
            <a:picLocks noChangeAspect="1" noChangeArrowheads="1"/>
          </p:cNvPicPr>
          <p:nvPr/>
        </p:nvPicPr>
        <p:blipFill>
          <a:blip r:embed="rId8" cstate="print"/>
          <a:srcRect/>
          <a:stretch>
            <a:fillRect/>
          </a:stretch>
        </p:blipFill>
        <p:spPr bwMode="auto">
          <a:xfrm>
            <a:off x="1" y="2279873"/>
            <a:ext cx="2611522" cy="2139727"/>
          </a:xfrm>
          <a:prstGeom prst="rect">
            <a:avLst/>
          </a:prstGeom>
          <a:noFill/>
          <a:ln w="9525">
            <a:noFill/>
            <a:miter lim="800000"/>
            <a:headEnd/>
            <a:tailEnd/>
          </a:ln>
          <a:scene3d>
            <a:camera prst="perspectiveLeft"/>
            <a:lightRig rig="threePt" dir="t"/>
          </a:scene3d>
        </p:spPr>
      </p:pic>
      <p:pic>
        <p:nvPicPr>
          <p:cNvPr id="20490" name="Picture 15" descr="DSC02594"/>
          <p:cNvPicPr>
            <a:picLocks noChangeAspect="1" noChangeArrowheads="1"/>
          </p:cNvPicPr>
          <p:nvPr/>
        </p:nvPicPr>
        <p:blipFill>
          <a:blip r:embed="rId9" cstate="print"/>
          <a:srcRect/>
          <a:stretch>
            <a:fillRect/>
          </a:stretch>
        </p:blipFill>
        <p:spPr bwMode="auto">
          <a:xfrm>
            <a:off x="1" y="4589463"/>
            <a:ext cx="2611522" cy="2116137"/>
          </a:xfrm>
          <a:prstGeom prst="rect">
            <a:avLst/>
          </a:prstGeom>
          <a:noFill/>
          <a:ln w="9525">
            <a:noFill/>
            <a:miter lim="800000"/>
            <a:headEnd/>
            <a:tailEnd/>
          </a:ln>
          <a:scene3d>
            <a:camera prst="perspectiveLeft"/>
            <a:lightRig rig="threePt" dir="t"/>
          </a:scene3d>
        </p:spPr>
      </p:pic>
      <p:pic>
        <p:nvPicPr>
          <p:cNvPr id="20491" name="Picture 16"/>
          <p:cNvPicPr>
            <a:picLocks noChangeAspect="1" noChangeArrowheads="1"/>
          </p:cNvPicPr>
          <p:nvPr/>
        </p:nvPicPr>
        <p:blipFill>
          <a:blip r:embed="rId10" cstate="print"/>
          <a:srcRect/>
          <a:stretch>
            <a:fillRect/>
          </a:stretch>
        </p:blipFill>
        <p:spPr bwMode="auto">
          <a:xfrm>
            <a:off x="6163847" y="4589463"/>
            <a:ext cx="2675353" cy="2116137"/>
          </a:xfrm>
          <a:prstGeom prst="rect">
            <a:avLst/>
          </a:prstGeom>
          <a:noFill/>
          <a:ln w="9525">
            <a:noFill/>
            <a:miter lim="800000"/>
            <a:headEnd/>
            <a:tailEnd/>
          </a:ln>
          <a:scene3d>
            <a:camera prst="perspectiveLeft"/>
            <a:lightRig rig="threePt" dir="t"/>
          </a:scene3d>
        </p:spPr>
      </p:pic>
    </p:spTree>
  </p:cSld>
  <p:clrMapOvr>
    <a:overrideClrMapping bg1="dk1" tx1="lt1" bg2="dk2" tx2="lt2" accent1="accent1" accent2="accent2" accent3="accent3" accent4="accent4" accent5="accent5" accent6="accent6" hlink="hlink" folHlink="folHlink"/>
  </p:clrMapOvr>
  <p:transition>
    <p:blind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8067" name="Picture 5" descr="100_2904"/>
          <p:cNvPicPr>
            <a:picLocks noChangeAspect="1" noChangeArrowheads="1"/>
          </p:cNvPicPr>
          <p:nvPr/>
        </p:nvPicPr>
        <p:blipFill>
          <a:blip r:embed="rId3" cstate="print"/>
          <a:srcRect/>
          <a:stretch>
            <a:fillRect/>
          </a:stretch>
        </p:blipFill>
        <p:spPr bwMode="auto">
          <a:xfrm>
            <a:off x="0" y="3860800"/>
            <a:ext cx="4495800" cy="2997200"/>
          </a:xfrm>
          <a:prstGeom prst="rect">
            <a:avLst/>
          </a:prstGeom>
          <a:noFill/>
          <a:ln w="9525">
            <a:noFill/>
            <a:miter lim="800000"/>
            <a:headEnd/>
            <a:tailEnd/>
          </a:ln>
        </p:spPr>
      </p:pic>
      <p:pic>
        <p:nvPicPr>
          <p:cNvPr id="88068" name="Picture 6" descr="100_2850"/>
          <p:cNvPicPr>
            <a:picLocks noChangeAspect="1" noChangeArrowheads="1"/>
          </p:cNvPicPr>
          <p:nvPr/>
        </p:nvPicPr>
        <p:blipFill>
          <a:blip r:embed="rId4" cstate="print"/>
          <a:srcRect/>
          <a:stretch>
            <a:fillRect/>
          </a:stretch>
        </p:blipFill>
        <p:spPr bwMode="auto">
          <a:xfrm>
            <a:off x="4419600" y="0"/>
            <a:ext cx="4724400" cy="3617913"/>
          </a:xfrm>
          <a:prstGeom prst="rect">
            <a:avLst/>
          </a:prstGeom>
          <a:noFill/>
          <a:ln w="9525">
            <a:noFill/>
            <a:miter lim="800000"/>
            <a:headEnd/>
            <a:tailEnd/>
          </a:ln>
        </p:spPr>
      </p:pic>
      <p:sp>
        <p:nvSpPr>
          <p:cNvPr id="88069" name="Text Box 7"/>
          <p:cNvSpPr txBox="1">
            <a:spLocks noChangeArrowheads="1"/>
          </p:cNvSpPr>
          <p:nvPr/>
        </p:nvSpPr>
        <p:spPr bwMode="auto">
          <a:xfrm>
            <a:off x="4800600" y="5000636"/>
            <a:ext cx="4343400" cy="1169551"/>
          </a:xfrm>
          <a:prstGeom prst="rect">
            <a:avLst/>
          </a:prstGeom>
          <a:noFill/>
          <a:ln w="9525">
            <a:noFill/>
            <a:miter lim="800000"/>
            <a:headEnd/>
            <a:tailEnd/>
          </a:ln>
        </p:spPr>
        <p:txBody>
          <a:bodyPr>
            <a:spAutoFit/>
          </a:bodyPr>
          <a:lstStyle/>
          <a:p>
            <a:pPr algn="ctr">
              <a:spcBef>
                <a:spcPct val="50000"/>
              </a:spcBef>
            </a:pPr>
            <a:r>
              <a:rPr lang="en-US" dirty="0" smtClean="0">
                <a:solidFill>
                  <a:srgbClr val="FF0000"/>
                </a:solidFill>
              </a:rPr>
              <a:t>Thailand unseen</a:t>
            </a:r>
          </a:p>
          <a:p>
            <a:pPr algn="ctr">
              <a:spcBef>
                <a:spcPct val="50000"/>
              </a:spcBef>
            </a:pPr>
            <a:r>
              <a:rPr lang="en-US" dirty="0" smtClean="0">
                <a:solidFill>
                  <a:srgbClr val="FF0000"/>
                </a:solidFill>
              </a:rPr>
              <a:t>Migrant children</a:t>
            </a:r>
            <a:endParaRPr lang="en-US" dirty="0">
              <a:solidFill>
                <a:srgbClr val="FF0000"/>
              </a:solidFill>
            </a:endParaRPr>
          </a:p>
        </p:txBody>
      </p:sp>
      <p:grpSp>
        <p:nvGrpSpPr>
          <p:cNvPr id="6" name="Group 11"/>
          <p:cNvGrpSpPr>
            <a:grpSpLocks/>
          </p:cNvGrpSpPr>
          <p:nvPr/>
        </p:nvGrpSpPr>
        <p:grpSpPr bwMode="auto">
          <a:xfrm>
            <a:off x="68900" y="500042"/>
            <a:ext cx="4145910" cy="2792046"/>
            <a:chOff x="2902" y="2478"/>
            <a:chExt cx="2183" cy="1429"/>
          </a:xfrm>
        </p:grpSpPr>
        <p:pic>
          <p:nvPicPr>
            <p:cNvPr id="7" name="Picture 12"/>
            <p:cNvPicPr>
              <a:picLocks noChangeAspect="1" noChangeArrowheads="1"/>
            </p:cNvPicPr>
            <p:nvPr/>
          </p:nvPicPr>
          <p:blipFill>
            <a:blip r:embed="rId5" cstate="print"/>
            <a:srcRect/>
            <a:stretch>
              <a:fillRect/>
            </a:stretch>
          </p:blipFill>
          <p:spPr bwMode="auto">
            <a:xfrm>
              <a:off x="2902" y="2478"/>
              <a:ext cx="2144" cy="1429"/>
            </a:xfrm>
            <a:prstGeom prst="rect">
              <a:avLst/>
            </a:prstGeom>
            <a:noFill/>
            <a:ln w="9525">
              <a:noFill/>
              <a:round/>
              <a:headEnd/>
              <a:tailEnd/>
            </a:ln>
          </p:spPr>
        </p:pic>
        <p:sp>
          <p:nvSpPr>
            <p:cNvPr id="8" name="Text Box 13"/>
            <p:cNvSpPr txBox="1">
              <a:spLocks noChangeArrowheads="1"/>
            </p:cNvSpPr>
            <p:nvPr/>
          </p:nvSpPr>
          <p:spPr bwMode="auto">
            <a:xfrm>
              <a:off x="3016" y="2478"/>
              <a:ext cx="2069" cy="1379"/>
            </a:xfrm>
            <a:prstGeom prst="rect">
              <a:avLst/>
            </a:prstGeom>
            <a:noFill/>
            <a:ln w="9525">
              <a:noFill/>
              <a:round/>
              <a:headEnd/>
              <a:tailEnd/>
            </a:ln>
          </p:spPr>
          <p:txBody>
            <a:bodyPr wrap="none" anchor="ctr"/>
            <a:lstStyle/>
            <a:p>
              <a:endParaRPr lang="th-TH"/>
            </a:p>
          </p:txBody>
        </p:sp>
      </p:gr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42984"/>
            <a:ext cx="9144000" cy="5429288"/>
          </a:xfrm>
        </p:spPr>
        <p:txBody>
          <a:bodyPr/>
          <a:lstStyle/>
          <a:p>
            <a:r>
              <a:rPr lang="en-US" dirty="0" smtClean="0"/>
              <a:t>MW are vulnerable to </a:t>
            </a:r>
            <a:r>
              <a:rPr lang="en-US" dirty="0" smtClean="0">
                <a:solidFill>
                  <a:srgbClr val="FF0000"/>
                </a:solidFill>
              </a:rPr>
              <a:t>exploitation and abuse </a:t>
            </a:r>
            <a:r>
              <a:rPr lang="en-US" dirty="0" smtClean="0"/>
              <a:t>by employers, landlords, officials, and criminals;</a:t>
            </a:r>
          </a:p>
          <a:p>
            <a:r>
              <a:rPr lang="en-US" dirty="0" smtClean="0"/>
              <a:t>Undocumented workers are even more at risk;</a:t>
            </a:r>
          </a:p>
          <a:p>
            <a:pPr>
              <a:buNone/>
            </a:pPr>
            <a:r>
              <a:rPr lang="en-US" b="1" dirty="0" smtClean="0">
                <a:solidFill>
                  <a:srgbClr val="0000CC"/>
                </a:solidFill>
              </a:rPr>
              <a:t>Regulatory:</a:t>
            </a:r>
          </a:p>
          <a:p>
            <a:r>
              <a:rPr lang="en-US" dirty="0" smtClean="0">
                <a:solidFill>
                  <a:srgbClr val="FF0000"/>
                </a:solidFill>
              </a:rPr>
              <a:t>Wage and workplace</a:t>
            </a:r>
            <a:r>
              <a:rPr lang="en-US" dirty="0" smtClean="0"/>
              <a:t>: </a:t>
            </a:r>
            <a:r>
              <a:rPr lang="en-US" dirty="0" err="1" smtClean="0"/>
              <a:t>Labour</a:t>
            </a:r>
            <a:r>
              <a:rPr lang="en-US" dirty="0" smtClean="0"/>
              <a:t> Protection Act 1998, 2008</a:t>
            </a:r>
          </a:p>
          <a:p>
            <a:r>
              <a:rPr lang="en-US" dirty="0" smtClean="0">
                <a:solidFill>
                  <a:srgbClr val="FF0000"/>
                </a:solidFill>
              </a:rPr>
              <a:t>Social protection</a:t>
            </a:r>
            <a:r>
              <a:rPr lang="en-US" dirty="0" smtClean="0"/>
              <a:t>: SSA 1990 and WCF 1994  for legal MW;</a:t>
            </a:r>
          </a:p>
          <a:p>
            <a:r>
              <a:rPr lang="en-US" dirty="0" smtClean="0">
                <a:solidFill>
                  <a:srgbClr val="FF0000"/>
                </a:solidFill>
              </a:rPr>
              <a:t>Health services</a:t>
            </a:r>
            <a:r>
              <a:rPr lang="en-US" dirty="0" smtClean="0"/>
              <a:t>: SSA; Compulsory Migrant Health Insurance Scheme (CMHIS)</a:t>
            </a:r>
          </a:p>
          <a:p>
            <a:r>
              <a:rPr lang="en-US" dirty="0" smtClean="0"/>
              <a:t>Children </a:t>
            </a:r>
            <a:r>
              <a:rPr lang="en-US" dirty="0" smtClean="0">
                <a:solidFill>
                  <a:srgbClr val="FF0000"/>
                </a:solidFill>
              </a:rPr>
              <a:t>education</a:t>
            </a:r>
            <a:r>
              <a:rPr lang="en-US" dirty="0" smtClean="0"/>
              <a:t>: Learning centers, formal education </a:t>
            </a:r>
            <a:endParaRPr lang="th-TH" dirty="0"/>
          </a:p>
        </p:txBody>
      </p:sp>
      <p:sp>
        <p:nvSpPr>
          <p:cNvPr id="3" name="Title 2"/>
          <p:cNvSpPr>
            <a:spLocks noGrp="1"/>
          </p:cNvSpPr>
          <p:nvPr>
            <p:ph type="title"/>
          </p:nvPr>
        </p:nvSpPr>
        <p:spPr>
          <a:xfrm>
            <a:off x="0" y="0"/>
            <a:ext cx="9144000" cy="1143000"/>
          </a:xfrm>
          <a:solidFill>
            <a:schemeClr val="accent1">
              <a:lumMod val="20000"/>
              <a:lumOff val="80000"/>
            </a:schemeClr>
          </a:solidFill>
        </p:spPr>
        <p:txBody>
          <a:bodyPr>
            <a:noAutofit/>
          </a:bodyPr>
          <a:lstStyle/>
          <a:p>
            <a:r>
              <a:rPr lang="en-US" sz="2800" dirty="0" smtClean="0"/>
              <a:t>Rights and protection needs of migrants: </a:t>
            </a:r>
            <a:br>
              <a:rPr lang="en-US" sz="2800" dirty="0" smtClean="0"/>
            </a:br>
            <a:r>
              <a:rPr lang="en-US" sz="2400" dirty="0" smtClean="0"/>
              <a:t>access to social protection, health services, education</a:t>
            </a:r>
            <a:endParaRPr lang="th-TH" sz="28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5500726"/>
          </a:xfrm>
        </p:spPr>
        <p:txBody>
          <a:bodyPr/>
          <a:lstStyle/>
          <a:p>
            <a:r>
              <a:rPr lang="en-US" sz="3200" dirty="0" smtClean="0"/>
              <a:t>Integration institutions &amp; programs </a:t>
            </a:r>
            <a:r>
              <a:rPr lang="en-US" sz="3200" dirty="0" smtClean="0">
                <a:solidFill>
                  <a:srgbClr val="FF0000"/>
                </a:solidFill>
              </a:rPr>
              <a:t>varies</a:t>
            </a:r>
            <a:r>
              <a:rPr lang="en-US" sz="3200" dirty="0" smtClean="0"/>
              <a:t> according to the group, the </a:t>
            </a:r>
            <a:r>
              <a:rPr lang="en-US" sz="3200" dirty="0" smtClean="0">
                <a:solidFill>
                  <a:srgbClr val="FF0000"/>
                </a:solidFill>
              </a:rPr>
              <a:t>irregular</a:t>
            </a:r>
            <a:r>
              <a:rPr lang="en-US" sz="3200" dirty="0" smtClean="0"/>
              <a:t> and </a:t>
            </a:r>
            <a:r>
              <a:rPr lang="en-US" sz="3200" dirty="0" smtClean="0">
                <a:solidFill>
                  <a:srgbClr val="FF0000"/>
                </a:solidFill>
              </a:rPr>
              <a:t>regular</a:t>
            </a:r>
            <a:r>
              <a:rPr lang="en-US" sz="3200" dirty="0" smtClean="0"/>
              <a:t> MWs. </a:t>
            </a:r>
          </a:p>
          <a:p>
            <a:r>
              <a:rPr lang="en-US" sz="3200" dirty="0" smtClean="0"/>
              <a:t>temporary MWS are </a:t>
            </a:r>
            <a:r>
              <a:rPr lang="en-US" sz="3200" dirty="0" smtClean="0">
                <a:solidFill>
                  <a:srgbClr val="FF0000"/>
                </a:solidFill>
              </a:rPr>
              <a:t>expected to return home</a:t>
            </a:r>
            <a:r>
              <a:rPr lang="en-US" sz="3200" dirty="0" smtClean="0"/>
              <a:t> at the end of their contract so no long-term integration is envisaged for them.</a:t>
            </a:r>
          </a:p>
          <a:p>
            <a:r>
              <a:rPr lang="en-US" sz="3200" dirty="0" smtClean="0"/>
              <a:t>they are </a:t>
            </a:r>
            <a:r>
              <a:rPr lang="en-US" sz="3200" dirty="0" smtClean="0">
                <a:solidFill>
                  <a:srgbClr val="FF0000"/>
                </a:solidFill>
              </a:rPr>
              <a:t>not expected to bring dependents </a:t>
            </a:r>
            <a:r>
              <a:rPr lang="en-US" sz="3200" dirty="0" smtClean="0"/>
              <a:t>with them, there is no provision for the integration of their dependents.</a:t>
            </a:r>
          </a:p>
          <a:p>
            <a:pPr>
              <a:buNone/>
            </a:pPr>
            <a:endParaRPr lang="th-TH" dirty="0"/>
          </a:p>
        </p:txBody>
      </p:sp>
      <p:sp>
        <p:nvSpPr>
          <p:cNvPr id="4" name="Title 2"/>
          <p:cNvSpPr>
            <a:spLocks noGrp="1"/>
          </p:cNvSpPr>
          <p:nvPr>
            <p:ph type="title"/>
          </p:nvPr>
        </p:nvSpPr>
        <p:spPr>
          <a:xfrm>
            <a:off x="0" y="0"/>
            <a:ext cx="9144000" cy="1143000"/>
          </a:xfrm>
          <a:solidFill>
            <a:schemeClr val="bg2">
              <a:lumMod val="90000"/>
            </a:schemeClr>
          </a:solidFill>
        </p:spPr>
        <p:txBody>
          <a:bodyPr>
            <a:normAutofit/>
          </a:bodyPr>
          <a:lstStyle/>
          <a:p>
            <a:pPr algn="ctr"/>
            <a:r>
              <a:rPr lang="en-US" sz="4000" dirty="0" smtClean="0"/>
              <a:t>Integration institutions &amp; programs</a:t>
            </a:r>
            <a:endParaRPr lang="en-US" sz="40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5500726"/>
          </a:xfrm>
        </p:spPr>
        <p:txBody>
          <a:bodyPr>
            <a:normAutofit/>
          </a:bodyPr>
          <a:lstStyle/>
          <a:p>
            <a:pPr>
              <a:buNone/>
            </a:pPr>
            <a:r>
              <a:rPr lang="en-US" sz="4400" dirty="0" smtClean="0"/>
              <a:t>Social protection</a:t>
            </a:r>
          </a:p>
          <a:p>
            <a:pPr lvl="1"/>
            <a:r>
              <a:rPr lang="en-US" sz="4000" dirty="0" smtClean="0"/>
              <a:t>Immigration law 1979</a:t>
            </a:r>
          </a:p>
          <a:p>
            <a:pPr lvl="1"/>
            <a:r>
              <a:rPr lang="en-US" sz="4000" dirty="0" smtClean="0"/>
              <a:t>Alien Employment Act 1978 </a:t>
            </a:r>
          </a:p>
          <a:p>
            <a:pPr lvl="1"/>
            <a:r>
              <a:rPr lang="en-US" sz="4000" dirty="0" smtClean="0"/>
              <a:t>Social Security Act 1990</a:t>
            </a:r>
          </a:p>
          <a:p>
            <a:pPr lvl="1"/>
            <a:r>
              <a:rPr lang="en-US" sz="4000" dirty="0" smtClean="0"/>
              <a:t>Workmen’s Compensation Act 1994</a:t>
            </a:r>
          </a:p>
          <a:p>
            <a:pPr lvl="1"/>
            <a:endParaRPr lang="en-US" dirty="0" smtClean="0"/>
          </a:p>
          <a:p>
            <a:pPr lvl="1"/>
            <a:endParaRPr lang="en-US" dirty="0" smtClean="0"/>
          </a:p>
        </p:txBody>
      </p:sp>
      <p:sp>
        <p:nvSpPr>
          <p:cNvPr id="4" name="Title 2"/>
          <p:cNvSpPr>
            <a:spLocks noGrp="1"/>
          </p:cNvSpPr>
          <p:nvPr>
            <p:ph type="title"/>
          </p:nvPr>
        </p:nvSpPr>
        <p:spPr>
          <a:xfrm>
            <a:off x="0" y="0"/>
            <a:ext cx="9144000" cy="1143000"/>
          </a:xfrm>
          <a:solidFill>
            <a:schemeClr val="bg2">
              <a:lumMod val="90000"/>
            </a:schemeClr>
          </a:solidFill>
        </p:spPr>
        <p:txBody>
          <a:bodyPr>
            <a:normAutofit/>
          </a:bodyPr>
          <a:lstStyle/>
          <a:p>
            <a:pPr algn="ctr"/>
            <a:r>
              <a:rPr lang="en-US" sz="4000" dirty="0" smtClean="0"/>
              <a:t>Integration institutions &amp; programs</a:t>
            </a:r>
            <a:endParaRPr lang="en-US" sz="4000" dirty="0"/>
          </a:p>
        </p:txBody>
      </p:sp>
      <p:sp>
        <p:nvSpPr>
          <p:cNvPr id="5" name="Cloud Callout 4"/>
          <p:cNvSpPr/>
          <p:nvPr/>
        </p:nvSpPr>
        <p:spPr>
          <a:xfrm>
            <a:off x="3286116" y="4714884"/>
            <a:ext cx="5286412" cy="1357322"/>
          </a:xfrm>
          <a:prstGeom prst="cloudCallout">
            <a:avLst>
              <a:gd name="adj1" fmla="val 48356"/>
              <a:gd name="adj2" fmla="val 8237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Protect or regulate? How?</a:t>
            </a:r>
            <a:endParaRPr lang="th-TH"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71546"/>
            <a:ext cx="9144000" cy="5572164"/>
          </a:xfrm>
        </p:spPr>
        <p:txBody>
          <a:bodyPr>
            <a:normAutofit/>
          </a:bodyPr>
          <a:lstStyle/>
          <a:p>
            <a:r>
              <a:rPr lang="en-US" sz="3200" dirty="0" smtClean="0"/>
              <a:t>Immigration law determines MWs’ </a:t>
            </a:r>
            <a:r>
              <a:rPr lang="en-US" sz="3200" dirty="0" smtClean="0">
                <a:solidFill>
                  <a:srgbClr val="FF0000"/>
                </a:solidFill>
              </a:rPr>
              <a:t>legal status</a:t>
            </a:r>
            <a:r>
              <a:rPr lang="en-US" sz="3200" dirty="0" smtClean="0"/>
              <a:t> (regular/irregular) as well as their entitlement to resources;</a:t>
            </a:r>
          </a:p>
          <a:p>
            <a:r>
              <a:rPr lang="en-US" sz="3200" dirty="0" smtClean="0"/>
              <a:t>Including a constraining factor affecting MWs’ opportunities in labor market by determining who can/cannot do certain kind of jobs and for how long (</a:t>
            </a:r>
            <a:r>
              <a:rPr lang="en-US" sz="3200" dirty="0" smtClean="0">
                <a:solidFill>
                  <a:srgbClr val="FF0000"/>
                </a:solidFill>
              </a:rPr>
              <a:t>by visa type).</a:t>
            </a:r>
          </a:p>
          <a:p>
            <a:r>
              <a:rPr lang="en-US" sz="3200" dirty="0" smtClean="0"/>
              <a:t>MW’s legal status is a factor which is as important as jobs available in labor market.</a:t>
            </a:r>
            <a:endParaRPr lang="th-TH" sz="3200" dirty="0" smtClean="0"/>
          </a:p>
          <a:p>
            <a:endParaRPr lang="th-TH" dirty="0"/>
          </a:p>
        </p:txBody>
      </p:sp>
      <p:sp>
        <p:nvSpPr>
          <p:cNvPr id="3" name="Title 2"/>
          <p:cNvSpPr>
            <a:spLocks noGrp="1"/>
          </p:cNvSpPr>
          <p:nvPr>
            <p:ph type="title"/>
          </p:nvPr>
        </p:nvSpPr>
        <p:spPr>
          <a:xfrm>
            <a:off x="0" y="-24"/>
            <a:ext cx="9144000" cy="1143000"/>
          </a:xfrm>
          <a:solidFill>
            <a:schemeClr val="accent1">
              <a:lumMod val="20000"/>
              <a:lumOff val="80000"/>
            </a:schemeClr>
          </a:solidFill>
        </p:spPr>
        <p:txBody>
          <a:bodyPr/>
          <a:lstStyle/>
          <a:p>
            <a:r>
              <a:rPr lang="en-US" dirty="0" smtClean="0"/>
              <a:t>Immigration law</a:t>
            </a:r>
            <a:endParaRPr lang="th-TH"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28670"/>
            <a:ext cx="9144000" cy="5929330"/>
          </a:xfrm>
        </p:spPr>
        <p:txBody>
          <a:bodyPr>
            <a:normAutofit fontScale="92500"/>
          </a:bodyPr>
          <a:lstStyle/>
          <a:p>
            <a:pPr marL="624078" indent="-514350">
              <a:buAutoNum type="arabicParenBoth"/>
            </a:pPr>
            <a:r>
              <a:rPr lang="en-US" dirty="0" smtClean="0"/>
              <a:t>Defines immigrants’ </a:t>
            </a:r>
            <a:r>
              <a:rPr lang="en-US" dirty="0" smtClean="0">
                <a:solidFill>
                  <a:srgbClr val="FF0000"/>
                </a:solidFill>
              </a:rPr>
              <a:t>eligibility</a:t>
            </a:r>
            <a:r>
              <a:rPr lang="en-US" dirty="0" smtClean="0"/>
              <a:t> for engaging in employment; </a:t>
            </a:r>
          </a:p>
          <a:p>
            <a:pPr marL="624078" indent="-514350">
              <a:buAutoNum type="arabicParenBoth"/>
            </a:pPr>
            <a:r>
              <a:rPr lang="en-US" dirty="0" smtClean="0"/>
              <a:t>Determines </a:t>
            </a:r>
            <a:r>
              <a:rPr lang="en-US" dirty="0" smtClean="0">
                <a:solidFill>
                  <a:srgbClr val="FF0000"/>
                </a:solidFill>
              </a:rPr>
              <a:t>occupations</a:t>
            </a:r>
            <a:r>
              <a:rPr lang="en-US" dirty="0" smtClean="0"/>
              <a:t> that MWs are allowed to engage in; </a:t>
            </a:r>
          </a:p>
          <a:p>
            <a:pPr marL="624078" indent="-514350">
              <a:buAutoNum type="arabicParenBoth"/>
            </a:pPr>
            <a:r>
              <a:rPr lang="en-US" dirty="0" smtClean="0"/>
              <a:t>Sets the </a:t>
            </a:r>
            <a:r>
              <a:rPr lang="en-US" dirty="0" smtClean="0">
                <a:solidFill>
                  <a:srgbClr val="FF0000"/>
                </a:solidFill>
              </a:rPr>
              <a:t>repatriation fund</a:t>
            </a:r>
            <a:r>
              <a:rPr lang="en-US" dirty="0" smtClean="0"/>
              <a:t>; </a:t>
            </a:r>
          </a:p>
          <a:p>
            <a:pPr marL="624078" indent="-514350">
              <a:buAutoNum type="arabicParenBoth"/>
            </a:pPr>
            <a:r>
              <a:rPr lang="en-US" dirty="0" smtClean="0"/>
              <a:t>Collect </a:t>
            </a:r>
            <a:r>
              <a:rPr lang="en-US" dirty="0" smtClean="0">
                <a:solidFill>
                  <a:srgbClr val="FF0000"/>
                </a:solidFill>
              </a:rPr>
              <a:t>levies</a:t>
            </a:r>
            <a:r>
              <a:rPr lang="en-US" dirty="0" smtClean="0"/>
              <a:t> from employers; </a:t>
            </a:r>
          </a:p>
          <a:p>
            <a:pPr marL="624078" indent="-514350">
              <a:buAutoNum type="arabicParenBoth"/>
            </a:pPr>
            <a:r>
              <a:rPr lang="en-US" dirty="0" smtClean="0">
                <a:solidFill>
                  <a:srgbClr val="FF0000"/>
                </a:solidFill>
              </a:rPr>
              <a:t>Regulates</a:t>
            </a:r>
            <a:r>
              <a:rPr lang="en-US" dirty="0" smtClean="0"/>
              <a:t> migrants’ conditions to change employers and workplaces; </a:t>
            </a:r>
          </a:p>
          <a:p>
            <a:pPr marL="624078" indent="-514350">
              <a:buAutoNum type="arabicParenBoth"/>
            </a:pPr>
            <a:r>
              <a:rPr lang="en-US" dirty="0" smtClean="0"/>
              <a:t>Provide for the involvement of </a:t>
            </a:r>
            <a:r>
              <a:rPr lang="en-US" b="1" dirty="0" smtClean="0">
                <a:solidFill>
                  <a:srgbClr val="FF0000"/>
                </a:solidFill>
              </a:rPr>
              <a:t>trade unions </a:t>
            </a:r>
            <a:r>
              <a:rPr lang="en-US" dirty="0" smtClean="0"/>
              <a:t>and </a:t>
            </a:r>
            <a:r>
              <a:rPr lang="en-US" b="1" dirty="0" smtClean="0">
                <a:solidFill>
                  <a:srgbClr val="FF0000"/>
                </a:solidFill>
              </a:rPr>
              <a:t>employers</a:t>
            </a:r>
            <a:r>
              <a:rPr lang="en-US" dirty="0" smtClean="0"/>
              <a:t> in the reviewing the employment of MWs and for appealing; </a:t>
            </a:r>
          </a:p>
          <a:p>
            <a:pPr marL="624078" indent="-514350">
              <a:buAutoNum type="arabicParenBoth"/>
            </a:pPr>
            <a:r>
              <a:rPr lang="en-US" dirty="0" smtClean="0">
                <a:solidFill>
                  <a:srgbClr val="FF0000"/>
                </a:solidFill>
              </a:rPr>
              <a:t>Regulates the hiring of low-skilled MWs from CLM</a:t>
            </a:r>
            <a:r>
              <a:rPr lang="en-US" dirty="0" smtClean="0"/>
              <a:t>, structuring their </a:t>
            </a:r>
            <a:r>
              <a:rPr lang="en-US" dirty="0" smtClean="0">
                <a:solidFill>
                  <a:srgbClr val="FF0000"/>
                </a:solidFill>
              </a:rPr>
              <a:t>contract</a:t>
            </a:r>
            <a:r>
              <a:rPr lang="en-US" dirty="0" smtClean="0"/>
              <a:t> employment through dependency ceiling, sector-specific restrictions, </a:t>
            </a:r>
          </a:p>
          <a:p>
            <a:pPr marL="624078" indent="-514350">
              <a:buAutoNum type="arabicParenBoth"/>
            </a:pPr>
            <a:endParaRPr lang="th-TH" dirty="0"/>
          </a:p>
        </p:txBody>
      </p:sp>
      <p:sp>
        <p:nvSpPr>
          <p:cNvPr id="3" name="Title 2"/>
          <p:cNvSpPr>
            <a:spLocks noGrp="1"/>
          </p:cNvSpPr>
          <p:nvPr>
            <p:ph type="title"/>
          </p:nvPr>
        </p:nvSpPr>
        <p:spPr>
          <a:xfrm>
            <a:off x="0" y="-24"/>
            <a:ext cx="9144000" cy="857256"/>
          </a:xfrm>
          <a:solidFill>
            <a:schemeClr val="accent1">
              <a:lumMod val="20000"/>
              <a:lumOff val="80000"/>
            </a:schemeClr>
          </a:solidFill>
        </p:spPr>
        <p:txBody>
          <a:bodyPr/>
          <a:lstStyle/>
          <a:p>
            <a:r>
              <a:rPr lang="en-US" dirty="0" smtClean="0"/>
              <a:t>Alien Employment Act  1978, 2008</a:t>
            </a:r>
            <a:endParaRPr lang="th-TH"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7232"/>
            <a:ext cx="9144000" cy="6000768"/>
          </a:xfrm>
        </p:spPr>
        <p:txBody>
          <a:bodyPr/>
          <a:lstStyle/>
          <a:p>
            <a:r>
              <a:rPr lang="en-US" dirty="0" smtClean="0"/>
              <a:t>Contributions: </a:t>
            </a:r>
            <a:r>
              <a:rPr lang="en-US" sz="2000" dirty="0" smtClean="0"/>
              <a:t>5% of the monthly salary by employer and worker and additional contribution of between 2-3% by the government</a:t>
            </a:r>
            <a:endParaRPr lang="en-US" dirty="0" smtClean="0"/>
          </a:p>
          <a:p>
            <a:r>
              <a:rPr lang="en-US" dirty="0" smtClean="0"/>
              <a:t>Benefits:</a:t>
            </a:r>
          </a:p>
          <a:p>
            <a:pPr lvl="1"/>
            <a:r>
              <a:rPr lang="en-US" dirty="0" smtClean="0"/>
              <a:t>illness or injury (not related to work), </a:t>
            </a:r>
          </a:p>
          <a:p>
            <a:pPr lvl="1"/>
            <a:r>
              <a:rPr lang="en-US" dirty="0" smtClean="0">
                <a:solidFill>
                  <a:srgbClr val="FF0000"/>
                </a:solidFill>
              </a:rPr>
              <a:t>maternity</a:t>
            </a:r>
            <a:r>
              <a:rPr lang="en-US" dirty="0" smtClean="0"/>
              <a:t>, </a:t>
            </a:r>
          </a:p>
          <a:p>
            <a:pPr lvl="1"/>
            <a:r>
              <a:rPr lang="en-US" dirty="0" smtClean="0"/>
              <a:t>disability, </a:t>
            </a:r>
          </a:p>
          <a:p>
            <a:pPr lvl="1"/>
            <a:r>
              <a:rPr lang="en-US" dirty="0" smtClean="0"/>
              <a:t>death, </a:t>
            </a:r>
          </a:p>
          <a:p>
            <a:pPr lvl="1"/>
            <a:r>
              <a:rPr lang="en-US" dirty="0" smtClean="0">
                <a:solidFill>
                  <a:srgbClr val="FF0000"/>
                </a:solidFill>
              </a:rPr>
              <a:t>child allowance</a:t>
            </a:r>
            <a:r>
              <a:rPr lang="en-US" dirty="0" smtClean="0"/>
              <a:t>, </a:t>
            </a:r>
          </a:p>
          <a:p>
            <a:pPr lvl="1"/>
            <a:r>
              <a:rPr lang="en-US" dirty="0" smtClean="0">
                <a:solidFill>
                  <a:srgbClr val="FF0000"/>
                </a:solidFill>
              </a:rPr>
              <a:t>old age pension </a:t>
            </a:r>
            <a:r>
              <a:rPr lang="en-US" dirty="0" smtClean="0"/>
              <a:t>and </a:t>
            </a:r>
          </a:p>
          <a:p>
            <a:pPr lvl="1"/>
            <a:r>
              <a:rPr lang="en-US" dirty="0" smtClean="0">
                <a:solidFill>
                  <a:srgbClr val="FF0000"/>
                </a:solidFill>
              </a:rPr>
              <a:t>unemployment</a:t>
            </a:r>
            <a:r>
              <a:rPr lang="en-US" dirty="0" smtClean="0"/>
              <a:t>.</a:t>
            </a:r>
          </a:p>
          <a:p>
            <a:r>
              <a:rPr lang="en-US" dirty="0" smtClean="0"/>
              <a:t>Eligibility: Only legal MW with work permit</a:t>
            </a:r>
          </a:p>
          <a:p>
            <a:r>
              <a:rPr lang="en-US" dirty="0" smtClean="0">
                <a:solidFill>
                  <a:srgbClr val="FF0000"/>
                </a:solidFill>
              </a:rPr>
              <a:t>Some benefits not applicable for MW </a:t>
            </a:r>
            <a:r>
              <a:rPr lang="en-US" dirty="0" smtClean="0"/>
              <a:t>(the SSA just amended in 2015 allowing MW to receive lump sum pension when they leave Thailand)</a:t>
            </a:r>
          </a:p>
          <a:p>
            <a:endParaRPr lang="th-TH" dirty="0"/>
          </a:p>
        </p:txBody>
      </p:sp>
      <p:sp>
        <p:nvSpPr>
          <p:cNvPr id="4" name="Title 2"/>
          <p:cNvSpPr>
            <a:spLocks noGrp="1"/>
          </p:cNvSpPr>
          <p:nvPr>
            <p:ph type="title"/>
          </p:nvPr>
        </p:nvSpPr>
        <p:spPr>
          <a:xfrm>
            <a:off x="0" y="-24"/>
            <a:ext cx="9144000" cy="857256"/>
          </a:xfrm>
          <a:solidFill>
            <a:schemeClr val="accent1">
              <a:lumMod val="20000"/>
              <a:lumOff val="80000"/>
            </a:schemeClr>
          </a:solidFill>
        </p:spPr>
        <p:txBody>
          <a:bodyPr/>
          <a:lstStyle/>
          <a:p>
            <a:r>
              <a:rPr lang="en-US" dirty="0" smtClean="0"/>
              <a:t>Social Security Act 1990</a:t>
            </a:r>
            <a:endParaRPr lang="th-TH"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7232"/>
            <a:ext cx="9144000" cy="6000768"/>
          </a:xfrm>
        </p:spPr>
        <p:txBody>
          <a:bodyPr>
            <a:normAutofit/>
          </a:bodyPr>
          <a:lstStyle/>
          <a:p>
            <a:r>
              <a:rPr lang="en-US" sz="3200" dirty="0" smtClean="0"/>
              <a:t>Cover </a:t>
            </a:r>
            <a:r>
              <a:rPr lang="en-US" sz="3200" dirty="0" smtClean="0">
                <a:solidFill>
                  <a:srgbClr val="FF0000"/>
                </a:solidFill>
              </a:rPr>
              <a:t>work</a:t>
            </a:r>
            <a:r>
              <a:rPr lang="en-US" sz="3200" dirty="0" smtClean="0"/>
              <a:t> injuries and sickness;</a:t>
            </a:r>
          </a:p>
          <a:p>
            <a:r>
              <a:rPr lang="en-US" sz="3200" dirty="0" smtClean="0">
                <a:solidFill>
                  <a:srgbClr val="FF0000"/>
                </a:solidFill>
              </a:rPr>
              <a:t>Compulsory</a:t>
            </a:r>
            <a:r>
              <a:rPr lang="en-US" sz="3200" dirty="0" smtClean="0"/>
              <a:t>, employers pay a minimal contribution, 0.2-1.0 percent of the worker’s wage with adjustment by “experience rate”;</a:t>
            </a:r>
          </a:p>
          <a:p>
            <a:r>
              <a:rPr lang="en-US" sz="3200" dirty="0" smtClean="0"/>
              <a:t>For MWs, Thailand has </a:t>
            </a:r>
            <a:r>
              <a:rPr lang="en-US" sz="3200" dirty="0" smtClean="0">
                <a:solidFill>
                  <a:srgbClr val="FF0000"/>
                </a:solidFill>
              </a:rPr>
              <a:t>MOU</a:t>
            </a:r>
            <a:r>
              <a:rPr lang="en-US" sz="3200" dirty="0" smtClean="0"/>
              <a:t> with Cambodia and Lao PDR regarding their MWs in Thailand, covering them with </a:t>
            </a:r>
            <a:r>
              <a:rPr lang="en-US" sz="3200" dirty="0" smtClean="0">
                <a:solidFill>
                  <a:srgbClr val="FF0000"/>
                </a:solidFill>
              </a:rPr>
              <a:t>work injury insurance.</a:t>
            </a:r>
            <a:r>
              <a:rPr lang="en-US" sz="3200" dirty="0" smtClean="0"/>
              <a:t> </a:t>
            </a:r>
          </a:p>
          <a:p>
            <a:r>
              <a:rPr lang="en-US" sz="3200" dirty="0" smtClean="0"/>
              <a:t>MOUs apply </a:t>
            </a:r>
            <a:r>
              <a:rPr lang="en-US" sz="3200" u="sng" dirty="0" smtClean="0"/>
              <a:t>only to legal MWs </a:t>
            </a:r>
            <a:r>
              <a:rPr lang="en-US" sz="3200" dirty="0" smtClean="0"/>
              <a:t>from the two countries. </a:t>
            </a:r>
            <a:endParaRPr lang="th-TH" sz="3200" dirty="0"/>
          </a:p>
        </p:txBody>
      </p:sp>
      <p:sp>
        <p:nvSpPr>
          <p:cNvPr id="4" name="Title 2"/>
          <p:cNvSpPr>
            <a:spLocks noGrp="1"/>
          </p:cNvSpPr>
          <p:nvPr>
            <p:ph type="title"/>
          </p:nvPr>
        </p:nvSpPr>
        <p:spPr>
          <a:xfrm>
            <a:off x="0" y="-24"/>
            <a:ext cx="9144000" cy="857256"/>
          </a:xfrm>
          <a:solidFill>
            <a:schemeClr val="accent1">
              <a:lumMod val="20000"/>
              <a:lumOff val="80000"/>
            </a:schemeClr>
          </a:solidFill>
        </p:spPr>
        <p:txBody>
          <a:bodyPr>
            <a:normAutofit fontScale="90000"/>
          </a:bodyPr>
          <a:lstStyle/>
          <a:p>
            <a:r>
              <a:rPr lang="en-US" dirty="0" smtClean="0"/>
              <a:t>Workmen’s Compensation Act 1994</a:t>
            </a:r>
            <a:endParaRPr lang="th-TH"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7232"/>
            <a:ext cx="9144000" cy="6000768"/>
          </a:xfrm>
        </p:spPr>
        <p:txBody>
          <a:bodyPr>
            <a:normAutofit/>
          </a:bodyPr>
          <a:lstStyle/>
          <a:p>
            <a:r>
              <a:rPr lang="en-US" dirty="0" smtClean="0"/>
              <a:t>Compensation benefits:</a:t>
            </a:r>
            <a:endParaRPr lang="en-US" b="1" u="sng" dirty="0" smtClean="0"/>
          </a:p>
          <a:p>
            <a:pPr>
              <a:buNone/>
            </a:pPr>
            <a:r>
              <a:rPr lang="en-US" dirty="0" smtClean="0"/>
              <a:t>1. </a:t>
            </a:r>
            <a:r>
              <a:rPr lang="en-US" dirty="0" smtClean="0">
                <a:solidFill>
                  <a:srgbClr val="FF0000"/>
                </a:solidFill>
              </a:rPr>
              <a:t>Compensation amount </a:t>
            </a:r>
            <a:r>
              <a:rPr lang="en-US" dirty="0" smtClean="0"/>
              <a:t>or </a:t>
            </a:r>
            <a:r>
              <a:rPr lang="en-US" b="1" dirty="0" smtClean="0">
                <a:solidFill>
                  <a:srgbClr val="FF0000"/>
                </a:solidFill>
              </a:rPr>
              <a:t>indemnity</a:t>
            </a:r>
            <a:endParaRPr lang="en-US" b="1" u="sng" dirty="0" smtClean="0">
              <a:solidFill>
                <a:srgbClr val="FF0000"/>
              </a:solidFill>
            </a:endParaRPr>
          </a:p>
          <a:p>
            <a:pPr lvl="1">
              <a:buNone/>
            </a:pPr>
            <a:r>
              <a:rPr lang="en-US" dirty="0" smtClean="0"/>
              <a:t>in case of injuries, disability or death at 60% of monthly wages, from 3 days to 15 years depending on the case.</a:t>
            </a:r>
          </a:p>
          <a:p>
            <a:pPr>
              <a:buNone/>
            </a:pPr>
            <a:r>
              <a:rPr lang="en-US" dirty="0" smtClean="0"/>
              <a:t>2. </a:t>
            </a:r>
            <a:r>
              <a:rPr lang="en-US" b="1" dirty="0" smtClean="0">
                <a:solidFill>
                  <a:srgbClr val="FF0000"/>
                </a:solidFill>
              </a:rPr>
              <a:t>Medical expenses</a:t>
            </a:r>
            <a:endParaRPr lang="en-US" b="1" u="sng" dirty="0" smtClean="0">
              <a:solidFill>
                <a:srgbClr val="FF0000"/>
              </a:solidFill>
            </a:endParaRPr>
          </a:p>
          <a:p>
            <a:pPr lvl="1">
              <a:buNone/>
            </a:pPr>
            <a:r>
              <a:rPr lang="en-US" dirty="0" smtClean="0"/>
              <a:t>up to THB 45,000 to 300,000 depending on the severity of the cases as prescribed in the Ministerial Regulations.</a:t>
            </a:r>
          </a:p>
          <a:p>
            <a:pPr>
              <a:buNone/>
            </a:pPr>
            <a:r>
              <a:rPr lang="en-US" dirty="0" smtClean="0"/>
              <a:t>3. </a:t>
            </a:r>
            <a:r>
              <a:rPr lang="en-US" b="1" dirty="0" smtClean="0">
                <a:solidFill>
                  <a:srgbClr val="FF0000"/>
                </a:solidFill>
              </a:rPr>
              <a:t>Industrial rehabilitation expenses</a:t>
            </a:r>
            <a:endParaRPr lang="en-US" b="1" u="sng" dirty="0" smtClean="0">
              <a:solidFill>
                <a:srgbClr val="FF0000"/>
              </a:solidFill>
            </a:endParaRPr>
          </a:p>
          <a:p>
            <a:pPr lvl="1">
              <a:buNone/>
            </a:pPr>
            <a:r>
              <a:rPr lang="en-US" dirty="0" smtClean="0"/>
              <a:t>as necessary, up to Baht 20,000.</a:t>
            </a:r>
          </a:p>
          <a:p>
            <a:pPr>
              <a:buNone/>
            </a:pPr>
            <a:r>
              <a:rPr lang="en-US" dirty="0" smtClean="0"/>
              <a:t>4. </a:t>
            </a:r>
            <a:r>
              <a:rPr lang="en-US" b="1" dirty="0" smtClean="0">
                <a:solidFill>
                  <a:srgbClr val="FF0000"/>
                </a:solidFill>
              </a:rPr>
              <a:t>Funeral expenses</a:t>
            </a:r>
            <a:endParaRPr lang="en-US" b="1" u="sng" dirty="0" smtClean="0">
              <a:solidFill>
                <a:srgbClr val="FF0000"/>
              </a:solidFill>
            </a:endParaRPr>
          </a:p>
          <a:p>
            <a:pPr lvl="1">
              <a:buNone/>
            </a:pPr>
            <a:r>
              <a:rPr lang="en-US" dirty="0" smtClean="0"/>
              <a:t>at a minimum amount equal to 100 times the minimum daily wage rate.</a:t>
            </a:r>
            <a:endParaRPr lang="en-US" b="1" u="sng" dirty="0" smtClean="0"/>
          </a:p>
          <a:p>
            <a:endParaRPr lang="en-US" b="1" u="sng" dirty="0" smtClean="0"/>
          </a:p>
          <a:p>
            <a:endParaRPr lang="en-US" b="1" u="sng" dirty="0" smtClean="0"/>
          </a:p>
          <a:p>
            <a:endParaRPr lang="th-TH" dirty="0"/>
          </a:p>
        </p:txBody>
      </p:sp>
      <p:sp>
        <p:nvSpPr>
          <p:cNvPr id="4" name="Title 2"/>
          <p:cNvSpPr>
            <a:spLocks noGrp="1"/>
          </p:cNvSpPr>
          <p:nvPr>
            <p:ph type="title"/>
          </p:nvPr>
        </p:nvSpPr>
        <p:spPr>
          <a:xfrm>
            <a:off x="0" y="-24"/>
            <a:ext cx="9144000" cy="857256"/>
          </a:xfrm>
          <a:solidFill>
            <a:schemeClr val="accent1">
              <a:lumMod val="20000"/>
              <a:lumOff val="80000"/>
            </a:schemeClr>
          </a:solidFill>
        </p:spPr>
        <p:txBody>
          <a:bodyPr>
            <a:normAutofit fontScale="90000"/>
          </a:bodyPr>
          <a:lstStyle/>
          <a:p>
            <a:r>
              <a:rPr lang="en-US" dirty="0" smtClean="0"/>
              <a:t>Workmen’s Compensation Act 1994</a:t>
            </a:r>
            <a:endParaRPr lang="th-TH"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5720" y="857232"/>
            <a:ext cx="8358246" cy="830997"/>
          </a:xfrm>
          <a:prstGeom prst="rect">
            <a:avLst/>
          </a:prstGeom>
        </p:spPr>
        <p:txBody>
          <a:bodyPr wrap="square">
            <a:spAutoFit/>
          </a:bodyPr>
          <a:lstStyle/>
          <a:p>
            <a:r>
              <a:rPr lang="en-US" sz="1600" dirty="0" smtClean="0"/>
              <a:t>Medical benefits under SSA 1990 and WCA 1994</a:t>
            </a:r>
          </a:p>
          <a:p>
            <a:r>
              <a:rPr lang="en-US" sz="1600" dirty="0" smtClean="0"/>
              <a:t>Universal Health Scheme</a:t>
            </a:r>
          </a:p>
          <a:p>
            <a:r>
              <a:rPr lang="en-US" sz="1600" dirty="0" smtClean="0"/>
              <a:t>Compulsory Migrant Health Insurance (CMHI)</a:t>
            </a:r>
            <a:endParaRPr lang="th-TH" sz="1600" dirty="0"/>
          </a:p>
        </p:txBody>
      </p:sp>
      <p:pic>
        <p:nvPicPr>
          <p:cNvPr id="2050" name="Picture 2"/>
          <p:cNvPicPr>
            <a:picLocks noChangeAspect="1" noChangeArrowheads="1"/>
          </p:cNvPicPr>
          <p:nvPr/>
        </p:nvPicPr>
        <p:blipFill>
          <a:blip r:embed="rId2" cstate="print"/>
          <a:srcRect/>
          <a:stretch>
            <a:fillRect/>
          </a:stretch>
        </p:blipFill>
        <p:spPr bwMode="auto">
          <a:xfrm>
            <a:off x="1147763" y="1871686"/>
            <a:ext cx="6848475" cy="4914900"/>
          </a:xfrm>
          <a:prstGeom prst="rect">
            <a:avLst/>
          </a:prstGeom>
          <a:noFill/>
          <a:ln w="9525">
            <a:noFill/>
            <a:miter lim="800000"/>
            <a:headEnd/>
            <a:tailEnd/>
          </a:ln>
          <a:effectLst/>
        </p:spPr>
      </p:pic>
      <p:sp>
        <p:nvSpPr>
          <p:cNvPr id="6" name="Title 2"/>
          <p:cNvSpPr txBox="1">
            <a:spLocks/>
          </p:cNvSpPr>
          <p:nvPr/>
        </p:nvSpPr>
        <p:spPr>
          <a:xfrm>
            <a:off x="0" y="-24"/>
            <a:ext cx="9144000" cy="857256"/>
          </a:xfrm>
          <a:prstGeom prst="rect">
            <a:avLst/>
          </a:prstGeom>
          <a:solidFill>
            <a:schemeClr val="accent1">
              <a:lumMod val="20000"/>
              <a:lumOff val="80000"/>
            </a:schemeClr>
          </a:solidFill>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100" b="1" i="0" u="none" strike="noStrike" kern="1200" cap="none" spc="0" normalizeH="0" baseline="0" noProof="0" smtClean="0">
                <a:ln>
                  <a:noFill/>
                </a:ln>
                <a:solidFill>
                  <a:schemeClr val="tx2"/>
                </a:solidFill>
                <a:effectLst>
                  <a:outerShdw blurRad="31750" dist="25400" dir="5400000" algn="tl" rotWithShape="0">
                    <a:srgbClr val="000000">
                      <a:alpha val="25000"/>
                    </a:srgbClr>
                  </a:outerShdw>
                </a:effectLst>
                <a:uLnTx/>
                <a:uFillTx/>
                <a:latin typeface="+mj-lt"/>
                <a:ea typeface="+mj-ea"/>
                <a:cs typeface="+mj-cs"/>
              </a:rPr>
              <a:t>Healthcare for MWs</a:t>
            </a:r>
            <a:endParaRPr kumimoji="0" lang="th-TH"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
        <p:nvSpPr>
          <p:cNvPr id="5" name="Rounded Rectangle 4"/>
          <p:cNvSpPr/>
          <p:nvPr/>
        </p:nvSpPr>
        <p:spPr>
          <a:xfrm>
            <a:off x="6083676" y="3515428"/>
            <a:ext cx="1714512" cy="142876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ounded Rectangle 6"/>
          <p:cNvSpPr/>
          <p:nvPr/>
        </p:nvSpPr>
        <p:spPr>
          <a:xfrm>
            <a:off x="6072198" y="2913168"/>
            <a:ext cx="1714512" cy="50006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0" y="-24"/>
            <a:ext cx="9144000" cy="857256"/>
          </a:xfrm>
          <a:prstGeom prst="rect">
            <a:avLst/>
          </a:prstGeom>
          <a:solidFill>
            <a:schemeClr val="accent1">
              <a:lumMod val="20000"/>
              <a:lumOff val="80000"/>
            </a:schemeClr>
          </a:solidFill>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100" b="1" i="0" u="none" strike="noStrike" kern="1200" cap="none" spc="0" normalizeH="0" baseline="0" noProof="0" dirty="0" smtClean="0">
                <a:ln>
                  <a:noFill/>
                </a:ln>
                <a:solidFill>
                  <a:srgbClr val="FF0000"/>
                </a:solidFill>
                <a:effectLst>
                  <a:outerShdw blurRad="31750" dist="25400" dir="5400000" algn="tl" rotWithShape="0">
                    <a:srgbClr val="000000">
                      <a:alpha val="25000"/>
                    </a:srgbClr>
                  </a:outerShdw>
                </a:effectLst>
                <a:uLnTx/>
                <a:uFillTx/>
                <a:latin typeface="+mj-lt"/>
                <a:ea typeface="+mj-ea"/>
                <a:cs typeface="+mj-cs"/>
              </a:rPr>
              <a:t>Education</a:t>
            </a:r>
            <a:r>
              <a:rPr kumimoji="0" lang="en-US" sz="4100" b="1" i="0" u="none" strike="noStrike" kern="1200" cap="none" spc="0" normalizeH="0" baseline="0" noProof="0" dirty="0" smtClean="0">
                <a:ln>
                  <a:noFill/>
                </a:ln>
                <a:solidFill>
                  <a:schemeClr val="tx2"/>
                </a:solidFill>
                <a:effectLst>
                  <a:outerShdw blurRad="31750" dist="25400" dir="5400000" algn="tl" rotWithShape="0">
                    <a:srgbClr val="000000">
                      <a:alpha val="25000"/>
                    </a:srgbClr>
                  </a:outerShdw>
                </a:effectLst>
                <a:uLnTx/>
                <a:uFillTx/>
                <a:latin typeface="+mj-lt"/>
                <a:ea typeface="+mj-ea"/>
                <a:cs typeface="+mj-cs"/>
              </a:rPr>
              <a:t> for MWs’ children</a:t>
            </a:r>
            <a:endParaRPr kumimoji="0" lang="th-TH"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
        <p:nvSpPr>
          <p:cNvPr id="6" name="Content Placeholder 5"/>
          <p:cNvSpPr>
            <a:spLocks noGrp="1"/>
          </p:cNvSpPr>
          <p:nvPr>
            <p:ph idx="1"/>
          </p:nvPr>
        </p:nvSpPr>
        <p:spPr>
          <a:xfrm>
            <a:off x="0" y="928670"/>
            <a:ext cx="9144000" cy="5572164"/>
          </a:xfrm>
        </p:spPr>
        <p:txBody>
          <a:bodyPr>
            <a:normAutofit fontScale="92500" lnSpcReduction="10000"/>
          </a:bodyPr>
          <a:lstStyle/>
          <a:p>
            <a:r>
              <a:rPr lang="en-US" dirty="0" smtClean="0"/>
              <a:t>2 types</a:t>
            </a:r>
          </a:p>
          <a:p>
            <a:pPr lvl="1"/>
            <a:r>
              <a:rPr lang="en-US" dirty="0" smtClean="0">
                <a:solidFill>
                  <a:srgbClr val="FF0000"/>
                </a:solidFill>
              </a:rPr>
              <a:t>public school </a:t>
            </a:r>
            <a:r>
              <a:rPr lang="en-US" dirty="0" smtClean="0"/>
              <a:t>or formal education and</a:t>
            </a:r>
          </a:p>
          <a:p>
            <a:pPr lvl="1"/>
            <a:r>
              <a:rPr lang="en-US" dirty="0" smtClean="0">
                <a:solidFill>
                  <a:srgbClr val="FF0000"/>
                </a:solidFill>
              </a:rPr>
              <a:t>migrants’ learning centers </a:t>
            </a:r>
            <a:r>
              <a:rPr lang="en-US" dirty="0" smtClean="0"/>
              <a:t>or informal education. (MLC)</a:t>
            </a:r>
          </a:p>
          <a:p>
            <a:r>
              <a:rPr lang="en-US" b="1" dirty="0" smtClean="0">
                <a:solidFill>
                  <a:srgbClr val="FF0000"/>
                </a:solidFill>
              </a:rPr>
              <a:t>Public education </a:t>
            </a:r>
            <a:r>
              <a:rPr lang="en-US" dirty="0" smtClean="0"/>
              <a:t>for children of MWs through a cabinet resolution, July 2005</a:t>
            </a:r>
          </a:p>
          <a:p>
            <a:r>
              <a:rPr lang="en-US" b="1" dirty="0" smtClean="0">
                <a:solidFill>
                  <a:srgbClr val="FF0000"/>
                </a:solidFill>
              </a:rPr>
              <a:t>MLC</a:t>
            </a:r>
            <a:r>
              <a:rPr lang="en-US" dirty="0" smtClean="0"/>
              <a:t> -- uncertified schools starting appearing in the 1990s. </a:t>
            </a:r>
          </a:p>
          <a:p>
            <a:pPr lvl="1"/>
            <a:r>
              <a:rPr lang="en-US" dirty="0" smtClean="0"/>
              <a:t>run by members of the children's ethnic community</a:t>
            </a:r>
          </a:p>
          <a:p>
            <a:pPr lvl="1"/>
            <a:r>
              <a:rPr lang="en-US" dirty="0" smtClean="0"/>
              <a:t>Some  -- like school, teaching </a:t>
            </a:r>
            <a:r>
              <a:rPr lang="en-US" dirty="0" smtClean="0">
                <a:solidFill>
                  <a:srgbClr val="FF0000"/>
                </a:solidFill>
              </a:rPr>
              <a:t>basic education</a:t>
            </a:r>
            <a:r>
              <a:rPr lang="en-US" dirty="0" smtClean="0"/>
              <a:t>, in some cases extends from kindergarten to post ten levels. </a:t>
            </a:r>
          </a:p>
          <a:p>
            <a:pPr lvl="1"/>
            <a:r>
              <a:rPr lang="en-US" dirty="0" smtClean="0"/>
              <a:t>Mainly use </a:t>
            </a:r>
            <a:r>
              <a:rPr lang="en-US" dirty="0" smtClean="0">
                <a:solidFill>
                  <a:srgbClr val="FF0000"/>
                </a:solidFill>
              </a:rPr>
              <a:t>Burmese</a:t>
            </a:r>
            <a:r>
              <a:rPr lang="en-US" dirty="0" smtClean="0"/>
              <a:t> as the medium of instruction (some use Karen, Shan and other regional languages at the lower grades) and curricula based on the Burma national curriculum.</a:t>
            </a:r>
          </a:p>
          <a:p>
            <a:pPr lvl="1"/>
            <a:r>
              <a:rPr lang="en-US" dirty="0" smtClean="0"/>
              <a:t>Some have lessons in basic </a:t>
            </a:r>
            <a:r>
              <a:rPr lang="en-US" dirty="0" smtClean="0">
                <a:solidFill>
                  <a:srgbClr val="FF0000"/>
                </a:solidFill>
              </a:rPr>
              <a:t>Thai language</a:t>
            </a:r>
            <a:r>
              <a:rPr lang="en-US" dirty="0" smtClean="0"/>
              <a:t>, social and cultural orientation, basic legal knowledge, heath care and vocational training in skills like using computers.</a:t>
            </a:r>
          </a:p>
          <a:p>
            <a:pPr lvl="1"/>
            <a:endParaRPr lang="en-US" dirty="0" smtClean="0"/>
          </a:p>
          <a:p>
            <a:pPr lvl="1"/>
            <a:endParaRPr lang="en-US" dirty="0"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28670"/>
            <a:ext cx="9144000" cy="5643602"/>
          </a:xfrm>
        </p:spPr>
        <p:txBody>
          <a:bodyPr>
            <a:normAutofit fontScale="92500"/>
          </a:bodyPr>
          <a:lstStyle/>
          <a:p>
            <a:pPr>
              <a:buNone/>
            </a:pPr>
            <a:r>
              <a:rPr lang="en-US" dirty="0" smtClean="0"/>
              <a:t>Legal measures in Thailand, such as </a:t>
            </a:r>
            <a:endParaRPr lang="en-US" b="1" u="sng" dirty="0" smtClean="0"/>
          </a:p>
          <a:p>
            <a:pPr lvl="0"/>
            <a:r>
              <a:rPr lang="en-US" b="1" dirty="0" smtClean="0">
                <a:solidFill>
                  <a:srgbClr val="FF0000"/>
                </a:solidFill>
              </a:rPr>
              <a:t>Prevention and Suppression of Trafficking in Persons Act 2008 (PSTPA 2008)), </a:t>
            </a:r>
            <a:endParaRPr lang="en-US" b="1" u="sng" dirty="0" smtClean="0">
              <a:solidFill>
                <a:srgbClr val="FF0000"/>
              </a:solidFill>
            </a:endParaRPr>
          </a:p>
          <a:p>
            <a:pPr lvl="0"/>
            <a:r>
              <a:rPr lang="en-US" dirty="0" smtClean="0"/>
              <a:t>Penal Code,</a:t>
            </a:r>
            <a:endParaRPr lang="en-US" b="1" u="sng" dirty="0" smtClean="0"/>
          </a:p>
          <a:p>
            <a:pPr lvl="0"/>
            <a:r>
              <a:rPr lang="en-US" dirty="0" smtClean="0"/>
              <a:t>Criminal Procedure Code 1934,</a:t>
            </a:r>
            <a:endParaRPr lang="en-US" b="1" u="sng" dirty="0" smtClean="0"/>
          </a:p>
          <a:p>
            <a:pPr lvl="0"/>
            <a:r>
              <a:rPr lang="en-US" dirty="0" smtClean="0"/>
              <a:t>Child Protection Act, B.E. 2546 (2003)</a:t>
            </a:r>
            <a:endParaRPr lang="en-US" b="1" u="sng" dirty="0" smtClean="0"/>
          </a:p>
          <a:p>
            <a:pPr lvl="0"/>
            <a:r>
              <a:rPr lang="en-US" dirty="0" smtClean="0"/>
              <a:t>Prevention and Suppression of Prostitution Act B.E. 2539 (1996), the Anti-Money Laundering Act B.E. 2542 (1999), the Witness Protection Act B.E. 2546 (2003), </a:t>
            </a:r>
            <a:endParaRPr lang="en-US" b="1" u="sng" dirty="0" smtClean="0"/>
          </a:p>
          <a:p>
            <a:pPr lvl="0"/>
            <a:r>
              <a:rPr lang="en-US" dirty="0" smtClean="0"/>
              <a:t>Labor Protection Act B.E. 2541 (1998, amended 2008), </a:t>
            </a:r>
            <a:endParaRPr lang="en-US" b="1" u="sng" dirty="0" smtClean="0"/>
          </a:p>
          <a:p>
            <a:pPr lvl="0"/>
            <a:r>
              <a:rPr lang="en-US" dirty="0" smtClean="0"/>
              <a:t>Extradition Act B.E. 2551 (2008), and </a:t>
            </a:r>
            <a:endParaRPr lang="en-US" b="1" u="sng" dirty="0" smtClean="0"/>
          </a:p>
          <a:p>
            <a:pPr lvl="0"/>
            <a:r>
              <a:rPr lang="en-US" dirty="0" smtClean="0"/>
              <a:t>International Cooperation in Criminal Matters Act B.E. 2535 (1992). </a:t>
            </a:r>
            <a:endParaRPr lang="en-US" b="1" u="sng" dirty="0" smtClean="0"/>
          </a:p>
          <a:p>
            <a:endParaRPr lang="th-TH" dirty="0"/>
          </a:p>
        </p:txBody>
      </p:sp>
      <p:sp>
        <p:nvSpPr>
          <p:cNvPr id="4" name="Title 2"/>
          <p:cNvSpPr txBox="1">
            <a:spLocks/>
          </p:cNvSpPr>
          <p:nvPr/>
        </p:nvSpPr>
        <p:spPr>
          <a:xfrm>
            <a:off x="0" y="-24"/>
            <a:ext cx="9144000" cy="857256"/>
          </a:xfrm>
          <a:prstGeom prst="rect">
            <a:avLst/>
          </a:prstGeom>
          <a:solidFill>
            <a:schemeClr val="accent1">
              <a:lumMod val="20000"/>
              <a:lumOff val="80000"/>
            </a:schemeClr>
          </a:solidFill>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100" b="1" i="0" u="none" strike="noStrike" kern="1200" cap="none" spc="0" normalizeH="0" baseline="0" noProof="0" dirty="0" smtClean="0">
                <a:ln>
                  <a:noFill/>
                </a:ln>
                <a:solidFill>
                  <a:schemeClr val="tx2"/>
                </a:solidFill>
                <a:effectLst>
                  <a:outerShdw blurRad="31750" dist="25400" dir="5400000" algn="tl" rotWithShape="0">
                    <a:srgbClr val="000000">
                      <a:alpha val="25000"/>
                    </a:srgbClr>
                  </a:outerShdw>
                </a:effectLst>
                <a:uLnTx/>
                <a:uFillTx/>
                <a:latin typeface="+mj-lt"/>
                <a:ea typeface="+mj-ea"/>
                <a:cs typeface="+mj-cs"/>
              </a:rPr>
              <a:t>Human trafficking</a:t>
            </a:r>
            <a:endParaRPr kumimoji="0" lang="th-TH"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14356"/>
          </a:xfrm>
          <a:solidFill>
            <a:schemeClr val="accent1">
              <a:lumMod val="20000"/>
              <a:lumOff val="80000"/>
            </a:schemeClr>
          </a:solidFill>
        </p:spPr>
        <p:txBody>
          <a:bodyPr>
            <a:normAutofit/>
          </a:bodyPr>
          <a:lstStyle/>
          <a:p>
            <a:r>
              <a:rPr lang="en-US" sz="3600" dirty="0" smtClean="0"/>
              <a:t>Situation of migrant workers in Thailand </a:t>
            </a:r>
            <a:endParaRPr lang="th-TH" sz="3600" dirty="0"/>
          </a:p>
        </p:txBody>
      </p:sp>
      <p:sp>
        <p:nvSpPr>
          <p:cNvPr id="3" name="Content Placeholder 2"/>
          <p:cNvSpPr>
            <a:spLocks noGrp="1"/>
          </p:cNvSpPr>
          <p:nvPr>
            <p:ph idx="1"/>
          </p:nvPr>
        </p:nvSpPr>
        <p:spPr>
          <a:xfrm>
            <a:off x="0" y="857232"/>
            <a:ext cx="9144000" cy="5715040"/>
          </a:xfrm>
        </p:spPr>
        <p:txBody>
          <a:bodyPr>
            <a:normAutofit/>
          </a:bodyPr>
          <a:lstStyle/>
          <a:p>
            <a:r>
              <a:rPr lang="en-US" dirty="0" smtClean="0"/>
              <a:t>Integration of MWs </a:t>
            </a:r>
            <a:r>
              <a:rPr lang="en-US" b="1" dirty="0" smtClean="0">
                <a:solidFill>
                  <a:srgbClr val="FF0000"/>
                </a:solidFill>
              </a:rPr>
              <a:t>varies</a:t>
            </a:r>
            <a:endParaRPr lang="en-US" dirty="0" smtClean="0"/>
          </a:p>
          <a:p>
            <a:pPr lvl="1"/>
            <a:r>
              <a:rPr lang="en-US" dirty="0" smtClean="0"/>
              <a:t>MWs from Myanmar and Cambodia are more men than women. </a:t>
            </a:r>
          </a:p>
          <a:p>
            <a:pPr lvl="1"/>
            <a:r>
              <a:rPr lang="en-US" dirty="0" smtClean="0"/>
              <a:t>Most </a:t>
            </a:r>
            <a:r>
              <a:rPr lang="en-US" dirty="0" smtClean="0">
                <a:solidFill>
                  <a:srgbClr val="FF0000"/>
                </a:solidFill>
              </a:rPr>
              <a:t>male Myanmar </a:t>
            </a:r>
            <a:r>
              <a:rPr lang="en-US" dirty="0" smtClean="0"/>
              <a:t>migrants are in </a:t>
            </a:r>
            <a:r>
              <a:rPr lang="en-US" dirty="0" err="1" smtClean="0"/>
              <a:t>Surathani</a:t>
            </a:r>
            <a:r>
              <a:rPr lang="en-US" dirty="0" smtClean="0"/>
              <a:t> while Myanmar </a:t>
            </a:r>
            <a:r>
              <a:rPr lang="en-US" dirty="0" smtClean="0">
                <a:solidFill>
                  <a:srgbClr val="FF0000"/>
                </a:solidFill>
              </a:rPr>
              <a:t>women</a:t>
            </a:r>
            <a:r>
              <a:rPr lang="en-US" dirty="0" smtClean="0"/>
              <a:t> are concentrated in </a:t>
            </a:r>
            <a:r>
              <a:rPr lang="en-US" dirty="0" err="1" smtClean="0"/>
              <a:t>Tak</a:t>
            </a:r>
            <a:r>
              <a:rPr lang="en-US" dirty="0" smtClean="0"/>
              <a:t> due to different types of work. </a:t>
            </a:r>
          </a:p>
          <a:p>
            <a:r>
              <a:rPr lang="en-US" dirty="0" smtClean="0">
                <a:solidFill>
                  <a:srgbClr val="FF0000"/>
                </a:solidFill>
              </a:rPr>
              <a:t>Average age </a:t>
            </a:r>
            <a:r>
              <a:rPr lang="en-US" dirty="0" smtClean="0"/>
              <a:t>of migrant is 28 years old. Older workers was in </a:t>
            </a:r>
            <a:r>
              <a:rPr lang="en-US" dirty="0" err="1" smtClean="0"/>
              <a:t>Ranong</a:t>
            </a:r>
            <a:r>
              <a:rPr lang="en-US" dirty="0" smtClean="0"/>
              <a:t> (aged 35-39 and 40-50) have higher proportion than in other provinces. </a:t>
            </a:r>
          </a:p>
          <a:p>
            <a:r>
              <a:rPr lang="en-US" dirty="0" smtClean="0"/>
              <a:t>Average time of stay: Myanmar and Cambodian migrants is 4-5 years, Lao migrants is 6.5 years. </a:t>
            </a:r>
          </a:p>
          <a:p>
            <a:endParaRPr lang="en-US" dirty="0" smtClean="0"/>
          </a:p>
          <a:p>
            <a:r>
              <a:rPr lang="en-US" sz="1800" dirty="0" smtClean="0"/>
              <a:t>(</a:t>
            </a:r>
            <a:r>
              <a:rPr lang="en-US" sz="1800" dirty="0" err="1" smtClean="0"/>
              <a:t>Chamrathrithirong</a:t>
            </a:r>
            <a:r>
              <a:rPr lang="en-US" sz="1800" dirty="0" smtClean="0"/>
              <a:t> et al., 2011)</a:t>
            </a:r>
            <a:endParaRPr lang="th-TH" sz="18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14356"/>
          </a:xfrm>
          <a:solidFill>
            <a:schemeClr val="accent1">
              <a:lumMod val="20000"/>
              <a:lumOff val="80000"/>
            </a:schemeClr>
          </a:solidFill>
        </p:spPr>
        <p:txBody>
          <a:bodyPr>
            <a:normAutofit/>
          </a:bodyPr>
          <a:lstStyle/>
          <a:p>
            <a:r>
              <a:rPr lang="en-US" sz="3600" dirty="0" smtClean="0"/>
              <a:t>Situation of migrant workers in Thailand </a:t>
            </a:r>
            <a:endParaRPr lang="th-TH" sz="3600" dirty="0"/>
          </a:p>
        </p:txBody>
      </p:sp>
      <p:sp>
        <p:nvSpPr>
          <p:cNvPr id="5" name="TextBox 4"/>
          <p:cNvSpPr txBox="1"/>
          <p:nvPr/>
        </p:nvSpPr>
        <p:spPr>
          <a:xfrm>
            <a:off x="214282" y="857232"/>
            <a:ext cx="3500462" cy="523220"/>
          </a:xfrm>
          <a:prstGeom prst="rect">
            <a:avLst/>
          </a:prstGeom>
          <a:noFill/>
        </p:spPr>
        <p:txBody>
          <a:bodyPr wrap="square" rtlCol="0">
            <a:spAutoFit/>
          </a:bodyPr>
          <a:lstStyle/>
          <a:p>
            <a:r>
              <a:rPr lang="en-US" dirty="0" smtClean="0"/>
              <a:t>Living conditions:</a:t>
            </a:r>
            <a:endParaRPr lang="th-TH" dirty="0"/>
          </a:p>
        </p:txBody>
      </p:sp>
      <p:pic>
        <p:nvPicPr>
          <p:cNvPr id="6" name="Picture 2"/>
          <p:cNvPicPr>
            <a:picLocks noChangeAspect="1" noChangeArrowheads="1"/>
          </p:cNvPicPr>
          <p:nvPr/>
        </p:nvPicPr>
        <p:blipFill>
          <a:blip r:embed="rId2" cstate="print"/>
          <a:srcRect/>
          <a:stretch>
            <a:fillRect/>
          </a:stretch>
        </p:blipFill>
        <p:spPr bwMode="auto">
          <a:xfrm>
            <a:off x="14990" y="1357298"/>
            <a:ext cx="4271258" cy="3478282"/>
          </a:xfrm>
          <a:prstGeom prst="rect">
            <a:avLst/>
          </a:prstGeom>
          <a:noFill/>
          <a:ln w="9525">
            <a:noFill/>
            <a:miter lim="800000"/>
            <a:headEnd/>
            <a:tailEnd/>
          </a:ln>
        </p:spPr>
      </p:pic>
      <p:grpSp>
        <p:nvGrpSpPr>
          <p:cNvPr id="3" name="Group 9"/>
          <p:cNvGrpSpPr>
            <a:grpSpLocks/>
          </p:cNvGrpSpPr>
          <p:nvPr/>
        </p:nvGrpSpPr>
        <p:grpSpPr bwMode="auto">
          <a:xfrm>
            <a:off x="4286162" y="3021361"/>
            <a:ext cx="4857499" cy="3837449"/>
            <a:chOff x="-93" y="-417"/>
            <a:chExt cx="6316" cy="4737"/>
          </a:xfrm>
        </p:grpSpPr>
        <p:pic>
          <p:nvPicPr>
            <p:cNvPr id="11" name="Picture 2"/>
            <p:cNvPicPr>
              <a:picLocks noChangeAspect="1" noChangeArrowheads="1"/>
            </p:cNvPicPr>
            <p:nvPr/>
          </p:nvPicPr>
          <p:blipFill>
            <a:blip r:embed="rId3" cstate="print"/>
            <a:srcRect/>
            <a:stretch>
              <a:fillRect/>
            </a:stretch>
          </p:blipFill>
          <p:spPr bwMode="auto">
            <a:xfrm>
              <a:off x="-93" y="-417"/>
              <a:ext cx="6316" cy="4737"/>
            </a:xfrm>
            <a:prstGeom prst="rect">
              <a:avLst/>
            </a:prstGeom>
            <a:noFill/>
            <a:ln w="9525">
              <a:noFill/>
              <a:round/>
              <a:headEnd/>
              <a:tailEnd/>
            </a:ln>
          </p:spPr>
        </p:pic>
        <p:sp>
          <p:nvSpPr>
            <p:cNvPr id="12" name="Text Box 3"/>
            <p:cNvSpPr txBox="1">
              <a:spLocks noChangeArrowheads="1"/>
            </p:cNvSpPr>
            <p:nvPr/>
          </p:nvSpPr>
          <p:spPr bwMode="auto">
            <a:xfrm>
              <a:off x="0" y="0"/>
              <a:ext cx="5760" cy="4320"/>
            </a:xfrm>
            <a:prstGeom prst="rect">
              <a:avLst/>
            </a:prstGeom>
            <a:noFill/>
            <a:ln w="9525">
              <a:noFill/>
              <a:round/>
              <a:headEnd/>
              <a:tailEnd/>
            </a:ln>
          </p:spPr>
          <p:txBody>
            <a:bodyPr wrap="none" anchor="ctr"/>
            <a:lstStyle/>
            <a:p>
              <a:endParaRPr lang="th-TH"/>
            </a:p>
          </p:txBody>
        </p:sp>
      </p:grpSp>
      <p:sp>
        <p:nvSpPr>
          <p:cNvPr id="14" name="Down Arrow 13"/>
          <p:cNvSpPr/>
          <p:nvPr/>
        </p:nvSpPr>
        <p:spPr>
          <a:xfrm>
            <a:off x="4786314" y="1357298"/>
            <a:ext cx="4000528" cy="1571636"/>
          </a:xfrm>
          <a:prstGeom prst="downArrow">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rPr>
              <a:t>Participation in cultural</a:t>
            </a:r>
            <a:endParaRPr lang="th-TH" sz="2000" dirty="0">
              <a:solidFill>
                <a:schemeClr val="tx1"/>
              </a:solidFill>
            </a:endParaRPr>
          </a:p>
        </p:txBody>
      </p:sp>
      <p:sp>
        <p:nvSpPr>
          <p:cNvPr id="15" name="Up Arrow 14"/>
          <p:cNvSpPr/>
          <p:nvPr/>
        </p:nvSpPr>
        <p:spPr>
          <a:xfrm>
            <a:off x="0" y="5072074"/>
            <a:ext cx="4214810" cy="1285884"/>
          </a:xfrm>
          <a:prstGeom prst="upArrow">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rPr>
              <a:t>&amp; social activities</a:t>
            </a:r>
            <a:endParaRPr lang="th-TH" sz="2000" dirty="0">
              <a:solidFill>
                <a:schemeClr val="tx1"/>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6"/>
          <p:cNvSpPr txBox="1">
            <a:spLocks noGrp="1" noChangeArrowheads="1"/>
          </p:cNvSpPr>
          <p:nvPr/>
        </p:nvSpPr>
        <p:spPr bwMode="auto">
          <a:xfrm>
            <a:off x="6553200" y="6245225"/>
            <a:ext cx="2133600" cy="476250"/>
          </a:xfrm>
          <a:prstGeom prst="rect">
            <a:avLst/>
          </a:prstGeom>
          <a:noFill/>
          <a:ln w="9525">
            <a:noFill/>
            <a:miter lim="800000"/>
            <a:headEnd/>
            <a:tailEnd/>
          </a:ln>
        </p:spPr>
        <p:txBody>
          <a:bodyPr/>
          <a:lstStyle/>
          <a:p>
            <a:pPr algn="r"/>
            <a:fld id="{406F7404-E943-4E72-813D-8B6D056515D4}" type="slidenum">
              <a:rPr lang="en-US" sz="1400"/>
              <a:pPr algn="r"/>
              <a:t>36</a:t>
            </a:fld>
            <a:endParaRPr lang="th-TH" sz="1400"/>
          </a:p>
        </p:txBody>
      </p:sp>
      <p:pic>
        <p:nvPicPr>
          <p:cNvPr id="20484" name="Picture 6"/>
          <p:cNvPicPr>
            <a:picLocks noChangeAspect="1" noChangeArrowheads="1"/>
          </p:cNvPicPr>
          <p:nvPr/>
        </p:nvPicPr>
        <p:blipFill>
          <a:blip r:embed="rId2" cstate="print"/>
          <a:srcRect/>
          <a:stretch>
            <a:fillRect/>
          </a:stretch>
        </p:blipFill>
        <p:spPr bwMode="auto">
          <a:xfrm>
            <a:off x="6147196" y="129980"/>
            <a:ext cx="2692004" cy="1927420"/>
          </a:xfrm>
          <a:prstGeom prst="rect">
            <a:avLst/>
          </a:prstGeom>
          <a:noFill/>
          <a:ln w="9525">
            <a:noFill/>
            <a:miter lim="800000"/>
            <a:headEnd/>
            <a:tailEnd/>
          </a:ln>
          <a:scene3d>
            <a:camera prst="perspectiveLeft"/>
            <a:lightRig rig="threePt" dir="t"/>
          </a:scene3d>
        </p:spPr>
      </p:pic>
      <p:pic>
        <p:nvPicPr>
          <p:cNvPr id="20486" name="Picture 11"/>
          <p:cNvPicPr>
            <a:picLocks noChangeAspect="1" noChangeArrowheads="1"/>
          </p:cNvPicPr>
          <p:nvPr/>
        </p:nvPicPr>
        <p:blipFill>
          <a:blip r:embed="rId3" cstate="print"/>
          <a:srcRect/>
          <a:stretch>
            <a:fillRect/>
          </a:stretch>
        </p:blipFill>
        <p:spPr bwMode="auto">
          <a:xfrm>
            <a:off x="2916238" y="2357430"/>
            <a:ext cx="2790231" cy="2003187"/>
          </a:xfrm>
          <a:prstGeom prst="rect">
            <a:avLst/>
          </a:prstGeom>
          <a:noFill/>
          <a:ln w="9525">
            <a:noFill/>
            <a:miter lim="800000"/>
            <a:headEnd/>
            <a:tailEnd/>
          </a:ln>
          <a:scene3d>
            <a:camera prst="perspectiveLeft"/>
            <a:lightRig rig="threePt" dir="t"/>
          </a:scene3d>
        </p:spPr>
      </p:pic>
      <p:pic>
        <p:nvPicPr>
          <p:cNvPr id="20487" name="Picture 12"/>
          <p:cNvPicPr>
            <a:picLocks noChangeAspect="1" noChangeArrowheads="1"/>
          </p:cNvPicPr>
          <p:nvPr/>
        </p:nvPicPr>
        <p:blipFill>
          <a:blip r:embed="rId4" cstate="print"/>
          <a:srcRect/>
          <a:stretch>
            <a:fillRect/>
          </a:stretch>
        </p:blipFill>
        <p:spPr bwMode="auto">
          <a:xfrm>
            <a:off x="1" y="100840"/>
            <a:ext cx="2611522" cy="1956560"/>
          </a:xfrm>
          <a:prstGeom prst="rect">
            <a:avLst/>
          </a:prstGeom>
          <a:noFill/>
          <a:ln w="9525">
            <a:noFill/>
            <a:miter lim="800000"/>
            <a:headEnd/>
            <a:tailEnd/>
          </a:ln>
          <a:scene3d>
            <a:camera prst="perspectiveLeft"/>
            <a:lightRig rig="threePt" dir="t"/>
          </a:scene3d>
        </p:spPr>
      </p:pic>
      <p:pic>
        <p:nvPicPr>
          <p:cNvPr id="20488" name="Picture 13"/>
          <p:cNvPicPr>
            <a:picLocks noChangeAspect="1" noChangeArrowheads="1"/>
          </p:cNvPicPr>
          <p:nvPr/>
        </p:nvPicPr>
        <p:blipFill>
          <a:blip r:embed="rId5" cstate="print"/>
          <a:srcRect/>
          <a:stretch>
            <a:fillRect/>
          </a:stretch>
        </p:blipFill>
        <p:spPr bwMode="auto">
          <a:xfrm>
            <a:off x="3000364" y="0"/>
            <a:ext cx="2727325" cy="2155579"/>
          </a:xfrm>
          <a:prstGeom prst="rect">
            <a:avLst/>
          </a:prstGeom>
          <a:noFill/>
          <a:ln w="9525">
            <a:noFill/>
            <a:miter lim="800000"/>
            <a:headEnd/>
            <a:tailEnd/>
          </a:ln>
          <a:scene3d>
            <a:camera prst="perspectiveLeft"/>
            <a:lightRig rig="threePt" dir="t"/>
          </a:scene3d>
        </p:spPr>
      </p:pic>
      <p:pic>
        <p:nvPicPr>
          <p:cNvPr id="20489" name="Picture 14"/>
          <p:cNvPicPr>
            <a:picLocks noChangeAspect="1" noChangeArrowheads="1"/>
          </p:cNvPicPr>
          <p:nvPr/>
        </p:nvPicPr>
        <p:blipFill>
          <a:blip r:embed="rId6" cstate="print"/>
          <a:srcRect/>
          <a:stretch>
            <a:fillRect/>
          </a:stretch>
        </p:blipFill>
        <p:spPr bwMode="auto">
          <a:xfrm>
            <a:off x="1" y="2279873"/>
            <a:ext cx="2611522" cy="2139727"/>
          </a:xfrm>
          <a:prstGeom prst="rect">
            <a:avLst/>
          </a:prstGeom>
          <a:noFill/>
          <a:ln w="9525">
            <a:noFill/>
            <a:miter lim="800000"/>
            <a:headEnd/>
            <a:tailEnd/>
          </a:ln>
          <a:scene3d>
            <a:camera prst="perspectiveLeft"/>
            <a:lightRig rig="threePt" dir="t"/>
          </a:scene3d>
        </p:spPr>
      </p:pic>
      <p:pic>
        <p:nvPicPr>
          <p:cNvPr id="20490" name="Picture 15" descr="DSC02594"/>
          <p:cNvPicPr>
            <a:picLocks noChangeAspect="1" noChangeArrowheads="1"/>
          </p:cNvPicPr>
          <p:nvPr/>
        </p:nvPicPr>
        <p:blipFill>
          <a:blip r:embed="rId7" cstate="print"/>
          <a:srcRect/>
          <a:stretch>
            <a:fillRect/>
          </a:stretch>
        </p:blipFill>
        <p:spPr bwMode="auto">
          <a:xfrm>
            <a:off x="1" y="4589463"/>
            <a:ext cx="2611522" cy="2116137"/>
          </a:xfrm>
          <a:prstGeom prst="rect">
            <a:avLst/>
          </a:prstGeom>
          <a:noFill/>
          <a:ln w="9525">
            <a:noFill/>
            <a:miter lim="800000"/>
            <a:headEnd/>
            <a:tailEnd/>
          </a:ln>
          <a:scene3d>
            <a:camera prst="perspectiveLeft"/>
            <a:lightRig rig="threePt" dir="t"/>
          </a:scene3d>
        </p:spPr>
      </p:pic>
      <p:pic>
        <p:nvPicPr>
          <p:cNvPr id="12" name="Picture 4" descr="https://encrypted-tbn3.gstatic.com/images?q=tbn:ANd9GcTkpzVCFitRUAwre-MwvWGHptnvyLmIQb8yF2iZ58jVEl878vEr">
            <a:hlinkClick r:id="rId8"/>
          </p:cNvPr>
          <p:cNvPicPr>
            <a:picLocks noChangeAspect="1" noChangeArrowheads="1"/>
          </p:cNvPicPr>
          <p:nvPr/>
        </p:nvPicPr>
        <p:blipFill>
          <a:blip r:embed="rId9" cstate="print"/>
          <a:srcRect/>
          <a:stretch>
            <a:fillRect/>
          </a:stretch>
        </p:blipFill>
        <p:spPr bwMode="auto">
          <a:xfrm>
            <a:off x="5143505" y="4500570"/>
            <a:ext cx="3786213" cy="2281359"/>
          </a:xfrm>
          <a:prstGeom prst="rect">
            <a:avLst/>
          </a:prstGeom>
          <a:noFill/>
        </p:spPr>
      </p:pic>
      <p:sp>
        <p:nvSpPr>
          <p:cNvPr id="13" name="Oval 12"/>
          <p:cNvSpPr/>
          <p:nvPr/>
        </p:nvSpPr>
        <p:spPr>
          <a:xfrm>
            <a:off x="2500298" y="2571744"/>
            <a:ext cx="3357586" cy="15716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Working &amp; living environment</a:t>
            </a:r>
            <a:endParaRPr lang="th-TH" dirty="0"/>
          </a:p>
        </p:txBody>
      </p:sp>
      <p:pic>
        <p:nvPicPr>
          <p:cNvPr id="14" name="ตัวยึดเนื้อหา 10" descr="_MG_6070-1.jpg"/>
          <p:cNvPicPr>
            <a:picLocks noChangeAspect="1"/>
          </p:cNvPicPr>
          <p:nvPr/>
        </p:nvPicPr>
        <p:blipFill>
          <a:blip r:embed="rId10" cstate="print"/>
          <a:srcRect/>
          <a:stretch>
            <a:fillRect/>
          </a:stretch>
        </p:blipFill>
        <p:spPr>
          <a:xfrm>
            <a:off x="2786050" y="4057989"/>
            <a:ext cx="2281254" cy="2668637"/>
          </a:xfrm>
          <a:prstGeom prst="rect">
            <a:avLst/>
          </a:prstGeom>
        </p:spPr>
      </p:pic>
      <p:grpSp>
        <p:nvGrpSpPr>
          <p:cNvPr id="2" name="Group 8"/>
          <p:cNvGrpSpPr>
            <a:grpSpLocks/>
          </p:cNvGrpSpPr>
          <p:nvPr/>
        </p:nvGrpSpPr>
        <p:grpSpPr bwMode="auto">
          <a:xfrm>
            <a:off x="5857885" y="2214554"/>
            <a:ext cx="3143272" cy="2187575"/>
            <a:chOff x="640" y="2483"/>
            <a:chExt cx="1838" cy="1378"/>
          </a:xfrm>
        </p:grpSpPr>
        <p:pic>
          <p:nvPicPr>
            <p:cNvPr id="16" name="Picture 9"/>
            <p:cNvPicPr>
              <a:picLocks noChangeAspect="1" noChangeArrowheads="1"/>
            </p:cNvPicPr>
            <p:nvPr/>
          </p:nvPicPr>
          <p:blipFill>
            <a:blip r:embed="rId11" cstate="print"/>
            <a:srcRect/>
            <a:stretch>
              <a:fillRect/>
            </a:stretch>
          </p:blipFill>
          <p:spPr bwMode="auto">
            <a:xfrm>
              <a:off x="640" y="2483"/>
              <a:ext cx="1839" cy="1379"/>
            </a:xfrm>
            <a:prstGeom prst="rect">
              <a:avLst/>
            </a:prstGeom>
            <a:noFill/>
            <a:ln w="9525">
              <a:noFill/>
              <a:round/>
              <a:headEnd/>
              <a:tailEnd/>
            </a:ln>
          </p:spPr>
        </p:pic>
        <p:sp>
          <p:nvSpPr>
            <p:cNvPr id="17" name="Text Box 10"/>
            <p:cNvSpPr txBox="1">
              <a:spLocks noChangeArrowheads="1"/>
            </p:cNvSpPr>
            <p:nvPr/>
          </p:nvSpPr>
          <p:spPr bwMode="auto">
            <a:xfrm>
              <a:off x="640" y="2483"/>
              <a:ext cx="1839" cy="1379"/>
            </a:xfrm>
            <a:prstGeom prst="rect">
              <a:avLst/>
            </a:prstGeom>
            <a:noFill/>
            <a:ln w="9525">
              <a:noFill/>
              <a:round/>
              <a:headEnd/>
              <a:tailEnd/>
            </a:ln>
          </p:spPr>
          <p:txBody>
            <a:bodyPr wrap="none" anchor="ctr"/>
            <a:lstStyle/>
            <a:p>
              <a:endParaRPr lang="th-TH"/>
            </a:p>
          </p:txBody>
        </p:sp>
      </p:grpSp>
    </p:spTree>
  </p:cSld>
  <p:clrMapOvr>
    <a:masterClrMapping/>
  </p:clrMapOvr>
  <p:transition>
    <p:blinds/>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14282" y="4000504"/>
          <a:ext cx="8643997" cy="2648728"/>
        </p:xfrm>
        <a:graphic>
          <a:graphicData uri="http://schemas.openxmlformats.org/drawingml/2006/table">
            <a:tbl>
              <a:tblPr/>
              <a:tblGrid>
                <a:gridCol w="1000132"/>
                <a:gridCol w="1143008"/>
                <a:gridCol w="1357322"/>
                <a:gridCol w="1285884"/>
                <a:gridCol w="1285884"/>
                <a:gridCol w="1285884"/>
                <a:gridCol w="1285883"/>
              </a:tblGrid>
              <a:tr h="456066">
                <a:tc>
                  <a:txBody>
                    <a:bodyPr/>
                    <a:lstStyle/>
                    <a:p>
                      <a:pPr algn="ctr">
                        <a:spcBef>
                          <a:spcPts val="600"/>
                        </a:spcBef>
                        <a:spcAft>
                          <a:spcPts val="600"/>
                        </a:spcAft>
                      </a:pPr>
                      <a:r>
                        <a:rPr lang="en-US" sz="1800" b="0" u="sng" kern="50" dirty="0">
                          <a:solidFill>
                            <a:srgbClr val="000000"/>
                          </a:solidFill>
                          <a:latin typeface="Tahoma" pitchFamily="34" charset="0"/>
                          <a:ea typeface="Tahoma" pitchFamily="34" charset="0"/>
                          <a:cs typeface="Tahoma" pitchFamily="34" charset="0"/>
                        </a:rPr>
                        <a:t>Year</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ctr">
                        <a:spcBef>
                          <a:spcPts val="600"/>
                        </a:spcBef>
                        <a:spcAft>
                          <a:spcPts val="600"/>
                        </a:spcAft>
                      </a:pPr>
                      <a:r>
                        <a:rPr lang="en-US" sz="1800" b="0" u="sng" kern="50" dirty="0">
                          <a:solidFill>
                            <a:srgbClr val="000000"/>
                          </a:solidFill>
                          <a:latin typeface="Tahoma" pitchFamily="34" charset="0"/>
                          <a:ea typeface="Tahoma" pitchFamily="34" charset="0"/>
                          <a:cs typeface="Tahoma" pitchFamily="34" charset="0"/>
                        </a:rPr>
                        <a:t>Number of CLM migrant workers with work permit </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h-TH"/>
                    </a:p>
                  </a:txBody>
                  <a:tcPr/>
                </a:tc>
                <a:tc hMerge="1">
                  <a:txBody>
                    <a:bodyPr/>
                    <a:lstStyle/>
                    <a:p>
                      <a:endParaRPr lang="th-TH"/>
                    </a:p>
                  </a:txBody>
                  <a:tcPr/>
                </a:tc>
                <a:tc hMerge="1">
                  <a:txBody>
                    <a:bodyPr/>
                    <a:lstStyle/>
                    <a:p>
                      <a:endParaRPr lang="th-TH"/>
                    </a:p>
                  </a:txBody>
                  <a:tcPr/>
                </a:tc>
                <a:tc rowSpan="2">
                  <a:txBody>
                    <a:bodyPr/>
                    <a:lstStyle/>
                    <a:p>
                      <a:pPr algn="ctr">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Number of migrant workers in SSS</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l">
                        <a:spcBef>
                          <a:spcPts val="600"/>
                        </a:spcBef>
                        <a:spcAft>
                          <a:spcPts val="600"/>
                        </a:spcAft>
                      </a:pPr>
                      <a:r>
                        <a:rPr lang="en-US" sz="1800" b="1" u="none" strike="noStrike" kern="50" dirty="0">
                          <a:solidFill>
                            <a:srgbClr val="FF0000"/>
                          </a:solidFill>
                          <a:latin typeface="Tahoma" pitchFamily="34" charset="0"/>
                          <a:ea typeface="Tahoma" pitchFamily="34" charset="0"/>
                          <a:cs typeface="Tahoma" pitchFamily="34" charset="0"/>
                        </a:rPr>
                        <a:t>% of migrant worker in SSS</a:t>
                      </a:r>
                      <a:endParaRPr lang="en-US" sz="2800" b="1" u="sng" kern="50" dirty="0">
                        <a:solidFill>
                          <a:srgbClr val="FF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9561">
                <a:tc>
                  <a:txBody>
                    <a:bodyPr/>
                    <a:lstStyle/>
                    <a:p>
                      <a:pPr algn="just">
                        <a:spcBef>
                          <a:spcPts val="600"/>
                        </a:spcBef>
                        <a:spcAft>
                          <a:spcPts val="600"/>
                        </a:spcAft>
                      </a:pPr>
                      <a:endParaRPr lang="en-US" sz="2800" b="0" u="none" strike="noStrike"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Registration</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National verification</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MOU</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Total</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h-TH"/>
                    </a:p>
                  </a:txBody>
                  <a:tcPr/>
                </a:tc>
                <a:tc vMerge="1">
                  <a:txBody>
                    <a:bodyPr/>
                    <a:lstStyle/>
                    <a:p>
                      <a:endParaRPr lang="th-TH"/>
                    </a:p>
                  </a:txBody>
                  <a:tcPr/>
                </a:tc>
              </a:tr>
              <a:tr h="375035">
                <a:tc>
                  <a:txBody>
                    <a:bodyPr/>
                    <a:lstStyle/>
                    <a:p>
                      <a:pPr algn="ct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2012</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167,881</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733,603</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93,265</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994,749</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249,961</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1" u="none" strike="noStrike" kern="50" dirty="0">
                          <a:solidFill>
                            <a:srgbClr val="FF0000"/>
                          </a:solidFill>
                          <a:latin typeface="Tahoma" pitchFamily="34" charset="0"/>
                          <a:ea typeface="Tahoma" pitchFamily="34" charset="0"/>
                          <a:cs typeface="Tahoma" pitchFamily="34" charset="0"/>
                        </a:rPr>
                        <a:t>25.1</a:t>
                      </a:r>
                      <a:endParaRPr lang="en-US" sz="2800" b="1" u="sng" kern="50" dirty="0">
                        <a:solidFill>
                          <a:srgbClr val="FF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6852">
                <a:tc>
                  <a:txBody>
                    <a:bodyPr/>
                    <a:lstStyle/>
                    <a:p>
                      <a:pPr algn="ct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2013</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n.a.</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174,042</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847,130</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1,021,172</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397,246</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1" u="none" strike="noStrike" kern="50" dirty="0">
                          <a:solidFill>
                            <a:srgbClr val="FF0000"/>
                          </a:solidFill>
                          <a:latin typeface="Tahoma" pitchFamily="34" charset="0"/>
                          <a:ea typeface="Tahoma" pitchFamily="34" charset="0"/>
                          <a:cs typeface="Tahoma" pitchFamily="34" charset="0"/>
                        </a:rPr>
                        <a:t>38.9</a:t>
                      </a:r>
                      <a:endParaRPr lang="en-US" sz="2800" b="1" u="sng" kern="50" dirty="0">
                        <a:solidFill>
                          <a:srgbClr val="FF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6066">
                <a:tc>
                  <a:txBody>
                    <a:bodyPr/>
                    <a:lstStyle/>
                    <a:p>
                      <a:pPr algn="ct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2014 (July)</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n.a.</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1,149,088</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251,373</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1,400,461</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1" u="none" strike="noStrike" kern="50" dirty="0">
                          <a:solidFill>
                            <a:srgbClr val="FF0000"/>
                          </a:solidFill>
                          <a:latin typeface="Tahoma" pitchFamily="34" charset="0"/>
                          <a:ea typeface="Tahoma" pitchFamily="34" charset="0"/>
                          <a:cs typeface="Tahoma" pitchFamily="34" charset="0"/>
                        </a:rPr>
                        <a:t>415,588</a:t>
                      </a:r>
                      <a:endParaRPr lang="en-US" sz="2800" b="1" u="sng" kern="50" dirty="0">
                        <a:solidFill>
                          <a:srgbClr val="FF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1" u="none" strike="noStrike" kern="50" dirty="0">
                          <a:solidFill>
                            <a:srgbClr val="FF0000"/>
                          </a:solidFill>
                          <a:latin typeface="Tahoma" pitchFamily="34" charset="0"/>
                          <a:ea typeface="Tahoma" pitchFamily="34" charset="0"/>
                          <a:cs typeface="Tahoma" pitchFamily="34" charset="0"/>
                        </a:rPr>
                        <a:t>29.7</a:t>
                      </a:r>
                      <a:endParaRPr lang="en-US" sz="2800" b="1" u="sng" kern="50" dirty="0">
                        <a:solidFill>
                          <a:srgbClr val="FF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TextBox 4"/>
          <p:cNvSpPr txBox="1"/>
          <p:nvPr/>
        </p:nvSpPr>
        <p:spPr>
          <a:xfrm>
            <a:off x="0" y="0"/>
            <a:ext cx="9144000" cy="3662541"/>
          </a:xfrm>
          <a:prstGeom prst="rect">
            <a:avLst/>
          </a:prstGeom>
          <a:noFill/>
        </p:spPr>
        <p:txBody>
          <a:bodyPr wrap="square" rtlCol="0">
            <a:spAutoFit/>
          </a:bodyPr>
          <a:lstStyle/>
          <a:p>
            <a:r>
              <a:rPr lang="en-US" b="1" dirty="0" smtClean="0">
                <a:solidFill>
                  <a:srgbClr val="FF0000"/>
                </a:solidFill>
              </a:rPr>
              <a:t>Social security issues</a:t>
            </a:r>
            <a:r>
              <a:rPr lang="en-US" dirty="0" smtClean="0"/>
              <a:t>:</a:t>
            </a:r>
          </a:p>
          <a:p>
            <a:pPr>
              <a:buFont typeface="Arial" pitchFamily="34" charset="0"/>
              <a:buChar char="•"/>
            </a:pPr>
            <a:r>
              <a:rPr lang="en-US" b="1" dirty="0" smtClean="0">
                <a:solidFill>
                  <a:srgbClr val="FF0000"/>
                </a:solidFill>
              </a:rPr>
              <a:t>Informal sectors </a:t>
            </a:r>
            <a:r>
              <a:rPr lang="en-US" sz="2000" dirty="0" smtClean="0"/>
              <a:t>are excluded (60% of migrants work as domestic workers, in the fisheries, or in agriculture). </a:t>
            </a:r>
          </a:p>
          <a:p>
            <a:pPr>
              <a:buFont typeface="Arial" pitchFamily="34" charset="0"/>
              <a:buChar char="•"/>
            </a:pPr>
            <a:r>
              <a:rPr lang="en-US" sz="2400" b="1" dirty="0" smtClean="0">
                <a:solidFill>
                  <a:srgbClr val="FF0000"/>
                </a:solidFill>
              </a:rPr>
              <a:t>Compliance</a:t>
            </a:r>
            <a:r>
              <a:rPr lang="en-US" sz="2400" dirty="0" smtClean="0">
                <a:solidFill>
                  <a:srgbClr val="FF0000"/>
                </a:solidFill>
              </a:rPr>
              <a:t> problems </a:t>
            </a:r>
            <a:r>
              <a:rPr lang="en-US" sz="2000" dirty="0" smtClean="0"/>
              <a:t>associated with the SSS. Employers might not make regular monthly contributions, thus rendering migrants unable to access the SSS. </a:t>
            </a:r>
          </a:p>
          <a:p>
            <a:pPr>
              <a:buFont typeface="Arial" pitchFamily="34" charset="0"/>
              <a:buChar char="•"/>
            </a:pPr>
            <a:r>
              <a:rPr lang="en-US" sz="2400" dirty="0" smtClean="0"/>
              <a:t>4 types of SS </a:t>
            </a:r>
            <a:r>
              <a:rPr lang="en-US" sz="2400" b="1" dirty="0" smtClean="0">
                <a:solidFill>
                  <a:srgbClr val="FF0000"/>
                </a:solidFill>
              </a:rPr>
              <a:t>benefits not assessable </a:t>
            </a:r>
            <a:r>
              <a:rPr lang="en-US" sz="2400" dirty="0" smtClean="0"/>
              <a:t>by MWs: maternity benefits, child allowances, unemployment insurance and old-age benefits</a:t>
            </a:r>
            <a:r>
              <a:rPr lang="en-US" sz="2400" dirty="0" smtClean="0">
                <a:solidFill>
                  <a:srgbClr val="FF0000"/>
                </a:solidFill>
              </a:rPr>
              <a:t>.</a:t>
            </a:r>
          </a:p>
          <a:p>
            <a:endParaRPr lang="th-TH" sz="2000"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2984"/>
          </a:xfrm>
        </p:spPr>
        <p:txBody>
          <a:bodyPr/>
          <a:lstStyle/>
          <a:p>
            <a:r>
              <a:rPr lang="en-US" dirty="0" smtClean="0">
                <a:solidFill>
                  <a:srgbClr val="FF0000"/>
                </a:solidFill>
              </a:rPr>
              <a:t>WCF</a:t>
            </a:r>
            <a:endParaRPr lang="th-TH" dirty="0">
              <a:solidFill>
                <a:srgbClr val="FF0000"/>
              </a:solidFill>
            </a:endParaRPr>
          </a:p>
        </p:txBody>
      </p:sp>
      <p:sp>
        <p:nvSpPr>
          <p:cNvPr id="3" name="Content Placeholder 2"/>
          <p:cNvSpPr>
            <a:spLocks noGrp="1"/>
          </p:cNvSpPr>
          <p:nvPr>
            <p:ph idx="1"/>
          </p:nvPr>
        </p:nvSpPr>
        <p:spPr>
          <a:xfrm>
            <a:off x="0" y="928670"/>
            <a:ext cx="5286380" cy="5643602"/>
          </a:xfrm>
        </p:spPr>
        <p:txBody>
          <a:bodyPr>
            <a:noAutofit/>
          </a:bodyPr>
          <a:lstStyle/>
          <a:p>
            <a:r>
              <a:rPr lang="en-US" sz="3000" dirty="0" smtClean="0">
                <a:solidFill>
                  <a:srgbClr val="FF0000"/>
                </a:solidFill>
              </a:rPr>
              <a:t>MWs have work injuries;</a:t>
            </a:r>
          </a:p>
          <a:p>
            <a:r>
              <a:rPr lang="en-US" sz="3000" dirty="0" smtClean="0">
                <a:solidFill>
                  <a:srgbClr val="FF0000"/>
                </a:solidFill>
              </a:rPr>
              <a:t>Many employers </a:t>
            </a:r>
            <a:r>
              <a:rPr lang="en-US" sz="3000" dirty="0" smtClean="0"/>
              <a:t>refuse to pay the compensation. </a:t>
            </a:r>
          </a:p>
          <a:p>
            <a:r>
              <a:rPr lang="en-US" sz="3000" dirty="0" smtClean="0"/>
              <a:t>WCF officials fail to order employers to pay the compensations to the injured migrants; </a:t>
            </a:r>
          </a:p>
          <a:p>
            <a:r>
              <a:rPr lang="en-US" sz="3000" dirty="0" smtClean="0">
                <a:solidFill>
                  <a:srgbClr val="FF0000"/>
                </a:solidFill>
              </a:rPr>
              <a:t>Irregular MWs are denied the right to be protected by WCF</a:t>
            </a:r>
            <a:r>
              <a:rPr lang="en-US" sz="3000" dirty="0" smtClean="0"/>
              <a:t>.</a:t>
            </a:r>
            <a:endParaRPr lang="th-TH" sz="3000" dirty="0"/>
          </a:p>
        </p:txBody>
      </p:sp>
      <p:grpSp>
        <p:nvGrpSpPr>
          <p:cNvPr id="4" name="Group 2"/>
          <p:cNvGrpSpPr>
            <a:grpSpLocks/>
          </p:cNvGrpSpPr>
          <p:nvPr/>
        </p:nvGrpSpPr>
        <p:grpSpPr bwMode="auto">
          <a:xfrm>
            <a:off x="5072066" y="596662"/>
            <a:ext cx="3715254" cy="2618024"/>
            <a:chOff x="385" y="885"/>
            <a:chExt cx="2177" cy="1502"/>
          </a:xfrm>
        </p:grpSpPr>
        <p:pic>
          <p:nvPicPr>
            <p:cNvPr id="5" name="Picture 3"/>
            <p:cNvPicPr>
              <a:picLocks noChangeAspect="1" noChangeArrowheads="1"/>
            </p:cNvPicPr>
            <p:nvPr/>
          </p:nvPicPr>
          <p:blipFill>
            <a:blip r:embed="rId2" cstate="print"/>
            <a:srcRect/>
            <a:stretch>
              <a:fillRect/>
            </a:stretch>
          </p:blipFill>
          <p:spPr bwMode="auto">
            <a:xfrm>
              <a:off x="468" y="885"/>
              <a:ext cx="2094" cy="1379"/>
            </a:xfrm>
            <a:prstGeom prst="rect">
              <a:avLst/>
            </a:prstGeom>
            <a:noFill/>
            <a:ln w="9525">
              <a:noFill/>
              <a:round/>
              <a:headEnd/>
              <a:tailEnd/>
            </a:ln>
          </p:spPr>
        </p:pic>
        <p:sp>
          <p:nvSpPr>
            <p:cNvPr id="6" name="Text Box 4"/>
            <p:cNvSpPr txBox="1">
              <a:spLocks noChangeArrowheads="1"/>
            </p:cNvSpPr>
            <p:nvPr/>
          </p:nvSpPr>
          <p:spPr bwMode="auto">
            <a:xfrm>
              <a:off x="385" y="1008"/>
              <a:ext cx="2094" cy="1379"/>
            </a:xfrm>
            <a:prstGeom prst="rect">
              <a:avLst/>
            </a:prstGeom>
            <a:noFill/>
            <a:ln w="9525">
              <a:noFill/>
              <a:round/>
              <a:headEnd/>
              <a:tailEnd/>
            </a:ln>
          </p:spPr>
          <p:txBody>
            <a:bodyPr wrap="none" anchor="ctr"/>
            <a:lstStyle/>
            <a:p>
              <a:endParaRPr lang="th-TH"/>
            </a:p>
          </p:txBody>
        </p:sp>
      </p:grpSp>
      <p:pic>
        <p:nvPicPr>
          <p:cNvPr id="7" name="Picture 9" descr="100_3829"/>
          <p:cNvPicPr>
            <a:picLocks noChangeAspect="1" noChangeArrowheads="1"/>
          </p:cNvPicPr>
          <p:nvPr/>
        </p:nvPicPr>
        <p:blipFill>
          <a:blip r:embed="rId3" cstate="print"/>
          <a:srcRect/>
          <a:stretch>
            <a:fillRect/>
          </a:stretch>
        </p:blipFill>
        <p:spPr>
          <a:xfrm>
            <a:off x="5219704" y="3529913"/>
            <a:ext cx="3567138" cy="2685169"/>
          </a:xfrm>
          <a:prstGeom prst="rect">
            <a:avLst/>
          </a:prstGeom>
          <a:noFill/>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00108"/>
            <a:ext cx="9144000" cy="5007183"/>
          </a:xfrm>
        </p:spPr>
        <p:txBody>
          <a:bodyPr/>
          <a:lstStyle/>
          <a:p>
            <a:r>
              <a:rPr lang="en-US" dirty="0" smtClean="0"/>
              <a:t>Thailand has a few laws to protect workers, some are not applied to MWs</a:t>
            </a:r>
          </a:p>
          <a:p>
            <a:r>
              <a:rPr lang="en-US" dirty="0" smtClean="0"/>
              <a:t>A study by ARMC finds that MWs are well protected but the findings was challenged (by Andy Hall) that it is not correct.</a:t>
            </a:r>
          </a:p>
        </p:txBody>
      </p:sp>
      <p:sp>
        <p:nvSpPr>
          <p:cNvPr id="3" name="Title 2"/>
          <p:cNvSpPr>
            <a:spLocks noGrp="1"/>
          </p:cNvSpPr>
          <p:nvPr>
            <p:ph type="title"/>
          </p:nvPr>
        </p:nvSpPr>
        <p:spPr>
          <a:xfrm>
            <a:off x="0" y="-24"/>
            <a:ext cx="9144000" cy="1143000"/>
          </a:xfrm>
        </p:spPr>
        <p:txBody>
          <a:bodyPr/>
          <a:lstStyle/>
          <a:p>
            <a:r>
              <a:rPr lang="en-US" dirty="0" smtClean="0"/>
              <a:t>Labor protection</a:t>
            </a:r>
            <a:endParaRPr lang="th-TH" dirty="0"/>
          </a:p>
        </p:txBody>
      </p:sp>
      <p:pic>
        <p:nvPicPr>
          <p:cNvPr id="4" name="Picture 2" descr="http://www.matichon.co.th/online/2014/08/14078538221407853923l.jpg"/>
          <p:cNvPicPr>
            <a:picLocks noChangeAspect="1" noChangeArrowheads="1"/>
          </p:cNvPicPr>
          <p:nvPr/>
        </p:nvPicPr>
        <p:blipFill>
          <a:blip r:embed="rId2" cstate="print"/>
          <a:srcRect/>
          <a:stretch>
            <a:fillRect/>
          </a:stretch>
        </p:blipFill>
        <p:spPr bwMode="auto">
          <a:xfrm>
            <a:off x="71406" y="3464719"/>
            <a:ext cx="4429156" cy="3321867"/>
          </a:xfrm>
          <a:prstGeom prst="rect">
            <a:avLst/>
          </a:prstGeom>
          <a:noFill/>
        </p:spPr>
      </p:pic>
      <p:pic>
        <p:nvPicPr>
          <p:cNvPr id="5" name="Picture 4" descr="https://encrypted-tbn0.gstatic.com/images?q=tbn:ANd9GcTn0ng0sG5QnFzFc05zijHYuKLL8fUbqHoAWbUA8gewdORe-ec5">
            <a:hlinkClick r:id="rId3"/>
          </p:cNvPr>
          <p:cNvPicPr>
            <a:picLocks noChangeAspect="1" noChangeArrowheads="1"/>
          </p:cNvPicPr>
          <p:nvPr/>
        </p:nvPicPr>
        <p:blipFill>
          <a:blip r:embed="rId4" cstate="print"/>
          <a:srcRect/>
          <a:stretch>
            <a:fillRect/>
          </a:stretch>
        </p:blipFill>
        <p:spPr bwMode="auto">
          <a:xfrm>
            <a:off x="4429124" y="3465196"/>
            <a:ext cx="4714908" cy="3279932"/>
          </a:xfrm>
          <a:prstGeom prst="rect">
            <a:avLst/>
          </a:prstGeom>
          <a:noFill/>
        </p:spPr>
      </p:pic>
      <p:sp>
        <p:nvSpPr>
          <p:cNvPr id="6" name="TextBox 5"/>
          <p:cNvSpPr txBox="1"/>
          <p:nvPr/>
        </p:nvSpPr>
        <p:spPr>
          <a:xfrm>
            <a:off x="357158" y="6130373"/>
            <a:ext cx="3357586" cy="584775"/>
          </a:xfrm>
          <a:prstGeom prst="rect">
            <a:avLst/>
          </a:prstGeom>
          <a:noFill/>
        </p:spPr>
        <p:txBody>
          <a:bodyPr wrap="square" rtlCol="0">
            <a:spAutoFit/>
          </a:bodyPr>
          <a:lstStyle/>
          <a:p>
            <a:r>
              <a:rPr lang="en-US" sz="1600" dirty="0" smtClean="0">
                <a:solidFill>
                  <a:srgbClr val="FFFF00"/>
                </a:solidFill>
              </a:rPr>
              <a:t>Collapse of building under construction, </a:t>
            </a:r>
            <a:r>
              <a:rPr lang="en-US" sz="1600" dirty="0" err="1" smtClean="0">
                <a:solidFill>
                  <a:srgbClr val="FFFF00"/>
                </a:solidFill>
              </a:rPr>
              <a:t>Patumthani</a:t>
            </a:r>
            <a:r>
              <a:rPr lang="en-US" sz="1600" dirty="0" smtClean="0">
                <a:solidFill>
                  <a:srgbClr val="FFFF00"/>
                </a:solidFill>
              </a:rPr>
              <a:t> 2015</a:t>
            </a:r>
            <a:endParaRPr lang="th-TH" sz="1600" dirty="0">
              <a:solidFill>
                <a:srgbClr val="FFFF00"/>
              </a:solidFill>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2857496"/>
            <a:ext cx="6286512" cy="3571900"/>
          </a:xfrm>
        </p:spPr>
        <p:txBody>
          <a:bodyPr>
            <a:normAutofit fontScale="70000" lnSpcReduction="20000"/>
          </a:bodyPr>
          <a:lstStyle/>
          <a:p>
            <a:r>
              <a:rPr lang="en-US" sz="3400" dirty="0" smtClean="0"/>
              <a:t>MWs may arrive healthy but develop severe health problems because of poor living and working environment.</a:t>
            </a:r>
          </a:p>
          <a:p>
            <a:r>
              <a:rPr lang="en-US" sz="3400" dirty="0" smtClean="0"/>
              <a:t>During 2004-2008, the most common illness is </a:t>
            </a:r>
            <a:r>
              <a:rPr lang="en-US" sz="3400" dirty="0" err="1" smtClean="0">
                <a:solidFill>
                  <a:srgbClr val="FF0000"/>
                </a:solidFill>
              </a:rPr>
              <a:t>diarrhoea</a:t>
            </a:r>
            <a:r>
              <a:rPr lang="en-US" sz="3400" dirty="0" smtClean="0">
                <a:solidFill>
                  <a:srgbClr val="FF0000"/>
                </a:solidFill>
              </a:rPr>
              <a:t>, malaria, pyrexia </a:t>
            </a:r>
            <a:r>
              <a:rPr lang="en-US" sz="3400" dirty="0" smtClean="0"/>
              <a:t>(fever with unknown cause), pneumonia and dengue fever. </a:t>
            </a:r>
          </a:p>
          <a:p>
            <a:r>
              <a:rPr lang="en-US" sz="3400" dirty="0" smtClean="0"/>
              <a:t>Most common </a:t>
            </a:r>
            <a:r>
              <a:rPr lang="en-US" sz="3400" dirty="0" smtClean="0">
                <a:solidFill>
                  <a:srgbClr val="FF0000"/>
                </a:solidFill>
              </a:rPr>
              <a:t>cause of death </a:t>
            </a:r>
            <a:r>
              <a:rPr lang="en-US" sz="3400" dirty="0" smtClean="0"/>
              <a:t>among MWs was </a:t>
            </a:r>
            <a:r>
              <a:rPr lang="en-US" sz="3400" dirty="0" smtClean="0">
                <a:solidFill>
                  <a:srgbClr val="FF0000"/>
                </a:solidFill>
              </a:rPr>
              <a:t>NCD</a:t>
            </a:r>
            <a:r>
              <a:rPr lang="en-US" sz="3400" dirty="0" smtClean="0"/>
              <a:t>, followed by </a:t>
            </a:r>
            <a:r>
              <a:rPr lang="en-US" sz="3400" dirty="0" smtClean="0">
                <a:solidFill>
                  <a:srgbClr val="FF0000"/>
                </a:solidFill>
              </a:rPr>
              <a:t>accidents, infectious diseases </a:t>
            </a:r>
            <a:r>
              <a:rPr lang="en-US" sz="3400" dirty="0" smtClean="0"/>
              <a:t>and </a:t>
            </a:r>
            <a:r>
              <a:rPr lang="en-US" sz="3400" dirty="0" smtClean="0">
                <a:solidFill>
                  <a:srgbClr val="FF0000"/>
                </a:solidFill>
              </a:rPr>
              <a:t>homicide/suicide.</a:t>
            </a:r>
          </a:p>
          <a:p>
            <a:pPr>
              <a:buNone/>
            </a:pPr>
            <a:endParaRPr lang="en-US" dirty="0" smtClean="0"/>
          </a:p>
        </p:txBody>
      </p:sp>
      <p:sp>
        <p:nvSpPr>
          <p:cNvPr id="3" name="Title 2"/>
          <p:cNvSpPr>
            <a:spLocks noGrp="1"/>
          </p:cNvSpPr>
          <p:nvPr>
            <p:ph type="title"/>
          </p:nvPr>
        </p:nvSpPr>
        <p:spPr>
          <a:xfrm>
            <a:off x="0" y="0"/>
            <a:ext cx="9144000" cy="714356"/>
          </a:xfrm>
          <a:solidFill>
            <a:schemeClr val="bg2">
              <a:lumMod val="90000"/>
            </a:schemeClr>
          </a:solidFill>
        </p:spPr>
        <p:txBody>
          <a:bodyPr>
            <a:normAutofit fontScale="90000"/>
          </a:bodyPr>
          <a:lstStyle/>
          <a:p>
            <a:r>
              <a:rPr lang="en-US" dirty="0" smtClean="0"/>
              <a:t>Health of MWs</a:t>
            </a:r>
            <a:endParaRPr lang="th-TH" dirty="0"/>
          </a:p>
        </p:txBody>
      </p:sp>
      <p:pic>
        <p:nvPicPr>
          <p:cNvPr id="4" name="Picture 5" descr="000004"/>
          <p:cNvPicPr>
            <a:picLocks noChangeAspect="1" noChangeArrowheads="1"/>
          </p:cNvPicPr>
          <p:nvPr/>
        </p:nvPicPr>
        <p:blipFill>
          <a:blip r:embed="rId3" cstate="print"/>
          <a:srcRect/>
          <a:stretch>
            <a:fillRect/>
          </a:stretch>
        </p:blipFill>
        <p:spPr bwMode="auto">
          <a:xfrm>
            <a:off x="6329578" y="2786058"/>
            <a:ext cx="2528702" cy="3714776"/>
          </a:xfrm>
          <a:prstGeom prst="rect">
            <a:avLst/>
          </a:prstGeom>
          <a:noFill/>
          <a:ln w="9525">
            <a:noFill/>
            <a:miter lim="800000"/>
            <a:headEnd/>
            <a:tailEnd/>
          </a:ln>
          <a:scene3d>
            <a:camera prst="perspectiveLeft"/>
            <a:lightRig rig="threePt" dir="t"/>
          </a:scene3d>
        </p:spPr>
      </p:pic>
      <p:sp>
        <p:nvSpPr>
          <p:cNvPr id="6" name="Rounded Rectangle 5"/>
          <p:cNvSpPr/>
          <p:nvPr/>
        </p:nvSpPr>
        <p:spPr>
          <a:xfrm>
            <a:off x="142876" y="785794"/>
            <a:ext cx="8858280" cy="1714512"/>
          </a:xfrm>
          <a:prstGeom prst="roundRect">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solidFill>
              </a:rPr>
              <a:t>Illnesses and death of MWs are often results of </a:t>
            </a:r>
            <a:r>
              <a:rPr lang="en-US" dirty="0" smtClean="0">
                <a:solidFill>
                  <a:srgbClr val="FF0000"/>
                </a:solidFill>
              </a:rPr>
              <a:t>unsanitary living conditions</a:t>
            </a:r>
            <a:r>
              <a:rPr lang="en-US" dirty="0" smtClean="0"/>
              <a:t>, </a:t>
            </a:r>
            <a:r>
              <a:rPr lang="en-US" dirty="0" smtClean="0">
                <a:solidFill>
                  <a:schemeClr val="tx1"/>
                </a:solidFill>
              </a:rPr>
              <a:t>unhealthy</a:t>
            </a:r>
            <a:r>
              <a:rPr lang="en-US" dirty="0" smtClean="0"/>
              <a:t> </a:t>
            </a:r>
            <a:r>
              <a:rPr lang="en-US" dirty="0" smtClean="0">
                <a:solidFill>
                  <a:srgbClr val="FF0000"/>
                </a:solidFill>
              </a:rPr>
              <a:t>diets</a:t>
            </a:r>
            <a:r>
              <a:rPr lang="en-US" dirty="0" smtClean="0"/>
              <a:t> </a:t>
            </a:r>
            <a:r>
              <a:rPr lang="en-US" dirty="0" smtClean="0">
                <a:solidFill>
                  <a:schemeClr val="tx1"/>
                </a:solidFill>
              </a:rPr>
              <a:t>and</a:t>
            </a:r>
            <a:r>
              <a:rPr lang="en-US" dirty="0" smtClean="0"/>
              <a:t> </a:t>
            </a:r>
            <a:r>
              <a:rPr lang="en-US" dirty="0" smtClean="0">
                <a:solidFill>
                  <a:schemeClr val="tx1"/>
                </a:solidFill>
              </a:rPr>
              <a:t>unsafe</a:t>
            </a:r>
            <a:r>
              <a:rPr lang="en-US" dirty="0" smtClean="0"/>
              <a:t> </a:t>
            </a:r>
            <a:r>
              <a:rPr lang="en-US" dirty="0" smtClean="0">
                <a:solidFill>
                  <a:srgbClr val="FF0000"/>
                </a:solidFill>
              </a:rPr>
              <a:t>work environments</a:t>
            </a:r>
            <a:r>
              <a:rPr lang="en-US" dirty="0" smtClean="0"/>
              <a:t>. </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28596" y="0"/>
            <a:ext cx="8229600" cy="1143000"/>
          </a:xfrm>
        </p:spPr>
        <p:txBody>
          <a:bodyPr>
            <a:normAutofit/>
          </a:bodyPr>
          <a:lstStyle/>
          <a:p>
            <a:r>
              <a:rPr lang="en-US" sz="3200" dirty="0" smtClean="0">
                <a:cs typeface="LilyUPC" panose="020B0604020202020204" pitchFamily="34" charset="-34"/>
              </a:rPr>
              <a:t>Health services &amp; prevention</a:t>
            </a:r>
            <a:endParaRPr lang="th-TH" sz="3200" b="1" dirty="0">
              <a:cs typeface="LilyUPC" panose="020B0604020202020204" pitchFamily="34" charset="-34"/>
            </a:endParaRPr>
          </a:p>
        </p:txBody>
      </p:sp>
      <p:sp>
        <p:nvSpPr>
          <p:cNvPr id="3" name="ตัวแทนหมายเลขภาพนิ่ง 2"/>
          <p:cNvSpPr>
            <a:spLocks noGrp="1"/>
          </p:cNvSpPr>
          <p:nvPr>
            <p:ph type="sldNum" sz="quarter" idx="12"/>
          </p:nvPr>
        </p:nvSpPr>
        <p:spPr/>
        <p:txBody>
          <a:bodyPr/>
          <a:lstStyle/>
          <a:p>
            <a:fld id="{6EFA3466-46E7-4853-8CDA-EFDF49E99F57}" type="slidenum">
              <a:rPr lang="en-US" smtClean="0"/>
              <a:pPr/>
              <a:t>41</a:t>
            </a:fld>
            <a:endParaRPr lang="th-TH"/>
          </a:p>
        </p:txBody>
      </p:sp>
      <p:pic>
        <p:nvPicPr>
          <p:cNvPr id="5122" name="Picture 2"/>
          <p:cNvPicPr>
            <a:picLocks noGrp="1" noChangeAspect="1" noChangeArrowheads="1"/>
          </p:cNvPicPr>
          <p:nvPr>
            <p:ph sz="quarter"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1222375"/>
            <a:ext cx="3551767" cy="2663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bwMode="auto">
          <a:xfrm>
            <a:off x="4046399" y="1250430"/>
            <a:ext cx="3556000" cy="2667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34318" y="193904"/>
            <a:ext cx="2480060" cy="3309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0054" y="4083420"/>
            <a:ext cx="8218487" cy="27001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395230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 Box 1"/>
          <p:cNvSpPr txBox="1">
            <a:spLocks noChangeArrowheads="1"/>
          </p:cNvSpPr>
          <p:nvPr/>
        </p:nvSpPr>
        <p:spPr bwMode="auto">
          <a:xfrm>
            <a:off x="-32" y="-24"/>
            <a:ext cx="9144032" cy="1152525"/>
          </a:xfrm>
          <a:prstGeom prst="rect">
            <a:avLst/>
          </a:prstGeom>
          <a:solidFill>
            <a:schemeClr val="bg2">
              <a:lumMod val="90000"/>
            </a:schemeClr>
          </a:solidFill>
          <a:ln w="9525">
            <a:noFill/>
            <a:round/>
            <a:headEnd/>
            <a:tailEnd/>
          </a:ln>
          <a:effectLst/>
        </p:spPr>
        <p:txBody>
          <a:bodyPr anchor="ctr" anchorCtr="1"/>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US" sz="3200" b="1" dirty="0" smtClean="0">
                <a:effectLst>
                  <a:outerShdw blurRad="38100" dist="38100" dir="2700000" algn="tl">
                    <a:srgbClr val="FFFFFF"/>
                  </a:outerShdw>
                </a:effectLst>
                <a:latin typeface="Tahoma" pitchFamily="34" charset="0"/>
                <a:ea typeface="Tahoma" pitchFamily="34" charset="0"/>
                <a:cs typeface="Tahoma" pitchFamily="34" charset="0"/>
              </a:rPr>
              <a:t>At least 8,000- </a:t>
            </a:r>
            <a:r>
              <a:rPr lang="en-US" sz="3200" b="1" dirty="0">
                <a:effectLst>
                  <a:outerShdw blurRad="38100" dist="38100" dir="2700000" algn="tl">
                    <a:srgbClr val="FFFFFF"/>
                  </a:outerShdw>
                </a:effectLst>
                <a:latin typeface="Tahoma" pitchFamily="34" charset="0"/>
                <a:ea typeface="Tahoma" pitchFamily="34" charset="0"/>
                <a:cs typeface="Tahoma" pitchFamily="34" charset="0"/>
              </a:rPr>
              <a:t>10,000 </a:t>
            </a:r>
            <a:r>
              <a:rPr lang="en-US" sz="3200" b="1" dirty="0" smtClean="0">
                <a:effectLst>
                  <a:outerShdw blurRad="38100" dist="38100" dir="2700000" algn="tl">
                    <a:srgbClr val="FFFFFF"/>
                  </a:outerShdw>
                </a:effectLst>
                <a:latin typeface="Tahoma" pitchFamily="34" charset="0"/>
                <a:ea typeface="Tahoma" pitchFamily="34" charset="0"/>
                <a:cs typeface="Tahoma" pitchFamily="34" charset="0"/>
              </a:rPr>
              <a:t>MWs’ children in </a:t>
            </a:r>
            <a:r>
              <a:rPr lang="en-US" sz="3200" b="1" dirty="0" err="1" smtClean="0">
                <a:effectLst>
                  <a:outerShdw blurRad="38100" dist="38100" dir="2700000" algn="tl">
                    <a:srgbClr val="FFFFFF"/>
                  </a:outerShdw>
                </a:effectLst>
                <a:latin typeface="Tahoma" pitchFamily="34" charset="0"/>
                <a:ea typeface="Tahoma" pitchFamily="34" charset="0"/>
                <a:cs typeface="Tahoma" pitchFamily="34" charset="0"/>
              </a:rPr>
              <a:t>Samutsakorn</a:t>
            </a:r>
            <a:endParaRPr lang="en-US" sz="3200" b="1" dirty="0">
              <a:effectLst>
                <a:outerShdw blurRad="38100" dist="38100" dir="2700000" algn="tl">
                  <a:srgbClr val="FFFFFF"/>
                </a:outerShdw>
              </a:effectLst>
              <a:latin typeface="Tahoma" pitchFamily="34" charset="0"/>
              <a:ea typeface="Tahoma" pitchFamily="34" charset="0"/>
              <a:cs typeface="Tahoma" pitchFamily="34" charset="0"/>
            </a:endParaRPr>
          </a:p>
        </p:txBody>
      </p:sp>
      <p:grpSp>
        <p:nvGrpSpPr>
          <p:cNvPr id="2" name="Group 2"/>
          <p:cNvGrpSpPr>
            <a:grpSpLocks/>
          </p:cNvGrpSpPr>
          <p:nvPr/>
        </p:nvGrpSpPr>
        <p:grpSpPr bwMode="auto">
          <a:xfrm>
            <a:off x="4214810" y="1185848"/>
            <a:ext cx="4643470" cy="2957532"/>
            <a:chOff x="3016" y="935"/>
            <a:chExt cx="2068" cy="1378"/>
          </a:xfrm>
        </p:grpSpPr>
        <p:pic>
          <p:nvPicPr>
            <p:cNvPr id="11277" name="Picture 3"/>
            <p:cNvPicPr>
              <a:picLocks noChangeAspect="1" noChangeArrowheads="1"/>
            </p:cNvPicPr>
            <p:nvPr/>
          </p:nvPicPr>
          <p:blipFill>
            <a:blip r:embed="rId3" cstate="print"/>
            <a:srcRect/>
            <a:stretch>
              <a:fillRect/>
            </a:stretch>
          </p:blipFill>
          <p:spPr bwMode="auto">
            <a:xfrm>
              <a:off x="3016" y="935"/>
              <a:ext cx="2069" cy="1379"/>
            </a:xfrm>
            <a:prstGeom prst="rect">
              <a:avLst/>
            </a:prstGeom>
            <a:noFill/>
            <a:ln w="9525">
              <a:noFill/>
              <a:round/>
              <a:headEnd/>
              <a:tailEnd/>
            </a:ln>
          </p:spPr>
        </p:pic>
        <p:sp>
          <p:nvSpPr>
            <p:cNvPr id="11278" name="Text Box 4"/>
            <p:cNvSpPr txBox="1">
              <a:spLocks noChangeArrowheads="1"/>
            </p:cNvSpPr>
            <p:nvPr/>
          </p:nvSpPr>
          <p:spPr bwMode="auto">
            <a:xfrm>
              <a:off x="3016" y="935"/>
              <a:ext cx="2069" cy="1379"/>
            </a:xfrm>
            <a:prstGeom prst="rect">
              <a:avLst/>
            </a:prstGeom>
            <a:noFill/>
            <a:ln w="9525">
              <a:noFill/>
              <a:round/>
              <a:headEnd/>
              <a:tailEnd/>
            </a:ln>
          </p:spPr>
          <p:txBody>
            <a:bodyPr wrap="none" anchor="ctr"/>
            <a:lstStyle/>
            <a:p>
              <a:endParaRPr lang="th-TH"/>
            </a:p>
          </p:txBody>
        </p:sp>
      </p:grpSp>
      <p:grpSp>
        <p:nvGrpSpPr>
          <p:cNvPr id="3" name="Group 8"/>
          <p:cNvGrpSpPr>
            <a:grpSpLocks/>
          </p:cNvGrpSpPr>
          <p:nvPr/>
        </p:nvGrpSpPr>
        <p:grpSpPr bwMode="auto">
          <a:xfrm>
            <a:off x="0" y="3786190"/>
            <a:ext cx="4000496" cy="2928959"/>
            <a:chOff x="525" y="2483"/>
            <a:chExt cx="2068" cy="1378"/>
          </a:xfrm>
        </p:grpSpPr>
        <p:pic>
          <p:nvPicPr>
            <p:cNvPr id="11273" name="Picture 9"/>
            <p:cNvPicPr>
              <a:picLocks noChangeAspect="1" noChangeArrowheads="1"/>
            </p:cNvPicPr>
            <p:nvPr/>
          </p:nvPicPr>
          <p:blipFill>
            <a:blip r:embed="rId4" cstate="print"/>
            <a:srcRect/>
            <a:stretch>
              <a:fillRect/>
            </a:stretch>
          </p:blipFill>
          <p:spPr bwMode="auto">
            <a:xfrm>
              <a:off x="525" y="2483"/>
              <a:ext cx="2069" cy="1379"/>
            </a:xfrm>
            <a:prstGeom prst="rect">
              <a:avLst/>
            </a:prstGeom>
            <a:noFill/>
            <a:ln w="9525">
              <a:noFill/>
              <a:round/>
              <a:headEnd/>
              <a:tailEnd/>
            </a:ln>
          </p:spPr>
        </p:pic>
        <p:sp>
          <p:nvSpPr>
            <p:cNvPr id="11274" name="Text Box 10"/>
            <p:cNvSpPr txBox="1">
              <a:spLocks noChangeArrowheads="1"/>
            </p:cNvSpPr>
            <p:nvPr/>
          </p:nvSpPr>
          <p:spPr bwMode="auto">
            <a:xfrm>
              <a:off x="525" y="2483"/>
              <a:ext cx="2069" cy="1379"/>
            </a:xfrm>
            <a:prstGeom prst="rect">
              <a:avLst/>
            </a:prstGeom>
            <a:noFill/>
            <a:ln w="9525">
              <a:noFill/>
              <a:round/>
              <a:headEnd/>
              <a:tailEnd/>
            </a:ln>
          </p:spPr>
          <p:txBody>
            <a:bodyPr wrap="none" anchor="ctr"/>
            <a:lstStyle/>
            <a:p>
              <a:endParaRPr lang="th-TH"/>
            </a:p>
          </p:txBody>
        </p:sp>
      </p:grpSp>
      <p:grpSp>
        <p:nvGrpSpPr>
          <p:cNvPr id="4" name="Group 11"/>
          <p:cNvGrpSpPr>
            <a:grpSpLocks/>
          </p:cNvGrpSpPr>
          <p:nvPr/>
        </p:nvGrpSpPr>
        <p:grpSpPr bwMode="auto">
          <a:xfrm>
            <a:off x="0" y="1214422"/>
            <a:ext cx="4000496" cy="2857520"/>
            <a:chOff x="3016" y="2478"/>
            <a:chExt cx="2068" cy="1378"/>
          </a:xfrm>
        </p:grpSpPr>
        <p:pic>
          <p:nvPicPr>
            <p:cNvPr id="11271" name="Picture 12"/>
            <p:cNvPicPr>
              <a:picLocks noChangeAspect="1" noChangeArrowheads="1"/>
            </p:cNvPicPr>
            <p:nvPr/>
          </p:nvPicPr>
          <p:blipFill>
            <a:blip r:embed="rId5" cstate="print"/>
            <a:srcRect/>
            <a:stretch>
              <a:fillRect/>
            </a:stretch>
          </p:blipFill>
          <p:spPr bwMode="auto">
            <a:xfrm>
              <a:off x="3016" y="2478"/>
              <a:ext cx="2069" cy="1379"/>
            </a:xfrm>
            <a:prstGeom prst="rect">
              <a:avLst/>
            </a:prstGeom>
            <a:noFill/>
            <a:ln w="9525">
              <a:noFill/>
              <a:round/>
              <a:headEnd/>
              <a:tailEnd/>
            </a:ln>
          </p:spPr>
        </p:pic>
        <p:sp>
          <p:nvSpPr>
            <p:cNvPr id="11272" name="Text Box 13"/>
            <p:cNvSpPr txBox="1">
              <a:spLocks noChangeArrowheads="1"/>
            </p:cNvSpPr>
            <p:nvPr/>
          </p:nvSpPr>
          <p:spPr bwMode="auto">
            <a:xfrm>
              <a:off x="3016" y="2478"/>
              <a:ext cx="2069" cy="1379"/>
            </a:xfrm>
            <a:prstGeom prst="rect">
              <a:avLst/>
            </a:prstGeom>
            <a:noFill/>
            <a:ln w="9525">
              <a:noFill/>
              <a:round/>
              <a:headEnd/>
              <a:tailEnd/>
            </a:ln>
          </p:spPr>
          <p:txBody>
            <a:bodyPr wrap="none" anchor="ctr"/>
            <a:lstStyle/>
            <a:p>
              <a:endParaRPr lang="th-TH"/>
            </a:p>
          </p:txBody>
        </p:sp>
      </p:grpSp>
      <p:sp>
        <p:nvSpPr>
          <p:cNvPr id="15" name="TextBox 14"/>
          <p:cNvSpPr txBox="1"/>
          <p:nvPr/>
        </p:nvSpPr>
        <p:spPr>
          <a:xfrm>
            <a:off x="4286248" y="4929198"/>
            <a:ext cx="4572032" cy="523220"/>
          </a:xfrm>
          <a:prstGeom prst="rect">
            <a:avLst/>
          </a:prstGeom>
          <a:noFill/>
        </p:spPr>
        <p:txBody>
          <a:bodyPr wrap="square" rtlCol="0">
            <a:spAutoFit/>
          </a:bodyPr>
          <a:lstStyle/>
          <a:p>
            <a:r>
              <a:rPr lang="en-US" dirty="0" smtClean="0"/>
              <a:t>Pictures courtesy of LPN</a:t>
            </a:r>
            <a:endParaRPr lang="th-TH" dirty="0"/>
          </a:p>
        </p:txBody>
      </p:sp>
      <p:pic>
        <p:nvPicPr>
          <p:cNvPr id="13" name="Picture 12"/>
          <p:cNvPicPr>
            <a:picLocks noChangeAspect="1" noChangeArrowheads="1"/>
          </p:cNvPicPr>
          <p:nvPr/>
        </p:nvPicPr>
        <p:blipFill>
          <a:blip r:embed="rId6" cstate="print"/>
          <a:srcRect/>
          <a:stretch>
            <a:fillRect/>
          </a:stretch>
        </p:blipFill>
        <p:spPr bwMode="auto">
          <a:xfrm>
            <a:off x="4240259" y="3571876"/>
            <a:ext cx="4618021" cy="3214686"/>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571472" y="1571611"/>
          <a:ext cx="7929617" cy="4572033"/>
        </p:xfrm>
        <a:graphic>
          <a:graphicData uri="http://schemas.openxmlformats.org/drawingml/2006/table">
            <a:tbl>
              <a:tblPr/>
              <a:tblGrid>
                <a:gridCol w="2871484"/>
                <a:gridCol w="1229809"/>
                <a:gridCol w="1230774"/>
                <a:gridCol w="1230774"/>
                <a:gridCol w="1366776"/>
              </a:tblGrid>
              <a:tr h="656463">
                <a:tc>
                  <a:txBody>
                    <a:bodyPr/>
                    <a:lstStyle/>
                    <a:p>
                      <a:pPr algn="just">
                        <a:lnSpc>
                          <a:spcPct val="150000"/>
                        </a:lnSpc>
                        <a:spcBef>
                          <a:spcPts val="600"/>
                        </a:spcBef>
                        <a:spcAft>
                          <a:spcPts val="600"/>
                        </a:spcAft>
                      </a:pPr>
                      <a:endParaRPr lang="en-US" sz="2400" b="0" u="none" strike="noStrike"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Myanmar</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Cambodia</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Lao PDR</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1800" b="1" u="none" strike="noStrike" kern="50">
                          <a:solidFill>
                            <a:srgbClr val="000000"/>
                          </a:solidFill>
                          <a:latin typeface="Tahoma" pitchFamily="34" charset="0"/>
                          <a:ea typeface="Tahoma" pitchFamily="34" charset="0"/>
                          <a:cs typeface="Tahoma" pitchFamily="34" charset="0"/>
                        </a:rPr>
                        <a:t>Total</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4858">
                <a:tc>
                  <a:txBody>
                    <a:bodyPr/>
                    <a:lstStyle/>
                    <a:p>
                      <a:pPr algn="just">
                        <a:lnSpc>
                          <a:spcPct val="150000"/>
                        </a:lnSpc>
                        <a:spcBef>
                          <a:spcPts val="600"/>
                        </a:spcBef>
                        <a:spcAft>
                          <a:spcPts val="600"/>
                        </a:spcAft>
                      </a:pPr>
                      <a:r>
                        <a:rPr lang="en-US" sz="1800" b="0" u="sng" kern="50">
                          <a:solidFill>
                            <a:srgbClr val="000000"/>
                          </a:solidFill>
                          <a:latin typeface="Tahoma" pitchFamily="34" charset="0"/>
                          <a:ea typeface="Tahoma" pitchFamily="34" charset="0"/>
                          <a:cs typeface="Tahoma" pitchFamily="34" charset="0"/>
                        </a:rPr>
                        <a:t>Kindergarten</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11,543</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1,953</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915</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1" u="none" strike="noStrike" kern="50" dirty="0">
                          <a:solidFill>
                            <a:srgbClr val="FF0000"/>
                          </a:solidFill>
                          <a:latin typeface="Tahoma" pitchFamily="34" charset="0"/>
                          <a:ea typeface="Tahoma" pitchFamily="34" charset="0"/>
                          <a:cs typeface="Tahoma" pitchFamily="34" charset="0"/>
                        </a:rPr>
                        <a:t>14,411</a:t>
                      </a:r>
                      <a:endParaRPr lang="en-US" sz="2800" b="1" u="sng" kern="50" dirty="0">
                        <a:solidFill>
                          <a:srgbClr val="FF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3894">
                <a:tc>
                  <a:txBody>
                    <a:bodyPr/>
                    <a:lstStyle/>
                    <a:p>
                      <a:pPr algn="just">
                        <a:lnSpc>
                          <a:spcPct val="150000"/>
                        </a:lnSpc>
                        <a:spcBef>
                          <a:spcPts val="600"/>
                        </a:spcBef>
                        <a:spcAft>
                          <a:spcPts val="600"/>
                        </a:spcAft>
                      </a:pPr>
                      <a:r>
                        <a:rPr lang="en-US" sz="1800" b="0" u="sng" kern="50">
                          <a:solidFill>
                            <a:srgbClr val="000000"/>
                          </a:solidFill>
                          <a:latin typeface="Tahoma" pitchFamily="34" charset="0"/>
                          <a:ea typeface="Tahoma" pitchFamily="34" charset="0"/>
                          <a:cs typeface="Tahoma" pitchFamily="34" charset="0"/>
                        </a:rPr>
                        <a:t>Primary school</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32,228</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3,820</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2,245</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1" u="none" strike="noStrike" kern="50" dirty="0">
                          <a:solidFill>
                            <a:srgbClr val="FF0000"/>
                          </a:solidFill>
                          <a:latin typeface="Tahoma" pitchFamily="34" charset="0"/>
                          <a:ea typeface="Tahoma" pitchFamily="34" charset="0"/>
                          <a:cs typeface="Tahoma" pitchFamily="34" charset="0"/>
                        </a:rPr>
                        <a:t>38,293</a:t>
                      </a:r>
                      <a:endParaRPr lang="en-US" sz="2800" b="1" u="sng" kern="50" dirty="0">
                        <a:solidFill>
                          <a:srgbClr val="FF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6785">
                <a:tc>
                  <a:txBody>
                    <a:bodyPr/>
                    <a:lstStyle/>
                    <a:p>
                      <a:pPr algn="just">
                        <a:lnSpc>
                          <a:spcPct val="150000"/>
                        </a:lnSpc>
                        <a:spcBef>
                          <a:spcPts val="600"/>
                        </a:spcBef>
                        <a:spcAft>
                          <a:spcPts val="600"/>
                        </a:spcAft>
                      </a:pPr>
                      <a:r>
                        <a:rPr lang="en-US" sz="1800" b="0" u="sng" kern="50">
                          <a:solidFill>
                            <a:srgbClr val="000000"/>
                          </a:solidFill>
                          <a:latin typeface="Tahoma" pitchFamily="34" charset="0"/>
                          <a:ea typeface="Tahoma" pitchFamily="34" charset="0"/>
                          <a:cs typeface="Tahoma" pitchFamily="34" charset="0"/>
                        </a:rPr>
                        <a:t>Lower secondary school</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4,247</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637</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300</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1" u="none" strike="noStrike" kern="50" dirty="0">
                          <a:solidFill>
                            <a:srgbClr val="000000"/>
                          </a:solidFill>
                          <a:latin typeface="Tahoma" pitchFamily="34" charset="0"/>
                          <a:ea typeface="Tahoma" pitchFamily="34" charset="0"/>
                          <a:cs typeface="Tahoma" pitchFamily="34" charset="0"/>
                        </a:rPr>
                        <a:t>5,184</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6785">
                <a:tc>
                  <a:txBody>
                    <a:bodyPr/>
                    <a:lstStyle/>
                    <a:p>
                      <a:pPr algn="just">
                        <a:lnSpc>
                          <a:spcPct val="150000"/>
                        </a:lnSpc>
                        <a:spcBef>
                          <a:spcPts val="600"/>
                        </a:spcBef>
                        <a:spcAft>
                          <a:spcPts val="600"/>
                        </a:spcAft>
                      </a:pPr>
                      <a:r>
                        <a:rPr lang="en-US" sz="1800" b="0" u="sng" kern="50">
                          <a:solidFill>
                            <a:srgbClr val="000000"/>
                          </a:solidFill>
                          <a:latin typeface="Tahoma" pitchFamily="34" charset="0"/>
                          <a:ea typeface="Tahoma" pitchFamily="34" charset="0"/>
                          <a:cs typeface="Tahoma" pitchFamily="34" charset="0"/>
                        </a:rPr>
                        <a:t>Upper secondary school</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536</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170</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81</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1" u="none" strike="noStrike" kern="50" dirty="0">
                          <a:solidFill>
                            <a:srgbClr val="000000"/>
                          </a:solidFill>
                          <a:latin typeface="Tahoma" pitchFamily="34" charset="0"/>
                          <a:ea typeface="Tahoma" pitchFamily="34" charset="0"/>
                          <a:cs typeface="Tahoma" pitchFamily="34" charset="0"/>
                        </a:rPr>
                        <a:t>787</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6785">
                <a:tc>
                  <a:txBody>
                    <a:bodyPr/>
                    <a:lstStyle/>
                    <a:p>
                      <a:pPr algn="just">
                        <a:lnSpc>
                          <a:spcPct val="150000"/>
                        </a:lnSpc>
                        <a:spcBef>
                          <a:spcPts val="600"/>
                        </a:spcBef>
                        <a:spcAft>
                          <a:spcPts val="600"/>
                        </a:spcAft>
                      </a:pPr>
                      <a:r>
                        <a:rPr lang="en-US" sz="1800" b="0" u="sng" kern="50">
                          <a:solidFill>
                            <a:srgbClr val="000000"/>
                          </a:solidFill>
                          <a:latin typeface="Tahoma" pitchFamily="34" charset="0"/>
                          <a:ea typeface="Tahoma" pitchFamily="34" charset="0"/>
                          <a:cs typeface="Tahoma" pitchFamily="34" charset="0"/>
                        </a:rPr>
                        <a:t>Vocational school</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11</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0</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1" u="none" strike="noStrike" kern="50" dirty="0">
                          <a:solidFill>
                            <a:srgbClr val="000000"/>
                          </a:solidFill>
                          <a:latin typeface="Tahoma" pitchFamily="34" charset="0"/>
                          <a:ea typeface="Tahoma" pitchFamily="34" charset="0"/>
                          <a:cs typeface="Tahoma" pitchFamily="34" charset="0"/>
                        </a:rPr>
                        <a:t>12</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6463">
                <a:tc>
                  <a:txBody>
                    <a:bodyPr/>
                    <a:lstStyle/>
                    <a:p>
                      <a:pPr algn="just">
                        <a:lnSpc>
                          <a:spcPct val="150000"/>
                        </a:lnSpc>
                        <a:spcBef>
                          <a:spcPts val="600"/>
                        </a:spcBef>
                        <a:spcAft>
                          <a:spcPts val="600"/>
                        </a:spcAft>
                      </a:pPr>
                      <a:r>
                        <a:rPr lang="en-US" sz="2400" b="1" u="none" strike="noStrike" kern="50">
                          <a:solidFill>
                            <a:srgbClr val="000000"/>
                          </a:solidFill>
                          <a:latin typeface="Tahoma" pitchFamily="34" charset="0"/>
                          <a:ea typeface="Tahoma" pitchFamily="34" charset="0"/>
                          <a:cs typeface="Tahoma" pitchFamily="34" charset="0"/>
                        </a:rPr>
                        <a:t>Total</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2400" b="1" u="none" strike="noStrike" kern="50">
                          <a:solidFill>
                            <a:srgbClr val="000000"/>
                          </a:solidFill>
                          <a:latin typeface="Tahoma" pitchFamily="34" charset="0"/>
                          <a:ea typeface="Tahoma" pitchFamily="34" charset="0"/>
                          <a:cs typeface="Tahoma" pitchFamily="34" charset="0"/>
                        </a:rPr>
                        <a:t>48,565</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2400" b="1" u="none" strike="noStrike" kern="50">
                          <a:solidFill>
                            <a:srgbClr val="000000"/>
                          </a:solidFill>
                          <a:latin typeface="Tahoma" pitchFamily="34" charset="0"/>
                          <a:ea typeface="Tahoma" pitchFamily="34" charset="0"/>
                          <a:cs typeface="Tahoma" pitchFamily="34" charset="0"/>
                        </a:rPr>
                        <a:t>6,580</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2400" b="1" u="none" strike="noStrike" kern="50">
                          <a:solidFill>
                            <a:srgbClr val="000000"/>
                          </a:solidFill>
                          <a:latin typeface="Tahoma" pitchFamily="34" charset="0"/>
                          <a:ea typeface="Tahoma" pitchFamily="34" charset="0"/>
                          <a:cs typeface="Tahoma" pitchFamily="34" charset="0"/>
                        </a:rPr>
                        <a:t>3,542</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2400" b="1" u="none" strike="noStrike" kern="50" dirty="0">
                          <a:solidFill>
                            <a:srgbClr val="000000"/>
                          </a:solidFill>
                          <a:latin typeface="Tahoma" pitchFamily="34" charset="0"/>
                          <a:ea typeface="Tahoma" pitchFamily="34" charset="0"/>
                          <a:cs typeface="Tahoma" pitchFamily="34" charset="0"/>
                        </a:rPr>
                        <a:t>58,687</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TextBox 2"/>
          <p:cNvSpPr txBox="1"/>
          <p:nvPr/>
        </p:nvSpPr>
        <p:spPr>
          <a:xfrm>
            <a:off x="285720" y="71414"/>
            <a:ext cx="8501122" cy="1384995"/>
          </a:xfrm>
          <a:prstGeom prst="rect">
            <a:avLst/>
          </a:prstGeom>
          <a:noFill/>
        </p:spPr>
        <p:txBody>
          <a:bodyPr wrap="square" rtlCol="0">
            <a:spAutoFit/>
          </a:bodyPr>
          <a:lstStyle/>
          <a:p>
            <a:r>
              <a:rPr lang="en-US" b="1" dirty="0" smtClean="0"/>
              <a:t>Number of migrants’ children in Thai schools by nationalities 2011 academic year</a:t>
            </a:r>
            <a:endParaRPr lang="en-US" b="1" u="sng" dirty="0" smtClean="0"/>
          </a:p>
          <a:p>
            <a:endParaRPr lang="th-TH"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00108"/>
            <a:ext cx="9144000" cy="5643602"/>
          </a:xfrm>
        </p:spPr>
        <p:txBody>
          <a:bodyPr>
            <a:normAutofit lnSpcReduction="10000"/>
          </a:bodyPr>
          <a:lstStyle/>
          <a:p>
            <a:pPr marL="624078" indent="-514350">
              <a:buFont typeface="+mj-lt"/>
              <a:buAutoNum type="arabicPeriod"/>
            </a:pPr>
            <a:r>
              <a:rPr lang="en-US" dirty="0" smtClean="0"/>
              <a:t>Still a large number of MWs from CLM/V to Thailand;</a:t>
            </a:r>
          </a:p>
          <a:p>
            <a:pPr marL="624078" indent="-514350">
              <a:buFont typeface="+mj-lt"/>
              <a:buAutoNum type="arabicPeriod"/>
            </a:pPr>
            <a:r>
              <a:rPr lang="en-US" dirty="0" smtClean="0"/>
              <a:t>MWs from </a:t>
            </a:r>
            <a:r>
              <a:rPr lang="en-US" dirty="0" smtClean="0">
                <a:solidFill>
                  <a:srgbClr val="FF0000"/>
                </a:solidFill>
              </a:rPr>
              <a:t>Vietnam</a:t>
            </a:r>
            <a:r>
              <a:rPr lang="en-US" dirty="0" smtClean="0"/>
              <a:t> to Thailand is increasing not only the illegal but also the legal;</a:t>
            </a:r>
          </a:p>
          <a:p>
            <a:pPr marL="624078" indent="-514350">
              <a:buFont typeface="+mj-lt"/>
              <a:buAutoNum type="arabicPeriod"/>
            </a:pPr>
            <a:r>
              <a:rPr lang="en-US" dirty="0" smtClean="0"/>
              <a:t>Thailand will need MWs in the near future depending on its structural change and development process of CLM/V;</a:t>
            </a:r>
          </a:p>
          <a:p>
            <a:pPr marL="624078" indent="-514350">
              <a:buFont typeface="+mj-lt"/>
              <a:buAutoNum type="arabicPeriod"/>
            </a:pPr>
            <a:r>
              <a:rPr lang="en-US" dirty="0" smtClean="0">
                <a:solidFill>
                  <a:srgbClr val="FF0000"/>
                </a:solidFill>
              </a:rPr>
              <a:t>Skill structure </a:t>
            </a:r>
            <a:r>
              <a:rPr lang="en-US" dirty="0" smtClean="0"/>
              <a:t>is changing to more skilled than manual </a:t>
            </a:r>
            <a:r>
              <a:rPr lang="en-US" dirty="0" err="1" smtClean="0"/>
              <a:t>labour</a:t>
            </a:r>
            <a:r>
              <a:rPr lang="en-US" dirty="0" smtClean="0"/>
              <a:t>, more women than men in domestic work; </a:t>
            </a:r>
          </a:p>
          <a:p>
            <a:pPr marL="624078" indent="-514350">
              <a:buAutoNum type="arabicPeriod"/>
            </a:pPr>
            <a:r>
              <a:rPr lang="en-US" dirty="0" smtClean="0">
                <a:solidFill>
                  <a:srgbClr val="FF0000"/>
                </a:solidFill>
              </a:rPr>
              <a:t>Lack of data </a:t>
            </a:r>
            <a:r>
              <a:rPr lang="en-US" dirty="0" smtClean="0"/>
              <a:t>on number and details of MWs because a large number of MWs are undocumented; yet, even with data on NV and MOU, no detailed breakdown s are available;</a:t>
            </a:r>
          </a:p>
          <a:p>
            <a:pPr marL="624078" indent="-514350">
              <a:buAutoNum type="arabicPeriod"/>
            </a:pPr>
            <a:endParaRPr lang="th-TH" dirty="0"/>
          </a:p>
        </p:txBody>
      </p:sp>
      <p:sp>
        <p:nvSpPr>
          <p:cNvPr id="3" name="Title 2"/>
          <p:cNvSpPr>
            <a:spLocks noGrp="1"/>
          </p:cNvSpPr>
          <p:nvPr>
            <p:ph type="title"/>
          </p:nvPr>
        </p:nvSpPr>
        <p:spPr>
          <a:xfrm>
            <a:off x="0" y="0"/>
            <a:ext cx="9144000" cy="928670"/>
          </a:xfrm>
          <a:solidFill>
            <a:schemeClr val="accent2"/>
          </a:solidFill>
        </p:spPr>
        <p:txBody>
          <a:bodyPr/>
          <a:lstStyle/>
          <a:p>
            <a:r>
              <a:rPr lang="en-US" dirty="0" smtClean="0">
                <a:solidFill>
                  <a:schemeClr val="bg1"/>
                </a:solidFill>
              </a:rPr>
              <a:t>Concluding remarks</a:t>
            </a:r>
            <a:endParaRPr lang="th-TH" dirty="0">
              <a:solidFill>
                <a:schemeClr val="bg1"/>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00108"/>
            <a:ext cx="9144000" cy="5500726"/>
          </a:xfrm>
        </p:spPr>
        <p:txBody>
          <a:bodyPr>
            <a:normAutofit lnSpcReduction="10000"/>
          </a:bodyPr>
          <a:lstStyle/>
          <a:p>
            <a:pPr marL="624078" indent="-514350">
              <a:buNone/>
            </a:pPr>
            <a:r>
              <a:rPr lang="en-US" dirty="0" smtClean="0"/>
              <a:t>6. IOs, NGOs, have played key roles on MW issues, therefore their roles are imperative and need strong and sustainable supports;</a:t>
            </a:r>
          </a:p>
          <a:p>
            <a:pPr marL="624078" indent="-514350">
              <a:buNone/>
            </a:pPr>
            <a:r>
              <a:rPr lang="en-US" dirty="0" smtClean="0"/>
              <a:t>7. Living conditions of MWs in Thailand though not so bad is not so good, only legal MWs have rights to access social protection, health and education services but not undocumented MWs; MWs are subject to exploitation and extortion;</a:t>
            </a:r>
          </a:p>
          <a:p>
            <a:pPr marL="624078" indent="-514350">
              <a:buNone/>
            </a:pPr>
            <a:r>
              <a:rPr lang="en-US" dirty="0" smtClean="0"/>
              <a:t>8. Network access has improved (because of continued migration and scale and modern IT, MWs can connect to each other and are better informed about their peers);</a:t>
            </a:r>
          </a:p>
          <a:p>
            <a:pPr marL="624078" indent="-514350">
              <a:buNone/>
            </a:pPr>
            <a:r>
              <a:rPr lang="en-US" dirty="0" smtClean="0"/>
              <a:t>9. Sending countries are still mostly poor, probably except one;</a:t>
            </a:r>
          </a:p>
          <a:p>
            <a:pPr marL="624078" indent="-514350">
              <a:buNone/>
            </a:pPr>
            <a:endParaRPr lang="th-TH" dirty="0"/>
          </a:p>
        </p:txBody>
      </p:sp>
      <p:sp>
        <p:nvSpPr>
          <p:cNvPr id="3" name="Title 2"/>
          <p:cNvSpPr>
            <a:spLocks noGrp="1"/>
          </p:cNvSpPr>
          <p:nvPr>
            <p:ph type="title"/>
          </p:nvPr>
        </p:nvSpPr>
        <p:spPr>
          <a:xfrm>
            <a:off x="0" y="0"/>
            <a:ext cx="9144000" cy="928670"/>
          </a:xfrm>
          <a:solidFill>
            <a:schemeClr val="accent2"/>
          </a:solidFill>
        </p:spPr>
        <p:txBody>
          <a:bodyPr/>
          <a:lstStyle/>
          <a:p>
            <a:r>
              <a:rPr lang="en-US" dirty="0" smtClean="0">
                <a:solidFill>
                  <a:schemeClr val="bg1"/>
                </a:solidFill>
              </a:rPr>
              <a:t>Concluding remarks</a:t>
            </a:r>
            <a:endParaRPr lang="th-TH" dirty="0">
              <a:solidFill>
                <a:schemeClr val="bg1"/>
              </a:solidFill>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00108"/>
            <a:ext cx="9144000" cy="5214974"/>
          </a:xfrm>
        </p:spPr>
        <p:txBody>
          <a:bodyPr>
            <a:normAutofit/>
          </a:bodyPr>
          <a:lstStyle/>
          <a:p>
            <a:pPr marL="624078" indent="-514350">
              <a:buNone/>
            </a:pPr>
            <a:r>
              <a:rPr lang="en-US" dirty="0" smtClean="0"/>
              <a:t>10. Most returned  MWs have sent remittances and use them productively;</a:t>
            </a:r>
          </a:p>
          <a:p>
            <a:pPr marL="624078" indent="-514350">
              <a:buNone/>
            </a:pPr>
            <a:r>
              <a:rPr lang="en-US" dirty="0" smtClean="0"/>
              <a:t>11. Some MWs’ children have education in Thailand; many MWs benefits from health services in Thailand;</a:t>
            </a:r>
          </a:p>
          <a:p>
            <a:pPr marL="624078" indent="-514350">
              <a:buNone/>
            </a:pPr>
            <a:r>
              <a:rPr lang="en-US" dirty="0" smtClean="0"/>
              <a:t>12. Some of skill learned are useful, some are not if they do not migrate (over-qualified);</a:t>
            </a:r>
          </a:p>
          <a:p>
            <a:pPr marL="624078" indent="-514350">
              <a:buNone/>
            </a:pPr>
            <a:r>
              <a:rPr lang="en-US" dirty="0" smtClean="0"/>
              <a:t>13. Many MW become self-confident because of going abroad – experience.</a:t>
            </a:r>
          </a:p>
          <a:p>
            <a:pPr marL="624078" indent="-514350">
              <a:buNone/>
            </a:pPr>
            <a:r>
              <a:rPr lang="en-US" dirty="0" smtClean="0"/>
              <a:t>14. </a:t>
            </a:r>
            <a:r>
              <a:rPr lang="en-US" dirty="0" smtClean="0">
                <a:solidFill>
                  <a:srgbClr val="FF0000"/>
                </a:solidFill>
              </a:rPr>
              <a:t>AEC free flow of </a:t>
            </a:r>
            <a:r>
              <a:rPr lang="en-US" dirty="0" err="1" smtClean="0">
                <a:solidFill>
                  <a:srgbClr val="FF0000"/>
                </a:solidFill>
              </a:rPr>
              <a:t>labour</a:t>
            </a:r>
            <a:r>
              <a:rPr lang="en-US" dirty="0" smtClean="0">
                <a:solidFill>
                  <a:srgbClr val="FF0000"/>
                </a:solidFill>
              </a:rPr>
              <a:t> does not have implications on CLM low-skilled migrants.</a:t>
            </a:r>
          </a:p>
          <a:p>
            <a:pPr marL="624078" indent="-514350">
              <a:buNone/>
            </a:pPr>
            <a:endParaRPr lang="th-TH" dirty="0"/>
          </a:p>
        </p:txBody>
      </p:sp>
      <p:sp>
        <p:nvSpPr>
          <p:cNvPr id="3" name="Title 2"/>
          <p:cNvSpPr>
            <a:spLocks noGrp="1"/>
          </p:cNvSpPr>
          <p:nvPr>
            <p:ph type="title"/>
          </p:nvPr>
        </p:nvSpPr>
        <p:spPr>
          <a:xfrm>
            <a:off x="0" y="0"/>
            <a:ext cx="9144000" cy="928670"/>
          </a:xfrm>
          <a:solidFill>
            <a:schemeClr val="accent2"/>
          </a:solidFill>
        </p:spPr>
        <p:txBody>
          <a:bodyPr/>
          <a:lstStyle/>
          <a:p>
            <a:r>
              <a:rPr lang="en-US" dirty="0" smtClean="0">
                <a:solidFill>
                  <a:schemeClr val="bg1"/>
                </a:solidFill>
              </a:rPr>
              <a:t>Concluding remarks</a:t>
            </a:r>
            <a:endParaRPr lang="th-TH" dirty="0">
              <a:solidFill>
                <a:schemeClr val="bg1"/>
              </a:solidFill>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End Part 2 A (slide1-44)</a:t>
            </a:r>
            <a:endParaRPr lang="th-TH" dirty="0"/>
          </a:p>
        </p:txBody>
      </p:sp>
      <p:sp>
        <p:nvSpPr>
          <p:cNvPr id="5" name="Subtitle 4"/>
          <p:cNvSpPr>
            <a:spLocks noGrp="1"/>
          </p:cNvSpPr>
          <p:nvPr>
            <p:ph type="subTitle" idx="1"/>
          </p:nvPr>
        </p:nvSpPr>
        <p:spPr/>
        <p:txBody>
          <a:bodyPr/>
          <a:lstStyle/>
          <a:p>
            <a:endParaRPr lang="th-TH"/>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919472"/>
          </a:xfrm>
        </p:spPr>
        <p:txBody>
          <a:bodyPr>
            <a:normAutofit/>
          </a:bodyPr>
          <a:lstStyle/>
          <a:p>
            <a:r>
              <a:rPr lang="en-US" dirty="0" smtClean="0"/>
              <a:t>From </a:t>
            </a:r>
            <a:r>
              <a:rPr lang="en-US" dirty="0" smtClean="0">
                <a:solidFill>
                  <a:srgbClr val="FF0000"/>
                </a:solidFill>
              </a:rPr>
              <a:t>Myanmar</a:t>
            </a:r>
            <a:r>
              <a:rPr lang="en-US" dirty="0" smtClean="0"/>
              <a:t> mainly by land in various channels from </a:t>
            </a:r>
            <a:r>
              <a:rPr lang="en-US" dirty="0" err="1" smtClean="0">
                <a:solidFill>
                  <a:srgbClr val="FF0000"/>
                </a:solidFill>
              </a:rPr>
              <a:t>Chiangrai</a:t>
            </a:r>
            <a:r>
              <a:rPr lang="en-US" dirty="0" smtClean="0">
                <a:solidFill>
                  <a:srgbClr val="FF0000"/>
                </a:solidFill>
              </a:rPr>
              <a:t> through </a:t>
            </a:r>
            <a:r>
              <a:rPr lang="en-US" dirty="0" err="1" smtClean="0">
                <a:solidFill>
                  <a:srgbClr val="FF0000"/>
                </a:solidFill>
              </a:rPr>
              <a:t>Tak</a:t>
            </a:r>
            <a:r>
              <a:rPr lang="en-US" dirty="0" smtClean="0">
                <a:solidFill>
                  <a:srgbClr val="FF0000"/>
                </a:solidFill>
              </a:rPr>
              <a:t> and </a:t>
            </a:r>
            <a:r>
              <a:rPr lang="en-US" dirty="0" err="1" smtClean="0">
                <a:solidFill>
                  <a:srgbClr val="FF0000"/>
                </a:solidFill>
              </a:rPr>
              <a:t>Ranong</a:t>
            </a:r>
            <a:r>
              <a:rPr lang="en-US" dirty="0" smtClean="0">
                <a:solidFill>
                  <a:srgbClr val="FF0000"/>
                </a:solidFill>
              </a:rPr>
              <a:t>,</a:t>
            </a:r>
            <a:r>
              <a:rPr lang="en-US" dirty="0" smtClean="0"/>
              <a:t> through jungles and small river; a large number under arrangement of brokers;</a:t>
            </a:r>
          </a:p>
          <a:p>
            <a:r>
              <a:rPr lang="en-US" dirty="0" smtClean="0"/>
              <a:t>From </a:t>
            </a:r>
            <a:r>
              <a:rPr lang="en-US" dirty="0" smtClean="0">
                <a:solidFill>
                  <a:srgbClr val="FF0000"/>
                </a:solidFill>
              </a:rPr>
              <a:t>Cambodia</a:t>
            </a:r>
            <a:r>
              <a:rPr lang="en-US" dirty="0" smtClean="0"/>
              <a:t> by land through formal and informal check points and forest;</a:t>
            </a:r>
          </a:p>
          <a:p>
            <a:r>
              <a:rPr lang="en-US" dirty="0" smtClean="0"/>
              <a:t>From </a:t>
            </a:r>
            <a:r>
              <a:rPr lang="en-US" dirty="0" smtClean="0">
                <a:solidFill>
                  <a:srgbClr val="FF0000"/>
                </a:solidFill>
              </a:rPr>
              <a:t>Laos</a:t>
            </a:r>
            <a:r>
              <a:rPr lang="en-US" dirty="0" smtClean="0"/>
              <a:t> by Mekong River through formal and informal check points;</a:t>
            </a:r>
          </a:p>
          <a:p>
            <a:r>
              <a:rPr lang="en-US" dirty="0" smtClean="0"/>
              <a:t>Some CL migrants enter on their own  or through connection with relatives or friends.</a:t>
            </a:r>
            <a:endParaRPr lang="en-US" dirty="0"/>
          </a:p>
        </p:txBody>
      </p:sp>
      <p:sp>
        <p:nvSpPr>
          <p:cNvPr id="3" name="Slide Number Placeholder 2"/>
          <p:cNvSpPr>
            <a:spLocks noGrp="1"/>
          </p:cNvSpPr>
          <p:nvPr>
            <p:ph type="sldNum" sz="quarter" idx="12"/>
          </p:nvPr>
        </p:nvSpPr>
        <p:spPr/>
        <p:txBody>
          <a:bodyPr/>
          <a:lstStyle/>
          <a:p>
            <a:fld id="{A9651DD2-CAFE-446E-96ED-A05B6D0CCCDE}" type="slidenum">
              <a:rPr lang="en-US" smtClean="0">
                <a:solidFill>
                  <a:prstClr val="black"/>
                </a:solidFill>
              </a:rPr>
              <a:pPr/>
              <a:t>48</a:t>
            </a:fld>
            <a:endParaRPr lang="en-US">
              <a:solidFill>
                <a:prstClr val="black"/>
              </a:solidFill>
            </a:endParaRPr>
          </a:p>
        </p:txBody>
      </p:sp>
      <p:sp>
        <p:nvSpPr>
          <p:cNvPr id="4" name="Title 3"/>
          <p:cNvSpPr>
            <a:spLocks noGrp="1"/>
          </p:cNvSpPr>
          <p:nvPr>
            <p:ph type="title"/>
          </p:nvPr>
        </p:nvSpPr>
        <p:spPr/>
        <p:txBody>
          <a:bodyPr>
            <a:normAutofit/>
          </a:bodyPr>
          <a:lstStyle/>
          <a:p>
            <a:pPr algn="ctr"/>
            <a:r>
              <a:rPr lang="en-US" dirty="0" smtClean="0"/>
              <a:t>How illegal </a:t>
            </a:r>
            <a:r>
              <a:rPr lang="en-US" smtClean="0"/>
              <a:t>migrants come</a:t>
            </a:r>
            <a:endParaRPr lang="en-US"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3"/>
          <p:cNvSpPr>
            <a:spLocks noGrp="1"/>
          </p:cNvSpPr>
          <p:nvPr>
            <p:ph type="sldNum" sz="quarter" idx="12"/>
          </p:nvPr>
        </p:nvSpPr>
        <p:spPr/>
        <p:txBody>
          <a:bodyPr/>
          <a:lstStyle/>
          <a:p>
            <a:fld id="{AB74CA45-303A-4E3C-A58E-0CD4B18CBD25}" type="slidenum">
              <a:rPr lang="en-US">
                <a:solidFill>
                  <a:prstClr val="black"/>
                </a:solidFill>
              </a:rPr>
              <a:pPr/>
              <a:t>49</a:t>
            </a:fld>
            <a:endParaRPr lang="th-TH">
              <a:solidFill>
                <a:prstClr val="black"/>
              </a:solidFill>
            </a:endParaRPr>
          </a:p>
        </p:txBody>
      </p:sp>
      <p:pic>
        <p:nvPicPr>
          <p:cNvPr id="276482" name="Picture 2" descr="thailand-map"/>
          <p:cNvPicPr>
            <a:picLocks noChangeAspect="1" noChangeArrowheads="1"/>
          </p:cNvPicPr>
          <p:nvPr/>
        </p:nvPicPr>
        <p:blipFill>
          <a:blip r:embed="rId2" cstate="print"/>
          <a:srcRect/>
          <a:stretch>
            <a:fillRect/>
          </a:stretch>
        </p:blipFill>
        <p:spPr bwMode="auto">
          <a:xfrm>
            <a:off x="228600" y="228600"/>
            <a:ext cx="3886200" cy="6400800"/>
          </a:xfrm>
          <a:prstGeom prst="rect">
            <a:avLst/>
          </a:prstGeom>
          <a:noFill/>
        </p:spPr>
      </p:pic>
      <p:sp>
        <p:nvSpPr>
          <p:cNvPr id="276485" name="Text Box 5"/>
          <p:cNvSpPr txBox="1">
            <a:spLocks noChangeArrowheads="1"/>
          </p:cNvSpPr>
          <p:nvPr/>
        </p:nvSpPr>
        <p:spPr bwMode="auto">
          <a:xfrm>
            <a:off x="4267200" y="152400"/>
            <a:ext cx="4343400" cy="923330"/>
          </a:xfrm>
          <a:prstGeom prst="rect">
            <a:avLst/>
          </a:prstGeom>
          <a:noFill/>
          <a:ln w="9525">
            <a:noFill/>
            <a:miter lim="800000"/>
            <a:headEnd/>
            <a:tailEnd/>
          </a:ln>
          <a:effectLst/>
        </p:spPr>
        <p:txBody>
          <a:bodyPr>
            <a:spAutoFit/>
          </a:bodyPr>
          <a:lstStyle/>
          <a:p>
            <a:pPr eaLnBrk="0" hangingPunct="0">
              <a:spcBef>
                <a:spcPct val="50000"/>
              </a:spcBef>
              <a:buFontTx/>
              <a:buChar char="•"/>
            </a:pPr>
            <a:r>
              <a:rPr lang="en-US" sz="1800" b="1" dirty="0" smtClean="0">
                <a:solidFill>
                  <a:prstClr val="black"/>
                </a:solidFill>
                <a:latin typeface="Arial Unicode MS" pitchFamily="34" charset="-128"/>
                <a:ea typeface="Arial Unicode MS" pitchFamily="34" charset="-128"/>
                <a:cs typeface="Cordia New" pitchFamily="34" charset="-34"/>
              </a:rPr>
              <a:t>From Myanmar: a </a:t>
            </a:r>
            <a:r>
              <a:rPr lang="en-US" sz="1800" b="1" dirty="0">
                <a:solidFill>
                  <a:prstClr val="black"/>
                </a:solidFill>
                <a:latin typeface="Arial Unicode MS" pitchFamily="34" charset="-128"/>
                <a:ea typeface="Arial Unicode MS" pitchFamily="34" charset="-128"/>
                <a:cs typeface="Cordia New" pitchFamily="34" charset="-34"/>
              </a:rPr>
              <a:t>long border of about </a:t>
            </a:r>
            <a:r>
              <a:rPr lang="en-US" sz="1800" b="1" dirty="0" smtClean="0">
                <a:solidFill>
                  <a:srgbClr val="FF0000"/>
                </a:solidFill>
                <a:latin typeface="Arial Unicode MS" pitchFamily="34" charset="-128"/>
                <a:ea typeface="Arial Unicode MS" pitchFamily="34" charset="-128"/>
                <a:cs typeface="Cordia New" pitchFamily="34" charset="-34"/>
              </a:rPr>
              <a:t>1,960</a:t>
            </a:r>
            <a:r>
              <a:rPr lang="en-US" sz="1800" b="1" dirty="0" smtClean="0">
                <a:solidFill>
                  <a:prstClr val="black"/>
                </a:solidFill>
                <a:latin typeface="Arial Unicode MS" pitchFamily="34" charset="-128"/>
                <a:ea typeface="Arial Unicode MS" pitchFamily="34" charset="-128"/>
                <a:cs typeface="Cordia New" pitchFamily="34" charset="-34"/>
              </a:rPr>
              <a:t> </a:t>
            </a:r>
            <a:r>
              <a:rPr lang="en-US" sz="1800" b="1" dirty="0">
                <a:solidFill>
                  <a:prstClr val="black"/>
                </a:solidFill>
                <a:latin typeface="Arial Unicode MS" pitchFamily="34" charset="-128"/>
                <a:ea typeface="Arial Unicode MS" pitchFamily="34" charset="-128"/>
                <a:cs typeface="Cordia New" pitchFamily="34" charset="-34"/>
              </a:rPr>
              <a:t>kilometers with </a:t>
            </a:r>
            <a:r>
              <a:rPr lang="en-US" sz="1800" b="1" dirty="0" smtClean="0">
                <a:solidFill>
                  <a:prstClr val="black"/>
                </a:solidFill>
                <a:latin typeface="Arial Unicode MS" pitchFamily="34" charset="-128"/>
                <a:ea typeface="Arial Unicode MS" pitchFamily="34" charset="-128"/>
                <a:cs typeface="Cordia New" pitchFamily="34" charset="-34"/>
              </a:rPr>
              <a:t>Myanmar, </a:t>
            </a:r>
            <a:r>
              <a:rPr lang="en-US" sz="1800" b="1" dirty="0">
                <a:solidFill>
                  <a:prstClr val="black"/>
                </a:solidFill>
                <a:latin typeface="Arial Unicode MS" pitchFamily="34" charset="-128"/>
                <a:ea typeface="Arial Unicode MS" pitchFamily="34" charset="-128"/>
                <a:cs typeface="Cordia New" pitchFamily="34" charset="-34"/>
              </a:rPr>
              <a:t>from Chiang </a:t>
            </a:r>
            <a:r>
              <a:rPr lang="en-US" sz="1800" b="1" dirty="0" err="1">
                <a:solidFill>
                  <a:prstClr val="black"/>
                </a:solidFill>
                <a:latin typeface="Arial Unicode MS" pitchFamily="34" charset="-128"/>
                <a:ea typeface="Arial Unicode MS" pitchFamily="34" charset="-128"/>
                <a:cs typeface="Cordia New" pitchFamily="34" charset="-34"/>
              </a:rPr>
              <a:t>Rai</a:t>
            </a:r>
            <a:r>
              <a:rPr lang="en-US" sz="1800" b="1" dirty="0">
                <a:solidFill>
                  <a:prstClr val="black"/>
                </a:solidFill>
                <a:latin typeface="Arial Unicode MS" pitchFamily="34" charset="-128"/>
                <a:ea typeface="Arial Unicode MS" pitchFamily="34" charset="-128"/>
                <a:cs typeface="Cordia New" pitchFamily="34" charset="-34"/>
              </a:rPr>
              <a:t> to </a:t>
            </a:r>
            <a:r>
              <a:rPr lang="en-US" sz="1800" b="1" dirty="0" err="1" smtClean="0">
                <a:solidFill>
                  <a:prstClr val="black"/>
                </a:solidFill>
                <a:latin typeface="Arial Unicode MS" pitchFamily="34" charset="-128"/>
                <a:ea typeface="Arial Unicode MS" pitchFamily="34" charset="-128"/>
                <a:cs typeface="Cordia New" pitchFamily="34" charset="-34"/>
              </a:rPr>
              <a:t>Ranong</a:t>
            </a:r>
            <a:r>
              <a:rPr lang="en-US" sz="1800" dirty="0" smtClean="0">
                <a:solidFill>
                  <a:prstClr val="black"/>
                </a:solidFill>
                <a:latin typeface="Arial Unicode MS" pitchFamily="34" charset="-128"/>
                <a:ea typeface="Arial Unicode MS" pitchFamily="34" charset="-128"/>
                <a:cs typeface="Cordia New" pitchFamily="34" charset="-34"/>
              </a:rPr>
              <a:t>.</a:t>
            </a:r>
            <a:r>
              <a:rPr lang="en-US" sz="1800" dirty="0" smtClean="0">
                <a:solidFill>
                  <a:prstClr val="white"/>
                </a:solidFill>
                <a:latin typeface="Arial Unicode MS" pitchFamily="34" charset="-128"/>
                <a:ea typeface="Arial Unicode MS" pitchFamily="34" charset="-128"/>
                <a:cs typeface="Cordia New" pitchFamily="34" charset="-34"/>
              </a:rPr>
              <a:t> </a:t>
            </a:r>
            <a:endParaRPr lang="en-US" sz="1800" dirty="0">
              <a:solidFill>
                <a:prstClr val="white"/>
              </a:solidFill>
              <a:latin typeface="Arial Unicode MS" pitchFamily="34" charset="-128"/>
              <a:ea typeface="Arial Unicode MS" pitchFamily="34" charset="-128"/>
              <a:cs typeface="Cordia New" pitchFamily="34" charset="-34"/>
            </a:endParaRPr>
          </a:p>
        </p:txBody>
      </p:sp>
      <p:cxnSp>
        <p:nvCxnSpPr>
          <p:cNvPr id="276488" name="AutoShape 8"/>
          <p:cNvCxnSpPr>
            <a:cxnSpLocks noChangeShapeType="1"/>
            <a:stCxn id="0" idx="0"/>
            <a:endCxn id="0" idx="0"/>
          </p:cNvCxnSpPr>
          <p:nvPr/>
        </p:nvCxnSpPr>
        <p:spPr bwMode="auto">
          <a:xfrm rot="5400000" flipV="1">
            <a:off x="2171700" y="228600"/>
            <a:ext cx="1588" cy="1588"/>
          </a:xfrm>
          <a:prstGeom prst="curvedConnector3">
            <a:avLst>
              <a:gd name="adj1" fmla="val -14400000"/>
            </a:avLst>
          </a:prstGeom>
          <a:noFill/>
          <a:ln w="9525">
            <a:solidFill>
              <a:schemeClr val="tx1"/>
            </a:solidFill>
            <a:round/>
            <a:headEnd/>
            <a:tailEnd/>
          </a:ln>
          <a:effectLst/>
        </p:spPr>
      </p:cxnSp>
      <p:cxnSp>
        <p:nvCxnSpPr>
          <p:cNvPr id="276489" name="AutoShape 9"/>
          <p:cNvCxnSpPr>
            <a:cxnSpLocks noChangeShapeType="1"/>
            <a:stCxn id="0" idx="0"/>
            <a:endCxn id="0" idx="0"/>
          </p:cNvCxnSpPr>
          <p:nvPr/>
        </p:nvCxnSpPr>
        <p:spPr bwMode="auto">
          <a:xfrm rot="5400000" flipV="1">
            <a:off x="2171700" y="228600"/>
            <a:ext cx="1588" cy="1588"/>
          </a:xfrm>
          <a:prstGeom prst="curvedConnector3">
            <a:avLst>
              <a:gd name="adj1" fmla="val -14400000"/>
            </a:avLst>
          </a:prstGeom>
          <a:noFill/>
          <a:ln w="9525">
            <a:solidFill>
              <a:schemeClr val="tx1"/>
            </a:solidFill>
            <a:round/>
            <a:headEnd/>
            <a:tailEnd/>
          </a:ln>
          <a:effectLst/>
        </p:spPr>
      </p:cxnSp>
      <p:cxnSp>
        <p:nvCxnSpPr>
          <p:cNvPr id="276490" name="AutoShape 10"/>
          <p:cNvCxnSpPr>
            <a:cxnSpLocks noChangeShapeType="1"/>
          </p:cNvCxnSpPr>
          <p:nvPr/>
        </p:nvCxnSpPr>
        <p:spPr bwMode="auto">
          <a:xfrm rot="5400000" flipV="1">
            <a:off x="1524000" y="457200"/>
            <a:ext cx="1588" cy="1588"/>
          </a:xfrm>
          <a:prstGeom prst="curvedConnector3">
            <a:avLst>
              <a:gd name="adj1" fmla="val -14400000"/>
            </a:avLst>
          </a:prstGeom>
          <a:noFill/>
          <a:ln w="9525">
            <a:solidFill>
              <a:schemeClr val="tx1"/>
            </a:solidFill>
            <a:round/>
            <a:headEnd/>
            <a:tailEnd/>
          </a:ln>
          <a:effectLst/>
        </p:spPr>
      </p:cxnSp>
      <p:sp>
        <p:nvSpPr>
          <p:cNvPr id="16" name="Freeform 15"/>
          <p:cNvSpPr/>
          <p:nvPr/>
        </p:nvSpPr>
        <p:spPr>
          <a:xfrm>
            <a:off x="800504" y="4191000"/>
            <a:ext cx="342495" cy="515911"/>
          </a:xfrm>
          <a:custGeom>
            <a:avLst/>
            <a:gdLst>
              <a:gd name="connsiteX0" fmla="*/ 23954 w 160508"/>
              <a:gd name="connsiteY0" fmla="*/ 239842 h 239842"/>
              <a:gd name="connsiteX1" fmla="*/ 68925 w 160508"/>
              <a:gd name="connsiteY1" fmla="*/ 209862 h 239842"/>
              <a:gd name="connsiteX2" fmla="*/ 128885 w 160508"/>
              <a:gd name="connsiteY2" fmla="*/ 134911 h 239842"/>
              <a:gd name="connsiteX3" fmla="*/ 158865 w 160508"/>
              <a:gd name="connsiteY3" fmla="*/ 29980 h 239842"/>
              <a:gd name="connsiteX4" fmla="*/ 158865 w 160508"/>
              <a:gd name="connsiteY4" fmla="*/ 0 h 23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0508" h="239842">
                <a:moveTo>
                  <a:pt x="23954" y="239842"/>
                </a:moveTo>
                <a:cubicBezTo>
                  <a:pt x="38944" y="229849"/>
                  <a:pt x="57670" y="223930"/>
                  <a:pt x="68925" y="209862"/>
                </a:cubicBezTo>
                <a:cubicBezTo>
                  <a:pt x="151679" y="106421"/>
                  <a:pt x="0" y="220837"/>
                  <a:pt x="128885" y="134911"/>
                </a:cubicBezTo>
                <a:cubicBezTo>
                  <a:pt x="140766" y="99267"/>
                  <a:pt x="152591" y="67627"/>
                  <a:pt x="158865" y="29980"/>
                </a:cubicBezTo>
                <a:cubicBezTo>
                  <a:pt x="160508" y="20123"/>
                  <a:pt x="158865" y="9993"/>
                  <a:pt x="158865" y="0"/>
                </a:cubicBezTo>
              </a:path>
            </a:pathLst>
          </a:cu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800">
              <a:solidFill>
                <a:prstClr val="black"/>
              </a:solidFill>
            </a:endParaRPr>
          </a:p>
        </p:txBody>
      </p:sp>
      <p:sp>
        <p:nvSpPr>
          <p:cNvPr id="17" name="Freeform 16"/>
          <p:cNvSpPr/>
          <p:nvPr/>
        </p:nvSpPr>
        <p:spPr>
          <a:xfrm>
            <a:off x="364760" y="314793"/>
            <a:ext cx="1134256" cy="4347148"/>
          </a:xfrm>
          <a:custGeom>
            <a:avLst/>
            <a:gdLst>
              <a:gd name="connsiteX0" fmla="*/ 1134256 w 1134256"/>
              <a:gd name="connsiteY0" fmla="*/ 0 h 4347148"/>
              <a:gd name="connsiteX1" fmla="*/ 1059306 w 1134256"/>
              <a:gd name="connsiteY1" fmla="*/ 44971 h 4347148"/>
              <a:gd name="connsiteX2" fmla="*/ 954374 w 1134256"/>
              <a:gd name="connsiteY2" fmla="*/ 29981 h 4347148"/>
              <a:gd name="connsiteX3" fmla="*/ 954374 w 1134256"/>
              <a:gd name="connsiteY3" fmla="*/ 89941 h 4347148"/>
              <a:gd name="connsiteX4" fmla="*/ 909404 w 1134256"/>
              <a:gd name="connsiteY4" fmla="*/ 104932 h 4347148"/>
              <a:gd name="connsiteX5" fmla="*/ 774492 w 1134256"/>
              <a:gd name="connsiteY5" fmla="*/ 104932 h 4347148"/>
              <a:gd name="connsiteX6" fmla="*/ 759502 w 1134256"/>
              <a:gd name="connsiteY6" fmla="*/ 194873 h 4347148"/>
              <a:gd name="connsiteX7" fmla="*/ 729522 w 1134256"/>
              <a:gd name="connsiteY7" fmla="*/ 224853 h 4347148"/>
              <a:gd name="connsiteX8" fmla="*/ 714532 w 1134256"/>
              <a:gd name="connsiteY8" fmla="*/ 254833 h 4347148"/>
              <a:gd name="connsiteX9" fmla="*/ 654571 w 1134256"/>
              <a:gd name="connsiteY9" fmla="*/ 254833 h 4347148"/>
              <a:gd name="connsiteX10" fmla="*/ 579620 w 1134256"/>
              <a:gd name="connsiteY10" fmla="*/ 254833 h 4347148"/>
              <a:gd name="connsiteX11" fmla="*/ 564630 w 1134256"/>
              <a:gd name="connsiteY11" fmla="*/ 284814 h 4347148"/>
              <a:gd name="connsiteX12" fmla="*/ 564630 w 1134256"/>
              <a:gd name="connsiteY12" fmla="*/ 329784 h 4347148"/>
              <a:gd name="connsiteX13" fmla="*/ 369758 w 1134256"/>
              <a:gd name="connsiteY13" fmla="*/ 329784 h 4347148"/>
              <a:gd name="connsiteX14" fmla="*/ 369758 w 1134256"/>
              <a:gd name="connsiteY14" fmla="*/ 239843 h 4347148"/>
              <a:gd name="connsiteX15" fmla="*/ 354768 w 1134256"/>
              <a:gd name="connsiteY15" fmla="*/ 239843 h 4347148"/>
              <a:gd name="connsiteX16" fmla="*/ 294807 w 1134256"/>
              <a:gd name="connsiteY16" fmla="*/ 239843 h 4347148"/>
              <a:gd name="connsiteX17" fmla="*/ 294807 w 1134256"/>
              <a:gd name="connsiteY17" fmla="*/ 359764 h 4347148"/>
              <a:gd name="connsiteX18" fmla="*/ 234847 w 1134256"/>
              <a:gd name="connsiteY18" fmla="*/ 464696 h 4347148"/>
              <a:gd name="connsiteX19" fmla="*/ 234847 w 1134256"/>
              <a:gd name="connsiteY19" fmla="*/ 509666 h 4347148"/>
              <a:gd name="connsiteX20" fmla="*/ 189876 w 1134256"/>
              <a:gd name="connsiteY20" fmla="*/ 554637 h 4347148"/>
              <a:gd name="connsiteX21" fmla="*/ 189876 w 1134256"/>
              <a:gd name="connsiteY21" fmla="*/ 614597 h 4347148"/>
              <a:gd name="connsiteX22" fmla="*/ 189876 w 1134256"/>
              <a:gd name="connsiteY22" fmla="*/ 704538 h 4347148"/>
              <a:gd name="connsiteX23" fmla="*/ 189876 w 1134256"/>
              <a:gd name="connsiteY23" fmla="*/ 779489 h 4347148"/>
              <a:gd name="connsiteX24" fmla="*/ 24984 w 1134256"/>
              <a:gd name="connsiteY24" fmla="*/ 779489 h 4347148"/>
              <a:gd name="connsiteX25" fmla="*/ 39974 w 1134256"/>
              <a:gd name="connsiteY25" fmla="*/ 899410 h 4347148"/>
              <a:gd name="connsiteX26" fmla="*/ 84945 w 1134256"/>
              <a:gd name="connsiteY26" fmla="*/ 899410 h 4347148"/>
              <a:gd name="connsiteX27" fmla="*/ 159896 w 1134256"/>
              <a:gd name="connsiteY27" fmla="*/ 959371 h 4347148"/>
              <a:gd name="connsiteX28" fmla="*/ 114925 w 1134256"/>
              <a:gd name="connsiteY28" fmla="*/ 1049312 h 4347148"/>
              <a:gd name="connsiteX29" fmla="*/ 234847 w 1134256"/>
              <a:gd name="connsiteY29" fmla="*/ 1124263 h 4347148"/>
              <a:gd name="connsiteX30" fmla="*/ 189876 w 1134256"/>
              <a:gd name="connsiteY30" fmla="*/ 1064302 h 4347148"/>
              <a:gd name="connsiteX31" fmla="*/ 174886 w 1134256"/>
              <a:gd name="connsiteY31" fmla="*/ 1124263 h 4347148"/>
              <a:gd name="connsiteX32" fmla="*/ 369758 w 1134256"/>
              <a:gd name="connsiteY32" fmla="*/ 1289155 h 4347148"/>
              <a:gd name="connsiteX33" fmla="*/ 369758 w 1134256"/>
              <a:gd name="connsiteY33" fmla="*/ 1409076 h 4347148"/>
              <a:gd name="connsiteX34" fmla="*/ 429719 w 1134256"/>
              <a:gd name="connsiteY34" fmla="*/ 1439056 h 4347148"/>
              <a:gd name="connsiteX35" fmla="*/ 489679 w 1134256"/>
              <a:gd name="connsiteY35" fmla="*/ 1454046 h 4347148"/>
              <a:gd name="connsiteX36" fmla="*/ 444709 w 1134256"/>
              <a:gd name="connsiteY36" fmla="*/ 1543987 h 4347148"/>
              <a:gd name="connsiteX37" fmla="*/ 489679 w 1134256"/>
              <a:gd name="connsiteY37" fmla="*/ 1588958 h 4347148"/>
              <a:gd name="connsiteX38" fmla="*/ 504670 w 1134256"/>
              <a:gd name="connsiteY38" fmla="*/ 1648918 h 4347148"/>
              <a:gd name="connsiteX39" fmla="*/ 564630 w 1134256"/>
              <a:gd name="connsiteY39" fmla="*/ 1693889 h 4347148"/>
              <a:gd name="connsiteX40" fmla="*/ 564630 w 1134256"/>
              <a:gd name="connsiteY40" fmla="*/ 1693889 h 4347148"/>
              <a:gd name="connsiteX41" fmla="*/ 564630 w 1134256"/>
              <a:gd name="connsiteY41" fmla="*/ 1708879 h 4347148"/>
              <a:gd name="connsiteX42" fmla="*/ 654571 w 1134256"/>
              <a:gd name="connsiteY42" fmla="*/ 1708879 h 4347148"/>
              <a:gd name="connsiteX43" fmla="*/ 654571 w 1134256"/>
              <a:gd name="connsiteY43" fmla="*/ 1798820 h 4347148"/>
              <a:gd name="connsiteX44" fmla="*/ 534650 w 1134256"/>
              <a:gd name="connsiteY44" fmla="*/ 1813810 h 4347148"/>
              <a:gd name="connsiteX45" fmla="*/ 504670 w 1134256"/>
              <a:gd name="connsiteY45" fmla="*/ 1948722 h 4347148"/>
              <a:gd name="connsiteX46" fmla="*/ 489679 w 1134256"/>
              <a:gd name="connsiteY46" fmla="*/ 2083633 h 4347148"/>
              <a:gd name="connsiteX47" fmla="*/ 504670 w 1134256"/>
              <a:gd name="connsiteY47" fmla="*/ 2113614 h 4347148"/>
              <a:gd name="connsiteX48" fmla="*/ 399738 w 1134256"/>
              <a:gd name="connsiteY48" fmla="*/ 2173574 h 4347148"/>
              <a:gd name="connsiteX49" fmla="*/ 369758 w 1134256"/>
              <a:gd name="connsiteY49" fmla="*/ 2188564 h 4347148"/>
              <a:gd name="connsiteX50" fmla="*/ 354768 w 1134256"/>
              <a:gd name="connsiteY50" fmla="*/ 2188564 h 4347148"/>
              <a:gd name="connsiteX51" fmla="*/ 354768 w 1134256"/>
              <a:gd name="connsiteY51" fmla="*/ 2188564 h 4347148"/>
              <a:gd name="connsiteX52" fmla="*/ 339778 w 1134256"/>
              <a:gd name="connsiteY52" fmla="*/ 2248525 h 4347148"/>
              <a:gd name="connsiteX53" fmla="*/ 339778 w 1134256"/>
              <a:gd name="connsiteY53" fmla="*/ 2278505 h 4347148"/>
              <a:gd name="connsiteX54" fmla="*/ 339778 w 1134256"/>
              <a:gd name="connsiteY54" fmla="*/ 2293496 h 4347148"/>
              <a:gd name="connsiteX55" fmla="*/ 339778 w 1134256"/>
              <a:gd name="connsiteY55" fmla="*/ 2323476 h 4347148"/>
              <a:gd name="connsiteX56" fmla="*/ 339778 w 1134256"/>
              <a:gd name="connsiteY56" fmla="*/ 2323476 h 4347148"/>
              <a:gd name="connsiteX57" fmla="*/ 339778 w 1134256"/>
              <a:gd name="connsiteY57" fmla="*/ 2353456 h 4347148"/>
              <a:gd name="connsiteX58" fmla="*/ 429719 w 1134256"/>
              <a:gd name="connsiteY58" fmla="*/ 2443397 h 4347148"/>
              <a:gd name="connsiteX59" fmla="*/ 429719 w 1134256"/>
              <a:gd name="connsiteY59" fmla="*/ 2443397 h 4347148"/>
              <a:gd name="connsiteX60" fmla="*/ 459699 w 1134256"/>
              <a:gd name="connsiteY60" fmla="*/ 2488368 h 4347148"/>
              <a:gd name="connsiteX61" fmla="*/ 459699 w 1134256"/>
              <a:gd name="connsiteY61" fmla="*/ 2488368 h 4347148"/>
              <a:gd name="connsiteX62" fmla="*/ 489679 w 1134256"/>
              <a:gd name="connsiteY62" fmla="*/ 2533338 h 4347148"/>
              <a:gd name="connsiteX63" fmla="*/ 594610 w 1134256"/>
              <a:gd name="connsiteY63" fmla="*/ 2548328 h 4347148"/>
              <a:gd name="connsiteX64" fmla="*/ 669561 w 1134256"/>
              <a:gd name="connsiteY64" fmla="*/ 2578309 h 4347148"/>
              <a:gd name="connsiteX65" fmla="*/ 744512 w 1134256"/>
              <a:gd name="connsiteY65" fmla="*/ 2788171 h 4347148"/>
              <a:gd name="connsiteX66" fmla="*/ 744512 w 1134256"/>
              <a:gd name="connsiteY66" fmla="*/ 2788171 h 4347148"/>
              <a:gd name="connsiteX67" fmla="*/ 759502 w 1134256"/>
              <a:gd name="connsiteY67" fmla="*/ 2848132 h 4347148"/>
              <a:gd name="connsiteX68" fmla="*/ 759502 w 1134256"/>
              <a:gd name="connsiteY68" fmla="*/ 2923082 h 4347148"/>
              <a:gd name="connsiteX69" fmla="*/ 759502 w 1134256"/>
              <a:gd name="connsiteY69" fmla="*/ 3043004 h 4347148"/>
              <a:gd name="connsiteX70" fmla="*/ 774492 w 1134256"/>
              <a:gd name="connsiteY70" fmla="*/ 3057994 h 4347148"/>
              <a:gd name="connsiteX71" fmla="*/ 744512 w 1134256"/>
              <a:gd name="connsiteY71" fmla="*/ 3132945 h 4347148"/>
              <a:gd name="connsiteX72" fmla="*/ 744512 w 1134256"/>
              <a:gd name="connsiteY72" fmla="*/ 3132945 h 4347148"/>
              <a:gd name="connsiteX73" fmla="*/ 759502 w 1134256"/>
              <a:gd name="connsiteY73" fmla="*/ 3192905 h 4347148"/>
              <a:gd name="connsiteX74" fmla="*/ 819463 w 1134256"/>
              <a:gd name="connsiteY74" fmla="*/ 3252866 h 4347148"/>
              <a:gd name="connsiteX75" fmla="*/ 834453 w 1134256"/>
              <a:gd name="connsiteY75" fmla="*/ 3372787 h 4347148"/>
              <a:gd name="connsiteX76" fmla="*/ 864433 w 1134256"/>
              <a:gd name="connsiteY76" fmla="*/ 3417758 h 4347148"/>
              <a:gd name="connsiteX77" fmla="*/ 969365 w 1134256"/>
              <a:gd name="connsiteY77" fmla="*/ 3567659 h 4347148"/>
              <a:gd name="connsiteX78" fmla="*/ 969365 w 1134256"/>
              <a:gd name="connsiteY78" fmla="*/ 3567659 h 4347148"/>
              <a:gd name="connsiteX79" fmla="*/ 969365 w 1134256"/>
              <a:gd name="connsiteY79" fmla="*/ 3582650 h 4347148"/>
              <a:gd name="connsiteX80" fmla="*/ 969365 w 1134256"/>
              <a:gd name="connsiteY80" fmla="*/ 3582650 h 4347148"/>
              <a:gd name="connsiteX81" fmla="*/ 909404 w 1134256"/>
              <a:gd name="connsiteY81" fmla="*/ 3702571 h 4347148"/>
              <a:gd name="connsiteX82" fmla="*/ 864433 w 1134256"/>
              <a:gd name="connsiteY82" fmla="*/ 3822492 h 4347148"/>
              <a:gd name="connsiteX83" fmla="*/ 849443 w 1134256"/>
              <a:gd name="connsiteY83" fmla="*/ 3882453 h 4347148"/>
              <a:gd name="connsiteX84" fmla="*/ 714532 w 1134256"/>
              <a:gd name="connsiteY84" fmla="*/ 3912433 h 4347148"/>
              <a:gd name="connsiteX85" fmla="*/ 639581 w 1134256"/>
              <a:gd name="connsiteY85" fmla="*/ 4092315 h 4347148"/>
              <a:gd name="connsiteX86" fmla="*/ 549640 w 1134256"/>
              <a:gd name="connsiteY86" fmla="*/ 4122296 h 4347148"/>
              <a:gd name="connsiteX87" fmla="*/ 474689 w 1134256"/>
              <a:gd name="connsiteY87" fmla="*/ 4347148 h 4347148"/>
              <a:gd name="connsiteX88" fmla="*/ 474689 w 1134256"/>
              <a:gd name="connsiteY88" fmla="*/ 4347148 h 434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1134256" h="4347148">
                <a:moveTo>
                  <a:pt x="1134256" y="0"/>
                </a:moveTo>
                <a:cubicBezTo>
                  <a:pt x="1111771" y="19987"/>
                  <a:pt x="1089286" y="39974"/>
                  <a:pt x="1059306" y="44971"/>
                </a:cubicBezTo>
                <a:cubicBezTo>
                  <a:pt x="1029326" y="49968"/>
                  <a:pt x="971863" y="22486"/>
                  <a:pt x="954374" y="29981"/>
                </a:cubicBezTo>
                <a:cubicBezTo>
                  <a:pt x="936885" y="37476"/>
                  <a:pt x="961869" y="77449"/>
                  <a:pt x="954374" y="89941"/>
                </a:cubicBezTo>
                <a:cubicBezTo>
                  <a:pt x="946879" y="102433"/>
                  <a:pt x="939384" y="102434"/>
                  <a:pt x="909404" y="104932"/>
                </a:cubicBezTo>
                <a:cubicBezTo>
                  <a:pt x="879424" y="107431"/>
                  <a:pt x="799476" y="89942"/>
                  <a:pt x="774492" y="104932"/>
                </a:cubicBezTo>
                <a:cubicBezTo>
                  <a:pt x="749508" y="119922"/>
                  <a:pt x="766997" y="174886"/>
                  <a:pt x="759502" y="194873"/>
                </a:cubicBezTo>
                <a:cubicBezTo>
                  <a:pt x="752007" y="214860"/>
                  <a:pt x="737017" y="214860"/>
                  <a:pt x="729522" y="224853"/>
                </a:cubicBezTo>
                <a:cubicBezTo>
                  <a:pt x="722027" y="234846"/>
                  <a:pt x="727024" y="249836"/>
                  <a:pt x="714532" y="254833"/>
                </a:cubicBezTo>
                <a:cubicBezTo>
                  <a:pt x="702040" y="259830"/>
                  <a:pt x="654571" y="254833"/>
                  <a:pt x="654571" y="254833"/>
                </a:cubicBezTo>
                <a:cubicBezTo>
                  <a:pt x="632086" y="254833"/>
                  <a:pt x="594610" y="249836"/>
                  <a:pt x="579620" y="254833"/>
                </a:cubicBezTo>
                <a:cubicBezTo>
                  <a:pt x="564630" y="259830"/>
                  <a:pt x="567128" y="272322"/>
                  <a:pt x="564630" y="284814"/>
                </a:cubicBezTo>
                <a:cubicBezTo>
                  <a:pt x="562132" y="297306"/>
                  <a:pt x="597109" y="322289"/>
                  <a:pt x="564630" y="329784"/>
                </a:cubicBezTo>
                <a:cubicBezTo>
                  <a:pt x="532151" y="337279"/>
                  <a:pt x="402237" y="344774"/>
                  <a:pt x="369758" y="329784"/>
                </a:cubicBezTo>
                <a:cubicBezTo>
                  <a:pt x="337279" y="314794"/>
                  <a:pt x="372256" y="254833"/>
                  <a:pt x="369758" y="239843"/>
                </a:cubicBezTo>
                <a:cubicBezTo>
                  <a:pt x="367260" y="224853"/>
                  <a:pt x="354768" y="239843"/>
                  <a:pt x="354768" y="239843"/>
                </a:cubicBezTo>
                <a:cubicBezTo>
                  <a:pt x="342276" y="239843"/>
                  <a:pt x="304801" y="219856"/>
                  <a:pt x="294807" y="239843"/>
                </a:cubicBezTo>
                <a:cubicBezTo>
                  <a:pt x="284814" y="259830"/>
                  <a:pt x="304800" y="322289"/>
                  <a:pt x="294807" y="359764"/>
                </a:cubicBezTo>
                <a:cubicBezTo>
                  <a:pt x="284814" y="397240"/>
                  <a:pt x="244840" y="439712"/>
                  <a:pt x="234847" y="464696"/>
                </a:cubicBezTo>
                <a:cubicBezTo>
                  <a:pt x="224854" y="489680"/>
                  <a:pt x="242342" y="494676"/>
                  <a:pt x="234847" y="509666"/>
                </a:cubicBezTo>
                <a:cubicBezTo>
                  <a:pt x="227352" y="524656"/>
                  <a:pt x="197371" y="537149"/>
                  <a:pt x="189876" y="554637"/>
                </a:cubicBezTo>
                <a:cubicBezTo>
                  <a:pt x="182381" y="572125"/>
                  <a:pt x="189876" y="614597"/>
                  <a:pt x="189876" y="614597"/>
                </a:cubicBezTo>
                <a:lnTo>
                  <a:pt x="189876" y="704538"/>
                </a:lnTo>
                <a:cubicBezTo>
                  <a:pt x="189876" y="732020"/>
                  <a:pt x="217358" y="766997"/>
                  <a:pt x="189876" y="779489"/>
                </a:cubicBezTo>
                <a:cubicBezTo>
                  <a:pt x="162394" y="791981"/>
                  <a:pt x="49968" y="759502"/>
                  <a:pt x="24984" y="779489"/>
                </a:cubicBezTo>
                <a:cubicBezTo>
                  <a:pt x="0" y="799476"/>
                  <a:pt x="29981" y="879423"/>
                  <a:pt x="39974" y="899410"/>
                </a:cubicBezTo>
                <a:cubicBezTo>
                  <a:pt x="49968" y="919397"/>
                  <a:pt x="64958" y="889417"/>
                  <a:pt x="84945" y="899410"/>
                </a:cubicBezTo>
                <a:cubicBezTo>
                  <a:pt x="104932" y="909404"/>
                  <a:pt x="154899" y="934387"/>
                  <a:pt x="159896" y="959371"/>
                </a:cubicBezTo>
                <a:cubicBezTo>
                  <a:pt x="164893" y="984355"/>
                  <a:pt x="102433" y="1021830"/>
                  <a:pt x="114925" y="1049312"/>
                </a:cubicBezTo>
                <a:cubicBezTo>
                  <a:pt x="127417" y="1076794"/>
                  <a:pt x="222355" y="1121765"/>
                  <a:pt x="234847" y="1124263"/>
                </a:cubicBezTo>
                <a:cubicBezTo>
                  <a:pt x="247339" y="1126761"/>
                  <a:pt x="199869" y="1064302"/>
                  <a:pt x="189876" y="1064302"/>
                </a:cubicBezTo>
                <a:cubicBezTo>
                  <a:pt x="179883" y="1064302"/>
                  <a:pt x="144906" y="1086787"/>
                  <a:pt x="174886" y="1124263"/>
                </a:cubicBezTo>
                <a:cubicBezTo>
                  <a:pt x="204866" y="1161739"/>
                  <a:pt x="337279" y="1241686"/>
                  <a:pt x="369758" y="1289155"/>
                </a:cubicBezTo>
                <a:cubicBezTo>
                  <a:pt x="402237" y="1336624"/>
                  <a:pt x="359765" y="1384093"/>
                  <a:pt x="369758" y="1409076"/>
                </a:cubicBezTo>
                <a:cubicBezTo>
                  <a:pt x="379752" y="1434060"/>
                  <a:pt x="409732" y="1431561"/>
                  <a:pt x="429719" y="1439056"/>
                </a:cubicBezTo>
                <a:cubicBezTo>
                  <a:pt x="449706" y="1446551"/>
                  <a:pt x="487181" y="1436558"/>
                  <a:pt x="489679" y="1454046"/>
                </a:cubicBezTo>
                <a:cubicBezTo>
                  <a:pt x="492177" y="1471535"/>
                  <a:pt x="444709" y="1521502"/>
                  <a:pt x="444709" y="1543987"/>
                </a:cubicBezTo>
                <a:cubicBezTo>
                  <a:pt x="444709" y="1566472"/>
                  <a:pt x="479686" y="1571470"/>
                  <a:pt x="489679" y="1588958"/>
                </a:cubicBezTo>
                <a:cubicBezTo>
                  <a:pt x="499672" y="1606446"/>
                  <a:pt x="492178" y="1631429"/>
                  <a:pt x="504670" y="1648918"/>
                </a:cubicBezTo>
                <a:cubicBezTo>
                  <a:pt x="517162" y="1666407"/>
                  <a:pt x="564630" y="1693889"/>
                  <a:pt x="564630" y="1693889"/>
                </a:cubicBezTo>
                <a:lnTo>
                  <a:pt x="564630" y="1693889"/>
                </a:lnTo>
                <a:cubicBezTo>
                  <a:pt x="564630" y="1696387"/>
                  <a:pt x="549640" y="1706381"/>
                  <a:pt x="564630" y="1708879"/>
                </a:cubicBezTo>
                <a:cubicBezTo>
                  <a:pt x="579620" y="1711377"/>
                  <a:pt x="639581" y="1693889"/>
                  <a:pt x="654571" y="1708879"/>
                </a:cubicBezTo>
                <a:cubicBezTo>
                  <a:pt x="669561" y="1723869"/>
                  <a:pt x="674558" y="1781332"/>
                  <a:pt x="654571" y="1798820"/>
                </a:cubicBezTo>
                <a:cubicBezTo>
                  <a:pt x="634584" y="1816308"/>
                  <a:pt x="559633" y="1788826"/>
                  <a:pt x="534650" y="1813810"/>
                </a:cubicBezTo>
                <a:cubicBezTo>
                  <a:pt x="509667" y="1838794"/>
                  <a:pt x="512165" y="1903752"/>
                  <a:pt x="504670" y="1948722"/>
                </a:cubicBezTo>
                <a:cubicBezTo>
                  <a:pt x="497175" y="1993692"/>
                  <a:pt x="489679" y="2056151"/>
                  <a:pt x="489679" y="2083633"/>
                </a:cubicBezTo>
                <a:cubicBezTo>
                  <a:pt x="489679" y="2111115"/>
                  <a:pt x="519660" y="2098624"/>
                  <a:pt x="504670" y="2113614"/>
                </a:cubicBezTo>
                <a:cubicBezTo>
                  <a:pt x="489680" y="2128604"/>
                  <a:pt x="422223" y="2161082"/>
                  <a:pt x="399738" y="2173574"/>
                </a:cubicBezTo>
                <a:cubicBezTo>
                  <a:pt x="377253" y="2186066"/>
                  <a:pt x="377253" y="2186066"/>
                  <a:pt x="369758" y="2188564"/>
                </a:cubicBezTo>
                <a:cubicBezTo>
                  <a:pt x="362263" y="2191062"/>
                  <a:pt x="354768" y="2188564"/>
                  <a:pt x="354768" y="2188564"/>
                </a:cubicBezTo>
                <a:lnTo>
                  <a:pt x="354768" y="2188564"/>
                </a:lnTo>
                <a:cubicBezTo>
                  <a:pt x="352270" y="2198558"/>
                  <a:pt x="342276" y="2233535"/>
                  <a:pt x="339778" y="2248525"/>
                </a:cubicBezTo>
                <a:cubicBezTo>
                  <a:pt x="337280" y="2263515"/>
                  <a:pt x="339778" y="2278505"/>
                  <a:pt x="339778" y="2278505"/>
                </a:cubicBezTo>
                <a:lnTo>
                  <a:pt x="339778" y="2293496"/>
                </a:lnTo>
                <a:lnTo>
                  <a:pt x="339778" y="2323476"/>
                </a:lnTo>
                <a:lnTo>
                  <a:pt x="339778" y="2323476"/>
                </a:lnTo>
                <a:cubicBezTo>
                  <a:pt x="339778" y="2328473"/>
                  <a:pt x="324788" y="2333469"/>
                  <a:pt x="339778" y="2353456"/>
                </a:cubicBezTo>
                <a:cubicBezTo>
                  <a:pt x="354768" y="2373443"/>
                  <a:pt x="429719" y="2443397"/>
                  <a:pt x="429719" y="2443397"/>
                </a:cubicBezTo>
                <a:lnTo>
                  <a:pt x="429719" y="2443397"/>
                </a:lnTo>
                <a:lnTo>
                  <a:pt x="459699" y="2488368"/>
                </a:lnTo>
                <a:lnTo>
                  <a:pt x="459699" y="2488368"/>
                </a:lnTo>
                <a:cubicBezTo>
                  <a:pt x="464696" y="2495863"/>
                  <a:pt x="467194" y="2523345"/>
                  <a:pt x="489679" y="2533338"/>
                </a:cubicBezTo>
                <a:cubicBezTo>
                  <a:pt x="512164" y="2543331"/>
                  <a:pt x="564630" y="2540833"/>
                  <a:pt x="594610" y="2548328"/>
                </a:cubicBezTo>
                <a:cubicBezTo>
                  <a:pt x="624590" y="2555823"/>
                  <a:pt x="644577" y="2538335"/>
                  <a:pt x="669561" y="2578309"/>
                </a:cubicBezTo>
                <a:cubicBezTo>
                  <a:pt x="694545" y="2618283"/>
                  <a:pt x="744512" y="2788171"/>
                  <a:pt x="744512" y="2788171"/>
                </a:cubicBezTo>
                <a:lnTo>
                  <a:pt x="744512" y="2788171"/>
                </a:lnTo>
                <a:cubicBezTo>
                  <a:pt x="747010" y="2798165"/>
                  <a:pt x="757004" y="2825647"/>
                  <a:pt x="759502" y="2848132"/>
                </a:cubicBezTo>
                <a:cubicBezTo>
                  <a:pt x="762000" y="2870617"/>
                  <a:pt x="759502" y="2923082"/>
                  <a:pt x="759502" y="2923082"/>
                </a:cubicBezTo>
                <a:cubicBezTo>
                  <a:pt x="759502" y="2955561"/>
                  <a:pt x="757004" y="3020519"/>
                  <a:pt x="759502" y="3043004"/>
                </a:cubicBezTo>
                <a:cubicBezTo>
                  <a:pt x="762000" y="3065489"/>
                  <a:pt x="776990" y="3043004"/>
                  <a:pt x="774492" y="3057994"/>
                </a:cubicBezTo>
                <a:cubicBezTo>
                  <a:pt x="771994" y="3072984"/>
                  <a:pt x="744512" y="3132945"/>
                  <a:pt x="744512" y="3132945"/>
                </a:cubicBezTo>
                <a:lnTo>
                  <a:pt x="744512" y="3132945"/>
                </a:lnTo>
                <a:cubicBezTo>
                  <a:pt x="747010" y="3142938"/>
                  <a:pt x="747010" y="3172918"/>
                  <a:pt x="759502" y="3192905"/>
                </a:cubicBezTo>
                <a:cubicBezTo>
                  <a:pt x="771994" y="3212892"/>
                  <a:pt x="806971" y="3222886"/>
                  <a:pt x="819463" y="3252866"/>
                </a:cubicBezTo>
                <a:cubicBezTo>
                  <a:pt x="831955" y="3282846"/>
                  <a:pt x="826958" y="3345305"/>
                  <a:pt x="834453" y="3372787"/>
                </a:cubicBezTo>
                <a:cubicBezTo>
                  <a:pt x="841948" y="3400269"/>
                  <a:pt x="841948" y="3385279"/>
                  <a:pt x="864433" y="3417758"/>
                </a:cubicBezTo>
                <a:cubicBezTo>
                  <a:pt x="886918" y="3450237"/>
                  <a:pt x="969365" y="3567659"/>
                  <a:pt x="969365" y="3567659"/>
                </a:cubicBezTo>
                <a:lnTo>
                  <a:pt x="969365" y="3567659"/>
                </a:lnTo>
                <a:lnTo>
                  <a:pt x="969365" y="3582650"/>
                </a:lnTo>
                <a:lnTo>
                  <a:pt x="969365" y="3582650"/>
                </a:lnTo>
                <a:cubicBezTo>
                  <a:pt x="959372" y="3602637"/>
                  <a:pt x="926893" y="3662597"/>
                  <a:pt x="909404" y="3702571"/>
                </a:cubicBezTo>
                <a:cubicBezTo>
                  <a:pt x="891915" y="3742545"/>
                  <a:pt x="874426" y="3792512"/>
                  <a:pt x="864433" y="3822492"/>
                </a:cubicBezTo>
                <a:cubicBezTo>
                  <a:pt x="854440" y="3852472"/>
                  <a:pt x="874427" y="3867463"/>
                  <a:pt x="849443" y="3882453"/>
                </a:cubicBezTo>
                <a:cubicBezTo>
                  <a:pt x="824460" y="3897443"/>
                  <a:pt x="749509" y="3877456"/>
                  <a:pt x="714532" y="3912433"/>
                </a:cubicBezTo>
                <a:cubicBezTo>
                  <a:pt x="679555" y="3947410"/>
                  <a:pt x="667063" y="4057338"/>
                  <a:pt x="639581" y="4092315"/>
                </a:cubicBezTo>
                <a:cubicBezTo>
                  <a:pt x="612099" y="4127292"/>
                  <a:pt x="577122" y="4079824"/>
                  <a:pt x="549640" y="4122296"/>
                </a:cubicBezTo>
                <a:cubicBezTo>
                  <a:pt x="522158" y="4164768"/>
                  <a:pt x="474689" y="4347148"/>
                  <a:pt x="474689" y="4347148"/>
                </a:cubicBezTo>
                <a:lnTo>
                  <a:pt x="474689" y="4347148"/>
                </a:lnTo>
              </a:path>
            </a:pathLst>
          </a:custGeom>
          <a:noFill/>
          <a:ln w="38100">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800">
              <a:solidFill>
                <a:prstClr val="black"/>
              </a:solidFill>
            </a:endParaRPr>
          </a:p>
        </p:txBody>
      </p:sp>
      <p:pic>
        <p:nvPicPr>
          <p:cNvPr id="20" name="Picture 3"/>
          <p:cNvPicPr>
            <a:picLocks noChangeAspect="1" noChangeArrowheads="1"/>
          </p:cNvPicPr>
          <p:nvPr/>
        </p:nvPicPr>
        <p:blipFill>
          <a:blip r:embed="rId3" cstate="print"/>
          <a:srcRect l="57358" t="62893" r="20000" b="8019"/>
          <a:stretch>
            <a:fillRect/>
          </a:stretch>
        </p:blipFill>
        <p:spPr bwMode="auto">
          <a:xfrm>
            <a:off x="4644654" y="4048590"/>
            <a:ext cx="3676135" cy="2667000"/>
          </a:xfrm>
          <a:prstGeom prst="rect">
            <a:avLst/>
          </a:prstGeom>
          <a:noFill/>
          <a:ln w="9525">
            <a:noFill/>
            <a:miter lim="800000"/>
            <a:headEnd/>
            <a:tailEnd/>
          </a:ln>
          <a:effectLst/>
        </p:spPr>
      </p:pic>
      <p:sp>
        <p:nvSpPr>
          <p:cNvPr id="21" name="Rectangle 20"/>
          <p:cNvSpPr/>
          <p:nvPr/>
        </p:nvSpPr>
        <p:spPr>
          <a:xfrm>
            <a:off x="4876800" y="6400800"/>
            <a:ext cx="3276600" cy="228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prstClr val="white"/>
                </a:solidFill>
              </a:rPr>
              <a:t>Crossing border in jungle</a:t>
            </a:r>
            <a:endParaRPr lang="en-US" sz="1800" dirty="0">
              <a:solidFill>
                <a:prstClr val="white"/>
              </a:solidFill>
            </a:endParaRPr>
          </a:p>
        </p:txBody>
      </p:sp>
      <p:pic>
        <p:nvPicPr>
          <p:cNvPr id="2050" name="Picture 2"/>
          <p:cNvPicPr>
            <a:picLocks noChangeAspect="1" noChangeArrowheads="1"/>
          </p:cNvPicPr>
          <p:nvPr/>
        </p:nvPicPr>
        <p:blipFill>
          <a:blip r:embed="rId4" cstate="print"/>
          <a:srcRect/>
          <a:stretch>
            <a:fillRect/>
          </a:stretch>
        </p:blipFill>
        <p:spPr bwMode="auto">
          <a:xfrm>
            <a:off x="4648200" y="1219200"/>
            <a:ext cx="3676737" cy="2755026"/>
          </a:xfrm>
          <a:prstGeom prst="rect">
            <a:avLst/>
          </a:prstGeom>
          <a:noFill/>
          <a:ln w="9525">
            <a:noFill/>
            <a:miter lim="800000"/>
            <a:headEnd/>
            <a:tailEnd/>
          </a:ln>
          <a:effectLst/>
        </p:spPr>
      </p:pic>
      <p:sp>
        <p:nvSpPr>
          <p:cNvPr id="15" name="TextBox 14"/>
          <p:cNvSpPr txBox="1"/>
          <p:nvPr/>
        </p:nvSpPr>
        <p:spPr>
          <a:xfrm>
            <a:off x="5257800" y="1295400"/>
            <a:ext cx="3048000" cy="369332"/>
          </a:xfrm>
          <a:prstGeom prst="rect">
            <a:avLst/>
          </a:prstGeom>
          <a:noFill/>
        </p:spPr>
        <p:txBody>
          <a:bodyPr wrap="square" rtlCol="0">
            <a:spAutoFit/>
          </a:bodyPr>
          <a:lstStyle/>
          <a:p>
            <a:pPr algn="r"/>
            <a:r>
              <a:rPr lang="en-US" sz="1800" dirty="0" smtClean="0">
                <a:solidFill>
                  <a:prstClr val="black"/>
                </a:solidFill>
              </a:rPr>
              <a:t>3 Pagodas, </a:t>
            </a:r>
            <a:r>
              <a:rPr lang="en-US" sz="1800" dirty="0" err="1" smtClean="0">
                <a:solidFill>
                  <a:prstClr val="black"/>
                </a:solidFill>
              </a:rPr>
              <a:t>Kanjanaburi</a:t>
            </a:r>
            <a:endParaRPr lang="en-US" sz="1800" dirty="0">
              <a:solidFill>
                <a:prstClr val="black"/>
              </a:solidFill>
            </a:endParaRPr>
          </a:p>
        </p:txBody>
      </p:sp>
      <p:sp>
        <p:nvSpPr>
          <p:cNvPr id="18" name="Oval 17"/>
          <p:cNvSpPr/>
          <p:nvPr/>
        </p:nvSpPr>
        <p:spPr>
          <a:xfrm>
            <a:off x="685800" y="2362200"/>
            <a:ext cx="304800" cy="228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up)">
                                      <p:cBhvr>
                                        <p:cTn id="7"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C41F88-FF31-4B33-9DA0-0647C7789B83}" type="slidenum">
              <a:rPr lang="en-US" smtClean="0">
                <a:solidFill>
                  <a:prstClr val="black"/>
                </a:solidFill>
              </a:rPr>
              <a:pPr/>
              <a:t>50</a:t>
            </a:fld>
            <a:endParaRPr lang="th-TH">
              <a:solidFill>
                <a:prstClr val="black"/>
              </a:solidFill>
            </a:endParaRPr>
          </a:p>
        </p:txBody>
      </p:sp>
      <p:pic>
        <p:nvPicPr>
          <p:cNvPr id="90114" name="Picture 2"/>
          <p:cNvPicPr>
            <a:picLocks noChangeAspect="1" noChangeArrowheads="1"/>
          </p:cNvPicPr>
          <p:nvPr/>
        </p:nvPicPr>
        <p:blipFill>
          <a:blip r:embed="rId2" cstate="print"/>
          <a:srcRect/>
          <a:stretch>
            <a:fillRect/>
          </a:stretch>
        </p:blipFill>
        <p:spPr bwMode="auto">
          <a:xfrm>
            <a:off x="2187455" y="76200"/>
            <a:ext cx="6880345" cy="6699595"/>
          </a:xfrm>
          <a:prstGeom prst="rect">
            <a:avLst/>
          </a:prstGeom>
          <a:noFill/>
          <a:ln w="9525">
            <a:noFill/>
            <a:miter lim="800000"/>
            <a:headEnd/>
            <a:tailEnd/>
          </a:ln>
          <a:effectLst/>
        </p:spPr>
      </p:pic>
      <p:sp>
        <p:nvSpPr>
          <p:cNvPr id="5" name="Oval 4"/>
          <p:cNvSpPr/>
          <p:nvPr/>
        </p:nvSpPr>
        <p:spPr>
          <a:xfrm>
            <a:off x="3962400" y="1066800"/>
            <a:ext cx="685800" cy="6096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
        <p:nvSpPr>
          <p:cNvPr id="6" name="Oval 5"/>
          <p:cNvSpPr/>
          <p:nvPr/>
        </p:nvSpPr>
        <p:spPr>
          <a:xfrm>
            <a:off x="4876800" y="2819400"/>
            <a:ext cx="533400" cy="5334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
        <p:nvSpPr>
          <p:cNvPr id="7" name="Oval 6"/>
          <p:cNvSpPr/>
          <p:nvPr/>
        </p:nvSpPr>
        <p:spPr>
          <a:xfrm>
            <a:off x="7315200" y="4572000"/>
            <a:ext cx="685800" cy="6096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
        <p:nvSpPr>
          <p:cNvPr id="8" name="TextBox 7"/>
          <p:cNvSpPr txBox="1"/>
          <p:nvPr/>
        </p:nvSpPr>
        <p:spPr>
          <a:xfrm>
            <a:off x="457200" y="1143000"/>
            <a:ext cx="2057400" cy="369332"/>
          </a:xfrm>
          <a:prstGeom prst="rect">
            <a:avLst/>
          </a:prstGeom>
          <a:noFill/>
        </p:spPr>
        <p:txBody>
          <a:bodyPr wrap="square" rtlCol="0">
            <a:spAutoFit/>
          </a:bodyPr>
          <a:lstStyle/>
          <a:p>
            <a:r>
              <a:rPr lang="en-US" sz="1800" dirty="0" smtClean="0">
                <a:solidFill>
                  <a:prstClr val="black"/>
                </a:solidFill>
              </a:rPr>
              <a:t>3 Pagoda Pass</a:t>
            </a:r>
            <a:endParaRPr lang="en-US" sz="1800" dirty="0">
              <a:solidFill>
                <a:prstClr val="black"/>
              </a:solidFill>
            </a:endParaRPr>
          </a:p>
        </p:txBody>
      </p:sp>
      <p:cxnSp>
        <p:nvCxnSpPr>
          <p:cNvPr id="10" name="Straight Arrow Connector 9"/>
          <p:cNvCxnSpPr/>
          <p:nvPr/>
        </p:nvCxnSpPr>
        <p:spPr>
          <a:xfrm>
            <a:off x="2286000" y="1295400"/>
            <a:ext cx="16002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533400" y="2971800"/>
            <a:ext cx="2590800" cy="369332"/>
          </a:xfrm>
          <a:prstGeom prst="rect">
            <a:avLst/>
          </a:prstGeom>
          <a:noFill/>
        </p:spPr>
        <p:txBody>
          <a:bodyPr wrap="square" rtlCol="0">
            <a:spAutoFit/>
          </a:bodyPr>
          <a:lstStyle/>
          <a:p>
            <a:r>
              <a:rPr lang="en-US" sz="1800" dirty="0" smtClean="0">
                <a:solidFill>
                  <a:prstClr val="black"/>
                </a:solidFill>
              </a:rPr>
              <a:t>Thong </a:t>
            </a:r>
            <a:r>
              <a:rPr lang="en-US" sz="1800" dirty="0" err="1" smtClean="0">
                <a:solidFill>
                  <a:prstClr val="black"/>
                </a:solidFill>
              </a:rPr>
              <a:t>Pha</a:t>
            </a:r>
            <a:r>
              <a:rPr lang="en-US" sz="1800" dirty="0" smtClean="0">
                <a:solidFill>
                  <a:prstClr val="black"/>
                </a:solidFill>
              </a:rPr>
              <a:t> </a:t>
            </a:r>
            <a:r>
              <a:rPr lang="en-US" sz="1800" dirty="0" err="1" smtClean="0">
                <a:solidFill>
                  <a:prstClr val="black"/>
                </a:solidFill>
              </a:rPr>
              <a:t>Phum</a:t>
            </a:r>
            <a:endParaRPr lang="en-US" sz="1800" dirty="0">
              <a:solidFill>
                <a:prstClr val="black"/>
              </a:solidFill>
            </a:endParaRPr>
          </a:p>
        </p:txBody>
      </p:sp>
      <p:cxnSp>
        <p:nvCxnSpPr>
          <p:cNvPr id="13" name="Straight Arrow Connector 12"/>
          <p:cNvCxnSpPr/>
          <p:nvPr/>
        </p:nvCxnSpPr>
        <p:spPr>
          <a:xfrm>
            <a:off x="2590800" y="3124200"/>
            <a:ext cx="2286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609600" y="4648200"/>
            <a:ext cx="2209800" cy="369332"/>
          </a:xfrm>
          <a:prstGeom prst="rect">
            <a:avLst/>
          </a:prstGeom>
          <a:noFill/>
        </p:spPr>
        <p:txBody>
          <a:bodyPr wrap="square" rtlCol="0">
            <a:spAutoFit/>
          </a:bodyPr>
          <a:lstStyle/>
          <a:p>
            <a:r>
              <a:rPr lang="en-US" sz="1800" dirty="0" err="1" smtClean="0">
                <a:solidFill>
                  <a:prstClr val="black"/>
                </a:solidFill>
              </a:rPr>
              <a:t>Karnchanaburi</a:t>
            </a:r>
            <a:endParaRPr lang="en-US" sz="1800" dirty="0">
              <a:solidFill>
                <a:prstClr val="black"/>
              </a:solidFill>
            </a:endParaRPr>
          </a:p>
        </p:txBody>
      </p:sp>
      <p:cxnSp>
        <p:nvCxnSpPr>
          <p:cNvPr id="16" name="Straight Arrow Connector 15"/>
          <p:cNvCxnSpPr/>
          <p:nvPr/>
        </p:nvCxnSpPr>
        <p:spPr>
          <a:xfrm>
            <a:off x="2514600" y="4800600"/>
            <a:ext cx="4800600" cy="76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1143000" y="6019800"/>
            <a:ext cx="18288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prstClr val="white"/>
                </a:solidFill>
              </a:rPr>
              <a:t>Andaman Sea</a:t>
            </a:r>
            <a:endParaRPr lang="en-US" sz="1800" dirty="0">
              <a:solidFill>
                <a:prstClr val="white"/>
              </a:solidFill>
            </a:endParaRPr>
          </a:p>
        </p:txBody>
      </p:sp>
      <p:sp>
        <p:nvSpPr>
          <p:cNvPr id="18" name="TextBox 17"/>
          <p:cNvSpPr txBox="1"/>
          <p:nvPr/>
        </p:nvSpPr>
        <p:spPr>
          <a:xfrm>
            <a:off x="3200400" y="152400"/>
            <a:ext cx="990600" cy="646331"/>
          </a:xfrm>
          <a:prstGeom prst="rect">
            <a:avLst/>
          </a:prstGeom>
          <a:noFill/>
        </p:spPr>
        <p:txBody>
          <a:bodyPr wrap="square" rtlCol="0">
            <a:spAutoFit/>
          </a:bodyPr>
          <a:lstStyle/>
          <a:p>
            <a:r>
              <a:rPr lang="en-US" sz="1800" dirty="0" smtClean="0">
                <a:solidFill>
                  <a:prstClr val="black"/>
                </a:solidFill>
              </a:rPr>
              <a:t>Mon state</a:t>
            </a:r>
            <a:endParaRPr lang="en-US" sz="1800" dirty="0">
              <a:solidFill>
                <a:prstClr val="black"/>
              </a:solidFill>
            </a:endParaRPr>
          </a:p>
        </p:txBody>
      </p:sp>
      <p:sp>
        <p:nvSpPr>
          <p:cNvPr id="19" name="Freeform 18"/>
          <p:cNvSpPr/>
          <p:nvPr/>
        </p:nvSpPr>
        <p:spPr>
          <a:xfrm>
            <a:off x="2310765" y="165101"/>
            <a:ext cx="1194435" cy="5397500"/>
          </a:xfrm>
          <a:custGeom>
            <a:avLst/>
            <a:gdLst>
              <a:gd name="connsiteX0" fmla="*/ 635 w 1549076"/>
              <a:gd name="connsiteY0" fmla="*/ 0 h 6665007"/>
              <a:gd name="connsiteX1" fmla="*/ 26035 w 1549076"/>
              <a:gd name="connsiteY1" fmla="*/ 101600 h 6665007"/>
              <a:gd name="connsiteX2" fmla="*/ 38735 w 1549076"/>
              <a:gd name="connsiteY2" fmla="*/ 152400 h 6665007"/>
              <a:gd name="connsiteX3" fmla="*/ 64135 w 1549076"/>
              <a:gd name="connsiteY3" fmla="*/ 228600 h 6665007"/>
              <a:gd name="connsiteX4" fmla="*/ 76835 w 1549076"/>
              <a:gd name="connsiteY4" fmla="*/ 279400 h 6665007"/>
              <a:gd name="connsiteX5" fmla="*/ 102235 w 1549076"/>
              <a:gd name="connsiteY5" fmla="*/ 355600 h 6665007"/>
              <a:gd name="connsiteX6" fmla="*/ 114935 w 1549076"/>
              <a:gd name="connsiteY6" fmla="*/ 393700 h 6665007"/>
              <a:gd name="connsiteX7" fmla="*/ 153035 w 1549076"/>
              <a:gd name="connsiteY7" fmla="*/ 533400 h 6665007"/>
              <a:gd name="connsiteX8" fmla="*/ 178435 w 1549076"/>
              <a:gd name="connsiteY8" fmla="*/ 711200 h 6665007"/>
              <a:gd name="connsiteX9" fmla="*/ 191135 w 1549076"/>
              <a:gd name="connsiteY9" fmla="*/ 1384300 h 6665007"/>
              <a:gd name="connsiteX10" fmla="*/ 203835 w 1549076"/>
              <a:gd name="connsiteY10" fmla="*/ 1866900 h 6665007"/>
              <a:gd name="connsiteX11" fmla="*/ 229235 w 1549076"/>
              <a:gd name="connsiteY11" fmla="*/ 1943100 h 6665007"/>
              <a:gd name="connsiteX12" fmla="*/ 241935 w 1549076"/>
              <a:gd name="connsiteY12" fmla="*/ 1981200 h 6665007"/>
              <a:gd name="connsiteX13" fmla="*/ 254635 w 1549076"/>
              <a:gd name="connsiteY13" fmla="*/ 2044700 h 6665007"/>
              <a:gd name="connsiteX14" fmla="*/ 267335 w 1549076"/>
              <a:gd name="connsiteY14" fmla="*/ 2082800 h 6665007"/>
              <a:gd name="connsiteX15" fmla="*/ 280035 w 1549076"/>
              <a:gd name="connsiteY15" fmla="*/ 2514600 h 6665007"/>
              <a:gd name="connsiteX16" fmla="*/ 318135 w 1549076"/>
              <a:gd name="connsiteY16" fmla="*/ 2628900 h 6665007"/>
              <a:gd name="connsiteX17" fmla="*/ 330835 w 1549076"/>
              <a:gd name="connsiteY17" fmla="*/ 2667000 h 6665007"/>
              <a:gd name="connsiteX18" fmla="*/ 343535 w 1549076"/>
              <a:gd name="connsiteY18" fmla="*/ 2844800 h 6665007"/>
              <a:gd name="connsiteX19" fmla="*/ 368935 w 1549076"/>
              <a:gd name="connsiteY19" fmla="*/ 2882900 h 6665007"/>
              <a:gd name="connsiteX20" fmla="*/ 381635 w 1549076"/>
              <a:gd name="connsiteY20" fmla="*/ 2959100 h 6665007"/>
              <a:gd name="connsiteX21" fmla="*/ 394335 w 1549076"/>
              <a:gd name="connsiteY21" fmla="*/ 3009900 h 6665007"/>
              <a:gd name="connsiteX22" fmla="*/ 407035 w 1549076"/>
              <a:gd name="connsiteY22" fmla="*/ 3086100 h 6665007"/>
              <a:gd name="connsiteX23" fmla="*/ 457835 w 1549076"/>
              <a:gd name="connsiteY23" fmla="*/ 3162300 h 6665007"/>
              <a:gd name="connsiteX24" fmla="*/ 508635 w 1549076"/>
              <a:gd name="connsiteY24" fmla="*/ 3238500 h 6665007"/>
              <a:gd name="connsiteX25" fmla="*/ 534035 w 1549076"/>
              <a:gd name="connsiteY25" fmla="*/ 3314700 h 6665007"/>
              <a:gd name="connsiteX26" fmla="*/ 559435 w 1549076"/>
              <a:gd name="connsiteY26" fmla="*/ 3352800 h 6665007"/>
              <a:gd name="connsiteX27" fmla="*/ 572135 w 1549076"/>
              <a:gd name="connsiteY27" fmla="*/ 3390900 h 6665007"/>
              <a:gd name="connsiteX28" fmla="*/ 610235 w 1549076"/>
              <a:gd name="connsiteY28" fmla="*/ 3403600 h 6665007"/>
              <a:gd name="connsiteX29" fmla="*/ 673735 w 1549076"/>
              <a:gd name="connsiteY29" fmla="*/ 3479800 h 6665007"/>
              <a:gd name="connsiteX30" fmla="*/ 686435 w 1549076"/>
              <a:gd name="connsiteY30" fmla="*/ 3556000 h 6665007"/>
              <a:gd name="connsiteX31" fmla="*/ 737235 w 1549076"/>
              <a:gd name="connsiteY31" fmla="*/ 3632200 h 6665007"/>
              <a:gd name="connsiteX32" fmla="*/ 762635 w 1549076"/>
              <a:gd name="connsiteY32" fmla="*/ 3670300 h 6665007"/>
              <a:gd name="connsiteX33" fmla="*/ 813435 w 1549076"/>
              <a:gd name="connsiteY33" fmla="*/ 3784600 h 6665007"/>
              <a:gd name="connsiteX34" fmla="*/ 851535 w 1549076"/>
              <a:gd name="connsiteY34" fmla="*/ 3810000 h 6665007"/>
              <a:gd name="connsiteX35" fmla="*/ 902335 w 1549076"/>
              <a:gd name="connsiteY35" fmla="*/ 3886200 h 6665007"/>
              <a:gd name="connsiteX36" fmla="*/ 915035 w 1549076"/>
              <a:gd name="connsiteY36" fmla="*/ 3924300 h 6665007"/>
              <a:gd name="connsiteX37" fmla="*/ 927735 w 1549076"/>
              <a:gd name="connsiteY37" fmla="*/ 3975100 h 6665007"/>
              <a:gd name="connsiteX38" fmla="*/ 940435 w 1549076"/>
              <a:gd name="connsiteY38" fmla="*/ 4038600 h 6665007"/>
              <a:gd name="connsiteX39" fmla="*/ 965835 w 1549076"/>
              <a:gd name="connsiteY39" fmla="*/ 4076700 h 6665007"/>
              <a:gd name="connsiteX40" fmla="*/ 991235 w 1549076"/>
              <a:gd name="connsiteY40" fmla="*/ 4279900 h 6665007"/>
              <a:gd name="connsiteX41" fmla="*/ 1016635 w 1549076"/>
              <a:gd name="connsiteY41" fmla="*/ 4572000 h 6665007"/>
              <a:gd name="connsiteX42" fmla="*/ 1029335 w 1549076"/>
              <a:gd name="connsiteY42" fmla="*/ 4978400 h 6665007"/>
              <a:gd name="connsiteX43" fmla="*/ 1067435 w 1549076"/>
              <a:gd name="connsiteY43" fmla="*/ 5016500 h 6665007"/>
              <a:gd name="connsiteX44" fmla="*/ 1105535 w 1549076"/>
              <a:gd name="connsiteY44" fmla="*/ 5092700 h 6665007"/>
              <a:gd name="connsiteX45" fmla="*/ 1080135 w 1549076"/>
              <a:gd name="connsiteY45" fmla="*/ 5486400 h 6665007"/>
              <a:gd name="connsiteX46" fmla="*/ 1130935 w 1549076"/>
              <a:gd name="connsiteY46" fmla="*/ 5549900 h 6665007"/>
              <a:gd name="connsiteX47" fmla="*/ 1156335 w 1549076"/>
              <a:gd name="connsiteY47" fmla="*/ 5918200 h 6665007"/>
              <a:gd name="connsiteX48" fmla="*/ 1169035 w 1549076"/>
              <a:gd name="connsiteY48" fmla="*/ 5956300 h 6665007"/>
              <a:gd name="connsiteX49" fmla="*/ 1207135 w 1549076"/>
              <a:gd name="connsiteY49" fmla="*/ 6007100 h 6665007"/>
              <a:gd name="connsiteX50" fmla="*/ 1232535 w 1549076"/>
              <a:gd name="connsiteY50" fmla="*/ 6083300 h 6665007"/>
              <a:gd name="connsiteX51" fmla="*/ 1372235 w 1549076"/>
              <a:gd name="connsiteY51" fmla="*/ 6184900 h 6665007"/>
              <a:gd name="connsiteX52" fmla="*/ 1410335 w 1549076"/>
              <a:gd name="connsiteY52" fmla="*/ 6261100 h 6665007"/>
              <a:gd name="connsiteX53" fmla="*/ 1435735 w 1549076"/>
              <a:gd name="connsiteY53" fmla="*/ 6337300 h 6665007"/>
              <a:gd name="connsiteX54" fmla="*/ 1473835 w 1549076"/>
              <a:gd name="connsiteY54" fmla="*/ 6413500 h 6665007"/>
              <a:gd name="connsiteX55" fmla="*/ 1486535 w 1549076"/>
              <a:gd name="connsiteY55" fmla="*/ 6502400 h 6665007"/>
              <a:gd name="connsiteX56" fmla="*/ 1537335 w 1549076"/>
              <a:gd name="connsiteY56" fmla="*/ 6642100 h 6665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549076" h="6665007">
                <a:moveTo>
                  <a:pt x="635" y="0"/>
                </a:moveTo>
                <a:cubicBezTo>
                  <a:pt x="26455" y="129102"/>
                  <a:pt x="0" y="10478"/>
                  <a:pt x="26035" y="101600"/>
                </a:cubicBezTo>
                <a:cubicBezTo>
                  <a:pt x="30830" y="118383"/>
                  <a:pt x="33719" y="135682"/>
                  <a:pt x="38735" y="152400"/>
                </a:cubicBezTo>
                <a:cubicBezTo>
                  <a:pt x="46428" y="178045"/>
                  <a:pt x="57641" y="202625"/>
                  <a:pt x="64135" y="228600"/>
                </a:cubicBezTo>
                <a:cubicBezTo>
                  <a:pt x="68368" y="245533"/>
                  <a:pt x="71819" y="262682"/>
                  <a:pt x="76835" y="279400"/>
                </a:cubicBezTo>
                <a:cubicBezTo>
                  <a:pt x="84528" y="305045"/>
                  <a:pt x="93768" y="330200"/>
                  <a:pt x="102235" y="355600"/>
                </a:cubicBezTo>
                <a:lnTo>
                  <a:pt x="114935" y="393700"/>
                </a:lnTo>
                <a:cubicBezTo>
                  <a:pt x="145644" y="608665"/>
                  <a:pt x="104551" y="387949"/>
                  <a:pt x="153035" y="533400"/>
                </a:cubicBezTo>
                <a:cubicBezTo>
                  <a:pt x="166514" y="573836"/>
                  <a:pt x="175320" y="683162"/>
                  <a:pt x="178435" y="711200"/>
                </a:cubicBezTo>
                <a:cubicBezTo>
                  <a:pt x="182668" y="935567"/>
                  <a:pt x="186204" y="1159948"/>
                  <a:pt x="191135" y="1384300"/>
                </a:cubicBezTo>
                <a:cubicBezTo>
                  <a:pt x="194671" y="1545184"/>
                  <a:pt x="192888" y="1706350"/>
                  <a:pt x="203835" y="1866900"/>
                </a:cubicBezTo>
                <a:cubicBezTo>
                  <a:pt x="205656" y="1893612"/>
                  <a:pt x="220768" y="1917700"/>
                  <a:pt x="229235" y="1943100"/>
                </a:cubicBezTo>
                <a:lnTo>
                  <a:pt x="241935" y="1981200"/>
                </a:lnTo>
                <a:cubicBezTo>
                  <a:pt x="248761" y="2001678"/>
                  <a:pt x="249400" y="2023759"/>
                  <a:pt x="254635" y="2044700"/>
                </a:cubicBezTo>
                <a:cubicBezTo>
                  <a:pt x="257882" y="2057687"/>
                  <a:pt x="263102" y="2070100"/>
                  <a:pt x="267335" y="2082800"/>
                </a:cubicBezTo>
                <a:cubicBezTo>
                  <a:pt x="271568" y="2226733"/>
                  <a:pt x="269266" y="2371008"/>
                  <a:pt x="280035" y="2514600"/>
                </a:cubicBezTo>
                <a:lnTo>
                  <a:pt x="318135" y="2628900"/>
                </a:lnTo>
                <a:lnTo>
                  <a:pt x="330835" y="2667000"/>
                </a:lnTo>
                <a:cubicBezTo>
                  <a:pt x="335068" y="2726267"/>
                  <a:pt x="333209" y="2786286"/>
                  <a:pt x="343535" y="2844800"/>
                </a:cubicBezTo>
                <a:cubicBezTo>
                  <a:pt x="346188" y="2859831"/>
                  <a:pt x="364108" y="2868420"/>
                  <a:pt x="368935" y="2882900"/>
                </a:cubicBezTo>
                <a:cubicBezTo>
                  <a:pt x="377078" y="2907329"/>
                  <a:pt x="376585" y="2933850"/>
                  <a:pt x="381635" y="2959100"/>
                </a:cubicBezTo>
                <a:cubicBezTo>
                  <a:pt x="385058" y="2976216"/>
                  <a:pt x="390912" y="2992784"/>
                  <a:pt x="394335" y="3009900"/>
                </a:cubicBezTo>
                <a:cubicBezTo>
                  <a:pt x="399385" y="3035150"/>
                  <a:pt x="397131" y="3062330"/>
                  <a:pt x="407035" y="3086100"/>
                </a:cubicBezTo>
                <a:cubicBezTo>
                  <a:pt x="418776" y="3114279"/>
                  <a:pt x="440902" y="3136900"/>
                  <a:pt x="457835" y="3162300"/>
                </a:cubicBezTo>
                <a:lnTo>
                  <a:pt x="508635" y="3238500"/>
                </a:lnTo>
                <a:cubicBezTo>
                  <a:pt x="523487" y="3260777"/>
                  <a:pt x="519183" y="3292423"/>
                  <a:pt x="534035" y="3314700"/>
                </a:cubicBezTo>
                <a:cubicBezTo>
                  <a:pt x="542502" y="3327400"/>
                  <a:pt x="552609" y="3339148"/>
                  <a:pt x="559435" y="3352800"/>
                </a:cubicBezTo>
                <a:cubicBezTo>
                  <a:pt x="565422" y="3364774"/>
                  <a:pt x="562669" y="3381434"/>
                  <a:pt x="572135" y="3390900"/>
                </a:cubicBezTo>
                <a:cubicBezTo>
                  <a:pt x="581601" y="3400366"/>
                  <a:pt x="597535" y="3399367"/>
                  <a:pt x="610235" y="3403600"/>
                </a:cubicBezTo>
                <a:cubicBezTo>
                  <a:pt x="627920" y="3421285"/>
                  <a:pt x="664894" y="3453278"/>
                  <a:pt x="673735" y="3479800"/>
                </a:cubicBezTo>
                <a:cubicBezTo>
                  <a:pt x="681878" y="3504229"/>
                  <a:pt x="676531" y="3532230"/>
                  <a:pt x="686435" y="3556000"/>
                </a:cubicBezTo>
                <a:cubicBezTo>
                  <a:pt x="698176" y="3584179"/>
                  <a:pt x="720302" y="3606800"/>
                  <a:pt x="737235" y="3632200"/>
                </a:cubicBezTo>
                <a:lnTo>
                  <a:pt x="762635" y="3670300"/>
                </a:lnTo>
                <a:cubicBezTo>
                  <a:pt x="812936" y="3745752"/>
                  <a:pt x="761739" y="3732904"/>
                  <a:pt x="813435" y="3784600"/>
                </a:cubicBezTo>
                <a:cubicBezTo>
                  <a:pt x="824228" y="3795393"/>
                  <a:pt x="838835" y="3801533"/>
                  <a:pt x="851535" y="3810000"/>
                </a:cubicBezTo>
                <a:lnTo>
                  <a:pt x="902335" y="3886200"/>
                </a:lnTo>
                <a:cubicBezTo>
                  <a:pt x="909761" y="3897339"/>
                  <a:pt x="911357" y="3911428"/>
                  <a:pt x="915035" y="3924300"/>
                </a:cubicBezTo>
                <a:cubicBezTo>
                  <a:pt x="919830" y="3941083"/>
                  <a:pt x="923949" y="3958061"/>
                  <a:pt x="927735" y="3975100"/>
                </a:cubicBezTo>
                <a:cubicBezTo>
                  <a:pt x="932418" y="3996172"/>
                  <a:pt x="932856" y="4018389"/>
                  <a:pt x="940435" y="4038600"/>
                </a:cubicBezTo>
                <a:cubicBezTo>
                  <a:pt x="945794" y="4052892"/>
                  <a:pt x="957368" y="4064000"/>
                  <a:pt x="965835" y="4076700"/>
                </a:cubicBezTo>
                <a:cubicBezTo>
                  <a:pt x="984806" y="4171554"/>
                  <a:pt x="982861" y="4150105"/>
                  <a:pt x="991235" y="4279900"/>
                </a:cubicBezTo>
                <a:cubicBezTo>
                  <a:pt x="1009416" y="4561708"/>
                  <a:pt x="976368" y="4451198"/>
                  <a:pt x="1016635" y="4572000"/>
                </a:cubicBezTo>
                <a:cubicBezTo>
                  <a:pt x="1020868" y="4707467"/>
                  <a:pt x="1013946" y="4843744"/>
                  <a:pt x="1029335" y="4978400"/>
                </a:cubicBezTo>
                <a:cubicBezTo>
                  <a:pt x="1031374" y="4996244"/>
                  <a:pt x="1055937" y="5002702"/>
                  <a:pt x="1067435" y="5016500"/>
                </a:cubicBezTo>
                <a:cubicBezTo>
                  <a:pt x="1094790" y="5049326"/>
                  <a:pt x="1092807" y="5054515"/>
                  <a:pt x="1105535" y="5092700"/>
                </a:cubicBezTo>
                <a:cubicBezTo>
                  <a:pt x="1097068" y="5223933"/>
                  <a:pt x="1048240" y="5358820"/>
                  <a:pt x="1080135" y="5486400"/>
                </a:cubicBezTo>
                <a:cubicBezTo>
                  <a:pt x="1096082" y="5550187"/>
                  <a:pt x="1076276" y="5531680"/>
                  <a:pt x="1130935" y="5549900"/>
                </a:cubicBezTo>
                <a:cubicBezTo>
                  <a:pt x="1139402" y="5672667"/>
                  <a:pt x="1117421" y="5801457"/>
                  <a:pt x="1156335" y="5918200"/>
                </a:cubicBezTo>
                <a:cubicBezTo>
                  <a:pt x="1160568" y="5930900"/>
                  <a:pt x="1162393" y="5944677"/>
                  <a:pt x="1169035" y="5956300"/>
                </a:cubicBezTo>
                <a:cubicBezTo>
                  <a:pt x="1179537" y="5974678"/>
                  <a:pt x="1194435" y="5990167"/>
                  <a:pt x="1207135" y="6007100"/>
                </a:cubicBezTo>
                <a:cubicBezTo>
                  <a:pt x="1215602" y="6032500"/>
                  <a:pt x="1211116" y="6067236"/>
                  <a:pt x="1232535" y="6083300"/>
                </a:cubicBezTo>
                <a:cubicBezTo>
                  <a:pt x="1346346" y="6168658"/>
                  <a:pt x="1298912" y="6136018"/>
                  <a:pt x="1372235" y="6184900"/>
                </a:cubicBezTo>
                <a:cubicBezTo>
                  <a:pt x="1418552" y="6323851"/>
                  <a:pt x="1344683" y="6113384"/>
                  <a:pt x="1410335" y="6261100"/>
                </a:cubicBezTo>
                <a:cubicBezTo>
                  <a:pt x="1421209" y="6285566"/>
                  <a:pt x="1420883" y="6315023"/>
                  <a:pt x="1435735" y="6337300"/>
                </a:cubicBezTo>
                <a:cubicBezTo>
                  <a:pt x="1468561" y="6386539"/>
                  <a:pt x="1456308" y="6360920"/>
                  <a:pt x="1473835" y="6413500"/>
                </a:cubicBezTo>
                <a:cubicBezTo>
                  <a:pt x="1478068" y="6443133"/>
                  <a:pt x="1475789" y="6474461"/>
                  <a:pt x="1486535" y="6502400"/>
                </a:cubicBezTo>
                <a:cubicBezTo>
                  <a:pt x="1549076" y="6665007"/>
                  <a:pt x="1537335" y="6500372"/>
                  <a:pt x="1537335" y="6642100"/>
                </a:cubicBezTo>
              </a:path>
            </a:pathLst>
          </a:custGeom>
          <a:ln>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th-TH" sz="1800">
              <a:solidFill>
                <a:prstClr val="black"/>
              </a:solidFill>
            </a:endParaRPr>
          </a:p>
        </p:txBody>
      </p:sp>
      <p:sp>
        <p:nvSpPr>
          <p:cNvPr id="20" name="Freeform 19"/>
          <p:cNvSpPr/>
          <p:nvPr/>
        </p:nvSpPr>
        <p:spPr>
          <a:xfrm>
            <a:off x="3619500" y="4673600"/>
            <a:ext cx="815497" cy="2197493"/>
          </a:xfrm>
          <a:custGeom>
            <a:avLst/>
            <a:gdLst>
              <a:gd name="connsiteX0" fmla="*/ 0 w 815497"/>
              <a:gd name="connsiteY0" fmla="*/ 0 h 2197493"/>
              <a:gd name="connsiteX1" fmla="*/ 38100 w 815497"/>
              <a:gd name="connsiteY1" fmla="*/ 177800 h 2197493"/>
              <a:gd name="connsiteX2" fmla="*/ 50800 w 815497"/>
              <a:gd name="connsiteY2" fmla="*/ 215900 h 2197493"/>
              <a:gd name="connsiteX3" fmla="*/ 76200 w 815497"/>
              <a:gd name="connsiteY3" fmla="*/ 254000 h 2197493"/>
              <a:gd name="connsiteX4" fmla="*/ 101600 w 815497"/>
              <a:gd name="connsiteY4" fmla="*/ 330200 h 2197493"/>
              <a:gd name="connsiteX5" fmla="*/ 114300 w 815497"/>
              <a:gd name="connsiteY5" fmla="*/ 368300 h 2197493"/>
              <a:gd name="connsiteX6" fmla="*/ 127000 w 815497"/>
              <a:gd name="connsiteY6" fmla="*/ 660400 h 2197493"/>
              <a:gd name="connsiteX7" fmla="*/ 139700 w 815497"/>
              <a:gd name="connsiteY7" fmla="*/ 711200 h 2197493"/>
              <a:gd name="connsiteX8" fmla="*/ 152400 w 815497"/>
              <a:gd name="connsiteY8" fmla="*/ 838200 h 2197493"/>
              <a:gd name="connsiteX9" fmla="*/ 165100 w 815497"/>
              <a:gd name="connsiteY9" fmla="*/ 876300 h 2197493"/>
              <a:gd name="connsiteX10" fmla="*/ 190500 w 815497"/>
              <a:gd name="connsiteY10" fmla="*/ 965200 h 2197493"/>
              <a:gd name="connsiteX11" fmla="*/ 215900 w 815497"/>
              <a:gd name="connsiteY11" fmla="*/ 1003300 h 2197493"/>
              <a:gd name="connsiteX12" fmla="*/ 228600 w 815497"/>
              <a:gd name="connsiteY12" fmla="*/ 1041400 h 2197493"/>
              <a:gd name="connsiteX13" fmla="*/ 266700 w 815497"/>
              <a:gd name="connsiteY13" fmla="*/ 1117600 h 2197493"/>
              <a:gd name="connsiteX14" fmla="*/ 279400 w 815497"/>
              <a:gd name="connsiteY14" fmla="*/ 1231900 h 2197493"/>
              <a:gd name="connsiteX15" fmla="*/ 292100 w 815497"/>
              <a:gd name="connsiteY15" fmla="*/ 1270000 h 2197493"/>
              <a:gd name="connsiteX16" fmla="*/ 330200 w 815497"/>
              <a:gd name="connsiteY16" fmla="*/ 1282700 h 2197493"/>
              <a:gd name="connsiteX17" fmla="*/ 368300 w 815497"/>
              <a:gd name="connsiteY17" fmla="*/ 1308100 h 2197493"/>
              <a:gd name="connsiteX18" fmla="*/ 381000 w 815497"/>
              <a:gd name="connsiteY18" fmla="*/ 1346200 h 2197493"/>
              <a:gd name="connsiteX19" fmla="*/ 393700 w 815497"/>
              <a:gd name="connsiteY19" fmla="*/ 1435100 h 2197493"/>
              <a:gd name="connsiteX20" fmla="*/ 406400 w 815497"/>
              <a:gd name="connsiteY20" fmla="*/ 1511300 h 2197493"/>
              <a:gd name="connsiteX21" fmla="*/ 533400 w 815497"/>
              <a:gd name="connsiteY21" fmla="*/ 1524000 h 2197493"/>
              <a:gd name="connsiteX22" fmla="*/ 571500 w 815497"/>
              <a:gd name="connsiteY22" fmla="*/ 1663700 h 2197493"/>
              <a:gd name="connsiteX23" fmla="*/ 622300 w 815497"/>
              <a:gd name="connsiteY23" fmla="*/ 1739900 h 2197493"/>
              <a:gd name="connsiteX24" fmla="*/ 635000 w 815497"/>
              <a:gd name="connsiteY24" fmla="*/ 1778000 h 2197493"/>
              <a:gd name="connsiteX25" fmla="*/ 660400 w 815497"/>
              <a:gd name="connsiteY25" fmla="*/ 1955800 h 2197493"/>
              <a:gd name="connsiteX26" fmla="*/ 673100 w 815497"/>
              <a:gd name="connsiteY26" fmla="*/ 1993900 h 2197493"/>
              <a:gd name="connsiteX27" fmla="*/ 711200 w 815497"/>
              <a:gd name="connsiteY27" fmla="*/ 2006600 h 2197493"/>
              <a:gd name="connsiteX28" fmla="*/ 749300 w 815497"/>
              <a:gd name="connsiteY28" fmla="*/ 2032000 h 2197493"/>
              <a:gd name="connsiteX29" fmla="*/ 787400 w 815497"/>
              <a:gd name="connsiteY29" fmla="*/ 2159000 h 219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815497" h="2197493">
                <a:moveTo>
                  <a:pt x="0" y="0"/>
                </a:moveTo>
                <a:cubicBezTo>
                  <a:pt x="16021" y="128167"/>
                  <a:pt x="1907" y="69221"/>
                  <a:pt x="38100" y="177800"/>
                </a:cubicBezTo>
                <a:cubicBezTo>
                  <a:pt x="42333" y="190500"/>
                  <a:pt x="43374" y="204761"/>
                  <a:pt x="50800" y="215900"/>
                </a:cubicBezTo>
                <a:cubicBezTo>
                  <a:pt x="59267" y="228600"/>
                  <a:pt x="70001" y="240052"/>
                  <a:pt x="76200" y="254000"/>
                </a:cubicBezTo>
                <a:cubicBezTo>
                  <a:pt x="87074" y="278466"/>
                  <a:pt x="93133" y="304800"/>
                  <a:pt x="101600" y="330200"/>
                </a:cubicBezTo>
                <a:lnTo>
                  <a:pt x="114300" y="368300"/>
                </a:lnTo>
                <a:cubicBezTo>
                  <a:pt x="118533" y="465667"/>
                  <a:pt x="119801" y="563208"/>
                  <a:pt x="127000" y="660400"/>
                </a:cubicBezTo>
                <a:cubicBezTo>
                  <a:pt x="128289" y="677807"/>
                  <a:pt x="137232" y="693921"/>
                  <a:pt x="139700" y="711200"/>
                </a:cubicBezTo>
                <a:cubicBezTo>
                  <a:pt x="145717" y="753317"/>
                  <a:pt x="145931" y="796150"/>
                  <a:pt x="152400" y="838200"/>
                </a:cubicBezTo>
                <a:cubicBezTo>
                  <a:pt x="154436" y="851431"/>
                  <a:pt x="161422" y="863428"/>
                  <a:pt x="165100" y="876300"/>
                </a:cubicBezTo>
                <a:cubicBezTo>
                  <a:pt x="170525" y="895289"/>
                  <a:pt x="180350" y="944900"/>
                  <a:pt x="190500" y="965200"/>
                </a:cubicBezTo>
                <a:cubicBezTo>
                  <a:pt x="197326" y="978852"/>
                  <a:pt x="209074" y="989648"/>
                  <a:pt x="215900" y="1003300"/>
                </a:cubicBezTo>
                <a:cubicBezTo>
                  <a:pt x="221887" y="1015274"/>
                  <a:pt x="222613" y="1029426"/>
                  <a:pt x="228600" y="1041400"/>
                </a:cubicBezTo>
                <a:cubicBezTo>
                  <a:pt x="277839" y="1139877"/>
                  <a:pt x="234778" y="1021835"/>
                  <a:pt x="266700" y="1117600"/>
                </a:cubicBezTo>
                <a:cubicBezTo>
                  <a:pt x="270933" y="1155700"/>
                  <a:pt x="273098" y="1194087"/>
                  <a:pt x="279400" y="1231900"/>
                </a:cubicBezTo>
                <a:cubicBezTo>
                  <a:pt x="281601" y="1245105"/>
                  <a:pt x="282634" y="1260534"/>
                  <a:pt x="292100" y="1270000"/>
                </a:cubicBezTo>
                <a:cubicBezTo>
                  <a:pt x="301566" y="1279466"/>
                  <a:pt x="317500" y="1278467"/>
                  <a:pt x="330200" y="1282700"/>
                </a:cubicBezTo>
                <a:cubicBezTo>
                  <a:pt x="342900" y="1291167"/>
                  <a:pt x="358765" y="1296181"/>
                  <a:pt x="368300" y="1308100"/>
                </a:cubicBezTo>
                <a:cubicBezTo>
                  <a:pt x="376663" y="1318553"/>
                  <a:pt x="378375" y="1333073"/>
                  <a:pt x="381000" y="1346200"/>
                </a:cubicBezTo>
                <a:cubicBezTo>
                  <a:pt x="386871" y="1375553"/>
                  <a:pt x="389148" y="1405514"/>
                  <a:pt x="393700" y="1435100"/>
                </a:cubicBezTo>
                <a:cubicBezTo>
                  <a:pt x="397616" y="1460551"/>
                  <a:pt x="384675" y="1497475"/>
                  <a:pt x="406400" y="1511300"/>
                </a:cubicBezTo>
                <a:cubicBezTo>
                  <a:pt x="442293" y="1534141"/>
                  <a:pt x="491067" y="1519767"/>
                  <a:pt x="533400" y="1524000"/>
                </a:cubicBezTo>
                <a:cubicBezTo>
                  <a:pt x="551351" y="1613754"/>
                  <a:pt x="539274" y="1567022"/>
                  <a:pt x="571500" y="1663700"/>
                </a:cubicBezTo>
                <a:cubicBezTo>
                  <a:pt x="581153" y="1692660"/>
                  <a:pt x="605367" y="1714500"/>
                  <a:pt x="622300" y="1739900"/>
                </a:cubicBezTo>
                <a:cubicBezTo>
                  <a:pt x="629726" y="1751039"/>
                  <a:pt x="630767" y="1765300"/>
                  <a:pt x="635000" y="1778000"/>
                </a:cubicBezTo>
                <a:cubicBezTo>
                  <a:pt x="645121" y="1879209"/>
                  <a:pt x="639152" y="1881432"/>
                  <a:pt x="660400" y="1955800"/>
                </a:cubicBezTo>
                <a:cubicBezTo>
                  <a:pt x="664078" y="1968672"/>
                  <a:pt x="663634" y="1984434"/>
                  <a:pt x="673100" y="1993900"/>
                </a:cubicBezTo>
                <a:cubicBezTo>
                  <a:pt x="682566" y="2003366"/>
                  <a:pt x="698500" y="2002367"/>
                  <a:pt x="711200" y="2006600"/>
                </a:cubicBezTo>
                <a:cubicBezTo>
                  <a:pt x="723900" y="2015067"/>
                  <a:pt x="743631" y="2017828"/>
                  <a:pt x="749300" y="2032000"/>
                </a:cubicBezTo>
                <a:cubicBezTo>
                  <a:pt x="815497" y="2197493"/>
                  <a:pt x="719619" y="2091219"/>
                  <a:pt x="787400" y="2159000"/>
                </a:cubicBezTo>
              </a:path>
            </a:pathLst>
          </a:custGeom>
          <a:ln>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th-TH" sz="1800">
              <a:solidFill>
                <a:prstClr val="black"/>
              </a:solidFill>
            </a:endParaRPr>
          </a:p>
        </p:txBody>
      </p:sp>
      <p:sp>
        <p:nvSpPr>
          <p:cNvPr id="21" name="Freeform 20"/>
          <p:cNvSpPr/>
          <p:nvPr/>
        </p:nvSpPr>
        <p:spPr>
          <a:xfrm>
            <a:off x="3456882" y="4330700"/>
            <a:ext cx="276918" cy="1689100"/>
          </a:xfrm>
          <a:custGeom>
            <a:avLst/>
            <a:gdLst>
              <a:gd name="connsiteX0" fmla="*/ 99118 w 276918"/>
              <a:gd name="connsiteY0" fmla="*/ 0 h 1689100"/>
              <a:gd name="connsiteX1" fmla="*/ 111818 w 276918"/>
              <a:gd name="connsiteY1" fmla="*/ 114300 h 1689100"/>
              <a:gd name="connsiteX2" fmla="*/ 149918 w 276918"/>
              <a:gd name="connsiteY2" fmla="*/ 241300 h 1689100"/>
              <a:gd name="connsiteX3" fmla="*/ 175318 w 276918"/>
              <a:gd name="connsiteY3" fmla="*/ 317500 h 1689100"/>
              <a:gd name="connsiteX4" fmla="*/ 188018 w 276918"/>
              <a:gd name="connsiteY4" fmla="*/ 355600 h 1689100"/>
              <a:gd name="connsiteX5" fmla="*/ 200718 w 276918"/>
              <a:gd name="connsiteY5" fmla="*/ 711200 h 1689100"/>
              <a:gd name="connsiteX6" fmla="*/ 226118 w 276918"/>
              <a:gd name="connsiteY6" fmla="*/ 787400 h 1689100"/>
              <a:gd name="connsiteX7" fmla="*/ 238818 w 276918"/>
              <a:gd name="connsiteY7" fmla="*/ 825500 h 1689100"/>
              <a:gd name="connsiteX8" fmla="*/ 251518 w 276918"/>
              <a:gd name="connsiteY8" fmla="*/ 939800 h 1689100"/>
              <a:gd name="connsiteX9" fmla="*/ 276918 w 276918"/>
              <a:gd name="connsiteY9" fmla="*/ 1016000 h 1689100"/>
              <a:gd name="connsiteX10" fmla="*/ 238818 w 276918"/>
              <a:gd name="connsiteY10" fmla="*/ 1143000 h 1689100"/>
              <a:gd name="connsiteX11" fmla="*/ 200718 w 276918"/>
              <a:gd name="connsiteY11" fmla="*/ 1155700 h 1689100"/>
              <a:gd name="connsiteX12" fmla="*/ 200718 w 276918"/>
              <a:gd name="connsiteY12" fmla="*/ 1562100 h 1689100"/>
              <a:gd name="connsiteX13" fmla="*/ 73718 w 276918"/>
              <a:gd name="connsiteY13" fmla="*/ 1574800 h 1689100"/>
              <a:gd name="connsiteX14" fmla="*/ 111818 w 276918"/>
              <a:gd name="connsiteY14" fmla="*/ 1600200 h 1689100"/>
              <a:gd name="connsiteX15" fmla="*/ 162618 w 276918"/>
              <a:gd name="connsiteY15" fmla="*/ 1612900 h 1689100"/>
              <a:gd name="connsiteX16" fmla="*/ 137218 w 276918"/>
              <a:gd name="connsiteY16" fmla="*/ 1689100 h 1689100"/>
              <a:gd name="connsiteX17" fmla="*/ 99118 w 276918"/>
              <a:gd name="connsiteY17" fmla="*/ 1587500 h 1689100"/>
              <a:gd name="connsiteX18" fmla="*/ 48318 w 276918"/>
              <a:gd name="connsiteY18" fmla="*/ 1574800 h 1689100"/>
              <a:gd name="connsiteX19" fmla="*/ 22918 w 276918"/>
              <a:gd name="connsiteY19" fmla="*/ 1536700 h 1689100"/>
              <a:gd name="connsiteX20" fmla="*/ 22918 w 276918"/>
              <a:gd name="connsiteY20" fmla="*/ 1409700 h 1689100"/>
              <a:gd name="connsiteX21" fmla="*/ 48318 w 276918"/>
              <a:gd name="connsiteY21" fmla="*/ 1333500 h 1689100"/>
              <a:gd name="connsiteX22" fmla="*/ 35618 w 276918"/>
              <a:gd name="connsiteY22" fmla="*/ 1193800 h 1689100"/>
              <a:gd name="connsiteX23" fmla="*/ 10218 w 276918"/>
              <a:gd name="connsiteY23" fmla="*/ 1143000 h 168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76918" h="1689100">
                <a:moveTo>
                  <a:pt x="99118" y="0"/>
                </a:moveTo>
                <a:cubicBezTo>
                  <a:pt x="103351" y="38100"/>
                  <a:pt x="105989" y="76411"/>
                  <a:pt x="111818" y="114300"/>
                </a:cubicBezTo>
                <a:cubicBezTo>
                  <a:pt x="117302" y="149945"/>
                  <a:pt x="140028" y="211631"/>
                  <a:pt x="149918" y="241300"/>
                </a:cubicBezTo>
                <a:lnTo>
                  <a:pt x="175318" y="317500"/>
                </a:lnTo>
                <a:lnTo>
                  <a:pt x="188018" y="355600"/>
                </a:lnTo>
                <a:cubicBezTo>
                  <a:pt x="192251" y="474133"/>
                  <a:pt x="190293" y="593050"/>
                  <a:pt x="200718" y="711200"/>
                </a:cubicBezTo>
                <a:cubicBezTo>
                  <a:pt x="203071" y="737870"/>
                  <a:pt x="217651" y="762000"/>
                  <a:pt x="226118" y="787400"/>
                </a:cubicBezTo>
                <a:lnTo>
                  <a:pt x="238818" y="825500"/>
                </a:lnTo>
                <a:cubicBezTo>
                  <a:pt x="243051" y="863600"/>
                  <a:pt x="244000" y="902210"/>
                  <a:pt x="251518" y="939800"/>
                </a:cubicBezTo>
                <a:cubicBezTo>
                  <a:pt x="256769" y="966054"/>
                  <a:pt x="276918" y="1016000"/>
                  <a:pt x="276918" y="1016000"/>
                </a:cubicBezTo>
                <a:cubicBezTo>
                  <a:pt x="271360" y="1054905"/>
                  <a:pt x="276080" y="1113190"/>
                  <a:pt x="238818" y="1143000"/>
                </a:cubicBezTo>
                <a:cubicBezTo>
                  <a:pt x="228365" y="1151363"/>
                  <a:pt x="213418" y="1151467"/>
                  <a:pt x="200718" y="1155700"/>
                </a:cubicBezTo>
                <a:cubicBezTo>
                  <a:pt x="218903" y="1282993"/>
                  <a:pt x="248209" y="1449849"/>
                  <a:pt x="200718" y="1562100"/>
                </a:cubicBezTo>
                <a:cubicBezTo>
                  <a:pt x="184141" y="1601282"/>
                  <a:pt x="116051" y="1570567"/>
                  <a:pt x="73718" y="1574800"/>
                </a:cubicBezTo>
                <a:cubicBezTo>
                  <a:pt x="86418" y="1583267"/>
                  <a:pt x="97789" y="1594187"/>
                  <a:pt x="111818" y="1600200"/>
                </a:cubicBezTo>
                <a:cubicBezTo>
                  <a:pt x="127861" y="1607076"/>
                  <a:pt x="157823" y="1596117"/>
                  <a:pt x="162618" y="1612900"/>
                </a:cubicBezTo>
                <a:cubicBezTo>
                  <a:pt x="169973" y="1638644"/>
                  <a:pt x="137218" y="1689100"/>
                  <a:pt x="137218" y="1689100"/>
                </a:cubicBezTo>
                <a:cubicBezTo>
                  <a:pt x="131689" y="1661454"/>
                  <a:pt x="129304" y="1607624"/>
                  <a:pt x="99118" y="1587500"/>
                </a:cubicBezTo>
                <a:cubicBezTo>
                  <a:pt x="84595" y="1577818"/>
                  <a:pt x="65251" y="1579033"/>
                  <a:pt x="48318" y="1574800"/>
                </a:cubicBezTo>
                <a:cubicBezTo>
                  <a:pt x="39851" y="1562100"/>
                  <a:pt x="29744" y="1550352"/>
                  <a:pt x="22918" y="1536700"/>
                </a:cubicBezTo>
                <a:cubicBezTo>
                  <a:pt x="0" y="1490864"/>
                  <a:pt x="10006" y="1465651"/>
                  <a:pt x="22918" y="1409700"/>
                </a:cubicBezTo>
                <a:cubicBezTo>
                  <a:pt x="28938" y="1383612"/>
                  <a:pt x="48318" y="1333500"/>
                  <a:pt x="48318" y="1333500"/>
                </a:cubicBezTo>
                <a:cubicBezTo>
                  <a:pt x="44085" y="1286933"/>
                  <a:pt x="45415" y="1239521"/>
                  <a:pt x="35618" y="1193800"/>
                </a:cubicBezTo>
                <a:cubicBezTo>
                  <a:pt x="7870" y="1064308"/>
                  <a:pt x="10218" y="1195334"/>
                  <a:pt x="10218" y="1143000"/>
                </a:cubicBezTo>
              </a:path>
            </a:pathLst>
          </a:custGeom>
          <a:ln>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th-TH" sz="1800">
              <a:solidFill>
                <a:prstClr val="black"/>
              </a:solidFill>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3"/>
          <p:cNvSpPr>
            <a:spLocks noGrp="1"/>
          </p:cNvSpPr>
          <p:nvPr>
            <p:ph type="sldNum" sz="quarter" idx="12"/>
          </p:nvPr>
        </p:nvSpPr>
        <p:spPr/>
        <p:txBody>
          <a:bodyPr/>
          <a:lstStyle/>
          <a:p>
            <a:fld id="{7C3145B9-296C-4DED-B70A-A110AB67CBC2}" type="slidenum">
              <a:rPr lang="en-US"/>
              <a:pPr/>
              <a:t>51</a:t>
            </a:fld>
            <a:endParaRPr lang="th-TH"/>
          </a:p>
        </p:txBody>
      </p:sp>
      <p:pic>
        <p:nvPicPr>
          <p:cNvPr id="276482" name="Picture 2" descr="thailand-map"/>
          <p:cNvPicPr>
            <a:picLocks noChangeAspect="1" noChangeArrowheads="1"/>
          </p:cNvPicPr>
          <p:nvPr/>
        </p:nvPicPr>
        <p:blipFill>
          <a:blip r:embed="rId2" cstate="print"/>
          <a:srcRect/>
          <a:stretch>
            <a:fillRect/>
          </a:stretch>
        </p:blipFill>
        <p:spPr bwMode="auto">
          <a:xfrm>
            <a:off x="228600" y="228600"/>
            <a:ext cx="3886200" cy="6400800"/>
          </a:xfrm>
          <a:prstGeom prst="rect">
            <a:avLst/>
          </a:prstGeom>
          <a:noFill/>
        </p:spPr>
      </p:pic>
      <p:sp>
        <p:nvSpPr>
          <p:cNvPr id="276483" name="Line 3"/>
          <p:cNvSpPr>
            <a:spLocks noChangeShapeType="1"/>
          </p:cNvSpPr>
          <p:nvPr/>
        </p:nvSpPr>
        <p:spPr bwMode="auto">
          <a:xfrm>
            <a:off x="990600" y="304800"/>
            <a:ext cx="381000" cy="228600"/>
          </a:xfrm>
          <a:prstGeom prst="line">
            <a:avLst/>
          </a:prstGeom>
          <a:noFill/>
          <a:ln w="76200">
            <a:solidFill>
              <a:srgbClr val="FF0000"/>
            </a:solidFill>
            <a:round/>
            <a:headEnd/>
            <a:tailEnd type="triangle" w="med" len="med"/>
          </a:ln>
          <a:effectLst/>
        </p:spPr>
        <p:txBody>
          <a:bodyPr wrap="none" anchor="ctr"/>
          <a:lstStyle/>
          <a:p>
            <a:endParaRPr lang="en-US"/>
          </a:p>
        </p:txBody>
      </p:sp>
      <p:sp>
        <p:nvSpPr>
          <p:cNvPr id="276484" name="Line 4"/>
          <p:cNvSpPr>
            <a:spLocks noChangeShapeType="1"/>
          </p:cNvSpPr>
          <p:nvPr/>
        </p:nvSpPr>
        <p:spPr bwMode="auto">
          <a:xfrm>
            <a:off x="2057400" y="2743200"/>
            <a:ext cx="304800" cy="304800"/>
          </a:xfrm>
          <a:prstGeom prst="line">
            <a:avLst/>
          </a:prstGeom>
          <a:noFill/>
          <a:ln w="76200">
            <a:solidFill>
              <a:srgbClr val="FF0000"/>
            </a:solidFill>
            <a:round/>
            <a:headEnd/>
            <a:tailEnd type="triangle" w="med" len="med"/>
          </a:ln>
          <a:effectLst/>
        </p:spPr>
        <p:txBody>
          <a:bodyPr wrap="none" anchor="ctr"/>
          <a:lstStyle/>
          <a:p>
            <a:endParaRPr lang="en-US"/>
          </a:p>
        </p:txBody>
      </p:sp>
      <p:sp>
        <p:nvSpPr>
          <p:cNvPr id="276485" name="Text Box 5"/>
          <p:cNvSpPr txBox="1">
            <a:spLocks noChangeArrowheads="1"/>
          </p:cNvSpPr>
          <p:nvPr/>
        </p:nvSpPr>
        <p:spPr bwMode="auto">
          <a:xfrm>
            <a:off x="4267200" y="152400"/>
            <a:ext cx="4343400" cy="1552575"/>
          </a:xfrm>
          <a:prstGeom prst="rect">
            <a:avLst/>
          </a:prstGeom>
          <a:noFill/>
          <a:ln w="9525">
            <a:noFill/>
            <a:miter lim="800000"/>
            <a:headEnd/>
            <a:tailEnd/>
          </a:ln>
          <a:effectLst/>
        </p:spPr>
        <p:txBody>
          <a:bodyPr>
            <a:spAutoFit/>
          </a:bodyPr>
          <a:lstStyle/>
          <a:p>
            <a:pPr eaLnBrk="0" hangingPunct="0">
              <a:spcBef>
                <a:spcPct val="50000"/>
              </a:spcBef>
              <a:buFontTx/>
              <a:buChar char="•"/>
            </a:pPr>
            <a:r>
              <a:rPr lang="en-US" sz="2400" b="1" dirty="0">
                <a:latin typeface="Arial Unicode MS" pitchFamily="34" charset="-128"/>
                <a:ea typeface="Arial Unicode MS" pitchFamily="34" charset="-128"/>
                <a:cs typeface="Cordia New" pitchFamily="34" charset="-34"/>
              </a:rPr>
              <a:t>a long border of about </a:t>
            </a:r>
            <a:r>
              <a:rPr lang="en-US" sz="2400" b="1" dirty="0">
                <a:solidFill>
                  <a:srgbClr val="FF0000"/>
                </a:solidFill>
                <a:latin typeface="Arial Unicode MS" pitchFamily="34" charset="-128"/>
                <a:ea typeface="Arial Unicode MS" pitchFamily="34" charset="-128"/>
                <a:cs typeface="Cordia New" pitchFamily="34" charset="-34"/>
              </a:rPr>
              <a:t>1,810</a:t>
            </a:r>
            <a:r>
              <a:rPr lang="en-US" sz="2400" b="1" dirty="0">
                <a:latin typeface="Arial Unicode MS" pitchFamily="34" charset="-128"/>
                <a:ea typeface="Arial Unicode MS" pitchFamily="34" charset="-128"/>
                <a:cs typeface="Cordia New" pitchFamily="34" charset="-34"/>
              </a:rPr>
              <a:t> kilometers with Lao PDR, from Chiang </a:t>
            </a:r>
            <a:r>
              <a:rPr lang="en-US" sz="2400" b="1" dirty="0" err="1">
                <a:latin typeface="Arial Unicode MS" pitchFamily="34" charset="-128"/>
                <a:ea typeface="Arial Unicode MS" pitchFamily="34" charset="-128"/>
                <a:cs typeface="Cordia New" pitchFamily="34" charset="-34"/>
              </a:rPr>
              <a:t>Rai</a:t>
            </a:r>
            <a:r>
              <a:rPr lang="en-US" sz="2400" b="1" dirty="0">
                <a:latin typeface="Arial Unicode MS" pitchFamily="34" charset="-128"/>
                <a:ea typeface="Arial Unicode MS" pitchFamily="34" charset="-128"/>
                <a:cs typeface="Cordia New" pitchFamily="34" charset="-34"/>
              </a:rPr>
              <a:t> to </a:t>
            </a:r>
            <a:r>
              <a:rPr lang="en-US" sz="2400" b="1" dirty="0" err="1">
                <a:latin typeface="Arial Unicode MS" pitchFamily="34" charset="-128"/>
                <a:ea typeface="Arial Unicode MS" pitchFamily="34" charset="-128"/>
                <a:cs typeface="Cordia New" pitchFamily="34" charset="-34"/>
              </a:rPr>
              <a:t>Ubonratcha-thani</a:t>
            </a:r>
            <a:r>
              <a:rPr lang="en-US" sz="2400" dirty="0">
                <a:latin typeface="Arial Unicode MS" pitchFamily="34" charset="-128"/>
                <a:ea typeface="Arial Unicode MS" pitchFamily="34" charset="-128"/>
                <a:cs typeface="Cordia New" pitchFamily="34" charset="-34"/>
              </a:rPr>
              <a:t>.</a:t>
            </a:r>
            <a:r>
              <a:rPr lang="en-US" sz="2400" dirty="0">
                <a:solidFill>
                  <a:schemeClr val="bg1"/>
                </a:solidFill>
                <a:latin typeface="Arial Unicode MS" pitchFamily="34" charset="-128"/>
                <a:ea typeface="Arial Unicode MS" pitchFamily="34" charset="-128"/>
                <a:cs typeface="Cordia New" pitchFamily="34" charset="-34"/>
              </a:rPr>
              <a:t> </a:t>
            </a:r>
          </a:p>
        </p:txBody>
      </p:sp>
      <p:sp>
        <p:nvSpPr>
          <p:cNvPr id="276486" name="Text Box 6"/>
          <p:cNvSpPr txBox="1">
            <a:spLocks noChangeArrowheads="1"/>
          </p:cNvSpPr>
          <p:nvPr/>
        </p:nvSpPr>
        <p:spPr bwMode="auto">
          <a:xfrm>
            <a:off x="4267200" y="2438400"/>
            <a:ext cx="4495800" cy="1917700"/>
          </a:xfrm>
          <a:prstGeom prst="rect">
            <a:avLst/>
          </a:prstGeom>
          <a:noFill/>
          <a:ln w="9525">
            <a:noFill/>
            <a:miter lim="800000"/>
            <a:headEnd/>
            <a:tailEnd/>
          </a:ln>
          <a:effectLst/>
        </p:spPr>
        <p:txBody>
          <a:bodyPr>
            <a:spAutoFit/>
          </a:bodyPr>
          <a:lstStyle/>
          <a:p>
            <a:pPr eaLnBrk="0" hangingPunct="0">
              <a:spcBef>
                <a:spcPct val="50000"/>
              </a:spcBef>
              <a:buFontTx/>
              <a:buChar char="•"/>
            </a:pPr>
            <a:r>
              <a:rPr lang="en-US" sz="2400" b="1">
                <a:latin typeface="Arial Unicode MS" pitchFamily="34" charset="-128"/>
                <a:ea typeface="Arial Unicode MS" pitchFamily="34" charset="-128"/>
                <a:cs typeface="Cordia New" pitchFamily="34" charset="-34"/>
              </a:rPr>
              <a:t>covers </a:t>
            </a:r>
            <a:r>
              <a:rPr lang="en-US" sz="2400" b="1">
                <a:solidFill>
                  <a:srgbClr val="FF0000"/>
                </a:solidFill>
                <a:latin typeface="Arial Unicode MS" pitchFamily="34" charset="-128"/>
                <a:ea typeface="Arial Unicode MS" pitchFamily="34" charset="-128"/>
                <a:cs typeface="Cordia New" pitchFamily="34" charset="-34"/>
              </a:rPr>
              <a:t>10 provinces</a:t>
            </a:r>
            <a:r>
              <a:rPr lang="en-US" sz="2400" b="1">
                <a:latin typeface="Arial Unicode MS" pitchFamily="34" charset="-128"/>
                <a:ea typeface="Arial Unicode MS" pitchFamily="34" charset="-128"/>
                <a:cs typeface="Cordia New" pitchFamily="34" charset="-34"/>
              </a:rPr>
              <a:t>: Chiang Rai, Payao, Nan, Uttaradit, Lei, Nongkhai,  Nakorn Panom,  Mukdaharn, Amnaj-charern, and Ubonratchathani. </a:t>
            </a:r>
          </a:p>
        </p:txBody>
      </p:sp>
      <p:sp>
        <p:nvSpPr>
          <p:cNvPr id="276487" name="Text Box 7"/>
          <p:cNvSpPr txBox="1">
            <a:spLocks noChangeArrowheads="1"/>
          </p:cNvSpPr>
          <p:nvPr/>
        </p:nvSpPr>
        <p:spPr bwMode="auto">
          <a:xfrm>
            <a:off x="4191000" y="4705350"/>
            <a:ext cx="4953000" cy="1735138"/>
          </a:xfrm>
          <a:prstGeom prst="rect">
            <a:avLst/>
          </a:prstGeom>
          <a:noFill/>
          <a:ln w="9525">
            <a:noFill/>
            <a:miter lim="800000"/>
            <a:headEnd/>
            <a:tailEnd/>
          </a:ln>
          <a:effectLst/>
        </p:spPr>
        <p:txBody>
          <a:bodyPr>
            <a:spAutoFit/>
          </a:bodyPr>
          <a:lstStyle/>
          <a:p>
            <a:pPr eaLnBrk="0" hangingPunct="0">
              <a:spcBef>
                <a:spcPct val="50000"/>
              </a:spcBef>
              <a:buFontTx/>
              <a:buChar char="•"/>
            </a:pPr>
            <a:r>
              <a:rPr lang="en-US" sz="2400" b="1" dirty="0">
                <a:solidFill>
                  <a:srgbClr val="FF0000"/>
                </a:solidFill>
                <a:latin typeface="Arial Unicode MS" pitchFamily="34" charset="-128"/>
                <a:ea typeface="Arial Unicode MS" pitchFamily="34" charset="-128"/>
                <a:cs typeface="Cordia New" pitchFamily="34" charset="-34"/>
              </a:rPr>
              <a:t>36 crossing points</a:t>
            </a:r>
            <a:r>
              <a:rPr lang="en-US" sz="2400" b="1" dirty="0">
                <a:latin typeface="Arial Unicode MS" pitchFamily="34" charset="-128"/>
                <a:ea typeface="Arial Unicode MS" pitchFamily="34" charset="-128"/>
                <a:cs typeface="Cordia New" pitchFamily="34" charset="-34"/>
              </a:rPr>
              <a:t>, 13 of which are permanent, 2 temporary and 21 </a:t>
            </a:r>
            <a:r>
              <a:rPr lang="en-US" sz="2400" b="1" u="sng" dirty="0">
                <a:solidFill>
                  <a:srgbClr val="FF0000"/>
                </a:solidFill>
                <a:latin typeface="Arial Unicode MS" pitchFamily="34" charset="-128"/>
                <a:ea typeface="Arial Unicode MS" pitchFamily="34" charset="-128"/>
                <a:cs typeface="Cordia New" pitchFamily="34" charset="-34"/>
              </a:rPr>
              <a:t>informal</a:t>
            </a:r>
            <a:r>
              <a:rPr lang="en-US" sz="2400" b="1" dirty="0">
                <a:latin typeface="Arial Unicode MS" pitchFamily="34" charset="-128"/>
                <a:ea typeface="Arial Unicode MS" pitchFamily="34" charset="-128"/>
                <a:cs typeface="Cordia New" pitchFamily="34" charset="-34"/>
              </a:rPr>
              <a:t>.</a:t>
            </a:r>
            <a:r>
              <a:rPr lang="en-US" sz="2400" dirty="0">
                <a:latin typeface="Arial Unicode MS" pitchFamily="34" charset="-128"/>
                <a:ea typeface="Arial Unicode MS" pitchFamily="34" charset="-128"/>
                <a:cs typeface="Cordia New" pitchFamily="34" charset="-34"/>
              </a:rPr>
              <a:t> </a:t>
            </a:r>
          </a:p>
          <a:p>
            <a:pPr>
              <a:spcBef>
                <a:spcPct val="50000"/>
              </a:spcBef>
            </a:pPr>
            <a:endParaRPr lang="en-US" sz="2400" dirty="0">
              <a:latin typeface="Arial Unicode MS" pitchFamily="34" charset="-128"/>
              <a:ea typeface="Arial Unicode MS" pitchFamily="34" charset="-128"/>
              <a:cs typeface="Cordia New" pitchFamily="34" charset="-34"/>
            </a:endParaRPr>
          </a:p>
        </p:txBody>
      </p:sp>
      <p:cxnSp>
        <p:nvCxnSpPr>
          <p:cNvPr id="276488" name="AutoShape 8"/>
          <p:cNvCxnSpPr>
            <a:cxnSpLocks noChangeShapeType="1"/>
            <a:stCxn id="0" idx="0"/>
            <a:endCxn id="0" idx="0"/>
          </p:cNvCxnSpPr>
          <p:nvPr/>
        </p:nvCxnSpPr>
        <p:spPr bwMode="auto">
          <a:xfrm rot="5400000" flipV="1">
            <a:off x="2171700" y="228600"/>
            <a:ext cx="1588" cy="1588"/>
          </a:xfrm>
          <a:prstGeom prst="curvedConnector3">
            <a:avLst>
              <a:gd name="adj1" fmla="val -14400000"/>
            </a:avLst>
          </a:prstGeom>
          <a:noFill/>
          <a:ln w="9525">
            <a:solidFill>
              <a:schemeClr val="tx1"/>
            </a:solidFill>
            <a:round/>
            <a:headEnd/>
            <a:tailEnd/>
          </a:ln>
          <a:effectLst/>
        </p:spPr>
      </p:cxnSp>
      <p:cxnSp>
        <p:nvCxnSpPr>
          <p:cNvPr id="276489" name="AutoShape 9"/>
          <p:cNvCxnSpPr>
            <a:cxnSpLocks noChangeShapeType="1"/>
            <a:stCxn id="0" idx="0"/>
            <a:endCxn id="0" idx="0"/>
          </p:cNvCxnSpPr>
          <p:nvPr/>
        </p:nvCxnSpPr>
        <p:spPr bwMode="auto">
          <a:xfrm rot="5400000" flipV="1">
            <a:off x="2171700" y="228600"/>
            <a:ext cx="1588" cy="1588"/>
          </a:xfrm>
          <a:prstGeom prst="curvedConnector3">
            <a:avLst>
              <a:gd name="adj1" fmla="val -14400000"/>
            </a:avLst>
          </a:prstGeom>
          <a:noFill/>
          <a:ln w="9525">
            <a:solidFill>
              <a:schemeClr val="tx1"/>
            </a:solidFill>
            <a:round/>
            <a:headEnd/>
            <a:tailEnd/>
          </a:ln>
          <a:effectLst/>
        </p:spPr>
      </p:cxnSp>
      <p:cxnSp>
        <p:nvCxnSpPr>
          <p:cNvPr id="276490" name="AutoShape 10"/>
          <p:cNvCxnSpPr>
            <a:cxnSpLocks noChangeShapeType="1"/>
          </p:cNvCxnSpPr>
          <p:nvPr/>
        </p:nvCxnSpPr>
        <p:spPr bwMode="auto">
          <a:xfrm rot="5400000" flipV="1">
            <a:off x="1524000" y="457200"/>
            <a:ext cx="1588" cy="1588"/>
          </a:xfrm>
          <a:prstGeom prst="curvedConnector3">
            <a:avLst>
              <a:gd name="adj1" fmla="val -14400000"/>
            </a:avLst>
          </a:prstGeom>
          <a:noFill/>
          <a:ln w="9525">
            <a:solidFill>
              <a:schemeClr val="tx1"/>
            </a:solidFill>
            <a:round/>
            <a:headEnd/>
            <a:tailEnd/>
          </a:ln>
          <a:effectLst/>
        </p:spPr>
      </p:cxnSp>
      <p:sp>
        <p:nvSpPr>
          <p:cNvPr id="276491" name="Freeform 11"/>
          <p:cNvSpPr>
            <a:spLocks/>
          </p:cNvSpPr>
          <p:nvPr/>
        </p:nvSpPr>
        <p:spPr bwMode="auto">
          <a:xfrm>
            <a:off x="1520825" y="369888"/>
            <a:ext cx="2466975" cy="2541587"/>
          </a:xfrm>
          <a:custGeom>
            <a:avLst/>
            <a:gdLst/>
            <a:ahLst/>
            <a:cxnLst>
              <a:cxn ang="0">
                <a:pos x="0" y="0"/>
              </a:cxn>
              <a:cxn ang="0">
                <a:pos x="75" y="0"/>
              </a:cxn>
              <a:cxn ang="0">
                <a:pos x="100" y="25"/>
              </a:cxn>
              <a:cxn ang="0">
                <a:pos x="134" y="75"/>
              </a:cxn>
              <a:cxn ang="0">
                <a:pos x="100" y="159"/>
              </a:cxn>
              <a:cxn ang="0">
                <a:pos x="125" y="175"/>
              </a:cxn>
              <a:cxn ang="0">
                <a:pos x="142" y="200"/>
              </a:cxn>
              <a:cxn ang="0">
                <a:pos x="200" y="217"/>
              </a:cxn>
              <a:cxn ang="0">
                <a:pos x="325" y="217"/>
              </a:cxn>
              <a:cxn ang="0">
                <a:pos x="334" y="325"/>
              </a:cxn>
              <a:cxn ang="0">
                <a:pos x="342" y="400"/>
              </a:cxn>
              <a:cxn ang="0">
                <a:pos x="334" y="459"/>
              </a:cxn>
              <a:cxn ang="0">
                <a:pos x="284" y="492"/>
              </a:cxn>
              <a:cxn ang="0">
                <a:pos x="309" y="567"/>
              </a:cxn>
              <a:cxn ang="0">
                <a:pos x="259" y="659"/>
              </a:cxn>
              <a:cxn ang="0">
                <a:pos x="250" y="684"/>
              </a:cxn>
              <a:cxn ang="0">
                <a:pos x="225" y="700"/>
              </a:cxn>
              <a:cxn ang="0">
                <a:pos x="275" y="734"/>
              </a:cxn>
              <a:cxn ang="0">
                <a:pos x="284" y="759"/>
              </a:cxn>
              <a:cxn ang="0">
                <a:pos x="359" y="725"/>
              </a:cxn>
              <a:cxn ang="0">
                <a:pos x="334" y="734"/>
              </a:cxn>
              <a:cxn ang="0">
                <a:pos x="359" y="717"/>
              </a:cxn>
              <a:cxn ang="0">
                <a:pos x="400" y="684"/>
              </a:cxn>
              <a:cxn ang="0">
                <a:pos x="417" y="659"/>
              </a:cxn>
              <a:cxn ang="0">
                <a:pos x="492" y="617"/>
              </a:cxn>
              <a:cxn ang="0">
                <a:pos x="559" y="567"/>
              </a:cxn>
              <a:cxn ang="0">
                <a:pos x="692" y="625"/>
              </a:cxn>
              <a:cxn ang="0">
                <a:pos x="700" y="650"/>
              </a:cxn>
              <a:cxn ang="0">
                <a:pos x="742" y="642"/>
              </a:cxn>
              <a:cxn ang="0">
                <a:pos x="792" y="634"/>
              </a:cxn>
              <a:cxn ang="0">
                <a:pos x="792" y="617"/>
              </a:cxn>
              <a:cxn ang="0">
                <a:pos x="850" y="559"/>
              </a:cxn>
              <a:cxn ang="0">
                <a:pos x="884" y="550"/>
              </a:cxn>
              <a:cxn ang="0">
                <a:pos x="884" y="500"/>
              </a:cxn>
              <a:cxn ang="0">
                <a:pos x="934" y="517"/>
              </a:cxn>
              <a:cxn ang="0">
                <a:pos x="1075" y="550"/>
              </a:cxn>
              <a:cxn ang="0">
                <a:pos x="1125" y="617"/>
              </a:cxn>
              <a:cxn ang="0">
                <a:pos x="1192" y="659"/>
              </a:cxn>
              <a:cxn ang="0">
                <a:pos x="1200" y="684"/>
              </a:cxn>
              <a:cxn ang="0">
                <a:pos x="1225" y="692"/>
              </a:cxn>
              <a:cxn ang="0">
                <a:pos x="1275" y="725"/>
              </a:cxn>
              <a:cxn ang="0">
                <a:pos x="1309" y="800"/>
              </a:cxn>
              <a:cxn ang="0">
                <a:pos x="1275" y="875"/>
              </a:cxn>
              <a:cxn ang="0">
                <a:pos x="1292" y="900"/>
              </a:cxn>
              <a:cxn ang="0">
                <a:pos x="1267" y="984"/>
              </a:cxn>
              <a:cxn ang="0">
                <a:pos x="1325" y="1034"/>
              </a:cxn>
              <a:cxn ang="0">
                <a:pos x="1384" y="1109"/>
              </a:cxn>
              <a:cxn ang="0">
                <a:pos x="1459" y="1134"/>
              </a:cxn>
              <a:cxn ang="0">
                <a:pos x="1467" y="1176"/>
              </a:cxn>
              <a:cxn ang="0">
                <a:pos x="1517" y="1209"/>
              </a:cxn>
              <a:cxn ang="0">
                <a:pos x="1500" y="1292"/>
              </a:cxn>
              <a:cxn ang="0">
                <a:pos x="1492" y="1367"/>
              </a:cxn>
              <a:cxn ang="0">
                <a:pos x="1500" y="1434"/>
              </a:cxn>
              <a:cxn ang="0">
                <a:pos x="1484" y="1542"/>
              </a:cxn>
              <a:cxn ang="0">
                <a:pos x="1409" y="1601"/>
              </a:cxn>
            </a:cxnLst>
            <a:rect l="0" t="0" r="r" b="b"/>
            <a:pathLst>
              <a:path w="1554" h="1601">
                <a:moveTo>
                  <a:pt x="0" y="0"/>
                </a:moveTo>
                <a:cubicBezTo>
                  <a:pt x="37" y="25"/>
                  <a:pt x="35" y="14"/>
                  <a:pt x="75" y="0"/>
                </a:cubicBezTo>
                <a:cubicBezTo>
                  <a:pt x="83" y="8"/>
                  <a:pt x="93" y="16"/>
                  <a:pt x="100" y="25"/>
                </a:cubicBezTo>
                <a:cubicBezTo>
                  <a:pt x="112" y="41"/>
                  <a:pt x="134" y="75"/>
                  <a:pt x="134" y="75"/>
                </a:cubicBezTo>
                <a:cubicBezTo>
                  <a:pt x="125" y="108"/>
                  <a:pt x="119" y="131"/>
                  <a:pt x="100" y="159"/>
                </a:cubicBezTo>
                <a:cubicBezTo>
                  <a:pt x="108" y="164"/>
                  <a:pt x="118" y="168"/>
                  <a:pt x="125" y="175"/>
                </a:cubicBezTo>
                <a:cubicBezTo>
                  <a:pt x="132" y="182"/>
                  <a:pt x="134" y="194"/>
                  <a:pt x="142" y="200"/>
                </a:cubicBezTo>
                <a:cubicBezTo>
                  <a:pt x="159" y="211"/>
                  <a:pt x="181" y="211"/>
                  <a:pt x="200" y="217"/>
                </a:cubicBezTo>
                <a:cubicBezTo>
                  <a:pt x="255" y="180"/>
                  <a:pt x="268" y="199"/>
                  <a:pt x="325" y="217"/>
                </a:cubicBezTo>
                <a:cubicBezTo>
                  <a:pt x="313" y="253"/>
                  <a:pt x="328" y="286"/>
                  <a:pt x="334" y="325"/>
                </a:cubicBezTo>
                <a:cubicBezTo>
                  <a:pt x="323" y="357"/>
                  <a:pt x="332" y="369"/>
                  <a:pt x="342" y="400"/>
                </a:cubicBezTo>
                <a:cubicBezTo>
                  <a:pt x="339" y="420"/>
                  <a:pt x="345" y="442"/>
                  <a:pt x="334" y="459"/>
                </a:cubicBezTo>
                <a:cubicBezTo>
                  <a:pt x="323" y="476"/>
                  <a:pt x="284" y="492"/>
                  <a:pt x="284" y="492"/>
                </a:cubicBezTo>
                <a:cubicBezTo>
                  <a:pt x="303" y="550"/>
                  <a:pt x="294" y="526"/>
                  <a:pt x="309" y="567"/>
                </a:cubicBezTo>
                <a:cubicBezTo>
                  <a:pt x="296" y="614"/>
                  <a:pt x="307" y="642"/>
                  <a:pt x="259" y="659"/>
                </a:cubicBezTo>
                <a:cubicBezTo>
                  <a:pt x="256" y="667"/>
                  <a:pt x="256" y="677"/>
                  <a:pt x="250" y="684"/>
                </a:cubicBezTo>
                <a:cubicBezTo>
                  <a:pt x="244" y="692"/>
                  <a:pt x="221" y="691"/>
                  <a:pt x="225" y="700"/>
                </a:cubicBezTo>
                <a:cubicBezTo>
                  <a:pt x="234" y="718"/>
                  <a:pt x="275" y="734"/>
                  <a:pt x="275" y="734"/>
                </a:cubicBezTo>
                <a:cubicBezTo>
                  <a:pt x="278" y="742"/>
                  <a:pt x="276" y="755"/>
                  <a:pt x="284" y="759"/>
                </a:cubicBezTo>
                <a:cubicBezTo>
                  <a:pt x="288" y="761"/>
                  <a:pt x="349" y="729"/>
                  <a:pt x="359" y="725"/>
                </a:cubicBezTo>
                <a:cubicBezTo>
                  <a:pt x="367" y="722"/>
                  <a:pt x="334" y="743"/>
                  <a:pt x="334" y="734"/>
                </a:cubicBezTo>
                <a:cubicBezTo>
                  <a:pt x="334" y="724"/>
                  <a:pt x="351" y="723"/>
                  <a:pt x="359" y="717"/>
                </a:cubicBezTo>
                <a:cubicBezTo>
                  <a:pt x="403" y="648"/>
                  <a:pt x="345" y="727"/>
                  <a:pt x="400" y="684"/>
                </a:cubicBezTo>
                <a:cubicBezTo>
                  <a:pt x="408" y="678"/>
                  <a:pt x="409" y="666"/>
                  <a:pt x="417" y="659"/>
                </a:cubicBezTo>
                <a:cubicBezTo>
                  <a:pt x="454" y="627"/>
                  <a:pt x="457" y="628"/>
                  <a:pt x="492" y="617"/>
                </a:cubicBezTo>
                <a:cubicBezTo>
                  <a:pt x="520" y="598"/>
                  <a:pt x="527" y="577"/>
                  <a:pt x="559" y="567"/>
                </a:cubicBezTo>
                <a:cubicBezTo>
                  <a:pt x="597" y="605"/>
                  <a:pt x="642" y="609"/>
                  <a:pt x="692" y="625"/>
                </a:cubicBezTo>
                <a:cubicBezTo>
                  <a:pt x="695" y="633"/>
                  <a:pt x="692" y="647"/>
                  <a:pt x="700" y="650"/>
                </a:cubicBezTo>
                <a:cubicBezTo>
                  <a:pt x="713" y="655"/>
                  <a:pt x="728" y="644"/>
                  <a:pt x="742" y="642"/>
                </a:cubicBezTo>
                <a:cubicBezTo>
                  <a:pt x="759" y="639"/>
                  <a:pt x="775" y="637"/>
                  <a:pt x="792" y="634"/>
                </a:cubicBezTo>
                <a:cubicBezTo>
                  <a:pt x="742" y="616"/>
                  <a:pt x="775" y="634"/>
                  <a:pt x="792" y="617"/>
                </a:cubicBezTo>
                <a:cubicBezTo>
                  <a:pt x="853" y="556"/>
                  <a:pt x="796" y="575"/>
                  <a:pt x="850" y="559"/>
                </a:cubicBezTo>
                <a:cubicBezTo>
                  <a:pt x="861" y="556"/>
                  <a:pt x="873" y="553"/>
                  <a:pt x="884" y="550"/>
                </a:cubicBezTo>
                <a:cubicBezTo>
                  <a:pt x="881" y="540"/>
                  <a:pt x="863" y="510"/>
                  <a:pt x="884" y="500"/>
                </a:cubicBezTo>
                <a:cubicBezTo>
                  <a:pt x="900" y="493"/>
                  <a:pt x="917" y="513"/>
                  <a:pt x="934" y="517"/>
                </a:cubicBezTo>
                <a:cubicBezTo>
                  <a:pt x="982" y="527"/>
                  <a:pt x="1028" y="539"/>
                  <a:pt x="1075" y="550"/>
                </a:cubicBezTo>
                <a:cubicBezTo>
                  <a:pt x="1087" y="583"/>
                  <a:pt x="1096" y="597"/>
                  <a:pt x="1125" y="617"/>
                </a:cubicBezTo>
                <a:cubicBezTo>
                  <a:pt x="1146" y="647"/>
                  <a:pt x="1159" y="647"/>
                  <a:pt x="1192" y="659"/>
                </a:cubicBezTo>
                <a:cubicBezTo>
                  <a:pt x="1195" y="667"/>
                  <a:pt x="1194" y="678"/>
                  <a:pt x="1200" y="684"/>
                </a:cubicBezTo>
                <a:cubicBezTo>
                  <a:pt x="1206" y="690"/>
                  <a:pt x="1218" y="687"/>
                  <a:pt x="1225" y="692"/>
                </a:cubicBezTo>
                <a:cubicBezTo>
                  <a:pt x="1287" y="733"/>
                  <a:pt x="1216" y="706"/>
                  <a:pt x="1275" y="725"/>
                </a:cubicBezTo>
                <a:cubicBezTo>
                  <a:pt x="1285" y="753"/>
                  <a:pt x="1292" y="775"/>
                  <a:pt x="1309" y="800"/>
                </a:cubicBezTo>
                <a:cubicBezTo>
                  <a:pt x="1292" y="825"/>
                  <a:pt x="1285" y="847"/>
                  <a:pt x="1275" y="875"/>
                </a:cubicBezTo>
                <a:cubicBezTo>
                  <a:pt x="1281" y="883"/>
                  <a:pt x="1290" y="890"/>
                  <a:pt x="1292" y="900"/>
                </a:cubicBezTo>
                <a:cubicBezTo>
                  <a:pt x="1293" y="905"/>
                  <a:pt x="1269" y="977"/>
                  <a:pt x="1267" y="984"/>
                </a:cubicBezTo>
                <a:cubicBezTo>
                  <a:pt x="1310" y="1011"/>
                  <a:pt x="1280" y="1018"/>
                  <a:pt x="1325" y="1034"/>
                </a:cubicBezTo>
                <a:cubicBezTo>
                  <a:pt x="1337" y="1052"/>
                  <a:pt x="1361" y="1094"/>
                  <a:pt x="1384" y="1109"/>
                </a:cubicBezTo>
                <a:cubicBezTo>
                  <a:pt x="1403" y="1121"/>
                  <a:pt x="1438" y="1127"/>
                  <a:pt x="1459" y="1134"/>
                </a:cubicBezTo>
                <a:cubicBezTo>
                  <a:pt x="1462" y="1148"/>
                  <a:pt x="1458" y="1165"/>
                  <a:pt x="1467" y="1176"/>
                </a:cubicBezTo>
                <a:cubicBezTo>
                  <a:pt x="1479" y="1192"/>
                  <a:pt x="1517" y="1209"/>
                  <a:pt x="1517" y="1209"/>
                </a:cubicBezTo>
                <a:cubicBezTo>
                  <a:pt x="1530" y="1250"/>
                  <a:pt x="1554" y="1275"/>
                  <a:pt x="1500" y="1292"/>
                </a:cubicBezTo>
                <a:cubicBezTo>
                  <a:pt x="1511" y="1324"/>
                  <a:pt x="1502" y="1336"/>
                  <a:pt x="1492" y="1367"/>
                </a:cubicBezTo>
                <a:cubicBezTo>
                  <a:pt x="1531" y="1425"/>
                  <a:pt x="1542" y="1406"/>
                  <a:pt x="1500" y="1434"/>
                </a:cubicBezTo>
                <a:cubicBezTo>
                  <a:pt x="1506" y="1470"/>
                  <a:pt x="1518" y="1513"/>
                  <a:pt x="1484" y="1542"/>
                </a:cubicBezTo>
                <a:cubicBezTo>
                  <a:pt x="1458" y="1564"/>
                  <a:pt x="1409" y="1558"/>
                  <a:pt x="1409" y="1601"/>
                </a:cubicBezTo>
              </a:path>
            </a:pathLst>
          </a:custGeom>
          <a:noFill/>
          <a:ln w="38100" cmpd="sng">
            <a:solidFill>
              <a:srgbClr val="FFFF00"/>
            </a:solidFill>
            <a:round/>
            <a:headEnd/>
            <a:tailEnd/>
          </a:ln>
          <a:effectLst/>
        </p:spPr>
        <p:txBody>
          <a:bodyPr wrap="none" anchor="ct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76485"/>
                                        </p:tgtEl>
                                        <p:attrNameLst>
                                          <p:attrName>style.visibility</p:attrName>
                                        </p:attrNameLst>
                                      </p:cBhvr>
                                      <p:to>
                                        <p:strVal val="visible"/>
                                      </p:to>
                                    </p:set>
                                    <p:anim calcmode="lin" valueType="num">
                                      <p:cBhvr additive="base">
                                        <p:cTn id="7" dur="500" fill="hold"/>
                                        <p:tgtEl>
                                          <p:spTgt spid="276485"/>
                                        </p:tgtEl>
                                        <p:attrNameLst>
                                          <p:attrName>ppt_x</p:attrName>
                                        </p:attrNameLst>
                                      </p:cBhvr>
                                      <p:tavLst>
                                        <p:tav tm="0">
                                          <p:val>
                                            <p:strVal val="1+#ppt_w/2"/>
                                          </p:val>
                                        </p:tav>
                                        <p:tav tm="100000">
                                          <p:val>
                                            <p:strVal val="#ppt_x"/>
                                          </p:val>
                                        </p:tav>
                                      </p:tavLst>
                                    </p:anim>
                                    <p:anim calcmode="lin" valueType="num">
                                      <p:cBhvr additive="base">
                                        <p:cTn id="8" dur="500" fill="hold"/>
                                        <p:tgtEl>
                                          <p:spTgt spid="27648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276491"/>
                                        </p:tgtEl>
                                        <p:attrNameLst>
                                          <p:attrName>style.visibility</p:attrName>
                                        </p:attrNameLst>
                                      </p:cBhvr>
                                      <p:to>
                                        <p:strVal val="visible"/>
                                      </p:to>
                                    </p:set>
                                    <p:animEffect transition="in" filter="wipe(up)">
                                      <p:cBhvr>
                                        <p:cTn id="13" dur="3000"/>
                                        <p:tgtEl>
                                          <p:spTgt spid="27649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276486"/>
                                        </p:tgtEl>
                                        <p:attrNameLst>
                                          <p:attrName>style.visibility</p:attrName>
                                        </p:attrNameLst>
                                      </p:cBhvr>
                                      <p:to>
                                        <p:strVal val="visible"/>
                                      </p:to>
                                    </p:set>
                                    <p:anim calcmode="lin" valueType="num">
                                      <p:cBhvr additive="base">
                                        <p:cTn id="18" dur="500" fill="hold"/>
                                        <p:tgtEl>
                                          <p:spTgt spid="276486"/>
                                        </p:tgtEl>
                                        <p:attrNameLst>
                                          <p:attrName>ppt_x</p:attrName>
                                        </p:attrNameLst>
                                      </p:cBhvr>
                                      <p:tavLst>
                                        <p:tav tm="0">
                                          <p:val>
                                            <p:strVal val="1+#ppt_w/2"/>
                                          </p:val>
                                        </p:tav>
                                        <p:tav tm="100000">
                                          <p:val>
                                            <p:strVal val="#ppt_x"/>
                                          </p:val>
                                        </p:tav>
                                      </p:tavLst>
                                    </p:anim>
                                    <p:anim calcmode="lin" valueType="num">
                                      <p:cBhvr additive="base">
                                        <p:cTn id="19" dur="500" fill="hold"/>
                                        <p:tgtEl>
                                          <p:spTgt spid="276486"/>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76487"/>
                                        </p:tgtEl>
                                        <p:attrNameLst>
                                          <p:attrName>style.visibility</p:attrName>
                                        </p:attrNameLst>
                                      </p:cBhvr>
                                      <p:to>
                                        <p:strVal val="visible"/>
                                      </p:to>
                                    </p:set>
                                    <p:anim calcmode="lin" valueType="num">
                                      <p:cBhvr additive="base">
                                        <p:cTn id="24" dur="500" fill="hold"/>
                                        <p:tgtEl>
                                          <p:spTgt spid="276487"/>
                                        </p:tgtEl>
                                        <p:attrNameLst>
                                          <p:attrName>ppt_x</p:attrName>
                                        </p:attrNameLst>
                                      </p:cBhvr>
                                      <p:tavLst>
                                        <p:tav tm="0">
                                          <p:val>
                                            <p:strVal val="#ppt_x"/>
                                          </p:val>
                                        </p:tav>
                                        <p:tav tm="100000">
                                          <p:val>
                                            <p:strVal val="#ppt_x"/>
                                          </p:val>
                                        </p:tav>
                                      </p:tavLst>
                                    </p:anim>
                                    <p:anim calcmode="lin" valueType="num">
                                      <p:cBhvr additive="base">
                                        <p:cTn id="25" dur="500" fill="hold"/>
                                        <p:tgtEl>
                                          <p:spTgt spid="2764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85" grpId="0" autoUpdateAnimBg="0"/>
      <p:bldP spid="276486" grpId="0" autoUpdateAnimBg="0"/>
      <p:bldP spid="276487" grpId="0" autoUpdateAnimBg="0"/>
      <p:bldP spid="27649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3"/>
          <p:cNvSpPr>
            <a:spLocks noGrp="1"/>
          </p:cNvSpPr>
          <p:nvPr>
            <p:ph type="sldNum" sz="quarter" idx="12"/>
          </p:nvPr>
        </p:nvSpPr>
        <p:spPr/>
        <p:txBody>
          <a:bodyPr/>
          <a:lstStyle/>
          <a:p>
            <a:fld id="{40203910-F9DA-47F3-BD4B-7AFC5AE9C2A9}" type="slidenum">
              <a:rPr lang="en-US"/>
              <a:pPr/>
              <a:t>52</a:t>
            </a:fld>
            <a:endParaRPr lang="th-TH"/>
          </a:p>
        </p:txBody>
      </p:sp>
      <p:sp>
        <p:nvSpPr>
          <p:cNvPr id="277506" name="Text Box 2"/>
          <p:cNvSpPr txBox="1">
            <a:spLocks noChangeArrowheads="1"/>
          </p:cNvSpPr>
          <p:nvPr/>
        </p:nvSpPr>
        <p:spPr bwMode="auto">
          <a:xfrm>
            <a:off x="4267200" y="2362200"/>
            <a:ext cx="4876800" cy="1371600"/>
          </a:xfrm>
          <a:prstGeom prst="rect">
            <a:avLst/>
          </a:prstGeom>
          <a:noFill/>
          <a:ln w="9525">
            <a:noFill/>
            <a:miter lim="800000"/>
            <a:headEnd/>
            <a:tailEnd/>
          </a:ln>
          <a:effectLst/>
        </p:spPr>
        <p:txBody>
          <a:bodyPr>
            <a:spAutoFit/>
          </a:bodyPr>
          <a:lstStyle/>
          <a:p>
            <a:pPr eaLnBrk="0" hangingPunct="0">
              <a:spcBef>
                <a:spcPct val="50000"/>
              </a:spcBef>
              <a:buFontTx/>
              <a:buChar char="•"/>
            </a:pPr>
            <a:r>
              <a:rPr lang="en-US" sz="2400">
                <a:latin typeface="Tahoma" pitchFamily="34" charset="0"/>
                <a:cs typeface="Tahoma" pitchFamily="34" charset="0"/>
              </a:rPr>
              <a:t>covers </a:t>
            </a:r>
            <a:r>
              <a:rPr lang="en-US" sz="2400">
                <a:solidFill>
                  <a:srgbClr val="FF0000"/>
                </a:solidFill>
                <a:latin typeface="Tahoma" pitchFamily="34" charset="0"/>
                <a:cs typeface="Tahoma" pitchFamily="34" charset="0"/>
              </a:rPr>
              <a:t>7 provinces</a:t>
            </a:r>
            <a:r>
              <a:rPr lang="en-US" sz="2400">
                <a:latin typeface="Tahoma" pitchFamily="34" charset="0"/>
                <a:cs typeface="Tahoma" pitchFamily="34" charset="0"/>
              </a:rPr>
              <a:t>:  Sa Kaeo, Trad, Surin, Chanthaburi, Srisaket, Buri Ram and Ubonratchathani</a:t>
            </a:r>
            <a:r>
              <a:rPr lang="en-US" sz="3600">
                <a:latin typeface="Tahoma" pitchFamily="34" charset="0"/>
                <a:cs typeface="Tahoma" pitchFamily="34" charset="0"/>
              </a:rPr>
              <a:t>. </a:t>
            </a:r>
            <a:endParaRPr lang="th-TH" sz="3600">
              <a:latin typeface="Tahoma" pitchFamily="34" charset="0"/>
              <a:cs typeface="Tahoma" pitchFamily="34" charset="0"/>
            </a:endParaRPr>
          </a:p>
        </p:txBody>
      </p:sp>
      <p:sp>
        <p:nvSpPr>
          <p:cNvPr id="277507" name="Text Box 3"/>
          <p:cNvSpPr txBox="1">
            <a:spLocks noChangeArrowheads="1"/>
          </p:cNvSpPr>
          <p:nvPr/>
        </p:nvSpPr>
        <p:spPr bwMode="auto">
          <a:xfrm>
            <a:off x="4495800" y="0"/>
            <a:ext cx="4419600" cy="519113"/>
          </a:xfrm>
          <a:prstGeom prst="rect">
            <a:avLst/>
          </a:prstGeom>
          <a:noFill/>
          <a:ln w="9525">
            <a:noFill/>
            <a:miter lim="800000"/>
            <a:headEnd/>
            <a:tailEnd/>
          </a:ln>
          <a:effectLst/>
        </p:spPr>
        <p:txBody>
          <a:bodyPr>
            <a:spAutoFit/>
          </a:bodyPr>
          <a:lstStyle/>
          <a:p>
            <a:pPr eaLnBrk="0" hangingPunct="0">
              <a:spcBef>
                <a:spcPct val="50000"/>
              </a:spcBef>
            </a:pPr>
            <a:endParaRPr lang="en-US" sz="2800">
              <a:latin typeface="Angsana New" pitchFamily="18" charset="-34"/>
              <a:cs typeface="Angsana New" pitchFamily="18" charset="-34"/>
            </a:endParaRPr>
          </a:p>
        </p:txBody>
      </p:sp>
      <p:sp>
        <p:nvSpPr>
          <p:cNvPr id="277508" name="Text Box 4"/>
          <p:cNvSpPr txBox="1">
            <a:spLocks noChangeArrowheads="1"/>
          </p:cNvSpPr>
          <p:nvPr/>
        </p:nvSpPr>
        <p:spPr bwMode="auto">
          <a:xfrm>
            <a:off x="4724400" y="457200"/>
            <a:ext cx="4114800" cy="519113"/>
          </a:xfrm>
          <a:prstGeom prst="rect">
            <a:avLst/>
          </a:prstGeom>
          <a:noFill/>
          <a:ln w="9525">
            <a:noFill/>
            <a:miter lim="800000"/>
            <a:headEnd/>
            <a:tailEnd/>
          </a:ln>
          <a:effectLst/>
        </p:spPr>
        <p:txBody>
          <a:bodyPr>
            <a:spAutoFit/>
          </a:bodyPr>
          <a:lstStyle/>
          <a:p>
            <a:pPr eaLnBrk="0" hangingPunct="0">
              <a:spcBef>
                <a:spcPct val="50000"/>
              </a:spcBef>
            </a:pPr>
            <a:endParaRPr lang="en-US" sz="2800">
              <a:latin typeface="Angsana New" pitchFamily="18" charset="-34"/>
              <a:cs typeface="Angsana New" pitchFamily="18" charset="-34"/>
            </a:endParaRPr>
          </a:p>
        </p:txBody>
      </p:sp>
      <p:sp>
        <p:nvSpPr>
          <p:cNvPr id="277509" name="Text Box 5"/>
          <p:cNvSpPr txBox="1">
            <a:spLocks noChangeArrowheads="1"/>
          </p:cNvSpPr>
          <p:nvPr/>
        </p:nvSpPr>
        <p:spPr bwMode="auto">
          <a:xfrm>
            <a:off x="4191000" y="838200"/>
            <a:ext cx="4953000" cy="822325"/>
          </a:xfrm>
          <a:prstGeom prst="rect">
            <a:avLst/>
          </a:prstGeom>
          <a:noFill/>
          <a:ln w="9525">
            <a:noFill/>
            <a:miter lim="800000"/>
            <a:headEnd/>
            <a:tailEnd/>
          </a:ln>
          <a:effectLst/>
        </p:spPr>
        <p:txBody>
          <a:bodyPr>
            <a:spAutoFit/>
          </a:bodyPr>
          <a:lstStyle/>
          <a:p>
            <a:pPr eaLnBrk="0" hangingPunct="0">
              <a:spcBef>
                <a:spcPct val="50000"/>
              </a:spcBef>
              <a:buFontTx/>
              <a:buChar char="•"/>
            </a:pPr>
            <a:r>
              <a:rPr lang="en-US" sz="2400" dirty="0">
                <a:latin typeface="Tahoma" pitchFamily="34" charset="0"/>
                <a:cs typeface="Tahoma" pitchFamily="34" charset="0"/>
              </a:rPr>
              <a:t>The border with Cambodia is about</a:t>
            </a:r>
            <a:r>
              <a:rPr lang="en-US" sz="2400" dirty="0">
                <a:solidFill>
                  <a:srgbClr val="FF0000"/>
                </a:solidFill>
                <a:latin typeface="Tahoma" pitchFamily="34" charset="0"/>
                <a:cs typeface="Tahoma" pitchFamily="34" charset="0"/>
              </a:rPr>
              <a:t> 800</a:t>
            </a:r>
            <a:r>
              <a:rPr lang="en-US" sz="2400" dirty="0">
                <a:latin typeface="Tahoma" pitchFamily="34" charset="0"/>
                <a:cs typeface="Tahoma" pitchFamily="34" charset="0"/>
              </a:rPr>
              <a:t> kilometers.</a:t>
            </a:r>
            <a:endParaRPr lang="th-TH" sz="2400" dirty="0">
              <a:latin typeface="Tahoma" pitchFamily="34" charset="0"/>
              <a:cs typeface="Tahoma" pitchFamily="34" charset="0"/>
            </a:endParaRPr>
          </a:p>
        </p:txBody>
      </p:sp>
      <p:sp>
        <p:nvSpPr>
          <p:cNvPr id="277510" name="Text Box 6"/>
          <p:cNvSpPr txBox="1">
            <a:spLocks noChangeArrowheads="1"/>
          </p:cNvSpPr>
          <p:nvPr/>
        </p:nvSpPr>
        <p:spPr bwMode="auto">
          <a:xfrm>
            <a:off x="4343400" y="4343400"/>
            <a:ext cx="4800600" cy="519113"/>
          </a:xfrm>
          <a:prstGeom prst="rect">
            <a:avLst/>
          </a:prstGeom>
          <a:noFill/>
          <a:ln w="9525">
            <a:noFill/>
            <a:miter lim="800000"/>
            <a:headEnd/>
            <a:tailEnd/>
          </a:ln>
          <a:effectLst/>
        </p:spPr>
        <p:txBody>
          <a:bodyPr>
            <a:spAutoFit/>
          </a:bodyPr>
          <a:lstStyle/>
          <a:p>
            <a:pPr eaLnBrk="0" hangingPunct="0">
              <a:spcBef>
                <a:spcPct val="50000"/>
              </a:spcBef>
            </a:pPr>
            <a:endParaRPr lang="en-US" sz="2800">
              <a:latin typeface="Angsana New" pitchFamily="18" charset="-34"/>
              <a:cs typeface="Angsana New" pitchFamily="18" charset="-34"/>
            </a:endParaRPr>
          </a:p>
        </p:txBody>
      </p:sp>
      <p:sp>
        <p:nvSpPr>
          <p:cNvPr id="277511" name="Text Box 7"/>
          <p:cNvSpPr txBox="1">
            <a:spLocks noChangeArrowheads="1"/>
          </p:cNvSpPr>
          <p:nvPr/>
        </p:nvSpPr>
        <p:spPr bwMode="auto">
          <a:xfrm>
            <a:off x="4343400" y="4343400"/>
            <a:ext cx="4114800" cy="1600200"/>
          </a:xfrm>
          <a:prstGeom prst="rect">
            <a:avLst/>
          </a:prstGeom>
          <a:noFill/>
          <a:ln w="9525">
            <a:noFill/>
            <a:miter lim="800000"/>
            <a:headEnd/>
            <a:tailEnd/>
          </a:ln>
          <a:effectLst/>
        </p:spPr>
        <p:txBody>
          <a:bodyPr>
            <a:spAutoFit/>
          </a:bodyPr>
          <a:lstStyle/>
          <a:p>
            <a:pPr eaLnBrk="0" hangingPunct="0"/>
            <a:r>
              <a:rPr lang="en-US" sz="2400">
                <a:latin typeface="Tahoma" pitchFamily="34" charset="0"/>
                <a:cs typeface="Tahoma" pitchFamily="34" charset="0"/>
              </a:rPr>
              <a:t>There are 1 international checkpoint and 4 temporary checkpoints.</a:t>
            </a:r>
          </a:p>
          <a:p>
            <a:pPr>
              <a:spcBef>
                <a:spcPct val="50000"/>
              </a:spcBef>
            </a:pPr>
            <a:endParaRPr lang="th-TH">
              <a:latin typeface="Tahoma" pitchFamily="34" charset="0"/>
              <a:cs typeface="Tahoma" pitchFamily="34" charset="0"/>
            </a:endParaRPr>
          </a:p>
        </p:txBody>
      </p:sp>
      <p:pic>
        <p:nvPicPr>
          <p:cNvPr id="277512" name="Picture 8" descr="thailand-map"/>
          <p:cNvPicPr>
            <a:picLocks noChangeAspect="1" noChangeArrowheads="1"/>
          </p:cNvPicPr>
          <p:nvPr/>
        </p:nvPicPr>
        <p:blipFill>
          <a:blip r:embed="rId2" cstate="print"/>
          <a:srcRect/>
          <a:stretch>
            <a:fillRect/>
          </a:stretch>
        </p:blipFill>
        <p:spPr bwMode="auto">
          <a:xfrm>
            <a:off x="228600" y="228600"/>
            <a:ext cx="3886200" cy="6400800"/>
          </a:xfrm>
          <a:prstGeom prst="rect">
            <a:avLst/>
          </a:prstGeom>
          <a:noFill/>
        </p:spPr>
      </p:pic>
      <p:sp>
        <p:nvSpPr>
          <p:cNvPr id="277513" name="Freeform 9"/>
          <p:cNvSpPr>
            <a:spLocks/>
          </p:cNvSpPr>
          <p:nvPr/>
        </p:nvSpPr>
        <p:spPr bwMode="auto">
          <a:xfrm>
            <a:off x="1520825" y="369888"/>
            <a:ext cx="2466975" cy="2541587"/>
          </a:xfrm>
          <a:custGeom>
            <a:avLst/>
            <a:gdLst/>
            <a:ahLst/>
            <a:cxnLst>
              <a:cxn ang="0">
                <a:pos x="0" y="0"/>
              </a:cxn>
              <a:cxn ang="0">
                <a:pos x="75" y="0"/>
              </a:cxn>
              <a:cxn ang="0">
                <a:pos x="100" y="25"/>
              </a:cxn>
              <a:cxn ang="0">
                <a:pos x="134" y="75"/>
              </a:cxn>
              <a:cxn ang="0">
                <a:pos x="100" y="159"/>
              </a:cxn>
              <a:cxn ang="0">
                <a:pos x="125" y="175"/>
              </a:cxn>
              <a:cxn ang="0">
                <a:pos x="142" y="200"/>
              </a:cxn>
              <a:cxn ang="0">
                <a:pos x="200" y="217"/>
              </a:cxn>
              <a:cxn ang="0">
                <a:pos x="325" y="217"/>
              </a:cxn>
              <a:cxn ang="0">
                <a:pos x="334" y="325"/>
              </a:cxn>
              <a:cxn ang="0">
                <a:pos x="342" y="400"/>
              </a:cxn>
              <a:cxn ang="0">
                <a:pos x="334" y="459"/>
              </a:cxn>
              <a:cxn ang="0">
                <a:pos x="284" y="492"/>
              </a:cxn>
              <a:cxn ang="0">
                <a:pos x="309" y="567"/>
              </a:cxn>
              <a:cxn ang="0">
                <a:pos x="259" y="659"/>
              </a:cxn>
              <a:cxn ang="0">
                <a:pos x="250" y="684"/>
              </a:cxn>
              <a:cxn ang="0">
                <a:pos x="225" y="700"/>
              </a:cxn>
              <a:cxn ang="0">
                <a:pos x="275" y="734"/>
              </a:cxn>
              <a:cxn ang="0">
                <a:pos x="284" y="759"/>
              </a:cxn>
              <a:cxn ang="0">
                <a:pos x="359" y="725"/>
              </a:cxn>
              <a:cxn ang="0">
                <a:pos x="334" y="734"/>
              </a:cxn>
              <a:cxn ang="0">
                <a:pos x="359" y="717"/>
              </a:cxn>
              <a:cxn ang="0">
                <a:pos x="400" y="684"/>
              </a:cxn>
              <a:cxn ang="0">
                <a:pos x="417" y="659"/>
              </a:cxn>
              <a:cxn ang="0">
                <a:pos x="492" y="617"/>
              </a:cxn>
              <a:cxn ang="0">
                <a:pos x="559" y="567"/>
              </a:cxn>
              <a:cxn ang="0">
                <a:pos x="692" y="625"/>
              </a:cxn>
              <a:cxn ang="0">
                <a:pos x="700" y="650"/>
              </a:cxn>
              <a:cxn ang="0">
                <a:pos x="742" y="642"/>
              </a:cxn>
              <a:cxn ang="0">
                <a:pos x="792" y="634"/>
              </a:cxn>
              <a:cxn ang="0">
                <a:pos x="792" y="617"/>
              </a:cxn>
              <a:cxn ang="0">
                <a:pos x="850" y="559"/>
              </a:cxn>
              <a:cxn ang="0">
                <a:pos x="884" y="550"/>
              </a:cxn>
              <a:cxn ang="0">
                <a:pos x="884" y="500"/>
              </a:cxn>
              <a:cxn ang="0">
                <a:pos x="934" y="517"/>
              </a:cxn>
              <a:cxn ang="0">
                <a:pos x="1075" y="550"/>
              </a:cxn>
              <a:cxn ang="0">
                <a:pos x="1125" y="617"/>
              </a:cxn>
              <a:cxn ang="0">
                <a:pos x="1192" y="659"/>
              </a:cxn>
              <a:cxn ang="0">
                <a:pos x="1200" y="684"/>
              </a:cxn>
              <a:cxn ang="0">
                <a:pos x="1225" y="692"/>
              </a:cxn>
              <a:cxn ang="0">
                <a:pos x="1275" y="725"/>
              </a:cxn>
              <a:cxn ang="0">
                <a:pos x="1309" y="800"/>
              </a:cxn>
              <a:cxn ang="0">
                <a:pos x="1275" y="875"/>
              </a:cxn>
              <a:cxn ang="0">
                <a:pos x="1292" y="900"/>
              </a:cxn>
              <a:cxn ang="0">
                <a:pos x="1267" y="984"/>
              </a:cxn>
              <a:cxn ang="0">
                <a:pos x="1325" y="1034"/>
              </a:cxn>
              <a:cxn ang="0">
                <a:pos x="1384" y="1109"/>
              </a:cxn>
              <a:cxn ang="0">
                <a:pos x="1459" y="1134"/>
              </a:cxn>
              <a:cxn ang="0">
                <a:pos x="1467" y="1176"/>
              </a:cxn>
              <a:cxn ang="0">
                <a:pos x="1517" y="1209"/>
              </a:cxn>
              <a:cxn ang="0">
                <a:pos x="1500" y="1292"/>
              </a:cxn>
              <a:cxn ang="0">
                <a:pos x="1492" y="1367"/>
              </a:cxn>
              <a:cxn ang="0">
                <a:pos x="1500" y="1434"/>
              </a:cxn>
              <a:cxn ang="0">
                <a:pos x="1484" y="1542"/>
              </a:cxn>
              <a:cxn ang="0">
                <a:pos x="1409" y="1601"/>
              </a:cxn>
            </a:cxnLst>
            <a:rect l="0" t="0" r="r" b="b"/>
            <a:pathLst>
              <a:path w="1554" h="1601">
                <a:moveTo>
                  <a:pt x="0" y="0"/>
                </a:moveTo>
                <a:cubicBezTo>
                  <a:pt x="37" y="25"/>
                  <a:pt x="35" y="14"/>
                  <a:pt x="75" y="0"/>
                </a:cubicBezTo>
                <a:cubicBezTo>
                  <a:pt x="83" y="8"/>
                  <a:pt x="93" y="16"/>
                  <a:pt x="100" y="25"/>
                </a:cubicBezTo>
                <a:cubicBezTo>
                  <a:pt x="112" y="41"/>
                  <a:pt x="134" y="75"/>
                  <a:pt x="134" y="75"/>
                </a:cubicBezTo>
                <a:cubicBezTo>
                  <a:pt x="125" y="108"/>
                  <a:pt x="119" y="131"/>
                  <a:pt x="100" y="159"/>
                </a:cubicBezTo>
                <a:cubicBezTo>
                  <a:pt x="108" y="164"/>
                  <a:pt x="118" y="168"/>
                  <a:pt x="125" y="175"/>
                </a:cubicBezTo>
                <a:cubicBezTo>
                  <a:pt x="132" y="182"/>
                  <a:pt x="134" y="194"/>
                  <a:pt x="142" y="200"/>
                </a:cubicBezTo>
                <a:cubicBezTo>
                  <a:pt x="159" y="211"/>
                  <a:pt x="181" y="211"/>
                  <a:pt x="200" y="217"/>
                </a:cubicBezTo>
                <a:cubicBezTo>
                  <a:pt x="255" y="180"/>
                  <a:pt x="268" y="199"/>
                  <a:pt x="325" y="217"/>
                </a:cubicBezTo>
                <a:cubicBezTo>
                  <a:pt x="313" y="253"/>
                  <a:pt x="328" y="286"/>
                  <a:pt x="334" y="325"/>
                </a:cubicBezTo>
                <a:cubicBezTo>
                  <a:pt x="323" y="357"/>
                  <a:pt x="332" y="369"/>
                  <a:pt x="342" y="400"/>
                </a:cubicBezTo>
                <a:cubicBezTo>
                  <a:pt x="339" y="420"/>
                  <a:pt x="345" y="442"/>
                  <a:pt x="334" y="459"/>
                </a:cubicBezTo>
                <a:cubicBezTo>
                  <a:pt x="323" y="476"/>
                  <a:pt x="284" y="492"/>
                  <a:pt x="284" y="492"/>
                </a:cubicBezTo>
                <a:cubicBezTo>
                  <a:pt x="303" y="550"/>
                  <a:pt x="294" y="526"/>
                  <a:pt x="309" y="567"/>
                </a:cubicBezTo>
                <a:cubicBezTo>
                  <a:pt x="296" y="614"/>
                  <a:pt x="307" y="642"/>
                  <a:pt x="259" y="659"/>
                </a:cubicBezTo>
                <a:cubicBezTo>
                  <a:pt x="256" y="667"/>
                  <a:pt x="256" y="677"/>
                  <a:pt x="250" y="684"/>
                </a:cubicBezTo>
                <a:cubicBezTo>
                  <a:pt x="244" y="692"/>
                  <a:pt x="221" y="691"/>
                  <a:pt x="225" y="700"/>
                </a:cubicBezTo>
                <a:cubicBezTo>
                  <a:pt x="234" y="718"/>
                  <a:pt x="275" y="734"/>
                  <a:pt x="275" y="734"/>
                </a:cubicBezTo>
                <a:cubicBezTo>
                  <a:pt x="278" y="742"/>
                  <a:pt x="276" y="755"/>
                  <a:pt x="284" y="759"/>
                </a:cubicBezTo>
                <a:cubicBezTo>
                  <a:pt x="288" y="761"/>
                  <a:pt x="349" y="729"/>
                  <a:pt x="359" y="725"/>
                </a:cubicBezTo>
                <a:cubicBezTo>
                  <a:pt x="367" y="722"/>
                  <a:pt x="334" y="743"/>
                  <a:pt x="334" y="734"/>
                </a:cubicBezTo>
                <a:cubicBezTo>
                  <a:pt x="334" y="724"/>
                  <a:pt x="351" y="723"/>
                  <a:pt x="359" y="717"/>
                </a:cubicBezTo>
                <a:cubicBezTo>
                  <a:pt x="403" y="648"/>
                  <a:pt x="345" y="727"/>
                  <a:pt x="400" y="684"/>
                </a:cubicBezTo>
                <a:cubicBezTo>
                  <a:pt x="408" y="678"/>
                  <a:pt x="409" y="666"/>
                  <a:pt x="417" y="659"/>
                </a:cubicBezTo>
                <a:cubicBezTo>
                  <a:pt x="454" y="627"/>
                  <a:pt x="457" y="628"/>
                  <a:pt x="492" y="617"/>
                </a:cubicBezTo>
                <a:cubicBezTo>
                  <a:pt x="520" y="598"/>
                  <a:pt x="527" y="577"/>
                  <a:pt x="559" y="567"/>
                </a:cubicBezTo>
                <a:cubicBezTo>
                  <a:pt x="597" y="605"/>
                  <a:pt x="642" y="609"/>
                  <a:pt x="692" y="625"/>
                </a:cubicBezTo>
                <a:cubicBezTo>
                  <a:pt x="695" y="633"/>
                  <a:pt x="692" y="647"/>
                  <a:pt x="700" y="650"/>
                </a:cubicBezTo>
                <a:cubicBezTo>
                  <a:pt x="713" y="655"/>
                  <a:pt x="728" y="644"/>
                  <a:pt x="742" y="642"/>
                </a:cubicBezTo>
                <a:cubicBezTo>
                  <a:pt x="759" y="639"/>
                  <a:pt x="775" y="637"/>
                  <a:pt x="792" y="634"/>
                </a:cubicBezTo>
                <a:cubicBezTo>
                  <a:pt x="742" y="616"/>
                  <a:pt x="775" y="634"/>
                  <a:pt x="792" y="617"/>
                </a:cubicBezTo>
                <a:cubicBezTo>
                  <a:pt x="853" y="556"/>
                  <a:pt x="796" y="575"/>
                  <a:pt x="850" y="559"/>
                </a:cubicBezTo>
                <a:cubicBezTo>
                  <a:pt x="861" y="556"/>
                  <a:pt x="873" y="553"/>
                  <a:pt x="884" y="550"/>
                </a:cubicBezTo>
                <a:cubicBezTo>
                  <a:pt x="881" y="540"/>
                  <a:pt x="863" y="510"/>
                  <a:pt x="884" y="500"/>
                </a:cubicBezTo>
                <a:cubicBezTo>
                  <a:pt x="900" y="493"/>
                  <a:pt x="917" y="513"/>
                  <a:pt x="934" y="517"/>
                </a:cubicBezTo>
                <a:cubicBezTo>
                  <a:pt x="982" y="527"/>
                  <a:pt x="1028" y="539"/>
                  <a:pt x="1075" y="550"/>
                </a:cubicBezTo>
                <a:cubicBezTo>
                  <a:pt x="1087" y="583"/>
                  <a:pt x="1096" y="597"/>
                  <a:pt x="1125" y="617"/>
                </a:cubicBezTo>
                <a:cubicBezTo>
                  <a:pt x="1146" y="647"/>
                  <a:pt x="1159" y="647"/>
                  <a:pt x="1192" y="659"/>
                </a:cubicBezTo>
                <a:cubicBezTo>
                  <a:pt x="1195" y="667"/>
                  <a:pt x="1194" y="678"/>
                  <a:pt x="1200" y="684"/>
                </a:cubicBezTo>
                <a:cubicBezTo>
                  <a:pt x="1206" y="690"/>
                  <a:pt x="1218" y="687"/>
                  <a:pt x="1225" y="692"/>
                </a:cubicBezTo>
                <a:cubicBezTo>
                  <a:pt x="1287" y="733"/>
                  <a:pt x="1216" y="706"/>
                  <a:pt x="1275" y="725"/>
                </a:cubicBezTo>
                <a:cubicBezTo>
                  <a:pt x="1285" y="753"/>
                  <a:pt x="1292" y="775"/>
                  <a:pt x="1309" y="800"/>
                </a:cubicBezTo>
                <a:cubicBezTo>
                  <a:pt x="1292" y="825"/>
                  <a:pt x="1285" y="847"/>
                  <a:pt x="1275" y="875"/>
                </a:cubicBezTo>
                <a:cubicBezTo>
                  <a:pt x="1281" y="883"/>
                  <a:pt x="1290" y="890"/>
                  <a:pt x="1292" y="900"/>
                </a:cubicBezTo>
                <a:cubicBezTo>
                  <a:pt x="1293" y="905"/>
                  <a:pt x="1269" y="977"/>
                  <a:pt x="1267" y="984"/>
                </a:cubicBezTo>
                <a:cubicBezTo>
                  <a:pt x="1310" y="1011"/>
                  <a:pt x="1280" y="1018"/>
                  <a:pt x="1325" y="1034"/>
                </a:cubicBezTo>
                <a:cubicBezTo>
                  <a:pt x="1337" y="1052"/>
                  <a:pt x="1361" y="1094"/>
                  <a:pt x="1384" y="1109"/>
                </a:cubicBezTo>
                <a:cubicBezTo>
                  <a:pt x="1403" y="1121"/>
                  <a:pt x="1438" y="1127"/>
                  <a:pt x="1459" y="1134"/>
                </a:cubicBezTo>
                <a:cubicBezTo>
                  <a:pt x="1462" y="1148"/>
                  <a:pt x="1458" y="1165"/>
                  <a:pt x="1467" y="1176"/>
                </a:cubicBezTo>
                <a:cubicBezTo>
                  <a:pt x="1479" y="1192"/>
                  <a:pt x="1517" y="1209"/>
                  <a:pt x="1517" y="1209"/>
                </a:cubicBezTo>
                <a:cubicBezTo>
                  <a:pt x="1530" y="1250"/>
                  <a:pt x="1554" y="1275"/>
                  <a:pt x="1500" y="1292"/>
                </a:cubicBezTo>
                <a:cubicBezTo>
                  <a:pt x="1511" y="1324"/>
                  <a:pt x="1502" y="1336"/>
                  <a:pt x="1492" y="1367"/>
                </a:cubicBezTo>
                <a:cubicBezTo>
                  <a:pt x="1531" y="1425"/>
                  <a:pt x="1542" y="1406"/>
                  <a:pt x="1500" y="1434"/>
                </a:cubicBezTo>
                <a:cubicBezTo>
                  <a:pt x="1506" y="1470"/>
                  <a:pt x="1518" y="1513"/>
                  <a:pt x="1484" y="1542"/>
                </a:cubicBezTo>
                <a:cubicBezTo>
                  <a:pt x="1458" y="1564"/>
                  <a:pt x="1409" y="1558"/>
                  <a:pt x="1409" y="1601"/>
                </a:cubicBezTo>
              </a:path>
            </a:pathLst>
          </a:custGeom>
          <a:noFill/>
          <a:ln w="38100" cmpd="sng">
            <a:solidFill>
              <a:srgbClr val="FFFF00"/>
            </a:solidFill>
            <a:round/>
            <a:headEnd/>
            <a:tailEnd/>
          </a:ln>
          <a:effectLst/>
        </p:spPr>
        <p:txBody>
          <a:bodyPr wrap="none" anchor="ctr"/>
          <a:lstStyle/>
          <a:p>
            <a:endParaRPr lang="en-US"/>
          </a:p>
        </p:txBody>
      </p:sp>
      <p:sp>
        <p:nvSpPr>
          <p:cNvPr id="277514" name="Freeform 10"/>
          <p:cNvSpPr>
            <a:spLocks/>
          </p:cNvSpPr>
          <p:nvPr/>
        </p:nvSpPr>
        <p:spPr bwMode="auto">
          <a:xfrm>
            <a:off x="2492375" y="2816225"/>
            <a:ext cx="1250950" cy="1219200"/>
          </a:xfrm>
          <a:custGeom>
            <a:avLst/>
            <a:gdLst/>
            <a:ahLst/>
            <a:cxnLst>
              <a:cxn ang="0">
                <a:pos x="788" y="60"/>
              </a:cxn>
              <a:cxn ang="0">
                <a:pos x="713" y="18"/>
              </a:cxn>
              <a:cxn ang="0">
                <a:pos x="688" y="1"/>
              </a:cxn>
              <a:cxn ang="0">
                <a:pos x="663" y="10"/>
              </a:cxn>
              <a:cxn ang="0">
                <a:pos x="547" y="35"/>
              </a:cxn>
              <a:cxn ang="0">
                <a:pos x="372" y="18"/>
              </a:cxn>
              <a:cxn ang="0">
                <a:pos x="322" y="35"/>
              </a:cxn>
              <a:cxn ang="0">
                <a:pos x="238" y="43"/>
              </a:cxn>
              <a:cxn ang="0">
                <a:pos x="172" y="93"/>
              </a:cxn>
              <a:cxn ang="0">
                <a:pos x="138" y="143"/>
              </a:cxn>
              <a:cxn ang="0">
                <a:pos x="130" y="168"/>
              </a:cxn>
              <a:cxn ang="0">
                <a:pos x="80" y="201"/>
              </a:cxn>
              <a:cxn ang="0">
                <a:pos x="38" y="243"/>
              </a:cxn>
              <a:cxn ang="0">
                <a:pos x="38" y="410"/>
              </a:cxn>
              <a:cxn ang="0">
                <a:pos x="30" y="385"/>
              </a:cxn>
              <a:cxn ang="0">
                <a:pos x="38" y="426"/>
              </a:cxn>
              <a:cxn ang="0">
                <a:pos x="47" y="451"/>
              </a:cxn>
              <a:cxn ang="0">
                <a:pos x="105" y="485"/>
              </a:cxn>
              <a:cxn ang="0">
                <a:pos x="130" y="576"/>
              </a:cxn>
              <a:cxn ang="0">
                <a:pos x="163" y="768"/>
              </a:cxn>
            </a:cxnLst>
            <a:rect l="0" t="0" r="r" b="b"/>
            <a:pathLst>
              <a:path w="788" h="768">
                <a:moveTo>
                  <a:pt x="788" y="60"/>
                </a:moveTo>
                <a:cubicBezTo>
                  <a:pt x="757" y="49"/>
                  <a:pt x="744" y="28"/>
                  <a:pt x="713" y="18"/>
                </a:cubicBezTo>
                <a:cubicBezTo>
                  <a:pt x="705" y="12"/>
                  <a:pt x="698" y="3"/>
                  <a:pt x="688" y="1"/>
                </a:cubicBezTo>
                <a:cubicBezTo>
                  <a:pt x="679" y="0"/>
                  <a:pt x="671" y="7"/>
                  <a:pt x="663" y="10"/>
                </a:cubicBezTo>
                <a:cubicBezTo>
                  <a:pt x="597" y="32"/>
                  <a:pt x="624" y="24"/>
                  <a:pt x="547" y="35"/>
                </a:cubicBezTo>
                <a:cubicBezTo>
                  <a:pt x="489" y="27"/>
                  <a:pt x="431" y="18"/>
                  <a:pt x="372" y="18"/>
                </a:cubicBezTo>
                <a:cubicBezTo>
                  <a:pt x="364" y="18"/>
                  <a:pt x="329" y="34"/>
                  <a:pt x="322" y="35"/>
                </a:cubicBezTo>
                <a:cubicBezTo>
                  <a:pt x="294" y="39"/>
                  <a:pt x="266" y="40"/>
                  <a:pt x="238" y="43"/>
                </a:cubicBezTo>
                <a:cubicBezTo>
                  <a:pt x="206" y="53"/>
                  <a:pt x="200" y="74"/>
                  <a:pt x="172" y="93"/>
                </a:cubicBezTo>
                <a:cubicBezTo>
                  <a:pt x="151" y="171"/>
                  <a:pt x="181" y="88"/>
                  <a:pt x="138" y="143"/>
                </a:cubicBezTo>
                <a:cubicBezTo>
                  <a:pt x="133" y="150"/>
                  <a:pt x="136" y="162"/>
                  <a:pt x="130" y="168"/>
                </a:cubicBezTo>
                <a:cubicBezTo>
                  <a:pt x="116" y="182"/>
                  <a:pt x="80" y="201"/>
                  <a:pt x="80" y="201"/>
                </a:cubicBezTo>
                <a:cubicBezTo>
                  <a:pt x="94" y="245"/>
                  <a:pt x="75" y="231"/>
                  <a:pt x="38" y="243"/>
                </a:cubicBezTo>
                <a:cubicBezTo>
                  <a:pt x="0" y="302"/>
                  <a:pt x="18" y="348"/>
                  <a:pt x="38" y="410"/>
                </a:cubicBezTo>
                <a:cubicBezTo>
                  <a:pt x="41" y="418"/>
                  <a:pt x="28" y="376"/>
                  <a:pt x="30" y="385"/>
                </a:cubicBezTo>
                <a:cubicBezTo>
                  <a:pt x="33" y="399"/>
                  <a:pt x="35" y="413"/>
                  <a:pt x="38" y="426"/>
                </a:cubicBezTo>
                <a:cubicBezTo>
                  <a:pt x="40" y="435"/>
                  <a:pt x="47" y="451"/>
                  <a:pt x="47" y="451"/>
                </a:cubicBezTo>
                <a:cubicBezTo>
                  <a:pt x="27" y="508"/>
                  <a:pt x="39" y="448"/>
                  <a:pt x="105" y="485"/>
                </a:cubicBezTo>
                <a:cubicBezTo>
                  <a:pt x="108" y="487"/>
                  <a:pt x="126" y="558"/>
                  <a:pt x="130" y="576"/>
                </a:cubicBezTo>
                <a:cubicBezTo>
                  <a:pt x="114" y="660"/>
                  <a:pt x="163" y="698"/>
                  <a:pt x="163" y="768"/>
                </a:cubicBezTo>
              </a:path>
            </a:pathLst>
          </a:custGeom>
          <a:noFill/>
          <a:ln w="38100" cmpd="sng">
            <a:solidFill>
              <a:srgbClr val="0000FF"/>
            </a:solidFill>
            <a:round/>
            <a:headEnd/>
            <a:tailEnd/>
          </a:ln>
          <a:effectLst/>
        </p:spPr>
        <p:txBody>
          <a:bodyPr wrap="none" anchor="ct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7750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grpId="0" nodeType="clickEffect">
                                  <p:stCondLst>
                                    <p:cond delay="0"/>
                                  </p:stCondLst>
                                  <p:childTnLst>
                                    <p:set>
                                      <p:cBhvr>
                                        <p:cTn id="10" dur="1" fill="hold">
                                          <p:stCondLst>
                                            <p:cond delay="0"/>
                                          </p:stCondLst>
                                        </p:cTn>
                                        <p:tgtEl>
                                          <p:spTgt spid="277514"/>
                                        </p:tgtEl>
                                        <p:attrNameLst>
                                          <p:attrName>style.visibility</p:attrName>
                                        </p:attrNameLst>
                                      </p:cBhvr>
                                      <p:to>
                                        <p:strVal val="visible"/>
                                      </p:to>
                                    </p:set>
                                    <p:animEffect transition="in" filter="wipe(up)">
                                      <p:cBhvr>
                                        <p:cTn id="11" dur="3000"/>
                                        <p:tgtEl>
                                          <p:spTgt spid="277514"/>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277506"/>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499"/>
                                          </p:stCondLst>
                                        </p:cTn>
                                        <p:tgtEl>
                                          <p:spTgt spid="2775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7506" grpId="0" autoUpdateAnimBg="0"/>
      <p:bldP spid="277509" grpId="0" autoUpdateAnimBg="0"/>
      <p:bldP spid="277511" grpId="0" autoUpdateAnimBg="0"/>
      <p:bldP spid="27751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8" name="Picture 2" descr="IMG_1833"/>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178182" name="Text Box 6"/>
          <p:cNvSpPr txBox="1">
            <a:spLocks noChangeArrowheads="1"/>
          </p:cNvSpPr>
          <p:nvPr/>
        </p:nvSpPr>
        <p:spPr bwMode="auto">
          <a:xfrm>
            <a:off x="304800" y="228600"/>
            <a:ext cx="3505200" cy="523220"/>
          </a:xfrm>
          <a:prstGeom prst="rect">
            <a:avLst/>
          </a:prstGeom>
          <a:noFill/>
          <a:ln w="9525">
            <a:noFill/>
            <a:miter lim="800000"/>
            <a:headEnd/>
            <a:tailEnd/>
          </a:ln>
          <a:effectLst/>
        </p:spPr>
        <p:txBody>
          <a:bodyPr wrap="square">
            <a:spAutoFit/>
          </a:bodyPr>
          <a:lstStyle/>
          <a:p>
            <a:pPr eaLnBrk="0" hangingPunct="0">
              <a:spcBef>
                <a:spcPct val="50000"/>
              </a:spcBef>
            </a:pPr>
            <a:r>
              <a:rPr lang="en-US" dirty="0" smtClean="0">
                <a:solidFill>
                  <a:srgbClr val="FFFF00"/>
                </a:solidFill>
                <a:effectLst>
                  <a:outerShdw blurRad="38100" dist="38100" dir="2700000" algn="tl">
                    <a:srgbClr val="C0C0C0"/>
                  </a:outerShdw>
                </a:effectLst>
                <a:latin typeface="Comic Sans MS" pitchFamily="66" charset="0"/>
              </a:rPr>
              <a:t>The Mekong River</a:t>
            </a:r>
            <a:endParaRPr lang="th-TH" dirty="0">
              <a:solidFill>
                <a:srgbClr val="FFFF00"/>
              </a:solidFill>
              <a:effectLst>
                <a:outerShdw blurRad="38100" dist="38100" dir="2700000" algn="tl">
                  <a:srgbClr val="C0C0C0"/>
                </a:outerShdw>
              </a:effectLst>
              <a:latin typeface="Comic Sans MS" pitchFamily="66" charset="0"/>
            </a:endParaRP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A9651DD2-CAFE-446E-96ED-A05B6D0CCCDE}" type="slidenum">
              <a:rPr lang="en-US" smtClean="0">
                <a:solidFill>
                  <a:prstClr val="black"/>
                </a:solidFill>
              </a:rPr>
              <a:pPr/>
              <a:t>54</a:t>
            </a:fld>
            <a:endParaRPr lang="en-US">
              <a:solidFill>
                <a:prstClr val="black"/>
              </a:solidFill>
            </a:endParaRPr>
          </a:p>
        </p:txBody>
      </p:sp>
      <p:pic>
        <p:nvPicPr>
          <p:cNvPr id="3" name="Picture 4" descr="GMS-DAN4 121"/>
          <p:cNvPicPr>
            <a:picLocks noChangeAspect="1" noChangeArrowheads="1"/>
          </p:cNvPicPr>
          <p:nvPr/>
        </p:nvPicPr>
        <p:blipFill>
          <a:blip r:embed="rId2" cstate="print"/>
          <a:srcRect/>
          <a:stretch>
            <a:fillRect/>
          </a:stretch>
        </p:blipFill>
        <p:spPr bwMode="auto">
          <a:xfrm>
            <a:off x="14288" y="3295650"/>
            <a:ext cx="4606925" cy="3576638"/>
          </a:xfrm>
          <a:prstGeom prst="rect">
            <a:avLst/>
          </a:prstGeom>
          <a:noFill/>
        </p:spPr>
      </p:pic>
      <p:pic>
        <p:nvPicPr>
          <p:cNvPr id="4" name="Picture 6"/>
          <p:cNvPicPr>
            <a:picLocks noChangeAspect="1" noChangeArrowheads="1"/>
          </p:cNvPicPr>
          <p:nvPr/>
        </p:nvPicPr>
        <p:blipFill>
          <a:blip r:embed="rId3" cstate="print"/>
          <a:srcRect/>
          <a:stretch>
            <a:fillRect/>
          </a:stretch>
        </p:blipFill>
        <p:spPr bwMode="auto">
          <a:xfrm>
            <a:off x="4505325" y="0"/>
            <a:ext cx="4643438" cy="3429000"/>
          </a:xfrm>
          <a:prstGeom prst="rect">
            <a:avLst/>
          </a:prstGeom>
          <a:noFill/>
          <a:ln w="9525">
            <a:noFill/>
            <a:miter lim="800000"/>
            <a:headEnd/>
            <a:tailEnd/>
          </a:ln>
          <a:effectLst/>
        </p:spPr>
      </p:pic>
      <p:pic>
        <p:nvPicPr>
          <p:cNvPr id="1026" name="Picture 2"/>
          <p:cNvPicPr>
            <a:picLocks noChangeAspect="1" noChangeArrowheads="1"/>
          </p:cNvPicPr>
          <p:nvPr/>
        </p:nvPicPr>
        <p:blipFill>
          <a:blip r:embed="rId4" cstate="print"/>
          <a:srcRect/>
          <a:stretch>
            <a:fillRect/>
          </a:stretch>
        </p:blipFill>
        <p:spPr bwMode="auto">
          <a:xfrm>
            <a:off x="4546600" y="3429000"/>
            <a:ext cx="4572000" cy="3429000"/>
          </a:xfrm>
          <a:prstGeom prst="rect">
            <a:avLst/>
          </a:prstGeom>
          <a:noFill/>
          <a:ln w="9525">
            <a:noFill/>
            <a:miter lim="800000"/>
            <a:headEnd/>
            <a:tailEnd/>
          </a:ln>
          <a:effectLst/>
        </p:spPr>
      </p:pic>
      <p:sp>
        <p:nvSpPr>
          <p:cNvPr id="8" name="TextBox 7"/>
          <p:cNvSpPr txBox="1"/>
          <p:nvPr/>
        </p:nvSpPr>
        <p:spPr>
          <a:xfrm>
            <a:off x="5638800" y="6248400"/>
            <a:ext cx="3276600" cy="307777"/>
          </a:xfrm>
          <a:prstGeom prst="rect">
            <a:avLst/>
          </a:prstGeom>
          <a:noFill/>
        </p:spPr>
        <p:txBody>
          <a:bodyPr wrap="square" rtlCol="0">
            <a:spAutoFit/>
          </a:bodyPr>
          <a:lstStyle/>
          <a:p>
            <a:r>
              <a:rPr lang="en-US" sz="1400" dirty="0" smtClean="0">
                <a:solidFill>
                  <a:srgbClr val="FFFF00"/>
                </a:solidFill>
              </a:rPr>
              <a:t>Immigration Office, Chiang </a:t>
            </a:r>
            <a:r>
              <a:rPr lang="en-US" sz="1400" dirty="0" err="1" smtClean="0">
                <a:solidFill>
                  <a:srgbClr val="FFFF00"/>
                </a:solidFill>
              </a:rPr>
              <a:t>Khong</a:t>
            </a:r>
            <a:endParaRPr lang="en-US" sz="1400" dirty="0">
              <a:solidFill>
                <a:srgbClr val="FFFF00"/>
              </a:solidFill>
            </a:endParaRPr>
          </a:p>
        </p:txBody>
      </p:sp>
      <p:sp>
        <p:nvSpPr>
          <p:cNvPr id="9" name="TextBox 8"/>
          <p:cNvSpPr txBox="1"/>
          <p:nvPr/>
        </p:nvSpPr>
        <p:spPr>
          <a:xfrm>
            <a:off x="5791200" y="2971800"/>
            <a:ext cx="3200400" cy="307777"/>
          </a:xfrm>
          <a:prstGeom prst="rect">
            <a:avLst/>
          </a:prstGeom>
          <a:noFill/>
        </p:spPr>
        <p:txBody>
          <a:bodyPr wrap="square" rtlCol="0">
            <a:spAutoFit/>
          </a:bodyPr>
          <a:lstStyle/>
          <a:p>
            <a:r>
              <a:rPr lang="en-US" sz="1400" dirty="0" smtClean="0">
                <a:solidFill>
                  <a:prstClr val="black"/>
                </a:solidFill>
              </a:rPr>
              <a:t>2</a:t>
            </a:r>
            <a:r>
              <a:rPr lang="en-US" sz="1400" baseline="30000" dirty="0" smtClean="0">
                <a:solidFill>
                  <a:prstClr val="black"/>
                </a:solidFill>
              </a:rPr>
              <a:t>nd</a:t>
            </a:r>
            <a:r>
              <a:rPr lang="en-US" sz="1400" dirty="0" smtClean="0">
                <a:solidFill>
                  <a:prstClr val="black"/>
                </a:solidFill>
              </a:rPr>
              <a:t> Friendship Bridge, </a:t>
            </a:r>
            <a:r>
              <a:rPr lang="en-US" sz="1400" dirty="0" err="1" smtClean="0">
                <a:solidFill>
                  <a:prstClr val="black"/>
                </a:solidFill>
              </a:rPr>
              <a:t>Mukdahan</a:t>
            </a:r>
            <a:endParaRPr lang="en-US" sz="1400" dirty="0">
              <a:solidFill>
                <a:prstClr val="black"/>
              </a:solidFill>
            </a:endParaRPr>
          </a:p>
        </p:txBody>
      </p:sp>
      <p:pic>
        <p:nvPicPr>
          <p:cNvPr id="1027" name="Picture 3"/>
          <p:cNvPicPr>
            <a:picLocks noChangeAspect="1" noChangeArrowheads="1"/>
          </p:cNvPicPr>
          <p:nvPr/>
        </p:nvPicPr>
        <p:blipFill>
          <a:blip r:embed="rId5" cstate="print"/>
          <a:srcRect/>
          <a:stretch>
            <a:fillRect/>
          </a:stretch>
        </p:blipFill>
        <p:spPr bwMode="auto">
          <a:xfrm>
            <a:off x="22302" y="0"/>
            <a:ext cx="4495800" cy="3371850"/>
          </a:xfrm>
          <a:prstGeom prst="rect">
            <a:avLst/>
          </a:prstGeom>
          <a:noFill/>
          <a:ln w="9525">
            <a:noFill/>
            <a:miter lim="800000"/>
            <a:headEnd/>
            <a:tailEnd/>
          </a:ln>
          <a:effectLst/>
        </p:spPr>
      </p:pic>
      <p:sp>
        <p:nvSpPr>
          <p:cNvPr id="11" name="Rectangle 10"/>
          <p:cNvSpPr/>
          <p:nvPr/>
        </p:nvSpPr>
        <p:spPr>
          <a:xfrm>
            <a:off x="2895600" y="2667000"/>
            <a:ext cx="2819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smtClean="0">
                <a:solidFill>
                  <a:prstClr val="white"/>
                </a:solidFill>
                <a:latin typeface="Arial Unicode MS" pitchFamily="34" charset="-128"/>
                <a:ea typeface="Arial Unicode MS" pitchFamily="34" charset="-128"/>
                <a:cs typeface="Cordia New" pitchFamily="34" charset="-34"/>
              </a:rPr>
              <a:t>From Laos ; </a:t>
            </a:r>
          </a:p>
          <a:p>
            <a:pPr algn="ctr"/>
            <a:r>
              <a:rPr lang="en-US" sz="1800" b="1" dirty="0" smtClean="0">
                <a:solidFill>
                  <a:prstClr val="white"/>
                </a:solidFill>
                <a:latin typeface="Arial Unicode MS" pitchFamily="34" charset="-128"/>
                <a:ea typeface="Arial Unicode MS" pitchFamily="34" charset="-128"/>
                <a:cs typeface="Cordia New" pitchFamily="34" charset="-34"/>
              </a:rPr>
              <a:t>border  about </a:t>
            </a:r>
            <a:r>
              <a:rPr lang="en-US" sz="1800" b="1" dirty="0" smtClean="0">
                <a:solidFill>
                  <a:srgbClr val="FFFF00"/>
                </a:solidFill>
                <a:latin typeface="Arial Unicode MS" pitchFamily="34" charset="-128"/>
                <a:ea typeface="Arial Unicode MS" pitchFamily="34" charset="-128"/>
                <a:cs typeface="Cordia New" pitchFamily="34" charset="-34"/>
              </a:rPr>
              <a:t>1,810 </a:t>
            </a:r>
            <a:r>
              <a:rPr lang="en-US" sz="1800" b="1" dirty="0" smtClean="0">
                <a:solidFill>
                  <a:prstClr val="white"/>
                </a:solidFill>
                <a:latin typeface="Arial Unicode MS" pitchFamily="34" charset="-128"/>
                <a:ea typeface="Arial Unicode MS" pitchFamily="34" charset="-128"/>
                <a:cs typeface="Cordia New" pitchFamily="34" charset="-34"/>
              </a:rPr>
              <a:t>km.</a:t>
            </a:r>
            <a:endParaRPr lang="en-US" sz="1800" dirty="0">
              <a:solidFill>
                <a:prstClr val="white"/>
              </a:solidFill>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7" name="Picture 5" descr="IMG_1762"/>
          <p:cNvPicPr>
            <a:picLocks noChangeAspect="1" noChangeArrowheads="1"/>
          </p:cNvPicPr>
          <p:nvPr/>
        </p:nvPicPr>
        <p:blipFill>
          <a:blip r:embed="rId3" cstate="print"/>
          <a:srcRect/>
          <a:stretch>
            <a:fillRect/>
          </a:stretch>
        </p:blipFill>
        <p:spPr bwMode="auto">
          <a:xfrm>
            <a:off x="0" y="0"/>
            <a:ext cx="4578350" cy="3433763"/>
          </a:xfrm>
          <a:prstGeom prst="rect">
            <a:avLst/>
          </a:prstGeom>
          <a:noFill/>
        </p:spPr>
      </p:pic>
      <p:pic>
        <p:nvPicPr>
          <p:cNvPr id="9" name="Picture 9" descr="P1000974"/>
          <p:cNvPicPr>
            <a:picLocks noChangeAspect="1" noChangeArrowheads="1"/>
          </p:cNvPicPr>
          <p:nvPr/>
        </p:nvPicPr>
        <p:blipFill>
          <a:blip r:embed="rId4" cstate="print"/>
          <a:srcRect/>
          <a:stretch>
            <a:fillRect/>
          </a:stretch>
        </p:blipFill>
        <p:spPr bwMode="auto">
          <a:xfrm>
            <a:off x="4599441" y="3450508"/>
            <a:ext cx="4544559" cy="3407492"/>
          </a:xfrm>
          <a:prstGeom prst="rect">
            <a:avLst/>
          </a:prstGeom>
          <a:noFill/>
        </p:spPr>
      </p:pic>
      <p:pic>
        <p:nvPicPr>
          <p:cNvPr id="1027" name="Picture 3" descr="N:\FOTOS\Cambodia\P1000975resized.jpg"/>
          <p:cNvPicPr>
            <a:picLocks noChangeAspect="1" noChangeArrowheads="1"/>
          </p:cNvPicPr>
          <p:nvPr/>
        </p:nvPicPr>
        <p:blipFill>
          <a:blip r:embed="rId5" cstate="print"/>
          <a:srcRect/>
          <a:stretch>
            <a:fillRect/>
          </a:stretch>
        </p:blipFill>
        <p:spPr bwMode="auto">
          <a:xfrm>
            <a:off x="0" y="3427147"/>
            <a:ext cx="4572000" cy="3430853"/>
          </a:xfrm>
          <a:prstGeom prst="rect">
            <a:avLst/>
          </a:prstGeom>
          <a:noFill/>
        </p:spPr>
      </p:pic>
      <p:sp>
        <p:nvSpPr>
          <p:cNvPr id="17" name="Oval 16"/>
          <p:cNvSpPr/>
          <p:nvPr/>
        </p:nvSpPr>
        <p:spPr>
          <a:xfrm>
            <a:off x="6324600" y="5410200"/>
            <a:ext cx="609600" cy="304800"/>
          </a:xfrm>
          <a:prstGeom prst="ellipse">
            <a:avLst/>
          </a:prstGeom>
          <a:no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
        <p:nvSpPr>
          <p:cNvPr id="11" name="TextBox 10"/>
          <p:cNvSpPr txBox="1"/>
          <p:nvPr/>
        </p:nvSpPr>
        <p:spPr>
          <a:xfrm>
            <a:off x="5638800" y="6273225"/>
            <a:ext cx="3505200" cy="646331"/>
          </a:xfrm>
          <a:prstGeom prst="rect">
            <a:avLst/>
          </a:prstGeom>
          <a:noFill/>
        </p:spPr>
        <p:txBody>
          <a:bodyPr wrap="square" rtlCol="0">
            <a:spAutoFit/>
          </a:bodyPr>
          <a:lstStyle/>
          <a:p>
            <a:r>
              <a:rPr lang="en-US" sz="2000" dirty="0" smtClean="0">
                <a:solidFill>
                  <a:srgbClr val="FFFF00"/>
                </a:solidFill>
              </a:rPr>
              <a:t>Informal gate, </a:t>
            </a:r>
            <a:r>
              <a:rPr lang="en-US" sz="2000" dirty="0" err="1" smtClean="0">
                <a:solidFill>
                  <a:srgbClr val="FFFF00"/>
                </a:solidFill>
              </a:rPr>
              <a:t>Sakeao</a:t>
            </a:r>
            <a:endParaRPr lang="en-US" sz="2000" dirty="0" smtClean="0">
              <a:solidFill>
                <a:srgbClr val="FFFF00"/>
              </a:solidFill>
            </a:endParaRPr>
          </a:p>
          <a:p>
            <a:r>
              <a:rPr lang="en-US" sz="1600" dirty="0" smtClean="0">
                <a:solidFill>
                  <a:prstClr val="black"/>
                </a:solidFill>
              </a:rPr>
              <a:t> </a:t>
            </a:r>
            <a:endParaRPr lang="en-US" sz="1600" dirty="0">
              <a:solidFill>
                <a:prstClr val="black"/>
              </a:solidFill>
            </a:endParaRPr>
          </a:p>
        </p:txBody>
      </p:sp>
      <p:sp>
        <p:nvSpPr>
          <p:cNvPr id="12" name="TextBox 11"/>
          <p:cNvSpPr txBox="1"/>
          <p:nvPr/>
        </p:nvSpPr>
        <p:spPr>
          <a:xfrm>
            <a:off x="1828800" y="6400800"/>
            <a:ext cx="2362200" cy="400110"/>
          </a:xfrm>
          <a:prstGeom prst="rect">
            <a:avLst/>
          </a:prstGeom>
          <a:noFill/>
        </p:spPr>
        <p:txBody>
          <a:bodyPr wrap="square" rtlCol="0">
            <a:spAutoFit/>
          </a:bodyPr>
          <a:lstStyle/>
          <a:p>
            <a:r>
              <a:rPr lang="en-US" sz="2000" dirty="0" smtClean="0">
                <a:solidFill>
                  <a:srgbClr val="FFFF00"/>
                </a:solidFill>
              </a:rPr>
              <a:t>Natural border</a:t>
            </a:r>
            <a:endParaRPr lang="en-US" sz="2000" dirty="0">
              <a:solidFill>
                <a:srgbClr val="FFFF00"/>
              </a:solidFill>
            </a:endParaRPr>
          </a:p>
        </p:txBody>
      </p:sp>
      <p:pic>
        <p:nvPicPr>
          <p:cNvPr id="13" name="Picture 3" descr="IMG_2632"/>
          <p:cNvPicPr>
            <a:picLocks noChangeAspect="1" noChangeArrowheads="1"/>
          </p:cNvPicPr>
          <p:nvPr/>
        </p:nvPicPr>
        <p:blipFill>
          <a:blip r:embed="rId6" cstate="print"/>
          <a:srcRect/>
          <a:stretch>
            <a:fillRect/>
          </a:stretch>
        </p:blipFill>
        <p:spPr bwMode="auto">
          <a:xfrm>
            <a:off x="4356100" y="0"/>
            <a:ext cx="4787900" cy="3500438"/>
          </a:xfrm>
          <a:prstGeom prst="rect">
            <a:avLst/>
          </a:prstGeom>
          <a:noFill/>
        </p:spPr>
      </p:pic>
      <p:sp>
        <p:nvSpPr>
          <p:cNvPr id="18" name="Rectangle 17"/>
          <p:cNvSpPr/>
          <p:nvPr/>
        </p:nvSpPr>
        <p:spPr>
          <a:xfrm>
            <a:off x="2857488" y="2857496"/>
            <a:ext cx="3124200" cy="1066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9" name="TextBox 18"/>
          <p:cNvSpPr txBox="1"/>
          <p:nvPr/>
        </p:nvSpPr>
        <p:spPr>
          <a:xfrm>
            <a:off x="2928926" y="3000372"/>
            <a:ext cx="3214710" cy="769441"/>
          </a:xfrm>
          <a:prstGeom prst="rect">
            <a:avLst/>
          </a:prstGeom>
          <a:noFill/>
        </p:spPr>
        <p:txBody>
          <a:bodyPr wrap="square" rtlCol="0">
            <a:spAutoFit/>
          </a:bodyPr>
          <a:lstStyle/>
          <a:p>
            <a:pPr algn="ctr"/>
            <a:r>
              <a:rPr lang="en-US" sz="2400" dirty="0" smtClean="0">
                <a:solidFill>
                  <a:prstClr val="black"/>
                </a:solidFill>
                <a:latin typeface="Tahoma" pitchFamily="34" charset="0"/>
                <a:ea typeface="Tahoma" pitchFamily="34" charset="0"/>
                <a:cs typeface="Tahoma" pitchFamily="34" charset="0"/>
              </a:rPr>
              <a:t>From Cambodia:</a:t>
            </a:r>
          </a:p>
          <a:p>
            <a:pPr algn="ctr"/>
            <a:r>
              <a:rPr lang="en-US" sz="2000" dirty="0" smtClean="0">
                <a:solidFill>
                  <a:prstClr val="black"/>
                </a:solidFill>
                <a:latin typeface="Tahoma" pitchFamily="34" charset="0"/>
                <a:cs typeface="Tahoma" pitchFamily="34" charset="0"/>
              </a:rPr>
              <a:t>border  about </a:t>
            </a:r>
            <a:r>
              <a:rPr lang="en-US" sz="2000" dirty="0" smtClean="0">
                <a:solidFill>
                  <a:srgbClr val="FFFF00"/>
                </a:solidFill>
                <a:latin typeface="Tahoma" pitchFamily="34" charset="0"/>
                <a:cs typeface="Tahoma" pitchFamily="34" charset="0"/>
              </a:rPr>
              <a:t>800</a:t>
            </a:r>
            <a:r>
              <a:rPr lang="en-US" sz="2000" dirty="0" smtClean="0">
                <a:solidFill>
                  <a:prstClr val="black"/>
                </a:solidFill>
                <a:latin typeface="Tahoma" pitchFamily="34" charset="0"/>
                <a:cs typeface="Tahoma" pitchFamily="34" charset="0"/>
              </a:rPr>
              <a:t> </a:t>
            </a:r>
            <a:r>
              <a:rPr lang="en-US" sz="2000" dirty="0" err="1" smtClean="0">
                <a:solidFill>
                  <a:prstClr val="black"/>
                </a:solidFill>
                <a:latin typeface="Tahoma" pitchFamily="34" charset="0"/>
                <a:cs typeface="Tahoma" pitchFamily="34" charset="0"/>
              </a:rPr>
              <a:t>km.long</a:t>
            </a:r>
            <a:r>
              <a:rPr lang="en-US" sz="2000" dirty="0" smtClean="0">
                <a:solidFill>
                  <a:prstClr val="black"/>
                </a:solidFill>
                <a:latin typeface="Tahoma" pitchFamily="34" charset="0"/>
                <a:ea typeface="Tahoma" pitchFamily="34" charset="0"/>
                <a:cs typeface="Tahoma" pitchFamily="34" charset="0"/>
              </a:rPr>
              <a:t>  </a:t>
            </a:r>
            <a:endParaRPr lang="en-US" sz="2000" dirty="0">
              <a:solidFill>
                <a:prstClr val="black"/>
              </a:solidFill>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A9651DD2-CAFE-446E-96ED-A05B6D0CCCDE}" type="slidenum">
              <a:rPr lang="en-US" smtClean="0">
                <a:solidFill>
                  <a:prstClr val="black"/>
                </a:solidFill>
              </a:rPr>
              <a:pPr/>
              <a:t>56</a:t>
            </a:fld>
            <a:endParaRPr lang="en-US">
              <a:solidFill>
                <a:prstClr val="black"/>
              </a:solidFill>
            </a:endParaRPr>
          </a:p>
        </p:txBody>
      </p:sp>
      <p:pic>
        <p:nvPicPr>
          <p:cNvPr id="3" name="Picture 4" descr="N:\FOTOS\Cambodia\P1000988 resized.jpg"/>
          <p:cNvPicPr>
            <a:picLocks noChangeAspect="1" noChangeArrowheads="1"/>
          </p:cNvPicPr>
          <p:nvPr/>
        </p:nvPicPr>
        <p:blipFill>
          <a:blip r:embed="rId3" cstate="print"/>
          <a:srcRect/>
          <a:stretch>
            <a:fillRect/>
          </a:stretch>
        </p:blipFill>
        <p:spPr bwMode="auto">
          <a:xfrm>
            <a:off x="-6619" y="1"/>
            <a:ext cx="9150619" cy="6858000"/>
          </a:xfrm>
          <a:prstGeom prst="rect">
            <a:avLst/>
          </a:prstGeom>
          <a:solidFill>
            <a:srgbClr val="FFFF00"/>
          </a:solidFill>
        </p:spPr>
      </p:pic>
      <p:sp>
        <p:nvSpPr>
          <p:cNvPr id="4" name="Oval 3"/>
          <p:cNvSpPr/>
          <p:nvPr/>
        </p:nvSpPr>
        <p:spPr>
          <a:xfrm>
            <a:off x="2743200" y="1676400"/>
            <a:ext cx="5334000" cy="205740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
        <p:nvSpPr>
          <p:cNvPr id="6" name="Up Arrow 5"/>
          <p:cNvSpPr/>
          <p:nvPr/>
        </p:nvSpPr>
        <p:spPr>
          <a:xfrm rot="19916809">
            <a:off x="8358214" y="785794"/>
            <a:ext cx="571504" cy="1000132"/>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TextBox 6"/>
          <p:cNvSpPr txBox="1"/>
          <p:nvPr/>
        </p:nvSpPr>
        <p:spPr>
          <a:xfrm>
            <a:off x="3929058" y="5715016"/>
            <a:ext cx="184731" cy="523220"/>
          </a:xfrm>
          <a:prstGeom prst="rect">
            <a:avLst/>
          </a:prstGeom>
          <a:noFill/>
        </p:spPr>
        <p:txBody>
          <a:bodyPr wrap="none" rtlCol="0">
            <a:spAutoFit/>
          </a:bodyPr>
          <a:lstStyle/>
          <a:p>
            <a:endParaRPr lang="th-TH"/>
          </a:p>
        </p:txBody>
      </p:sp>
      <p:sp>
        <p:nvSpPr>
          <p:cNvPr id="10" name="TextBox 9"/>
          <p:cNvSpPr txBox="1"/>
          <p:nvPr/>
        </p:nvSpPr>
        <p:spPr>
          <a:xfrm>
            <a:off x="4929190" y="5643578"/>
            <a:ext cx="3786214" cy="954107"/>
          </a:xfrm>
          <a:prstGeom prst="rect">
            <a:avLst/>
          </a:prstGeom>
          <a:noFill/>
        </p:spPr>
        <p:txBody>
          <a:bodyPr wrap="square" rtlCol="0">
            <a:spAutoFit/>
          </a:bodyPr>
          <a:lstStyle/>
          <a:p>
            <a:r>
              <a:rPr lang="en-US" dirty="0" smtClean="0"/>
              <a:t>International Gate,</a:t>
            </a:r>
          </a:p>
          <a:p>
            <a:r>
              <a:rPr lang="en-US" dirty="0" err="1" smtClean="0"/>
              <a:t>Aranyaprathet</a:t>
            </a:r>
            <a:endParaRPr lang="th-TH"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descr="DSCF3296"/>
          <p:cNvPicPr>
            <a:picLocks noChangeAspect="1" noChangeArrowheads="1"/>
          </p:cNvPicPr>
          <p:nvPr/>
        </p:nvPicPr>
        <p:blipFill>
          <a:blip r:embed="rId2" cstate="print"/>
          <a:srcRect/>
          <a:stretch>
            <a:fillRect/>
          </a:stretch>
        </p:blipFill>
        <p:spPr bwMode="auto">
          <a:xfrm>
            <a:off x="4191000" y="0"/>
            <a:ext cx="4775200" cy="3581400"/>
          </a:xfrm>
          <a:prstGeom prst="rect">
            <a:avLst/>
          </a:prstGeom>
          <a:noFill/>
          <a:ln w="9525">
            <a:noFill/>
            <a:miter lim="800000"/>
            <a:headEnd/>
            <a:tailEnd/>
          </a:ln>
        </p:spPr>
      </p:pic>
      <p:pic>
        <p:nvPicPr>
          <p:cNvPr id="2051" name="Picture 3" descr="N:\FOTOS\Cambodia\P1000983 resized.jpg"/>
          <p:cNvPicPr>
            <a:picLocks noChangeAspect="1" noChangeArrowheads="1"/>
          </p:cNvPicPr>
          <p:nvPr/>
        </p:nvPicPr>
        <p:blipFill>
          <a:blip r:embed="rId3" cstate="print"/>
          <a:srcRect/>
          <a:stretch>
            <a:fillRect/>
          </a:stretch>
        </p:blipFill>
        <p:spPr bwMode="auto">
          <a:xfrm>
            <a:off x="0" y="3601294"/>
            <a:ext cx="4352421" cy="3256706"/>
          </a:xfrm>
          <a:prstGeom prst="rect">
            <a:avLst/>
          </a:prstGeom>
          <a:noFill/>
        </p:spPr>
      </p:pic>
      <p:pic>
        <p:nvPicPr>
          <p:cNvPr id="1026" name="Picture 2"/>
          <p:cNvPicPr>
            <a:picLocks noChangeAspect="1" noChangeArrowheads="1"/>
          </p:cNvPicPr>
          <p:nvPr/>
        </p:nvPicPr>
        <p:blipFill>
          <a:blip r:embed="rId4" cstate="print"/>
          <a:srcRect/>
          <a:stretch>
            <a:fillRect/>
          </a:stretch>
        </p:blipFill>
        <p:spPr bwMode="auto">
          <a:xfrm>
            <a:off x="17252" y="167810"/>
            <a:ext cx="4554747" cy="3413590"/>
          </a:xfrm>
          <a:prstGeom prst="rect">
            <a:avLst/>
          </a:prstGeom>
          <a:noFill/>
          <a:ln w="9525">
            <a:noFill/>
            <a:miter lim="800000"/>
            <a:headEnd/>
            <a:tailEnd/>
          </a:ln>
          <a:effectLst/>
        </p:spPr>
      </p:pic>
      <p:sp>
        <p:nvSpPr>
          <p:cNvPr id="7" name="TextBox 6"/>
          <p:cNvSpPr txBox="1"/>
          <p:nvPr/>
        </p:nvSpPr>
        <p:spPr>
          <a:xfrm>
            <a:off x="381000" y="3124200"/>
            <a:ext cx="4114800" cy="369332"/>
          </a:xfrm>
          <a:prstGeom prst="rect">
            <a:avLst/>
          </a:prstGeom>
          <a:noFill/>
        </p:spPr>
        <p:txBody>
          <a:bodyPr wrap="square" rtlCol="0">
            <a:spAutoFit/>
          </a:bodyPr>
          <a:lstStyle/>
          <a:p>
            <a:r>
              <a:rPr lang="en-US" sz="1800" dirty="0" smtClean="0">
                <a:solidFill>
                  <a:srgbClr val="FFFF00"/>
                </a:solidFill>
              </a:rPr>
              <a:t>Resting spot, </a:t>
            </a:r>
            <a:r>
              <a:rPr lang="en-US" sz="1800" dirty="0" err="1" smtClean="0">
                <a:solidFill>
                  <a:srgbClr val="FFFF00"/>
                </a:solidFill>
              </a:rPr>
              <a:t>Banteay</a:t>
            </a:r>
            <a:r>
              <a:rPr lang="en-US" sz="1800" dirty="0" smtClean="0">
                <a:solidFill>
                  <a:srgbClr val="FFFF00"/>
                </a:solidFill>
              </a:rPr>
              <a:t> </a:t>
            </a:r>
            <a:r>
              <a:rPr lang="en-US" sz="1800" dirty="0" err="1" smtClean="0">
                <a:solidFill>
                  <a:prstClr val="black"/>
                </a:solidFill>
              </a:rPr>
              <a:t>Meanchey</a:t>
            </a:r>
            <a:endParaRPr lang="en-US" sz="1800" dirty="0">
              <a:solidFill>
                <a:prstClr val="black"/>
              </a:solidFill>
            </a:endParaRPr>
          </a:p>
        </p:txBody>
      </p:sp>
      <p:sp>
        <p:nvSpPr>
          <p:cNvPr id="8" name="TextBox 7"/>
          <p:cNvSpPr txBox="1"/>
          <p:nvPr/>
        </p:nvSpPr>
        <p:spPr>
          <a:xfrm>
            <a:off x="5486400" y="164068"/>
            <a:ext cx="2590800" cy="369332"/>
          </a:xfrm>
          <a:prstGeom prst="rect">
            <a:avLst/>
          </a:prstGeom>
          <a:noFill/>
        </p:spPr>
        <p:txBody>
          <a:bodyPr wrap="square" rtlCol="0">
            <a:spAutoFit/>
          </a:bodyPr>
          <a:lstStyle/>
          <a:p>
            <a:r>
              <a:rPr lang="en-US" sz="1800" dirty="0" smtClean="0">
                <a:solidFill>
                  <a:prstClr val="black"/>
                </a:solidFill>
              </a:rPr>
              <a:t>Arrested migrants</a:t>
            </a:r>
            <a:endParaRPr lang="en-US" sz="1800" dirty="0">
              <a:solidFill>
                <a:prstClr val="black"/>
              </a:solidFill>
            </a:endParaRPr>
          </a:p>
        </p:txBody>
      </p:sp>
      <p:pic>
        <p:nvPicPr>
          <p:cNvPr id="2" name="Picture 2"/>
          <p:cNvPicPr>
            <a:picLocks noChangeAspect="1" noChangeArrowheads="1"/>
          </p:cNvPicPr>
          <p:nvPr/>
        </p:nvPicPr>
        <p:blipFill>
          <a:blip r:embed="rId5" cstate="print"/>
          <a:srcRect/>
          <a:stretch>
            <a:fillRect/>
          </a:stretch>
        </p:blipFill>
        <p:spPr bwMode="auto">
          <a:xfrm>
            <a:off x="4521200" y="3598653"/>
            <a:ext cx="4470400" cy="3259347"/>
          </a:xfrm>
          <a:prstGeom prst="rect">
            <a:avLst/>
          </a:prstGeom>
          <a:noFill/>
          <a:ln w="9525">
            <a:noFill/>
            <a:miter lim="800000"/>
            <a:headEnd/>
            <a:tailEnd/>
          </a:ln>
          <a:effectLst/>
        </p:spPr>
      </p:pic>
      <p:sp>
        <p:nvSpPr>
          <p:cNvPr id="9" name="Rectangle 8"/>
          <p:cNvSpPr/>
          <p:nvPr/>
        </p:nvSpPr>
        <p:spPr>
          <a:xfrm>
            <a:off x="2362200" y="6324600"/>
            <a:ext cx="40386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prstClr val="white"/>
                </a:solidFill>
              </a:rPr>
              <a:t>Repatriated migrants at Poi Pet</a:t>
            </a:r>
            <a:endParaRPr lang="en-US" sz="1800" dirty="0">
              <a:solidFill>
                <a:prstClr val="white"/>
              </a:solidFill>
            </a:endParaRPr>
          </a:p>
        </p:txBody>
      </p:sp>
      <p:sp>
        <p:nvSpPr>
          <p:cNvPr id="10" name="Action Button: Back or Previous 9">
            <a:hlinkClick r:id="" action="ppaction://hlinkshowjump?jump=firstslide" highlightClick="1"/>
          </p:cNvPr>
          <p:cNvSpPr/>
          <p:nvPr/>
        </p:nvSpPr>
        <p:spPr>
          <a:xfrm>
            <a:off x="7929586" y="71414"/>
            <a:ext cx="928694" cy="428628"/>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28600" y="1371600"/>
            <a:ext cx="8686800" cy="5181600"/>
          </a:xfrm>
        </p:spPr>
        <p:txBody>
          <a:bodyPr>
            <a:normAutofit fontScale="77500" lnSpcReduction="20000"/>
          </a:bodyPr>
          <a:lstStyle/>
          <a:p>
            <a:r>
              <a:rPr lang="en-US" dirty="0" smtClean="0">
                <a:solidFill>
                  <a:srgbClr val="FF0000"/>
                </a:solidFill>
              </a:rPr>
              <a:t>13 April 2012</a:t>
            </a:r>
          </a:p>
          <a:p>
            <a:r>
              <a:rPr lang="en-US" dirty="0" smtClean="0"/>
              <a:t>Man, leaving Myanmar end of 2008</a:t>
            </a:r>
          </a:p>
          <a:p>
            <a:r>
              <a:rPr lang="en-US" dirty="0" smtClean="0"/>
              <a:t>Broker fees 25,000 baht</a:t>
            </a:r>
            <a:br>
              <a:rPr lang="en-US" dirty="0" smtClean="0"/>
            </a:br>
            <a:endParaRPr lang="en-US" dirty="0" smtClean="0"/>
          </a:p>
          <a:p>
            <a:r>
              <a:rPr lang="en-US" dirty="0" smtClean="0"/>
              <a:t>Broker’s name (</a:t>
            </a:r>
            <a:r>
              <a:rPr lang="en-US" dirty="0" err="1" smtClean="0"/>
              <a:t>Zaw</a:t>
            </a:r>
            <a:r>
              <a:rPr lang="en-US" dirty="0" smtClean="0"/>
              <a:t> Min) a </a:t>
            </a:r>
            <a:r>
              <a:rPr lang="en-US" dirty="0" smtClean="0">
                <a:solidFill>
                  <a:srgbClr val="FF0000"/>
                </a:solidFill>
              </a:rPr>
              <a:t>Mon soldier ( anti  </a:t>
            </a:r>
            <a:r>
              <a:rPr lang="en-US" dirty="0" err="1" smtClean="0">
                <a:solidFill>
                  <a:srgbClr val="FF0000"/>
                </a:solidFill>
              </a:rPr>
              <a:t>govt</a:t>
            </a:r>
            <a:r>
              <a:rPr lang="en-US" dirty="0" smtClean="0">
                <a:solidFill>
                  <a:srgbClr val="FF0000"/>
                </a:solidFill>
              </a:rPr>
              <a:t> ) </a:t>
            </a:r>
            <a:r>
              <a:rPr lang="en-US" dirty="0" smtClean="0"/>
              <a:t>DKBA card holder </a:t>
            </a:r>
            <a:br>
              <a:rPr lang="en-US" dirty="0" smtClean="0"/>
            </a:br>
            <a:endParaRPr lang="en-US" dirty="0" smtClean="0"/>
          </a:p>
          <a:p>
            <a:r>
              <a:rPr lang="en-US" dirty="0" smtClean="0">
                <a:solidFill>
                  <a:srgbClr val="FF0000"/>
                </a:solidFill>
              </a:rPr>
              <a:t>250 people brought to the border </a:t>
            </a:r>
            <a:r>
              <a:rPr lang="en-US" dirty="0" smtClean="0"/>
              <a:t>by </a:t>
            </a:r>
            <a:r>
              <a:rPr lang="en-US" dirty="0" err="1" smtClean="0"/>
              <a:t>Zaw</a:t>
            </a:r>
            <a:r>
              <a:rPr lang="en-US" dirty="0" smtClean="0"/>
              <a:t> Min, including men &amp; women, from </a:t>
            </a:r>
            <a:r>
              <a:rPr lang="en-US" dirty="0" err="1" smtClean="0"/>
              <a:t>Kyainsatekyi</a:t>
            </a:r>
            <a:r>
              <a:rPr lang="en-US" dirty="0" smtClean="0"/>
              <a:t> by boat to come to </a:t>
            </a:r>
            <a:r>
              <a:rPr lang="en-US" dirty="0" smtClean="0">
                <a:solidFill>
                  <a:srgbClr val="FF0000"/>
                </a:solidFill>
              </a:rPr>
              <a:t>Three Pagoda Pass</a:t>
            </a:r>
            <a:r>
              <a:rPr lang="en-US" dirty="0" smtClean="0"/>
              <a:t>, </a:t>
            </a:r>
            <a:r>
              <a:rPr lang="en-US" dirty="0" err="1" smtClean="0"/>
              <a:t>Sangklaburi</a:t>
            </a:r>
            <a:r>
              <a:rPr lang="en-US" dirty="0" smtClean="0"/>
              <a:t> Thai Burma border.</a:t>
            </a:r>
            <a:br>
              <a:rPr lang="en-US" dirty="0" smtClean="0"/>
            </a:br>
            <a:endParaRPr lang="en-US" dirty="0" smtClean="0"/>
          </a:p>
          <a:p>
            <a:r>
              <a:rPr lang="en-US" sz="3100" dirty="0" smtClean="0">
                <a:solidFill>
                  <a:srgbClr val="FF0000"/>
                </a:solidFill>
              </a:rPr>
              <a:t>One boat for 50 people</a:t>
            </a:r>
            <a:endParaRPr lang="en-US" dirty="0" smtClean="0"/>
          </a:p>
          <a:p>
            <a:r>
              <a:rPr lang="en-US" dirty="0" smtClean="0"/>
              <a:t>on the way to border in Myanmar side, they met with </a:t>
            </a:r>
            <a:r>
              <a:rPr lang="en-US" dirty="0" smtClean="0">
                <a:solidFill>
                  <a:srgbClr val="FF0000"/>
                </a:solidFill>
              </a:rPr>
              <a:t>Karen robbers.</a:t>
            </a:r>
            <a:r>
              <a:rPr lang="en-US" dirty="0" smtClean="0"/>
              <a:t> The robbers demanded 20, 000 kyat per person, everybody has to pay for their life. </a:t>
            </a:r>
          </a:p>
          <a:p>
            <a:r>
              <a:rPr lang="en-US" dirty="0" smtClean="0"/>
              <a:t>3 young women can’t pay and they took them into the jungle and not allow them to travel</a:t>
            </a:r>
            <a:endParaRPr lang="en-US" dirty="0"/>
          </a:p>
        </p:txBody>
      </p:sp>
      <p:sp>
        <p:nvSpPr>
          <p:cNvPr id="2" name="Slide Number Placeholder 1"/>
          <p:cNvSpPr>
            <a:spLocks noGrp="1"/>
          </p:cNvSpPr>
          <p:nvPr>
            <p:ph type="sldNum" sz="quarter" idx="12"/>
          </p:nvPr>
        </p:nvSpPr>
        <p:spPr/>
        <p:txBody>
          <a:bodyPr/>
          <a:lstStyle/>
          <a:p>
            <a:fld id="{A9651DD2-CAFE-446E-96ED-A05B6D0CCCDE}" type="slidenum">
              <a:rPr lang="en-US" smtClean="0">
                <a:solidFill>
                  <a:prstClr val="black"/>
                </a:solidFill>
              </a:rPr>
              <a:pPr/>
              <a:t>58</a:t>
            </a:fld>
            <a:endParaRPr lang="en-US">
              <a:solidFill>
                <a:prstClr val="black"/>
              </a:solidFill>
            </a:endParaRPr>
          </a:p>
        </p:txBody>
      </p:sp>
      <p:sp>
        <p:nvSpPr>
          <p:cNvPr id="3" name="Title 2"/>
          <p:cNvSpPr>
            <a:spLocks noGrp="1"/>
          </p:cNvSpPr>
          <p:nvPr>
            <p:ph type="title"/>
          </p:nvPr>
        </p:nvSpPr>
        <p:spPr/>
        <p:txBody>
          <a:bodyPr>
            <a:normAutofit fontScale="90000"/>
          </a:bodyPr>
          <a:lstStyle/>
          <a:p>
            <a:r>
              <a:rPr lang="en-US" dirty="0" smtClean="0"/>
              <a:t>Case study: Myanmar migrant  at Vita Food Factory, </a:t>
            </a:r>
            <a:r>
              <a:rPr lang="en-US" dirty="0" err="1" smtClean="0"/>
              <a:t>Kanchanaburi</a:t>
            </a:r>
            <a:endParaRPr lang="en-US" dirty="0"/>
          </a:p>
        </p:txBody>
      </p:sp>
      <p:sp>
        <p:nvSpPr>
          <p:cNvPr id="5" name="TextBox 4"/>
          <p:cNvSpPr txBox="1"/>
          <p:nvPr/>
        </p:nvSpPr>
        <p:spPr>
          <a:xfrm>
            <a:off x="4143372" y="6407371"/>
            <a:ext cx="3500462" cy="307777"/>
          </a:xfrm>
          <a:prstGeom prst="rect">
            <a:avLst/>
          </a:prstGeom>
          <a:noFill/>
        </p:spPr>
        <p:txBody>
          <a:bodyPr wrap="square" rtlCol="0">
            <a:spAutoFit/>
          </a:bodyPr>
          <a:lstStyle/>
          <a:p>
            <a:r>
              <a:rPr lang="en-US" sz="1400" dirty="0" smtClean="0"/>
              <a:t>(From WB teleconference 2013 file)</a:t>
            </a:r>
            <a:endParaRPr lang="th-TH" sz="1400"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304800"/>
            <a:ext cx="8305800" cy="6248400"/>
          </a:xfrm>
        </p:spPr>
        <p:txBody>
          <a:bodyPr>
            <a:normAutofit fontScale="92500" lnSpcReduction="20000"/>
          </a:bodyPr>
          <a:lstStyle/>
          <a:p>
            <a:r>
              <a:rPr lang="en-US" dirty="0" smtClean="0"/>
              <a:t>They stayed at Three pagoda pass town for 7 days, then </a:t>
            </a:r>
            <a:r>
              <a:rPr lang="en-US" dirty="0" smtClean="0">
                <a:solidFill>
                  <a:srgbClr val="FF0000"/>
                </a:solidFill>
              </a:rPr>
              <a:t>walked in jungle </a:t>
            </a:r>
            <a:r>
              <a:rPr lang="en-US" dirty="0" smtClean="0"/>
              <a:t>in Thailand (for 3 days to avoid check point) to </a:t>
            </a:r>
            <a:r>
              <a:rPr lang="en-US" dirty="0" err="1" smtClean="0"/>
              <a:t>Thongpaphoom</a:t>
            </a:r>
            <a:r>
              <a:rPr lang="en-US" dirty="0" smtClean="0"/>
              <a:t>.</a:t>
            </a:r>
          </a:p>
          <a:p>
            <a:endParaRPr lang="en-US" dirty="0" smtClean="0"/>
          </a:p>
          <a:p>
            <a:r>
              <a:rPr lang="en-US" dirty="0" smtClean="0"/>
              <a:t>After that </a:t>
            </a:r>
            <a:r>
              <a:rPr lang="en-US" dirty="0" smtClean="0">
                <a:solidFill>
                  <a:srgbClr val="FF0000"/>
                </a:solidFill>
              </a:rPr>
              <a:t>5 pick up trucks </a:t>
            </a:r>
            <a:r>
              <a:rPr lang="en-US" dirty="0" smtClean="0"/>
              <a:t>were waiting for them at </a:t>
            </a:r>
            <a:r>
              <a:rPr lang="en-US" dirty="0" err="1" smtClean="0"/>
              <a:t>Thongphapoom</a:t>
            </a:r>
            <a:r>
              <a:rPr lang="en-US" dirty="0" smtClean="0"/>
              <a:t>. The broker let </a:t>
            </a:r>
            <a:r>
              <a:rPr lang="en-US" dirty="0" smtClean="0">
                <a:solidFill>
                  <a:srgbClr val="FF0000"/>
                </a:solidFill>
              </a:rPr>
              <a:t>50 persons sit in 1 truck</a:t>
            </a:r>
            <a:r>
              <a:rPr lang="en-US" dirty="0" smtClean="0"/>
              <a:t> and took them direct to  </a:t>
            </a:r>
            <a:r>
              <a:rPr lang="en-US" dirty="0" smtClean="0">
                <a:solidFill>
                  <a:srgbClr val="FF0000"/>
                </a:solidFill>
              </a:rPr>
              <a:t>Vita Food </a:t>
            </a:r>
            <a:r>
              <a:rPr lang="en-US" dirty="0" smtClean="0"/>
              <a:t>factory, </a:t>
            </a:r>
            <a:r>
              <a:rPr lang="en-US" dirty="0" err="1" smtClean="0"/>
              <a:t>Kanchanaburi</a:t>
            </a:r>
            <a:r>
              <a:rPr lang="en-US" dirty="0" smtClean="0"/>
              <a:t>.</a:t>
            </a:r>
            <a:br>
              <a:rPr lang="en-US" dirty="0" smtClean="0"/>
            </a:br>
            <a:endParaRPr lang="en-US" dirty="0" smtClean="0"/>
          </a:p>
          <a:p>
            <a:r>
              <a:rPr lang="en-US" dirty="0" smtClean="0"/>
              <a:t>After working at Vita factory for 1 year, the migrant went to </a:t>
            </a:r>
            <a:r>
              <a:rPr lang="en-US" dirty="0" err="1" smtClean="0"/>
              <a:t>Mahachai</a:t>
            </a:r>
            <a:r>
              <a:rPr lang="en-US" dirty="0" smtClean="0"/>
              <a:t>, </a:t>
            </a:r>
            <a:r>
              <a:rPr lang="en-US" dirty="0" smtClean="0">
                <a:solidFill>
                  <a:srgbClr val="FF0000"/>
                </a:solidFill>
              </a:rPr>
              <a:t>working in the fishing boat.</a:t>
            </a:r>
            <a:r>
              <a:rPr lang="en-US" dirty="0" smtClean="0"/>
              <a:t/>
            </a:r>
            <a:br>
              <a:rPr lang="en-US" dirty="0" smtClean="0"/>
            </a:br>
            <a:endParaRPr lang="en-US" dirty="0" smtClean="0"/>
          </a:p>
          <a:p>
            <a:r>
              <a:rPr lang="en-US" dirty="0" smtClean="0"/>
              <a:t>After working in a fishing boat for 2 years he left </a:t>
            </a:r>
            <a:r>
              <a:rPr lang="en-US" dirty="0" err="1" smtClean="0"/>
              <a:t>Mahachai</a:t>
            </a:r>
            <a:r>
              <a:rPr lang="en-US" dirty="0" smtClean="0"/>
              <a:t> and </a:t>
            </a:r>
            <a:r>
              <a:rPr lang="en-US" dirty="0" smtClean="0">
                <a:solidFill>
                  <a:srgbClr val="FF0000"/>
                </a:solidFill>
              </a:rPr>
              <a:t>came back to Vita food factory</a:t>
            </a:r>
            <a:r>
              <a:rPr lang="en-US" dirty="0" smtClean="0"/>
              <a:t>. When he was in </a:t>
            </a:r>
            <a:r>
              <a:rPr lang="en-US" dirty="0" err="1" smtClean="0"/>
              <a:t>Mahachai</a:t>
            </a:r>
            <a:r>
              <a:rPr lang="en-US" dirty="0" smtClean="0"/>
              <a:t> he has a work permit issued by Thai govt. now expired and not renewed. </a:t>
            </a:r>
            <a:br>
              <a:rPr lang="en-US" dirty="0" smtClean="0"/>
            </a:br>
            <a:endParaRPr lang="en-US" dirty="0"/>
          </a:p>
        </p:txBody>
      </p:sp>
      <p:sp>
        <p:nvSpPr>
          <p:cNvPr id="3" name="Slide Number Placeholder 2"/>
          <p:cNvSpPr>
            <a:spLocks noGrp="1"/>
          </p:cNvSpPr>
          <p:nvPr>
            <p:ph type="sldNum" sz="quarter" idx="12"/>
          </p:nvPr>
        </p:nvSpPr>
        <p:spPr/>
        <p:txBody>
          <a:bodyPr/>
          <a:lstStyle/>
          <a:p>
            <a:fld id="{A9651DD2-CAFE-446E-96ED-A05B6D0CCCDE}" type="slidenum">
              <a:rPr lang="en-US" smtClean="0">
                <a:solidFill>
                  <a:prstClr val="black"/>
                </a:solidFill>
              </a:rPr>
              <a:pPr/>
              <a:t>59</a:t>
            </a:fld>
            <a:endParaRPr lang="en-US">
              <a:solidFill>
                <a:prstClr val="black"/>
              </a:solidFill>
            </a:endParaRPr>
          </a:p>
        </p:txBody>
      </p:sp>
      <p:sp>
        <p:nvSpPr>
          <p:cNvPr id="5" name="TextBox 4"/>
          <p:cNvSpPr txBox="1"/>
          <p:nvPr/>
        </p:nvSpPr>
        <p:spPr>
          <a:xfrm>
            <a:off x="2895600" y="6248400"/>
            <a:ext cx="5257800" cy="369332"/>
          </a:xfrm>
          <a:prstGeom prst="rect">
            <a:avLst/>
          </a:prstGeom>
          <a:noFill/>
        </p:spPr>
        <p:txBody>
          <a:bodyPr wrap="square" rtlCol="0">
            <a:spAutoFit/>
          </a:bodyPr>
          <a:lstStyle/>
          <a:p>
            <a:r>
              <a:rPr lang="en-US" dirty="0" smtClean="0">
                <a:solidFill>
                  <a:prstClr val="black"/>
                </a:solidFill>
              </a:rPr>
              <a:t>(To be continued in slide 67)</a:t>
            </a:r>
            <a:endParaRPr lang="en-US" dirty="0">
              <a:solidFill>
                <a:prstClr val="black"/>
              </a:solidFill>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7232"/>
            <a:ext cx="8858280" cy="5500726"/>
          </a:xfrm>
        </p:spPr>
        <p:txBody>
          <a:bodyPr/>
          <a:lstStyle/>
          <a:p>
            <a:r>
              <a:rPr lang="en-US" dirty="0" smtClean="0"/>
              <a:t>From 2001- June 2014: Committee on Illegal Migrant Workers Administration</a:t>
            </a:r>
          </a:p>
          <a:p>
            <a:r>
              <a:rPr lang="en-US" dirty="0" smtClean="0">
                <a:solidFill>
                  <a:srgbClr val="FF0000"/>
                </a:solidFill>
              </a:rPr>
              <a:t>25 June 2014</a:t>
            </a:r>
            <a:r>
              <a:rPr lang="en-US" dirty="0" smtClean="0"/>
              <a:t>: Committee on Management Policies on Migrant Workers Problems (CMP-MWP) by chaired by Vice Chairman of </a:t>
            </a:r>
            <a:r>
              <a:rPr lang="en-US" dirty="0" smtClean="0">
                <a:solidFill>
                  <a:srgbClr val="FF0000"/>
                </a:solidFill>
              </a:rPr>
              <a:t>NCPO</a:t>
            </a:r>
          </a:p>
          <a:p>
            <a:r>
              <a:rPr lang="en-US" dirty="0" smtClean="0">
                <a:solidFill>
                  <a:srgbClr val="FF0000"/>
                </a:solidFill>
              </a:rPr>
              <a:t>General management: Office of Foreign Workers Administration (OFWA)</a:t>
            </a:r>
            <a:endParaRPr lang="th-TH" dirty="0">
              <a:solidFill>
                <a:srgbClr val="FF0000"/>
              </a:solidFill>
            </a:endParaRPr>
          </a:p>
        </p:txBody>
      </p:sp>
      <p:sp>
        <p:nvSpPr>
          <p:cNvPr id="3" name="Title 2"/>
          <p:cNvSpPr>
            <a:spLocks noGrp="1"/>
          </p:cNvSpPr>
          <p:nvPr>
            <p:ph type="title"/>
          </p:nvPr>
        </p:nvSpPr>
        <p:spPr>
          <a:xfrm>
            <a:off x="0" y="-24"/>
            <a:ext cx="9144000" cy="785818"/>
          </a:xfrm>
          <a:solidFill>
            <a:schemeClr val="bg2">
              <a:lumMod val="90000"/>
            </a:schemeClr>
          </a:solidFill>
        </p:spPr>
        <p:txBody>
          <a:bodyPr/>
          <a:lstStyle/>
          <a:p>
            <a:pPr algn="ctr"/>
            <a:r>
              <a:rPr lang="en-US" dirty="0" smtClean="0"/>
              <a:t>Integration institutions reform</a:t>
            </a:r>
            <a:endParaRPr lang="th-TH" dirty="0"/>
          </a:p>
        </p:txBody>
      </p:sp>
      <p:pic>
        <p:nvPicPr>
          <p:cNvPr id="4" name="Picture 4" descr="http://www.aecnews.co.th/media/Slideshow/picture_aecnews/sl0004945.jpg"/>
          <p:cNvPicPr>
            <a:picLocks noChangeAspect="1" noChangeArrowheads="1"/>
          </p:cNvPicPr>
          <p:nvPr/>
        </p:nvPicPr>
        <p:blipFill>
          <a:blip r:embed="rId3" cstate="print"/>
          <a:srcRect/>
          <a:stretch>
            <a:fillRect/>
          </a:stretch>
        </p:blipFill>
        <p:spPr bwMode="auto">
          <a:xfrm>
            <a:off x="142844" y="4214818"/>
            <a:ext cx="5357850" cy="2506092"/>
          </a:xfrm>
          <a:prstGeom prst="rect">
            <a:avLst/>
          </a:prstGeom>
          <a:noFill/>
        </p:spPr>
      </p:pic>
      <p:sp>
        <p:nvSpPr>
          <p:cNvPr id="5" name="Rounded Rectangle 4"/>
          <p:cNvSpPr/>
          <p:nvPr/>
        </p:nvSpPr>
        <p:spPr>
          <a:xfrm>
            <a:off x="5857884" y="4214818"/>
            <a:ext cx="3000396" cy="2428892"/>
          </a:xfrm>
          <a:prstGeom prst="round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prstClr val="black"/>
                </a:solidFill>
              </a:rPr>
              <a:t>NCPO sacked Director General of Department of Employment &amp; Director of OFWA</a:t>
            </a:r>
            <a:endParaRPr lang="th-TH" sz="2000" dirty="0">
              <a:solidFill>
                <a:prstClr val="black"/>
              </a:solidFill>
            </a:endParaRPr>
          </a:p>
        </p:txBody>
      </p:sp>
      <p:cxnSp>
        <p:nvCxnSpPr>
          <p:cNvPr id="7" name="Straight Connector 6"/>
          <p:cNvCxnSpPr/>
          <p:nvPr/>
        </p:nvCxnSpPr>
        <p:spPr>
          <a:xfrm flipV="1">
            <a:off x="214282" y="357166"/>
            <a:ext cx="8358246" cy="6286544"/>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Left Arrow 7"/>
          <p:cNvSpPr/>
          <p:nvPr/>
        </p:nvSpPr>
        <p:spPr>
          <a:xfrm>
            <a:off x="5214942" y="2714620"/>
            <a:ext cx="2928958" cy="107157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prstClr val="white"/>
                </a:solidFill>
              </a:rPr>
              <a:t>Same as slide 13</a:t>
            </a:r>
            <a:endParaRPr lang="th-TH" sz="2000" dirty="0">
              <a:solidFill>
                <a:prstClr val="white"/>
              </a:solidFill>
            </a:endParaRPr>
          </a:p>
        </p:txBody>
      </p:sp>
    </p:spTree>
    <p:extLst>
      <p:ext uri="{BB962C8B-B14F-4D97-AF65-F5344CB8AC3E}">
        <p14:creationId xmlns:p14="http://schemas.microsoft.com/office/powerpoint/2010/main" val="59460423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9_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1_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3564</TotalTime>
  <Words>3151</Words>
  <Application>Microsoft Office PowerPoint</Application>
  <PresentationFormat>On-screen Show (4:3)</PresentationFormat>
  <Paragraphs>423</Paragraphs>
  <Slides>60</Slides>
  <Notes>24</Notes>
  <HiddenSlides>0</HiddenSlides>
  <MMClips>0</MMClips>
  <ScaleCrop>false</ScaleCrop>
  <HeadingPairs>
    <vt:vector size="4" baseType="variant">
      <vt:variant>
        <vt:lpstr>Theme</vt:lpstr>
      </vt:variant>
      <vt:variant>
        <vt:i4>3</vt:i4>
      </vt:variant>
      <vt:variant>
        <vt:lpstr>Slide Titles</vt:lpstr>
      </vt:variant>
      <vt:variant>
        <vt:i4>60</vt:i4>
      </vt:variant>
    </vt:vector>
  </HeadingPairs>
  <TitlesOfParts>
    <vt:vector size="63" baseType="lpstr">
      <vt:lpstr>Concourse</vt:lpstr>
      <vt:lpstr>9_Concourse</vt:lpstr>
      <vt:lpstr>1_Concourse</vt:lpstr>
      <vt:lpstr>PowerPoint Presentation</vt:lpstr>
      <vt:lpstr>Typology of CLM MWs in Thailand</vt:lpstr>
      <vt:lpstr>Low-skilled workers from CLMV</vt:lpstr>
      <vt:lpstr>PowerPoint Presentation</vt:lpstr>
      <vt:lpstr>PowerPoint Presentation</vt:lpstr>
      <vt:lpstr>PowerPoint Presentation</vt:lpstr>
      <vt:lpstr>CLM migrant workers in Thailand, 2016</vt:lpstr>
      <vt:lpstr>PowerPoint Presentation</vt:lpstr>
      <vt:lpstr>PowerPoint Presentation</vt:lpstr>
      <vt:lpstr>Vietnam </vt:lpstr>
      <vt:lpstr>PowerPoint Presentation</vt:lpstr>
      <vt:lpstr>PowerPoint Presentation</vt:lpstr>
      <vt:lpstr>PowerPoint Presentation</vt:lpstr>
      <vt:lpstr>PowerPoint Presentation</vt:lpstr>
      <vt:lpstr>Regulatory framework</vt:lpstr>
      <vt:lpstr>Management </vt:lpstr>
      <vt:lpstr>Management – Brokers</vt:lpstr>
      <vt:lpstr>PowerPoint Presentation</vt:lpstr>
      <vt:lpstr>Situation of migrant workers in Thailand </vt:lpstr>
      <vt:lpstr>PowerPoint Presentation</vt:lpstr>
      <vt:lpstr>PowerPoint Presentation</vt:lpstr>
      <vt:lpstr>PowerPoint Presentation</vt:lpstr>
      <vt:lpstr>Rights and protection needs of migrants:  access to social protection, health services, education</vt:lpstr>
      <vt:lpstr>Integration institutions &amp; programs</vt:lpstr>
      <vt:lpstr>Integration institutions &amp; programs</vt:lpstr>
      <vt:lpstr>Immigration law</vt:lpstr>
      <vt:lpstr>Alien Employment Act  1978, 2008</vt:lpstr>
      <vt:lpstr>Social Security Act 1990</vt:lpstr>
      <vt:lpstr>Workmen’s Compensation Act 1994</vt:lpstr>
      <vt:lpstr>Workmen’s Compensation Act 1994</vt:lpstr>
      <vt:lpstr>PowerPoint Presentation</vt:lpstr>
      <vt:lpstr>PowerPoint Presentation</vt:lpstr>
      <vt:lpstr>PowerPoint Presentation</vt:lpstr>
      <vt:lpstr>Situation of migrant workers in Thailand </vt:lpstr>
      <vt:lpstr>Situation of migrant workers in Thailand </vt:lpstr>
      <vt:lpstr>PowerPoint Presentation</vt:lpstr>
      <vt:lpstr>PowerPoint Presentation</vt:lpstr>
      <vt:lpstr>WCF</vt:lpstr>
      <vt:lpstr>Labor protection</vt:lpstr>
      <vt:lpstr>Health of MWs</vt:lpstr>
      <vt:lpstr>Health services &amp; prevention</vt:lpstr>
      <vt:lpstr>PowerPoint Presentation</vt:lpstr>
      <vt:lpstr>PowerPoint Presentation</vt:lpstr>
      <vt:lpstr>Concluding remarks</vt:lpstr>
      <vt:lpstr>Concluding remarks</vt:lpstr>
      <vt:lpstr>Concluding remarks</vt:lpstr>
      <vt:lpstr>End Part 2 A (slide1-44)</vt:lpstr>
      <vt:lpstr>How illegal migrants come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Case study: Myanmar migrant  at Vita Food Factory, Kanchanaburi</vt:lpstr>
      <vt:lpstr>PowerPoint Presentation</vt:lpstr>
      <vt:lpstr>Integration institutions reform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Srawooth</dc:creator>
  <cp:lastModifiedBy>Srawooth</cp:lastModifiedBy>
  <cp:revision>199</cp:revision>
  <dcterms:created xsi:type="dcterms:W3CDTF">2014-10-23T03:21:12Z</dcterms:created>
  <dcterms:modified xsi:type="dcterms:W3CDTF">2016-07-31T11:34:03Z</dcterms:modified>
</cp:coreProperties>
</file>