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74" r:id="rId2"/>
    <p:sldId id="477" r:id="rId3"/>
    <p:sldId id="478" r:id="rId4"/>
    <p:sldId id="536" r:id="rId5"/>
    <p:sldId id="479" r:id="rId6"/>
    <p:sldId id="480" r:id="rId7"/>
    <p:sldId id="481" r:id="rId8"/>
    <p:sldId id="482" r:id="rId9"/>
    <p:sldId id="483" r:id="rId10"/>
    <p:sldId id="484" r:id="rId11"/>
    <p:sldId id="431" r:id="rId12"/>
    <p:sldId id="485" r:id="rId13"/>
    <p:sldId id="486" r:id="rId14"/>
    <p:sldId id="487" r:id="rId15"/>
    <p:sldId id="488" r:id="rId16"/>
    <p:sldId id="489" r:id="rId17"/>
    <p:sldId id="490" r:id="rId18"/>
    <p:sldId id="491" r:id="rId19"/>
    <p:sldId id="495" r:id="rId20"/>
    <p:sldId id="514" r:id="rId21"/>
    <p:sldId id="515" r:id="rId22"/>
    <p:sldId id="496" r:id="rId23"/>
    <p:sldId id="497" r:id="rId24"/>
    <p:sldId id="498" r:id="rId25"/>
    <p:sldId id="499" r:id="rId26"/>
    <p:sldId id="500" r:id="rId27"/>
    <p:sldId id="501" r:id="rId28"/>
    <p:sldId id="502" r:id="rId29"/>
    <p:sldId id="503" r:id="rId30"/>
    <p:sldId id="271" r:id="rId31"/>
    <p:sldId id="504" r:id="rId32"/>
    <p:sldId id="505" r:id="rId33"/>
    <p:sldId id="506" r:id="rId34"/>
    <p:sldId id="507" r:id="rId35"/>
    <p:sldId id="508" r:id="rId36"/>
    <p:sldId id="509" r:id="rId37"/>
    <p:sldId id="510" r:id="rId38"/>
    <p:sldId id="511" r:id="rId39"/>
    <p:sldId id="512" r:id="rId40"/>
    <p:sldId id="513" r:id="rId41"/>
    <p:sldId id="516" r:id="rId42"/>
    <p:sldId id="517" r:id="rId43"/>
    <p:sldId id="518" r:id="rId44"/>
    <p:sldId id="519" r:id="rId45"/>
    <p:sldId id="520" r:id="rId46"/>
    <p:sldId id="521" r:id="rId47"/>
    <p:sldId id="522" r:id="rId48"/>
    <p:sldId id="523" r:id="rId49"/>
    <p:sldId id="524" r:id="rId50"/>
    <p:sldId id="525" r:id="rId51"/>
    <p:sldId id="526" r:id="rId52"/>
    <p:sldId id="527" r:id="rId53"/>
    <p:sldId id="528" r:id="rId54"/>
    <p:sldId id="529" r:id="rId55"/>
    <p:sldId id="530" r:id="rId56"/>
    <p:sldId id="531" r:id="rId57"/>
    <p:sldId id="532" r:id="rId58"/>
    <p:sldId id="533" r:id="rId59"/>
    <p:sldId id="534" r:id="rId60"/>
    <p:sldId id="535" r:id="rId61"/>
  </p:sldIdLst>
  <p:sldSz cx="9144000" cy="6858000" type="screen4x3"/>
  <p:notesSz cx="6858000" cy="9144000"/>
  <p:defaultTextStyle>
    <a:defPPr>
      <a:defRPr lang="en-US"/>
    </a:defPPr>
    <a:lvl1pPr algn="l" rtl="0" fontAlgn="base">
      <a:spcBef>
        <a:spcPct val="0"/>
      </a:spcBef>
      <a:spcAft>
        <a:spcPct val="0"/>
      </a:spcAft>
      <a:buChar char="•"/>
      <a:defRPr kern="1200">
        <a:solidFill>
          <a:schemeClr val="tx1"/>
        </a:solidFill>
        <a:latin typeface="Palatino" pitchFamily="2" charset="0"/>
        <a:ea typeface="+mn-ea"/>
        <a:cs typeface="+mn-cs"/>
      </a:defRPr>
    </a:lvl1pPr>
    <a:lvl2pPr marL="457200" algn="l" rtl="0" fontAlgn="base">
      <a:spcBef>
        <a:spcPct val="0"/>
      </a:spcBef>
      <a:spcAft>
        <a:spcPct val="0"/>
      </a:spcAft>
      <a:buChar char="•"/>
      <a:defRPr kern="1200">
        <a:solidFill>
          <a:schemeClr val="tx1"/>
        </a:solidFill>
        <a:latin typeface="Palatino" pitchFamily="2" charset="0"/>
        <a:ea typeface="+mn-ea"/>
        <a:cs typeface="+mn-cs"/>
      </a:defRPr>
    </a:lvl2pPr>
    <a:lvl3pPr marL="914400" algn="l" rtl="0" fontAlgn="base">
      <a:spcBef>
        <a:spcPct val="0"/>
      </a:spcBef>
      <a:spcAft>
        <a:spcPct val="0"/>
      </a:spcAft>
      <a:buChar char="•"/>
      <a:defRPr kern="1200">
        <a:solidFill>
          <a:schemeClr val="tx1"/>
        </a:solidFill>
        <a:latin typeface="Palatino" pitchFamily="2" charset="0"/>
        <a:ea typeface="+mn-ea"/>
        <a:cs typeface="+mn-cs"/>
      </a:defRPr>
    </a:lvl3pPr>
    <a:lvl4pPr marL="1371600" algn="l" rtl="0" fontAlgn="base">
      <a:spcBef>
        <a:spcPct val="0"/>
      </a:spcBef>
      <a:spcAft>
        <a:spcPct val="0"/>
      </a:spcAft>
      <a:buChar char="•"/>
      <a:defRPr kern="1200">
        <a:solidFill>
          <a:schemeClr val="tx1"/>
        </a:solidFill>
        <a:latin typeface="Palatino" pitchFamily="2" charset="0"/>
        <a:ea typeface="+mn-ea"/>
        <a:cs typeface="+mn-cs"/>
      </a:defRPr>
    </a:lvl4pPr>
    <a:lvl5pPr marL="1828800" algn="l" rtl="0" fontAlgn="base">
      <a:spcBef>
        <a:spcPct val="0"/>
      </a:spcBef>
      <a:spcAft>
        <a:spcPct val="0"/>
      </a:spcAft>
      <a:buChar char="•"/>
      <a:defRPr kern="1200">
        <a:solidFill>
          <a:schemeClr val="tx1"/>
        </a:solidFill>
        <a:latin typeface="Palatino" pitchFamily="2" charset="0"/>
        <a:ea typeface="+mn-ea"/>
        <a:cs typeface="+mn-cs"/>
      </a:defRPr>
    </a:lvl5pPr>
    <a:lvl6pPr marL="2286000" algn="l" defTabSz="914400" rtl="0" eaLnBrk="1" latinLnBrk="0" hangingPunct="1">
      <a:defRPr kern="1200">
        <a:solidFill>
          <a:schemeClr val="tx1"/>
        </a:solidFill>
        <a:latin typeface="Palatino" pitchFamily="2" charset="0"/>
        <a:ea typeface="+mn-ea"/>
        <a:cs typeface="+mn-cs"/>
      </a:defRPr>
    </a:lvl6pPr>
    <a:lvl7pPr marL="2743200" algn="l" defTabSz="914400" rtl="0" eaLnBrk="1" latinLnBrk="0" hangingPunct="1">
      <a:defRPr kern="1200">
        <a:solidFill>
          <a:schemeClr val="tx1"/>
        </a:solidFill>
        <a:latin typeface="Palatino" pitchFamily="2" charset="0"/>
        <a:ea typeface="+mn-ea"/>
        <a:cs typeface="+mn-cs"/>
      </a:defRPr>
    </a:lvl7pPr>
    <a:lvl8pPr marL="3200400" algn="l" defTabSz="914400" rtl="0" eaLnBrk="1" latinLnBrk="0" hangingPunct="1">
      <a:defRPr kern="1200">
        <a:solidFill>
          <a:schemeClr val="tx1"/>
        </a:solidFill>
        <a:latin typeface="Palatino" pitchFamily="2" charset="0"/>
        <a:ea typeface="+mn-ea"/>
        <a:cs typeface="+mn-cs"/>
      </a:defRPr>
    </a:lvl8pPr>
    <a:lvl9pPr marL="3657600" algn="l" defTabSz="914400" rtl="0" eaLnBrk="1" latinLnBrk="0" hangingPunct="1">
      <a:defRPr kern="1200">
        <a:solidFill>
          <a:schemeClr val="tx1"/>
        </a:solidFill>
        <a:latin typeface="Palatin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0057"/>
    <a:srgbClr val="2A5CAA"/>
    <a:srgbClr val="D5791A"/>
    <a:srgbClr val="00AB4E"/>
    <a:srgbClr val="007CB2"/>
    <a:srgbClr val="008FD0"/>
    <a:srgbClr val="F47920"/>
    <a:srgbClr val="939598"/>
    <a:srgbClr val="FFFFFF"/>
    <a:srgbClr val="ED1B2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964" autoAdjust="0"/>
    <p:restoredTop sz="98640" autoAdjust="0"/>
  </p:normalViewPr>
  <p:slideViewPr>
    <p:cSldViewPr showGuides="1">
      <p:cViewPr>
        <p:scale>
          <a:sx n="100" d="100"/>
          <a:sy n="100" d="100"/>
        </p:scale>
        <p:origin x="-2730" y="-264"/>
      </p:cViewPr>
      <p:guideLst>
        <p:guide orient="horz" pos="432"/>
        <p:guide pos="288"/>
      </p:guideLst>
    </p:cSldViewPr>
  </p:slideViewPr>
  <p:notesTextViewPr>
    <p:cViewPr>
      <p:scale>
        <a:sx n="100" d="100"/>
        <a:sy n="100" d="100"/>
      </p:scale>
      <p:origin x="0" y="0"/>
    </p:cViewPr>
  </p:notesTextViewPr>
  <p:sorterViewPr>
    <p:cViewPr>
      <p:scale>
        <a:sx n="68" d="100"/>
        <a:sy n="68"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12947AD-84E2-4DFE-BA7B-EE097CF1EC21}" type="datetimeFigureOut">
              <a:rPr lang="en-US"/>
              <a:pPr>
                <a:defRPr/>
              </a:pPr>
              <a:t>3/17/2012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8FC0CC7-B76F-40F1-95DD-DCA38CEF63B8}" type="slidenum">
              <a:rPr lang="en-US"/>
              <a:pPr>
                <a:defRPr/>
              </a:pPr>
              <a:t>‹#›</a:t>
            </a:fld>
            <a:endParaRPr lang="en-US"/>
          </a:p>
        </p:txBody>
      </p:sp>
    </p:spTree>
    <p:extLst>
      <p:ext uri="{BB962C8B-B14F-4D97-AF65-F5344CB8AC3E}">
        <p14:creationId xmlns:p14="http://schemas.microsoft.com/office/powerpoint/2010/main" val="34309094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18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29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38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49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50</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51</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52</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53</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54</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55</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latin typeface="+mn-lt"/>
              </a:rPr>
              <a:t>(The marginal expenditure is higher because purchasing an additional unit raises the average expenditure paid </a:t>
            </a:r>
            <a:r>
              <a:rPr lang="en-US" i="1" dirty="0" smtClean="0">
                <a:latin typeface="+mn-lt"/>
              </a:rPr>
              <a:t>for all </a:t>
            </a:r>
            <a:r>
              <a:rPr lang="en-US" dirty="0" smtClean="0">
                <a:latin typeface="+mn-lt"/>
              </a:rPr>
              <a:t>units bought in the outside market.) The marginal expenditure is the opportunity cost of buying an engine outside, and therefore should equal the transfer price paid to the Engine Division, so the transfer price will be greater than the price paid outside.</a:t>
            </a:r>
          </a:p>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56</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57</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58</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59</a:t>
            </a:fld>
            <a:endParaRPr lang="en-US"/>
          </a:p>
        </p:txBody>
      </p:sp>
    </p:spTree>
    <p:extLst>
      <p:ext uri="{BB962C8B-B14F-4D97-AF65-F5344CB8AC3E}">
        <p14:creationId xmlns:p14="http://schemas.microsoft.com/office/powerpoint/2010/main" val="35535056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28FC0CC7-B76F-40F1-95DD-DCA38CEF63B8}" type="slidenum">
              <a:rPr lang="en-US" smtClean="0"/>
              <a:pPr>
                <a:defRPr/>
              </a:pPr>
              <a:t>60</a:t>
            </a:fld>
            <a:endParaRPr lang="en-US"/>
          </a:p>
        </p:txBody>
      </p:sp>
    </p:spTree>
    <p:extLst>
      <p:ext uri="{BB962C8B-B14F-4D97-AF65-F5344CB8AC3E}">
        <p14:creationId xmlns:p14="http://schemas.microsoft.com/office/powerpoint/2010/main" val="3553505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Pearson </a:t>
            </a:r>
            <a:r>
              <a:rPr lang="en-US" sz="1200" dirty="0">
                <a:solidFill>
                  <a:schemeClr val="bg2"/>
                </a:solidFill>
                <a:latin typeface="Arial" charset="0"/>
              </a:rPr>
              <a:t>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
        <p:nvSpPr>
          <p:cNvPr id="3" name="Rectangle 13"/>
          <p:cNvSpPr>
            <a:spLocks noChangeArrowheads="1"/>
          </p:cNvSpPr>
          <p:nvPr userDrawn="1"/>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60</a:t>
            </a:r>
            <a:endParaRPr lang="en-US" sz="1200" b="1" dirty="0">
              <a:solidFill>
                <a:srgbClr val="38234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2" name="Rectangle 13"/>
          <p:cNvSpPr>
            <a:spLocks noChangeArrowheads="1"/>
          </p:cNvSpPr>
          <p:nvPr/>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60</a:t>
            </a:r>
            <a:endParaRPr lang="en-US" sz="1200" b="1" dirty="0">
              <a:solidFill>
                <a:srgbClr val="382344"/>
              </a:solidFill>
              <a:latin typeface="Arial" charset="0"/>
            </a:endParaRPr>
          </a:p>
        </p:txBody>
      </p:sp>
      <p:sp>
        <p:nvSpPr>
          <p:cNvPr id="2053" name="Rectangle 8"/>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a:solidFill>
                  <a:schemeClr val="bg2"/>
                </a:solidFill>
                <a:latin typeface="Arial" charset="0"/>
              </a:rPr>
              <a:t>Pindyck/Rubinfeld, 8e.</a:t>
            </a:r>
          </a:p>
        </p:txBody>
      </p:sp>
    </p:spTree>
  </p:cSld>
  <p:clrMap bg1="lt1" tx1="dk1" bg2="lt2" tx2="dk2" accent1="accent1" accent2="accent2" accent3="accent3" accent4="accent4" accent5="accent5" accent6="accent6" hlink="hlink" folHlink="folHlink"/>
  <p:sldLayoutIdLst>
    <p:sldLayoutId id="2147484262" r:id="rId1"/>
    <p:sldLayoutId id="2147484250" r:id="rId2"/>
  </p:sldLayoutIdLst>
  <p:timing>
    <p:tnLst>
      <p:par>
        <p:cTn id="1" dur="indefinite" restart="never" nodeType="tmRoot"/>
      </p:par>
    </p:tnLst>
  </p:timing>
  <p:txStyles>
    <p:title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p:titleStyle>
    <p:body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1.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6.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3" Type="http://schemas.openxmlformats.org/officeDocument/2006/relationships/image" Target="../media/image1.png"/><Relationship Id="rId7" Type="http://schemas.openxmlformats.org/officeDocument/2006/relationships/image" Target="../media/image38.png"/><Relationship Id="rId12"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7.png"/><Relationship Id="rId11" Type="http://schemas.openxmlformats.org/officeDocument/2006/relationships/image" Target="../media/image42.png"/><Relationship Id="rId5" Type="http://schemas.openxmlformats.org/officeDocument/2006/relationships/image" Target="../media/image36.png"/><Relationship Id="rId15" Type="http://schemas.openxmlformats.org/officeDocument/2006/relationships/image" Target="../media/image4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 Id="rId14" Type="http://schemas.openxmlformats.org/officeDocument/2006/relationships/image" Target="../media/image4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1.png"/><Relationship Id="rId7" Type="http://schemas.openxmlformats.org/officeDocument/2006/relationships/image" Target="../media/image5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png"/><Relationship Id="rId9" Type="http://schemas.openxmlformats.org/officeDocument/2006/relationships/image" Target="../media/image52.png"/></Relationships>
</file>

<file path=ppt/slides/_rels/slide9.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png"/><Relationship Id="rId3" Type="http://schemas.openxmlformats.org/officeDocument/2006/relationships/image" Target="../media/image1.png"/><Relationship Id="rId7" Type="http://schemas.openxmlformats.org/officeDocument/2006/relationships/image" Target="../media/image57.png"/><Relationship Id="rId12"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png"/><Relationship Id="rId4" Type="http://schemas.openxmlformats.org/officeDocument/2006/relationships/image" Target="../media/image54.png"/><Relationship Id="rId9" Type="http://schemas.openxmlformats.org/officeDocument/2006/relationships/image" Target="../media/image59.png"/></Relationships>
</file>

<file path=ppt/slides/_rels/slide10.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1.png"/><Relationship Id="rId7" Type="http://schemas.openxmlformats.org/officeDocument/2006/relationships/image" Target="../media/image6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64.png"/><Relationship Id="rId9" Type="http://schemas.openxmlformats.org/officeDocument/2006/relationships/image" Target="../media/image69.png"/></Relationships>
</file>

<file path=ppt/slides/_rels/slide1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1.png"/><Relationship Id="rId7" Type="http://schemas.openxmlformats.org/officeDocument/2006/relationships/image" Target="../media/image7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5.png"/><Relationship Id="rId11" Type="http://schemas.openxmlformats.org/officeDocument/2006/relationships/image" Target="../media/image80.png"/><Relationship Id="rId5" Type="http://schemas.openxmlformats.org/officeDocument/2006/relationships/image" Target="../media/image74.png"/><Relationship Id="rId10" Type="http://schemas.openxmlformats.org/officeDocument/2006/relationships/image" Target="../media/image79.png"/><Relationship Id="rId4" Type="http://schemas.openxmlformats.org/officeDocument/2006/relationships/image" Target="../media/image73.png"/><Relationship Id="rId9" Type="http://schemas.openxmlformats.org/officeDocument/2006/relationships/image" Target="../media/image78.png"/></Relationships>
</file>

<file path=ppt/slides/_rels/slide14.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1.png"/><Relationship Id="rId7" Type="http://schemas.openxmlformats.org/officeDocument/2006/relationships/image" Target="../media/image84.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3.png"/><Relationship Id="rId11" Type="http://schemas.openxmlformats.org/officeDocument/2006/relationships/image" Target="../media/image88.png"/><Relationship Id="rId5" Type="http://schemas.openxmlformats.org/officeDocument/2006/relationships/image" Target="../media/image82.png"/><Relationship Id="rId10" Type="http://schemas.openxmlformats.org/officeDocument/2006/relationships/image" Target="../media/image87.png"/><Relationship Id="rId4" Type="http://schemas.openxmlformats.org/officeDocument/2006/relationships/image" Target="../media/image81.png"/><Relationship Id="rId9" Type="http://schemas.openxmlformats.org/officeDocument/2006/relationships/image" Target="../media/image86.png"/></Relationships>
</file>

<file path=ppt/slides/_rels/slide1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1.png"/><Relationship Id="rId7" Type="http://schemas.openxmlformats.org/officeDocument/2006/relationships/image" Target="../media/image9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17.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1.png"/><Relationship Id="rId7" Type="http://schemas.openxmlformats.org/officeDocument/2006/relationships/image" Target="../media/image98.png"/><Relationship Id="rId12" Type="http://schemas.openxmlformats.org/officeDocument/2006/relationships/image" Target="../media/image10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7.png"/><Relationship Id="rId11" Type="http://schemas.openxmlformats.org/officeDocument/2006/relationships/image" Target="../media/image102.png"/><Relationship Id="rId5" Type="http://schemas.openxmlformats.org/officeDocument/2006/relationships/image" Target="../media/image96.png"/><Relationship Id="rId10" Type="http://schemas.openxmlformats.org/officeDocument/2006/relationships/image" Target="../media/image101.png"/><Relationship Id="rId4" Type="http://schemas.openxmlformats.org/officeDocument/2006/relationships/image" Target="../media/image95.png"/><Relationship Id="rId9" Type="http://schemas.openxmlformats.org/officeDocument/2006/relationships/image" Target="../media/image100.png"/></Relationships>
</file>

<file path=ppt/slides/_rels/slide18.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png"/><Relationship Id="rId7" Type="http://schemas.openxmlformats.org/officeDocument/2006/relationships/image" Target="../media/image10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19.xml.rels><?xml version="1.0" encoding="UTF-8" standalone="yes"?>
<Relationships xmlns="http://schemas.openxmlformats.org/package/2006/relationships"><Relationship Id="rId2" Type="http://schemas.openxmlformats.org/officeDocument/2006/relationships/image" Target="../media/image109.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1.png"/><Relationship Id="rId7" Type="http://schemas.openxmlformats.org/officeDocument/2006/relationships/image" Target="../media/image113.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2.png"/><Relationship Id="rId5" Type="http://schemas.openxmlformats.org/officeDocument/2006/relationships/image" Target="../media/image111.png"/><Relationship Id="rId10" Type="http://schemas.openxmlformats.org/officeDocument/2006/relationships/image" Target="../media/image116.png"/><Relationship Id="rId4" Type="http://schemas.openxmlformats.org/officeDocument/2006/relationships/image" Target="../media/image110.png"/><Relationship Id="rId9" Type="http://schemas.openxmlformats.org/officeDocument/2006/relationships/image" Target="../media/image115.png"/></Relationships>
</file>

<file path=ppt/slides/_rels/slide25.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png"/><Relationship Id="rId7" Type="http://schemas.openxmlformats.org/officeDocument/2006/relationships/image" Target="../media/image12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9.png"/><Relationship Id="rId5" Type="http://schemas.openxmlformats.org/officeDocument/2006/relationships/image" Target="../media/image118.png"/><Relationship Id="rId10" Type="http://schemas.openxmlformats.org/officeDocument/2006/relationships/image" Target="../media/image123.png"/><Relationship Id="rId4" Type="http://schemas.openxmlformats.org/officeDocument/2006/relationships/image" Target="../media/image117.png"/><Relationship Id="rId9" Type="http://schemas.openxmlformats.org/officeDocument/2006/relationships/image" Target="../media/image122.png"/></Relationships>
</file>

<file path=ppt/slides/_rels/slide26.xml.rels><?xml version="1.0" encoding="UTF-8" standalone="yes"?>
<Relationships xmlns="http://schemas.openxmlformats.org/package/2006/relationships"><Relationship Id="rId8" Type="http://schemas.openxmlformats.org/officeDocument/2006/relationships/image" Target="../media/image128.png"/><Relationship Id="rId3" Type="http://schemas.openxmlformats.org/officeDocument/2006/relationships/image" Target="../media/image1.png"/><Relationship Id="rId7" Type="http://schemas.openxmlformats.org/officeDocument/2006/relationships/image" Target="../media/image12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6.png"/><Relationship Id="rId5" Type="http://schemas.openxmlformats.org/officeDocument/2006/relationships/image" Target="../media/image125.png"/><Relationship Id="rId4" Type="http://schemas.openxmlformats.org/officeDocument/2006/relationships/image" Target="../media/image124.png"/></Relationships>
</file>

<file path=ppt/slides/_rels/slide27.xml.rels><?xml version="1.0" encoding="UTF-8" standalone="yes"?>
<Relationships xmlns="http://schemas.openxmlformats.org/package/2006/relationships"><Relationship Id="rId8" Type="http://schemas.openxmlformats.org/officeDocument/2006/relationships/image" Target="../media/image133.png"/><Relationship Id="rId3" Type="http://schemas.openxmlformats.org/officeDocument/2006/relationships/image" Target="../media/image1.png"/><Relationship Id="rId7" Type="http://schemas.openxmlformats.org/officeDocument/2006/relationships/image" Target="../media/image132.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31.png"/><Relationship Id="rId5" Type="http://schemas.openxmlformats.org/officeDocument/2006/relationships/image" Target="../media/image130.png"/><Relationship Id="rId10" Type="http://schemas.openxmlformats.org/officeDocument/2006/relationships/image" Target="../media/image135.png"/><Relationship Id="rId4" Type="http://schemas.openxmlformats.org/officeDocument/2006/relationships/image" Target="../media/image129.png"/><Relationship Id="rId9" Type="http://schemas.openxmlformats.org/officeDocument/2006/relationships/image" Target="../media/image134.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3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38.png"/><Relationship Id="rId5" Type="http://schemas.openxmlformats.org/officeDocument/2006/relationships/image" Target="../media/image137.png"/><Relationship Id="rId4" Type="http://schemas.openxmlformats.org/officeDocument/2006/relationships/image" Target="../media/image136.png"/></Relationships>
</file>

<file path=ppt/slides/_rels/slide29.xml.rels><?xml version="1.0" encoding="UTF-8" standalone="yes"?>
<Relationships xmlns="http://schemas.openxmlformats.org/package/2006/relationships"><Relationship Id="rId8" Type="http://schemas.openxmlformats.org/officeDocument/2006/relationships/image" Target="../media/image144.png"/><Relationship Id="rId3" Type="http://schemas.openxmlformats.org/officeDocument/2006/relationships/image" Target="../media/image1.png"/><Relationship Id="rId7" Type="http://schemas.openxmlformats.org/officeDocument/2006/relationships/image" Target="../media/image14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42.png"/><Relationship Id="rId11" Type="http://schemas.openxmlformats.org/officeDocument/2006/relationships/image" Target="../media/image147.png"/><Relationship Id="rId5" Type="http://schemas.openxmlformats.org/officeDocument/2006/relationships/image" Target="../media/image141.png"/><Relationship Id="rId10" Type="http://schemas.openxmlformats.org/officeDocument/2006/relationships/image" Target="../media/image146.png"/><Relationship Id="rId4" Type="http://schemas.openxmlformats.org/officeDocument/2006/relationships/image" Target="../media/image140.png"/><Relationship Id="rId9" Type="http://schemas.openxmlformats.org/officeDocument/2006/relationships/image" Target="../media/image145.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152.png"/><Relationship Id="rId3" Type="http://schemas.openxmlformats.org/officeDocument/2006/relationships/image" Target="../media/image1.png"/><Relationship Id="rId7" Type="http://schemas.openxmlformats.org/officeDocument/2006/relationships/image" Target="../media/image15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50.png"/><Relationship Id="rId5" Type="http://schemas.openxmlformats.org/officeDocument/2006/relationships/image" Target="../media/image149.png"/><Relationship Id="rId10" Type="http://schemas.openxmlformats.org/officeDocument/2006/relationships/image" Target="../media/image154.png"/><Relationship Id="rId4" Type="http://schemas.openxmlformats.org/officeDocument/2006/relationships/image" Target="../media/image148.png"/><Relationship Id="rId9" Type="http://schemas.openxmlformats.org/officeDocument/2006/relationships/image" Target="../media/image153.png"/></Relationships>
</file>

<file path=ppt/slides/_rels/slide32.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media/image1.png"/><Relationship Id="rId7" Type="http://schemas.openxmlformats.org/officeDocument/2006/relationships/image" Target="../media/image158.png"/><Relationship Id="rId12" Type="http://schemas.openxmlformats.org/officeDocument/2006/relationships/image" Target="../media/image163.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57.png"/><Relationship Id="rId11" Type="http://schemas.openxmlformats.org/officeDocument/2006/relationships/image" Target="../media/image162.png"/><Relationship Id="rId5" Type="http://schemas.openxmlformats.org/officeDocument/2006/relationships/image" Target="../media/image156.png"/><Relationship Id="rId10" Type="http://schemas.openxmlformats.org/officeDocument/2006/relationships/image" Target="../media/image161.png"/><Relationship Id="rId4" Type="http://schemas.openxmlformats.org/officeDocument/2006/relationships/image" Target="../media/image155.png"/><Relationship Id="rId9" Type="http://schemas.openxmlformats.org/officeDocument/2006/relationships/image" Target="../media/image160.png"/></Relationships>
</file>

<file path=ppt/slides/_rels/slide33.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69.png"/><Relationship Id="rId13" Type="http://schemas.openxmlformats.org/officeDocument/2006/relationships/image" Target="../media/image174.png"/><Relationship Id="rId18" Type="http://schemas.openxmlformats.org/officeDocument/2006/relationships/image" Target="../media/image179.png"/><Relationship Id="rId3" Type="http://schemas.openxmlformats.org/officeDocument/2006/relationships/image" Target="../media/image1.png"/><Relationship Id="rId21" Type="http://schemas.openxmlformats.org/officeDocument/2006/relationships/image" Target="../media/image182.png"/><Relationship Id="rId7" Type="http://schemas.openxmlformats.org/officeDocument/2006/relationships/image" Target="../media/image168.png"/><Relationship Id="rId12" Type="http://schemas.openxmlformats.org/officeDocument/2006/relationships/image" Target="../media/image173.png"/><Relationship Id="rId17" Type="http://schemas.openxmlformats.org/officeDocument/2006/relationships/image" Target="../media/image178.png"/><Relationship Id="rId2" Type="http://schemas.openxmlformats.org/officeDocument/2006/relationships/notesSlide" Target="../notesSlides/notesSlide27.xml"/><Relationship Id="rId16" Type="http://schemas.openxmlformats.org/officeDocument/2006/relationships/image" Target="../media/image177.png"/><Relationship Id="rId20" Type="http://schemas.openxmlformats.org/officeDocument/2006/relationships/image" Target="../media/image181.png"/><Relationship Id="rId1" Type="http://schemas.openxmlformats.org/officeDocument/2006/relationships/slideLayout" Target="../slideLayouts/slideLayout2.xml"/><Relationship Id="rId6" Type="http://schemas.openxmlformats.org/officeDocument/2006/relationships/image" Target="../media/image167.png"/><Relationship Id="rId11" Type="http://schemas.openxmlformats.org/officeDocument/2006/relationships/image" Target="../media/image172.png"/><Relationship Id="rId5" Type="http://schemas.openxmlformats.org/officeDocument/2006/relationships/image" Target="../media/image166.png"/><Relationship Id="rId15" Type="http://schemas.openxmlformats.org/officeDocument/2006/relationships/image" Target="../media/image176.png"/><Relationship Id="rId10" Type="http://schemas.openxmlformats.org/officeDocument/2006/relationships/image" Target="../media/image171.png"/><Relationship Id="rId19" Type="http://schemas.openxmlformats.org/officeDocument/2006/relationships/image" Target="../media/image180.png"/><Relationship Id="rId4" Type="http://schemas.openxmlformats.org/officeDocument/2006/relationships/image" Target="../media/image165.png"/><Relationship Id="rId9" Type="http://schemas.openxmlformats.org/officeDocument/2006/relationships/image" Target="../media/image170.png"/><Relationship Id="rId14" Type="http://schemas.openxmlformats.org/officeDocument/2006/relationships/image" Target="../media/image175.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85.png"/><Relationship Id="rId4" Type="http://schemas.openxmlformats.org/officeDocument/2006/relationships/image" Target="../media/image184.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87.png"/><Relationship Id="rId5" Type="http://schemas.openxmlformats.org/officeDocument/2006/relationships/image" Target="../media/image186.png"/><Relationship Id="rId4" Type="http://schemas.openxmlformats.org/officeDocument/2006/relationships/image" Target="../media/image183.png"/></Relationships>
</file>

<file path=ppt/slides/_rels/slide39.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92.png"/><Relationship Id="rId5" Type="http://schemas.openxmlformats.org/officeDocument/2006/relationships/image" Target="../media/image191.png"/><Relationship Id="rId4" Type="http://schemas.openxmlformats.org/officeDocument/2006/relationships/image" Target="../media/image190.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9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89.png"/><Relationship Id="rId5" Type="http://schemas.openxmlformats.org/officeDocument/2006/relationships/image" Target="../media/image194.png"/><Relationship Id="rId4" Type="http://schemas.openxmlformats.org/officeDocument/2006/relationships/image" Target="../media/image193.png"/></Relationships>
</file>

<file path=ppt/slides/_rels/slide46.xml.rels><?xml version="1.0" encoding="UTF-8" standalone="yes"?>
<Relationships xmlns="http://schemas.openxmlformats.org/package/2006/relationships"><Relationship Id="rId8" Type="http://schemas.openxmlformats.org/officeDocument/2006/relationships/image" Target="../media/image200.png"/><Relationship Id="rId3" Type="http://schemas.openxmlformats.org/officeDocument/2006/relationships/image" Target="../media/image1.png"/><Relationship Id="rId7" Type="http://schemas.openxmlformats.org/officeDocument/2006/relationships/image" Target="../media/image199.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98.png"/><Relationship Id="rId5" Type="http://schemas.openxmlformats.org/officeDocument/2006/relationships/image" Target="../media/image197.png"/><Relationship Id="rId4" Type="http://schemas.openxmlformats.org/officeDocument/2006/relationships/image" Target="../media/image195.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203.png"/><Relationship Id="rId5" Type="http://schemas.openxmlformats.org/officeDocument/2006/relationships/image" Target="../media/image202.png"/><Relationship Id="rId4" Type="http://schemas.openxmlformats.org/officeDocument/2006/relationships/image" Target="../media/image201.png"/></Relationships>
</file>

<file path=ppt/slides/_rels/slide48.xml.rels><?xml version="1.0" encoding="UTF-8" standalone="yes"?>
<Relationships xmlns="http://schemas.openxmlformats.org/package/2006/relationships"><Relationship Id="rId8" Type="http://schemas.openxmlformats.org/officeDocument/2006/relationships/image" Target="../media/image193.gif"/><Relationship Id="rId3" Type="http://schemas.openxmlformats.org/officeDocument/2006/relationships/image" Target="../media/image1.png"/><Relationship Id="rId7" Type="http://schemas.openxmlformats.org/officeDocument/2006/relationships/image" Target="../media/image192.gif"/><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91.gif"/><Relationship Id="rId5" Type="http://schemas.openxmlformats.org/officeDocument/2006/relationships/image" Target="../media/image190.gif"/><Relationship Id="rId10" Type="http://schemas.openxmlformats.org/officeDocument/2006/relationships/image" Target="../media/image195.gif"/><Relationship Id="rId4" Type="http://schemas.openxmlformats.org/officeDocument/2006/relationships/image" Target="../media/image189.gif"/><Relationship Id="rId9" Type="http://schemas.openxmlformats.org/officeDocument/2006/relationships/image" Target="../media/image194.gif"/></Relationships>
</file>

<file path=ppt/slides/_rels/slide49.xml.rels><?xml version="1.0" encoding="UTF-8" standalone="yes"?>
<Relationships xmlns="http://schemas.openxmlformats.org/package/2006/relationships"><Relationship Id="rId8" Type="http://schemas.openxmlformats.org/officeDocument/2006/relationships/image" Target="../media/image192.gif"/><Relationship Id="rId3" Type="http://schemas.openxmlformats.org/officeDocument/2006/relationships/image" Target="../media/image196.gif"/><Relationship Id="rId7" Type="http://schemas.openxmlformats.org/officeDocument/2006/relationships/image" Target="../media/image191.gif"/><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90.gif"/><Relationship Id="rId11" Type="http://schemas.openxmlformats.org/officeDocument/2006/relationships/image" Target="../media/image195.gif"/><Relationship Id="rId5" Type="http://schemas.openxmlformats.org/officeDocument/2006/relationships/image" Target="../media/image189.gif"/><Relationship Id="rId10" Type="http://schemas.openxmlformats.org/officeDocument/2006/relationships/image" Target="../media/image194.gif"/><Relationship Id="rId4" Type="http://schemas.openxmlformats.org/officeDocument/2006/relationships/image" Target="../media/image1.png"/><Relationship Id="rId9" Type="http://schemas.openxmlformats.org/officeDocument/2006/relationships/image" Target="../media/image193.gif"/></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13.png"/></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216.png"/><Relationship Id="rId5" Type="http://schemas.openxmlformats.org/officeDocument/2006/relationships/image" Target="../media/image215.png"/><Relationship Id="rId4" Type="http://schemas.openxmlformats.org/officeDocument/2006/relationships/image" Target="../media/image214.png"/></Relationships>
</file>

<file path=ppt/slides/_rels/slide52.xml.rels><?xml version="1.0" encoding="UTF-8" standalone="yes"?>
<Relationships xmlns="http://schemas.openxmlformats.org/package/2006/relationships"><Relationship Id="rId8" Type="http://schemas.openxmlformats.org/officeDocument/2006/relationships/image" Target="../media/image218.png"/><Relationship Id="rId3" Type="http://schemas.openxmlformats.org/officeDocument/2006/relationships/image" Target="../media/image1.png"/><Relationship Id="rId7" Type="http://schemas.openxmlformats.org/officeDocument/2006/relationships/image" Target="../media/image22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219.png"/><Relationship Id="rId5" Type="http://schemas.openxmlformats.org/officeDocument/2006/relationships/image" Target="../media/image212.png"/><Relationship Id="rId4" Type="http://schemas.openxmlformats.org/officeDocument/2006/relationships/image" Target="../media/image217.png"/></Relationships>
</file>

<file path=ppt/slides/_rels/slide53.xml.rels><?xml version="1.0" encoding="UTF-8" standalone="yes"?>
<Relationships xmlns="http://schemas.openxmlformats.org/package/2006/relationships"><Relationship Id="rId8" Type="http://schemas.openxmlformats.org/officeDocument/2006/relationships/image" Target="../media/image201.gif"/><Relationship Id="rId13" Type="http://schemas.openxmlformats.org/officeDocument/2006/relationships/image" Target="../media/image206.gif"/><Relationship Id="rId3" Type="http://schemas.openxmlformats.org/officeDocument/2006/relationships/image" Target="../media/image197.gif"/><Relationship Id="rId7" Type="http://schemas.openxmlformats.org/officeDocument/2006/relationships/image" Target="../media/image200.gif"/><Relationship Id="rId12" Type="http://schemas.openxmlformats.org/officeDocument/2006/relationships/image" Target="../media/image205.gif"/><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99.gif"/><Relationship Id="rId11" Type="http://schemas.openxmlformats.org/officeDocument/2006/relationships/image" Target="../media/image204.gif"/><Relationship Id="rId5" Type="http://schemas.openxmlformats.org/officeDocument/2006/relationships/image" Target="../media/image1.png"/><Relationship Id="rId10" Type="http://schemas.openxmlformats.org/officeDocument/2006/relationships/image" Target="../media/image203.gif"/><Relationship Id="rId4" Type="http://schemas.openxmlformats.org/officeDocument/2006/relationships/image" Target="../media/image198.gif"/><Relationship Id="rId9" Type="http://schemas.openxmlformats.org/officeDocument/2006/relationships/image" Target="../media/image202.gif"/><Relationship Id="rId14" Type="http://schemas.openxmlformats.org/officeDocument/2006/relationships/image" Target="../media/image229.png"/></Relationships>
</file>

<file path=ppt/slides/_rels/slide54.xml.rels><?xml version="1.0" encoding="UTF-8" standalone="yes"?>
<Relationships xmlns="http://schemas.openxmlformats.org/package/2006/relationships"><Relationship Id="rId8" Type="http://schemas.openxmlformats.org/officeDocument/2006/relationships/image" Target="../media/image211.gif"/><Relationship Id="rId13" Type="http://schemas.openxmlformats.org/officeDocument/2006/relationships/image" Target="../media/image216.gif"/><Relationship Id="rId3" Type="http://schemas.openxmlformats.org/officeDocument/2006/relationships/image" Target="../media/image207.gif"/><Relationship Id="rId7" Type="http://schemas.openxmlformats.org/officeDocument/2006/relationships/image" Target="../media/image210.gif"/><Relationship Id="rId12" Type="http://schemas.openxmlformats.org/officeDocument/2006/relationships/image" Target="../media/image215.gi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209.gif"/><Relationship Id="rId11" Type="http://schemas.openxmlformats.org/officeDocument/2006/relationships/image" Target="../media/image214.gif"/><Relationship Id="rId5" Type="http://schemas.openxmlformats.org/officeDocument/2006/relationships/image" Target="../media/image208.gif"/><Relationship Id="rId10" Type="http://schemas.openxmlformats.org/officeDocument/2006/relationships/image" Target="../media/image213.gif"/><Relationship Id="rId4" Type="http://schemas.openxmlformats.org/officeDocument/2006/relationships/image" Target="../media/image1.png"/><Relationship Id="rId9" Type="http://schemas.openxmlformats.org/officeDocument/2006/relationships/image" Target="../media/image212.gif"/></Relationships>
</file>

<file path=ppt/slides/_rels/slide55.xml.rels><?xml version="1.0" encoding="UTF-8" standalone="yes"?>
<Relationships xmlns="http://schemas.openxmlformats.org/package/2006/relationships"><Relationship Id="rId8" Type="http://schemas.openxmlformats.org/officeDocument/2006/relationships/image" Target="../media/image221.gif"/><Relationship Id="rId3" Type="http://schemas.openxmlformats.org/officeDocument/2006/relationships/image" Target="../media/image1.png"/><Relationship Id="rId7" Type="http://schemas.openxmlformats.org/officeDocument/2006/relationships/image" Target="../media/image220.gif"/><Relationship Id="rId12" Type="http://schemas.openxmlformats.org/officeDocument/2006/relationships/image" Target="../media/image225.gi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219.gif"/><Relationship Id="rId11" Type="http://schemas.openxmlformats.org/officeDocument/2006/relationships/image" Target="../media/image224.gif"/><Relationship Id="rId5" Type="http://schemas.openxmlformats.org/officeDocument/2006/relationships/image" Target="../media/image218.gif"/><Relationship Id="rId10" Type="http://schemas.openxmlformats.org/officeDocument/2006/relationships/image" Target="../media/image223.gif"/><Relationship Id="rId4" Type="http://schemas.openxmlformats.org/officeDocument/2006/relationships/image" Target="../media/image217.gif"/><Relationship Id="rId9" Type="http://schemas.openxmlformats.org/officeDocument/2006/relationships/image" Target="../media/image222.gif"/></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249.png"/><Relationship Id="rId3" Type="http://schemas.openxmlformats.org/officeDocument/2006/relationships/image" Target="../media/image1.png"/><Relationship Id="rId7" Type="http://schemas.openxmlformats.org/officeDocument/2006/relationships/image" Target="../media/image254.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253.png"/><Relationship Id="rId5" Type="http://schemas.openxmlformats.org/officeDocument/2006/relationships/image" Target="../media/image252.png"/><Relationship Id="rId4" Type="http://schemas.openxmlformats.org/officeDocument/2006/relationships/image" Target="../media/image251.png"/></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258.png"/><Relationship Id="rId5" Type="http://schemas.openxmlformats.org/officeDocument/2006/relationships/image" Target="../media/image257.png"/><Relationship Id="rId4" Type="http://schemas.openxmlformats.org/officeDocument/2006/relationships/image" Target="../media/image250.pn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2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48" name="Rectangle 44"/>
          <p:cNvSpPr>
            <a:spLocks noChangeArrowheads="1"/>
          </p:cNvSpPr>
          <p:nvPr/>
        </p:nvSpPr>
        <p:spPr bwMode="auto">
          <a:xfrm>
            <a:off x="6248400" y="2251868"/>
            <a:ext cx="2895600" cy="3844132"/>
          </a:xfrm>
          <a:prstGeom prst="rect">
            <a:avLst/>
          </a:prstGeom>
          <a:solidFill>
            <a:srgbClr val="C8E4C5"/>
          </a:solidFill>
          <a:ln>
            <a:noFill/>
          </a:ln>
        </p:spPr>
        <p:txBody>
          <a:bodyPr tIns="0" bIns="0"/>
          <a:lstStyle/>
          <a:p>
            <a:pPr marL="514350" indent="-514350" defTabSz="508000">
              <a:spcBef>
                <a:spcPts val="600"/>
              </a:spcBef>
              <a:buFontTx/>
              <a:buNone/>
              <a:defRPr/>
            </a:pPr>
            <a:r>
              <a:rPr lang="en-US" sz="1600" b="1" dirty="0" smtClean="0">
                <a:solidFill>
                  <a:srgbClr val="007CB2"/>
                </a:solidFill>
                <a:latin typeface="Arial" charset="0"/>
              </a:rPr>
              <a:t>11.1</a:t>
            </a:r>
            <a:r>
              <a:rPr lang="en-US" sz="1600" dirty="0">
                <a:latin typeface="Arial" charset="0"/>
              </a:rPr>
              <a:t>	</a:t>
            </a:r>
            <a:r>
              <a:rPr lang="en-US" sz="1600" dirty="0" smtClean="0">
                <a:latin typeface="Arial" charset="0"/>
              </a:rPr>
              <a:t>Capturing Consumer Surplus</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11.2</a:t>
            </a:r>
            <a:r>
              <a:rPr lang="en-US" sz="1600" dirty="0">
                <a:latin typeface="Arial" charset="0"/>
              </a:rPr>
              <a:t>	</a:t>
            </a:r>
            <a:r>
              <a:rPr lang="en-US" sz="1600" dirty="0" smtClean="0">
                <a:latin typeface="Arial" charset="0"/>
              </a:rPr>
              <a:t>Price Discrimination</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11.3</a:t>
            </a:r>
            <a:r>
              <a:rPr lang="en-US" sz="1600" dirty="0">
                <a:latin typeface="Arial" charset="0"/>
              </a:rPr>
              <a:t>	</a:t>
            </a:r>
            <a:r>
              <a:rPr lang="en-US" sz="1600" dirty="0" smtClean="0">
                <a:latin typeface="Arial" charset="0"/>
              </a:rPr>
              <a:t>Intertemporal Price Discrimination and Peak-Load Pricing</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11.4</a:t>
            </a:r>
            <a:r>
              <a:rPr lang="en-US" sz="1600" dirty="0">
                <a:latin typeface="Arial" charset="0"/>
              </a:rPr>
              <a:t>	</a:t>
            </a:r>
            <a:r>
              <a:rPr lang="en-US" sz="1600" dirty="0" smtClean="0">
                <a:latin typeface="Arial" charset="0"/>
              </a:rPr>
              <a:t>The Two-Part Tariff</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11.5</a:t>
            </a:r>
            <a:r>
              <a:rPr lang="en-US" sz="1600" dirty="0">
                <a:latin typeface="Arial" charset="0"/>
              </a:rPr>
              <a:t>	</a:t>
            </a:r>
            <a:r>
              <a:rPr lang="en-US" sz="1600" dirty="0" smtClean="0">
                <a:latin typeface="Arial" charset="0"/>
              </a:rPr>
              <a:t>Bundling</a:t>
            </a:r>
            <a:endParaRPr lang="en-US" sz="1600" dirty="0">
              <a:latin typeface="Arial" charset="0"/>
            </a:endParaRPr>
          </a:p>
          <a:p>
            <a:pPr marL="514350" indent="-514350" defTabSz="508000">
              <a:spcBef>
                <a:spcPts val="600"/>
              </a:spcBef>
              <a:buFontTx/>
              <a:buNone/>
              <a:defRPr/>
            </a:pPr>
            <a:r>
              <a:rPr lang="en-US" sz="1600" b="1" dirty="0" smtClean="0">
                <a:solidFill>
                  <a:srgbClr val="007CB2"/>
                </a:solidFill>
                <a:latin typeface="Arial" charset="0"/>
              </a:rPr>
              <a:t>11.6</a:t>
            </a:r>
            <a:r>
              <a:rPr lang="en-US" sz="1600" dirty="0">
                <a:latin typeface="Arial" charset="0"/>
              </a:rPr>
              <a:t>	</a:t>
            </a:r>
            <a:r>
              <a:rPr lang="en-US" sz="1600" dirty="0" smtClean="0">
                <a:latin typeface="Arial" charset="0"/>
              </a:rPr>
              <a:t>Advertising</a:t>
            </a:r>
          </a:p>
          <a:p>
            <a:pPr marL="514350" indent="-514350" defTabSz="508000">
              <a:spcBef>
                <a:spcPts val="600"/>
              </a:spcBef>
              <a:buFontTx/>
              <a:buNone/>
              <a:defRPr/>
            </a:pPr>
            <a:r>
              <a:rPr lang="en-US" sz="1600" dirty="0">
                <a:latin typeface="Arial" charset="0"/>
              </a:rPr>
              <a:t>	</a:t>
            </a:r>
            <a:r>
              <a:rPr lang="en-US" sz="1600" dirty="0" smtClean="0">
                <a:latin typeface="Arial" charset="0"/>
              </a:rPr>
              <a:t>Appendix: The Vertically Integrated Firm</a:t>
            </a:r>
          </a:p>
        </p:txBody>
      </p:sp>
      <p:cxnSp>
        <p:nvCxnSpPr>
          <p:cNvPr id="4" name="Straight Connector 3"/>
          <p:cNvCxnSpPr>
            <a:cxnSpLocks noChangeShapeType="1"/>
          </p:cNvCxnSpPr>
          <p:nvPr/>
        </p:nvCxnSpPr>
        <p:spPr bwMode="auto">
          <a:xfrm flipH="1">
            <a:off x="428626" y="1371600"/>
            <a:ext cx="5819774" cy="0"/>
          </a:xfrm>
          <a:prstGeom prst="line">
            <a:avLst/>
          </a:prstGeom>
          <a:noFill/>
          <a:ln w="50800" algn="ctr">
            <a:solidFill>
              <a:srgbClr val="00AB4E"/>
            </a:solidFill>
            <a:round/>
            <a:headEnd/>
            <a:tailEnd/>
          </a:ln>
        </p:spPr>
      </p:cxnSp>
      <p:sp>
        <p:nvSpPr>
          <p:cNvPr id="9" name="TextBox 8"/>
          <p:cNvSpPr txBox="1">
            <a:spLocks noChangeArrowheads="1"/>
          </p:cNvSpPr>
          <p:nvPr/>
        </p:nvSpPr>
        <p:spPr bwMode="auto">
          <a:xfrm>
            <a:off x="381000" y="509588"/>
            <a:ext cx="42672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b="1" dirty="0" smtClean="0">
                <a:solidFill>
                  <a:srgbClr val="D5791A"/>
                </a:solidFill>
                <a:latin typeface="Arial Narrow" pitchFamily="34" charset="0"/>
              </a:rPr>
              <a:t>C H A P T E R  </a:t>
            </a:r>
            <a:r>
              <a:rPr lang="en-US" sz="5400" b="1" dirty="0" smtClean="0">
                <a:solidFill>
                  <a:srgbClr val="D5791A"/>
                </a:solidFill>
                <a:latin typeface="+mj-lt"/>
              </a:rPr>
              <a:t>11</a:t>
            </a:r>
          </a:p>
        </p:txBody>
      </p:sp>
      <p:sp>
        <p:nvSpPr>
          <p:cNvPr id="11" name="Text Box 12"/>
          <p:cNvSpPr txBox="1">
            <a:spLocks noChangeArrowheads="1"/>
          </p:cNvSpPr>
          <p:nvPr/>
        </p:nvSpPr>
        <p:spPr bwMode="auto">
          <a:xfrm>
            <a:off x="6248400" y="6096000"/>
            <a:ext cx="2895600" cy="514350"/>
          </a:xfrm>
          <a:prstGeom prst="rect">
            <a:avLst/>
          </a:prstGeom>
          <a:solidFill>
            <a:srgbClr val="006A95"/>
          </a:solidFill>
          <a:ln w="9525">
            <a:noFill/>
            <a:miter lim="800000"/>
            <a:headEnd/>
            <a:tailEnd/>
          </a:ln>
        </p:spPr>
        <p:txBody>
          <a:bodyPr anchor="ctr"/>
          <a:lstStyle/>
          <a:p>
            <a:pPr algn="r">
              <a:lnSpc>
                <a:spcPts val="1600"/>
              </a:lnSpc>
              <a:buFontTx/>
              <a:buNone/>
            </a:pPr>
            <a:r>
              <a:rPr lang="en-US" sz="1000" dirty="0">
                <a:solidFill>
                  <a:schemeClr val="bg1"/>
                </a:solidFill>
                <a:latin typeface="+mn-lt"/>
              </a:rPr>
              <a:t>Prepared by:</a:t>
            </a:r>
          </a:p>
          <a:p>
            <a:pPr algn="r">
              <a:lnSpc>
                <a:spcPts val="1600"/>
              </a:lnSpc>
              <a:buFontTx/>
              <a:buNone/>
            </a:pPr>
            <a:r>
              <a:rPr lang="en-US" sz="1000" dirty="0">
                <a:solidFill>
                  <a:schemeClr val="bg1"/>
                </a:solidFill>
                <a:latin typeface="+mn-lt"/>
              </a:rPr>
              <a:t>Fernando Quijano, Illustrator</a:t>
            </a:r>
            <a:endParaRPr lang="en-US" sz="900" dirty="0">
              <a:solidFill>
                <a:schemeClr val="bg1"/>
              </a:solidFill>
              <a:latin typeface="+mn-lt"/>
            </a:endParaRPr>
          </a:p>
        </p:txBody>
      </p:sp>
      <p:sp>
        <p:nvSpPr>
          <p:cNvPr id="13" name="TextBox 12"/>
          <p:cNvSpPr txBox="1">
            <a:spLocks noChangeArrowheads="1"/>
          </p:cNvSpPr>
          <p:nvPr/>
        </p:nvSpPr>
        <p:spPr bwMode="auto">
          <a:xfrm>
            <a:off x="428625" y="1433513"/>
            <a:ext cx="51339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200" dirty="0" smtClean="0">
                <a:solidFill>
                  <a:srgbClr val="00AB4E"/>
                </a:solidFill>
                <a:latin typeface="+mj-lt"/>
              </a:rPr>
              <a:t>Pricing with Market Power</a:t>
            </a:r>
          </a:p>
        </p:txBody>
      </p:sp>
      <p:pic>
        <p:nvPicPr>
          <p:cNvPr id="16396" name="Picture 12"/>
          <p:cNvPicPr>
            <a:picLocks noChangeAspect="1" noChangeArrowheads="1"/>
          </p:cNvPicPr>
          <p:nvPr/>
        </p:nvPicPr>
        <p:blipFill>
          <a:blip r:embed="rId2" cstate="print"/>
          <a:srcRect/>
          <a:stretch>
            <a:fillRect/>
          </a:stretch>
        </p:blipFill>
        <p:spPr bwMode="auto">
          <a:xfrm>
            <a:off x="6248400" y="-9525"/>
            <a:ext cx="2895600" cy="1887537"/>
          </a:xfrm>
          <a:prstGeom prst="rect">
            <a:avLst/>
          </a:prstGeom>
          <a:noFill/>
          <a:ln w="9525" algn="ctr">
            <a:noFill/>
            <a:miter lim="800000"/>
            <a:headEnd/>
            <a:tailEnd/>
          </a:ln>
          <a:effectLst/>
        </p:spPr>
      </p:pic>
      <p:sp>
        <p:nvSpPr>
          <p:cNvPr id="6" name="TextBox 5"/>
          <p:cNvSpPr txBox="1"/>
          <p:nvPr/>
        </p:nvSpPr>
        <p:spPr>
          <a:xfrm>
            <a:off x="6248400" y="1878012"/>
            <a:ext cx="2895600" cy="369888"/>
          </a:xfrm>
          <a:prstGeom prst="rect">
            <a:avLst/>
          </a:prstGeom>
          <a:solidFill>
            <a:srgbClr val="006A95"/>
          </a:solidFill>
        </p:spPr>
        <p:txBody>
          <a:bodyPr wrap="square">
            <a:spAutoFit/>
          </a:bodyPr>
          <a:lstStyle/>
          <a:p>
            <a:pPr>
              <a:buFontTx/>
              <a:buNone/>
              <a:defRPr/>
            </a:pPr>
            <a:r>
              <a:rPr lang="en-US" b="1" dirty="0">
                <a:solidFill>
                  <a:schemeClr val="bg1"/>
                </a:solidFill>
                <a:latin typeface="+mj-lt"/>
              </a:rPr>
              <a:t>CHAPTER OUTLINE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fade">
                                      <p:cBhvr>
                                        <p:cTn id="7" dur="500"/>
                                        <p:tgtEl>
                                          <p:spTgt spid="163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fade">
                                      <p:cBhvr>
                                        <p:cTn id="27" dur="500"/>
                                        <p:tgtEl>
                                          <p:spTgt spid="11">
                                            <p:bg/>
                                          </p:spTgt>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4748">
                                            <p:bg/>
                                          </p:spTgt>
                                        </p:tgtEl>
                                        <p:attrNameLst>
                                          <p:attrName>style.visibility</p:attrName>
                                        </p:attrNameLst>
                                      </p:cBhvr>
                                      <p:to>
                                        <p:strVal val="visible"/>
                                      </p:to>
                                    </p:set>
                                    <p:animEffect transition="in" filter="fade">
                                      <p:cBhvr>
                                        <p:cTn id="31" dur="500"/>
                                        <p:tgtEl>
                                          <p:spTgt spid="584748">
                                            <p:bg/>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84748">
                                            <p:txEl>
                                              <p:pRg st="0" end="0"/>
                                            </p:txEl>
                                          </p:spTgt>
                                        </p:tgtEl>
                                        <p:attrNameLst>
                                          <p:attrName>style.visibility</p:attrName>
                                        </p:attrNameLst>
                                      </p:cBhvr>
                                      <p:to>
                                        <p:strVal val="visible"/>
                                      </p:to>
                                    </p:set>
                                    <p:animEffect transition="in" filter="wipe(left)">
                                      <p:cBhvr>
                                        <p:cTn id="35" dur="500"/>
                                        <p:tgtEl>
                                          <p:spTgt spid="584748">
                                            <p:txEl>
                                              <p:pRg st="0" end="0"/>
                                            </p:txEl>
                                          </p:spTgt>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84748">
                                            <p:txEl>
                                              <p:pRg st="1" end="1"/>
                                            </p:txEl>
                                          </p:spTgt>
                                        </p:tgtEl>
                                        <p:attrNameLst>
                                          <p:attrName>style.visibility</p:attrName>
                                        </p:attrNameLst>
                                      </p:cBhvr>
                                      <p:to>
                                        <p:strVal val="visible"/>
                                      </p:to>
                                    </p:set>
                                    <p:animEffect transition="in" filter="wipe(left)">
                                      <p:cBhvr>
                                        <p:cTn id="39" dur="500"/>
                                        <p:tgtEl>
                                          <p:spTgt spid="584748">
                                            <p:txEl>
                                              <p:pRg st="1" end="1"/>
                                            </p:txEl>
                                          </p:spTgt>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4748">
                                            <p:txEl>
                                              <p:pRg st="2" end="2"/>
                                            </p:txEl>
                                          </p:spTgt>
                                        </p:tgtEl>
                                        <p:attrNameLst>
                                          <p:attrName>style.visibility</p:attrName>
                                        </p:attrNameLst>
                                      </p:cBhvr>
                                      <p:to>
                                        <p:strVal val="visible"/>
                                      </p:to>
                                    </p:set>
                                    <p:animEffect transition="in" filter="wipe(left)">
                                      <p:cBhvr>
                                        <p:cTn id="43" dur="500"/>
                                        <p:tgtEl>
                                          <p:spTgt spid="584748">
                                            <p:txEl>
                                              <p:pRg st="2" end="2"/>
                                            </p:txEl>
                                          </p:spTgt>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4748">
                                            <p:txEl>
                                              <p:pRg st="3" end="3"/>
                                            </p:txEl>
                                          </p:spTgt>
                                        </p:tgtEl>
                                        <p:attrNameLst>
                                          <p:attrName>style.visibility</p:attrName>
                                        </p:attrNameLst>
                                      </p:cBhvr>
                                      <p:to>
                                        <p:strVal val="visible"/>
                                      </p:to>
                                    </p:set>
                                    <p:animEffect transition="in" filter="wipe(left)">
                                      <p:cBhvr>
                                        <p:cTn id="47" dur="500"/>
                                        <p:tgtEl>
                                          <p:spTgt spid="584748">
                                            <p:txEl>
                                              <p:pRg st="3" end="3"/>
                                            </p:txEl>
                                          </p:spTgt>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84748">
                                            <p:txEl>
                                              <p:pRg st="4" end="4"/>
                                            </p:txEl>
                                          </p:spTgt>
                                        </p:tgtEl>
                                        <p:attrNameLst>
                                          <p:attrName>style.visibility</p:attrName>
                                        </p:attrNameLst>
                                      </p:cBhvr>
                                      <p:to>
                                        <p:strVal val="visible"/>
                                      </p:to>
                                    </p:set>
                                    <p:animEffect transition="in" filter="wipe(left)">
                                      <p:cBhvr>
                                        <p:cTn id="51" dur="500"/>
                                        <p:tgtEl>
                                          <p:spTgt spid="584748">
                                            <p:txEl>
                                              <p:pRg st="4" end="4"/>
                                            </p:txEl>
                                          </p:spTgt>
                                        </p:tgtEl>
                                      </p:cBhvr>
                                    </p:animEffect>
                                  </p:childTnLst>
                                </p:cTn>
                              </p:par>
                            </p:childTnLst>
                          </p:cTn>
                        </p:par>
                        <p:par>
                          <p:cTn id="52" fill="hold" nodeType="afterGroup">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84748">
                                            <p:txEl>
                                              <p:pRg st="5" end="5"/>
                                            </p:txEl>
                                          </p:spTgt>
                                        </p:tgtEl>
                                        <p:attrNameLst>
                                          <p:attrName>style.visibility</p:attrName>
                                        </p:attrNameLst>
                                      </p:cBhvr>
                                      <p:to>
                                        <p:strVal val="visible"/>
                                      </p:to>
                                    </p:set>
                                    <p:animEffect transition="in" filter="wipe(left)">
                                      <p:cBhvr>
                                        <p:cTn id="55" dur="500"/>
                                        <p:tgtEl>
                                          <p:spTgt spid="584748">
                                            <p:txEl>
                                              <p:pRg st="5" end="5"/>
                                            </p:txEl>
                                          </p:spTgt>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584748">
                                            <p:txEl>
                                              <p:pRg st="6" end="6"/>
                                            </p:txEl>
                                          </p:spTgt>
                                        </p:tgtEl>
                                        <p:attrNameLst>
                                          <p:attrName>style.visibility</p:attrName>
                                        </p:attrNameLst>
                                      </p:cBhvr>
                                      <p:to>
                                        <p:strVal val="visible"/>
                                      </p:to>
                                    </p:set>
                                    <p:animEffect transition="in" filter="wipe(left)">
                                      <p:cBhvr>
                                        <p:cTn id="59" dur="500"/>
                                        <p:tgtEl>
                                          <p:spTgt spid="584748">
                                            <p:txEl>
                                              <p:pRg st="6" end="6"/>
                                            </p:tx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1">
                                            <p:txEl>
                                              <p:pRg st="0" end="0"/>
                                            </p:txEl>
                                          </p:spTgt>
                                        </p:tgtEl>
                                        <p:attrNameLst>
                                          <p:attrName>style.visibility</p:attrName>
                                        </p:attrNameLst>
                                      </p:cBhvr>
                                      <p:to>
                                        <p:strVal val="visible"/>
                                      </p:to>
                                    </p:set>
                                    <p:animEffect transition="in" filter="fade">
                                      <p:cBhvr>
                                        <p:cTn id="63" dur="250"/>
                                        <p:tgtEl>
                                          <p:spTgt spid="11">
                                            <p:txEl>
                                              <p:pRg st="0" end="0"/>
                                            </p:txEl>
                                          </p:spTgt>
                                        </p:tgtEl>
                                      </p:cBhvr>
                                    </p:animEffect>
                                  </p:childTnLst>
                                </p:cTn>
                              </p:par>
                            </p:childTnLst>
                          </p:cTn>
                        </p:par>
                        <p:par>
                          <p:cTn id="64" fill="hold">
                            <p:stCondLst>
                              <p:cond delay="7250"/>
                            </p:stCondLst>
                            <p:childTnLst>
                              <p:par>
                                <p:cTn id="65" presetID="10" presetClass="entr" presetSubtype="0" fill="hold" grpId="0" nodeType="afterEffect">
                                  <p:stCondLst>
                                    <p:cond delay="0"/>
                                  </p:stCondLst>
                                  <p:childTnLst>
                                    <p:set>
                                      <p:cBhvr>
                                        <p:cTn id="66" dur="1" fill="hold">
                                          <p:stCondLst>
                                            <p:cond delay="0"/>
                                          </p:stCondLst>
                                        </p:cTn>
                                        <p:tgtEl>
                                          <p:spTgt spid="11">
                                            <p:txEl>
                                              <p:pRg st="1" end="1"/>
                                            </p:txEl>
                                          </p:spTgt>
                                        </p:tgtEl>
                                        <p:attrNameLst>
                                          <p:attrName>style.visibility</p:attrName>
                                        </p:attrNameLst>
                                      </p:cBhvr>
                                      <p:to>
                                        <p:strVal val="visible"/>
                                      </p:to>
                                    </p:set>
                                    <p:animEffect transition="in" filter="fade">
                                      <p:cBhvr>
                                        <p:cTn id="67" dur="25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8" grpId="0" uiExpand="1" build="p" animBg="1"/>
      <p:bldP spid="9" grpId="0"/>
      <p:bldP spid="11" grpId="0" uiExpand="1" build="p" animBg="1"/>
      <p:bldP spid="13" grpId="0" build="p"/>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8438"/>
            <a:ext cx="6536993"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Capturing Consumer Surplus</a:t>
            </a:r>
          </a:p>
        </p:txBody>
      </p:sp>
      <p:sp>
        <p:nvSpPr>
          <p:cNvPr id="41" name="Rectangle 6"/>
          <p:cNvSpPr>
            <a:spLocks noChangeArrowheads="1"/>
          </p:cNvSpPr>
          <p:nvPr/>
        </p:nvSpPr>
        <p:spPr bwMode="auto">
          <a:xfrm>
            <a:off x="304800" y="198438"/>
            <a:ext cx="9906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11.1</a:t>
            </a:r>
            <a:endParaRPr lang="en-US" sz="2800" b="1" dirty="0">
              <a:solidFill>
                <a:srgbClr val="008FD0"/>
              </a:solidFill>
              <a:latin typeface="Arial" charset="0"/>
            </a:endParaRPr>
          </a:p>
        </p:txBody>
      </p:sp>
      <p:sp>
        <p:nvSpPr>
          <p:cNvPr id="7" name="Rectangle 4"/>
          <p:cNvSpPr>
            <a:spLocks noChangeArrowheads="1"/>
          </p:cNvSpPr>
          <p:nvPr/>
        </p:nvSpPr>
        <p:spPr bwMode="auto">
          <a:xfrm>
            <a:off x="457200" y="1176338"/>
            <a:ext cx="3962400" cy="347662"/>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CAPTURING CONSUMER SURPLUS</a:t>
            </a:r>
            <a:endParaRPr lang="en-US" sz="1600" b="1" dirty="0">
              <a:latin typeface="Arial" charset="0"/>
            </a:endParaRPr>
          </a:p>
        </p:txBody>
      </p:sp>
      <p:sp>
        <p:nvSpPr>
          <p:cNvPr id="8" name="Rectangle 9"/>
          <p:cNvSpPr>
            <a:spLocks noChangeArrowheads="1"/>
          </p:cNvSpPr>
          <p:nvPr/>
        </p:nvSpPr>
        <p:spPr bwMode="auto">
          <a:xfrm>
            <a:off x="457200" y="8382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5673328"/>
            <a:ext cx="4010026"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419600" y="914400"/>
            <a:ext cx="95250" cy="4819706"/>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467224" y="5095875"/>
            <a:ext cx="4600575"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4" name="Text Box 91"/>
          <p:cNvSpPr txBox="1">
            <a:spLocks noChangeArrowheads="1"/>
          </p:cNvSpPr>
          <p:nvPr/>
        </p:nvSpPr>
        <p:spPr bwMode="auto">
          <a:xfrm>
            <a:off x="447675" y="5906869"/>
            <a:ext cx="8239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price discrimination	</a:t>
            </a:r>
            <a:r>
              <a:rPr lang="en-US" dirty="0">
                <a:solidFill>
                  <a:srgbClr val="2A5CAA"/>
                </a:solidFill>
                <a:latin typeface="Arial" charset="0"/>
              </a:rPr>
              <a:t>Practice of charging different prices to different consumers for similar goods.</a:t>
            </a:r>
          </a:p>
        </p:txBody>
      </p:sp>
      <p:pic>
        <p:nvPicPr>
          <p:cNvPr id="36" name="Picture 18" descr="C:\Documents and Settings\Kyle M. Thiel\Desktop\Pindyck_7e\ppts\aparna_ppts\aparna_ppts\ch11\fig11.01\11.01_0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4"/>
          <p:cNvSpPr>
            <a:spLocks noChangeArrowheads="1"/>
          </p:cNvSpPr>
          <p:nvPr/>
        </p:nvSpPr>
        <p:spPr bwMode="auto">
          <a:xfrm>
            <a:off x="447675" y="1524000"/>
            <a:ext cx="383857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If a firm can charge only one price for all its customers, that price will be </a:t>
            </a:r>
            <a:r>
              <a:rPr lang="en-US" sz="1600" i="1" dirty="0">
                <a:latin typeface="Arial" charset="0"/>
              </a:rPr>
              <a:t>P</a:t>
            </a:r>
            <a:r>
              <a:rPr lang="en-US" sz="1600" dirty="0">
                <a:latin typeface="Arial" charset="0"/>
              </a:rPr>
              <a:t>* and the quantity produced will be </a:t>
            </a:r>
            <a:r>
              <a:rPr lang="en-US" sz="1600" i="1" dirty="0">
                <a:latin typeface="Arial" charset="0"/>
              </a:rPr>
              <a:t>Q</a:t>
            </a:r>
            <a:r>
              <a:rPr lang="en-US" sz="1600" dirty="0">
                <a:latin typeface="Arial" charset="0"/>
              </a:rPr>
              <a:t>*. </a:t>
            </a:r>
          </a:p>
          <a:p>
            <a:pPr>
              <a:spcBef>
                <a:spcPct val="20000"/>
              </a:spcBef>
              <a:buNone/>
            </a:pPr>
            <a:r>
              <a:rPr lang="en-US" sz="1600" dirty="0">
                <a:latin typeface="Arial" charset="0"/>
              </a:rPr>
              <a:t>Ideally, the firm would like to charge a higher price to consumers willing to pay more than </a:t>
            </a:r>
            <a:r>
              <a:rPr lang="en-US" sz="1600" i="1" dirty="0">
                <a:latin typeface="Arial" charset="0"/>
              </a:rPr>
              <a:t>P</a:t>
            </a:r>
            <a:r>
              <a:rPr lang="en-US" sz="1600" dirty="0">
                <a:latin typeface="Arial" charset="0"/>
              </a:rPr>
              <a:t>*, thereby capturing some of the consumer surplus under region </a:t>
            </a:r>
            <a:r>
              <a:rPr lang="en-US" sz="1600" i="1" dirty="0">
                <a:latin typeface="Arial" charset="0"/>
              </a:rPr>
              <a:t>A</a:t>
            </a:r>
            <a:r>
              <a:rPr lang="en-US" sz="1600" dirty="0">
                <a:latin typeface="Arial" charset="0"/>
              </a:rPr>
              <a:t> of the demand curve. </a:t>
            </a:r>
          </a:p>
          <a:p>
            <a:pPr>
              <a:spcBef>
                <a:spcPct val="20000"/>
              </a:spcBef>
              <a:buNone/>
            </a:pPr>
            <a:r>
              <a:rPr lang="en-US" sz="1600" dirty="0">
                <a:latin typeface="Arial" charset="0"/>
              </a:rPr>
              <a:t>The firm would also like to sell to consumers willing to pay prices lower than </a:t>
            </a:r>
            <a:r>
              <a:rPr lang="en-US" sz="1600" i="1" dirty="0">
                <a:latin typeface="Arial" charset="0"/>
              </a:rPr>
              <a:t>P</a:t>
            </a:r>
            <a:r>
              <a:rPr lang="en-US" sz="1600" dirty="0">
                <a:latin typeface="Arial" charset="0"/>
              </a:rPr>
              <a:t>*, but only if doing so does not entail lowering the price to other consumers. </a:t>
            </a:r>
          </a:p>
          <a:p>
            <a:pPr>
              <a:spcBef>
                <a:spcPct val="20000"/>
              </a:spcBef>
              <a:buNone/>
            </a:pPr>
            <a:r>
              <a:rPr lang="en-US" sz="1600" dirty="0">
                <a:latin typeface="Arial" charset="0"/>
              </a:rPr>
              <a:t>In that way, the firm could also capture some of the surplus under region </a:t>
            </a:r>
            <a:r>
              <a:rPr lang="en-US" sz="1600" i="1" dirty="0">
                <a:latin typeface="Arial" charset="0"/>
              </a:rPr>
              <a:t>B</a:t>
            </a:r>
            <a:r>
              <a:rPr lang="en-US" sz="1600" dirty="0">
                <a:latin typeface="Arial" charset="0"/>
              </a:rPr>
              <a:t> of the demand curve.</a:t>
            </a:r>
          </a:p>
        </p:txBody>
      </p:sp>
      <p:pic>
        <p:nvPicPr>
          <p:cNvPr id="38" name="Picture 13" descr="C:\Documents and Settings\Kyle M. Thiel\Desktop\Pindyck_7e\ppts\aparna_ppts\aparna_ppts\ch11\fig11.01\11.01_01f.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4" descr="C:\Documents and Settings\Kyle M. Thiel\Desktop\Pindyck_7e\ppts\aparna_ppts\aparna_ppts\ch11\fig11.01\11.01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15" descr="C:\Documents and Settings\Kyle M. Thiel\Desktop\Pindyck_7e\ppts\aparna_ppts\aparna_ppts\ch11\fig11.01\11.01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16" descr="C:\Documents and Settings\Kyle M. Thiel\Desktop\Pindyck_7e\ppts\aparna_ppts\aparna_ppts\ch11\fig11.01\11.01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17" descr="C:\Documents and Settings\Kyle M. Thiel\Desktop\Pindyck_7e\ppts\aparna_ppts\aparna_ppts\ch11\fig11.01\11.01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19" descr="C:\Documents and Settings\Kyle M. Thiel\Desktop\Pindyck_7e\ppts\aparna_ppts\aparna_ppts\ch11\fig11.01\11.01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20" descr="C:\Documents and Settings\Kyle M. Thiel\Desktop\Pindyck_7e\ppts\aparna_ppts\aparna_ppts\ch11\fig11.01\11.01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1" descr="C:\Documents and Settings\Kyle M. Thiel\Desktop\Pindyck_7e\ppts\aparna_ppts\aparna_ppts\ch11\fig11.01\11.01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22" descr="C:\Documents and Settings\Kyle M. Thiel\Desktop\Pindyck_7e\ppts\aparna_ppts\aparna_ppts\ch11\fig11.01\11.01_10.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23" descr="C:\Documents and Settings\Kyle M. Thiel\Desktop\Pindyck_7e\ppts\aparna_ppts\aparna_ppts\ch11\fig11.01\11.01_11.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14850" y="1219200"/>
            <a:ext cx="458152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32146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wipe(left)">
                                      <p:cBhvr>
                                        <p:cTn id="11" dur="500"/>
                                        <p:tgtEl>
                                          <p:spTgt spid="4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par>
                                <p:cTn id="24" presetID="22" presetClass="entr" presetSubtype="8"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wipe(left)">
                                      <p:cBhvr>
                                        <p:cTn id="26" dur="500"/>
                                        <p:tgtEl>
                                          <p:spTgt spid="16"/>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37">
                                            <p:txEl>
                                              <p:pRg st="0" end="0"/>
                                            </p:txEl>
                                          </p:spTgt>
                                        </p:tgtEl>
                                        <p:attrNameLst>
                                          <p:attrName>style.visibility</p:attrName>
                                        </p:attrNameLst>
                                      </p:cBhvr>
                                      <p:to>
                                        <p:strVal val="visible"/>
                                      </p:to>
                                    </p:set>
                                    <p:animEffect transition="in" filter="wipe(left)">
                                      <p:cBhvr>
                                        <p:cTn id="30" dur="500"/>
                                        <p:tgtEl>
                                          <p:spTgt spid="37">
                                            <p:txEl>
                                              <p:pRg st="0" end="0"/>
                                            </p:txEl>
                                          </p:spTgt>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childTnLst>
                          </p:cTn>
                        </p:par>
                        <p:par>
                          <p:cTn id="35" fill="hold">
                            <p:stCondLst>
                              <p:cond delay="4500"/>
                            </p:stCondLst>
                            <p:childTnLst>
                              <p:par>
                                <p:cTn id="36" presetID="22" presetClass="entr" presetSubtype="1"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up)">
                                      <p:cBhvr>
                                        <p:cTn id="38" dur="1000"/>
                                        <p:tgtEl>
                                          <p:spTgt spid="42"/>
                                        </p:tgtEl>
                                      </p:cBhvr>
                                    </p:animEffect>
                                  </p:childTnLst>
                                </p:cTn>
                              </p:par>
                            </p:childTnLst>
                          </p:cTn>
                        </p:par>
                        <p:par>
                          <p:cTn id="39" fill="hold">
                            <p:stCondLst>
                              <p:cond delay="5500"/>
                            </p:stCondLst>
                            <p:childTnLst>
                              <p:par>
                                <p:cTn id="40" presetID="22" presetClass="entr" presetSubtype="1"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1000"/>
                                        <p:tgtEl>
                                          <p:spTgt spid="39"/>
                                        </p:tgtEl>
                                      </p:cBhvr>
                                    </p:animEffect>
                                  </p:childTnLst>
                                </p:cTn>
                              </p:par>
                            </p:childTnLst>
                          </p:cTn>
                        </p:par>
                        <p:par>
                          <p:cTn id="43" fill="hold">
                            <p:stCondLst>
                              <p:cond delay="6500"/>
                            </p:stCondLst>
                            <p:childTnLst>
                              <p:par>
                                <p:cTn id="44" presetID="22" presetClass="entr" presetSubtype="8"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wipe(left)">
                                      <p:cBhvr>
                                        <p:cTn id="46" dur="1000"/>
                                        <p:tgtEl>
                                          <p:spTgt spid="43"/>
                                        </p:tgtEl>
                                      </p:cBhvr>
                                    </p:animEffect>
                                  </p:childTnLst>
                                </p:cTn>
                              </p:par>
                            </p:childTnLst>
                          </p:cTn>
                        </p:par>
                        <p:par>
                          <p:cTn id="47" fill="hold">
                            <p:stCondLst>
                              <p:cond delay="7500"/>
                            </p:stCondLst>
                            <p:childTnLst>
                              <p:par>
                                <p:cTn id="48" presetID="22" presetClass="entr" presetSubtype="1"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wipe(up)">
                                      <p:cBhvr>
                                        <p:cTn id="50" dur="1000"/>
                                        <p:tgtEl>
                                          <p:spTgt spid="44"/>
                                        </p:tgtEl>
                                      </p:cBhvr>
                                    </p:animEffect>
                                  </p:childTnLst>
                                </p:cTn>
                              </p:par>
                            </p:childTnLst>
                          </p:cTn>
                        </p:par>
                        <p:par>
                          <p:cTn id="51" fill="hold">
                            <p:stCondLst>
                              <p:cond delay="8500"/>
                            </p:stCondLst>
                            <p:childTnLst>
                              <p:par>
                                <p:cTn id="52" presetID="22" presetClass="entr" presetSubtype="4" fill="hold" nodeType="after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down)">
                                      <p:cBhvr>
                                        <p:cTn id="54" dur="1000"/>
                                        <p:tgtEl>
                                          <p:spTgt spid="36"/>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37">
                                            <p:txEl>
                                              <p:pRg st="1" end="1"/>
                                            </p:txEl>
                                          </p:spTgt>
                                        </p:tgtEl>
                                        <p:attrNameLst>
                                          <p:attrName>style.visibility</p:attrName>
                                        </p:attrNameLst>
                                      </p:cBhvr>
                                      <p:to>
                                        <p:strVal val="visible"/>
                                      </p:to>
                                    </p:set>
                                    <p:animEffect transition="in" filter="wipe(left)">
                                      <p:cBhvr>
                                        <p:cTn id="59" dur="500"/>
                                        <p:tgtEl>
                                          <p:spTgt spid="37">
                                            <p:txEl>
                                              <p:pRg st="1" end="1"/>
                                            </p:txEl>
                                          </p:spTgt>
                                        </p:tgtEl>
                                      </p:cBhvr>
                                    </p:animEffect>
                                  </p:childTnLst>
                                </p:cTn>
                              </p:par>
                            </p:childTnLst>
                          </p:cTn>
                        </p:par>
                        <p:par>
                          <p:cTn id="60" fill="hold">
                            <p:stCondLst>
                              <p:cond delay="500"/>
                            </p:stCondLst>
                            <p:childTnLst>
                              <p:par>
                                <p:cTn id="61" presetID="22" presetClass="entr" presetSubtype="8"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wipe(left)">
                                      <p:cBhvr>
                                        <p:cTn id="63" dur="1000"/>
                                        <p:tgtEl>
                                          <p:spTgt spid="45"/>
                                        </p:tgtEl>
                                      </p:cBhvr>
                                    </p:animEffect>
                                  </p:childTnLst>
                                </p:cTn>
                              </p:par>
                            </p:childTnLst>
                          </p:cTn>
                        </p:par>
                        <p:par>
                          <p:cTn id="64" fill="hold">
                            <p:stCondLst>
                              <p:cond delay="1500"/>
                            </p:stCondLst>
                            <p:childTnLst>
                              <p:par>
                                <p:cTn id="65" presetID="22" presetClass="entr" presetSubtype="8" fill="hold"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wipe(left)">
                                      <p:cBhvr>
                                        <p:cTn id="67" dur="1000"/>
                                        <p:tgtEl>
                                          <p:spTgt spid="47"/>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37">
                                            <p:txEl>
                                              <p:pRg st="2" end="2"/>
                                            </p:txEl>
                                          </p:spTgt>
                                        </p:tgtEl>
                                        <p:attrNameLst>
                                          <p:attrName>style.visibility</p:attrName>
                                        </p:attrNameLst>
                                      </p:cBhvr>
                                      <p:to>
                                        <p:strVal val="visible"/>
                                      </p:to>
                                    </p:set>
                                    <p:animEffect transition="in" filter="wipe(left)">
                                      <p:cBhvr>
                                        <p:cTn id="72" dur="500"/>
                                        <p:tgtEl>
                                          <p:spTgt spid="37">
                                            <p:txEl>
                                              <p:pRg st="2" end="2"/>
                                            </p:txEl>
                                          </p:spTgt>
                                        </p:tgtEl>
                                      </p:cBhvr>
                                    </p:animEffect>
                                  </p:childTnLst>
                                </p:cTn>
                              </p:par>
                            </p:childTnLst>
                          </p:cTn>
                        </p:par>
                        <p:par>
                          <p:cTn id="73" fill="hold">
                            <p:stCondLst>
                              <p:cond delay="500"/>
                            </p:stCondLst>
                            <p:childTnLst>
                              <p:par>
                                <p:cTn id="74" presetID="22" presetClass="entr" presetSubtype="8" fill="hold"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wipe(left)">
                                      <p:cBhvr>
                                        <p:cTn id="76" dur="1000"/>
                                        <p:tgtEl>
                                          <p:spTgt spid="46"/>
                                        </p:tgtEl>
                                      </p:cBhvr>
                                    </p:animEffect>
                                  </p:childTnLst>
                                </p:cTn>
                              </p:par>
                            </p:childTnLst>
                          </p:cTn>
                        </p:par>
                        <p:par>
                          <p:cTn id="77" fill="hold">
                            <p:stCondLst>
                              <p:cond delay="1500"/>
                            </p:stCondLst>
                            <p:childTnLst>
                              <p:par>
                                <p:cTn id="78" presetID="22" presetClass="entr" presetSubtype="8" fill="hold" nodeType="after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wipe(left)">
                                      <p:cBhvr>
                                        <p:cTn id="80" dur="1000"/>
                                        <p:tgtEl>
                                          <p:spTgt spid="48"/>
                                        </p:tgtEl>
                                      </p:cBhvr>
                                    </p:animEffect>
                                  </p:childTnLst>
                                </p:cTn>
                              </p:par>
                            </p:childTnLst>
                          </p:cTn>
                        </p:par>
                        <p:par>
                          <p:cTn id="81" fill="hold">
                            <p:stCondLst>
                              <p:cond delay="2500"/>
                            </p:stCondLst>
                            <p:childTnLst>
                              <p:par>
                                <p:cTn id="82" presetID="22" presetClass="entr" presetSubtype="8" fill="hold" nodeType="after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wipe(left)">
                                      <p:cBhvr>
                                        <p:cTn id="84" dur="1000"/>
                                        <p:tgtEl>
                                          <p:spTgt spid="49"/>
                                        </p:tgtEl>
                                      </p:cBhvr>
                                    </p:animEffect>
                                  </p:childTnLst>
                                </p:cTn>
                              </p:par>
                            </p:childTnLst>
                          </p:cTn>
                        </p:par>
                        <p:par>
                          <p:cTn id="85" fill="hold">
                            <p:stCondLst>
                              <p:cond delay="3500"/>
                            </p:stCondLst>
                            <p:childTnLst>
                              <p:par>
                                <p:cTn id="86" presetID="22" presetClass="entr" presetSubtype="8" fill="hold" nodeType="afterEffect">
                                  <p:stCondLst>
                                    <p:cond delay="0"/>
                                  </p:stCondLst>
                                  <p:childTnLst>
                                    <p:set>
                                      <p:cBhvr>
                                        <p:cTn id="87" dur="1" fill="hold">
                                          <p:stCondLst>
                                            <p:cond delay="0"/>
                                          </p:stCondLst>
                                        </p:cTn>
                                        <p:tgtEl>
                                          <p:spTgt spid="37">
                                            <p:txEl>
                                              <p:pRg st="3" end="3"/>
                                            </p:txEl>
                                          </p:spTgt>
                                        </p:tgtEl>
                                        <p:attrNameLst>
                                          <p:attrName>style.visibility</p:attrName>
                                        </p:attrNameLst>
                                      </p:cBhvr>
                                      <p:to>
                                        <p:strVal val="visible"/>
                                      </p:to>
                                    </p:set>
                                    <p:animEffect transition="in" filter="wipe(left)">
                                      <p:cBhvr>
                                        <p:cTn id="88" dur="500"/>
                                        <p:tgtEl>
                                          <p:spTgt spid="37">
                                            <p:txEl>
                                              <p:pRg st="3" end="3"/>
                                            </p:txEl>
                                          </p:spTgt>
                                        </p:tgtEl>
                                      </p:cBhvr>
                                    </p:animEffect>
                                  </p:childTnLst>
                                </p:cTn>
                              </p:par>
                            </p:childTnLst>
                          </p:cTn>
                        </p:par>
                        <p:par>
                          <p:cTn id="89" fill="hold">
                            <p:stCondLst>
                              <p:cond delay="4000"/>
                            </p:stCondLst>
                            <p:childTnLst>
                              <p:par>
                                <p:cTn id="90" presetID="22" presetClass="entr" presetSubtype="2" fill="hold" nodeType="afterEffect">
                                  <p:stCondLst>
                                    <p:cond delay="0"/>
                                  </p:stCondLst>
                                  <p:childTnLst>
                                    <p:set>
                                      <p:cBhvr>
                                        <p:cTn id="91" dur="1" fill="hold">
                                          <p:stCondLst>
                                            <p:cond delay="0"/>
                                          </p:stCondLst>
                                        </p:cTn>
                                        <p:tgtEl>
                                          <p:spTgt spid="9"/>
                                        </p:tgtEl>
                                        <p:attrNameLst>
                                          <p:attrName>style.visibility</p:attrName>
                                        </p:attrNameLst>
                                      </p:cBhvr>
                                      <p:to>
                                        <p:strVal val="visible"/>
                                      </p:to>
                                    </p:set>
                                    <p:animEffect transition="in" filter="wipe(right)">
                                      <p:cBhvr>
                                        <p:cTn id="92" dur="500"/>
                                        <p:tgtEl>
                                          <p:spTgt spid="9"/>
                                        </p:tgtEl>
                                      </p:cBhvr>
                                    </p:animEffect>
                                  </p:childTnLst>
                                </p:cTn>
                              </p:par>
                            </p:childTnLst>
                          </p:cTn>
                        </p:par>
                        <p:par>
                          <p:cTn id="93" fill="hold">
                            <p:stCondLst>
                              <p:cond delay="4500"/>
                            </p:stCondLst>
                            <p:childTnLst>
                              <p:par>
                                <p:cTn id="94" presetID="22" presetClass="entr" presetSubtype="8"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wipe(left)">
                                      <p:cBhvr>
                                        <p:cTn id="9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7" grpId="0"/>
      <p:bldP spid="8" grpId="0"/>
      <p:bldP spid="3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4" name="Text Box 91"/>
          <p:cNvSpPr txBox="1">
            <a:spLocks noChangeArrowheads="1"/>
          </p:cNvSpPr>
          <p:nvPr/>
        </p:nvSpPr>
        <p:spPr bwMode="auto">
          <a:xfrm>
            <a:off x="447675" y="3417200"/>
            <a:ext cx="8239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405765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first degree price discrimination	</a:t>
            </a:r>
            <a:r>
              <a:rPr lang="en-US" dirty="0">
                <a:solidFill>
                  <a:srgbClr val="2A5CAA"/>
                </a:solidFill>
                <a:latin typeface="Arial" charset="0"/>
              </a:rPr>
              <a:t>Practice of charging each customer her reservation price</a:t>
            </a:r>
            <a:r>
              <a:rPr lang="en-US" dirty="0" smtClean="0">
                <a:solidFill>
                  <a:srgbClr val="2A5CAA"/>
                </a:solidFill>
                <a:latin typeface="Arial" charset="0"/>
              </a:rPr>
              <a:t>.</a:t>
            </a:r>
            <a:endParaRPr lang="en-US" dirty="0">
              <a:solidFill>
                <a:srgbClr val="2A5CAA"/>
              </a:solidFill>
              <a:latin typeface="Arial" charset="0"/>
            </a:endParaRPr>
          </a:p>
        </p:txBody>
      </p:sp>
      <p:sp>
        <p:nvSpPr>
          <p:cNvPr id="29" name="Rectangle 90"/>
          <p:cNvSpPr txBox="1">
            <a:spLocks noChangeArrowheads="1"/>
          </p:cNvSpPr>
          <p:nvPr/>
        </p:nvSpPr>
        <p:spPr>
          <a:xfrm>
            <a:off x="438150" y="1096962"/>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First-Degree Price Discrimination</a:t>
            </a:r>
          </a:p>
        </p:txBody>
      </p:sp>
      <p:sp>
        <p:nvSpPr>
          <p:cNvPr id="58" name="Text Box 91"/>
          <p:cNvSpPr txBox="1">
            <a:spLocks noChangeArrowheads="1"/>
          </p:cNvSpPr>
          <p:nvPr/>
        </p:nvSpPr>
        <p:spPr bwMode="auto">
          <a:xfrm>
            <a:off x="457200" y="4876800"/>
            <a:ext cx="8239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0574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variable profit	</a:t>
            </a:r>
            <a:r>
              <a:rPr lang="en-US" dirty="0" smtClean="0">
                <a:solidFill>
                  <a:srgbClr val="2A5CAA"/>
                </a:solidFill>
                <a:latin typeface="Arial" charset="0"/>
              </a:rPr>
              <a:t>Sum </a:t>
            </a:r>
            <a:r>
              <a:rPr lang="en-US" dirty="0">
                <a:solidFill>
                  <a:srgbClr val="2A5CAA"/>
                </a:solidFill>
                <a:latin typeface="Arial" charset="0"/>
              </a:rPr>
              <a:t>of profits on each incremental unit produced by a firm; i.e., profit ignoring fixed costs</a:t>
            </a:r>
            <a:r>
              <a:rPr lang="en-US" dirty="0" smtClean="0">
                <a:solidFill>
                  <a:srgbClr val="2A5CAA"/>
                </a:solidFill>
                <a:latin typeface="Arial" charset="0"/>
              </a:rPr>
              <a:t>.</a:t>
            </a:r>
            <a:endParaRPr lang="en-US" dirty="0">
              <a:solidFill>
                <a:srgbClr val="2A5CAA"/>
              </a:solidFill>
              <a:latin typeface="Arial" charset="0"/>
            </a:endParaRPr>
          </a:p>
        </p:txBody>
      </p:sp>
      <p:sp>
        <p:nvSpPr>
          <p:cNvPr id="36" name="Text Box 91"/>
          <p:cNvSpPr txBox="1">
            <a:spLocks noChangeArrowheads="1"/>
          </p:cNvSpPr>
          <p:nvPr/>
        </p:nvSpPr>
        <p:spPr bwMode="auto">
          <a:xfrm>
            <a:off x="427463" y="1957599"/>
            <a:ext cx="8239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341563"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reservation price	</a:t>
            </a:r>
            <a:r>
              <a:rPr lang="en-US" dirty="0" smtClean="0">
                <a:solidFill>
                  <a:srgbClr val="2A5CAA"/>
                </a:solidFill>
                <a:latin typeface="Arial" charset="0"/>
              </a:rPr>
              <a:t>Maximum price </a:t>
            </a:r>
            <a:r>
              <a:rPr lang="en-US" dirty="0">
                <a:solidFill>
                  <a:srgbClr val="2A5CAA"/>
                </a:solidFill>
                <a:latin typeface="Arial" charset="0"/>
              </a:rPr>
              <a:t>that a customer is willing </a:t>
            </a:r>
            <a:r>
              <a:rPr lang="en-US" dirty="0" smtClean="0">
                <a:solidFill>
                  <a:srgbClr val="2A5CAA"/>
                </a:solidFill>
                <a:latin typeface="Arial" charset="0"/>
              </a:rPr>
              <a:t>to pay</a:t>
            </a:r>
            <a:br>
              <a:rPr lang="en-US" dirty="0" smtClean="0">
                <a:solidFill>
                  <a:srgbClr val="2A5CAA"/>
                </a:solidFill>
                <a:latin typeface="Arial" charset="0"/>
              </a:rPr>
            </a:br>
            <a:r>
              <a:rPr lang="en-US" dirty="0" smtClean="0">
                <a:solidFill>
                  <a:srgbClr val="2A5CAA"/>
                </a:solidFill>
                <a:latin typeface="Arial" charset="0"/>
              </a:rPr>
              <a:t>for </a:t>
            </a:r>
            <a:r>
              <a:rPr lang="en-US" dirty="0">
                <a:solidFill>
                  <a:srgbClr val="2A5CAA"/>
                </a:solidFill>
                <a:latin typeface="Arial" charset="0"/>
              </a:rPr>
              <a:t>a good.</a:t>
            </a:r>
          </a:p>
        </p:txBody>
      </p:sp>
      <p:sp>
        <p:nvSpPr>
          <p:cNvPr id="37" name="Rectangle 4"/>
          <p:cNvSpPr txBox="1">
            <a:spLocks noChangeArrowheads="1"/>
          </p:cNvSpPr>
          <p:nvPr/>
        </p:nvSpPr>
        <p:spPr>
          <a:xfrm>
            <a:off x="1295400" y="198438"/>
            <a:ext cx="6536993" cy="487362"/>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Price Discrimination</a:t>
            </a:r>
          </a:p>
        </p:txBody>
      </p:sp>
      <p:sp>
        <p:nvSpPr>
          <p:cNvPr id="38" name="Rectangle 6"/>
          <p:cNvSpPr>
            <a:spLocks noChangeArrowheads="1"/>
          </p:cNvSpPr>
          <p:nvPr/>
        </p:nvSpPr>
        <p:spPr bwMode="auto">
          <a:xfrm>
            <a:off x="304800" y="198438"/>
            <a:ext cx="990600" cy="487362"/>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11.2</a:t>
            </a:r>
            <a:endParaRPr lang="en-US" sz="2800" b="1" dirty="0">
              <a:solidFill>
                <a:srgbClr val="008FD0"/>
              </a:solidFill>
              <a:latin typeface="Arial" charset="0"/>
            </a:endParaRPr>
          </a:p>
        </p:txBody>
      </p:sp>
    </p:spTree>
    <p:extLst>
      <p:ext uri="{BB962C8B-B14F-4D97-AF65-F5344CB8AC3E}">
        <p14:creationId xmlns:p14="http://schemas.microsoft.com/office/powerpoint/2010/main" val="5853620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left)">
                                      <p:cBhvr>
                                        <p:cTn id="11" dur="500"/>
                                        <p:tgtEl>
                                          <p:spTgt spid="3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9">
                                            <p:txEl>
                                              <p:pRg st="0" end="0"/>
                                            </p:txEl>
                                          </p:spTgt>
                                        </p:tgtEl>
                                        <p:attrNameLst>
                                          <p:attrName>style.visibility</p:attrName>
                                        </p:attrNameLst>
                                      </p:cBhvr>
                                      <p:to>
                                        <p:strVal val="visible"/>
                                      </p:to>
                                    </p:set>
                                    <p:animEffect transition="in" filter="wipe(left)">
                                      <p:cBhvr>
                                        <p:cTn id="15" dur="500"/>
                                        <p:tgtEl>
                                          <p:spTgt spid="29">
                                            <p:txEl>
                                              <p:pRg st="0" end="0"/>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left)">
                                      <p:cBhvr>
                                        <p:cTn id="24" dur="500"/>
                                        <p:tgtEl>
                                          <p:spTgt spid="3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8"/>
                                        </p:tgtEl>
                                        <p:attrNameLst>
                                          <p:attrName>style.visibility</p:attrName>
                                        </p:attrNameLst>
                                      </p:cBhvr>
                                      <p:to>
                                        <p:strVal val="visible"/>
                                      </p:to>
                                    </p:set>
                                    <p:animEffect transition="in" filter="wipe(left)">
                                      <p:cBhvr>
                                        <p:cTn id="2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29" grpId="0" build="p"/>
      <p:bldP spid="58" grpId="0"/>
      <p:bldP spid="36" grpId="0"/>
      <p:bldP spid="37" grpId="0"/>
      <p:bldP spid="3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481138"/>
            <a:ext cx="2971800" cy="8048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ADDITIONAL PROFIT FROM PERFECT FIRST-DEGREE PRICE DISCRIMINATION</a:t>
            </a:r>
            <a:endParaRPr lang="en-US" sz="1600" b="1" dirty="0">
              <a:latin typeface="Arial" charset="0"/>
            </a:endParaRPr>
          </a:p>
        </p:txBody>
      </p:sp>
      <p:sp>
        <p:nvSpPr>
          <p:cNvPr id="8" name="Rectangle 9"/>
          <p:cNvSpPr>
            <a:spLocks noChangeArrowheads="1"/>
          </p:cNvSpPr>
          <p:nvPr/>
        </p:nvSpPr>
        <p:spPr bwMode="auto">
          <a:xfrm>
            <a:off x="457200" y="1143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11.2</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130528"/>
            <a:ext cx="3038476"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429000" y="1143000"/>
            <a:ext cx="133350" cy="5048305"/>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493592" y="5086350"/>
            <a:ext cx="5574207"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30" name="Picture 34" descr="C:\Documents and Settings\Kyle M. Thiel\Desktop\Pindyck_7e\ppts\aparna_ppts\aparna_ppts\ch11\fig11.02\11.02_09.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5" descr="C:\Documents and Settings\Kyle M. Thiel\Desktop\Pindyck_7e\ppts\aparna_ppts\aparna_ppts\ch11\fig11.02\11.02_1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4"/>
          <p:cNvSpPr>
            <a:spLocks noChangeArrowheads="1"/>
          </p:cNvSpPr>
          <p:nvPr/>
        </p:nvSpPr>
        <p:spPr bwMode="auto">
          <a:xfrm>
            <a:off x="457200" y="2286000"/>
            <a:ext cx="29718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Because the firm charges each consumer her reservation price, it is profitable to expand output to Q**. </a:t>
            </a:r>
          </a:p>
          <a:p>
            <a:pPr>
              <a:spcBef>
                <a:spcPct val="20000"/>
              </a:spcBef>
              <a:buNone/>
            </a:pPr>
            <a:r>
              <a:rPr lang="en-US" sz="1600" dirty="0">
                <a:latin typeface="Arial" charset="0"/>
              </a:rPr>
              <a:t>When only a single price, P*, is charged, the firm’s variable profit is the area between the marginal revenue and marginal cost curves.</a:t>
            </a:r>
          </a:p>
          <a:p>
            <a:pPr>
              <a:spcBef>
                <a:spcPct val="20000"/>
              </a:spcBef>
              <a:buNone/>
            </a:pPr>
            <a:r>
              <a:rPr lang="en-US" sz="1600" dirty="0">
                <a:latin typeface="Arial" charset="0"/>
              </a:rPr>
              <a:t>With perfect price discrimination, this profit expands to the area between the demand curve and the marginal cost curve.</a:t>
            </a:r>
          </a:p>
        </p:txBody>
      </p:sp>
      <p:pic>
        <p:nvPicPr>
          <p:cNvPr id="33" name="Picture 24" descr="C:\Documents and Settings\Kyle M. Thiel\Desktop\Pindyck_7e\ppts\aparna_ppts\aparna_ppts\ch11\fig11.02\11.02_0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5" descr="C:\Documents and Settings\Kyle M. Thiel\Desktop\Pindyck_7e\ppts\aparna_ppts\aparna_ppts\ch11\fig11.02\11.02_0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6" descr="C:\Documents and Settings\Kyle M. Thiel\Desktop\Pindyck_7e\ppts\aparna_ppts\aparna_ppts\ch11\fig11.02\11.02_03.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27" descr="C:\Documents and Settings\Kyle M. Thiel\Desktop\Pindyck_7e\ppts\aparna_ppts\aparna_ppts\ch11\fig11.02\11.02_04.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28" descr="C:\Documents and Settings\Kyle M. Thiel\Desktop\Pindyck_7e\ppts\aparna_ppts\aparna_ppts\ch11\fig11.02\11.02_05.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29" descr="C:\Documents and Settings\Kyle M. Thiel\Desktop\Pindyck_7e\ppts\aparna_ppts\aparna_ppts\ch11\fig11.02\11.02_06.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30" descr="C:\Documents and Settings\Kyle M. Thiel\Desktop\Pindyck_7e\ppts\aparna_ppts\aparna_ppts\ch11\fig11.02\11.02_07.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31" descr="C:\Documents and Settings\Kyle M. Thiel\Desktop\Pindyck_7e\ppts\aparna_ppts\aparna_ppts\ch11\fig11.02\11.02_08.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32" descr="C:\Documents and Settings\Kyle M. Thiel\Desktop\Pindyck_7e\ppts\aparna_ppts\aparna_ppts\ch11\fig11.02\11.02_10.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33" descr="C:\Documents and Settings\Kyle M. Thiel\Desktop\Pindyck_7e\ppts\aparna_ppts\aparna_ppts\ch11\fig11.02\11.02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38600" y="1295400"/>
            <a:ext cx="4695031"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8837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par>
                                <p:cTn id="16" presetID="22" presetClass="entr" presetSubtype="8"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left)">
                                      <p:cBhvr>
                                        <p:cTn id="18" dur="500"/>
                                        <p:tgtEl>
                                          <p:spTgt spid="1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1000"/>
                                        <p:tgtEl>
                                          <p:spTgt spid="35"/>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ipe(left)">
                                      <p:cBhvr>
                                        <p:cTn id="30" dur="1000"/>
                                        <p:tgtEl>
                                          <p:spTgt spid="50"/>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wipe(left)">
                                      <p:cBhvr>
                                        <p:cTn id="34" dur="1000"/>
                                        <p:tgtEl>
                                          <p:spTgt spid="51"/>
                                        </p:tgtEl>
                                      </p:cBhvr>
                                    </p:animEffect>
                                  </p:childTnLst>
                                </p:cTn>
                              </p:par>
                            </p:childTnLst>
                          </p:cTn>
                        </p:par>
                        <p:par>
                          <p:cTn id="35" fill="hold">
                            <p:stCondLst>
                              <p:cond delay="5000"/>
                            </p:stCondLst>
                            <p:childTnLst>
                              <p:par>
                                <p:cTn id="36" presetID="22" presetClass="entr" presetSubtype="4"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Effect transition="in" filter="wipe(down)">
                                      <p:cBhvr>
                                        <p:cTn id="38" dur="1000"/>
                                        <p:tgtEl>
                                          <p:spTgt spid="54"/>
                                        </p:tgtEl>
                                      </p:cBhvr>
                                    </p:animEffect>
                                  </p:childTnLst>
                                </p:cTn>
                              </p:par>
                            </p:childTnLst>
                          </p:cTn>
                        </p:par>
                        <p:par>
                          <p:cTn id="39" fill="hold">
                            <p:stCondLst>
                              <p:cond delay="6000"/>
                            </p:stCondLst>
                            <p:childTnLst>
                              <p:par>
                                <p:cTn id="40" presetID="22" presetClass="entr" presetSubtype="4" fill="hold" nodeType="afterEffect">
                                  <p:stCondLst>
                                    <p:cond delay="0"/>
                                  </p:stCondLst>
                                  <p:childTnLst>
                                    <p:set>
                                      <p:cBhvr>
                                        <p:cTn id="41" dur="1" fill="hold">
                                          <p:stCondLst>
                                            <p:cond delay="0"/>
                                          </p:stCondLst>
                                        </p:cTn>
                                        <p:tgtEl>
                                          <p:spTgt spid="55"/>
                                        </p:tgtEl>
                                        <p:attrNameLst>
                                          <p:attrName>style.visibility</p:attrName>
                                        </p:attrNameLst>
                                      </p:cBhvr>
                                      <p:to>
                                        <p:strVal val="visible"/>
                                      </p:to>
                                    </p:set>
                                    <p:animEffect transition="in" filter="wipe(down)">
                                      <p:cBhvr>
                                        <p:cTn id="42" dur="1000"/>
                                        <p:tgtEl>
                                          <p:spTgt spid="55"/>
                                        </p:tgtEl>
                                      </p:cBhvr>
                                    </p:animEffect>
                                  </p:childTnLst>
                                </p:cTn>
                              </p:par>
                            </p:childTnLst>
                          </p:cTn>
                        </p:par>
                        <p:par>
                          <p:cTn id="43" fill="hold">
                            <p:stCondLst>
                              <p:cond delay="7000"/>
                            </p:stCondLst>
                            <p:childTnLst>
                              <p:par>
                                <p:cTn id="44" presetID="22" presetClass="entr" presetSubtype="8" fill="hold" nodeType="afterEffect">
                                  <p:stCondLst>
                                    <p:cond delay="0"/>
                                  </p:stCondLst>
                                  <p:childTnLst>
                                    <p:set>
                                      <p:cBhvr>
                                        <p:cTn id="45" dur="1" fill="hold">
                                          <p:stCondLst>
                                            <p:cond delay="0"/>
                                          </p:stCondLst>
                                        </p:cTn>
                                        <p:tgtEl>
                                          <p:spTgt spid="32">
                                            <p:txEl>
                                              <p:pRg st="0" end="0"/>
                                            </p:txEl>
                                          </p:spTgt>
                                        </p:tgtEl>
                                        <p:attrNameLst>
                                          <p:attrName>style.visibility</p:attrName>
                                        </p:attrNameLst>
                                      </p:cBhvr>
                                      <p:to>
                                        <p:strVal val="visible"/>
                                      </p:to>
                                    </p:set>
                                    <p:animEffect transition="in" filter="wipe(left)">
                                      <p:cBhvr>
                                        <p:cTn id="46" dur="500"/>
                                        <p:tgtEl>
                                          <p:spTgt spid="32">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left)">
                                      <p:cBhvr>
                                        <p:cTn id="51" dur="1000"/>
                                        <p:tgtEl>
                                          <p:spTgt spid="30"/>
                                        </p:tgtEl>
                                      </p:cBhvr>
                                    </p:animEffect>
                                  </p:childTnLst>
                                </p:cTn>
                              </p:par>
                            </p:childTnLst>
                          </p:cTn>
                        </p:par>
                        <p:par>
                          <p:cTn id="52" fill="hold">
                            <p:stCondLst>
                              <p:cond delay="1000"/>
                            </p:stCondLst>
                            <p:childTnLst>
                              <p:par>
                                <p:cTn id="53" presetID="22" presetClass="entr" presetSubtype="2" fill="hold"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wipe(right)">
                                      <p:cBhvr>
                                        <p:cTn id="55" dur="1000"/>
                                        <p:tgtEl>
                                          <p:spTgt spid="56"/>
                                        </p:tgtEl>
                                      </p:cBhvr>
                                    </p:animEffect>
                                  </p:childTnLst>
                                </p:cTn>
                              </p:par>
                            </p:childTnLst>
                          </p:cTn>
                        </p:par>
                        <p:par>
                          <p:cTn id="56" fill="hold">
                            <p:stCondLst>
                              <p:cond delay="2000"/>
                            </p:stCondLst>
                            <p:childTnLst>
                              <p:par>
                                <p:cTn id="57" presetID="22" presetClass="entr" presetSubtype="8"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1000"/>
                                        <p:tgtEl>
                                          <p:spTgt spid="52"/>
                                        </p:tgtEl>
                                      </p:cBhvr>
                                    </p:animEffect>
                                  </p:childTnLst>
                                </p:cTn>
                              </p:par>
                            </p:childTnLst>
                          </p:cTn>
                        </p:par>
                        <p:par>
                          <p:cTn id="60" fill="hold">
                            <p:stCondLst>
                              <p:cond delay="3000"/>
                            </p:stCondLst>
                            <p:childTnLst>
                              <p:par>
                                <p:cTn id="61" presetID="22" presetClass="entr" presetSubtype="2"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Effect transition="in" filter="wipe(right)">
                                      <p:cBhvr>
                                        <p:cTn id="63" dur="1000"/>
                                        <p:tgtEl>
                                          <p:spTgt spid="53"/>
                                        </p:tgtEl>
                                      </p:cBhvr>
                                    </p:animEffect>
                                  </p:childTnLst>
                                </p:cTn>
                              </p:par>
                            </p:childTnLst>
                          </p:cTn>
                        </p:par>
                        <p:par>
                          <p:cTn id="64" fill="hold">
                            <p:stCondLst>
                              <p:cond delay="4000"/>
                            </p:stCondLst>
                            <p:childTnLst>
                              <p:par>
                                <p:cTn id="65" presetID="22" presetClass="entr" presetSubtype="8" fill="hold" nodeType="afterEffect">
                                  <p:stCondLst>
                                    <p:cond delay="0"/>
                                  </p:stCondLst>
                                  <p:childTnLst>
                                    <p:set>
                                      <p:cBhvr>
                                        <p:cTn id="66" dur="1" fill="hold">
                                          <p:stCondLst>
                                            <p:cond delay="0"/>
                                          </p:stCondLst>
                                        </p:cTn>
                                        <p:tgtEl>
                                          <p:spTgt spid="32">
                                            <p:txEl>
                                              <p:pRg st="1" end="1"/>
                                            </p:txEl>
                                          </p:spTgt>
                                        </p:tgtEl>
                                        <p:attrNameLst>
                                          <p:attrName>style.visibility</p:attrName>
                                        </p:attrNameLst>
                                      </p:cBhvr>
                                      <p:to>
                                        <p:strVal val="visible"/>
                                      </p:to>
                                    </p:set>
                                    <p:animEffect transition="in" filter="wipe(left)">
                                      <p:cBhvr>
                                        <p:cTn id="67" dur="500"/>
                                        <p:tgtEl>
                                          <p:spTgt spid="32">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1000"/>
                                        <p:tgtEl>
                                          <p:spTgt spid="31"/>
                                        </p:tgtEl>
                                      </p:cBhvr>
                                    </p:animEffect>
                                  </p:childTnLst>
                                </p:cTn>
                              </p:par>
                            </p:childTnLst>
                          </p:cTn>
                        </p:par>
                        <p:par>
                          <p:cTn id="73" fill="hold">
                            <p:stCondLst>
                              <p:cond delay="1000"/>
                            </p:stCondLst>
                            <p:childTnLst>
                              <p:par>
                                <p:cTn id="74" presetID="22" presetClass="entr" presetSubtype="2" fill="hold" nodeType="after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right)">
                                      <p:cBhvr>
                                        <p:cTn id="76" dur="1000"/>
                                        <p:tgtEl>
                                          <p:spTgt spid="57"/>
                                        </p:tgtEl>
                                      </p:cBhvr>
                                    </p:animEffect>
                                  </p:childTnLst>
                                </p:cTn>
                              </p:par>
                            </p:childTnLst>
                          </p:cTn>
                        </p:par>
                        <p:par>
                          <p:cTn id="77" fill="hold">
                            <p:stCondLst>
                              <p:cond delay="2000"/>
                            </p:stCondLst>
                            <p:childTnLst>
                              <p:par>
                                <p:cTn id="78" presetID="22" presetClass="entr" presetSubtype="8" fill="hold" nodeType="afterEffect">
                                  <p:stCondLst>
                                    <p:cond delay="0"/>
                                  </p:stCondLst>
                                  <p:childTnLst>
                                    <p:set>
                                      <p:cBhvr>
                                        <p:cTn id="79" dur="1" fill="hold">
                                          <p:stCondLst>
                                            <p:cond delay="0"/>
                                          </p:stCondLst>
                                        </p:cTn>
                                        <p:tgtEl>
                                          <p:spTgt spid="32">
                                            <p:txEl>
                                              <p:pRg st="2" end="2"/>
                                            </p:txEl>
                                          </p:spTgt>
                                        </p:tgtEl>
                                        <p:attrNameLst>
                                          <p:attrName>style.visibility</p:attrName>
                                        </p:attrNameLst>
                                      </p:cBhvr>
                                      <p:to>
                                        <p:strVal val="visible"/>
                                      </p:to>
                                    </p:set>
                                    <p:animEffect transition="in" filter="wipe(left)">
                                      <p:cBhvr>
                                        <p:cTn id="80" dur="500"/>
                                        <p:tgtEl>
                                          <p:spTgt spid="32">
                                            <p:txEl>
                                              <p:pRg st="2" end="2"/>
                                            </p:txEl>
                                          </p:spTgt>
                                        </p:tgtEl>
                                      </p:cBhvr>
                                    </p:animEffect>
                                  </p:childTnLst>
                                </p:cTn>
                              </p:par>
                            </p:childTnLst>
                          </p:cTn>
                        </p:par>
                        <p:par>
                          <p:cTn id="81" fill="hold">
                            <p:stCondLst>
                              <p:cond delay="2500"/>
                            </p:stCondLst>
                            <p:childTnLst>
                              <p:par>
                                <p:cTn id="82" presetID="22" presetClass="entr" presetSubtype="2" fill="hold" nodeType="after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wipe(right)">
                                      <p:cBhvr>
                                        <p:cTn id="8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2973647"/>
            <a:ext cx="4057650" cy="5762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FIRST-DEGREE PRICE DISCRIMINATION IN PRACTICE</a:t>
            </a:r>
            <a:endParaRPr lang="en-US" sz="1600" b="1" dirty="0">
              <a:latin typeface="Arial" charset="0"/>
            </a:endParaRPr>
          </a:p>
        </p:txBody>
      </p:sp>
      <p:sp>
        <p:nvSpPr>
          <p:cNvPr id="8" name="Rectangle 9"/>
          <p:cNvSpPr>
            <a:spLocks noChangeArrowheads="1"/>
          </p:cNvSpPr>
          <p:nvPr/>
        </p:nvSpPr>
        <p:spPr bwMode="auto">
          <a:xfrm>
            <a:off x="457200" y="2635509"/>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11.3</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445509"/>
            <a:ext cx="4010026"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391026" y="2683134"/>
            <a:ext cx="133350" cy="3819579"/>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467224" y="6274059"/>
            <a:ext cx="4600575"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9" name="Rectangle 90"/>
          <p:cNvSpPr txBox="1">
            <a:spLocks noChangeArrowheads="1"/>
          </p:cNvSpPr>
          <p:nvPr/>
        </p:nvSpPr>
        <p:spPr>
          <a:xfrm>
            <a:off x="438150" y="685800"/>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t>PERFECT PRICE DISCRIMINATION</a:t>
            </a:r>
            <a:endParaRPr lang="en-US" sz="2000" b="1" kern="0" dirty="0"/>
          </a:p>
        </p:txBody>
      </p:sp>
      <p:sp>
        <p:nvSpPr>
          <p:cNvPr id="36" name="Rectangle 35"/>
          <p:cNvSpPr/>
          <p:nvPr/>
        </p:nvSpPr>
        <p:spPr>
          <a:xfrm>
            <a:off x="438149" y="1143000"/>
            <a:ext cx="7394243" cy="646113"/>
          </a:xfrm>
          <a:prstGeom prst="rect">
            <a:avLst/>
          </a:prstGeom>
        </p:spPr>
        <p:txBody>
          <a:bodyPr wrap="square">
            <a:spAutoFit/>
          </a:bodyPr>
          <a:lstStyle/>
          <a:p>
            <a:pPr>
              <a:buNone/>
              <a:defRPr/>
            </a:pPr>
            <a:r>
              <a:rPr lang="en-US" i="1" dirty="0">
                <a:latin typeface="+mj-lt"/>
              </a:rPr>
              <a:t>The additional profit from producing and selling an incremental unit is </a:t>
            </a:r>
            <a:r>
              <a:rPr lang="en-US" i="1" dirty="0" smtClean="0">
                <a:latin typeface="+mj-lt"/>
              </a:rPr>
              <a:t>the </a:t>
            </a:r>
            <a:r>
              <a:rPr lang="en-US" i="1" dirty="0">
                <a:latin typeface="+mj-lt"/>
              </a:rPr>
              <a:t>difference between demand and marginal cost.</a:t>
            </a:r>
            <a:endParaRPr lang="en-US" dirty="0">
              <a:latin typeface="+mj-lt"/>
            </a:endParaRPr>
          </a:p>
        </p:txBody>
      </p:sp>
      <p:sp>
        <p:nvSpPr>
          <p:cNvPr id="37" name="Rectangle 90"/>
          <p:cNvSpPr txBox="1">
            <a:spLocks noChangeArrowheads="1"/>
          </p:cNvSpPr>
          <p:nvPr/>
        </p:nvSpPr>
        <p:spPr>
          <a:xfrm>
            <a:off x="457200" y="2057400"/>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t>IMPERFECT PRICE DISCRIMINATION</a:t>
            </a:r>
            <a:endParaRPr lang="en-US" sz="2000" b="1" kern="0" dirty="0"/>
          </a:p>
        </p:txBody>
      </p:sp>
      <p:sp>
        <p:nvSpPr>
          <p:cNvPr id="38" name="Rectangle 4"/>
          <p:cNvSpPr>
            <a:spLocks noChangeArrowheads="1"/>
          </p:cNvSpPr>
          <p:nvPr/>
        </p:nvSpPr>
        <p:spPr bwMode="auto">
          <a:xfrm>
            <a:off x="438149" y="3507047"/>
            <a:ext cx="3943352" cy="293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Firms usually don’t know the reservation price of every consumer, but sometimes reservation prices can be roughly identified. </a:t>
            </a:r>
          </a:p>
          <a:p>
            <a:pPr>
              <a:spcBef>
                <a:spcPct val="20000"/>
              </a:spcBef>
              <a:buNone/>
            </a:pPr>
            <a:r>
              <a:rPr lang="en-US" sz="1600" dirty="0">
                <a:latin typeface="Arial" charset="0"/>
              </a:rPr>
              <a:t>Here, six different prices are charged. The firm earns higher profits, but some consumers may also benefit. </a:t>
            </a:r>
          </a:p>
          <a:p>
            <a:pPr>
              <a:spcBef>
                <a:spcPct val="20000"/>
              </a:spcBef>
              <a:buNone/>
            </a:pPr>
            <a:r>
              <a:rPr lang="en-US" sz="1600" dirty="0">
                <a:latin typeface="Arial" charset="0"/>
              </a:rPr>
              <a:t>With a single price </a:t>
            </a:r>
            <a:r>
              <a:rPr lang="en-US" sz="1600" i="1" dirty="0">
                <a:latin typeface="Arial" charset="0"/>
              </a:rPr>
              <a:t>P</a:t>
            </a:r>
            <a:r>
              <a:rPr lang="en-US" sz="1600" baseline="-25000" dirty="0">
                <a:latin typeface="Arial" charset="0"/>
              </a:rPr>
              <a:t>4</a:t>
            </a:r>
            <a:r>
              <a:rPr lang="en-US" sz="1600" dirty="0">
                <a:latin typeface="Arial" charset="0"/>
              </a:rPr>
              <a:t>, there are fewer consumers. </a:t>
            </a:r>
          </a:p>
          <a:p>
            <a:pPr>
              <a:spcBef>
                <a:spcPct val="20000"/>
              </a:spcBef>
              <a:buNone/>
            </a:pPr>
            <a:r>
              <a:rPr lang="en-US" sz="1600" dirty="0">
                <a:latin typeface="Arial" charset="0"/>
              </a:rPr>
              <a:t>The consumers who now pay </a:t>
            </a:r>
            <a:r>
              <a:rPr lang="en-US" sz="1600" i="1" dirty="0">
                <a:latin typeface="Arial" charset="0"/>
              </a:rPr>
              <a:t>P</a:t>
            </a:r>
            <a:r>
              <a:rPr lang="en-US" sz="1600" baseline="-25000" dirty="0">
                <a:latin typeface="Arial" charset="0"/>
              </a:rPr>
              <a:t>5</a:t>
            </a:r>
            <a:r>
              <a:rPr lang="en-US" sz="1600" dirty="0">
                <a:latin typeface="Arial" charset="0"/>
              </a:rPr>
              <a:t> or </a:t>
            </a:r>
            <a:r>
              <a:rPr lang="en-US" sz="1600" i="1" dirty="0">
                <a:latin typeface="Arial" charset="0"/>
              </a:rPr>
              <a:t>P</a:t>
            </a:r>
            <a:r>
              <a:rPr lang="en-US" sz="1600" baseline="-25000" dirty="0">
                <a:latin typeface="Arial" charset="0"/>
              </a:rPr>
              <a:t>6</a:t>
            </a:r>
            <a:r>
              <a:rPr lang="en-US" sz="1600" dirty="0">
                <a:latin typeface="Arial" charset="0"/>
              </a:rPr>
              <a:t> enjoy a surplus.</a:t>
            </a:r>
          </a:p>
        </p:txBody>
      </p:sp>
      <p:pic>
        <p:nvPicPr>
          <p:cNvPr id="39" name="Picture 2" descr="C:\Documents and Settings\Kyle M. Thiel\Desktop\Pindyck_7e\ppts\aparna_ppts\aparna_ppts\ch11\fig11.03\11.03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 descr="C:\Documents and Settings\Kyle M. Thiel\Desktop\Pindyck_7e\ppts\aparna_ppts\aparna_ppts\ch11\fig11.03\11.03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 descr="C:\Documents and Settings\Kyle M. Thiel\Desktop\Pindyck_7e\ppts\aparna_ppts\aparna_ppts\ch11\fig11.03\11.03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5" descr="C:\Documents and Settings\Kyle M. Thiel\Desktop\Pindyck_7e\ppts\aparna_ppts\aparna_ppts\ch11\fig11.03\11.03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6" descr="C:\Documents and Settings\Kyle M. Thiel\Desktop\Pindyck_7e\ppts\aparna_ppts\aparna_ppts\ch11\fig11.03\11.03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7" descr="C:\Documents and Settings\Kyle M. Thiel\Desktop\Pindyck_7e\ppts\aparna_ppts\aparna_ppts\ch11\fig11.03\11.03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8" descr="C:\Documents and Settings\Kyle M. Thiel\Desktop\Pindyck_7e\ppts\aparna_ppts\aparna_ppts\ch11\fig11.03\11.03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9" descr="C:\Documents and Settings\Kyle M. Thiel\Desktop\Pindyck_7e\ppts\aparna_ppts\aparna_ppts\ch11\fig11.03\11.03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10" descr="C:\Documents and Settings\Kyle M. Thiel\Desktop\Pindyck_7e\ppts\aparna_ppts\aparna_ppts\ch11\fig11.03\11.03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1" descr="C:\Documents and Settings\Kyle M. Thiel\Desktop\Pindyck_7e\ppts\aparna_ppts\aparna_ppts\ch11\fig11.03\11.03_10.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676773" y="2973647"/>
            <a:ext cx="418147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89314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7">
                                            <p:txEl>
                                              <p:pRg st="0" end="0"/>
                                            </p:txEl>
                                          </p:spTgt>
                                        </p:tgtEl>
                                        <p:attrNameLst>
                                          <p:attrName>style.visibility</p:attrName>
                                        </p:attrNameLst>
                                      </p:cBhvr>
                                      <p:to>
                                        <p:strVal val="visible"/>
                                      </p:to>
                                    </p:set>
                                    <p:animEffect transition="in" filter="wipe(left)">
                                      <p:cBhvr>
                                        <p:cTn id="16" dur="500"/>
                                        <p:tgtEl>
                                          <p:spTgt spid="37">
                                            <p:txEl>
                                              <p:pRg st="0" end="0"/>
                                            </p:txEl>
                                          </p:spTgt>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8"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000"/>
                            </p:stCondLst>
                            <p:childTnLst>
                              <p:par>
                                <p:cTn id="33" presetID="22" presetClass="entr" presetSubtype="2"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1000"/>
                                        <p:tgtEl>
                                          <p:spTgt spid="40"/>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ipe(left)">
                                      <p:cBhvr>
                                        <p:cTn id="47" dur="1000"/>
                                        <p:tgtEl>
                                          <p:spTgt spid="41"/>
                                        </p:tgtEl>
                                      </p:cBhvr>
                                    </p:animEffect>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1000"/>
                                        <p:tgtEl>
                                          <p:spTgt spid="42"/>
                                        </p:tgtEl>
                                      </p:cBhvr>
                                    </p:animEffect>
                                  </p:childTnLst>
                                </p:cTn>
                              </p:par>
                            </p:childTnLst>
                          </p:cTn>
                        </p:par>
                        <p:par>
                          <p:cTn id="52" fill="hold">
                            <p:stCondLst>
                              <p:cond delay="6000"/>
                            </p:stCondLst>
                            <p:childTnLst>
                              <p:par>
                                <p:cTn id="53" presetID="22" presetClass="entr" presetSubtype="8" fill="hold" nodeType="afterEffect">
                                  <p:stCondLst>
                                    <p:cond delay="0"/>
                                  </p:stCondLst>
                                  <p:childTnLst>
                                    <p:set>
                                      <p:cBhvr>
                                        <p:cTn id="54" dur="1" fill="hold">
                                          <p:stCondLst>
                                            <p:cond delay="0"/>
                                          </p:stCondLst>
                                        </p:cTn>
                                        <p:tgtEl>
                                          <p:spTgt spid="38">
                                            <p:txEl>
                                              <p:pRg st="0" end="0"/>
                                            </p:txEl>
                                          </p:spTgt>
                                        </p:tgtEl>
                                        <p:attrNameLst>
                                          <p:attrName>style.visibility</p:attrName>
                                        </p:attrNameLst>
                                      </p:cBhvr>
                                      <p:to>
                                        <p:strVal val="visible"/>
                                      </p:to>
                                    </p:set>
                                    <p:animEffect transition="in" filter="wipe(left)">
                                      <p:cBhvr>
                                        <p:cTn id="55" dur="500"/>
                                        <p:tgtEl>
                                          <p:spTgt spid="38">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ipe(left)">
                                      <p:cBhvr>
                                        <p:cTn id="60" dur="1000"/>
                                        <p:tgtEl>
                                          <p:spTgt spid="43"/>
                                        </p:tgtEl>
                                      </p:cBhvr>
                                    </p:animEffect>
                                  </p:childTnLst>
                                </p:cTn>
                              </p:par>
                            </p:childTnLst>
                          </p:cTn>
                        </p:par>
                        <p:par>
                          <p:cTn id="61" fill="hold">
                            <p:stCondLst>
                              <p:cond delay="1000"/>
                            </p:stCondLst>
                            <p:childTnLst>
                              <p:par>
                                <p:cTn id="62" presetID="22" presetClass="entr" presetSubtype="8" fill="hold" nodeType="after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wipe(left)">
                                      <p:cBhvr>
                                        <p:cTn id="64" dur="1000"/>
                                        <p:tgtEl>
                                          <p:spTgt spid="44"/>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left)">
                                      <p:cBhvr>
                                        <p:cTn id="68" dur="1000"/>
                                        <p:tgtEl>
                                          <p:spTgt spid="45"/>
                                        </p:tgtEl>
                                      </p:cBhvr>
                                    </p:animEffect>
                                  </p:childTnLst>
                                </p:cTn>
                              </p:par>
                            </p:childTnLst>
                          </p:cTn>
                        </p:par>
                        <p:par>
                          <p:cTn id="69" fill="hold">
                            <p:stCondLst>
                              <p:cond delay="3000"/>
                            </p:stCondLst>
                            <p:childTnLst>
                              <p:par>
                                <p:cTn id="70" presetID="22" presetClass="entr" presetSubtype="8" fill="hold" nodeType="afterEffect">
                                  <p:stCondLst>
                                    <p:cond delay="0"/>
                                  </p:stCondLst>
                                  <p:childTnLst>
                                    <p:set>
                                      <p:cBhvr>
                                        <p:cTn id="71" dur="1" fill="hold">
                                          <p:stCondLst>
                                            <p:cond delay="0"/>
                                          </p:stCondLst>
                                        </p:cTn>
                                        <p:tgtEl>
                                          <p:spTgt spid="46"/>
                                        </p:tgtEl>
                                        <p:attrNameLst>
                                          <p:attrName>style.visibility</p:attrName>
                                        </p:attrNameLst>
                                      </p:cBhvr>
                                      <p:to>
                                        <p:strVal val="visible"/>
                                      </p:to>
                                    </p:set>
                                    <p:animEffect transition="in" filter="wipe(left)">
                                      <p:cBhvr>
                                        <p:cTn id="72" dur="1000"/>
                                        <p:tgtEl>
                                          <p:spTgt spid="46"/>
                                        </p:tgtEl>
                                      </p:cBhvr>
                                    </p:animEffect>
                                  </p:childTnLst>
                                </p:cTn>
                              </p:par>
                            </p:childTnLst>
                          </p:cTn>
                        </p:par>
                        <p:par>
                          <p:cTn id="73" fill="hold">
                            <p:stCondLst>
                              <p:cond delay="4000"/>
                            </p:stCondLst>
                            <p:childTnLst>
                              <p:par>
                                <p:cTn id="74" presetID="22" presetClass="entr" presetSubtype="8" fill="hold" nodeType="afterEffect">
                                  <p:stCondLst>
                                    <p:cond delay="0"/>
                                  </p:stCondLst>
                                  <p:childTnLst>
                                    <p:set>
                                      <p:cBhvr>
                                        <p:cTn id="75" dur="1" fill="hold">
                                          <p:stCondLst>
                                            <p:cond delay="0"/>
                                          </p:stCondLst>
                                        </p:cTn>
                                        <p:tgtEl>
                                          <p:spTgt spid="47"/>
                                        </p:tgtEl>
                                        <p:attrNameLst>
                                          <p:attrName>style.visibility</p:attrName>
                                        </p:attrNameLst>
                                      </p:cBhvr>
                                      <p:to>
                                        <p:strVal val="visible"/>
                                      </p:to>
                                    </p:set>
                                    <p:animEffect transition="in" filter="wipe(left)">
                                      <p:cBhvr>
                                        <p:cTn id="76" dur="1000"/>
                                        <p:tgtEl>
                                          <p:spTgt spid="47"/>
                                        </p:tgtEl>
                                      </p:cBhvr>
                                    </p:animEffect>
                                  </p:childTnLst>
                                </p:cTn>
                              </p:par>
                            </p:childTnLst>
                          </p:cTn>
                        </p:par>
                        <p:par>
                          <p:cTn id="77" fill="hold">
                            <p:stCondLst>
                              <p:cond delay="5000"/>
                            </p:stCondLst>
                            <p:childTnLst>
                              <p:par>
                                <p:cTn id="78" presetID="22" presetClass="entr" presetSubtype="8" fill="hold" nodeType="after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wipe(left)">
                                      <p:cBhvr>
                                        <p:cTn id="80" dur="1000"/>
                                        <p:tgtEl>
                                          <p:spTgt spid="48"/>
                                        </p:tgtEl>
                                      </p:cBhvr>
                                    </p:animEffect>
                                  </p:childTnLst>
                                </p:cTn>
                              </p:par>
                            </p:childTnLst>
                          </p:cTn>
                        </p:par>
                        <p:par>
                          <p:cTn id="81" fill="hold">
                            <p:stCondLst>
                              <p:cond delay="6000"/>
                            </p:stCondLst>
                            <p:childTnLst>
                              <p:par>
                                <p:cTn id="82" presetID="22" presetClass="entr" presetSubtype="8" fill="hold" nodeType="afterEffect">
                                  <p:stCondLst>
                                    <p:cond delay="0"/>
                                  </p:stCondLst>
                                  <p:childTnLst>
                                    <p:set>
                                      <p:cBhvr>
                                        <p:cTn id="83" dur="1" fill="hold">
                                          <p:stCondLst>
                                            <p:cond delay="0"/>
                                          </p:stCondLst>
                                        </p:cTn>
                                        <p:tgtEl>
                                          <p:spTgt spid="38">
                                            <p:txEl>
                                              <p:pRg st="1" end="1"/>
                                            </p:txEl>
                                          </p:spTgt>
                                        </p:tgtEl>
                                        <p:attrNameLst>
                                          <p:attrName>style.visibility</p:attrName>
                                        </p:attrNameLst>
                                      </p:cBhvr>
                                      <p:to>
                                        <p:strVal val="visible"/>
                                      </p:to>
                                    </p:set>
                                    <p:animEffect transition="in" filter="wipe(left)">
                                      <p:cBhvr>
                                        <p:cTn id="84" dur="500"/>
                                        <p:tgtEl>
                                          <p:spTgt spid="38">
                                            <p:txEl>
                                              <p:pRg st="1" end="1"/>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8" fill="hold" nodeType="clickEffect">
                                  <p:stCondLst>
                                    <p:cond delay="0"/>
                                  </p:stCondLst>
                                  <p:childTnLst>
                                    <p:set>
                                      <p:cBhvr>
                                        <p:cTn id="88" dur="1" fill="hold">
                                          <p:stCondLst>
                                            <p:cond delay="0"/>
                                          </p:stCondLst>
                                        </p:cTn>
                                        <p:tgtEl>
                                          <p:spTgt spid="38">
                                            <p:txEl>
                                              <p:pRg st="2" end="2"/>
                                            </p:txEl>
                                          </p:spTgt>
                                        </p:tgtEl>
                                        <p:attrNameLst>
                                          <p:attrName>style.visibility</p:attrName>
                                        </p:attrNameLst>
                                      </p:cBhvr>
                                      <p:to>
                                        <p:strVal val="visible"/>
                                      </p:to>
                                    </p:set>
                                    <p:animEffect transition="in" filter="wipe(left)">
                                      <p:cBhvr>
                                        <p:cTn id="89" dur="500"/>
                                        <p:tgtEl>
                                          <p:spTgt spid="38">
                                            <p:txEl>
                                              <p:pRg st="2" end="2"/>
                                            </p:txEl>
                                          </p:spTgt>
                                        </p:tgtEl>
                                      </p:cBhvr>
                                    </p:animEffect>
                                  </p:childTnLst>
                                </p:cTn>
                              </p:par>
                            </p:childTnLst>
                          </p:cTn>
                        </p:par>
                        <p:par>
                          <p:cTn id="90" fill="hold">
                            <p:stCondLst>
                              <p:cond delay="500"/>
                            </p:stCondLst>
                            <p:childTnLst>
                              <p:par>
                                <p:cTn id="91" presetID="22" presetClass="entr" presetSubtype="8" fill="hold" nodeType="afterEffect">
                                  <p:stCondLst>
                                    <p:cond delay="0"/>
                                  </p:stCondLst>
                                  <p:childTnLst>
                                    <p:set>
                                      <p:cBhvr>
                                        <p:cTn id="92" dur="1" fill="hold">
                                          <p:stCondLst>
                                            <p:cond delay="0"/>
                                          </p:stCondLst>
                                        </p:cTn>
                                        <p:tgtEl>
                                          <p:spTgt spid="38">
                                            <p:txEl>
                                              <p:pRg st="3" end="3"/>
                                            </p:txEl>
                                          </p:spTgt>
                                        </p:tgtEl>
                                        <p:attrNameLst>
                                          <p:attrName>style.visibility</p:attrName>
                                        </p:attrNameLst>
                                      </p:cBhvr>
                                      <p:to>
                                        <p:strVal val="visible"/>
                                      </p:to>
                                    </p:set>
                                    <p:animEffect transition="in" filter="wipe(left)">
                                      <p:cBhvr>
                                        <p:cTn id="93" dur="500"/>
                                        <p:tgtEl>
                                          <p:spTgt spid="3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build="p"/>
      <p:bldP spid="36" grpId="0"/>
      <p:bldP spid="3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2747963"/>
            <a:ext cx="4057650" cy="5762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SECOND-DEGREE PRICE DISCRIMINATION</a:t>
            </a:r>
            <a:endParaRPr lang="en-US" sz="1600" b="1" dirty="0">
              <a:latin typeface="Arial" charset="0"/>
            </a:endParaRPr>
          </a:p>
        </p:txBody>
      </p:sp>
      <p:sp>
        <p:nvSpPr>
          <p:cNvPr id="8" name="Rectangle 9"/>
          <p:cNvSpPr>
            <a:spLocks noChangeArrowheads="1"/>
          </p:cNvSpPr>
          <p:nvPr/>
        </p:nvSpPr>
        <p:spPr bwMode="auto">
          <a:xfrm>
            <a:off x="457200" y="2409825"/>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11.4</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219825"/>
            <a:ext cx="3590926"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981450" y="2457450"/>
            <a:ext cx="133350" cy="3819579"/>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048126" y="6076950"/>
            <a:ext cx="5019674"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9" name="Rectangle 90"/>
          <p:cNvSpPr txBox="1">
            <a:spLocks noChangeArrowheads="1"/>
          </p:cNvSpPr>
          <p:nvPr/>
        </p:nvSpPr>
        <p:spPr>
          <a:xfrm>
            <a:off x="438150" y="0"/>
            <a:ext cx="6705600" cy="687129"/>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a:solidFill>
                  <a:srgbClr val="950057"/>
                </a:solidFill>
              </a:rPr>
              <a:t>Second-Degree Price Discrimination</a:t>
            </a:r>
          </a:p>
        </p:txBody>
      </p:sp>
      <p:sp>
        <p:nvSpPr>
          <p:cNvPr id="30" name="Text Box 91"/>
          <p:cNvSpPr txBox="1">
            <a:spLocks noChangeArrowheads="1"/>
          </p:cNvSpPr>
          <p:nvPr/>
        </p:nvSpPr>
        <p:spPr bwMode="auto">
          <a:xfrm>
            <a:off x="457200" y="801469"/>
            <a:ext cx="73751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057400" algn="l"/>
                <a:tab pos="428625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second-degree price discrimination	</a:t>
            </a:r>
            <a:r>
              <a:rPr lang="en-US" dirty="0">
                <a:solidFill>
                  <a:srgbClr val="2A5CAA"/>
                </a:solidFill>
                <a:latin typeface="Arial" charset="0"/>
              </a:rPr>
              <a:t>Practice of charging different prices per unit for different quantities of the same good or service.</a:t>
            </a:r>
          </a:p>
        </p:txBody>
      </p:sp>
      <p:sp>
        <p:nvSpPr>
          <p:cNvPr id="31" name="Text Box 91"/>
          <p:cNvSpPr txBox="1">
            <a:spLocks noChangeArrowheads="1"/>
          </p:cNvSpPr>
          <p:nvPr/>
        </p:nvSpPr>
        <p:spPr bwMode="auto">
          <a:xfrm>
            <a:off x="438149" y="1563469"/>
            <a:ext cx="73751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1890713" algn="l"/>
                <a:tab pos="4286250" algn="l"/>
                <a:tab pos="43434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block pricing	</a:t>
            </a:r>
            <a:r>
              <a:rPr lang="en-US" dirty="0">
                <a:solidFill>
                  <a:srgbClr val="2A5CAA"/>
                </a:solidFill>
                <a:latin typeface="Arial" charset="0"/>
              </a:rPr>
              <a:t>Practice of charging different prices for different quantities or “blocks” of a good</a:t>
            </a:r>
            <a:r>
              <a:rPr lang="en-US" dirty="0" smtClean="0">
                <a:solidFill>
                  <a:srgbClr val="2A5CAA"/>
                </a:solidFill>
                <a:latin typeface="Arial" charset="0"/>
              </a:rPr>
              <a:t>.</a:t>
            </a:r>
            <a:endParaRPr lang="en-US" dirty="0">
              <a:solidFill>
                <a:srgbClr val="2A5CAA"/>
              </a:solidFill>
              <a:latin typeface="Arial" charset="0"/>
            </a:endParaRPr>
          </a:p>
        </p:txBody>
      </p:sp>
      <p:sp>
        <p:nvSpPr>
          <p:cNvPr id="32" name="Rectangle 4"/>
          <p:cNvSpPr>
            <a:spLocks noChangeArrowheads="1"/>
          </p:cNvSpPr>
          <p:nvPr/>
        </p:nvSpPr>
        <p:spPr bwMode="auto">
          <a:xfrm>
            <a:off x="438150" y="3324225"/>
            <a:ext cx="360045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Different prices are charged for different quantities, or “blocks,” of the same good.  Here, there are three blocks, with corresponding prices </a:t>
            </a:r>
            <a:r>
              <a:rPr lang="en-US" sz="1600" i="1" dirty="0">
                <a:latin typeface="Arial" charset="0"/>
              </a:rPr>
              <a:t>P</a:t>
            </a:r>
            <a:r>
              <a:rPr lang="en-US" sz="1600" baseline="-25000" dirty="0">
                <a:latin typeface="Arial" charset="0"/>
              </a:rPr>
              <a:t>1</a:t>
            </a:r>
            <a:r>
              <a:rPr lang="en-US" sz="1600" dirty="0">
                <a:latin typeface="Arial" charset="0"/>
              </a:rPr>
              <a:t>, </a:t>
            </a:r>
            <a:r>
              <a:rPr lang="en-US" sz="1600" i="1" dirty="0">
                <a:latin typeface="Arial" charset="0"/>
              </a:rPr>
              <a:t>P</a:t>
            </a:r>
            <a:r>
              <a:rPr lang="en-US" sz="1600" baseline="-25000" dirty="0">
                <a:latin typeface="Arial" charset="0"/>
              </a:rPr>
              <a:t>2</a:t>
            </a:r>
            <a:r>
              <a:rPr lang="en-US" sz="1600" dirty="0">
                <a:latin typeface="Arial" charset="0"/>
              </a:rPr>
              <a:t>, and </a:t>
            </a:r>
            <a:r>
              <a:rPr lang="en-US" sz="1600" i="1" dirty="0">
                <a:latin typeface="Arial" charset="0"/>
              </a:rPr>
              <a:t>P</a:t>
            </a:r>
            <a:r>
              <a:rPr lang="en-US" sz="1600" baseline="-25000" dirty="0">
                <a:latin typeface="Arial" charset="0"/>
              </a:rPr>
              <a:t>3</a:t>
            </a:r>
            <a:r>
              <a:rPr lang="en-US" sz="1600" dirty="0">
                <a:latin typeface="Arial" charset="0"/>
              </a:rPr>
              <a:t>. </a:t>
            </a:r>
          </a:p>
          <a:p>
            <a:pPr>
              <a:spcBef>
                <a:spcPct val="20000"/>
              </a:spcBef>
              <a:buNone/>
            </a:pPr>
            <a:r>
              <a:rPr lang="en-US" sz="1600" dirty="0">
                <a:latin typeface="Arial" charset="0"/>
              </a:rPr>
              <a:t>There are also economies of scale, and average and marginal costs are declining.  Second-degree price discrimination can then make consumers better off by expanding output and lowering cost.</a:t>
            </a:r>
          </a:p>
        </p:txBody>
      </p:sp>
      <p:pic>
        <p:nvPicPr>
          <p:cNvPr id="33" name="Picture 2" descr="C:\Documents and Settings\Kyle M. Thiel\Desktop\Pindyck_7e\ppts\aparna_ppts\aparna_ppts\ch11\fig11.04\11.04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 descr="C:\Documents and Settings\Kyle M. Thiel\Desktop\Pindyck_7e\ppts\aparna_ppts\aparna_ppts\ch11\fig11.04\11.04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 descr="C:\Documents and Settings\Kyle M. Thiel\Desktop\Pindyck_7e\ppts\aparna_ppts\aparna_ppts\ch11\fig11.04\11.04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5" descr="C:\Documents and Settings\Kyle M. Thiel\Desktop\Pindyck_7e\ppts\aparna_ppts\aparna_ppts\ch11\fig11.04\11.04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6" descr="C:\Documents and Settings\Kyle M. Thiel\Desktop\Pindyck_7e\ppts\aparna_ppts\aparna_ppts\ch11\fig11.04\11.04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7" descr="C:\Documents and Settings\Kyle M. Thiel\Desktop\Pindyck_7e\ppts\aparna_ppts\aparna_ppts\ch11\fig11.04\11.04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8" descr="C:\Documents and Settings\Kyle M. Thiel\Desktop\Pindyck_7e\ppts\aparna_ppts\aparna_ppts\ch11\fig11.04\11.04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9" descr="C:\Documents and Settings\Kyle M. Thiel\Desktop\Pindyck_7e\ppts\aparna_ppts\aparna_ppts\ch11\fig11.04\11.04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10" descr="C:\Documents and Settings\Kyle M. Thiel\Desktop\Pindyck_7e\ppts\aparna_ppts\aparna_ppts\ch11\fig11.04\11.04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11" descr="C:\Documents and Settings\Kyle M. Thiel\Desktop\Pindyck_7e\ppts\aparna_ppts\aparna_ppts\ch11\fig11.04\11.04_10.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12" descr="C:\Documents and Settings\Kyle M. Thiel\Desktop\Pindyck_7e\ppts\aparna_ppts\aparna_ppts\ch11\fig11.04\11.04_11.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13" descr="C:\Documents and Settings\Kyle M. Thiel\Desktop\Pindyck_7e\ppts\aparna_ppts\aparna_ppts\ch11\fig11.04\11.04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114800" y="2514600"/>
            <a:ext cx="49530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9063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left)">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10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par>
                                <p:cTn id="30" presetID="22" presetClass="entr" presetSubtype="8"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wipe(left)">
                                      <p:cBhvr>
                                        <p:cTn id="36" dur="500"/>
                                        <p:tgtEl>
                                          <p:spTgt spid="33"/>
                                        </p:tgtEl>
                                      </p:cBhvr>
                                    </p:animEffect>
                                  </p:childTnLst>
                                </p:cTn>
                              </p:par>
                            </p:childTnLst>
                          </p:cTn>
                        </p:par>
                        <p:par>
                          <p:cTn id="37" fill="hold">
                            <p:stCondLst>
                              <p:cond delay="2500"/>
                            </p:stCondLst>
                            <p:childTnLst>
                              <p:par>
                                <p:cTn id="38" presetID="22" presetClass="entr" presetSubtype="1"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wipe(up)">
                                      <p:cBhvr>
                                        <p:cTn id="40" dur="1000"/>
                                        <p:tgtEl>
                                          <p:spTgt spid="35"/>
                                        </p:tgtEl>
                                      </p:cBhvr>
                                    </p:animEffect>
                                  </p:childTnLst>
                                </p:cTn>
                              </p:par>
                            </p:childTnLst>
                          </p:cTn>
                        </p:par>
                        <p:par>
                          <p:cTn id="41" fill="hold">
                            <p:stCondLst>
                              <p:cond delay="3500"/>
                            </p:stCondLst>
                            <p:childTnLst>
                              <p:par>
                                <p:cTn id="42" presetID="22" presetClass="entr" presetSubtype="1" fill="hold"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1000"/>
                                        <p:tgtEl>
                                          <p:spTgt spid="34"/>
                                        </p:tgtEl>
                                      </p:cBhvr>
                                    </p:animEffect>
                                  </p:childTnLst>
                                </p:cTn>
                              </p:par>
                            </p:childTnLst>
                          </p:cTn>
                        </p:par>
                        <p:par>
                          <p:cTn id="45" fill="hold">
                            <p:stCondLst>
                              <p:cond delay="4500"/>
                            </p:stCondLst>
                            <p:childTnLst>
                              <p:par>
                                <p:cTn id="46" presetID="22" presetClass="entr" presetSubtype="8" fill="hold" nodeType="after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wipe(left)">
                                      <p:cBhvr>
                                        <p:cTn id="48" dur="1000"/>
                                        <p:tgtEl>
                                          <p:spTgt spid="50"/>
                                        </p:tgtEl>
                                      </p:cBhvr>
                                    </p:animEffect>
                                  </p:childTnLst>
                                </p:cTn>
                              </p:par>
                            </p:childTnLst>
                          </p:cTn>
                        </p:par>
                        <p:par>
                          <p:cTn id="49" fill="hold">
                            <p:stCondLst>
                              <p:cond delay="5500"/>
                            </p:stCondLst>
                            <p:childTnLst>
                              <p:par>
                                <p:cTn id="50" presetID="22" presetClass="entr" presetSubtype="8" fill="hold"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left)">
                                      <p:cBhvr>
                                        <p:cTn id="52" dur="1000"/>
                                        <p:tgtEl>
                                          <p:spTgt spid="51"/>
                                        </p:tgtEl>
                                      </p:cBhvr>
                                    </p:animEffect>
                                  </p:childTnLst>
                                </p:cTn>
                              </p:par>
                            </p:childTnLst>
                          </p:cTn>
                        </p:par>
                        <p:par>
                          <p:cTn id="53" fill="hold">
                            <p:stCondLst>
                              <p:cond delay="6500"/>
                            </p:stCondLst>
                            <p:childTnLst>
                              <p:par>
                                <p:cTn id="54" presetID="22" presetClass="entr" presetSubtype="8"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1000"/>
                                        <p:tgtEl>
                                          <p:spTgt spid="52"/>
                                        </p:tgtEl>
                                      </p:cBhvr>
                                    </p:animEffect>
                                  </p:childTnLst>
                                </p:cTn>
                              </p:par>
                            </p:childTnLst>
                          </p:cTn>
                        </p:par>
                        <p:par>
                          <p:cTn id="57" fill="hold">
                            <p:stCondLst>
                              <p:cond delay="8000"/>
                            </p:stCondLst>
                            <p:childTnLst>
                              <p:par>
                                <p:cTn id="58" presetID="22" presetClass="entr" presetSubtype="8" fill="hold"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1000"/>
                                        <p:tgtEl>
                                          <p:spTgt spid="53"/>
                                        </p:tgtEl>
                                      </p:cBhvr>
                                    </p:animEffect>
                                  </p:childTnLst>
                                </p:cTn>
                              </p:par>
                            </p:childTnLst>
                          </p:cTn>
                        </p:par>
                        <p:par>
                          <p:cTn id="61" fill="hold">
                            <p:stCondLst>
                              <p:cond delay="9000"/>
                            </p:stCondLst>
                            <p:childTnLst>
                              <p:par>
                                <p:cTn id="62" presetID="22" presetClass="entr" presetSubtype="8" fill="hold"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1000"/>
                                        <p:tgtEl>
                                          <p:spTgt spid="54"/>
                                        </p:tgtEl>
                                      </p:cBhvr>
                                    </p:animEffect>
                                  </p:childTnLst>
                                </p:cTn>
                              </p:par>
                            </p:childTnLst>
                          </p:cTn>
                        </p:par>
                        <p:par>
                          <p:cTn id="65" fill="hold">
                            <p:stCondLst>
                              <p:cond delay="10000"/>
                            </p:stCondLst>
                            <p:childTnLst>
                              <p:par>
                                <p:cTn id="66" presetID="22" presetClass="entr" presetSubtype="8" fill="hold"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1000"/>
                                        <p:tgtEl>
                                          <p:spTgt spid="55"/>
                                        </p:tgtEl>
                                      </p:cBhvr>
                                    </p:animEffect>
                                  </p:childTnLst>
                                </p:cTn>
                              </p:par>
                            </p:childTnLst>
                          </p:cTn>
                        </p:par>
                        <p:par>
                          <p:cTn id="69" fill="hold">
                            <p:stCondLst>
                              <p:cond delay="11000"/>
                            </p:stCondLst>
                            <p:childTnLst>
                              <p:par>
                                <p:cTn id="70" presetID="22" presetClass="entr" presetSubtype="8"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left)">
                                      <p:cBhvr>
                                        <p:cTn id="72" dur="1000"/>
                                        <p:tgtEl>
                                          <p:spTgt spid="56"/>
                                        </p:tgtEl>
                                      </p:cBhvr>
                                    </p:animEffect>
                                  </p:childTnLst>
                                </p:cTn>
                              </p:par>
                            </p:childTnLst>
                          </p:cTn>
                        </p:par>
                        <p:par>
                          <p:cTn id="73" fill="hold">
                            <p:stCondLst>
                              <p:cond delay="12000"/>
                            </p:stCondLst>
                            <p:childTnLst>
                              <p:par>
                                <p:cTn id="74" presetID="22" presetClass="entr" presetSubtype="8" fill="hold" nodeType="after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left)">
                                      <p:cBhvr>
                                        <p:cTn id="76" dur="1000"/>
                                        <p:tgtEl>
                                          <p:spTgt spid="57"/>
                                        </p:tgtEl>
                                      </p:cBhvr>
                                    </p:animEffect>
                                  </p:childTnLst>
                                </p:cTn>
                              </p:par>
                            </p:childTnLst>
                          </p:cTn>
                        </p:par>
                        <p:par>
                          <p:cTn id="77" fill="hold">
                            <p:stCondLst>
                              <p:cond delay="13000"/>
                            </p:stCondLst>
                            <p:childTnLst>
                              <p:par>
                                <p:cTn id="78" presetID="22" presetClass="entr" presetSubtype="8" fill="hold" nodeType="afterEffect">
                                  <p:stCondLst>
                                    <p:cond delay="0"/>
                                  </p:stCondLst>
                                  <p:childTnLst>
                                    <p:set>
                                      <p:cBhvr>
                                        <p:cTn id="79" dur="1" fill="hold">
                                          <p:stCondLst>
                                            <p:cond delay="0"/>
                                          </p:stCondLst>
                                        </p:cTn>
                                        <p:tgtEl>
                                          <p:spTgt spid="58"/>
                                        </p:tgtEl>
                                        <p:attrNameLst>
                                          <p:attrName>style.visibility</p:attrName>
                                        </p:attrNameLst>
                                      </p:cBhvr>
                                      <p:to>
                                        <p:strVal val="visible"/>
                                      </p:to>
                                    </p:set>
                                    <p:animEffect transition="in" filter="wipe(left)">
                                      <p:cBhvr>
                                        <p:cTn id="80" dur="1000"/>
                                        <p:tgtEl>
                                          <p:spTgt spid="58"/>
                                        </p:tgtEl>
                                      </p:cBhvr>
                                    </p:animEffect>
                                  </p:childTnLst>
                                </p:cTn>
                              </p:par>
                            </p:childTnLst>
                          </p:cTn>
                        </p:par>
                        <p:par>
                          <p:cTn id="81" fill="hold">
                            <p:stCondLst>
                              <p:cond delay="14000"/>
                            </p:stCondLst>
                            <p:childTnLst>
                              <p:par>
                                <p:cTn id="82" presetID="22" presetClass="entr" presetSubtype="8" fill="hold" nodeType="afterEffect">
                                  <p:stCondLst>
                                    <p:cond delay="0"/>
                                  </p:stCondLst>
                                  <p:childTnLst>
                                    <p:set>
                                      <p:cBhvr>
                                        <p:cTn id="83" dur="1" fill="hold">
                                          <p:stCondLst>
                                            <p:cond delay="0"/>
                                          </p:stCondLst>
                                        </p:cTn>
                                        <p:tgtEl>
                                          <p:spTgt spid="32">
                                            <p:txEl>
                                              <p:pRg st="0" end="0"/>
                                            </p:txEl>
                                          </p:spTgt>
                                        </p:tgtEl>
                                        <p:attrNameLst>
                                          <p:attrName>style.visibility</p:attrName>
                                        </p:attrNameLst>
                                      </p:cBhvr>
                                      <p:to>
                                        <p:strVal val="visible"/>
                                      </p:to>
                                    </p:set>
                                    <p:animEffect transition="in" filter="wipe(left)">
                                      <p:cBhvr>
                                        <p:cTn id="84" dur="500"/>
                                        <p:tgtEl>
                                          <p:spTgt spid="32">
                                            <p:txEl>
                                              <p:pRg st="0" end="0"/>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8" fill="hold" nodeType="clickEffect">
                                  <p:stCondLst>
                                    <p:cond delay="0"/>
                                  </p:stCondLst>
                                  <p:childTnLst>
                                    <p:set>
                                      <p:cBhvr>
                                        <p:cTn id="88" dur="1" fill="hold">
                                          <p:stCondLst>
                                            <p:cond delay="0"/>
                                          </p:stCondLst>
                                        </p:cTn>
                                        <p:tgtEl>
                                          <p:spTgt spid="32">
                                            <p:txEl>
                                              <p:pRg st="1" end="1"/>
                                            </p:txEl>
                                          </p:spTgt>
                                        </p:tgtEl>
                                        <p:attrNameLst>
                                          <p:attrName>style.visibility</p:attrName>
                                        </p:attrNameLst>
                                      </p:cBhvr>
                                      <p:to>
                                        <p:strVal val="visible"/>
                                      </p:to>
                                    </p:set>
                                    <p:animEffect transition="in" filter="wipe(left)">
                                      <p:cBhvr>
                                        <p:cTn id="89" dur="500"/>
                                        <p:tgtEl>
                                          <p:spTgt spid="32">
                                            <p:txEl>
                                              <p:pRg st="1" end="1"/>
                                            </p:txEl>
                                          </p:spTgt>
                                        </p:tgtEl>
                                      </p:cBhvr>
                                    </p:animEffect>
                                  </p:childTnLst>
                                </p:cTn>
                              </p:par>
                            </p:childTnLst>
                          </p:cTn>
                        </p:par>
                        <p:par>
                          <p:cTn id="90" fill="hold">
                            <p:stCondLst>
                              <p:cond delay="500"/>
                            </p:stCondLst>
                            <p:childTnLst>
                              <p:par>
                                <p:cTn id="91" presetID="22" presetClass="entr" presetSubtype="2" fill="hold" nodeType="after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wipe(right)">
                                      <p:cBhvr>
                                        <p:cTn id="9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build="p"/>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90"/>
          <p:cNvSpPr txBox="1">
            <a:spLocks noChangeArrowheads="1"/>
          </p:cNvSpPr>
          <p:nvPr/>
        </p:nvSpPr>
        <p:spPr>
          <a:xfrm>
            <a:off x="457200" y="0"/>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solidFill>
                  <a:srgbClr val="950057"/>
                </a:solidFill>
              </a:rPr>
              <a:t>Third-Degree </a:t>
            </a:r>
            <a:r>
              <a:rPr lang="en-US" sz="2000" b="1" kern="0" dirty="0">
                <a:solidFill>
                  <a:srgbClr val="950057"/>
                </a:solidFill>
              </a:rPr>
              <a:t>Price Discrimination</a:t>
            </a:r>
          </a:p>
        </p:txBody>
      </p:sp>
      <p:sp>
        <p:nvSpPr>
          <p:cNvPr id="30" name="Text Box 91"/>
          <p:cNvSpPr txBox="1">
            <a:spLocks noChangeArrowheads="1"/>
          </p:cNvSpPr>
          <p:nvPr/>
        </p:nvSpPr>
        <p:spPr bwMode="auto">
          <a:xfrm>
            <a:off x="476250" y="981670"/>
            <a:ext cx="737519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057400" algn="l"/>
                <a:tab pos="41148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third-degree price discrimination	</a:t>
            </a:r>
            <a:r>
              <a:rPr lang="en-US" dirty="0">
                <a:solidFill>
                  <a:srgbClr val="2A5CAA"/>
                </a:solidFill>
                <a:latin typeface="Arial" charset="0"/>
              </a:rPr>
              <a:t>Practice of dividing consumers into two or more groups with separate demand curves and charging different prices to each </a:t>
            </a:r>
            <a:r>
              <a:rPr lang="en-US" dirty="0" smtClean="0">
                <a:solidFill>
                  <a:srgbClr val="2A5CAA"/>
                </a:solidFill>
                <a:latin typeface="Arial" charset="0"/>
              </a:rPr>
              <a:t>group.</a:t>
            </a:r>
            <a:endParaRPr lang="en-US" dirty="0">
              <a:solidFill>
                <a:srgbClr val="2A5CAA"/>
              </a:solidFill>
              <a:latin typeface="Arial" charset="0"/>
            </a:endParaRPr>
          </a:p>
        </p:txBody>
      </p:sp>
      <p:sp>
        <p:nvSpPr>
          <p:cNvPr id="36" name="Rectangle 52"/>
          <p:cNvSpPr txBox="1">
            <a:spLocks noChangeArrowheads="1"/>
          </p:cNvSpPr>
          <p:nvPr/>
        </p:nvSpPr>
        <p:spPr bwMode="auto">
          <a:xfrm>
            <a:off x="438150" y="2209800"/>
            <a:ext cx="5029200"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CREATING CONSUMER GROUPS</a:t>
            </a:r>
            <a:endParaRPr lang="en-US" b="1" kern="0" dirty="0">
              <a:solidFill>
                <a:srgbClr val="0066B3"/>
              </a:solidFill>
              <a:latin typeface="+mn-lt"/>
            </a:endParaRPr>
          </a:p>
        </p:txBody>
      </p:sp>
      <p:sp>
        <p:nvSpPr>
          <p:cNvPr id="37" name="Rectangle 36"/>
          <p:cNvSpPr/>
          <p:nvPr/>
        </p:nvSpPr>
        <p:spPr>
          <a:xfrm>
            <a:off x="438150" y="2667000"/>
            <a:ext cx="8248650" cy="2585323"/>
          </a:xfrm>
          <a:prstGeom prst="rect">
            <a:avLst/>
          </a:prstGeom>
        </p:spPr>
        <p:txBody>
          <a:bodyPr wrap="square">
            <a:spAutoFit/>
          </a:bodyPr>
          <a:lstStyle/>
          <a:p>
            <a:pPr>
              <a:buNone/>
            </a:pPr>
            <a:r>
              <a:rPr lang="en-US" dirty="0">
                <a:latin typeface="Arial" charset="0"/>
              </a:rPr>
              <a:t>If third-degree price discrimination is feasible, how should the firm decide what price to charge each group of </a:t>
            </a:r>
            <a:r>
              <a:rPr lang="en-US" dirty="0" smtClean="0">
                <a:latin typeface="Arial" charset="0"/>
              </a:rPr>
              <a:t>consumers?</a:t>
            </a:r>
          </a:p>
          <a:p>
            <a:pPr>
              <a:buNone/>
            </a:pPr>
            <a:endParaRPr lang="en-US" dirty="0" smtClean="0">
              <a:latin typeface="Arial" charset="0"/>
            </a:endParaRPr>
          </a:p>
          <a:p>
            <a:pPr marL="457200" indent="-457200">
              <a:buFont typeface="+mj-lt"/>
              <a:buAutoNum type="arabicPeriod"/>
            </a:pPr>
            <a:r>
              <a:rPr lang="en-US" b="1" dirty="0" smtClean="0">
                <a:latin typeface="Arial" charset="0"/>
              </a:rPr>
              <a:t> </a:t>
            </a:r>
            <a:r>
              <a:rPr lang="en-US" dirty="0" smtClean="0">
                <a:latin typeface="Arial" charset="0"/>
              </a:rPr>
              <a:t>We </a:t>
            </a:r>
            <a:r>
              <a:rPr lang="en-US" dirty="0">
                <a:latin typeface="Arial" charset="0"/>
              </a:rPr>
              <a:t>know that however much is produced, total output should be divided  </a:t>
            </a:r>
            <a:r>
              <a:rPr lang="en-US" dirty="0" smtClean="0">
                <a:latin typeface="Arial" charset="0"/>
              </a:rPr>
              <a:t/>
            </a:r>
            <a:br>
              <a:rPr lang="en-US" dirty="0" smtClean="0">
                <a:latin typeface="Arial" charset="0"/>
              </a:rPr>
            </a:br>
            <a:r>
              <a:rPr lang="en-US" dirty="0" smtClean="0">
                <a:latin typeface="Arial" charset="0"/>
              </a:rPr>
              <a:t> between </a:t>
            </a:r>
            <a:r>
              <a:rPr lang="en-US" dirty="0">
                <a:latin typeface="Arial" charset="0"/>
              </a:rPr>
              <a:t>the groups of customers so that marginal revenues for each </a:t>
            </a:r>
            <a:r>
              <a:rPr lang="en-US" dirty="0" smtClean="0">
                <a:latin typeface="Arial" charset="0"/>
              </a:rPr>
              <a:t/>
            </a:r>
            <a:br>
              <a:rPr lang="en-US" dirty="0" smtClean="0">
                <a:latin typeface="Arial" charset="0"/>
              </a:rPr>
            </a:br>
            <a:r>
              <a:rPr lang="en-US" dirty="0" smtClean="0">
                <a:latin typeface="Arial" charset="0"/>
              </a:rPr>
              <a:t> group </a:t>
            </a:r>
            <a:r>
              <a:rPr lang="en-US" dirty="0">
                <a:latin typeface="Arial" charset="0"/>
              </a:rPr>
              <a:t>are </a:t>
            </a:r>
            <a:r>
              <a:rPr lang="en-US" dirty="0" smtClean="0">
                <a:latin typeface="Arial" charset="0"/>
              </a:rPr>
              <a:t>equal.</a:t>
            </a:r>
          </a:p>
          <a:p>
            <a:pPr marL="228600" indent="-228600">
              <a:buFont typeface="+mj-lt"/>
              <a:buAutoNum type="arabicPeriod"/>
            </a:pPr>
            <a:endParaRPr lang="en-US" dirty="0" smtClean="0">
              <a:latin typeface="Arial" charset="0"/>
            </a:endParaRPr>
          </a:p>
          <a:p>
            <a:pPr marL="342900" indent="-342900">
              <a:buFont typeface="+mj-lt"/>
              <a:buAutoNum type="arabicPeriod"/>
            </a:pPr>
            <a:r>
              <a:rPr lang="en-US" b="1" dirty="0" smtClean="0">
                <a:latin typeface="Arial" charset="0"/>
              </a:rPr>
              <a:t>  </a:t>
            </a:r>
            <a:r>
              <a:rPr lang="en-US" dirty="0" smtClean="0">
                <a:latin typeface="Arial" charset="0"/>
              </a:rPr>
              <a:t>We </a:t>
            </a:r>
            <a:r>
              <a:rPr lang="en-US" dirty="0">
                <a:latin typeface="Arial" charset="0"/>
              </a:rPr>
              <a:t>know that </a:t>
            </a:r>
            <a:r>
              <a:rPr lang="en-US" i="1" dirty="0">
                <a:latin typeface="Arial" charset="0"/>
              </a:rPr>
              <a:t>total</a:t>
            </a:r>
            <a:r>
              <a:rPr lang="en-US" dirty="0">
                <a:latin typeface="Arial" charset="0"/>
              </a:rPr>
              <a:t> output must be such that the marginal revenue for </a:t>
            </a:r>
            <a:r>
              <a:rPr lang="en-US" dirty="0" smtClean="0">
                <a:latin typeface="Arial" charset="0"/>
              </a:rPr>
              <a:t>each</a:t>
            </a:r>
            <a:br>
              <a:rPr lang="en-US" dirty="0" smtClean="0">
                <a:latin typeface="Arial" charset="0"/>
              </a:rPr>
            </a:br>
            <a:r>
              <a:rPr lang="en-US" dirty="0" smtClean="0">
                <a:latin typeface="Arial" charset="0"/>
              </a:rPr>
              <a:t>  </a:t>
            </a:r>
            <a:r>
              <a:rPr lang="en-US" dirty="0">
                <a:latin typeface="Arial" charset="0"/>
              </a:rPr>
              <a:t>group of consumers is equal to the marginal cost of production.</a:t>
            </a:r>
          </a:p>
        </p:txBody>
      </p:sp>
    </p:spTree>
    <p:extLst>
      <p:ext uri="{BB962C8B-B14F-4D97-AF65-F5344CB8AC3E}">
        <p14:creationId xmlns:p14="http://schemas.microsoft.com/office/powerpoint/2010/main" val="21643932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wipe(left)">
                                      <p:cBhvr>
                                        <p:cTn id="16" dur="500"/>
                                        <p:tgtEl>
                                          <p:spTgt spid="36"/>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7">
                                            <p:txEl>
                                              <p:pRg st="2" end="2"/>
                                            </p:txEl>
                                          </p:spTgt>
                                        </p:tgtEl>
                                        <p:attrNameLst>
                                          <p:attrName>style.visibility</p:attrName>
                                        </p:attrNameLst>
                                      </p:cBhvr>
                                      <p:to>
                                        <p:strVal val="visible"/>
                                      </p:to>
                                    </p:set>
                                    <p:animEffect transition="in" filter="wipe(left)">
                                      <p:cBhvr>
                                        <p:cTn id="24" dur="500"/>
                                        <p:tgtEl>
                                          <p:spTgt spid="3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37">
                                            <p:txEl>
                                              <p:pRg st="4" end="4"/>
                                            </p:txEl>
                                          </p:spTgt>
                                        </p:tgtEl>
                                        <p:attrNameLst>
                                          <p:attrName>style.visibility</p:attrName>
                                        </p:attrNameLst>
                                      </p:cBhvr>
                                      <p:to>
                                        <p:strVal val="visible"/>
                                      </p:to>
                                    </p:set>
                                    <p:animEffect transition="in" filter="wipe(left)">
                                      <p:cBhvr>
                                        <p:cTn id="29" dur="500"/>
                                        <p:tgtEl>
                                          <p:spTgt spid="3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p:bldP spid="36" grpId="0"/>
      <p:bldP spid="37" grpId="0" uiExpand="1" build="p"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6" name="Rectangle 52"/>
          <p:cNvSpPr txBox="1">
            <a:spLocks noChangeArrowheads="1"/>
          </p:cNvSpPr>
          <p:nvPr/>
        </p:nvSpPr>
        <p:spPr bwMode="auto">
          <a:xfrm>
            <a:off x="438150" y="4800600"/>
            <a:ext cx="5029200" cy="381000"/>
          </a:xfrm>
          <a:prstGeom prst="rect">
            <a:avLst/>
          </a:prstGeom>
          <a:noFill/>
          <a:ln w="9525">
            <a:noFill/>
            <a:miter lim="800000"/>
            <a:headEnd/>
            <a:tailEnd/>
          </a:ln>
        </p:spPr>
        <p:txBody>
          <a:bodyPr/>
          <a:lstStyle/>
          <a:p>
            <a:pPr>
              <a:spcBef>
                <a:spcPct val="20000"/>
              </a:spcBef>
              <a:buNone/>
              <a:defRPr/>
            </a:pPr>
            <a:r>
              <a:rPr lang="en-US" b="1" kern="0" dirty="0" smtClean="0">
                <a:solidFill>
                  <a:srgbClr val="0066B3"/>
                </a:solidFill>
                <a:latin typeface="+mn-lt"/>
              </a:rPr>
              <a:t>DETERMINING RELATIVE PRICES</a:t>
            </a:r>
            <a:endParaRPr lang="en-US" b="1" kern="0" dirty="0">
              <a:solidFill>
                <a:srgbClr val="0066B3"/>
              </a:solidFill>
              <a:latin typeface="+mn-lt"/>
            </a:endParaRPr>
          </a:p>
        </p:txBody>
      </p:sp>
      <mc:AlternateContent xmlns:mc="http://schemas.openxmlformats.org/markup-compatibility/2006" xmlns:a14="http://schemas.microsoft.com/office/drawing/2010/main">
        <mc:Choice Requires="a14">
          <p:sp>
            <p:nvSpPr>
              <p:cNvPr id="2" name="TextBox 1"/>
              <p:cNvSpPr txBox="1"/>
              <p:nvPr/>
            </p:nvSpPr>
            <p:spPr>
              <a:xfrm>
                <a:off x="3124200" y="1828800"/>
                <a:ext cx="290335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𝜋</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1</m:t>
                          </m:r>
                        </m:sub>
                      </m:sSub>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2</m:t>
                          </m:r>
                        </m:sub>
                      </m:sSub>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r>
                        <a:rPr lang="en-US" b="0" i="1" smtClean="0">
                          <a:latin typeface="Cambria Math"/>
                          <a:ea typeface="Cambria Math"/>
                        </a:rPr>
                        <m:t>−</m:t>
                      </m:r>
                      <m:r>
                        <a:rPr lang="en-US" b="0" i="1" smtClean="0">
                          <a:latin typeface="Cambria Math"/>
                          <a:ea typeface="Cambria Math"/>
                        </a:rPr>
                        <m:t>𝐶</m:t>
                      </m:r>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𝑇</m:t>
                              </m:r>
                            </m:sub>
                          </m:sSub>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124200" y="1828800"/>
                <a:ext cx="2903359" cy="369332"/>
              </a:xfrm>
              <a:prstGeom prst="rect">
                <a:avLst/>
              </a:prstGeom>
              <a:blipFill rotWithShape="1">
                <a:blip r:embed="rId4"/>
                <a:stretch>
                  <a:fillRect b="-81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426358" y="2362200"/>
                <a:ext cx="2824684" cy="675185"/>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i="1" smtClean="0">
                              <a:latin typeface="Cambria Math"/>
                              <a:ea typeface="Cambria Math"/>
                            </a:rPr>
                            <m:t>∆</m:t>
                          </m:r>
                          <m:r>
                            <a:rPr lang="en-US" i="1" smtClean="0">
                              <a:latin typeface="Cambria Math"/>
                              <a:ea typeface="Cambria Math"/>
                            </a:rPr>
                            <m:t>𝜋</m:t>
                          </m:r>
                        </m:num>
                        <m:den>
                          <m:r>
                            <a:rPr lang="en-US" i="1" smtClean="0">
                              <a:latin typeface="Cambria Math"/>
                              <a:ea typeface="Cambria Math"/>
                            </a:rPr>
                            <m:t>∆</m:t>
                          </m:r>
                          <m:sSub>
                            <m:sSubPr>
                              <m:ctrlPr>
                                <a:rPr lang="en-US"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1</m:t>
                                  </m:r>
                                </m:sub>
                              </m:sSub>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e>
                          </m:d>
                        </m:num>
                        <m:den>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𝐶</m:t>
                          </m:r>
                        </m:num>
                        <m:den>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den>
                      </m:f>
                      <m:r>
                        <a:rPr lang="en-US" b="0" i="1" smtClean="0">
                          <a:latin typeface="Cambria Math"/>
                        </a:rPr>
                        <m:t>=0</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426358" y="2362200"/>
                <a:ext cx="2824684" cy="675185"/>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4101470" y="3200400"/>
                <a:ext cx="133158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MR</m:t>
                          </m:r>
                        </m:e>
                        <m:sub>
                          <m:r>
                            <a:rPr lang="en-US" b="0" i="1" smtClean="0">
                              <a:latin typeface="Cambria Math"/>
                            </a:rPr>
                            <m:t>1</m:t>
                          </m:r>
                        </m:sub>
                      </m:sSub>
                      <m:r>
                        <a:rPr lang="en-US" b="0" i="1" smtClean="0">
                          <a:latin typeface="Cambria Math"/>
                        </a:rPr>
                        <m:t>=</m:t>
                      </m:r>
                      <m:r>
                        <m:rPr>
                          <m:nor/>
                        </m:rPr>
                        <a:rPr lang="en-US" b="0" i="0" smtClean="0">
                          <a:latin typeface="Cambria Math"/>
                        </a:rPr>
                        <m:t>MC</m:t>
                      </m:r>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4101470" y="3200400"/>
                <a:ext cx="1331583" cy="369332"/>
              </a:xfrm>
              <a:prstGeom prst="rect">
                <a:avLst/>
              </a:prstGeom>
              <a:blipFill rotWithShape="1">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4113396" y="3669268"/>
                <a:ext cx="130772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MR</m:t>
                          </m:r>
                        </m:e>
                        <m:sub>
                          <m:r>
                            <a:rPr lang="en-US" b="0" i="1" smtClean="0">
                              <a:latin typeface="Cambria Math"/>
                            </a:rPr>
                            <m:t>2</m:t>
                          </m:r>
                        </m:sub>
                      </m:sSub>
                      <m:r>
                        <a:rPr lang="en-US" b="0" i="1" smtClean="0">
                          <a:latin typeface="Cambria Math"/>
                        </a:rPr>
                        <m:t>=</m:t>
                      </m:r>
                      <m:r>
                        <m:rPr>
                          <m:nor/>
                        </m:rPr>
                        <a:rPr lang="en-US" b="0" i="0" smtClean="0">
                          <a:latin typeface="Cambria Math"/>
                        </a:rPr>
                        <m:t>MC</m:t>
                      </m:r>
                    </m:oMath>
                  </m:oMathPara>
                </a14:m>
                <a:endParaRPr lang="en-US" dirty="0"/>
              </a:p>
            </p:txBody>
          </p:sp>
        </mc:Choice>
        <mc:Fallback xmlns="">
          <p:sp>
            <p:nvSpPr>
              <p:cNvPr id="18" name="TextBox 17"/>
              <p:cNvSpPr txBox="1">
                <a:spLocks noRot="1" noChangeAspect="1" noMove="1" noResize="1" noEditPoints="1" noAdjustHandles="1" noChangeArrowheads="1" noChangeShapeType="1" noTextEdit="1"/>
              </p:cNvSpPr>
              <p:nvPr/>
            </p:nvSpPr>
            <p:spPr>
              <a:xfrm>
                <a:off x="4113396" y="3669268"/>
                <a:ext cx="1307729" cy="369332"/>
              </a:xfrm>
              <a:prstGeom prst="rect">
                <a:avLst/>
              </a:prstGeom>
              <a:blipFill rotWithShape="1">
                <a:blip r:embed="rId7"/>
                <a:stretch>
                  <a:fillRect/>
                </a:stretch>
              </a:blipFill>
            </p:spPr>
            <p:txBody>
              <a:bodyPr/>
              <a:lstStyle/>
              <a:p>
                <a:r>
                  <a:rPr lang="en-US">
                    <a:noFill/>
                  </a:rPr>
                  <a:t> </a:t>
                </a:r>
              </a:p>
            </p:txBody>
          </p:sp>
        </mc:Fallback>
      </mc:AlternateContent>
      <p:grpSp>
        <p:nvGrpSpPr>
          <p:cNvPr id="9" name="Group 8"/>
          <p:cNvGrpSpPr/>
          <p:nvPr/>
        </p:nvGrpSpPr>
        <p:grpSpPr>
          <a:xfrm>
            <a:off x="1524000" y="4179888"/>
            <a:ext cx="6629400" cy="468312"/>
            <a:chOff x="1524000" y="3583937"/>
            <a:chExt cx="6629400" cy="468312"/>
          </a:xfrm>
        </p:grpSpPr>
        <p:sp>
          <p:nvSpPr>
            <p:cNvPr id="56" name="Rectangle 55"/>
            <p:cNvSpPr/>
            <p:nvPr/>
          </p:nvSpPr>
          <p:spPr bwMode="auto">
            <a:xfrm>
              <a:off x="1524000" y="3583937"/>
              <a:ext cx="6629400" cy="468312"/>
            </a:xfrm>
            <a:prstGeom prst="rect">
              <a:avLst/>
            </a:prstGeom>
            <a:ln>
              <a:solidFill>
                <a:srgbClr val="D5791A"/>
              </a:solidFill>
            </a:ln>
          </p:spPr>
          <p:txBody>
            <a:bodyPr>
              <a:spAutoFit/>
            </a:bodyPr>
            <a:lstStyle/>
            <a:p>
              <a:pPr algn="r"/>
              <a:r>
                <a:rPr lang="en-US" sz="300" dirty="0">
                  <a:latin typeface="Arial" charset="0"/>
                </a:rPr>
                <a:t/>
              </a:r>
              <a:br>
                <a:rPr lang="en-US" sz="300" dirty="0">
                  <a:latin typeface="Arial" charset="0"/>
                </a:rPr>
              </a:br>
              <a:r>
                <a:rPr lang="en-US" b="1" dirty="0">
                  <a:latin typeface="Arial" charset="0"/>
                </a:rPr>
                <a:t>(11.1)</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19" name="TextBox 18"/>
                <p:cNvSpPr txBox="1"/>
                <p:nvPr/>
              </p:nvSpPr>
              <p:spPr>
                <a:xfrm>
                  <a:off x="3812810" y="3632736"/>
                  <a:ext cx="205178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MR</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m:rPr>
                                <m:nor/>
                              </m:rPr>
                              <a:rPr lang="en-US" b="0" i="0" smtClean="0">
                                <a:latin typeface="Cambria Math"/>
                              </a:rPr>
                              <m:t>MR</m:t>
                            </m:r>
                          </m:e>
                          <m:sub>
                            <m:r>
                              <a:rPr lang="en-US" b="0" i="1" smtClean="0">
                                <a:latin typeface="Cambria Math"/>
                              </a:rPr>
                              <m:t>2</m:t>
                            </m:r>
                          </m:sub>
                        </m:sSub>
                        <m:r>
                          <a:rPr lang="en-US" b="0" i="1" smtClean="0">
                            <a:latin typeface="Cambria Math"/>
                          </a:rPr>
                          <m:t>=</m:t>
                        </m:r>
                        <m:r>
                          <m:rPr>
                            <m:nor/>
                          </m:rPr>
                          <a:rPr lang="en-US" b="0" i="0" smtClean="0">
                            <a:latin typeface="Cambria Math"/>
                          </a:rPr>
                          <m:t>MC</m:t>
                        </m:r>
                      </m:oMath>
                    </m:oMathPara>
                  </a14:m>
                  <a:endParaRPr lang="en-US" dirty="0"/>
                </a:p>
              </p:txBody>
            </p:sp>
          </mc:Choice>
          <mc:Fallback xmlns="">
            <p:sp>
              <p:nvSpPr>
                <p:cNvPr id="19" name="TextBox 18"/>
                <p:cNvSpPr txBox="1">
                  <a:spLocks noRot="1" noChangeAspect="1" noMove="1" noResize="1" noEditPoints="1" noAdjustHandles="1" noChangeArrowheads="1" noChangeShapeType="1" noTextEdit="1"/>
                </p:cNvSpPr>
                <p:nvPr/>
              </p:nvSpPr>
              <p:spPr>
                <a:xfrm>
                  <a:off x="3812810" y="3632736"/>
                  <a:ext cx="2051780" cy="369332"/>
                </a:xfrm>
                <a:prstGeom prst="rect">
                  <a:avLst/>
                </a:prstGeom>
                <a:blipFill rotWithShape="1">
                  <a:blip r:embed="rId8"/>
                  <a:stretch>
                    <a:fillRect/>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5" name="TextBox 4"/>
              <p:cNvSpPr txBox="1"/>
              <p:nvPr/>
            </p:nvSpPr>
            <p:spPr>
              <a:xfrm>
                <a:off x="3501290" y="5193268"/>
                <a:ext cx="214917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𝑀𝑅</m:t>
                      </m:r>
                      <m:r>
                        <a:rPr lang="en-US" b="0" i="1" smtClean="0">
                          <a:latin typeface="Cambria Math"/>
                        </a:rPr>
                        <m:t>=</m:t>
                      </m:r>
                      <m:r>
                        <a:rPr lang="en-US" b="0" i="1" smtClean="0">
                          <a:latin typeface="Cambria Math"/>
                        </a:rPr>
                        <m:t>𝑃</m:t>
                      </m:r>
                      <m:d>
                        <m:dPr>
                          <m:ctrlPr>
                            <a:rPr lang="en-US" b="0" i="1" smtClean="0">
                              <a:latin typeface="Cambria Math"/>
                            </a:rPr>
                          </m:ctrlPr>
                        </m:dPr>
                        <m:e>
                          <m:r>
                            <a:rPr lang="en-US" b="0" i="1" smtClean="0">
                              <a:latin typeface="Cambria Math"/>
                            </a:rPr>
                            <m:t>1+</m:t>
                          </m:r>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𝑑</m:t>
                                  </m:r>
                                </m:sub>
                              </m:sSub>
                            </m:den>
                          </m:f>
                        </m:e>
                      </m:d>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3501290" y="5193268"/>
                <a:ext cx="2149178" cy="369332"/>
              </a:xfrm>
              <a:prstGeom prst="rect">
                <a:avLst/>
              </a:prstGeom>
              <a:blipFill rotWithShape="1">
                <a:blip r:embed="rId9"/>
                <a:stretch>
                  <a:fillRect t="-116393" r="-11898" b="-175410"/>
                </a:stretch>
              </a:blipFill>
            </p:spPr>
            <p:txBody>
              <a:bodyPr/>
              <a:lstStyle/>
              <a:p>
                <a:r>
                  <a:rPr lang="en-US">
                    <a:noFill/>
                  </a:rPr>
                  <a:t> </a:t>
                </a:r>
              </a:p>
            </p:txBody>
          </p:sp>
        </mc:Fallback>
      </mc:AlternateContent>
      <p:grpSp>
        <p:nvGrpSpPr>
          <p:cNvPr id="10" name="Group 9"/>
          <p:cNvGrpSpPr/>
          <p:nvPr/>
        </p:nvGrpSpPr>
        <p:grpSpPr>
          <a:xfrm>
            <a:off x="1524000" y="5638800"/>
            <a:ext cx="6629400" cy="800100"/>
            <a:chOff x="1524000" y="5638800"/>
            <a:chExt cx="6629400" cy="800100"/>
          </a:xfrm>
        </p:grpSpPr>
        <p:sp>
          <p:nvSpPr>
            <p:cNvPr id="15" name="Rectangle 14"/>
            <p:cNvSpPr/>
            <p:nvPr/>
          </p:nvSpPr>
          <p:spPr bwMode="auto">
            <a:xfrm>
              <a:off x="1524000" y="5638800"/>
              <a:ext cx="6629400" cy="800100"/>
            </a:xfrm>
            <a:prstGeom prst="rect">
              <a:avLst/>
            </a:prstGeom>
            <a:ln>
              <a:solidFill>
                <a:srgbClr val="D5791A"/>
              </a:solidFill>
            </a:ln>
          </p:spPr>
          <p:txBody>
            <a:bodyPr>
              <a:spAutoFit/>
            </a:bodyPr>
            <a:lstStyle/>
            <a:p>
              <a:pPr algn="r">
                <a:buNone/>
              </a:pPr>
              <a:endParaRPr lang="en-US" sz="1400" dirty="0">
                <a:latin typeface="Arial" charset="0"/>
              </a:endParaRPr>
            </a:p>
            <a:p>
              <a:pPr algn="r">
                <a:buNone/>
              </a:pPr>
              <a:r>
                <a:rPr lang="en-US" b="1" dirty="0">
                  <a:latin typeface="Arial" charset="0"/>
                </a:rPr>
                <a:t>(11.2)</a:t>
              </a:r>
              <a:endParaRPr lang="en-US" sz="1400" b="1" dirty="0">
                <a:latin typeface="Arial" charset="0"/>
              </a:endParaRPr>
            </a:p>
            <a:p>
              <a:pPr algn="r">
                <a:buNone/>
              </a:pPr>
              <a:endParaRPr lang="en-US" sz="1400" dirty="0">
                <a:latin typeface="Arial" charset="0"/>
              </a:endParaRPr>
            </a:p>
          </p:txBody>
        </p:sp>
        <mc:AlternateContent xmlns:mc="http://schemas.openxmlformats.org/markup-compatibility/2006" xmlns:a14="http://schemas.microsoft.com/office/drawing/2010/main">
          <mc:Choice Requires="a14">
            <p:sp>
              <p:nvSpPr>
                <p:cNvPr id="7" name="TextBox 6"/>
                <p:cNvSpPr txBox="1"/>
                <p:nvPr/>
              </p:nvSpPr>
              <p:spPr>
                <a:xfrm>
                  <a:off x="3837391" y="5714464"/>
                  <a:ext cx="1859740" cy="675185"/>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sSub>
                              <m:sSubPr>
                                <m:ctrlPr>
                                  <a:rPr lang="en-US" i="1" smtClean="0">
                                    <a:latin typeface="Cambria Math"/>
                                  </a:rPr>
                                </m:ctrlPr>
                              </m:sSubPr>
                              <m:e>
                                <m:r>
                                  <a:rPr lang="en-US" b="0" i="1" smtClean="0">
                                    <a:latin typeface="Cambria Math"/>
                                  </a:rPr>
                                  <m:t>𝑃</m:t>
                                </m:r>
                              </m:e>
                              <m:sub>
                                <m:r>
                                  <a:rPr lang="en-US" b="0" i="1" smtClean="0">
                                    <a:latin typeface="Cambria Math"/>
                                  </a:rPr>
                                  <m:t>1</m:t>
                                </m:r>
                              </m:sub>
                            </m:sSub>
                          </m:num>
                          <m:den>
                            <m:sSub>
                              <m:sSubPr>
                                <m:ctrlPr>
                                  <a:rPr lang="en-US" i="1" smtClean="0">
                                    <a:latin typeface="Cambria Math"/>
                                  </a:rPr>
                                </m:ctrlPr>
                              </m:sSubPr>
                              <m:e>
                                <m:r>
                                  <a:rPr lang="en-US" b="0" i="1" smtClean="0">
                                    <a:latin typeface="Cambria Math"/>
                                  </a:rPr>
                                  <m:t>𝑃</m:t>
                                </m:r>
                              </m:e>
                              <m:sub>
                                <m:r>
                                  <a:rPr lang="en-US" b="0" i="1" smtClean="0">
                                    <a:latin typeface="Cambria Math"/>
                                  </a:rPr>
                                  <m:t>2</m:t>
                                </m:r>
                              </m:sub>
                            </m:sSub>
                          </m:den>
                        </m:f>
                        <m:r>
                          <a:rPr lang="en-US" b="0" i="1" smtClean="0">
                            <a:latin typeface="Cambria Math"/>
                          </a:rPr>
                          <m:t>=</m:t>
                        </m:r>
                        <m:f>
                          <m:fPr>
                            <m:ctrlPr>
                              <a:rPr lang="en-US" b="0" i="1" smtClean="0">
                                <a:latin typeface="Cambria Math"/>
                              </a:rPr>
                            </m:ctrlPr>
                          </m:fPr>
                          <m:num>
                            <m:d>
                              <m:dPr>
                                <m:ctrlPr>
                                  <a:rPr lang="en-US" b="0" i="1" smtClean="0">
                                    <a:latin typeface="Cambria Math"/>
                                  </a:rPr>
                                </m:ctrlPr>
                              </m:dPr>
                              <m:e>
                                <m:r>
                                  <a:rPr lang="en-US" b="0" i="1" smtClean="0">
                                    <a:latin typeface="Cambria Math"/>
                                  </a:rPr>
                                  <m:t>1+</m:t>
                                </m:r>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2</m:t>
                                        </m:r>
                                      </m:sub>
                                    </m:sSub>
                                  </m:den>
                                </m:f>
                              </m:e>
                            </m:d>
                          </m:num>
                          <m:den>
                            <m:d>
                              <m:dPr>
                                <m:ctrlPr>
                                  <a:rPr lang="en-US" b="0" i="1" smtClean="0">
                                    <a:latin typeface="Cambria Math"/>
                                  </a:rPr>
                                </m:ctrlPr>
                              </m:dPr>
                              <m:e>
                                <m:r>
                                  <a:rPr lang="en-US" b="0" i="1" smtClean="0">
                                    <a:latin typeface="Cambria Math"/>
                                  </a:rPr>
                                  <m:t>1+</m:t>
                                </m:r>
                                <m:f>
                                  <m:fPr>
                                    <m:type m:val="lin"/>
                                    <m:ctrlPr>
                                      <a:rPr lang="en-US" b="0" i="1" smtClean="0">
                                        <a:latin typeface="Cambria Math"/>
                                      </a:rPr>
                                    </m:ctrlPr>
                                  </m:fPr>
                                  <m:num>
                                    <m:r>
                                      <a:rPr lang="en-US" b="0" i="1" smtClean="0">
                                        <a:latin typeface="Cambria Math"/>
                                      </a:rPr>
                                      <m:t>1</m:t>
                                    </m:r>
                                  </m:num>
                                  <m:den>
                                    <m:sSub>
                                      <m:sSubPr>
                                        <m:ctrlPr>
                                          <a:rPr lang="en-US" b="0" i="1" smtClean="0">
                                            <a:latin typeface="Cambria Math"/>
                                          </a:rPr>
                                        </m:ctrlPr>
                                      </m:sSubPr>
                                      <m:e>
                                        <m:r>
                                          <a:rPr lang="en-US" b="0" i="1" smtClean="0">
                                            <a:latin typeface="Cambria Math"/>
                                          </a:rPr>
                                          <m:t>𝐸</m:t>
                                        </m:r>
                                      </m:e>
                                      <m:sub>
                                        <m:r>
                                          <a:rPr lang="en-US" b="0" i="1" smtClean="0">
                                            <a:latin typeface="Cambria Math"/>
                                          </a:rPr>
                                          <m:t>1</m:t>
                                        </m:r>
                                      </m:sub>
                                    </m:sSub>
                                  </m:den>
                                </m:f>
                              </m:e>
                            </m:d>
                          </m:den>
                        </m:f>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3837391" y="5714464"/>
                  <a:ext cx="1859740" cy="675185"/>
                </a:xfrm>
                <a:prstGeom prst="rect">
                  <a:avLst/>
                </a:prstGeom>
                <a:blipFill rotWithShape="1">
                  <a:blip r:embed="rId10"/>
                  <a:stretch>
                    <a:fillRect/>
                  </a:stretch>
                </a:blipFill>
              </p:spPr>
              <p:txBody>
                <a:bodyPr/>
                <a:lstStyle/>
                <a:p>
                  <a:r>
                    <a:rPr lang="en-US">
                      <a:noFill/>
                    </a:rPr>
                    <a:t> </a:t>
                  </a:r>
                </a:p>
              </p:txBody>
            </p:sp>
          </mc:Fallback>
        </mc:AlternateContent>
      </p:grpSp>
      <p:sp>
        <p:nvSpPr>
          <p:cNvPr id="6" name="Rectangle 5"/>
          <p:cNvSpPr/>
          <p:nvPr/>
        </p:nvSpPr>
        <p:spPr>
          <a:xfrm>
            <a:off x="457200" y="685800"/>
            <a:ext cx="8401050" cy="923330"/>
          </a:xfrm>
          <a:prstGeom prst="rect">
            <a:avLst/>
          </a:prstGeom>
        </p:spPr>
        <p:txBody>
          <a:bodyPr wrap="square">
            <a:spAutoFit/>
          </a:bodyPr>
          <a:lstStyle/>
          <a:p>
            <a:pPr>
              <a:buNone/>
            </a:pPr>
            <a:r>
              <a:rPr lang="en-US" dirty="0">
                <a:latin typeface="+mn-lt"/>
              </a:rPr>
              <a:t>Let </a:t>
            </a:r>
            <a:r>
              <a:rPr lang="en-US" i="1" dirty="0">
                <a:latin typeface="+mn-lt"/>
              </a:rPr>
              <a:t>P</a:t>
            </a:r>
            <a:r>
              <a:rPr lang="en-US" baseline="-25000" dirty="0">
                <a:latin typeface="+mn-lt"/>
              </a:rPr>
              <a:t>1</a:t>
            </a:r>
            <a:r>
              <a:rPr lang="en-US" dirty="0">
                <a:latin typeface="+mn-lt"/>
              </a:rPr>
              <a:t> be the price charged to the </a:t>
            </a:r>
            <a:r>
              <a:rPr lang="en-US" dirty="0" smtClean="0">
                <a:latin typeface="+mn-lt"/>
              </a:rPr>
              <a:t>first group </a:t>
            </a:r>
            <a:r>
              <a:rPr lang="en-US" dirty="0">
                <a:latin typeface="+mn-lt"/>
              </a:rPr>
              <a:t>of consumers, </a:t>
            </a:r>
            <a:r>
              <a:rPr lang="en-US" i="1" dirty="0">
                <a:latin typeface="+mn-lt"/>
              </a:rPr>
              <a:t>P</a:t>
            </a:r>
            <a:r>
              <a:rPr lang="en-US" dirty="0">
                <a:latin typeface="+mn-lt"/>
              </a:rPr>
              <a:t>2 </a:t>
            </a:r>
            <a:r>
              <a:rPr lang="en-US" dirty="0" smtClean="0">
                <a:latin typeface="+mn-lt"/>
              </a:rPr>
              <a:t>the</a:t>
            </a:r>
            <a:br>
              <a:rPr lang="en-US" dirty="0" smtClean="0">
                <a:latin typeface="+mn-lt"/>
              </a:rPr>
            </a:br>
            <a:r>
              <a:rPr lang="en-US" dirty="0" smtClean="0">
                <a:latin typeface="+mn-lt"/>
              </a:rPr>
              <a:t>price charged </a:t>
            </a:r>
            <a:r>
              <a:rPr lang="en-US" dirty="0">
                <a:latin typeface="+mn-lt"/>
              </a:rPr>
              <a:t>to the second group, and </a:t>
            </a:r>
            <a:r>
              <a:rPr lang="en-US" i="1" dirty="0">
                <a:latin typeface="+mn-lt"/>
              </a:rPr>
              <a:t>C</a:t>
            </a:r>
            <a:r>
              <a:rPr lang="en-US" dirty="0">
                <a:latin typeface="+mn-lt"/>
              </a:rPr>
              <a:t>(</a:t>
            </a:r>
            <a:r>
              <a:rPr lang="en-US" i="1" dirty="0">
                <a:latin typeface="+mn-lt"/>
              </a:rPr>
              <a:t>Q</a:t>
            </a:r>
            <a:r>
              <a:rPr lang="en-US" dirty="0">
                <a:latin typeface="+mn-lt"/>
              </a:rPr>
              <a:t>T) </a:t>
            </a:r>
            <a:r>
              <a:rPr lang="en-US" dirty="0" smtClean="0">
                <a:latin typeface="+mn-lt"/>
              </a:rPr>
              <a:t>the total </a:t>
            </a:r>
            <a:r>
              <a:rPr lang="en-US" dirty="0">
                <a:latin typeface="+mn-lt"/>
              </a:rPr>
              <a:t>cost </a:t>
            </a:r>
            <a:r>
              <a:rPr lang="en-US" dirty="0" smtClean="0">
                <a:latin typeface="+mn-lt"/>
              </a:rPr>
              <a:t>of</a:t>
            </a:r>
            <a:br>
              <a:rPr lang="en-US" dirty="0" smtClean="0">
                <a:latin typeface="+mn-lt"/>
              </a:rPr>
            </a:br>
            <a:r>
              <a:rPr lang="en-US" dirty="0" smtClean="0">
                <a:latin typeface="+mn-lt"/>
              </a:rPr>
              <a:t>producing output </a:t>
            </a:r>
            <a:r>
              <a:rPr lang="en-US" i="1" dirty="0" smtClean="0">
                <a:latin typeface="+mn-lt"/>
              </a:rPr>
              <a:t>Q</a:t>
            </a:r>
            <a:r>
              <a:rPr lang="en-US" i="1" baseline="-25000" dirty="0" smtClean="0">
                <a:latin typeface="+mn-lt"/>
              </a:rPr>
              <a:t>T</a:t>
            </a:r>
            <a:r>
              <a:rPr lang="en-US" dirty="0" smtClean="0">
                <a:latin typeface="+mn-lt"/>
              </a:rPr>
              <a:t> = </a:t>
            </a:r>
            <a:r>
              <a:rPr lang="en-US" i="1" dirty="0" smtClean="0">
                <a:latin typeface="+mn-lt"/>
              </a:rPr>
              <a:t>Q</a:t>
            </a:r>
            <a:r>
              <a:rPr lang="en-US" baseline="-25000" dirty="0" smtClean="0">
                <a:latin typeface="+mn-lt"/>
              </a:rPr>
              <a:t>1</a:t>
            </a:r>
            <a:r>
              <a:rPr lang="en-US" dirty="0" smtClean="0">
                <a:latin typeface="+mn-lt"/>
              </a:rPr>
              <a:t> + </a:t>
            </a:r>
            <a:r>
              <a:rPr lang="en-US" i="1" dirty="0">
                <a:latin typeface="+mn-lt"/>
              </a:rPr>
              <a:t>Q</a:t>
            </a:r>
            <a:r>
              <a:rPr lang="en-US" baseline="-25000" dirty="0">
                <a:latin typeface="+mn-lt"/>
              </a:rPr>
              <a:t>2</a:t>
            </a:r>
            <a:r>
              <a:rPr lang="en-US" dirty="0">
                <a:latin typeface="+mn-lt"/>
              </a:rPr>
              <a:t>. Total profit is then</a:t>
            </a:r>
          </a:p>
        </p:txBody>
      </p:sp>
    </p:spTree>
    <p:extLst>
      <p:ext uri="{BB962C8B-B14F-4D97-AF65-F5344CB8AC3E}">
        <p14:creationId xmlns:p14="http://schemas.microsoft.com/office/powerpoint/2010/main" val="1762531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left)">
                                      <p:cBhvr>
                                        <p:cTn id="32" dur="500"/>
                                        <p:tgtEl>
                                          <p:spTgt spid="36"/>
                                        </p:tgtEl>
                                      </p:cBhvr>
                                    </p:animEffect>
                                  </p:childTnLst>
                                </p:cTn>
                              </p:par>
                            </p:childTnLst>
                          </p:cTn>
                        </p:par>
                        <p:par>
                          <p:cTn id="33" fill="hold">
                            <p:stCondLst>
                              <p:cond delay="5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500"/>
                                        <p:tgtEl>
                                          <p:spTgt spid="5"/>
                                        </p:tgtEl>
                                      </p:cBhvr>
                                    </p:animEffect>
                                  </p:childTnLst>
                                </p:cTn>
                              </p:par>
                            </p:childTnLst>
                          </p:cTn>
                        </p:par>
                        <p:par>
                          <p:cTn id="37" fill="hold">
                            <p:stCondLst>
                              <p:cond delay="1000"/>
                            </p:stCondLst>
                            <p:childTnLst>
                              <p:par>
                                <p:cTn id="38" presetID="22" presetClass="entr" presetSubtype="8"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 grpId="0"/>
      <p:bldP spid="3" grpId="0"/>
      <p:bldP spid="4" grpId="0"/>
      <p:bldP spid="18"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8" name="Rectangle 4"/>
          <p:cNvSpPr>
            <a:spLocks noChangeArrowheads="1"/>
          </p:cNvSpPr>
          <p:nvPr/>
        </p:nvSpPr>
        <p:spPr bwMode="auto">
          <a:xfrm>
            <a:off x="457200" y="1248043"/>
            <a:ext cx="3524250" cy="5762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THIRD-DEGREE PRICE DISCRIMINATION</a:t>
            </a:r>
            <a:endParaRPr lang="en-US" sz="1600" b="1" dirty="0">
              <a:latin typeface="Arial" charset="0"/>
            </a:endParaRPr>
          </a:p>
        </p:txBody>
      </p:sp>
      <p:sp>
        <p:nvSpPr>
          <p:cNvPr id="19" name="Rectangle 9"/>
          <p:cNvSpPr>
            <a:spLocks noChangeArrowheads="1"/>
          </p:cNvSpPr>
          <p:nvPr/>
        </p:nvSpPr>
        <p:spPr bwMode="auto">
          <a:xfrm>
            <a:off x="457200" y="909905"/>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11.5</a:t>
            </a:r>
            <a:endParaRPr lang="en-US" sz="1600" b="1" dirty="0">
              <a:solidFill>
                <a:schemeClr val="bg1">
                  <a:lumMod val="65000"/>
                </a:schemeClr>
              </a:solidFill>
              <a:latin typeface="Arial" charset="0"/>
            </a:endParaRPr>
          </a:p>
        </p:txBody>
      </p:sp>
      <p:grpSp>
        <p:nvGrpSpPr>
          <p:cNvPr id="20" name="Group 19"/>
          <p:cNvGrpSpPr>
            <a:grpSpLocks/>
          </p:cNvGrpSpPr>
          <p:nvPr/>
        </p:nvGrpSpPr>
        <p:grpSpPr bwMode="auto">
          <a:xfrm>
            <a:off x="457198" y="5901928"/>
            <a:ext cx="3895727" cy="117872"/>
            <a:chOff x="457199" y="5791200"/>
            <a:chExt cx="3193257" cy="152400"/>
          </a:xfrm>
        </p:grpSpPr>
        <p:cxnSp>
          <p:nvCxnSpPr>
            <p:cNvPr id="21"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3" name="Group 22"/>
          <p:cNvGrpSpPr>
            <a:grpSpLocks/>
          </p:cNvGrpSpPr>
          <p:nvPr/>
        </p:nvGrpSpPr>
        <p:grpSpPr bwMode="auto">
          <a:xfrm>
            <a:off x="4286250" y="957530"/>
            <a:ext cx="133350" cy="5005175"/>
            <a:chOff x="3574256" y="2209800"/>
            <a:chExt cx="152400" cy="4114800"/>
          </a:xfrm>
        </p:grpSpPr>
        <p:cxnSp>
          <p:nvCxnSpPr>
            <p:cNvPr id="2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4350842" y="4600575"/>
            <a:ext cx="4716958" cy="171450"/>
            <a:chOff x="3657600" y="1678781"/>
            <a:chExt cx="4800600" cy="152400"/>
          </a:xfrm>
        </p:grpSpPr>
        <p:cxnSp>
          <p:nvCxnSpPr>
            <p:cNvPr id="2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1" name="Rectangle 4"/>
          <p:cNvSpPr>
            <a:spLocks noChangeArrowheads="1"/>
          </p:cNvSpPr>
          <p:nvPr/>
        </p:nvSpPr>
        <p:spPr bwMode="auto">
          <a:xfrm>
            <a:off x="457198" y="1824305"/>
            <a:ext cx="3829052" cy="4043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Consumers are divided into two groups, with separate demand curves for each group. The optimal prices and quantities are such that the marginal revenue from each group is the same and equal to marginal cost.</a:t>
            </a:r>
          </a:p>
          <a:p>
            <a:pPr>
              <a:spcBef>
                <a:spcPct val="20000"/>
              </a:spcBef>
              <a:buNone/>
            </a:pPr>
            <a:r>
              <a:rPr lang="en-US" sz="1600" dirty="0">
                <a:latin typeface="Arial" charset="0"/>
              </a:rPr>
              <a:t>Here group 1, with demand curve </a:t>
            </a:r>
            <a:r>
              <a:rPr lang="en-US" sz="1600" i="1" dirty="0">
                <a:latin typeface="Arial" charset="0"/>
              </a:rPr>
              <a:t>D</a:t>
            </a:r>
            <a:r>
              <a:rPr lang="en-US" sz="1600" baseline="-25000" dirty="0">
                <a:latin typeface="Arial" charset="0"/>
              </a:rPr>
              <a:t>1</a:t>
            </a:r>
            <a:r>
              <a:rPr lang="en-US" sz="1600" dirty="0">
                <a:latin typeface="Arial" charset="0"/>
              </a:rPr>
              <a:t>, is charged </a:t>
            </a:r>
            <a:r>
              <a:rPr lang="en-US" sz="1600" i="1" dirty="0">
                <a:latin typeface="Arial" charset="0"/>
              </a:rPr>
              <a:t>P</a:t>
            </a:r>
            <a:r>
              <a:rPr lang="en-US" sz="1600" baseline="-25000" dirty="0">
                <a:latin typeface="Arial" charset="0"/>
              </a:rPr>
              <a:t>1</a:t>
            </a:r>
            <a:r>
              <a:rPr lang="en-US" sz="1600" dirty="0">
                <a:latin typeface="Arial" charset="0"/>
              </a:rPr>
              <a:t>, </a:t>
            </a:r>
          </a:p>
          <a:p>
            <a:pPr>
              <a:spcBef>
                <a:spcPct val="20000"/>
              </a:spcBef>
              <a:buNone/>
            </a:pPr>
            <a:r>
              <a:rPr lang="en-US" sz="1600" dirty="0">
                <a:latin typeface="Arial" charset="0"/>
              </a:rPr>
              <a:t>and group 2, with the more elastic demand curve </a:t>
            </a:r>
            <a:r>
              <a:rPr lang="en-US" sz="1600" i="1" dirty="0">
                <a:latin typeface="Arial" charset="0"/>
              </a:rPr>
              <a:t>D</a:t>
            </a:r>
            <a:r>
              <a:rPr lang="en-US" sz="1600" baseline="-25000" dirty="0">
                <a:latin typeface="Arial" charset="0"/>
              </a:rPr>
              <a:t>2</a:t>
            </a:r>
            <a:r>
              <a:rPr lang="en-US" sz="1600" dirty="0">
                <a:latin typeface="Arial" charset="0"/>
              </a:rPr>
              <a:t>, is charged the lower price </a:t>
            </a:r>
            <a:r>
              <a:rPr lang="en-US" sz="1600" i="1" dirty="0">
                <a:latin typeface="Arial" charset="0"/>
              </a:rPr>
              <a:t>P</a:t>
            </a:r>
            <a:r>
              <a:rPr lang="en-US" sz="1600" baseline="-25000" dirty="0">
                <a:latin typeface="Arial" charset="0"/>
              </a:rPr>
              <a:t>2</a:t>
            </a:r>
            <a:r>
              <a:rPr lang="en-US" sz="1600" dirty="0">
                <a:latin typeface="Arial" charset="0"/>
              </a:rPr>
              <a:t>.</a:t>
            </a:r>
          </a:p>
          <a:p>
            <a:pPr>
              <a:spcBef>
                <a:spcPct val="20000"/>
              </a:spcBef>
              <a:buNone/>
            </a:pPr>
            <a:r>
              <a:rPr lang="en-US" sz="1600" dirty="0">
                <a:latin typeface="Arial" charset="0"/>
              </a:rPr>
              <a:t>Marginal cost depends on the total quantity produced </a:t>
            </a:r>
            <a:r>
              <a:rPr lang="en-US" sz="1600" i="1" dirty="0">
                <a:latin typeface="Arial" charset="0"/>
              </a:rPr>
              <a:t>Q</a:t>
            </a:r>
            <a:r>
              <a:rPr lang="en-US" sz="1600" baseline="-25000" dirty="0">
                <a:latin typeface="Arial" charset="0"/>
              </a:rPr>
              <a:t>T</a:t>
            </a:r>
            <a:r>
              <a:rPr lang="en-US" sz="1600" dirty="0">
                <a:latin typeface="Arial" charset="0"/>
              </a:rPr>
              <a:t>. </a:t>
            </a:r>
          </a:p>
          <a:p>
            <a:pPr>
              <a:spcBef>
                <a:spcPct val="20000"/>
              </a:spcBef>
              <a:buNone/>
            </a:pPr>
            <a:r>
              <a:rPr lang="en-US" sz="1600" dirty="0">
                <a:latin typeface="Arial" charset="0"/>
              </a:rPr>
              <a:t>Note that </a:t>
            </a:r>
            <a:r>
              <a:rPr lang="en-US" sz="1600" i="1" dirty="0">
                <a:latin typeface="Arial" charset="0"/>
              </a:rPr>
              <a:t>Q</a:t>
            </a:r>
            <a:r>
              <a:rPr lang="en-US" sz="1600" baseline="-25000" dirty="0">
                <a:latin typeface="Arial" charset="0"/>
              </a:rPr>
              <a:t>1</a:t>
            </a:r>
            <a:r>
              <a:rPr lang="en-US" sz="1600" dirty="0">
                <a:latin typeface="Arial" charset="0"/>
              </a:rPr>
              <a:t> and </a:t>
            </a:r>
            <a:r>
              <a:rPr lang="en-US" sz="1600" i="1" dirty="0">
                <a:latin typeface="Arial" charset="0"/>
              </a:rPr>
              <a:t>Q</a:t>
            </a:r>
            <a:r>
              <a:rPr lang="en-US" sz="1600" baseline="-25000" dirty="0">
                <a:latin typeface="Arial" charset="0"/>
              </a:rPr>
              <a:t>2</a:t>
            </a:r>
            <a:r>
              <a:rPr lang="en-US" sz="1600" dirty="0">
                <a:latin typeface="Arial" charset="0"/>
              </a:rPr>
              <a:t> are chosen so that MR</a:t>
            </a:r>
            <a:r>
              <a:rPr lang="en-US" sz="1600" baseline="-25000" dirty="0">
                <a:latin typeface="Arial" charset="0"/>
              </a:rPr>
              <a:t>1</a:t>
            </a:r>
            <a:r>
              <a:rPr lang="en-US" sz="1600" dirty="0">
                <a:latin typeface="Arial" charset="0"/>
              </a:rPr>
              <a:t> = MR</a:t>
            </a:r>
            <a:r>
              <a:rPr lang="en-US" sz="1600" baseline="-25000" dirty="0">
                <a:latin typeface="Arial" charset="0"/>
              </a:rPr>
              <a:t>2</a:t>
            </a:r>
            <a:r>
              <a:rPr lang="en-US" sz="1600" dirty="0">
                <a:latin typeface="Arial" charset="0"/>
              </a:rPr>
              <a:t> = MC.</a:t>
            </a:r>
          </a:p>
        </p:txBody>
      </p:sp>
      <p:pic>
        <p:nvPicPr>
          <p:cNvPr id="32" name="Picture 2" descr="C:\Documents and Settings\Kyle M. Thiel\Desktop\Pindyck_7e\ppts\aparna_ppts\aparna_ppts\ch11\fig11.05\11.05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 descr="C:\Documents and Settings\Kyle M. Thiel\Desktop\Pindyck_7e\ppts\aparna_ppts\aparna_ppts\ch11\fig11.05\11.05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4" descr="C:\Documents and Settings\Kyle M. Thiel\Desktop\Pindyck_7e\ppts\aparna_ppts\aparna_ppts\ch11\fig11.05\11.05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5" descr="C:\Documents and Settings\Kyle M. Thiel\Desktop\Pindyck_7e\ppts\aparna_ppts\aparna_ppts\ch11\fig11.05\11.05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6" descr="C:\Documents and Settings\Kyle M. Thiel\Desktop\Pindyck_7e\ppts\aparna_ppts\aparna_ppts\ch11\fig11.05\11.05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7" descr="C:\Documents and Settings\Kyle M. Thiel\Desktop\Pindyck_7e\ppts\aparna_ppts\aparna_ppts\ch11\fig11.05\11.05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8" descr="C:\Documents and Settings\Kyle M. Thiel\Desktop\Pindyck_7e\ppts\aparna_ppts\aparna_ppts\ch11\fig11.05\11.05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9" descr="C:\Documents and Settings\Kyle M. Thiel\Desktop\Pindyck_7e\ppts\aparna_ppts\aparna_ppts\ch11\fig11.05\11.05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1" descr="C:\Documents and Settings\Kyle M. Thiel\Desktop\Pindyck_7e\ppts\aparna_ppts\aparna_ppts\ch11\fig11.05\11.05_10.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0" descr="C:\Documents and Settings\Kyle M. Thiel\Desktop\Pindyck_7e\ppts\aparna_ppts\aparna_ppts\ch11\fig11.05\11.05_09.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381500" y="1295400"/>
            <a:ext cx="47625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5044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down)">
                                      <p:cBhvr>
                                        <p:cTn id="15" dur="500"/>
                                        <p:tgtEl>
                                          <p:spTgt spid="23"/>
                                        </p:tgtEl>
                                      </p:cBhvr>
                                    </p:animEffect>
                                  </p:childTnLst>
                                </p:cTn>
                              </p:par>
                              <p:par>
                                <p:cTn id="16" presetID="2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childTnLst>
                          </p:cTn>
                        </p:par>
                        <p:par>
                          <p:cTn id="23" fill="hold">
                            <p:stCondLst>
                              <p:cond delay="3000"/>
                            </p:stCondLst>
                            <p:childTnLst>
                              <p:par>
                                <p:cTn id="24" presetID="22" presetClass="entr" presetSubtype="1"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1000"/>
                                        <p:tgtEl>
                                          <p:spTgt spid="34"/>
                                        </p:tgtEl>
                                      </p:cBhvr>
                                    </p:animEffect>
                                  </p:childTnLst>
                                </p:cTn>
                              </p:par>
                            </p:childTnLst>
                          </p:cTn>
                        </p:par>
                        <p:par>
                          <p:cTn id="27" fill="hold">
                            <p:stCondLst>
                              <p:cond delay="4000"/>
                            </p:stCondLst>
                            <p:childTnLst>
                              <p:par>
                                <p:cTn id="28" presetID="22" presetClass="entr" presetSubtype="1"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up)">
                                      <p:cBhvr>
                                        <p:cTn id="30" dur="1000"/>
                                        <p:tgtEl>
                                          <p:spTgt spid="33"/>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1000"/>
                                        <p:tgtEl>
                                          <p:spTgt spid="46"/>
                                        </p:tgtEl>
                                      </p:cBhvr>
                                    </p:animEffect>
                                  </p:childTnLst>
                                </p:cTn>
                              </p:par>
                            </p:childTnLst>
                          </p:cTn>
                        </p:par>
                        <p:par>
                          <p:cTn id="35" fill="hold">
                            <p:stCondLst>
                              <p:cond delay="6000"/>
                            </p:stCondLst>
                            <p:childTnLst>
                              <p:par>
                                <p:cTn id="36" presetID="22" presetClass="entr" presetSubtype="8"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left)">
                                      <p:cBhvr>
                                        <p:cTn id="38" dur="1000"/>
                                        <p:tgtEl>
                                          <p:spTgt spid="45"/>
                                        </p:tgtEl>
                                      </p:cBhvr>
                                    </p:animEffect>
                                  </p:childTnLst>
                                </p:cTn>
                              </p:par>
                            </p:childTnLst>
                          </p:cTn>
                        </p:par>
                        <p:par>
                          <p:cTn id="39" fill="hold">
                            <p:stCondLst>
                              <p:cond delay="7000"/>
                            </p:stCondLst>
                            <p:childTnLst>
                              <p:par>
                                <p:cTn id="40" presetID="22" presetClass="entr" presetSubtype="8" fill="hold" nodeType="afterEffect">
                                  <p:stCondLst>
                                    <p:cond delay="0"/>
                                  </p:stCondLst>
                                  <p:childTnLst>
                                    <p:set>
                                      <p:cBhvr>
                                        <p:cTn id="41" dur="1" fill="hold">
                                          <p:stCondLst>
                                            <p:cond delay="0"/>
                                          </p:stCondLst>
                                        </p:cTn>
                                        <p:tgtEl>
                                          <p:spTgt spid="31">
                                            <p:txEl>
                                              <p:pRg st="0" end="0"/>
                                            </p:txEl>
                                          </p:spTgt>
                                        </p:tgtEl>
                                        <p:attrNameLst>
                                          <p:attrName>style.visibility</p:attrName>
                                        </p:attrNameLst>
                                      </p:cBhvr>
                                      <p:to>
                                        <p:strVal val="visible"/>
                                      </p:to>
                                    </p:set>
                                    <p:animEffect transition="in" filter="wipe(left)">
                                      <p:cBhvr>
                                        <p:cTn id="42" dur="500"/>
                                        <p:tgtEl>
                                          <p:spTgt spid="31">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left)">
                                      <p:cBhvr>
                                        <p:cTn id="47" dur="1000"/>
                                        <p:tgtEl>
                                          <p:spTgt spid="47"/>
                                        </p:tgtEl>
                                      </p:cBhvr>
                                    </p:animEffect>
                                  </p:childTnLst>
                                </p:cTn>
                              </p:par>
                            </p:childTnLst>
                          </p:cTn>
                        </p:par>
                        <p:par>
                          <p:cTn id="48" fill="hold">
                            <p:stCondLst>
                              <p:cond delay="1000"/>
                            </p:stCondLst>
                            <p:childTnLst>
                              <p:par>
                                <p:cTn id="49" presetID="22" presetClass="entr" presetSubtype="8" fill="hold" nodeType="afterEffect">
                                  <p:stCondLst>
                                    <p:cond delay="0"/>
                                  </p:stCondLst>
                                  <p:childTnLst>
                                    <p:set>
                                      <p:cBhvr>
                                        <p:cTn id="50" dur="1" fill="hold">
                                          <p:stCondLst>
                                            <p:cond delay="0"/>
                                          </p:stCondLst>
                                        </p:cTn>
                                        <p:tgtEl>
                                          <p:spTgt spid="31">
                                            <p:txEl>
                                              <p:pRg st="1" end="1"/>
                                            </p:txEl>
                                          </p:spTgt>
                                        </p:tgtEl>
                                        <p:attrNameLst>
                                          <p:attrName>style.visibility</p:attrName>
                                        </p:attrNameLst>
                                      </p:cBhvr>
                                      <p:to>
                                        <p:strVal val="visible"/>
                                      </p:to>
                                    </p:set>
                                    <p:animEffect transition="in" filter="wipe(left)">
                                      <p:cBhvr>
                                        <p:cTn id="51" dur="500"/>
                                        <p:tgtEl>
                                          <p:spTgt spid="31">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48"/>
                                        </p:tgtEl>
                                        <p:attrNameLst>
                                          <p:attrName>style.visibility</p:attrName>
                                        </p:attrNameLst>
                                      </p:cBhvr>
                                      <p:to>
                                        <p:strVal val="visible"/>
                                      </p:to>
                                    </p:set>
                                    <p:animEffect transition="in" filter="wipe(left)">
                                      <p:cBhvr>
                                        <p:cTn id="56" dur="1000"/>
                                        <p:tgtEl>
                                          <p:spTgt spid="48"/>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1">
                                            <p:txEl>
                                              <p:pRg st="2" end="2"/>
                                            </p:txEl>
                                          </p:spTgt>
                                        </p:tgtEl>
                                        <p:attrNameLst>
                                          <p:attrName>style.visibility</p:attrName>
                                        </p:attrNameLst>
                                      </p:cBhvr>
                                      <p:to>
                                        <p:strVal val="visible"/>
                                      </p:to>
                                    </p:set>
                                    <p:animEffect transition="in" filter="wipe(left)">
                                      <p:cBhvr>
                                        <p:cTn id="60" dur="500"/>
                                        <p:tgtEl>
                                          <p:spTgt spid="31">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nodeType="click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wipe(left)">
                                      <p:cBhvr>
                                        <p:cTn id="65" dur="1000"/>
                                        <p:tgtEl>
                                          <p:spTgt spid="50"/>
                                        </p:tgtEl>
                                      </p:cBhvr>
                                    </p:animEffect>
                                  </p:childTnLst>
                                </p:cTn>
                              </p:par>
                            </p:childTnLst>
                          </p:cTn>
                        </p:par>
                        <p:par>
                          <p:cTn id="66" fill="hold">
                            <p:stCondLst>
                              <p:cond delay="1000"/>
                            </p:stCondLst>
                            <p:childTnLst>
                              <p:par>
                                <p:cTn id="67" presetID="22" presetClass="entr" presetSubtype="8" fill="hold" nodeType="after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wipe(left)">
                                      <p:cBhvr>
                                        <p:cTn id="69" dur="1000"/>
                                        <p:tgtEl>
                                          <p:spTgt spid="49"/>
                                        </p:tgtEl>
                                      </p:cBhvr>
                                    </p:animEffect>
                                  </p:childTnLst>
                                </p:cTn>
                              </p:par>
                            </p:childTnLst>
                          </p:cTn>
                        </p:par>
                        <p:par>
                          <p:cTn id="70" fill="hold">
                            <p:stCondLst>
                              <p:cond delay="2000"/>
                            </p:stCondLst>
                            <p:childTnLst>
                              <p:par>
                                <p:cTn id="71" presetID="22" presetClass="entr" presetSubtype="8"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left)">
                                      <p:cBhvr>
                                        <p:cTn id="73" dur="1000"/>
                                        <p:tgtEl>
                                          <p:spTgt spid="35"/>
                                        </p:tgtEl>
                                      </p:cBhvr>
                                    </p:animEffect>
                                  </p:childTnLst>
                                </p:cTn>
                              </p:par>
                            </p:childTnLst>
                          </p:cTn>
                        </p:par>
                        <p:par>
                          <p:cTn id="74" fill="hold">
                            <p:stCondLst>
                              <p:cond delay="3000"/>
                            </p:stCondLst>
                            <p:childTnLst>
                              <p:par>
                                <p:cTn id="75" presetID="22" presetClass="entr" presetSubtype="8" fill="hold" nodeType="afterEffect">
                                  <p:stCondLst>
                                    <p:cond delay="0"/>
                                  </p:stCondLst>
                                  <p:childTnLst>
                                    <p:set>
                                      <p:cBhvr>
                                        <p:cTn id="76" dur="1" fill="hold">
                                          <p:stCondLst>
                                            <p:cond delay="0"/>
                                          </p:stCondLst>
                                        </p:cTn>
                                        <p:tgtEl>
                                          <p:spTgt spid="31">
                                            <p:txEl>
                                              <p:pRg st="3" end="3"/>
                                            </p:txEl>
                                          </p:spTgt>
                                        </p:tgtEl>
                                        <p:attrNameLst>
                                          <p:attrName>style.visibility</p:attrName>
                                        </p:attrNameLst>
                                      </p:cBhvr>
                                      <p:to>
                                        <p:strVal val="visible"/>
                                      </p:to>
                                    </p:set>
                                    <p:animEffect transition="in" filter="wipe(left)">
                                      <p:cBhvr>
                                        <p:cTn id="77" dur="500"/>
                                        <p:tgtEl>
                                          <p:spTgt spid="31">
                                            <p:txEl>
                                              <p:pRg st="3" end="3"/>
                                            </p:txEl>
                                          </p:spTgt>
                                        </p:tgtEl>
                                      </p:cBhvr>
                                    </p:animEffect>
                                  </p:childTnLst>
                                </p:cTn>
                              </p:par>
                            </p:childTnLst>
                          </p:cTn>
                        </p:par>
                        <p:par>
                          <p:cTn id="78" fill="hold">
                            <p:stCondLst>
                              <p:cond delay="3500"/>
                            </p:stCondLst>
                            <p:childTnLst>
                              <p:par>
                                <p:cTn id="79" presetID="22" presetClass="entr" presetSubtype="8" fill="hold" nodeType="afterEffect">
                                  <p:stCondLst>
                                    <p:cond delay="0"/>
                                  </p:stCondLst>
                                  <p:childTnLst>
                                    <p:set>
                                      <p:cBhvr>
                                        <p:cTn id="80" dur="1" fill="hold">
                                          <p:stCondLst>
                                            <p:cond delay="0"/>
                                          </p:stCondLst>
                                        </p:cTn>
                                        <p:tgtEl>
                                          <p:spTgt spid="31">
                                            <p:txEl>
                                              <p:pRg st="4" end="4"/>
                                            </p:txEl>
                                          </p:spTgt>
                                        </p:tgtEl>
                                        <p:attrNameLst>
                                          <p:attrName>style.visibility</p:attrName>
                                        </p:attrNameLst>
                                      </p:cBhvr>
                                      <p:to>
                                        <p:strVal val="visible"/>
                                      </p:to>
                                    </p:set>
                                    <p:animEffect transition="in" filter="wipe(left)">
                                      <p:cBhvr>
                                        <p:cTn id="81" dur="500"/>
                                        <p:tgtEl>
                                          <p:spTgt spid="31">
                                            <p:txEl>
                                              <p:pRg st="4" end="4"/>
                                            </p:txEl>
                                          </p:spTgt>
                                        </p:tgtEl>
                                      </p:cBhvr>
                                    </p:animEffect>
                                  </p:childTnLst>
                                </p:cTn>
                              </p:par>
                            </p:childTnLst>
                          </p:cTn>
                        </p:par>
                        <p:par>
                          <p:cTn id="82" fill="hold">
                            <p:stCondLst>
                              <p:cond delay="4000"/>
                            </p:stCondLst>
                            <p:childTnLst>
                              <p:par>
                                <p:cTn id="83" presetID="22" presetClass="entr" presetSubtype="2" fill="hold"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right)">
                                      <p:cBhvr>
                                        <p:cTn id="8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8" name="Rectangle 4"/>
          <p:cNvSpPr>
            <a:spLocks noChangeArrowheads="1"/>
          </p:cNvSpPr>
          <p:nvPr/>
        </p:nvSpPr>
        <p:spPr bwMode="auto">
          <a:xfrm>
            <a:off x="457200" y="1248043"/>
            <a:ext cx="3829050" cy="352157"/>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NO SALES TO SMALLER MARKETS</a:t>
            </a:r>
            <a:endParaRPr lang="en-US" sz="1600" b="1" dirty="0">
              <a:latin typeface="Arial" charset="0"/>
            </a:endParaRPr>
          </a:p>
        </p:txBody>
      </p:sp>
      <p:sp>
        <p:nvSpPr>
          <p:cNvPr id="19" name="Rectangle 9"/>
          <p:cNvSpPr>
            <a:spLocks noChangeArrowheads="1"/>
          </p:cNvSpPr>
          <p:nvPr/>
        </p:nvSpPr>
        <p:spPr bwMode="auto">
          <a:xfrm>
            <a:off x="457200" y="909905"/>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11.6</a:t>
            </a:r>
            <a:endParaRPr lang="en-US" sz="1600" b="1" dirty="0">
              <a:solidFill>
                <a:schemeClr val="bg1">
                  <a:lumMod val="65000"/>
                </a:schemeClr>
              </a:solidFill>
              <a:latin typeface="Arial" charset="0"/>
            </a:endParaRPr>
          </a:p>
        </p:txBody>
      </p:sp>
      <p:grpSp>
        <p:nvGrpSpPr>
          <p:cNvPr id="20" name="Group 19"/>
          <p:cNvGrpSpPr>
            <a:grpSpLocks/>
          </p:cNvGrpSpPr>
          <p:nvPr/>
        </p:nvGrpSpPr>
        <p:grpSpPr bwMode="auto">
          <a:xfrm>
            <a:off x="457198" y="4876800"/>
            <a:ext cx="3895727" cy="117872"/>
            <a:chOff x="457199" y="5791200"/>
            <a:chExt cx="3193257" cy="152400"/>
          </a:xfrm>
        </p:grpSpPr>
        <p:cxnSp>
          <p:nvCxnSpPr>
            <p:cNvPr id="21"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23" name="Group 22"/>
          <p:cNvGrpSpPr>
            <a:grpSpLocks/>
          </p:cNvGrpSpPr>
          <p:nvPr/>
        </p:nvGrpSpPr>
        <p:grpSpPr bwMode="auto">
          <a:xfrm>
            <a:off x="4286250" y="838200"/>
            <a:ext cx="123825" cy="4097537"/>
            <a:chOff x="3574256" y="2209800"/>
            <a:chExt cx="152400" cy="4114800"/>
          </a:xfrm>
        </p:grpSpPr>
        <p:cxnSp>
          <p:nvCxnSpPr>
            <p:cNvPr id="2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4350842" y="4577030"/>
            <a:ext cx="4716958" cy="171450"/>
            <a:chOff x="3657600" y="1678781"/>
            <a:chExt cx="4800600" cy="152400"/>
          </a:xfrm>
        </p:grpSpPr>
        <p:cxnSp>
          <p:nvCxnSpPr>
            <p:cNvPr id="2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30" name="Picture 3" descr="C:\Documents and Settings\Kyle M. Thiel\Desktop\Pindyck_7e\ppts\aparna_ppts\aparna_ppts\ch11\fig11.06\11.06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 descr="C:\Documents and Settings\Kyle M. Thiel\Desktop\Pindyck_7e\ppts\aparna_ppts\aparna_ppts\ch11\fig11.06\11.06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5" descr="C:\Documents and Settings\Kyle M. Thiel\Desktop\Pindyck_7e\ppts\aparna_ppts\aparna_ppts\ch11\fig11.06\11.06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6" descr="C:\Documents and Settings\Kyle M. Thiel\Desktop\Pindyck_7e\ppts\aparna_ppts\aparna_ppts\ch11\fig11.06\11.06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7" descr="C:\Documents and Settings\Kyle M. Thiel\Desktop\Pindyck_7e\ppts\aparna_ppts\aparna_ppts\ch11\fig11.06\11.06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8" descr="C:\Documents and Settings\Kyle M. Thiel\Desktop\Pindyck_7e\ppts\aparna_ppts\aparna_ppts\ch11\fig11.06\11.06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9" descr="C:\Documents and Settings\Kyle M. Thiel\Desktop\Pindyck_7e\ppts\aparna_ppts\aparna_ppts\ch11\fig11.06\11.06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4"/>
          <p:cNvSpPr>
            <a:spLocks noChangeArrowheads="1"/>
          </p:cNvSpPr>
          <p:nvPr/>
        </p:nvSpPr>
        <p:spPr bwMode="auto">
          <a:xfrm>
            <a:off x="457196" y="1590674"/>
            <a:ext cx="3733803"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Even if third-degree price discrimination is feasible, it may not pay to sell to both groups of consumers if marginal cost is rising. </a:t>
            </a:r>
          </a:p>
          <a:p>
            <a:pPr>
              <a:spcBef>
                <a:spcPct val="20000"/>
              </a:spcBef>
              <a:buNone/>
            </a:pPr>
            <a:endParaRPr lang="en-US" sz="1000" dirty="0">
              <a:latin typeface="Arial" charset="0"/>
            </a:endParaRPr>
          </a:p>
          <a:p>
            <a:pPr>
              <a:spcBef>
                <a:spcPct val="20000"/>
              </a:spcBef>
              <a:buNone/>
            </a:pPr>
            <a:r>
              <a:rPr lang="en-US" sz="1600" dirty="0">
                <a:latin typeface="Arial" charset="0"/>
              </a:rPr>
              <a:t>Here the first group of consumers, with demand </a:t>
            </a:r>
            <a:r>
              <a:rPr lang="en-US" sz="1600" i="1" dirty="0">
                <a:latin typeface="Arial" charset="0"/>
              </a:rPr>
              <a:t>D</a:t>
            </a:r>
            <a:r>
              <a:rPr lang="en-US" sz="1600" baseline="-25000" dirty="0">
                <a:latin typeface="Arial" charset="0"/>
              </a:rPr>
              <a:t>1</a:t>
            </a:r>
            <a:r>
              <a:rPr lang="en-US" sz="1600" dirty="0">
                <a:latin typeface="Arial" charset="0"/>
              </a:rPr>
              <a:t>, are not willing to pay much for the product. </a:t>
            </a:r>
          </a:p>
          <a:p>
            <a:pPr>
              <a:spcBef>
                <a:spcPct val="20000"/>
              </a:spcBef>
              <a:buNone/>
            </a:pPr>
            <a:endParaRPr lang="en-US" sz="1000" dirty="0">
              <a:latin typeface="Arial" charset="0"/>
            </a:endParaRPr>
          </a:p>
          <a:p>
            <a:pPr>
              <a:spcBef>
                <a:spcPct val="20000"/>
              </a:spcBef>
              <a:buNone/>
            </a:pPr>
            <a:r>
              <a:rPr lang="en-US" sz="1600" dirty="0">
                <a:latin typeface="Arial" charset="0"/>
              </a:rPr>
              <a:t>It is unprofitable to sell to them because the price would have to be too low to compensate for the resulting increase in marginal cost.</a:t>
            </a:r>
          </a:p>
        </p:txBody>
      </p:sp>
      <p:pic>
        <p:nvPicPr>
          <p:cNvPr id="43" name="Picture 2" descr="C:\Documents and Settings\Kyle M. Thiel\Desktop\Pindyck_7e\ppts\aparna_ppts\aparna_ppts\ch11\fig11.06\11.06_01.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33900" y="1143000"/>
            <a:ext cx="4533900"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23877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down)">
                                      <p:cBhvr>
                                        <p:cTn id="15" dur="500"/>
                                        <p:tgtEl>
                                          <p:spTgt spid="23"/>
                                        </p:tgtEl>
                                      </p:cBhvr>
                                    </p:animEffect>
                                  </p:childTnLst>
                                </p:cTn>
                              </p:par>
                              <p:par>
                                <p:cTn id="16" presetID="2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par>
                          <p:cTn id="23" fill="hold">
                            <p:stCondLst>
                              <p:cond delay="3000"/>
                            </p:stCondLst>
                            <p:childTnLst>
                              <p:par>
                                <p:cTn id="24" presetID="22" presetClass="entr" presetSubtype="1"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up)">
                                      <p:cBhvr>
                                        <p:cTn id="26" dur="1000"/>
                                        <p:tgtEl>
                                          <p:spTgt spid="30"/>
                                        </p:tgtEl>
                                      </p:cBhvr>
                                    </p:animEffect>
                                  </p:childTnLst>
                                </p:cTn>
                              </p:par>
                            </p:childTnLst>
                          </p:cTn>
                        </p:par>
                        <p:par>
                          <p:cTn id="27" fill="hold">
                            <p:stCondLst>
                              <p:cond delay="4000"/>
                            </p:stCondLst>
                            <p:childTnLst>
                              <p:par>
                                <p:cTn id="28" presetID="22" presetClass="entr" presetSubtype="1"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up)">
                                      <p:cBhvr>
                                        <p:cTn id="30" dur="1000"/>
                                        <p:tgtEl>
                                          <p:spTgt spid="36"/>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1000"/>
                                        <p:tgtEl>
                                          <p:spTgt spid="38"/>
                                        </p:tgtEl>
                                      </p:cBhvr>
                                    </p:animEffect>
                                  </p:childTnLst>
                                </p:cTn>
                              </p:par>
                            </p:childTnLst>
                          </p:cTn>
                        </p:par>
                        <p:par>
                          <p:cTn id="35" fill="hold">
                            <p:stCondLst>
                              <p:cond delay="6000"/>
                            </p:stCondLst>
                            <p:childTnLst>
                              <p:par>
                                <p:cTn id="36" presetID="22" presetClass="entr" presetSubtype="8"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ipe(left)">
                                      <p:cBhvr>
                                        <p:cTn id="38" dur="1000"/>
                                        <p:tgtEl>
                                          <p:spTgt spid="37"/>
                                        </p:tgtEl>
                                      </p:cBhvr>
                                    </p:animEffect>
                                  </p:childTnLst>
                                </p:cTn>
                              </p:par>
                            </p:childTnLst>
                          </p:cTn>
                        </p:par>
                        <p:par>
                          <p:cTn id="39" fill="hold">
                            <p:stCondLst>
                              <p:cond delay="7000"/>
                            </p:stCondLst>
                            <p:childTnLst>
                              <p:par>
                                <p:cTn id="40" presetID="22" presetClass="entr" presetSubtype="8" fill="hold"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1000"/>
                                        <p:tgtEl>
                                          <p:spTgt spid="39"/>
                                        </p:tgtEl>
                                      </p:cBhvr>
                                    </p:animEffect>
                                  </p:childTnLst>
                                </p:cTn>
                              </p:par>
                            </p:childTnLst>
                          </p:cTn>
                        </p:par>
                        <p:par>
                          <p:cTn id="43" fill="hold">
                            <p:stCondLst>
                              <p:cond delay="8000"/>
                            </p:stCondLst>
                            <p:childTnLst>
                              <p:par>
                                <p:cTn id="44" presetID="22" presetClass="entr" presetSubtype="8" fill="hold" nodeType="after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1000"/>
                                        <p:tgtEl>
                                          <p:spTgt spid="40"/>
                                        </p:tgtEl>
                                      </p:cBhvr>
                                    </p:animEffect>
                                  </p:childTnLst>
                                </p:cTn>
                              </p:par>
                            </p:childTnLst>
                          </p:cTn>
                        </p:par>
                        <p:par>
                          <p:cTn id="47" fill="hold">
                            <p:stCondLst>
                              <p:cond delay="9000"/>
                            </p:stCondLst>
                            <p:childTnLst>
                              <p:par>
                                <p:cTn id="48" presetID="22" presetClass="entr" presetSubtype="8" fill="hold"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ipe(left)">
                                      <p:cBhvr>
                                        <p:cTn id="50" dur="1000"/>
                                        <p:tgtEl>
                                          <p:spTgt spid="41"/>
                                        </p:tgtEl>
                                      </p:cBhvr>
                                    </p:animEffect>
                                  </p:childTnLst>
                                </p:cTn>
                              </p:par>
                            </p:childTnLst>
                          </p:cTn>
                        </p:par>
                        <p:par>
                          <p:cTn id="51" fill="hold">
                            <p:stCondLst>
                              <p:cond delay="10000"/>
                            </p:stCondLst>
                            <p:childTnLst>
                              <p:par>
                                <p:cTn id="52" presetID="22" presetClass="entr" presetSubtype="8" fill="hold" nodeType="afterEffect">
                                  <p:stCondLst>
                                    <p:cond delay="0"/>
                                  </p:stCondLst>
                                  <p:childTnLst>
                                    <p:set>
                                      <p:cBhvr>
                                        <p:cTn id="53" dur="1" fill="hold">
                                          <p:stCondLst>
                                            <p:cond delay="0"/>
                                          </p:stCondLst>
                                        </p:cTn>
                                        <p:tgtEl>
                                          <p:spTgt spid="42">
                                            <p:txEl>
                                              <p:pRg st="0" end="0"/>
                                            </p:txEl>
                                          </p:spTgt>
                                        </p:tgtEl>
                                        <p:attrNameLst>
                                          <p:attrName>style.visibility</p:attrName>
                                        </p:attrNameLst>
                                      </p:cBhvr>
                                      <p:to>
                                        <p:strVal val="visible"/>
                                      </p:to>
                                    </p:set>
                                    <p:animEffect transition="in" filter="wipe(left)">
                                      <p:cBhvr>
                                        <p:cTn id="54" dur="500"/>
                                        <p:tgtEl>
                                          <p:spTgt spid="42">
                                            <p:txEl>
                                              <p:pRg st="0" end="0"/>
                                            </p:txEl>
                                          </p:spTgt>
                                        </p:tgtEl>
                                      </p:cBhvr>
                                    </p:animEffect>
                                  </p:childTnLst>
                                </p:cTn>
                              </p:par>
                            </p:childTnLst>
                          </p:cTn>
                        </p:par>
                        <p:par>
                          <p:cTn id="55" fill="hold">
                            <p:stCondLst>
                              <p:cond delay="10500"/>
                            </p:stCondLst>
                            <p:childTnLst>
                              <p:par>
                                <p:cTn id="56" presetID="22" presetClass="entr" presetSubtype="8" fill="hold" nodeType="afterEffect">
                                  <p:stCondLst>
                                    <p:cond delay="0"/>
                                  </p:stCondLst>
                                  <p:childTnLst>
                                    <p:set>
                                      <p:cBhvr>
                                        <p:cTn id="57" dur="1" fill="hold">
                                          <p:stCondLst>
                                            <p:cond delay="0"/>
                                          </p:stCondLst>
                                        </p:cTn>
                                        <p:tgtEl>
                                          <p:spTgt spid="42">
                                            <p:txEl>
                                              <p:pRg st="2" end="2"/>
                                            </p:txEl>
                                          </p:spTgt>
                                        </p:tgtEl>
                                        <p:attrNameLst>
                                          <p:attrName>style.visibility</p:attrName>
                                        </p:attrNameLst>
                                      </p:cBhvr>
                                      <p:to>
                                        <p:strVal val="visible"/>
                                      </p:to>
                                    </p:set>
                                    <p:animEffect transition="in" filter="wipe(left)">
                                      <p:cBhvr>
                                        <p:cTn id="58" dur="500"/>
                                        <p:tgtEl>
                                          <p:spTgt spid="42">
                                            <p:txEl>
                                              <p:pRg st="2" end="2"/>
                                            </p:txEl>
                                          </p:spTgt>
                                        </p:tgtEl>
                                      </p:cBhvr>
                                    </p:animEffect>
                                  </p:childTnLst>
                                </p:cTn>
                              </p:par>
                            </p:childTnLst>
                          </p:cTn>
                        </p:par>
                        <p:par>
                          <p:cTn id="59" fill="hold">
                            <p:stCondLst>
                              <p:cond delay="11000"/>
                            </p:stCondLst>
                            <p:childTnLst>
                              <p:par>
                                <p:cTn id="60" presetID="22" presetClass="entr" presetSubtype="8" fill="hold" nodeType="afterEffect">
                                  <p:stCondLst>
                                    <p:cond delay="0"/>
                                  </p:stCondLst>
                                  <p:childTnLst>
                                    <p:set>
                                      <p:cBhvr>
                                        <p:cTn id="61" dur="1" fill="hold">
                                          <p:stCondLst>
                                            <p:cond delay="0"/>
                                          </p:stCondLst>
                                        </p:cTn>
                                        <p:tgtEl>
                                          <p:spTgt spid="42">
                                            <p:txEl>
                                              <p:pRg st="4" end="4"/>
                                            </p:txEl>
                                          </p:spTgt>
                                        </p:tgtEl>
                                        <p:attrNameLst>
                                          <p:attrName>style.visibility</p:attrName>
                                        </p:attrNameLst>
                                      </p:cBhvr>
                                      <p:to>
                                        <p:strVal val="visible"/>
                                      </p:to>
                                    </p:set>
                                    <p:animEffect transition="in" filter="wipe(left)">
                                      <p:cBhvr>
                                        <p:cTn id="62" dur="500"/>
                                        <p:tgtEl>
                                          <p:spTgt spid="42">
                                            <p:txEl>
                                              <p:pRg st="4" end="4"/>
                                            </p:txEl>
                                          </p:spTgt>
                                        </p:tgtEl>
                                      </p:cBhvr>
                                    </p:animEffect>
                                  </p:childTnLst>
                                </p:cTn>
                              </p:par>
                            </p:childTnLst>
                          </p:cTn>
                        </p:par>
                        <p:par>
                          <p:cTn id="63" fill="hold">
                            <p:stCondLst>
                              <p:cond delay="11500"/>
                            </p:stCondLst>
                            <p:childTnLst>
                              <p:par>
                                <p:cTn id="64" presetID="22" presetClass="entr" presetSubtype="2"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right)">
                                      <p:cBhvr>
                                        <p:cTn id="6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11.1</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152400"/>
            <a:ext cx="42576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ECONOMICS OF COUPONS AND REBATES</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2" name="TextBox 11"/>
          <p:cNvSpPr txBox="1"/>
          <p:nvPr/>
        </p:nvSpPr>
        <p:spPr>
          <a:xfrm>
            <a:off x="457199" y="838200"/>
            <a:ext cx="6131993" cy="400110"/>
          </a:xfrm>
          <a:prstGeom prst="rect">
            <a:avLst/>
          </a:prstGeom>
          <a:noFill/>
        </p:spPr>
        <p:txBody>
          <a:bodyPr wrap="square">
            <a:spAutoFit/>
          </a:bodyPr>
          <a:lstStyle>
            <a:lvl1pPr eaLnBrk="0" hangingPunct="0">
              <a:defRPr>
                <a:solidFill>
                  <a:schemeClr val="tx1"/>
                </a:solidFill>
                <a:latin typeface="Palatino" pitchFamily="2" charset="0"/>
              </a:defRPr>
            </a:lvl1pPr>
            <a:lvl2pPr marL="2119313" eaLnBrk="0" hangingPunct="0">
              <a:defRPr>
                <a:solidFill>
                  <a:schemeClr val="tx1"/>
                </a:solidFill>
                <a:latin typeface="Palatino" pitchFamily="2" charset="0"/>
              </a:defRPr>
            </a:lvl2pPr>
            <a:lvl3pPr marL="3370263" indent="-228600" eaLnBrk="0" hangingPunct="0">
              <a:defRPr>
                <a:solidFill>
                  <a:schemeClr val="tx1"/>
                </a:solidFill>
                <a:latin typeface="Palatino" pitchFamily="2" charset="0"/>
              </a:defRPr>
            </a:lvl3pPr>
            <a:lvl4pPr marL="3713163" indent="-228600" eaLnBrk="0" hangingPunct="0">
              <a:defRPr>
                <a:solidFill>
                  <a:schemeClr val="tx1"/>
                </a:solidFill>
                <a:latin typeface="Palatino" pitchFamily="2" charset="0"/>
              </a:defRPr>
            </a:lvl4pPr>
            <a:lvl5pPr marL="4056063" indent="-228600" eaLnBrk="0" hangingPunct="0">
              <a:defRPr>
                <a:solidFill>
                  <a:schemeClr val="tx1"/>
                </a:solidFill>
                <a:latin typeface="Palatino" pitchFamily="2" charset="0"/>
              </a:defRPr>
            </a:lvl5pPr>
            <a:lvl6pPr marL="4513263" indent="-228600" eaLnBrk="0" fontAlgn="base" hangingPunct="0">
              <a:spcBef>
                <a:spcPct val="0"/>
              </a:spcBef>
              <a:spcAft>
                <a:spcPct val="0"/>
              </a:spcAft>
              <a:defRPr>
                <a:solidFill>
                  <a:schemeClr val="tx1"/>
                </a:solidFill>
                <a:latin typeface="Palatino" pitchFamily="2" charset="0"/>
              </a:defRPr>
            </a:lvl6pPr>
            <a:lvl7pPr marL="4970463" indent="-228600" eaLnBrk="0" fontAlgn="base" hangingPunct="0">
              <a:spcBef>
                <a:spcPct val="0"/>
              </a:spcBef>
              <a:spcAft>
                <a:spcPct val="0"/>
              </a:spcAft>
              <a:defRPr>
                <a:solidFill>
                  <a:schemeClr val="tx1"/>
                </a:solidFill>
                <a:latin typeface="Palatino" pitchFamily="2" charset="0"/>
              </a:defRPr>
            </a:lvl7pPr>
            <a:lvl8pPr marL="5427663" indent="-228600" eaLnBrk="0" fontAlgn="base" hangingPunct="0">
              <a:spcBef>
                <a:spcPct val="0"/>
              </a:spcBef>
              <a:spcAft>
                <a:spcPct val="0"/>
              </a:spcAft>
              <a:defRPr>
                <a:solidFill>
                  <a:schemeClr val="tx1"/>
                </a:solidFill>
                <a:latin typeface="Palatino" pitchFamily="2" charset="0"/>
              </a:defRPr>
            </a:lvl8pPr>
            <a:lvl9pPr marL="5884863" indent="-228600" eaLnBrk="0" fontAlgn="base" hangingPunct="0">
              <a:spcBef>
                <a:spcPct val="0"/>
              </a:spcBef>
              <a:spcAft>
                <a:spcPct val="0"/>
              </a:spcAft>
              <a:defRPr>
                <a:solidFill>
                  <a:schemeClr val="tx1"/>
                </a:solidFill>
                <a:latin typeface="Palatino" pitchFamily="2" charset="0"/>
              </a:defRPr>
            </a:lvl9pPr>
          </a:lstStyle>
          <a:p>
            <a:pPr marL="0" lvl="1" eaLnBrk="1" hangingPunct="1">
              <a:buNone/>
            </a:pPr>
            <a:r>
              <a:rPr lang="en-US" sz="2000" dirty="0">
                <a:latin typeface="Arial" charset="0"/>
              </a:rPr>
              <a:t>Coupons provide a means of </a:t>
            </a:r>
            <a:r>
              <a:rPr lang="en-US" sz="2000" dirty="0" smtClean="0">
                <a:latin typeface="Arial" charset="0"/>
              </a:rPr>
              <a:t>price discrimination.</a:t>
            </a:r>
            <a:endParaRPr lang="en-US" sz="2000" dirty="0">
              <a:latin typeface="Arial" charset="0"/>
            </a:endParaRPr>
          </a:p>
        </p:txBody>
      </p:sp>
      <p:graphicFrame>
        <p:nvGraphicFramePr>
          <p:cNvPr id="30" name="Table 29"/>
          <p:cNvGraphicFramePr>
            <a:graphicFrameLocks noGrp="1"/>
          </p:cNvGraphicFramePr>
          <p:nvPr>
            <p:extLst>
              <p:ext uri="{D42A27DB-BD31-4B8C-83A1-F6EECF244321}">
                <p14:modId xmlns:p14="http://schemas.microsoft.com/office/powerpoint/2010/main" val="1893358958"/>
              </p:ext>
            </p:extLst>
          </p:nvPr>
        </p:nvGraphicFramePr>
        <p:xfrm>
          <a:off x="457200" y="1278274"/>
          <a:ext cx="5943600" cy="5198726"/>
        </p:xfrm>
        <a:graphic>
          <a:graphicData uri="http://schemas.openxmlformats.org/drawingml/2006/table">
            <a:tbl>
              <a:tblPr firstRow="1" bandRow="1">
                <a:tableStyleId>{5C22544A-7EE6-4342-B048-85BDC9FD1C3A}</a:tableStyleId>
              </a:tblPr>
              <a:tblGrid>
                <a:gridCol w="1505712"/>
                <a:gridCol w="713232"/>
                <a:gridCol w="1743456"/>
                <a:gridCol w="1981200"/>
              </a:tblGrid>
              <a:tr h="626996">
                <a:tc>
                  <a:txBody>
                    <a:bodyPr/>
                    <a:lstStyle/>
                    <a:p>
                      <a:pPr algn="ctr"/>
                      <a:r>
                        <a:rPr lang="en-US" sz="1800" dirty="0" smtClean="0"/>
                        <a:t>TABLE 11.1</a:t>
                      </a:r>
                      <a:endParaRPr lang="en-US" sz="1800" dirty="0"/>
                    </a:p>
                  </a:txBody>
                  <a:tcPr marT="45711" marB="45711">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PRICE ELASTICITIES OF DEMAND FOR USERS VERSUS NONUSERS OF COUPONS</a:t>
                      </a:r>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a:p>
                  </a:txBody>
                  <a:tcPr/>
                </a:tc>
                <a:tc hMerge="1">
                  <a:txBody>
                    <a:bodyPr/>
                    <a:lstStyle/>
                    <a:p>
                      <a:endParaRPr lang="en-US" dirty="0"/>
                    </a:p>
                  </a:txBody>
                  <a:tcPr/>
                </a:tc>
              </a:tr>
              <a:tr h="298560">
                <a:tc gridSpan="2">
                  <a:txBody>
                    <a:bodyPr/>
                    <a:lstStyle/>
                    <a:p>
                      <a:pPr algn="ct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dirty="0" smtClean="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PRICE ELASTICITY</a:t>
                      </a:r>
                      <a:endParaRPr lang="en-US" sz="1400" b="1" i="0" dirty="0">
                        <a:latin typeface="+mn-lt"/>
                      </a:endParaRPr>
                    </a:p>
                  </a:txBody>
                  <a:tcPr marT="45711" marB="45711" anchor="b">
                    <a:lnL w="12700" cmpd="sng">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r>
              <a:tr h="298560">
                <a:tc gridSpan="2">
                  <a:txBody>
                    <a:bodyPr/>
                    <a:lstStyle/>
                    <a:p>
                      <a:pPr algn="ctr"/>
                      <a:r>
                        <a:rPr lang="en-US" sz="1400" b="1" dirty="0" smtClean="0">
                          <a:latin typeface="+mn-lt"/>
                        </a:rPr>
                        <a:t>PRODUCT</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NONUSERS</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USERS</a:t>
                      </a:r>
                      <a:endParaRPr lang="en-US" sz="1400" b="1" i="0"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Toilet tissue</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 0.60 </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–0.66</a:t>
                      </a:r>
                      <a:endParaRPr lang="en-US" sz="1400" dirty="0"/>
                    </a:p>
                  </a:txBody>
                  <a:tcPr marL="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Stuffing/dressing</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baseline="0" dirty="0" smtClean="0"/>
                        <a:t>–0.71</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–0.96</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Shampoo</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baseline="0" dirty="0" smtClean="0"/>
                        <a:t>–0.84</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–1.04</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Cooking/salad oil</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baseline="0" dirty="0" smtClean="0"/>
                        <a:t>–1.22</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–1.32</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Dry mix dinners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baseline="0" dirty="0" smtClean="0"/>
                        <a:t>–0.88</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–1.09</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Cake mix</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baseline="0" dirty="0" smtClean="0"/>
                        <a:t>–0.21</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–0.43</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Cat food</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–0.49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–1.13</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Frozen entrees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–0.60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–0.95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Gelatin</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–0.97</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–1.25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Spaghetti sauce</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–1.65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–1.81</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Crème rinse/conditioner</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–0.82</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–1.12</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Soups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–1.05</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–1.22</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2">
                  <a:txBody>
                    <a:bodyPr/>
                    <a:lstStyle/>
                    <a:p>
                      <a:pPr algn="l"/>
                      <a:r>
                        <a:rPr lang="en-US" sz="1400" dirty="0" smtClean="0"/>
                        <a:t>Hot dogs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–0.59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–0.77</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9193" y="76200"/>
            <a:ext cx="2478607"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003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2">
                                            <p:txEl>
                                              <p:pRg st="0" end="0"/>
                                            </p:txEl>
                                          </p:spTgt>
                                        </p:tgtEl>
                                        <p:attrNameLst>
                                          <p:attrName>style.visibility</p:attrName>
                                        </p:attrNameLst>
                                      </p:cBhvr>
                                      <p:to>
                                        <p:strVal val="visible"/>
                                      </p:to>
                                    </p:set>
                                    <p:animEffect transition="in" filter="wipe(left)">
                                      <p:cBhvr>
                                        <p:cTn id="26" dur="500"/>
                                        <p:tgtEl>
                                          <p:spTgt spid="12">
                                            <p:txEl>
                                              <p:pRg st="0" end="0"/>
                                            </p:txEl>
                                          </p:spTgt>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wipe(up)">
                                      <p:cBhvr>
                                        <p:cTn id="30" dur="750"/>
                                        <p:tgtEl>
                                          <p:spTgt spid="30"/>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bldLvl="2"/>
      <p:bldP spid="20" grpId="0"/>
      <p:bldP spid="22" grpId="0"/>
      <p:bldP spid="12" grpId="0" build="p" bldLvl="2"/>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11.2</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696076"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AIRLINE FARES</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30" name="Table 29"/>
          <p:cNvGraphicFramePr>
            <a:graphicFrameLocks noGrp="1"/>
          </p:cNvGraphicFramePr>
          <p:nvPr>
            <p:extLst>
              <p:ext uri="{D42A27DB-BD31-4B8C-83A1-F6EECF244321}">
                <p14:modId xmlns:p14="http://schemas.microsoft.com/office/powerpoint/2010/main" val="1144351175"/>
              </p:ext>
            </p:extLst>
          </p:nvPr>
        </p:nvGraphicFramePr>
        <p:xfrm>
          <a:off x="1143000" y="4663530"/>
          <a:ext cx="7419975" cy="1584870"/>
        </p:xfrm>
        <a:graphic>
          <a:graphicData uri="http://schemas.openxmlformats.org/drawingml/2006/table">
            <a:tbl>
              <a:tblPr firstRow="1" bandRow="1">
                <a:tableStyleId>{5C22544A-7EE6-4342-B048-85BDC9FD1C3A}</a:tableStyleId>
              </a:tblPr>
              <a:tblGrid>
                <a:gridCol w="1476375"/>
                <a:gridCol w="124111"/>
                <a:gridCol w="1600487"/>
                <a:gridCol w="2314002"/>
                <a:gridCol w="1905000"/>
              </a:tblGrid>
              <a:tr h="338416">
                <a:tc>
                  <a:txBody>
                    <a:bodyPr/>
                    <a:lstStyle/>
                    <a:p>
                      <a:pPr algn="ctr"/>
                      <a:r>
                        <a:rPr lang="en-US" sz="1800" dirty="0" smtClean="0"/>
                        <a:t>TABLE 11.2</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a:t>
                      </a:r>
                      <a:r>
                        <a:rPr lang="en-US" sz="1800" dirty="0" smtClean="0"/>
                        <a:t>ELASTICITIES OF DEMAND FOR AIR TRAVEL</a:t>
                      </a:r>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a:p>
                  </a:txBody>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233749">
                <a:tc gridSpan="2">
                  <a:txBody>
                    <a:bodyPr/>
                    <a:lstStyle/>
                    <a:p>
                      <a:pPr algn="ct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dirty="0" smtClean="0"/>
                    </a:p>
                  </a:txBody>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FARE CATEGORY</a:t>
                      </a:r>
                      <a:endParaRPr lang="en-US" sz="1400" b="1" i="0" dirty="0">
                        <a:latin typeface="+mn-lt"/>
                      </a:endParaRPr>
                    </a:p>
                  </a:txBody>
                  <a:tcPr marT="45711" marB="45711" anchor="b">
                    <a:lnL w="12700" cmpd="sng">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no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i="0" dirty="0">
                        <a:latin typeface="+mn-lt"/>
                      </a:endParaRPr>
                    </a:p>
                  </a:txBody>
                  <a:tcPr marT="45711" marB="45711" anchor="b">
                    <a:lnL w="12700" cmpd="sng">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233749">
                <a:tc gridSpan="2">
                  <a:txBody>
                    <a:bodyPr/>
                    <a:lstStyle/>
                    <a:p>
                      <a:pPr algn="ctr"/>
                      <a:r>
                        <a:rPr lang="en-US" sz="1400" b="1" dirty="0" smtClean="0">
                          <a:latin typeface="+mn-lt"/>
                        </a:rPr>
                        <a:t>ELASTICITY</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FIRST CLASS</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UNRESTRICTED COACH</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DISCOUNTED</a:t>
                      </a:r>
                      <a:endParaRPr lang="en-US" sz="1400" b="1" i="0"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59348">
                <a:tc gridSpan="2">
                  <a:txBody>
                    <a:bodyPr/>
                    <a:lstStyle/>
                    <a:p>
                      <a:pPr algn="l"/>
                      <a:r>
                        <a:rPr lang="en-US" sz="1400" dirty="0" smtClean="0"/>
                        <a:t> Price</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baseline="0" dirty="0" smtClean="0"/>
                        <a:t>–0.3</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–0.4</a:t>
                      </a:r>
                      <a:endParaRPr lang="en-US" sz="1400" dirty="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aseline="0" dirty="0" smtClean="0"/>
                        <a:t>–0.9</a:t>
                      </a:r>
                      <a:endParaRPr lang="en-US" sz="1400" dirty="0"/>
                    </a:p>
                  </a:txBody>
                  <a:tcPr marL="4572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59348">
                <a:tc gridSpan="2">
                  <a:txBody>
                    <a:bodyPr/>
                    <a:lstStyle/>
                    <a:p>
                      <a:pPr algn="l"/>
                      <a:r>
                        <a:rPr lang="en-US" sz="1400" dirty="0" smtClean="0"/>
                        <a:t> Income</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1.2</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1.2</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1.8</a:t>
                      </a:r>
                      <a:endParaRPr lang="en-US" sz="1400" dirty="0"/>
                    </a:p>
                  </a:txBody>
                  <a:tcPr marR="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
        <p:nvSpPr>
          <p:cNvPr id="10" name="Rectangle 9"/>
          <p:cNvSpPr/>
          <p:nvPr/>
        </p:nvSpPr>
        <p:spPr>
          <a:xfrm>
            <a:off x="457200" y="685800"/>
            <a:ext cx="8458200" cy="3785652"/>
          </a:xfrm>
          <a:prstGeom prst="rect">
            <a:avLst/>
          </a:prstGeom>
        </p:spPr>
        <p:txBody>
          <a:bodyPr wrap="square">
            <a:spAutoFit/>
          </a:bodyPr>
          <a:lstStyle/>
          <a:p>
            <a:pPr>
              <a:buNone/>
            </a:pPr>
            <a:r>
              <a:rPr lang="en-US" sz="2000" dirty="0">
                <a:latin typeface="Arial" charset="0"/>
              </a:rPr>
              <a:t>Travelers are often amazed at the variety of fares available </a:t>
            </a:r>
            <a:r>
              <a:rPr lang="en-US" sz="2000" dirty="0" smtClean="0">
                <a:latin typeface="Arial" charset="0"/>
              </a:rPr>
              <a:t>for round-trip </a:t>
            </a:r>
            <a:r>
              <a:rPr lang="en-US" sz="2000" dirty="0">
                <a:latin typeface="Arial" charset="0"/>
              </a:rPr>
              <a:t>flights from New York to Los Angeles. </a:t>
            </a:r>
          </a:p>
          <a:p>
            <a:pPr>
              <a:buNone/>
            </a:pPr>
            <a:endParaRPr lang="en-US" sz="1000" dirty="0">
              <a:latin typeface="Arial" charset="0"/>
            </a:endParaRPr>
          </a:p>
          <a:p>
            <a:pPr>
              <a:buNone/>
            </a:pPr>
            <a:r>
              <a:rPr lang="en-US" sz="2000" dirty="0">
                <a:latin typeface="Arial" charset="0"/>
              </a:rPr>
              <a:t>Recently, for example, the first-class fare was above $2000; the regular (unrestricted) economy fare was about $</a:t>
            </a:r>
            <a:r>
              <a:rPr lang="en-US" sz="2000" dirty="0" smtClean="0">
                <a:latin typeface="Arial" charset="0"/>
              </a:rPr>
              <a:t>1000</a:t>
            </a:r>
            <a:r>
              <a:rPr lang="en-US" sz="2000" dirty="0">
                <a:latin typeface="Arial" charset="0"/>
              </a:rPr>
              <a:t>, and special discount fares (often requiring the purchase of a ticket two weeks in advance and/or a Saturday night stayover) could be bought for as little as </a:t>
            </a:r>
            <a:r>
              <a:rPr lang="en-US" sz="2000" dirty="0" smtClean="0">
                <a:latin typeface="Arial" charset="0"/>
              </a:rPr>
              <a:t>$200. These </a:t>
            </a:r>
            <a:r>
              <a:rPr lang="en-US" sz="2000" dirty="0">
                <a:latin typeface="Arial" charset="0"/>
              </a:rPr>
              <a:t>fares provide a profitable form of price discrimination. </a:t>
            </a:r>
            <a:r>
              <a:rPr lang="en-US" sz="2000" dirty="0" smtClean="0">
                <a:latin typeface="Arial" charset="0"/>
              </a:rPr>
              <a:t>The </a:t>
            </a:r>
            <a:r>
              <a:rPr lang="en-US" sz="2000" dirty="0">
                <a:latin typeface="Arial" charset="0"/>
              </a:rPr>
              <a:t>gains from discriminating are large because different types of customers, with very different elasticities of demand, purchase these different types of tickets</a:t>
            </a:r>
            <a:r>
              <a:rPr lang="en-US" sz="2000" dirty="0" smtClean="0">
                <a:latin typeface="Arial" charset="0"/>
              </a:rPr>
              <a:t>.</a:t>
            </a:r>
          </a:p>
          <a:p>
            <a:pPr>
              <a:buNone/>
            </a:pPr>
            <a:endParaRPr lang="en-US" sz="1000" dirty="0">
              <a:latin typeface="Arial" charset="0"/>
            </a:endParaRPr>
          </a:p>
          <a:p>
            <a:pPr>
              <a:buNone/>
            </a:pPr>
            <a:r>
              <a:rPr lang="en-US" sz="2000" dirty="0">
                <a:latin typeface="Arial" charset="0"/>
              </a:rPr>
              <a:t>Airline price discrimination has become </a:t>
            </a:r>
            <a:r>
              <a:rPr lang="en-US" sz="2000" dirty="0" smtClean="0">
                <a:latin typeface="Arial" charset="0"/>
              </a:rPr>
              <a:t>increasingly sophisticated</a:t>
            </a:r>
            <a:r>
              <a:rPr lang="en-US" sz="2000" dirty="0">
                <a:latin typeface="Arial" charset="0"/>
              </a:rPr>
              <a:t>. A wide variety of fares </a:t>
            </a:r>
            <a:r>
              <a:rPr lang="en-US" sz="2000" dirty="0" smtClean="0">
                <a:latin typeface="Arial" charset="0"/>
              </a:rPr>
              <a:t>is available.</a:t>
            </a:r>
            <a:endParaRPr lang="en-US" sz="2000" dirty="0">
              <a:latin typeface="Arial" charset="0"/>
            </a:endParaRPr>
          </a:p>
        </p:txBody>
      </p:sp>
    </p:spTree>
    <p:extLst>
      <p:ext uri="{BB962C8B-B14F-4D97-AF65-F5344CB8AC3E}">
        <p14:creationId xmlns:p14="http://schemas.microsoft.com/office/powerpoint/2010/main" val="2329436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left)">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wipe(left)">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wipe(left)">
                                      <p:cBhvr>
                                        <p:cTn id="32" dur="500"/>
                                        <p:tgtEl>
                                          <p:spTgt spid="10">
                                            <p:txEl>
                                              <p:pRg st="4" end="4"/>
                                            </p:txEl>
                                          </p:spTgt>
                                        </p:tgtEl>
                                      </p:cBhvr>
                                    </p:animEffect>
                                  </p:childTnLst>
                                </p:cTn>
                              </p:par>
                            </p:childTnLst>
                          </p:cTn>
                        </p:par>
                        <p:par>
                          <p:cTn id="33" fill="hold">
                            <p:stCondLst>
                              <p:cond delay="500"/>
                            </p:stCondLst>
                            <p:childTnLst>
                              <p:par>
                                <p:cTn id="34" presetID="22" presetClass="entr" presetSubtype="1"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up)">
                                      <p:cBhvr>
                                        <p:cTn id="36" dur="750"/>
                                        <p:tgtEl>
                                          <p:spTgt spid="30"/>
                                        </p:tgtEl>
                                      </p:cBhvr>
                                    </p:animEffect>
                                  </p:childTnLst>
                                </p:cTn>
                              </p:par>
                            </p:childTnLst>
                          </p:cTn>
                        </p:par>
                        <p:par>
                          <p:cTn id="37" fill="hold">
                            <p:stCondLst>
                              <p:cond delay="1250"/>
                            </p:stCondLst>
                            <p:childTnLst>
                              <p:par>
                                <p:cTn id="38" presetID="22" presetClass="entr" presetSubtype="8"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10"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052"/>
            <a:ext cx="6536993" cy="106679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Intertemporal Price Discrimination</a:t>
            </a:r>
            <a:br>
              <a:rPr lang="en-US" sz="2800" dirty="0" smtClean="0">
                <a:solidFill>
                  <a:srgbClr val="008FD0"/>
                </a:solidFill>
              </a:rPr>
            </a:br>
            <a:r>
              <a:rPr lang="en-US" sz="2800" dirty="0" smtClean="0">
                <a:solidFill>
                  <a:srgbClr val="008FD0"/>
                </a:solidFill>
              </a:rPr>
              <a:t>and Peak-Load Pricing</a:t>
            </a:r>
          </a:p>
        </p:txBody>
      </p:sp>
      <p:sp>
        <p:nvSpPr>
          <p:cNvPr id="41" name="Rectangle 6"/>
          <p:cNvSpPr>
            <a:spLocks noChangeArrowheads="1"/>
          </p:cNvSpPr>
          <p:nvPr/>
        </p:nvSpPr>
        <p:spPr bwMode="auto">
          <a:xfrm>
            <a:off x="304800" y="1"/>
            <a:ext cx="990600" cy="685799"/>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11.3</a:t>
            </a:r>
            <a:endParaRPr lang="en-US" sz="2800" b="1" dirty="0">
              <a:solidFill>
                <a:srgbClr val="008FD0"/>
              </a:solidFill>
              <a:latin typeface="Arial" charset="0"/>
            </a:endParaRPr>
          </a:p>
        </p:txBody>
      </p:sp>
      <p:sp>
        <p:nvSpPr>
          <p:cNvPr id="7" name="Rectangle 4"/>
          <p:cNvSpPr>
            <a:spLocks noChangeArrowheads="1"/>
          </p:cNvSpPr>
          <p:nvPr/>
        </p:nvSpPr>
        <p:spPr bwMode="auto">
          <a:xfrm>
            <a:off x="457200" y="3352800"/>
            <a:ext cx="3067050" cy="60960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INTERTEMPORAL PRICE DISCRIMINATION</a:t>
            </a:r>
            <a:endParaRPr lang="en-US" sz="1600" b="1" dirty="0">
              <a:latin typeface="Arial" charset="0"/>
            </a:endParaRPr>
          </a:p>
        </p:txBody>
      </p:sp>
      <p:sp>
        <p:nvSpPr>
          <p:cNvPr id="8" name="Rectangle 9"/>
          <p:cNvSpPr>
            <a:spLocks noChangeArrowheads="1"/>
          </p:cNvSpPr>
          <p:nvPr/>
        </p:nvSpPr>
        <p:spPr bwMode="auto">
          <a:xfrm>
            <a:off x="457200" y="2971800"/>
            <a:ext cx="3581400" cy="3810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11.7</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400800"/>
            <a:ext cx="3502819"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886200" y="3048000"/>
            <a:ext cx="152400" cy="3505200"/>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962400" y="6477000"/>
            <a:ext cx="5010150" cy="15240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3" name="Rectangle 90"/>
          <p:cNvSpPr txBox="1">
            <a:spLocks noChangeArrowheads="1"/>
          </p:cNvSpPr>
          <p:nvPr/>
        </p:nvSpPr>
        <p:spPr>
          <a:xfrm>
            <a:off x="457200" y="2578626"/>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Intertemporal Price Discrimination</a:t>
            </a:r>
          </a:p>
        </p:txBody>
      </p:sp>
      <p:sp>
        <p:nvSpPr>
          <p:cNvPr id="34" name="Text Box 91"/>
          <p:cNvSpPr txBox="1">
            <a:spLocks noChangeArrowheads="1"/>
          </p:cNvSpPr>
          <p:nvPr/>
        </p:nvSpPr>
        <p:spPr bwMode="auto">
          <a:xfrm>
            <a:off x="447675" y="1106269"/>
            <a:ext cx="8315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417195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intertemporal price discrimination	</a:t>
            </a:r>
            <a:r>
              <a:rPr lang="en-US" dirty="0" smtClean="0">
                <a:solidFill>
                  <a:srgbClr val="2A5CAA"/>
                </a:solidFill>
                <a:latin typeface="Arial" charset="0"/>
              </a:rPr>
              <a:t>Spending </a:t>
            </a:r>
            <a:r>
              <a:rPr lang="en-US" dirty="0">
                <a:solidFill>
                  <a:srgbClr val="2A5CAA"/>
                </a:solidFill>
                <a:latin typeface="Arial" charset="0"/>
              </a:rPr>
              <a:t>money in socially unproductive efforts to acquire, maintain, or exercise monopoly.</a:t>
            </a:r>
          </a:p>
        </p:txBody>
      </p:sp>
      <p:sp>
        <p:nvSpPr>
          <p:cNvPr id="36" name="Text Box 91"/>
          <p:cNvSpPr txBox="1">
            <a:spLocks noChangeArrowheads="1"/>
          </p:cNvSpPr>
          <p:nvPr/>
        </p:nvSpPr>
        <p:spPr bwMode="auto">
          <a:xfrm>
            <a:off x="457200" y="1828800"/>
            <a:ext cx="8315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34315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peak-load pricing	</a:t>
            </a:r>
            <a:r>
              <a:rPr lang="en-US" dirty="0" smtClean="0">
                <a:solidFill>
                  <a:srgbClr val="2A5CAA"/>
                </a:solidFill>
                <a:latin typeface="Arial" charset="0"/>
              </a:rPr>
              <a:t>Spending </a:t>
            </a:r>
            <a:r>
              <a:rPr lang="en-US" dirty="0">
                <a:solidFill>
                  <a:srgbClr val="2A5CAA"/>
                </a:solidFill>
                <a:latin typeface="Arial" charset="0"/>
              </a:rPr>
              <a:t>money in socially unproductive efforts to acquire, maintain, or exercise monopoly.</a:t>
            </a:r>
          </a:p>
        </p:txBody>
      </p:sp>
      <p:sp>
        <p:nvSpPr>
          <p:cNvPr id="37" name="Rectangle 4"/>
          <p:cNvSpPr>
            <a:spLocks noChangeArrowheads="1"/>
          </p:cNvSpPr>
          <p:nvPr/>
        </p:nvSpPr>
        <p:spPr bwMode="auto">
          <a:xfrm>
            <a:off x="457200" y="3962400"/>
            <a:ext cx="34290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Consumers are divided into groups by changing the price over time. </a:t>
            </a:r>
          </a:p>
          <a:p>
            <a:pPr>
              <a:spcBef>
                <a:spcPct val="20000"/>
              </a:spcBef>
              <a:buNone/>
            </a:pPr>
            <a:r>
              <a:rPr lang="en-US" sz="1600" dirty="0" smtClean="0">
                <a:latin typeface="Arial" charset="0"/>
              </a:rPr>
              <a:t>Initially</a:t>
            </a:r>
            <a:r>
              <a:rPr lang="en-US" sz="1600" dirty="0">
                <a:latin typeface="Arial" charset="0"/>
              </a:rPr>
              <a:t>, the price is high. The firm captures surplus from consumers who have a high demand for the good and who are unwilling to wait to buy it. </a:t>
            </a:r>
          </a:p>
          <a:p>
            <a:pPr>
              <a:spcBef>
                <a:spcPct val="20000"/>
              </a:spcBef>
              <a:buNone/>
            </a:pPr>
            <a:r>
              <a:rPr lang="en-US" sz="1600" dirty="0" smtClean="0">
                <a:latin typeface="Arial" charset="0"/>
              </a:rPr>
              <a:t>Later </a:t>
            </a:r>
            <a:r>
              <a:rPr lang="en-US" sz="1600" dirty="0">
                <a:latin typeface="Arial" charset="0"/>
              </a:rPr>
              <a:t>the price is reduced to appeal to the mass market.</a:t>
            </a:r>
          </a:p>
        </p:txBody>
      </p:sp>
      <p:pic>
        <p:nvPicPr>
          <p:cNvPr id="38" name="Picture 2" descr="C:\Documents and Settings\Kyle M. Thiel\Desktop\Pindyck_7e\ppts\aparna_ppts\aparna_ppts\ch11\fig11.07\11.07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Documents and Settings\Kyle M. Thiel\Desktop\Pindyck_7e\ppts\aparna_ppts\aparna_ppts\ch11\fig11.07\11.07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 descr="C:\Documents and Settings\Kyle M. Thiel\Desktop\Pindyck_7e\ppts\aparna_ppts\aparna_ppts\ch11\fig11.07\11.07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5" descr="C:\Documents and Settings\Kyle M. Thiel\Desktop\Pindyck_7e\ppts\aparna_ppts\aparna_ppts\ch11\fig11.07\11.07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6" descr="C:\Documents and Settings\Kyle M. Thiel\Desktop\Pindyck_7e\ppts\aparna_ppts\aparna_ppts\ch11\fig11.07\11.07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7" descr="C:\Documents and Settings\Kyle M. Thiel\Desktop\Pindyck_7e\ppts\aparna_ppts\aparna_ppts\ch11\fig11.07\11.07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8" descr="C:\Documents and Settings\Kyle M. Thiel\Desktop\Pindyck_7e\ppts\aparna_ppts\aparna_ppts\ch11\fig11.07\11.07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9" descr="C:\Documents and Settings\Kyle M. Thiel\Desktop\Pindyck_7e\ppts\aparna_ppts\aparna_ppts\ch11\fig11.07\11.07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10025" y="3200400"/>
            <a:ext cx="5057775" cy="303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14199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left)">
                                      <p:cBhvr>
                                        <p:cTn id="28" dur="500"/>
                                        <p:tgtEl>
                                          <p:spTgt spid="33"/>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left)">
                                      <p:cBhvr>
                                        <p:cTn id="36" dur="500"/>
                                        <p:tgtEl>
                                          <p:spTgt spid="7"/>
                                        </p:tgtEl>
                                      </p:cBhvr>
                                    </p:animEffect>
                                  </p:childTnLst>
                                </p:cTn>
                              </p:par>
                            </p:childTnLst>
                          </p:cTn>
                        </p:par>
                        <p:par>
                          <p:cTn id="37" fill="hold">
                            <p:stCondLst>
                              <p:cond delay="1500"/>
                            </p:stCondLst>
                            <p:childTnLst>
                              <p:par>
                                <p:cTn id="38" presetID="22" presetClass="entr" presetSubtype="4"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00"/>
                                        <p:tgtEl>
                                          <p:spTgt spid="13"/>
                                        </p:tgtEl>
                                      </p:cBhvr>
                                    </p:animEffect>
                                  </p:childTnLst>
                                </p:cTn>
                              </p:par>
                              <p:par>
                                <p:cTn id="41" presetID="22" presetClass="entr" presetSubtype="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500"/>
                                        <p:tgtEl>
                                          <p:spTgt spid="38"/>
                                        </p:tgtEl>
                                      </p:cBhvr>
                                    </p:animEffect>
                                  </p:childTnLst>
                                </p:cTn>
                              </p:par>
                            </p:childTnLst>
                          </p:cTn>
                        </p:par>
                        <p:par>
                          <p:cTn id="48" fill="hold">
                            <p:stCondLst>
                              <p:cond delay="3500"/>
                            </p:stCondLst>
                            <p:childTnLst>
                              <p:par>
                                <p:cTn id="49" presetID="22" presetClass="entr" presetSubtype="8"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left)">
                                      <p:cBhvr>
                                        <p:cTn id="51" dur="1000"/>
                                        <p:tgtEl>
                                          <p:spTgt spid="39"/>
                                        </p:tgtEl>
                                      </p:cBhvr>
                                    </p:animEffect>
                                  </p:childTnLst>
                                </p:cTn>
                              </p:par>
                            </p:childTnLst>
                          </p:cTn>
                        </p:par>
                        <p:par>
                          <p:cTn id="52" fill="hold">
                            <p:stCondLst>
                              <p:cond delay="4500"/>
                            </p:stCondLst>
                            <p:childTnLst>
                              <p:par>
                                <p:cTn id="53" presetID="22" presetClass="entr" presetSubtype="1"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wipe(up)">
                                      <p:cBhvr>
                                        <p:cTn id="55" dur="1000"/>
                                        <p:tgtEl>
                                          <p:spTgt spid="42"/>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wipe(up)">
                                      <p:cBhvr>
                                        <p:cTn id="59" dur="1000"/>
                                        <p:tgtEl>
                                          <p:spTgt spid="43"/>
                                        </p:tgtEl>
                                      </p:cBhvr>
                                    </p:animEffect>
                                  </p:childTnLst>
                                </p:cTn>
                              </p:par>
                            </p:childTnLst>
                          </p:cTn>
                        </p:par>
                        <p:par>
                          <p:cTn id="60" fill="hold">
                            <p:stCondLst>
                              <p:cond delay="6500"/>
                            </p:stCondLst>
                            <p:childTnLst>
                              <p:par>
                                <p:cTn id="61" presetID="22" presetClass="entr" presetSubtype="8"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wipe(left)">
                                      <p:cBhvr>
                                        <p:cTn id="63" dur="1000"/>
                                        <p:tgtEl>
                                          <p:spTgt spid="45"/>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1000"/>
                                        <p:tgtEl>
                                          <p:spTgt spid="46"/>
                                        </p:tgtEl>
                                      </p:cBhvr>
                                    </p:animEffect>
                                  </p:childTnLst>
                                </p:cTn>
                              </p:par>
                            </p:childTnLst>
                          </p:cTn>
                        </p:par>
                        <p:par>
                          <p:cTn id="68" fill="hold">
                            <p:stCondLst>
                              <p:cond delay="8500"/>
                            </p:stCondLst>
                            <p:childTnLst>
                              <p:par>
                                <p:cTn id="69" presetID="22" presetClass="entr" presetSubtype="8" fill="hold" nodeType="afterEffect">
                                  <p:stCondLst>
                                    <p:cond delay="0"/>
                                  </p:stCondLst>
                                  <p:childTnLst>
                                    <p:set>
                                      <p:cBhvr>
                                        <p:cTn id="70" dur="1" fill="hold">
                                          <p:stCondLst>
                                            <p:cond delay="0"/>
                                          </p:stCondLst>
                                        </p:cTn>
                                        <p:tgtEl>
                                          <p:spTgt spid="37">
                                            <p:txEl>
                                              <p:pRg st="0" end="0"/>
                                            </p:txEl>
                                          </p:spTgt>
                                        </p:tgtEl>
                                        <p:attrNameLst>
                                          <p:attrName>style.visibility</p:attrName>
                                        </p:attrNameLst>
                                      </p:cBhvr>
                                      <p:to>
                                        <p:strVal val="visible"/>
                                      </p:to>
                                    </p:set>
                                    <p:animEffect transition="in" filter="wipe(left)">
                                      <p:cBhvr>
                                        <p:cTn id="71" dur="500"/>
                                        <p:tgtEl>
                                          <p:spTgt spid="37">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left)">
                                      <p:cBhvr>
                                        <p:cTn id="76" dur="1000"/>
                                        <p:tgtEl>
                                          <p:spTgt spid="44"/>
                                        </p:tgtEl>
                                      </p:cBhvr>
                                    </p:animEffect>
                                  </p:childTnLst>
                                </p:cTn>
                              </p:par>
                            </p:childTnLst>
                          </p:cTn>
                        </p:par>
                        <p:par>
                          <p:cTn id="77" fill="hold">
                            <p:stCondLst>
                              <p:cond delay="1000"/>
                            </p:stCondLst>
                            <p:childTnLst>
                              <p:par>
                                <p:cTn id="78" presetID="22" presetClass="entr" presetSubtype="8" fill="hold" nodeType="afterEffect">
                                  <p:stCondLst>
                                    <p:cond delay="0"/>
                                  </p:stCondLst>
                                  <p:childTnLst>
                                    <p:set>
                                      <p:cBhvr>
                                        <p:cTn id="79" dur="1" fill="hold">
                                          <p:stCondLst>
                                            <p:cond delay="0"/>
                                          </p:stCondLst>
                                        </p:cTn>
                                        <p:tgtEl>
                                          <p:spTgt spid="37">
                                            <p:txEl>
                                              <p:pRg st="1" end="1"/>
                                            </p:txEl>
                                          </p:spTgt>
                                        </p:tgtEl>
                                        <p:attrNameLst>
                                          <p:attrName>style.visibility</p:attrName>
                                        </p:attrNameLst>
                                      </p:cBhvr>
                                      <p:to>
                                        <p:strVal val="visible"/>
                                      </p:to>
                                    </p:set>
                                    <p:animEffect transition="in" filter="wipe(left)">
                                      <p:cBhvr>
                                        <p:cTn id="80" dur="500"/>
                                        <p:tgtEl>
                                          <p:spTgt spid="37">
                                            <p:txEl>
                                              <p:pRg st="1" end="1"/>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wipe(left)">
                                      <p:cBhvr>
                                        <p:cTn id="85" dur="1000"/>
                                        <p:tgtEl>
                                          <p:spTgt spid="47"/>
                                        </p:tgtEl>
                                      </p:cBhvr>
                                    </p:animEffect>
                                  </p:childTnLst>
                                </p:cTn>
                              </p:par>
                            </p:childTnLst>
                          </p:cTn>
                        </p:par>
                        <p:par>
                          <p:cTn id="86" fill="hold">
                            <p:stCondLst>
                              <p:cond delay="1000"/>
                            </p:stCondLst>
                            <p:childTnLst>
                              <p:par>
                                <p:cTn id="87" presetID="22" presetClass="entr" presetSubtype="8" fill="hold" nodeType="afterEffect">
                                  <p:stCondLst>
                                    <p:cond delay="0"/>
                                  </p:stCondLst>
                                  <p:childTnLst>
                                    <p:set>
                                      <p:cBhvr>
                                        <p:cTn id="88" dur="1" fill="hold">
                                          <p:stCondLst>
                                            <p:cond delay="0"/>
                                          </p:stCondLst>
                                        </p:cTn>
                                        <p:tgtEl>
                                          <p:spTgt spid="37">
                                            <p:txEl>
                                              <p:pRg st="2" end="2"/>
                                            </p:txEl>
                                          </p:spTgt>
                                        </p:tgtEl>
                                        <p:attrNameLst>
                                          <p:attrName>style.visibility</p:attrName>
                                        </p:attrNameLst>
                                      </p:cBhvr>
                                      <p:to>
                                        <p:strVal val="visible"/>
                                      </p:to>
                                    </p:set>
                                    <p:animEffect transition="in" filter="wipe(left)">
                                      <p:cBhvr>
                                        <p:cTn id="89" dur="500"/>
                                        <p:tgtEl>
                                          <p:spTgt spid="37">
                                            <p:txEl>
                                              <p:pRg st="2" end="2"/>
                                            </p:txEl>
                                          </p:spTgt>
                                        </p:tgtEl>
                                      </p:cBhvr>
                                    </p:animEffect>
                                  </p:childTnLst>
                                </p:cTn>
                              </p:par>
                            </p:childTnLst>
                          </p:cTn>
                        </p:par>
                        <p:par>
                          <p:cTn id="90" fill="hold">
                            <p:stCondLst>
                              <p:cond delay="1500"/>
                            </p:stCondLst>
                            <p:childTnLst>
                              <p:par>
                                <p:cTn id="91" presetID="22" presetClass="entr" presetSubtype="2" fill="hold" nodeType="afterEffect">
                                  <p:stCondLst>
                                    <p:cond delay="0"/>
                                  </p:stCondLst>
                                  <p:childTnLst>
                                    <p:set>
                                      <p:cBhvr>
                                        <p:cTn id="92" dur="1" fill="hold">
                                          <p:stCondLst>
                                            <p:cond delay="0"/>
                                          </p:stCondLst>
                                        </p:cTn>
                                        <p:tgtEl>
                                          <p:spTgt spid="9"/>
                                        </p:tgtEl>
                                        <p:attrNameLst>
                                          <p:attrName>style.visibility</p:attrName>
                                        </p:attrNameLst>
                                      </p:cBhvr>
                                      <p:to>
                                        <p:strVal val="visible"/>
                                      </p:to>
                                    </p:set>
                                    <p:animEffect transition="in" filter="wipe(right)">
                                      <p:cBhvr>
                                        <p:cTn id="9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7" grpId="0"/>
      <p:bldP spid="8" grpId="0"/>
      <p:bldP spid="33" grpId="0"/>
      <p:bldP spid="34" grpId="0"/>
      <p:bldP spid="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1481138"/>
            <a:ext cx="2895600" cy="40243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PEAK-LOAD PRICING</a:t>
            </a:r>
            <a:endParaRPr lang="en-US" sz="1600" b="1" dirty="0">
              <a:latin typeface="Arial" charset="0"/>
            </a:endParaRPr>
          </a:p>
        </p:txBody>
      </p:sp>
      <p:sp>
        <p:nvSpPr>
          <p:cNvPr id="30" name="Rectangle 9"/>
          <p:cNvSpPr>
            <a:spLocks noChangeArrowheads="1"/>
          </p:cNvSpPr>
          <p:nvPr/>
        </p:nvSpPr>
        <p:spPr bwMode="auto">
          <a:xfrm>
            <a:off x="457200" y="1143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11.8</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3810000" y="5105400"/>
            <a:ext cx="5105400" cy="11430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3733800" y="1219200"/>
            <a:ext cx="152400" cy="4327977"/>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199" y="5486400"/>
            <a:ext cx="3352801" cy="117872"/>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0" name="Rectangle 90"/>
          <p:cNvSpPr txBox="1">
            <a:spLocks noChangeArrowheads="1"/>
          </p:cNvSpPr>
          <p:nvPr/>
        </p:nvSpPr>
        <p:spPr>
          <a:xfrm>
            <a:off x="438150" y="0"/>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Peak-Load Pricing</a:t>
            </a:r>
          </a:p>
        </p:txBody>
      </p:sp>
      <p:sp>
        <p:nvSpPr>
          <p:cNvPr id="37" name="Rectangle 4"/>
          <p:cNvSpPr>
            <a:spLocks noChangeArrowheads="1"/>
          </p:cNvSpPr>
          <p:nvPr/>
        </p:nvSpPr>
        <p:spPr bwMode="auto">
          <a:xfrm>
            <a:off x="457200" y="1883568"/>
            <a:ext cx="3200400" cy="3602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Demands for some goods and services increase sharply during particular times of the day or year. </a:t>
            </a:r>
          </a:p>
          <a:p>
            <a:pPr>
              <a:spcBef>
                <a:spcPct val="20000"/>
              </a:spcBef>
              <a:buNone/>
            </a:pPr>
            <a:endParaRPr lang="en-US" sz="1000" dirty="0">
              <a:latin typeface="Arial" charset="0"/>
            </a:endParaRPr>
          </a:p>
          <a:p>
            <a:pPr>
              <a:spcBef>
                <a:spcPct val="20000"/>
              </a:spcBef>
              <a:buNone/>
            </a:pPr>
            <a:r>
              <a:rPr lang="en-US" sz="1600" dirty="0">
                <a:latin typeface="Arial" charset="0"/>
              </a:rPr>
              <a:t>Charging a higher price </a:t>
            </a:r>
            <a:r>
              <a:rPr lang="en-US" sz="1600" i="1" dirty="0">
                <a:latin typeface="Arial" charset="0"/>
              </a:rPr>
              <a:t>P</a:t>
            </a:r>
            <a:r>
              <a:rPr lang="en-US" sz="1600" baseline="-25000" dirty="0">
                <a:latin typeface="Arial" charset="0"/>
              </a:rPr>
              <a:t>1</a:t>
            </a:r>
            <a:r>
              <a:rPr lang="en-US" sz="1600" dirty="0">
                <a:latin typeface="Arial" charset="0"/>
              </a:rPr>
              <a:t> during the peak periods is more profitable for the firm than charging a single price at all times. </a:t>
            </a:r>
          </a:p>
          <a:p>
            <a:pPr>
              <a:spcBef>
                <a:spcPct val="20000"/>
              </a:spcBef>
              <a:buNone/>
            </a:pPr>
            <a:endParaRPr lang="en-US" sz="1000" dirty="0">
              <a:latin typeface="Arial" charset="0"/>
            </a:endParaRPr>
          </a:p>
          <a:p>
            <a:pPr>
              <a:spcBef>
                <a:spcPct val="20000"/>
              </a:spcBef>
              <a:buNone/>
            </a:pPr>
            <a:r>
              <a:rPr lang="en-US" sz="1600" dirty="0">
                <a:latin typeface="Arial" charset="0"/>
              </a:rPr>
              <a:t>It is also more efficient because marginal cost is higher during peak periods.</a:t>
            </a:r>
          </a:p>
        </p:txBody>
      </p:sp>
      <p:pic>
        <p:nvPicPr>
          <p:cNvPr id="38" name="Picture 2" descr="C:\Documents and Settings\Kyle M. Thiel\Desktop\Pindyck_7e\ppts\aparna_ppts\aparna_ppts\ch11\fig11.08\11.08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Documents and Settings\Kyle M. Thiel\Desktop\Pindyck_7e\ppts\aparna_ppts\aparna_ppts\ch11\fig11.08\11.08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 descr="C:\Documents and Settings\Kyle M. Thiel\Desktop\Pindyck_7e\ppts\aparna_ppts\aparna_ppts\ch11\fig11.08\11.08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5" descr="C:\Documents and Settings\Kyle M. Thiel\Desktop\Pindyck_7e\ppts\aparna_ppts\aparna_ppts\ch11\fig11.08\11.08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6" descr="C:\Documents and Settings\Kyle M. Thiel\Desktop\Pindyck_7e\ppts\aparna_ppts\aparna_ppts\ch11\fig11.08\11.08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7" descr="C:\Documents and Settings\Kyle M. Thiel\Desktop\Pindyck_7e\ppts\aparna_ppts\aparna_ppts\ch11\fig11.08\11.08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8" descr="C:\Documents and Settings\Kyle M. Thiel\Desktop\Pindyck_7e\ppts\aparna_ppts\aparna_ppts\ch11\fig11.08\11.08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9" descr="C:\Documents and Settings\Kyle M. Thiel\Desktop\Pindyck_7e\ppts\aparna_ppts\aparna_ppts\ch11\fig11.08\11.08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1295400"/>
            <a:ext cx="466725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41030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wipe(left)">
                                      <p:cBhvr>
                                        <p:cTn id="7" dur="500"/>
                                        <p:tgtEl>
                                          <p:spTgt spid="20">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00"/>
                                        <p:tgtEl>
                                          <p:spTgt spid="34"/>
                                        </p:tgtEl>
                                      </p:cBhvr>
                                    </p:animEffect>
                                  </p:childTnLst>
                                </p:cTn>
                              </p:par>
                              <p:par>
                                <p:cTn id="20" presetID="22" presetClass="entr" presetSubtype="8" fill="hold"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childTnLst>
                          </p:cTn>
                        </p:par>
                        <p:par>
                          <p:cTn id="27" fill="hold">
                            <p:stCondLst>
                              <p:cond delay="3500"/>
                            </p:stCondLst>
                            <p:childTnLst>
                              <p:par>
                                <p:cTn id="28" presetID="22" presetClass="entr" presetSubtype="4"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down)">
                                      <p:cBhvr>
                                        <p:cTn id="30" dur="1000"/>
                                        <p:tgtEl>
                                          <p:spTgt spid="39"/>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left)">
                                      <p:cBhvr>
                                        <p:cTn id="34" dur="1000"/>
                                        <p:tgtEl>
                                          <p:spTgt spid="40"/>
                                        </p:tgtEl>
                                      </p:cBhvr>
                                    </p:animEffect>
                                  </p:childTnLst>
                                </p:cTn>
                              </p:par>
                            </p:childTnLst>
                          </p:cTn>
                        </p:par>
                        <p:par>
                          <p:cTn id="35" fill="hold">
                            <p:stCondLst>
                              <p:cond delay="5500"/>
                            </p:stCondLst>
                            <p:childTnLst>
                              <p:par>
                                <p:cTn id="36" presetID="22" presetClass="entr" presetSubtype="8"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wipe(left)">
                                      <p:cBhvr>
                                        <p:cTn id="38" dur="1000"/>
                                        <p:tgtEl>
                                          <p:spTgt spid="51"/>
                                        </p:tgtEl>
                                      </p:cBhvr>
                                    </p:animEffect>
                                  </p:childTnLst>
                                </p:cTn>
                              </p:par>
                            </p:childTnLst>
                          </p:cTn>
                        </p:par>
                        <p:par>
                          <p:cTn id="39" fill="hold">
                            <p:stCondLst>
                              <p:cond delay="6500"/>
                            </p:stCondLst>
                            <p:childTnLst>
                              <p:par>
                                <p:cTn id="40" presetID="22" presetClass="entr" presetSubtype="8" fill="hold" nodeType="afterEffect">
                                  <p:stCondLst>
                                    <p:cond delay="0"/>
                                  </p:stCondLst>
                                  <p:childTnLst>
                                    <p:set>
                                      <p:cBhvr>
                                        <p:cTn id="41" dur="1" fill="hold">
                                          <p:stCondLst>
                                            <p:cond delay="0"/>
                                          </p:stCondLst>
                                        </p:cTn>
                                        <p:tgtEl>
                                          <p:spTgt spid="53"/>
                                        </p:tgtEl>
                                        <p:attrNameLst>
                                          <p:attrName>style.visibility</p:attrName>
                                        </p:attrNameLst>
                                      </p:cBhvr>
                                      <p:to>
                                        <p:strVal val="visible"/>
                                      </p:to>
                                    </p:set>
                                    <p:animEffect transition="in" filter="wipe(left)">
                                      <p:cBhvr>
                                        <p:cTn id="42" dur="1000"/>
                                        <p:tgtEl>
                                          <p:spTgt spid="53"/>
                                        </p:tgtEl>
                                      </p:cBhvr>
                                    </p:animEffect>
                                  </p:childTnLst>
                                </p:cTn>
                              </p:par>
                            </p:childTnLst>
                          </p:cTn>
                        </p:par>
                        <p:par>
                          <p:cTn id="43" fill="hold">
                            <p:stCondLst>
                              <p:cond delay="7500"/>
                            </p:stCondLst>
                            <p:childTnLst>
                              <p:par>
                                <p:cTn id="44" presetID="22" presetClass="entr" presetSubtype="8" fill="hold" nodeType="after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wipe(left)">
                                      <p:cBhvr>
                                        <p:cTn id="46" dur="1000"/>
                                        <p:tgtEl>
                                          <p:spTgt spid="54"/>
                                        </p:tgtEl>
                                      </p:cBhvr>
                                    </p:animEffect>
                                  </p:childTnLst>
                                </p:cTn>
                              </p:par>
                            </p:childTnLst>
                          </p:cTn>
                        </p:par>
                        <p:par>
                          <p:cTn id="47" fill="hold">
                            <p:stCondLst>
                              <p:cond delay="8500"/>
                            </p:stCondLst>
                            <p:childTnLst>
                              <p:par>
                                <p:cTn id="48" presetID="22" presetClass="entr" presetSubtype="8" fill="hold" nodeType="afterEffect">
                                  <p:stCondLst>
                                    <p:cond delay="0"/>
                                  </p:stCondLst>
                                  <p:childTnLst>
                                    <p:set>
                                      <p:cBhvr>
                                        <p:cTn id="49" dur="1" fill="hold">
                                          <p:stCondLst>
                                            <p:cond delay="0"/>
                                          </p:stCondLst>
                                        </p:cTn>
                                        <p:tgtEl>
                                          <p:spTgt spid="37">
                                            <p:txEl>
                                              <p:pRg st="0" end="0"/>
                                            </p:txEl>
                                          </p:spTgt>
                                        </p:tgtEl>
                                        <p:attrNameLst>
                                          <p:attrName>style.visibility</p:attrName>
                                        </p:attrNameLst>
                                      </p:cBhvr>
                                      <p:to>
                                        <p:strVal val="visible"/>
                                      </p:to>
                                    </p:set>
                                    <p:animEffect transition="in" filter="wipe(left)">
                                      <p:cBhvr>
                                        <p:cTn id="50" dur="500"/>
                                        <p:tgtEl>
                                          <p:spTgt spid="37">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1000"/>
                                        <p:tgtEl>
                                          <p:spTgt spid="52"/>
                                        </p:tgtEl>
                                      </p:cBhvr>
                                    </p:animEffect>
                                  </p:childTnLst>
                                </p:cTn>
                              </p:par>
                            </p:childTnLst>
                          </p:cTn>
                        </p:par>
                        <p:par>
                          <p:cTn id="56" fill="hold">
                            <p:stCondLst>
                              <p:cond delay="1000"/>
                            </p:stCondLst>
                            <p:childTnLst>
                              <p:par>
                                <p:cTn id="57" presetID="22" presetClass="entr" presetSubtype="8"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1000"/>
                                        <p:tgtEl>
                                          <p:spTgt spid="55"/>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37">
                                            <p:txEl>
                                              <p:pRg st="2" end="2"/>
                                            </p:txEl>
                                          </p:spTgt>
                                        </p:tgtEl>
                                        <p:attrNameLst>
                                          <p:attrName>style.visibility</p:attrName>
                                        </p:attrNameLst>
                                      </p:cBhvr>
                                      <p:to>
                                        <p:strVal val="visible"/>
                                      </p:to>
                                    </p:set>
                                    <p:animEffect transition="in" filter="wipe(left)">
                                      <p:cBhvr>
                                        <p:cTn id="63" dur="500"/>
                                        <p:tgtEl>
                                          <p:spTgt spid="37">
                                            <p:txEl>
                                              <p:pRg st="2" end="2"/>
                                            </p:txEl>
                                          </p:spTgt>
                                        </p:tgtEl>
                                      </p:cBhvr>
                                    </p:animEffect>
                                  </p:childTnLst>
                                </p:cTn>
                              </p:par>
                            </p:childTnLst>
                          </p:cTn>
                        </p:par>
                        <p:par>
                          <p:cTn id="64" fill="hold">
                            <p:stCondLst>
                              <p:cond delay="2500"/>
                            </p:stCondLst>
                            <p:childTnLst>
                              <p:par>
                                <p:cTn id="65" presetID="22" presetClass="entr" presetSubtype="8" fill="hold" nodeType="afterEffect">
                                  <p:stCondLst>
                                    <p:cond delay="0"/>
                                  </p:stCondLst>
                                  <p:childTnLst>
                                    <p:set>
                                      <p:cBhvr>
                                        <p:cTn id="66" dur="1" fill="hold">
                                          <p:stCondLst>
                                            <p:cond delay="0"/>
                                          </p:stCondLst>
                                        </p:cTn>
                                        <p:tgtEl>
                                          <p:spTgt spid="37">
                                            <p:txEl>
                                              <p:pRg st="4" end="4"/>
                                            </p:txEl>
                                          </p:spTgt>
                                        </p:tgtEl>
                                        <p:attrNameLst>
                                          <p:attrName>style.visibility</p:attrName>
                                        </p:attrNameLst>
                                      </p:cBhvr>
                                      <p:to>
                                        <p:strVal val="visible"/>
                                      </p:to>
                                    </p:set>
                                    <p:animEffect transition="in" filter="wipe(left)">
                                      <p:cBhvr>
                                        <p:cTn id="67" dur="500"/>
                                        <p:tgtEl>
                                          <p:spTgt spid="37">
                                            <p:txEl>
                                              <p:pRg st="4" end="4"/>
                                            </p:txEl>
                                          </p:spTgt>
                                        </p:tgtEl>
                                      </p:cBhvr>
                                    </p:animEffect>
                                  </p:childTnLst>
                                </p:cTn>
                              </p:par>
                            </p:childTnLst>
                          </p:cTn>
                        </p:par>
                        <p:par>
                          <p:cTn id="68" fill="hold">
                            <p:stCondLst>
                              <p:cond delay="3000"/>
                            </p:stCondLst>
                            <p:childTnLst>
                              <p:par>
                                <p:cTn id="69" presetID="22" presetClass="entr" presetSubtype="2"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right)">
                                      <p:cBhvr>
                                        <p:cTn id="7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2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11.3</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HOW TO PRICE A BEST-SELLING NOVEL</a:t>
            </a:r>
            <a:endParaRPr lang="en-US" sz="2000" b="1" dirty="0">
              <a:solidFill>
                <a:srgbClr val="007CB2"/>
              </a:solidFill>
              <a:latin typeface="Arial" charset="0"/>
            </a:endParaRPr>
          </a:p>
        </p:txBody>
      </p:sp>
      <p:sp>
        <p:nvSpPr>
          <p:cNvPr id="9" name="Rectangle 93"/>
          <p:cNvSpPr>
            <a:spLocks noChangeArrowheads="1"/>
          </p:cNvSpPr>
          <p:nvPr/>
        </p:nvSpPr>
        <p:spPr bwMode="auto">
          <a:xfrm>
            <a:off x="457200" y="685800"/>
            <a:ext cx="85344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0" lvl="1" eaLnBrk="1" hangingPunct="1">
              <a:buNone/>
            </a:pPr>
            <a:r>
              <a:rPr lang="en-US" sz="2000" dirty="0">
                <a:latin typeface="Arial" charset="0"/>
              </a:rPr>
              <a:t>Publishing both hardbound and </a:t>
            </a:r>
            <a:r>
              <a:rPr lang="en-US" sz="2000" dirty="0" smtClean="0">
                <a:latin typeface="Arial" charset="0"/>
              </a:rPr>
              <a:t>paperback</a:t>
            </a:r>
            <a:br>
              <a:rPr lang="en-US" sz="2000" dirty="0" smtClean="0">
                <a:latin typeface="Arial" charset="0"/>
              </a:rPr>
            </a:br>
            <a:r>
              <a:rPr lang="en-US" sz="2000" dirty="0" smtClean="0">
                <a:latin typeface="Arial" charset="0"/>
              </a:rPr>
              <a:t>editions of </a:t>
            </a:r>
            <a:r>
              <a:rPr lang="en-US" sz="2000" dirty="0">
                <a:latin typeface="Arial" charset="0"/>
              </a:rPr>
              <a:t>a book allows publishers to </a:t>
            </a:r>
            <a:r>
              <a:rPr lang="en-US" sz="2000" dirty="0" smtClean="0">
                <a:latin typeface="Arial" charset="0"/>
              </a:rPr>
              <a:t>price</a:t>
            </a:r>
            <a:br>
              <a:rPr lang="en-US" sz="2000" dirty="0" smtClean="0">
                <a:latin typeface="Arial" charset="0"/>
              </a:rPr>
            </a:br>
            <a:r>
              <a:rPr lang="en-US" sz="2000" dirty="0" smtClean="0">
                <a:latin typeface="Arial" charset="0"/>
              </a:rPr>
              <a:t>discriminate</a:t>
            </a:r>
            <a:r>
              <a:rPr lang="en-US" sz="2000" dirty="0">
                <a:latin typeface="Arial" charset="0"/>
              </a:rPr>
              <a:t>.</a:t>
            </a:r>
          </a:p>
          <a:p>
            <a:pPr marL="0" lvl="1" eaLnBrk="1" hangingPunct="1">
              <a:buNone/>
            </a:pPr>
            <a:endParaRPr lang="en-US" sz="1000" dirty="0">
              <a:latin typeface="Arial" charset="0"/>
            </a:endParaRPr>
          </a:p>
          <a:p>
            <a:pPr marL="0" lvl="1" eaLnBrk="1" hangingPunct="1">
              <a:buNone/>
            </a:pPr>
            <a:r>
              <a:rPr lang="en-US" sz="2000" dirty="0">
                <a:latin typeface="Arial" charset="0"/>
              </a:rPr>
              <a:t>Some consumers want to buy a new </a:t>
            </a:r>
            <a:r>
              <a:rPr lang="en-US" sz="2000" dirty="0" smtClean="0">
                <a:latin typeface="Arial" charset="0"/>
              </a:rPr>
              <a:t>bestseller</a:t>
            </a:r>
            <a:br>
              <a:rPr lang="en-US" sz="2000" dirty="0" smtClean="0">
                <a:latin typeface="Arial" charset="0"/>
              </a:rPr>
            </a:br>
            <a:r>
              <a:rPr lang="en-US" sz="2000" dirty="0" smtClean="0">
                <a:latin typeface="Arial" charset="0"/>
              </a:rPr>
              <a:t>as soon </a:t>
            </a:r>
            <a:r>
              <a:rPr lang="en-US" sz="2000" dirty="0">
                <a:latin typeface="Arial" charset="0"/>
              </a:rPr>
              <a:t>as it is released, even if the price is $25</a:t>
            </a:r>
            <a:r>
              <a:rPr lang="en-US" sz="2000" dirty="0" smtClean="0">
                <a:latin typeface="Arial" charset="0"/>
              </a:rPr>
              <a:t>.</a:t>
            </a:r>
            <a:br>
              <a:rPr lang="en-US" sz="2000" dirty="0" smtClean="0">
                <a:latin typeface="Arial" charset="0"/>
              </a:rPr>
            </a:br>
            <a:r>
              <a:rPr lang="en-US" sz="2000" dirty="0" smtClean="0">
                <a:latin typeface="Arial" charset="0"/>
              </a:rPr>
              <a:t>Other </a:t>
            </a:r>
            <a:r>
              <a:rPr lang="en-US" sz="2000" dirty="0">
                <a:latin typeface="Arial" charset="0"/>
              </a:rPr>
              <a:t>consumers, however, will wait a year </a:t>
            </a:r>
            <a:r>
              <a:rPr lang="en-US" sz="2000" dirty="0" smtClean="0">
                <a:latin typeface="Arial" charset="0"/>
              </a:rPr>
              <a:t>until</a:t>
            </a:r>
            <a:br>
              <a:rPr lang="en-US" sz="2000" dirty="0" smtClean="0">
                <a:latin typeface="Arial" charset="0"/>
              </a:rPr>
            </a:br>
            <a:r>
              <a:rPr lang="en-US" sz="2000" dirty="0" smtClean="0">
                <a:latin typeface="Arial" charset="0"/>
              </a:rPr>
              <a:t>the book </a:t>
            </a:r>
            <a:r>
              <a:rPr lang="en-US" sz="2000" dirty="0">
                <a:latin typeface="Arial" charset="0"/>
              </a:rPr>
              <a:t>is available in paperback for $10.</a:t>
            </a:r>
          </a:p>
          <a:p>
            <a:pPr eaLnBrk="1" hangingPunct="1">
              <a:buNone/>
            </a:pPr>
            <a:endParaRPr lang="en-US" sz="1000" dirty="0">
              <a:latin typeface="Arial" charset="0"/>
            </a:endParaRPr>
          </a:p>
          <a:p>
            <a:pPr eaLnBrk="1" hangingPunct="1">
              <a:buNone/>
            </a:pPr>
            <a:r>
              <a:rPr lang="en-US" sz="2000" dirty="0">
                <a:latin typeface="Arial" charset="0"/>
              </a:rPr>
              <a:t>The key is to divide consumers into two groups, </a:t>
            </a:r>
            <a:r>
              <a:rPr lang="en-US" sz="2000" dirty="0" smtClean="0">
                <a:latin typeface="Arial" charset="0"/>
              </a:rPr>
              <a:t>so that </a:t>
            </a:r>
            <a:r>
              <a:rPr lang="en-US" sz="2000" dirty="0">
                <a:latin typeface="Arial" charset="0"/>
              </a:rPr>
              <a:t>those who are willing to pay a high price do so and </a:t>
            </a:r>
            <a:r>
              <a:rPr lang="en-US" sz="2000" i="1" dirty="0">
                <a:latin typeface="Arial" charset="0"/>
              </a:rPr>
              <a:t>only</a:t>
            </a:r>
            <a:r>
              <a:rPr lang="en-US" sz="2000" dirty="0">
                <a:latin typeface="Arial" charset="0"/>
              </a:rPr>
              <a:t> those unwilling to pay a high price wait and buy the paperback.</a:t>
            </a:r>
          </a:p>
          <a:p>
            <a:pPr eaLnBrk="1" hangingPunct="1">
              <a:buNone/>
            </a:pPr>
            <a:endParaRPr lang="en-US" sz="1000" dirty="0">
              <a:latin typeface="Arial" charset="0"/>
            </a:endParaRPr>
          </a:p>
          <a:p>
            <a:pPr eaLnBrk="1" hangingPunct="1">
              <a:buNone/>
            </a:pPr>
            <a:r>
              <a:rPr lang="en-US" sz="2000" dirty="0">
                <a:latin typeface="Arial" charset="0"/>
              </a:rPr>
              <a:t>It is clear, however, that those consumers willing to wait for the paperback edition have demands that are far more elastic than those of bibliophiles.</a:t>
            </a:r>
          </a:p>
          <a:p>
            <a:pPr eaLnBrk="1" hangingPunct="1">
              <a:buNone/>
            </a:pPr>
            <a:endParaRPr lang="en-US" sz="1000" dirty="0">
              <a:latin typeface="Arial" charset="0"/>
            </a:endParaRPr>
          </a:p>
          <a:p>
            <a:pPr eaLnBrk="1" hangingPunct="1">
              <a:buNone/>
            </a:pPr>
            <a:r>
              <a:rPr lang="en-US" sz="2000" dirty="0">
                <a:latin typeface="Arial" charset="0"/>
              </a:rPr>
              <a:t>It is not surprising, then, that paperback editions sell for so much less than hardbacks.</a:t>
            </a: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6475" y="685800"/>
            <a:ext cx="2905125" cy="193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6661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500"/>
                                        <p:tgtEl>
                                          <p:spTgt spid="205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wipe(left)">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Effect transition="in" filter="wipe(left)">
                                      <p:cBhvr>
                                        <p:cTn id="31" dur="500"/>
                                        <p:tgtEl>
                                          <p:spTgt spid="9">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wipe(left)">
                                      <p:cBhvr>
                                        <p:cTn id="36" dur="500"/>
                                        <p:tgtEl>
                                          <p:spTgt spid="9">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9">
                                            <p:txEl>
                                              <p:pRg st="6" end="6"/>
                                            </p:txEl>
                                          </p:spTgt>
                                        </p:tgtEl>
                                        <p:attrNameLst>
                                          <p:attrName>style.visibility</p:attrName>
                                        </p:attrNameLst>
                                      </p:cBhvr>
                                      <p:to>
                                        <p:strVal val="visible"/>
                                      </p:to>
                                    </p:set>
                                    <p:animEffect transition="in" filter="wipe(left)">
                                      <p:cBhvr>
                                        <p:cTn id="41" dur="500"/>
                                        <p:tgtEl>
                                          <p:spTgt spid="9">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
                                            <p:txEl>
                                              <p:pRg st="8" end="8"/>
                                            </p:txEl>
                                          </p:spTgt>
                                        </p:tgtEl>
                                        <p:attrNameLst>
                                          <p:attrName>style.visibility</p:attrName>
                                        </p:attrNameLst>
                                      </p:cBhvr>
                                      <p:to>
                                        <p:strVal val="visible"/>
                                      </p:to>
                                    </p:set>
                                    <p:animEffect transition="in" filter="wipe(left)">
                                      <p:cBhvr>
                                        <p:cTn id="46" dur="500"/>
                                        <p:tgtEl>
                                          <p:spTgt spid="9">
                                            <p:txEl>
                                              <p:pRg st="8" end="8"/>
                                            </p:txEl>
                                          </p:spTgt>
                                        </p:tgtEl>
                                      </p:cBhvr>
                                    </p:animEffect>
                                  </p:childTnLst>
                                </p:cTn>
                              </p:par>
                            </p:childTnLst>
                          </p:cTn>
                        </p:par>
                        <p:par>
                          <p:cTn id="47" fill="hold">
                            <p:stCondLst>
                              <p:cond delay="500"/>
                            </p:stCondLst>
                            <p:childTnLst>
                              <p:par>
                                <p:cTn id="48" presetID="22" presetClass="entr" presetSubtype="8"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9"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052"/>
            <a:ext cx="6536993" cy="66674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The Two-Part Tariff</a:t>
            </a:r>
          </a:p>
        </p:txBody>
      </p:sp>
      <p:sp>
        <p:nvSpPr>
          <p:cNvPr id="41" name="Rectangle 6"/>
          <p:cNvSpPr>
            <a:spLocks noChangeArrowheads="1"/>
          </p:cNvSpPr>
          <p:nvPr/>
        </p:nvSpPr>
        <p:spPr bwMode="auto">
          <a:xfrm>
            <a:off x="304800" y="1"/>
            <a:ext cx="990600" cy="685799"/>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11.4</a:t>
            </a:r>
            <a:endParaRPr lang="en-US" sz="2800" b="1" dirty="0">
              <a:solidFill>
                <a:srgbClr val="008FD0"/>
              </a:solidFill>
              <a:latin typeface="Arial" charset="0"/>
            </a:endParaRPr>
          </a:p>
        </p:txBody>
      </p:sp>
      <p:sp>
        <p:nvSpPr>
          <p:cNvPr id="7" name="Rectangle 4"/>
          <p:cNvSpPr>
            <a:spLocks noChangeArrowheads="1"/>
          </p:cNvSpPr>
          <p:nvPr/>
        </p:nvSpPr>
        <p:spPr bwMode="auto">
          <a:xfrm>
            <a:off x="457200" y="2665810"/>
            <a:ext cx="3067050" cy="5000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TWO-PART TARIFF WITH A SINGLE CONSUMER</a:t>
            </a:r>
            <a:endParaRPr lang="en-US" sz="1600" b="1" dirty="0">
              <a:latin typeface="Arial" charset="0"/>
            </a:endParaRPr>
          </a:p>
        </p:txBody>
      </p:sp>
      <p:sp>
        <p:nvSpPr>
          <p:cNvPr id="8" name="Rectangle 9"/>
          <p:cNvSpPr>
            <a:spLocks noChangeArrowheads="1"/>
          </p:cNvSpPr>
          <p:nvPr/>
        </p:nvSpPr>
        <p:spPr bwMode="auto">
          <a:xfrm>
            <a:off x="457200" y="2286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11.9</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5562600"/>
            <a:ext cx="3502819"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886200" y="2362200"/>
            <a:ext cx="152400" cy="3259336"/>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962400" y="5029200"/>
            <a:ext cx="5010150" cy="15240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34" name="Text Box 91"/>
          <p:cNvSpPr txBox="1">
            <a:spLocks noChangeArrowheads="1"/>
          </p:cNvSpPr>
          <p:nvPr/>
        </p:nvSpPr>
        <p:spPr bwMode="auto">
          <a:xfrm>
            <a:off x="447676" y="804029"/>
            <a:ext cx="738471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0574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two-part tariff	</a:t>
            </a:r>
            <a:r>
              <a:rPr lang="en-US" dirty="0">
                <a:solidFill>
                  <a:srgbClr val="2A5CAA"/>
                </a:solidFill>
                <a:latin typeface="Arial" charset="0"/>
              </a:rPr>
              <a:t>Form of pricing in which consumers are charged both an entry and a usage fee</a:t>
            </a:r>
            <a:r>
              <a:rPr lang="en-US" dirty="0" smtClean="0">
                <a:solidFill>
                  <a:srgbClr val="2A5CAA"/>
                </a:solidFill>
                <a:latin typeface="Arial" charset="0"/>
              </a:rPr>
              <a:t>.</a:t>
            </a:r>
            <a:endParaRPr lang="en-US" dirty="0">
              <a:solidFill>
                <a:srgbClr val="2A5CAA"/>
              </a:solidFill>
              <a:latin typeface="Arial" charset="0"/>
            </a:endParaRPr>
          </a:p>
        </p:txBody>
      </p:sp>
      <p:sp>
        <p:nvSpPr>
          <p:cNvPr id="28" name="Rectangle 27"/>
          <p:cNvSpPr/>
          <p:nvPr/>
        </p:nvSpPr>
        <p:spPr>
          <a:xfrm>
            <a:off x="447675" y="1688068"/>
            <a:ext cx="2454518" cy="369332"/>
          </a:xfrm>
          <a:prstGeom prst="rect">
            <a:avLst/>
          </a:prstGeom>
        </p:spPr>
        <p:txBody>
          <a:bodyPr wrap="none">
            <a:spAutoFit/>
          </a:bodyPr>
          <a:lstStyle/>
          <a:p>
            <a:pPr>
              <a:buNone/>
              <a:defRPr/>
            </a:pPr>
            <a:r>
              <a:rPr lang="en-US" b="1" dirty="0" smtClean="0">
                <a:solidFill>
                  <a:srgbClr val="0066B3"/>
                </a:solidFill>
                <a:latin typeface="+mj-lt"/>
              </a:rPr>
              <a:t>SINGLE CONSUMER</a:t>
            </a:r>
            <a:endParaRPr lang="en-US" b="1" dirty="0">
              <a:solidFill>
                <a:srgbClr val="0066B3"/>
              </a:solidFill>
              <a:latin typeface="+mj-lt"/>
            </a:endParaRPr>
          </a:p>
        </p:txBody>
      </p:sp>
      <p:pic>
        <p:nvPicPr>
          <p:cNvPr id="29" name="Picture 5" descr="C:\Documents and Settings\Kyle M. Thiel\Desktop\Pindyck_7e\ppts\aparna_ppts\aparna_ppts\ch11\fig11.09\11.09_0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8125" y="2438400"/>
            <a:ext cx="45053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4"/>
          <p:cNvSpPr>
            <a:spLocks noChangeArrowheads="1"/>
          </p:cNvSpPr>
          <p:nvPr/>
        </p:nvSpPr>
        <p:spPr bwMode="auto">
          <a:xfrm>
            <a:off x="447675" y="3238500"/>
            <a:ext cx="3048000"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The consumer has demand curve </a:t>
            </a:r>
            <a:r>
              <a:rPr lang="en-US" sz="1600" i="1" dirty="0">
                <a:latin typeface="Arial" charset="0"/>
              </a:rPr>
              <a:t>D</a:t>
            </a:r>
            <a:r>
              <a:rPr lang="en-US" sz="1600" dirty="0">
                <a:latin typeface="Arial" charset="0"/>
              </a:rPr>
              <a:t>. </a:t>
            </a:r>
          </a:p>
          <a:p>
            <a:pPr>
              <a:spcBef>
                <a:spcPct val="20000"/>
              </a:spcBef>
              <a:buNone/>
            </a:pPr>
            <a:endParaRPr lang="en-US" sz="900" dirty="0">
              <a:latin typeface="Arial" charset="0"/>
            </a:endParaRPr>
          </a:p>
          <a:p>
            <a:pPr>
              <a:spcBef>
                <a:spcPct val="20000"/>
              </a:spcBef>
              <a:buNone/>
            </a:pPr>
            <a:r>
              <a:rPr lang="en-US" sz="1600" dirty="0">
                <a:latin typeface="Arial" charset="0"/>
              </a:rPr>
              <a:t>The firm maximizes profit by setting usage fee </a:t>
            </a:r>
            <a:r>
              <a:rPr lang="en-US" sz="1600" i="1" dirty="0">
                <a:latin typeface="Arial" charset="0"/>
              </a:rPr>
              <a:t>P</a:t>
            </a:r>
            <a:r>
              <a:rPr lang="en-US" sz="1600" dirty="0">
                <a:latin typeface="Arial" charset="0"/>
              </a:rPr>
              <a:t> equal to marginal cost</a:t>
            </a:r>
          </a:p>
          <a:p>
            <a:pPr>
              <a:spcBef>
                <a:spcPct val="20000"/>
              </a:spcBef>
              <a:buNone/>
            </a:pPr>
            <a:endParaRPr lang="en-US" sz="900" dirty="0">
              <a:latin typeface="Arial" charset="0"/>
            </a:endParaRPr>
          </a:p>
          <a:p>
            <a:pPr>
              <a:spcBef>
                <a:spcPct val="20000"/>
              </a:spcBef>
              <a:buNone/>
            </a:pPr>
            <a:r>
              <a:rPr lang="en-US" sz="1600" dirty="0">
                <a:latin typeface="Arial" charset="0"/>
              </a:rPr>
              <a:t> and entry fee </a:t>
            </a:r>
            <a:r>
              <a:rPr lang="en-US" sz="1600" i="1" dirty="0">
                <a:latin typeface="Arial" charset="0"/>
              </a:rPr>
              <a:t>T</a:t>
            </a:r>
            <a:r>
              <a:rPr lang="en-US" sz="1600" dirty="0">
                <a:latin typeface="Arial" charset="0"/>
              </a:rPr>
              <a:t>* equal to the entire surplus of the consumer.</a:t>
            </a:r>
          </a:p>
        </p:txBody>
      </p:sp>
      <p:pic>
        <p:nvPicPr>
          <p:cNvPr id="31" name="Picture 7" descr="C:\Documents and Settings\Kyle M. Thiel\Desktop\Pindyck_7e\ppts\aparna_ppts\aparna_ppts\ch11\fig11.09\11.09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8125" y="2438400"/>
            <a:ext cx="45053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8" descr="C:\Documents and Settings\Kyle M. Thiel\Desktop\Pindyck_7e\ppts\aparna_ppts\aparna_ppts\ch11\fig11.09\11.09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48125" y="2438400"/>
            <a:ext cx="45053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9" descr="C:\Documents and Settings\Kyle M. Thiel\Desktop\Pindyck_7e\ppts\aparna_ppts\aparna_ppts\ch11\fig11.09\11.09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48125" y="2438400"/>
            <a:ext cx="45053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47" descr="11.09_05.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038600" y="2438400"/>
            <a:ext cx="450532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9637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wipe(left)">
                                      <p:cBhvr>
                                        <p:cTn id="24" dur="500"/>
                                        <p:tgtEl>
                                          <p:spTgt spid="28"/>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1500"/>
                            </p:stCondLst>
                            <p:childTnLst>
                              <p:par>
                                <p:cTn id="34" presetID="22" presetClass="entr" presetSubtype="4"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down)">
                                      <p:cBhvr>
                                        <p:cTn id="36" dur="500"/>
                                        <p:tgtEl>
                                          <p:spTgt spid="13"/>
                                        </p:tgtEl>
                                      </p:cBhvr>
                                    </p:animEffect>
                                  </p:childTnLst>
                                </p:cTn>
                              </p:par>
                              <p:par>
                                <p:cTn id="37" presetID="2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left)">
                                      <p:cBhvr>
                                        <p:cTn id="39" dur="500"/>
                                        <p:tgtEl>
                                          <p:spTgt spid="1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wipe(left)">
                                      <p:cBhvr>
                                        <p:cTn id="43" dur="500"/>
                                        <p:tgtEl>
                                          <p:spTgt spid="31"/>
                                        </p:tgtEl>
                                      </p:cBhvr>
                                    </p:animEffect>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1000"/>
                                        <p:tgtEl>
                                          <p:spTgt spid="3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30">
                                            <p:txEl>
                                              <p:pRg st="0" end="0"/>
                                            </p:txEl>
                                          </p:spTgt>
                                        </p:tgtEl>
                                        <p:attrNameLst>
                                          <p:attrName>style.visibility</p:attrName>
                                        </p:attrNameLst>
                                      </p:cBhvr>
                                      <p:to>
                                        <p:strVal val="visible"/>
                                      </p:to>
                                    </p:set>
                                    <p:animEffect transition="in" filter="wipe(left)">
                                      <p:cBhvr>
                                        <p:cTn id="51" dur="500"/>
                                        <p:tgtEl>
                                          <p:spTgt spid="30">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1000"/>
                                        <p:tgtEl>
                                          <p:spTgt spid="32"/>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30">
                                            <p:txEl>
                                              <p:pRg st="2" end="2"/>
                                            </p:txEl>
                                          </p:spTgt>
                                        </p:tgtEl>
                                        <p:attrNameLst>
                                          <p:attrName>style.visibility</p:attrName>
                                        </p:attrNameLst>
                                      </p:cBhvr>
                                      <p:to>
                                        <p:strVal val="visible"/>
                                      </p:to>
                                    </p:set>
                                    <p:animEffect transition="in" filter="wipe(left)">
                                      <p:cBhvr>
                                        <p:cTn id="60" dur="500"/>
                                        <p:tgtEl>
                                          <p:spTgt spid="30">
                                            <p:txEl>
                                              <p:pRg st="2" end="2"/>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nodeType="click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1000"/>
                                        <p:tgtEl>
                                          <p:spTgt spid="29"/>
                                        </p:tgtEl>
                                      </p:cBhvr>
                                    </p:animEffect>
                                  </p:childTnLst>
                                </p:cTn>
                              </p:par>
                            </p:childTnLst>
                          </p:cTn>
                        </p:par>
                        <p:par>
                          <p:cTn id="66" fill="hold">
                            <p:stCondLst>
                              <p:cond delay="1000"/>
                            </p:stCondLst>
                            <p:childTnLst>
                              <p:par>
                                <p:cTn id="67" presetID="22" presetClass="entr" presetSubtype="1" fill="hold"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wipe(up)">
                                      <p:cBhvr>
                                        <p:cTn id="69" dur="1000"/>
                                        <p:tgtEl>
                                          <p:spTgt spid="48"/>
                                        </p:tgtEl>
                                      </p:cBhvr>
                                    </p:animEffect>
                                  </p:childTnLst>
                                </p:cTn>
                              </p:par>
                            </p:childTnLst>
                          </p:cTn>
                        </p:par>
                        <p:par>
                          <p:cTn id="70" fill="hold">
                            <p:stCondLst>
                              <p:cond delay="2000"/>
                            </p:stCondLst>
                            <p:childTnLst>
                              <p:par>
                                <p:cTn id="71" presetID="22" presetClass="entr" presetSubtype="8" fill="hold" nodeType="afterEffect">
                                  <p:stCondLst>
                                    <p:cond delay="0"/>
                                  </p:stCondLst>
                                  <p:childTnLst>
                                    <p:set>
                                      <p:cBhvr>
                                        <p:cTn id="72" dur="1" fill="hold">
                                          <p:stCondLst>
                                            <p:cond delay="0"/>
                                          </p:stCondLst>
                                        </p:cTn>
                                        <p:tgtEl>
                                          <p:spTgt spid="30">
                                            <p:txEl>
                                              <p:pRg st="4" end="4"/>
                                            </p:txEl>
                                          </p:spTgt>
                                        </p:tgtEl>
                                        <p:attrNameLst>
                                          <p:attrName>style.visibility</p:attrName>
                                        </p:attrNameLst>
                                      </p:cBhvr>
                                      <p:to>
                                        <p:strVal val="visible"/>
                                      </p:to>
                                    </p:set>
                                    <p:animEffect transition="in" filter="wipe(left)">
                                      <p:cBhvr>
                                        <p:cTn id="73" dur="500"/>
                                        <p:tgtEl>
                                          <p:spTgt spid="30">
                                            <p:txEl>
                                              <p:pRg st="4" end="4"/>
                                            </p:txEl>
                                          </p:spTgt>
                                        </p:tgtEl>
                                      </p:cBhvr>
                                    </p:animEffect>
                                  </p:childTnLst>
                                </p:cTn>
                              </p:par>
                            </p:childTnLst>
                          </p:cTn>
                        </p:par>
                        <p:par>
                          <p:cTn id="74" fill="hold">
                            <p:stCondLst>
                              <p:cond delay="2500"/>
                            </p:stCondLst>
                            <p:childTnLst>
                              <p:par>
                                <p:cTn id="75" presetID="22" presetClass="entr" presetSubtype="2" fill="hold" nodeType="after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wipe(right)">
                                      <p:cBhvr>
                                        <p:cTn id="7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7" grpId="0"/>
      <p:bldP spid="8" grpId="0"/>
      <p:bldP spid="34" grpId="0"/>
      <p:bldP spid="2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621870"/>
            <a:ext cx="3067050" cy="617934"/>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TWO-PART TARIFF WITH TWO CONSUMERS</a:t>
            </a:r>
            <a:endParaRPr lang="en-US" sz="1600" b="1" dirty="0">
              <a:latin typeface="Arial" charset="0"/>
            </a:endParaRPr>
          </a:p>
        </p:txBody>
      </p:sp>
      <p:sp>
        <p:nvSpPr>
          <p:cNvPr id="8" name="Rectangle 9"/>
          <p:cNvSpPr>
            <a:spLocks noChangeArrowheads="1"/>
          </p:cNvSpPr>
          <p:nvPr/>
        </p:nvSpPr>
        <p:spPr bwMode="auto">
          <a:xfrm>
            <a:off x="457200" y="128373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11.10</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5181600"/>
            <a:ext cx="3502819"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886200" y="1359932"/>
            <a:ext cx="152400" cy="3880604"/>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3962400" y="4876800"/>
            <a:ext cx="5010150" cy="15240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8" name="Rectangle 27"/>
          <p:cNvSpPr/>
          <p:nvPr/>
        </p:nvSpPr>
        <p:spPr>
          <a:xfrm>
            <a:off x="447675" y="685800"/>
            <a:ext cx="2287806" cy="369332"/>
          </a:xfrm>
          <a:prstGeom prst="rect">
            <a:avLst/>
          </a:prstGeom>
        </p:spPr>
        <p:txBody>
          <a:bodyPr wrap="none">
            <a:spAutoFit/>
          </a:bodyPr>
          <a:lstStyle/>
          <a:p>
            <a:pPr>
              <a:buNone/>
              <a:defRPr/>
            </a:pPr>
            <a:r>
              <a:rPr lang="en-US" b="1" dirty="0" smtClean="0">
                <a:solidFill>
                  <a:srgbClr val="0066B3"/>
                </a:solidFill>
                <a:latin typeface="+mj-lt"/>
              </a:rPr>
              <a:t>TWO CONSUMERS</a:t>
            </a:r>
            <a:endParaRPr lang="en-US" b="1" dirty="0">
              <a:solidFill>
                <a:srgbClr val="0066B3"/>
              </a:solidFill>
              <a:latin typeface="+mj-lt"/>
            </a:endParaRPr>
          </a:p>
        </p:txBody>
      </p:sp>
      <p:pic>
        <p:nvPicPr>
          <p:cNvPr id="24" name="Picture 8" descr="C:\Documents and Settings\Kyle M. Thiel\Desktop\Pindyck_7e\ppts\aparna_ppts\aparna_ppts\ch11\fig11.10\11.10_07.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4"/>
          <p:cNvSpPr>
            <a:spLocks noChangeArrowheads="1"/>
          </p:cNvSpPr>
          <p:nvPr/>
        </p:nvSpPr>
        <p:spPr bwMode="auto">
          <a:xfrm>
            <a:off x="457200" y="2239804"/>
            <a:ext cx="3429000" cy="2789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None/>
            </a:pPr>
            <a:r>
              <a:rPr lang="en-US" sz="1600" dirty="0">
                <a:latin typeface="Arial" charset="0"/>
              </a:rPr>
              <a:t>The profit-maximizing usage fee </a:t>
            </a:r>
            <a:r>
              <a:rPr lang="en-US" sz="1600" i="1" dirty="0">
                <a:latin typeface="Arial" charset="0"/>
              </a:rPr>
              <a:t>P</a:t>
            </a:r>
            <a:r>
              <a:rPr lang="en-US" sz="1600" dirty="0">
                <a:latin typeface="Arial" charset="0"/>
              </a:rPr>
              <a:t>* will exceed marginal cost. </a:t>
            </a:r>
          </a:p>
          <a:p>
            <a:pPr>
              <a:spcBef>
                <a:spcPct val="20000"/>
              </a:spcBef>
              <a:buNone/>
            </a:pPr>
            <a:endParaRPr lang="en-US" sz="900" dirty="0">
              <a:latin typeface="Arial" charset="0"/>
            </a:endParaRPr>
          </a:p>
          <a:p>
            <a:pPr>
              <a:spcBef>
                <a:spcPct val="20000"/>
              </a:spcBef>
              <a:buNone/>
            </a:pPr>
            <a:r>
              <a:rPr lang="en-US" sz="1600" dirty="0">
                <a:latin typeface="Arial" charset="0"/>
              </a:rPr>
              <a:t>The entry fee </a:t>
            </a:r>
            <a:r>
              <a:rPr lang="en-US" sz="1600" i="1" dirty="0">
                <a:latin typeface="Arial" charset="0"/>
              </a:rPr>
              <a:t>T</a:t>
            </a:r>
            <a:r>
              <a:rPr lang="en-US" sz="1600" dirty="0">
                <a:latin typeface="Arial" charset="0"/>
              </a:rPr>
              <a:t>* is equal to the surplus of the consumer with the smaller demand. </a:t>
            </a:r>
          </a:p>
          <a:p>
            <a:pPr>
              <a:spcBef>
                <a:spcPct val="20000"/>
              </a:spcBef>
              <a:buNone/>
            </a:pPr>
            <a:endParaRPr lang="en-US" sz="900" dirty="0">
              <a:latin typeface="Arial" charset="0"/>
            </a:endParaRPr>
          </a:p>
          <a:p>
            <a:pPr>
              <a:spcBef>
                <a:spcPct val="20000"/>
              </a:spcBef>
              <a:buNone/>
            </a:pPr>
            <a:r>
              <a:rPr lang="en-US" sz="1600" dirty="0">
                <a:latin typeface="Arial" charset="0"/>
              </a:rPr>
              <a:t>The resulting profit is 2</a:t>
            </a:r>
            <a:r>
              <a:rPr lang="en-US" sz="1600" i="1" dirty="0">
                <a:latin typeface="Arial" charset="0"/>
              </a:rPr>
              <a:t>T</a:t>
            </a:r>
            <a:r>
              <a:rPr lang="en-US" sz="1600" dirty="0">
                <a:latin typeface="Arial" charset="0"/>
              </a:rPr>
              <a:t>* + (</a:t>
            </a:r>
            <a:r>
              <a:rPr lang="en-US" sz="1600" i="1" dirty="0">
                <a:latin typeface="Arial" charset="0"/>
              </a:rPr>
              <a:t>P</a:t>
            </a:r>
            <a:r>
              <a:rPr lang="en-US" sz="1600" dirty="0">
                <a:latin typeface="Arial" charset="0"/>
              </a:rPr>
              <a:t>* − MC)(</a:t>
            </a:r>
            <a:r>
              <a:rPr lang="en-US" sz="1600" i="1" dirty="0">
                <a:latin typeface="Arial" charset="0"/>
              </a:rPr>
              <a:t>Q</a:t>
            </a:r>
            <a:r>
              <a:rPr lang="en-US" sz="1600" baseline="-25000" dirty="0">
                <a:latin typeface="Arial" charset="0"/>
              </a:rPr>
              <a:t>1</a:t>
            </a:r>
            <a:r>
              <a:rPr lang="en-US" sz="1600" dirty="0">
                <a:latin typeface="Arial" charset="0"/>
              </a:rPr>
              <a:t> + </a:t>
            </a:r>
            <a:r>
              <a:rPr lang="en-US" sz="1600" i="1" dirty="0">
                <a:latin typeface="Arial" charset="0"/>
              </a:rPr>
              <a:t>Q</a:t>
            </a:r>
            <a:r>
              <a:rPr lang="en-US" sz="1600" baseline="-25000" dirty="0">
                <a:latin typeface="Arial" charset="0"/>
              </a:rPr>
              <a:t>2</a:t>
            </a:r>
            <a:r>
              <a:rPr lang="en-US" sz="1600" dirty="0">
                <a:latin typeface="Arial" charset="0"/>
              </a:rPr>
              <a:t>). Note that this profit is larger than twice the area of triangle </a:t>
            </a:r>
            <a:r>
              <a:rPr lang="en-US" sz="1600" i="1" dirty="0">
                <a:latin typeface="Arial" charset="0"/>
              </a:rPr>
              <a:t>ABC</a:t>
            </a:r>
            <a:r>
              <a:rPr lang="en-US" sz="1600" dirty="0">
                <a:latin typeface="Arial" charset="0"/>
              </a:rPr>
              <a:t>.</a:t>
            </a:r>
          </a:p>
        </p:txBody>
      </p:sp>
      <p:pic>
        <p:nvPicPr>
          <p:cNvPr id="26" name="Picture 2" descr="C:\Documents and Settings\Kyle M. Thiel\Desktop\Pindyck_7e\ppts\aparna_ppts\aparna_ppts\ch11\fig11.10\11.10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3" descr="C:\Documents and Settings\Kyle M. Thiel\Desktop\Pindyck_7e\ppts\aparna_ppts\aparna_ppts\ch11\fig11.10\11.10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4" descr="C:\Documents and Settings\Kyle M. Thiel\Desktop\Pindyck_7e\ppts\aparna_ppts\aparna_ppts\ch11\fig11.10\11.10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5" descr="C:\Documents and Settings\Kyle M. Thiel\Desktop\Pindyck_7e\ppts\aparna_ppts\aparna_ppts\ch11\fig11.10\11.10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6" descr="C:\Documents and Settings\Kyle M. Thiel\Desktop\Pindyck_7e\ppts\aparna_ppts\aparna_ppts\ch11\fig11.10\11.10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7" descr="C:\Documents and Settings\Kyle M. Thiel\Desktop\Pindyck_7e\ppts\aparna_ppts\aparna_ppts\ch11\fig11.10\11.10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9" descr="C:\Documents and Settings\Kyle M. Thiel\Desktop\Pindyck_7e\ppts\aparna_ppts\aparna_ppts\ch11\fig11.10\11.10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descr="11.10_09.gif"/>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4038600" y="1359931"/>
            <a:ext cx="401002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0309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left)">
                                      <p:cBhvr>
                                        <p:cTn id="26" dur="500"/>
                                        <p:tgtEl>
                                          <p:spTgt spid="42"/>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1000"/>
                                        <p:tgtEl>
                                          <p:spTgt spid="26"/>
                                        </p:tgtEl>
                                      </p:cBhvr>
                                    </p:animEffect>
                                  </p:childTnLst>
                                </p:cTn>
                              </p:par>
                            </p:childTnLst>
                          </p:cTn>
                        </p:par>
                        <p:par>
                          <p:cTn id="31" fill="hold">
                            <p:stCondLst>
                              <p:cond delay="45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par>
                          <p:cTn id="35" fill="hold">
                            <p:stCondLst>
                              <p:cond delay="5500"/>
                            </p:stCondLst>
                            <p:childTnLst>
                              <p:par>
                                <p:cTn id="36" presetID="22" presetClass="entr" presetSubtype="8" fill="hold"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left)">
                                      <p:cBhvr>
                                        <p:cTn id="38" dur="1000"/>
                                        <p:tgtEl>
                                          <p:spTgt spid="33"/>
                                        </p:tgtEl>
                                      </p:cBhvr>
                                    </p:animEffect>
                                  </p:childTnLst>
                                </p:cTn>
                              </p:par>
                            </p:childTnLst>
                          </p:cTn>
                        </p:par>
                        <p:par>
                          <p:cTn id="39" fill="hold">
                            <p:stCondLst>
                              <p:cond delay="6500"/>
                            </p:stCondLst>
                            <p:childTnLst>
                              <p:par>
                                <p:cTn id="40" presetID="22" presetClass="entr" presetSubtype="8" fill="hold"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1000"/>
                                        <p:tgtEl>
                                          <p:spTgt spid="36"/>
                                        </p:tgtEl>
                                      </p:cBhvr>
                                    </p:animEffect>
                                  </p:childTnLst>
                                </p:cTn>
                              </p:par>
                            </p:childTnLst>
                          </p:cTn>
                        </p:par>
                        <p:par>
                          <p:cTn id="43" fill="hold">
                            <p:stCondLst>
                              <p:cond delay="7500"/>
                            </p:stCondLst>
                            <p:childTnLst>
                              <p:par>
                                <p:cTn id="44" presetID="22" presetClass="entr" presetSubtype="1" fill="hold"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wipe(up)">
                                      <p:cBhvr>
                                        <p:cTn id="46" dur="1000"/>
                                        <p:tgtEl>
                                          <p:spTgt spid="37"/>
                                        </p:tgtEl>
                                      </p:cBhvr>
                                    </p:animEffect>
                                  </p:childTnLst>
                                </p:cTn>
                              </p:par>
                            </p:childTnLst>
                          </p:cTn>
                        </p:par>
                        <p:par>
                          <p:cTn id="47" fill="hold">
                            <p:stCondLst>
                              <p:cond delay="8500"/>
                            </p:stCondLst>
                            <p:childTnLst>
                              <p:par>
                                <p:cTn id="48" presetID="22" presetClass="entr" presetSubtype="8" fill="hold" nodeType="after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wipe(left)">
                                      <p:cBhvr>
                                        <p:cTn id="50" dur="1000"/>
                                        <p:tgtEl>
                                          <p:spTgt spid="38"/>
                                        </p:tgtEl>
                                      </p:cBhvr>
                                    </p:animEffect>
                                  </p:childTnLst>
                                </p:cTn>
                              </p:par>
                            </p:childTnLst>
                          </p:cTn>
                        </p:par>
                        <p:par>
                          <p:cTn id="51" fill="hold">
                            <p:stCondLst>
                              <p:cond delay="9500"/>
                            </p:stCondLst>
                            <p:childTnLst>
                              <p:par>
                                <p:cTn id="52" presetID="22" presetClass="entr" presetSubtype="8" fill="hold" nodeType="afterEffect">
                                  <p:stCondLst>
                                    <p:cond delay="0"/>
                                  </p:stCondLst>
                                  <p:childTnLst>
                                    <p:set>
                                      <p:cBhvr>
                                        <p:cTn id="53" dur="1" fill="hold">
                                          <p:stCondLst>
                                            <p:cond delay="0"/>
                                          </p:stCondLst>
                                        </p:cTn>
                                        <p:tgtEl>
                                          <p:spTgt spid="25">
                                            <p:txEl>
                                              <p:pRg st="0" end="0"/>
                                            </p:txEl>
                                          </p:spTgt>
                                        </p:tgtEl>
                                        <p:attrNameLst>
                                          <p:attrName>style.visibility</p:attrName>
                                        </p:attrNameLst>
                                      </p:cBhvr>
                                      <p:to>
                                        <p:strVal val="visible"/>
                                      </p:to>
                                    </p:set>
                                    <p:animEffect transition="in" filter="wipe(left)">
                                      <p:cBhvr>
                                        <p:cTn id="54" dur="500"/>
                                        <p:tgtEl>
                                          <p:spTgt spid="25">
                                            <p:txEl>
                                              <p:pRg st="0" end="0"/>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1000"/>
                                        <p:tgtEl>
                                          <p:spTgt spid="24"/>
                                        </p:tgtEl>
                                      </p:cBhvr>
                                    </p:animEffect>
                                  </p:childTnLst>
                                </p:cTn>
                              </p:par>
                            </p:childTnLst>
                          </p:cTn>
                        </p:par>
                        <p:par>
                          <p:cTn id="60" fill="hold">
                            <p:stCondLst>
                              <p:cond delay="1000"/>
                            </p:stCondLst>
                            <p:childTnLst>
                              <p:par>
                                <p:cTn id="61" presetID="22" presetClass="entr" presetSubtype="1"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up)">
                                      <p:cBhvr>
                                        <p:cTn id="63" dur="1000"/>
                                        <p:tgtEl>
                                          <p:spTgt spid="39"/>
                                        </p:tgtEl>
                                      </p:cBhvr>
                                    </p:animEffect>
                                  </p:childTnLst>
                                </p:cTn>
                              </p:par>
                            </p:childTnLst>
                          </p:cTn>
                        </p:par>
                        <p:par>
                          <p:cTn id="64" fill="hold">
                            <p:stCondLst>
                              <p:cond delay="2000"/>
                            </p:stCondLst>
                            <p:childTnLst>
                              <p:par>
                                <p:cTn id="65" presetID="22" presetClass="entr" presetSubtype="8" fill="hold" nodeType="afterEffect">
                                  <p:stCondLst>
                                    <p:cond delay="0"/>
                                  </p:stCondLst>
                                  <p:childTnLst>
                                    <p:set>
                                      <p:cBhvr>
                                        <p:cTn id="66" dur="1" fill="hold">
                                          <p:stCondLst>
                                            <p:cond delay="0"/>
                                          </p:stCondLst>
                                        </p:cTn>
                                        <p:tgtEl>
                                          <p:spTgt spid="25">
                                            <p:txEl>
                                              <p:pRg st="2" end="2"/>
                                            </p:txEl>
                                          </p:spTgt>
                                        </p:tgtEl>
                                        <p:attrNameLst>
                                          <p:attrName>style.visibility</p:attrName>
                                        </p:attrNameLst>
                                      </p:cBhvr>
                                      <p:to>
                                        <p:strVal val="visible"/>
                                      </p:to>
                                    </p:set>
                                    <p:animEffect transition="in" filter="wipe(left)">
                                      <p:cBhvr>
                                        <p:cTn id="67" dur="500"/>
                                        <p:tgtEl>
                                          <p:spTgt spid="25">
                                            <p:txEl>
                                              <p:pRg st="2" end="2"/>
                                            </p:txEl>
                                          </p:spTgt>
                                        </p:tgtEl>
                                      </p:cBhvr>
                                    </p:animEffect>
                                  </p:childTnLst>
                                </p:cTn>
                              </p:par>
                            </p:childTnLst>
                          </p:cTn>
                        </p:par>
                        <p:par>
                          <p:cTn id="68" fill="hold">
                            <p:stCondLst>
                              <p:cond delay="2500"/>
                            </p:stCondLst>
                            <p:childTnLst>
                              <p:par>
                                <p:cTn id="69" presetID="22" presetClass="entr" presetSubtype="8" fill="hold" nodeType="afterEffect">
                                  <p:stCondLst>
                                    <p:cond delay="0"/>
                                  </p:stCondLst>
                                  <p:childTnLst>
                                    <p:set>
                                      <p:cBhvr>
                                        <p:cTn id="70" dur="1" fill="hold">
                                          <p:stCondLst>
                                            <p:cond delay="0"/>
                                          </p:stCondLst>
                                        </p:cTn>
                                        <p:tgtEl>
                                          <p:spTgt spid="25">
                                            <p:txEl>
                                              <p:pRg st="4" end="4"/>
                                            </p:txEl>
                                          </p:spTgt>
                                        </p:tgtEl>
                                        <p:attrNameLst>
                                          <p:attrName>style.visibility</p:attrName>
                                        </p:attrNameLst>
                                      </p:cBhvr>
                                      <p:to>
                                        <p:strVal val="visible"/>
                                      </p:to>
                                    </p:set>
                                    <p:animEffect transition="in" filter="wipe(left)">
                                      <p:cBhvr>
                                        <p:cTn id="71" dur="500"/>
                                        <p:tgtEl>
                                          <p:spTgt spid="25">
                                            <p:txEl>
                                              <p:pRg st="4" end="4"/>
                                            </p:txEl>
                                          </p:spTgt>
                                        </p:tgtEl>
                                      </p:cBhvr>
                                    </p:animEffect>
                                  </p:childTnLst>
                                </p:cTn>
                              </p:par>
                            </p:childTnLst>
                          </p:cTn>
                        </p:par>
                        <p:par>
                          <p:cTn id="72" fill="hold">
                            <p:stCondLst>
                              <p:cond delay="3000"/>
                            </p:stCondLst>
                            <p:childTnLst>
                              <p:par>
                                <p:cTn id="73" presetID="22" presetClass="entr" presetSubtype="2" fill="hold" nodeType="after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wipe(right)">
                                      <p:cBhvr>
                                        <p:cTn id="7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252538"/>
            <a:ext cx="3429000" cy="511730"/>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TWO-PART TARIFF WITH MANY DIFFERENT CONSUMERS</a:t>
            </a:r>
            <a:endParaRPr lang="en-US" sz="1600" b="1" dirty="0">
              <a:latin typeface="Arial" charset="0"/>
            </a:endParaRPr>
          </a:p>
        </p:txBody>
      </p:sp>
      <p:sp>
        <p:nvSpPr>
          <p:cNvPr id="8" name="Rectangle 9"/>
          <p:cNvSpPr>
            <a:spLocks noChangeArrowheads="1"/>
          </p:cNvSpPr>
          <p:nvPr/>
        </p:nvSpPr>
        <p:spPr bwMode="auto">
          <a:xfrm>
            <a:off x="457200" y="9144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11.11</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359128"/>
            <a:ext cx="4419601"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800600" y="990600"/>
            <a:ext cx="152400" cy="5427464"/>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876800" y="4507468"/>
            <a:ext cx="4095750" cy="15240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8" name="Rectangle 27"/>
          <p:cNvSpPr/>
          <p:nvPr/>
        </p:nvSpPr>
        <p:spPr>
          <a:xfrm>
            <a:off x="447675" y="304800"/>
            <a:ext cx="2424703" cy="369332"/>
          </a:xfrm>
          <a:prstGeom prst="rect">
            <a:avLst/>
          </a:prstGeom>
        </p:spPr>
        <p:txBody>
          <a:bodyPr wrap="none">
            <a:spAutoFit/>
          </a:bodyPr>
          <a:lstStyle/>
          <a:p>
            <a:pPr>
              <a:buNone/>
              <a:defRPr/>
            </a:pPr>
            <a:r>
              <a:rPr lang="en-US" b="1" dirty="0" smtClean="0">
                <a:solidFill>
                  <a:srgbClr val="0066B3"/>
                </a:solidFill>
                <a:latin typeface="+mj-lt"/>
              </a:rPr>
              <a:t>MANY CONSUMERS</a:t>
            </a:r>
            <a:endParaRPr lang="en-US" b="1" dirty="0">
              <a:solidFill>
                <a:srgbClr val="0066B3"/>
              </a:solidFill>
              <a:latin typeface="+mj-lt"/>
            </a:endParaRPr>
          </a:p>
        </p:txBody>
      </p:sp>
      <p:pic>
        <p:nvPicPr>
          <p:cNvPr id="29" name="Picture 3" descr="C:\Documents and Settings\Kyle M. Thiel\Desktop\Pindyck_7e\ppts\aparna_ppts\aparna_ppts\ch11\fig11.11\11.11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8713" y="1235631"/>
            <a:ext cx="4029075"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4" descr="C:\Documents and Settings\Kyle M. Thiel\Desktop\Pindyck_7e\ppts\aparna_ppts\aparna_ppts\ch11\fig11.11\11.11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8713" y="1235631"/>
            <a:ext cx="4029075"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5" descr="C:\Documents and Settings\Kyle M. Thiel\Desktop\Pindyck_7e\ppts\aparna_ppts\aparna_ppts\ch11\fig11.11\11.11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8713" y="1235631"/>
            <a:ext cx="4029075"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6" descr="C:\Documents and Settings\Kyle M. Thiel\Desktop\Pindyck_7e\ppts\aparna_ppts\aparna_ppts\ch11\fig11.11\11.11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33950" y="1230868"/>
            <a:ext cx="4038600"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4"/>
          <p:cNvSpPr>
            <a:spLocks noChangeArrowheads="1"/>
          </p:cNvSpPr>
          <p:nvPr/>
        </p:nvSpPr>
        <p:spPr bwMode="auto">
          <a:xfrm>
            <a:off x="447674" y="1840468"/>
            <a:ext cx="4352925" cy="4038600"/>
          </a:xfrm>
          <a:prstGeom prst="rect">
            <a:avLst/>
          </a:prstGeom>
          <a:noFill/>
          <a:ln w="9525">
            <a:noFill/>
            <a:miter lim="800000"/>
            <a:headEnd/>
            <a:tailEnd/>
          </a:ln>
        </p:spPr>
        <p:txBody>
          <a:bodyPr/>
          <a:lstStyle/>
          <a:p>
            <a:pPr>
              <a:buNone/>
              <a:defRPr/>
            </a:pPr>
            <a:r>
              <a:rPr lang="en-US" sz="1600" dirty="0">
                <a:latin typeface="+mj-lt"/>
              </a:rPr>
              <a:t>Total profit </a:t>
            </a:r>
            <a:r>
              <a:rPr lang="en-US" dirty="0">
                <a:latin typeface="Times New Roman" pitchFamily="18" charset="0"/>
                <a:cs typeface="Times New Roman" pitchFamily="18" charset="0"/>
              </a:rPr>
              <a:t>π</a:t>
            </a:r>
            <a:r>
              <a:rPr lang="en-US" sz="1600" dirty="0">
                <a:latin typeface="+mj-lt"/>
              </a:rPr>
              <a:t> is the sum of the profit from the entry fee </a:t>
            </a:r>
            <a:r>
              <a:rPr lang="en-US" dirty="0" err="1">
                <a:latin typeface="Times New Roman" pitchFamily="18" charset="0"/>
                <a:cs typeface="Times New Roman" pitchFamily="18" charset="0"/>
              </a:rPr>
              <a:t>π</a:t>
            </a:r>
            <a:r>
              <a:rPr lang="en-US" sz="1600" i="1" baseline="-25000" dirty="0" err="1">
                <a:latin typeface="+mj-lt"/>
              </a:rPr>
              <a:t>a</a:t>
            </a:r>
            <a:r>
              <a:rPr lang="en-US" sz="1600" dirty="0">
                <a:latin typeface="+mj-lt"/>
              </a:rPr>
              <a:t> and the profit from sales </a:t>
            </a:r>
            <a:r>
              <a:rPr lang="en-US" dirty="0" err="1">
                <a:latin typeface="Times New Roman" pitchFamily="18" charset="0"/>
                <a:cs typeface="Times New Roman" pitchFamily="18" charset="0"/>
              </a:rPr>
              <a:t>π</a:t>
            </a:r>
            <a:r>
              <a:rPr lang="en-US" sz="1600" i="1" baseline="-25000" dirty="0" err="1">
                <a:latin typeface="+mj-lt"/>
              </a:rPr>
              <a:t>s</a:t>
            </a:r>
            <a:r>
              <a:rPr lang="en-US" sz="1600" dirty="0">
                <a:latin typeface="+mj-lt"/>
              </a:rPr>
              <a:t>. Both </a:t>
            </a:r>
            <a:r>
              <a:rPr lang="en-US" dirty="0" err="1">
                <a:latin typeface="Times New Roman" pitchFamily="18" charset="0"/>
                <a:cs typeface="Times New Roman" pitchFamily="18" charset="0"/>
              </a:rPr>
              <a:t>π</a:t>
            </a:r>
            <a:r>
              <a:rPr lang="en-US" sz="1600" i="1" baseline="-25000" dirty="0" err="1">
                <a:latin typeface="+mj-lt"/>
              </a:rPr>
              <a:t>a</a:t>
            </a:r>
            <a:r>
              <a:rPr lang="en-US" sz="1600" dirty="0">
                <a:latin typeface="+mj-lt"/>
              </a:rPr>
              <a:t> and </a:t>
            </a:r>
            <a:r>
              <a:rPr lang="en-US" dirty="0" err="1">
                <a:latin typeface="Times New Roman" pitchFamily="18" charset="0"/>
                <a:cs typeface="Times New Roman" pitchFamily="18" charset="0"/>
              </a:rPr>
              <a:t>π</a:t>
            </a:r>
            <a:r>
              <a:rPr lang="en-US" sz="1600" i="1" baseline="-25000" dirty="0" err="1">
                <a:latin typeface="+mj-lt"/>
              </a:rPr>
              <a:t>s</a:t>
            </a:r>
            <a:r>
              <a:rPr lang="en-US" sz="1600" dirty="0">
                <a:latin typeface="+mj-lt"/>
              </a:rPr>
              <a:t> depend on </a:t>
            </a:r>
            <a:r>
              <a:rPr lang="en-US" sz="1600" i="1" dirty="0">
                <a:latin typeface="+mj-lt"/>
              </a:rPr>
              <a:t>T</a:t>
            </a:r>
            <a:r>
              <a:rPr lang="en-US" sz="1600" dirty="0">
                <a:latin typeface="+mj-lt"/>
              </a:rPr>
              <a:t>, the entry fee. </a:t>
            </a:r>
          </a:p>
          <a:p>
            <a:pPr>
              <a:buNone/>
              <a:defRPr/>
            </a:pPr>
            <a:r>
              <a:rPr lang="en-US" sz="1600" dirty="0">
                <a:latin typeface="+mj-lt"/>
              </a:rPr>
              <a:t>Therefore</a:t>
            </a:r>
            <a:br>
              <a:rPr lang="en-US" sz="1600" dirty="0">
                <a:latin typeface="+mj-lt"/>
              </a:rPr>
            </a:br>
            <a:endParaRPr lang="en-US" sz="1000" dirty="0">
              <a:latin typeface="+mj-lt"/>
            </a:endParaRPr>
          </a:p>
          <a:p>
            <a:pPr algn="ctr">
              <a:buNone/>
              <a:defRPr/>
            </a:pPr>
            <a:r>
              <a:rPr lang="fr-FR" dirty="0">
                <a:latin typeface="Times New Roman" pitchFamily="18" charset="0"/>
                <a:cs typeface="Times New Roman" pitchFamily="18" charset="0"/>
              </a:rPr>
              <a:t>π</a:t>
            </a:r>
            <a:r>
              <a:rPr lang="fr-FR" sz="1600" dirty="0">
                <a:latin typeface="+mj-lt"/>
              </a:rPr>
              <a:t> = </a:t>
            </a:r>
            <a:r>
              <a:rPr lang="fr-FR" dirty="0">
                <a:latin typeface="Times New Roman" pitchFamily="18" charset="0"/>
                <a:cs typeface="Times New Roman" pitchFamily="18" charset="0"/>
              </a:rPr>
              <a:t>π</a:t>
            </a:r>
            <a:r>
              <a:rPr lang="fr-FR" sz="1600" i="1" baseline="-25000" dirty="0">
                <a:latin typeface="+mj-lt"/>
              </a:rPr>
              <a:t>a</a:t>
            </a:r>
            <a:r>
              <a:rPr lang="fr-FR" sz="1600" dirty="0">
                <a:latin typeface="+mj-lt"/>
              </a:rPr>
              <a:t> + </a:t>
            </a:r>
            <a:r>
              <a:rPr lang="fr-FR" dirty="0">
                <a:latin typeface="Times New Roman" pitchFamily="18" charset="0"/>
                <a:cs typeface="Times New Roman" pitchFamily="18" charset="0"/>
              </a:rPr>
              <a:t>π</a:t>
            </a:r>
            <a:r>
              <a:rPr lang="fr-FR" sz="1600" i="1" baseline="-25000" dirty="0">
                <a:latin typeface="+mj-lt"/>
              </a:rPr>
              <a:t>s</a:t>
            </a:r>
            <a:r>
              <a:rPr lang="fr-FR" sz="1600" dirty="0">
                <a:latin typeface="+mj-lt"/>
              </a:rPr>
              <a:t> = </a:t>
            </a:r>
            <a:r>
              <a:rPr lang="fr-FR" sz="1600" i="1" dirty="0">
                <a:latin typeface="+mj-lt"/>
              </a:rPr>
              <a:t>n</a:t>
            </a:r>
            <a:r>
              <a:rPr lang="fr-FR" sz="1600" dirty="0">
                <a:latin typeface="+mj-lt"/>
              </a:rPr>
              <a:t>(</a:t>
            </a:r>
            <a:r>
              <a:rPr lang="fr-FR" sz="1600" i="1" dirty="0">
                <a:latin typeface="+mj-lt"/>
              </a:rPr>
              <a:t>T</a:t>
            </a:r>
            <a:r>
              <a:rPr lang="fr-FR" sz="1600" dirty="0">
                <a:latin typeface="+mj-lt"/>
              </a:rPr>
              <a:t>)</a:t>
            </a:r>
            <a:r>
              <a:rPr lang="fr-FR" sz="1600" i="1" dirty="0">
                <a:latin typeface="+mj-lt"/>
              </a:rPr>
              <a:t>T</a:t>
            </a:r>
            <a:r>
              <a:rPr lang="fr-FR" sz="1600" dirty="0">
                <a:latin typeface="+mj-lt"/>
              </a:rPr>
              <a:t> + (</a:t>
            </a:r>
            <a:r>
              <a:rPr lang="fr-FR" sz="1600" i="1" dirty="0" smtClean="0">
                <a:latin typeface="+mj-lt"/>
              </a:rPr>
              <a:t>P </a:t>
            </a:r>
            <a:r>
              <a:rPr lang="fr-FR" sz="1600" dirty="0" smtClean="0">
                <a:latin typeface="+mj-lt"/>
              </a:rPr>
              <a:t>− </a:t>
            </a:r>
            <a:r>
              <a:rPr lang="fr-FR" sz="1600" dirty="0">
                <a:latin typeface="+mj-lt"/>
              </a:rPr>
              <a:t>MC)</a:t>
            </a:r>
            <a:r>
              <a:rPr lang="fr-FR" sz="1600" i="1" dirty="0">
                <a:latin typeface="+mj-lt"/>
              </a:rPr>
              <a:t>Q</a:t>
            </a:r>
            <a:r>
              <a:rPr lang="fr-FR" sz="1600" dirty="0">
                <a:latin typeface="+mj-lt"/>
              </a:rPr>
              <a:t>(</a:t>
            </a:r>
            <a:r>
              <a:rPr lang="fr-FR" sz="1600" i="1" dirty="0">
                <a:latin typeface="+mj-lt"/>
              </a:rPr>
              <a:t>n</a:t>
            </a:r>
            <a:r>
              <a:rPr lang="fr-FR" sz="1600" dirty="0">
                <a:latin typeface="+mj-lt"/>
              </a:rPr>
              <a:t>)</a:t>
            </a:r>
          </a:p>
          <a:p>
            <a:pPr>
              <a:buNone/>
              <a:defRPr/>
            </a:pPr>
            <a:endParaRPr lang="fr-FR" sz="1000" dirty="0">
              <a:latin typeface="+mj-lt"/>
            </a:endParaRPr>
          </a:p>
          <a:p>
            <a:pPr>
              <a:buNone/>
              <a:defRPr/>
            </a:pPr>
            <a:r>
              <a:rPr lang="en-US" sz="1600" dirty="0">
                <a:latin typeface="+mj-lt"/>
              </a:rPr>
              <a:t>where </a:t>
            </a:r>
            <a:r>
              <a:rPr lang="en-US" sz="1600" i="1" dirty="0">
                <a:latin typeface="+mj-lt"/>
              </a:rPr>
              <a:t>n</a:t>
            </a:r>
            <a:r>
              <a:rPr lang="en-US" sz="1600" dirty="0">
                <a:latin typeface="+mj-lt"/>
              </a:rPr>
              <a:t> is the number of entrants, which depends on the entry fee </a:t>
            </a:r>
            <a:r>
              <a:rPr lang="en-US" sz="1600" i="1" dirty="0">
                <a:latin typeface="+mj-lt"/>
              </a:rPr>
              <a:t>T</a:t>
            </a:r>
            <a:r>
              <a:rPr lang="en-US" sz="1600" dirty="0">
                <a:latin typeface="+mj-lt"/>
              </a:rPr>
              <a:t>, and </a:t>
            </a:r>
            <a:r>
              <a:rPr lang="en-US" sz="1600" i="1" dirty="0">
                <a:latin typeface="+mj-lt"/>
              </a:rPr>
              <a:t>Q</a:t>
            </a:r>
            <a:r>
              <a:rPr lang="en-US" sz="1600" dirty="0">
                <a:latin typeface="+mj-lt"/>
              </a:rPr>
              <a:t> is the rate of sales, which is greater the larger is </a:t>
            </a:r>
            <a:r>
              <a:rPr lang="en-US" sz="1600" i="1" dirty="0">
                <a:latin typeface="+mj-lt"/>
              </a:rPr>
              <a:t>n</a:t>
            </a:r>
            <a:r>
              <a:rPr lang="en-US" sz="1600" dirty="0">
                <a:latin typeface="+mj-lt"/>
              </a:rPr>
              <a:t>.</a:t>
            </a:r>
          </a:p>
          <a:p>
            <a:pPr>
              <a:buNone/>
              <a:defRPr/>
            </a:pPr>
            <a:endParaRPr lang="en-US" sz="1000" dirty="0">
              <a:latin typeface="+mj-lt"/>
            </a:endParaRPr>
          </a:p>
          <a:p>
            <a:pPr>
              <a:buNone/>
              <a:defRPr/>
            </a:pPr>
            <a:r>
              <a:rPr lang="en-US" sz="1600" dirty="0">
                <a:latin typeface="+mj-lt"/>
              </a:rPr>
              <a:t> Here </a:t>
            </a:r>
            <a:r>
              <a:rPr lang="en-US" sz="1600" i="1" dirty="0">
                <a:latin typeface="+mj-lt"/>
              </a:rPr>
              <a:t>T</a:t>
            </a:r>
            <a:r>
              <a:rPr lang="en-US" sz="1600" dirty="0">
                <a:latin typeface="+mj-lt"/>
              </a:rPr>
              <a:t>* is the profit-maximizing entry fee, given </a:t>
            </a:r>
            <a:r>
              <a:rPr lang="en-US" sz="1600" i="1" dirty="0">
                <a:latin typeface="+mj-lt"/>
              </a:rPr>
              <a:t>P</a:t>
            </a:r>
            <a:r>
              <a:rPr lang="en-US" sz="1600" dirty="0">
                <a:latin typeface="+mj-lt"/>
              </a:rPr>
              <a:t>. To calculate optimum values for </a:t>
            </a:r>
            <a:r>
              <a:rPr lang="en-US" sz="1600" i="1" dirty="0">
                <a:latin typeface="+mj-lt"/>
              </a:rPr>
              <a:t>P</a:t>
            </a:r>
            <a:r>
              <a:rPr lang="en-US" sz="1600" dirty="0">
                <a:latin typeface="+mj-lt"/>
              </a:rPr>
              <a:t> and </a:t>
            </a:r>
            <a:r>
              <a:rPr lang="en-US" sz="1600" i="1" dirty="0">
                <a:latin typeface="+mj-lt"/>
              </a:rPr>
              <a:t>T</a:t>
            </a:r>
            <a:r>
              <a:rPr lang="en-US" sz="1600" dirty="0">
                <a:latin typeface="+mj-lt"/>
              </a:rPr>
              <a:t>, we can start with a number for </a:t>
            </a:r>
            <a:r>
              <a:rPr lang="en-US" sz="1600" i="1" dirty="0">
                <a:latin typeface="+mj-lt"/>
              </a:rPr>
              <a:t>P</a:t>
            </a:r>
            <a:r>
              <a:rPr lang="en-US" sz="1600" dirty="0">
                <a:latin typeface="+mj-lt"/>
              </a:rPr>
              <a:t>, find the optimum </a:t>
            </a:r>
            <a:r>
              <a:rPr lang="en-US" sz="1600" i="1" dirty="0">
                <a:latin typeface="+mj-lt"/>
              </a:rPr>
              <a:t>T</a:t>
            </a:r>
            <a:r>
              <a:rPr lang="en-US" sz="1600" dirty="0">
                <a:latin typeface="+mj-lt"/>
              </a:rPr>
              <a:t>, and then estimate the resulting profit. </a:t>
            </a:r>
          </a:p>
          <a:p>
            <a:pPr>
              <a:buNone/>
              <a:defRPr/>
            </a:pPr>
            <a:endParaRPr lang="en-US" sz="1000" i="1" dirty="0">
              <a:latin typeface="+mj-lt"/>
            </a:endParaRPr>
          </a:p>
          <a:p>
            <a:pPr>
              <a:buNone/>
              <a:defRPr/>
            </a:pPr>
            <a:r>
              <a:rPr lang="en-US" sz="1600" i="1" dirty="0">
                <a:latin typeface="+mj-lt"/>
              </a:rPr>
              <a:t>P</a:t>
            </a:r>
            <a:r>
              <a:rPr lang="en-US" sz="1600" dirty="0">
                <a:latin typeface="+mj-lt"/>
              </a:rPr>
              <a:t> is then changed and the corresponding </a:t>
            </a:r>
            <a:r>
              <a:rPr lang="en-US" sz="1600" i="1" dirty="0">
                <a:latin typeface="+mj-lt"/>
              </a:rPr>
              <a:t>T</a:t>
            </a:r>
            <a:r>
              <a:rPr lang="en-US" sz="1600" dirty="0">
                <a:latin typeface="+mj-lt"/>
              </a:rPr>
              <a:t> recalculated, along with the new profit level.</a:t>
            </a:r>
          </a:p>
        </p:txBody>
      </p:sp>
      <p:pic>
        <p:nvPicPr>
          <p:cNvPr id="35" name="Picture 2" descr="C:\Documents and Settings\Kyle M. Thiel\Desktop\Pindyck_7e\ppts\aparna_ppts\aparna_ppts\ch11\fig11.11\11.11_01.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38713" y="1235631"/>
            <a:ext cx="4029075"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28610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500"/>
                                        <p:tgtEl>
                                          <p:spTgt spid="35"/>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1000"/>
                                        <p:tgtEl>
                                          <p:spTgt spid="29"/>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1000"/>
                                        <p:tgtEl>
                                          <p:spTgt spid="30"/>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4">
                                            <p:txEl>
                                              <p:pRg st="0" end="0"/>
                                            </p:txEl>
                                          </p:spTgt>
                                        </p:tgtEl>
                                        <p:attrNameLst>
                                          <p:attrName>style.visibility</p:attrName>
                                        </p:attrNameLst>
                                      </p:cBhvr>
                                      <p:to>
                                        <p:strVal val="visible"/>
                                      </p:to>
                                    </p:set>
                                    <p:animEffect transition="in" filter="wipe(left)">
                                      <p:cBhvr>
                                        <p:cTn id="38" dur="500"/>
                                        <p:tgtEl>
                                          <p:spTgt spid="34">
                                            <p:txEl>
                                              <p:pRg st="0" end="0"/>
                                            </p:txEl>
                                          </p:spTgt>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4">
                                            <p:txEl>
                                              <p:pRg st="1" end="1"/>
                                            </p:txEl>
                                          </p:spTgt>
                                        </p:tgtEl>
                                        <p:attrNameLst>
                                          <p:attrName>style.visibility</p:attrName>
                                        </p:attrNameLst>
                                      </p:cBhvr>
                                      <p:to>
                                        <p:strVal val="visible"/>
                                      </p:to>
                                    </p:set>
                                    <p:animEffect transition="in" filter="wipe(left)">
                                      <p:cBhvr>
                                        <p:cTn id="42" dur="500"/>
                                        <p:tgtEl>
                                          <p:spTgt spid="34">
                                            <p:txEl>
                                              <p:pRg st="1" end="1"/>
                                            </p:txEl>
                                          </p:spTgt>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34">
                                            <p:txEl>
                                              <p:pRg st="2" end="2"/>
                                            </p:txEl>
                                          </p:spTgt>
                                        </p:tgtEl>
                                        <p:attrNameLst>
                                          <p:attrName>style.visibility</p:attrName>
                                        </p:attrNameLst>
                                      </p:cBhvr>
                                      <p:to>
                                        <p:strVal val="visible"/>
                                      </p:to>
                                    </p:set>
                                    <p:animEffect transition="in" filter="wipe(left)">
                                      <p:cBhvr>
                                        <p:cTn id="46" dur="500"/>
                                        <p:tgtEl>
                                          <p:spTgt spid="34">
                                            <p:txEl>
                                              <p:pRg st="2" end="2"/>
                                            </p:txEl>
                                          </p:spTgt>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34">
                                            <p:txEl>
                                              <p:pRg st="4" end="4"/>
                                            </p:txEl>
                                          </p:spTgt>
                                        </p:tgtEl>
                                        <p:attrNameLst>
                                          <p:attrName>style.visibility</p:attrName>
                                        </p:attrNameLst>
                                      </p:cBhvr>
                                      <p:to>
                                        <p:strVal val="visible"/>
                                      </p:to>
                                    </p:set>
                                    <p:animEffect transition="in" filter="wipe(left)">
                                      <p:cBhvr>
                                        <p:cTn id="50" dur="500"/>
                                        <p:tgtEl>
                                          <p:spTgt spid="34">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1000"/>
                                        <p:tgtEl>
                                          <p:spTgt spid="31"/>
                                        </p:tgtEl>
                                      </p:cBhvr>
                                    </p:animEffect>
                                  </p:childTnLst>
                                </p:cTn>
                              </p:par>
                            </p:childTnLst>
                          </p:cTn>
                        </p:par>
                        <p:par>
                          <p:cTn id="56" fill="hold">
                            <p:stCondLst>
                              <p:cond delay="1000"/>
                            </p:stCondLst>
                            <p:childTnLst>
                              <p:par>
                                <p:cTn id="57" presetID="22" presetClass="entr" presetSubtype="1"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wipe(up)">
                                      <p:cBhvr>
                                        <p:cTn id="59" dur="1000"/>
                                        <p:tgtEl>
                                          <p:spTgt spid="32"/>
                                        </p:tgtEl>
                                      </p:cBhvr>
                                    </p:animEffect>
                                  </p:childTnLst>
                                </p:cTn>
                              </p:par>
                            </p:childTnLst>
                          </p:cTn>
                        </p:par>
                        <p:par>
                          <p:cTn id="60" fill="hold">
                            <p:stCondLst>
                              <p:cond delay="2000"/>
                            </p:stCondLst>
                            <p:childTnLst>
                              <p:par>
                                <p:cTn id="61" presetID="22" presetClass="entr" presetSubtype="8" fill="hold" nodeType="afterEffect">
                                  <p:stCondLst>
                                    <p:cond delay="0"/>
                                  </p:stCondLst>
                                  <p:childTnLst>
                                    <p:set>
                                      <p:cBhvr>
                                        <p:cTn id="62" dur="1" fill="hold">
                                          <p:stCondLst>
                                            <p:cond delay="0"/>
                                          </p:stCondLst>
                                        </p:cTn>
                                        <p:tgtEl>
                                          <p:spTgt spid="34">
                                            <p:txEl>
                                              <p:pRg st="6" end="6"/>
                                            </p:txEl>
                                          </p:spTgt>
                                        </p:tgtEl>
                                        <p:attrNameLst>
                                          <p:attrName>style.visibility</p:attrName>
                                        </p:attrNameLst>
                                      </p:cBhvr>
                                      <p:to>
                                        <p:strVal val="visible"/>
                                      </p:to>
                                    </p:set>
                                    <p:animEffect transition="in" filter="wipe(left)">
                                      <p:cBhvr>
                                        <p:cTn id="63" dur="500"/>
                                        <p:tgtEl>
                                          <p:spTgt spid="34">
                                            <p:txEl>
                                              <p:pRg st="6" end="6"/>
                                            </p:txEl>
                                          </p:spTgt>
                                        </p:tgtEl>
                                      </p:cBhvr>
                                    </p:animEffect>
                                  </p:childTnLst>
                                </p:cTn>
                              </p:par>
                            </p:childTnLst>
                          </p:cTn>
                        </p:par>
                        <p:par>
                          <p:cTn id="64" fill="hold">
                            <p:stCondLst>
                              <p:cond delay="2500"/>
                            </p:stCondLst>
                            <p:childTnLst>
                              <p:par>
                                <p:cTn id="65" presetID="22" presetClass="entr" presetSubtype="8" fill="hold" nodeType="afterEffect">
                                  <p:stCondLst>
                                    <p:cond delay="0"/>
                                  </p:stCondLst>
                                  <p:childTnLst>
                                    <p:set>
                                      <p:cBhvr>
                                        <p:cTn id="66" dur="1" fill="hold">
                                          <p:stCondLst>
                                            <p:cond delay="0"/>
                                          </p:stCondLst>
                                        </p:cTn>
                                        <p:tgtEl>
                                          <p:spTgt spid="34">
                                            <p:txEl>
                                              <p:pRg st="8" end="8"/>
                                            </p:txEl>
                                          </p:spTgt>
                                        </p:tgtEl>
                                        <p:attrNameLst>
                                          <p:attrName>style.visibility</p:attrName>
                                        </p:attrNameLst>
                                      </p:cBhvr>
                                      <p:to>
                                        <p:strVal val="visible"/>
                                      </p:to>
                                    </p:set>
                                    <p:animEffect transition="in" filter="wipe(left)">
                                      <p:cBhvr>
                                        <p:cTn id="67" dur="500"/>
                                        <p:tgtEl>
                                          <p:spTgt spid="34">
                                            <p:txEl>
                                              <p:pRg st="8" end="8"/>
                                            </p:txEl>
                                          </p:spTgt>
                                        </p:tgtEl>
                                      </p:cBhvr>
                                    </p:animEffect>
                                  </p:childTnLst>
                                </p:cTn>
                              </p:par>
                            </p:childTnLst>
                          </p:cTn>
                        </p:par>
                        <p:par>
                          <p:cTn id="68" fill="hold">
                            <p:stCondLst>
                              <p:cond delay="3000"/>
                            </p:stCondLst>
                            <p:childTnLst>
                              <p:par>
                                <p:cTn id="69" presetID="22" presetClass="entr" presetSubtype="2"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wipe(right)">
                                      <p:cBhvr>
                                        <p:cTn id="7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11.4</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PRICING CELLULAR PHONE SERVICE</a:t>
            </a:r>
            <a:endParaRPr lang="en-US" sz="2000" b="1" dirty="0">
              <a:solidFill>
                <a:srgbClr val="007CB2"/>
              </a:solidFill>
              <a:latin typeface="Arial"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3965" y="533400"/>
            <a:ext cx="2677160" cy="2590800"/>
          </a:xfrm>
          <a:prstGeom prst="rect">
            <a:avLst/>
          </a:prstGeom>
        </p:spPr>
      </p:pic>
      <p:sp>
        <p:nvSpPr>
          <p:cNvPr id="4" name="Rectangle 3"/>
          <p:cNvSpPr/>
          <p:nvPr/>
        </p:nvSpPr>
        <p:spPr>
          <a:xfrm>
            <a:off x="457199" y="685800"/>
            <a:ext cx="8543925" cy="5909310"/>
          </a:xfrm>
          <a:prstGeom prst="rect">
            <a:avLst/>
          </a:prstGeom>
        </p:spPr>
        <p:txBody>
          <a:bodyPr wrap="square">
            <a:spAutoFit/>
          </a:bodyPr>
          <a:lstStyle/>
          <a:p>
            <a:pPr>
              <a:buNone/>
            </a:pPr>
            <a:r>
              <a:rPr lang="en-US" dirty="0">
                <a:latin typeface="+mn-lt"/>
              </a:rPr>
              <a:t>Most telephone service </a:t>
            </a:r>
            <a:r>
              <a:rPr lang="en-US" dirty="0" smtClean="0">
                <a:latin typeface="+mn-lt"/>
              </a:rPr>
              <a:t>is priced </a:t>
            </a:r>
            <a:r>
              <a:rPr lang="en-US" dirty="0">
                <a:latin typeface="+mn-lt"/>
              </a:rPr>
              <a:t>using a two-part tariff</a:t>
            </a:r>
            <a:r>
              <a:rPr lang="en-US" dirty="0" smtClean="0">
                <a:latin typeface="+mn-lt"/>
              </a:rPr>
              <a:t>:</a:t>
            </a:r>
            <a:br>
              <a:rPr lang="en-US" dirty="0" smtClean="0">
                <a:latin typeface="+mn-lt"/>
              </a:rPr>
            </a:br>
            <a:r>
              <a:rPr lang="en-US" dirty="0" smtClean="0">
                <a:latin typeface="+mn-lt"/>
              </a:rPr>
              <a:t>a monthly </a:t>
            </a:r>
            <a:r>
              <a:rPr lang="en-US" dirty="0">
                <a:latin typeface="+mn-lt"/>
              </a:rPr>
              <a:t>access fee, which </a:t>
            </a:r>
            <a:r>
              <a:rPr lang="en-US" dirty="0" smtClean="0">
                <a:latin typeface="+mn-lt"/>
              </a:rPr>
              <a:t>may include </a:t>
            </a:r>
            <a:r>
              <a:rPr lang="en-US" dirty="0">
                <a:latin typeface="+mn-lt"/>
              </a:rPr>
              <a:t>some </a:t>
            </a:r>
            <a:r>
              <a:rPr lang="en-US" dirty="0" smtClean="0">
                <a:latin typeface="+mn-lt"/>
              </a:rPr>
              <a:t>free</a:t>
            </a:r>
            <a:br>
              <a:rPr lang="en-US" dirty="0" smtClean="0">
                <a:latin typeface="+mn-lt"/>
              </a:rPr>
            </a:br>
            <a:r>
              <a:rPr lang="en-US" dirty="0" smtClean="0">
                <a:latin typeface="+mn-lt"/>
              </a:rPr>
              <a:t>minutes</a:t>
            </a:r>
            <a:r>
              <a:rPr lang="en-US" dirty="0">
                <a:latin typeface="+mn-lt"/>
              </a:rPr>
              <a:t>, </a:t>
            </a:r>
            <a:r>
              <a:rPr lang="en-US" dirty="0" smtClean="0">
                <a:latin typeface="+mn-lt"/>
              </a:rPr>
              <a:t>plus a per-minute </a:t>
            </a:r>
            <a:r>
              <a:rPr lang="en-US" dirty="0">
                <a:latin typeface="+mn-lt"/>
              </a:rPr>
              <a:t>charge for </a:t>
            </a:r>
            <a:r>
              <a:rPr lang="en-US" dirty="0" smtClean="0">
                <a:latin typeface="+mn-lt"/>
              </a:rPr>
              <a:t>additional</a:t>
            </a:r>
            <a:br>
              <a:rPr lang="en-US" dirty="0" smtClean="0">
                <a:latin typeface="+mn-lt"/>
              </a:rPr>
            </a:br>
            <a:r>
              <a:rPr lang="en-US" dirty="0" smtClean="0">
                <a:latin typeface="+mn-lt"/>
              </a:rPr>
              <a:t>minutes</a:t>
            </a:r>
            <a:r>
              <a:rPr lang="en-US" dirty="0">
                <a:latin typeface="+mn-lt"/>
              </a:rPr>
              <a:t>. This is also </a:t>
            </a:r>
            <a:r>
              <a:rPr lang="en-US" dirty="0" smtClean="0">
                <a:latin typeface="+mn-lt"/>
              </a:rPr>
              <a:t>true for </a:t>
            </a:r>
            <a:r>
              <a:rPr lang="en-US" dirty="0">
                <a:latin typeface="+mn-lt"/>
              </a:rPr>
              <a:t>cellular phone service, </a:t>
            </a:r>
            <a:r>
              <a:rPr lang="en-US" dirty="0" smtClean="0">
                <a:latin typeface="+mn-lt"/>
              </a:rPr>
              <a:t/>
            </a:r>
            <a:br>
              <a:rPr lang="en-US" dirty="0" smtClean="0">
                <a:latin typeface="+mn-lt"/>
              </a:rPr>
            </a:br>
            <a:r>
              <a:rPr lang="en-US" dirty="0" smtClean="0">
                <a:latin typeface="+mn-lt"/>
              </a:rPr>
              <a:t>which has </a:t>
            </a:r>
            <a:r>
              <a:rPr lang="en-US" dirty="0">
                <a:latin typeface="+mn-lt"/>
              </a:rPr>
              <a:t>grown explosively, both </a:t>
            </a:r>
            <a:r>
              <a:rPr lang="en-US" dirty="0" smtClean="0">
                <a:latin typeface="+mn-lt"/>
              </a:rPr>
              <a:t>in the </a:t>
            </a:r>
            <a:r>
              <a:rPr lang="en-US" dirty="0">
                <a:latin typeface="+mn-lt"/>
              </a:rPr>
              <a:t>United </a:t>
            </a:r>
            <a:r>
              <a:rPr lang="en-US" dirty="0" smtClean="0">
                <a:latin typeface="+mn-lt"/>
              </a:rPr>
              <a:t>States</a:t>
            </a:r>
            <a:br>
              <a:rPr lang="en-US" dirty="0" smtClean="0">
                <a:latin typeface="+mn-lt"/>
              </a:rPr>
            </a:br>
            <a:r>
              <a:rPr lang="en-US" dirty="0" smtClean="0">
                <a:latin typeface="+mn-lt"/>
              </a:rPr>
              <a:t>and around the </a:t>
            </a:r>
            <a:r>
              <a:rPr lang="en-US" dirty="0">
                <a:latin typeface="+mn-lt"/>
              </a:rPr>
              <a:t>world. </a:t>
            </a:r>
            <a:endParaRPr lang="en-US" dirty="0" smtClean="0">
              <a:latin typeface="+mn-lt"/>
            </a:endParaRPr>
          </a:p>
          <a:p>
            <a:pPr>
              <a:buNone/>
            </a:pPr>
            <a:endParaRPr lang="en-US" sz="900" dirty="0">
              <a:latin typeface="+mn-lt"/>
            </a:endParaRPr>
          </a:p>
          <a:p>
            <a:pPr>
              <a:buNone/>
            </a:pPr>
            <a:r>
              <a:rPr lang="en-US" dirty="0" smtClean="0">
                <a:latin typeface="+mn-lt"/>
              </a:rPr>
              <a:t>In </a:t>
            </a:r>
            <a:r>
              <a:rPr lang="en-US" dirty="0">
                <a:latin typeface="+mn-lt"/>
              </a:rPr>
              <a:t>the case of </a:t>
            </a:r>
            <a:r>
              <a:rPr lang="en-US" dirty="0" smtClean="0">
                <a:latin typeface="+mn-lt"/>
              </a:rPr>
              <a:t>cellular service</a:t>
            </a:r>
            <a:r>
              <a:rPr lang="en-US" dirty="0">
                <a:latin typeface="+mn-lt"/>
              </a:rPr>
              <a:t>, providers have taken </a:t>
            </a:r>
            <a:r>
              <a:rPr lang="en-US" dirty="0" smtClean="0">
                <a:latin typeface="+mn-lt"/>
              </a:rPr>
              <a:t>the</a:t>
            </a:r>
            <a:br>
              <a:rPr lang="en-US" dirty="0" smtClean="0">
                <a:latin typeface="+mn-lt"/>
              </a:rPr>
            </a:br>
            <a:r>
              <a:rPr lang="en-US" dirty="0" smtClean="0">
                <a:latin typeface="+mn-lt"/>
              </a:rPr>
              <a:t>two-part </a:t>
            </a:r>
            <a:r>
              <a:rPr lang="en-US" dirty="0">
                <a:latin typeface="+mn-lt"/>
              </a:rPr>
              <a:t>tariff and turned it </a:t>
            </a:r>
            <a:r>
              <a:rPr lang="en-US" dirty="0" smtClean="0">
                <a:latin typeface="+mn-lt"/>
              </a:rPr>
              <a:t>into an </a:t>
            </a:r>
            <a:r>
              <a:rPr lang="en-US" dirty="0">
                <a:latin typeface="+mn-lt"/>
              </a:rPr>
              <a:t>art form</a:t>
            </a:r>
            <a:r>
              <a:rPr lang="en-US" dirty="0" smtClean="0">
                <a:latin typeface="+mn-lt"/>
              </a:rPr>
              <a:t>.</a:t>
            </a:r>
          </a:p>
          <a:p>
            <a:pPr>
              <a:buNone/>
            </a:pPr>
            <a:endParaRPr lang="en-US" sz="900" dirty="0">
              <a:latin typeface="+mn-lt"/>
            </a:endParaRPr>
          </a:p>
          <a:p>
            <a:pPr>
              <a:buNone/>
            </a:pPr>
            <a:r>
              <a:rPr lang="en-US" dirty="0">
                <a:latin typeface="+mn-lt"/>
              </a:rPr>
              <a:t>In most parts of the United States, consumers </a:t>
            </a:r>
            <a:r>
              <a:rPr lang="en-US" dirty="0" smtClean="0">
                <a:latin typeface="+mn-lt"/>
              </a:rPr>
              <a:t>can choose </a:t>
            </a:r>
            <a:r>
              <a:rPr lang="en-US" dirty="0">
                <a:latin typeface="+mn-lt"/>
              </a:rPr>
              <a:t>among four national network </a:t>
            </a:r>
            <a:r>
              <a:rPr lang="en-US" dirty="0" smtClean="0">
                <a:latin typeface="+mn-lt"/>
              </a:rPr>
              <a:t>providers—Verizon</a:t>
            </a:r>
            <a:r>
              <a:rPr lang="en-US" dirty="0">
                <a:latin typeface="+mn-lt"/>
              </a:rPr>
              <a:t>, T-Mobile, AT&amp;T, and Sprint. These </a:t>
            </a:r>
            <a:r>
              <a:rPr lang="en-US" dirty="0" smtClean="0">
                <a:latin typeface="+mn-lt"/>
              </a:rPr>
              <a:t>providers compete </a:t>
            </a:r>
            <a:r>
              <a:rPr lang="en-US" dirty="0">
                <a:latin typeface="+mn-lt"/>
              </a:rPr>
              <a:t>among themselves for customers, </a:t>
            </a:r>
            <a:r>
              <a:rPr lang="en-US" dirty="0" smtClean="0">
                <a:latin typeface="+mn-lt"/>
              </a:rPr>
              <a:t>but each </a:t>
            </a:r>
            <a:r>
              <a:rPr lang="en-US" dirty="0">
                <a:latin typeface="+mn-lt"/>
              </a:rPr>
              <a:t>has some market power. </a:t>
            </a:r>
            <a:r>
              <a:rPr lang="en-US" dirty="0" smtClean="0">
                <a:latin typeface="+mn-lt"/>
              </a:rPr>
              <a:t>Market power arises </a:t>
            </a:r>
            <a:r>
              <a:rPr lang="en-US" dirty="0">
                <a:latin typeface="+mn-lt"/>
              </a:rPr>
              <a:t>in part from oligopolistic pricing and </a:t>
            </a:r>
            <a:r>
              <a:rPr lang="en-US" dirty="0" smtClean="0">
                <a:latin typeface="+mn-lt"/>
              </a:rPr>
              <a:t>output decisions</a:t>
            </a:r>
            <a:r>
              <a:rPr lang="en-US" dirty="0">
                <a:latin typeface="+mn-lt"/>
              </a:rPr>
              <a:t>, </a:t>
            </a:r>
            <a:r>
              <a:rPr lang="en-US" dirty="0" smtClean="0">
                <a:latin typeface="+mn-lt"/>
              </a:rPr>
              <a:t>but also because </a:t>
            </a:r>
            <a:r>
              <a:rPr lang="en-US" dirty="0">
                <a:latin typeface="+mn-lt"/>
              </a:rPr>
              <a:t>consumers </a:t>
            </a:r>
            <a:r>
              <a:rPr lang="en-US" dirty="0" smtClean="0">
                <a:latin typeface="+mn-lt"/>
              </a:rPr>
              <a:t>face </a:t>
            </a:r>
            <a:r>
              <a:rPr lang="en-US" i="1" dirty="0" smtClean="0">
                <a:latin typeface="+mn-lt"/>
              </a:rPr>
              <a:t>switching </a:t>
            </a:r>
            <a:r>
              <a:rPr lang="en-US" i="1" dirty="0">
                <a:latin typeface="+mn-lt"/>
              </a:rPr>
              <a:t>costs</a:t>
            </a:r>
            <a:r>
              <a:rPr lang="en-US" dirty="0" smtClean="0">
                <a:latin typeface="+mn-lt"/>
              </a:rPr>
              <a:t>: </a:t>
            </a:r>
            <a:r>
              <a:rPr lang="en-US" dirty="0">
                <a:latin typeface="+mn-lt"/>
              </a:rPr>
              <a:t>Most service </a:t>
            </a:r>
            <a:r>
              <a:rPr lang="en-US" dirty="0" smtClean="0">
                <a:latin typeface="+mn-lt"/>
              </a:rPr>
              <a:t>providers impose a penalty </a:t>
            </a:r>
            <a:r>
              <a:rPr lang="en-US" dirty="0">
                <a:latin typeface="+mn-lt"/>
              </a:rPr>
              <a:t>upwards of $200 for early </a:t>
            </a:r>
            <a:r>
              <a:rPr lang="en-US" dirty="0" smtClean="0">
                <a:latin typeface="+mn-lt"/>
              </a:rPr>
              <a:t>termination. Because </a:t>
            </a:r>
            <a:r>
              <a:rPr lang="en-US" dirty="0">
                <a:latin typeface="+mn-lt"/>
              </a:rPr>
              <a:t>providers have market power, they </a:t>
            </a:r>
            <a:r>
              <a:rPr lang="en-US" dirty="0" smtClean="0">
                <a:latin typeface="+mn-lt"/>
              </a:rPr>
              <a:t>must think </a:t>
            </a:r>
            <a:r>
              <a:rPr lang="en-US" dirty="0">
                <a:latin typeface="+mn-lt"/>
              </a:rPr>
              <a:t>carefully about profit-maximizing pricing </a:t>
            </a:r>
            <a:r>
              <a:rPr lang="en-US" dirty="0" smtClean="0">
                <a:latin typeface="+mn-lt"/>
              </a:rPr>
              <a:t>strategies. The </a:t>
            </a:r>
            <a:r>
              <a:rPr lang="en-US" dirty="0">
                <a:latin typeface="+mn-lt"/>
              </a:rPr>
              <a:t>two-part tariff provides an ideal </a:t>
            </a:r>
            <a:r>
              <a:rPr lang="en-US" dirty="0" smtClean="0">
                <a:latin typeface="+mn-lt"/>
              </a:rPr>
              <a:t>means by </a:t>
            </a:r>
            <a:r>
              <a:rPr lang="en-US" dirty="0">
                <a:latin typeface="+mn-lt"/>
              </a:rPr>
              <a:t>which cellular providers can </a:t>
            </a:r>
            <a:r>
              <a:rPr lang="en-US" dirty="0" smtClean="0">
                <a:latin typeface="+mn-lt"/>
              </a:rPr>
              <a:t>capture consumer surplus </a:t>
            </a:r>
            <a:r>
              <a:rPr lang="en-US" dirty="0">
                <a:latin typeface="+mn-lt"/>
              </a:rPr>
              <a:t>and turn it into profit</a:t>
            </a:r>
            <a:r>
              <a:rPr lang="en-US" dirty="0" smtClean="0">
                <a:latin typeface="+mn-lt"/>
              </a:rPr>
              <a:t>.</a:t>
            </a:r>
          </a:p>
          <a:p>
            <a:pPr>
              <a:buNone/>
            </a:pPr>
            <a:endParaRPr lang="en-US" sz="900" dirty="0">
              <a:latin typeface="+mn-lt"/>
            </a:endParaRPr>
          </a:p>
          <a:p>
            <a:pPr>
              <a:buNone/>
            </a:pPr>
            <a:r>
              <a:rPr lang="en-US" dirty="0" smtClean="0">
                <a:latin typeface="+mn-lt"/>
              </a:rPr>
              <a:t>The </a:t>
            </a:r>
            <a:r>
              <a:rPr lang="en-US" dirty="0">
                <a:latin typeface="+mn-lt"/>
              </a:rPr>
              <a:t>two-part </a:t>
            </a:r>
            <a:r>
              <a:rPr lang="en-US" dirty="0" smtClean="0">
                <a:latin typeface="+mn-lt"/>
              </a:rPr>
              <a:t>tariff works </a:t>
            </a:r>
            <a:r>
              <a:rPr lang="en-US" dirty="0">
                <a:latin typeface="+mn-lt"/>
              </a:rPr>
              <a:t>best when consumers have identical </a:t>
            </a:r>
            <a:r>
              <a:rPr lang="en-US" dirty="0" smtClean="0">
                <a:latin typeface="+mn-lt"/>
              </a:rPr>
              <a:t>or very </a:t>
            </a:r>
            <a:r>
              <a:rPr lang="en-US" dirty="0">
                <a:latin typeface="+mn-lt"/>
              </a:rPr>
              <a:t>similar demands.</a:t>
            </a:r>
          </a:p>
        </p:txBody>
      </p:sp>
    </p:spTree>
    <p:extLst>
      <p:ext uri="{BB962C8B-B14F-4D97-AF65-F5344CB8AC3E}">
        <p14:creationId xmlns:p14="http://schemas.microsoft.com/office/powerpoint/2010/main" val="765349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wipe(left)">
                                      <p:cBhvr>
                                        <p:cTn id="26" dur="5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Effect transition="in" filter="wipe(left)">
                                      <p:cBhvr>
                                        <p:cTn id="31" dur="500"/>
                                        <p:tgtEl>
                                          <p:spTgt spid="4">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animEffect transition="in" filter="wipe(left)">
                                      <p:cBhvr>
                                        <p:cTn id="36" dur="500"/>
                                        <p:tgtEl>
                                          <p:spTgt spid="4">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4">
                                            <p:txEl>
                                              <p:pRg st="6" end="6"/>
                                            </p:txEl>
                                          </p:spTgt>
                                        </p:tgtEl>
                                        <p:attrNameLst>
                                          <p:attrName>style.visibility</p:attrName>
                                        </p:attrNameLst>
                                      </p:cBhvr>
                                      <p:to>
                                        <p:strVal val="visible"/>
                                      </p:to>
                                    </p:set>
                                    <p:animEffect transition="in" filter="wipe(left)">
                                      <p:cBhvr>
                                        <p:cTn id="41"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4" grpId="0" build="p"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11.4</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499947"/>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PRICING CELLULAR PHONE SERVICE</a:t>
            </a:r>
            <a:endParaRPr lang="en-US" sz="2000" b="1" dirty="0">
              <a:solidFill>
                <a:srgbClr val="007CB2"/>
              </a:solidFill>
              <a:latin typeface="Arial" charset="0"/>
            </a:endParaRPr>
          </a:p>
        </p:txBody>
      </p:sp>
      <p:graphicFrame>
        <p:nvGraphicFramePr>
          <p:cNvPr id="9" name="Table 8"/>
          <p:cNvGraphicFramePr>
            <a:graphicFrameLocks noGrp="1"/>
          </p:cNvGraphicFramePr>
          <p:nvPr>
            <p:extLst>
              <p:ext uri="{D42A27DB-BD31-4B8C-83A1-F6EECF244321}">
                <p14:modId xmlns:p14="http://schemas.microsoft.com/office/powerpoint/2010/main" val="829648652"/>
              </p:ext>
            </p:extLst>
          </p:nvPr>
        </p:nvGraphicFramePr>
        <p:xfrm>
          <a:off x="914400" y="762000"/>
          <a:ext cx="7315200" cy="4541268"/>
        </p:xfrm>
        <a:graphic>
          <a:graphicData uri="http://schemas.openxmlformats.org/drawingml/2006/table">
            <a:tbl>
              <a:tblPr firstRow="1" bandRow="1">
                <a:tableStyleId>{5C22544A-7EE6-4342-B048-85BDC9FD1C3A}</a:tableStyleId>
              </a:tblPr>
              <a:tblGrid>
                <a:gridCol w="1447800"/>
                <a:gridCol w="1866900"/>
                <a:gridCol w="2019300"/>
                <a:gridCol w="1981200"/>
              </a:tblGrid>
              <a:tr h="304800">
                <a:tc>
                  <a:txBody>
                    <a:bodyPr/>
                    <a:lstStyle/>
                    <a:p>
                      <a:pPr algn="ctr"/>
                      <a:r>
                        <a:rPr lang="en-US" sz="1800" dirty="0" smtClean="0"/>
                        <a:t>TABLE 11.3</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CELLULAR RATE</a:t>
                      </a:r>
                      <a:r>
                        <a:rPr lang="en-US" sz="1800" baseline="0" dirty="0" smtClean="0"/>
                        <a:t> PLANS (2011)</a:t>
                      </a:r>
                      <a:endParaRPr lang="en-US" sz="18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B4E"/>
                    </a:solidFill>
                  </a:tcPr>
                </a:tc>
              </a:tr>
              <a:tr h="298560">
                <a:tc>
                  <a:txBody>
                    <a:bodyPr/>
                    <a:lstStyle/>
                    <a:p>
                      <a:pPr algn="ctr"/>
                      <a:r>
                        <a:rPr lang="en-US" sz="1400" b="1" dirty="0" smtClean="0">
                          <a:latin typeface="+mn-lt"/>
                        </a:rPr>
                        <a:t>ANYTIME</a:t>
                      </a:r>
                    </a:p>
                    <a:p>
                      <a:pPr algn="ctr"/>
                      <a:r>
                        <a:rPr lang="en-US" sz="1400" b="1" dirty="0" smtClean="0">
                          <a:latin typeface="+mn-lt"/>
                        </a:rPr>
                        <a:t>MINUNTES</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MONTHLY ACCESS CHARGES</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NIGHT &amp;</a:t>
                      </a:r>
                      <a:r>
                        <a:rPr lang="en-US" sz="1400" b="1" i="0" baseline="0" dirty="0" smtClean="0">
                          <a:latin typeface="+mn-lt"/>
                        </a:rPr>
                        <a:t> WEEKEND MINUTES</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PER-MINUTE</a:t>
                      </a:r>
                      <a:r>
                        <a:rPr lang="en-US" sz="1400" b="1" i="0" baseline="0" dirty="0" smtClean="0">
                          <a:latin typeface="+mn-lt"/>
                        </a:rPr>
                        <a:t> RATE AFTER ALLOWANCE</a:t>
                      </a:r>
                      <a:endParaRPr lang="en-US" sz="1400" b="1" i="0"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A. VERIZON: AMERICA’S CHOICE BASIC</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L="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450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900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Unlimited</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$69.99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Included</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B. SPRINT: BASIC TALK PLANS</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200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450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b="1"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900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C. AT&amp;T INDIVIDUAL PLANS</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450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$0.45</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900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Unlimited</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$69.99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Unlimited</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Included</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4212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11.4</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499947"/>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PRICING CELLULAR PHONE SERVICE</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9" name="Table 8"/>
          <p:cNvGraphicFramePr>
            <a:graphicFrameLocks noGrp="1"/>
          </p:cNvGraphicFramePr>
          <p:nvPr>
            <p:extLst>
              <p:ext uri="{D42A27DB-BD31-4B8C-83A1-F6EECF244321}">
                <p14:modId xmlns:p14="http://schemas.microsoft.com/office/powerpoint/2010/main" val="301271653"/>
              </p:ext>
            </p:extLst>
          </p:nvPr>
        </p:nvGraphicFramePr>
        <p:xfrm>
          <a:off x="914400" y="762000"/>
          <a:ext cx="7315200" cy="5729934"/>
        </p:xfrm>
        <a:graphic>
          <a:graphicData uri="http://schemas.openxmlformats.org/drawingml/2006/table">
            <a:tbl>
              <a:tblPr firstRow="1" bandRow="1">
                <a:tableStyleId>{5C22544A-7EE6-4342-B048-85BDC9FD1C3A}</a:tableStyleId>
              </a:tblPr>
              <a:tblGrid>
                <a:gridCol w="1447800"/>
                <a:gridCol w="1866900"/>
                <a:gridCol w="2019300"/>
                <a:gridCol w="1981200"/>
              </a:tblGrid>
              <a:tr h="304800">
                <a:tc>
                  <a:txBody>
                    <a:bodyPr/>
                    <a:lstStyle/>
                    <a:p>
                      <a:pPr algn="ctr"/>
                      <a:r>
                        <a:rPr lang="en-US" sz="1800" dirty="0" smtClean="0"/>
                        <a:t>TABLE 11.3</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CELLULAR RATE</a:t>
                      </a:r>
                      <a:r>
                        <a:rPr lang="en-US" sz="1800" baseline="0" dirty="0" smtClean="0"/>
                        <a:t> PLANS (2011) </a:t>
                      </a:r>
                      <a:r>
                        <a:rPr lang="en-US" sz="1600" baseline="0" dirty="0" smtClean="0">
                          <a:solidFill>
                            <a:schemeClr val="bg1">
                              <a:lumMod val="85000"/>
                            </a:schemeClr>
                          </a:solidFill>
                        </a:rPr>
                        <a:t>(continued)</a:t>
                      </a:r>
                      <a:endParaRPr lang="en-US" sz="1800" dirty="0" smtClean="0">
                        <a:solidFill>
                          <a:schemeClr val="bg1">
                            <a:lumMod val="85000"/>
                          </a:schemeClr>
                        </a:solidFill>
                      </a:endParaRPr>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B4E"/>
                    </a:solidFill>
                  </a:tcPr>
                </a:tc>
              </a:tr>
              <a:tr h="298560">
                <a:tc>
                  <a:txBody>
                    <a:bodyPr/>
                    <a:lstStyle/>
                    <a:p>
                      <a:pPr algn="ctr"/>
                      <a:r>
                        <a:rPr lang="en-US" sz="1400" b="1" dirty="0" smtClean="0">
                          <a:latin typeface="+mn-lt"/>
                        </a:rPr>
                        <a:t>ANYTIME</a:t>
                      </a:r>
                    </a:p>
                    <a:p>
                      <a:pPr algn="ctr"/>
                      <a:r>
                        <a:rPr lang="en-US" sz="1400" b="1" dirty="0" smtClean="0">
                          <a:latin typeface="+mn-lt"/>
                        </a:rPr>
                        <a:t>MINUNTES</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MONTHLY ACCESS CHARGES</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NIGHT &amp;</a:t>
                      </a:r>
                      <a:r>
                        <a:rPr lang="en-US" sz="1400" b="1" i="0" baseline="0" dirty="0" smtClean="0">
                          <a:latin typeface="+mn-lt"/>
                        </a:rPr>
                        <a:t> WEEKEND MINUTES</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PER-MINUTE</a:t>
                      </a:r>
                      <a:r>
                        <a:rPr lang="en-US" sz="1400" b="1" i="0" baseline="0" dirty="0" smtClean="0">
                          <a:latin typeface="+mn-lt"/>
                        </a:rPr>
                        <a:t> RATE AFTER ALLOWANCE</a:t>
                      </a:r>
                      <a:endParaRPr lang="en-US" sz="1400" b="1" i="0"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D. ORANGE (UK)</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L="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100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2.5 pence</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200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£15.00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2.5 pence</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300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2.5 pence</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E. ORANGE (ISRAEL)</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None</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28.00 NIS</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0.59 NIS</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100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38.00 NIS</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0" dirty="0" smtClean="0"/>
                        <a:t>None</a:t>
                      </a:r>
                      <a:endParaRPr lang="en-US" sz="1400" b="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0.59 NIS</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400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61.90 NIS</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0.59 NIS</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pPr algn="ctr"/>
                      <a:r>
                        <a:rPr lang="en-US" sz="1400" b="1" dirty="0" smtClean="0"/>
                        <a:t>F. CHINA MOBILE</a:t>
                      </a:r>
                      <a:endParaRPr lang="en-US" sz="14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150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58 RMB</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0.40 RMB</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450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158 RMB</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0.35 RMB</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800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258 RMB</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0.32 RMB</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1200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358 RMB</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0.30 RMB</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a:txBody>
                    <a:bodyPr/>
                    <a:lstStyle/>
                    <a:p>
                      <a:pPr algn="ctr"/>
                      <a:r>
                        <a:rPr lang="en-US" sz="1400" dirty="0" smtClean="0"/>
                        <a:t>1800</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458 RMB</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None</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0.25 RMB</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98560">
                <a:tc gridSpan="4">
                  <a:txBody>
                    <a:bodyPr/>
                    <a:lstStyle/>
                    <a:p>
                      <a:r>
                        <a:rPr lang="en-US" sz="1600" b="0" i="0" u="none" strike="noStrike" kern="1200" baseline="0" dirty="0" smtClean="0">
                          <a:solidFill>
                            <a:schemeClr val="dk1"/>
                          </a:solidFill>
                          <a:latin typeface="+mn-lt"/>
                          <a:ea typeface="+mn-ea"/>
                          <a:cs typeface="+mn-cs"/>
                        </a:rPr>
                        <a:t>To convert the international prices to U.S. dollars (as of August 2011), use the following conversion factors: 1£ = $1.60, 1 NIS = $0.30, and 1 RMB = $0.13.</a:t>
                      </a:r>
                      <a:endParaRPr lang="en-US" sz="12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3279765264"/>
              </p:ext>
            </p:extLst>
          </p:nvPr>
        </p:nvGraphicFramePr>
        <p:xfrm>
          <a:off x="914400" y="762000"/>
          <a:ext cx="7315200" cy="883884"/>
        </p:xfrm>
        <a:graphic>
          <a:graphicData uri="http://schemas.openxmlformats.org/drawingml/2006/table">
            <a:tbl>
              <a:tblPr firstRow="1" bandRow="1">
                <a:tableStyleId>{5C22544A-7EE6-4342-B048-85BDC9FD1C3A}</a:tableStyleId>
              </a:tblPr>
              <a:tblGrid>
                <a:gridCol w="1447800"/>
                <a:gridCol w="1866900"/>
                <a:gridCol w="2019300"/>
                <a:gridCol w="1981200"/>
              </a:tblGrid>
              <a:tr h="304800">
                <a:tc>
                  <a:txBody>
                    <a:bodyPr/>
                    <a:lstStyle/>
                    <a:p>
                      <a:pPr algn="ctr"/>
                      <a:r>
                        <a:rPr lang="en-US" sz="1800" dirty="0" smtClean="0"/>
                        <a:t>TABLE 11.3</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CELLULAR RATE</a:t>
                      </a:r>
                      <a:r>
                        <a:rPr lang="en-US" sz="1800" baseline="0" dirty="0" smtClean="0"/>
                        <a:t> PLANS (2011) </a:t>
                      </a:r>
                      <a:r>
                        <a:rPr lang="en-US" sz="1600" baseline="0" dirty="0" smtClean="0">
                          <a:solidFill>
                            <a:schemeClr val="bg1">
                              <a:lumMod val="85000"/>
                            </a:schemeClr>
                          </a:solidFill>
                        </a:rPr>
                        <a:t>(continued)</a:t>
                      </a:r>
                      <a:endParaRPr lang="en-US" sz="1800" dirty="0" smtClean="0">
                        <a:solidFill>
                          <a:schemeClr val="bg1">
                            <a:lumMod val="85000"/>
                          </a:schemeClr>
                        </a:solidFill>
                      </a:endParaRPr>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B4E"/>
                    </a:solidFill>
                  </a:tcPr>
                </a:tc>
              </a:tr>
              <a:tr h="298560">
                <a:tc>
                  <a:txBody>
                    <a:bodyPr/>
                    <a:lstStyle/>
                    <a:p>
                      <a:pPr algn="ctr"/>
                      <a:r>
                        <a:rPr lang="en-US" sz="1400" b="1" dirty="0" smtClean="0">
                          <a:latin typeface="+mn-lt"/>
                        </a:rPr>
                        <a:t>ANYTIME</a:t>
                      </a:r>
                    </a:p>
                    <a:p>
                      <a:pPr algn="ctr"/>
                      <a:r>
                        <a:rPr lang="en-US" sz="1400" b="1" dirty="0" smtClean="0">
                          <a:latin typeface="+mn-lt"/>
                        </a:rPr>
                        <a:t>MINUNTES</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MONTHLY ACCESS CHARGES</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NIGHT &amp;</a:t>
                      </a:r>
                      <a:r>
                        <a:rPr lang="en-US" sz="1400" b="1" i="0" baseline="0" dirty="0" smtClean="0">
                          <a:latin typeface="+mn-lt"/>
                        </a:rPr>
                        <a:t> WEEKEND MINUTES</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PER-MINUTE</a:t>
                      </a:r>
                      <a:r>
                        <a:rPr lang="en-US" sz="1400" b="1" i="0" baseline="0" dirty="0" smtClean="0">
                          <a:latin typeface="+mn-lt"/>
                        </a:rPr>
                        <a:t> RATE AFTER ALLOWANCE</a:t>
                      </a:r>
                      <a:endParaRPr lang="en-US" sz="1400" b="1" i="0"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7605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750"/>
                                        <p:tgtEl>
                                          <p:spTgt spid="9"/>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1295400" y="19052"/>
            <a:ext cx="6536993" cy="66674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Bundling</a:t>
            </a:r>
          </a:p>
        </p:txBody>
      </p:sp>
      <p:sp>
        <p:nvSpPr>
          <p:cNvPr id="41" name="Rectangle 6"/>
          <p:cNvSpPr>
            <a:spLocks noChangeArrowheads="1"/>
          </p:cNvSpPr>
          <p:nvPr/>
        </p:nvSpPr>
        <p:spPr bwMode="auto">
          <a:xfrm>
            <a:off x="304800" y="1"/>
            <a:ext cx="990600" cy="685799"/>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11.5</a:t>
            </a:r>
            <a:endParaRPr lang="en-US" sz="2800" b="1" dirty="0">
              <a:solidFill>
                <a:srgbClr val="008FD0"/>
              </a:solidFill>
              <a:latin typeface="Arial" charset="0"/>
            </a:endParaRPr>
          </a:p>
        </p:txBody>
      </p:sp>
      <p:sp>
        <p:nvSpPr>
          <p:cNvPr id="34" name="Text Box 91"/>
          <p:cNvSpPr txBox="1">
            <a:spLocks noChangeArrowheads="1"/>
          </p:cNvSpPr>
          <p:nvPr/>
        </p:nvSpPr>
        <p:spPr bwMode="auto">
          <a:xfrm>
            <a:off x="447676" y="804029"/>
            <a:ext cx="738471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1543050" algn="l"/>
              </a:tabLst>
            </a:pPr>
            <a:r>
              <a:rPr lang="en-US" sz="2000" b="1" dirty="0" smtClean="0">
                <a:solidFill>
                  <a:schemeClr val="bg2"/>
                </a:solidFill>
                <a:latin typeface="Arial" charset="0"/>
                <a:cs typeface="Arial" charset="0"/>
              </a:rPr>
              <a:t>●</a:t>
            </a:r>
            <a:r>
              <a:rPr lang="en-US" sz="2000" b="1" dirty="0" smtClean="0">
                <a:solidFill>
                  <a:srgbClr val="382344"/>
                </a:solidFill>
              </a:rPr>
              <a:t> </a:t>
            </a:r>
            <a:r>
              <a:rPr lang="en-US" sz="2000" b="1" dirty="0" smtClean="0">
                <a:solidFill>
                  <a:srgbClr val="382344"/>
                </a:solidFill>
                <a:latin typeface="Arial" charset="0"/>
              </a:rPr>
              <a:t>bundling	</a:t>
            </a:r>
            <a:r>
              <a:rPr lang="en-US" sz="2000" dirty="0">
                <a:solidFill>
                  <a:srgbClr val="2A5CAA"/>
                </a:solidFill>
                <a:latin typeface="Arial" charset="0"/>
              </a:rPr>
              <a:t>Practice of selling two or more products as a package</a:t>
            </a:r>
            <a:r>
              <a:rPr lang="en-US" sz="2000" dirty="0" smtClean="0">
                <a:solidFill>
                  <a:srgbClr val="2A5CAA"/>
                </a:solidFill>
                <a:latin typeface="Arial" charset="0"/>
              </a:rPr>
              <a:t>.</a:t>
            </a:r>
            <a:endParaRPr lang="en-US" sz="2000" dirty="0">
              <a:solidFill>
                <a:srgbClr val="2A5CAA"/>
              </a:solidFill>
              <a:latin typeface="Arial" charset="0"/>
            </a:endParaRPr>
          </a:p>
        </p:txBody>
      </p:sp>
      <p:sp>
        <p:nvSpPr>
          <p:cNvPr id="24" name="Rectangle 23"/>
          <p:cNvSpPr/>
          <p:nvPr/>
        </p:nvSpPr>
        <p:spPr>
          <a:xfrm>
            <a:off x="457200" y="1575137"/>
            <a:ext cx="8229600" cy="923330"/>
          </a:xfrm>
          <a:prstGeom prst="rect">
            <a:avLst/>
          </a:prstGeom>
        </p:spPr>
        <p:txBody>
          <a:bodyPr wrap="square">
            <a:spAutoFit/>
          </a:bodyPr>
          <a:lstStyle/>
          <a:p>
            <a:pPr>
              <a:buNone/>
              <a:defRPr/>
            </a:pPr>
            <a:r>
              <a:rPr lang="en-US" dirty="0">
                <a:latin typeface="+mj-lt"/>
              </a:rPr>
              <a:t>To see how a film company can use customer heterogeneity to its advantage, suppose that there are two movie theaters and that their reservation prices for our two films are as follows:</a:t>
            </a:r>
          </a:p>
        </p:txBody>
      </p:sp>
      <p:sp>
        <p:nvSpPr>
          <p:cNvPr id="26" name="Rectangle 25"/>
          <p:cNvSpPr/>
          <p:nvPr/>
        </p:nvSpPr>
        <p:spPr>
          <a:xfrm>
            <a:off x="457200" y="3837072"/>
            <a:ext cx="8229600" cy="2185214"/>
          </a:xfrm>
          <a:prstGeom prst="rect">
            <a:avLst/>
          </a:prstGeom>
        </p:spPr>
        <p:txBody>
          <a:bodyPr wrap="square">
            <a:spAutoFit/>
          </a:bodyPr>
          <a:lstStyle/>
          <a:p>
            <a:pPr>
              <a:buNone/>
              <a:defRPr/>
            </a:pPr>
            <a:r>
              <a:rPr lang="en-US" dirty="0">
                <a:latin typeface="+mj-lt"/>
              </a:rPr>
              <a:t>If the films are rented separately, the maximum price that could be charged for </a:t>
            </a:r>
            <a:r>
              <a:rPr lang="en-US" i="1" dirty="0">
                <a:latin typeface="+mj-lt"/>
              </a:rPr>
              <a:t>Wind</a:t>
            </a:r>
            <a:r>
              <a:rPr lang="en-US" dirty="0">
                <a:latin typeface="+mj-lt"/>
              </a:rPr>
              <a:t> is $10,000 because charging more would exclude Theater </a:t>
            </a:r>
            <a:r>
              <a:rPr lang="en-US" i="1" dirty="0">
                <a:latin typeface="+mj-lt"/>
              </a:rPr>
              <a:t>B</a:t>
            </a:r>
            <a:r>
              <a:rPr lang="en-US" dirty="0">
                <a:latin typeface="+mj-lt"/>
              </a:rPr>
              <a:t>. Similarly, the maximum price that could be charged for </a:t>
            </a:r>
            <a:r>
              <a:rPr lang="en-US" i="1" dirty="0">
                <a:latin typeface="+mj-lt"/>
              </a:rPr>
              <a:t>Gertie</a:t>
            </a:r>
            <a:r>
              <a:rPr lang="en-US" dirty="0">
                <a:latin typeface="+mj-lt"/>
              </a:rPr>
              <a:t> is $3000. </a:t>
            </a:r>
          </a:p>
          <a:p>
            <a:pPr>
              <a:buNone/>
              <a:defRPr/>
            </a:pPr>
            <a:endParaRPr lang="en-US" sz="1000" dirty="0">
              <a:latin typeface="+mj-lt"/>
            </a:endParaRPr>
          </a:p>
          <a:p>
            <a:pPr>
              <a:buNone/>
              <a:defRPr/>
            </a:pPr>
            <a:r>
              <a:rPr lang="en-US" dirty="0">
                <a:latin typeface="+mj-lt"/>
              </a:rPr>
              <a:t>But suppose the films are </a:t>
            </a:r>
            <a:r>
              <a:rPr lang="en-US" i="1" dirty="0">
                <a:latin typeface="+mj-lt"/>
              </a:rPr>
              <a:t>bundled</a:t>
            </a:r>
            <a:r>
              <a:rPr lang="en-US" dirty="0">
                <a:latin typeface="+mj-lt"/>
              </a:rPr>
              <a:t>. Theater </a:t>
            </a:r>
            <a:r>
              <a:rPr lang="en-US" i="1" dirty="0">
                <a:latin typeface="+mj-lt"/>
              </a:rPr>
              <a:t>A</a:t>
            </a:r>
            <a:r>
              <a:rPr lang="en-US" dirty="0">
                <a:latin typeface="+mj-lt"/>
              </a:rPr>
              <a:t> values the pair of films at $15,000 ($12,000 + $3000), and Theater </a:t>
            </a:r>
            <a:r>
              <a:rPr lang="en-US" i="1" dirty="0">
                <a:latin typeface="+mj-lt"/>
              </a:rPr>
              <a:t>B</a:t>
            </a:r>
            <a:r>
              <a:rPr lang="en-US" dirty="0">
                <a:latin typeface="+mj-lt"/>
              </a:rPr>
              <a:t> values the pair at $</a:t>
            </a:r>
            <a:r>
              <a:rPr lang="en-US" dirty="0" smtClean="0">
                <a:latin typeface="+mj-lt"/>
              </a:rPr>
              <a:t>14,000</a:t>
            </a:r>
            <a:br>
              <a:rPr lang="en-US" dirty="0" smtClean="0">
                <a:latin typeface="+mj-lt"/>
              </a:rPr>
            </a:br>
            <a:r>
              <a:rPr lang="en-US" dirty="0" smtClean="0">
                <a:latin typeface="+mj-lt"/>
              </a:rPr>
              <a:t>($</a:t>
            </a:r>
            <a:r>
              <a:rPr lang="en-US" dirty="0">
                <a:latin typeface="+mj-lt"/>
              </a:rPr>
              <a:t>10,000 + $4000). Therefore, we can charge each theater $14,000 for the  pair of films and earn a total revenue of $28,000.</a:t>
            </a:r>
          </a:p>
        </p:txBody>
      </p:sp>
      <p:graphicFrame>
        <p:nvGraphicFramePr>
          <p:cNvPr id="27" name="Table 26"/>
          <p:cNvGraphicFramePr>
            <a:graphicFrameLocks noGrp="1"/>
          </p:cNvGraphicFramePr>
          <p:nvPr>
            <p:extLst>
              <p:ext uri="{D42A27DB-BD31-4B8C-83A1-F6EECF244321}">
                <p14:modId xmlns:p14="http://schemas.microsoft.com/office/powerpoint/2010/main" val="1111248975"/>
              </p:ext>
            </p:extLst>
          </p:nvPr>
        </p:nvGraphicFramePr>
        <p:xfrm>
          <a:off x="1295400" y="2667000"/>
          <a:ext cx="7239000" cy="975306"/>
        </p:xfrm>
        <a:graphic>
          <a:graphicData uri="http://schemas.openxmlformats.org/drawingml/2006/table">
            <a:tbl>
              <a:tblPr firstRow="1" bandRow="1">
                <a:tableStyleId>{5C22544A-7EE6-4342-B048-85BDC9FD1C3A}</a:tableStyleId>
              </a:tblPr>
              <a:tblGrid>
                <a:gridCol w="1295400"/>
                <a:gridCol w="670389"/>
                <a:gridCol w="1965789"/>
                <a:gridCol w="259422"/>
                <a:gridCol w="3048000"/>
              </a:tblGrid>
              <a:tr h="231330">
                <a:tc>
                  <a:txBody>
                    <a:bodyPr/>
                    <a:lstStyle/>
                    <a:p>
                      <a:pPr algn="ct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GONE WITH THE WIND</a:t>
                      </a:r>
                    </a:p>
                  </a:txBody>
                  <a:tcPr marT="45711" marB="45711"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GETTING GERTIE’S GARTER</a:t>
                      </a:r>
                    </a:p>
                  </a:txBody>
                  <a:tcPr marT="45711" marB="45711" anchor="ctr">
                    <a:lnL w="28575" cap="flat" cmpd="sng" algn="ctr">
                      <a:solidFill>
                        <a:schemeClr val="bg1"/>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75336">
                <a:tc gridSpan="2">
                  <a:txBody>
                    <a:bodyPr/>
                    <a:lstStyle/>
                    <a:p>
                      <a:pPr algn="l"/>
                      <a:r>
                        <a:rPr lang="en-US" sz="1400" dirty="0" smtClean="0"/>
                        <a:t>Theater </a:t>
                      </a:r>
                      <a:r>
                        <a:rPr lang="en-US" sz="1400" i="1" dirty="0" smtClean="0"/>
                        <a:t>A</a:t>
                      </a:r>
                      <a:endParaRPr lang="en-US" sz="1400" i="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$12,000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$3000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r>
              <a:tr h="175336">
                <a:tc gridSpan="2">
                  <a:txBody>
                    <a:bodyPr/>
                    <a:lstStyle/>
                    <a:p>
                      <a:pPr algn="l"/>
                      <a:r>
                        <a:rPr lang="en-US" sz="1400" dirty="0" smtClean="0"/>
                        <a:t>Theater </a:t>
                      </a:r>
                      <a:r>
                        <a:rPr lang="en-US" sz="1400" i="1" dirty="0" smtClean="0"/>
                        <a:t>B</a:t>
                      </a:r>
                      <a:endParaRPr lang="en-US" sz="1400" i="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$10,000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$4000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r>
            </a:tbl>
          </a:graphicData>
        </a:graphic>
      </p:graphicFrame>
    </p:spTree>
    <p:extLst>
      <p:ext uri="{BB962C8B-B14F-4D97-AF65-F5344CB8AC3E}">
        <p14:creationId xmlns:p14="http://schemas.microsoft.com/office/powerpoint/2010/main" val="3013637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lef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up)">
                                      <p:cBhvr>
                                        <p:cTn id="28" dur="75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6">
                                            <p:txEl>
                                              <p:pRg st="0" end="0"/>
                                            </p:txEl>
                                          </p:spTgt>
                                        </p:tgtEl>
                                        <p:attrNameLst>
                                          <p:attrName>style.visibility</p:attrName>
                                        </p:attrNameLst>
                                      </p:cBhvr>
                                      <p:to>
                                        <p:strVal val="visible"/>
                                      </p:to>
                                    </p:set>
                                    <p:animEffect transition="in" filter="wipe(left)">
                                      <p:cBhvr>
                                        <p:cTn id="33" dur="500"/>
                                        <p:tgtEl>
                                          <p:spTgt spid="2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26">
                                            <p:txEl>
                                              <p:pRg st="2" end="2"/>
                                            </p:txEl>
                                          </p:spTgt>
                                        </p:tgtEl>
                                        <p:attrNameLst>
                                          <p:attrName>style.visibility</p:attrName>
                                        </p:attrNameLst>
                                      </p:cBhvr>
                                      <p:to>
                                        <p:strVal val="visible"/>
                                      </p:to>
                                    </p:set>
                                    <p:animEffect transition="in" filter="wipe(left)">
                                      <p:cBhvr>
                                        <p:cTn id="38" dur="500"/>
                                        <p:tgtEl>
                                          <p:spTgt spid="2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34" grpId="0"/>
      <p:bldP spid="24" grpId="0"/>
      <p:bldP spid="26"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0"/>
            <a:ext cx="6536993" cy="685800"/>
          </a:xfrm>
          <a:prstGeom prst="rect">
            <a:avLst/>
          </a:prstGeom>
          <a:noFill/>
        </p:spPr>
        <p:txBody>
          <a:bodyPr anchor="b"/>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000" dirty="0" smtClean="0"/>
              <a:t>Relative Valuations</a:t>
            </a:r>
          </a:p>
        </p:txBody>
      </p:sp>
      <p:sp>
        <p:nvSpPr>
          <p:cNvPr id="9" name="Rectangle 8"/>
          <p:cNvSpPr/>
          <p:nvPr/>
        </p:nvSpPr>
        <p:spPr>
          <a:xfrm>
            <a:off x="457199" y="1066800"/>
            <a:ext cx="8229601" cy="3693319"/>
          </a:xfrm>
          <a:prstGeom prst="rect">
            <a:avLst/>
          </a:prstGeom>
        </p:spPr>
        <p:txBody>
          <a:bodyPr wrap="square">
            <a:spAutoFit/>
          </a:bodyPr>
          <a:lstStyle/>
          <a:p>
            <a:pPr>
              <a:buNone/>
              <a:defRPr/>
            </a:pPr>
            <a:r>
              <a:rPr lang="en-US" dirty="0">
                <a:latin typeface="+mj-lt"/>
              </a:rPr>
              <a:t>Why is bundling more profitable than selling the films separately? Because the </a:t>
            </a:r>
            <a:r>
              <a:rPr lang="en-US" i="1" dirty="0">
                <a:latin typeface="+mj-lt"/>
              </a:rPr>
              <a:t>relative valuations </a:t>
            </a:r>
            <a:r>
              <a:rPr lang="en-US" dirty="0">
                <a:latin typeface="+mj-lt"/>
              </a:rPr>
              <a:t>of the two films are reversed. </a:t>
            </a:r>
          </a:p>
          <a:p>
            <a:pPr>
              <a:buNone/>
              <a:defRPr/>
            </a:pPr>
            <a:endParaRPr lang="en-US" sz="900" dirty="0">
              <a:latin typeface="+mj-lt"/>
            </a:endParaRPr>
          </a:p>
          <a:p>
            <a:pPr>
              <a:buNone/>
              <a:defRPr/>
            </a:pPr>
            <a:r>
              <a:rPr lang="en-US" dirty="0">
                <a:latin typeface="+mj-lt"/>
              </a:rPr>
              <a:t>The demands are </a:t>
            </a:r>
            <a:r>
              <a:rPr lang="en-US" i="1" dirty="0">
                <a:latin typeface="+mj-lt"/>
              </a:rPr>
              <a:t>negatively correlated</a:t>
            </a:r>
            <a:r>
              <a:rPr lang="en-US" dirty="0">
                <a:latin typeface="+mj-lt"/>
              </a:rPr>
              <a:t>—the customer willing to pay the most for </a:t>
            </a:r>
            <a:r>
              <a:rPr lang="en-US" i="1" dirty="0">
                <a:latin typeface="+mj-lt"/>
              </a:rPr>
              <a:t>Wind </a:t>
            </a:r>
            <a:r>
              <a:rPr lang="en-US" dirty="0">
                <a:latin typeface="+mj-lt"/>
              </a:rPr>
              <a:t>is willing to pay the least for </a:t>
            </a:r>
            <a:r>
              <a:rPr lang="en-US" i="1" dirty="0">
                <a:latin typeface="+mj-lt"/>
              </a:rPr>
              <a:t>Gertie</a:t>
            </a:r>
            <a:r>
              <a:rPr lang="en-US" dirty="0">
                <a:latin typeface="+mj-lt"/>
              </a:rPr>
              <a:t>.</a:t>
            </a:r>
          </a:p>
          <a:p>
            <a:pPr>
              <a:buNone/>
              <a:defRPr/>
            </a:pPr>
            <a:endParaRPr lang="en-US" sz="900" dirty="0">
              <a:latin typeface="+mj-lt"/>
            </a:endParaRPr>
          </a:p>
          <a:p>
            <a:pPr>
              <a:buNone/>
              <a:defRPr/>
            </a:pPr>
            <a:r>
              <a:rPr lang="en-US" dirty="0">
                <a:latin typeface="+mj-lt"/>
              </a:rPr>
              <a:t>Suppose demands were </a:t>
            </a:r>
            <a:r>
              <a:rPr lang="en-US" i="1" dirty="0">
                <a:latin typeface="+mj-lt"/>
              </a:rPr>
              <a:t>positively correlated</a:t>
            </a:r>
            <a:r>
              <a:rPr lang="en-US" dirty="0">
                <a:latin typeface="+mj-lt"/>
              </a:rPr>
              <a:t>—that is, Theater </a:t>
            </a:r>
            <a:r>
              <a:rPr lang="en-US" i="1" dirty="0">
                <a:latin typeface="+mj-lt"/>
              </a:rPr>
              <a:t>A</a:t>
            </a:r>
            <a:r>
              <a:rPr lang="en-US" dirty="0">
                <a:latin typeface="+mj-lt"/>
              </a:rPr>
              <a:t> would pay more for </a:t>
            </a:r>
            <a:r>
              <a:rPr lang="en-US" i="1" dirty="0">
                <a:latin typeface="+mj-lt"/>
              </a:rPr>
              <a:t>both</a:t>
            </a:r>
            <a:r>
              <a:rPr lang="en-US" dirty="0">
                <a:latin typeface="+mj-lt"/>
              </a:rPr>
              <a:t> films:</a:t>
            </a:r>
          </a:p>
          <a:p>
            <a:pPr>
              <a:buNone/>
              <a:defRPr/>
            </a:pPr>
            <a:endParaRPr lang="en-US" dirty="0">
              <a:latin typeface="+mj-lt"/>
            </a:endParaRPr>
          </a:p>
          <a:p>
            <a:pPr>
              <a:buNone/>
              <a:defRPr/>
            </a:pPr>
            <a:endParaRPr lang="en-US" dirty="0">
              <a:latin typeface="+mj-lt"/>
            </a:endParaRPr>
          </a:p>
          <a:p>
            <a:pPr>
              <a:buNone/>
              <a:defRPr/>
            </a:pPr>
            <a:endParaRPr lang="en-US" dirty="0">
              <a:latin typeface="+mj-lt"/>
            </a:endParaRPr>
          </a:p>
          <a:p>
            <a:pPr>
              <a:buNone/>
              <a:defRPr/>
            </a:pPr>
            <a:endParaRPr lang="en-US" dirty="0">
              <a:latin typeface="+mj-lt"/>
            </a:endParaRPr>
          </a:p>
          <a:p>
            <a:pPr>
              <a:buNone/>
              <a:defRPr/>
            </a:pPr>
            <a:endParaRPr lang="en-US" dirty="0">
              <a:latin typeface="+mj-lt"/>
            </a:endParaRPr>
          </a:p>
          <a:p>
            <a:pPr>
              <a:buNone/>
              <a:defRPr/>
            </a:pPr>
            <a:endParaRPr lang="en-US" dirty="0">
              <a:latin typeface="+mj-lt"/>
            </a:endParaRPr>
          </a:p>
        </p:txBody>
      </p:sp>
      <p:sp>
        <p:nvSpPr>
          <p:cNvPr id="10" name="Rectangle 9"/>
          <p:cNvSpPr/>
          <p:nvPr/>
        </p:nvSpPr>
        <p:spPr>
          <a:xfrm>
            <a:off x="466724" y="4572000"/>
            <a:ext cx="8220076" cy="923330"/>
          </a:xfrm>
          <a:prstGeom prst="rect">
            <a:avLst/>
          </a:prstGeom>
        </p:spPr>
        <p:txBody>
          <a:bodyPr wrap="square">
            <a:spAutoFit/>
          </a:bodyPr>
          <a:lstStyle/>
          <a:p>
            <a:pPr>
              <a:buNone/>
              <a:defRPr/>
            </a:pPr>
            <a:r>
              <a:rPr lang="en-US" dirty="0">
                <a:latin typeface="+mj-lt"/>
              </a:rPr>
              <a:t>If we bundled the films, the maximum price that could be charged for the package is $13,000, yielding a total revenue of $26,000, the same as by renting the films separately.</a:t>
            </a:r>
          </a:p>
        </p:txBody>
      </p:sp>
      <p:graphicFrame>
        <p:nvGraphicFramePr>
          <p:cNvPr id="7" name="Table 6"/>
          <p:cNvGraphicFramePr>
            <a:graphicFrameLocks noGrp="1"/>
          </p:cNvGraphicFramePr>
          <p:nvPr>
            <p:extLst>
              <p:ext uri="{D42A27DB-BD31-4B8C-83A1-F6EECF244321}">
                <p14:modId xmlns:p14="http://schemas.microsoft.com/office/powerpoint/2010/main" val="4102008193"/>
              </p:ext>
            </p:extLst>
          </p:nvPr>
        </p:nvGraphicFramePr>
        <p:xfrm>
          <a:off x="1295400" y="3352800"/>
          <a:ext cx="7239000" cy="975306"/>
        </p:xfrm>
        <a:graphic>
          <a:graphicData uri="http://schemas.openxmlformats.org/drawingml/2006/table">
            <a:tbl>
              <a:tblPr firstRow="1" bandRow="1">
                <a:tableStyleId>{5C22544A-7EE6-4342-B048-85BDC9FD1C3A}</a:tableStyleId>
              </a:tblPr>
              <a:tblGrid>
                <a:gridCol w="1295400"/>
                <a:gridCol w="670389"/>
                <a:gridCol w="1965789"/>
                <a:gridCol w="259422"/>
                <a:gridCol w="3048000"/>
              </a:tblGrid>
              <a:tr h="231330">
                <a:tc>
                  <a:txBody>
                    <a:bodyPr/>
                    <a:lstStyle/>
                    <a:p>
                      <a:pPr algn="ct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GONE WITH THE WIND</a:t>
                      </a:r>
                    </a:p>
                  </a:txBody>
                  <a:tcPr marT="45711" marB="45711" anchor="ctr">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rPr>
                        <a:t>GETTING GERTIE’S GARTER</a:t>
                      </a:r>
                    </a:p>
                  </a:txBody>
                  <a:tcPr marT="45711" marB="45711" anchor="ctr">
                    <a:lnL w="28575" cap="flat" cmpd="sng" algn="ctr">
                      <a:solidFill>
                        <a:schemeClr val="bg1"/>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75336">
                <a:tc gridSpan="2">
                  <a:txBody>
                    <a:bodyPr/>
                    <a:lstStyle/>
                    <a:p>
                      <a:pPr algn="l"/>
                      <a:r>
                        <a:rPr lang="en-US" sz="1400" dirty="0" smtClean="0"/>
                        <a:t>Theater </a:t>
                      </a:r>
                      <a:r>
                        <a:rPr lang="en-US" sz="1400" i="1" dirty="0" smtClean="0"/>
                        <a:t>A</a:t>
                      </a:r>
                      <a:endParaRPr lang="en-US" sz="1400" i="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$12,000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$4000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r>
              <a:tr h="175336">
                <a:tc gridSpan="2">
                  <a:txBody>
                    <a:bodyPr/>
                    <a:lstStyle/>
                    <a:p>
                      <a:pPr algn="l"/>
                      <a:r>
                        <a:rPr lang="en-US" sz="1400" dirty="0" smtClean="0"/>
                        <a:t>Theater </a:t>
                      </a:r>
                      <a:r>
                        <a:rPr lang="en-US" sz="1400" i="1" dirty="0" smtClean="0"/>
                        <a:t>B</a:t>
                      </a:r>
                      <a:endParaRPr lang="en-US" sz="1400" i="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algn="ctr"/>
                      <a:endParaRPr lang="en-US" sz="1400" dirty="0"/>
                    </a:p>
                  </a:txBody>
                  <a:tcPr/>
                </a:tc>
                <a:tc>
                  <a:txBody>
                    <a:bodyPr/>
                    <a:lstStyle/>
                    <a:p>
                      <a:pPr algn="ctr"/>
                      <a:r>
                        <a:rPr lang="en-US" sz="1400" dirty="0" smtClean="0"/>
                        <a:t>$10,000</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algn="ctr"/>
                      <a:r>
                        <a:rPr lang="en-US" sz="1400" dirty="0" smtClean="0"/>
                        <a:t>$3000</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r>
            </a:tbl>
          </a:graphicData>
        </a:graphic>
      </p:graphicFrame>
    </p:spTree>
    <p:extLst>
      <p:ext uri="{BB962C8B-B14F-4D97-AF65-F5344CB8AC3E}">
        <p14:creationId xmlns:p14="http://schemas.microsoft.com/office/powerpoint/2010/main" val="35919704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wipe(left)">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wipe(left)">
                                      <p:cBhvr>
                                        <p:cTn id="21" dur="500"/>
                                        <p:tgtEl>
                                          <p:spTgt spid="9">
                                            <p:txEl>
                                              <p:pRg st="4" end="4"/>
                                            </p:txEl>
                                          </p:spTgt>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75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9" grpId="0" uiExpand="1" build="p"/>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621870"/>
            <a:ext cx="3067050" cy="359330"/>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RESERVATION PRICES</a:t>
            </a:r>
            <a:endParaRPr lang="en-US" sz="1600" b="1" dirty="0">
              <a:latin typeface="Arial" charset="0"/>
            </a:endParaRPr>
          </a:p>
        </p:txBody>
      </p:sp>
      <p:sp>
        <p:nvSpPr>
          <p:cNvPr id="8" name="Rectangle 9"/>
          <p:cNvSpPr>
            <a:spLocks noChangeArrowheads="1"/>
          </p:cNvSpPr>
          <p:nvPr/>
        </p:nvSpPr>
        <p:spPr bwMode="auto">
          <a:xfrm>
            <a:off x="457200" y="128373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11.12</a:t>
            </a:r>
            <a:endParaRPr lang="en-US" sz="1600" b="1" dirty="0">
              <a:solidFill>
                <a:schemeClr val="bg1">
                  <a:lumMod val="65000"/>
                </a:schemeClr>
              </a:solidFill>
              <a:latin typeface="Arial" charset="0"/>
            </a:endParaRPr>
          </a:p>
        </p:txBody>
      </p:sp>
      <p:grpSp>
        <p:nvGrpSpPr>
          <p:cNvPr id="11" name="Group 10"/>
          <p:cNvGrpSpPr>
            <a:grpSpLocks/>
          </p:cNvGrpSpPr>
          <p:nvPr/>
        </p:nvGrpSpPr>
        <p:grpSpPr bwMode="auto">
          <a:xfrm>
            <a:off x="457199" y="3964186"/>
            <a:ext cx="3502819" cy="117872"/>
            <a:chOff x="457199" y="5791200"/>
            <a:chExt cx="3193257" cy="152400"/>
          </a:xfrm>
        </p:grpSpPr>
        <p:cxnSp>
          <p:nvCxnSpPr>
            <p:cNvPr id="13"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86200" y="1359932"/>
            <a:ext cx="152400" cy="3593068"/>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8" name="Group 17"/>
          <p:cNvGrpSpPr>
            <a:grpSpLocks/>
          </p:cNvGrpSpPr>
          <p:nvPr/>
        </p:nvGrpSpPr>
        <p:grpSpPr bwMode="auto">
          <a:xfrm>
            <a:off x="3962400" y="4876800"/>
            <a:ext cx="5010150" cy="152400"/>
            <a:chOff x="3657600" y="1678781"/>
            <a:chExt cx="4800600" cy="152400"/>
          </a:xfrm>
        </p:grpSpPr>
        <p:cxnSp>
          <p:nvCxnSpPr>
            <p:cNvPr id="1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32" name="Picture 8" descr="C:\Documents and Settings\Kyle M. Thiel\Desktop\Pindyck_7e\ppts\aparna_ppts\aparna_ppts\ch11\fig11.12\11.12_07.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4"/>
          <p:cNvSpPr>
            <a:spLocks noChangeArrowheads="1"/>
          </p:cNvSpPr>
          <p:nvPr/>
        </p:nvSpPr>
        <p:spPr bwMode="auto">
          <a:xfrm>
            <a:off x="457199" y="1981200"/>
            <a:ext cx="2895600" cy="1981200"/>
          </a:xfrm>
          <a:prstGeom prst="rect">
            <a:avLst/>
          </a:prstGeom>
          <a:noFill/>
          <a:ln w="9525">
            <a:noFill/>
            <a:miter lim="800000"/>
            <a:headEnd/>
            <a:tailEnd/>
          </a:ln>
        </p:spPr>
        <p:txBody>
          <a:bodyPr/>
          <a:lstStyle/>
          <a:p>
            <a:pPr>
              <a:buNone/>
              <a:defRPr/>
            </a:pPr>
            <a:r>
              <a:rPr lang="en-US" sz="1600" dirty="0">
                <a:latin typeface="+mj-lt"/>
              </a:rPr>
              <a:t>Reservation prices </a:t>
            </a:r>
            <a:r>
              <a:rPr lang="en-US" sz="1600" i="1" dirty="0">
                <a:latin typeface="+mj-lt"/>
              </a:rPr>
              <a:t>r</a:t>
            </a:r>
            <a:r>
              <a:rPr lang="en-US" sz="1600" baseline="-25000" dirty="0">
                <a:latin typeface="+mj-lt"/>
              </a:rPr>
              <a:t>1</a:t>
            </a:r>
            <a:r>
              <a:rPr lang="en-US" sz="1600" dirty="0">
                <a:latin typeface="+mj-lt"/>
              </a:rPr>
              <a:t> and </a:t>
            </a:r>
            <a:r>
              <a:rPr lang="en-US" sz="1600" i="1" dirty="0">
                <a:latin typeface="+mj-lt"/>
              </a:rPr>
              <a:t>r</a:t>
            </a:r>
            <a:r>
              <a:rPr lang="en-US" sz="1600" baseline="-25000" dirty="0">
                <a:latin typeface="+mj-lt"/>
              </a:rPr>
              <a:t>2</a:t>
            </a:r>
            <a:r>
              <a:rPr lang="en-US" sz="1600" dirty="0">
                <a:latin typeface="+mj-lt"/>
              </a:rPr>
              <a:t> for two goods are shown for three consumers, labeled</a:t>
            </a:r>
            <a:r>
              <a:rPr lang="en-US" sz="1600" i="1" dirty="0">
                <a:latin typeface="+mj-lt"/>
              </a:rPr>
              <a:t> A</a:t>
            </a:r>
            <a:r>
              <a:rPr lang="en-US" sz="1600" dirty="0">
                <a:latin typeface="+mj-lt"/>
              </a:rPr>
              <a:t>, </a:t>
            </a:r>
            <a:r>
              <a:rPr lang="en-US" sz="1600" i="1" dirty="0">
                <a:latin typeface="+mj-lt"/>
              </a:rPr>
              <a:t>B</a:t>
            </a:r>
            <a:r>
              <a:rPr lang="en-US" sz="1600" dirty="0">
                <a:latin typeface="+mj-lt"/>
              </a:rPr>
              <a:t>, and </a:t>
            </a:r>
            <a:r>
              <a:rPr lang="en-US" sz="1600" i="1" dirty="0">
                <a:latin typeface="+mj-lt"/>
              </a:rPr>
              <a:t>C</a:t>
            </a:r>
            <a:r>
              <a:rPr lang="en-US" sz="1600" dirty="0">
                <a:latin typeface="+mj-lt"/>
              </a:rPr>
              <a:t>.</a:t>
            </a:r>
          </a:p>
          <a:p>
            <a:pPr>
              <a:buNone/>
              <a:defRPr/>
            </a:pPr>
            <a:endParaRPr lang="en-US" sz="1000" dirty="0">
              <a:latin typeface="+mj-lt"/>
            </a:endParaRPr>
          </a:p>
          <a:p>
            <a:pPr>
              <a:buNone/>
              <a:defRPr/>
            </a:pPr>
            <a:r>
              <a:rPr lang="en-US" sz="1600" dirty="0">
                <a:latin typeface="+mj-lt"/>
              </a:rPr>
              <a:t>Consumer </a:t>
            </a:r>
            <a:r>
              <a:rPr lang="en-US" sz="1600" i="1" dirty="0">
                <a:latin typeface="+mj-lt"/>
              </a:rPr>
              <a:t>A </a:t>
            </a:r>
            <a:r>
              <a:rPr lang="en-US" sz="1600" dirty="0">
                <a:latin typeface="+mj-lt"/>
              </a:rPr>
              <a:t>is willing to pay up to $3.25 for good 1 and up to $6 for good 2.</a:t>
            </a:r>
          </a:p>
        </p:txBody>
      </p:sp>
      <p:pic>
        <p:nvPicPr>
          <p:cNvPr id="34" name="Picture 2" descr="C:\Documents and Settings\Kyle M. Thiel\Desktop\Pindyck_7e\ppts\aparna_ppts\aparna_ppts\ch11\fig11.12\11.12_01.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 descr="C:\Documents and Settings\Kyle M. Thiel\Desktop\Pindyck_7e\ppts\aparna_ppts\aparna_ppts\ch11\fig11.12\11.12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6" descr="C:\Documents and Settings\Kyle M. Thiel\Desktop\Pindyck_7e\ppts\aparna_ppts\aparna_ppts\ch11\fig11.12\11.12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7" descr="C:\Documents and Settings\Kyle M. Thiel\Desktop\Pindyck_7e\ppts\aparna_ppts\aparna_ppts\ch11\fig11.12\11.12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 descr="C:\Documents and Settings\Kyle M. Thiel\Desktop\Pindyck_7e\ppts\aparna_ppts\aparna_ppts\ch11\fig11.12\11.12_02.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5" descr="C:\Documents and Settings\Kyle M. Thiel\Desktop\Pindyck_7e\ppts\aparna_ppts\aparna_ppts\ch11\fig11.12\11.12_04.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38600" y="1476375"/>
            <a:ext cx="4181475"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75855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wipe(left)">
                                      <p:cBhvr>
                                        <p:cTn id="22" dur="500"/>
                                        <p:tgtEl>
                                          <p:spTgt spid="34"/>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500"/>
                                        <p:tgtEl>
                                          <p:spTgt spid="35"/>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left)">
                                      <p:cBhvr>
                                        <p:cTn id="34" dur="500"/>
                                        <p:tgtEl>
                                          <p:spTgt spid="39"/>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left)">
                                      <p:cBhvr>
                                        <p:cTn id="42" dur="500"/>
                                        <p:tgtEl>
                                          <p:spTgt spid="37"/>
                                        </p:tgtEl>
                                      </p:cBhvr>
                                    </p:animEffect>
                                  </p:childTnLst>
                                </p:cTn>
                              </p:par>
                            </p:childTnLst>
                          </p:cTn>
                        </p:par>
                        <p:par>
                          <p:cTn id="43" fill="hold">
                            <p:stCondLst>
                              <p:cond delay="5500"/>
                            </p:stCondLst>
                            <p:childTnLst>
                              <p:par>
                                <p:cTn id="44" presetID="22" presetClass="entr" presetSubtype="8"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wipe(left)">
                                      <p:cBhvr>
                                        <p:cTn id="46" dur="500"/>
                                        <p:tgtEl>
                                          <p:spTgt spid="32"/>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33">
                                            <p:txEl>
                                              <p:pRg st="0" end="0"/>
                                            </p:txEl>
                                          </p:spTgt>
                                        </p:tgtEl>
                                        <p:attrNameLst>
                                          <p:attrName>style.visibility</p:attrName>
                                        </p:attrNameLst>
                                      </p:cBhvr>
                                      <p:to>
                                        <p:strVal val="visible"/>
                                      </p:to>
                                    </p:set>
                                    <p:animEffect transition="in" filter="wipe(left)">
                                      <p:cBhvr>
                                        <p:cTn id="50" dur="500"/>
                                        <p:tgtEl>
                                          <p:spTgt spid="33">
                                            <p:txEl>
                                              <p:pRg st="0" end="0"/>
                                            </p:txEl>
                                          </p:spTgt>
                                        </p:tgtEl>
                                      </p:cBhvr>
                                    </p:animEffect>
                                  </p:childTnLst>
                                </p:cTn>
                              </p:par>
                            </p:childTnLst>
                          </p:cTn>
                        </p:par>
                        <p:par>
                          <p:cTn id="51" fill="hold">
                            <p:stCondLst>
                              <p:cond delay="6500"/>
                            </p:stCondLst>
                            <p:childTnLst>
                              <p:par>
                                <p:cTn id="52" presetID="22" presetClass="entr" presetSubtype="8" fill="hold" nodeType="afterEffect">
                                  <p:stCondLst>
                                    <p:cond delay="0"/>
                                  </p:stCondLst>
                                  <p:childTnLst>
                                    <p:set>
                                      <p:cBhvr>
                                        <p:cTn id="53" dur="1" fill="hold">
                                          <p:stCondLst>
                                            <p:cond delay="0"/>
                                          </p:stCondLst>
                                        </p:cTn>
                                        <p:tgtEl>
                                          <p:spTgt spid="33">
                                            <p:txEl>
                                              <p:pRg st="2" end="2"/>
                                            </p:txEl>
                                          </p:spTgt>
                                        </p:tgtEl>
                                        <p:attrNameLst>
                                          <p:attrName>style.visibility</p:attrName>
                                        </p:attrNameLst>
                                      </p:cBhvr>
                                      <p:to>
                                        <p:strVal val="visible"/>
                                      </p:to>
                                    </p:set>
                                    <p:animEffect transition="in" filter="wipe(left)">
                                      <p:cBhvr>
                                        <p:cTn id="54" dur="500"/>
                                        <p:tgtEl>
                                          <p:spTgt spid="33">
                                            <p:txEl>
                                              <p:pRg st="2" end="2"/>
                                            </p:txEl>
                                          </p:spTgt>
                                        </p:tgtEl>
                                      </p:cBhvr>
                                    </p:animEffect>
                                  </p:childTnLst>
                                </p:cTn>
                              </p:par>
                            </p:childTnLst>
                          </p:cTn>
                        </p:par>
                        <p:par>
                          <p:cTn id="55" fill="hold">
                            <p:stCondLst>
                              <p:cond delay="7000"/>
                            </p:stCondLst>
                            <p:childTnLst>
                              <p:par>
                                <p:cTn id="56" presetID="22" presetClass="entr" presetSubtype="2"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right)">
                                      <p:cBhvr>
                                        <p:cTn id="5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621870"/>
            <a:ext cx="3067050" cy="816530"/>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CONSUMPTION DECISIONS WHEN PRODUCTS ARE SOLD SEPARATELY</a:t>
            </a:r>
            <a:endParaRPr lang="en-US" sz="1600" b="1" dirty="0">
              <a:latin typeface="Arial" charset="0"/>
            </a:endParaRPr>
          </a:p>
        </p:txBody>
      </p:sp>
      <p:sp>
        <p:nvSpPr>
          <p:cNvPr id="8" name="Rectangle 9"/>
          <p:cNvSpPr>
            <a:spLocks noChangeArrowheads="1"/>
          </p:cNvSpPr>
          <p:nvPr/>
        </p:nvSpPr>
        <p:spPr bwMode="auto">
          <a:xfrm>
            <a:off x="457200" y="128373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11.13</a:t>
            </a:r>
            <a:endParaRPr lang="en-US" sz="1600" b="1" dirty="0">
              <a:solidFill>
                <a:schemeClr val="bg1">
                  <a:lumMod val="65000"/>
                </a:schemeClr>
              </a:solidFill>
              <a:latin typeface="Arial" charset="0"/>
            </a:endParaRPr>
          </a:p>
        </p:txBody>
      </p:sp>
      <p:grpSp>
        <p:nvGrpSpPr>
          <p:cNvPr id="11" name="Group 10"/>
          <p:cNvGrpSpPr>
            <a:grpSpLocks/>
          </p:cNvGrpSpPr>
          <p:nvPr/>
        </p:nvGrpSpPr>
        <p:grpSpPr bwMode="auto">
          <a:xfrm>
            <a:off x="457199" y="4741664"/>
            <a:ext cx="3502819" cy="117872"/>
            <a:chOff x="457199" y="5791200"/>
            <a:chExt cx="3193257" cy="152400"/>
          </a:xfrm>
        </p:grpSpPr>
        <p:cxnSp>
          <p:nvCxnSpPr>
            <p:cNvPr id="13"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86200" y="1359932"/>
            <a:ext cx="152400" cy="3593068"/>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8" name="Group 17"/>
          <p:cNvGrpSpPr>
            <a:grpSpLocks/>
          </p:cNvGrpSpPr>
          <p:nvPr/>
        </p:nvGrpSpPr>
        <p:grpSpPr bwMode="auto">
          <a:xfrm>
            <a:off x="3962400" y="4876800"/>
            <a:ext cx="5010150" cy="152400"/>
            <a:chOff x="3657600" y="1678781"/>
            <a:chExt cx="4800600" cy="152400"/>
          </a:xfrm>
        </p:grpSpPr>
        <p:cxnSp>
          <p:nvCxnSpPr>
            <p:cNvPr id="1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3" name="Rectangle 4"/>
          <p:cNvSpPr>
            <a:spLocks noChangeArrowheads="1"/>
          </p:cNvSpPr>
          <p:nvPr/>
        </p:nvSpPr>
        <p:spPr bwMode="auto">
          <a:xfrm>
            <a:off x="457198" y="2438400"/>
            <a:ext cx="3352802" cy="2362200"/>
          </a:xfrm>
          <a:prstGeom prst="rect">
            <a:avLst/>
          </a:prstGeom>
          <a:noFill/>
          <a:ln w="9525">
            <a:noFill/>
            <a:miter lim="800000"/>
            <a:headEnd/>
            <a:tailEnd/>
          </a:ln>
        </p:spPr>
        <p:txBody>
          <a:bodyPr/>
          <a:lstStyle/>
          <a:p>
            <a:pPr>
              <a:buNone/>
              <a:defRPr/>
            </a:pPr>
            <a:r>
              <a:rPr lang="en-US" sz="1600" dirty="0">
                <a:latin typeface="+mj-lt"/>
              </a:rPr>
              <a:t>The reservation prices of  consumers in region I exceed the prices </a:t>
            </a:r>
            <a:r>
              <a:rPr lang="en-US" sz="1600" i="1" dirty="0">
                <a:latin typeface="+mj-lt"/>
              </a:rPr>
              <a:t>P</a:t>
            </a:r>
            <a:r>
              <a:rPr lang="en-US" sz="1600" baseline="-25000" dirty="0">
                <a:latin typeface="+mj-lt"/>
              </a:rPr>
              <a:t>1</a:t>
            </a:r>
            <a:r>
              <a:rPr lang="en-US" sz="1600" dirty="0">
                <a:latin typeface="+mj-lt"/>
              </a:rPr>
              <a:t> and </a:t>
            </a:r>
            <a:r>
              <a:rPr lang="en-US" sz="1600" i="1" dirty="0">
                <a:latin typeface="+mj-lt"/>
              </a:rPr>
              <a:t>P</a:t>
            </a:r>
            <a:r>
              <a:rPr lang="en-US" sz="1600" baseline="-25000" dirty="0">
                <a:latin typeface="+mj-lt"/>
              </a:rPr>
              <a:t>2</a:t>
            </a:r>
            <a:r>
              <a:rPr lang="en-US" sz="1600" dirty="0">
                <a:latin typeface="+mj-lt"/>
              </a:rPr>
              <a:t> for the two goods, so these consumers buy both goods. </a:t>
            </a:r>
          </a:p>
          <a:p>
            <a:pPr>
              <a:buNone/>
              <a:defRPr/>
            </a:pPr>
            <a:r>
              <a:rPr lang="en-US" sz="1600" dirty="0">
                <a:latin typeface="+mj-lt"/>
              </a:rPr>
              <a:t>Consumers in regions II and IV buy only one of the goods, </a:t>
            </a:r>
          </a:p>
          <a:p>
            <a:pPr>
              <a:buNone/>
              <a:defRPr/>
            </a:pPr>
            <a:r>
              <a:rPr lang="en-US" sz="1600" dirty="0">
                <a:latin typeface="+mj-lt"/>
              </a:rPr>
              <a:t>and consumers in region III buy neither good.</a:t>
            </a:r>
          </a:p>
        </p:txBody>
      </p:sp>
      <p:pic>
        <p:nvPicPr>
          <p:cNvPr id="24" name="Picture 2" descr="C:\Documents and Settings\Kyle M. Thiel\Desktop\Pindyck_7e\ppts\aparna_ppts\aparna_ppts\ch11\fig11.13\11.13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3" descr="C:\Documents and Settings\Kyle M. Thiel\Desktop\Pindyck_7e\ppts\aparna_ppts\aparna_ppts\ch11\fig11.13\11.13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4" descr="C:\Documents and Settings\Kyle M. Thiel\Desktop\Pindyck_7e\ppts\aparna_ppts\aparna_ppts\ch11\fig11.13\11.13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5" descr="C:\Documents and Settings\Kyle M. Thiel\Desktop\Pindyck_7e\ppts\aparna_ppts\aparna_ppts\ch11\fig11.13\11.13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6" descr="C:\Documents and Settings\Kyle M. Thiel\Desktop\Pindyck_7e\ppts\aparna_ppts\aparna_ppts\ch11\fig11.13\11.13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7" descr="C:\Documents and Settings\Kyle M. Thiel\Desktop\Pindyck_7e\ppts\aparna_ppts\aparna_ppts\ch11\fig11.13\11.13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8" descr="C:\Documents and Settings\Kyle M. Thiel\Desktop\Pindyck_7e\ppts\aparna_ppts\aparna_ppts\ch11\fig11.13\11.13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71950" y="1409700"/>
            <a:ext cx="425767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26230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par>
                          <p:cTn id="23" fill="hold">
                            <p:stCondLst>
                              <p:cond delay="3000"/>
                            </p:stCondLst>
                            <p:childTnLst>
                              <p:par>
                                <p:cTn id="24" presetID="22" presetClass="entr" presetSubtype="4"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down)">
                                      <p:cBhvr>
                                        <p:cTn id="26" dur="1000"/>
                                        <p:tgtEl>
                                          <p:spTgt spid="25"/>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1000"/>
                                        <p:tgtEl>
                                          <p:spTgt spid="26"/>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left)">
                                      <p:cBhvr>
                                        <p:cTn id="34" dur="1000"/>
                                        <p:tgtEl>
                                          <p:spTgt spid="27"/>
                                        </p:tgtEl>
                                      </p:cBhvr>
                                    </p:animEffect>
                                  </p:childTnLst>
                                </p:cTn>
                              </p:par>
                            </p:childTnLst>
                          </p:cTn>
                        </p:par>
                        <p:par>
                          <p:cTn id="35" fill="hold">
                            <p:stCondLst>
                              <p:cond delay="6000"/>
                            </p:stCondLst>
                            <p:childTnLst>
                              <p:par>
                                <p:cTn id="36" presetID="22" presetClass="entr" presetSubtype="8" fill="hold" nodeType="afterEffect">
                                  <p:stCondLst>
                                    <p:cond delay="0"/>
                                  </p:stCondLst>
                                  <p:childTnLst>
                                    <p:set>
                                      <p:cBhvr>
                                        <p:cTn id="37" dur="1" fill="hold">
                                          <p:stCondLst>
                                            <p:cond delay="0"/>
                                          </p:stCondLst>
                                        </p:cTn>
                                        <p:tgtEl>
                                          <p:spTgt spid="23">
                                            <p:txEl>
                                              <p:pRg st="0" end="0"/>
                                            </p:txEl>
                                          </p:spTgt>
                                        </p:tgtEl>
                                        <p:attrNameLst>
                                          <p:attrName>style.visibility</p:attrName>
                                        </p:attrNameLst>
                                      </p:cBhvr>
                                      <p:to>
                                        <p:strVal val="visible"/>
                                      </p:to>
                                    </p:set>
                                    <p:animEffect transition="in" filter="wipe(left)">
                                      <p:cBhvr>
                                        <p:cTn id="38" dur="500"/>
                                        <p:tgtEl>
                                          <p:spTgt spid="23">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1000"/>
                                        <p:tgtEl>
                                          <p:spTgt spid="28"/>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wipe(left)">
                                      <p:cBhvr>
                                        <p:cTn id="47" dur="1000"/>
                                        <p:tgtEl>
                                          <p:spTgt spid="30"/>
                                        </p:tgtEl>
                                      </p:cBhvr>
                                    </p:animEffec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23">
                                            <p:txEl>
                                              <p:pRg st="1" end="1"/>
                                            </p:txEl>
                                          </p:spTgt>
                                        </p:tgtEl>
                                        <p:attrNameLst>
                                          <p:attrName>style.visibility</p:attrName>
                                        </p:attrNameLst>
                                      </p:cBhvr>
                                      <p:to>
                                        <p:strVal val="visible"/>
                                      </p:to>
                                    </p:set>
                                    <p:animEffect transition="in" filter="wipe(left)">
                                      <p:cBhvr>
                                        <p:cTn id="51" dur="500"/>
                                        <p:tgtEl>
                                          <p:spTgt spid="23">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ipe(left)">
                                      <p:cBhvr>
                                        <p:cTn id="56" dur="1000"/>
                                        <p:tgtEl>
                                          <p:spTgt spid="29"/>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23">
                                            <p:txEl>
                                              <p:pRg st="2" end="2"/>
                                            </p:txEl>
                                          </p:spTgt>
                                        </p:tgtEl>
                                        <p:attrNameLst>
                                          <p:attrName>style.visibility</p:attrName>
                                        </p:attrNameLst>
                                      </p:cBhvr>
                                      <p:to>
                                        <p:strVal val="visible"/>
                                      </p:to>
                                    </p:set>
                                    <p:animEffect transition="in" filter="wipe(left)">
                                      <p:cBhvr>
                                        <p:cTn id="60" dur="500"/>
                                        <p:tgtEl>
                                          <p:spTgt spid="23">
                                            <p:txEl>
                                              <p:pRg st="2" end="2"/>
                                            </p:txEl>
                                          </p:spTgt>
                                        </p:tgtEl>
                                      </p:cBhvr>
                                    </p:animEffect>
                                  </p:childTnLst>
                                </p:cTn>
                              </p:par>
                            </p:childTnLst>
                          </p:cTn>
                        </p:par>
                        <p:par>
                          <p:cTn id="61" fill="hold">
                            <p:stCondLst>
                              <p:cond delay="1500"/>
                            </p:stCondLst>
                            <p:childTnLst>
                              <p:par>
                                <p:cTn id="62" presetID="22" presetClass="entr" presetSubtype="2"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wipe(righ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621870"/>
            <a:ext cx="3067050" cy="816530"/>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CONSUMPTION DECISIONS WHEN PRODUCTS ARE BUNDLED</a:t>
            </a:r>
            <a:endParaRPr lang="en-US" sz="1600" b="1" dirty="0">
              <a:latin typeface="Arial" charset="0"/>
            </a:endParaRPr>
          </a:p>
        </p:txBody>
      </p:sp>
      <p:sp>
        <p:nvSpPr>
          <p:cNvPr id="8" name="Rectangle 9"/>
          <p:cNvSpPr>
            <a:spLocks noChangeArrowheads="1"/>
          </p:cNvSpPr>
          <p:nvPr/>
        </p:nvSpPr>
        <p:spPr bwMode="auto">
          <a:xfrm>
            <a:off x="457200" y="128373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11.14</a:t>
            </a:r>
            <a:endParaRPr lang="en-US" sz="1600" b="1" dirty="0">
              <a:solidFill>
                <a:schemeClr val="bg1">
                  <a:lumMod val="65000"/>
                </a:schemeClr>
              </a:solidFill>
              <a:latin typeface="Arial" charset="0"/>
            </a:endParaRPr>
          </a:p>
        </p:txBody>
      </p:sp>
      <p:grpSp>
        <p:nvGrpSpPr>
          <p:cNvPr id="11" name="Group 10"/>
          <p:cNvGrpSpPr>
            <a:grpSpLocks/>
          </p:cNvGrpSpPr>
          <p:nvPr/>
        </p:nvGrpSpPr>
        <p:grpSpPr bwMode="auto">
          <a:xfrm>
            <a:off x="457199" y="3962400"/>
            <a:ext cx="3502819" cy="117872"/>
            <a:chOff x="457199" y="5791200"/>
            <a:chExt cx="3193257" cy="152400"/>
          </a:xfrm>
        </p:grpSpPr>
        <p:cxnSp>
          <p:nvCxnSpPr>
            <p:cNvPr id="13"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86200" y="1359932"/>
            <a:ext cx="152400" cy="3593068"/>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8" name="Group 17"/>
          <p:cNvGrpSpPr>
            <a:grpSpLocks/>
          </p:cNvGrpSpPr>
          <p:nvPr/>
        </p:nvGrpSpPr>
        <p:grpSpPr bwMode="auto">
          <a:xfrm>
            <a:off x="3962400" y="4876800"/>
            <a:ext cx="5010150" cy="152400"/>
            <a:chOff x="3657600" y="1678781"/>
            <a:chExt cx="4800600" cy="152400"/>
          </a:xfrm>
        </p:grpSpPr>
        <p:cxnSp>
          <p:nvCxnSpPr>
            <p:cNvPr id="1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31" name="Picture 3" descr="C:\Documents and Settings\Kyle M. Thiel\Desktop\Pindyck_7e\ppts\aparna_ppts\aparna_ppts\ch11\fig11.14\11.14scale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1441966"/>
            <a:ext cx="413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4" descr="C:\Documents and Settings\Kyle M. Thiel\Desktop\Pindyck_7e\ppts\aparna_ppts\aparna_ppts\ch11\fig11.14\11.14scale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7200" y="1441966"/>
            <a:ext cx="413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5" descr="C:\Documents and Settings\Kyle M. Thiel\Desktop\Pindyck_7e\ppts\aparna_ppts\aparna_ppts\ch11\fig11.14\11.14scale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7200" y="1441966"/>
            <a:ext cx="413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6" descr="C:\Documents and Settings\Kyle M. Thiel\Desktop\Pindyck_7e\ppts\aparna_ppts\aparna_ppts\ch11\fig11.14\11.14scale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7200" y="1441966"/>
            <a:ext cx="413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4"/>
          <p:cNvSpPr>
            <a:spLocks noChangeArrowheads="1"/>
          </p:cNvSpPr>
          <p:nvPr/>
        </p:nvSpPr>
        <p:spPr bwMode="auto">
          <a:xfrm>
            <a:off x="457198" y="2438400"/>
            <a:ext cx="3429001" cy="2303264"/>
          </a:xfrm>
          <a:prstGeom prst="rect">
            <a:avLst/>
          </a:prstGeom>
          <a:noFill/>
          <a:ln w="9525">
            <a:noFill/>
            <a:miter lim="800000"/>
            <a:headEnd/>
            <a:tailEnd/>
          </a:ln>
        </p:spPr>
        <p:txBody>
          <a:bodyPr/>
          <a:lstStyle/>
          <a:p>
            <a:pPr>
              <a:buNone/>
              <a:defRPr/>
            </a:pPr>
            <a:r>
              <a:rPr lang="en-US" sz="1600" dirty="0">
                <a:latin typeface="+mj-lt"/>
              </a:rPr>
              <a:t>Consumers compare the sum of their reservation prices </a:t>
            </a:r>
            <a:r>
              <a:rPr lang="en-US" sz="1600" i="1" dirty="0">
                <a:latin typeface="+mj-lt"/>
              </a:rPr>
              <a:t>r</a:t>
            </a:r>
            <a:r>
              <a:rPr lang="en-US" sz="1600" baseline="-25000" dirty="0">
                <a:latin typeface="+mj-lt"/>
              </a:rPr>
              <a:t>1</a:t>
            </a:r>
            <a:r>
              <a:rPr lang="en-US" sz="1600" dirty="0">
                <a:latin typeface="+mj-lt"/>
              </a:rPr>
              <a:t> </a:t>
            </a:r>
            <a:r>
              <a:rPr lang="en-US" sz="1600" i="1" dirty="0">
                <a:latin typeface="+mj-lt"/>
              </a:rPr>
              <a:t>+ r</a:t>
            </a:r>
            <a:r>
              <a:rPr lang="en-US" sz="1600" baseline="-25000" dirty="0">
                <a:latin typeface="+mj-lt"/>
              </a:rPr>
              <a:t>2</a:t>
            </a:r>
            <a:r>
              <a:rPr lang="en-US" sz="1600" dirty="0">
                <a:latin typeface="+mj-lt"/>
              </a:rPr>
              <a:t>, with the price of the bundle </a:t>
            </a:r>
            <a:r>
              <a:rPr lang="en-US" sz="1600" i="1" dirty="0">
                <a:latin typeface="+mj-lt"/>
              </a:rPr>
              <a:t>P</a:t>
            </a:r>
            <a:r>
              <a:rPr lang="en-US" sz="1600" baseline="-25000" dirty="0">
                <a:latin typeface="+mj-lt"/>
              </a:rPr>
              <a:t>B</a:t>
            </a:r>
            <a:r>
              <a:rPr lang="en-US" sz="1600" dirty="0">
                <a:latin typeface="+mj-lt"/>
              </a:rPr>
              <a:t>. </a:t>
            </a:r>
          </a:p>
          <a:p>
            <a:pPr>
              <a:buNone/>
              <a:defRPr/>
            </a:pPr>
            <a:endParaRPr lang="en-US" sz="1000" dirty="0">
              <a:latin typeface="+mj-lt"/>
            </a:endParaRPr>
          </a:p>
          <a:p>
            <a:pPr>
              <a:buNone/>
              <a:defRPr/>
            </a:pPr>
            <a:r>
              <a:rPr lang="en-US" sz="1600" dirty="0">
                <a:latin typeface="+mj-lt"/>
              </a:rPr>
              <a:t>They buy the bundle only if </a:t>
            </a:r>
            <a:r>
              <a:rPr lang="en-US" sz="1600" i="1" dirty="0">
                <a:latin typeface="+mj-lt"/>
              </a:rPr>
              <a:t>r</a:t>
            </a:r>
            <a:r>
              <a:rPr lang="en-US" sz="1600" baseline="-25000" dirty="0">
                <a:latin typeface="+mj-lt"/>
              </a:rPr>
              <a:t>1</a:t>
            </a:r>
            <a:r>
              <a:rPr lang="en-US" sz="1600" dirty="0">
                <a:latin typeface="+mj-lt"/>
              </a:rPr>
              <a:t> + </a:t>
            </a:r>
            <a:r>
              <a:rPr lang="en-US" sz="1600" i="1" dirty="0">
                <a:latin typeface="+mj-lt"/>
              </a:rPr>
              <a:t>r</a:t>
            </a:r>
            <a:r>
              <a:rPr lang="en-US" sz="1600" baseline="-25000" dirty="0">
                <a:latin typeface="+mj-lt"/>
              </a:rPr>
              <a:t>2</a:t>
            </a:r>
            <a:r>
              <a:rPr lang="en-US" sz="1600" dirty="0">
                <a:latin typeface="+mj-lt"/>
              </a:rPr>
              <a:t> is at least as large as </a:t>
            </a:r>
            <a:r>
              <a:rPr lang="en-US" sz="1600" i="1" dirty="0">
                <a:latin typeface="+mj-lt"/>
              </a:rPr>
              <a:t>P</a:t>
            </a:r>
            <a:r>
              <a:rPr lang="en-US" sz="1600" baseline="-25000" dirty="0">
                <a:latin typeface="+mj-lt"/>
              </a:rPr>
              <a:t>B</a:t>
            </a:r>
            <a:r>
              <a:rPr lang="en-US" sz="1600" dirty="0">
                <a:latin typeface="+mj-lt"/>
              </a:rPr>
              <a:t>.</a:t>
            </a:r>
          </a:p>
        </p:txBody>
      </p:sp>
      <p:pic>
        <p:nvPicPr>
          <p:cNvPr id="36" name="Picture 2" descr="C:\Documents and Settings\Kyle M. Thiel\Desktop\Pindyck_7e\ppts\aparna_ppts\aparna_ppts\ch11\fig11.14\11.14scale_01.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67200" y="1441966"/>
            <a:ext cx="413385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1269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wipe(left)">
                                      <p:cBhvr>
                                        <p:cTn id="22" dur="500"/>
                                        <p:tgtEl>
                                          <p:spTgt spid="36"/>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1000"/>
                                        <p:tgtEl>
                                          <p:spTgt spid="31"/>
                                        </p:tgtEl>
                                      </p:cBhvr>
                                    </p:animEffect>
                                  </p:childTnLst>
                                </p:cTn>
                              </p:par>
                            </p:childTnLst>
                          </p:cTn>
                        </p:par>
                        <p:par>
                          <p:cTn id="27" fill="hold">
                            <p:stCondLst>
                              <p:cond delay="4000"/>
                            </p:stCondLst>
                            <p:childTnLst>
                              <p:par>
                                <p:cTn id="28" presetID="22" presetClass="entr" presetSubtype="2" fill="hold"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1000"/>
                                        <p:tgtEl>
                                          <p:spTgt spid="32"/>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35">
                                            <p:txEl>
                                              <p:pRg st="0" end="0"/>
                                            </p:txEl>
                                          </p:spTgt>
                                        </p:tgtEl>
                                        <p:attrNameLst>
                                          <p:attrName>style.visibility</p:attrName>
                                        </p:attrNameLst>
                                      </p:cBhvr>
                                      <p:to>
                                        <p:strVal val="visible"/>
                                      </p:to>
                                    </p:set>
                                    <p:animEffect transition="in" filter="wipe(left)">
                                      <p:cBhvr>
                                        <p:cTn id="34" dur="500"/>
                                        <p:tgtEl>
                                          <p:spTgt spid="35">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1000"/>
                                        <p:tgtEl>
                                          <p:spTgt spid="33"/>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left)">
                                      <p:cBhvr>
                                        <p:cTn id="43" dur="1000"/>
                                        <p:tgtEl>
                                          <p:spTgt spid="34"/>
                                        </p:tgtEl>
                                      </p:cBhvr>
                                    </p:animEffect>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35">
                                            <p:txEl>
                                              <p:pRg st="2" end="2"/>
                                            </p:txEl>
                                          </p:spTgt>
                                        </p:tgtEl>
                                        <p:attrNameLst>
                                          <p:attrName>style.visibility</p:attrName>
                                        </p:attrNameLst>
                                      </p:cBhvr>
                                      <p:to>
                                        <p:strVal val="visible"/>
                                      </p:to>
                                    </p:set>
                                    <p:animEffect transition="in" filter="wipe(left)">
                                      <p:cBhvr>
                                        <p:cTn id="47" dur="500"/>
                                        <p:tgtEl>
                                          <p:spTgt spid="35">
                                            <p:txEl>
                                              <p:pRg st="2" end="2"/>
                                            </p:txEl>
                                          </p:spTgt>
                                        </p:tgtEl>
                                      </p:cBhvr>
                                    </p:animEffect>
                                  </p:childTnLst>
                                </p:cTn>
                              </p:par>
                            </p:childTnLst>
                          </p:cTn>
                        </p:par>
                        <p:par>
                          <p:cTn id="48" fill="hold">
                            <p:stCondLst>
                              <p:cond delay="2500"/>
                            </p:stCondLst>
                            <p:childTnLst>
                              <p:par>
                                <p:cTn id="49" presetID="22" presetClass="entr" presetSubtype="2"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5" name="Rectangle 4"/>
          <p:cNvSpPr>
            <a:spLocks noChangeArrowheads="1"/>
          </p:cNvSpPr>
          <p:nvPr/>
        </p:nvSpPr>
        <p:spPr bwMode="auto">
          <a:xfrm>
            <a:off x="1083007" y="4529138"/>
            <a:ext cx="6749383" cy="36671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RESERVATION PRICES</a:t>
            </a:r>
            <a:endParaRPr lang="en-US" sz="1600" b="1" dirty="0">
              <a:latin typeface="Arial" charset="0"/>
            </a:endParaRPr>
          </a:p>
        </p:txBody>
      </p:sp>
      <p:sp>
        <p:nvSpPr>
          <p:cNvPr id="26" name="Rectangle 9"/>
          <p:cNvSpPr>
            <a:spLocks noChangeArrowheads="1"/>
          </p:cNvSpPr>
          <p:nvPr/>
        </p:nvSpPr>
        <p:spPr bwMode="auto">
          <a:xfrm>
            <a:off x="1083007" y="41910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11.15</a:t>
            </a:r>
            <a:endParaRPr lang="en-US" sz="1600" b="1" dirty="0">
              <a:solidFill>
                <a:schemeClr val="bg1">
                  <a:lumMod val="65000"/>
                </a:schemeClr>
              </a:solidFill>
              <a:latin typeface="Arial" charset="0"/>
            </a:endParaRPr>
          </a:p>
        </p:txBody>
      </p:sp>
      <p:grpSp>
        <p:nvGrpSpPr>
          <p:cNvPr id="27" name="Group 26"/>
          <p:cNvGrpSpPr>
            <a:grpSpLocks/>
          </p:cNvGrpSpPr>
          <p:nvPr/>
        </p:nvGrpSpPr>
        <p:grpSpPr bwMode="auto">
          <a:xfrm rot="5400000">
            <a:off x="-275334" y="5134868"/>
            <a:ext cx="2227064" cy="152402"/>
            <a:chOff x="3657600" y="1678781"/>
            <a:chExt cx="4800600" cy="152400"/>
          </a:xfrm>
        </p:grpSpPr>
        <p:cxnSp>
          <p:nvCxnSpPr>
            <p:cNvPr id="2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457199" y="685799"/>
            <a:ext cx="154782" cy="3411737"/>
            <a:chOff x="3574256" y="2209800"/>
            <a:chExt cx="152400" cy="4114800"/>
          </a:xfrm>
        </p:grpSpPr>
        <p:cxnSp>
          <p:nvCxnSpPr>
            <p:cNvPr id="3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10800000">
            <a:off x="534589" y="4038600"/>
            <a:ext cx="7297803" cy="117872"/>
            <a:chOff x="457199" y="5791200"/>
            <a:chExt cx="3193257" cy="152400"/>
          </a:xfrm>
        </p:grpSpPr>
        <p:cxnSp>
          <p:nvCxnSpPr>
            <p:cNvPr id="3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6" name="Picture 7" descr="C:\Documents and Settings\Kyle M. Thiel\Desktop\Pindyck_7e\ppts\aparna_ppts\aparna_ppts\ch11\fig11.15\11.15_06.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8" descr="C:\Documents and Settings\Kyle M. Thiel\Desktop\Pindyck_7e\ppts\aparna_ppts\aparna_ppts\ch11\fig11.15\11.15_07.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Rectangle 4"/>
          <p:cNvSpPr>
            <a:spLocks noChangeArrowheads="1"/>
          </p:cNvSpPr>
          <p:nvPr/>
        </p:nvSpPr>
        <p:spPr bwMode="auto">
          <a:xfrm>
            <a:off x="1083007" y="4895848"/>
            <a:ext cx="6765594" cy="1657352"/>
          </a:xfrm>
          <a:prstGeom prst="rect">
            <a:avLst/>
          </a:prstGeom>
          <a:noFill/>
          <a:ln w="9525">
            <a:noFill/>
            <a:miter lim="800000"/>
            <a:headEnd/>
            <a:tailEnd/>
          </a:ln>
        </p:spPr>
        <p:txBody>
          <a:bodyPr/>
          <a:lstStyle/>
          <a:p>
            <a:pPr>
              <a:buNone/>
            </a:pPr>
            <a:r>
              <a:rPr lang="en-US" sz="1600" dirty="0">
                <a:latin typeface="Arial" charset="0"/>
              </a:rPr>
              <a:t>In </a:t>
            </a:r>
            <a:r>
              <a:rPr lang="en-US" sz="1600" b="1" dirty="0">
                <a:latin typeface="Arial" charset="0"/>
              </a:rPr>
              <a:t>(a)</a:t>
            </a:r>
            <a:r>
              <a:rPr lang="en-US" sz="1600" dirty="0">
                <a:latin typeface="Arial" charset="0"/>
              </a:rPr>
              <a:t>, because demands are perfectly positively correlated, the firm does not gain by bundling: It would earn the same profit by selling the goods separately. </a:t>
            </a:r>
          </a:p>
          <a:p>
            <a:pPr>
              <a:buNone/>
            </a:pPr>
            <a:endParaRPr lang="en-US" sz="1000" dirty="0">
              <a:latin typeface="Arial" charset="0"/>
            </a:endParaRPr>
          </a:p>
          <a:p>
            <a:pPr>
              <a:buNone/>
            </a:pPr>
            <a:r>
              <a:rPr lang="en-US" sz="1600" dirty="0">
                <a:latin typeface="Arial" charset="0"/>
              </a:rPr>
              <a:t>In </a:t>
            </a:r>
            <a:r>
              <a:rPr lang="en-US" sz="1600" b="1" dirty="0">
                <a:latin typeface="Arial" charset="0"/>
              </a:rPr>
              <a:t>(b)</a:t>
            </a:r>
            <a:r>
              <a:rPr lang="en-US" sz="1600" dirty="0">
                <a:latin typeface="Arial" charset="0"/>
              </a:rPr>
              <a:t>, demands are perfectly negatively correlated. Bundling is the ideal strategy—all the consumer surplus can be extracted.</a:t>
            </a:r>
          </a:p>
        </p:txBody>
      </p:sp>
      <p:pic>
        <p:nvPicPr>
          <p:cNvPr id="41" name="Picture 2" descr="C:\Documents and Settings\Kyle M. Thiel\Desktop\Pindyck_7e\ppts\aparna_ppts\aparna_ppts\ch11\fig11.15\11.15_0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3" descr="C:\Documents and Settings\Kyle M. Thiel\Desktop\Pindyck_7e\ppts\aparna_ppts\aparna_ppts\ch11\fig11.15\11.15_0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 descr="C:\Documents and Settings\Kyle M. Thiel\Desktop\Pindyck_7e\ppts\aparna_ppts\aparna_ppts\ch11\fig11.15\11.15_03.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5" descr="C:\Documents and Settings\Kyle M. Thiel\Desktop\Pindyck_7e\ppts\aparna_ppts\aparna_ppts\ch11\fig11.15\11.15_04.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6" descr="C:\Documents and Settings\Kyle M. Thiel\Desktop\Pindyck_7e\ppts\aparna_ppts\aparna_ppts\ch11\fig11.15\11.15_05.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5800" y="838200"/>
            <a:ext cx="7162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31517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left)">
                                      <p:cBhvr>
                                        <p:cTn id="11" dur="500"/>
                                        <p:tgtEl>
                                          <p:spTgt spid="25"/>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down)">
                                      <p:cBhvr>
                                        <p:cTn id="15" dur="500"/>
                                        <p:tgtEl>
                                          <p:spTgt spid="30"/>
                                        </p:tgtEl>
                                      </p:cBhvr>
                                    </p:animEffect>
                                  </p:childTnLst>
                                </p:cTn>
                              </p:par>
                              <p:par>
                                <p:cTn id="16" presetID="22" presetClass="entr" presetSubtype="8" fill="hold"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ipe(left)">
                                      <p:cBhvr>
                                        <p:cTn id="18" dur="500"/>
                                        <p:tgtEl>
                                          <p:spTgt spid="33"/>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left)">
                                      <p:cBhvr>
                                        <p:cTn id="22" dur="1000"/>
                                        <p:tgtEl>
                                          <p:spTgt spid="41"/>
                                        </p:tgtEl>
                                      </p:cBhvr>
                                    </p:animEffect>
                                  </p:childTnLst>
                                </p:cTn>
                              </p:par>
                            </p:childTnLst>
                          </p:cTn>
                        </p:par>
                        <p:par>
                          <p:cTn id="23" fill="hold">
                            <p:stCondLst>
                              <p:cond delay="3500"/>
                            </p:stCondLst>
                            <p:childTnLst>
                              <p:par>
                                <p:cTn id="24" presetID="22" presetClass="entr" presetSubtype="4"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wipe(down)">
                                      <p:cBhvr>
                                        <p:cTn id="26" dur="1000"/>
                                        <p:tgtEl>
                                          <p:spTgt spid="44"/>
                                        </p:tgtEl>
                                      </p:cBhvr>
                                    </p:animEffect>
                                  </p:childTnLst>
                                </p:cTn>
                              </p:par>
                            </p:childTnLst>
                          </p:cTn>
                        </p:par>
                        <p:par>
                          <p:cTn id="27" fill="hold">
                            <p:stCondLst>
                              <p:cond delay="4500"/>
                            </p:stCondLst>
                            <p:childTnLst>
                              <p:par>
                                <p:cTn id="28" presetID="22" presetClass="entr" presetSubtype="8"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left)">
                                      <p:cBhvr>
                                        <p:cTn id="30" dur="1000"/>
                                        <p:tgtEl>
                                          <p:spTgt spid="45"/>
                                        </p:tgtEl>
                                      </p:cBhvr>
                                    </p:animEffect>
                                  </p:childTnLst>
                                </p:cTn>
                              </p:par>
                            </p:childTnLst>
                          </p:cTn>
                        </p:par>
                        <p:par>
                          <p:cTn id="31" fill="hold">
                            <p:stCondLst>
                              <p:cond delay="55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1000"/>
                                        <p:tgtEl>
                                          <p:spTgt spid="46"/>
                                        </p:tgtEl>
                                      </p:cBhvr>
                                    </p:animEffect>
                                  </p:childTnLst>
                                </p:cTn>
                              </p:par>
                            </p:childTnLst>
                          </p:cTn>
                        </p:par>
                        <p:par>
                          <p:cTn id="35" fill="hold">
                            <p:stCondLst>
                              <p:cond delay="6500"/>
                            </p:stCondLst>
                            <p:childTnLst>
                              <p:par>
                                <p:cTn id="36" presetID="22" presetClass="entr" presetSubtype="8" fill="hold" nodeType="afterEffect">
                                  <p:stCondLst>
                                    <p:cond delay="0"/>
                                  </p:stCondLst>
                                  <p:childTnLst>
                                    <p:set>
                                      <p:cBhvr>
                                        <p:cTn id="37" dur="1" fill="hold">
                                          <p:stCondLst>
                                            <p:cond delay="0"/>
                                          </p:stCondLst>
                                        </p:cTn>
                                        <p:tgtEl>
                                          <p:spTgt spid="40">
                                            <p:txEl>
                                              <p:pRg st="0" end="0"/>
                                            </p:txEl>
                                          </p:spTgt>
                                        </p:tgtEl>
                                        <p:attrNameLst>
                                          <p:attrName>style.visibility</p:attrName>
                                        </p:attrNameLst>
                                      </p:cBhvr>
                                      <p:to>
                                        <p:strVal val="visible"/>
                                      </p:to>
                                    </p:set>
                                    <p:animEffect transition="in" filter="wipe(left)">
                                      <p:cBhvr>
                                        <p:cTn id="38" dur="500"/>
                                        <p:tgtEl>
                                          <p:spTgt spid="40">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left)">
                                      <p:cBhvr>
                                        <p:cTn id="43" dur="1000"/>
                                        <p:tgtEl>
                                          <p:spTgt spid="47"/>
                                        </p:tgtEl>
                                      </p:cBhvr>
                                    </p:animEffect>
                                  </p:childTnLst>
                                </p:cTn>
                              </p:par>
                            </p:childTnLst>
                          </p:cTn>
                        </p:par>
                        <p:par>
                          <p:cTn id="44" fill="hold">
                            <p:stCondLst>
                              <p:cond delay="1000"/>
                            </p:stCondLst>
                            <p:childTnLst>
                              <p:par>
                                <p:cTn id="45" presetID="22" presetClass="entr" presetSubtype="8"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wipe(left)">
                                      <p:cBhvr>
                                        <p:cTn id="47" dur="1000"/>
                                        <p:tgtEl>
                                          <p:spTgt spid="36"/>
                                        </p:tgtEl>
                                      </p:cBhvr>
                                    </p:animEffect>
                                  </p:childTnLst>
                                </p:cTn>
                              </p:par>
                            </p:childTnLst>
                          </p:cTn>
                        </p:par>
                        <p:par>
                          <p:cTn id="48" fill="hold">
                            <p:stCondLst>
                              <p:cond delay="2000"/>
                            </p:stCondLst>
                            <p:childTnLst>
                              <p:par>
                                <p:cTn id="49" presetID="22" presetClass="entr" presetSubtype="8" fill="hold" nodeType="after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1000"/>
                                        <p:tgtEl>
                                          <p:spTgt spid="38"/>
                                        </p:tgtEl>
                                      </p:cBhvr>
                                    </p:animEffect>
                                  </p:childTnLst>
                                </p:cTn>
                              </p:par>
                            </p:childTnLst>
                          </p:cTn>
                        </p:par>
                        <p:par>
                          <p:cTn id="52" fill="hold">
                            <p:stCondLst>
                              <p:cond delay="3000"/>
                            </p:stCondLst>
                            <p:childTnLst>
                              <p:par>
                                <p:cTn id="53" presetID="22" presetClass="entr" presetSubtype="8" fill="hold" nodeType="afterEffect">
                                  <p:stCondLst>
                                    <p:cond delay="0"/>
                                  </p:stCondLst>
                                  <p:childTnLst>
                                    <p:set>
                                      <p:cBhvr>
                                        <p:cTn id="54" dur="1" fill="hold">
                                          <p:stCondLst>
                                            <p:cond delay="0"/>
                                          </p:stCondLst>
                                        </p:cTn>
                                        <p:tgtEl>
                                          <p:spTgt spid="40">
                                            <p:txEl>
                                              <p:pRg st="2" end="2"/>
                                            </p:txEl>
                                          </p:spTgt>
                                        </p:tgtEl>
                                        <p:attrNameLst>
                                          <p:attrName>style.visibility</p:attrName>
                                        </p:attrNameLst>
                                      </p:cBhvr>
                                      <p:to>
                                        <p:strVal val="visible"/>
                                      </p:to>
                                    </p:set>
                                    <p:animEffect transition="in" filter="wipe(left)">
                                      <p:cBhvr>
                                        <p:cTn id="55" dur="500"/>
                                        <p:tgtEl>
                                          <p:spTgt spid="40">
                                            <p:txEl>
                                              <p:pRg st="2" end="2"/>
                                            </p:txEl>
                                          </p:spTgt>
                                        </p:tgtEl>
                                      </p:cBhvr>
                                    </p:animEffect>
                                  </p:childTnLst>
                                </p:cTn>
                              </p:par>
                            </p:childTnLst>
                          </p:cTn>
                        </p:par>
                        <p:par>
                          <p:cTn id="56" fill="hold">
                            <p:stCondLst>
                              <p:cond delay="3500"/>
                            </p:stCondLst>
                            <p:childTnLst>
                              <p:par>
                                <p:cTn id="57" presetID="22" presetClass="entr" presetSubtype="1" fill="hold"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up)">
                                      <p:cBhvr>
                                        <p:cTn id="5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621870"/>
            <a:ext cx="3067050" cy="283130"/>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MOVIE EXAMPLE</a:t>
            </a:r>
            <a:endParaRPr lang="en-US" sz="1600" b="1" dirty="0">
              <a:latin typeface="Arial" charset="0"/>
            </a:endParaRPr>
          </a:p>
        </p:txBody>
      </p:sp>
      <p:sp>
        <p:nvSpPr>
          <p:cNvPr id="8" name="Rectangle 9"/>
          <p:cNvSpPr>
            <a:spLocks noChangeArrowheads="1"/>
          </p:cNvSpPr>
          <p:nvPr/>
        </p:nvSpPr>
        <p:spPr bwMode="auto">
          <a:xfrm>
            <a:off x="457200" y="128373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11.16</a:t>
            </a:r>
            <a:endParaRPr lang="en-US" sz="1600" b="1" dirty="0">
              <a:solidFill>
                <a:schemeClr val="bg1">
                  <a:lumMod val="65000"/>
                </a:schemeClr>
              </a:solidFill>
              <a:latin typeface="Arial" charset="0"/>
            </a:endParaRPr>
          </a:p>
        </p:txBody>
      </p:sp>
      <p:grpSp>
        <p:nvGrpSpPr>
          <p:cNvPr id="11" name="Group 10"/>
          <p:cNvGrpSpPr>
            <a:grpSpLocks/>
          </p:cNvGrpSpPr>
          <p:nvPr/>
        </p:nvGrpSpPr>
        <p:grpSpPr bwMode="auto">
          <a:xfrm>
            <a:off x="457199" y="4225528"/>
            <a:ext cx="3502819" cy="117872"/>
            <a:chOff x="457199" y="5791200"/>
            <a:chExt cx="3193257" cy="152400"/>
          </a:xfrm>
        </p:grpSpPr>
        <p:cxnSp>
          <p:nvCxnSpPr>
            <p:cNvPr id="13"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86200" y="1359932"/>
            <a:ext cx="152400" cy="3593068"/>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8" name="Group 17"/>
          <p:cNvGrpSpPr>
            <a:grpSpLocks/>
          </p:cNvGrpSpPr>
          <p:nvPr/>
        </p:nvGrpSpPr>
        <p:grpSpPr bwMode="auto">
          <a:xfrm>
            <a:off x="3962400" y="4876800"/>
            <a:ext cx="5010150" cy="152400"/>
            <a:chOff x="3657600" y="1678781"/>
            <a:chExt cx="4800600" cy="152400"/>
          </a:xfrm>
        </p:grpSpPr>
        <p:cxnSp>
          <p:nvCxnSpPr>
            <p:cNvPr id="1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22" name="Picture 7" descr="C:\Documents and Settings\Kyle M. Thiel\Desktop\Pindyck_7e\ppts\aparna_ppts\aparna_ppts\ch11\fig11.16\11.16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8600" y="1524000"/>
            <a:ext cx="44577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8" descr="C:\Documents and Settings\Kyle M. Thiel\Desktop\Pindyck_7e\ppts\aparna_ppts\aparna_ppts\ch11\fig11.16\11.16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8600" y="1524000"/>
            <a:ext cx="44577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9" descr="C:\Documents and Settings\Kyle M. Thiel\Desktop\Pindyck_7e\ppts\aparna_ppts\aparna_ppts\ch11\fig11.16\11.16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1524000"/>
            <a:ext cx="44577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4"/>
          <p:cNvSpPr>
            <a:spLocks noChangeArrowheads="1"/>
          </p:cNvSpPr>
          <p:nvPr/>
        </p:nvSpPr>
        <p:spPr bwMode="auto">
          <a:xfrm>
            <a:off x="457198" y="1905000"/>
            <a:ext cx="3352800" cy="2209800"/>
          </a:xfrm>
          <a:prstGeom prst="rect">
            <a:avLst/>
          </a:prstGeom>
          <a:noFill/>
          <a:ln w="9525">
            <a:noFill/>
            <a:miter lim="800000"/>
            <a:headEnd/>
            <a:tailEnd/>
          </a:ln>
        </p:spPr>
        <p:txBody>
          <a:bodyPr/>
          <a:lstStyle/>
          <a:p>
            <a:pPr>
              <a:buNone/>
              <a:defRPr/>
            </a:pPr>
            <a:r>
              <a:rPr lang="en-US" sz="1600" dirty="0">
                <a:latin typeface="+mj-lt"/>
              </a:rPr>
              <a:t>Consumers </a:t>
            </a:r>
            <a:r>
              <a:rPr lang="en-US" sz="1600" i="1" dirty="0">
                <a:latin typeface="+mj-lt"/>
              </a:rPr>
              <a:t>A</a:t>
            </a:r>
            <a:r>
              <a:rPr lang="en-US" sz="1600" dirty="0">
                <a:latin typeface="+mj-lt"/>
              </a:rPr>
              <a:t> and </a:t>
            </a:r>
            <a:r>
              <a:rPr lang="en-US" sz="1600" i="1" dirty="0">
                <a:latin typeface="+mj-lt"/>
              </a:rPr>
              <a:t>B</a:t>
            </a:r>
            <a:r>
              <a:rPr lang="en-US" sz="1600" dirty="0">
                <a:latin typeface="+mj-lt"/>
              </a:rPr>
              <a:t> are two movie theaters. The diagram shows their reservation prices for the films </a:t>
            </a:r>
            <a:r>
              <a:rPr lang="en-US" sz="1600" i="1" dirty="0">
                <a:latin typeface="+mj-lt"/>
              </a:rPr>
              <a:t>Gone with the Wind</a:t>
            </a:r>
            <a:r>
              <a:rPr lang="en-US" sz="1600" dirty="0">
                <a:latin typeface="+mj-lt"/>
              </a:rPr>
              <a:t> and </a:t>
            </a:r>
            <a:r>
              <a:rPr lang="en-US" sz="1600" i="1" dirty="0">
                <a:latin typeface="+mj-lt"/>
              </a:rPr>
              <a:t>Getting </a:t>
            </a:r>
            <a:r>
              <a:rPr lang="en-US" sz="1600" i="1" dirty="0" err="1">
                <a:latin typeface="+mj-lt"/>
              </a:rPr>
              <a:t>Gertie’s</a:t>
            </a:r>
            <a:r>
              <a:rPr lang="en-US" sz="1600" i="1" dirty="0">
                <a:latin typeface="+mj-lt"/>
              </a:rPr>
              <a:t> Garter. </a:t>
            </a:r>
          </a:p>
          <a:p>
            <a:pPr>
              <a:buNone/>
              <a:defRPr/>
            </a:pPr>
            <a:endParaRPr lang="en-US" sz="1000" dirty="0">
              <a:latin typeface="+mj-lt"/>
            </a:endParaRPr>
          </a:p>
          <a:p>
            <a:pPr>
              <a:buNone/>
              <a:defRPr/>
            </a:pPr>
            <a:r>
              <a:rPr lang="en-US" sz="1600" dirty="0">
                <a:latin typeface="+mj-lt"/>
              </a:rPr>
              <a:t>Because the demands are negatively correlated, bundling pays.</a:t>
            </a:r>
          </a:p>
        </p:txBody>
      </p:sp>
      <p:pic>
        <p:nvPicPr>
          <p:cNvPr id="26" name="Picture 6" descr="C:\Documents and Settings\Kyle M. Thiel\Desktop\Pindyck_7e\ppts\aparna_ppts\aparna_ppts\ch11\fig11.16\11.16_01.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1524000"/>
            <a:ext cx="4457700"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4258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wipe(left)">
                                      <p:cBhvr>
                                        <p:cTn id="26" dur="1000"/>
                                        <p:tgtEl>
                                          <p:spTgt spid="22"/>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1000"/>
                                        <p:tgtEl>
                                          <p:spTgt spid="23"/>
                                        </p:tgtEl>
                                      </p:cBhvr>
                                    </p:animEffect>
                                  </p:childTnLst>
                                </p:cTn>
                              </p:par>
                            </p:childTnLst>
                          </p:cTn>
                        </p:par>
                        <p:par>
                          <p:cTn id="31" fill="hold">
                            <p:stCondLst>
                              <p:cond delay="5000"/>
                            </p:stCondLst>
                            <p:childTnLst>
                              <p:par>
                                <p:cTn id="32" presetID="22" presetClass="entr" presetSubtype="8"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childTnLst>
                          </p:cTn>
                        </p:par>
                        <p:par>
                          <p:cTn id="35" fill="hold">
                            <p:stCondLst>
                              <p:cond delay="6000"/>
                            </p:stCondLst>
                            <p:childTnLst>
                              <p:par>
                                <p:cTn id="36" presetID="22" presetClass="entr" presetSubtype="8" fill="hold" nodeType="afterEffect">
                                  <p:stCondLst>
                                    <p:cond delay="0"/>
                                  </p:stCondLst>
                                  <p:childTnLst>
                                    <p:set>
                                      <p:cBhvr>
                                        <p:cTn id="37" dur="1" fill="hold">
                                          <p:stCondLst>
                                            <p:cond delay="0"/>
                                          </p:stCondLst>
                                        </p:cTn>
                                        <p:tgtEl>
                                          <p:spTgt spid="25">
                                            <p:txEl>
                                              <p:pRg st="0" end="0"/>
                                            </p:txEl>
                                          </p:spTgt>
                                        </p:tgtEl>
                                        <p:attrNameLst>
                                          <p:attrName>style.visibility</p:attrName>
                                        </p:attrNameLst>
                                      </p:cBhvr>
                                      <p:to>
                                        <p:strVal val="visible"/>
                                      </p:to>
                                    </p:set>
                                    <p:animEffect transition="in" filter="wipe(left)">
                                      <p:cBhvr>
                                        <p:cTn id="38" dur="500"/>
                                        <p:tgtEl>
                                          <p:spTgt spid="25">
                                            <p:txEl>
                                              <p:pRg st="0" end="0"/>
                                            </p:txEl>
                                          </p:spTgt>
                                        </p:tgtEl>
                                      </p:cBhvr>
                                    </p:animEffect>
                                  </p:childTnLst>
                                </p:cTn>
                              </p:par>
                            </p:childTnLst>
                          </p:cTn>
                        </p:par>
                        <p:par>
                          <p:cTn id="39" fill="hold">
                            <p:stCondLst>
                              <p:cond delay="6500"/>
                            </p:stCondLst>
                            <p:childTnLst>
                              <p:par>
                                <p:cTn id="40" presetID="22" presetClass="entr" presetSubtype="8" fill="hold" nodeType="afterEffect">
                                  <p:stCondLst>
                                    <p:cond delay="0"/>
                                  </p:stCondLst>
                                  <p:childTnLst>
                                    <p:set>
                                      <p:cBhvr>
                                        <p:cTn id="41" dur="1" fill="hold">
                                          <p:stCondLst>
                                            <p:cond delay="0"/>
                                          </p:stCondLst>
                                        </p:cTn>
                                        <p:tgtEl>
                                          <p:spTgt spid="25">
                                            <p:txEl>
                                              <p:pRg st="2" end="2"/>
                                            </p:txEl>
                                          </p:spTgt>
                                        </p:tgtEl>
                                        <p:attrNameLst>
                                          <p:attrName>style.visibility</p:attrName>
                                        </p:attrNameLst>
                                      </p:cBhvr>
                                      <p:to>
                                        <p:strVal val="visible"/>
                                      </p:to>
                                    </p:set>
                                    <p:animEffect transition="in" filter="wipe(left)">
                                      <p:cBhvr>
                                        <p:cTn id="42" dur="500"/>
                                        <p:tgtEl>
                                          <p:spTgt spid="25">
                                            <p:txEl>
                                              <p:pRg st="2" end="2"/>
                                            </p:txEl>
                                          </p:spTgt>
                                        </p:tgtEl>
                                      </p:cBhvr>
                                    </p:animEffect>
                                  </p:childTnLst>
                                </p:cTn>
                              </p:par>
                            </p:childTnLst>
                          </p:cTn>
                        </p:par>
                        <p:par>
                          <p:cTn id="43" fill="hold">
                            <p:stCondLst>
                              <p:cond delay="7000"/>
                            </p:stCondLst>
                            <p:childTnLst>
                              <p:par>
                                <p:cTn id="44" presetID="22" presetClass="entr" presetSubtype="2"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right)">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2395538"/>
            <a:ext cx="3524250" cy="288131"/>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MIXED VERSUS PURE BUNDLING</a:t>
            </a:r>
            <a:endParaRPr lang="en-US" sz="1600" b="1" dirty="0">
              <a:latin typeface="Arial" charset="0"/>
            </a:endParaRPr>
          </a:p>
        </p:txBody>
      </p:sp>
      <p:sp>
        <p:nvSpPr>
          <p:cNvPr id="8" name="Rectangle 9"/>
          <p:cNvSpPr>
            <a:spLocks noChangeArrowheads="1"/>
          </p:cNvSpPr>
          <p:nvPr/>
        </p:nvSpPr>
        <p:spPr bwMode="auto">
          <a:xfrm>
            <a:off x="457200" y="20574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11.17</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6477000"/>
            <a:ext cx="3590926"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3981450" y="2105025"/>
            <a:ext cx="133350" cy="4430911"/>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048126" y="5953125"/>
            <a:ext cx="5019674"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9" name="Rectangle 90"/>
          <p:cNvSpPr txBox="1">
            <a:spLocks noChangeArrowheads="1"/>
          </p:cNvSpPr>
          <p:nvPr/>
        </p:nvSpPr>
        <p:spPr>
          <a:xfrm>
            <a:off x="438150" y="0"/>
            <a:ext cx="6705600" cy="687129"/>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solidFill>
                  <a:srgbClr val="950057"/>
                </a:solidFill>
              </a:rPr>
              <a:t>Mixed Bundling</a:t>
            </a:r>
            <a:endParaRPr lang="en-US" sz="2000" b="1" kern="0" dirty="0">
              <a:solidFill>
                <a:srgbClr val="950057"/>
              </a:solidFill>
            </a:endParaRPr>
          </a:p>
        </p:txBody>
      </p:sp>
      <p:sp>
        <p:nvSpPr>
          <p:cNvPr id="30" name="Text Box 91"/>
          <p:cNvSpPr txBox="1">
            <a:spLocks noChangeArrowheads="1"/>
          </p:cNvSpPr>
          <p:nvPr/>
        </p:nvSpPr>
        <p:spPr bwMode="auto">
          <a:xfrm>
            <a:off x="457200" y="801469"/>
            <a:ext cx="73751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2860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mixed bundling	</a:t>
            </a:r>
            <a:r>
              <a:rPr lang="en-US" dirty="0">
                <a:solidFill>
                  <a:srgbClr val="2A5CAA"/>
                </a:solidFill>
                <a:latin typeface="Arial" charset="0"/>
              </a:rPr>
              <a:t>Selling two or more goods both as a package and individually.</a:t>
            </a:r>
          </a:p>
        </p:txBody>
      </p:sp>
      <p:sp>
        <p:nvSpPr>
          <p:cNvPr id="31" name="Text Box 91"/>
          <p:cNvSpPr txBox="1">
            <a:spLocks noChangeArrowheads="1"/>
          </p:cNvSpPr>
          <p:nvPr/>
        </p:nvSpPr>
        <p:spPr bwMode="auto">
          <a:xfrm>
            <a:off x="438149" y="1535668"/>
            <a:ext cx="73751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28600" indent="-228600" eaLnBrk="1" hangingPunct="1">
              <a:buClr>
                <a:schemeClr val="bg2"/>
              </a:buClr>
              <a:buNone/>
              <a:tabLst>
                <a:tab pos="2057400" algn="l"/>
                <a:tab pos="4286250" algn="l"/>
                <a:tab pos="43434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pure bundling	</a:t>
            </a:r>
            <a:r>
              <a:rPr lang="en-US" dirty="0">
                <a:solidFill>
                  <a:srgbClr val="2A5CAA"/>
                </a:solidFill>
                <a:latin typeface="Arial" charset="0"/>
              </a:rPr>
              <a:t>Selling products only as a package.</a:t>
            </a:r>
          </a:p>
        </p:txBody>
      </p:sp>
      <p:sp>
        <p:nvSpPr>
          <p:cNvPr id="36" name="Rectangle 4"/>
          <p:cNvSpPr>
            <a:spLocks noChangeArrowheads="1"/>
          </p:cNvSpPr>
          <p:nvPr/>
        </p:nvSpPr>
        <p:spPr bwMode="auto">
          <a:xfrm>
            <a:off x="438149" y="2683669"/>
            <a:ext cx="3276600" cy="3301603"/>
          </a:xfrm>
          <a:prstGeom prst="rect">
            <a:avLst/>
          </a:prstGeom>
          <a:noFill/>
          <a:ln w="9525">
            <a:noFill/>
            <a:miter lim="800000"/>
            <a:headEnd/>
            <a:tailEnd/>
          </a:ln>
        </p:spPr>
        <p:txBody>
          <a:bodyPr/>
          <a:lstStyle/>
          <a:p>
            <a:pPr>
              <a:buNone/>
              <a:defRPr/>
            </a:pPr>
            <a:r>
              <a:rPr lang="en-US" sz="1600" dirty="0">
                <a:latin typeface="+mj-lt"/>
              </a:rPr>
              <a:t>With positive marginal costs, mixed bundling may be more profitable than pure bundling. </a:t>
            </a:r>
          </a:p>
          <a:p>
            <a:pPr>
              <a:buNone/>
              <a:defRPr/>
            </a:pPr>
            <a:endParaRPr lang="en-US" sz="1000" dirty="0">
              <a:latin typeface="+mj-lt"/>
            </a:endParaRPr>
          </a:p>
          <a:p>
            <a:pPr>
              <a:buNone/>
              <a:defRPr/>
            </a:pPr>
            <a:r>
              <a:rPr lang="en-US" sz="1600" dirty="0">
                <a:latin typeface="+mj-lt"/>
              </a:rPr>
              <a:t>Consumer </a:t>
            </a:r>
            <a:r>
              <a:rPr lang="en-US" sz="1600" i="1" dirty="0">
                <a:latin typeface="+mj-lt"/>
              </a:rPr>
              <a:t>A</a:t>
            </a:r>
            <a:r>
              <a:rPr lang="en-US" sz="1600" dirty="0">
                <a:latin typeface="+mj-lt"/>
              </a:rPr>
              <a:t> has a reservation price for good 1 that is below marginal cost </a:t>
            </a:r>
            <a:r>
              <a:rPr lang="en-US" sz="1600" i="1" dirty="0">
                <a:latin typeface="+mj-lt"/>
              </a:rPr>
              <a:t>c</a:t>
            </a:r>
            <a:r>
              <a:rPr lang="en-US" sz="1600" baseline="-25000" dirty="0">
                <a:latin typeface="+mj-lt"/>
              </a:rPr>
              <a:t>1</a:t>
            </a:r>
            <a:r>
              <a:rPr lang="en-US" sz="1600" dirty="0">
                <a:latin typeface="+mj-lt"/>
              </a:rPr>
              <a:t>, </a:t>
            </a:r>
          </a:p>
          <a:p>
            <a:pPr>
              <a:buNone/>
              <a:defRPr/>
            </a:pPr>
            <a:r>
              <a:rPr lang="en-US" sz="1600" dirty="0">
                <a:latin typeface="+mj-lt"/>
              </a:rPr>
              <a:t>and consumer </a:t>
            </a:r>
            <a:r>
              <a:rPr lang="en-US" sz="1600" i="1" dirty="0">
                <a:latin typeface="+mj-lt"/>
              </a:rPr>
              <a:t>D</a:t>
            </a:r>
            <a:r>
              <a:rPr lang="en-US" sz="1600" dirty="0">
                <a:latin typeface="+mj-lt"/>
              </a:rPr>
              <a:t> has a reservation price for good 2 that is below marginal cost </a:t>
            </a:r>
            <a:r>
              <a:rPr lang="en-US" sz="1600" i="1" dirty="0">
                <a:latin typeface="+mj-lt"/>
              </a:rPr>
              <a:t>c</a:t>
            </a:r>
            <a:r>
              <a:rPr lang="en-US" sz="1600" baseline="-25000" dirty="0">
                <a:latin typeface="+mj-lt"/>
              </a:rPr>
              <a:t>2</a:t>
            </a:r>
            <a:r>
              <a:rPr lang="en-US" sz="1600" dirty="0">
                <a:latin typeface="+mj-lt"/>
              </a:rPr>
              <a:t>. </a:t>
            </a:r>
          </a:p>
          <a:p>
            <a:pPr>
              <a:buNone/>
              <a:defRPr/>
            </a:pPr>
            <a:endParaRPr lang="en-US" sz="1000" dirty="0">
              <a:latin typeface="+mj-lt"/>
            </a:endParaRPr>
          </a:p>
          <a:p>
            <a:pPr>
              <a:buNone/>
              <a:defRPr/>
            </a:pPr>
            <a:r>
              <a:rPr lang="en-US" sz="1600" dirty="0">
                <a:latin typeface="+mj-lt"/>
              </a:rPr>
              <a:t>With mixed bundling, consumer </a:t>
            </a:r>
            <a:r>
              <a:rPr lang="en-US" sz="1600" i="1" dirty="0">
                <a:latin typeface="+mj-lt"/>
              </a:rPr>
              <a:t>A</a:t>
            </a:r>
            <a:r>
              <a:rPr lang="en-US" sz="1600" dirty="0">
                <a:latin typeface="+mj-lt"/>
              </a:rPr>
              <a:t> is induced to buy only good 2, and consumer </a:t>
            </a:r>
            <a:r>
              <a:rPr lang="en-US" sz="1600" i="1" dirty="0">
                <a:latin typeface="+mj-lt"/>
              </a:rPr>
              <a:t>D</a:t>
            </a:r>
            <a:r>
              <a:rPr lang="en-US" sz="1600" dirty="0">
                <a:latin typeface="+mj-lt"/>
              </a:rPr>
              <a:t> is induced to buy only good 1, thus reducing the firm’s cost.</a:t>
            </a:r>
          </a:p>
        </p:txBody>
      </p:sp>
      <p:pic>
        <p:nvPicPr>
          <p:cNvPr id="37" name="Picture 10" descr="C:\Documents and Settings\Kyle M. Thiel\Desktop\Pindyck_7e\ppts\aparna_ppts\aparna_ppts\ch11\fig11.17\11.17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11" descr="C:\Documents and Settings\Kyle M. Thiel\Desktop\Pindyck_7e\ppts\aparna_ppts\aparna_ppts\ch11\fig11.17\11.17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12" descr="C:\Documents and Settings\Kyle M. Thiel\Desktop\Pindyck_7e\ppts\aparna_ppts\aparna_ppts\ch11\fig11.17\11.17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13" descr="C:\Documents and Settings\Kyle M. Thiel\Desktop\Pindyck_7e\ppts\aparna_ppts\aparna_ppts\ch11\fig11.17\11.17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4" descr="C:\Documents and Settings\Kyle M. Thiel\Desktop\Pindyck_7e\ppts\aparna_ppts\aparna_ppts\ch11\fig11.17\11.17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15" descr="C:\Documents and Settings\Kyle M. Thiel\Desktop\Pindyck_7e\ppts\aparna_ppts\aparna_ppts\ch11\fig11.17\11.17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16" descr="C:\Documents and Settings\Kyle M. Thiel\Desktop\Pindyck_7e\ppts\aparna_ppts\aparna_ppts\ch11\fig11.17\11.17_08.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descr="11.17_01.gif"/>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391025" y="2057400"/>
            <a:ext cx="44481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3432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left)">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1000"/>
                            </p:stCondLst>
                            <p:childTnLst>
                              <p:par>
                                <p:cTn id="27" presetID="22" presetClass="entr" presetSubtype="4"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down)">
                                      <p:cBhvr>
                                        <p:cTn id="29" dur="500"/>
                                        <p:tgtEl>
                                          <p:spTgt spid="13"/>
                                        </p:tgtEl>
                                      </p:cBhvr>
                                    </p:animEffect>
                                  </p:childTnLst>
                                </p:cTn>
                              </p:par>
                              <p:par>
                                <p:cTn id="30" presetID="22" presetClass="entr" presetSubtype="8"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1500"/>
                            </p:stCondLst>
                            <p:childTnLst>
                              <p:par>
                                <p:cTn id="34" presetID="22" presetClass="entr" presetSubtype="8" fill="hold"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left)">
                                      <p:cBhvr>
                                        <p:cTn id="36" dur="500"/>
                                        <p:tgtEl>
                                          <p:spTgt spid="44"/>
                                        </p:tgtEl>
                                      </p:cBhvr>
                                    </p:animEffect>
                                  </p:childTnLst>
                                </p:cTn>
                              </p:par>
                            </p:childTnLst>
                          </p:cTn>
                        </p:par>
                        <p:par>
                          <p:cTn id="37" fill="hold">
                            <p:stCondLst>
                              <p:cond delay="2000"/>
                            </p:stCondLst>
                            <p:childTnLst>
                              <p:par>
                                <p:cTn id="38" presetID="22" presetClass="entr" presetSubtype="8"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wipe(left)">
                                      <p:cBhvr>
                                        <p:cTn id="40" dur="1000"/>
                                        <p:tgtEl>
                                          <p:spTgt spid="37"/>
                                        </p:tgtEl>
                                      </p:cBhvr>
                                    </p:animEffect>
                                  </p:childTnLst>
                                </p:cTn>
                              </p:par>
                            </p:childTnLst>
                          </p:cTn>
                        </p:par>
                        <p:par>
                          <p:cTn id="41" fill="hold">
                            <p:stCondLst>
                              <p:cond delay="3000"/>
                            </p:stCondLst>
                            <p:childTnLst>
                              <p:par>
                                <p:cTn id="42" presetID="22" presetClass="entr" presetSubtype="4" fill="hold"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wipe(down)">
                                      <p:cBhvr>
                                        <p:cTn id="44" dur="1000"/>
                                        <p:tgtEl>
                                          <p:spTgt spid="38"/>
                                        </p:tgtEl>
                                      </p:cBhvr>
                                    </p:animEffect>
                                  </p:childTnLst>
                                </p:cTn>
                              </p:par>
                            </p:childTnLst>
                          </p:cTn>
                        </p:par>
                        <p:par>
                          <p:cTn id="45" fill="hold">
                            <p:stCondLst>
                              <p:cond delay="4000"/>
                            </p:stCondLst>
                            <p:childTnLst>
                              <p:par>
                                <p:cTn id="46" presetID="22" presetClass="entr" presetSubtype="8" fill="hold" nodeType="after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1000"/>
                                        <p:tgtEl>
                                          <p:spTgt spid="39"/>
                                        </p:tgtEl>
                                      </p:cBhvr>
                                    </p:animEffect>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36">
                                            <p:txEl>
                                              <p:pRg st="0" end="0"/>
                                            </p:txEl>
                                          </p:spTgt>
                                        </p:tgtEl>
                                        <p:attrNameLst>
                                          <p:attrName>style.visibility</p:attrName>
                                        </p:attrNameLst>
                                      </p:cBhvr>
                                      <p:to>
                                        <p:strVal val="visible"/>
                                      </p:to>
                                    </p:set>
                                    <p:animEffect transition="in" filter="wipe(left)">
                                      <p:cBhvr>
                                        <p:cTn id="52" dur="500"/>
                                        <p:tgtEl>
                                          <p:spTgt spid="36">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1000"/>
                                        <p:tgtEl>
                                          <p:spTgt spid="40"/>
                                        </p:tgtEl>
                                      </p:cBhvr>
                                    </p:animEffect>
                                  </p:childTnLst>
                                </p:cTn>
                              </p:par>
                            </p:childTnLst>
                          </p:cTn>
                        </p:par>
                        <p:par>
                          <p:cTn id="58" fill="hold">
                            <p:stCondLst>
                              <p:cond delay="1000"/>
                            </p:stCondLst>
                            <p:childTnLst>
                              <p:par>
                                <p:cTn id="59" presetID="22" presetClass="entr" presetSubtype="8" fill="hold" nodeType="after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wipe(left)">
                                      <p:cBhvr>
                                        <p:cTn id="61" dur="1000"/>
                                        <p:tgtEl>
                                          <p:spTgt spid="41"/>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left)">
                                      <p:cBhvr>
                                        <p:cTn id="65" dur="1000"/>
                                        <p:tgtEl>
                                          <p:spTgt spid="42"/>
                                        </p:tgtEl>
                                      </p:cBhvr>
                                    </p:animEffect>
                                  </p:childTnLst>
                                </p:cTn>
                              </p:par>
                            </p:childTnLst>
                          </p:cTn>
                        </p:par>
                        <p:par>
                          <p:cTn id="66" fill="hold">
                            <p:stCondLst>
                              <p:cond delay="3000"/>
                            </p:stCondLst>
                            <p:childTnLst>
                              <p:par>
                                <p:cTn id="67" presetID="22" presetClass="entr" presetSubtype="8" fill="hold" nodeType="afterEffect">
                                  <p:stCondLst>
                                    <p:cond delay="0"/>
                                  </p:stCondLst>
                                  <p:childTnLst>
                                    <p:set>
                                      <p:cBhvr>
                                        <p:cTn id="68" dur="1" fill="hold">
                                          <p:stCondLst>
                                            <p:cond delay="0"/>
                                          </p:stCondLst>
                                        </p:cTn>
                                        <p:tgtEl>
                                          <p:spTgt spid="36">
                                            <p:txEl>
                                              <p:pRg st="2" end="2"/>
                                            </p:txEl>
                                          </p:spTgt>
                                        </p:tgtEl>
                                        <p:attrNameLst>
                                          <p:attrName>style.visibility</p:attrName>
                                        </p:attrNameLst>
                                      </p:cBhvr>
                                      <p:to>
                                        <p:strVal val="visible"/>
                                      </p:to>
                                    </p:set>
                                    <p:animEffect transition="in" filter="wipe(left)">
                                      <p:cBhvr>
                                        <p:cTn id="69" dur="500"/>
                                        <p:tgtEl>
                                          <p:spTgt spid="36">
                                            <p:txEl>
                                              <p:pRg st="2" end="2"/>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8" fill="hold" nodeType="click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left)">
                                      <p:cBhvr>
                                        <p:cTn id="74" dur="1000"/>
                                        <p:tgtEl>
                                          <p:spTgt spid="43"/>
                                        </p:tgtEl>
                                      </p:cBhvr>
                                    </p:animEffect>
                                  </p:childTnLst>
                                </p:cTn>
                              </p:par>
                            </p:childTnLst>
                          </p:cTn>
                        </p:par>
                        <p:par>
                          <p:cTn id="75" fill="hold">
                            <p:stCondLst>
                              <p:cond delay="1000"/>
                            </p:stCondLst>
                            <p:childTnLst>
                              <p:par>
                                <p:cTn id="76" presetID="22" presetClass="entr" presetSubtype="8" fill="hold" nodeType="afterEffect">
                                  <p:stCondLst>
                                    <p:cond delay="0"/>
                                  </p:stCondLst>
                                  <p:childTnLst>
                                    <p:set>
                                      <p:cBhvr>
                                        <p:cTn id="77" dur="1" fill="hold">
                                          <p:stCondLst>
                                            <p:cond delay="0"/>
                                          </p:stCondLst>
                                        </p:cTn>
                                        <p:tgtEl>
                                          <p:spTgt spid="36">
                                            <p:txEl>
                                              <p:pRg st="3" end="3"/>
                                            </p:txEl>
                                          </p:spTgt>
                                        </p:tgtEl>
                                        <p:attrNameLst>
                                          <p:attrName>style.visibility</p:attrName>
                                        </p:attrNameLst>
                                      </p:cBhvr>
                                      <p:to>
                                        <p:strVal val="visible"/>
                                      </p:to>
                                    </p:set>
                                    <p:animEffect transition="in" filter="wipe(left)">
                                      <p:cBhvr>
                                        <p:cTn id="78" dur="500"/>
                                        <p:tgtEl>
                                          <p:spTgt spid="36">
                                            <p:txEl>
                                              <p:pRg st="3" end="3"/>
                                            </p:txEl>
                                          </p:spTgt>
                                        </p:tgtEl>
                                      </p:cBhvr>
                                    </p:animEffect>
                                  </p:childTnLst>
                                </p:cTn>
                              </p:par>
                            </p:childTnLst>
                          </p:cTn>
                        </p:par>
                        <p:par>
                          <p:cTn id="79" fill="hold">
                            <p:stCondLst>
                              <p:cond delay="1500"/>
                            </p:stCondLst>
                            <p:childTnLst>
                              <p:par>
                                <p:cTn id="80" presetID="22" presetClass="entr" presetSubtype="8" fill="hold" nodeType="afterEffect">
                                  <p:stCondLst>
                                    <p:cond delay="0"/>
                                  </p:stCondLst>
                                  <p:childTnLst>
                                    <p:set>
                                      <p:cBhvr>
                                        <p:cTn id="81" dur="1" fill="hold">
                                          <p:stCondLst>
                                            <p:cond delay="0"/>
                                          </p:stCondLst>
                                        </p:cTn>
                                        <p:tgtEl>
                                          <p:spTgt spid="36">
                                            <p:txEl>
                                              <p:pRg st="5" end="5"/>
                                            </p:txEl>
                                          </p:spTgt>
                                        </p:tgtEl>
                                        <p:attrNameLst>
                                          <p:attrName>style.visibility</p:attrName>
                                        </p:attrNameLst>
                                      </p:cBhvr>
                                      <p:to>
                                        <p:strVal val="visible"/>
                                      </p:to>
                                    </p:set>
                                    <p:animEffect transition="in" filter="wipe(left)">
                                      <p:cBhvr>
                                        <p:cTn id="82" dur="500"/>
                                        <p:tgtEl>
                                          <p:spTgt spid="36">
                                            <p:txEl>
                                              <p:pRg st="5" end="5"/>
                                            </p:txEl>
                                          </p:spTgt>
                                        </p:tgtEl>
                                      </p:cBhvr>
                                    </p:animEffect>
                                  </p:childTnLst>
                                </p:cTn>
                              </p:par>
                            </p:childTnLst>
                          </p:cTn>
                        </p:par>
                        <p:par>
                          <p:cTn id="83" fill="hold">
                            <p:stCondLst>
                              <p:cond delay="2000"/>
                            </p:stCondLst>
                            <p:childTnLst>
                              <p:par>
                                <p:cTn id="84" presetID="22" presetClass="entr" presetSubtype="2" fill="hold" nodeType="after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ipe(right)">
                                      <p:cBhvr>
                                        <p:cTn id="8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build="p"/>
      <p:bldP spid="30" grpId="0"/>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TextBox 8"/>
          <p:cNvSpPr txBox="1"/>
          <p:nvPr/>
        </p:nvSpPr>
        <p:spPr>
          <a:xfrm>
            <a:off x="457199" y="685800"/>
            <a:ext cx="7375193" cy="1892826"/>
          </a:xfrm>
          <a:prstGeom prst="rect">
            <a:avLst/>
          </a:prstGeom>
          <a:noFill/>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None/>
            </a:pPr>
            <a:r>
              <a:rPr lang="en-US" dirty="0">
                <a:latin typeface="Arial" charset="0"/>
              </a:rPr>
              <a:t>Let’s compare three strategies:</a:t>
            </a:r>
          </a:p>
          <a:p>
            <a:pPr marL="0" indent="0" eaLnBrk="1" hangingPunct="1">
              <a:buNone/>
            </a:pPr>
            <a:endParaRPr lang="en-US" sz="900" dirty="0">
              <a:latin typeface="Arial" charset="0"/>
            </a:endParaRPr>
          </a:p>
          <a:p>
            <a:pPr marL="0" indent="0" eaLnBrk="1" hangingPunct="1">
              <a:buNone/>
            </a:pPr>
            <a:r>
              <a:rPr lang="en-US" dirty="0">
                <a:latin typeface="Arial" charset="0"/>
              </a:rPr>
              <a:t>1. Selling the goods separately at prices </a:t>
            </a:r>
            <a:r>
              <a:rPr lang="en-US" i="1" dirty="0">
                <a:latin typeface="Arial" charset="0"/>
              </a:rPr>
              <a:t>P</a:t>
            </a:r>
            <a:r>
              <a:rPr lang="en-US" baseline="-25000" dirty="0">
                <a:latin typeface="Arial" charset="0"/>
              </a:rPr>
              <a:t>1</a:t>
            </a:r>
            <a:r>
              <a:rPr lang="en-US" dirty="0">
                <a:latin typeface="Arial" charset="0"/>
              </a:rPr>
              <a:t> = $50 and </a:t>
            </a:r>
            <a:r>
              <a:rPr lang="en-US" i="1" dirty="0">
                <a:latin typeface="Arial" charset="0"/>
              </a:rPr>
              <a:t>P</a:t>
            </a:r>
            <a:r>
              <a:rPr lang="en-US" baseline="-25000" dirty="0">
                <a:latin typeface="Arial" charset="0"/>
              </a:rPr>
              <a:t>2</a:t>
            </a:r>
            <a:r>
              <a:rPr lang="en-US" dirty="0">
                <a:latin typeface="Arial" charset="0"/>
              </a:rPr>
              <a:t> = $90.</a:t>
            </a:r>
            <a:br>
              <a:rPr lang="en-US" dirty="0">
                <a:latin typeface="Arial" charset="0"/>
              </a:rPr>
            </a:br>
            <a:endParaRPr lang="en-US" sz="900" dirty="0">
              <a:latin typeface="Arial" charset="0"/>
            </a:endParaRPr>
          </a:p>
          <a:p>
            <a:pPr marL="0" indent="0" eaLnBrk="1" hangingPunct="1">
              <a:buNone/>
            </a:pPr>
            <a:r>
              <a:rPr lang="en-US" dirty="0">
                <a:latin typeface="Arial" charset="0"/>
              </a:rPr>
              <a:t>2. Selling the goods only as a bundle at a price of $100.</a:t>
            </a:r>
          </a:p>
          <a:p>
            <a:pPr marL="0" indent="0" eaLnBrk="1" hangingPunct="1">
              <a:buNone/>
            </a:pPr>
            <a:endParaRPr lang="en-US" sz="900" dirty="0">
              <a:latin typeface="Arial" charset="0"/>
            </a:endParaRPr>
          </a:p>
          <a:p>
            <a:pPr marL="0" indent="0" eaLnBrk="1" hangingPunct="1">
              <a:buNone/>
            </a:pPr>
            <a:r>
              <a:rPr lang="en-US" dirty="0">
                <a:latin typeface="Arial" charset="0"/>
              </a:rPr>
              <a:t>3. Mixed bundling, whereby the goods are offered separately at prices </a:t>
            </a:r>
            <a:r>
              <a:rPr lang="en-US" i="1" dirty="0">
                <a:latin typeface="Arial" charset="0"/>
              </a:rPr>
              <a:t>P</a:t>
            </a:r>
            <a:r>
              <a:rPr lang="en-US" baseline="-25000" dirty="0">
                <a:latin typeface="Arial" charset="0"/>
              </a:rPr>
              <a:t>1</a:t>
            </a:r>
            <a:r>
              <a:rPr lang="en-US" dirty="0">
                <a:latin typeface="Arial" charset="0"/>
              </a:rPr>
              <a:t> = </a:t>
            </a:r>
            <a:r>
              <a:rPr lang="en-US" i="1" dirty="0">
                <a:latin typeface="Arial" charset="0"/>
              </a:rPr>
              <a:t>P</a:t>
            </a:r>
            <a:r>
              <a:rPr lang="en-US" baseline="-25000" dirty="0">
                <a:latin typeface="Arial" charset="0"/>
              </a:rPr>
              <a:t>2</a:t>
            </a:r>
            <a:r>
              <a:rPr lang="en-US" dirty="0">
                <a:latin typeface="Arial" charset="0"/>
              </a:rPr>
              <a:t> = $89.95, or as a bundle at a price of $100.</a:t>
            </a:r>
          </a:p>
        </p:txBody>
      </p:sp>
      <p:graphicFrame>
        <p:nvGraphicFramePr>
          <p:cNvPr id="11" name="Table 10"/>
          <p:cNvGraphicFramePr>
            <a:graphicFrameLocks noGrp="1"/>
          </p:cNvGraphicFramePr>
          <p:nvPr>
            <p:extLst>
              <p:ext uri="{D42A27DB-BD31-4B8C-83A1-F6EECF244321}">
                <p14:modId xmlns:p14="http://schemas.microsoft.com/office/powerpoint/2010/main" val="3509944078"/>
              </p:ext>
            </p:extLst>
          </p:nvPr>
        </p:nvGraphicFramePr>
        <p:xfrm>
          <a:off x="762000" y="2895600"/>
          <a:ext cx="7877174" cy="1676310"/>
        </p:xfrm>
        <a:graphic>
          <a:graphicData uri="http://schemas.openxmlformats.org/drawingml/2006/table">
            <a:tbl>
              <a:tblPr firstRow="1" bandRow="1">
                <a:tableStyleId>{5C22544A-7EE6-4342-B048-85BDC9FD1C3A}</a:tableStyleId>
              </a:tblPr>
              <a:tblGrid>
                <a:gridCol w="1371600"/>
                <a:gridCol w="533400"/>
                <a:gridCol w="1371600"/>
                <a:gridCol w="1600200"/>
                <a:gridCol w="1600200"/>
                <a:gridCol w="1400174"/>
              </a:tblGrid>
              <a:tr h="304800">
                <a:tc>
                  <a:txBody>
                    <a:bodyPr/>
                    <a:lstStyle/>
                    <a:p>
                      <a:pPr algn="ctr"/>
                      <a:r>
                        <a:rPr lang="en-US" sz="1600" dirty="0" smtClean="0"/>
                        <a:t>TABLE 11.4</a:t>
                      </a:r>
                      <a:endParaRPr lang="en-US" sz="16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BUNDLING EXAMPLE</a:t>
                      </a:r>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233749">
                <a:tc gridSpan="2">
                  <a:txBody>
                    <a:bodyPr/>
                    <a:lstStyle/>
                    <a:p>
                      <a:pPr algn="ctr"/>
                      <a:endParaRPr lang="en-US" sz="16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1</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2</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3</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baseline="0" dirty="0" smtClean="0">
                          <a:latin typeface="+mn-lt"/>
                        </a:rPr>
                        <a:t>PROFIT</a:t>
                      </a: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59348">
                <a:tc gridSpan="2">
                  <a:txBody>
                    <a:bodyPr/>
                    <a:lstStyle/>
                    <a:p>
                      <a:pPr algn="l"/>
                      <a:r>
                        <a:rPr lang="en-US" sz="1600" dirty="0" smtClean="0"/>
                        <a:t>Sold</a:t>
                      </a:r>
                      <a:r>
                        <a:rPr lang="en-US" sz="1600" baseline="0" dirty="0" smtClean="0"/>
                        <a:t> separately</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600" dirty="0" smtClean="0"/>
                        <a:t>$50</a:t>
                      </a:r>
                      <a:endParaRPr lang="en-US" sz="1600" dirty="0"/>
                    </a:p>
                  </a:txBody>
                  <a:tcPr marL="0" marR="27432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$90</a:t>
                      </a:r>
                      <a:endParaRPr lang="en-US" sz="1600" dirty="0"/>
                    </a:p>
                  </a:txBody>
                  <a:tcPr marL="0" marR="27432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$150</a:t>
                      </a:r>
                      <a:endParaRPr lang="en-US" sz="1600" dirty="0"/>
                    </a:p>
                  </a:txBody>
                  <a:tcPr marL="0" marR="27432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59348">
                <a:tc gridSpan="2">
                  <a:txBody>
                    <a:bodyPr/>
                    <a:lstStyle/>
                    <a:p>
                      <a:pPr algn="l"/>
                      <a:r>
                        <a:rPr lang="en-US" sz="1600" dirty="0" smtClean="0"/>
                        <a:t>Pure</a:t>
                      </a:r>
                      <a:r>
                        <a:rPr lang="en-US" sz="1600" baseline="0" dirty="0" smtClean="0"/>
                        <a:t> bundling</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L="0" marR="18288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L="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$100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$200</a:t>
                      </a:r>
                      <a:endParaRPr lang="en-US" sz="1600" dirty="0"/>
                    </a:p>
                  </a:txBody>
                  <a:tcPr marL="0" marR="27432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59348">
                <a:tc gridSpan="2">
                  <a:txBody>
                    <a:bodyPr/>
                    <a:lstStyle/>
                    <a:p>
                      <a:pPr algn="l"/>
                      <a:r>
                        <a:rPr lang="en-US" sz="1600" dirty="0" smtClean="0"/>
                        <a:t>Mixed bundling</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$89.95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$89.95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$100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$229.90</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
        <p:nvSpPr>
          <p:cNvPr id="2" name="Rectangle 1"/>
          <p:cNvSpPr/>
          <p:nvPr/>
        </p:nvSpPr>
        <p:spPr>
          <a:xfrm>
            <a:off x="460916" y="4867870"/>
            <a:ext cx="8149683" cy="923330"/>
          </a:xfrm>
          <a:prstGeom prst="rect">
            <a:avLst/>
          </a:prstGeom>
        </p:spPr>
        <p:txBody>
          <a:bodyPr wrap="square">
            <a:spAutoFit/>
          </a:bodyPr>
          <a:lstStyle/>
          <a:p>
            <a:pPr>
              <a:buNone/>
            </a:pPr>
            <a:r>
              <a:rPr lang="en-US" dirty="0">
                <a:latin typeface="+mn-lt"/>
              </a:rPr>
              <a:t>As we </a:t>
            </a:r>
            <a:r>
              <a:rPr lang="en-US" dirty="0" smtClean="0">
                <a:latin typeface="+mn-lt"/>
              </a:rPr>
              <a:t>should expect</a:t>
            </a:r>
            <a:r>
              <a:rPr lang="en-US" dirty="0">
                <a:latin typeface="+mn-lt"/>
              </a:rPr>
              <a:t>, pure bundling is better than selling the goods separately because </a:t>
            </a:r>
            <a:r>
              <a:rPr lang="en-US" dirty="0" smtClean="0">
                <a:latin typeface="+mn-lt"/>
              </a:rPr>
              <a:t>consumers’ demands </a:t>
            </a:r>
            <a:r>
              <a:rPr lang="en-US" dirty="0">
                <a:latin typeface="+mn-lt"/>
              </a:rPr>
              <a:t>are negatively correlated. But what about mixed bundling?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9">
                                            <p:txEl>
                                              <p:pRg st="5" end="5"/>
                                            </p:txEl>
                                          </p:spTgt>
                                        </p:tgtEl>
                                        <p:attrNameLst>
                                          <p:attrName>style.visibility</p:attrName>
                                        </p:attrNameLst>
                                      </p:cBhvr>
                                      <p:to>
                                        <p:strVal val="visible"/>
                                      </p:to>
                                    </p:set>
                                    <p:animEffect transition="in" filter="wipe(left)">
                                      <p:cBhvr>
                                        <p:cTn id="23" dur="500"/>
                                        <p:tgtEl>
                                          <p:spTgt spid="9">
                                            <p:txEl>
                                              <p:pRg st="5" end="5"/>
                                            </p:txEl>
                                          </p:spTgt>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75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023938"/>
            <a:ext cx="3524250" cy="500062"/>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MIXED BUNDLING WITH ZERO MARGINAL COSTS</a:t>
            </a:r>
            <a:endParaRPr lang="en-US" sz="1600" b="1" dirty="0">
              <a:latin typeface="Arial" charset="0"/>
            </a:endParaRPr>
          </a:p>
        </p:txBody>
      </p:sp>
      <p:sp>
        <p:nvSpPr>
          <p:cNvPr id="8" name="Rectangle 9"/>
          <p:cNvSpPr>
            <a:spLocks noChangeArrowheads="1"/>
          </p:cNvSpPr>
          <p:nvPr/>
        </p:nvSpPr>
        <p:spPr bwMode="auto">
          <a:xfrm>
            <a:off x="457200" y="6858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11.18</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9" y="4530328"/>
            <a:ext cx="4451898"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876800" y="733425"/>
            <a:ext cx="66675" cy="3933825"/>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902378" y="4581525"/>
            <a:ext cx="4124325"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27" name="Picture 3" descr="C:\Documents and Settings\Kyle M. Thiel\Desktop\Pindyck_7e\ppts\aparna_ppts\aparna_ppts\ch11\fig11.18\11.18_0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4" descr="C:\Documents and Settings\Kyle M. Thiel\Desktop\Pindyck_7e\ppts\aparna_ppts\aparna_ppts\ch11\fig11.18\11.18_03.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5" descr="C:\Documents and Settings\Kyle M. Thiel\Desktop\Pindyck_7e\ppts\aparna_ppts\aparna_ppts\ch11\fig11.18\11.18_04.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6" descr="C:\Documents and Settings\Kyle M. Thiel\Desktop\Pindyck_7e\ppts\aparna_ppts\aparna_ppts\ch11\fig11.18\11.18_0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7" descr="C:\Documents and Settings\Kyle M. Thiel\Desktop\Pindyck_7e\ppts\aparna_ppts\aparna_ppts\ch11\fig11.18\11.18_06.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8" descr="C:\Documents and Settings\Kyle M. Thiel\Desktop\Pindyck_7e\ppts\aparna_ppts\aparna_ppts\ch11\fig11.18\11.18_07.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Rectangle 4"/>
          <p:cNvSpPr>
            <a:spLocks noChangeArrowheads="1"/>
          </p:cNvSpPr>
          <p:nvPr/>
        </p:nvSpPr>
        <p:spPr bwMode="auto">
          <a:xfrm>
            <a:off x="457199" y="1524000"/>
            <a:ext cx="4419601" cy="3352800"/>
          </a:xfrm>
          <a:prstGeom prst="rect">
            <a:avLst/>
          </a:prstGeom>
          <a:noFill/>
          <a:ln w="9525">
            <a:noFill/>
            <a:miter lim="800000"/>
            <a:headEnd/>
            <a:tailEnd/>
          </a:ln>
        </p:spPr>
        <p:txBody>
          <a:bodyPr/>
          <a:lstStyle/>
          <a:p>
            <a:pPr>
              <a:buNone/>
              <a:defRPr/>
            </a:pPr>
            <a:r>
              <a:rPr lang="en-US" sz="1600" dirty="0">
                <a:latin typeface="+mj-lt"/>
              </a:rPr>
              <a:t>If marginal costs are zero, and if consumers’ demands are not perfectly negatively correlated, mixed bundling is still more profitable than pure bundling.</a:t>
            </a:r>
          </a:p>
          <a:p>
            <a:pPr>
              <a:buNone/>
              <a:defRPr/>
            </a:pPr>
            <a:r>
              <a:rPr lang="en-US" sz="1000" dirty="0">
                <a:latin typeface="+mj-lt"/>
              </a:rPr>
              <a:t> </a:t>
            </a:r>
            <a:r>
              <a:rPr lang="en-US" sz="1600" dirty="0" smtClean="0">
                <a:latin typeface="+mj-lt"/>
              </a:rPr>
              <a:t>In </a:t>
            </a:r>
            <a:r>
              <a:rPr lang="en-US" sz="1600" dirty="0">
                <a:latin typeface="+mj-lt"/>
              </a:rPr>
              <a:t>this example, consumers </a:t>
            </a:r>
            <a:r>
              <a:rPr lang="en-US" sz="1600" i="1" dirty="0">
                <a:latin typeface="+mj-lt"/>
              </a:rPr>
              <a:t>B</a:t>
            </a:r>
            <a:r>
              <a:rPr lang="en-US" sz="1600" dirty="0">
                <a:latin typeface="+mj-lt"/>
              </a:rPr>
              <a:t> and </a:t>
            </a:r>
            <a:r>
              <a:rPr lang="en-US" sz="1600" i="1" dirty="0">
                <a:latin typeface="+mj-lt"/>
              </a:rPr>
              <a:t>C</a:t>
            </a:r>
            <a:r>
              <a:rPr lang="en-US" sz="1600" dirty="0">
                <a:latin typeface="+mj-lt"/>
              </a:rPr>
              <a:t> are willing to pay $20 more for the bundle than are consumers </a:t>
            </a:r>
            <a:r>
              <a:rPr lang="en-US" sz="1600" i="1" dirty="0">
                <a:latin typeface="+mj-lt"/>
              </a:rPr>
              <a:t>A</a:t>
            </a:r>
            <a:r>
              <a:rPr lang="en-US" sz="1600" dirty="0">
                <a:latin typeface="+mj-lt"/>
              </a:rPr>
              <a:t> and </a:t>
            </a:r>
            <a:r>
              <a:rPr lang="en-US" sz="1600" i="1" dirty="0">
                <a:latin typeface="+mj-lt"/>
              </a:rPr>
              <a:t>D</a:t>
            </a:r>
            <a:r>
              <a:rPr lang="en-US" sz="1600" dirty="0">
                <a:latin typeface="+mj-lt"/>
              </a:rPr>
              <a:t>. </a:t>
            </a:r>
          </a:p>
          <a:p>
            <a:pPr>
              <a:buNone/>
              <a:defRPr/>
            </a:pPr>
            <a:r>
              <a:rPr lang="en-US" sz="1600" dirty="0" smtClean="0">
                <a:latin typeface="+mj-lt"/>
              </a:rPr>
              <a:t>With </a:t>
            </a:r>
            <a:r>
              <a:rPr lang="en-US" sz="1600" dirty="0">
                <a:latin typeface="+mj-lt"/>
              </a:rPr>
              <a:t>pure bundling, the </a:t>
            </a:r>
            <a:r>
              <a:rPr lang="en-US" sz="1600" dirty="0" smtClean="0">
                <a:latin typeface="+mj-lt"/>
              </a:rPr>
              <a:t>price </a:t>
            </a:r>
            <a:r>
              <a:rPr lang="en-US" sz="1600" dirty="0">
                <a:latin typeface="+mj-lt"/>
              </a:rPr>
              <a:t>of the bundle is $100. With mixed bundling, the price of the bundle can be increased to $120 and consumers </a:t>
            </a:r>
            <a:r>
              <a:rPr lang="en-US" sz="1600" i="1" dirty="0">
                <a:latin typeface="+mj-lt"/>
              </a:rPr>
              <a:t>A</a:t>
            </a:r>
            <a:r>
              <a:rPr lang="en-US" sz="1600" dirty="0">
                <a:latin typeface="+mj-lt"/>
              </a:rPr>
              <a:t> and </a:t>
            </a:r>
            <a:r>
              <a:rPr lang="en-US" sz="1600" i="1" dirty="0">
                <a:latin typeface="+mj-lt"/>
              </a:rPr>
              <a:t>D</a:t>
            </a:r>
            <a:r>
              <a:rPr lang="en-US" sz="1600" dirty="0">
                <a:latin typeface="+mj-lt"/>
              </a:rPr>
              <a:t> can still be charged $90 for a single good.</a:t>
            </a:r>
          </a:p>
        </p:txBody>
      </p:sp>
      <p:pic>
        <p:nvPicPr>
          <p:cNvPr id="46" name="Picture 2" descr="C:\Documents and Settings\Kyle M. Thiel\Desktop\Pindyck_7e\ppts\aparna_ppts\aparna_ppts\ch11\fig11.18\11.18_01.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57800" y="990600"/>
            <a:ext cx="373380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2" name="Table 21"/>
          <p:cNvGraphicFramePr>
            <a:graphicFrameLocks noGrp="1"/>
          </p:cNvGraphicFramePr>
          <p:nvPr>
            <p:extLst>
              <p:ext uri="{D42A27DB-BD31-4B8C-83A1-F6EECF244321}">
                <p14:modId xmlns:p14="http://schemas.microsoft.com/office/powerpoint/2010/main" val="722806691"/>
              </p:ext>
            </p:extLst>
          </p:nvPr>
        </p:nvGraphicFramePr>
        <p:xfrm>
          <a:off x="762000" y="4800600"/>
          <a:ext cx="8026410" cy="1676310"/>
        </p:xfrm>
        <a:graphic>
          <a:graphicData uri="http://schemas.openxmlformats.org/drawingml/2006/table">
            <a:tbl>
              <a:tblPr firstRow="1" bandRow="1">
                <a:tableStyleId>{5C22544A-7EE6-4342-B048-85BDC9FD1C3A}</a:tableStyleId>
              </a:tblPr>
              <a:tblGrid>
                <a:gridCol w="1371600"/>
                <a:gridCol w="242712"/>
                <a:gridCol w="1600466"/>
                <a:gridCol w="1671618"/>
                <a:gridCol w="1570007"/>
                <a:gridCol w="1570007"/>
              </a:tblGrid>
              <a:tr h="250746">
                <a:tc>
                  <a:txBody>
                    <a:bodyPr/>
                    <a:lstStyle/>
                    <a:p>
                      <a:pPr algn="ctr"/>
                      <a:r>
                        <a:rPr lang="en-US" sz="1600" dirty="0" smtClean="0"/>
                        <a:t>TABLE 11.5</a:t>
                      </a:r>
                      <a:endParaRPr lang="en-US" sz="16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 MIXED BUNDLING</a:t>
                      </a:r>
                      <a:r>
                        <a:rPr lang="en-US" sz="1600" baseline="0" dirty="0" smtClean="0"/>
                        <a:t> WITH ZERO MARGINAL COSTS</a:t>
                      </a:r>
                      <a:endParaRPr lang="en-US" sz="16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232666">
                <a:tc gridSpan="2">
                  <a:txBody>
                    <a:bodyPr/>
                    <a:lstStyle/>
                    <a:p>
                      <a:pPr algn="ctr"/>
                      <a:endParaRPr lang="en-US" sz="16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1</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2</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P</a:t>
                      </a:r>
                      <a:r>
                        <a:rPr lang="en-US" sz="1600" b="1" baseline="-25000" dirty="0" smtClean="0">
                          <a:latin typeface="+mn-lt"/>
                        </a:rPr>
                        <a:t>3</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baseline="0" dirty="0" smtClean="0">
                          <a:latin typeface="+mn-lt"/>
                        </a:rPr>
                        <a:t>PROFIT</a:t>
                      </a: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26004">
                <a:tc gridSpan="2">
                  <a:txBody>
                    <a:bodyPr/>
                    <a:lstStyle/>
                    <a:p>
                      <a:pPr algn="l"/>
                      <a:r>
                        <a:rPr lang="en-US" sz="1600" dirty="0" smtClean="0"/>
                        <a:t>Sold</a:t>
                      </a:r>
                      <a:r>
                        <a:rPr lang="en-US" sz="1600" baseline="0" dirty="0" smtClean="0"/>
                        <a:t> separately</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600" dirty="0" smtClean="0"/>
                        <a:t>$80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$80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$320</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0">
                <a:tc gridSpan="2">
                  <a:txBody>
                    <a:bodyPr/>
                    <a:lstStyle/>
                    <a:p>
                      <a:pPr algn="l"/>
                      <a:r>
                        <a:rPr lang="en-US" sz="1600" dirty="0" smtClean="0"/>
                        <a:t>Pure</a:t>
                      </a:r>
                      <a:r>
                        <a:rPr lang="en-US" sz="1600" baseline="0" dirty="0" smtClean="0"/>
                        <a:t> bundling</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i="0" u="none" strike="noStrike" kern="1200" baseline="0" dirty="0" smtClean="0">
                          <a:solidFill>
                            <a:schemeClr val="dk1"/>
                          </a:solidFill>
                          <a:latin typeface="+mn-lt"/>
                          <a:ea typeface="+mn-ea"/>
                          <a:cs typeface="+mn-cs"/>
                        </a:rPr>
                        <a:t>—</a:t>
                      </a: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$100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$400</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41280">
                <a:tc gridSpan="2">
                  <a:txBody>
                    <a:bodyPr/>
                    <a:lstStyle/>
                    <a:p>
                      <a:pPr algn="l"/>
                      <a:r>
                        <a:rPr lang="en-US" sz="1600" dirty="0" smtClean="0"/>
                        <a:t>Mixed bundling</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$90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$90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$120</a:t>
                      </a: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$420</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965968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5">
                                            <p:txEl>
                                              <p:pRg st="0" end="0"/>
                                            </p:txEl>
                                          </p:spTgt>
                                        </p:tgtEl>
                                        <p:attrNameLst>
                                          <p:attrName>style.visibility</p:attrName>
                                        </p:attrNameLst>
                                      </p:cBhvr>
                                      <p:to>
                                        <p:strVal val="visible"/>
                                      </p:to>
                                    </p:set>
                                    <p:animEffect transition="in" filter="wipe(left)">
                                      <p:cBhvr>
                                        <p:cTn id="15" dur="500"/>
                                        <p:tgtEl>
                                          <p:spTgt spid="4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par>
                                <p:cTn id="21" presetID="22" presetClass="entr" presetSubtype="8"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childTnLst>
                          </p:cTn>
                        </p:par>
                        <p:par>
                          <p:cTn id="24" fill="hold">
                            <p:stCondLst>
                              <p:cond delay="500"/>
                            </p:stCondLst>
                            <p:childTnLst>
                              <p:par>
                                <p:cTn id="25" presetID="22" presetClass="entr" presetSubtype="8" fill="hold" nodeType="after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wipe(left)">
                                      <p:cBhvr>
                                        <p:cTn id="27" dur="500"/>
                                        <p:tgtEl>
                                          <p:spTgt spid="46"/>
                                        </p:tgtEl>
                                      </p:cBhvr>
                                    </p:animEffect>
                                  </p:childTnLst>
                                </p:cTn>
                              </p:par>
                            </p:childTnLst>
                          </p:cTn>
                        </p:par>
                        <p:par>
                          <p:cTn id="28" fill="hold">
                            <p:stCondLst>
                              <p:cond delay="1000"/>
                            </p:stCondLst>
                            <p:childTnLst>
                              <p:par>
                                <p:cTn id="29" presetID="22" presetClass="entr" presetSubtype="8"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wipe(left)">
                                      <p:cBhvr>
                                        <p:cTn id="31" dur="1000"/>
                                        <p:tgtEl>
                                          <p:spTgt spid="27"/>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wipe(left)">
                                      <p:cBhvr>
                                        <p:cTn id="35" dur="1000"/>
                                        <p:tgtEl>
                                          <p:spTgt spid="28"/>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1000"/>
                                        <p:tgtEl>
                                          <p:spTgt spid="32"/>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left)">
                                      <p:cBhvr>
                                        <p:cTn id="43" dur="1000"/>
                                        <p:tgtEl>
                                          <p:spTgt spid="33"/>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1000"/>
                                        <p:tgtEl>
                                          <p:spTgt spid="34"/>
                                        </p:tgtEl>
                                      </p:cBhvr>
                                    </p:animEffect>
                                  </p:childTnLst>
                                </p:cTn>
                              </p:par>
                            </p:childTnLst>
                          </p:cTn>
                        </p:par>
                        <p:par>
                          <p:cTn id="48" fill="hold">
                            <p:stCondLst>
                              <p:cond delay="6000"/>
                            </p:stCondLst>
                            <p:childTnLst>
                              <p:par>
                                <p:cTn id="49" presetID="22" presetClass="entr" presetSubtype="8" fill="hold"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1000"/>
                                        <p:tgtEl>
                                          <p:spTgt spid="35"/>
                                        </p:tgtEl>
                                      </p:cBhvr>
                                    </p:animEffect>
                                  </p:childTnLst>
                                </p:cTn>
                              </p:par>
                            </p:childTnLst>
                          </p:cTn>
                        </p:par>
                        <p:par>
                          <p:cTn id="52" fill="hold">
                            <p:stCondLst>
                              <p:cond delay="7000"/>
                            </p:stCondLst>
                            <p:childTnLst>
                              <p:par>
                                <p:cTn id="53" presetID="22" presetClass="entr" presetSubtype="8" fill="hold" nodeType="afterEffect">
                                  <p:stCondLst>
                                    <p:cond delay="0"/>
                                  </p:stCondLst>
                                  <p:childTnLst>
                                    <p:set>
                                      <p:cBhvr>
                                        <p:cTn id="54" dur="1" fill="hold">
                                          <p:stCondLst>
                                            <p:cond delay="0"/>
                                          </p:stCondLst>
                                        </p:cTn>
                                        <p:tgtEl>
                                          <p:spTgt spid="45">
                                            <p:txEl>
                                              <p:pRg st="1" end="1"/>
                                            </p:txEl>
                                          </p:spTgt>
                                        </p:tgtEl>
                                        <p:attrNameLst>
                                          <p:attrName>style.visibility</p:attrName>
                                        </p:attrNameLst>
                                      </p:cBhvr>
                                      <p:to>
                                        <p:strVal val="visible"/>
                                      </p:to>
                                    </p:set>
                                    <p:animEffect transition="in" filter="wipe(left)">
                                      <p:cBhvr>
                                        <p:cTn id="55" dur="500"/>
                                        <p:tgtEl>
                                          <p:spTgt spid="45">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45">
                                            <p:txEl>
                                              <p:pRg st="2" end="2"/>
                                            </p:txEl>
                                          </p:spTgt>
                                        </p:tgtEl>
                                        <p:attrNameLst>
                                          <p:attrName>style.visibility</p:attrName>
                                        </p:attrNameLst>
                                      </p:cBhvr>
                                      <p:to>
                                        <p:strVal val="visible"/>
                                      </p:to>
                                    </p:set>
                                    <p:animEffect transition="in" filter="wipe(left)">
                                      <p:cBhvr>
                                        <p:cTn id="60" dur="500"/>
                                        <p:tgtEl>
                                          <p:spTgt spid="45">
                                            <p:txEl>
                                              <p:pRg st="2" end="2"/>
                                            </p:txEl>
                                          </p:spTgt>
                                        </p:tgtEl>
                                      </p:cBhvr>
                                    </p:animEffect>
                                  </p:childTnLst>
                                </p:cTn>
                              </p:par>
                            </p:childTnLst>
                          </p:cTn>
                        </p:par>
                        <p:par>
                          <p:cTn id="61" fill="hold">
                            <p:stCondLst>
                              <p:cond delay="500"/>
                            </p:stCondLst>
                            <p:childTnLst>
                              <p:par>
                                <p:cTn id="62" presetID="22" presetClass="entr" presetSubtype="2"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wipe(right)">
                                      <p:cBhvr>
                                        <p:cTn id="64" dur="500"/>
                                        <p:tgtEl>
                                          <p:spTgt spid="9"/>
                                        </p:tgtEl>
                                      </p:cBhvr>
                                    </p:animEffect>
                                  </p:childTnLst>
                                </p:cTn>
                              </p:par>
                            </p:childTnLst>
                          </p:cTn>
                        </p:par>
                        <p:par>
                          <p:cTn id="65" fill="hold">
                            <p:stCondLst>
                              <p:cond delay="1000"/>
                            </p:stCondLst>
                            <p:childTnLst>
                              <p:par>
                                <p:cTn id="66" presetID="22" presetClass="entr" presetSubtype="1" fill="hold"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wipe(up)">
                                      <p:cBhvr>
                                        <p:cTn id="68"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7" name="Rectangle 4"/>
          <p:cNvSpPr>
            <a:spLocks noChangeArrowheads="1"/>
          </p:cNvSpPr>
          <p:nvPr/>
        </p:nvSpPr>
        <p:spPr bwMode="auto">
          <a:xfrm>
            <a:off x="457200" y="1176338"/>
            <a:ext cx="3524250" cy="250031"/>
          </a:xfrm>
          <a:prstGeom prst="rect">
            <a:avLst/>
          </a:prstGeom>
          <a:noFill/>
          <a:ln w="9525">
            <a:noFill/>
            <a:miter lim="800000"/>
            <a:headEnd/>
            <a:tailEnd/>
          </a:ln>
        </p:spPr>
        <p:txBody>
          <a:bodyPr lIns="45720" rIns="45720" anchor="ctr"/>
          <a:lstStyle/>
          <a:p>
            <a:pPr>
              <a:spcBef>
                <a:spcPct val="20000"/>
              </a:spcBef>
              <a:buNone/>
            </a:pPr>
            <a:r>
              <a:rPr lang="en-US" sz="1600" b="1" dirty="0" smtClean="0">
                <a:latin typeface="Arial" charset="0"/>
              </a:rPr>
              <a:t>MIXED BUNDLING IN PRACTICE</a:t>
            </a:r>
            <a:endParaRPr lang="en-US" sz="1600" b="1" dirty="0">
              <a:latin typeface="Arial" charset="0"/>
            </a:endParaRPr>
          </a:p>
        </p:txBody>
      </p:sp>
      <p:sp>
        <p:nvSpPr>
          <p:cNvPr id="8" name="Rectangle 9"/>
          <p:cNvSpPr>
            <a:spLocks noChangeArrowheads="1"/>
          </p:cNvSpPr>
          <p:nvPr/>
        </p:nvSpPr>
        <p:spPr bwMode="auto">
          <a:xfrm>
            <a:off x="457200" y="8382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11.19</a:t>
            </a:r>
            <a:endParaRPr lang="en-US" sz="1600" b="1" dirty="0">
              <a:solidFill>
                <a:schemeClr val="bg1">
                  <a:lumMod val="65000"/>
                </a:schemeClr>
              </a:solidFill>
              <a:latin typeface="Arial" charset="0"/>
            </a:endParaRPr>
          </a:p>
        </p:txBody>
      </p:sp>
      <p:grpSp>
        <p:nvGrpSpPr>
          <p:cNvPr id="9" name="Group 8"/>
          <p:cNvGrpSpPr>
            <a:grpSpLocks/>
          </p:cNvGrpSpPr>
          <p:nvPr/>
        </p:nvGrpSpPr>
        <p:grpSpPr bwMode="auto">
          <a:xfrm>
            <a:off x="457198" y="6206728"/>
            <a:ext cx="3743327" cy="117872"/>
            <a:chOff x="457199" y="5791200"/>
            <a:chExt cx="3193257" cy="152400"/>
          </a:xfrm>
        </p:grpSpPr>
        <p:cxnSp>
          <p:nvCxnSpPr>
            <p:cNvPr id="1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1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grpSp>
        <p:nvGrpSpPr>
          <p:cNvPr id="13" name="Group 12"/>
          <p:cNvGrpSpPr>
            <a:grpSpLocks/>
          </p:cNvGrpSpPr>
          <p:nvPr/>
        </p:nvGrpSpPr>
        <p:grpSpPr bwMode="auto">
          <a:xfrm>
            <a:off x="4133850" y="838200"/>
            <a:ext cx="133350" cy="5429305"/>
            <a:chOff x="3574256" y="2209800"/>
            <a:chExt cx="152400" cy="4114800"/>
          </a:xfrm>
        </p:grpSpPr>
        <p:cxnSp>
          <p:nvCxnSpPr>
            <p:cNvPr id="1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6" name="Group 15"/>
          <p:cNvGrpSpPr>
            <a:grpSpLocks/>
          </p:cNvGrpSpPr>
          <p:nvPr/>
        </p:nvGrpSpPr>
        <p:grpSpPr bwMode="auto">
          <a:xfrm>
            <a:off x="4200526" y="4962525"/>
            <a:ext cx="4648200" cy="171450"/>
            <a:chOff x="3657600" y="1678781"/>
            <a:chExt cx="4800600" cy="152400"/>
          </a:xfrm>
        </p:grpSpPr>
        <p:cxnSp>
          <p:nvCxnSpPr>
            <p:cNvPr id="1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sp>
        <p:nvSpPr>
          <p:cNvPr id="22" name="Rectangle 4"/>
          <p:cNvSpPr>
            <a:spLocks noChangeArrowheads="1"/>
          </p:cNvSpPr>
          <p:nvPr/>
        </p:nvSpPr>
        <p:spPr bwMode="auto">
          <a:xfrm>
            <a:off x="457200" y="1426369"/>
            <a:ext cx="3676650" cy="4441031"/>
          </a:xfrm>
          <a:prstGeom prst="rect">
            <a:avLst/>
          </a:prstGeom>
          <a:noFill/>
          <a:ln w="9525">
            <a:noFill/>
            <a:miter lim="800000"/>
            <a:headEnd/>
            <a:tailEnd/>
          </a:ln>
        </p:spPr>
        <p:txBody>
          <a:bodyPr/>
          <a:lstStyle/>
          <a:p>
            <a:pPr>
              <a:buNone/>
              <a:defRPr/>
            </a:pPr>
            <a:r>
              <a:rPr lang="en-US" sz="1600" dirty="0">
                <a:latin typeface="+mj-lt"/>
              </a:rPr>
              <a:t>The dots in this figure are estimates of reservation prices for a representative sample of consumers. </a:t>
            </a:r>
          </a:p>
          <a:p>
            <a:pPr>
              <a:buNone/>
              <a:defRPr/>
            </a:pPr>
            <a:endParaRPr lang="en-US" sz="1000" dirty="0">
              <a:latin typeface="+mj-lt"/>
            </a:endParaRPr>
          </a:p>
          <a:p>
            <a:pPr>
              <a:buNone/>
              <a:defRPr/>
            </a:pPr>
            <a:r>
              <a:rPr lang="en-US" sz="1600" dirty="0">
                <a:latin typeface="+mj-lt"/>
              </a:rPr>
              <a:t>A company could first choose a price for the bundle, </a:t>
            </a:r>
            <a:r>
              <a:rPr lang="en-US" sz="1600" i="1" dirty="0">
                <a:latin typeface="+mj-lt"/>
              </a:rPr>
              <a:t>P</a:t>
            </a:r>
            <a:r>
              <a:rPr lang="en-US" sz="1600" i="1" baseline="-25000" dirty="0">
                <a:latin typeface="+mj-lt"/>
              </a:rPr>
              <a:t>B</a:t>
            </a:r>
            <a:r>
              <a:rPr lang="en-US" sz="1600" dirty="0">
                <a:latin typeface="+mj-lt"/>
              </a:rPr>
              <a:t>, such that a diagonal line connecting these prices passes roughly midway through the dots. </a:t>
            </a:r>
          </a:p>
          <a:p>
            <a:pPr>
              <a:buNone/>
              <a:defRPr/>
            </a:pPr>
            <a:r>
              <a:rPr lang="en-US" sz="1600" dirty="0">
                <a:latin typeface="+mj-lt"/>
              </a:rPr>
              <a:t>The company could then try individual prices </a:t>
            </a:r>
            <a:r>
              <a:rPr lang="en-US" sz="1600" i="1" dirty="0">
                <a:latin typeface="+mj-lt"/>
              </a:rPr>
              <a:t>P</a:t>
            </a:r>
            <a:r>
              <a:rPr lang="en-US" sz="1600" baseline="-25000" dirty="0">
                <a:latin typeface="+mj-lt"/>
              </a:rPr>
              <a:t>1</a:t>
            </a:r>
            <a:r>
              <a:rPr lang="en-US" sz="1600" dirty="0">
                <a:latin typeface="+mj-lt"/>
              </a:rPr>
              <a:t> and </a:t>
            </a:r>
            <a:r>
              <a:rPr lang="en-US" sz="1600" i="1" dirty="0">
                <a:latin typeface="+mj-lt"/>
              </a:rPr>
              <a:t>P</a:t>
            </a:r>
            <a:r>
              <a:rPr lang="en-US" sz="1600" baseline="-25000" dirty="0">
                <a:latin typeface="+mj-lt"/>
              </a:rPr>
              <a:t>2</a:t>
            </a:r>
            <a:r>
              <a:rPr lang="en-US" sz="1600" dirty="0">
                <a:latin typeface="+mj-lt"/>
              </a:rPr>
              <a:t>. </a:t>
            </a:r>
          </a:p>
          <a:p>
            <a:pPr>
              <a:buNone/>
              <a:defRPr/>
            </a:pPr>
            <a:endParaRPr lang="en-US" sz="1000" dirty="0">
              <a:latin typeface="+mj-lt"/>
            </a:endParaRPr>
          </a:p>
          <a:p>
            <a:pPr>
              <a:buNone/>
              <a:defRPr/>
            </a:pPr>
            <a:r>
              <a:rPr lang="en-US" sz="1600" dirty="0">
                <a:latin typeface="+mj-lt"/>
              </a:rPr>
              <a:t>Given</a:t>
            </a:r>
            <a:r>
              <a:rPr lang="en-US" sz="1600" i="1" dirty="0">
                <a:latin typeface="+mj-lt"/>
              </a:rPr>
              <a:t> P</a:t>
            </a:r>
            <a:r>
              <a:rPr lang="en-US" sz="1600" baseline="-25000" dirty="0">
                <a:latin typeface="+mj-lt"/>
              </a:rPr>
              <a:t>1</a:t>
            </a:r>
            <a:r>
              <a:rPr lang="en-US" sz="1600" dirty="0">
                <a:latin typeface="+mj-lt"/>
              </a:rPr>
              <a:t>, </a:t>
            </a:r>
            <a:r>
              <a:rPr lang="en-US" sz="1600" i="1" dirty="0">
                <a:latin typeface="+mj-lt"/>
              </a:rPr>
              <a:t>P</a:t>
            </a:r>
            <a:r>
              <a:rPr lang="en-US" sz="1600" baseline="-25000" dirty="0">
                <a:latin typeface="+mj-lt"/>
              </a:rPr>
              <a:t>2</a:t>
            </a:r>
            <a:r>
              <a:rPr lang="en-US" sz="1600" dirty="0">
                <a:latin typeface="+mj-lt"/>
              </a:rPr>
              <a:t>, and </a:t>
            </a:r>
            <a:r>
              <a:rPr lang="en-US" sz="1600" i="1" dirty="0">
                <a:latin typeface="+mj-lt"/>
              </a:rPr>
              <a:t>P</a:t>
            </a:r>
            <a:r>
              <a:rPr lang="en-US" sz="1600" i="1" baseline="-25000" dirty="0">
                <a:latin typeface="+mj-lt"/>
              </a:rPr>
              <a:t>B</a:t>
            </a:r>
            <a:r>
              <a:rPr lang="en-US" sz="1600" dirty="0">
                <a:latin typeface="+mj-lt"/>
              </a:rPr>
              <a:t>, profits can be calculated for this sample of consumers. Managers can then raise or lower </a:t>
            </a:r>
            <a:r>
              <a:rPr lang="en-US" sz="1600" i="1" dirty="0">
                <a:latin typeface="+mj-lt"/>
              </a:rPr>
              <a:t>P</a:t>
            </a:r>
            <a:r>
              <a:rPr lang="en-US" sz="1600" baseline="-25000" dirty="0">
                <a:latin typeface="+mj-lt"/>
              </a:rPr>
              <a:t>1</a:t>
            </a:r>
            <a:r>
              <a:rPr lang="en-US" sz="1600" dirty="0">
                <a:latin typeface="+mj-lt"/>
              </a:rPr>
              <a:t>, </a:t>
            </a:r>
            <a:r>
              <a:rPr lang="en-US" sz="1600" i="1" dirty="0">
                <a:latin typeface="+mj-lt"/>
              </a:rPr>
              <a:t>P</a:t>
            </a:r>
            <a:r>
              <a:rPr lang="en-US" sz="1600" baseline="-25000" dirty="0">
                <a:latin typeface="+mj-lt"/>
              </a:rPr>
              <a:t>2</a:t>
            </a:r>
            <a:r>
              <a:rPr lang="en-US" sz="1600" dirty="0">
                <a:latin typeface="+mj-lt"/>
              </a:rPr>
              <a:t>, and </a:t>
            </a:r>
            <a:r>
              <a:rPr lang="en-US" sz="1600" i="1" dirty="0">
                <a:latin typeface="+mj-lt"/>
              </a:rPr>
              <a:t>P</a:t>
            </a:r>
            <a:r>
              <a:rPr lang="en-US" sz="1600" i="1" baseline="-25000" dirty="0">
                <a:latin typeface="+mj-lt"/>
              </a:rPr>
              <a:t>B</a:t>
            </a:r>
            <a:r>
              <a:rPr lang="en-US" sz="1600" dirty="0">
                <a:latin typeface="+mj-lt"/>
              </a:rPr>
              <a:t> and see whether the new pricing leads to higher profits. This procedure is repeated until total profit is roughly maximized.</a:t>
            </a:r>
          </a:p>
        </p:txBody>
      </p:sp>
      <p:pic>
        <p:nvPicPr>
          <p:cNvPr id="23" name="Picture 2" descr="C:\Documents and Settings\Kyle M. Thiel\Desktop\Pindyck_7e\ppts\aparna_ppts\aparna_ppts\ch11\fig11.19\11.19_0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3" descr="C:\Documents and Settings\Kyle M. Thiel\Desktop\Pindyck_7e\ppts\aparna_ppts\aparna_ppts\ch11\fig11.19\11.19_0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4" descr="C:\Documents and Settings\Kyle M. Thiel\Desktop\Pindyck_7e\ppts\aparna_ppts\aparna_ppts\ch11\fig11.19\11.19_03.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5" descr="C:\Documents and Settings\Kyle M. Thiel\Desktop\Pindyck_7e\ppts\aparna_ppts\aparna_ppts\ch11\fig11.19\11.19_04.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6" descr="C:\Documents and Settings\Kyle M. Thiel\Desktop\Pindyck_7e\ppts\aparna_ppts\aparna_ppts\ch11\fig11.19\11.19_05.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7" descr="C:\Documents and Settings\Kyle M. Thiel\Desktop\Pindyck_7e\ppts\aparna_ppts\aparna_ppts\ch11\fig11.19\11.19_06.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8" descr="C:\Documents and Settings\Kyle M. Thiel\Desktop\Pindyck_7e\ppts\aparna_ppts\aparna_ppts\ch11\fig11.19\11.19_07.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9" descr="C:\Documents and Settings\Kyle M. Thiel\Desktop\Pindyck_7e\ppts\aparna_ppts\aparna_ppts\ch11\fig11.19\11.19_08.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10" descr="C:\Documents and Settings\Kyle M. Thiel\Desktop\Pindyck_7e\ppts\aparna_ppts\aparna_ppts\ch11\fig11.19\11.19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191000" y="838200"/>
            <a:ext cx="480060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90"/>
          <p:cNvSpPr txBox="1">
            <a:spLocks noChangeArrowheads="1"/>
          </p:cNvSpPr>
          <p:nvPr/>
        </p:nvSpPr>
        <p:spPr>
          <a:xfrm>
            <a:off x="438150" y="260091"/>
            <a:ext cx="6705600" cy="427038"/>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solidFill>
                  <a:srgbClr val="950057"/>
                </a:solidFill>
              </a:rPr>
              <a:t>Bundling in Practice</a:t>
            </a:r>
            <a:endParaRPr lang="en-US" sz="2000" b="1" kern="0" dirty="0">
              <a:solidFill>
                <a:srgbClr val="950057"/>
              </a:solidFill>
            </a:endParaRPr>
          </a:p>
        </p:txBody>
      </p:sp>
    </p:spTree>
    <p:extLst>
      <p:ext uri="{BB962C8B-B14F-4D97-AF65-F5344CB8AC3E}">
        <p14:creationId xmlns:p14="http://schemas.microsoft.com/office/powerpoint/2010/main" val="24072408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xEl>
                                              <p:pRg st="0" end="0"/>
                                            </p:txEl>
                                          </p:spTgt>
                                        </p:tgtEl>
                                        <p:attrNameLst>
                                          <p:attrName>style.visibility</p:attrName>
                                        </p:attrNameLst>
                                      </p:cBhvr>
                                      <p:to>
                                        <p:strVal val="visible"/>
                                      </p:to>
                                    </p:set>
                                    <p:animEffect transition="in" filter="wipe(left)">
                                      <p:cBhvr>
                                        <p:cTn id="7" dur="500"/>
                                        <p:tgtEl>
                                          <p:spTgt spid="2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par>
                                <p:cTn id="20" presetID="22" presetClass="entr" presetSubtype="8"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500"/>
                                        <p:tgtEl>
                                          <p:spTgt spid="23"/>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750"/>
                                        <p:tgtEl>
                                          <p:spTgt spid="24"/>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22">
                                            <p:txEl>
                                              <p:pRg st="0" end="0"/>
                                            </p:txEl>
                                          </p:spTgt>
                                        </p:tgtEl>
                                        <p:attrNameLst>
                                          <p:attrName>style.visibility</p:attrName>
                                        </p:attrNameLst>
                                      </p:cBhvr>
                                      <p:to>
                                        <p:strVal val="visible"/>
                                      </p:to>
                                    </p:set>
                                    <p:animEffect transition="in" filter="wipe(left)">
                                      <p:cBhvr>
                                        <p:cTn id="34" dur="500"/>
                                        <p:tgtEl>
                                          <p:spTgt spid="22">
                                            <p:txEl>
                                              <p:pRg st="0" end="0"/>
                                            </p:txEl>
                                          </p:spTgt>
                                        </p:tgtEl>
                                      </p:cBhvr>
                                    </p:animEffect>
                                  </p:childTnLst>
                                </p:cTn>
                              </p:par>
                            </p:childTnLst>
                          </p:cTn>
                        </p:par>
                        <p:par>
                          <p:cTn id="35" fill="hold">
                            <p:stCondLst>
                              <p:cond delay="375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750"/>
                                        <p:tgtEl>
                                          <p:spTgt spid="25"/>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22">
                                            <p:txEl>
                                              <p:pRg st="2" end="2"/>
                                            </p:txEl>
                                          </p:spTgt>
                                        </p:tgtEl>
                                        <p:attrNameLst>
                                          <p:attrName>style.visibility</p:attrName>
                                        </p:attrNameLst>
                                      </p:cBhvr>
                                      <p:to>
                                        <p:strVal val="visible"/>
                                      </p:to>
                                    </p:set>
                                    <p:animEffect transition="in" filter="wipe(left)">
                                      <p:cBhvr>
                                        <p:cTn id="42" dur="500"/>
                                        <p:tgtEl>
                                          <p:spTgt spid="22">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750"/>
                                        <p:tgtEl>
                                          <p:spTgt spid="26"/>
                                        </p:tgtEl>
                                      </p:cBhvr>
                                    </p:animEffect>
                                  </p:childTnLst>
                                </p:cTn>
                              </p:par>
                            </p:childTnLst>
                          </p:cTn>
                        </p:par>
                        <p:par>
                          <p:cTn id="48" fill="hold">
                            <p:stCondLst>
                              <p:cond delay="750"/>
                            </p:stCondLst>
                            <p:childTnLst>
                              <p:par>
                                <p:cTn id="49" presetID="22" presetClass="entr" presetSubtype="8" fill="hold"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750"/>
                                        <p:tgtEl>
                                          <p:spTgt spid="29"/>
                                        </p:tgtEl>
                                      </p:cBhvr>
                                    </p:animEffect>
                                  </p:childTnLst>
                                </p:cTn>
                              </p:par>
                            </p:childTnLst>
                          </p:cTn>
                        </p:par>
                        <p:par>
                          <p:cTn id="52" fill="hold">
                            <p:stCondLst>
                              <p:cond delay="1500"/>
                            </p:stCondLst>
                            <p:childTnLst>
                              <p:par>
                                <p:cTn id="53" presetID="22" presetClass="entr" presetSubtype="8" fill="hold" nodeType="afterEffect">
                                  <p:stCondLst>
                                    <p:cond delay="0"/>
                                  </p:stCondLst>
                                  <p:childTnLst>
                                    <p:set>
                                      <p:cBhvr>
                                        <p:cTn id="54" dur="1" fill="hold">
                                          <p:stCondLst>
                                            <p:cond delay="0"/>
                                          </p:stCondLst>
                                        </p:cTn>
                                        <p:tgtEl>
                                          <p:spTgt spid="22">
                                            <p:txEl>
                                              <p:pRg st="3" end="3"/>
                                            </p:txEl>
                                          </p:spTgt>
                                        </p:tgtEl>
                                        <p:attrNameLst>
                                          <p:attrName>style.visibility</p:attrName>
                                        </p:attrNameLst>
                                      </p:cBhvr>
                                      <p:to>
                                        <p:strVal val="visible"/>
                                      </p:to>
                                    </p:set>
                                    <p:animEffect transition="in" filter="wipe(left)">
                                      <p:cBhvr>
                                        <p:cTn id="55" dur="500"/>
                                        <p:tgtEl>
                                          <p:spTgt spid="22">
                                            <p:txEl>
                                              <p:pRg st="3" end="3"/>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wipe(left)">
                                      <p:cBhvr>
                                        <p:cTn id="60" dur="1000"/>
                                        <p:tgtEl>
                                          <p:spTgt spid="30"/>
                                        </p:tgtEl>
                                      </p:cBhvr>
                                    </p:animEffect>
                                  </p:childTnLst>
                                </p:cTn>
                              </p:par>
                            </p:childTnLst>
                          </p:cTn>
                        </p:par>
                        <p:par>
                          <p:cTn id="61" fill="hold">
                            <p:stCondLst>
                              <p:cond delay="1000"/>
                            </p:stCondLst>
                            <p:childTnLst>
                              <p:par>
                                <p:cTn id="62" presetID="22" presetClass="entr" presetSubtype="8" fill="hold"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wipe(left)">
                                      <p:cBhvr>
                                        <p:cTn id="64" dur="750"/>
                                        <p:tgtEl>
                                          <p:spTgt spid="31"/>
                                        </p:tgtEl>
                                      </p:cBhvr>
                                    </p:animEffect>
                                  </p:childTnLst>
                                </p:cTn>
                              </p:par>
                            </p:childTnLst>
                          </p:cTn>
                        </p:par>
                        <p:par>
                          <p:cTn id="65" fill="hold">
                            <p:stCondLst>
                              <p:cond delay="1750"/>
                            </p:stCondLst>
                            <p:childTnLst>
                              <p:par>
                                <p:cTn id="66" presetID="22" presetClass="entr" presetSubtype="8" fill="hold"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750"/>
                                        <p:tgtEl>
                                          <p:spTgt spid="36"/>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wipe(left)">
                                      <p:cBhvr>
                                        <p:cTn id="72" dur="750"/>
                                        <p:tgtEl>
                                          <p:spTgt spid="37"/>
                                        </p:tgtEl>
                                      </p:cBhvr>
                                    </p:animEffect>
                                  </p:childTnLst>
                                </p:cTn>
                              </p:par>
                            </p:childTnLst>
                          </p:cTn>
                        </p:par>
                        <p:par>
                          <p:cTn id="73" fill="hold">
                            <p:stCondLst>
                              <p:cond delay="3250"/>
                            </p:stCondLst>
                            <p:childTnLst>
                              <p:par>
                                <p:cTn id="74" presetID="22" presetClass="entr" presetSubtype="8" fill="hold" nodeType="afterEffect">
                                  <p:stCondLst>
                                    <p:cond delay="0"/>
                                  </p:stCondLst>
                                  <p:childTnLst>
                                    <p:set>
                                      <p:cBhvr>
                                        <p:cTn id="75" dur="1" fill="hold">
                                          <p:stCondLst>
                                            <p:cond delay="0"/>
                                          </p:stCondLst>
                                        </p:cTn>
                                        <p:tgtEl>
                                          <p:spTgt spid="22">
                                            <p:txEl>
                                              <p:pRg st="5" end="5"/>
                                            </p:txEl>
                                          </p:spTgt>
                                        </p:tgtEl>
                                        <p:attrNameLst>
                                          <p:attrName>style.visibility</p:attrName>
                                        </p:attrNameLst>
                                      </p:cBhvr>
                                      <p:to>
                                        <p:strVal val="visible"/>
                                      </p:to>
                                    </p:set>
                                    <p:animEffect transition="in" filter="wipe(left)">
                                      <p:cBhvr>
                                        <p:cTn id="76" dur="500"/>
                                        <p:tgtEl>
                                          <p:spTgt spid="22">
                                            <p:txEl>
                                              <p:pRg st="5" end="5"/>
                                            </p:txEl>
                                          </p:spTgt>
                                        </p:tgtEl>
                                      </p:cBhvr>
                                    </p:animEffect>
                                  </p:childTnLst>
                                </p:cTn>
                              </p:par>
                            </p:childTnLst>
                          </p:cTn>
                        </p:par>
                        <p:par>
                          <p:cTn id="77" fill="hold">
                            <p:stCondLst>
                              <p:cond delay="3750"/>
                            </p:stCondLst>
                            <p:childTnLst>
                              <p:par>
                                <p:cTn id="78" presetID="22" presetClass="entr" presetSubtype="2" fill="hold"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wipe(right)">
                                      <p:cBhvr>
                                        <p:cTn id="8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11.5</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9906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COMPLETE DINNER </a:t>
            </a:r>
            <a:r>
              <a:rPr lang="en-US" sz="2000" b="1" dirty="0">
                <a:solidFill>
                  <a:srgbClr val="007CB2"/>
                </a:solidFill>
                <a:latin typeface="Arial" charset="0"/>
              </a:rPr>
              <a:t>VERSUS </a:t>
            </a:r>
            <a:r>
              <a:rPr lang="en-US" sz="2000" b="1" dirty="0" smtClean="0">
                <a:solidFill>
                  <a:srgbClr val="007CB2"/>
                </a:solidFill>
                <a:latin typeface="Arial" charset="0"/>
              </a:rPr>
              <a:t>À LA CARTE: A RESTAURANT PRICING PROBLEM</a:t>
            </a:r>
            <a:endParaRPr lang="en-US" sz="2000" b="1" dirty="0">
              <a:solidFill>
                <a:srgbClr val="007CB2"/>
              </a:solidFill>
              <a:latin typeface="Arial" charset="0"/>
            </a:endParaRPr>
          </a:p>
        </p:txBody>
      </p:sp>
      <p:sp>
        <p:nvSpPr>
          <p:cNvPr id="9" name="Rectangle 93"/>
          <p:cNvSpPr>
            <a:spLocks noChangeArrowheads="1"/>
          </p:cNvSpPr>
          <p:nvPr/>
        </p:nvSpPr>
        <p:spPr bwMode="auto">
          <a:xfrm>
            <a:off x="457200" y="1143000"/>
            <a:ext cx="84709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0" lvl="1" eaLnBrk="1" hangingPunct="1">
              <a:buNone/>
            </a:pPr>
            <a:r>
              <a:rPr lang="en-US" sz="2000" dirty="0">
                <a:latin typeface="Arial" charset="0"/>
              </a:rPr>
              <a:t>For a restaurant, mixed bundling means </a:t>
            </a:r>
            <a:r>
              <a:rPr lang="en-US" sz="2000" dirty="0" smtClean="0">
                <a:latin typeface="Arial" charset="0"/>
              </a:rPr>
              <a:t>offering</a:t>
            </a:r>
            <a:br>
              <a:rPr lang="en-US" sz="2000" dirty="0" smtClean="0">
                <a:latin typeface="Arial" charset="0"/>
              </a:rPr>
            </a:br>
            <a:r>
              <a:rPr lang="en-US" sz="2000" dirty="0" smtClean="0">
                <a:latin typeface="Arial" charset="0"/>
              </a:rPr>
              <a:t>both </a:t>
            </a:r>
            <a:r>
              <a:rPr lang="en-US" sz="2000" dirty="0">
                <a:latin typeface="Arial" charset="0"/>
              </a:rPr>
              <a:t>complete dinners (the appetizer, </a:t>
            </a:r>
            <a:r>
              <a:rPr lang="en-US" sz="2000" dirty="0" smtClean="0">
                <a:latin typeface="Arial" charset="0"/>
              </a:rPr>
              <a:t>main</a:t>
            </a:r>
            <a:br>
              <a:rPr lang="en-US" sz="2000" dirty="0" smtClean="0">
                <a:latin typeface="Arial" charset="0"/>
              </a:rPr>
            </a:br>
            <a:r>
              <a:rPr lang="en-US" sz="2000" dirty="0" smtClean="0">
                <a:latin typeface="Arial" charset="0"/>
              </a:rPr>
              <a:t>course, and </a:t>
            </a:r>
            <a:r>
              <a:rPr lang="en-US" sz="2000" dirty="0">
                <a:latin typeface="Arial" charset="0"/>
              </a:rPr>
              <a:t>dessert come as a package) </a:t>
            </a:r>
            <a:r>
              <a:rPr lang="en-US" sz="2000" dirty="0" smtClean="0">
                <a:latin typeface="Arial" charset="0"/>
              </a:rPr>
              <a:t>and</a:t>
            </a:r>
            <a:br>
              <a:rPr lang="en-US" sz="2000" dirty="0" smtClean="0">
                <a:latin typeface="Arial" charset="0"/>
              </a:rPr>
            </a:br>
            <a:r>
              <a:rPr lang="en-US" sz="2000" dirty="0" smtClean="0">
                <a:latin typeface="Arial" charset="0"/>
              </a:rPr>
              <a:t>an </a:t>
            </a:r>
            <a:r>
              <a:rPr lang="en-US" sz="2000" dirty="0">
                <a:latin typeface="Arial" charset="0"/>
              </a:rPr>
              <a:t>à la </a:t>
            </a:r>
            <a:r>
              <a:rPr lang="en-US" sz="2000" dirty="0" smtClean="0">
                <a:latin typeface="Arial" charset="0"/>
              </a:rPr>
              <a:t>carte menu </a:t>
            </a:r>
            <a:r>
              <a:rPr lang="en-US" sz="2000" dirty="0">
                <a:latin typeface="Arial" charset="0"/>
              </a:rPr>
              <a:t>(the customer buys </a:t>
            </a:r>
            <a:r>
              <a:rPr lang="en-US" sz="2000" dirty="0" smtClean="0">
                <a:latin typeface="Arial" charset="0"/>
              </a:rPr>
              <a:t>the</a:t>
            </a:r>
            <a:br>
              <a:rPr lang="en-US" sz="2000" dirty="0" smtClean="0">
                <a:latin typeface="Arial" charset="0"/>
              </a:rPr>
            </a:br>
            <a:r>
              <a:rPr lang="en-US" sz="2000" dirty="0" smtClean="0">
                <a:latin typeface="Arial" charset="0"/>
              </a:rPr>
              <a:t>appetizer</a:t>
            </a:r>
            <a:r>
              <a:rPr lang="en-US" sz="2000" dirty="0">
                <a:latin typeface="Arial" charset="0"/>
              </a:rPr>
              <a:t>, main </a:t>
            </a:r>
            <a:r>
              <a:rPr lang="en-US" sz="2000" dirty="0" smtClean="0">
                <a:latin typeface="Arial" charset="0"/>
              </a:rPr>
              <a:t>course, and </a:t>
            </a:r>
            <a:r>
              <a:rPr lang="en-US" sz="2000" dirty="0">
                <a:latin typeface="Arial" charset="0"/>
              </a:rPr>
              <a:t>dessert separately). </a:t>
            </a:r>
          </a:p>
          <a:p>
            <a:pPr eaLnBrk="1" hangingPunct="1">
              <a:buNone/>
            </a:pPr>
            <a:endParaRPr lang="en-US" dirty="0">
              <a:latin typeface="Arial" charset="0"/>
            </a:endParaRPr>
          </a:p>
          <a:p>
            <a:pPr eaLnBrk="1" hangingPunct="1">
              <a:buNone/>
            </a:pPr>
            <a:r>
              <a:rPr lang="en-US" sz="2000" dirty="0">
                <a:latin typeface="Arial" charset="0"/>
              </a:rPr>
              <a:t>This strategy allows the à la carte menu to </a:t>
            </a:r>
            <a:r>
              <a:rPr lang="en-US" sz="2000" dirty="0" smtClean="0">
                <a:latin typeface="Arial" charset="0"/>
              </a:rPr>
              <a:t>be</a:t>
            </a:r>
            <a:br>
              <a:rPr lang="en-US" sz="2000" dirty="0" smtClean="0">
                <a:latin typeface="Arial" charset="0"/>
              </a:rPr>
            </a:br>
            <a:r>
              <a:rPr lang="en-US" sz="2000" dirty="0" smtClean="0">
                <a:latin typeface="Arial" charset="0"/>
              </a:rPr>
              <a:t>priced to </a:t>
            </a:r>
            <a:r>
              <a:rPr lang="en-US" sz="2000" dirty="0">
                <a:latin typeface="Arial" charset="0"/>
              </a:rPr>
              <a:t>capture consumer surplus from customers </a:t>
            </a:r>
            <a:r>
              <a:rPr lang="en-US" sz="2000" dirty="0" smtClean="0">
                <a:latin typeface="Arial" charset="0"/>
              </a:rPr>
              <a:t>who value </a:t>
            </a:r>
            <a:r>
              <a:rPr lang="en-US" sz="2000" dirty="0">
                <a:latin typeface="Arial" charset="0"/>
              </a:rPr>
              <a:t>some dishes much more highly than others.</a:t>
            </a:r>
          </a:p>
          <a:p>
            <a:pPr eaLnBrk="1" hangingPunct="1">
              <a:buNone/>
            </a:pPr>
            <a:endParaRPr lang="en-US" dirty="0">
              <a:latin typeface="Arial" charset="0"/>
            </a:endParaRPr>
          </a:p>
          <a:p>
            <a:pPr eaLnBrk="1" hangingPunct="1">
              <a:buNone/>
            </a:pPr>
            <a:r>
              <a:rPr lang="en-US" sz="2000" dirty="0">
                <a:latin typeface="Arial" charset="0"/>
              </a:rPr>
              <a:t>At the same time, the complete dinner retains those customers who have lower variations in their reservation prices for different dishes (e.g., customers who attach moderate values to both appetizers and desserts).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114425"/>
            <a:ext cx="2905125" cy="193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8299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fade">
                                      <p:cBhvr>
                                        <p:cTn id="22" dur="500"/>
                                        <p:tgtEl>
                                          <p:spTgt spid="3074"/>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wipe(left)">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Effect transition="in" filter="wipe(left)">
                                      <p:cBhvr>
                                        <p:cTn id="31" dur="500"/>
                                        <p:tgtEl>
                                          <p:spTgt spid="9">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wipe(left)">
                                      <p:cBhvr>
                                        <p:cTn id="36"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11.5</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15240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COMPLETE DINNER </a:t>
            </a:r>
            <a:r>
              <a:rPr lang="en-US" sz="2000" b="1" dirty="0">
                <a:solidFill>
                  <a:srgbClr val="007CB2"/>
                </a:solidFill>
                <a:latin typeface="Arial" charset="0"/>
              </a:rPr>
              <a:t>VERSUS </a:t>
            </a:r>
            <a:r>
              <a:rPr lang="en-US" sz="2000" b="1" dirty="0" smtClean="0">
                <a:solidFill>
                  <a:srgbClr val="007CB2"/>
                </a:solidFill>
                <a:latin typeface="Arial" charset="0"/>
              </a:rPr>
              <a:t>À LA CARTE: A RESTAURANT PRICING PROBLEM</a:t>
            </a:r>
            <a:endParaRPr lang="en-US" sz="2000" b="1" dirty="0">
              <a:solidFill>
                <a:srgbClr val="007CB2"/>
              </a:solidFill>
              <a:latin typeface="Arial" charset="0"/>
            </a:endParaRPr>
          </a:p>
        </p:txBody>
      </p:sp>
      <p:sp>
        <p:nvSpPr>
          <p:cNvPr id="9" name="Rectangle 93"/>
          <p:cNvSpPr>
            <a:spLocks noChangeArrowheads="1"/>
          </p:cNvSpPr>
          <p:nvPr/>
        </p:nvSpPr>
        <p:spPr bwMode="auto">
          <a:xfrm>
            <a:off x="457200" y="826168"/>
            <a:ext cx="8534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marL="0" lvl="1" eaLnBrk="1" hangingPunct="1">
              <a:buNone/>
            </a:pPr>
            <a:r>
              <a:rPr lang="en-US" dirty="0">
                <a:latin typeface="Arial" charset="0"/>
              </a:rPr>
              <a:t>For a restaurant, mixed bundling means </a:t>
            </a:r>
            <a:r>
              <a:rPr lang="en-US" dirty="0" smtClean="0">
                <a:latin typeface="Arial" charset="0"/>
              </a:rPr>
              <a:t>offering complete dinners and an </a:t>
            </a:r>
            <a:r>
              <a:rPr lang="en-US" dirty="0">
                <a:latin typeface="+mn-lt"/>
              </a:rPr>
              <a:t>à</a:t>
            </a:r>
            <a:r>
              <a:rPr lang="en-US" dirty="0" smtClean="0">
                <a:latin typeface="Arial" charset="0"/>
              </a:rPr>
              <a:t> la </a:t>
            </a:r>
            <a:r>
              <a:rPr lang="en-US" dirty="0">
                <a:latin typeface="Arial" charset="0"/>
              </a:rPr>
              <a:t>carte menu. This strategy allows the à la </a:t>
            </a:r>
            <a:r>
              <a:rPr lang="en-US" dirty="0" smtClean="0">
                <a:latin typeface="Arial" charset="0"/>
              </a:rPr>
              <a:t>carte menu </a:t>
            </a:r>
            <a:r>
              <a:rPr lang="en-US" dirty="0">
                <a:latin typeface="Arial" charset="0"/>
              </a:rPr>
              <a:t>to be priced to capture </a:t>
            </a:r>
            <a:r>
              <a:rPr lang="en-US" dirty="0" smtClean="0">
                <a:latin typeface="Arial" charset="0"/>
              </a:rPr>
              <a:t>consumer surplus </a:t>
            </a:r>
            <a:r>
              <a:rPr lang="en-US" dirty="0">
                <a:latin typeface="Arial" charset="0"/>
              </a:rPr>
              <a:t>from customers </a:t>
            </a:r>
            <a:r>
              <a:rPr lang="en-US" dirty="0" smtClean="0">
                <a:latin typeface="Arial" charset="0"/>
              </a:rPr>
              <a:t>who value </a:t>
            </a:r>
            <a:r>
              <a:rPr lang="en-US" dirty="0">
                <a:latin typeface="Arial" charset="0"/>
              </a:rPr>
              <a:t>some dishes much </a:t>
            </a:r>
            <a:r>
              <a:rPr lang="en-US" dirty="0" smtClean="0">
                <a:latin typeface="Arial" charset="0"/>
              </a:rPr>
              <a:t>more highly </a:t>
            </a:r>
            <a:r>
              <a:rPr lang="en-US" dirty="0">
                <a:latin typeface="Arial" charset="0"/>
              </a:rPr>
              <a:t>than </a:t>
            </a:r>
            <a:r>
              <a:rPr lang="en-US" dirty="0" smtClean="0">
                <a:latin typeface="Arial" charset="0"/>
              </a:rPr>
              <a:t>others. Successful </a:t>
            </a:r>
            <a:r>
              <a:rPr lang="en-US" dirty="0">
                <a:latin typeface="Arial" charset="0"/>
              </a:rPr>
              <a:t>restaurateurs know their </a:t>
            </a:r>
            <a:r>
              <a:rPr lang="en-US" dirty="0" smtClean="0">
                <a:latin typeface="Arial" charset="0"/>
              </a:rPr>
              <a:t>customers’ demand </a:t>
            </a:r>
            <a:r>
              <a:rPr lang="en-US" dirty="0">
                <a:latin typeface="Arial" charset="0"/>
              </a:rPr>
              <a:t>characteristics and use that </a:t>
            </a:r>
            <a:r>
              <a:rPr lang="en-US" dirty="0" smtClean="0">
                <a:latin typeface="Arial" charset="0"/>
              </a:rPr>
              <a:t>knowledge to </a:t>
            </a:r>
            <a:r>
              <a:rPr lang="en-US" dirty="0">
                <a:latin typeface="Arial" charset="0"/>
              </a:rPr>
              <a:t>design a pricing strategy that extracts as </a:t>
            </a:r>
            <a:r>
              <a:rPr lang="en-US" dirty="0" smtClean="0">
                <a:latin typeface="Arial" charset="0"/>
              </a:rPr>
              <a:t>much consumer surplus </a:t>
            </a:r>
            <a:r>
              <a:rPr lang="en-US" dirty="0">
                <a:latin typeface="Arial" charset="0"/>
              </a:rPr>
              <a:t>as possible.</a:t>
            </a: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aphicFrame>
        <p:nvGraphicFramePr>
          <p:cNvPr id="12" name="Table 11"/>
          <p:cNvGraphicFramePr>
            <a:graphicFrameLocks noGrp="1"/>
          </p:cNvGraphicFramePr>
          <p:nvPr>
            <p:extLst>
              <p:ext uri="{D42A27DB-BD31-4B8C-83A1-F6EECF244321}">
                <p14:modId xmlns:p14="http://schemas.microsoft.com/office/powerpoint/2010/main" val="2284565373"/>
              </p:ext>
            </p:extLst>
          </p:nvPr>
        </p:nvGraphicFramePr>
        <p:xfrm>
          <a:off x="486137" y="2587431"/>
          <a:ext cx="8505462" cy="3889569"/>
        </p:xfrm>
        <a:graphic>
          <a:graphicData uri="http://schemas.openxmlformats.org/drawingml/2006/table">
            <a:tbl>
              <a:tblPr firstRow="1" bandRow="1">
                <a:tableStyleId>{5C22544A-7EE6-4342-B048-85BDC9FD1C3A}</a:tableStyleId>
              </a:tblPr>
              <a:tblGrid>
                <a:gridCol w="1495063"/>
                <a:gridCol w="288443"/>
                <a:gridCol w="1006957"/>
                <a:gridCol w="2057400"/>
                <a:gridCol w="1524000"/>
                <a:gridCol w="1066800"/>
                <a:gridCol w="1066799"/>
              </a:tblGrid>
              <a:tr h="422096">
                <a:tc>
                  <a:txBody>
                    <a:bodyPr/>
                    <a:lstStyle/>
                    <a:p>
                      <a:pPr algn="ctr"/>
                      <a:r>
                        <a:rPr lang="en-US" sz="1800" dirty="0" smtClean="0"/>
                        <a:t>TABLE 11.6</a:t>
                      </a:r>
                      <a:endParaRPr lang="en-US" sz="1800"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6">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 </a:t>
                      </a:r>
                      <a:r>
                        <a:rPr lang="en-US" sz="1800" dirty="0" smtClean="0"/>
                        <a:t>MIXED BUNDLING AT MCDONALD’S (2011)</a:t>
                      </a:r>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endParaRPr lang="en-US" dirty="0"/>
                    </a:p>
                  </a:txBody>
                  <a:tcPr/>
                </a:tc>
                <a:tc hMerge="1">
                  <a:txBody>
                    <a:bodyPr/>
                    <a:lstStyle/>
                    <a:p>
                      <a:endParaRPr lang="en-US"/>
                    </a:p>
                  </a:txBody>
                  <a:tcPr/>
                </a:tc>
                <a:tc hMerge="1">
                  <a:txBody>
                    <a:bodyPr/>
                    <a:lstStyle/>
                    <a:p>
                      <a:endParaRPr lang="en-US" sz="1600" dirty="0" smtClean="0"/>
                    </a:p>
                  </a:txBody>
                  <a:tcPr marT="45711" marB="45711" anchor="ctr">
                    <a:lnL w="12700" cap="flat" cmpd="sng" algn="ctr">
                      <a:solidFill>
                        <a:srgbClr val="950057"/>
                      </a:solidFill>
                      <a:prstDash val="solid"/>
                      <a:round/>
                      <a:headEnd type="none" w="med" len="med"/>
                      <a:tailEnd type="none" w="med" len="med"/>
                    </a:lnL>
                    <a:lnR w="12700"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558013">
                <a:tc gridSpan="2">
                  <a:txBody>
                    <a:bodyPr/>
                    <a:lstStyle/>
                    <a:p>
                      <a:pPr algn="ctr"/>
                      <a:r>
                        <a:rPr lang="en-US" sz="1400" b="1" dirty="0" smtClean="0">
                          <a:latin typeface="+mn-lt"/>
                        </a:rPr>
                        <a:t>INDIVIDUAL ITEM</a:t>
                      </a:r>
                      <a:endParaRPr lang="en-US" sz="14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PRICE</a:t>
                      </a: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i="0" dirty="0" smtClean="0">
                          <a:latin typeface="+mn-lt"/>
                        </a:rPr>
                        <a:t>MEAL</a:t>
                      </a:r>
                      <a:r>
                        <a:rPr lang="en-US" sz="1400" b="1" i="0" baseline="0" dirty="0" smtClean="0">
                          <a:latin typeface="+mn-lt"/>
                        </a:rPr>
                        <a:t> (INCLUDES SODA AND FRIES)</a:t>
                      </a:r>
                      <a:endParaRPr lang="en-US" sz="1400" b="1" i="0" dirty="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UNBUNDLED PRICE</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n-lt"/>
                        </a:rPr>
                        <a:t>PRICE OF BUNDLE</a:t>
                      </a: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b="1" dirty="0" smtClean="0">
                          <a:latin typeface="+mn-lt"/>
                        </a:rPr>
                        <a:t>SAVINGS</a:t>
                      </a:r>
                      <a:endParaRPr lang="en-US" sz="1400" b="1" dirty="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Chicken Sandwich</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$5.49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Chicken Sandwich</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$10.07</a:t>
                      </a:r>
                      <a:endParaRPr lang="en-US" sz="1400" dirty="0"/>
                    </a:p>
                  </a:txBody>
                  <a:tcPr marL="155448"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$7.89</a:t>
                      </a:r>
                      <a:endParaRPr lang="en-US" sz="1400" dirty="0"/>
                    </a:p>
                  </a:txBody>
                  <a:tcPr marL="18288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$2.18</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Filet-O-Fish</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$4.39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Filet-O-Fish</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$8.97</a:t>
                      </a:r>
                      <a:endParaRPr lang="en-US" sz="1400" dirty="0"/>
                    </a:p>
                  </a:txBody>
                  <a:tcPr marL="22860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$6.79</a:t>
                      </a:r>
                      <a:endParaRPr lang="en-US" sz="1400" dirty="0"/>
                    </a:p>
                  </a:txBody>
                  <a:tcPr marL="18288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$2.18</a:t>
                      </a:r>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Big Mac</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$4.69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Big Mac</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$9.27</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$6.99</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$2.28</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Quarter</a:t>
                      </a:r>
                      <a:r>
                        <a:rPr lang="en-US" sz="1400" baseline="0" dirty="0" smtClean="0"/>
                        <a:t> Pounder</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$4.69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Quarter</a:t>
                      </a:r>
                      <a:r>
                        <a:rPr lang="en-US" sz="1400" baseline="0" dirty="0" smtClean="0"/>
                        <a:t> Pounder</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$9.27</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$7.19</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$2.08</a:t>
                      </a: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478359">
                <a:tc gridSpan="2">
                  <a:txBody>
                    <a:bodyPr/>
                    <a:lstStyle/>
                    <a:p>
                      <a:pPr algn="l"/>
                      <a:r>
                        <a:rPr lang="en-US" sz="1400" dirty="0" smtClean="0"/>
                        <a:t>Double Quarter Pounder</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$6.09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Double Quarter Pounder</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$10.67</a:t>
                      </a: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$8.39</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$2.28</a:t>
                      </a:r>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478359">
                <a:tc gridSpan="2">
                  <a:txBody>
                    <a:bodyPr/>
                    <a:lstStyle/>
                    <a:p>
                      <a:pPr algn="l"/>
                      <a:r>
                        <a:rPr lang="en-US" sz="1400" dirty="0" smtClean="0"/>
                        <a:t>10-piece Chicken McNuggets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$5.19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l"/>
                      <a:r>
                        <a:rPr lang="en-US" sz="1400" dirty="0" smtClean="0"/>
                        <a:t>10-piece Chicken McNuggets</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$9.77</a:t>
                      </a:r>
                      <a:endParaRPr lang="en-US" sz="1400" dirty="0"/>
                    </a:p>
                  </a:txBody>
                  <a:tcPr marL="27432"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400" dirty="0" smtClean="0"/>
                        <a:t>$7.59</a:t>
                      </a:r>
                      <a:endParaRPr lang="en-US" sz="1400" dirty="0"/>
                    </a:p>
                  </a:txBody>
                  <a:tcPr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$2.18</a:t>
                      </a:r>
                    </a:p>
                  </a:txBody>
                  <a:tcPr marL="45720"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Large French Fries</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$2.59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312196">
                <a:tc gridSpan="2">
                  <a:txBody>
                    <a:bodyPr/>
                    <a:lstStyle/>
                    <a:p>
                      <a:pPr algn="l"/>
                      <a:r>
                        <a:rPr lang="en-US" sz="1400" dirty="0" smtClean="0"/>
                        <a:t>Large Soda</a:t>
                      </a:r>
                      <a:endParaRPr lang="en-US" sz="14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r>
                        <a:rPr lang="en-US" sz="1400" dirty="0" smtClean="0"/>
                        <a:t>$1.99</a:t>
                      </a: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L="0" marR="0"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4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4672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750"/>
                                        <p:tgtEl>
                                          <p:spTgt spid="12"/>
                                        </p:tgtEl>
                                      </p:cBhvr>
                                    </p:animEffect>
                                  </p:childTnLst>
                                </p:cTn>
                              </p:par>
                            </p:childTnLst>
                          </p:cTn>
                        </p:par>
                        <p:par>
                          <p:cTn id="13" fill="hold">
                            <p:stCondLst>
                              <p:cond delay="750"/>
                            </p:stCondLst>
                            <p:childTnLst>
                              <p:par>
                                <p:cTn id="14" presetID="22" presetClass="entr" presetSubtype="8"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smtClean="0">
                <a:solidFill>
                  <a:srgbClr val="950057"/>
                </a:solidFill>
              </a:rPr>
              <a:t>Tying</a:t>
            </a:r>
            <a:endParaRPr lang="en-US" sz="2000" b="1" kern="0" dirty="0">
              <a:solidFill>
                <a:srgbClr val="950057"/>
              </a:solidFill>
            </a:endParaRPr>
          </a:p>
        </p:txBody>
      </p:sp>
      <p:sp>
        <p:nvSpPr>
          <p:cNvPr id="30" name="Text Box 91"/>
          <p:cNvSpPr txBox="1">
            <a:spLocks noChangeArrowheads="1"/>
          </p:cNvSpPr>
          <p:nvPr/>
        </p:nvSpPr>
        <p:spPr bwMode="auto">
          <a:xfrm>
            <a:off x="445770" y="859303"/>
            <a:ext cx="73561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31775" indent="-231775"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1087438" algn="l"/>
                <a:tab pos="4114800" algn="l"/>
              </a:tabLst>
            </a:pPr>
            <a:r>
              <a:rPr lang="en-US" b="1" dirty="0" smtClean="0">
                <a:solidFill>
                  <a:schemeClr val="bg2"/>
                </a:solidFill>
                <a:latin typeface="Arial" charset="0"/>
                <a:cs typeface="Arial" charset="0"/>
              </a:rPr>
              <a:t>●</a:t>
            </a:r>
            <a:r>
              <a:rPr lang="en-US" b="1" dirty="0" smtClean="0">
                <a:solidFill>
                  <a:srgbClr val="382344"/>
                </a:solidFill>
              </a:rPr>
              <a:t> </a:t>
            </a:r>
            <a:r>
              <a:rPr lang="en-US" b="1" dirty="0" smtClean="0">
                <a:solidFill>
                  <a:srgbClr val="382344"/>
                </a:solidFill>
                <a:latin typeface="Arial" charset="0"/>
              </a:rPr>
              <a:t>tying	</a:t>
            </a:r>
            <a:r>
              <a:rPr lang="en-US" dirty="0">
                <a:solidFill>
                  <a:srgbClr val="2A5CAA"/>
                </a:solidFill>
                <a:latin typeface="Arial" charset="0"/>
              </a:rPr>
              <a:t>Practice of requiring a customer to purchase one good in order to purchase </a:t>
            </a:r>
            <a:r>
              <a:rPr lang="en-US" dirty="0" smtClean="0">
                <a:solidFill>
                  <a:srgbClr val="2A5CAA"/>
                </a:solidFill>
                <a:latin typeface="Arial" charset="0"/>
              </a:rPr>
              <a:t>another.</a:t>
            </a:r>
            <a:endParaRPr lang="en-US" dirty="0">
              <a:solidFill>
                <a:srgbClr val="2A5CAA"/>
              </a:solidFill>
              <a:latin typeface="Arial" charset="0"/>
            </a:endParaRPr>
          </a:p>
        </p:txBody>
      </p:sp>
      <p:sp>
        <p:nvSpPr>
          <p:cNvPr id="7" name="Rectangle 6"/>
          <p:cNvSpPr/>
          <p:nvPr/>
        </p:nvSpPr>
        <p:spPr>
          <a:xfrm>
            <a:off x="445770" y="1828800"/>
            <a:ext cx="8286750" cy="2585323"/>
          </a:xfrm>
          <a:prstGeom prst="rect">
            <a:avLst/>
          </a:prstGeom>
        </p:spPr>
        <p:txBody>
          <a:bodyPr wrap="square">
            <a:spAutoFit/>
          </a:bodyPr>
          <a:lstStyle/>
          <a:p>
            <a:pPr>
              <a:buNone/>
              <a:defRPr/>
            </a:pPr>
            <a:r>
              <a:rPr lang="en-US" dirty="0">
                <a:latin typeface="+mj-lt"/>
              </a:rPr>
              <a:t>Why might firms use this kind of pricing practice? </a:t>
            </a:r>
          </a:p>
          <a:p>
            <a:pPr>
              <a:buNone/>
              <a:defRPr/>
            </a:pPr>
            <a:endParaRPr lang="en-US" sz="900" dirty="0">
              <a:latin typeface="+mj-lt"/>
            </a:endParaRPr>
          </a:p>
          <a:p>
            <a:pPr>
              <a:buNone/>
              <a:defRPr/>
            </a:pPr>
            <a:r>
              <a:rPr lang="en-US" dirty="0">
                <a:latin typeface="+mj-lt"/>
              </a:rPr>
              <a:t>One of the main benefits of tying is that it often allows a firm to </a:t>
            </a:r>
            <a:r>
              <a:rPr lang="en-US" i="1" dirty="0">
                <a:latin typeface="+mj-lt"/>
              </a:rPr>
              <a:t>meter demand</a:t>
            </a:r>
            <a:r>
              <a:rPr lang="en-US" dirty="0">
                <a:latin typeface="+mj-lt"/>
              </a:rPr>
              <a:t> and thereby practice price discrimination more effectively.</a:t>
            </a:r>
          </a:p>
          <a:p>
            <a:pPr>
              <a:buNone/>
              <a:defRPr/>
            </a:pPr>
            <a:endParaRPr lang="en-US" sz="900" dirty="0">
              <a:latin typeface="+mj-lt"/>
            </a:endParaRPr>
          </a:p>
          <a:p>
            <a:pPr>
              <a:buNone/>
              <a:defRPr/>
            </a:pPr>
            <a:r>
              <a:rPr lang="en-US" dirty="0">
                <a:latin typeface="+mj-lt"/>
              </a:rPr>
              <a:t>Tying can also be used to extend a firm’s market power.</a:t>
            </a:r>
          </a:p>
          <a:p>
            <a:pPr>
              <a:buNone/>
              <a:defRPr/>
            </a:pPr>
            <a:endParaRPr lang="en-US" sz="900" dirty="0">
              <a:latin typeface="+mj-lt"/>
            </a:endParaRPr>
          </a:p>
          <a:p>
            <a:pPr>
              <a:buNone/>
              <a:defRPr/>
            </a:pPr>
            <a:r>
              <a:rPr lang="en-US" dirty="0">
                <a:latin typeface="+mj-lt"/>
              </a:rPr>
              <a:t>Tying can have other uses. An important one is to protect customer goodwill connected with a brand name. </a:t>
            </a:r>
          </a:p>
          <a:p>
            <a:pPr>
              <a:buNone/>
              <a:defRPr/>
            </a:pPr>
            <a:endParaRPr lang="en-US" sz="900" dirty="0">
              <a:latin typeface="+mj-lt"/>
            </a:endParaRPr>
          </a:p>
          <a:p>
            <a:pPr>
              <a:buNone/>
              <a:defRPr/>
            </a:pPr>
            <a:r>
              <a:rPr lang="en-US" dirty="0">
                <a:latin typeface="+mj-lt"/>
              </a:rPr>
              <a:t>This is why franchises are often required to purchase inputs from the franchiser.</a:t>
            </a:r>
          </a:p>
        </p:txBody>
      </p:sp>
    </p:spTree>
    <p:extLst>
      <p:ext uri="{BB962C8B-B14F-4D97-AF65-F5344CB8AC3E}">
        <p14:creationId xmlns:p14="http://schemas.microsoft.com/office/powerpoint/2010/main" val="17288093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wipe(left)">
                                      <p:cBhvr>
                                        <p:cTn id="11" dur="500"/>
                                        <p:tgtEl>
                                          <p:spTgt spid="29">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wipe(left)">
                                      <p:cBhvr>
                                        <p:cTn id="20" dur="500"/>
                                        <p:tgtEl>
                                          <p:spTgt spid="7">
                                            <p:txEl>
                                              <p:pRg st="0" end="0"/>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animEffect transition="in" filter="wipe(left)">
                                      <p:cBhvr>
                                        <p:cTn id="24" dur="500"/>
                                        <p:tgtEl>
                                          <p:spTgt spid="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
                                            <p:txEl>
                                              <p:pRg st="4" end="4"/>
                                            </p:txEl>
                                          </p:spTgt>
                                        </p:tgtEl>
                                        <p:attrNameLst>
                                          <p:attrName>style.visibility</p:attrName>
                                        </p:attrNameLst>
                                      </p:cBhvr>
                                      <p:to>
                                        <p:strVal val="visible"/>
                                      </p:to>
                                    </p:set>
                                    <p:animEffect transition="in" filter="wipe(left)">
                                      <p:cBhvr>
                                        <p:cTn id="29" dur="500"/>
                                        <p:tgtEl>
                                          <p:spTgt spid="7">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7">
                                            <p:txEl>
                                              <p:pRg st="6" end="6"/>
                                            </p:txEl>
                                          </p:spTgt>
                                        </p:tgtEl>
                                        <p:attrNameLst>
                                          <p:attrName>style.visibility</p:attrName>
                                        </p:attrNameLst>
                                      </p:cBhvr>
                                      <p:to>
                                        <p:strVal val="visible"/>
                                      </p:to>
                                    </p:set>
                                    <p:animEffect transition="in" filter="wipe(left)">
                                      <p:cBhvr>
                                        <p:cTn id="34" dur="500"/>
                                        <p:tgtEl>
                                          <p:spTgt spid="7">
                                            <p:txEl>
                                              <p:pRg st="6" end="6"/>
                                            </p:txEl>
                                          </p:spTgt>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7">
                                            <p:txEl>
                                              <p:pRg st="8" end="8"/>
                                            </p:txEl>
                                          </p:spTgt>
                                        </p:tgtEl>
                                        <p:attrNameLst>
                                          <p:attrName>style.visibility</p:attrName>
                                        </p:attrNameLst>
                                      </p:cBhvr>
                                      <p:to>
                                        <p:strVal val="visible"/>
                                      </p:to>
                                    </p:set>
                                    <p:animEffect transition="in" filter="wipe(left)">
                                      <p:cBhvr>
                                        <p:cTn id="38"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30" grpId="0"/>
      <p:bldP spid="7"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4"/>
          <p:cNvSpPr>
            <a:spLocks noChangeArrowheads="1"/>
          </p:cNvSpPr>
          <p:nvPr/>
        </p:nvSpPr>
        <p:spPr bwMode="auto">
          <a:xfrm>
            <a:off x="457200" y="1176338"/>
            <a:ext cx="2895600" cy="40243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EFFECTS OF ADVERTISING</a:t>
            </a:r>
            <a:endParaRPr lang="en-US" sz="1600" b="1" dirty="0">
              <a:latin typeface="Arial" charset="0"/>
            </a:endParaRPr>
          </a:p>
        </p:txBody>
      </p:sp>
      <p:sp>
        <p:nvSpPr>
          <p:cNvPr id="30" name="Rectangle 9"/>
          <p:cNvSpPr>
            <a:spLocks noChangeArrowheads="1"/>
          </p:cNvSpPr>
          <p:nvPr/>
        </p:nvSpPr>
        <p:spPr bwMode="auto">
          <a:xfrm>
            <a:off x="457200" y="838200"/>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11.20</a:t>
            </a:r>
            <a:endParaRPr lang="en-US" sz="1600" b="1" dirty="0">
              <a:solidFill>
                <a:schemeClr val="bg1">
                  <a:lumMod val="65000"/>
                </a:schemeClr>
              </a:solidFill>
              <a:latin typeface="Arial" charset="0"/>
            </a:endParaRPr>
          </a:p>
        </p:txBody>
      </p:sp>
      <p:grpSp>
        <p:nvGrpSpPr>
          <p:cNvPr id="31" name="Group 30"/>
          <p:cNvGrpSpPr>
            <a:grpSpLocks/>
          </p:cNvGrpSpPr>
          <p:nvPr/>
        </p:nvGrpSpPr>
        <p:grpSpPr bwMode="auto">
          <a:xfrm>
            <a:off x="3886200" y="5257800"/>
            <a:ext cx="5105399" cy="114300"/>
            <a:chOff x="3657600" y="1678781"/>
            <a:chExt cx="4800600" cy="152400"/>
          </a:xfrm>
        </p:grpSpPr>
        <p:cxnSp>
          <p:nvCxnSpPr>
            <p:cNvPr id="32"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3810000" y="838200"/>
            <a:ext cx="152400" cy="5181600"/>
            <a:chOff x="3574256" y="2209800"/>
            <a:chExt cx="152400" cy="4114800"/>
          </a:xfrm>
        </p:grpSpPr>
        <p:cxnSp>
          <p:nvCxnSpPr>
            <p:cNvPr id="3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199" y="5968603"/>
            <a:ext cx="3429001" cy="127397"/>
            <a:chOff x="457199" y="5791200"/>
            <a:chExt cx="3193257" cy="152400"/>
          </a:xfrm>
        </p:grpSpPr>
        <p:cxnSp>
          <p:nvCxnSpPr>
            <p:cNvPr id="22"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24" name="Rectangle 4"/>
          <p:cNvSpPr txBox="1">
            <a:spLocks noChangeArrowheads="1"/>
          </p:cNvSpPr>
          <p:nvPr/>
        </p:nvSpPr>
        <p:spPr>
          <a:xfrm>
            <a:off x="1295400" y="19052"/>
            <a:ext cx="6536993" cy="66674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Advertising</a:t>
            </a:r>
          </a:p>
        </p:txBody>
      </p:sp>
      <p:sp>
        <p:nvSpPr>
          <p:cNvPr id="25" name="Rectangle 6"/>
          <p:cNvSpPr>
            <a:spLocks noChangeArrowheads="1"/>
          </p:cNvSpPr>
          <p:nvPr/>
        </p:nvSpPr>
        <p:spPr bwMode="auto">
          <a:xfrm>
            <a:off x="304800" y="1"/>
            <a:ext cx="990600" cy="685799"/>
          </a:xfrm>
          <a:prstGeom prst="rect">
            <a:avLst/>
          </a:prstGeom>
          <a:noFill/>
          <a:ln w="9525">
            <a:noFill/>
            <a:miter lim="800000"/>
            <a:headEnd/>
            <a:tailEnd/>
          </a:ln>
        </p:spPr>
        <p:txBody>
          <a:bodyPr anchor="ctr"/>
          <a:lstStyle/>
          <a:p>
            <a:pPr algn="ctr">
              <a:buFontTx/>
              <a:buNone/>
            </a:pPr>
            <a:r>
              <a:rPr lang="en-US" sz="2800" b="1" dirty="0" smtClean="0">
                <a:solidFill>
                  <a:srgbClr val="008FD0"/>
                </a:solidFill>
                <a:latin typeface="Arial" charset="0"/>
              </a:rPr>
              <a:t>11.6</a:t>
            </a:r>
            <a:endParaRPr lang="en-US" sz="2800" b="1" dirty="0">
              <a:solidFill>
                <a:srgbClr val="008FD0"/>
              </a:solidFill>
              <a:latin typeface="Arial" charset="0"/>
            </a:endParaRPr>
          </a:p>
        </p:txBody>
      </p:sp>
      <p:sp>
        <p:nvSpPr>
          <p:cNvPr id="27" name="Rectangle 4"/>
          <p:cNvSpPr>
            <a:spLocks noChangeArrowheads="1"/>
          </p:cNvSpPr>
          <p:nvPr/>
        </p:nvSpPr>
        <p:spPr bwMode="auto">
          <a:xfrm>
            <a:off x="457199" y="1600200"/>
            <a:ext cx="3429001" cy="4419600"/>
          </a:xfrm>
          <a:prstGeom prst="rect">
            <a:avLst/>
          </a:prstGeom>
          <a:noFill/>
          <a:ln w="9525">
            <a:noFill/>
            <a:miter lim="800000"/>
            <a:headEnd/>
            <a:tailEnd/>
          </a:ln>
        </p:spPr>
        <p:txBody>
          <a:bodyPr/>
          <a:lstStyle/>
          <a:p>
            <a:pPr>
              <a:buNone/>
              <a:defRPr/>
            </a:pPr>
            <a:r>
              <a:rPr lang="en-US" sz="1600" dirty="0">
                <a:latin typeface="+mj-lt"/>
              </a:rPr>
              <a:t>AR and MR are average and marginal revenue when the firm doesn’t advertise, </a:t>
            </a:r>
          </a:p>
          <a:p>
            <a:pPr>
              <a:buNone/>
              <a:defRPr/>
            </a:pPr>
            <a:r>
              <a:rPr lang="en-US" sz="1600" dirty="0">
                <a:latin typeface="+mj-lt"/>
              </a:rPr>
              <a:t>and AC and MC are average and marginal cost. </a:t>
            </a:r>
            <a:endParaRPr lang="en-US" sz="1000" dirty="0">
              <a:latin typeface="+mj-lt"/>
            </a:endParaRPr>
          </a:p>
          <a:p>
            <a:pPr>
              <a:buNone/>
              <a:defRPr/>
            </a:pPr>
            <a:r>
              <a:rPr lang="en-US" sz="1600" dirty="0">
                <a:latin typeface="+mj-lt"/>
              </a:rPr>
              <a:t>The firm produces </a:t>
            </a:r>
            <a:r>
              <a:rPr lang="en-US" sz="1600" i="1" dirty="0">
                <a:latin typeface="+mj-lt"/>
              </a:rPr>
              <a:t>Q</a:t>
            </a:r>
            <a:r>
              <a:rPr lang="en-US" sz="1600" baseline="-25000" dirty="0">
                <a:latin typeface="+mj-lt"/>
              </a:rPr>
              <a:t>0</a:t>
            </a:r>
            <a:r>
              <a:rPr lang="en-US" sz="1600" dirty="0">
                <a:latin typeface="+mj-lt"/>
              </a:rPr>
              <a:t> and receives a price</a:t>
            </a:r>
            <a:r>
              <a:rPr lang="en-US" sz="1600" i="1" dirty="0">
                <a:latin typeface="+mj-lt"/>
              </a:rPr>
              <a:t> P</a:t>
            </a:r>
            <a:r>
              <a:rPr lang="en-US" sz="1600" baseline="-25000" dirty="0">
                <a:latin typeface="+mj-lt"/>
              </a:rPr>
              <a:t>0</a:t>
            </a:r>
            <a:r>
              <a:rPr lang="en-US" sz="1600" dirty="0">
                <a:latin typeface="+mj-lt"/>
              </a:rPr>
              <a:t>. </a:t>
            </a:r>
            <a:endParaRPr lang="en-US" sz="1000" dirty="0">
              <a:latin typeface="+mj-lt"/>
            </a:endParaRPr>
          </a:p>
          <a:p>
            <a:pPr>
              <a:buNone/>
              <a:defRPr/>
            </a:pPr>
            <a:r>
              <a:rPr lang="en-US" sz="1600" dirty="0">
                <a:latin typeface="+mj-lt"/>
              </a:rPr>
              <a:t>Its total profit </a:t>
            </a:r>
            <a:r>
              <a:rPr lang="en-US" dirty="0">
                <a:latin typeface="Times New Roman" pitchFamily="18" charset="0"/>
                <a:cs typeface="Times New Roman" pitchFamily="18" charset="0"/>
              </a:rPr>
              <a:t>π</a:t>
            </a:r>
            <a:r>
              <a:rPr lang="en-US" sz="1600" baseline="-25000" dirty="0">
                <a:latin typeface="+mj-lt"/>
              </a:rPr>
              <a:t>0</a:t>
            </a:r>
            <a:r>
              <a:rPr lang="en-US" sz="1600" dirty="0">
                <a:latin typeface="+mj-lt"/>
              </a:rPr>
              <a:t> is given by the gray-shaded rectangle. </a:t>
            </a:r>
            <a:endParaRPr lang="en-US" sz="1000" dirty="0">
              <a:latin typeface="+mj-lt"/>
            </a:endParaRPr>
          </a:p>
          <a:p>
            <a:pPr>
              <a:buNone/>
              <a:defRPr/>
            </a:pPr>
            <a:r>
              <a:rPr lang="en-US" sz="1600" dirty="0">
                <a:latin typeface="+mj-lt"/>
              </a:rPr>
              <a:t>If the firm advertises, its average and marginal revenue curves shift to the right. </a:t>
            </a:r>
            <a:endParaRPr lang="en-US" sz="1000" dirty="0">
              <a:latin typeface="+mj-lt"/>
            </a:endParaRPr>
          </a:p>
          <a:p>
            <a:pPr>
              <a:buNone/>
              <a:defRPr/>
            </a:pPr>
            <a:r>
              <a:rPr lang="en-US" sz="1600" dirty="0">
                <a:latin typeface="+mj-lt"/>
              </a:rPr>
              <a:t>Average cost rises (to AC′) but marginal cost remains the same. </a:t>
            </a:r>
            <a:endParaRPr lang="en-US" sz="1000" dirty="0">
              <a:latin typeface="+mj-lt"/>
            </a:endParaRPr>
          </a:p>
          <a:p>
            <a:pPr>
              <a:buNone/>
              <a:defRPr/>
            </a:pPr>
            <a:r>
              <a:rPr lang="en-US" sz="1600" dirty="0">
                <a:latin typeface="+mj-lt"/>
              </a:rPr>
              <a:t>The firm now produces </a:t>
            </a:r>
            <a:r>
              <a:rPr lang="en-US" sz="1600" i="1" dirty="0">
                <a:latin typeface="+mj-lt"/>
              </a:rPr>
              <a:t>Q</a:t>
            </a:r>
            <a:r>
              <a:rPr lang="en-US" sz="1600" baseline="-25000" dirty="0">
                <a:latin typeface="+mj-lt"/>
              </a:rPr>
              <a:t>1</a:t>
            </a:r>
            <a:r>
              <a:rPr lang="en-US" sz="1600" dirty="0">
                <a:latin typeface="+mj-lt"/>
              </a:rPr>
              <a:t> (where MR′ = MC), and receives a price </a:t>
            </a:r>
            <a:r>
              <a:rPr lang="en-US" sz="1600" i="1" dirty="0">
                <a:latin typeface="+mj-lt"/>
              </a:rPr>
              <a:t>P</a:t>
            </a:r>
            <a:r>
              <a:rPr lang="en-US" sz="1600" baseline="-25000" dirty="0">
                <a:latin typeface="+mj-lt"/>
              </a:rPr>
              <a:t>1</a:t>
            </a:r>
            <a:r>
              <a:rPr lang="en-US" sz="1600" dirty="0">
                <a:latin typeface="+mj-lt"/>
              </a:rPr>
              <a:t>. </a:t>
            </a:r>
            <a:endParaRPr lang="en-US" sz="1000" dirty="0">
              <a:latin typeface="+mj-lt"/>
            </a:endParaRPr>
          </a:p>
          <a:p>
            <a:pPr>
              <a:buNone/>
              <a:defRPr/>
            </a:pPr>
            <a:r>
              <a:rPr lang="en-US" sz="1600" dirty="0">
                <a:latin typeface="+mj-lt"/>
              </a:rPr>
              <a:t>Its total profit, </a:t>
            </a:r>
            <a:r>
              <a:rPr lang="en-US" dirty="0">
                <a:latin typeface="Times New Roman" pitchFamily="18" charset="0"/>
                <a:cs typeface="Times New Roman" pitchFamily="18" charset="0"/>
              </a:rPr>
              <a:t>π</a:t>
            </a:r>
            <a:r>
              <a:rPr lang="en-US" sz="1600" baseline="-25000" dirty="0">
                <a:latin typeface="+mj-lt"/>
              </a:rPr>
              <a:t>1</a:t>
            </a:r>
            <a:r>
              <a:rPr lang="en-US" sz="1600" dirty="0">
                <a:latin typeface="+mj-lt"/>
              </a:rPr>
              <a:t>, is now larger.</a:t>
            </a:r>
          </a:p>
        </p:txBody>
      </p:sp>
      <p:pic>
        <p:nvPicPr>
          <p:cNvPr id="28" name="Picture 38" descr="C:\Documents and Settings\Kyle M. Thiel\Desktop\Pindyck_7e\ppts\aparna_ppts\aparna_ppts\ch11\fig11.20\11.20_08.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39" descr="C:\Documents and Settings\Kyle M. Thiel\Desktop\Pindyck_7e\ppts\aparna_ppts\aparna_ppts\ch11\fig11.20\11.20_15.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0" descr="C:\Documents and Settings\Kyle M. Thiel\Desktop\Pindyck_7e\ppts\aparna_ppts\aparna_ppts\ch11\fig11.20\11.20_0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1" descr="C:\Documents and Settings\Kyle M. Thiel\Desktop\Pindyck_7e\ppts\aparna_ppts\aparna_ppts\ch11\fig11.20\11.20_03.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2" descr="C:\Documents and Settings\Kyle M. Thiel\Desktop\Pindyck_7e\ppts\aparna_ppts\aparna_ppts\ch11\fig11.20\11.20_04.g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3" descr="C:\Documents and Settings\Kyle M. Thiel\Desktop\Pindyck_7e\ppts\aparna_ppts\aparna_ppts\ch11\fig11.20\11.20_05.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Picture 44" descr="C:\Documents and Settings\Kyle M. Thiel\Desktop\Pindyck_7e\ppts\aparna_ppts\aparna_ppts\ch11\fig11.20\11.20_06.g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5" descr="C:\Documents and Settings\Kyle M. Thiel\Desktop\Pindyck_7e\ppts\aparna_ppts\aparna_ppts\ch11\fig11.20\11.20_07.g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46" descr="C:\Documents and Settings\Kyle M. Thiel\Desktop\Pindyck_7e\ppts\aparna_ppts\aparna_ppts\ch11\fig11.20\11.20_09.g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47" descr="C:\Documents and Settings\Kyle M. Thiel\Desktop\Pindyck_7e\ppts\aparna_ppts\aparna_ppts\ch11\fig11.20\11.20_10.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48" descr="C:\Documents and Settings\Kyle M. Thiel\Desktop\Pindyck_7e\ppts\aparna_ppts\aparna_ppts\ch11\fig11.20\11.20_11.gif"/>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49" descr="C:\Documents and Settings\Kyle M. Thiel\Desktop\Pindyck_7e\ppts\aparna_ppts\aparna_ppts\ch11\fig11.20\11.20_12.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50" descr="C:\Documents and Settings\Kyle M. Thiel\Desktop\Pindyck_7e\ppts\aparna_ppts\aparna_ppts\ch11\fig11.20\11.20_13.gif"/>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51" descr="C:\Documents and Settings\Kyle M. Thiel\Desktop\Pindyck_7e\ppts\aparna_ppts\aparna_ppts\ch11\fig11.20\11.20_14.gif"/>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2" descr="C:\Documents and Settings\Kyle M. Thiel\Desktop\Pindyck_7e\ppts\aparna_ppts\aparna_ppts\ch11\fig11.20\11.20_16.gif"/>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descr="11.20_01.gif"/>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886200" y="1323975"/>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11.20_17.gif"/>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3886200" y="1322388"/>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descr="11.20_18.gif"/>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3886200" y="1314450"/>
            <a:ext cx="51054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59156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wipe(left)">
                                      <p:cBhvr>
                                        <p:cTn id="15" dur="500"/>
                                        <p:tgtEl>
                                          <p:spTgt spid="3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500"/>
                                        <p:tgtEl>
                                          <p:spTgt spid="29"/>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down)">
                                      <p:cBhvr>
                                        <p:cTn id="23" dur="500"/>
                                        <p:tgtEl>
                                          <p:spTgt spid="34"/>
                                        </p:tgtEl>
                                      </p:cBhvr>
                                    </p:animEffect>
                                  </p:childTnLst>
                                </p:cTn>
                              </p:par>
                              <p:par>
                                <p:cTn id="24" presetID="22" presetClass="entr" presetSubtype="8"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60"/>
                                        </p:tgtEl>
                                        <p:attrNameLst>
                                          <p:attrName>style.visibility</p:attrName>
                                        </p:attrNameLst>
                                      </p:cBhvr>
                                      <p:to>
                                        <p:strVal val="visible"/>
                                      </p:to>
                                    </p:set>
                                    <p:animEffect transition="in" filter="wipe(left)">
                                      <p:cBhvr>
                                        <p:cTn id="30" dur="500"/>
                                        <p:tgtEl>
                                          <p:spTgt spid="60"/>
                                        </p:tgtEl>
                                      </p:cBhvr>
                                    </p:animEffect>
                                  </p:childTnLst>
                                </p:cTn>
                              </p:par>
                            </p:childTnLst>
                          </p:cTn>
                        </p:par>
                        <p:par>
                          <p:cTn id="31" fill="hold">
                            <p:stCondLst>
                              <p:cond delay="4000"/>
                            </p:stCondLst>
                            <p:childTnLst>
                              <p:par>
                                <p:cTn id="32" presetID="22" presetClass="entr" presetSubtype="8" fill="hold" nodeType="after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wipe(left)">
                                      <p:cBhvr>
                                        <p:cTn id="34" dur="1000"/>
                                        <p:tgtEl>
                                          <p:spTgt spid="44"/>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left)">
                                      <p:cBhvr>
                                        <p:cTn id="38" dur="1000"/>
                                        <p:tgtEl>
                                          <p:spTgt spid="42"/>
                                        </p:tgtEl>
                                      </p:cBhvr>
                                    </p:animEffect>
                                  </p:childTnLst>
                                </p:cTn>
                              </p:par>
                            </p:childTnLst>
                          </p:cTn>
                        </p:par>
                        <p:par>
                          <p:cTn id="39" fill="hold">
                            <p:stCondLst>
                              <p:cond delay="6000"/>
                            </p:stCondLst>
                            <p:childTnLst>
                              <p:par>
                                <p:cTn id="40" presetID="22" presetClass="entr" presetSubtype="8" fill="hold" nodeType="afterEffect">
                                  <p:stCondLst>
                                    <p:cond delay="0"/>
                                  </p:stCondLst>
                                  <p:childTnLst>
                                    <p:set>
                                      <p:cBhvr>
                                        <p:cTn id="41" dur="1" fill="hold">
                                          <p:stCondLst>
                                            <p:cond delay="0"/>
                                          </p:stCondLst>
                                        </p:cTn>
                                        <p:tgtEl>
                                          <p:spTgt spid="27">
                                            <p:txEl>
                                              <p:pRg st="0" end="0"/>
                                            </p:txEl>
                                          </p:spTgt>
                                        </p:tgtEl>
                                        <p:attrNameLst>
                                          <p:attrName>style.visibility</p:attrName>
                                        </p:attrNameLst>
                                      </p:cBhvr>
                                      <p:to>
                                        <p:strVal val="visible"/>
                                      </p:to>
                                    </p:set>
                                    <p:animEffect transition="in" filter="wipe(left)">
                                      <p:cBhvr>
                                        <p:cTn id="42" dur="500"/>
                                        <p:tgtEl>
                                          <p:spTgt spid="27">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1000"/>
                                        <p:tgtEl>
                                          <p:spTgt spid="45"/>
                                        </p:tgtEl>
                                      </p:cBhvr>
                                    </p:animEffect>
                                  </p:childTnLst>
                                </p:cTn>
                              </p:par>
                            </p:childTnLst>
                          </p:cTn>
                        </p:par>
                        <p:par>
                          <p:cTn id="48" fill="hold">
                            <p:stCondLst>
                              <p:cond delay="10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1000"/>
                                        <p:tgtEl>
                                          <p:spTgt spid="43"/>
                                        </p:tgtEl>
                                      </p:cBhvr>
                                    </p:animEffect>
                                  </p:childTnLst>
                                </p:cTn>
                              </p:par>
                            </p:childTnLst>
                          </p:cTn>
                        </p:par>
                        <p:par>
                          <p:cTn id="52" fill="hold">
                            <p:stCondLst>
                              <p:cond delay="2000"/>
                            </p:stCondLst>
                            <p:childTnLst>
                              <p:par>
                                <p:cTn id="53" presetID="22" presetClass="entr" presetSubtype="8" fill="hold" nodeType="afterEffect">
                                  <p:stCondLst>
                                    <p:cond delay="0"/>
                                  </p:stCondLst>
                                  <p:childTnLst>
                                    <p:set>
                                      <p:cBhvr>
                                        <p:cTn id="54" dur="1" fill="hold">
                                          <p:stCondLst>
                                            <p:cond delay="0"/>
                                          </p:stCondLst>
                                        </p:cTn>
                                        <p:tgtEl>
                                          <p:spTgt spid="27">
                                            <p:txEl>
                                              <p:pRg st="1" end="1"/>
                                            </p:txEl>
                                          </p:spTgt>
                                        </p:tgtEl>
                                        <p:attrNameLst>
                                          <p:attrName>style.visibility</p:attrName>
                                        </p:attrNameLst>
                                      </p:cBhvr>
                                      <p:to>
                                        <p:strVal val="visible"/>
                                      </p:to>
                                    </p:set>
                                    <p:animEffect transition="in" filter="wipe(left)">
                                      <p:cBhvr>
                                        <p:cTn id="55" dur="500"/>
                                        <p:tgtEl>
                                          <p:spTgt spid="27">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46"/>
                                        </p:tgtEl>
                                        <p:attrNameLst>
                                          <p:attrName>style.visibility</p:attrName>
                                        </p:attrNameLst>
                                      </p:cBhvr>
                                      <p:to>
                                        <p:strVal val="visible"/>
                                      </p:to>
                                    </p:set>
                                    <p:animEffect transition="in" filter="wipe(left)">
                                      <p:cBhvr>
                                        <p:cTn id="60" dur="1000"/>
                                        <p:tgtEl>
                                          <p:spTgt spid="46"/>
                                        </p:tgtEl>
                                      </p:cBhvr>
                                    </p:animEffect>
                                  </p:childTnLst>
                                </p:cTn>
                              </p:par>
                            </p:childTnLst>
                          </p:cTn>
                        </p:par>
                        <p:par>
                          <p:cTn id="61" fill="hold">
                            <p:stCondLst>
                              <p:cond delay="1000"/>
                            </p:stCondLst>
                            <p:childTnLst>
                              <p:par>
                                <p:cTn id="62" presetID="22" presetClass="entr" presetSubtype="8"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1000"/>
                                        <p:tgtEl>
                                          <p:spTgt spid="47"/>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27">
                                            <p:txEl>
                                              <p:pRg st="2" end="2"/>
                                            </p:txEl>
                                          </p:spTgt>
                                        </p:tgtEl>
                                        <p:attrNameLst>
                                          <p:attrName>style.visibility</p:attrName>
                                        </p:attrNameLst>
                                      </p:cBhvr>
                                      <p:to>
                                        <p:strVal val="visible"/>
                                      </p:to>
                                    </p:set>
                                    <p:animEffect transition="in" filter="wipe(left)">
                                      <p:cBhvr>
                                        <p:cTn id="68" dur="500"/>
                                        <p:tgtEl>
                                          <p:spTgt spid="27">
                                            <p:txEl>
                                              <p:pRg st="2" end="2"/>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wipe(left)">
                                      <p:cBhvr>
                                        <p:cTn id="73" dur="500"/>
                                        <p:tgtEl>
                                          <p:spTgt spid="62"/>
                                        </p:tgtEl>
                                      </p:cBhvr>
                                    </p:animEffect>
                                  </p:childTnLst>
                                </p:cTn>
                              </p:par>
                            </p:childTnLst>
                          </p:cTn>
                        </p:par>
                        <p:par>
                          <p:cTn id="74" fill="hold">
                            <p:stCondLst>
                              <p:cond delay="500"/>
                            </p:stCondLst>
                            <p:childTnLst>
                              <p:par>
                                <p:cTn id="75" presetID="22" presetClass="entr" presetSubtype="8" fill="hold" nodeType="after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wipe(left)">
                                      <p:cBhvr>
                                        <p:cTn id="77" dur="1000"/>
                                        <p:tgtEl>
                                          <p:spTgt spid="28"/>
                                        </p:tgtEl>
                                      </p:cBhvr>
                                    </p:animEffect>
                                  </p:childTnLst>
                                </p:cTn>
                              </p:par>
                            </p:childTnLst>
                          </p:cTn>
                        </p:par>
                        <p:par>
                          <p:cTn id="78" fill="hold">
                            <p:stCondLst>
                              <p:cond delay="1500"/>
                            </p:stCondLst>
                            <p:childTnLst>
                              <p:par>
                                <p:cTn id="79" presetID="22" presetClass="entr" presetSubtype="8" fill="hold"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wipe(left)">
                                      <p:cBhvr>
                                        <p:cTn id="81" dur="1000"/>
                                        <p:tgtEl>
                                          <p:spTgt spid="48"/>
                                        </p:tgtEl>
                                      </p:cBhvr>
                                    </p:animEffect>
                                  </p:childTnLst>
                                </p:cTn>
                              </p:par>
                            </p:childTnLst>
                          </p:cTn>
                        </p:par>
                        <p:par>
                          <p:cTn id="82" fill="hold">
                            <p:stCondLst>
                              <p:cond delay="2500"/>
                            </p:stCondLst>
                            <p:childTnLst>
                              <p:par>
                                <p:cTn id="83" presetID="22" presetClass="entr" presetSubtype="8" fill="hold" nodeType="afterEffect">
                                  <p:stCondLst>
                                    <p:cond delay="0"/>
                                  </p:stCondLst>
                                  <p:childTnLst>
                                    <p:set>
                                      <p:cBhvr>
                                        <p:cTn id="84" dur="1" fill="hold">
                                          <p:stCondLst>
                                            <p:cond delay="0"/>
                                          </p:stCondLst>
                                        </p:cTn>
                                        <p:tgtEl>
                                          <p:spTgt spid="27">
                                            <p:txEl>
                                              <p:pRg st="3" end="3"/>
                                            </p:txEl>
                                          </p:spTgt>
                                        </p:tgtEl>
                                        <p:attrNameLst>
                                          <p:attrName>style.visibility</p:attrName>
                                        </p:attrNameLst>
                                      </p:cBhvr>
                                      <p:to>
                                        <p:strVal val="visible"/>
                                      </p:to>
                                    </p:set>
                                    <p:animEffect transition="in" filter="wipe(left)">
                                      <p:cBhvr>
                                        <p:cTn id="85" dur="500"/>
                                        <p:tgtEl>
                                          <p:spTgt spid="27">
                                            <p:txEl>
                                              <p:pRg st="3" end="3"/>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nodeType="clickEffect">
                                  <p:stCondLst>
                                    <p:cond delay="0"/>
                                  </p:stCondLst>
                                  <p:childTnLst>
                                    <p:set>
                                      <p:cBhvr>
                                        <p:cTn id="89" dur="1" fill="hold">
                                          <p:stCondLst>
                                            <p:cond delay="0"/>
                                          </p:stCondLst>
                                        </p:cTn>
                                        <p:tgtEl>
                                          <p:spTgt spid="49"/>
                                        </p:tgtEl>
                                        <p:attrNameLst>
                                          <p:attrName>style.visibility</p:attrName>
                                        </p:attrNameLst>
                                      </p:cBhvr>
                                      <p:to>
                                        <p:strVal val="visible"/>
                                      </p:to>
                                    </p:set>
                                    <p:animEffect transition="in" filter="wipe(left)">
                                      <p:cBhvr>
                                        <p:cTn id="90" dur="1000"/>
                                        <p:tgtEl>
                                          <p:spTgt spid="49"/>
                                        </p:tgtEl>
                                      </p:cBhvr>
                                    </p:animEffect>
                                  </p:childTnLst>
                                </p:cTn>
                              </p:par>
                            </p:childTnLst>
                          </p:cTn>
                        </p:par>
                        <p:par>
                          <p:cTn id="91" fill="hold">
                            <p:stCondLst>
                              <p:cond delay="1000"/>
                            </p:stCondLst>
                            <p:childTnLst>
                              <p:par>
                                <p:cTn id="92" presetID="22" presetClass="entr" presetSubtype="8" fill="hold" nodeType="after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wipe(left)">
                                      <p:cBhvr>
                                        <p:cTn id="94" dur="1000"/>
                                        <p:tgtEl>
                                          <p:spTgt spid="50"/>
                                        </p:tgtEl>
                                      </p:cBhvr>
                                    </p:animEffect>
                                  </p:childTnLst>
                                </p:cTn>
                              </p:par>
                            </p:childTnLst>
                          </p:cTn>
                        </p:par>
                        <p:par>
                          <p:cTn id="95" fill="hold">
                            <p:stCondLst>
                              <p:cond delay="2000"/>
                            </p:stCondLst>
                            <p:childTnLst>
                              <p:par>
                                <p:cTn id="96" presetID="22" presetClass="entr" presetSubtype="8" fill="hold" nodeType="afterEffect">
                                  <p:stCondLst>
                                    <p:cond delay="0"/>
                                  </p:stCondLst>
                                  <p:childTnLst>
                                    <p:set>
                                      <p:cBhvr>
                                        <p:cTn id="97" dur="1" fill="hold">
                                          <p:stCondLst>
                                            <p:cond delay="0"/>
                                          </p:stCondLst>
                                        </p:cTn>
                                        <p:tgtEl>
                                          <p:spTgt spid="27">
                                            <p:txEl>
                                              <p:pRg st="4" end="4"/>
                                            </p:txEl>
                                          </p:spTgt>
                                        </p:tgtEl>
                                        <p:attrNameLst>
                                          <p:attrName>style.visibility</p:attrName>
                                        </p:attrNameLst>
                                      </p:cBhvr>
                                      <p:to>
                                        <p:strVal val="visible"/>
                                      </p:to>
                                    </p:set>
                                    <p:animEffect transition="in" filter="wipe(left)">
                                      <p:cBhvr>
                                        <p:cTn id="98" dur="500"/>
                                        <p:tgtEl>
                                          <p:spTgt spid="27">
                                            <p:txEl>
                                              <p:pRg st="4" end="4"/>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8" fill="hold" nodeType="clickEffect">
                                  <p:stCondLst>
                                    <p:cond delay="0"/>
                                  </p:stCondLst>
                                  <p:childTnLst>
                                    <p:set>
                                      <p:cBhvr>
                                        <p:cTn id="102" dur="1" fill="hold">
                                          <p:stCondLst>
                                            <p:cond delay="0"/>
                                          </p:stCondLst>
                                        </p:cTn>
                                        <p:tgtEl>
                                          <p:spTgt spid="56"/>
                                        </p:tgtEl>
                                        <p:attrNameLst>
                                          <p:attrName>style.visibility</p:attrName>
                                        </p:attrNameLst>
                                      </p:cBhvr>
                                      <p:to>
                                        <p:strVal val="visible"/>
                                      </p:to>
                                    </p:set>
                                    <p:animEffect transition="in" filter="wipe(left)">
                                      <p:cBhvr>
                                        <p:cTn id="103" dur="1000"/>
                                        <p:tgtEl>
                                          <p:spTgt spid="56"/>
                                        </p:tgtEl>
                                      </p:cBhvr>
                                    </p:animEffect>
                                  </p:childTnLst>
                                </p:cTn>
                              </p:par>
                            </p:childTnLst>
                          </p:cTn>
                        </p:par>
                        <p:par>
                          <p:cTn id="104" fill="hold">
                            <p:stCondLst>
                              <p:cond delay="1000"/>
                            </p:stCondLst>
                            <p:childTnLst>
                              <p:par>
                                <p:cTn id="105" presetID="22" presetClass="entr" presetSubtype="8" fill="hold" nodeType="afterEffect">
                                  <p:stCondLst>
                                    <p:cond delay="0"/>
                                  </p:stCondLst>
                                  <p:childTnLst>
                                    <p:set>
                                      <p:cBhvr>
                                        <p:cTn id="106" dur="1" fill="hold">
                                          <p:stCondLst>
                                            <p:cond delay="0"/>
                                          </p:stCondLst>
                                        </p:cTn>
                                        <p:tgtEl>
                                          <p:spTgt spid="27">
                                            <p:txEl>
                                              <p:pRg st="5" end="5"/>
                                            </p:txEl>
                                          </p:spTgt>
                                        </p:tgtEl>
                                        <p:attrNameLst>
                                          <p:attrName>style.visibility</p:attrName>
                                        </p:attrNameLst>
                                      </p:cBhvr>
                                      <p:to>
                                        <p:strVal val="visible"/>
                                      </p:to>
                                    </p:set>
                                    <p:animEffect transition="in" filter="wipe(left)">
                                      <p:cBhvr>
                                        <p:cTn id="107" dur="500"/>
                                        <p:tgtEl>
                                          <p:spTgt spid="27">
                                            <p:txEl>
                                              <p:pRg st="5" end="5"/>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nodeType="click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wipe(left)">
                                      <p:cBhvr>
                                        <p:cTn id="112" dur="1000"/>
                                        <p:tgtEl>
                                          <p:spTgt spid="57"/>
                                        </p:tgtEl>
                                      </p:cBhvr>
                                    </p:animEffect>
                                  </p:childTnLst>
                                </p:cTn>
                              </p:par>
                            </p:childTnLst>
                          </p:cTn>
                        </p:par>
                        <p:par>
                          <p:cTn id="113" fill="hold">
                            <p:stCondLst>
                              <p:cond delay="1000"/>
                            </p:stCondLst>
                            <p:childTnLst>
                              <p:par>
                                <p:cTn id="114" presetID="22" presetClass="entr" presetSubtype="8" fill="hold" nodeType="afterEffect">
                                  <p:stCondLst>
                                    <p:cond delay="0"/>
                                  </p:stCondLst>
                                  <p:childTnLst>
                                    <p:set>
                                      <p:cBhvr>
                                        <p:cTn id="115" dur="1" fill="hold">
                                          <p:stCondLst>
                                            <p:cond delay="0"/>
                                          </p:stCondLst>
                                        </p:cTn>
                                        <p:tgtEl>
                                          <p:spTgt spid="58"/>
                                        </p:tgtEl>
                                        <p:attrNameLst>
                                          <p:attrName>style.visibility</p:attrName>
                                        </p:attrNameLst>
                                      </p:cBhvr>
                                      <p:to>
                                        <p:strVal val="visible"/>
                                      </p:to>
                                    </p:set>
                                    <p:animEffect transition="in" filter="wipe(left)">
                                      <p:cBhvr>
                                        <p:cTn id="116" dur="1000"/>
                                        <p:tgtEl>
                                          <p:spTgt spid="58"/>
                                        </p:tgtEl>
                                      </p:cBhvr>
                                    </p:animEffect>
                                  </p:childTnLst>
                                </p:cTn>
                              </p:par>
                            </p:childTnLst>
                          </p:cTn>
                        </p:par>
                        <p:par>
                          <p:cTn id="117" fill="hold">
                            <p:stCondLst>
                              <p:cond delay="2000"/>
                            </p:stCondLst>
                            <p:childTnLst>
                              <p:par>
                                <p:cTn id="118" presetID="22" presetClass="entr" presetSubtype="8" fill="hold" nodeType="afterEffect">
                                  <p:stCondLst>
                                    <p:cond delay="0"/>
                                  </p:stCondLst>
                                  <p:childTnLst>
                                    <p:set>
                                      <p:cBhvr>
                                        <p:cTn id="119" dur="1" fill="hold">
                                          <p:stCondLst>
                                            <p:cond delay="0"/>
                                          </p:stCondLst>
                                        </p:cTn>
                                        <p:tgtEl>
                                          <p:spTgt spid="27">
                                            <p:txEl>
                                              <p:pRg st="6" end="6"/>
                                            </p:txEl>
                                          </p:spTgt>
                                        </p:tgtEl>
                                        <p:attrNameLst>
                                          <p:attrName>style.visibility</p:attrName>
                                        </p:attrNameLst>
                                      </p:cBhvr>
                                      <p:to>
                                        <p:strVal val="visible"/>
                                      </p:to>
                                    </p:set>
                                    <p:animEffect transition="in" filter="wipe(left)">
                                      <p:cBhvr>
                                        <p:cTn id="120" dur="500"/>
                                        <p:tgtEl>
                                          <p:spTgt spid="27">
                                            <p:txEl>
                                              <p:pRg st="6" end="6"/>
                                            </p:txEl>
                                          </p:spTgt>
                                        </p:tgtEl>
                                      </p:cBhvr>
                                    </p:animEffect>
                                  </p:childTnLst>
                                </p:cTn>
                              </p:par>
                            </p:childTnLst>
                          </p:cTn>
                        </p:par>
                      </p:childTnLst>
                    </p:cTn>
                  </p:par>
                  <p:par>
                    <p:cTn id="121" fill="hold">
                      <p:stCondLst>
                        <p:cond delay="indefinite"/>
                      </p:stCondLst>
                      <p:childTnLst>
                        <p:par>
                          <p:cTn id="122" fill="hold">
                            <p:stCondLst>
                              <p:cond delay="0"/>
                            </p:stCondLst>
                            <p:childTnLst>
                              <p:par>
                                <p:cTn id="123" presetID="22" presetClass="entr" presetSubtype="8" fill="hold" nodeType="clickEffect">
                                  <p:stCondLst>
                                    <p:cond delay="0"/>
                                  </p:stCondLst>
                                  <p:childTnLst>
                                    <p:set>
                                      <p:cBhvr>
                                        <p:cTn id="124" dur="1" fill="hold">
                                          <p:stCondLst>
                                            <p:cond delay="0"/>
                                          </p:stCondLst>
                                        </p:cTn>
                                        <p:tgtEl>
                                          <p:spTgt spid="61"/>
                                        </p:tgtEl>
                                        <p:attrNameLst>
                                          <p:attrName>style.visibility</p:attrName>
                                        </p:attrNameLst>
                                      </p:cBhvr>
                                      <p:to>
                                        <p:strVal val="visible"/>
                                      </p:to>
                                    </p:set>
                                    <p:animEffect transition="in" filter="wipe(left)">
                                      <p:cBhvr>
                                        <p:cTn id="125" dur="1000"/>
                                        <p:tgtEl>
                                          <p:spTgt spid="61"/>
                                        </p:tgtEl>
                                      </p:cBhvr>
                                    </p:animEffect>
                                  </p:childTnLst>
                                </p:cTn>
                              </p:par>
                            </p:childTnLst>
                          </p:cTn>
                        </p:par>
                        <p:par>
                          <p:cTn id="126" fill="hold">
                            <p:stCondLst>
                              <p:cond delay="1000"/>
                            </p:stCondLst>
                            <p:childTnLst>
                              <p:par>
                                <p:cTn id="127" presetID="22" presetClass="entr" presetSubtype="8" fill="hold" nodeType="afterEffect">
                                  <p:stCondLst>
                                    <p:cond delay="0"/>
                                  </p:stCondLst>
                                  <p:childTnLst>
                                    <p:set>
                                      <p:cBhvr>
                                        <p:cTn id="128" dur="1" fill="hold">
                                          <p:stCondLst>
                                            <p:cond delay="0"/>
                                          </p:stCondLst>
                                        </p:cTn>
                                        <p:tgtEl>
                                          <p:spTgt spid="41"/>
                                        </p:tgtEl>
                                        <p:attrNameLst>
                                          <p:attrName>style.visibility</p:attrName>
                                        </p:attrNameLst>
                                      </p:cBhvr>
                                      <p:to>
                                        <p:strVal val="visible"/>
                                      </p:to>
                                    </p:set>
                                    <p:animEffect transition="in" filter="wipe(left)">
                                      <p:cBhvr>
                                        <p:cTn id="129" dur="1000"/>
                                        <p:tgtEl>
                                          <p:spTgt spid="41"/>
                                        </p:tgtEl>
                                      </p:cBhvr>
                                    </p:animEffect>
                                  </p:childTnLst>
                                </p:cTn>
                              </p:par>
                            </p:childTnLst>
                          </p:cTn>
                        </p:par>
                        <p:par>
                          <p:cTn id="130" fill="hold">
                            <p:stCondLst>
                              <p:cond delay="2000"/>
                            </p:stCondLst>
                            <p:childTnLst>
                              <p:par>
                                <p:cTn id="131" presetID="22" presetClass="entr" presetSubtype="2" fill="hold" nodeType="afterEffect">
                                  <p:stCondLst>
                                    <p:cond delay="0"/>
                                  </p:stCondLst>
                                  <p:childTnLst>
                                    <p:set>
                                      <p:cBhvr>
                                        <p:cTn id="132" dur="1" fill="hold">
                                          <p:stCondLst>
                                            <p:cond delay="0"/>
                                          </p:stCondLst>
                                        </p:cTn>
                                        <p:tgtEl>
                                          <p:spTgt spid="59"/>
                                        </p:tgtEl>
                                        <p:attrNameLst>
                                          <p:attrName>style.visibility</p:attrName>
                                        </p:attrNameLst>
                                      </p:cBhvr>
                                      <p:to>
                                        <p:strVal val="visible"/>
                                      </p:to>
                                    </p:set>
                                    <p:animEffect transition="in" filter="wipe(right)">
                                      <p:cBhvr>
                                        <p:cTn id="133" dur="1000"/>
                                        <p:tgtEl>
                                          <p:spTgt spid="59"/>
                                        </p:tgtEl>
                                      </p:cBhvr>
                                    </p:animEffect>
                                  </p:childTnLst>
                                </p:cTn>
                              </p:par>
                            </p:childTnLst>
                          </p:cTn>
                        </p:par>
                        <p:par>
                          <p:cTn id="134" fill="hold">
                            <p:stCondLst>
                              <p:cond delay="3000"/>
                            </p:stCondLst>
                            <p:childTnLst>
                              <p:par>
                                <p:cTn id="135" presetID="22" presetClass="entr" presetSubtype="8" fill="hold" nodeType="afterEffect">
                                  <p:stCondLst>
                                    <p:cond delay="0"/>
                                  </p:stCondLst>
                                  <p:childTnLst>
                                    <p:set>
                                      <p:cBhvr>
                                        <p:cTn id="136" dur="1" fill="hold">
                                          <p:stCondLst>
                                            <p:cond delay="0"/>
                                          </p:stCondLst>
                                        </p:cTn>
                                        <p:tgtEl>
                                          <p:spTgt spid="27">
                                            <p:txEl>
                                              <p:pRg st="7" end="7"/>
                                            </p:txEl>
                                          </p:spTgt>
                                        </p:tgtEl>
                                        <p:attrNameLst>
                                          <p:attrName>style.visibility</p:attrName>
                                        </p:attrNameLst>
                                      </p:cBhvr>
                                      <p:to>
                                        <p:strVal val="visible"/>
                                      </p:to>
                                    </p:set>
                                    <p:animEffect transition="in" filter="wipe(left)">
                                      <p:cBhvr>
                                        <p:cTn id="137" dur="500"/>
                                        <p:tgtEl>
                                          <p:spTgt spid="27">
                                            <p:txEl>
                                              <p:pRg st="7" end="7"/>
                                            </p:txEl>
                                          </p:spTgt>
                                        </p:tgtEl>
                                      </p:cBhvr>
                                    </p:animEffect>
                                  </p:childTnLst>
                                </p:cTn>
                              </p:par>
                            </p:childTnLst>
                          </p:cTn>
                        </p:par>
                        <p:par>
                          <p:cTn id="138" fill="hold">
                            <p:stCondLst>
                              <p:cond delay="3500"/>
                            </p:stCondLst>
                            <p:childTnLst>
                              <p:par>
                                <p:cTn id="139" presetID="22" presetClass="entr" presetSubtype="2" fill="hold" nodeType="afterEffect">
                                  <p:stCondLst>
                                    <p:cond delay="0"/>
                                  </p:stCondLst>
                                  <p:childTnLst>
                                    <p:set>
                                      <p:cBhvr>
                                        <p:cTn id="140" dur="1" fill="hold">
                                          <p:stCondLst>
                                            <p:cond delay="0"/>
                                          </p:stCondLst>
                                        </p:cTn>
                                        <p:tgtEl>
                                          <p:spTgt spid="21"/>
                                        </p:tgtEl>
                                        <p:attrNameLst>
                                          <p:attrName>style.visibility</p:attrName>
                                        </p:attrNameLst>
                                      </p:cBhvr>
                                      <p:to>
                                        <p:strVal val="visible"/>
                                      </p:to>
                                    </p:set>
                                    <p:animEffect transition="in" filter="wipe(right)">
                                      <p:cBhvr>
                                        <p:cTn id="1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24" grpId="0"/>
      <p:bldP spid="2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 name="Rectangle 7"/>
          <p:cNvSpPr/>
          <p:nvPr/>
        </p:nvSpPr>
        <p:spPr>
          <a:xfrm>
            <a:off x="457199" y="685800"/>
            <a:ext cx="7375193" cy="646331"/>
          </a:xfrm>
          <a:prstGeom prst="rect">
            <a:avLst/>
          </a:prstGeom>
        </p:spPr>
        <p:txBody>
          <a:bodyPr wrap="square">
            <a:spAutoFit/>
          </a:bodyPr>
          <a:lstStyle/>
          <a:p>
            <a:pPr>
              <a:buNone/>
              <a:defRPr/>
            </a:pPr>
            <a:r>
              <a:rPr lang="en-US" dirty="0">
                <a:latin typeface="+mj-lt"/>
              </a:rPr>
              <a:t>The price </a:t>
            </a:r>
            <a:r>
              <a:rPr lang="en-US" i="1" dirty="0">
                <a:latin typeface="+mj-lt"/>
              </a:rPr>
              <a:t>P</a:t>
            </a:r>
            <a:r>
              <a:rPr lang="en-US" dirty="0">
                <a:latin typeface="+mj-lt"/>
              </a:rPr>
              <a:t> and advertising expenditure </a:t>
            </a:r>
            <a:r>
              <a:rPr lang="en-US" i="1" dirty="0">
                <a:latin typeface="+mj-lt"/>
              </a:rPr>
              <a:t>A </a:t>
            </a:r>
            <a:r>
              <a:rPr lang="en-US" dirty="0">
                <a:latin typeface="+mj-lt"/>
              </a:rPr>
              <a:t>to maximize profit, is given by:</a:t>
            </a:r>
          </a:p>
        </p:txBody>
      </p:sp>
      <p:sp>
        <p:nvSpPr>
          <p:cNvPr id="10" name="Rectangle 9"/>
          <p:cNvSpPr/>
          <p:nvPr/>
        </p:nvSpPr>
        <p:spPr>
          <a:xfrm>
            <a:off x="548640" y="3592513"/>
            <a:ext cx="6019800" cy="369332"/>
          </a:xfrm>
          <a:prstGeom prst="rect">
            <a:avLst/>
          </a:prstGeom>
        </p:spPr>
        <p:txBody>
          <a:bodyPr>
            <a:spAutoFit/>
          </a:bodyPr>
          <a:lstStyle/>
          <a:p>
            <a:pPr>
              <a:buNone/>
              <a:defRPr/>
            </a:pPr>
            <a:r>
              <a:rPr lang="en-US" dirty="0">
                <a:latin typeface="+mj-lt"/>
              </a:rPr>
              <a:t>The firm should advertise up to the point that</a:t>
            </a:r>
          </a:p>
        </p:txBody>
      </p:sp>
      <p:sp>
        <p:nvSpPr>
          <p:cNvPr id="11" name="Rectangle 10"/>
          <p:cNvSpPr/>
          <p:nvPr/>
        </p:nvSpPr>
        <p:spPr>
          <a:xfrm>
            <a:off x="3172778" y="5257800"/>
            <a:ext cx="4659614" cy="400110"/>
          </a:xfrm>
          <a:prstGeom prst="rect">
            <a:avLst/>
          </a:prstGeom>
        </p:spPr>
        <p:txBody>
          <a:bodyPr wrap="square">
            <a:spAutoFit/>
          </a:bodyPr>
          <a:lstStyle/>
          <a:p>
            <a:pPr>
              <a:buNone/>
              <a:defRPr/>
            </a:pPr>
            <a:r>
              <a:rPr lang="en-US" sz="2000" dirty="0">
                <a:latin typeface="Times New Roman" pitchFamily="18" charset="0"/>
                <a:cs typeface="Times New Roman" pitchFamily="18" charset="0"/>
              </a:rPr>
              <a:t>=</a:t>
            </a:r>
            <a:r>
              <a:rPr lang="en-US" dirty="0">
                <a:latin typeface="+mj-lt"/>
              </a:rPr>
              <a:t> </a:t>
            </a:r>
            <a:r>
              <a:rPr lang="en-US" i="1" dirty="0">
                <a:latin typeface="+mj-lt"/>
              </a:rPr>
              <a:t>full </a:t>
            </a:r>
            <a:r>
              <a:rPr lang="en-US" dirty="0">
                <a:latin typeface="+mj-lt"/>
              </a:rPr>
              <a:t>marginal cost of advertising</a:t>
            </a:r>
          </a:p>
        </p:txBody>
      </p:sp>
      <p:sp>
        <p:nvSpPr>
          <p:cNvPr id="13" name="TextBox 12"/>
          <p:cNvSpPr txBox="1"/>
          <p:nvPr/>
        </p:nvSpPr>
        <p:spPr>
          <a:xfrm>
            <a:off x="7727648" y="4419600"/>
            <a:ext cx="959152" cy="369332"/>
          </a:xfrm>
          <a:prstGeom prst="rect">
            <a:avLst/>
          </a:prstGeom>
          <a:noFill/>
        </p:spPr>
        <p:txBody>
          <a:bodyPr wrap="square">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b="1" dirty="0">
                <a:latin typeface="Arial" charset="0"/>
              </a:rPr>
              <a:t>(11.3)</a:t>
            </a:r>
          </a:p>
        </p:txBody>
      </p:sp>
      <p:sp>
        <p:nvSpPr>
          <p:cNvPr id="14" name="Rectangle 13"/>
          <p:cNvSpPr/>
          <p:nvPr/>
        </p:nvSpPr>
        <p:spPr>
          <a:xfrm>
            <a:off x="457200" y="1908175"/>
            <a:ext cx="8229600" cy="1354217"/>
          </a:xfrm>
          <a:prstGeom prst="rect">
            <a:avLst/>
          </a:prstGeom>
        </p:spPr>
        <p:txBody>
          <a:bodyPr wrap="square">
            <a:spAutoFit/>
          </a:bodyPr>
          <a:lstStyle/>
          <a:p>
            <a:pPr>
              <a:buNone/>
              <a:defRPr/>
            </a:pPr>
            <a:r>
              <a:rPr lang="en-US" i="1" dirty="0">
                <a:latin typeface="+mj-lt"/>
              </a:rPr>
              <a:t>Advertising leads to increased output.</a:t>
            </a:r>
            <a:r>
              <a:rPr lang="en-US" dirty="0">
                <a:latin typeface="+mj-lt"/>
              </a:rPr>
              <a:t> </a:t>
            </a:r>
          </a:p>
          <a:p>
            <a:pPr>
              <a:buNone/>
              <a:defRPr/>
            </a:pPr>
            <a:endParaRPr lang="en-US" sz="1000" dirty="0">
              <a:latin typeface="+mj-lt"/>
            </a:endParaRPr>
          </a:p>
          <a:p>
            <a:pPr>
              <a:buNone/>
              <a:defRPr/>
            </a:pPr>
            <a:r>
              <a:rPr lang="en-US" dirty="0">
                <a:latin typeface="+mj-lt"/>
              </a:rPr>
              <a:t>But increased output in turn means increased production costs, and this must be taken into account when comparing the costs and benefits of an extra dollar of advertising.</a:t>
            </a:r>
          </a:p>
        </p:txBody>
      </p:sp>
      <mc:AlternateContent xmlns:mc="http://schemas.openxmlformats.org/markup-compatibility/2006" xmlns:a14="http://schemas.microsoft.com/office/drawing/2010/main">
        <mc:Choice Requires="a14">
          <p:sp>
            <p:nvSpPr>
              <p:cNvPr id="2" name="TextBox 1"/>
              <p:cNvSpPr txBox="1"/>
              <p:nvPr/>
            </p:nvSpPr>
            <p:spPr>
              <a:xfrm>
                <a:off x="3189121" y="1448872"/>
                <a:ext cx="2765757"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𝜋</m:t>
                      </m:r>
                      <m:r>
                        <a:rPr lang="en-US" b="0" i="1" smtClean="0">
                          <a:latin typeface="Cambria Math"/>
                          <a:ea typeface="Cambria Math"/>
                        </a:rPr>
                        <m:t>=</m:t>
                      </m:r>
                      <m:r>
                        <a:rPr lang="en-US" b="0" i="1" smtClean="0">
                          <a:latin typeface="Cambria Math"/>
                          <a:ea typeface="Cambria Math"/>
                        </a:rPr>
                        <m:t>𝑃𝑄</m:t>
                      </m:r>
                      <m:d>
                        <m:dPr>
                          <m:ctrlPr>
                            <a:rPr lang="en-US" b="0" i="1" smtClean="0">
                              <a:latin typeface="Cambria Math"/>
                              <a:ea typeface="Cambria Math"/>
                            </a:rPr>
                          </m:ctrlPr>
                        </m:dPr>
                        <m:e>
                          <m:r>
                            <a:rPr lang="en-US" b="0" i="1" smtClean="0">
                              <a:latin typeface="Cambria Math"/>
                              <a:ea typeface="Cambria Math"/>
                            </a:rPr>
                            <m:t>𝑃</m:t>
                          </m:r>
                          <m:r>
                            <a:rPr lang="en-US" b="0" i="1" smtClean="0">
                              <a:latin typeface="Cambria Math"/>
                              <a:ea typeface="Cambria Math"/>
                            </a:rPr>
                            <m:t>, </m:t>
                          </m:r>
                          <m:r>
                            <a:rPr lang="en-US" b="0" i="1" smtClean="0">
                              <a:latin typeface="Cambria Math"/>
                              <a:ea typeface="Cambria Math"/>
                            </a:rPr>
                            <m:t>𝐴</m:t>
                          </m:r>
                        </m:e>
                      </m:d>
                      <m:r>
                        <a:rPr lang="en-US" b="0" i="1" smtClean="0">
                          <a:latin typeface="Cambria Math"/>
                          <a:ea typeface="Cambria Math"/>
                        </a:rPr>
                        <m:t>−</m:t>
                      </m:r>
                      <m:r>
                        <a:rPr lang="en-US" b="0" i="1" smtClean="0">
                          <a:latin typeface="Cambria Math"/>
                          <a:ea typeface="Cambria Math"/>
                        </a:rPr>
                        <m:t>𝐶</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r>
                        <a:rPr lang="en-US" b="0" i="1" smtClean="0">
                          <a:latin typeface="Cambria Math"/>
                          <a:ea typeface="Cambria Math"/>
                        </a:rPr>
                        <m:t>𝐴</m:t>
                      </m:r>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189121" y="1448872"/>
                <a:ext cx="2765757" cy="369332"/>
              </a:xfrm>
              <a:prstGeom prst="rect">
                <a:avLst/>
              </a:prstGeom>
              <a:blipFill rotWithShape="1">
                <a:blip r:embed="rId4"/>
                <a:stretch>
                  <a:fillRect b="-1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040393" y="4298798"/>
                <a:ext cx="3063211"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MR</m:t>
                          </m:r>
                        </m:e>
                        <m:sub>
                          <m:r>
                            <a:rPr lang="en-US" b="0" i="1" smtClean="0">
                              <a:latin typeface="Cambria Math"/>
                            </a:rPr>
                            <m:t>𝐴𝑑𝑠</m:t>
                          </m:r>
                        </m:sub>
                      </m:sSub>
                      <m:r>
                        <a:rPr lang="en-US" b="0" i="1" smtClean="0">
                          <a:latin typeface="Cambria Math"/>
                        </a:rPr>
                        <m:t>=</m:t>
                      </m:r>
                      <m:r>
                        <a:rPr lang="en-US" b="0" i="1" smtClean="0">
                          <a:latin typeface="Cambria Math"/>
                        </a:rPr>
                        <m:t>𝑃</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𝑄</m:t>
                          </m:r>
                        </m:num>
                        <m:den>
                          <m:r>
                            <a:rPr lang="en-US" b="0" i="1" smtClean="0">
                              <a:latin typeface="Cambria Math"/>
                              <a:ea typeface="Cambria Math"/>
                            </a:rPr>
                            <m:t>∆</m:t>
                          </m:r>
                          <m:r>
                            <a:rPr lang="en-US" b="0" i="1" smtClean="0">
                              <a:latin typeface="Cambria Math"/>
                              <a:ea typeface="Cambria Math"/>
                            </a:rPr>
                            <m:t>𝐴</m:t>
                          </m:r>
                        </m:den>
                      </m:f>
                      <m:r>
                        <a:rPr lang="en-US" b="0" i="1" smtClean="0">
                          <a:latin typeface="Cambria Math"/>
                        </a:rPr>
                        <m:t>=1+</m:t>
                      </m:r>
                      <m:r>
                        <m:rPr>
                          <m:nor/>
                        </m:rPr>
                        <a:rPr lang="en-US" b="0" i="0" smtClean="0">
                          <a:latin typeface="Cambria Math"/>
                        </a:rPr>
                        <m:t>MC</m:t>
                      </m:r>
                      <m:f>
                        <m:fPr>
                          <m:ctrlPr>
                            <a:rPr lang="en-US" b="0" i="1" smtClean="0">
                              <a:latin typeface="Cambria Math"/>
                            </a:rPr>
                          </m:ctrlPr>
                        </m:fPr>
                        <m:num>
                          <m:r>
                            <a:rPr lang="en-US" b="0" i="1" smtClean="0">
                              <a:latin typeface="Cambria Math"/>
                              <a:ea typeface="Cambria Math"/>
                            </a:rPr>
                            <m:t>∆</m:t>
                          </m:r>
                          <m:r>
                            <a:rPr lang="en-US" b="0" i="1" smtClean="0">
                              <a:latin typeface="Cambria Math"/>
                              <a:ea typeface="Cambria Math"/>
                            </a:rPr>
                            <m:t>𝑄</m:t>
                          </m:r>
                        </m:num>
                        <m:den>
                          <m:r>
                            <a:rPr lang="en-US" b="0" i="1" smtClean="0">
                              <a:latin typeface="Cambria Math"/>
                              <a:ea typeface="Cambria Math"/>
                            </a:rPr>
                            <m:t>∆</m:t>
                          </m:r>
                          <m:r>
                            <a:rPr lang="en-US" b="0" i="1" smtClean="0">
                              <a:latin typeface="Cambria Math"/>
                              <a:ea typeface="Cambria Math"/>
                            </a:rPr>
                            <m:t>𝐴</m:t>
                          </m:r>
                        </m:den>
                      </m:f>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040393" y="4298798"/>
                <a:ext cx="3063211" cy="610936"/>
              </a:xfrm>
              <a:prstGeom prst="rect">
                <a:avLst/>
              </a:prstGeom>
              <a:blipFill rotWithShape="1">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19597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4">
                                            <p:txEl>
                                              <p:pRg st="0" end="0"/>
                                            </p:txEl>
                                          </p:spTgt>
                                        </p:tgtEl>
                                        <p:attrNameLst>
                                          <p:attrName>style.visibility</p:attrName>
                                        </p:attrNameLst>
                                      </p:cBhvr>
                                      <p:to>
                                        <p:strVal val="visible"/>
                                      </p:to>
                                    </p:set>
                                    <p:animEffect transition="in" filter="wipe(left)">
                                      <p:cBhvr>
                                        <p:cTn id="16" dur="500"/>
                                        <p:tgtEl>
                                          <p:spTgt spid="1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4">
                                            <p:txEl>
                                              <p:pRg st="2" end="2"/>
                                            </p:txEl>
                                          </p:spTgt>
                                        </p:tgtEl>
                                        <p:attrNameLst>
                                          <p:attrName>style.visibility</p:attrName>
                                        </p:attrNameLst>
                                      </p:cBhvr>
                                      <p:to>
                                        <p:strVal val="visible"/>
                                      </p:to>
                                    </p:set>
                                    <p:animEffect transition="in" filter="wipe(left)">
                                      <p:cBhvr>
                                        <p:cTn id="21" dur="500"/>
                                        <p:tgtEl>
                                          <p:spTgt spid="1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500"/>
                                        <p:tgtEl>
                                          <p:spTgt spid="3"/>
                                        </p:tgtEl>
                                      </p:cBhvr>
                                    </p:animEffect>
                                  </p:childTnLst>
                                </p:cTn>
                              </p:par>
                            </p:childTnLst>
                          </p:cTn>
                        </p:par>
                        <p:par>
                          <p:cTn id="31" fill="hold">
                            <p:stCondLst>
                              <p:cond delay="1000"/>
                            </p:stCondLst>
                            <p:childTnLst>
                              <p:par>
                                <p:cTn id="32" presetID="2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1500"/>
                            </p:stCondLst>
                            <p:childTnLst>
                              <p:par>
                                <p:cTn id="36" presetID="22" presetClass="entr" presetSubtype="8"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left)">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3" grpId="0"/>
      <p:bldP spid="14" grpId="0" uiExpand="1" build="p"/>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5" name="Rectangle 14"/>
          <p:cNvSpPr/>
          <p:nvPr/>
        </p:nvSpPr>
        <p:spPr>
          <a:xfrm>
            <a:off x="457200" y="990600"/>
            <a:ext cx="6019800" cy="369888"/>
          </a:xfrm>
          <a:prstGeom prst="rect">
            <a:avLst/>
          </a:prstGeom>
        </p:spPr>
        <p:txBody>
          <a:bodyPr>
            <a:spAutoFit/>
          </a:bodyPr>
          <a:lstStyle/>
          <a:p>
            <a:pPr>
              <a:buNone/>
              <a:defRPr/>
            </a:pPr>
            <a:r>
              <a:rPr lang="en-US" dirty="0">
                <a:latin typeface="+mj-lt"/>
              </a:rPr>
              <a:t>First, rewrite equation (11.3) as follows:</a:t>
            </a:r>
          </a:p>
        </p:txBody>
      </p:sp>
      <p:sp>
        <p:nvSpPr>
          <p:cNvPr id="16" name="Rectangle 15"/>
          <p:cNvSpPr/>
          <p:nvPr/>
        </p:nvSpPr>
        <p:spPr>
          <a:xfrm>
            <a:off x="457200" y="2472770"/>
            <a:ext cx="8229600" cy="369332"/>
          </a:xfrm>
          <a:prstGeom prst="rect">
            <a:avLst/>
          </a:prstGeom>
        </p:spPr>
        <p:txBody>
          <a:bodyPr wrap="square">
            <a:spAutoFit/>
          </a:bodyPr>
          <a:lstStyle/>
          <a:p>
            <a:pPr>
              <a:buNone/>
              <a:defRPr/>
            </a:pPr>
            <a:r>
              <a:rPr lang="en-US" dirty="0">
                <a:latin typeface="+mj-lt"/>
              </a:rPr>
              <a:t>Now multiply both sides of this equation by </a:t>
            </a:r>
            <a:r>
              <a:rPr lang="en-US" i="1" dirty="0">
                <a:latin typeface="+mj-lt"/>
              </a:rPr>
              <a:t>A</a:t>
            </a:r>
            <a:r>
              <a:rPr lang="en-US" dirty="0">
                <a:latin typeface="+mj-lt"/>
              </a:rPr>
              <a:t>/</a:t>
            </a:r>
            <a:r>
              <a:rPr lang="en-US" i="1" dirty="0">
                <a:latin typeface="+mj-lt"/>
              </a:rPr>
              <a:t>PQ</a:t>
            </a:r>
            <a:r>
              <a:rPr lang="en-US" dirty="0">
                <a:latin typeface="+mj-lt"/>
              </a:rPr>
              <a:t>, the advertising-to-sales ratio.</a:t>
            </a:r>
          </a:p>
        </p:txBody>
      </p:sp>
      <p:sp>
        <p:nvSpPr>
          <p:cNvPr id="18" name="Text Box 53"/>
          <p:cNvSpPr txBox="1">
            <a:spLocks noChangeArrowheads="1"/>
          </p:cNvSpPr>
          <p:nvPr/>
        </p:nvSpPr>
        <p:spPr bwMode="auto">
          <a:xfrm>
            <a:off x="457200" y="3092775"/>
            <a:ext cx="8229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rPr>
              <a:t>●</a:t>
            </a:r>
            <a:r>
              <a:rPr lang="en-US" b="1" dirty="0" smtClean="0">
                <a:solidFill>
                  <a:srgbClr val="382344"/>
                </a:solidFill>
                <a:latin typeface="Arial" charset="0"/>
              </a:rPr>
              <a:t> advertising-to-sales </a:t>
            </a:r>
            <a:r>
              <a:rPr lang="en-US" b="1" dirty="0">
                <a:solidFill>
                  <a:srgbClr val="382344"/>
                </a:solidFill>
                <a:latin typeface="Arial" charset="0"/>
              </a:rPr>
              <a:t>ratio    </a:t>
            </a:r>
            <a:r>
              <a:rPr lang="en-US" dirty="0">
                <a:solidFill>
                  <a:srgbClr val="2A5CAA"/>
                </a:solidFill>
                <a:latin typeface="Arial" charset="0"/>
              </a:rPr>
              <a:t>Ratio of a firm’s advertising expenditures to its sales.</a:t>
            </a:r>
          </a:p>
        </p:txBody>
      </p:sp>
      <p:sp>
        <p:nvSpPr>
          <p:cNvPr id="20" name="Text Box 53"/>
          <p:cNvSpPr txBox="1">
            <a:spLocks noChangeArrowheads="1"/>
          </p:cNvSpPr>
          <p:nvPr/>
        </p:nvSpPr>
        <p:spPr bwMode="auto">
          <a:xfrm>
            <a:off x="457200" y="4894196"/>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pPr>
            <a:r>
              <a:rPr lang="en-US" b="1" dirty="0" smtClean="0">
                <a:solidFill>
                  <a:schemeClr val="bg2"/>
                </a:solidFill>
                <a:latin typeface="Arial" charset="0"/>
              </a:rPr>
              <a:t>●</a:t>
            </a:r>
            <a:r>
              <a:rPr lang="en-US" b="1" dirty="0" smtClean="0">
                <a:solidFill>
                  <a:srgbClr val="382344"/>
                </a:solidFill>
                <a:latin typeface="Arial" charset="0"/>
              </a:rPr>
              <a:t> advertising </a:t>
            </a:r>
            <a:r>
              <a:rPr lang="en-US" b="1" dirty="0">
                <a:solidFill>
                  <a:srgbClr val="382344"/>
                </a:solidFill>
                <a:latin typeface="Arial" charset="0"/>
              </a:rPr>
              <a:t>elasticity of demand    </a:t>
            </a:r>
            <a:r>
              <a:rPr lang="en-US" dirty="0">
                <a:solidFill>
                  <a:srgbClr val="2A5CAA"/>
                </a:solidFill>
                <a:latin typeface="Arial" charset="0"/>
              </a:rPr>
              <a:t>Percentage </a:t>
            </a:r>
            <a:r>
              <a:rPr lang="en-US" dirty="0" smtClean="0">
                <a:solidFill>
                  <a:srgbClr val="2A5CAA"/>
                </a:solidFill>
                <a:latin typeface="Arial" charset="0"/>
              </a:rPr>
              <a:t>change in </a:t>
            </a:r>
            <a:r>
              <a:rPr lang="en-US" dirty="0">
                <a:solidFill>
                  <a:srgbClr val="2A5CAA"/>
                </a:solidFill>
                <a:latin typeface="Arial" charset="0"/>
              </a:rPr>
              <a:t>quantity demanded </a:t>
            </a:r>
            <a:r>
              <a:rPr lang="en-US" dirty="0" smtClean="0">
                <a:solidFill>
                  <a:srgbClr val="2A5CAA"/>
                </a:solidFill>
                <a:latin typeface="Arial" charset="0"/>
              </a:rPr>
              <a:t>resulting from </a:t>
            </a:r>
            <a:r>
              <a:rPr lang="en-US" dirty="0">
                <a:solidFill>
                  <a:srgbClr val="2A5CAA"/>
                </a:solidFill>
                <a:latin typeface="Arial" charset="0"/>
              </a:rPr>
              <a:t>a 1-percent increase </a:t>
            </a:r>
            <a:r>
              <a:rPr lang="en-US" dirty="0" smtClean="0">
                <a:solidFill>
                  <a:srgbClr val="2A5CAA"/>
                </a:solidFill>
                <a:latin typeface="Arial" charset="0"/>
              </a:rPr>
              <a:t>in advertising </a:t>
            </a:r>
            <a:r>
              <a:rPr lang="en-US" dirty="0">
                <a:solidFill>
                  <a:srgbClr val="2A5CAA"/>
                </a:solidFill>
                <a:latin typeface="Arial" charset="0"/>
              </a:rPr>
              <a:t>expenditures.</a:t>
            </a:r>
          </a:p>
        </p:txBody>
      </p:sp>
      <p:sp>
        <p:nvSpPr>
          <p:cNvPr id="21" name="Rectangle 52"/>
          <p:cNvSpPr txBox="1">
            <a:spLocks noChangeArrowheads="1"/>
          </p:cNvSpPr>
          <p:nvPr/>
        </p:nvSpPr>
        <p:spPr bwMode="auto">
          <a:xfrm>
            <a:off x="457199" y="0"/>
            <a:ext cx="7375193" cy="685800"/>
          </a:xfrm>
          <a:prstGeom prst="rect">
            <a:avLst/>
          </a:prstGeom>
          <a:noFill/>
          <a:ln w="9525">
            <a:noFill/>
            <a:miter lim="800000"/>
            <a:headEnd/>
            <a:tailEnd/>
          </a:ln>
        </p:spPr>
        <p:txBody>
          <a:bodyPr anchor="b"/>
          <a:lstStyle/>
          <a:p>
            <a:pPr>
              <a:spcBef>
                <a:spcPct val="20000"/>
              </a:spcBef>
              <a:buNone/>
              <a:defRPr/>
            </a:pPr>
            <a:r>
              <a:rPr lang="en-US" sz="2000" b="1" kern="0" dirty="0">
                <a:solidFill>
                  <a:srgbClr val="950057"/>
                </a:solidFill>
                <a:latin typeface="+mn-lt"/>
              </a:rPr>
              <a:t>A Rule of Thumb for Advertising</a:t>
            </a:r>
          </a:p>
        </p:txBody>
      </p:sp>
      <mc:AlternateContent xmlns:mc="http://schemas.openxmlformats.org/markup-compatibility/2006" xmlns:a14="http://schemas.microsoft.com/office/drawing/2010/main">
        <mc:Choice Requires="a14">
          <p:sp>
            <p:nvSpPr>
              <p:cNvPr id="2" name="TextBox 1"/>
              <p:cNvSpPr txBox="1"/>
              <p:nvPr/>
            </p:nvSpPr>
            <p:spPr>
              <a:xfrm>
                <a:off x="3700645" y="1611161"/>
                <a:ext cx="1971309"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d>
                        <m:dPr>
                          <m:ctrlPr>
                            <a:rPr lang="en-US" i="1" smtClean="0">
                              <a:latin typeface="Cambria Math"/>
                            </a:rPr>
                          </m:ctrlPr>
                        </m:dPr>
                        <m:e>
                          <m:r>
                            <a:rPr lang="en-US" b="0" i="1" smtClean="0">
                              <a:latin typeface="Cambria Math"/>
                            </a:rPr>
                            <m:t>𝑃</m:t>
                          </m:r>
                          <m:r>
                            <a:rPr lang="en-US" b="0" i="1" smtClean="0">
                              <a:latin typeface="Cambria Math"/>
                            </a:rPr>
                            <m:t>−</m:t>
                          </m:r>
                          <m:r>
                            <m:rPr>
                              <m:nor/>
                            </m:rPr>
                            <a:rPr lang="en-US" b="0" i="0" smtClean="0">
                              <a:latin typeface="Cambria Math"/>
                            </a:rPr>
                            <m:t>MC</m:t>
                          </m:r>
                        </m:e>
                      </m:d>
                      <m:f>
                        <m:fPr>
                          <m:ctrlPr>
                            <a:rPr lang="en-US" i="1" smtClean="0">
                              <a:latin typeface="Cambria Math"/>
                            </a:rPr>
                          </m:ctrlPr>
                        </m:fPr>
                        <m:num>
                          <m:r>
                            <a:rPr lang="en-US" i="1" smtClean="0">
                              <a:latin typeface="Cambria Math"/>
                              <a:ea typeface="Cambria Math"/>
                            </a:rPr>
                            <m:t>∆</m:t>
                          </m:r>
                          <m:r>
                            <a:rPr lang="en-US" b="0" i="1" smtClean="0">
                              <a:latin typeface="Cambria Math"/>
                              <a:ea typeface="Cambria Math"/>
                            </a:rPr>
                            <m:t>𝑄</m:t>
                          </m:r>
                        </m:num>
                        <m:den>
                          <m:r>
                            <a:rPr lang="en-US" i="1" smtClean="0">
                              <a:latin typeface="Cambria Math"/>
                              <a:ea typeface="Cambria Math"/>
                            </a:rPr>
                            <m:t>∆</m:t>
                          </m:r>
                          <m:r>
                            <a:rPr lang="en-US" b="0" i="1" smtClean="0">
                              <a:latin typeface="Cambria Math"/>
                              <a:ea typeface="Cambria Math"/>
                            </a:rPr>
                            <m:t>𝐴</m:t>
                          </m:r>
                        </m:den>
                      </m:f>
                      <m:r>
                        <a:rPr lang="en-US" b="0" i="1" smtClean="0">
                          <a:latin typeface="Cambria Math"/>
                        </a:rPr>
                        <m:t>=1</m:t>
                      </m:r>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700645" y="1611161"/>
                <a:ext cx="1971309" cy="610936"/>
              </a:xfrm>
              <a:prstGeom prst="rect">
                <a:avLst/>
              </a:prstGeom>
              <a:blipFill rotWithShape="1">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TextBox 2"/>
              <p:cNvSpPr txBox="1"/>
              <p:nvPr/>
            </p:nvSpPr>
            <p:spPr>
              <a:xfrm>
                <a:off x="3520307" y="3989561"/>
                <a:ext cx="2331985" cy="65396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ctrlPr>
                            <a:rPr lang="en-US" i="1" smtClean="0">
                              <a:latin typeface="Cambria Math"/>
                            </a:rPr>
                          </m:ctrlPr>
                        </m:fPr>
                        <m:num>
                          <m:r>
                            <a:rPr lang="en-US" b="0" i="1" smtClean="0">
                              <a:latin typeface="Cambria Math"/>
                            </a:rPr>
                            <m:t>𝑃</m:t>
                          </m:r>
                          <m:r>
                            <a:rPr lang="en-US" b="0" i="1" smtClean="0">
                              <a:latin typeface="Cambria Math"/>
                            </a:rPr>
                            <m:t>−</m:t>
                          </m:r>
                          <m:r>
                            <m:rPr>
                              <m:nor/>
                            </m:rPr>
                            <a:rPr lang="en-US" b="0" i="0" smtClean="0">
                              <a:latin typeface="Cambria Math"/>
                            </a:rPr>
                            <m:t>MC</m:t>
                          </m:r>
                        </m:num>
                        <m:den>
                          <m:r>
                            <a:rPr lang="en-US" b="0" i="1" smtClean="0">
                              <a:latin typeface="Cambria Math"/>
                            </a:rPr>
                            <m:t>𝑃</m:t>
                          </m:r>
                        </m:den>
                      </m:f>
                      <m:d>
                        <m:dPr>
                          <m:begChr m:val="["/>
                          <m:endChr m:val="]"/>
                          <m:ctrlPr>
                            <a:rPr lang="en-US" i="1" smtClean="0">
                              <a:latin typeface="Cambria Math"/>
                            </a:rPr>
                          </m:ctrlPr>
                        </m:dPr>
                        <m:e>
                          <m:f>
                            <m:fPr>
                              <m:ctrlPr>
                                <a:rPr lang="en-US" i="1" smtClean="0">
                                  <a:latin typeface="Cambria Math"/>
                                </a:rPr>
                              </m:ctrlPr>
                            </m:fPr>
                            <m:num>
                              <m:r>
                                <a:rPr lang="en-US" b="0" i="1" smtClean="0">
                                  <a:latin typeface="Cambria Math"/>
                                </a:rPr>
                                <m:t>𝐴</m:t>
                              </m:r>
                            </m:num>
                            <m:den>
                              <m:r>
                                <a:rPr lang="en-US" b="0" i="1" smtClean="0">
                                  <a:latin typeface="Cambria Math"/>
                                </a:rPr>
                                <m:t>𝑄</m:t>
                              </m:r>
                            </m:den>
                          </m:f>
                          <m:f>
                            <m:fPr>
                              <m:ctrlPr>
                                <a:rPr lang="en-US" i="1" smtClean="0">
                                  <a:latin typeface="Cambria Math"/>
                                </a:rPr>
                              </m:ctrlPr>
                            </m:fPr>
                            <m:num>
                              <m:r>
                                <a:rPr lang="en-US" i="1" smtClean="0">
                                  <a:latin typeface="Cambria Math"/>
                                  <a:ea typeface="Cambria Math"/>
                                </a:rPr>
                                <m:t>∆</m:t>
                              </m:r>
                              <m:r>
                                <a:rPr lang="en-US" b="0" i="1" smtClean="0">
                                  <a:latin typeface="Cambria Math"/>
                                  <a:ea typeface="Cambria Math"/>
                                </a:rPr>
                                <m:t>𝑄</m:t>
                              </m:r>
                            </m:num>
                            <m:den>
                              <m:r>
                                <a:rPr lang="en-US" i="1" smtClean="0">
                                  <a:latin typeface="Cambria Math"/>
                                  <a:ea typeface="Cambria Math"/>
                                </a:rPr>
                                <m:t>∆</m:t>
                              </m:r>
                              <m:r>
                                <a:rPr lang="en-US" b="0" i="1" smtClean="0">
                                  <a:latin typeface="Cambria Math"/>
                                  <a:ea typeface="Cambria Math"/>
                                </a:rPr>
                                <m:t>𝐴</m:t>
                              </m:r>
                            </m:den>
                          </m:f>
                        </m:e>
                      </m:d>
                      <m:r>
                        <a:rPr lang="en-US" b="0" i="1" smtClean="0">
                          <a:latin typeface="Cambria Math"/>
                        </a:rPr>
                        <m:t>=</m:t>
                      </m:r>
                      <m:f>
                        <m:fPr>
                          <m:ctrlPr>
                            <a:rPr lang="en-US" b="0" i="1" smtClean="0">
                              <a:latin typeface="Cambria Math"/>
                            </a:rPr>
                          </m:ctrlPr>
                        </m:fPr>
                        <m:num>
                          <m:r>
                            <a:rPr lang="en-US" b="0" i="1" smtClean="0">
                              <a:latin typeface="Cambria Math"/>
                            </a:rPr>
                            <m:t>𝐴</m:t>
                          </m:r>
                        </m:num>
                        <m:den>
                          <m:r>
                            <a:rPr lang="en-US" b="0" i="1" smtClean="0">
                              <a:latin typeface="Cambria Math"/>
                            </a:rPr>
                            <m:t>𝑃𝑄</m:t>
                          </m:r>
                        </m:den>
                      </m:f>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520307" y="3989561"/>
                <a:ext cx="2331985" cy="653962"/>
              </a:xfrm>
              <a:prstGeom prst="rect">
                <a:avLst/>
              </a:prstGeom>
              <a:blipFill rotWithShape="1">
                <a:blip r:embed="rId5"/>
                <a:stretch>
                  <a:fillRect/>
                </a:stretch>
              </a:blipFill>
            </p:spPr>
            <p:txBody>
              <a:bodyPr/>
              <a:lstStyle/>
              <a:p>
                <a:r>
                  <a:rPr lang="en-US">
                    <a:noFill/>
                  </a:rPr>
                  <a:t> </a:t>
                </a:r>
              </a:p>
            </p:txBody>
          </p:sp>
        </mc:Fallback>
      </mc:AlternateContent>
      <p:sp>
        <p:nvSpPr>
          <p:cNvPr id="23" name="TextBox 22"/>
          <p:cNvSpPr txBox="1"/>
          <p:nvPr/>
        </p:nvSpPr>
        <p:spPr bwMode="auto">
          <a:xfrm>
            <a:off x="7407729" y="5791200"/>
            <a:ext cx="898071" cy="338138"/>
          </a:xfrm>
          <a:prstGeom prst="rect">
            <a:avLst/>
          </a:prstGeom>
          <a:noFill/>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eaLnBrk="1" hangingPunct="1">
              <a:buNone/>
            </a:pPr>
            <a:r>
              <a:rPr lang="en-US" sz="1600" b="1" dirty="0">
                <a:latin typeface="Arial" charset="0"/>
              </a:rPr>
              <a:t>(11.4)</a:t>
            </a:r>
          </a:p>
        </p:txBody>
      </p:sp>
      <mc:AlternateContent xmlns:mc="http://schemas.openxmlformats.org/markup-compatibility/2006" xmlns:a14="http://schemas.microsoft.com/office/drawing/2010/main">
        <mc:Choice Requires="a14">
          <p:sp>
            <p:nvSpPr>
              <p:cNvPr id="4" name="TextBox 3"/>
              <p:cNvSpPr txBox="1"/>
              <p:nvPr/>
            </p:nvSpPr>
            <p:spPr>
              <a:xfrm>
                <a:off x="3429000" y="5791200"/>
                <a:ext cx="249298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f>
                        <m:fPr>
                          <m:type m:val="lin"/>
                          <m:ctrlPr>
                            <a:rPr lang="en-US" i="1" smtClean="0">
                              <a:latin typeface="Cambria Math"/>
                            </a:rPr>
                          </m:ctrlPr>
                        </m:fPr>
                        <m:num>
                          <m:r>
                            <a:rPr lang="en-US" b="0" i="1" smtClean="0">
                              <a:latin typeface="Cambria Math"/>
                            </a:rPr>
                            <m:t>𝐴</m:t>
                          </m:r>
                        </m:num>
                        <m:den>
                          <m:r>
                            <a:rPr lang="en-US" b="0" i="1" smtClean="0">
                              <a:latin typeface="Cambria Math"/>
                            </a:rPr>
                            <m:t>𝑃𝑄</m:t>
                          </m:r>
                          <m:r>
                            <a:rPr lang="en-US" b="0" i="1" smtClean="0">
                              <a:latin typeface="Cambria Math"/>
                            </a:rPr>
                            <m:t>=−</m:t>
                          </m:r>
                          <m:d>
                            <m:dPr>
                              <m:ctrlPr>
                                <a:rPr lang="en-US" b="0" i="1" smtClean="0">
                                  <a:latin typeface="Cambria Math"/>
                                </a:rPr>
                              </m:ctrlPr>
                            </m:dPr>
                            <m:e>
                              <m:f>
                                <m:fPr>
                                  <m:type m:val="lin"/>
                                  <m:ctrlPr>
                                    <a:rPr lang="en-US" b="0" i="1" smtClean="0">
                                      <a:latin typeface="Cambria Math"/>
                                    </a:rPr>
                                  </m:ctrlPr>
                                </m:fPr>
                                <m:num>
                                  <m:sSub>
                                    <m:sSubPr>
                                      <m:ctrlPr>
                                        <a:rPr lang="en-US" b="0" i="1" smtClean="0">
                                          <a:latin typeface="Cambria Math"/>
                                        </a:rPr>
                                      </m:ctrlPr>
                                    </m:sSubPr>
                                    <m:e>
                                      <m:r>
                                        <a:rPr lang="en-US" b="0" i="1" smtClean="0">
                                          <a:latin typeface="Cambria Math"/>
                                        </a:rPr>
                                        <m:t>𝐸</m:t>
                                      </m:r>
                                    </m:e>
                                    <m:sub>
                                      <m:r>
                                        <a:rPr lang="en-US" b="0" i="1" smtClean="0">
                                          <a:latin typeface="Cambria Math"/>
                                        </a:rPr>
                                        <m:t>𝐴</m:t>
                                      </m:r>
                                    </m:sub>
                                  </m:sSub>
                                </m:num>
                                <m:den>
                                  <m:sSub>
                                    <m:sSubPr>
                                      <m:ctrlPr>
                                        <a:rPr lang="en-US" b="0" i="1" smtClean="0">
                                          <a:latin typeface="Cambria Math"/>
                                        </a:rPr>
                                      </m:ctrlPr>
                                    </m:sSubPr>
                                    <m:e>
                                      <m:r>
                                        <a:rPr lang="en-US" b="0" i="1" smtClean="0">
                                          <a:latin typeface="Cambria Math"/>
                                        </a:rPr>
                                        <m:t>𝐸</m:t>
                                      </m:r>
                                    </m:e>
                                    <m:sub>
                                      <m:r>
                                        <a:rPr lang="en-US" b="0" i="1" smtClean="0">
                                          <a:latin typeface="Cambria Math"/>
                                        </a:rPr>
                                        <m:t>𝑃</m:t>
                                      </m:r>
                                    </m:sub>
                                  </m:sSub>
                                </m:den>
                              </m:f>
                            </m:e>
                          </m:d>
                        </m:den>
                      </m:f>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3429000" y="5791200"/>
                <a:ext cx="2492984" cy="369332"/>
              </a:xfrm>
              <a:prstGeom prst="rect">
                <a:avLst/>
              </a:prstGeom>
              <a:blipFill rotWithShape="1">
                <a:blip r:embed="rId6"/>
                <a:stretch>
                  <a:fillRect t="-116393" r="-2941" b="-175410"/>
                </a:stretch>
              </a:blipFill>
            </p:spPr>
            <p:txBody>
              <a:bodyPr/>
              <a:lstStyle/>
              <a:p>
                <a:r>
                  <a:rPr lang="en-US">
                    <a:noFill/>
                  </a:rPr>
                  <a:t> </a:t>
                </a:r>
              </a:p>
            </p:txBody>
          </p:sp>
        </mc:Fallback>
      </mc:AlternateContent>
    </p:spTree>
    <p:extLst>
      <p:ext uri="{BB962C8B-B14F-4D97-AF65-F5344CB8AC3E}">
        <p14:creationId xmlns:p14="http://schemas.microsoft.com/office/powerpoint/2010/main" val="68613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6">
                                            <p:txEl>
                                              <p:pRg st="0" end="0"/>
                                            </p:txEl>
                                          </p:spTgt>
                                        </p:tgtEl>
                                        <p:attrNameLst>
                                          <p:attrName>style.visibility</p:attrName>
                                        </p:attrNameLst>
                                      </p:cBhvr>
                                      <p:to>
                                        <p:strVal val="visible"/>
                                      </p:to>
                                    </p:set>
                                    <p:animEffect transition="in" filter="wipe(left)">
                                      <p:cBhvr>
                                        <p:cTn id="20" dur="500"/>
                                        <p:tgtEl>
                                          <p:spTgt spid="16">
                                            <p:txEl>
                                              <p:pRg st="0" end="0"/>
                                            </p:txEl>
                                          </p:spTgt>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left)">
                                      <p:cBhvr>
                                        <p:cTn id="37" dur="500"/>
                                        <p:tgtEl>
                                          <p:spTgt spid="4"/>
                                        </p:tgtEl>
                                      </p:cBhvr>
                                    </p:animEffect>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left)">
                                      <p:cBhvr>
                                        <p:cTn id="4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build="p"/>
      <p:bldP spid="21" grpId="0"/>
      <p:bldP spid="2" grpId="0"/>
      <p:bldP spid="3" grpId="0"/>
      <p:bldP spid="23" grpId="0"/>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11.6</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ADVERTISING IN PRACTICE</a:t>
            </a:r>
            <a:endParaRPr lang="en-US" sz="2000" b="1" dirty="0">
              <a:solidFill>
                <a:srgbClr val="007CB2"/>
              </a:solidFill>
              <a:latin typeface="Arial" charset="0"/>
            </a:endParaRPr>
          </a:p>
        </p:txBody>
      </p:sp>
      <p:sp>
        <p:nvSpPr>
          <p:cNvPr id="2" name="Rectangle 1"/>
          <p:cNvSpPr/>
          <p:nvPr/>
        </p:nvSpPr>
        <p:spPr>
          <a:xfrm>
            <a:off x="457200" y="685800"/>
            <a:ext cx="8229600" cy="4555093"/>
          </a:xfrm>
          <a:prstGeom prst="rect">
            <a:avLst/>
          </a:prstGeom>
        </p:spPr>
        <p:txBody>
          <a:bodyPr wrap="square">
            <a:spAutoFit/>
          </a:bodyPr>
          <a:lstStyle/>
          <a:p>
            <a:pPr marL="0" lvl="1" eaLnBrk="1" hangingPunct="1">
              <a:buNone/>
            </a:pPr>
            <a:r>
              <a:rPr lang="en-US" sz="2000" dirty="0">
                <a:latin typeface="Arial" charset="0"/>
              </a:rPr>
              <a:t>Convenience stores have lower price elasticities </a:t>
            </a:r>
            <a:r>
              <a:rPr lang="en-US" sz="2000" dirty="0" smtClean="0">
                <a:latin typeface="Arial" charset="0"/>
              </a:rPr>
              <a:t>of</a:t>
            </a:r>
            <a:br>
              <a:rPr lang="en-US" sz="2000" dirty="0" smtClean="0">
                <a:latin typeface="Arial" charset="0"/>
              </a:rPr>
            </a:br>
            <a:r>
              <a:rPr lang="en-US" sz="2000" dirty="0" smtClean="0">
                <a:latin typeface="Arial" charset="0"/>
              </a:rPr>
              <a:t>demand </a:t>
            </a:r>
            <a:r>
              <a:rPr lang="en-US" sz="2000" dirty="0">
                <a:latin typeface="Arial" charset="0"/>
              </a:rPr>
              <a:t>(around −5), but their </a:t>
            </a:r>
            <a:r>
              <a:rPr lang="en-US" sz="2000" dirty="0" smtClean="0">
                <a:latin typeface="Arial" charset="0"/>
              </a:rPr>
              <a:t>advertising-to-sales</a:t>
            </a:r>
            <a:br>
              <a:rPr lang="en-US" sz="2000" dirty="0" smtClean="0">
                <a:latin typeface="Arial" charset="0"/>
              </a:rPr>
            </a:br>
            <a:r>
              <a:rPr lang="en-US" sz="2000" dirty="0" smtClean="0">
                <a:latin typeface="Arial" charset="0"/>
              </a:rPr>
              <a:t>ratios </a:t>
            </a:r>
            <a:r>
              <a:rPr lang="en-US" sz="2000" dirty="0">
                <a:latin typeface="Arial" charset="0"/>
              </a:rPr>
              <a:t>are usually less than those for </a:t>
            </a:r>
            <a:r>
              <a:rPr lang="en-US" sz="2000" dirty="0" smtClean="0">
                <a:latin typeface="Arial" charset="0"/>
              </a:rPr>
              <a:t>supermarkets</a:t>
            </a:r>
            <a:br>
              <a:rPr lang="en-US" sz="2000" dirty="0" smtClean="0">
                <a:latin typeface="Arial" charset="0"/>
              </a:rPr>
            </a:br>
            <a:r>
              <a:rPr lang="en-US" sz="2000" dirty="0" smtClean="0">
                <a:latin typeface="Arial" charset="0"/>
              </a:rPr>
              <a:t>(</a:t>
            </a:r>
            <a:r>
              <a:rPr lang="en-US" sz="2000" dirty="0">
                <a:latin typeface="Arial" charset="0"/>
              </a:rPr>
              <a:t>and are often zero).  Why?</a:t>
            </a:r>
            <a:br>
              <a:rPr lang="en-US" sz="2000" dirty="0">
                <a:latin typeface="Arial" charset="0"/>
              </a:rPr>
            </a:br>
            <a:endParaRPr lang="en-US" sz="1000" dirty="0">
              <a:latin typeface="Arial" charset="0"/>
            </a:endParaRPr>
          </a:p>
          <a:p>
            <a:pPr eaLnBrk="1" hangingPunct="1">
              <a:buNone/>
            </a:pPr>
            <a:r>
              <a:rPr lang="en-US" sz="2000" dirty="0">
                <a:latin typeface="Arial" charset="0"/>
              </a:rPr>
              <a:t>Because convenience stores mostly serve customers who live nearby; they may need a few items late at night or may simply not want to drive to the supermarket.</a:t>
            </a:r>
          </a:p>
          <a:p>
            <a:pPr eaLnBrk="1" hangingPunct="1">
              <a:buNone/>
            </a:pPr>
            <a:endParaRPr lang="en-US" sz="1000" dirty="0">
              <a:latin typeface="Arial" charset="0"/>
            </a:endParaRPr>
          </a:p>
          <a:p>
            <a:pPr eaLnBrk="1" hangingPunct="1">
              <a:buNone/>
            </a:pPr>
            <a:r>
              <a:rPr lang="en-US" sz="2000" dirty="0">
                <a:latin typeface="Arial" charset="0"/>
              </a:rPr>
              <a:t>Advertising is quite important for makers of designer jeans, who will have advertising-to-sales ratios as high as 10 or 20 percent.</a:t>
            </a:r>
          </a:p>
          <a:p>
            <a:pPr eaLnBrk="1" hangingPunct="1">
              <a:buNone/>
            </a:pPr>
            <a:endParaRPr lang="en-US" sz="1000" dirty="0">
              <a:latin typeface="Arial" charset="0"/>
            </a:endParaRPr>
          </a:p>
          <a:p>
            <a:pPr eaLnBrk="1" hangingPunct="1">
              <a:buNone/>
            </a:pPr>
            <a:r>
              <a:rPr lang="en-US" sz="2000" dirty="0">
                <a:latin typeface="Arial" charset="0"/>
              </a:rPr>
              <a:t>Laundry detergents have among the highest advertising-to-sales ratios of all products, sometimes exceeding 30 percent, even though demand for any one brand is at least as price elastic as it is for designer jeans.  What justifies all the advertising?  A very large advertising elasticity.</a:t>
            </a:r>
          </a:p>
        </p:txBody>
      </p:sp>
      <p:pic>
        <p:nvPicPr>
          <p:cNvPr id="8" name="Picture 22" descr="picture.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52400"/>
            <a:ext cx="2133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18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
                                            <p:txEl>
                                              <p:pRg st="0" end="0"/>
                                            </p:txEl>
                                          </p:spTgt>
                                        </p:tgtEl>
                                        <p:attrNameLst>
                                          <p:attrName>style.visibility</p:attrName>
                                        </p:attrNameLst>
                                      </p:cBhvr>
                                      <p:to>
                                        <p:strVal val="visible"/>
                                      </p:to>
                                    </p:set>
                                    <p:animEffect transition="in" filter="wipe(left)">
                                      <p:cBhvr>
                                        <p:cTn id="26" dur="500"/>
                                        <p:tgtEl>
                                          <p:spTgt spid="2">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
                                            <p:txEl>
                                              <p:pRg st="1" end="1"/>
                                            </p:txEl>
                                          </p:spTgt>
                                        </p:tgtEl>
                                        <p:attrNameLst>
                                          <p:attrName>style.visibility</p:attrName>
                                        </p:attrNameLst>
                                      </p:cBhvr>
                                      <p:to>
                                        <p:strVal val="visible"/>
                                      </p:to>
                                    </p:set>
                                    <p:animEffect transition="in" filter="wipe(left)">
                                      <p:cBhvr>
                                        <p:cTn id="31" dur="500"/>
                                        <p:tgtEl>
                                          <p:spTgt spid="2">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Effect transition="in" filter="wipe(left)">
                                      <p:cBhvr>
                                        <p:cTn id="36" dur="500"/>
                                        <p:tgtEl>
                                          <p:spTgt spid="2">
                                            <p:txEl>
                                              <p:pRg st="3" end="3"/>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wipe(left)">
                                      <p:cBhvr>
                                        <p:cTn id="41"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2"/>
      <p:bldP spid="20" grpId="0"/>
      <p:bldP spid="22" grpId="0"/>
      <p:bldP spid="2" grpId="0" uiExpand="1" build="p" bldLvl="2"/>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11.6</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572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ADVERTISING IN PRACTICE</a:t>
            </a:r>
            <a:endParaRPr lang="en-US" sz="2000" b="1" dirty="0">
              <a:solidFill>
                <a:srgbClr val="007CB2"/>
              </a:solidFill>
              <a:latin typeface="Arial" charset="0"/>
            </a:endParaRPr>
          </a:p>
        </p:txBody>
      </p:sp>
      <p:graphicFrame>
        <p:nvGraphicFramePr>
          <p:cNvPr id="10" name="Table 9"/>
          <p:cNvGraphicFramePr>
            <a:graphicFrameLocks noGrp="1"/>
          </p:cNvGraphicFramePr>
          <p:nvPr>
            <p:extLst>
              <p:ext uri="{D42A27DB-BD31-4B8C-83A1-F6EECF244321}">
                <p14:modId xmlns:p14="http://schemas.microsoft.com/office/powerpoint/2010/main" val="2118253413"/>
              </p:ext>
            </p:extLst>
          </p:nvPr>
        </p:nvGraphicFramePr>
        <p:xfrm>
          <a:off x="457201" y="1432758"/>
          <a:ext cx="6248399" cy="4175562"/>
        </p:xfrm>
        <a:graphic>
          <a:graphicData uri="http://schemas.openxmlformats.org/drawingml/2006/table">
            <a:tbl>
              <a:tblPr firstRow="1" bandRow="1">
                <a:tableStyleId>{5C22544A-7EE6-4342-B048-85BDC9FD1C3A}</a:tableStyleId>
              </a:tblPr>
              <a:tblGrid>
                <a:gridCol w="1447799"/>
                <a:gridCol w="635001"/>
                <a:gridCol w="1041399"/>
                <a:gridCol w="1682262"/>
                <a:gridCol w="1441938"/>
              </a:tblGrid>
              <a:tr h="493833">
                <a:tc>
                  <a:txBody>
                    <a:bodyPr/>
                    <a:lstStyle/>
                    <a:p>
                      <a:pPr algn="ctr"/>
                      <a:r>
                        <a:rPr lang="en-US" sz="1600" dirty="0" smtClean="0"/>
                        <a:t>TABLE 11.7</a:t>
                      </a:r>
                      <a:endParaRPr lang="en-US" sz="1600" dirty="0"/>
                    </a:p>
                  </a:txBody>
                  <a:tcPr marT="45711" marB="45711">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SALES AND ADVERTISING EXPENDITURES FOR LEADING BRANDS OF OVER-THE-COUNTER</a:t>
                      </a:r>
                      <a:r>
                        <a:rPr lang="en-US" sz="1600" baseline="0" dirty="0" smtClean="0"/>
                        <a:t> DRUGS (IN MILLIONS OF DOLLARS)</a:t>
                      </a:r>
                    </a:p>
                  </a:txBody>
                  <a:tcPr marT="45711" marB="45711">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285897">
                <a:tc gridSpan="2">
                  <a:txBody>
                    <a:bodyPr/>
                    <a:lstStyle/>
                    <a:p>
                      <a:pPr algn="ctr"/>
                      <a:endParaRPr lang="en-US" sz="16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SALES</a:t>
                      </a:r>
                      <a:endParaRPr lang="en-US" sz="1600" b="1" baseline="-25000" dirty="0" smtClean="0">
                        <a:latin typeface="+mn-lt"/>
                      </a:endParaRP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ADVERTISING</a:t>
                      </a:r>
                      <a:endParaRPr lang="en-US" sz="1600" b="1" baseline="-25000" dirty="0" smtClean="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RATIO</a:t>
                      </a:r>
                      <a:r>
                        <a:rPr lang="en-US" sz="1600" b="1" baseline="0" dirty="0" smtClean="0">
                          <a:latin typeface="+mn-lt"/>
                        </a:rPr>
                        <a:t> (%)</a:t>
                      </a:r>
                      <a:endParaRPr lang="en-US" sz="1600" b="1" baseline="-25000" dirty="0" smtClean="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52436">
                <a:tc gridSpan="2">
                  <a:txBody>
                    <a:bodyPr/>
                    <a:lstStyle/>
                    <a:p>
                      <a:pPr algn="l"/>
                      <a:r>
                        <a:rPr lang="en-US" sz="1600" b="1" dirty="0" smtClean="0"/>
                        <a:t>Pain Medications</a:t>
                      </a:r>
                      <a:endParaRPr lang="en-US" sz="1600" b="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algn="ct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Tylenol</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855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143.8</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17</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Advil</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360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91.7</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26</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Bayer</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170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43.8</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26</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Excedrin</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130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26.7</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21</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b="1" dirty="0" smtClean="0"/>
                        <a:t>Antacids</a:t>
                      </a:r>
                      <a:endParaRPr lang="en-US" sz="1600" b="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Alka-Seltzer</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160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52.2</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33</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Mylanta</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135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32.8</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24</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Tums</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135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27.6</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20</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pic>
        <p:nvPicPr>
          <p:cNvPr id="8" name="Picture 22" descr="picture.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52400"/>
            <a:ext cx="2133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4813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pPr marL="285750" indent="-285750"/>
            <a:endParaRPr lang="en-US" sz="2000"/>
          </a:p>
        </p:txBody>
      </p:sp>
      <p:sp>
        <p:nvSpPr>
          <p:cNvPr id="20" name="Rectangle 6"/>
          <p:cNvSpPr>
            <a:spLocks noChangeArrowheads="1"/>
          </p:cNvSpPr>
          <p:nvPr/>
        </p:nvSpPr>
        <p:spPr bwMode="auto">
          <a:xfrm>
            <a:off x="390525" y="76200"/>
            <a:ext cx="205740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a:t>
            </a:r>
            <a:r>
              <a:rPr lang="en-US" sz="2000" dirty="0" smtClean="0">
                <a:solidFill>
                  <a:srgbClr val="007CB2"/>
                </a:solidFill>
                <a:latin typeface="Arial" charset="0"/>
              </a:rPr>
              <a:t>11.6</a:t>
            </a:r>
            <a:endParaRPr lang="en-US" sz="2000" dirty="0">
              <a:solidFill>
                <a:srgbClr val="007CB2"/>
              </a:solidFill>
              <a:latin typeface="Arial" charset="0"/>
            </a:endParaRPr>
          </a:p>
        </p:txBody>
      </p:sp>
      <p:cxnSp>
        <p:nvCxnSpPr>
          <p:cNvPr id="21" name="Straight Connector 20"/>
          <p:cNvCxnSpPr>
            <a:cxnSpLocks noChangeShapeType="1"/>
          </p:cNvCxnSpPr>
          <p:nvPr/>
        </p:nvCxnSpPr>
        <p:spPr bwMode="auto">
          <a:xfrm flipH="1">
            <a:off x="43815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447925" y="0"/>
            <a:ext cx="6391275" cy="685800"/>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ADVERTISING IN PRACTICE</a:t>
            </a:r>
            <a:endParaRPr lang="en-US" sz="2000" b="1" dirty="0">
              <a:solidFill>
                <a:srgbClr val="007CB2"/>
              </a:solidFill>
              <a:latin typeface="Arial" charset="0"/>
            </a:endParaRPr>
          </a:p>
        </p:txBody>
      </p:sp>
      <p:cxnSp>
        <p:nvCxnSpPr>
          <p:cNvPr id="11" name="Straight Connector 10"/>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2" name="Picture 22" descr="picture.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0" y="152400"/>
            <a:ext cx="2133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Table 9"/>
          <p:cNvGraphicFramePr>
            <a:graphicFrameLocks noGrp="1"/>
          </p:cNvGraphicFramePr>
          <p:nvPr>
            <p:extLst>
              <p:ext uri="{D42A27DB-BD31-4B8C-83A1-F6EECF244321}">
                <p14:modId xmlns:p14="http://schemas.microsoft.com/office/powerpoint/2010/main" val="2208109652"/>
              </p:ext>
            </p:extLst>
          </p:nvPr>
        </p:nvGraphicFramePr>
        <p:xfrm>
          <a:off x="457200" y="1432722"/>
          <a:ext cx="6248400" cy="3748878"/>
        </p:xfrm>
        <a:graphic>
          <a:graphicData uri="http://schemas.openxmlformats.org/drawingml/2006/table">
            <a:tbl>
              <a:tblPr firstRow="1" bandRow="1">
                <a:tableStyleId>{5C22544A-7EE6-4342-B048-85BDC9FD1C3A}</a:tableStyleId>
              </a:tblPr>
              <a:tblGrid>
                <a:gridCol w="1362692"/>
                <a:gridCol w="721427"/>
                <a:gridCol w="1040081"/>
                <a:gridCol w="162296"/>
                <a:gridCol w="1523010"/>
                <a:gridCol w="1438894"/>
              </a:tblGrid>
              <a:tr h="493833">
                <a:tc>
                  <a:txBody>
                    <a:bodyPr/>
                    <a:lstStyle/>
                    <a:p>
                      <a:pPr algn="ctr"/>
                      <a:r>
                        <a:rPr lang="en-US" sz="1600" dirty="0" smtClean="0"/>
                        <a:t>TABLE 11.4</a:t>
                      </a:r>
                      <a:endParaRPr lang="en-US" sz="1600" dirty="0"/>
                    </a:p>
                  </a:txBody>
                  <a:tcPr marT="45711" marB="45711">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5">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 SALES AND ADVERTISING EXPENDITURES FOR LEADING BRANDS OF OVER-THE-COUNTER</a:t>
                      </a:r>
                      <a:r>
                        <a:rPr lang="en-US" sz="1600" baseline="0" dirty="0" smtClean="0"/>
                        <a:t> DRUGS (IN MILLIONS OF DOLLARS)  </a:t>
                      </a:r>
                      <a:r>
                        <a:rPr lang="en-US" sz="1600" baseline="0" dirty="0" smtClean="0">
                          <a:solidFill>
                            <a:schemeClr val="bg1">
                              <a:lumMod val="95000"/>
                            </a:schemeClr>
                          </a:solidFill>
                        </a:rPr>
                        <a:t>(continued)</a:t>
                      </a:r>
                      <a:endParaRPr lang="en-US" sz="1600" dirty="0" smtClean="0">
                        <a:solidFill>
                          <a:schemeClr val="bg1">
                            <a:lumMod val="95000"/>
                          </a:schemeClr>
                        </a:solidFill>
                      </a:endParaRPr>
                    </a:p>
                  </a:txBody>
                  <a:tcPr marT="45711" marB="45711">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a:p>
                  </a:txBody>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r h="285897">
                <a:tc gridSpan="2">
                  <a:txBody>
                    <a:bodyPr/>
                    <a:lstStyle/>
                    <a:p>
                      <a:pPr algn="ctr"/>
                      <a:endParaRPr lang="en-US" sz="1600" b="1" dirty="0">
                        <a:latin typeface="+mn-lt"/>
                      </a:endParaRPr>
                    </a:p>
                  </a:txBody>
                  <a:tcPr marT="45711" marB="45711" anchor="b">
                    <a:lnL w="28575" cap="flat" cmpd="sng" algn="ctr">
                      <a:solidFill>
                        <a:srgbClr val="00AB4E"/>
                      </a:solidFill>
                      <a:prstDash val="solid"/>
                      <a:round/>
                      <a:headEnd type="none" w="med" len="med"/>
                      <a:tailEnd type="none" w="med" len="med"/>
                    </a:lnL>
                    <a:lnR w="12700" cmpd="sng">
                      <a:noFill/>
                    </a:lnR>
                    <a:lnT w="28575" cap="flat" cmpd="sng" algn="ctr">
                      <a:solidFill>
                        <a:srgbClr val="950057"/>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SALES</a:t>
                      </a:r>
                      <a:endParaRPr lang="en-US" sz="1600" b="1" baseline="-25000" dirty="0" smtClean="0">
                        <a:latin typeface="+mn-lt"/>
                      </a:endParaRPr>
                    </a:p>
                  </a:txBody>
                  <a:tcPr marT="45711" marB="45711" anchor="b">
                    <a:lnL w="12700" cmpd="sng">
                      <a:noFill/>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ADVERTISING</a:t>
                      </a:r>
                      <a:endParaRPr lang="en-US" sz="1600" b="1" baseline="-25000" dirty="0" smtClean="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baseline="-25000" dirty="0" smtClean="0">
                        <a:latin typeface="+mn-lt"/>
                      </a:endParaRPr>
                    </a:p>
                  </a:txBody>
                  <a:tcPr marT="45711" marB="45711" anchor="b">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1" dirty="0" smtClean="0">
                          <a:latin typeface="+mn-lt"/>
                        </a:rPr>
                        <a:t>RATIO</a:t>
                      </a:r>
                      <a:r>
                        <a:rPr lang="en-US" sz="1600" b="1" baseline="0" dirty="0" smtClean="0">
                          <a:latin typeface="+mn-lt"/>
                        </a:rPr>
                        <a:t> (%)</a:t>
                      </a:r>
                      <a:endParaRPr lang="en-US" sz="1600" b="1" baseline="-25000" dirty="0" smtClean="0">
                        <a:latin typeface="+mn-lt"/>
                      </a:endParaRPr>
                    </a:p>
                  </a:txBody>
                  <a:tcPr marT="45711" marB="45711" anchor="b">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152436">
                <a:tc gridSpan="6">
                  <a:txBody>
                    <a:bodyPr/>
                    <a:lstStyle/>
                    <a:p>
                      <a:pPr algn="l"/>
                      <a:r>
                        <a:rPr lang="en-US" sz="1600" b="1" dirty="0" smtClean="0"/>
                        <a:t>Cold</a:t>
                      </a:r>
                      <a:r>
                        <a:rPr lang="en-US" sz="1600" b="1" baseline="0" dirty="0" smtClean="0"/>
                        <a:t> Remedies (decongestants)</a:t>
                      </a:r>
                      <a:endParaRPr lang="en-US" sz="1600" b="1" dirty="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hMerge="1">
                  <a:txBody>
                    <a:bodyPr/>
                    <a:lstStyle/>
                    <a:p>
                      <a:pPr algn="ct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hMerge="1">
                  <a:txBody>
                    <a:bodyPr/>
                    <a:lstStyle/>
                    <a:p>
                      <a:pPr algn="ctr"/>
                      <a:endParaRPr lang="en-US" sz="1600" dirty="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Benadryl</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130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30.9</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24</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Sudafed</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115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28.6</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25</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b="1" dirty="0" smtClean="0"/>
                        <a:t>Cough Medicine</a:t>
                      </a:r>
                      <a:endParaRPr lang="en-US" sz="1600" b="1"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Vicks</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350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26.6</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8</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b="0" dirty="0" smtClean="0"/>
                        <a:t>Robitussin</a:t>
                      </a:r>
                      <a:endParaRPr lang="en-US" sz="1600" b="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205</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37.7</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19</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r h="285897">
                <a:tc gridSpan="2">
                  <a:txBody>
                    <a:bodyPr/>
                    <a:lstStyle/>
                    <a:p>
                      <a:pPr algn="l"/>
                      <a:r>
                        <a:rPr lang="en-US" sz="1600" dirty="0" smtClean="0"/>
                        <a:t>Halls</a:t>
                      </a:r>
                      <a:endParaRPr lang="en-US" sz="1600" dirty="0"/>
                    </a:p>
                  </a:txBody>
                  <a:tcPr marT="45711" marB="45711" anchor="ctr">
                    <a:lnL w="28575" cap="flat" cmpd="sng" algn="ctr">
                      <a:solidFill>
                        <a:srgbClr val="00AB4E"/>
                      </a:solidFill>
                      <a:prstDash val="solid"/>
                      <a:round/>
                      <a:headEnd type="none" w="med" len="med"/>
                      <a:tailEnd type="none" w="med" len="med"/>
                    </a:lnL>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130</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hMerge="1">
                  <a:txBody>
                    <a:bodyPr/>
                    <a:lstStyle/>
                    <a:p>
                      <a:endParaRPr lang="en-US"/>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dirty="0" smtClean="0"/>
                        <a:t>17.4</a:t>
                      </a:r>
                    </a:p>
                  </a:txBody>
                  <a:tcPr marT="45711" marB="45711" anchor="ct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c>
                  <a:txBody>
                    <a:bodyPr/>
                    <a:lstStyle/>
                    <a:p>
                      <a:pPr algn="ctr"/>
                      <a:r>
                        <a:rPr lang="en-US" sz="1600" dirty="0" smtClean="0"/>
                        <a:t>13</a:t>
                      </a:r>
                      <a:endParaRPr lang="en-US" sz="1600" dirty="0"/>
                    </a:p>
                  </a:txBody>
                  <a:tcPr marT="45711" marB="45711" anchor="ctr">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chemeClr val="bg1"/>
                    </a:solidFill>
                  </a:tcPr>
                </a:tc>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1562168134"/>
              </p:ext>
            </p:extLst>
          </p:nvPr>
        </p:nvGraphicFramePr>
        <p:xfrm>
          <a:off x="457200" y="1432722"/>
          <a:ext cx="6248400" cy="1066782"/>
        </p:xfrm>
        <a:graphic>
          <a:graphicData uri="http://schemas.openxmlformats.org/drawingml/2006/table">
            <a:tbl>
              <a:tblPr firstRow="1" bandRow="1">
                <a:tableStyleId>{5C22544A-7EE6-4342-B048-85BDC9FD1C3A}</a:tableStyleId>
              </a:tblPr>
              <a:tblGrid>
                <a:gridCol w="1447800"/>
                <a:gridCol w="884168"/>
                <a:gridCol w="1175510"/>
                <a:gridCol w="1488979"/>
                <a:gridCol w="1251943"/>
              </a:tblGrid>
              <a:tr h="493833">
                <a:tc>
                  <a:txBody>
                    <a:bodyPr/>
                    <a:lstStyle/>
                    <a:p>
                      <a:pPr algn="ctr"/>
                      <a:r>
                        <a:rPr lang="en-US" sz="1600" dirty="0" smtClean="0"/>
                        <a:t>TABLE 11.7</a:t>
                      </a:r>
                      <a:endParaRPr lang="en-US" sz="1600" dirty="0"/>
                    </a:p>
                  </a:txBody>
                  <a:tcPr marT="45711" marB="45711">
                    <a:lnL w="28575" cap="flat" cmpd="sng" algn="ctr">
                      <a:solidFill>
                        <a:srgbClr val="00AB4E"/>
                      </a:solidFill>
                      <a:prstDash val="solid"/>
                      <a:round/>
                      <a:headEnd type="none" w="med" len="med"/>
                      <a:tailEnd type="none" w="med" len="med"/>
                    </a:lnL>
                    <a:lnR w="28575" cap="flat" cmpd="sng" algn="ctr">
                      <a:solidFill>
                        <a:srgbClr val="950057"/>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950057"/>
                      </a:solidFill>
                      <a:prstDash val="solid"/>
                      <a:round/>
                      <a:headEnd type="none" w="med" len="med"/>
                      <a:tailEnd type="none" w="med" len="med"/>
                    </a:lnB>
                    <a:solidFill>
                      <a:srgbClr val="950057"/>
                    </a:solidFill>
                  </a:tcPr>
                </a:tc>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SALES AND ADVERTISING EXPENDITURES FOR LEADING BRANDS OF OVER-THE-COUNTER</a:t>
                      </a:r>
                      <a:r>
                        <a:rPr lang="en-US" sz="1600" baseline="0" dirty="0" smtClean="0"/>
                        <a:t> DRUGS (IN MILLIONS OF DOLLARS) </a:t>
                      </a:r>
                      <a:r>
                        <a:rPr lang="en-US" sz="1600" baseline="0" dirty="0" smtClean="0">
                          <a:solidFill>
                            <a:schemeClr val="bg1">
                              <a:lumMod val="85000"/>
                            </a:schemeClr>
                          </a:solidFill>
                        </a:rPr>
                        <a:t>(continued)</a:t>
                      </a:r>
                      <a:endParaRPr lang="en-US" sz="1600" dirty="0" smtClean="0">
                        <a:solidFill>
                          <a:schemeClr val="bg1">
                            <a:lumMod val="85000"/>
                          </a:schemeClr>
                        </a:solidFill>
                      </a:endParaRPr>
                    </a:p>
                  </a:txBody>
                  <a:tcPr marT="45711" marB="45711">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600" dirty="0" smtClean="0"/>
                    </a:p>
                  </a:txBody>
                  <a:tcPr marT="45711" marB="45711" anchor="ctr">
                    <a:lnL w="28575" cap="flat" cmpd="sng" algn="ctr">
                      <a:solidFill>
                        <a:srgbClr val="950057"/>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c hMerge="1">
                  <a:txBody>
                    <a:bodyPr/>
                    <a:lstStyle/>
                    <a:p>
                      <a:endParaRPr lang="en-US" dirty="0"/>
                    </a:p>
                  </a:txBody>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p>
                  </a:txBody>
                  <a:tcPr marT="45711" marB="45711" anchor="ctr">
                    <a:lnL w="28575"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solidFill>
                      <a:srgbClr val="00AB4E"/>
                    </a:solidFill>
                  </a:tcPr>
                </a:tc>
              </a:tr>
            </a:tbl>
          </a:graphicData>
        </a:graphic>
      </p:graphicFrame>
    </p:spTree>
    <p:extLst>
      <p:ext uri="{BB962C8B-B14F-4D97-AF65-F5344CB8AC3E}">
        <p14:creationId xmlns:p14="http://schemas.microsoft.com/office/powerpoint/2010/main" val="17648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750"/>
                                        <p:tgtEl>
                                          <p:spTgt spid="10"/>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52"/>
          <p:cNvSpPr txBox="1">
            <a:spLocks noChangeArrowheads="1"/>
          </p:cNvSpPr>
          <p:nvPr/>
        </p:nvSpPr>
        <p:spPr>
          <a:xfrm>
            <a:off x="428622" y="0"/>
            <a:ext cx="6731369" cy="1078974"/>
          </a:xfrm>
          <a:prstGeom prst="rect">
            <a:avLst/>
          </a:prstGeom>
          <a:noFill/>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3200" b="1" dirty="0" smtClean="0">
                <a:solidFill>
                  <a:srgbClr val="00AB4E"/>
                </a:solidFill>
                <a:latin typeface="Arial Narrow" pitchFamily="34" charset="0"/>
              </a:rPr>
              <a:t>Appendix to Chapter 11</a:t>
            </a:r>
          </a:p>
          <a:p>
            <a:pPr marL="0" indent="0" eaLnBrk="1" hangingPunct="1">
              <a:buNone/>
            </a:pPr>
            <a:r>
              <a:rPr lang="en-US" sz="2000" b="1" dirty="0" smtClean="0">
                <a:solidFill>
                  <a:srgbClr val="00AB4E"/>
                </a:solidFill>
                <a:latin typeface="Arial Narrow" pitchFamily="34" charset="0"/>
              </a:rPr>
              <a:t>The Vertically Integrated Firm</a:t>
            </a:r>
            <a:endParaRPr lang="en-US" sz="2000" b="1" dirty="0">
              <a:solidFill>
                <a:srgbClr val="00AB4E"/>
              </a:solidFill>
              <a:latin typeface="Arial Narrow" pitchFamily="34" charset="0"/>
            </a:endParaRPr>
          </a:p>
        </p:txBody>
      </p:sp>
      <p:pic>
        <p:nvPicPr>
          <p:cNvPr id="1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5" name="Text Box 53"/>
          <p:cNvSpPr txBox="1">
            <a:spLocks noChangeArrowheads="1"/>
          </p:cNvSpPr>
          <p:nvPr/>
        </p:nvSpPr>
        <p:spPr bwMode="auto">
          <a:xfrm>
            <a:off x="457200" y="1728796"/>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865438" algn="l"/>
              </a:tabLst>
            </a:pPr>
            <a:r>
              <a:rPr lang="en-US" b="1" dirty="0" smtClean="0">
                <a:solidFill>
                  <a:schemeClr val="bg2"/>
                </a:solidFill>
                <a:latin typeface="Arial" charset="0"/>
              </a:rPr>
              <a:t>●</a:t>
            </a:r>
            <a:r>
              <a:rPr lang="en-US" b="1" dirty="0" smtClean="0">
                <a:solidFill>
                  <a:srgbClr val="382344"/>
                </a:solidFill>
                <a:latin typeface="Arial" charset="0"/>
              </a:rPr>
              <a:t> horizontal integration	</a:t>
            </a:r>
            <a:r>
              <a:rPr lang="en-US" dirty="0">
                <a:solidFill>
                  <a:srgbClr val="2A5CAA"/>
                </a:solidFill>
                <a:latin typeface="Arial" charset="0"/>
              </a:rPr>
              <a:t>Organizational form in </a:t>
            </a:r>
            <a:r>
              <a:rPr lang="en-US" dirty="0" smtClean="0">
                <a:solidFill>
                  <a:srgbClr val="2A5CAA"/>
                </a:solidFill>
                <a:latin typeface="Arial" charset="0"/>
              </a:rPr>
              <a:t>which several </a:t>
            </a:r>
            <a:r>
              <a:rPr lang="en-US" dirty="0">
                <a:solidFill>
                  <a:srgbClr val="2A5CAA"/>
                </a:solidFill>
                <a:latin typeface="Arial" charset="0"/>
              </a:rPr>
              <a:t>plants produce the </a:t>
            </a:r>
            <a:r>
              <a:rPr lang="en-US" dirty="0" smtClean="0">
                <a:solidFill>
                  <a:srgbClr val="2A5CAA"/>
                </a:solidFill>
                <a:latin typeface="Arial" charset="0"/>
              </a:rPr>
              <a:t>same or </a:t>
            </a:r>
            <a:r>
              <a:rPr lang="en-US" dirty="0">
                <a:solidFill>
                  <a:srgbClr val="2A5CAA"/>
                </a:solidFill>
                <a:latin typeface="Arial" charset="0"/>
              </a:rPr>
              <a:t>related products for a firm.</a:t>
            </a:r>
          </a:p>
        </p:txBody>
      </p:sp>
      <p:sp>
        <p:nvSpPr>
          <p:cNvPr id="16" name="Text Box 53"/>
          <p:cNvSpPr txBox="1">
            <a:spLocks noChangeArrowheads="1"/>
          </p:cNvSpPr>
          <p:nvPr/>
        </p:nvSpPr>
        <p:spPr bwMode="auto">
          <a:xfrm>
            <a:off x="428622" y="2764933"/>
            <a:ext cx="84582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574925" algn="l"/>
              </a:tabLst>
            </a:pPr>
            <a:r>
              <a:rPr lang="en-US" b="1" dirty="0" smtClean="0">
                <a:solidFill>
                  <a:schemeClr val="bg2"/>
                </a:solidFill>
                <a:latin typeface="Arial" charset="0"/>
              </a:rPr>
              <a:t>●</a:t>
            </a:r>
            <a:r>
              <a:rPr lang="en-US" b="1" dirty="0" smtClean="0">
                <a:solidFill>
                  <a:srgbClr val="382344"/>
                </a:solidFill>
                <a:latin typeface="Arial" charset="0"/>
              </a:rPr>
              <a:t> vertical integration	</a:t>
            </a:r>
            <a:r>
              <a:rPr lang="en-US" dirty="0">
                <a:solidFill>
                  <a:srgbClr val="2A5CAA"/>
                </a:solidFill>
                <a:latin typeface="Arial" charset="0"/>
              </a:rPr>
              <a:t>Organizational form in which </a:t>
            </a:r>
            <a:r>
              <a:rPr lang="en-US" dirty="0" smtClean="0">
                <a:solidFill>
                  <a:srgbClr val="2A5CAA"/>
                </a:solidFill>
                <a:latin typeface="Arial" charset="0"/>
              </a:rPr>
              <a:t>a firm </a:t>
            </a:r>
            <a:r>
              <a:rPr lang="en-US" dirty="0">
                <a:solidFill>
                  <a:srgbClr val="2A5CAA"/>
                </a:solidFill>
                <a:latin typeface="Arial" charset="0"/>
              </a:rPr>
              <a:t>contains several </a:t>
            </a:r>
            <a:r>
              <a:rPr lang="en-US" dirty="0" smtClean="0">
                <a:solidFill>
                  <a:srgbClr val="2A5CAA"/>
                </a:solidFill>
                <a:latin typeface="Arial" charset="0"/>
              </a:rPr>
              <a:t>divisions, with </a:t>
            </a:r>
            <a:r>
              <a:rPr lang="en-US" dirty="0">
                <a:solidFill>
                  <a:srgbClr val="2A5CAA"/>
                </a:solidFill>
                <a:latin typeface="Arial" charset="0"/>
              </a:rPr>
              <a:t>some producing parts </a:t>
            </a:r>
            <a:r>
              <a:rPr lang="en-US" dirty="0" smtClean="0">
                <a:solidFill>
                  <a:srgbClr val="2A5CAA"/>
                </a:solidFill>
                <a:latin typeface="Arial" charset="0"/>
              </a:rPr>
              <a:t>and components </a:t>
            </a:r>
            <a:r>
              <a:rPr lang="en-US" dirty="0">
                <a:solidFill>
                  <a:srgbClr val="2A5CAA"/>
                </a:solidFill>
                <a:latin typeface="Arial" charset="0"/>
              </a:rPr>
              <a:t>that others use </a:t>
            </a:r>
            <a:r>
              <a:rPr lang="en-US" dirty="0" smtClean="0">
                <a:solidFill>
                  <a:srgbClr val="2A5CAA"/>
                </a:solidFill>
                <a:latin typeface="Arial" charset="0"/>
              </a:rPr>
              <a:t>to produce </a:t>
            </a:r>
            <a:r>
              <a:rPr lang="en-US" dirty="0">
                <a:solidFill>
                  <a:srgbClr val="2A5CAA"/>
                </a:solidFill>
                <a:latin typeface="Arial" charset="0"/>
              </a:rPr>
              <a:t>finished products.</a:t>
            </a:r>
          </a:p>
        </p:txBody>
      </p:sp>
      <p:sp>
        <p:nvSpPr>
          <p:cNvPr id="17" name="Text Box 53"/>
          <p:cNvSpPr txBox="1">
            <a:spLocks noChangeArrowheads="1"/>
          </p:cNvSpPr>
          <p:nvPr/>
        </p:nvSpPr>
        <p:spPr bwMode="auto">
          <a:xfrm>
            <a:off x="413382" y="4078069"/>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117725" algn="l"/>
              </a:tabLst>
            </a:pPr>
            <a:r>
              <a:rPr lang="en-US" b="1" dirty="0" smtClean="0">
                <a:solidFill>
                  <a:schemeClr val="bg2"/>
                </a:solidFill>
                <a:latin typeface="Arial" charset="0"/>
              </a:rPr>
              <a:t>●</a:t>
            </a:r>
            <a:r>
              <a:rPr lang="en-US" b="1" dirty="0" smtClean="0">
                <a:solidFill>
                  <a:srgbClr val="382344"/>
                </a:solidFill>
                <a:latin typeface="Arial" charset="0"/>
              </a:rPr>
              <a:t> transfer prices	</a:t>
            </a:r>
            <a:r>
              <a:rPr lang="en-US" dirty="0" smtClean="0">
                <a:solidFill>
                  <a:srgbClr val="2A5CAA"/>
                </a:solidFill>
                <a:latin typeface="Arial" charset="0"/>
              </a:rPr>
              <a:t>Internal prices </a:t>
            </a:r>
            <a:r>
              <a:rPr lang="en-US" dirty="0">
                <a:solidFill>
                  <a:srgbClr val="2A5CAA"/>
                </a:solidFill>
                <a:latin typeface="Arial" charset="0"/>
              </a:rPr>
              <a:t>at which parts </a:t>
            </a:r>
            <a:r>
              <a:rPr lang="en-US" dirty="0" smtClean="0">
                <a:solidFill>
                  <a:srgbClr val="2A5CAA"/>
                </a:solidFill>
                <a:latin typeface="Arial" charset="0"/>
              </a:rPr>
              <a:t>and components </a:t>
            </a:r>
            <a:r>
              <a:rPr lang="en-US" dirty="0">
                <a:solidFill>
                  <a:srgbClr val="2A5CAA"/>
                </a:solidFill>
                <a:latin typeface="Arial" charset="0"/>
              </a:rPr>
              <a:t>from </a:t>
            </a:r>
            <a:r>
              <a:rPr lang="en-US" dirty="0" smtClean="0">
                <a:solidFill>
                  <a:srgbClr val="2A5CAA"/>
                </a:solidFill>
                <a:latin typeface="Arial" charset="0"/>
              </a:rPr>
              <a:t>upstream divisions </a:t>
            </a:r>
            <a:r>
              <a:rPr lang="en-US" dirty="0">
                <a:solidFill>
                  <a:srgbClr val="2A5CAA"/>
                </a:solidFill>
                <a:latin typeface="Arial" charset="0"/>
              </a:rPr>
              <a:t>are “sold” </a:t>
            </a:r>
            <a:r>
              <a:rPr lang="en-US" dirty="0" smtClean="0">
                <a:solidFill>
                  <a:srgbClr val="2A5CAA"/>
                </a:solidFill>
                <a:latin typeface="Arial" charset="0"/>
              </a:rPr>
              <a:t>to downstream </a:t>
            </a:r>
            <a:r>
              <a:rPr lang="en-US" dirty="0">
                <a:solidFill>
                  <a:srgbClr val="2A5CAA"/>
                </a:solidFill>
                <a:latin typeface="Arial" charset="0"/>
              </a:rPr>
              <a:t>divisions within </a:t>
            </a:r>
            <a:r>
              <a:rPr lang="en-US" dirty="0" smtClean="0">
                <a:solidFill>
                  <a:srgbClr val="2A5CAA"/>
                </a:solidFill>
                <a:latin typeface="Arial" charset="0"/>
              </a:rPr>
              <a:t>a firm</a:t>
            </a:r>
            <a:r>
              <a:rPr lang="en-US" dirty="0">
                <a:solidFill>
                  <a:srgbClr val="2A5CAA"/>
                </a:solidFill>
                <a:latin typeface="Arial" charset="0"/>
              </a:rPr>
              <a:t>..</a:t>
            </a:r>
          </a:p>
        </p:txBody>
      </p:sp>
    </p:spTree>
    <p:extLst>
      <p:ext uri="{BB962C8B-B14F-4D97-AF65-F5344CB8AC3E}">
        <p14:creationId xmlns:p14="http://schemas.microsoft.com/office/powerpoint/2010/main" val="9323793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wipe(left)">
                                      <p:cBhvr>
                                        <p:cTn id="15" dur="500"/>
                                        <p:tgtEl>
                                          <p:spTgt spid="9">
                                            <p:txEl>
                                              <p:pRg st="1" end="1"/>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19052"/>
            <a:ext cx="7375193" cy="106679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Why Vertically Integrate?</a:t>
            </a:r>
          </a:p>
        </p:txBody>
      </p:sp>
      <p:sp>
        <p:nvSpPr>
          <p:cNvPr id="33" name="Rectangle 90"/>
          <p:cNvSpPr txBox="1">
            <a:spLocks noChangeArrowheads="1"/>
          </p:cNvSpPr>
          <p:nvPr/>
        </p:nvSpPr>
        <p:spPr>
          <a:xfrm>
            <a:off x="457200" y="9906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Market Power and Double Marginalization</a:t>
            </a:r>
          </a:p>
        </p:txBody>
      </p:sp>
      <p:sp>
        <p:nvSpPr>
          <p:cNvPr id="37" name="Rectangle 4"/>
          <p:cNvSpPr>
            <a:spLocks noChangeArrowheads="1"/>
          </p:cNvSpPr>
          <p:nvPr/>
        </p:nvSpPr>
        <p:spPr bwMode="auto">
          <a:xfrm>
            <a:off x="457200" y="1539240"/>
            <a:ext cx="8229600" cy="417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How do firms along a vertical chain exercise such monopoly power, and how </a:t>
            </a:r>
            <a:r>
              <a:rPr lang="en-US" dirty="0" smtClean="0">
                <a:latin typeface="+mn-lt"/>
              </a:rPr>
              <a:t>are prices </a:t>
            </a:r>
            <a:r>
              <a:rPr lang="en-US" dirty="0">
                <a:latin typeface="+mn-lt"/>
              </a:rPr>
              <a:t>and output affected? Would the firms benefit from a vertical merger </a:t>
            </a:r>
            <a:r>
              <a:rPr lang="en-US" dirty="0" smtClean="0">
                <a:latin typeface="+mn-lt"/>
              </a:rPr>
              <a:t>that integrates </a:t>
            </a:r>
            <a:r>
              <a:rPr lang="en-US" dirty="0">
                <a:latin typeface="+mn-lt"/>
              </a:rPr>
              <a:t>an upstream and a related downstream business? Would consumers</a:t>
            </a:r>
            <a:r>
              <a:rPr lang="en-US" dirty="0" smtClean="0">
                <a:latin typeface="+mn-lt"/>
              </a:rPr>
              <a:t>?</a:t>
            </a:r>
          </a:p>
          <a:p>
            <a:pPr>
              <a:buNone/>
            </a:pPr>
            <a:endParaRPr lang="en-US" sz="900" dirty="0">
              <a:latin typeface="+mn-lt"/>
            </a:endParaRPr>
          </a:p>
          <a:p>
            <a:pPr>
              <a:buNone/>
            </a:pPr>
            <a:r>
              <a:rPr lang="en-US" dirty="0">
                <a:latin typeface="+mn-lt"/>
              </a:rPr>
              <a:t>Suppose </a:t>
            </a:r>
            <a:r>
              <a:rPr lang="en-US" dirty="0" smtClean="0">
                <a:latin typeface="+mn-lt"/>
              </a:rPr>
              <a:t>an engine </a:t>
            </a:r>
            <a:r>
              <a:rPr lang="en-US" dirty="0">
                <a:latin typeface="+mn-lt"/>
              </a:rPr>
              <a:t>manufacturer has monopoly power in the market for engines, and </a:t>
            </a:r>
            <a:r>
              <a:rPr lang="en-US" dirty="0" smtClean="0">
                <a:latin typeface="+mn-lt"/>
              </a:rPr>
              <a:t>an automobile </a:t>
            </a:r>
            <a:r>
              <a:rPr lang="en-US" dirty="0">
                <a:latin typeface="+mn-lt"/>
              </a:rPr>
              <a:t>manufacturer that buys these engines has monopoly power in </a:t>
            </a:r>
            <a:r>
              <a:rPr lang="en-US" dirty="0" smtClean="0">
                <a:latin typeface="+mn-lt"/>
              </a:rPr>
              <a:t>the market </a:t>
            </a:r>
            <a:r>
              <a:rPr lang="en-US" dirty="0">
                <a:latin typeface="+mn-lt"/>
              </a:rPr>
              <a:t>for its cars. Would this market power cause these two firms to benefit </a:t>
            </a:r>
            <a:r>
              <a:rPr lang="en-US" dirty="0" smtClean="0">
                <a:latin typeface="+mn-lt"/>
              </a:rPr>
              <a:t>in any </a:t>
            </a:r>
            <a:r>
              <a:rPr lang="en-US" dirty="0">
                <a:latin typeface="+mn-lt"/>
              </a:rPr>
              <a:t>way if they were to merge? Would consumers of the final </a:t>
            </a:r>
            <a:r>
              <a:rPr lang="en-US" dirty="0" smtClean="0">
                <a:latin typeface="+mn-lt"/>
              </a:rPr>
              <a:t>product—automobiles—be </a:t>
            </a:r>
            <a:r>
              <a:rPr lang="en-US" dirty="0">
                <a:latin typeface="+mn-lt"/>
              </a:rPr>
              <a:t>better or worse off if the two companies merged? </a:t>
            </a:r>
            <a:endParaRPr lang="en-US" dirty="0" smtClean="0">
              <a:latin typeface="+mn-lt"/>
            </a:endParaRPr>
          </a:p>
          <a:p>
            <a:pPr>
              <a:buNone/>
            </a:pPr>
            <a:endParaRPr lang="en-US" dirty="0">
              <a:latin typeface="+mn-lt"/>
            </a:endParaRPr>
          </a:p>
          <a:p>
            <a:pPr>
              <a:buNone/>
            </a:pPr>
            <a:r>
              <a:rPr lang="en-US" dirty="0" smtClean="0">
                <a:latin typeface="+mn-lt"/>
              </a:rPr>
              <a:t>When </a:t>
            </a:r>
            <a:r>
              <a:rPr lang="en-US" dirty="0">
                <a:latin typeface="+mn-lt"/>
              </a:rPr>
              <a:t>there </a:t>
            </a:r>
            <a:r>
              <a:rPr lang="en-US" dirty="0" smtClean="0">
                <a:latin typeface="+mn-lt"/>
              </a:rPr>
              <a:t>is market </a:t>
            </a:r>
            <a:r>
              <a:rPr lang="en-US" dirty="0">
                <a:latin typeface="+mn-lt"/>
              </a:rPr>
              <a:t>power of this sort, a vertical merger can be beneficial to the two </a:t>
            </a:r>
            <a:r>
              <a:rPr lang="en-US" dirty="0" smtClean="0">
                <a:latin typeface="+mn-lt"/>
              </a:rPr>
              <a:t>firms, </a:t>
            </a:r>
            <a:r>
              <a:rPr lang="en-US" i="1" dirty="0" smtClean="0">
                <a:latin typeface="+mn-lt"/>
              </a:rPr>
              <a:t>and </a:t>
            </a:r>
            <a:r>
              <a:rPr lang="en-US" i="1" dirty="0">
                <a:latin typeface="+mn-lt"/>
              </a:rPr>
              <a:t>also beneficial to consumers.</a:t>
            </a:r>
            <a:endParaRPr lang="en-US" dirty="0">
              <a:latin typeface="+mn-lt"/>
            </a:endParaRPr>
          </a:p>
        </p:txBody>
      </p:sp>
    </p:spTree>
    <p:extLst>
      <p:ext uri="{BB962C8B-B14F-4D97-AF65-F5344CB8AC3E}">
        <p14:creationId xmlns:p14="http://schemas.microsoft.com/office/powerpoint/2010/main" val="40367492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xEl>
                                              <p:pRg st="0" end="0"/>
                                            </p:txEl>
                                          </p:spTgt>
                                        </p:tgtEl>
                                        <p:attrNameLst>
                                          <p:attrName>style.visibility</p:attrName>
                                        </p:attrNameLst>
                                      </p:cBhvr>
                                      <p:to>
                                        <p:strVal val="visible"/>
                                      </p:to>
                                    </p:set>
                                    <p:animEffect transition="in" filter="wipe(left)">
                                      <p:cBhvr>
                                        <p:cTn id="15" dur="500"/>
                                        <p:tgtEl>
                                          <p:spTgt spid="3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7">
                                            <p:txEl>
                                              <p:pRg st="2" end="2"/>
                                            </p:txEl>
                                          </p:spTgt>
                                        </p:tgtEl>
                                        <p:attrNameLst>
                                          <p:attrName>style.visibility</p:attrName>
                                        </p:attrNameLst>
                                      </p:cBhvr>
                                      <p:to>
                                        <p:strVal val="visible"/>
                                      </p:to>
                                    </p:set>
                                    <p:animEffect transition="in" filter="wipe(left)">
                                      <p:cBhvr>
                                        <p:cTn id="20" dur="500"/>
                                        <p:tgtEl>
                                          <p:spTgt spid="3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7">
                                            <p:txEl>
                                              <p:pRg st="4" end="4"/>
                                            </p:txEl>
                                          </p:spTgt>
                                        </p:tgtEl>
                                        <p:attrNameLst>
                                          <p:attrName>style.visibility</p:attrName>
                                        </p:attrNameLst>
                                      </p:cBhvr>
                                      <p:to>
                                        <p:strVal val="visible"/>
                                      </p:to>
                                    </p:set>
                                    <p:animEffect transition="in" filter="wipe(left)">
                                      <p:cBhvr>
                                        <p:cTn id="25" dur="500"/>
                                        <p:tgtEl>
                                          <p:spTgt spid="3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3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3" name="Rectangle 90"/>
          <p:cNvSpPr txBox="1">
            <a:spLocks noChangeArrowheads="1"/>
          </p:cNvSpPr>
          <p:nvPr/>
        </p:nvSpPr>
        <p:spPr>
          <a:xfrm>
            <a:off x="457200" y="6858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2A5CAA"/>
                </a:solidFill>
              </a:rPr>
              <a:t>SEPARATE FIRMS</a:t>
            </a:r>
            <a:endParaRPr lang="en-US" sz="2000" b="1" dirty="0">
              <a:solidFill>
                <a:srgbClr val="2A5CAA"/>
              </a:solidFill>
            </a:endParaRPr>
          </a:p>
        </p:txBody>
      </p:sp>
      <p:sp>
        <p:nvSpPr>
          <p:cNvPr id="37" name="Rectangle 4"/>
          <p:cNvSpPr>
            <a:spLocks noChangeArrowheads="1"/>
          </p:cNvSpPr>
          <p:nvPr/>
        </p:nvSpPr>
        <p:spPr bwMode="auto">
          <a:xfrm>
            <a:off x="457200" y="1219200"/>
            <a:ext cx="8229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smtClean="0">
                <a:latin typeface="+mn-lt"/>
              </a:rPr>
              <a:t>Suppose a </a:t>
            </a:r>
            <a:r>
              <a:rPr lang="en-US" dirty="0">
                <a:latin typeface="+mn-lt"/>
              </a:rPr>
              <a:t>monopolist producer of specialty engines produces those engines at a </a:t>
            </a:r>
            <a:r>
              <a:rPr lang="en-US" dirty="0" smtClean="0">
                <a:latin typeface="+mn-lt"/>
              </a:rPr>
              <a:t>constant marginal </a:t>
            </a:r>
            <a:r>
              <a:rPr lang="en-US" dirty="0">
                <a:latin typeface="+mn-lt"/>
              </a:rPr>
              <a:t>cost </a:t>
            </a:r>
            <a:r>
              <a:rPr lang="en-US" i="1" dirty="0">
                <a:latin typeface="+mn-lt"/>
              </a:rPr>
              <a:t>c</a:t>
            </a:r>
            <a:r>
              <a:rPr lang="en-US" i="1" baseline="-25000" dirty="0">
                <a:latin typeface="+mn-lt"/>
              </a:rPr>
              <a:t>E</a:t>
            </a:r>
            <a:r>
              <a:rPr lang="en-US" dirty="0">
                <a:latin typeface="+mn-lt"/>
              </a:rPr>
              <a:t>, and sells the engines at a price </a:t>
            </a:r>
            <a:r>
              <a:rPr lang="en-US" i="1" dirty="0">
                <a:latin typeface="+mn-lt"/>
              </a:rPr>
              <a:t>P</a:t>
            </a:r>
            <a:r>
              <a:rPr lang="en-US" i="1" baseline="-25000" dirty="0">
                <a:latin typeface="+mn-lt"/>
              </a:rPr>
              <a:t>E</a:t>
            </a:r>
            <a:r>
              <a:rPr lang="en-US" i="1" dirty="0">
                <a:latin typeface="+mn-lt"/>
              </a:rPr>
              <a:t>. </a:t>
            </a:r>
            <a:r>
              <a:rPr lang="en-US" dirty="0">
                <a:latin typeface="+mn-lt"/>
              </a:rPr>
              <a:t>The engines are bought by </a:t>
            </a:r>
            <a:r>
              <a:rPr lang="en-US" dirty="0" smtClean="0">
                <a:latin typeface="+mn-lt"/>
              </a:rPr>
              <a:t>a monopolist </a:t>
            </a:r>
            <a:r>
              <a:rPr lang="en-US" dirty="0">
                <a:latin typeface="+mn-lt"/>
              </a:rPr>
              <a:t>producer of sports cars, which sells the cars at the price </a:t>
            </a:r>
            <a:r>
              <a:rPr lang="en-US" i="1" dirty="0">
                <a:latin typeface="+mn-lt"/>
              </a:rPr>
              <a:t>P. </a:t>
            </a:r>
            <a:r>
              <a:rPr lang="en-US" dirty="0" smtClean="0">
                <a:latin typeface="+mn-lt"/>
              </a:rPr>
              <a:t>Demand for </a:t>
            </a:r>
            <a:r>
              <a:rPr lang="en-US" dirty="0">
                <a:latin typeface="+mn-lt"/>
              </a:rPr>
              <a:t>the cars is given by</a:t>
            </a:r>
          </a:p>
        </p:txBody>
      </p:sp>
      <p:grpSp>
        <p:nvGrpSpPr>
          <p:cNvPr id="2" name="Group 1"/>
          <p:cNvGrpSpPr/>
          <p:nvPr/>
        </p:nvGrpSpPr>
        <p:grpSpPr>
          <a:xfrm>
            <a:off x="1524000" y="2514600"/>
            <a:ext cx="6629400" cy="468312"/>
            <a:chOff x="1524000" y="3583937"/>
            <a:chExt cx="6629400" cy="468312"/>
          </a:xfrm>
        </p:grpSpPr>
        <p:sp>
          <p:nvSpPr>
            <p:cNvPr id="6" name="Rectangle 5"/>
            <p:cNvSpPr/>
            <p:nvPr/>
          </p:nvSpPr>
          <p:spPr bwMode="auto">
            <a:xfrm>
              <a:off x="1524000" y="3583937"/>
              <a:ext cx="6629400" cy="468312"/>
            </a:xfrm>
            <a:prstGeom prst="rect">
              <a:avLst/>
            </a:prstGeom>
            <a:ln>
              <a:noFill/>
            </a:ln>
          </p:spPr>
          <p:txBody>
            <a:bodyPr>
              <a:spAutoFit/>
            </a:bodyPr>
            <a:lstStyle/>
            <a:p>
              <a:pPr algn="r"/>
              <a:r>
                <a:rPr lang="en-US" sz="300" dirty="0">
                  <a:latin typeface="Arial" charset="0"/>
                </a:rPr>
                <a:t/>
              </a:r>
              <a:br>
                <a:rPr lang="en-US" sz="300" dirty="0">
                  <a:latin typeface="Arial" charset="0"/>
                </a:rPr>
              </a:br>
              <a:r>
                <a:rPr lang="en-US" b="1" dirty="0" smtClean="0">
                  <a:latin typeface="Arial" charset="0"/>
                </a:rPr>
                <a:t>(A11.1</a:t>
              </a:r>
              <a:r>
                <a:rPr lang="en-US" b="1" dirty="0">
                  <a:latin typeface="Arial" charset="0"/>
                </a:rPr>
                <a:t>)</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4055893" y="3632736"/>
                  <a:ext cx="1278107"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rPr>
                          <m:t>𝑄</m:t>
                        </m:r>
                        <m:r>
                          <a:rPr lang="en-US" b="0" i="1" smtClean="0">
                            <a:latin typeface="Cambria Math"/>
                          </a:rPr>
                          <m:t>=</m:t>
                        </m:r>
                        <m:r>
                          <a:rPr lang="en-US" b="0" i="1" smtClean="0">
                            <a:latin typeface="Cambria Math"/>
                          </a:rPr>
                          <m:t>𝐴</m:t>
                        </m:r>
                        <m:r>
                          <a:rPr lang="en-US" b="0" i="1" smtClean="0">
                            <a:latin typeface="Cambria Math"/>
                          </a:rPr>
                          <m:t>−</m:t>
                        </m:r>
                        <m:r>
                          <a:rPr lang="en-US" b="0" i="1" smtClean="0">
                            <a:latin typeface="Cambria Math"/>
                          </a:rPr>
                          <m:t>𝑃</m:t>
                        </m:r>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4055893" y="3632736"/>
                  <a:ext cx="1278107" cy="369332"/>
                </a:xfrm>
                <a:prstGeom prst="rect">
                  <a:avLst/>
                </a:prstGeom>
                <a:blipFill rotWithShape="1">
                  <a:blip r:embed="rId4"/>
                  <a:stretch>
                    <a:fillRect b="-10000"/>
                  </a:stretch>
                </a:blipFill>
              </p:spPr>
              <p:txBody>
                <a:bodyPr/>
                <a:lstStyle/>
                <a:p>
                  <a:r>
                    <a:rPr lang="en-US">
                      <a:noFill/>
                    </a:rPr>
                    <a:t> </a:t>
                  </a:r>
                </a:p>
              </p:txBody>
            </p:sp>
          </mc:Fallback>
        </mc:AlternateContent>
      </p:grpSp>
      <p:sp>
        <p:nvSpPr>
          <p:cNvPr id="3" name="Rectangle 2"/>
          <p:cNvSpPr/>
          <p:nvPr/>
        </p:nvSpPr>
        <p:spPr>
          <a:xfrm>
            <a:off x="457200" y="3048000"/>
            <a:ext cx="2733569" cy="369332"/>
          </a:xfrm>
          <a:prstGeom prst="rect">
            <a:avLst/>
          </a:prstGeom>
        </p:spPr>
        <p:txBody>
          <a:bodyPr wrap="none">
            <a:spAutoFit/>
          </a:bodyPr>
          <a:lstStyle/>
          <a:p>
            <a:pPr>
              <a:buNone/>
            </a:pPr>
            <a:r>
              <a:rPr lang="en-US" dirty="0">
                <a:latin typeface="+mn-lt"/>
              </a:rPr>
              <a:t>with the constant </a:t>
            </a:r>
            <a:r>
              <a:rPr lang="en-US" i="1" dirty="0">
                <a:latin typeface="+mn-lt"/>
              </a:rPr>
              <a:t>A </a:t>
            </a:r>
            <a:r>
              <a:rPr lang="en-US" dirty="0">
                <a:latin typeface="+mn-lt"/>
              </a:rPr>
              <a:t>&gt; </a:t>
            </a:r>
            <a:r>
              <a:rPr lang="en-US" i="1" dirty="0">
                <a:latin typeface="+mn-lt"/>
              </a:rPr>
              <a:t>c</a:t>
            </a:r>
            <a:r>
              <a:rPr lang="en-US" i="1" baseline="-25000" dirty="0">
                <a:latin typeface="+mn-lt"/>
              </a:rPr>
              <a:t>E</a:t>
            </a:r>
            <a:r>
              <a:rPr lang="en-US" i="1" dirty="0">
                <a:latin typeface="+mn-lt"/>
              </a:rPr>
              <a:t>.</a:t>
            </a:r>
            <a:endParaRPr lang="en-US" dirty="0">
              <a:latin typeface="+mn-lt"/>
            </a:endParaRPr>
          </a:p>
        </p:txBody>
      </p:sp>
      <p:sp>
        <p:nvSpPr>
          <p:cNvPr id="4" name="Rectangle 3"/>
          <p:cNvSpPr/>
          <p:nvPr/>
        </p:nvSpPr>
        <p:spPr>
          <a:xfrm>
            <a:off x="457200" y="3657600"/>
            <a:ext cx="8229600" cy="923330"/>
          </a:xfrm>
          <a:prstGeom prst="rect">
            <a:avLst/>
          </a:prstGeom>
        </p:spPr>
        <p:txBody>
          <a:bodyPr wrap="square">
            <a:spAutoFit/>
          </a:bodyPr>
          <a:lstStyle/>
          <a:p>
            <a:pPr>
              <a:buNone/>
            </a:pPr>
            <a:r>
              <a:rPr lang="en-US" dirty="0">
                <a:latin typeface="+mn-lt"/>
              </a:rPr>
              <a:t>If the two companies are independent of each other, the </a:t>
            </a:r>
            <a:r>
              <a:rPr lang="en-US" dirty="0" smtClean="0">
                <a:latin typeface="+mn-lt"/>
              </a:rPr>
              <a:t>automobile manufacturer will </a:t>
            </a:r>
            <a:r>
              <a:rPr lang="en-US" dirty="0">
                <a:latin typeface="+mn-lt"/>
              </a:rPr>
              <a:t>take the price of engines as given, and choose a price for its cars </a:t>
            </a:r>
            <a:r>
              <a:rPr lang="en-US" dirty="0" smtClean="0">
                <a:latin typeface="+mn-lt"/>
              </a:rPr>
              <a:t>to maximize </a:t>
            </a:r>
            <a:r>
              <a:rPr lang="en-US" dirty="0">
                <a:latin typeface="+mn-lt"/>
              </a:rPr>
              <a:t>its profits:</a:t>
            </a:r>
          </a:p>
        </p:txBody>
      </p:sp>
      <p:grpSp>
        <p:nvGrpSpPr>
          <p:cNvPr id="11" name="Group 10"/>
          <p:cNvGrpSpPr/>
          <p:nvPr/>
        </p:nvGrpSpPr>
        <p:grpSpPr>
          <a:xfrm>
            <a:off x="1524000" y="4580930"/>
            <a:ext cx="6629400" cy="468312"/>
            <a:chOff x="1524000" y="3583937"/>
            <a:chExt cx="6629400" cy="468312"/>
          </a:xfrm>
        </p:grpSpPr>
        <p:sp>
          <p:nvSpPr>
            <p:cNvPr id="13" name="Rectangle 12"/>
            <p:cNvSpPr/>
            <p:nvPr/>
          </p:nvSpPr>
          <p:spPr bwMode="auto">
            <a:xfrm>
              <a:off x="1524000" y="3583937"/>
              <a:ext cx="6629400" cy="468312"/>
            </a:xfrm>
            <a:prstGeom prst="rect">
              <a:avLst/>
            </a:prstGeom>
            <a:ln>
              <a:noFill/>
            </a:ln>
          </p:spPr>
          <p:txBody>
            <a:bodyPr>
              <a:spAutoFit/>
            </a:bodyPr>
            <a:lstStyle/>
            <a:p>
              <a:pPr algn="r"/>
              <a:r>
                <a:rPr lang="en-US" sz="300" dirty="0">
                  <a:latin typeface="Arial" charset="0"/>
                </a:rPr>
                <a:t/>
              </a:r>
              <a:br>
                <a:rPr lang="en-US" sz="300" dirty="0">
                  <a:latin typeface="Arial" charset="0"/>
                </a:rPr>
              </a:br>
              <a:r>
                <a:rPr lang="en-US" b="1" dirty="0" smtClean="0">
                  <a:latin typeface="Arial" charset="0"/>
                </a:rPr>
                <a:t>(A11.2)</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14" name="TextBox 13"/>
                <p:cNvSpPr txBox="1"/>
                <p:nvPr/>
              </p:nvSpPr>
              <p:spPr>
                <a:xfrm>
                  <a:off x="3581400" y="3632736"/>
                  <a:ext cx="2412648"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i="1" smtClean="0">
                                <a:latin typeface="Cambria Math"/>
                                <a:ea typeface="Cambria Math"/>
                              </a:rPr>
                              <m:t>𝜋</m:t>
                            </m:r>
                          </m:e>
                          <m:sub>
                            <m:r>
                              <a:rPr lang="en-US" b="0" i="1" smtClean="0">
                                <a:latin typeface="Cambria Math"/>
                              </a:rPr>
                              <m:t>𝐴</m:t>
                            </m:r>
                          </m:sub>
                        </m:sSub>
                        <m:r>
                          <a:rPr lang="en-US" b="0" i="1" smtClean="0">
                            <a:latin typeface="Cambria Math"/>
                          </a:rPr>
                          <m:t>=</m:t>
                        </m:r>
                        <m:d>
                          <m:dPr>
                            <m:ctrlPr>
                              <a:rPr lang="en-US" b="0" i="1" smtClean="0">
                                <a:latin typeface="Cambria Math"/>
                              </a:rPr>
                            </m:ctrlPr>
                          </m:dPr>
                          <m:e>
                            <m:r>
                              <a:rPr lang="en-US" b="0" i="1" smtClean="0">
                                <a:latin typeface="Cambria Math"/>
                              </a:rPr>
                              <m:t>𝑃</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e>
                        </m:d>
                        <m:d>
                          <m:dPr>
                            <m:ctrlPr>
                              <a:rPr lang="en-US" b="0" i="1" smtClean="0">
                                <a:latin typeface="Cambria Math"/>
                              </a:rPr>
                            </m:ctrlPr>
                          </m:dPr>
                          <m:e>
                            <m:r>
                              <a:rPr lang="en-US" b="0" i="1" smtClean="0">
                                <a:latin typeface="Cambria Math"/>
                              </a:rPr>
                              <m:t>𝐴</m:t>
                            </m:r>
                            <m:r>
                              <a:rPr lang="en-US" b="0" i="1" smtClean="0">
                                <a:latin typeface="Cambria Math"/>
                              </a:rPr>
                              <m:t>−</m:t>
                            </m:r>
                            <m:r>
                              <a:rPr lang="en-US" b="0" i="1" smtClean="0">
                                <a:latin typeface="Cambria Math"/>
                              </a:rPr>
                              <m:t>𝑃</m:t>
                            </m:r>
                          </m:e>
                        </m:d>
                      </m:oMath>
                    </m:oMathPara>
                  </a14:m>
                  <a:endParaRPr lang="en-US" dirty="0"/>
                </a:p>
              </p:txBody>
            </p:sp>
          </mc:Choice>
          <mc:Fallback xmlns="">
            <p:sp>
              <p:nvSpPr>
                <p:cNvPr id="14" name="TextBox 13"/>
                <p:cNvSpPr txBox="1">
                  <a:spLocks noRot="1" noChangeAspect="1" noMove="1" noResize="1" noEditPoints="1" noAdjustHandles="1" noChangeArrowheads="1" noChangeShapeType="1" noTextEdit="1"/>
                </p:cNvSpPr>
                <p:nvPr/>
              </p:nvSpPr>
              <p:spPr>
                <a:xfrm>
                  <a:off x="3581400" y="3632736"/>
                  <a:ext cx="2412648" cy="369332"/>
                </a:xfrm>
                <a:prstGeom prst="rect">
                  <a:avLst/>
                </a:prstGeom>
                <a:blipFill rotWithShape="1">
                  <a:blip r:embed="rId5"/>
                  <a:stretch>
                    <a:fillRect/>
                  </a:stretch>
                </a:blipFill>
              </p:spPr>
              <p:txBody>
                <a:bodyPr/>
                <a:lstStyle/>
                <a:p>
                  <a:r>
                    <a:rPr lang="en-US">
                      <a:noFill/>
                    </a:rPr>
                    <a:t> </a:t>
                  </a:r>
                </a:p>
              </p:txBody>
            </p:sp>
          </mc:Fallback>
        </mc:AlternateContent>
      </p:grpSp>
      <p:sp>
        <p:nvSpPr>
          <p:cNvPr id="5" name="Rectangle 4"/>
          <p:cNvSpPr/>
          <p:nvPr/>
        </p:nvSpPr>
        <p:spPr>
          <a:xfrm>
            <a:off x="457200" y="5181600"/>
            <a:ext cx="7772400" cy="369332"/>
          </a:xfrm>
          <a:prstGeom prst="rect">
            <a:avLst/>
          </a:prstGeom>
        </p:spPr>
        <p:txBody>
          <a:bodyPr wrap="square">
            <a:spAutoFit/>
          </a:bodyPr>
          <a:lstStyle/>
          <a:p>
            <a:pPr>
              <a:buNone/>
            </a:pPr>
            <a:r>
              <a:rPr lang="en-US" dirty="0" smtClean="0">
                <a:latin typeface="+mn-lt"/>
              </a:rPr>
              <a:t>You can check that given </a:t>
            </a:r>
            <a:r>
              <a:rPr lang="en-US" i="1" dirty="0">
                <a:latin typeface="+mn-lt"/>
              </a:rPr>
              <a:t>P</a:t>
            </a:r>
            <a:r>
              <a:rPr lang="en-US" baseline="-25000" dirty="0">
                <a:latin typeface="+mn-lt"/>
              </a:rPr>
              <a:t>E</a:t>
            </a:r>
            <a:r>
              <a:rPr lang="en-US" dirty="0">
                <a:latin typeface="+mn-lt"/>
              </a:rPr>
              <a:t>, the profit maximizing price of cars is:</a:t>
            </a:r>
          </a:p>
        </p:txBody>
      </p:sp>
      <p:grpSp>
        <p:nvGrpSpPr>
          <p:cNvPr id="16" name="Group 15"/>
          <p:cNvGrpSpPr/>
          <p:nvPr/>
        </p:nvGrpSpPr>
        <p:grpSpPr>
          <a:xfrm>
            <a:off x="1508760" y="5714999"/>
            <a:ext cx="6629400" cy="659735"/>
            <a:chOff x="1524000" y="3583936"/>
            <a:chExt cx="6629400" cy="659735"/>
          </a:xfrm>
        </p:grpSpPr>
        <p:sp>
          <p:nvSpPr>
            <p:cNvPr id="17" name="Rectangle 16"/>
            <p:cNvSpPr/>
            <p:nvPr/>
          </p:nvSpPr>
          <p:spPr bwMode="auto">
            <a:xfrm>
              <a:off x="1524000" y="3583936"/>
              <a:ext cx="6629400" cy="659735"/>
            </a:xfrm>
            <a:prstGeom prst="rect">
              <a:avLst/>
            </a:prstGeom>
            <a:ln>
              <a:noFill/>
            </a:ln>
          </p:spPr>
          <p:txBody>
            <a:bodyPr>
              <a:noAutofit/>
            </a:bodyPr>
            <a:lstStyle/>
            <a:p>
              <a:pPr algn="r"/>
              <a:r>
                <a:rPr lang="en-US" sz="300" dirty="0">
                  <a:latin typeface="Arial" charset="0"/>
                </a:rPr>
                <a:t/>
              </a:r>
              <a:br>
                <a:rPr lang="en-US" sz="300" dirty="0">
                  <a:latin typeface="Arial" charset="0"/>
                </a:rPr>
              </a:br>
              <a:r>
                <a:rPr lang="en-US" b="1" dirty="0" smtClean="0">
                  <a:latin typeface="Arial" charset="0"/>
                </a:rPr>
                <a:t>(A11.3)</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18" name="TextBox 17"/>
                <p:cNvSpPr txBox="1"/>
                <p:nvPr/>
              </p:nvSpPr>
              <p:spPr>
                <a:xfrm>
                  <a:off x="3581400" y="3617496"/>
                  <a:ext cx="1806841"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p>
                          <m:sSupPr>
                            <m:ctrlPr>
                              <a:rPr lang="en-US" i="1" smtClean="0">
                                <a:latin typeface="Cambria Math"/>
                              </a:rPr>
                            </m:ctrlPr>
                          </m:sSupPr>
                          <m:e>
                            <m:r>
                              <a:rPr lang="en-US" b="0" i="1" smtClean="0">
                                <a:latin typeface="Cambria Math"/>
                              </a:rPr>
                              <m:t>𝑃</m:t>
                            </m:r>
                          </m:e>
                          <m:sup>
                            <m:r>
                              <a:rPr lang="en-US" b="0" i="1" smtClean="0">
                                <a:latin typeface="Cambria Math"/>
                              </a:rPr>
                              <m:t>∗</m:t>
                            </m:r>
                          </m:sup>
                        </m:s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2</m:t>
                            </m:r>
                          </m:den>
                        </m:f>
                        <m:d>
                          <m:dPr>
                            <m:ctrlPr>
                              <a:rPr lang="en-US" b="0" i="1" smtClean="0">
                                <a:latin typeface="Cambria Math"/>
                              </a:rPr>
                            </m:ctrlPr>
                          </m:dPr>
                          <m:e>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e>
                        </m:d>
                      </m:oMath>
                    </m:oMathPara>
                  </a14:m>
                  <a:endParaRPr lang="en-US" dirty="0"/>
                </a:p>
              </p:txBody>
            </p:sp>
          </mc:Choice>
          <mc:Fallback xmlns="">
            <p:sp>
              <p:nvSpPr>
                <p:cNvPr id="18" name="TextBox 17"/>
                <p:cNvSpPr txBox="1">
                  <a:spLocks noRot="1" noChangeAspect="1" noMove="1" noResize="1" noEditPoints="1" noAdjustHandles="1" noChangeArrowheads="1" noChangeShapeType="1" noTextEdit="1"/>
                </p:cNvSpPr>
                <p:nvPr/>
              </p:nvSpPr>
              <p:spPr>
                <a:xfrm>
                  <a:off x="3581400" y="3617496"/>
                  <a:ext cx="1806841" cy="610936"/>
                </a:xfrm>
                <a:prstGeom prst="rect">
                  <a:avLst/>
                </a:prstGeom>
                <a:blipFill rotWithShape="1">
                  <a:blip r:embed="rId6"/>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54569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animEffect transition="in" filter="wipe(left)">
                                      <p:cBhvr>
                                        <p:cTn id="11" dur="500"/>
                                        <p:tgtEl>
                                          <p:spTgt spid="37">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 grpId="0"/>
      <p:bldP spid="4"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3" name="Rectangle 90"/>
          <p:cNvSpPr txBox="1">
            <a:spLocks noChangeArrowheads="1"/>
          </p:cNvSpPr>
          <p:nvPr/>
        </p:nvSpPr>
        <p:spPr>
          <a:xfrm>
            <a:off x="457200" y="6858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2A5CAA"/>
                </a:solidFill>
              </a:rPr>
              <a:t>SEPARATE FIRMS</a:t>
            </a:r>
            <a:endParaRPr lang="en-US" sz="2000" b="1" dirty="0">
              <a:solidFill>
                <a:srgbClr val="2A5CAA"/>
              </a:solidFill>
            </a:endParaRPr>
          </a:p>
        </p:txBody>
      </p:sp>
      <p:sp>
        <p:nvSpPr>
          <p:cNvPr id="37" name="Rectangle 4"/>
          <p:cNvSpPr>
            <a:spLocks noChangeArrowheads="1"/>
          </p:cNvSpPr>
          <p:nvPr/>
        </p:nvSpPr>
        <p:spPr bwMode="auto">
          <a:xfrm>
            <a:off x="457200" y="1219200"/>
            <a:ext cx="822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Then the number of cars sold and the automobile company’s profit are:</a:t>
            </a:r>
          </a:p>
        </p:txBody>
      </p:sp>
      <p:grpSp>
        <p:nvGrpSpPr>
          <p:cNvPr id="2" name="Group 1"/>
          <p:cNvGrpSpPr/>
          <p:nvPr/>
        </p:nvGrpSpPr>
        <p:grpSpPr>
          <a:xfrm>
            <a:off x="1524000" y="1752600"/>
            <a:ext cx="6629400" cy="762000"/>
            <a:chOff x="1524000" y="3583937"/>
            <a:chExt cx="6629400" cy="762000"/>
          </a:xfrm>
        </p:grpSpPr>
        <p:sp>
          <p:nvSpPr>
            <p:cNvPr id="6" name="Rectangle 5"/>
            <p:cNvSpPr/>
            <p:nvPr/>
          </p:nvSpPr>
          <p:spPr bwMode="auto">
            <a:xfrm>
              <a:off x="1524000" y="3583937"/>
              <a:ext cx="6629400" cy="762000"/>
            </a:xfrm>
            <a:prstGeom prst="rect">
              <a:avLst/>
            </a:prstGeom>
            <a:ln>
              <a:noFill/>
            </a:ln>
          </p:spPr>
          <p:txBody>
            <a:bodyPr anchor="ctr">
              <a:noAutofit/>
            </a:bodyPr>
            <a:lstStyle/>
            <a:p>
              <a:pPr algn="r"/>
              <a:r>
                <a:rPr lang="en-US" sz="300" dirty="0">
                  <a:latin typeface="Arial" charset="0"/>
                </a:rPr>
                <a:t/>
              </a:r>
              <a:br>
                <a:rPr lang="en-US" sz="300" dirty="0">
                  <a:latin typeface="Arial" charset="0"/>
                </a:rPr>
              </a:br>
              <a:r>
                <a:rPr lang="en-US" b="1" dirty="0" smtClean="0">
                  <a:latin typeface="Arial" charset="0"/>
                </a:rPr>
                <a:t>(A11.4)</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4055893" y="3632736"/>
                  <a:ext cx="1730217"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rPr>
                          <m:t>𝑄</m:t>
                        </m:r>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2</m:t>
                            </m:r>
                          </m:den>
                        </m:f>
                        <m:r>
                          <a:rPr lang="en-US" b="0" i="1" smtClean="0">
                            <a:latin typeface="Cambria Math"/>
                          </a:rPr>
                          <m:t>(</m:t>
                        </m:r>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r>
                          <a:rPr lang="en-US" b="0" i="1" smtClean="0">
                            <a:latin typeface="Cambria Math"/>
                          </a:rPr>
                          <m:t>)</m:t>
                        </m:r>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4055893" y="3632736"/>
                  <a:ext cx="1730217" cy="610936"/>
                </a:xfrm>
                <a:prstGeom prst="rect">
                  <a:avLst/>
                </a:prstGeom>
                <a:blipFill rotWithShape="1">
                  <a:blip r:embed="rId4"/>
                  <a:stretch>
                    <a:fillRect/>
                  </a:stretch>
                </a:blipFill>
              </p:spPr>
              <p:txBody>
                <a:bodyPr/>
                <a:lstStyle/>
                <a:p>
                  <a:r>
                    <a:rPr lang="en-US">
                      <a:noFill/>
                    </a:rPr>
                    <a:t> </a:t>
                  </a:r>
                </a:p>
              </p:txBody>
            </p:sp>
          </mc:Fallback>
        </mc:AlternateContent>
      </p:grpSp>
      <p:sp>
        <p:nvSpPr>
          <p:cNvPr id="3" name="Rectangle 2"/>
          <p:cNvSpPr/>
          <p:nvPr/>
        </p:nvSpPr>
        <p:spPr>
          <a:xfrm>
            <a:off x="457200" y="2514600"/>
            <a:ext cx="575799" cy="369332"/>
          </a:xfrm>
          <a:prstGeom prst="rect">
            <a:avLst/>
          </a:prstGeom>
        </p:spPr>
        <p:txBody>
          <a:bodyPr wrap="none">
            <a:spAutoFit/>
          </a:bodyPr>
          <a:lstStyle/>
          <a:p>
            <a:pPr>
              <a:buNone/>
            </a:pPr>
            <a:r>
              <a:rPr lang="en-US" dirty="0" smtClean="0">
                <a:latin typeface="+mn-lt"/>
              </a:rPr>
              <a:t>and</a:t>
            </a:r>
            <a:endParaRPr lang="en-US" dirty="0">
              <a:latin typeface="+mn-lt"/>
            </a:endParaRPr>
          </a:p>
        </p:txBody>
      </p:sp>
      <p:grpSp>
        <p:nvGrpSpPr>
          <p:cNvPr id="11" name="Group 10"/>
          <p:cNvGrpSpPr/>
          <p:nvPr/>
        </p:nvGrpSpPr>
        <p:grpSpPr>
          <a:xfrm>
            <a:off x="1524000" y="2895600"/>
            <a:ext cx="6629400" cy="792139"/>
            <a:chOff x="1524000" y="3583936"/>
            <a:chExt cx="6629400" cy="792139"/>
          </a:xfrm>
        </p:grpSpPr>
        <p:sp>
          <p:nvSpPr>
            <p:cNvPr id="13" name="Rectangle 12"/>
            <p:cNvSpPr/>
            <p:nvPr/>
          </p:nvSpPr>
          <p:spPr bwMode="auto">
            <a:xfrm>
              <a:off x="1524000" y="3583936"/>
              <a:ext cx="6629400" cy="792139"/>
            </a:xfrm>
            <a:prstGeom prst="rect">
              <a:avLst/>
            </a:prstGeom>
            <a:ln>
              <a:noFill/>
            </a:ln>
          </p:spPr>
          <p:txBody>
            <a:bodyPr anchor="ctr">
              <a:noAutofit/>
            </a:bodyPr>
            <a:lstStyle/>
            <a:p>
              <a:pPr algn="r"/>
              <a:r>
                <a:rPr lang="en-US" sz="300" dirty="0">
                  <a:latin typeface="Arial" charset="0"/>
                </a:rPr>
                <a:t/>
              </a:r>
              <a:br>
                <a:rPr lang="en-US" sz="300" dirty="0">
                  <a:latin typeface="Arial" charset="0"/>
                </a:rPr>
              </a:br>
              <a:r>
                <a:rPr lang="en-US" b="1" dirty="0" smtClean="0">
                  <a:latin typeface="Arial" charset="0"/>
                </a:rPr>
                <a:t>(A11.5)</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14" name="TextBox 13"/>
                <p:cNvSpPr txBox="1"/>
                <p:nvPr/>
              </p:nvSpPr>
              <p:spPr>
                <a:xfrm>
                  <a:off x="3581400" y="3632736"/>
                  <a:ext cx="1980479"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i="1" smtClean="0">
                                <a:latin typeface="Cambria Math"/>
                                <a:ea typeface="Cambria Math"/>
                              </a:rPr>
                              <m:t>𝜋</m:t>
                            </m:r>
                          </m:e>
                          <m:sub>
                            <m:r>
                              <a:rPr lang="en-US" b="0" i="1" smtClean="0">
                                <a:latin typeface="Cambria Math"/>
                              </a:rPr>
                              <m:t>𝐴</m:t>
                            </m:r>
                          </m:sub>
                        </m:sSub>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4</m:t>
                            </m:r>
                          </m:den>
                        </m:f>
                        <m:sSup>
                          <m:sSupPr>
                            <m:ctrlPr>
                              <a:rPr lang="en-US" b="0" i="1" smtClean="0">
                                <a:latin typeface="Cambria Math"/>
                              </a:rPr>
                            </m:ctrlPr>
                          </m:sSupPr>
                          <m:e>
                            <m:d>
                              <m:dPr>
                                <m:ctrlPr>
                                  <a:rPr lang="en-US" i="1">
                                    <a:latin typeface="Cambria Math"/>
                                  </a:rPr>
                                </m:ctrlPr>
                              </m:dPr>
                              <m:e>
                                <m:r>
                                  <a:rPr lang="en-US" i="1">
                                    <a:latin typeface="Cambria Math"/>
                                  </a:rPr>
                                  <m:t>𝐴</m:t>
                                </m:r>
                                <m:r>
                                  <a:rPr lang="en-US" i="1">
                                    <a:latin typeface="Cambria Math"/>
                                  </a:rPr>
                                  <m:t>−</m:t>
                                </m:r>
                                <m:sSub>
                                  <m:sSubPr>
                                    <m:ctrlPr>
                                      <a:rPr lang="en-US" i="1">
                                        <a:latin typeface="Cambria Math"/>
                                      </a:rPr>
                                    </m:ctrlPr>
                                  </m:sSubPr>
                                  <m:e>
                                    <m:r>
                                      <a:rPr lang="en-US" i="1">
                                        <a:latin typeface="Cambria Math"/>
                                      </a:rPr>
                                      <m:t>𝑃</m:t>
                                    </m:r>
                                  </m:e>
                                  <m:sub>
                                    <m:r>
                                      <a:rPr lang="en-US" i="1">
                                        <a:latin typeface="Cambria Math"/>
                                      </a:rPr>
                                      <m:t>𝐸</m:t>
                                    </m:r>
                                  </m:sub>
                                </m:sSub>
                              </m:e>
                            </m:d>
                          </m:e>
                          <m:sup>
                            <m:r>
                              <a:rPr lang="en-US" b="0" i="1" smtClean="0">
                                <a:latin typeface="Cambria Math"/>
                              </a:rPr>
                              <m:t>2</m:t>
                            </m:r>
                          </m:sup>
                        </m:sSup>
                      </m:oMath>
                    </m:oMathPara>
                  </a14:m>
                  <a:endParaRPr lang="en-US" dirty="0"/>
                </a:p>
              </p:txBody>
            </p:sp>
          </mc:Choice>
          <mc:Fallback xmlns="">
            <p:sp>
              <p:nvSpPr>
                <p:cNvPr id="14" name="TextBox 13"/>
                <p:cNvSpPr txBox="1">
                  <a:spLocks noRot="1" noChangeAspect="1" noMove="1" noResize="1" noEditPoints="1" noAdjustHandles="1" noChangeArrowheads="1" noChangeShapeType="1" noTextEdit="1"/>
                </p:cNvSpPr>
                <p:nvPr/>
              </p:nvSpPr>
              <p:spPr>
                <a:xfrm>
                  <a:off x="3581400" y="3632736"/>
                  <a:ext cx="1980479" cy="610936"/>
                </a:xfrm>
                <a:prstGeom prst="rect">
                  <a:avLst/>
                </a:prstGeom>
                <a:blipFill rotWithShape="1">
                  <a:blip r:embed="rId5"/>
                  <a:stretch>
                    <a:fillRect/>
                  </a:stretch>
                </a:blipFill>
              </p:spPr>
              <p:txBody>
                <a:bodyPr/>
                <a:lstStyle/>
                <a:p>
                  <a:r>
                    <a:rPr lang="en-US">
                      <a:noFill/>
                    </a:rPr>
                    <a:t> </a:t>
                  </a:r>
                </a:p>
              </p:txBody>
            </p:sp>
          </mc:Fallback>
        </mc:AlternateContent>
      </p:grpSp>
      <p:sp>
        <p:nvSpPr>
          <p:cNvPr id="5" name="Rectangle 4"/>
          <p:cNvSpPr/>
          <p:nvPr/>
        </p:nvSpPr>
        <p:spPr>
          <a:xfrm>
            <a:off x="457200" y="4001869"/>
            <a:ext cx="7772400" cy="646331"/>
          </a:xfrm>
          <a:prstGeom prst="rect">
            <a:avLst/>
          </a:prstGeom>
        </p:spPr>
        <p:txBody>
          <a:bodyPr wrap="square">
            <a:spAutoFit/>
          </a:bodyPr>
          <a:lstStyle/>
          <a:p>
            <a:pPr>
              <a:buNone/>
            </a:pPr>
            <a:r>
              <a:rPr lang="en-US" dirty="0">
                <a:latin typeface="+mn-lt"/>
              </a:rPr>
              <a:t>What about the engine manufacturer? It chooses the price of engines, </a:t>
            </a:r>
            <a:r>
              <a:rPr lang="en-US" i="1" dirty="0">
                <a:latin typeface="+mn-lt"/>
              </a:rPr>
              <a:t>P</a:t>
            </a:r>
            <a:r>
              <a:rPr lang="en-US" i="1" baseline="-25000" dirty="0">
                <a:latin typeface="+mn-lt"/>
              </a:rPr>
              <a:t>E</a:t>
            </a:r>
            <a:r>
              <a:rPr lang="en-US" dirty="0">
                <a:latin typeface="+mn-lt"/>
              </a:rPr>
              <a:t>, </a:t>
            </a:r>
            <a:r>
              <a:rPr lang="en-US" dirty="0" smtClean="0">
                <a:latin typeface="+mn-lt"/>
              </a:rPr>
              <a:t>to maximize </a:t>
            </a:r>
            <a:r>
              <a:rPr lang="en-US" dirty="0">
                <a:latin typeface="+mn-lt"/>
              </a:rPr>
              <a:t>its profit:</a:t>
            </a:r>
          </a:p>
        </p:txBody>
      </p:sp>
      <mc:AlternateContent xmlns:mc="http://schemas.openxmlformats.org/markup-compatibility/2006" xmlns:a14="http://schemas.microsoft.com/office/drawing/2010/main">
        <mc:Choice Requires="a14">
          <p:sp>
            <p:nvSpPr>
              <p:cNvPr id="8" name="TextBox 7"/>
              <p:cNvSpPr txBox="1"/>
              <p:nvPr/>
            </p:nvSpPr>
            <p:spPr>
              <a:xfrm>
                <a:off x="3505200" y="4800600"/>
                <a:ext cx="233095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i="1" smtClean="0">
                              <a:latin typeface="Cambria Math"/>
                              <a:ea typeface="Cambria Math"/>
                            </a:rPr>
                            <m:t>𝜋</m:t>
                          </m:r>
                        </m:e>
                        <m:sub>
                          <m:r>
                            <a:rPr lang="en-US" b="0" i="1" smtClean="0">
                              <a:latin typeface="Cambria Math"/>
                            </a:rPr>
                            <m:t>𝐸</m:t>
                          </m:r>
                        </m:sub>
                      </m:sSub>
                      <m:r>
                        <a:rPr lang="en-US" b="0" i="1" smtClean="0">
                          <a:latin typeface="Cambria Math"/>
                        </a:rPr>
                        <m:t>=</m:t>
                      </m:r>
                      <m:d>
                        <m:dPr>
                          <m:ctrlPr>
                            <a:rPr lang="en-US" b="0" i="1" smtClean="0">
                              <a:latin typeface="Cambria Math"/>
                            </a:rPr>
                          </m:ctrlPr>
                        </m:dPr>
                        <m:e>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r>
                        <a:rPr lang="en-US" b="0" i="1" smtClean="0">
                          <a:latin typeface="Cambria Math"/>
                        </a:rPr>
                        <m:t>𝑄</m:t>
                      </m:r>
                      <m:d>
                        <m:dPr>
                          <m:ctrlPr>
                            <a:rPr lang="en-US" b="0" i="1" smtClean="0">
                              <a:latin typeface="Cambria Math"/>
                            </a:rPr>
                          </m:ctrlPr>
                        </m:dPr>
                        <m:e>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e>
                      </m:d>
                    </m:oMath>
                  </m:oMathPara>
                </a14:m>
                <a:endParaRPr lang="en-US" dirty="0"/>
              </a:p>
            </p:txBody>
          </p:sp>
        </mc:Choice>
        <mc:Fallback xmlns="">
          <p:sp>
            <p:nvSpPr>
              <p:cNvPr id="8" name="TextBox 7"/>
              <p:cNvSpPr txBox="1">
                <a:spLocks noRot="1" noChangeAspect="1" noMove="1" noResize="1" noEditPoints="1" noAdjustHandles="1" noChangeArrowheads="1" noChangeShapeType="1" noTextEdit="1"/>
              </p:cNvSpPr>
              <p:nvPr/>
            </p:nvSpPr>
            <p:spPr>
              <a:xfrm>
                <a:off x="3505200" y="4800600"/>
                <a:ext cx="2330959" cy="369332"/>
              </a:xfrm>
              <a:prstGeom prst="rect">
                <a:avLst/>
              </a:prstGeom>
              <a:blipFill rotWithShape="1">
                <a:blip r:embed="rId6"/>
                <a:stretch>
                  <a:fillRect b="-8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3798125" y="5410200"/>
                <a:ext cx="2473882"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m:t>
                      </m:r>
                      <m:d>
                        <m:dPr>
                          <m:ctrlPr>
                            <a:rPr lang="en-US" b="0" i="1" smtClean="0">
                              <a:latin typeface="Cambria Math"/>
                            </a:rPr>
                          </m:ctrlPr>
                        </m:dPr>
                        <m:e>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f>
                        <m:fPr>
                          <m:ctrlPr>
                            <a:rPr lang="en-US" b="0" i="1" smtClean="0">
                              <a:latin typeface="Cambria Math"/>
                            </a:rPr>
                          </m:ctrlPr>
                        </m:fPr>
                        <m:num>
                          <m:r>
                            <a:rPr lang="en-US" b="0" i="1" smtClean="0">
                              <a:latin typeface="Cambria Math"/>
                            </a:rPr>
                            <m:t>1</m:t>
                          </m:r>
                        </m:num>
                        <m:den>
                          <m:r>
                            <a:rPr lang="en-US" b="0" i="1" smtClean="0">
                              <a:latin typeface="Cambria Math"/>
                            </a:rPr>
                            <m:t>2</m:t>
                          </m:r>
                        </m:den>
                      </m:f>
                      <m:d>
                        <m:dPr>
                          <m:ctrlPr>
                            <a:rPr lang="en-US" b="0" i="1" smtClean="0">
                              <a:latin typeface="Cambria Math"/>
                            </a:rPr>
                          </m:ctrlPr>
                        </m:dPr>
                        <m:e>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𝑃</m:t>
                              </m:r>
                            </m:e>
                            <m:sub>
                              <m:r>
                                <a:rPr lang="en-US" b="0" i="1" smtClean="0">
                                  <a:latin typeface="Cambria Math"/>
                                </a:rPr>
                                <m:t>𝐸</m:t>
                              </m:r>
                            </m:sub>
                          </m:sSub>
                        </m:e>
                      </m:d>
                    </m:oMath>
                  </m:oMathPara>
                </a14:m>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3798125" y="5410200"/>
                <a:ext cx="2473882" cy="610936"/>
              </a:xfrm>
              <a:prstGeom prst="rect">
                <a:avLst/>
              </a:prstGeom>
              <a:blipFill rotWithShape="1">
                <a:blip r:embed="rId7"/>
                <a:stretch>
                  <a:fillRect/>
                </a:stretch>
              </a:blipFill>
            </p:spPr>
            <p:txBody>
              <a:bodyPr/>
              <a:lstStyle/>
              <a:p>
                <a:r>
                  <a:rPr lang="en-US">
                    <a:noFill/>
                  </a:rPr>
                  <a:t> </a:t>
                </a:r>
              </a:p>
            </p:txBody>
          </p:sp>
        </mc:Fallback>
      </mc:AlternateContent>
      <p:sp>
        <p:nvSpPr>
          <p:cNvPr id="10" name="Rectangle 9"/>
          <p:cNvSpPr/>
          <p:nvPr/>
        </p:nvSpPr>
        <p:spPr>
          <a:xfrm>
            <a:off x="7010400" y="5507919"/>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A11.6)</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Tree>
    <p:extLst>
      <p:ext uri="{BB962C8B-B14F-4D97-AF65-F5344CB8AC3E}">
        <p14:creationId xmlns:p14="http://schemas.microsoft.com/office/powerpoint/2010/main" val="4118897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animEffect transition="in" filter="wipe(left)">
                                      <p:cBhvr>
                                        <p:cTn id="11" dur="500"/>
                                        <p:tgtEl>
                                          <p:spTgt spid="37">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left)">
                                      <p:cBhvr>
                                        <p:cTn id="28" dur="500"/>
                                        <p:tgtEl>
                                          <p:spTgt spid="5"/>
                                        </p:tgtEl>
                                      </p:cBhvr>
                                    </p:animEffect>
                                  </p:childTnLst>
                                </p:cTn>
                              </p:par>
                            </p:childTnLst>
                          </p:cTn>
                        </p:par>
                        <p:par>
                          <p:cTn id="29" fill="hold">
                            <p:stCondLst>
                              <p:cond delay="500"/>
                            </p:stCondLst>
                            <p:childTnLst>
                              <p:par>
                                <p:cTn id="30" presetID="22" presetClass="entr" presetSubtype="8"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par>
                          <p:cTn id="33" fill="hold">
                            <p:stCondLst>
                              <p:cond delay="100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left)">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 grpId="0"/>
      <p:bldP spid="5" grpId="0"/>
      <p:bldP spid="8" grpId="0"/>
      <p:bldP spid="9"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7" name="Rectangle 4"/>
          <p:cNvSpPr>
            <a:spLocks noChangeArrowheads="1"/>
          </p:cNvSpPr>
          <p:nvPr/>
        </p:nvSpPr>
        <p:spPr bwMode="auto">
          <a:xfrm>
            <a:off x="457200" y="685800"/>
            <a:ext cx="737519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You can confirm that the profit-maximizing price of engines is</a:t>
            </a:r>
            <a:r>
              <a:rPr lang="en-US" dirty="0" smtClean="0">
                <a:latin typeface="+mn-lt"/>
              </a:rPr>
              <a:t>:</a:t>
            </a:r>
            <a:endParaRPr lang="en-US" dirty="0">
              <a:latin typeface="+mn-lt"/>
            </a:endParaRPr>
          </a:p>
        </p:txBody>
      </p:sp>
      <mc:AlternateContent xmlns:mc="http://schemas.openxmlformats.org/markup-compatibility/2006" xmlns:a14="http://schemas.microsoft.com/office/drawing/2010/main">
        <mc:Choice Requires="a14">
          <p:sp>
            <p:nvSpPr>
              <p:cNvPr id="7" name="TextBox 6"/>
              <p:cNvSpPr txBox="1"/>
              <p:nvPr/>
            </p:nvSpPr>
            <p:spPr>
              <a:xfrm>
                <a:off x="4055893" y="1066800"/>
                <a:ext cx="1809341"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Sup>
                        <m:sSubSupPr>
                          <m:ctrlPr>
                            <a:rPr lang="en-US" b="0" i="1" smtClean="0">
                              <a:latin typeface="Cambria Math"/>
                            </a:rPr>
                          </m:ctrlPr>
                        </m:sSubSupPr>
                        <m:e>
                          <m:r>
                            <a:rPr lang="en-US" b="0" i="1" smtClean="0">
                              <a:latin typeface="Cambria Math"/>
                            </a:rPr>
                            <m:t>𝑃</m:t>
                          </m:r>
                        </m:e>
                        <m:sub>
                          <m:r>
                            <a:rPr lang="en-US" b="0" i="1" smtClean="0">
                              <a:latin typeface="Cambria Math"/>
                            </a:rPr>
                            <m:t>𝐸</m:t>
                          </m:r>
                        </m:sub>
                        <m:sup>
                          <m:r>
                            <a:rPr lang="en-US" b="0" i="1" smtClean="0">
                              <a:latin typeface="Cambria Math"/>
                            </a:rPr>
                            <m:t>∗</m:t>
                          </m:r>
                        </m:sup>
                      </m:sSub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2</m:t>
                          </m:r>
                        </m:den>
                      </m:f>
                      <m:r>
                        <a:rPr lang="en-US" b="0" i="1" smtClean="0">
                          <a:latin typeface="Cambria Math"/>
                        </a:rPr>
                        <m:t>(</m:t>
                      </m:r>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r>
                        <a:rPr lang="en-US" b="0" i="1" smtClean="0">
                          <a:latin typeface="Cambria Math"/>
                        </a:rPr>
                        <m:t>)</m:t>
                      </m:r>
                    </m:oMath>
                  </m:oMathPara>
                </a14:m>
                <a:endParaRPr lang="en-US" dirty="0"/>
              </a:p>
            </p:txBody>
          </p:sp>
        </mc:Choice>
        <mc:Fallback xmlns="">
          <p:sp>
            <p:nvSpPr>
              <p:cNvPr id="7" name="TextBox 6"/>
              <p:cNvSpPr txBox="1">
                <a:spLocks noRot="1" noChangeAspect="1" noMove="1" noResize="1" noEditPoints="1" noAdjustHandles="1" noChangeArrowheads="1" noChangeShapeType="1" noTextEdit="1"/>
              </p:cNvSpPr>
              <p:nvPr/>
            </p:nvSpPr>
            <p:spPr>
              <a:xfrm>
                <a:off x="4055893" y="1066800"/>
                <a:ext cx="1809341" cy="610936"/>
              </a:xfrm>
              <a:prstGeom prst="rect">
                <a:avLst/>
              </a:prstGeom>
              <a:blipFill rotWithShape="1">
                <a:blip r:embed="rId4"/>
                <a:stretch>
                  <a:fillRect/>
                </a:stretch>
              </a:blipFill>
            </p:spPr>
            <p:txBody>
              <a:bodyPr/>
              <a:lstStyle/>
              <a:p>
                <a:r>
                  <a:rPr lang="en-US">
                    <a:noFill/>
                  </a:rPr>
                  <a:t> </a:t>
                </a:r>
              </a:p>
            </p:txBody>
          </p:sp>
        </mc:Fallback>
      </mc:AlternateContent>
      <p:sp>
        <p:nvSpPr>
          <p:cNvPr id="3" name="Rectangle 2"/>
          <p:cNvSpPr/>
          <p:nvPr/>
        </p:nvSpPr>
        <p:spPr>
          <a:xfrm>
            <a:off x="457200" y="1780001"/>
            <a:ext cx="5673348" cy="369332"/>
          </a:xfrm>
          <a:prstGeom prst="rect">
            <a:avLst/>
          </a:prstGeom>
        </p:spPr>
        <p:txBody>
          <a:bodyPr wrap="none">
            <a:spAutoFit/>
          </a:bodyPr>
          <a:lstStyle/>
          <a:p>
            <a:pPr>
              <a:buNone/>
            </a:pPr>
            <a:r>
              <a:rPr lang="en-US" dirty="0">
                <a:latin typeface="+mn-lt"/>
              </a:rPr>
              <a:t>The profit to the engine manufacturer is then equal to:</a:t>
            </a:r>
          </a:p>
        </p:txBody>
      </p:sp>
      <p:sp>
        <p:nvSpPr>
          <p:cNvPr id="5" name="Rectangle 4"/>
          <p:cNvSpPr/>
          <p:nvPr/>
        </p:nvSpPr>
        <p:spPr>
          <a:xfrm>
            <a:off x="457200" y="3075401"/>
            <a:ext cx="8229600" cy="646331"/>
          </a:xfrm>
          <a:prstGeom prst="rect">
            <a:avLst/>
          </a:prstGeom>
        </p:spPr>
        <p:txBody>
          <a:bodyPr wrap="square">
            <a:spAutoFit/>
          </a:bodyPr>
          <a:lstStyle/>
          <a:p>
            <a:pPr>
              <a:buNone/>
            </a:pPr>
            <a:r>
              <a:rPr lang="en-US" dirty="0" smtClean="0">
                <a:latin typeface="+mn-lt"/>
              </a:rPr>
              <a:t>In Equation </a:t>
            </a:r>
            <a:r>
              <a:rPr lang="en-US" dirty="0">
                <a:latin typeface="+mn-lt"/>
              </a:rPr>
              <a:t>(A11.5</a:t>
            </a:r>
            <a:r>
              <a:rPr lang="en-US" dirty="0" smtClean="0">
                <a:latin typeface="+mn-lt"/>
              </a:rPr>
              <a:t>), substitute for </a:t>
            </a:r>
            <a:r>
              <a:rPr lang="en-US" dirty="0">
                <a:latin typeface="+mn-lt"/>
              </a:rPr>
              <a:t>the price of </a:t>
            </a:r>
            <a:r>
              <a:rPr lang="en-US" dirty="0" smtClean="0">
                <a:latin typeface="+mn-lt"/>
              </a:rPr>
              <a:t>engines from equation </a:t>
            </a:r>
            <a:r>
              <a:rPr lang="en-US" dirty="0">
                <a:latin typeface="+mn-lt"/>
              </a:rPr>
              <a:t>(A11.7) </a:t>
            </a:r>
            <a:r>
              <a:rPr lang="en-US" dirty="0" smtClean="0">
                <a:latin typeface="+mn-lt"/>
              </a:rPr>
              <a:t>. </a:t>
            </a:r>
            <a:r>
              <a:rPr lang="en-US" dirty="0">
                <a:latin typeface="+mn-lt"/>
              </a:rPr>
              <a:t>You will see that </a:t>
            </a:r>
            <a:r>
              <a:rPr lang="en-US" dirty="0" smtClean="0">
                <a:latin typeface="+mn-lt"/>
              </a:rPr>
              <a:t>the automobile </a:t>
            </a:r>
            <a:r>
              <a:rPr lang="en-US" dirty="0">
                <a:latin typeface="+mn-lt"/>
              </a:rPr>
              <a:t>company’s profit is then:</a:t>
            </a:r>
          </a:p>
        </p:txBody>
      </p:sp>
      <mc:AlternateContent xmlns:mc="http://schemas.openxmlformats.org/markup-compatibility/2006" xmlns:a14="http://schemas.microsoft.com/office/drawing/2010/main">
        <mc:Choice Requires="a14">
          <p:sp>
            <p:nvSpPr>
              <p:cNvPr id="8" name="TextBox 7"/>
              <p:cNvSpPr txBox="1"/>
              <p:nvPr/>
            </p:nvSpPr>
            <p:spPr>
              <a:xfrm>
                <a:off x="3735673" y="3774875"/>
                <a:ext cx="2007665" cy="6127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Sup>
                        <m:sSubSupPr>
                          <m:ctrlPr>
                            <a:rPr lang="en-US" b="0" i="1" smtClean="0">
                              <a:latin typeface="Cambria Math"/>
                            </a:rPr>
                          </m:ctrlPr>
                        </m:sSubSupPr>
                        <m:e>
                          <m:r>
                            <a:rPr lang="en-US" b="0" i="1" smtClean="0">
                              <a:latin typeface="Cambria Math"/>
                              <a:ea typeface="Cambria Math"/>
                            </a:rPr>
                            <m:t>𝜋</m:t>
                          </m:r>
                        </m:e>
                        <m:sub>
                          <m:r>
                            <a:rPr lang="en-US" b="0" i="1" smtClean="0">
                              <a:latin typeface="Cambria Math"/>
                            </a:rPr>
                            <m:t>𝐴</m:t>
                          </m:r>
                        </m:sub>
                        <m:sup>
                          <m:r>
                            <a:rPr lang="en-US" b="0" i="1" smtClean="0">
                              <a:latin typeface="Cambria Math"/>
                            </a:rPr>
                            <m:t>∗</m:t>
                          </m:r>
                        </m:sup>
                      </m:sSub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16</m:t>
                          </m:r>
                        </m:den>
                      </m:f>
                      <m:sSup>
                        <m:sSupPr>
                          <m:ctrlPr>
                            <a:rPr lang="en-US" b="0" i="1" smtClean="0">
                              <a:latin typeface="Cambria Math"/>
                            </a:rPr>
                          </m:ctrlPr>
                        </m:sSupPr>
                        <m:e>
                          <m:d>
                            <m:dPr>
                              <m:ctrlPr>
                                <a:rPr lang="en-US" b="0" i="1" smtClean="0">
                                  <a:latin typeface="Cambria Math"/>
                                </a:rPr>
                              </m:ctrlPr>
                            </m:dPr>
                            <m:e>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e>
                        <m:sup>
                          <m:r>
                            <a:rPr lang="en-US" b="0" i="1" smtClean="0">
                              <a:latin typeface="Cambria Math"/>
                            </a:rPr>
                            <m:t>2</m:t>
                          </m:r>
                        </m:sup>
                      </m:sSup>
                    </m:oMath>
                  </m:oMathPara>
                </a14:m>
                <a:endParaRPr lang="en-US" dirty="0"/>
              </a:p>
            </p:txBody>
          </p:sp>
        </mc:Choice>
        <mc:Fallback xmlns="">
          <p:sp>
            <p:nvSpPr>
              <p:cNvPr id="8" name="TextBox 7"/>
              <p:cNvSpPr txBox="1">
                <a:spLocks noRot="1" noChangeAspect="1" noMove="1" noResize="1" noEditPoints="1" noAdjustHandles="1" noChangeArrowheads="1" noChangeShapeType="1" noTextEdit="1"/>
              </p:cNvSpPr>
              <p:nvPr/>
            </p:nvSpPr>
            <p:spPr>
              <a:xfrm>
                <a:off x="3735673" y="3774875"/>
                <a:ext cx="2007665" cy="612732"/>
              </a:xfrm>
              <a:prstGeom prst="rect">
                <a:avLst/>
              </a:prstGeom>
              <a:blipFill rotWithShape="1">
                <a:blip r:embed="rId5"/>
                <a:stretch>
                  <a:fillRect/>
                </a:stretch>
              </a:blipFill>
            </p:spPr>
            <p:txBody>
              <a:bodyPr/>
              <a:lstStyle/>
              <a:p>
                <a:r>
                  <a:rPr lang="en-US">
                    <a:noFill/>
                  </a:rPr>
                  <a:t> </a:t>
                </a:r>
              </a:p>
            </p:txBody>
          </p:sp>
        </mc:Fallback>
      </mc:AlternateContent>
      <p:sp>
        <p:nvSpPr>
          <p:cNvPr id="10" name="Rectangle 9"/>
          <p:cNvSpPr/>
          <p:nvPr/>
        </p:nvSpPr>
        <p:spPr>
          <a:xfrm>
            <a:off x="7010400" y="387349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A11.9)</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16" name="Rectangle 15"/>
          <p:cNvSpPr/>
          <p:nvPr/>
        </p:nvSpPr>
        <p:spPr>
          <a:xfrm>
            <a:off x="7010400" y="1164519"/>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A11.7)</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4114800" y="2234069"/>
                <a:ext cx="1890966" cy="6127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Sup>
                        <m:sSubSupPr>
                          <m:ctrlPr>
                            <a:rPr lang="en-US" i="1" smtClean="0">
                              <a:latin typeface="Cambria Math"/>
                            </a:rPr>
                          </m:ctrlPr>
                        </m:sSubSupPr>
                        <m:e>
                          <m:r>
                            <a:rPr lang="en-US" i="1" smtClean="0">
                              <a:latin typeface="Cambria Math"/>
                              <a:ea typeface="Cambria Math"/>
                            </a:rPr>
                            <m:t>𝜋</m:t>
                          </m:r>
                        </m:e>
                        <m:sub>
                          <m:r>
                            <a:rPr lang="en-US" b="0" i="1" smtClean="0">
                              <a:latin typeface="Cambria Math"/>
                            </a:rPr>
                            <m:t>𝐸</m:t>
                          </m:r>
                        </m:sub>
                        <m:sup>
                          <m:r>
                            <a:rPr lang="en-US" b="0" i="1" smtClean="0">
                              <a:latin typeface="Cambria Math"/>
                            </a:rPr>
                            <m:t>∗</m:t>
                          </m:r>
                        </m:sup>
                      </m:sSub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8</m:t>
                          </m:r>
                        </m:den>
                      </m:f>
                      <m:sSup>
                        <m:sSupPr>
                          <m:ctrlPr>
                            <a:rPr lang="en-US" b="0" i="1" smtClean="0">
                              <a:latin typeface="Cambria Math"/>
                            </a:rPr>
                          </m:ctrlPr>
                        </m:sSupPr>
                        <m:e>
                          <m:d>
                            <m:dPr>
                              <m:ctrlPr>
                                <a:rPr lang="en-US" b="0" i="1" smtClean="0">
                                  <a:latin typeface="Cambria Math"/>
                                </a:rPr>
                              </m:ctrlPr>
                            </m:dPr>
                            <m:e>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e>
                        <m:sup>
                          <m:r>
                            <a:rPr lang="en-US" b="0" i="1" smtClean="0">
                              <a:latin typeface="Cambria Math"/>
                            </a:rPr>
                            <m:t>2</m:t>
                          </m:r>
                        </m:sup>
                      </m:sSup>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4114800" y="2234069"/>
                <a:ext cx="1890966" cy="612732"/>
              </a:xfrm>
              <a:prstGeom prst="rect">
                <a:avLst/>
              </a:prstGeom>
              <a:blipFill rotWithShape="1">
                <a:blip r:embed="rId6"/>
                <a:stretch>
                  <a:fillRect/>
                </a:stretch>
              </a:blipFill>
            </p:spPr>
            <p:txBody>
              <a:bodyPr/>
              <a:lstStyle/>
              <a:p>
                <a:r>
                  <a:rPr lang="en-US">
                    <a:noFill/>
                  </a:rPr>
                  <a:t> </a:t>
                </a:r>
              </a:p>
            </p:txBody>
          </p:sp>
        </mc:Fallback>
      </mc:AlternateContent>
      <p:sp>
        <p:nvSpPr>
          <p:cNvPr id="18" name="Rectangle 17"/>
          <p:cNvSpPr/>
          <p:nvPr/>
        </p:nvSpPr>
        <p:spPr>
          <a:xfrm>
            <a:off x="7010400" y="2332686"/>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A11.8)</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19" name="Rectangle 18"/>
          <p:cNvSpPr/>
          <p:nvPr/>
        </p:nvSpPr>
        <p:spPr>
          <a:xfrm>
            <a:off x="457200" y="5316931"/>
            <a:ext cx="8229600" cy="369332"/>
          </a:xfrm>
          <a:prstGeom prst="rect">
            <a:avLst/>
          </a:prstGeom>
        </p:spPr>
        <p:txBody>
          <a:bodyPr wrap="square">
            <a:spAutoFit/>
          </a:bodyPr>
          <a:lstStyle/>
          <a:p>
            <a:pPr>
              <a:buNone/>
            </a:pPr>
            <a:r>
              <a:rPr lang="en-US" dirty="0" smtClean="0">
                <a:latin typeface="+mn-lt"/>
              </a:rPr>
              <a:t>Also, the price paid by consumers is:</a:t>
            </a:r>
            <a:endParaRPr lang="en-US" dirty="0">
              <a:latin typeface="+mn-lt"/>
            </a:endParaRPr>
          </a:p>
        </p:txBody>
      </p:sp>
      <mc:AlternateContent xmlns:mc="http://schemas.openxmlformats.org/markup-compatibility/2006" xmlns:a14="http://schemas.microsoft.com/office/drawing/2010/main">
        <mc:Choice Requires="a14">
          <p:sp>
            <p:nvSpPr>
              <p:cNvPr id="15" name="TextBox 14"/>
              <p:cNvSpPr txBox="1"/>
              <p:nvPr/>
            </p:nvSpPr>
            <p:spPr>
              <a:xfrm>
                <a:off x="3857536" y="5637464"/>
                <a:ext cx="1964577"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p>
                        <m:sSupPr>
                          <m:ctrlPr>
                            <a:rPr lang="en-US" i="1" smtClean="0">
                              <a:latin typeface="Cambria Math"/>
                            </a:rPr>
                          </m:ctrlPr>
                        </m:sSupPr>
                        <m:e>
                          <m:r>
                            <a:rPr lang="en-US" b="0" i="1" smtClean="0">
                              <a:latin typeface="Cambria Math"/>
                            </a:rPr>
                            <m:t>𝑃</m:t>
                          </m:r>
                        </m:e>
                        <m:sup>
                          <m:r>
                            <a:rPr lang="en-US" b="0" i="1" smtClean="0">
                              <a:latin typeface="Cambria Math"/>
                            </a:rPr>
                            <m:t>∗</m:t>
                          </m:r>
                        </m:sup>
                      </m:s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4</m:t>
                          </m:r>
                        </m:den>
                      </m:f>
                      <m:d>
                        <m:dPr>
                          <m:ctrlPr>
                            <a:rPr lang="en-US" b="0" i="1" smtClean="0">
                              <a:latin typeface="Cambria Math"/>
                            </a:rPr>
                          </m:ctrlPr>
                        </m:dPr>
                        <m:e>
                          <m:r>
                            <a:rPr lang="en-US" b="0" i="1" smtClean="0">
                              <a:latin typeface="Cambria Math"/>
                            </a:rPr>
                            <m:t>3</m:t>
                          </m:r>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857536" y="5637464"/>
                <a:ext cx="1964577" cy="610936"/>
              </a:xfrm>
              <a:prstGeom prst="rect">
                <a:avLst/>
              </a:prstGeom>
              <a:blipFill rotWithShape="1">
                <a:blip r:embed="rId7"/>
                <a:stretch>
                  <a:fillRect/>
                </a:stretch>
              </a:blipFill>
            </p:spPr>
            <p:txBody>
              <a:bodyPr/>
              <a:lstStyle/>
              <a:p>
                <a:r>
                  <a:rPr lang="en-US">
                    <a:noFill/>
                  </a:rPr>
                  <a:t> </a:t>
                </a:r>
              </a:p>
            </p:txBody>
          </p:sp>
        </mc:Fallback>
      </mc:AlternateContent>
      <p:sp>
        <p:nvSpPr>
          <p:cNvPr id="21" name="Rectangle 20"/>
          <p:cNvSpPr/>
          <p:nvPr/>
        </p:nvSpPr>
        <p:spPr>
          <a:xfrm>
            <a:off x="7162800" y="5735183"/>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A11.11)</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22" name="Rectangle 21"/>
          <p:cNvSpPr/>
          <p:nvPr/>
        </p:nvSpPr>
        <p:spPr>
          <a:xfrm>
            <a:off x="457200" y="4402804"/>
            <a:ext cx="8229600" cy="369332"/>
          </a:xfrm>
          <a:prstGeom prst="rect">
            <a:avLst/>
          </a:prstGeom>
        </p:spPr>
        <p:txBody>
          <a:bodyPr wrap="square">
            <a:spAutoFit/>
          </a:bodyPr>
          <a:lstStyle/>
          <a:p>
            <a:pPr>
              <a:buNone/>
            </a:pPr>
            <a:r>
              <a:rPr lang="en-US" dirty="0">
                <a:latin typeface="+mn-lt"/>
              </a:rPr>
              <a:t>Hence the total profit for the two companies is:</a:t>
            </a:r>
          </a:p>
        </p:txBody>
      </p:sp>
      <mc:AlternateContent xmlns:mc="http://schemas.openxmlformats.org/markup-compatibility/2006" xmlns:a14="http://schemas.microsoft.com/office/drawing/2010/main">
        <mc:Choice Requires="a14">
          <p:sp>
            <p:nvSpPr>
              <p:cNvPr id="17" name="TextBox 16"/>
              <p:cNvSpPr txBox="1"/>
              <p:nvPr/>
            </p:nvSpPr>
            <p:spPr>
              <a:xfrm>
                <a:off x="3468973" y="4724400"/>
                <a:ext cx="3412344" cy="6127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Sup>
                        <m:sSubSupPr>
                          <m:ctrlPr>
                            <a:rPr lang="en-US" i="1" smtClean="0">
                              <a:latin typeface="Cambria Math"/>
                            </a:rPr>
                          </m:ctrlPr>
                        </m:sSubSupPr>
                        <m:e>
                          <m:r>
                            <a:rPr lang="en-US" i="1" smtClean="0">
                              <a:latin typeface="Cambria Math"/>
                              <a:ea typeface="Cambria Math"/>
                            </a:rPr>
                            <m:t>𝜋</m:t>
                          </m:r>
                        </m:e>
                        <m:sub>
                          <m:r>
                            <a:rPr lang="en-US" b="0" i="1" smtClean="0">
                              <a:latin typeface="Cambria Math"/>
                            </a:rPr>
                            <m:t>𝑇𝑂𝑇</m:t>
                          </m:r>
                        </m:sub>
                        <m:sup>
                          <m:r>
                            <a:rPr lang="en-US" b="0" i="1" smtClean="0">
                              <a:latin typeface="Cambria Math"/>
                            </a:rPr>
                            <m:t>∗</m:t>
                          </m:r>
                        </m:sup>
                      </m:sSubSup>
                      <m:r>
                        <a:rPr lang="en-US" b="0" i="1" smtClean="0">
                          <a:latin typeface="Cambria Math"/>
                        </a:rPr>
                        <m:t>=</m:t>
                      </m:r>
                      <m:sSubSup>
                        <m:sSubSupPr>
                          <m:ctrlPr>
                            <a:rPr lang="en-US" b="0" i="1" smtClean="0">
                              <a:latin typeface="Cambria Math"/>
                            </a:rPr>
                          </m:ctrlPr>
                        </m:sSubSupPr>
                        <m:e>
                          <m:r>
                            <a:rPr lang="en-US" b="0" i="1" smtClean="0">
                              <a:latin typeface="Cambria Math"/>
                              <a:ea typeface="Cambria Math"/>
                            </a:rPr>
                            <m:t>𝜋</m:t>
                          </m:r>
                        </m:e>
                        <m:sub>
                          <m:r>
                            <a:rPr lang="en-US" b="0" i="1" smtClean="0">
                              <a:latin typeface="Cambria Math"/>
                            </a:rPr>
                            <m:t>𝐴</m:t>
                          </m:r>
                        </m:sub>
                        <m:sup>
                          <m:r>
                            <a:rPr lang="en-US" b="0" i="1" smtClean="0">
                              <a:latin typeface="Cambria Math"/>
                            </a:rPr>
                            <m:t>∗</m:t>
                          </m:r>
                        </m:sup>
                      </m:sSubSup>
                      <m:r>
                        <a:rPr lang="en-US" b="0" i="1" smtClean="0">
                          <a:latin typeface="Cambria Math"/>
                        </a:rPr>
                        <m:t>+</m:t>
                      </m:r>
                      <m:sSubSup>
                        <m:sSubSupPr>
                          <m:ctrlPr>
                            <a:rPr lang="en-US" b="0" i="1" smtClean="0">
                              <a:latin typeface="Cambria Math"/>
                            </a:rPr>
                          </m:ctrlPr>
                        </m:sSubSupPr>
                        <m:e>
                          <m:r>
                            <a:rPr lang="en-US" b="0" i="1" smtClean="0">
                              <a:latin typeface="Cambria Math"/>
                              <a:ea typeface="Cambria Math"/>
                            </a:rPr>
                            <m:t>𝜋</m:t>
                          </m:r>
                        </m:e>
                        <m:sub>
                          <m:r>
                            <a:rPr lang="en-US" b="0" i="1" smtClean="0">
                              <a:latin typeface="Cambria Math"/>
                            </a:rPr>
                            <m:t>𝐸</m:t>
                          </m:r>
                        </m:sub>
                        <m:sup>
                          <m:r>
                            <a:rPr lang="en-US" b="0" i="1" smtClean="0">
                              <a:latin typeface="Cambria Math"/>
                            </a:rPr>
                            <m:t>∗</m:t>
                          </m:r>
                        </m:sup>
                      </m:sSubSup>
                      <m:r>
                        <a:rPr lang="en-US" b="0" i="1" smtClean="0">
                          <a:latin typeface="Cambria Math"/>
                        </a:rPr>
                        <m:t>=</m:t>
                      </m:r>
                      <m:f>
                        <m:fPr>
                          <m:ctrlPr>
                            <a:rPr lang="en-US" b="0" i="1" smtClean="0">
                              <a:latin typeface="Cambria Math"/>
                            </a:rPr>
                          </m:ctrlPr>
                        </m:fPr>
                        <m:num>
                          <m:r>
                            <a:rPr lang="en-US" b="0" i="1" smtClean="0">
                              <a:latin typeface="Cambria Math"/>
                            </a:rPr>
                            <m:t>3</m:t>
                          </m:r>
                        </m:num>
                        <m:den>
                          <m:r>
                            <a:rPr lang="en-US" b="0" i="1" smtClean="0">
                              <a:latin typeface="Cambria Math"/>
                            </a:rPr>
                            <m:t>16</m:t>
                          </m:r>
                        </m:den>
                      </m:f>
                      <m:sSup>
                        <m:sSupPr>
                          <m:ctrlPr>
                            <a:rPr lang="en-US" b="0" i="1" smtClean="0">
                              <a:latin typeface="Cambria Math"/>
                            </a:rPr>
                          </m:ctrlPr>
                        </m:sSupPr>
                        <m:e>
                          <m:d>
                            <m:dPr>
                              <m:ctrlPr>
                                <a:rPr lang="en-US" b="0" i="1" smtClean="0">
                                  <a:latin typeface="Cambria Math"/>
                                </a:rPr>
                              </m:ctrlPr>
                            </m:dPr>
                            <m:e>
                              <m:r>
                                <a:rPr lang="en-US" i="1">
                                  <a:latin typeface="Cambria Math"/>
                                </a:rPr>
                                <m:t>𝐴</m:t>
                              </m:r>
                              <m:r>
                                <a:rPr lang="en-US" i="1">
                                  <a:latin typeface="Cambria Math"/>
                                </a:rPr>
                                <m:t>−</m:t>
                              </m:r>
                              <m:sSub>
                                <m:sSubPr>
                                  <m:ctrlPr>
                                    <a:rPr lang="en-US" i="1">
                                      <a:latin typeface="Cambria Math"/>
                                    </a:rPr>
                                  </m:ctrlPr>
                                </m:sSubPr>
                                <m:e>
                                  <m:r>
                                    <a:rPr lang="en-US" i="1">
                                      <a:latin typeface="Cambria Math"/>
                                    </a:rPr>
                                    <m:t>𝑐</m:t>
                                  </m:r>
                                </m:e>
                                <m:sub>
                                  <m:r>
                                    <a:rPr lang="en-US" i="1">
                                      <a:latin typeface="Cambria Math"/>
                                    </a:rPr>
                                    <m:t>𝐸</m:t>
                                  </m:r>
                                </m:sub>
                              </m:sSub>
                            </m:e>
                          </m:d>
                        </m:e>
                        <m:sup>
                          <m:r>
                            <a:rPr lang="en-US" b="0" i="1" smtClean="0">
                              <a:latin typeface="Cambria Math"/>
                            </a:rPr>
                            <m:t>2</m:t>
                          </m:r>
                        </m:sup>
                      </m:sSup>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3468973" y="4724400"/>
                <a:ext cx="3412344" cy="612732"/>
              </a:xfrm>
              <a:prstGeom prst="rect">
                <a:avLst/>
              </a:prstGeom>
              <a:blipFill rotWithShape="1">
                <a:blip r:embed="rId8"/>
                <a:stretch>
                  <a:fillRect/>
                </a:stretch>
              </a:blipFill>
            </p:spPr>
            <p:txBody>
              <a:bodyPr/>
              <a:lstStyle/>
              <a:p>
                <a:r>
                  <a:rPr lang="en-US">
                    <a:noFill/>
                  </a:rPr>
                  <a:t> </a:t>
                </a:r>
              </a:p>
            </p:txBody>
          </p:sp>
        </mc:Fallback>
      </mc:AlternateContent>
      <p:sp>
        <p:nvSpPr>
          <p:cNvPr id="24" name="Rectangle 23"/>
          <p:cNvSpPr/>
          <p:nvPr/>
        </p:nvSpPr>
        <p:spPr>
          <a:xfrm>
            <a:off x="7162800" y="4823017"/>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A11.10)</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Tree>
    <p:extLst>
      <p:ext uri="{BB962C8B-B14F-4D97-AF65-F5344CB8AC3E}">
        <p14:creationId xmlns:p14="http://schemas.microsoft.com/office/powerpoint/2010/main" val="3487638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wipe(left)">
                                      <p:cBhvr>
                                        <p:cTn id="7" dur="500"/>
                                        <p:tgtEl>
                                          <p:spTgt spid="3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left)">
                                      <p:cBhvr>
                                        <p:cTn id="20" dur="500"/>
                                        <p:tgtEl>
                                          <p:spTgt spid="3"/>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500"/>
                            </p:stCondLst>
                            <p:childTnLst>
                              <p:par>
                                <p:cTn id="48" presetID="22" presetClass="entr" presetSubtype="8"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1000"/>
                            </p:stCondLst>
                            <p:childTnLst>
                              <p:par>
                                <p:cTn id="52" presetID="22" presetClass="entr" presetSubtype="8" fill="hold" grpId="0" nodeType="after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wipe(left)">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500"/>
                                        <p:tgtEl>
                                          <p:spTgt spid="19"/>
                                        </p:tgtEl>
                                      </p:cBhvr>
                                    </p:animEffect>
                                  </p:childTnLst>
                                </p:cTn>
                              </p:par>
                            </p:childTnLst>
                          </p:cTn>
                        </p:par>
                        <p:par>
                          <p:cTn id="60" fill="hold">
                            <p:stCondLst>
                              <p:cond delay="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lef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5" grpId="0"/>
      <p:bldP spid="8" grpId="0"/>
      <p:bldP spid="10" grpId="0"/>
      <p:bldP spid="16" grpId="0"/>
      <p:bldP spid="4" grpId="0"/>
      <p:bldP spid="18" grpId="0"/>
      <p:bldP spid="19" grpId="0"/>
      <p:bldP spid="15" grpId="0"/>
      <p:bldP spid="21" grpId="0"/>
      <p:bldP spid="22" grpId="0"/>
      <p:bldP spid="17" grpId="0"/>
      <p:bldP spid="2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3" name="Rectangle 90"/>
          <p:cNvSpPr txBox="1">
            <a:spLocks noChangeArrowheads="1"/>
          </p:cNvSpPr>
          <p:nvPr/>
        </p:nvSpPr>
        <p:spPr>
          <a:xfrm>
            <a:off x="457200" y="6858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2A5CAA"/>
                </a:solidFill>
              </a:rPr>
              <a:t>VERTICAL INTEGRATION</a:t>
            </a:r>
            <a:endParaRPr lang="en-US" sz="2000" b="1" dirty="0">
              <a:solidFill>
                <a:srgbClr val="2A5CAA"/>
              </a:solidFill>
            </a:endParaRPr>
          </a:p>
        </p:txBody>
      </p:sp>
      <p:sp>
        <p:nvSpPr>
          <p:cNvPr id="37" name="Rectangle 4"/>
          <p:cNvSpPr>
            <a:spLocks noChangeArrowheads="1"/>
          </p:cNvSpPr>
          <p:nvPr/>
        </p:nvSpPr>
        <p:spPr bwMode="auto">
          <a:xfrm>
            <a:off x="457200" y="1066799"/>
            <a:ext cx="8229600" cy="109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Now suppose that the engine company and the </a:t>
            </a:r>
            <a:r>
              <a:rPr lang="en-US" dirty="0" smtClean="0">
                <a:latin typeface="+mn-lt"/>
              </a:rPr>
              <a:t>automobile company </a:t>
            </a:r>
            <a:r>
              <a:rPr lang="en-US" dirty="0">
                <a:latin typeface="+mn-lt"/>
              </a:rPr>
              <a:t>merge to form a vertically integrated firm. The management </a:t>
            </a:r>
            <a:r>
              <a:rPr lang="en-US" dirty="0" smtClean="0">
                <a:latin typeface="+mn-lt"/>
              </a:rPr>
              <a:t>of this </a:t>
            </a:r>
            <a:r>
              <a:rPr lang="en-US" dirty="0">
                <a:latin typeface="+mn-lt"/>
              </a:rPr>
              <a:t>firm would choose a price of automobiles to maximize the firm’s profit:</a:t>
            </a:r>
          </a:p>
        </p:txBody>
      </p:sp>
      <p:sp>
        <p:nvSpPr>
          <p:cNvPr id="10" name="Rectangle 9"/>
          <p:cNvSpPr/>
          <p:nvPr/>
        </p:nvSpPr>
        <p:spPr>
          <a:xfrm>
            <a:off x="7162800" y="2137917"/>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A11.12)</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19" name="Rectangle 18"/>
          <p:cNvSpPr/>
          <p:nvPr/>
        </p:nvSpPr>
        <p:spPr>
          <a:xfrm>
            <a:off x="457200" y="3389984"/>
            <a:ext cx="8229600" cy="369332"/>
          </a:xfrm>
          <a:prstGeom prst="rect">
            <a:avLst/>
          </a:prstGeom>
        </p:spPr>
        <p:txBody>
          <a:bodyPr wrap="square">
            <a:spAutoFit/>
          </a:bodyPr>
          <a:lstStyle/>
          <a:p>
            <a:pPr>
              <a:buNone/>
            </a:pPr>
            <a:r>
              <a:rPr lang="en-US" dirty="0">
                <a:latin typeface="+mn-lt"/>
              </a:rPr>
              <a:t>which yields a profit of:</a:t>
            </a:r>
          </a:p>
        </p:txBody>
      </p:sp>
      <mc:AlternateContent xmlns:mc="http://schemas.openxmlformats.org/markup-compatibility/2006" xmlns:a14="http://schemas.microsoft.com/office/drawing/2010/main">
        <mc:Choice Requires="a14">
          <p:sp>
            <p:nvSpPr>
              <p:cNvPr id="15" name="TextBox 14"/>
              <p:cNvSpPr txBox="1"/>
              <p:nvPr/>
            </p:nvSpPr>
            <p:spPr>
              <a:xfrm>
                <a:off x="3226641" y="3757980"/>
                <a:ext cx="1954959" cy="610936"/>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p>
                        <m:sSupPr>
                          <m:ctrlPr>
                            <a:rPr lang="en-US" i="1" smtClean="0">
                              <a:latin typeface="Cambria Math"/>
                            </a:rPr>
                          </m:ctrlPr>
                        </m:sSupPr>
                        <m:e>
                          <m:r>
                            <a:rPr lang="en-US" b="0" i="1" smtClean="0">
                              <a:latin typeface="Cambria Math"/>
                              <a:ea typeface="Cambria Math"/>
                            </a:rPr>
                            <m:t>𝜋</m:t>
                          </m:r>
                        </m:e>
                        <m:sup>
                          <m:r>
                            <a:rPr lang="en-US" b="0" i="1" smtClean="0">
                              <a:latin typeface="Cambria Math"/>
                            </a:rPr>
                            <m:t>∗</m:t>
                          </m:r>
                        </m:sup>
                      </m:sSup>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4</m:t>
                          </m:r>
                        </m:den>
                      </m:f>
                      <m:sSup>
                        <m:sSupPr>
                          <m:ctrlPr>
                            <a:rPr lang="en-US" b="0" i="1" smtClean="0">
                              <a:latin typeface="Cambria Math"/>
                            </a:rPr>
                          </m:ctrlPr>
                        </m:sSupPr>
                        <m:e>
                          <m:d>
                            <m:dPr>
                              <m:ctrlPr>
                                <a:rPr lang="en-US" i="1">
                                  <a:latin typeface="Cambria Math"/>
                                </a:rPr>
                              </m:ctrlPr>
                            </m:dPr>
                            <m:e>
                              <m:r>
                                <a:rPr lang="en-US" i="1">
                                  <a:latin typeface="Cambria Math"/>
                                </a:rPr>
                                <m:t>𝐴</m:t>
                              </m:r>
                              <m:r>
                                <a:rPr lang="en-US" i="1">
                                  <a:latin typeface="Cambria Math"/>
                                </a:rPr>
                                <m:t>+</m:t>
                              </m:r>
                              <m:sSub>
                                <m:sSubPr>
                                  <m:ctrlPr>
                                    <a:rPr lang="en-US" i="1">
                                      <a:latin typeface="Cambria Math"/>
                                    </a:rPr>
                                  </m:ctrlPr>
                                </m:sSubPr>
                                <m:e>
                                  <m:r>
                                    <a:rPr lang="en-US" i="1">
                                      <a:latin typeface="Cambria Math"/>
                                    </a:rPr>
                                    <m:t>𝑐</m:t>
                                  </m:r>
                                </m:e>
                                <m:sub>
                                  <m:r>
                                    <a:rPr lang="en-US" i="1">
                                      <a:latin typeface="Cambria Math"/>
                                    </a:rPr>
                                    <m:t>𝐸</m:t>
                                  </m:r>
                                </m:sub>
                              </m:sSub>
                            </m:e>
                          </m:d>
                        </m:e>
                        <m:sup>
                          <m:r>
                            <a:rPr lang="en-US" b="0" i="1" smtClean="0">
                              <a:latin typeface="Cambria Math"/>
                            </a:rPr>
                            <m:t>2</m:t>
                          </m:r>
                        </m:sup>
                      </m:sSup>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226641" y="3757980"/>
                <a:ext cx="1954959" cy="610936"/>
              </a:xfrm>
              <a:prstGeom prst="rect">
                <a:avLst/>
              </a:prstGeom>
              <a:blipFill rotWithShape="1">
                <a:blip r:embed="rId4"/>
                <a:stretch>
                  <a:fillRect/>
                </a:stretch>
              </a:blipFill>
            </p:spPr>
            <p:txBody>
              <a:bodyPr/>
              <a:lstStyle/>
              <a:p>
                <a:r>
                  <a:rPr lang="en-US">
                    <a:noFill/>
                  </a:rPr>
                  <a:t> </a:t>
                </a:r>
              </a:p>
            </p:txBody>
          </p:sp>
        </mc:Fallback>
      </mc:AlternateContent>
      <p:sp>
        <p:nvSpPr>
          <p:cNvPr id="21" name="Rectangle 20"/>
          <p:cNvSpPr/>
          <p:nvPr/>
        </p:nvSpPr>
        <p:spPr>
          <a:xfrm>
            <a:off x="7162800" y="2994437"/>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A11.13)</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22" name="Rectangle 21"/>
          <p:cNvSpPr/>
          <p:nvPr/>
        </p:nvSpPr>
        <p:spPr>
          <a:xfrm>
            <a:off x="457200" y="2553415"/>
            <a:ext cx="8229600" cy="369332"/>
          </a:xfrm>
          <a:prstGeom prst="rect">
            <a:avLst/>
          </a:prstGeom>
        </p:spPr>
        <p:txBody>
          <a:bodyPr wrap="square">
            <a:spAutoFit/>
          </a:bodyPr>
          <a:lstStyle/>
          <a:p>
            <a:pPr>
              <a:buNone/>
            </a:pPr>
            <a:r>
              <a:rPr lang="en-US" dirty="0">
                <a:latin typeface="+mn-lt"/>
              </a:rPr>
              <a:t>The profit-maximizing price of cars is now:</a:t>
            </a:r>
          </a:p>
        </p:txBody>
      </p:sp>
      <p:sp>
        <p:nvSpPr>
          <p:cNvPr id="24" name="Rectangle 23"/>
          <p:cNvSpPr/>
          <p:nvPr/>
        </p:nvSpPr>
        <p:spPr>
          <a:xfrm>
            <a:off x="7162800" y="3855699"/>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A11.14)</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2" name="TextBox 1"/>
              <p:cNvSpPr txBox="1"/>
              <p:nvPr/>
            </p:nvSpPr>
            <p:spPr>
              <a:xfrm>
                <a:off x="3429000" y="2161000"/>
                <a:ext cx="228793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i="1" smtClean="0">
                          <a:latin typeface="Cambria Math"/>
                          <a:ea typeface="Cambria Math"/>
                        </a:rPr>
                        <m:t>𝜋</m:t>
                      </m:r>
                      <m:r>
                        <a:rPr lang="en-US" b="0" i="1" smtClean="0">
                          <a:latin typeface="Cambria Math"/>
                          <a:ea typeface="Cambria Math"/>
                        </a:rPr>
                        <m:t>=</m:t>
                      </m:r>
                      <m:d>
                        <m:dPr>
                          <m:ctrlPr>
                            <a:rPr lang="en-US" b="0" i="1" smtClean="0">
                              <a:latin typeface="Cambria Math"/>
                              <a:ea typeface="Cambria Math"/>
                            </a:rPr>
                          </m:ctrlPr>
                        </m:dPr>
                        <m:e>
                          <m:r>
                            <a:rPr lang="en-US" b="0" i="1" smtClean="0">
                              <a:latin typeface="Cambria Math"/>
                              <a:ea typeface="Cambria Math"/>
                            </a:rPr>
                            <m:t>𝑃</m:t>
                          </m:r>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𝑐</m:t>
                              </m:r>
                            </m:e>
                            <m:sub>
                              <m:r>
                                <a:rPr lang="en-US" b="0" i="1" smtClean="0">
                                  <a:latin typeface="Cambria Math"/>
                                  <a:ea typeface="Cambria Math"/>
                                </a:rPr>
                                <m:t>𝐸</m:t>
                              </m:r>
                            </m:sub>
                          </m:sSub>
                        </m:e>
                      </m:d>
                      <m:d>
                        <m:dPr>
                          <m:ctrlPr>
                            <a:rPr lang="en-US" b="0" i="1" smtClean="0">
                              <a:latin typeface="Cambria Math"/>
                              <a:ea typeface="Cambria Math"/>
                            </a:rPr>
                          </m:ctrlPr>
                        </m:dPr>
                        <m:e>
                          <m:r>
                            <a:rPr lang="en-US" b="0" i="1" smtClean="0">
                              <a:latin typeface="Cambria Math"/>
                              <a:ea typeface="Cambria Math"/>
                            </a:rPr>
                            <m:t>𝐴</m:t>
                          </m:r>
                          <m:r>
                            <a:rPr lang="en-US" b="0" i="1" smtClean="0">
                              <a:latin typeface="Cambria Math"/>
                              <a:ea typeface="Cambria Math"/>
                            </a:rPr>
                            <m:t>−</m:t>
                          </m:r>
                          <m:r>
                            <a:rPr lang="en-US" b="0" i="1" smtClean="0">
                              <a:latin typeface="Cambria Math"/>
                              <a:ea typeface="Cambria Math"/>
                            </a:rPr>
                            <m:t>𝑃</m:t>
                          </m:r>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429000" y="2161000"/>
                <a:ext cx="2287934" cy="369332"/>
              </a:xfrm>
              <a:prstGeom prst="rect">
                <a:avLst/>
              </a:prstGeom>
              <a:blipFill rotWithShape="1">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276600" y="3017520"/>
                <a:ext cx="186448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p>
                        <m:sSupPr>
                          <m:ctrlPr>
                            <a:rPr lang="en-US" i="1" smtClean="0">
                              <a:latin typeface="Cambria Math"/>
                            </a:rPr>
                          </m:ctrlPr>
                        </m:sSupPr>
                        <m:e>
                          <m:r>
                            <a:rPr lang="en-US" b="0" i="1" smtClean="0">
                              <a:latin typeface="Cambria Math"/>
                            </a:rPr>
                            <m:t>𝑃</m:t>
                          </m:r>
                        </m:e>
                        <m:sup>
                          <m:r>
                            <a:rPr lang="en-US" b="0" i="1" smtClean="0">
                              <a:latin typeface="Cambria Math"/>
                            </a:rPr>
                            <m:t>∗</m:t>
                          </m:r>
                        </m:sup>
                      </m:sSup>
                      <m:r>
                        <a:rPr lang="en-US" b="0" i="1" smtClean="0">
                          <a:latin typeface="Cambria Math"/>
                        </a:rPr>
                        <m:t>=</m:t>
                      </m:r>
                      <m:d>
                        <m:dPr>
                          <m:ctrlPr>
                            <a:rPr lang="en-US" b="0" i="1" smtClean="0">
                              <a:latin typeface="Cambria Math"/>
                            </a:rPr>
                          </m:ctrlPr>
                        </m:dPr>
                        <m:e>
                          <m:r>
                            <a:rPr lang="en-US" b="0" i="1" smtClean="0">
                              <a:latin typeface="Cambria Math"/>
                            </a:rPr>
                            <m:t>𝐴</m:t>
                          </m:r>
                          <m:r>
                            <a:rPr lang="en-US" b="0" i="1" smtClean="0">
                              <a:latin typeface="Cambria Math"/>
                            </a:rPr>
                            <m:t>+</m:t>
                          </m:r>
                          <m:sSub>
                            <m:sSubPr>
                              <m:ctrlPr>
                                <a:rPr lang="en-US" b="0" i="1" smtClean="0">
                                  <a:latin typeface="Cambria Math"/>
                                </a:rPr>
                              </m:ctrlPr>
                            </m:sSubPr>
                            <m:e>
                              <m:r>
                                <a:rPr lang="en-US" b="0" i="1" smtClean="0">
                                  <a:latin typeface="Cambria Math"/>
                                </a:rPr>
                                <m:t>𝑐</m:t>
                              </m:r>
                            </m:e>
                            <m:sub>
                              <m:r>
                                <a:rPr lang="en-US" b="0" i="1" smtClean="0">
                                  <a:latin typeface="Cambria Math"/>
                                </a:rPr>
                                <m:t>𝐸</m:t>
                              </m:r>
                            </m:sub>
                          </m:sSub>
                        </m:e>
                      </m:d>
                      <m:r>
                        <a:rPr lang="en-US" b="0" i="1" smtClean="0">
                          <a:latin typeface="Cambria Math"/>
                        </a:rPr>
                        <m:t>/2</m:t>
                      </m:r>
                    </m:oMath>
                  </m:oMathPara>
                </a14:m>
                <a:endParaRPr lang="en-US" dirty="0"/>
              </a:p>
            </p:txBody>
          </p:sp>
        </mc:Choice>
        <mc:Fallback xmlns="">
          <p:sp>
            <p:nvSpPr>
              <p:cNvPr id="6" name="TextBox 5"/>
              <p:cNvSpPr txBox="1">
                <a:spLocks noRot="1" noChangeAspect="1" noMove="1" noResize="1" noEditPoints="1" noAdjustHandles="1" noChangeArrowheads="1" noChangeShapeType="1" noTextEdit="1"/>
              </p:cNvSpPr>
              <p:nvPr/>
            </p:nvSpPr>
            <p:spPr>
              <a:xfrm>
                <a:off x="3276600" y="3017520"/>
                <a:ext cx="1864485" cy="369332"/>
              </a:xfrm>
              <a:prstGeom prst="rect">
                <a:avLst/>
              </a:prstGeom>
              <a:blipFill rotWithShape="1">
                <a:blip r:embed="rId6"/>
                <a:stretch>
                  <a:fillRect b="-11475"/>
                </a:stretch>
              </a:blipFill>
            </p:spPr>
            <p:txBody>
              <a:bodyPr/>
              <a:lstStyle/>
              <a:p>
                <a:r>
                  <a:rPr lang="en-US">
                    <a:noFill/>
                  </a:rPr>
                  <a:t> </a:t>
                </a:r>
              </a:p>
            </p:txBody>
          </p:sp>
        </mc:Fallback>
      </mc:AlternateContent>
      <p:sp>
        <p:nvSpPr>
          <p:cNvPr id="9" name="Rectangle 8"/>
          <p:cNvSpPr/>
          <p:nvPr/>
        </p:nvSpPr>
        <p:spPr>
          <a:xfrm>
            <a:off x="441960" y="4486870"/>
            <a:ext cx="8244840" cy="923330"/>
          </a:xfrm>
          <a:prstGeom prst="rect">
            <a:avLst/>
          </a:prstGeom>
        </p:spPr>
        <p:txBody>
          <a:bodyPr wrap="square">
            <a:spAutoFit/>
          </a:bodyPr>
          <a:lstStyle/>
          <a:p>
            <a:pPr>
              <a:buNone/>
            </a:pPr>
            <a:r>
              <a:rPr lang="en-US" dirty="0">
                <a:latin typeface="+mn-lt"/>
              </a:rPr>
              <a:t>Observe that the profit for the integrated firm is </a:t>
            </a:r>
            <a:r>
              <a:rPr lang="en-US" i="1" dirty="0">
                <a:latin typeface="+mn-lt"/>
              </a:rPr>
              <a:t>greater </a:t>
            </a:r>
            <a:r>
              <a:rPr lang="en-US" dirty="0">
                <a:latin typeface="+mn-lt"/>
              </a:rPr>
              <a:t>than the total </a:t>
            </a:r>
            <a:r>
              <a:rPr lang="en-US" dirty="0" smtClean="0">
                <a:latin typeface="+mn-lt"/>
              </a:rPr>
              <a:t>profit for </a:t>
            </a:r>
            <a:r>
              <a:rPr lang="en-US" dirty="0">
                <a:latin typeface="+mn-lt"/>
              </a:rPr>
              <a:t>the two individual firms that operate independently. Furthermore, the </a:t>
            </a:r>
            <a:r>
              <a:rPr lang="en-US" dirty="0" smtClean="0">
                <a:latin typeface="+mn-lt"/>
              </a:rPr>
              <a:t>price to </a:t>
            </a:r>
            <a:r>
              <a:rPr lang="en-US" dirty="0">
                <a:latin typeface="+mn-lt"/>
              </a:rPr>
              <a:t>consumers for automobiles is </a:t>
            </a:r>
            <a:r>
              <a:rPr lang="en-US" i="1" dirty="0">
                <a:latin typeface="+mn-lt"/>
              </a:rPr>
              <a:t>lower.</a:t>
            </a:r>
            <a:endParaRPr lang="en-US" dirty="0">
              <a:latin typeface="+mn-lt"/>
            </a:endParaRPr>
          </a:p>
        </p:txBody>
      </p:sp>
      <p:sp>
        <p:nvSpPr>
          <p:cNvPr id="23" name="Rectangle 90"/>
          <p:cNvSpPr txBox="1">
            <a:spLocks noChangeArrowheads="1"/>
          </p:cNvSpPr>
          <p:nvPr/>
        </p:nvSpPr>
        <p:spPr>
          <a:xfrm>
            <a:off x="457200" y="54102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2A5CAA"/>
                </a:solidFill>
              </a:rPr>
              <a:t>DOUBLE MARGINALIZATION</a:t>
            </a:r>
            <a:endParaRPr lang="en-US" sz="2000" b="1" dirty="0">
              <a:solidFill>
                <a:srgbClr val="2A5CAA"/>
              </a:solidFill>
            </a:endParaRPr>
          </a:p>
        </p:txBody>
      </p:sp>
      <p:sp>
        <p:nvSpPr>
          <p:cNvPr id="25" name="Text Box 53"/>
          <p:cNvSpPr txBox="1">
            <a:spLocks noChangeArrowheads="1"/>
          </p:cNvSpPr>
          <p:nvPr/>
        </p:nvSpPr>
        <p:spPr bwMode="auto">
          <a:xfrm>
            <a:off x="457200" y="5830669"/>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228600" indent="-228600" eaLnBrk="1" hangingPunct="1">
              <a:buClr>
                <a:schemeClr val="bg2"/>
              </a:buClr>
              <a:buNone/>
              <a:tabLst>
                <a:tab pos="2865438" algn="l"/>
              </a:tabLst>
            </a:pPr>
            <a:r>
              <a:rPr lang="en-US" b="1" dirty="0" smtClean="0">
                <a:solidFill>
                  <a:schemeClr val="bg2"/>
                </a:solidFill>
                <a:latin typeface="Arial" charset="0"/>
              </a:rPr>
              <a:t>●</a:t>
            </a:r>
            <a:r>
              <a:rPr lang="en-US" b="1" dirty="0" smtClean="0">
                <a:solidFill>
                  <a:srgbClr val="382344"/>
                </a:solidFill>
                <a:latin typeface="Arial" charset="0"/>
              </a:rPr>
              <a:t>  double marginalization	</a:t>
            </a:r>
            <a:r>
              <a:rPr lang="en-US" dirty="0">
                <a:solidFill>
                  <a:srgbClr val="2A5CAA"/>
                </a:solidFill>
                <a:latin typeface="Arial" charset="0"/>
              </a:rPr>
              <a:t>When each firm in a </a:t>
            </a:r>
            <a:r>
              <a:rPr lang="en-US" dirty="0" smtClean="0">
                <a:solidFill>
                  <a:srgbClr val="2A5CAA"/>
                </a:solidFill>
                <a:latin typeface="Arial" charset="0"/>
              </a:rPr>
              <a:t>vertical chain </a:t>
            </a:r>
            <a:r>
              <a:rPr lang="en-US" dirty="0">
                <a:solidFill>
                  <a:srgbClr val="2A5CAA"/>
                </a:solidFill>
                <a:latin typeface="Arial" charset="0"/>
              </a:rPr>
              <a:t>marks up its price above </a:t>
            </a:r>
            <a:r>
              <a:rPr lang="en-US" dirty="0" smtClean="0">
                <a:solidFill>
                  <a:srgbClr val="2A5CAA"/>
                </a:solidFill>
                <a:latin typeface="Arial" charset="0"/>
              </a:rPr>
              <a:t>its marginal </a:t>
            </a:r>
            <a:r>
              <a:rPr lang="en-US" dirty="0">
                <a:solidFill>
                  <a:srgbClr val="2A5CAA"/>
                </a:solidFill>
                <a:latin typeface="Arial" charset="0"/>
              </a:rPr>
              <a:t>cost, thereby </a:t>
            </a:r>
            <a:r>
              <a:rPr lang="en-US" dirty="0" smtClean="0">
                <a:solidFill>
                  <a:srgbClr val="2A5CAA"/>
                </a:solidFill>
                <a:latin typeface="Arial" charset="0"/>
              </a:rPr>
              <a:t>increasing the </a:t>
            </a:r>
            <a:r>
              <a:rPr lang="en-US" dirty="0">
                <a:solidFill>
                  <a:srgbClr val="2A5CAA"/>
                </a:solidFill>
                <a:latin typeface="Arial" charset="0"/>
              </a:rPr>
              <a:t>price of the final product.</a:t>
            </a:r>
          </a:p>
        </p:txBody>
      </p:sp>
    </p:spTree>
    <p:extLst>
      <p:ext uri="{BB962C8B-B14F-4D97-AF65-F5344CB8AC3E}">
        <p14:creationId xmlns:p14="http://schemas.microsoft.com/office/powerpoint/2010/main" val="64626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left)">
                                      <p:cBhvr>
                                        <p:cTn id="7" dur="500"/>
                                        <p:tgtEl>
                                          <p:spTgt spid="3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xEl>
                                              <p:pRg st="0" end="0"/>
                                            </p:txEl>
                                          </p:spTgt>
                                        </p:tgtEl>
                                        <p:attrNameLst>
                                          <p:attrName>style.visibility</p:attrName>
                                        </p:attrNameLst>
                                      </p:cBhvr>
                                      <p:to>
                                        <p:strVal val="visible"/>
                                      </p:to>
                                    </p:set>
                                    <p:animEffect transition="in" filter="wipe(left)">
                                      <p:cBhvr>
                                        <p:cTn id="11" dur="500"/>
                                        <p:tgtEl>
                                          <p:spTgt spid="37">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left)">
                                      <p:cBhvr>
                                        <p:cTn id="24" dur="500"/>
                                        <p:tgtEl>
                                          <p:spTgt spid="22"/>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left)">
                                      <p:cBhvr>
                                        <p:cTn id="28" dur="500"/>
                                        <p:tgtEl>
                                          <p:spTgt spid="6"/>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childTnLst>
                          </p:cTn>
                        </p:par>
                        <p:par>
                          <p:cTn id="38" fill="hold">
                            <p:stCondLst>
                              <p:cond delay="500"/>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left)">
                                      <p:cBhvr>
                                        <p:cTn id="50" dur="5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par>
                          <p:cTn id="56" fill="hold">
                            <p:stCondLst>
                              <p:cond delay="500"/>
                            </p:stCondLst>
                            <p:childTnLst>
                              <p:par>
                                <p:cTn id="57" presetID="22" presetClass="entr" presetSubtype="8"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10" grpId="0"/>
      <p:bldP spid="19" grpId="0"/>
      <p:bldP spid="15" grpId="0"/>
      <p:bldP spid="21" grpId="0"/>
      <p:bldP spid="22" grpId="0"/>
      <p:bldP spid="24" grpId="0"/>
      <p:bldP spid="2" grpId="0"/>
      <p:bldP spid="6" grpId="0"/>
      <p:bldP spid="9" grpId="0"/>
      <p:bldP spid="2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6" name="Rectangle 4"/>
          <p:cNvSpPr>
            <a:spLocks noChangeArrowheads="1"/>
          </p:cNvSpPr>
          <p:nvPr/>
        </p:nvSpPr>
        <p:spPr bwMode="auto">
          <a:xfrm>
            <a:off x="457200" y="1030129"/>
            <a:ext cx="3352800" cy="63103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EXAMPLE OF DOUBLE MARGINALIZATION</a:t>
            </a:r>
            <a:endParaRPr lang="en-US" sz="1600" b="1" dirty="0">
              <a:latin typeface="Arial" charset="0"/>
            </a:endParaRPr>
          </a:p>
        </p:txBody>
      </p:sp>
      <p:sp>
        <p:nvSpPr>
          <p:cNvPr id="17" name="Rectangle 9"/>
          <p:cNvSpPr>
            <a:spLocks noChangeArrowheads="1"/>
          </p:cNvSpPr>
          <p:nvPr/>
        </p:nvSpPr>
        <p:spPr bwMode="auto">
          <a:xfrm>
            <a:off x="457200" y="691991"/>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A11.1  </a:t>
            </a:r>
            <a:r>
              <a:rPr lang="en-US" sz="1600" b="1" dirty="0" smtClean="0">
                <a:solidFill>
                  <a:schemeClr val="bg1">
                    <a:lumMod val="65000"/>
                  </a:schemeClr>
                </a:solidFill>
                <a:latin typeface="Arial" charset="0"/>
              </a:rPr>
              <a:t>(1 of 2)</a:t>
            </a:r>
            <a:endParaRPr lang="en-US" sz="1200" b="1" dirty="0">
              <a:solidFill>
                <a:schemeClr val="bg1">
                  <a:lumMod val="65000"/>
                </a:schemeClr>
              </a:solidFill>
              <a:latin typeface="Arial" charset="0"/>
            </a:endParaRPr>
          </a:p>
        </p:txBody>
      </p:sp>
      <p:grpSp>
        <p:nvGrpSpPr>
          <p:cNvPr id="18" name="Group 17"/>
          <p:cNvGrpSpPr>
            <a:grpSpLocks/>
          </p:cNvGrpSpPr>
          <p:nvPr/>
        </p:nvGrpSpPr>
        <p:grpSpPr bwMode="auto">
          <a:xfrm>
            <a:off x="3886200" y="5410200"/>
            <a:ext cx="5105399" cy="114300"/>
            <a:chOff x="3657600" y="1678781"/>
            <a:chExt cx="4800600" cy="152400"/>
          </a:xfrm>
        </p:grpSpPr>
        <p:cxnSp>
          <p:nvCxnSpPr>
            <p:cNvPr id="2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pic>
        <p:nvPicPr>
          <p:cNvPr id="65" name="Picture 6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66" name="Picture 6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grpSp>
        <p:nvGrpSpPr>
          <p:cNvPr id="25" name="Group 24"/>
          <p:cNvGrpSpPr>
            <a:grpSpLocks/>
          </p:cNvGrpSpPr>
          <p:nvPr/>
        </p:nvGrpSpPr>
        <p:grpSpPr bwMode="auto">
          <a:xfrm>
            <a:off x="3810000" y="655320"/>
            <a:ext cx="152400" cy="4812030"/>
            <a:chOff x="3574256" y="2209800"/>
            <a:chExt cx="152400" cy="4114800"/>
          </a:xfrm>
        </p:grpSpPr>
        <p:cxnSp>
          <p:nvCxnSpPr>
            <p:cNvPr id="2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32" name="Rectangle 4"/>
          <p:cNvSpPr>
            <a:spLocks noChangeArrowheads="1"/>
          </p:cNvSpPr>
          <p:nvPr/>
        </p:nvSpPr>
        <p:spPr bwMode="auto">
          <a:xfrm>
            <a:off x="457199" y="1661160"/>
            <a:ext cx="3352801" cy="4511040"/>
          </a:xfrm>
          <a:prstGeom prst="rect">
            <a:avLst/>
          </a:prstGeom>
          <a:noFill/>
          <a:ln w="9525">
            <a:noFill/>
            <a:miter lim="800000"/>
            <a:headEnd/>
            <a:tailEnd/>
          </a:ln>
        </p:spPr>
        <p:txBody>
          <a:bodyPr/>
          <a:lstStyle/>
          <a:p>
            <a:pPr>
              <a:buNone/>
            </a:pPr>
            <a:r>
              <a:rPr lang="en-US" sz="1600" dirty="0">
                <a:latin typeface="+mn-lt"/>
              </a:rPr>
              <a:t>For the automobile company, the marginal </a:t>
            </a:r>
            <a:r>
              <a:rPr lang="en-US" sz="1600" dirty="0" smtClean="0">
                <a:latin typeface="+mn-lt"/>
              </a:rPr>
              <a:t>revenue curve </a:t>
            </a:r>
            <a:r>
              <a:rPr lang="en-US" sz="1600" dirty="0">
                <a:latin typeface="+mn-lt"/>
              </a:rPr>
              <a:t>for cars is the demand curve for engines (</a:t>
            </a:r>
            <a:r>
              <a:rPr lang="en-US" sz="1600" dirty="0" smtClean="0">
                <a:latin typeface="+mn-lt"/>
              </a:rPr>
              <a:t>the net </a:t>
            </a:r>
            <a:r>
              <a:rPr lang="en-US" sz="1600" dirty="0">
                <a:latin typeface="+mn-lt"/>
              </a:rPr>
              <a:t>marginal revenue for engines</a:t>
            </a:r>
            <a:r>
              <a:rPr lang="en-US" sz="1600" dirty="0" smtClean="0">
                <a:latin typeface="+mn-lt"/>
              </a:rPr>
              <a:t>).</a:t>
            </a:r>
          </a:p>
          <a:p>
            <a:pPr>
              <a:buNone/>
            </a:pPr>
            <a:r>
              <a:rPr lang="en-US" sz="1600" dirty="0" smtClean="0">
                <a:latin typeface="+mn-lt"/>
              </a:rPr>
              <a:t>Corresponding to </a:t>
            </a:r>
            <a:r>
              <a:rPr lang="en-US" sz="1600" dirty="0">
                <a:latin typeface="+mn-lt"/>
              </a:rPr>
              <a:t>that demand curve is the engine company’s </a:t>
            </a:r>
            <a:r>
              <a:rPr lang="en-US" sz="1600" dirty="0" smtClean="0">
                <a:latin typeface="+mn-lt"/>
              </a:rPr>
              <a:t>marginal revenue </a:t>
            </a:r>
            <a:r>
              <a:rPr lang="en-US" sz="1600" dirty="0">
                <a:latin typeface="+mn-lt"/>
              </a:rPr>
              <a:t>curve, MR</a:t>
            </a:r>
            <a:r>
              <a:rPr lang="en-US" sz="1600" i="1" baseline="-25000" dirty="0">
                <a:latin typeface="+mn-lt"/>
              </a:rPr>
              <a:t>E</a:t>
            </a:r>
            <a:r>
              <a:rPr lang="en-US" sz="1600" i="1" dirty="0">
                <a:latin typeface="+mn-lt"/>
              </a:rPr>
              <a:t>. </a:t>
            </a:r>
            <a:endParaRPr lang="en-US" sz="1600" i="1" dirty="0" smtClean="0">
              <a:latin typeface="+mn-lt"/>
            </a:endParaRPr>
          </a:p>
          <a:p>
            <a:pPr>
              <a:buNone/>
            </a:pPr>
            <a:r>
              <a:rPr lang="en-US" sz="1600" dirty="0" smtClean="0">
                <a:latin typeface="+mn-lt"/>
              </a:rPr>
              <a:t>If </a:t>
            </a:r>
            <a:r>
              <a:rPr lang="en-US" sz="1600" dirty="0">
                <a:latin typeface="+mn-lt"/>
              </a:rPr>
              <a:t>the engine </a:t>
            </a:r>
            <a:r>
              <a:rPr lang="en-US" sz="1600" dirty="0" smtClean="0">
                <a:latin typeface="+mn-lt"/>
              </a:rPr>
              <a:t>company and </a:t>
            </a:r>
            <a:r>
              <a:rPr lang="en-US" sz="1600" dirty="0">
                <a:latin typeface="+mn-lt"/>
              </a:rPr>
              <a:t>automobile company are separate entities, </a:t>
            </a:r>
            <a:r>
              <a:rPr lang="en-US" sz="1600" dirty="0" smtClean="0">
                <a:latin typeface="+mn-lt"/>
              </a:rPr>
              <a:t>the engine </a:t>
            </a:r>
            <a:r>
              <a:rPr lang="en-US" sz="1600" dirty="0">
                <a:latin typeface="+mn-lt"/>
              </a:rPr>
              <a:t>company will produce a quantity of </a:t>
            </a:r>
            <a:r>
              <a:rPr lang="en-US" sz="1600" dirty="0" smtClean="0">
                <a:latin typeface="+mn-lt"/>
              </a:rPr>
              <a:t>engines </a:t>
            </a:r>
            <a:r>
              <a:rPr lang="en-US" sz="1600" i="1" dirty="0" smtClean="0"/>
              <a:t>Q </a:t>
            </a:r>
            <a:r>
              <a:rPr lang="en-US" sz="1600" dirty="0" smtClean="0"/>
              <a:t>′</a:t>
            </a:r>
            <a:r>
              <a:rPr lang="en-US" sz="1600" i="1" baseline="-25000" dirty="0" smtClean="0"/>
              <a:t>E</a:t>
            </a:r>
            <a:r>
              <a:rPr lang="en-US" sz="1600" i="1" dirty="0" smtClean="0"/>
              <a:t> </a:t>
            </a:r>
            <a:r>
              <a:rPr lang="en-US" sz="1600" dirty="0" smtClean="0">
                <a:latin typeface="+mn-lt"/>
              </a:rPr>
              <a:t>at </a:t>
            </a:r>
            <a:r>
              <a:rPr lang="en-US" sz="1600" dirty="0">
                <a:latin typeface="+mn-lt"/>
              </a:rPr>
              <a:t>the point where its marginal revenue </a:t>
            </a:r>
            <a:r>
              <a:rPr lang="en-US" sz="1600" dirty="0" smtClean="0">
                <a:latin typeface="+mn-lt"/>
              </a:rPr>
              <a:t>curve intersects </a:t>
            </a:r>
            <a:r>
              <a:rPr lang="en-US" sz="1600" dirty="0">
                <a:latin typeface="+mn-lt"/>
              </a:rPr>
              <a:t>its marginal cost curve. </a:t>
            </a:r>
            <a:endParaRPr lang="en-US" sz="1600" dirty="0" smtClean="0">
              <a:latin typeface="+mn-lt"/>
            </a:endParaRPr>
          </a:p>
          <a:p>
            <a:pPr>
              <a:buNone/>
            </a:pPr>
            <a:r>
              <a:rPr lang="en-US" sz="1600" dirty="0" smtClean="0">
                <a:latin typeface="+mn-lt"/>
              </a:rPr>
              <a:t>The automobile maker </a:t>
            </a:r>
            <a:r>
              <a:rPr lang="en-US" sz="1600" dirty="0">
                <a:latin typeface="+mn-lt"/>
              </a:rPr>
              <a:t>will buy those engines and produce </a:t>
            </a:r>
            <a:r>
              <a:rPr lang="en-US" sz="1600" dirty="0" smtClean="0">
                <a:latin typeface="+mn-lt"/>
              </a:rPr>
              <a:t>an equal number </a:t>
            </a:r>
            <a:r>
              <a:rPr lang="en-US" sz="1600" dirty="0">
                <a:latin typeface="+mn-lt"/>
              </a:rPr>
              <a:t>of cars. Hence, the price of </a:t>
            </a:r>
            <a:r>
              <a:rPr lang="en-US" sz="1600" dirty="0" smtClean="0">
                <a:latin typeface="+mn-lt"/>
              </a:rPr>
              <a:t>cars will be </a:t>
            </a:r>
            <a:r>
              <a:rPr lang="en-US" sz="1600" i="1" dirty="0" smtClean="0">
                <a:latin typeface="+mn-lt"/>
              </a:rPr>
              <a:t>P </a:t>
            </a:r>
            <a:r>
              <a:rPr lang="en-US" sz="1600" dirty="0" smtClean="0">
                <a:latin typeface="+mn-lt"/>
              </a:rPr>
              <a:t>′</a:t>
            </a:r>
            <a:r>
              <a:rPr lang="en-US" sz="1600" i="1" baseline="-25000" dirty="0" smtClean="0">
                <a:latin typeface="+mn-lt"/>
              </a:rPr>
              <a:t>A</a:t>
            </a:r>
            <a:r>
              <a:rPr lang="en-US" sz="1600" i="1" dirty="0" smtClean="0">
                <a:latin typeface="+mn-lt"/>
              </a:rPr>
              <a:t>.</a:t>
            </a:r>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53" name="Picture 5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54" name="Picture 5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55" name="Picture 5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60" name="Picture 59"/>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spTree>
    <p:extLst>
      <p:ext uri="{BB962C8B-B14F-4D97-AF65-F5344CB8AC3E}">
        <p14:creationId xmlns:p14="http://schemas.microsoft.com/office/powerpoint/2010/main" val="778100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250"/>
                                        <p:tgtEl>
                                          <p:spTgt spid="7"/>
                                        </p:tgtEl>
                                      </p:cBhvr>
                                    </p:animEffect>
                                  </p:childTnLst>
                                </p:cTn>
                              </p:par>
                            </p:childTnLst>
                          </p:cTn>
                        </p:par>
                        <p:par>
                          <p:cTn id="23" fill="hold">
                            <p:stCondLst>
                              <p:cond delay="1750"/>
                            </p:stCondLst>
                            <p:childTnLst>
                              <p:par>
                                <p:cTn id="24" presetID="22" presetClass="entr" presetSubtype="1" fill="hold"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wipe(up)">
                                      <p:cBhvr>
                                        <p:cTn id="26" dur="500"/>
                                        <p:tgtEl>
                                          <p:spTgt spid="53"/>
                                        </p:tgtEl>
                                      </p:cBhvr>
                                    </p:animEffect>
                                  </p:childTnLst>
                                </p:cTn>
                              </p:par>
                            </p:childTnLst>
                          </p:cTn>
                        </p:par>
                        <p:par>
                          <p:cTn id="27" fill="hold">
                            <p:stCondLst>
                              <p:cond delay="2250"/>
                            </p:stCondLst>
                            <p:childTnLst>
                              <p:par>
                                <p:cTn id="28" presetID="22" presetClass="entr" presetSubtype="8" fill="hold" nodeType="afterEffect">
                                  <p:stCondLst>
                                    <p:cond delay="0"/>
                                  </p:stCondLst>
                                  <p:childTnLst>
                                    <p:set>
                                      <p:cBhvr>
                                        <p:cTn id="29" dur="1" fill="hold">
                                          <p:stCondLst>
                                            <p:cond delay="0"/>
                                          </p:stCondLst>
                                        </p:cTn>
                                        <p:tgtEl>
                                          <p:spTgt spid="32">
                                            <p:txEl>
                                              <p:pRg st="0" end="0"/>
                                            </p:txEl>
                                          </p:spTgt>
                                        </p:tgtEl>
                                        <p:attrNameLst>
                                          <p:attrName>style.visibility</p:attrName>
                                        </p:attrNameLst>
                                      </p:cBhvr>
                                      <p:to>
                                        <p:strVal val="visible"/>
                                      </p:to>
                                    </p:set>
                                    <p:animEffect transition="in" filter="wipe(left)">
                                      <p:cBhvr>
                                        <p:cTn id="30" dur="500"/>
                                        <p:tgtEl>
                                          <p:spTgt spid="32">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nodeType="click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wipe(up)">
                                      <p:cBhvr>
                                        <p:cTn id="35" dur="500"/>
                                        <p:tgtEl>
                                          <p:spTgt spid="54"/>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32">
                                            <p:txEl>
                                              <p:pRg st="1" end="1"/>
                                            </p:txEl>
                                          </p:spTgt>
                                        </p:tgtEl>
                                        <p:attrNameLst>
                                          <p:attrName>style.visibility</p:attrName>
                                        </p:attrNameLst>
                                      </p:cBhvr>
                                      <p:to>
                                        <p:strVal val="visible"/>
                                      </p:to>
                                    </p:set>
                                    <p:animEffect transition="in" filter="wipe(left)">
                                      <p:cBhvr>
                                        <p:cTn id="39" dur="500"/>
                                        <p:tgtEl>
                                          <p:spTgt spid="32">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wipe(left)">
                                      <p:cBhvr>
                                        <p:cTn id="44" dur="500"/>
                                        <p:tgtEl>
                                          <p:spTgt spid="60"/>
                                        </p:tgtEl>
                                      </p:cBhvr>
                                    </p:animEffect>
                                  </p:childTnLst>
                                </p:cTn>
                              </p:par>
                            </p:childTnLst>
                          </p:cTn>
                        </p:par>
                        <p:par>
                          <p:cTn id="45" fill="hold">
                            <p:stCondLst>
                              <p:cond delay="500"/>
                            </p:stCondLst>
                            <p:childTnLst>
                              <p:par>
                                <p:cTn id="46" presetID="22" presetClass="entr" presetSubtype="8"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wipe(left)">
                                      <p:cBhvr>
                                        <p:cTn id="48" dur="500"/>
                                        <p:tgtEl>
                                          <p:spTgt spid="55"/>
                                        </p:tgtEl>
                                      </p:cBhvr>
                                    </p:animEffect>
                                  </p:childTnLst>
                                </p:cTn>
                              </p:par>
                            </p:childTnLst>
                          </p:cTn>
                        </p:par>
                        <p:par>
                          <p:cTn id="49" fill="hold">
                            <p:stCondLst>
                              <p:cond delay="1000"/>
                            </p:stCondLst>
                            <p:childTnLst>
                              <p:par>
                                <p:cTn id="50" presetID="22" presetClass="entr" presetSubtype="4" fill="hold"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wipe(down)">
                                      <p:cBhvr>
                                        <p:cTn id="52" dur="500"/>
                                        <p:tgtEl>
                                          <p:spTgt spid="65"/>
                                        </p:tgtEl>
                                      </p:cBhvr>
                                    </p:animEffect>
                                  </p:childTnLst>
                                </p:cTn>
                              </p:par>
                            </p:childTnLst>
                          </p:cTn>
                        </p:par>
                        <p:par>
                          <p:cTn id="53" fill="hold">
                            <p:stCondLst>
                              <p:cond delay="1500"/>
                            </p:stCondLst>
                            <p:childTnLst>
                              <p:par>
                                <p:cTn id="54" presetID="22" presetClass="entr" presetSubtype="8" fill="hold" nodeType="afterEffect">
                                  <p:stCondLst>
                                    <p:cond delay="0"/>
                                  </p:stCondLst>
                                  <p:childTnLst>
                                    <p:set>
                                      <p:cBhvr>
                                        <p:cTn id="55" dur="1" fill="hold">
                                          <p:stCondLst>
                                            <p:cond delay="0"/>
                                          </p:stCondLst>
                                        </p:cTn>
                                        <p:tgtEl>
                                          <p:spTgt spid="32">
                                            <p:txEl>
                                              <p:pRg st="2" end="2"/>
                                            </p:txEl>
                                          </p:spTgt>
                                        </p:tgtEl>
                                        <p:attrNameLst>
                                          <p:attrName>style.visibility</p:attrName>
                                        </p:attrNameLst>
                                      </p:cBhvr>
                                      <p:to>
                                        <p:strVal val="visible"/>
                                      </p:to>
                                    </p:set>
                                    <p:animEffect transition="in" filter="wipe(left)">
                                      <p:cBhvr>
                                        <p:cTn id="56" dur="500"/>
                                        <p:tgtEl>
                                          <p:spTgt spid="32">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wipe(down)">
                                      <p:cBhvr>
                                        <p:cTn id="61" dur="500"/>
                                        <p:tgtEl>
                                          <p:spTgt spid="66"/>
                                        </p:tgtEl>
                                      </p:cBhvr>
                                    </p:animEffect>
                                  </p:childTnLst>
                                </p:cTn>
                              </p:par>
                            </p:childTnLst>
                          </p:cTn>
                        </p:par>
                        <p:par>
                          <p:cTn id="62" fill="hold">
                            <p:stCondLst>
                              <p:cond delay="500"/>
                            </p:stCondLst>
                            <p:childTnLst>
                              <p:par>
                                <p:cTn id="63" presetID="22" presetClass="entr" presetSubtype="8" fill="hold" nodeType="afterEffect">
                                  <p:stCondLst>
                                    <p:cond delay="0"/>
                                  </p:stCondLst>
                                  <p:childTnLst>
                                    <p:set>
                                      <p:cBhvr>
                                        <p:cTn id="64" dur="1" fill="hold">
                                          <p:stCondLst>
                                            <p:cond delay="0"/>
                                          </p:stCondLst>
                                        </p:cTn>
                                        <p:tgtEl>
                                          <p:spTgt spid="32">
                                            <p:txEl>
                                              <p:pRg st="3" end="3"/>
                                            </p:txEl>
                                          </p:spTgt>
                                        </p:tgtEl>
                                        <p:attrNameLst>
                                          <p:attrName>style.visibility</p:attrName>
                                        </p:attrNameLst>
                                      </p:cBhvr>
                                      <p:to>
                                        <p:strVal val="visible"/>
                                      </p:to>
                                    </p:set>
                                    <p:animEffect transition="in" filter="wipe(left)">
                                      <p:cBhvr>
                                        <p:cTn id="65" dur="500"/>
                                        <p:tgtEl>
                                          <p:spTgt spid="3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0" y="685800"/>
            <a:ext cx="4972050" cy="4772025"/>
          </a:xfrm>
          <a:prstGeom prst="rect">
            <a:avLst/>
          </a:prstGeom>
        </p:spPr>
      </p:pic>
      <p:pic>
        <p:nvPicPr>
          <p:cNvPr id="12"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6" name="Rectangle 4"/>
          <p:cNvSpPr>
            <a:spLocks noChangeArrowheads="1"/>
          </p:cNvSpPr>
          <p:nvPr/>
        </p:nvSpPr>
        <p:spPr bwMode="auto">
          <a:xfrm>
            <a:off x="457200" y="1030129"/>
            <a:ext cx="3352800" cy="631031"/>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EXAMPLE OF DOUBLE MARGINALIZATION</a:t>
            </a:r>
            <a:endParaRPr lang="en-US" sz="1600" b="1" dirty="0">
              <a:latin typeface="Arial" charset="0"/>
            </a:endParaRPr>
          </a:p>
        </p:txBody>
      </p:sp>
      <p:sp>
        <p:nvSpPr>
          <p:cNvPr id="17" name="Rectangle 9"/>
          <p:cNvSpPr>
            <a:spLocks noChangeArrowheads="1"/>
          </p:cNvSpPr>
          <p:nvPr/>
        </p:nvSpPr>
        <p:spPr bwMode="auto">
          <a:xfrm>
            <a:off x="457200" y="691991"/>
            <a:ext cx="3581400" cy="338138"/>
          </a:xfrm>
          <a:prstGeom prst="rect">
            <a:avLst/>
          </a:prstGeom>
          <a:noFill/>
          <a:ln w="9525">
            <a:noFill/>
            <a:miter lim="800000"/>
            <a:headEnd/>
            <a:tailEnd/>
          </a:ln>
        </p:spPr>
        <p:txBody>
          <a:bodyPr lIns="45720" rIns="45720" anchor="ctr"/>
          <a:lstStyle/>
          <a:p>
            <a:pPr marL="342900" indent="-342900">
              <a:spcBef>
                <a:spcPct val="20000"/>
              </a:spcBef>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A11.1  </a:t>
            </a:r>
            <a:r>
              <a:rPr lang="en-US" sz="1600" b="1" dirty="0" smtClean="0">
                <a:solidFill>
                  <a:schemeClr val="bg1">
                    <a:lumMod val="65000"/>
                  </a:schemeClr>
                </a:solidFill>
                <a:latin typeface="Arial" charset="0"/>
              </a:rPr>
              <a:t>(2 </a:t>
            </a:r>
            <a:r>
              <a:rPr lang="en-US" sz="1600" b="1" dirty="0">
                <a:solidFill>
                  <a:schemeClr val="bg1">
                    <a:lumMod val="65000"/>
                  </a:schemeClr>
                </a:solidFill>
                <a:latin typeface="Arial" charset="0"/>
              </a:rPr>
              <a:t>of 2</a:t>
            </a:r>
            <a:r>
              <a:rPr lang="en-US" sz="1400" b="1" dirty="0" smtClean="0">
                <a:solidFill>
                  <a:schemeClr val="bg1">
                    <a:lumMod val="65000"/>
                  </a:schemeClr>
                </a:solidFill>
                <a:latin typeface="Arial" charset="0"/>
              </a:rPr>
              <a:t>)</a:t>
            </a:r>
            <a:endParaRPr lang="en-US" sz="1100" b="1" dirty="0">
              <a:solidFill>
                <a:schemeClr val="bg1">
                  <a:lumMod val="65000"/>
                </a:schemeClr>
              </a:solidFill>
              <a:latin typeface="Arial" charset="0"/>
            </a:endParaRPr>
          </a:p>
        </p:txBody>
      </p:sp>
      <p:grpSp>
        <p:nvGrpSpPr>
          <p:cNvPr id="18" name="Group 17"/>
          <p:cNvGrpSpPr>
            <a:grpSpLocks/>
          </p:cNvGrpSpPr>
          <p:nvPr/>
        </p:nvGrpSpPr>
        <p:grpSpPr bwMode="auto">
          <a:xfrm>
            <a:off x="3920729" y="5410200"/>
            <a:ext cx="5070870" cy="114300"/>
            <a:chOff x="3657600" y="1678781"/>
            <a:chExt cx="4800600" cy="152400"/>
          </a:xfrm>
        </p:grpSpPr>
        <p:cxnSp>
          <p:nvCxnSpPr>
            <p:cNvPr id="2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5" name="Group 24"/>
          <p:cNvGrpSpPr>
            <a:grpSpLocks/>
          </p:cNvGrpSpPr>
          <p:nvPr/>
        </p:nvGrpSpPr>
        <p:grpSpPr bwMode="auto">
          <a:xfrm>
            <a:off x="3825240" y="655320"/>
            <a:ext cx="114300" cy="4802506"/>
            <a:chOff x="3574256" y="2209800"/>
            <a:chExt cx="152400" cy="4114800"/>
          </a:xfrm>
        </p:grpSpPr>
        <p:cxnSp>
          <p:nvCxnSpPr>
            <p:cNvPr id="2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8" name="Group 27"/>
          <p:cNvGrpSpPr>
            <a:grpSpLocks/>
          </p:cNvGrpSpPr>
          <p:nvPr/>
        </p:nvGrpSpPr>
        <p:grpSpPr bwMode="auto">
          <a:xfrm>
            <a:off x="457199" y="4572000"/>
            <a:ext cx="3429001" cy="127397"/>
            <a:chOff x="457199" y="5791200"/>
            <a:chExt cx="3193257" cy="152400"/>
          </a:xfrm>
        </p:grpSpPr>
        <p:cxnSp>
          <p:nvCxnSpPr>
            <p:cNvPr id="29"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3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sp>
        <p:nvSpPr>
          <p:cNvPr id="32" name="Rectangle 4"/>
          <p:cNvSpPr>
            <a:spLocks noChangeArrowheads="1"/>
          </p:cNvSpPr>
          <p:nvPr/>
        </p:nvSpPr>
        <p:spPr bwMode="auto">
          <a:xfrm>
            <a:off x="457199" y="1661160"/>
            <a:ext cx="3352801" cy="4511040"/>
          </a:xfrm>
          <a:prstGeom prst="rect">
            <a:avLst/>
          </a:prstGeom>
          <a:noFill/>
          <a:ln w="9525">
            <a:noFill/>
            <a:miter lim="800000"/>
            <a:headEnd/>
            <a:tailEnd/>
          </a:ln>
        </p:spPr>
        <p:txBody>
          <a:bodyPr/>
          <a:lstStyle/>
          <a:p>
            <a:pPr>
              <a:buNone/>
            </a:pPr>
            <a:r>
              <a:rPr lang="en-US" sz="1600" dirty="0" smtClean="0">
                <a:latin typeface="+mn-lt"/>
              </a:rPr>
              <a:t>But </a:t>
            </a:r>
            <a:r>
              <a:rPr lang="en-US" sz="1600" dirty="0">
                <a:latin typeface="+mn-lt"/>
              </a:rPr>
              <a:t>if the firms merge, the integrated </a:t>
            </a:r>
            <a:r>
              <a:rPr lang="en-US" sz="1600" dirty="0" smtClean="0">
                <a:latin typeface="+mn-lt"/>
              </a:rPr>
              <a:t>company will </a:t>
            </a:r>
            <a:r>
              <a:rPr lang="en-US" sz="1600" dirty="0">
                <a:latin typeface="+mn-lt"/>
              </a:rPr>
              <a:t>have the demand curve AR</a:t>
            </a:r>
            <a:r>
              <a:rPr lang="en-US" sz="1600" baseline="-25000" dirty="0">
                <a:latin typeface="+mn-lt"/>
              </a:rPr>
              <a:t>CARS</a:t>
            </a:r>
            <a:r>
              <a:rPr lang="en-US" sz="1600" dirty="0">
                <a:latin typeface="+mn-lt"/>
              </a:rPr>
              <a:t> and </a:t>
            </a:r>
            <a:r>
              <a:rPr lang="en-US" sz="1600" dirty="0" smtClean="0">
                <a:latin typeface="+mn-lt"/>
              </a:rPr>
              <a:t>marginal revenue </a:t>
            </a:r>
            <a:r>
              <a:rPr lang="en-US" sz="1600" dirty="0">
                <a:latin typeface="+mn-lt"/>
              </a:rPr>
              <a:t>curve MR</a:t>
            </a:r>
            <a:r>
              <a:rPr lang="en-US" sz="1600" baseline="-25000" dirty="0">
                <a:latin typeface="+mn-lt"/>
              </a:rPr>
              <a:t>CARS</a:t>
            </a:r>
            <a:r>
              <a:rPr lang="en-US" sz="1600" dirty="0">
                <a:latin typeface="+mn-lt"/>
              </a:rPr>
              <a:t>. </a:t>
            </a:r>
            <a:endParaRPr lang="en-US" sz="1600" dirty="0" smtClean="0">
              <a:latin typeface="+mn-lt"/>
            </a:endParaRPr>
          </a:p>
          <a:p>
            <a:pPr>
              <a:buNone/>
            </a:pPr>
            <a:r>
              <a:rPr lang="en-US" sz="1600" dirty="0" smtClean="0">
                <a:latin typeface="+mn-lt"/>
              </a:rPr>
              <a:t>It </a:t>
            </a:r>
            <a:r>
              <a:rPr lang="en-US" sz="1600" dirty="0">
                <a:latin typeface="+mn-lt"/>
              </a:rPr>
              <a:t>produces a </a:t>
            </a:r>
            <a:r>
              <a:rPr lang="en-US" sz="1600" dirty="0" smtClean="0">
                <a:latin typeface="+mn-lt"/>
              </a:rPr>
              <a:t>number of </a:t>
            </a:r>
            <a:r>
              <a:rPr lang="en-US" sz="1600" dirty="0">
                <a:latin typeface="+mn-lt"/>
              </a:rPr>
              <a:t>engines and equal number of cars at the </a:t>
            </a:r>
            <a:r>
              <a:rPr lang="en-US" sz="1600" dirty="0" smtClean="0">
                <a:latin typeface="+mn-lt"/>
              </a:rPr>
              <a:t>point where </a:t>
            </a:r>
            <a:r>
              <a:rPr lang="en-US" sz="1600" dirty="0">
                <a:latin typeface="+mn-lt"/>
              </a:rPr>
              <a:t>MR</a:t>
            </a:r>
            <a:r>
              <a:rPr lang="en-US" sz="1600" baseline="-25000" dirty="0">
                <a:latin typeface="+mn-lt"/>
              </a:rPr>
              <a:t>CARS</a:t>
            </a:r>
            <a:r>
              <a:rPr lang="en-US" sz="1600" dirty="0">
                <a:latin typeface="+mn-lt"/>
              </a:rPr>
              <a:t> equals the marginal cost of </a:t>
            </a:r>
            <a:r>
              <a:rPr lang="en-US" sz="1600" dirty="0" smtClean="0">
                <a:latin typeface="+mn-lt"/>
              </a:rPr>
              <a:t>producing cars</a:t>
            </a:r>
            <a:r>
              <a:rPr lang="en-US" sz="1600" dirty="0">
                <a:latin typeface="+mn-lt"/>
              </a:rPr>
              <a:t>, which is MC</a:t>
            </a:r>
            <a:r>
              <a:rPr lang="en-US" sz="1600" i="1" baseline="-25000" dirty="0">
                <a:latin typeface="+mn-lt"/>
              </a:rPr>
              <a:t>E</a:t>
            </a:r>
            <a:r>
              <a:rPr lang="en-US" sz="1600" i="1" dirty="0">
                <a:latin typeface="+mn-lt"/>
              </a:rPr>
              <a:t>. </a:t>
            </a:r>
            <a:r>
              <a:rPr lang="en-US" sz="1600" dirty="0">
                <a:latin typeface="+mn-lt"/>
              </a:rPr>
              <a:t>Thus more engines and </a:t>
            </a:r>
            <a:r>
              <a:rPr lang="en-US" sz="1600" dirty="0" smtClean="0">
                <a:latin typeface="+mn-lt"/>
              </a:rPr>
              <a:t>cars are </a:t>
            </a:r>
            <a:r>
              <a:rPr lang="en-US" sz="1600" dirty="0">
                <a:latin typeface="+mn-lt"/>
              </a:rPr>
              <a:t>produced, and the price of cars is lower.</a:t>
            </a:r>
          </a:p>
        </p:txBody>
      </p:sp>
      <p:grpSp>
        <p:nvGrpSpPr>
          <p:cNvPr id="2" name="Group 1"/>
          <p:cNvGrpSpPr/>
          <p:nvPr/>
        </p:nvGrpSpPr>
        <p:grpSpPr>
          <a:xfrm>
            <a:off x="4038600" y="685800"/>
            <a:ext cx="4972050" cy="4772025"/>
            <a:chOff x="4038600" y="1171575"/>
            <a:chExt cx="4972050" cy="4772025"/>
          </a:xfrm>
        </p:grpSpPr>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21" name="Picture 2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22" name="Picture 2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24" name="Picture 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31" name="Picture 3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33" name="Picture 3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pic>
          <p:nvPicPr>
            <p:cNvPr id="34" name="Picture 3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038600" y="1171575"/>
              <a:ext cx="4972050" cy="4772025"/>
            </a:xfrm>
            <a:prstGeom prst="rect">
              <a:avLst/>
            </a:prstGeom>
          </p:spPr>
        </p:pic>
      </p:grpSp>
      <p:sp>
        <p:nvSpPr>
          <p:cNvPr id="5" name="Rectangle 4"/>
          <p:cNvSpPr/>
          <p:nvPr/>
        </p:nvSpPr>
        <p:spPr>
          <a:xfrm>
            <a:off x="487680" y="5562600"/>
            <a:ext cx="5151988" cy="369332"/>
          </a:xfrm>
          <a:prstGeom prst="rect">
            <a:avLst/>
          </a:prstGeom>
        </p:spPr>
        <p:txBody>
          <a:bodyPr wrap="none">
            <a:spAutoFit/>
          </a:bodyPr>
          <a:lstStyle/>
          <a:p>
            <a:pPr>
              <a:buNone/>
            </a:pPr>
            <a:r>
              <a:rPr lang="en-US" b="1" dirty="0" smtClean="0">
                <a:solidFill>
                  <a:srgbClr val="2A5CAA"/>
                </a:solidFill>
                <a:latin typeface="+mn-lt"/>
              </a:rPr>
              <a:t>ALTERNATIVES TO VERTICAL INTEGRATION</a:t>
            </a:r>
            <a:endParaRPr lang="en-US" b="1" dirty="0">
              <a:solidFill>
                <a:srgbClr val="2A5CAA"/>
              </a:solidFill>
              <a:latin typeface="+mn-lt"/>
            </a:endParaRPr>
          </a:p>
        </p:txBody>
      </p:sp>
      <p:sp>
        <p:nvSpPr>
          <p:cNvPr id="35" name="Text Box 53"/>
          <p:cNvSpPr txBox="1">
            <a:spLocks noChangeArrowheads="1"/>
          </p:cNvSpPr>
          <p:nvPr/>
        </p:nvSpPr>
        <p:spPr bwMode="auto">
          <a:xfrm>
            <a:off x="457200" y="5906869"/>
            <a:ext cx="8458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90513" indent="-290513"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defRPr>
                <a:solidFill>
                  <a:schemeClr val="tx1"/>
                </a:solidFill>
                <a:latin typeface="Palatino" pitchFamily="2" charset="0"/>
              </a:defRPr>
            </a:lvl6pPr>
            <a:lvl7pPr marL="2971800" indent="-228600" eaLnBrk="0" fontAlgn="base" hangingPunct="0">
              <a:spcBef>
                <a:spcPct val="0"/>
              </a:spcBef>
              <a:spcAft>
                <a:spcPct val="0"/>
              </a:spcAft>
              <a:defRPr>
                <a:solidFill>
                  <a:schemeClr val="tx1"/>
                </a:solidFill>
                <a:latin typeface="Palatino" pitchFamily="2" charset="0"/>
              </a:defRPr>
            </a:lvl7pPr>
            <a:lvl8pPr marL="3429000" indent="-228600" eaLnBrk="0" fontAlgn="base" hangingPunct="0">
              <a:spcBef>
                <a:spcPct val="0"/>
              </a:spcBef>
              <a:spcAft>
                <a:spcPct val="0"/>
              </a:spcAft>
              <a:defRPr>
                <a:solidFill>
                  <a:schemeClr val="tx1"/>
                </a:solidFill>
                <a:latin typeface="Palatino" pitchFamily="2" charset="0"/>
              </a:defRPr>
            </a:lvl8pPr>
            <a:lvl9pPr marL="3886200" indent="-228600" eaLnBrk="0" fontAlgn="base" hangingPunct="0">
              <a:spcBef>
                <a:spcPct val="0"/>
              </a:spcBef>
              <a:spcAft>
                <a:spcPct val="0"/>
              </a:spcAft>
              <a:defRPr>
                <a:solidFill>
                  <a:schemeClr val="tx1"/>
                </a:solidFill>
                <a:latin typeface="Palatino" pitchFamily="2" charset="0"/>
              </a:defRPr>
            </a:lvl9pPr>
          </a:lstStyle>
          <a:p>
            <a:pPr marL="0" indent="0" eaLnBrk="1" hangingPunct="1">
              <a:buClr>
                <a:schemeClr val="bg2"/>
              </a:buClr>
              <a:buNone/>
              <a:tabLst>
                <a:tab pos="2286000" algn="l"/>
              </a:tabLst>
            </a:pPr>
            <a:r>
              <a:rPr lang="en-US" b="1" dirty="0" smtClean="0">
                <a:solidFill>
                  <a:schemeClr val="bg2"/>
                </a:solidFill>
                <a:latin typeface="Arial" charset="0"/>
              </a:rPr>
              <a:t>●</a:t>
            </a:r>
            <a:r>
              <a:rPr lang="en-US" b="1" dirty="0" smtClean="0">
                <a:solidFill>
                  <a:srgbClr val="382344"/>
                </a:solidFill>
                <a:latin typeface="Arial" charset="0"/>
              </a:rPr>
              <a:t> quantity forcing	</a:t>
            </a:r>
            <a:r>
              <a:rPr lang="en-US" dirty="0">
                <a:solidFill>
                  <a:srgbClr val="2A5CAA"/>
                </a:solidFill>
                <a:latin typeface="Arial" charset="0"/>
              </a:rPr>
              <a:t>Use of </a:t>
            </a:r>
            <a:r>
              <a:rPr lang="en-US" dirty="0" smtClean="0">
                <a:solidFill>
                  <a:srgbClr val="2A5CAA"/>
                </a:solidFill>
                <a:latin typeface="Arial" charset="0"/>
              </a:rPr>
              <a:t>a sales </a:t>
            </a:r>
            <a:r>
              <a:rPr lang="en-US" dirty="0">
                <a:solidFill>
                  <a:srgbClr val="2A5CAA"/>
                </a:solidFill>
                <a:latin typeface="Arial" charset="0"/>
              </a:rPr>
              <a:t>quota or other </a:t>
            </a:r>
            <a:r>
              <a:rPr lang="en-US" dirty="0" smtClean="0">
                <a:solidFill>
                  <a:srgbClr val="2A5CAA"/>
                </a:solidFill>
                <a:latin typeface="Arial" charset="0"/>
              </a:rPr>
              <a:t>incentives to </a:t>
            </a:r>
            <a:r>
              <a:rPr lang="en-US" dirty="0">
                <a:solidFill>
                  <a:srgbClr val="2A5CAA"/>
                </a:solidFill>
                <a:latin typeface="Arial" charset="0"/>
              </a:rPr>
              <a:t>make downstream firms sell </a:t>
            </a:r>
            <a:r>
              <a:rPr lang="en-US" dirty="0" smtClean="0">
                <a:solidFill>
                  <a:srgbClr val="2A5CAA"/>
                </a:solidFill>
                <a:latin typeface="Arial" charset="0"/>
              </a:rPr>
              <a:t>as much </a:t>
            </a:r>
            <a:r>
              <a:rPr lang="en-US" dirty="0">
                <a:solidFill>
                  <a:srgbClr val="2A5CAA"/>
                </a:solidFill>
                <a:latin typeface="Arial" charset="0"/>
              </a:rPr>
              <a:t>as possible.</a:t>
            </a:r>
          </a:p>
        </p:txBody>
      </p:sp>
    </p:spTree>
    <p:extLst>
      <p:ext uri="{BB962C8B-B14F-4D97-AF65-F5344CB8AC3E}">
        <p14:creationId xmlns:p14="http://schemas.microsoft.com/office/powerpoint/2010/main" val="1315268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2">
                                            <p:txEl>
                                              <p:pRg st="0" end="0"/>
                                            </p:txEl>
                                          </p:spTgt>
                                        </p:tgtEl>
                                        <p:attrNameLst>
                                          <p:attrName>style.visibility</p:attrName>
                                        </p:attrNameLst>
                                      </p:cBhvr>
                                      <p:to>
                                        <p:strVal val="visible"/>
                                      </p:to>
                                    </p:set>
                                    <p:animEffect transition="in" filter="wipe(left)">
                                      <p:cBhvr>
                                        <p:cTn id="11" dur="500"/>
                                        <p:tgtEl>
                                          <p:spTgt spid="32">
                                            <p:txEl>
                                              <p:pRg st="0" end="0"/>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2">
                                            <p:txEl>
                                              <p:pRg st="1" end="1"/>
                                            </p:txEl>
                                          </p:spTgt>
                                        </p:tgtEl>
                                        <p:attrNameLst>
                                          <p:attrName>style.visibility</p:attrName>
                                        </p:attrNameLst>
                                      </p:cBhvr>
                                      <p:to>
                                        <p:strVal val="visible"/>
                                      </p:to>
                                    </p:set>
                                    <p:animEffect transition="in" filter="wipe(left)">
                                      <p:cBhvr>
                                        <p:cTn id="15" dur="500"/>
                                        <p:tgtEl>
                                          <p:spTgt spid="32">
                                            <p:txEl>
                                              <p:pRg st="1" end="1"/>
                                            </p:txEl>
                                          </p:spTgt>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right)">
                                      <p:cBhvr>
                                        <p:cTn id="19" dur="500"/>
                                        <p:tgtEl>
                                          <p:spTgt spid="28"/>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19052"/>
            <a:ext cx="7375193" cy="666748"/>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a:solidFill>
                  <a:srgbClr val="008FD0"/>
                </a:solidFill>
              </a:rPr>
              <a:t>Transfer Pricing in the Integrated Firm</a:t>
            </a:r>
            <a:endParaRPr lang="en-US" sz="2800" dirty="0" smtClean="0">
              <a:solidFill>
                <a:srgbClr val="008FD0"/>
              </a:solidFill>
            </a:endParaRPr>
          </a:p>
        </p:txBody>
      </p:sp>
      <p:sp>
        <p:nvSpPr>
          <p:cNvPr id="33" name="Rectangle 90"/>
          <p:cNvSpPr txBox="1">
            <a:spLocks noChangeArrowheads="1"/>
          </p:cNvSpPr>
          <p:nvPr/>
        </p:nvSpPr>
        <p:spPr>
          <a:xfrm>
            <a:off x="457200" y="685800"/>
            <a:ext cx="6705600" cy="393174"/>
          </a:xfrm>
          <a:prstGeom prst="rect">
            <a:avLst/>
          </a:prstGeom>
        </p:spPr>
        <p:txBody>
          <a:bodyPr/>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a:solidFill>
                  <a:srgbClr val="950057"/>
                </a:solidFill>
              </a:rPr>
              <a:t>Transfer Pricing When There Is No Outside Market</a:t>
            </a:r>
          </a:p>
        </p:txBody>
      </p:sp>
      <p:sp>
        <p:nvSpPr>
          <p:cNvPr id="37" name="Rectangle 4"/>
          <p:cNvSpPr>
            <a:spLocks noChangeArrowheads="1"/>
          </p:cNvSpPr>
          <p:nvPr/>
        </p:nvSpPr>
        <p:spPr bwMode="auto">
          <a:xfrm>
            <a:off x="457200" y="1143000"/>
            <a:ext cx="8229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smtClean="0">
                <a:latin typeface="+mn-lt"/>
              </a:rPr>
              <a:t>Suppose </a:t>
            </a:r>
            <a:r>
              <a:rPr lang="en-US" dirty="0">
                <a:latin typeface="+mn-lt"/>
              </a:rPr>
              <a:t>the downstream automobile division had to “pay” the upstream </a:t>
            </a:r>
            <a:r>
              <a:rPr lang="en-US" dirty="0" smtClean="0">
                <a:latin typeface="+mn-lt"/>
              </a:rPr>
              <a:t>engine division </a:t>
            </a:r>
            <a:r>
              <a:rPr lang="en-US" dirty="0">
                <a:latin typeface="+mn-lt"/>
              </a:rPr>
              <a:t>a transfer price for each engine it used. What should that transfer </a:t>
            </a:r>
            <a:r>
              <a:rPr lang="en-US" dirty="0" smtClean="0">
                <a:latin typeface="+mn-lt"/>
              </a:rPr>
              <a:t>price be</a:t>
            </a:r>
            <a:r>
              <a:rPr lang="en-US" dirty="0">
                <a:latin typeface="+mn-lt"/>
              </a:rPr>
              <a:t>? It should equal the marginal cost of producing engines, i.e., MC</a:t>
            </a:r>
            <a:r>
              <a:rPr lang="en-US" i="1" baseline="-25000" dirty="0">
                <a:latin typeface="+mn-lt"/>
              </a:rPr>
              <a:t>E</a:t>
            </a:r>
            <a:r>
              <a:rPr lang="en-US" dirty="0">
                <a:latin typeface="+mn-lt"/>
              </a:rPr>
              <a:t>. </a:t>
            </a:r>
            <a:r>
              <a:rPr lang="en-US" dirty="0" smtClean="0">
                <a:latin typeface="+mn-lt"/>
              </a:rPr>
              <a:t>Why? Because </a:t>
            </a:r>
            <a:r>
              <a:rPr lang="en-US" dirty="0">
                <a:latin typeface="+mn-lt"/>
              </a:rPr>
              <a:t>then the automobile division will have a marginal cost of </a:t>
            </a:r>
            <a:r>
              <a:rPr lang="en-US" dirty="0" smtClean="0">
                <a:latin typeface="+mn-lt"/>
              </a:rPr>
              <a:t>producing cars </a:t>
            </a:r>
            <a:r>
              <a:rPr lang="en-US" dirty="0">
                <a:latin typeface="+mn-lt"/>
              </a:rPr>
              <a:t>equal to MC</a:t>
            </a:r>
            <a:r>
              <a:rPr lang="en-US" i="1" baseline="-25000" dirty="0">
                <a:latin typeface="+mn-lt"/>
              </a:rPr>
              <a:t>E</a:t>
            </a:r>
            <a:r>
              <a:rPr lang="en-US" dirty="0">
                <a:latin typeface="+mn-lt"/>
              </a:rPr>
              <a:t>, so that even if it is left to maximize its own divisional </a:t>
            </a:r>
            <a:r>
              <a:rPr lang="en-US" dirty="0" smtClean="0">
                <a:latin typeface="+mn-lt"/>
              </a:rPr>
              <a:t>profit, it </a:t>
            </a:r>
            <a:r>
              <a:rPr lang="en-US" dirty="0">
                <a:latin typeface="+mn-lt"/>
              </a:rPr>
              <a:t>will produce the correct number of </a:t>
            </a:r>
            <a:r>
              <a:rPr lang="en-US" dirty="0" smtClean="0">
                <a:latin typeface="+mn-lt"/>
              </a:rPr>
              <a:t>cars.</a:t>
            </a:r>
          </a:p>
          <a:p>
            <a:pPr>
              <a:buNone/>
            </a:pPr>
            <a:endParaRPr lang="en-US" sz="900" dirty="0" smtClean="0">
              <a:latin typeface="+mn-lt"/>
            </a:endParaRPr>
          </a:p>
          <a:p>
            <a:pPr>
              <a:buNone/>
            </a:pPr>
            <a:r>
              <a:rPr lang="en-US" dirty="0" smtClean="0">
                <a:latin typeface="+mn-lt"/>
              </a:rPr>
              <a:t>Another </a:t>
            </a:r>
            <a:r>
              <a:rPr lang="en-US" dirty="0">
                <a:latin typeface="+mn-lt"/>
              </a:rPr>
              <a:t>way to see this is in terms of </a:t>
            </a:r>
            <a:r>
              <a:rPr lang="en-US" i="1" dirty="0">
                <a:latin typeface="+mn-lt"/>
              </a:rPr>
              <a:t>opportunity cost. </a:t>
            </a:r>
            <a:r>
              <a:rPr lang="en-US" dirty="0" smtClean="0">
                <a:latin typeface="+mn-lt"/>
              </a:rPr>
              <a:t>The opportunity cost </a:t>
            </a:r>
            <a:r>
              <a:rPr lang="en-US" dirty="0">
                <a:latin typeface="+mn-lt"/>
              </a:rPr>
              <a:t>to the integrated firm of utilizing one more engine </a:t>
            </a:r>
            <a:r>
              <a:rPr lang="en-US" dirty="0" smtClean="0">
                <a:latin typeface="+mn-lt"/>
              </a:rPr>
              <a:t>is </a:t>
            </a:r>
            <a:r>
              <a:rPr lang="en-US" dirty="0">
                <a:latin typeface="+mn-lt"/>
              </a:rPr>
              <a:t>the marginal cost of engines. Thus we have a simple rule: </a:t>
            </a:r>
            <a:r>
              <a:rPr lang="en-US" i="1" dirty="0">
                <a:latin typeface="+mn-lt"/>
              </a:rPr>
              <a:t>Set </a:t>
            </a:r>
            <a:r>
              <a:rPr lang="en-US" i="1" dirty="0" smtClean="0">
                <a:latin typeface="+mn-lt"/>
              </a:rPr>
              <a:t>the transfer </a:t>
            </a:r>
            <a:r>
              <a:rPr lang="en-US" i="1" dirty="0">
                <a:latin typeface="+mn-lt"/>
              </a:rPr>
              <a:t>price of any upstream parts and components equal to the marginal cost of </a:t>
            </a:r>
            <a:r>
              <a:rPr lang="en-US" i="1" dirty="0" smtClean="0">
                <a:latin typeface="+mn-lt"/>
              </a:rPr>
              <a:t>producing those </a:t>
            </a:r>
            <a:r>
              <a:rPr lang="en-US" i="1" dirty="0">
                <a:latin typeface="+mn-lt"/>
              </a:rPr>
              <a:t>parts and components</a:t>
            </a:r>
            <a:r>
              <a:rPr lang="en-US" i="1" dirty="0" smtClean="0">
                <a:latin typeface="+mn-lt"/>
              </a:rPr>
              <a:t>.</a:t>
            </a:r>
          </a:p>
          <a:p>
            <a:pPr>
              <a:buNone/>
            </a:pPr>
            <a:endParaRPr lang="en-US" sz="900" i="1" dirty="0">
              <a:latin typeface="+mn-lt"/>
            </a:endParaRPr>
          </a:p>
          <a:p>
            <a:pPr>
              <a:buNone/>
            </a:pPr>
            <a:r>
              <a:rPr lang="en-US" dirty="0" smtClean="0">
                <a:latin typeface="+mn-lt"/>
              </a:rPr>
              <a:t>Now consider </a:t>
            </a:r>
            <a:r>
              <a:rPr lang="en-US" dirty="0">
                <a:latin typeface="+mn-lt"/>
              </a:rPr>
              <a:t>a firm with three divisions: Two upstream divisions produce inputs to a downstream processing division. The two upstream divisions produce </a:t>
            </a:r>
            <a:r>
              <a:rPr lang="en-US" dirty="0" smtClean="0">
                <a:latin typeface="+mn-lt"/>
              </a:rPr>
              <a:t>quantities </a:t>
            </a:r>
            <a:r>
              <a:rPr lang="en-US" i="1" dirty="0" smtClean="0">
                <a:latin typeface="+mn-lt"/>
              </a:rPr>
              <a:t>Q</a:t>
            </a:r>
            <a:r>
              <a:rPr lang="en-US" baseline="-25000" dirty="0" smtClean="0">
                <a:latin typeface="+mn-lt"/>
              </a:rPr>
              <a:t>1</a:t>
            </a:r>
            <a:r>
              <a:rPr lang="en-US" dirty="0" smtClean="0">
                <a:latin typeface="+mn-lt"/>
              </a:rPr>
              <a:t> </a:t>
            </a:r>
            <a:r>
              <a:rPr lang="en-US" dirty="0">
                <a:latin typeface="+mn-lt"/>
              </a:rPr>
              <a:t>and </a:t>
            </a:r>
            <a:r>
              <a:rPr lang="en-US" i="1" dirty="0">
                <a:latin typeface="+mn-lt"/>
              </a:rPr>
              <a:t>Q</a:t>
            </a:r>
            <a:r>
              <a:rPr lang="en-US" baseline="-25000" dirty="0">
                <a:latin typeface="+mn-lt"/>
              </a:rPr>
              <a:t>2</a:t>
            </a:r>
            <a:r>
              <a:rPr lang="en-US" dirty="0">
                <a:latin typeface="+mn-lt"/>
              </a:rPr>
              <a:t> and have total costs </a:t>
            </a:r>
            <a:r>
              <a:rPr lang="en-US" i="1" dirty="0">
                <a:latin typeface="+mn-lt"/>
              </a:rPr>
              <a:t>C</a:t>
            </a:r>
            <a:r>
              <a:rPr lang="en-US" baseline="-25000" dirty="0">
                <a:latin typeface="+mn-lt"/>
              </a:rPr>
              <a:t>1</a:t>
            </a:r>
            <a:r>
              <a:rPr lang="en-US" dirty="0">
                <a:latin typeface="+mn-lt"/>
              </a:rPr>
              <a:t>(</a:t>
            </a:r>
            <a:r>
              <a:rPr lang="en-US" i="1" dirty="0">
                <a:latin typeface="+mn-lt"/>
              </a:rPr>
              <a:t>Q</a:t>
            </a:r>
            <a:r>
              <a:rPr lang="en-US" baseline="-25000" dirty="0">
                <a:latin typeface="+mn-lt"/>
              </a:rPr>
              <a:t>1</a:t>
            </a:r>
            <a:r>
              <a:rPr lang="en-US" dirty="0">
                <a:latin typeface="+mn-lt"/>
              </a:rPr>
              <a:t>) and </a:t>
            </a:r>
            <a:r>
              <a:rPr lang="en-US" i="1" dirty="0">
                <a:latin typeface="+mn-lt"/>
              </a:rPr>
              <a:t>C</a:t>
            </a:r>
            <a:r>
              <a:rPr lang="en-US" baseline="-25000" dirty="0">
                <a:latin typeface="+mn-lt"/>
              </a:rPr>
              <a:t>2</a:t>
            </a:r>
            <a:r>
              <a:rPr lang="en-US" dirty="0">
                <a:latin typeface="+mn-lt"/>
              </a:rPr>
              <a:t>(</a:t>
            </a:r>
            <a:r>
              <a:rPr lang="en-US" i="1" dirty="0">
                <a:latin typeface="+mn-lt"/>
              </a:rPr>
              <a:t>Q</a:t>
            </a:r>
            <a:r>
              <a:rPr lang="en-US" baseline="-25000" dirty="0">
                <a:latin typeface="+mn-lt"/>
              </a:rPr>
              <a:t>2</a:t>
            </a:r>
            <a:r>
              <a:rPr lang="en-US" dirty="0">
                <a:latin typeface="+mn-lt"/>
              </a:rPr>
              <a:t>). The downstream </a:t>
            </a:r>
            <a:r>
              <a:rPr lang="en-US" dirty="0" smtClean="0">
                <a:latin typeface="+mn-lt"/>
              </a:rPr>
              <a:t>division produces </a:t>
            </a:r>
            <a:r>
              <a:rPr lang="en-US" dirty="0">
                <a:latin typeface="+mn-lt"/>
              </a:rPr>
              <a:t>a quantity </a:t>
            </a:r>
            <a:r>
              <a:rPr lang="en-US" i="1" dirty="0">
                <a:latin typeface="+mn-lt"/>
              </a:rPr>
              <a:t>Q</a:t>
            </a:r>
            <a:r>
              <a:rPr lang="en-US" dirty="0">
                <a:latin typeface="+mn-lt"/>
              </a:rPr>
              <a:t> using the production function</a:t>
            </a:r>
          </a:p>
        </p:txBody>
      </p:sp>
      <mc:AlternateContent xmlns:mc="http://schemas.openxmlformats.org/markup-compatibility/2006" xmlns:a14="http://schemas.microsoft.com/office/drawing/2010/main">
        <mc:Choice Requires="a14">
          <p:sp>
            <p:nvSpPr>
              <p:cNvPr id="2" name="TextBox 1"/>
              <p:cNvSpPr txBox="1"/>
              <p:nvPr/>
            </p:nvSpPr>
            <p:spPr>
              <a:xfrm>
                <a:off x="3276600" y="5819894"/>
                <a:ext cx="209339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𝑄</m:t>
                      </m:r>
                      <m:r>
                        <a:rPr lang="en-US" b="0" i="1" smtClean="0">
                          <a:latin typeface="Cambria Math"/>
                        </a:rPr>
                        <m:t>=</m:t>
                      </m:r>
                      <m:r>
                        <a:rPr lang="en-US" b="0" i="1" smtClean="0">
                          <a:latin typeface="Cambria Math"/>
                        </a:rPr>
                        <m:t>𝑓</m:t>
                      </m:r>
                      <m:d>
                        <m:dPr>
                          <m:ctrlPr>
                            <a:rPr lang="en-US" b="0" i="1" smtClean="0">
                              <a:latin typeface="Cambria Math"/>
                            </a:rPr>
                          </m:ctrlPr>
                        </m:dPr>
                        <m:e>
                          <m:r>
                            <a:rPr lang="en-US" b="0" i="1" smtClean="0">
                              <a:latin typeface="Cambria Math"/>
                            </a:rPr>
                            <m:t>𝐾</m:t>
                          </m:r>
                          <m:r>
                            <a:rPr lang="en-US" b="0" i="1" smtClean="0">
                              <a:latin typeface="Cambria Math"/>
                            </a:rPr>
                            <m:t>, </m:t>
                          </m:r>
                          <m:r>
                            <a:rPr lang="en-US" b="0" i="1" smtClean="0">
                              <a:latin typeface="Cambria Math"/>
                            </a:rPr>
                            <m:t>𝐿</m:t>
                          </m:r>
                          <m:r>
                            <a:rPr lang="en-US" b="0" i="1" smtClean="0">
                              <a:latin typeface="Cambria Math"/>
                            </a:rPr>
                            <m:t>, </m:t>
                          </m:r>
                          <m:sSub>
                            <m:sSubPr>
                              <m:ctrlPr>
                                <a:rPr lang="en-US" b="0" i="1" smtClean="0">
                                  <a:latin typeface="Cambria Math"/>
                                </a:rPr>
                              </m:ctrlPr>
                            </m:sSubPr>
                            <m:e>
                              <m:r>
                                <a:rPr lang="en-US" b="0" i="1" smtClean="0">
                                  <a:latin typeface="Cambria Math"/>
                                </a:rPr>
                                <m:t>𝑄</m:t>
                              </m:r>
                            </m:e>
                            <m:sub>
                              <m:r>
                                <a:rPr lang="en-US" b="0" i="1" smtClean="0">
                                  <a:latin typeface="Cambria Math"/>
                                </a:rPr>
                                <m:t>1</m:t>
                              </m:r>
                            </m:sub>
                          </m:sSub>
                          <m:r>
                            <a:rPr lang="en-US" b="0" i="1" smtClean="0">
                              <a:latin typeface="Cambria Math"/>
                            </a:rPr>
                            <m:t>, </m:t>
                          </m:r>
                          <m:sSub>
                            <m:sSubPr>
                              <m:ctrlPr>
                                <a:rPr lang="en-US" b="0" i="1" smtClean="0">
                                  <a:latin typeface="Cambria Math"/>
                                </a:rPr>
                              </m:ctrlPr>
                            </m:sSubPr>
                            <m:e>
                              <m:r>
                                <a:rPr lang="en-US" b="0" i="1" smtClean="0">
                                  <a:latin typeface="Cambria Math"/>
                                </a:rPr>
                                <m:t>𝑄</m:t>
                              </m:r>
                            </m:e>
                            <m:sub>
                              <m:r>
                                <a:rPr lang="en-US" b="0" i="1" smtClean="0">
                                  <a:latin typeface="Cambria Math"/>
                                </a:rPr>
                                <m:t>2</m:t>
                              </m:r>
                            </m:sub>
                          </m:sSub>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276600" y="5819894"/>
                <a:ext cx="2093394" cy="369332"/>
              </a:xfrm>
              <a:prstGeom prst="rect">
                <a:avLst/>
              </a:prstGeom>
              <a:blipFill rotWithShape="1">
                <a:blip r:embed="rId4"/>
                <a:stretch>
                  <a:fillRect b="-13333"/>
                </a:stretch>
              </a:blipFill>
            </p:spPr>
            <p:txBody>
              <a:bodyPr/>
              <a:lstStyle/>
              <a:p>
                <a:r>
                  <a:rPr lang="en-US">
                    <a:noFill/>
                  </a:rPr>
                  <a:t> </a:t>
                </a:r>
              </a:p>
            </p:txBody>
          </p:sp>
        </mc:Fallback>
      </mc:AlternateContent>
    </p:spTree>
    <p:extLst>
      <p:ext uri="{BB962C8B-B14F-4D97-AF65-F5344CB8AC3E}">
        <p14:creationId xmlns:p14="http://schemas.microsoft.com/office/powerpoint/2010/main" val="21316423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7">
                                            <p:txEl>
                                              <p:pRg st="0" end="0"/>
                                            </p:txEl>
                                          </p:spTgt>
                                        </p:tgtEl>
                                        <p:attrNameLst>
                                          <p:attrName>style.visibility</p:attrName>
                                        </p:attrNameLst>
                                      </p:cBhvr>
                                      <p:to>
                                        <p:strVal val="visible"/>
                                      </p:to>
                                    </p:set>
                                    <p:animEffect transition="in" filter="wipe(left)">
                                      <p:cBhvr>
                                        <p:cTn id="15" dur="500"/>
                                        <p:tgtEl>
                                          <p:spTgt spid="3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7">
                                            <p:txEl>
                                              <p:pRg st="2" end="2"/>
                                            </p:txEl>
                                          </p:spTgt>
                                        </p:tgtEl>
                                        <p:attrNameLst>
                                          <p:attrName>style.visibility</p:attrName>
                                        </p:attrNameLst>
                                      </p:cBhvr>
                                      <p:to>
                                        <p:strVal val="visible"/>
                                      </p:to>
                                    </p:set>
                                    <p:animEffect transition="in" filter="wipe(left)">
                                      <p:cBhvr>
                                        <p:cTn id="20" dur="500"/>
                                        <p:tgtEl>
                                          <p:spTgt spid="3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37">
                                            <p:txEl>
                                              <p:pRg st="4" end="4"/>
                                            </p:txEl>
                                          </p:spTgt>
                                        </p:tgtEl>
                                        <p:attrNameLst>
                                          <p:attrName>style.visibility</p:attrName>
                                        </p:attrNameLst>
                                      </p:cBhvr>
                                      <p:to>
                                        <p:strVal val="visible"/>
                                      </p:to>
                                    </p:set>
                                    <p:animEffect transition="in" filter="wipe(left)">
                                      <p:cBhvr>
                                        <p:cTn id="25" dur="500"/>
                                        <p:tgtEl>
                                          <p:spTgt spid="37">
                                            <p:txEl>
                                              <p:pRg st="4" end="4"/>
                                            </p:txEl>
                                          </p:spTgt>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33" grpId="0"/>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7" name="Rectangle 4"/>
          <p:cNvSpPr>
            <a:spLocks noChangeArrowheads="1"/>
          </p:cNvSpPr>
          <p:nvPr/>
        </p:nvSpPr>
        <p:spPr bwMode="auto">
          <a:xfrm>
            <a:off x="457200" y="691661"/>
            <a:ext cx="8229600" cy="3118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We assume there are </a:t>
            </a:r>
            <a:r>
              <a:rPr lang="en-US" i="1" dirty="0">
                <a:latin typeface="+mn-lt"/>
              </a:rPr>
              <a:t>no outside markets </a:t>
            </a:r>
            <a:r>
              <a:rPr lang="en-US" dirty="0">
                <a:latin typeface="+mn-lt"/>
              </a:rPr>
              <a:t>for the intermediate </a:t>
            </a:r>
            <a:r>
              <a:rPr lang="en-US" dirty="0" smtClean="0">
                <a:latin typeface="+mn-lt"/>
              </a:rPr>
              <a:t>inputs</a:t>
            </a:r>
            <a:br>
              <a:rPr lang="en-US" dirty="0" smtClean="0">
                <a:latin typeface="+mn-lt"/>
              </a:rPr>
            </a:br>
            <a:r>
              <a:rPr lang="en-US" i="1" dirty="0" smtClean="0">
                <a:latin typeface="+mn-lt"/>
              </a:rPr>
              <a:t>Q</a:t>
            </a:r>
            <a:r>
              <a:rPr lang="en-US" baseline="-25000" dirty="0" smtClean="0">
                <a:latin typeface="+mn-lt"/>
              </a:rPr>
              <a:t>1</a:t>
            </a:r>
            <a:r>
              <a:rPr lang="en-US" dirty="0">
                <a:latin typeface="+mn-lt"/>
              </a:rPr>
              <a:t> </a:t>
            </a:r>
            <a:r>
              <a:rPr lang="en-US" dirty="0" smtClean="0">
                <a:latin typeface="+mn-lt"/>
              </a:rPr>
              <a:t>and </a:t>
            </a:r>
            <a:r>
              <a:rPr lang="en-US" i="1" dirty="0">
                <a:latin typeface="+mn-lt"/>
              </a:rPr>
              <a:t>Q</a:t>
            </a:r>
            <a:r>
              <a:rPr lang="en-US" baseline="-25000" dirty="0">
                <a:latin typeface="+mn-lt"/>
              </a:rPr>
              <a:t>2</a:t>
            </a:r>
            <a:r>
              <a:rPr lang="en-US" dirty="0">
                <a:latin typeface="+mn-lt"/>
              </a:rPr>
              <a:t>; </a:t>
            </a:r>
            <a:r>
              <a:rPr lang="en-US" dirty="0" smtClean="0">
                <a:latin typeface="+mn-lt"/>
              </a:rPr>
              <a:t>they can </a:t>
            </a:r>
            <a:r>
              <a:rPr lang="en-US" dirty="0">
                <a:latin typeface="+mn-lt"/>
              </a:rPr>
              <a:t>be used only by the downstream division</a:t>
            </a:r>
            <a:r>
              <a:rPr lang="en-US" dirty="0" smtClean="0">
                <a:latin typeface="+mn-lt"/>
              </a:rPr>
              <a:t>.</a:t>
            </a:r>
            <a:br>
              <a:rPr lang="en-US" dirty="0" smtClean="0">
                <a:latin typeface="+mn-lt"/>
              </a:rPr>
            </a:br>
            <a:r>
              <a:rPr lang="en-US" dirty="0" smtClean="0">
                <a:latin typeface="+mn-lt"/>
              </a:rPr>
              <a:t>Then </a:t>
            </a:r>
            <a:r>
              <a:rPr lang="en-US" dirty="0">
                <a:latin typeface="+mn-lt"/>
              </a:rPr>
              <a:t>the firm has two problems</a:t>
            </a:r>
            <a:r>
              <a:rPr lang="en-US" dirty="0" smtClean="0">
                <a:latin typeface="+mn-lt"/>
              </a:rPr>
              <a:t>:</a:t>
            </a:r>
          </a:p>
          <a:p>
            <a:pPr>
              <a:buNone/>
            </a:pPr>
            <a:endParaRPr lang="en-US" sz="900" dirty="0">
              <a:latin typeface="+mn-lt"/>
            </a:endParaRPr>
          </a:p>
          <a:p>
            <a:pPr>
              <a:buNone/>
            </a:pPr>
            <a:r>
              <a:rPr lang="en-US" b="1" dirty="0" smtClean="0">
                <a:latin typeface="+mn-lt"/>
              </a:rPr>
              <a:t>1. </a:t>
            </a:r>
            <a:r>
              <a:rPr lang="en-US" dirty="0" smtClean="0">
                <a:latin typeface="+mn-lt"/>
              </a:rPr>
              <a:t>What </a:t>
            </a:r>
            <a:r>
              <a:rPr lang="en-US" dirty="0">
                <a:latin typeface="+mn-lt"/>
              </a:rPr>
              <a:t>quantities </a:t>
            </a:r>
            <a:r>
              <a:rPr lang="en-US" i="1" dirty="0">
                <a:latin typeface="+mn-lt"/>
              </a:rPr>
              <a:t>Q</a:t>
            </a:r>
            <a:r>
              <a:rPr lang="en-US" baseline="-25000" dirty="0">
                <a:latin typeface="+mn-lt"/>
              </a:rPr>
              <a:t>1</a:t>
            </a:r>
            <a:r>
              <a:rPr lang="en-US" dirty="0">
                <a:latin typeface="+mn-lt"/>
              </a:rPr>
              <a:t>, </a:t>
            </a:r>
            <a:r>
              <a:rPr lang="en-US" i="1" dirty="0">
                <a:latin typeface="+mn-lt"/>
              </a:rPr>
              <a:t>Q</a:t>
            </a:r>
            <a:r>
              <a:rPr lang="en-US" baseline="-25000" dirty="0">
                <a:latin typeface="+mn-lt"/>
              </a:rPr>
              <a:t>2</a:t>
            </a:r>
            <a:r>
              <a:rPr lang="en-US" dirty="0">
                <a:latin typeface="+mn-lt"/>
              </a:rPr>
              <a:t>, and </a:t>
            </a:r>
            <a:r>
              <a:rPr lang="en-US" i="1" dirty="0">
                <a:latin typeface="+mn-lt"/>
              </a:rPr>
              <a:t>Q </a:t>
            </a:r>
            <a:r>
              <a:rPr lang="en-US" dirty="0">
                <a:latin typeface="+mn-lt"/>
              </a:rPr>
              <a:t>will maximize its profit</a:t>
            </a:r>
            <a:r>
              <a:rPr lang="en-US" dirty="0" smtClean="0">
                <a:latin typeface="+mn-lt"/>
              </a:rPr>
              <a:t>?</a:t>
            </a:r>
          </a:p>
          <a:p>
            <a:pPr>
              <a:buNone/>
            </a:pPr>
            <a:endParaRPr lang="en-US" sz="900" dirty="0">
              <a:latin typeface="+mn-lt"/>
            </a:endParaRPr>
          </a:p>
          <a:p>
            <a:pPr>
              <a:buNone/>
            </a:pPr>
            <a:r>
              <a:rPr lang="en-US" b="1" dirty="0">
                <a:latin typeface="+mn-lt"/>
              </a:rPr>
              <a:t>2. </a:t>
            </a:r>
            <a:r>
              <a:rPr lang="en-US" dirty="0">
                <a:latin typeface="+mn-lt"/>
              </a:rPr>
              <a:t>Is there an incentive scheme that will decentralize the firm’s management</a:t>
            </a:r>
            <a:r>
              <a:rPr lang="en-US" dirty="0" smtClean="0">
                <a:latin typeface="+mn-lt"/>
              </a:rPr>
              <a:t>?</a:t>
            </a:r>
          </a:p>
          <a:p>
            <a:pPr>
              <a:buNone/>
            </a:pPr>
            <a:endParaRPr lang="en-US" sz="900" dirty="0">
              <a:latin typeface="+mn-lt"/>
            </a:endParaRPr>
          </a:p>
          <a:p>
            <a:pPr>
              <a:buNone/>
            </a:pPr>
            <a:r>
              <a:rPr lang="en-US" dirty="0">
                <a:latin typeface="+mn-lt"/>
              </a:rPr>
              <a:t>In particular, is there a set of transfer prices </a:t>
            </a:r>
            <a:r>
              <a:rPr lang="en-US" i="1" dirty="0">
                <a:latin typeface="+mn-lt"/>
              </a:rPr>
              <a:t>P</a:t>
            </a:r>
            <a:r>
              <a:rPr lang="en-US" baseline="-25000" dirty="0">
                <a:latin typeface="+mn-lt"/>
              </a:rPr>
              <a:t>1</a:t>
            </a:r>
            <a:r>
              <a:rPr lang="en-US" dirty="0">
                <a:latin typeface="+mn-lt"/>
              </a:rPr>
              <a:t> and </a:t>
            </a:r>
            <a:r>
              <a:rPr lang="en-US" i="1" dirty="0">
                <a:latin typeface="+mn-lt"/>
              </a:rPr>
              <a:t>P</a:t>
            </a:r>
            <a:r>
              <a:rPr lang="en-US" baseline="-25000" dirty="0">
                <a:latin typeface="+mn-lt"/>
              </a:rPr>
              <a:t>2</a:t>
            </a:r>
            <a:r>
              <a:rPr lang="en-US" dirty="0">
                <a:latin typeface="+mn-lt"/>
              </a:rPr>
              <a:t>, so that </a:t>
            </a:r>
            <a:r>
              <a:rPr lang="en-US" i="1" dirty="0">
                <a:latin typeface="+mn-lt"/>
              </a:rPr>
              <a:t>if each </a:t>
            </a:r>
            <a:r>
              <a:rPr lang="en-US" i="1" dirty="0" smtClean="0">
                <a:latin typeface="+mn-lt"/>
              </a:rPr>
              <a:t>division maximizes </a:t>
            </a:r>
            <a:r>
              <a:rPr lang="en-US" i="1" dirty="0">
                <a:latin typeface="+mn-lt"/>
              </a:rPr>
              <a:t>its own divisional profit, the profit of the overall firm will also </a:t>
            </a:r>
            <a:r>
              <a:rPr lang="en-US" i="1" dirty="0" smtClean="0">
                <a:latin typeface="+mn-lt"/>
              </a:rPr>
              <a:t>be maximized</a:t>
            </a:r>
            <a:r>
              <a:rPr lang="en-US" dirty="0" smtClean="0">
                <a:latin typeface="+mn-lt"/>
              </a:rPr>
              <a:t>?</a:t>
            </a:r>
          </a:p>
          <a:p>
            <a:pPr>
              <a:buNone/>
            </a:pPr>
            <a:endParaRPr lang="en-US" sz="900" dirty="0">
              <a:latin typeface="+mn-lt"/>
            </a:endParaRPr>
          </a:p>
          <a:p>
            <a:pPr>
              <a:buNone/>
            </a:pPr>
            <a:r>
              <a:rPr lang="en-US" dirty="0">
                <a:latin typeface="+mn-lt"/>
              </a:rPr>
              <a:t>To solve these problems, we note that the firm’s total profit is</a:t>
            </a:r>
          </a:p>
        </p:txBody>
      </p:sp>
      <mc:AlternateContent xmlns:mc="http://schemas.openxmlformats.org/markup-compatibility/2006" xmlns:a14="http://schemas.microsoft.com/office/drawing/2010/main">
        <mc:Choice Requires="a14">
          <p:sp>
            <p:nvSpPr>
              <p:cNvPr id="2" name="TextBox 1"/>
              <p:cNvSpPr txBox="1"/>
              <p:nvPr/>
            </p:nvSpPr>
            <p:spPr>
              <a:xfrm>
                <a:off x="2350815" y="3839572"/>
                <a:ext cx="444237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ea typeface="Cambria Math"/>
                        </a:rPr>
                        <m:t>𝜋</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r>
                        <a:rPr lang="en-US" b="0" i="1" smtClean="0">
                          <a:latin typeface="Cambria Math"/>
                          <a:ea typeface="Cambria Math"/>
                        </a:rPr>
                        <m:t>𝑅</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𝑑</m:t>
                          </m:r>
                        </m:sub>
                      </m:sSub>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1</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2</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2350815" y="3839572"/>
                <a:ext cx="4442370" cy="369332"/>
              </a:xfrm>
              <a:prstGeom prst="rect">
                <a:avLst/>
              </a:prstGeom>
              <a:blipFill rotWithShape="1">
                <a:blip r:embed="rId4"/>
                <a:stretch>
                  <a:fillRect b="-10000"/>
                </a:stretch>
              </a:blipFill>
            </p:spPr>
            <p:txBody>
              <a:bodyPr/>
              <a:lstStyle/>
              <a:p>
                <a:r>
                  <a:rPr lang="en-US">
                    <a:noFill/>
                  </a:rPr>
                  <a:t> </a:t>
                </a:r>
              </a:p>
            </p:txBody>
          </p:sp>
        </mc:Fallback>
      </mc:AlternateContent>
      <p:sp>
        <p:nvSpPr>
          <p:cNvPr id="7" name="Rectangle 6"/>
          <p:cNvSpPr/>
          <p:nvPr/>
        </p:nvSpPr>
        <p:spPr>
          <a:xfrm>
            <a:off x="7162800" y="385170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A11.15)</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3" name="Rectangle 2"/>
          <p:cNvSpPr/>
          <p:nvPr/>
        </p:nvSpPr>
        <p:spPr>
          <a:xfrm>
            <a:off x="457200" y="4334470"/>
            <a:ext cx="8458200" cy="923330"/>
          </a:xfrm>
          <a:prstGeom prst="rect">
            <a:avLst/>
          </a:prstGeom>
        </p:spPr>
        <p:txBody>
          <a:bodyPr wrap="square">
            <a:spAutoFit/>
          </a:bodyPr>
          <a:lstStyle/>
          <a:p>
            <a:pPr>
              <a:buNone/>
            </a:pPr>
            <a:r>
              <a:rPr lang="en-US" dirty="0" smtClean="0">
                <a:latin typeface="+mn-lt"/>
              </a:rPr>
              <a:t>The </a:t>
            </a:r>
            <a:r>
              <a:rPr lang="en-US" i="1" dirty="0">
                <a:latin typeface="+mn-lt"/>
              </a:rPr>
              <a:t>net marginal revenue </a:t>
            </a:r>
            <a:r>
              <a:rPr lang="en-US" dirty="0">
                <a:latin typeface="+mn-lt"/>
              </a:rPr>
              <a:t>NMR</a:t>
            </a:r>
            <a:r>
              <a:rPr lang="en-US" baseline="-25000" dirty="0">
                <a:latin typeface="+mn-lt"/>
              </a:rPr>
              <a:t>1</a:t>
            </a:r>
            <a:r>
              <a:rPr lang="en-US" dirty="0">
                <a:latin typeface="+mn-lt"/>
              </a:rPr>
              <a:t> that </a:t>
            </a:r>
            <a:r>
              <a:rPr lang="en-US" dirty="0" smtClean="0">
                <a:latin typeface="+mn-lt"/>
              </a:rPr>
              <a:t>the firm </a:t>
            </a:r>
            <a:r>
              <a:rPr lang="en-US" dirty="0">
                <a:latin typeface="+mn-lt"/>
              </a:rPr>
              <a:t>earns from an extra unit of </a:t>
            </a:r>
            <a:r>
              <a:rPr lang="en-US" i="1" dirty="0">
                <a:latin typeface="+mn-lt"/>
              </a:rPr>
              <a:t>Q</a:t>
            </a:r>
            <a:r>
              <a:rPr lang="en-US" baseline="-25000" dirty="0">
                <a:latin typeface="+mn-lt"/>
              </a:rPr>
              <a:t>1</a:t>
            </a:r>
            <a:r>
              <a:rPr lang="en-US" dirty="0">
                <a:latin typeface="+mn-lt"/>
              </a:rPr>
              <a:t> is (MR − MC</a:t>
            </a:r>
            <a:r>
              <a:rPr lang="en-US" i="1" baseline="-25000" dirty="0">
                <a:latin typeface="+mn-lt"/>
              </a:rPr>
              <a:t>d</a:t>
            </a:r>
            <a:r>
              <a:rPr lang="en-US" dirty="0">
                <a:latin typeface="+mn-lt"/>
              </a:rPr>
              <a:t>)MP</a:t>
            </a:r>
            <a:r>
              <a:rPr lang="en-US" baseline="-25000" dirty="0">
                <a:latin typeface="+mn-lt"/>
              </a:rPr>
              <a:t>1</a:t>
            </a:r>
            <a:r>
              <a:rPr lang="en-US" dirty="0">
                <a:latin typeface="+mn-lt"/>
              </a:rPr>
              <a:t>. Setting this equal to </a:t>
            </a:r>
            <a:r>
              <a:rPr lang="en-US" dirty="0" smtClean="0">
                <a:latin typeface="+mn-lt"/>
              </a:rPr>
              <a:t>the marginal </a:t>
            </a:r>
            <a:r>
              <a:rPr lang="en-US" dirty="0">
                <a:latin typeface="+mn-lt"/>
              </a:rPr>
              <a:t>cost of the unit, we obtain the following rule for profit maximization</a:t>
            </a:r>
          </a:p>
        </p:txBody>
      </p:sp>
      <mc:AlternateContent xmlns:mc="http://schemas.openxmlformats.org/markup-compatibility/2006" xmlns:a14="http://schemas.microsoft.com/office/drawing/2010/main">
        <mc:Choice Requires="a14">
          <p:sp>
            <p:nvSpPr>
              <p:cNvPr id="4" name="TextBox 3"/>
              <p:cNvSpPr txBox="1"/>
              <p:nvPr/>
            </p:nvSpPr>
            <p:spPr>
              <a:xfrm>
                <a:off x="2667359" y="5334000"/>
                <a:ext cx="3559116"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sty m:val="p"/>
                            </m:rPr>
                            <a:rPr lang="en-US" b="0" i="0" smtClean="0">
                              <a:latin typeface="Cambria Math"/>
                            </a:rPr>
                            <m:t>NMR</m:t>
                          </m:r>
                        </m:e>
                        <m:sub>
                          <m:r>
                            <a:rPr lang="en-US" b="0" i="1" smtClean="0">
                              <a:latin typeface="Cambria Math"/>
                            </a:rPr>
                            <m:t>1</m:t>
                          </m:r>
                        </m:sub>
                      </m:sSub>
                      <m:r>
                        <a:rPr lang="en-US" b="0" i="1" smtClean="0">
                          <a:latin typeface="Cambria Math"/>
                        </a:rPr>
                        <m:t>=</m:t>
                      </m:r>
                      <m:d>
                        <m:dPr>
                          <m:ctrlPr>
                            <a:rPr lang="en-US" b="0" i="1" smtClean="0">
                              <a:latin typeface="Cambria Math"/>
                            </a:rPr>
                          </m:ctrlPr>
                        </m:dPr>
                        <m:e>
                          <m:r>
                            <m:rPr>
                              <m:sty m:val="p"/>
                            </m:rPr>
                            <a:rPr lang="en-US" b="0" i="0" smtClean="0">
                              <a:latin typeface="Cambria Math"/>
                            </a:rPr>
                            <m:t>MR</m:t>
                          </m:r>
                          <m:r>
                            <a:rPr lang="en-US" b="0" i="1" smtClean="0">
                              <a:latin typeface="Cambria Math"/>
                            </a:rPr>
                            <m:t>−</m:t>
                          </m:r>
                          <m:sSub>
                            <m:sSubPr>
                              <m:ctrlPr>
                                <a:rPr lang="en-US" b="0" i="1" smtClean="0">
                                  <a:latin typeface="Cambria Math"/>
                                </a:rPr>
                              </m:ctrlPr>
                            </m:sSubPr>
                            <m:e>
                              <m:r>
                                <m:rPr>
                                  <m:sty m:val="p"/>
                                </m:rPr>
                                <a:rPr lang="en-US" b="0" i="0" smtClean="0">
                                  <a:latin typeface="Cambria Math"/>
                                </a:rPr>
                                <m:t>MC</m:t>
                              </m:r>
                            </m:e>
                            <m:sub>
                              <m:r>
                                <a:rPr lang="en-US" b="0" i="1" smtClean="0">
                                  <a:latin typeface="Cambria Math"/>
                                </a:rPr>
                                <m:t>𝑑</m:t>
                              </m:r>
                            </m:sub>
                          </m:sSub>
                        </m:e>
                      </m:d>
                      <m:sSub>
                        <m:sSubPr>
                          <m:ctrlPr>
                            <a:rPr lang="en-US" b="0" i="1" smtClean="0">
                              <a:latin typeface="Cambria Math"/>
                            </a:rPr>
                          </m:ctrlPr>
                        </m:sSubPr>
                        <m:e>
                          <m:r>
                            <m:rPr>
                              <m:sty m:val="p"/>
                            </m:rPr>
                            <a:rPr lang="en-US" b="0" i="0" smtClean="0">
                              <a:latin typeface="Cambria Math"/>
                            </a:rPr>
                            <m:t>MP</m:t>
                          </m:r>
                        </m:e>
                        <m:sub>
                          <m:r>
                            <a:rPr lang="en-US" b="0" i="1" smtClean="0">
                              <a:latin typeface="Cambria Math"/>
                            </a:rPr>
                            <m:t>1</m:t>
                          </m:r>
                        </m:sub>
                      </m:sSub>
                      <m:r>
                        <a:rPr lang="en-US" b="0" i="1" smtClean="0">
                          <a:latin typeface="Cambria Math"/>
                        </a:rPr>
                        <m:t>=</m:t>
                      </m:r>
                      <m:sSub>
                        <m:sSubPr>
                          <m:ctrlPr>
                            <a:rPr lang="en-US" b="0" i="1" smtClean="0">
                              <a:latin typeface="Cambria Math"/>
                            </a:rPr>
                          </m:ctrlPr>
                        </m:sSubPr>
                        <m:e>
                          <m:r>
                            <m:rPr>
                              <m:sty m:val="p"/>
                            </m:rPr>
                            <a:rPr lang="en-US" b="0" i="0" smtClean="0">
                              <a:latin typeface="Cambria Math"/>
                            </a:rPr>
                            <m:t>MC</m:t>
                          </m:r>
                        </m:e>
                        <m:sub>
                          <m:r>
                            <a:rPr lang="en-US" b="0" i="1" smtClean="0">
                              <a:latin typeface="Cambria Math"/>
                            </a:rPr>
                            <m:t>1</m:t>
                          </m:r>
                        </m:sub>
                      </m:sSub>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2667359" y="5334000"/>
                <a:ext cx="3559116" cy="369332"/>
              </a:xfrm>
              <a:prstGeom prst="rect">
                <a:avLst/>
              </a:prstGeom>
              <a:blipFill rotWithShape="1">
                <a:blip r:embed="rId5"/>
                <a:stretch>
                  <a:fillRect/>
                </a:stretch>
              </a:blipFill>
            </p:spPr>
            <p:txBody>
              <a:bodyPr/>
              <a:lstStyle/>
              <a:p>
                <a:r>
                  <a:rPr lang="en-US">
                    <a:noFill/>
                  </a:rPr>
                  <a:t> </a:t>
                </a:r>
              </a:p>
            </p:txBody>
          </p:sp>
        </mc:Fallback>
      </mc:AlternateContent>
      <p:sp>
        <p:nvSpPr>
          <p:cNvPr id="5" name="Rectangle 4"/>
          <p:cNvSpPr/>
          <p:nvPr/>
        </p:nvSpPr>
        <p:spPr>
          <a:xfrm>
            <a:off x="468922" y="5791200"/>
            <a:ext cx="8217877" cy="369332"/>
          </a:xfrm>
          <a:prstGeom prst="rect">
            <a:avLst/>
          </a:prstGeom>
        </p:spPr>
        <p:txBody>
          <a:bodyPr wrap="square">
            <a:spAutoFit/>
          </a:bodyPr>
          <a:lstStyle/>
          <a:p>
            <a:pPr>
              <a:buNone/>
            </a:pPr>
            <a:r>
              <a:rPr lang="en-US" dirty="0">
                <a:latin typeface="+mn-lt"/>
              </a:rPr>
              <a:t>Going through the same steps for the second intermediate input gives</a:t>
            </a:r>
          </a:p>
        </p:txBody>
      </p:sp>
      <mc:AlternateContent xmlns:mc="http://schemas.openxmlformats.org/markup-compatibility/2006" xmlns:a14="http://schemas.microsoft.com/office/drawing/2010/main">
        <mc:Choice Requires="a14">
          <p:sp>
            <p:nvSpPr>
              <p:cNvPr id="11" name="TextBox 10"/>
              <p:cNvSpPr txBox="1"/>
              <p:nvPr/>
            </p:nvSpPr>
            <p:spPr>
              <a:xfrm>
                <a:off x="2590800" y="6190102"/>
                <a:ext cx="3635675"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sty m:val="p"/>
                            </m:rPr>
                            <a:rPr lang="en-US" b="0" i="0" smtClean="0">
                              <a:latin typeface="Cambria Math"/>
                            </a:rPr>
                            <m:t>NMR</m:t>
                          </m:r>
                        </m:e>
                        <m:sub>
                          <m:r>
                            <a:rPr lang="en-US" b="0" i="1" smtClean="0">
                              <a:latin typeface="Cambria Math"/>
                            </a:rPr>
                            <m:t>2</m:t>
                          </m:r>
                        </m:sub>
                      </m:sSub>
                      <m:r>
                        <a:rPr lang="en-US" b="0" i="1" smtClean="0">
                          <a:latin typeface="Cambria Math"/>
                        </a:rPr>
                        <m:t>=</m:t>
                      </m:r>
                      <m:d>
                        <m:dPr>
                          <m:ctrlPr>
                            <a:rPr lang="en-US" b="0" i="1" smtClean="0">
                              <a:latin typeface="Cambria Math"/>
                            </a:rPr>
                          </m:ctrlPr>
                        </m:dPr>
                        <m:e>
                          <m:r>
                            <m:rPr>
                              <m:sty m:val="p"/>
                            </m:rPr>
                            <a:rPr lang="en-US" b="0" i="0" smtClean="0">
                              <a:latin typeface="Cambria Math"/>
                            </a:rPr>
                            <m:t>MR</m:t>
                          </m:r>
                          <m:r>
                            <a:rPr lang="en-US" b="0" i="1" smtClean="0">
                              <a:latin typeface="Cambria Math"/>
                            </a:rPr>
                            <m:t>−</m:t>
                          </m:r>
                          <m:sSub>
                            <m:sSubPr>
                              <m:ctrlPr>
                                <a:rPr lang="en-US" b="0" i="1" smtClean="0">
                                  <a:latin typeface="Cambria Math"/>
                                </a:rPr>
                              </m:ctrlPr>
                            </m:sSubPr>
                            <m:e>
                              <m:r>
                                <m:rPr>
                                  <m:sty m:val="p"/>
                                </m:rPr>
                                <a:rPr lang="en-US" b="0" i="0" smtClean="0">
                                  <a:latin typeface="Cambria Math"/>
                                </a:rPr>
                                <m:t>MC</m:t>
                              </m:r>
                            </m:e>
                            <m:sub>
                              <m:r>
                                <a:rPr lang="en-US" b="0" i="1" smtClean="0">
                                  <a:latin typeface="Cambria Math"/>
                                </a:rPr>
                                <m:t>𝑑</m:t>
                              </m:r>
                            </m:sub>
                          </m:sSub>
                        </m:e>
                      </m:d>
                      <m:sSub>
                        <m:sSubPr>
                          <m:ctrlPr>
                            <a:rPr lang="en-US" b="0" i="1" smtClean="0">
                              <a:latin typeface="Cambria Math"/>
                            </a:rPr>
                          </m:ctrlPr>
                        </m:sSubPr>
                        <m:e>
                          <m:r>
                            <m:rPr>
                              <m:sty m:val="p"/>
                            </m:rPr>
                            <a:rPr lang="en-US" b="0" i="0" smtClean="0">
                              <a:latin typeface="Cambria Math"/>
                            </a:rPr>
                            <m:t>MP</m:t>
                          </m:r>
                        </m:e>
                        <m:sub>
                          <m:r>
                            <a:rPr lang="en-US" b="0" i="1" smtClean="0">
                              <a:latin typeface="Cambria Math"/>
                            </a:rPr>
                            <m:t>2</m:t>
                          </m:r>
                        </m:sub>
                      </m:sSub>
                      <m:r>
                        <a:rPr lang="en-US" b="0" i="1" smtClean="0">
                          <a:latin typeface="Cambria Math"/>
                        </a:rPr>
                        <m:t>=</m:t>
                      </m:r>
                      <m:sSub>
                        <m:sSubPr>
                          <m:ctrlPr>
                            <a:rPr lang="en-US" b="0" i="1" smtClean="0">
                              <a:latin typeface="Cambria Math"/>
                            </a:rPr>
                          </m:ctrlPr>
                        </m:sSubPr>
                        <m:e>
                          <m:r>
                            <m:rPr>
                              <m:sty m:val="p"/>
                            </m:rPr>
                            <a:rPr lang="en-US" b="0" i="0" smtClean="0">
                              <a:latin typeface="Cambria Math"/>
                            </a:rPr>
                            <m:t>MC</m:t>
                          </m:r>
                        </m:e>
                        <m:sub>
                          <m:r>
                            <a:rPr lang="en-US" b="0" i="1" smtClean="0">
                              <a:latin typeface="Cambria Math"/>
                            </a:rPr>
                            <m:t>2</m:t>
                          </m:r>
                        </m:sub>
                      </m:sSub>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2590800" y="6190102"/>
                <a:ext cx="3635675" cy="369332"/>
              </a:xfrm>
              <a:prstGeom prst="rect">
                <a:avLst/>
              </a:prstGeom>
              <a:blipFill rotWithShape="1">
                <a:blip r:embed="rId6"/>
                <a:stretch>
                  <a:fillRect/>
                </a:stretch>
              </a:blipFill>
            </p:spPr>
            <p:txBody>
              <a:bodyPr/>
              <a:lstStyle/>
              <a:p>
                <a:r>
                  <a:rPr lang="en-US">
                    <a:noFill/>
                  </a:rPr>
                  <a:t> </a:t>
                </a:r>
              </a:p>
            </p:txBody>
          </p:sp>
        </mc:Fallback>
      </mc:AlternateContent>
      <p:sp>
        <p:nvSpPr>
          <p:cNvPr id="13" name="Rectangle 12"/>
          <p:cNvSpPr/>
          <p:nvPr/>
        </p:nvSpPr>
        <p:spPr>
          <a:xfrm>
            <a:off x="7162800" y="537570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A11.16)</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14" name="Rectangle 13"/>
          <p:cNvSpPr/>
          <p:nvPr/>
        </p:nvSpPr>
        <p:spPr>
          <a:xfrm>
            <a:off x="7162800" y="621390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A11.17)</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Tree>
    <p:extLst>
      <p:ext uri="{BB962C8B-B14F-4D97-AF65-F5344CB8AC3E}">
        <p14:creationId xmlns:p14="http://schemas.microsoft.com/office/powerpoint/2010/main" val="5870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wipe(left)">
                                      <p:cBhvr>
                                        <p:cTn id="7" dur="500"/>
                                        <p:tgtEl>
                                          <p:spTgt spid="37">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7">
                                            <p:txEl>
                                              <p:pRg st="2" end="2"/>
                                            </p:txEl>
                                          </p:spTgt>
                                        </p:tgtEl>
                                        <p:attrNameLst>
                                          <p:attrName>style.visibility</p:attrName>
                                        </p:attrNameLst>
                                      </p:cBhvr>
                                      <p:to>
                                        <p:strVal val="visible"/>
                                      </p:to>
                                    </p:set>
                                    <p:animEffect transition="in" filter="wipe(left)">
                                      <p:cBhvr>
                                        <p:cTn id="11" dur="500"/>
                                        <p:tgtEl>
                                          <p:spTgt spid="37">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37">
                                            <p:txEl>
                                              <p:pRg st="4" end="4"/>
                                            </p:txEl>
                                          </p:spTgt>
                                        </p:tgtEl>
                                        <p:attrNameLst>
                                          <p:attrName>style.visibility</p:attrName>
                                        </p:attrNameLst>
                                      </p:cBhvr>
                                      <p:to>
                                        <p:strVal val="visible"/>
                                      </p:to>
                                    </p:set>
                                    <p:animEffect transition="in" filter="wipe(left)">
                                      <p:cBhvr>
                                        <p:cTn id="16" dur="500"/>
                                        <p:tgtEl>
                                          <p:spTgt spid="3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37">
                                            <p:txEl>
                                              <p:pRg st="6" end="6"/>
                                            </p:txEl>
                                          </p:spTgt>
                                        </p:tgtEl>
                                        <p:attrNameLst>
                                          <p:attrName>style.visibility</p:attrName>
                                        </p:attrNameLst>
                                      </p:cBhvr>
                                      <p:to>
                                        <p:strVal val="visible"/>
                                      </p:to>
                                    </p:set>
                                    <p:animEffect transition="in" filter="wipe(left)">
                                      <p:cBhvr>
                                        <p:cTn id="21" dur="500"/>
                                        <p:tgtEl>
                                          <p:spTgt spid="3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37">
                                            <p:txEl>
                                              <p:pRg st="8" end="8"/>
                                            </p:txEl>
                                          </p:spTgt>
                                        </p:tgtEl>
                                        <p:attrNameLst>
                                          <p:attrName>style.visibility</p:attrName>
                                        </p:attrNameLst>
                                      </p:cBhvr>
                                      <p:to>
                                        <p:strVal val="visible"/>
                                      </p:to>
                                    </p:set>
                                    <p:animEffect transition="in" filter="wipe(left)">
                                      <p:cBhvr>
                                        <p:cTn id="26" dur="500"/>
                                        <p:tgtEl>
                                          <p:spTgt spid="37">
                                            <p:txEl>
                                              <p:pRg st="8" end="8"/>
                                            </p:txEl>
                                          </p:spTgt>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par>
                          <p:cTn id="31" fill="hold">
                            <p:stCondLst>
                              <p:cond delay="1000"/>
                            </p:stCondLst>
                            <p:childTnLst>
                              <p:par>
                                <p:cTn id="32" presetID="22" presetClass="entr" presetSubtype="8"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left)">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childTnLst>
                          </p:cTn>
                        </p:par>
                        <p:par>
                          <p:cTn id="40" fill="hold">
                            <p:stCondLst>
                              <p:cond delay="500"/>
                            </p:stCondLst>
                            <p:childTnLst>
                              <p:par>
                                <p:cTn id="41" presetID="22" presetClass="entr" presetSubtype="8"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left)">
                                      <p:cBhvr>
                                        <p:cTn id="43" dur="500"/>
                                        <p:tgtEl>
                                          <p:spTgt spid="4"/>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wipe(left)">
                                      <p:cBhvr>
                                        <p:cTn id="52" dur="500"/>
                                        <p:tgtEl>
                                          <p:spTgt spid="5"/>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500"/>
                                        <p:tgtEl>
                                          <p:spTgt spid="11"/>
                                        </p:tgtEl>
                                      </p:cBhvr>
                                    </p:animEffect>
                                  </p:childTnLst>
                                </p:cTn>
                              </p:par>
                            </p:childTnLst>
                          </p:cTn>
                        </p:par>
                        <p:par>
                          <p:cTn id="57" fill="hold">
                            <p:stCondLst>
                              <p:cond delay="1000"/>
                            </p:stCondLst>
                            <p:childTnLst>
                              <p:par>
                                <p:cTn id="58" presetID="22" presetClass="entr" presetSubtype="8"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left)">
                                      <p:cBhvr>
                                        <p:cTn id="6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3" grpId="0"/>
      <p:bldP spid="4" grpId="0"/>
      <p:bldP spid="5" grpId="0"/>
      <p:bldP spid="11" grpId="0"/>
      <p:bldP spid="13" grpId="0"/>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7" name="Rectangle 4"/>
          <p:cNvSpPr>
            <a:spLocks noChangeArrowheads="1"/>
          </p:cNvSpPr>
          <p:nvPr/>
        </p:nvSpPr>
        <p:spPr bwMode="auto">
          <a:xfrm>
            <a:off x="457200" y="691661"/>
            <a:ext cx="8229600" cy="1213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None/>
            </a:pPr>
            <a:r>
              <a:rPr lang="en-US" dirty="0">
                <a:latin typeface="+mn-lt"/>
              </a:rPr>
              <a:t>I</a:t>
            </a:r>
            <a:r>
              <a:rPr lang="en-US" dirty="0" smtClean="0">
                <a:latin typeface="+mn-lt"/>
              </a:rPr>
              <a:t>f </a:t>
            </a:r>
            <a:r>
              <a:rPr lang="en-US" dirty="0">
                <a:latin typeface="+mn-lt"/>
              </a:rPr>
              <a:t>each of </a:t>
            </a:r>
            <a:r>
              <a:rPr lang="en-US" dirty="0" smtClean="0">
                <a:latin typeface="+mn-lt"/>
              </a:rPr>
              <a:t>the three </a:t>
            </a:r>
            <a:r>
              <a:rPr lang="en-US" dirty="0">
                <a:latin typeface="+mn-lt"/>
              </a:rPr>
              <a:t>divisions uses these transfer prices to maximize </a:t>
            </a:r>
            <a:r>
              <a:rPr lang="en-US" dirty="0" smtClean="0">
                <a:latin typeface="+mn-lt"/>
              </a:rPr>
              <a:t>its</a:t>
            </a:r>
            <a:br>
              <a:rPr lang="en-US" dirty="0" smtClean="0">
                <a:latin typeface="+mn-lt"/>
              </a:rPr>
            </a:br>
            <a:r>
              <a:rPr lang="en-US" dirty="0" smtClean="0">
                <a:latin typeface="+mn-lt"/>
              </a:rPr>
              <a:t>own </a:t>
            </a:r>
            <a:r>
              <a:rPr lang="en-US" dirty="0">
                <a:latin typeface="+mn-lt"/>
              </a:rPr>
              <a:t>divisional </a:t>
            </a:r>
            <a:r>
              <a:rPr lang="en-US" dirty="0" smtClean="0">
                <a:latin typeface="+mn-lt"/>
              </a:rPr>
              <a:t>profit, the </a:t>
            </a:r>
            <a:r>
              <a:rPr lang="en-US" dirty="0">
                <a:latin typeface="+mn-lt"/>
              </a:rPr>
              <a:t>profit of the overall firm should be maximized</a:t>
            </a:r>
            <a:r>
              <a:rPr lang="en-US" dirty="0" smtClean="0">
                <a:latin typeface="+mn-lt"/>
              </a:rPr>
              <a:t>.</a:t>
            </a:r>
            <a:br>
              <a:rPr lang="en-US" dirty="0" smtClean="0">
                <a:latin typeface="+mn-lt"/>
              </a:rPr>
            </a:br>
            <a:r>
              <a:rPr lang="en-US" dirty="0" smtClean="0">
                <a:latin typeface="+mn-lt"/>
              </a:rPr>
              <a:t>The </a:t>
            </a:r>
            <a:r>
              <a:rPr lang="en-US" dirty="0">
                <a:latin typeface="+mn-lt"/>
              </a:rPr>
              <a:t>two upstream </a:t>
            </a:r>
            <a:r>
              <a:rPr lang="en-US" dirty="0" smtClean="0">
                <a:latin typeface="+mn-lt"/>
              </a:rPr>
              <a:t>divisions will </a:t>
            </a:r>
            <a:r>
              <a:rPr lang="en-US" dirty="0">
                <a:latin typeface="+mn-lt"/>
              </a:rPr>
              <a:t>maximize their divisional profits, </a:t>
            </a:r>
            <a:r>
              <a:rPr lang="el-GR" i="1" dirty="0" smtClean="0">
                <a:latin typeface="+mn-lt"/>
              </a:rPr>
              <a:t>π</a:t>
            </a:r>
            <a:r>
              <a:rPr lang="en-US" baseline="-25000" dirty="0" smtClean="0">
                <a:latin typeface="+mn-lt"/>
              </a:rPr>
              <a:t>1</a:t>
            </a:r>
            <a:r>
              <a:rPr lang="en-US" dirty="0" smtClean="0">
                <a:latin typeface="+mn-lt"/>
              </a:rPr>
              <a:t> </a:t>
            </a:r>
            <a:r>
              <a:rPr lang="en-US" dirty="0">
                <a:latin typeface="+mn-lt"/>
              </a:rPr>
              <a:t>and </a:t>
            </a:r>
            <a:r>
              <a:rPr lang="el-GR" i="1" dirty="0" smtClean="0">
                <a:latin typeface="+mn-lt"/>
              </a:rPr>
              <a:t>π</a:t>
            </a:r>
            <a:r>
              <a:rPr lang="en-US" baseline="-25000" dirty="0" smtClean="0">
                <a:latin typeface="+mn-lt"/>
              </a:rPr>
              <a:t>2</a:t>
            </a:r>
            <a:r>
              <a:rPr lang="en-US" dirty="0">
                <a:latin typeface="+mn-lt"/>
              </a:rPr>
              <a:t>, which are given by</a:t>
            </a:r>
          </a:p>
        </p:txBody>
      </p:sp>
      <mc:AlternateContent xmlns:mc="http://schemas.openxmlformats.org/markup-compatibility/2006" xmlns:a14="http://schemas.microsoft.com/office/drawing/2010/main">
        <mc:Choice Requires="a14">
          <p:sp>
            <p:nvSpPr>
              <p:cNvPr id="2" name="TextBox 1"/>
              <p:cNvSpPr txBox="1"/>
              <p:nvPr/>
            </p:nvSpPr>
            <p:spPr>
              <a:xfrm>
                <a:off x="3433098" y="1889688"/>
                <a:ext cx="2277803"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ea typeface="Cambria Math"/>
                            </a:rPr>
                          </m:ctrlPr>
                        </m:sSubPr>
                        <m:e>
                          <m:r>
                            <a:rPr lang="en-US" b="0" i="1" smtClean="0">
                              <a:latin typeface="Cambria Math"/>
                              <a:ea typeface="Cambria Math"/>
                            </a:rPr>
                            <m:t>𝜋</m:t>
                          </m:r>
                        </m:e>
                        <m:sub>
                          <m:r>
                            <a:rPr lang="en-US" b="0" i="1" smtClean="0">
                              <a:latin typeface="Cambria Math"/>
                              <a:ea typeface="Cambria Math"/>
                            </a:rPr>
                            <m:t>1</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1</m:t>
                          </m:r>
                        </m:sub>
                      </m:sSub>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1</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e>
                      </m: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3433098" y="1889688"/>
                <a:ext cx="2277803" cy="369332"/>
              </a:xfrm>
              <a:prstGeom prst="rect">
                <a:avLst/>
              </a:prstGeom>
              <a:blipFill rotWithShape="1">
                <a:blip r:embed="rId4"/>
                <a:stretch>
                  <a:fillRect b="-8197"/>
                </a:stretch>
              </a:blipFill>
            </p:spPr>
            <p:txBody>
              <a:bodyPr/>
              <a:lstStyle/>
              <a:p>
                <a:r>
                  <a:rPr lang="en-US">
                    <a:noFill/>
                  </a:rPr>
                  <a:t> </a:t>
                </a:r>
              </a:p>
            </p:txBody>
          </p:sp>
        </mc:Fallback>
      </mc:AlternateContent>
      <p:sp>
        <p:nvSpPr>
          <p:cNvPr id="7" name="Rectangle 6"/>
          <p:cNvSpPr/>
          <p:nvPr/>
        </p:nvSpPr>
        <p:spPr>
          <a:xfrm>
            <a:off x="7162800" y="484230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A11.18)</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p:sp>
        <p:nvSpPr>
          <p:cNvPr id="3" name="Rectangle 2"/>
          <p:cNvSpPr/>
          <p:nvPr/>
        </p:nvSpPr>
        <p:spPr>
          <a:xfrm>
            <a:off x="457200" y="2243708"/>
            <a:ext cx="8458200" cy="369332"/>
          </a:xfrm>
          <a:prstGeom prst="rect">
            <a:avLst/>
          </a:prstGeom>
        </p:spPr>
        <p:txBody>
          <a:bodyPr wrap="square">
            <a:spAutoFit/>
          </a:bodyPr>
          <a:lstStyle/>
          <a:p>
            <a:pPr>
              <a:buNone/>
            </a:pPr>
            <a:r>
              <a:rPr lang="en-US" dirty="0" smtClean="0">
                <a:latin typeface="+mn-lt"/>
              </a:rPr>
              <a:t>and</a:t>
            </a:r>
            <a:endParaRPr lang="en-US" dirty="0">
              <a:latin typeface="+mn-lt"/>
            </a:endParaRPr>
          </a:p>
        </p:txBody>
      </p:sp>
      <mc:AlternateContent xmlns:mc="http://schemas.openxmlformats.org/markup-compatibility/2006" xmlns:a14="http://schemas.microsoft.com/office/drawing/2010/main">
        <mc:Choice Requires="a14">
          <p:sp>
            <p:nvSpPr>
              <p:cNvPr id="4" name="TextBox 3"/>
              <p:cNvSpPr txBox="1"/>
              <p:nvPr/>
            </p:nvSpPr>
            <p:spPr>
              <a:xfrm>
                <a:off x="2764806" y="4844805"/>
                <a:ext cx="335546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d>
                        <m:dPr>
                          <m:ctrlPr>
                            <a:rPr lang="en-US" b="0" i="1" smtClean="0">
                              <a:latin typeface="Cambria Math"/>
                            </a:rPr>
                          </m:ctrlPr>
                        </m:dPr>
                        <m:e>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𝑑</m:t>
                              </m:r>
                            </m:sub>
                          </m:sSub>
                        </m:e>
                      </m:d>
                      <m:sSub>
                        <m:sSubPr>
                          <m:ctrlPr>
                            <a:rPr lang="en-US" b="0" i="1" smtClean="0">
                              <a:latin typeface="Cambria Math"/>
                            </a:rPr>
                          </m:ctrlPr>
                        </m:sSubPr>
                        <m:e>
                          <m:r>
                            <m:rPr>
                              <m:nor/>
                            </m:rPr>
                            <a:rPr lang="en-US" b="0" i="0" smtClean="0">
                              <a:latin typeface="Cambria Math"/>
                            </a:rPr>
                            <m:t>MP</m:t>
                          </m:r>
                        </m:e>
                        <m:sub>
                          <m:r>
                            <a:rPr lang="en-US" b="0" i="1" smtClean="0">
                              <a:latin typeface="Cambria Math"/>
                            </a:rPr>
                            <m:t>1</m:t>
                          </m:r>
                        </m:sub>
                      </m:sSub>
                      <m:r>
                        <a:rPr lang="en-US" b="0" i="1" smtClean="0">
                          <a:latin typeface="Cambria Math"/>
                        </a:rPr>
                        <m:t>=</m:t>
                      </m:r>
                      <m:sSub>
                        <m:sSubPr>
                          <m:ctrlPr>
                            <a:rPr lang="en-US" b="0" i="1" smtClean="0">
                              <a:latin typeface="Cambria Math"/>
                            </a:rPr>
                          </m:ctrlPr>
                        </m:sSubPr>
                        <m:e>
                          <m:sSub>
                            <m:sSubPr>
                              <m:ctrlPr>
                                <a:rPr lang="en-US" b="0" i="1" smtClean="0">
                                  <a:latin typeface="Cambria Math"/>
                                </a:rPr>
                              </m:ctrlPr>
                            </m:sSubPr>
                            <m:e>
                              <m:r>
                                <m:rPr>
                                  <m:nor/>
                                </m:rPr>
                                <a:rPr lang="en-US" b="0" i="0" smtClean="0">
                                  <a:latin typeface="Cambria Math"/>
                                </a:rPr>
                                <m:t>NMR</m:t>
                              </m:r>
                            </m:e>
                            <m:sub>
                              <m:r>
                                <a:rPr lang="en-US" b="0" i="1" smtClean="0">
                                  <a:latin typeface="Cambria Math"/>
                                </a:rPr>
                                <m:t>1</m:t>
                              </m:r>
                            </m:sub>
                          </m:sSub>
                          <m:r>
                            <a:rPr lang="en-US" b="0" i="1" smtClean="0">
                              <a:latin typeface="Cambria Math"/>
                            </a:rPr>
                            <m:t>=</m:t>
                          </m:r>
                          <m:r>
                            <a:rPr lang="en-US" b="0" i="1" smtClean="0">
                              <a:latin typeface="Cambria Math"/>
                            </a:rPr>
                            <m:t>𝑃</m:t>
                          </m:r>
                        </m:e>
                        <m:sub>
                          <m:r>
                            <a:rPr lang="en-US" b="0" i="1" smtClean="0">
                              <a:latin typeface="Cambria Math"/>
                            </a:rPr>
                            <m:t>1</m:t>
                          </m:r>
                        </m:sub>
                      </m:sSub>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2764806" y="4844805"/>
                <a:ext cx="3355469" cy="369332"/>
              </a:xfrm>
              <a:prstGeom prst="rect">
                <a:avLst/>
              </a:prstGeom>
              <a:blipFill rotWithShape="1">
                <a:blip r:embed="rId5"/>
                <a:stretch>
                  <a:fillRect/>
                </a:stretch>
              </a:blipFill>
            </p:spPr>
            <p:txBody>
              <a:bodyPr/>
              <a:lstStyle/>
              <a:p>
                <a:r>
                  <a:rPr lang="en-US">
                    <a:noFill/>
                  </a:rPr>
                  <a:t> </a:t>
                </a:r>
              </a:p>
            </p:txBody>
          </p:sp>
        </mc:Fallback>
      </mc:AlternateContent>
      <p:sp>
        <p:nvSpPr>
          <p:cNvPr id="5" name="Rectangle 4"/>
          <p:cNvSpPr/>
          <p:nvPr/>
        </p:nvSpPr>
        <p:spPr>
          <a:xfrm>
            <a:off x="468922" y="5198825"/>
            <a:ext cx="8217877" cy="369332"/>
          </a:xfrm>
          <a:prstGeom prst="rect">
            <a:avLst/>
          </a:prstGeom>
        </p:spPr>
        <p:txBody>
          <a:bodyPr wrap="square">
            <a:spAutoFit/>
          </a:bodyPr>
          <a:lstStyle/>
          <a:p>
            <a:pPr>
              <a:buNone/>
            </a:pPr>
            <a:r>
              <a:rPr lang="en-US" dirty="0" smtClean="0">
                <a:latin typeface="+mn-lt"/>
              </a:rPr>
              <a:t>and</a:t>
            </a:r>
            <a:endParaRPr lang="en-US" dirty="0">
              <a:latin typeface="+mn-lt"/>
            </a:endParaRPr>
          </a:p>
        </p:txBody>
      </p:sp>
      <p:sp>
        <p:nvSpPr>
          <p:cNvPr id="14" name="Rectangle 13"/>
          <p:cNvSpPr/>
          <p:nvPr/>
        </p:nvSpPr>
        <p:spPr>
          <a:xfrm>
            <a:off x="7162800" y="5528102"/>
            <a:ext cx="1066800" cy="415498"/>
          </a:xfrm>
          <a:prstGeom prst="rect">
            <a:avLst/>
          </a:prstGeom>
        </p:spPr>
        <p:txBody>
          <a:bodyPr wrap="square">
            <a:spAutoFit/>
          </a:bodyPr>
          <a:lstStyle/>
          <a:p>
            <a:pPr algn="r">
              <a:buNone/>
            </a:pPr>
            <a:r>
              <a:rPr lang="en-US" b="1" dirty="0">
                <a:latin typeface="Arial" charset="0"/>
              </a:rPr>
              <a:t>(</a:t>
            </a:r>
            <a:r>
              <a:rPr lang="en-US" b="1" dirty="0" smtClean="0">
                <a:latin typeface="Arial" charset="0"/>
              </a:rPr>
              <a:t>A11.19)</a:t>
            </a:r>
            <a:r>
              <a:rPr lang="en-US" sz="300" b="1" dirty="0">
                <a:latin typeface="Arial" charset="0"/>
              </a:rPr>
              <a:t/>
            </a:r>
            <a:br>
              <a:rPr lang="en-US" sz="300" b="1" dirty="0">
                <a:latin typeface="Arial" charset="0"/>
              </a:rPr>
            </a:br>
            <a:endParaRPr lang="en-US" sz="300" b="1" dirty="0">
              <a:latin typeface="Arial" charset="0"/>
              <a:cs typeface="Times New Roman" pitchFamily="18" charset="0"/>
            </a:endParaRPr>
          </a:p>
        </p:txBody>
      </p:sp>
      <mc:AlternateContent xmlns:mc="http://schemas.openxmlformats.org/markup-compatibility/2006" xmlns:a14="http://schemas.microsoft.com/office/drawing/2010/main">
        <mc:Choice Requires="a14">
          <p:sp>
            <p:nvSpPr>
              <p:cNvPr id="15" name="TextBox 14"/>
              <p:cNvSpPr txBox="1"/>
              <p:nvPr/>
            </p:nvSpPr>
            <p:spPr>
              <a:xfrm>
                <a:off x="3433098" y="2514600"/>
                <a:ext cx="2222532"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b="0" i="1" smtClean="0">
                              <a:latin typeface="Cambria Math"/>
                              <a:ea typeface="Cambria Math"/>
                            </a:rPr>
                          </m:ctrlPr>
                        </m:sSubPr>
                        <m:e>
                          <m:r>
                            <a:rPr lang="en-US" b="0" i="1" smtClean="0">
                              <a:latin typeface="Cambria Math"/>
                              <a:ea typeface="Cambria Math"/>
                            </a:rPr>
                            <m:t>𝜋</m:t>
                          </m:r>
                        </m:e>
                        <m:sub>
                          <m:r>
                            <a:rPr lang="en-US" b="0" i="1" smtClean="0">
                              <a:latin typeface="Cambria Math"/>
                              <a:ea typeface="Cambria Math"/>
                            </a:rPr>
                            <m:t>2</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2</m:t>
                          </m:r>
                        </m:sub>
                      </m:sSub>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2</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e>
                      </m:d>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433098" y="2514600"/>
                <a:ext cx="2222532" cy="369332"/>
              </a:xfrm>
              <a:prstGeom prst="rect">
                <a:avLst/>
              </a:prstGeom>
              <a:blipFill rotWithShape="1">
                <a:blip r:embed="rId6"/>
                <a:stretch>
                  <a:fillRect b="-8333"/>
                </a:stretch>
              </a:blipFill>
            </p:spPr>
            <p:txBody>
              <a:bodyPr/>
              <a:lstStyle/>
              <a:p>
                <a:r>
                  <a:rPr lang="en-US">
                    <a:noFill/>
                  </a:rPr>
                  <a:t> </a:t>
                </a:r>
              </a:p>
            </p:txBody>
          </p:sp>
        </mc:Fallback>
      </mc:AlternateContent>
      <p:sp>
        <p:nvSpPr>
          <p:cNvPr id="6" name="Rectangle 5"/>
          <p:cNvSpPr/>
          <p:nvPr/>
        </p:nvSpPr>
        <p:spPr>
          <a:xfrm>
            <a:off x="457200" y="2951748"/>
            <a:ext cx="8229600" cy="923330"/>
          </a:xfrm>
          <a:prstGeom prst="rect">
            <a:avLst/>
          </a:prstGeom>
        </p:spPr>
        <p:txBody>
          <a:bodyPr wrap="square">
            <a:spAutoFit/>
          </a:bodyPr>
          <a:lstStyle/>
          <a:p>
            <a:pPr>
              <a:buNone/>
            </a:pPr>
            <a:r>
              <a:rPr lang="en-US" dirty="0">
                <a:latin typeface="+mn-lt"/>
              </a:rPr>
              <a:t>Because the upstream divisions take </a:t>
            </a:r>
            <a:r>
              <a:rPr lang="en-US" i="1" dirty="0">
                <a:latin typeface="+mn-lt"/>
              </a:rPr>
              <a:t>P</a:t>
            </a:r>
            <a:r>
              <a:rPr lang="en-US" baseline="-25000" dirty="0">
                <a:latin typeface="+mn-lt"/>
              </a:rPr>
              <a:t>1</a:t>
            </a:r>
            <a:r>
              <a:rPr lang="en-US" dirty="0">
                <a:latin typeface="+mn-lt"/>
              </a:rPr>
              <a:t> and </a:t>
            </a:r>
            <a:r>
              <a:rPr lang="en-US" i="1" dirty="0">
                <a:latin typeface="+mn-lt"/>
              </a:rPr>
              <a:t>P</a:t>
            </a:r>
            <a:r>
              <a:rPr lang="en-US" baseline="-25000" dirty="0">
                <a:latin typeface="+mn-lt"/>
              </a:rPr>
              <a:t>2</a:t>
            </a:r>
            <a:r>
              <a:rPr lang="en-US" dirty="0">
                <a:latin typeface="+mn-lt"/>
              </a:rPr>
              <a:t> as given, they will choose </a:t>
            </a:r>
            <a:r>
              <a:rPr lang="en-US" i="1" dirty="0">
                <a:latin typeface="+mn-lt"/>
              </a:rPr>
              <a:t>Q</a:t>
            </a:r>
            <a:r>
              <a:rPr lang="en-US" baseline="-25000" dirty="0">
                <a:latin typeface="+mn-lt"/>
              </a:rPr>
              <a:t>1</a:t>
            </a:r>
            <a:r>
              <a:rPr lang="en-US" dirty="0">
                <a:latin typeface="+mn-lt"/>
              </a:rPr>
              <a:t> and </a:t>
            </a:r>
            <a:r>
              <a:rPr lang="en-US" i="1" dirty="0" smtClean="0">
                <a:latin typeface="+mn-lt"/>
              </a:rPr>
              <a:t>Q</a:t>
            </a:r>
            <a:r>
              <a:rPr lang="en-US" baseline="-25000" dirty="0" smtClean="0">
                <a:latin typeface="+mn-lt"/>
              </a:rPr>
              <a:t>2 </a:t>
            </a:r>
            <a:r>
              <a:rPr lang="en-US" dirty="0" smtClean="0">
                <a:latin typeface="+mn-lt"/>
              </a:rPr>
              <a:t>so </a:t>
            </a:r>
            <a:r>
              <a:rPr lang="en-US" dirty="0">
                <a:latin typeface="+mn-lt"/>
              </a:rPr>
              <a:t>that </a:t>
            </a:r>
            <a:r>
              <a:rPr lang="en-US" i="1" dirty="0" smtClean="0">
                <a:latin typeface="+mn-lt"/>
              </a:rPr>
              <a:t>P</a:t>
            </a:r>
            <a:r>
              <a:rPr lang="en-US" baseline="-25000" dirty="0" smtClean="0">
                <a:latin typeface="+mn-lt"/>
              </a:rPr>
              <a:t>1</a:t>
            </a:r>
            <a:r>
              <a:rPr lang="en-US" dirty="0" smtClean="0">
                <a:latin typeface="+mn-lt"/>
              </a:rPr>
              <a:t> = MC</a:t>
            </a:r>
            <a:r>
              <a:rPr lang="en-US" baseline="-25000" dirty="0" smtClean="0">
                <a:latin typeface="+mn-lt"/>
              </a:rPr>
              <a:t>1</a:t>
            </a:r>
            <a:r>
              <a:rPr lang="en-US" dirty="0" smtClean="0">
                <a:latin typeface="+mn-lt"/>
              </a:rPr>
              <a:t> </a:t>
            </a:r>
            <a:r>
              <a:rPr lang="en-US" dirty="0">
                <a:latin typeface="+mn-lt"/>
              </a:rPr>
              <a:t>and </a:t>
            </a:r>
            <a:r>
              <a:rPr lang="en-US" i="1" dirty="0" smtClean="0">
                <a:latin typeface="+mn-lt"/>
              </a:rPr>
              <a:t>P</a:t>
            </a:r>
            <a:r>
              <a:rPr lang="en-US" baseline="-25000" dirty="0" smtClean="0">
                <a:latin typeface="+mn-lt"/>
              </a:rPr>
              <a:t>2 </a:t>
            </a:r>
            <a:r>
              <a:rPr lang="en-US" dirty="0" smtClean="0">
                <a:latin typeface="+mn-lt"/>
              </a:rPr>
              <a:t>= MC</a:t>
            </a:r>
            <a:r>
              <a:rPr lang="en-US" baseline="-25000" dirty="0" smtClean="0">
                <a:latin typeface="+mn-lt"/>
              </a:rPr>
              <a:t>2</a:t>
            </a:r>
            <a:r>
              <a:rPr lang="en-US" dirty="0">
                <a:latin typeface="+mn-lt"/>
              </a:rPr>
              <a:t>. Similarly, the downstream division will maximize</a:t>
            </a:r>
          </a:p>
        </p:txBody>
      </p:sp>
      <mc:AlternateContent xmlns:mc="http://schemas.openxmlformats.org/markup-compatibility/2006" xmlns:a14="http://schemas.microsoft.com/office/drawing/2010/main">
        <mc:Choice Requires="a14">
          <p:sp>
            <p:nvSpPr>
              <p:cNvPr id="16" name="TextBox 15"/>
              <p:cNvSpPr txBox="1"/>
              <p:nvPr/>
            </p:nvSpPr>
            <p:spPr>
              <a:xfrm>
                <a:off x="2350815" y="3810000"/>
                <a:ext cx="444237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ea typeface="Cambria Math"/>
                        </a:rPr>
                        <m:t>𝜋</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r>
                        <a:rPr lang="en-US" b="0" i="1" smtClean="0">
                          <a:latin typeface="Cambria Math"/>
                          <a:ea typeface="Cambria Math"/>
                        </a:rPr>
                        <m:t>𝑅</m:t>
                      </m:r>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𝐶</m:t>
                          </m:r>
                        </m:e>
                        <m:sub>
                          <m:r>
                            <a:rPr lang="en-US" b="0" i="1" smtClean="0">
                              <a:latin typeface="Cambria Math"/>
                              <a:ea typeface="Cambria Math"/>
                            </a:rPr>
                            <m:t>𝑑</m:t>
                          </m:r>
                        </m:sub>
                      </m:sSub>
                      <m:d>
                        <m:dPr>
                          <m:ctrlPr>
                            <a:rPr lang="en-US" b="0" i="1" smtClean="0">
                              <a:latin typeface="Cambria Math"/>
                              <a:ea typeface="Cambria Math"/>
                            </a:rPr>
                          </m:ctrlPr>
                        </m:dPr>
                        <m:e>
                          <m:r>
                            <a:rPr lang="en-US" b="0" i="1" smtClean="0">
                              <a:latin typeface="Cambria Math"/>
                              <a:ea typeface="Cambria Math"/>
                            </a:rPr>
                            <m:t>𝑄</m:t>
                          </m:r>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1</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1</m:t>
                              </m:r>
                            </m:sub>
                          </m:sSub>
                        </m:e>
                      </m:d>
                      <m:r>
                        <a:rPr lang="en-US" b="0" i="1" smtClean="0">
                          <a:latin typeface="Cambria Math"/>
                          <a:ea typeface="Cambria Math"/>
                        </a:rPr>
                        <m:t>−</m:t>
                      </m:r>
                      <m:sSub>
                        <m:sSubPr>
                          <m:ctrlPr>
                            <a:rPr lang="en-US" b="0" i="1" smtClean="0">
                              <a:latin typeface="Cambria Math"/>
                              <a:ea typeface="Cambria Math"/>
                            </a:rPr>
                          </m:ctrlPr>
                        </m:sSubPr>
                        <m:e>
                          <m:r>
                            <a:rPr lang="en-US" b="0" i="1" smtClean="0">
                              <a:latin typeface="Cambria Math"/>
                              <a:ea typeface="Cambria Math"/>
                            </a:rPr>
                            <m:t>𝑃</m:t>
                          </m:r>
                        </m:e>
                        <m:sub>
                          <m:r>
                            <a:rPr lang="en-US" b="0" i="1" smtClean="0">
                              <a:latin typeface="Cambria Math"/>
                              <a:ea typeface="Cambria Math"/>
                            </a:rPr>
                            <m:t>2</m:t>
                          </m:r>
                        </m:sub>
                      </m:sSub>
                      <m:d>
                        <m:dPr>
                          <m:ctrlPr>
                            <a:rPr lang="en-US" b="0" i="1" smtClean="0">
                              <a:latin typeface="Cambria Math"/>
                              <a:ea typeface="Cambria Math"/>
                            </a:rPr>
                          </m:ctrlPr>
                        </m:dPr>
                        <m:e>
                          <m:sSub>
                            <m:sSubPr>
                              <m:ctrlPr>
                                <a:rPr lang="en-US" b="0" i="1" smtClean="0">
                                  <a:latin typeface="Cambria Math"/>
                                  <a:ea typeface="Cambria Math"/>
                                </a:rPr>
                              </m:ctrlPr>
                            </m:sSubPr>
                            <m:e>
                              <m:r>
                                <a:rPr lang="en-US" b="0" i="1" smtClean="0">
                                  <a:latin typeface="Cambria Math"/>
                                  <a:ea typeface="Cambria Math"/>
                                </a:rPr>
                                <m:t>𝑄</m:t>
                              </m:r>
                            </m:e>
                            <m:sub>
                              <m:r>
                                <a:rPr lang="en-US" b="0" i="1" smtClean="0">
                                  <a:latin typeface="Cambria Math"/>
                                  <a:ea typeface="Cambria Math"/>
                                </a:rPr>
                                <m:t>2</m:t>
                              </m:r>
                            </m:sub>
                          </m:sSub>
                        </m:e>
                      </m:d>
                    </m:oMath>
                  </m:oMathPara>
                </a14:m>
                <a:endParaRPr lang="en-US" dirty="0"/>
              </a:p>
            </p:txBody>
          </p:sp>
        </mc:Choice>
        <mc:Fallback xmlns="">
          <p:sp>
            <p:nvSpPr>
              <p:cNvPr id="16" name="TextBox 15"/>
              <p:cNvSpPr txBox="1">
                <a:spLocks noRot="1" noChangeAspect="1" noMove="1" noResize="1" noEditPoints="1" noAdjustHandles="1" noChangeArrowheads="1" noChangeShapeType="1" noTextEdit="1"/>
              </p:cNvSpPr>
              <p:nvPr/>
            </p:nvSpPr>
            <p:spPr>
              <a:xfrm>
                <a:off x="2350815" y="3810000"/>
                <a:ext cx="4442370" cy="369332"/>
              </a:xfrm>
              <a:prstGeom prst="rect">
                <a:avLst/>
              </a:prstGeom>
              <a:blipFill rotWithShape="1">
                <a:blip r:embed="rId7"/>
                <a:stretch>
                  <a:fillRect b="-8197"/>
                </a:stretch>
              </a:blipFill>
            </p:spPr>
            <p:txBody>
              <a:bodyPr/>
              <a:lstStyle/>
              <a:p>
                <a:r>
                  <a:rPr lang="en-US">
                    <a:noFill/>
                  </a:rPr>
                  <a:t> </a:t>
                </a:r>
              </a:p>
            </p:txBody>
          </p:sp>
        </mc:Fallback>
      </mc:AlternateContent>
      <p:sp>
        <p:nvSpPr>
          <p:cNvPr id="8" name="Rectangle 7"/>
          <p:cNvSpPr/>
          <p:nvPr/>
        </p:nvSpPr>
        <p:spPr>
          <a:xfrm>
            <a:off x="439614" y="4213786"/>
            <a:ext cx="8247185" cy="646331"/>
          </a:xfrm>
          <a:prstGeom prst="rect">
            <a:avLst/>
          </a:prstGeom>
        </p:spPr>
        <p:txBody>
          <a:bodyPr wrap="square">
            <a:spAutoFit/>
          </a:bodyPr>
          <a:lstStyle/>
          <a:p>
            <a:pPr>
              <a:buNone/>
            </a:pPr>
            <a:r>
              <a:rPr lang="en-US" dirty="0">
                <a:latin typeface="+mn-lt"/>
              </a:rPr>
              <a:t>Because the downstream division also takes </a:t>
            </a:r>
            <a:r>
              <a:rPr lang="en-US" i="1" dirty="0">
                <a:latin typeface="+mn-lt"/>
              </a:rPr>
              <a:t>P</a:t>
            </a:r>
            <a:r>
              <a:rPr lang="en-US" baseline="-25000" dirty="0">
                <a:latin typeface="+mn-lt"/>
              </a:rPr>
              <a:t>1</a:t>
            </a:r>
            <a:r>
              <a:rPr lang="en-US" dirty="0">
                <a:latin typeface="+mn-lt"/>
              </a:rPr>
              <a:t> and </a:t>
            </a:r>
            <a:r>
              <a:rPr lang="en-US" i="1" dirty="0">
                <a:latin typeface="+mn-lt"/>
              </a:rPr>
              <a:t>P</a:t>
            </a:r>
            <a:r>
              <a:rPr lang="en-US" baseline="-25000" dirty="0">
                <a:latin typeface="+mn-lt"/>
              </a:rPr>
              <a:t>2</a:t>
            </a:r>
            <a:r>
              <a:rPr lang="en-US" dirty="0">
                <a:latin typeface="+mn-lt"/>
              </a:rPr>
              <a:t> as given, it will choose </a:t>
            </a:r>
            <a:r>
              <a:rPr lang="en-US" i="1" dirty="0" smtClean="0">
                <a:latin typeface="+mn-lt"/>
              </a:rPr>
              <a:t>Q</a:t>
            </a:r>
            <a:r>
              <a:rPr lang="en-US" baseline="-25000" dirty="0" smtClean="0">
                <a:latin typeface="+mn-lt"/>
              </a:rPr>
              <a:t>1</a:t>
            </a:r>
            <a:r>
              <a:rPr lang="en-US" dirty="0" smtClean="0">
                <a:latin typeface="+mn-lt"/>
              </a:rPr>
              <a:t> and </a:t>
            </a:r>
            <a:r>
              <a:rPr lang="en-US" i="1" dirty="0">
                <a:latin typeface="+mn-lt"/>
              </a:rPr>
              <a:t>Q</a:t>
            </a:r>
            <a:r>
              <a:rPr lang="en-US" baseline="-25000" dirty="0">
                <a:latin typeface="+mn-lt"/>
              </a:rPr>
              <a:t>2</a:t>
            </a:r>
            <a:r>
              <a:rPr lang="en-US" dirty="0">
                <a:latin typeface="+mn-lt"/>
              </a:rPr>
              <a:t> so that</a:t>
            </a:r>
          </a:p>
        </p:txBody>
      </p:sp>
      <mc:AlternateContent xmlns:mc="http://schemas.openxmlformats.org/markup-compatibility/2006" xmlns:a14="http://schemas.microsoft.com/office/drawing/2010/main">
        <mc:Choice Requires="a14">
          <p:sp>
            <p:nvSpPr>
              <p:cNvPr id="17" name="TextBox 16"/>
              <p:cNvSpPr txBox="1"/>
              <p:nvPr/>
            </p:nvSpPr>
            <p:spPr>
              <a:xfrm>
                <a:off x="2764805" y="5486400"/>
                <a:ext cx="331905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d>
                        <m:dPr>
                          <m:ctrlPr>
                            <a:rPr lang="en-US" b="0" i="1" smtClean="0">
                              <a:latin typeface="Cambria Math"/>
                            </a:rPr>
                          </m:ctrlPr>
                        </m:dPr>
                        <m:e>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𝑑</m:t>
                              </m:r>
                            </m:sub>
                          </m:sSub>
                        </m:e>
                      </m:d>
                      <m:sSub>
                        <m:sSubPr>
                          <m:ctrlPr>
                            <a:rPr lang="en-US" b="0" i="1" smtClean="0">
                              <a:latin typeface="Cambria Math"/>
                            </a:rPr>
                          </m:ctrlPr>
                        </m:sSubPr>
                        <m:e>
                          <m:r>
                            <m:rPr>
                              <m:nor/>
                            </m:rPr>
                            <a:rPr lang="en-US" b="0" i="0" smtClean="0">
                              <a:latin typeface="Cambria Math"/>
                            </a:rPr>
                            <m:t>MP</m:t>
                          </m:r>
                        </m:e>
                        <m:sub>
                          <m:r>
                            <a:rPr lang="en-US" b="0" i="1" smtClean="0">
                              <a:latin typeface="Cambria Math"/>
                            </a:rPr>
                            <m:t>2</m:t>
                          </m:r>
                        </m:sub>
                      </m:sSub>
                      <m:r>
                        <a:rPr lang="en-US" b="0" i="1" smtClean="0">
                          <a:latin typeface="Cambria Math"/>
                        </a:rPr>
                        <m:t>=</m:t>
                      </m:r>
                      <m:sSub>
                        <m:sSubPr>
                          <m:ctrlPr>
                            <a:rPr lang="en-US" b="0" i="1" smtClean="0">
                              <a:latin typeface="Cambria Math"/>
                            </a:rPr>
                          </m:ctrlPr>
                        </m:sSubPr>
                        <m:e>
                          <m:sSub>
                            <m:sSubPr>
                              <m:ctrlPr>
                                <a:rPr lang="en-US" b="0" i="1" smtClean="0">
                                  <a:latin typeface="Cambria Math"/>
                                </a:rPr>
                              </m:ctrlPr>
                            </m:sSubPr>
                            <m:e>
                              <m:r>
                                <m:rPr>
                                  <m:nor/>
                                </m:rPr>
                                <a:rPr lang="en-US" b="0" i="0" smtClean="0">
                                  <a:latin typeface="Cambria Math"/>
                                </a:rPr>
                                <m:t>NMR</m:t>
                              </m:r>
                            </m:e>
                            <m:sub>
                              <m:r>
                                <a:rPr lang="en-US" b="0" i="1" smtClean="0">
                                  <a:latin typeface="Cambria Math"/>
                                </a:rPr>
                                <m:t>2</m:t>
                              </m:r>
                            </m:sub>
                          </m:sSub>
                          <m:r>
                            <a:rPr lang="en-US" b="0" i="1" smtClean="0">
                              <a:latin typeface="Cambria Math"/>
                            </a:rPr>
                            <m:t>=</m:t>
                          </m:r>
                          <m:r>
                            <a:rPr lang="en-US" b="0" i="1" smtClean="0">
                              <a:latin typeface="Cambria Math"/>
                            </a:rPr>
                            <m:t>𝑃</m:t>
                          </m:r>
                        </m:e>
                        <m:sub>
                          <m:r>
                            <a:rPr lang="en-US" b="0" i="1" smtClean="0">
                              <a:latin typeface="Cambria Math"/>
                            </a:rPr>
                            <m:t>2</m:t>
                          </m:r>
                        </m:sub>
                      </m:sSub>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2764805" y="5486400"/>
                <a:ext cx="3319050" cy="369332"/>
              </a:xfrm>
              <a:prstGeom prst="rect">
                <a:avLst/>
              </a:prstGeom>
              <a:blipFill rotWithShape="1">
                <a:blip r:embed="rId8"/>
                <a:stretch>
                  <a:fillRect/>
                </a:stretch>
              </a:blipFill>
            </p:spPr>
            <p:txBody>
              <a:bodyPr/>
              <a:lstStyle/>
              <a:p>
                <a:r>
                  <a:rPr lang="en-US">
                    <a:noFill/>
                  </a:rPr>
                  <a:t> </a:t>
                </a:r>
              </a:p>
            </p:txBody>
          </p:sp>
        </mc:Fallback>
      </mc:AlternateContent>
      <p:sp>
        <p:nvSpPr>
          <p:cNvPr id="9" name="Rectangle 8"/>
          <p:cNvSpPr/>
          <p:nvPr/>
        </p:nvSpPr>
        <p:spPr>
          <a:xfrm>
            <a:off x="439614" y="5906869"/>
            <a:ext cx="8247186" cy="646331"/>
          </a:xfrm>
          <a:prstGeom prst="rect">
            <a:avLst/>
          </a:prstGeom>
        </p:spPr>
        <p:txBody>
          <a:bodyPr wrap="square">
            <a:spAutoFit/>
          </a:bodyPr>
          <a:lstStyle/>
          <a:p>
            <a:pPr>
              <a:buNone/>
            </a:pPr>
            <a:r>
              <a:rPr lang="en-US" dirty="0" smtClean="0">
                <a:latin typeface="+mn-lt"/>
              </a:rPr>
              <a:t>A </a:t>
            </a:r>
            <a:r>
              <a:rPr lang="en-US" dirty="0">
                <a:latin typeface="+mn-lt"/>
              </a:rPr>
              <a:t>simple solution </a:t>
            </a:r>
            <a:r>
              <a:rPr lang="en-US" dirty="0" smtClean="0">
                <a:latin typeface="+mn-lt"/>
              </a:rPr>
              <a:t>to the </a:t>
            </a:r>
            <a:r>
              <a:rPr lang="en-US" dirty="0">
                <a:latin typeface="+mn-lt"/>
              </a:rPr>
              <a:t>transfer pricing </a:t>
            </a:r>
            <a:r>
              <a:rPr lang="en-US" dirty="0" smtClean="0">
                <a:latin typeface="+mn-lt"/>
              </a:rPr>
              <a:t>problem is as follows: </a:t>
            </a:r>
            <a:r>
              <a:rPr lang="en-US" i="1" dirty="0">
                <a:latin typeface="+mn-lt"/>
              </a:rPr>
              <a:t>Set each transfer price equal to the marginal cost of </a:t>
            </a:r>
            <a:r>
              <a:rPr lang="en-US" i="1" dirty="0" smtClean="0">
                <a:latin typeface="+mn-lt"/>
              </a:rPr>
              <a:t>the respective </a:t>
            </a:r>
            <a:r>
              <a:rPr lang="en-US" i="1" dirty="0">
                <a:latin typeface="+mn-lt"/>
              </a:rPr>
              <a:t>upstream division.</a:t>
            </a:r>
            <a:endParaRPr lang="en-US" dirty="0">
              <a:latin typeface="+mn-lt"/>
            </a:endParaRPr>
          </a:p>
        </p:txBody>
      </p:sp>
    </p:spTree>
    <p:extLst>
      <p:ext uri="{BB962C8B-B14F-4D97-AF65-F5344CB8AC3E}">
        <p14:creationId xmlns:p14="http://schemas.microsoft.com/office/powerpoint/2010/main" val="16110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7">
                                            <p:txEl>
                                              <p:pRg st="0" end="0"/>
                                            </p:txEl>
                                          </p:spTgt>
                                        </p:tgtEl>
                                        <p:attrNameLst>
                                          <p:attrName>style.visibility</p:attrName>
                                        </p:attrNameLst>
                                      </p:cBhvr>
                                      <p:to>
                                        <p:strVal val="visible"/>
                                      </p:to>
                                    </p:set>
                                    <p:animEffect transition="in" filter="wipe(left)">
                                      <p:cBhvr>
                                        <p:cTn id="7" dur="500"/>
                                        <p:tgtEl>
                                          <p:spTgt spid="37">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500"/>
                            </p:stCondLst>
                            <p:childTnLst>
                              <p:par>
                                <p:cTn id="35" presetID="22" presetClass="entr" presetSubtype="8"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left)">
                                      <p:cBhvr>
                                        <p:cTn id="37" dur="500"/>
                                        <p:tgtEl>
                                          <p:spTgt spid="4"/>
                                        </p:tgtEl>
                                      </p:cBhvr>
                                    </p:animEffect>
                                  </p:childTnLst>
                                </p:cTn>
                              </p:par>
                            </p:childTnLst>
                          </p:cTn>
                        </p:par>
                        <p:par>
                          <p:cTn id="38" fill="hold">
                            <p:stCondLst>
                              <p:cond delay="1000"/>
                            </p:stCondLst>
                            <p:childTnLst>
                              <p:par>
                                <p:cTn id="39" presetID="22" presetClass="entr" presetSubtype="8"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left)">
                                      <p:cBhvr>
                                        <p:cTn id="46" dur="500"/>
                                        <p:tgtEl>
                                          <p:spTgt spid="5"/>
                                        </p:tgtEl>
                                      </p:cBhvr>
                                    </p:animEffect>
                                  </p:childTnLst>
                                </p:cTn>
                              </p:par>
                            </p:childTnLst>
                          </p:cTn>
                        </p:par>
                        <p:par>
                          <p:cTn id="47" fill="hold">
                            <p:stCondLst>
                              <p:cond delay="500"/>
                            </p:stCondLst>
                            <p:childTnLst>
                              <p:par>
                                <p:cTn id="48" presetID="22" presetClass="entr" presetSubtype="8"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childTnLst>
                          </p:cTn>
                        </p:par>
                        <p:par>
                          <p:cTn id="51" fill="hold">
                            <p:stCondLst>
                              <p:cond delay="1000"/>
                            </p:stCondLst>
                            <p:childTnLst>
                              <p:par>
                                <p:cTn id="52" presetID="2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3" grpId="0"/>
      <p:bldP spid="4" grpId="0"/>
      <p:bldP spid="5" grpId="0"/>
      <p:bldP spid="14" grpId="0"/>
      <p:bldP spid="15" grpId="0"/>
      <p:bldP spid="6" grpId="0"/>
      <p:bldP spid="16" grpId="0"/>
      <p:bldP spid="8" grpId="0"/>
      <p:bldP spid="17" grpId="0"/>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3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12"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6" name="Rectangle 4"/>
          <p:cNvSpPr>
            <a:spLocks noChangeArrowheads="1"/>
          </p:cNvSpPr>
          <p:nvPr/>
        </p:nvSpPr>
        <p:spPr bwMode="auto">
          <a:xfrm>
            <a:off x="457200" y="1030129"/>
            <a:ext cx="3352800" cy="315515"/>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RACE CAR MOTORS, INC.</a:t>
            </a:r>
            <a:endParaRPr lang="en-US" sz="1600" b="1" dirty="0">
              <a:latin typeface="Arial" charset="0"/>
            </a:endParaRPr>
          </a:p>
        </p:txBody>
      </p:sp>
      <p:sp>
        <p:nvSpPr>
          <p:cNvPr id="17" name="Rectangle 9"/>
          <p:cNvSpPr>
            <a:spLocks noChangeArrowheads="1"/>
          </p:cNvSpPr>
          <p:nvPr/>
        </p:nvSpPr>
        <p:spPr bwMode="auto">
          <a:xfrm>
            <a:off x="457200" y="691991"/>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A11.2</a:t>
            </a:r>
            <a:endParaRPr lang="en-US" sz="1400" b="1" dirty="0">
              <a:solidFill>
                <a:schemeClr val="bg1">
                  <a:lumMod val="65000"/>
                </a:schemeClr>
              </a:solidFill>
              <a:latin typeface="Arial" charset="0"/>
            </a:endParaRPr>
          </a:p>
        </p:txBody>
      </p:sp>
      <p:grpSp>
        <p:nvGrpSpPr>
          <p:cNvPr id="18" name="Group 17"/>
          <p:cNvGrpSpPr>
            <a:grpSpLocks/>
          </p:cNvGrpSpPr>
          <p:nvPr/>
        </p:nvGrpSpPr>
        <p:grpSpPr bwMode="auto">
          <a:xfrm>
            <a:off x="3886200" y="5410200"/>
            <a:ext cx="5105399" cy="114300"/>
            <a:chOff x="3657600" y="1678781"/>
            <a:chExt cx="4800600" cy="152400"/>
          </a:xfrm>
        </p:grpSpPr>
        <p:cxnSp>
          <p:nvCxnSpPr>
            <p:cNvPr id="2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3"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5" name="Group 24"/>
          <p:cNvGrpSpPr>
            <a:grpSpLocks/>
          </p:cNvGrpSpPr>
          <p:nvPr/>
        </p:nvGrpSpPr>
        <p:grpSpPr bwMode="auto">
          <a:xfrm>
            <a:off x="3810000" y="655319"/>
            <a:ext cx="166686" cy="5074171"/>
            <a:chOff x="3574256" y="2209800"/>
            <a:chExt cx="152400" cy="4114800"/>
          </a:xfrm>
        </p:grpSpPr>
        <p:cxnSp>
          <p:nvCxnSpPr>
            <p:cNvPr id="2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32" name="Rectangle 4"/>
          <p:cNvSpPr>
            <a:spLocks noChangeArrowheads="1"/>
          </p:cNvSpPr>
          <p:nvPr/>
        </p:nvSpPr>
        <p:spPr bwMode="auto">
          <a:xfrm>
            <a:off x="457199" y="1345643"/>
            <a:ext cx="3352801" cy="4318159"/>
          </a:xfrm>
          <a:prstGeom prst="rect">
            <a:avLst/>
          </a:prstGeom>
          <a:noFill/>
          <a:ln w="9525">
            <a:noFill/>
            <a:miter lim="800000"/>
            <a:headEnd/>
            <a:tailEnd/>
          </a:ln>
        </p:spPr>
        <p:txBody>
          <a:bodyPr/>
          <a:lstStyle/>
          <a:p>
            <a:pPr>
              <a:buNone/>
            </a:pPr>
            <a:r>
              <a:rPr lang="en-US" sz="1600" dirty="0">
                <a:latin typeface="+mn-lt"/>
              </a:rPr>
              <a:t>The firm’s upstream division should produce a </a:t>
            </a:r>
            <a:r>
              <a:rPr lang="en-US" sz="1600" dirty="0" smtClean="0">
                <a:latin typeface="+mn-lt"/>
              </a:rPr>
              <a:t>quantity of </a:t>
            </a:r>
            <a:r>
              <a:rPr lang="en-US" sz="1600" dirty="0">
                <a:latin typeface="+mn-lt"/>
              </a:rPr>
              <a:t>engines </a:t>
            </a:r>
            <a:r>
              <a:rPr lang="en-US" sz="1600" i="1" dirty="0">
                <a:latin typeface="+mn-lt"/>
              </a:rPr>
              <a:t>Q</a:t>
            </a:r>
            <a:r>
              <a:rPr lang="en-US" sz="1600" i="1" baseline="-25000" dirty="0">
                <a:latin typeface="+mn-lt"/>
              </a:rPr>
              <a:t>E</a:t>
            </a:r>
            <a:r>
              <a:rPr lang="en-US" sz="1600" i="1" dirty="0">
                <a:latin typeface="+mn-lt"/>
              </a:rPr>
              <a:t> </a:t>
            </a:r>
            <a:r>
              <a:rPr lang="en-US" sz="1600" dirty="0">
                <a:latin typeface="+mn-lt"/>
              </a:rPr>
              <a:t>that equates </a:t>
            </a:r>
            <a:r>
              <a:rPr lang="en-US" sz="1600" dirty="0" smtClean="0">
                <a:latin typeface="+mn-lt"/>
              </a:rPr>
              <a:t>its marginal </a:t>
            </a:r>
            <a:r>
              <a:rPr lang="en-US" sz="1600" dirty="0">
                <a:latin typeface="+mn-lt"/>
              </a:rPr>
              <a:t>cost </a:t>
            </a:r>
            <a:r>
              <a:rPr lang="en-US" sz="1600" dirty="0" smtClean="0">
                <a:latin typeface="+mn-lt"/>
              </a:rPr>
              <a:t>of engine </a:t>
            </a:r>
            <a:r>
              <a:rPr lang="en-US" sz="1600" dirty="0">
                <a:latin typeface="+mn-lt"/>
              </a:rPr>
              <a:t>production MC</a:t>
            </a:r>
            <a:r>
              <a:rPr lang="en-US" sz="1600" i="1" baseline="-25000" dirty="0">
                <a:latin typeface="+mn-lt"/>
              </a:rPr>
              <a:t>E</a:t>
            </a:r>
            <a:r>
              <a:rPr lang="en-US" sz="1600" i="1" dirty="0">
                <a:latin typeface="+mn-lt"/>
              </a:rPr>
              <a:t> </a:t>
            </a:r>
            <a:r>
              <a:rPr lang="en-US" sz="1600" dirty="0">
                <a:latin typeface="+mn-lt"/>
              </a:rPr>
              <a:t>with the downstream </a:t>
            </a:r>
            <a:r>
              <a:rPr lang="en-US" sz="1600" dirty="0" smtClean="0">
                <a:latin typeface="+mn-lt"/>
              </a:rPr>
              <a:t>division’s net </a:t>
            </a:r>
            <a:r>
              <a:rPr lang="en-US" sz="1600" dirty="0">
                <a:latin typeface="+mn-lt"/>
              </a:rPr>
              <a:t>marginal revenue of engines NMR</a:t>
            </a:r>
            <a:r>
              <a:rPr lang="en-US" sz="1600" i="1" baseline="-25000" dirty="0">
                <a:latin typeface="+mn-lt"/>
              </a:rPr>
              <a:t>E</a:t>
            </a:r>
            <a:r>
              <a:rPr lang="en-US" sz="1600" i="1" dirty="0">
                <a:latin typeface="+mn-lt"/>
              </a:rPr>
              <a:t>. </a:t>
            </a:r>
            <a:endParaRPr lang="en-US" sz="1600" i="1" dirty="0" smtClean="0">
              <a:latin typeface="+mn-lt"/>
            </a:endParaRPr>
          </a:p>
          <a:p>
            <a:pPr>
              <a:buNone/>
            </a:pPr>
            <a:r>
              <a:rPr lang="en-US" sz="1600" dirty="0" smtClean="0">
                <a:latin typeface="+mn-lt"/>
              </a:rPr>
              <a:t>Because the </a:t>
            </a:r>
            <a:r>
              <a:rPr lang="en-US" sz="1600" dirty="0">
                <a:latin typeface="+mn-lt"/>
              </a:rPr>
              <a:t>firm uses one engine in every car, NMR</a:t>
            </a:r>
            <a:r>
              <a:rPr lang="en-US" sz="1600" i="1" baseline="-25000" dirty="0">
                <a:latin typeface="+mn-lt"/>
              </a:rPr>
              <a:t>E</a:t>
            </a:r>
            <a:r>
              <a:rPr lang="en-US" sz="1600" i="1" dirty="0">
                <a:latin typeface="+mn-lt"/>
              </a:rPr>
              <a:t> </a:t>
            </a:r>
            <a:r>
              <a:rPr lang="en-US" sz="1600" dirty="0" smtClean="0">
                <a:latin typeface="+mn-lt"/>
              </a:rPr>
              <a:t>is the </a:t>
            </a:r>
            <a:r>
              <a:rPr lang="en-US" sz="1600" dirty="0">
                <a:latin typeface="+mn-lt"/>
              </a:rPr>
              <a:t>difference between the marginal revenue </a:t>
            </a:r>
            <a:r>
              <a:rPr lang="en-US" sz="1600" dirty="0" smtClean="0">
                <a:latin typeface="+mn-lt"/>
              </a:rPr>
              <a:t>from selling </a:t>
            </a:r>
            <a:r>
              <a:rPr lang="en-US" sz="1600" dirty="0">
                <a:latin typeface="+mn-lt"/>
              </a:rPr>
              <a:t>cars and the marginal cost of </a:t>
            </a:r>
            <a:r>
              <a:rPr lang="en-US" sz="1600" dirty="0" smtClean="0">
                <a:latin typeface="+mn-lt"/>
              </a:rPr>
              <a:t>assembling them, i.e</a:t>
            </a:r>
            <a:r>
              <a:rPr lang="en-US" sz="1600" dirty="0">
                <a:latin typeface="+mn-lt"/>
              </a:rPr>
              <a:t>., </a:t>
            </a:r>
            <a:r>
              <a:rPr lang="en-US" sz="1600" dirty="0" smtClean="0">
                <a:latin typeface="+mn-lt"/>
              </a:rPr>
              <a:t>MR </a:t>
            </a:r>
            <a:r>
              <a:rPr lang="en-US" sz="1600" dirty="0">
                <a:latin typeface="+mn-lt"/>
              </a:rPr>
              <a:t>–</a:t>
            </a:r>
            <a:r>
              <a:rPr lang="en-US" sz="1600" dirty="0" smtClean="0">
                <a:latin typeface="+mn-lt"/>
              </a:rPr>
              <a:t> MC</a:t>
            </a:r>
            <a:r>
              <a:rPr lang="en-US" sz="1600" i="1" baseline="-25000" dirty="0" smtClean="0">
                <a:latin typeface="+mn-lt"/>
              </a:rPr>
              <a:t>A</a:t>
            </a:r>
            <a:r>
              <a:rPr lang="en-US" sz="1600" i="1" dirty="0">
                <a:latin typeface="+mn-lt"/>
              </a:rPr>
              <a:t>. </a:t>
            </a:r>
            <a:endParaRPr lang="en-US" sz="1600" i="1" dirty="0" smtClean="0">
              <a:latin typeface="+mn-lt"/>
            </a:endParaRPr>
          </a:p>
          <a:p>
            <a:pPr>
              <a:buNone/>
            </a:pPr>
            <a:r>
              <a:rPr lang="en-US" sz="1600" dirty="0" smtClean="0">
                <a:latin typeface="+mn-lt"/>
              </a:rPr>
              <a:t>The </a:t>
            </a:r>
            <a:r>
              <a:rPr lang="en-US" sz="1600" dirty="0">
                <a:latin typeface="+mn-lt"/>
              </a:rPr>
              <a:t>optimal transfer price </a:t>
            </a:r>
            <a:r>
              <a:rPr lang="en-US" sz="1600" dirty="0" smtClean="0">
                <a:latin typeface="+mn-lt"/>
              </a:rPr>
              <a:t>for engines </a:t>
            </a:r>
            <a:r>
              <a:rPr lang="en-US" sz="1600" i="1" dirty="0">
                <a:latin typeface="+mn-lt"/>
              </a:rPr>
              <a:t>P</a:t>
            </a:r>
            <a:r>
              <a:rPr lang="en-US" sz="1600" i="1" baseline="-25000" dirty="0">
                <a:latin typeface="+mn-lt"/>
              </a:rPr>
              <a:t>E</a:t>
            </a:r>
            <a:r>
              <a:rPr lang="en-US" sz="1600" i="1" dirty="0">
                <a:latin typeface="+mn-lt"/>
              </a:rPr>
              <a:t> </a:t>
            </a:r>
            <a:r>
              <a:rPr lang="en-US" sz="1600" dirty="0">
                <a:latin typeface="+mn-lt"/>
              </a:rPr>
              <a:t>equals the marginal cost of </a:t>
            </a:r>
            <a:r>
              <a:rPr lang="en-US" sz="1600" dirty="0" smtClean="0">
                <a:latin typeface="+mn-lt"/>
              </a:rPr>
              <a:t>producing them</a:t>
            </a:r>
            <a:r>
              <a:rPr lang="en-US" sz="1600" dirty="0">
                <a:latin typeface="+mn-lt"/>
              </a:rPr>
              <a:t>. </a:t>
            </a:r>
            <a:endParaRPr lang="en-US" sz="1600" dirty="0" smtClean="0">
              <a:latin typeface="+mn-lt"/>
            </a:endParaRPr>
          </a:p>
          <a:p>
            <a:pPr>
              <a:buNone/>
            </a:pPr>
            <a:r>
              <a:rPr lang="en-US" sz="1600" dirty="0" smtClean="0">
                <a:latin typeface="+mn-lt"/>
              </a:rPr>
              <a:t>Finished </a:t>
            </a:r>
            <a:r>
              <a:rPr lang="en-US" sz="1600" dirty="0">
                <a:latin typeface="+mn-lt"/>
              </a:rPr>
              <a:t>cars are sold at price </a:t>
            </a:r>
            <a:r>
              <a:rPr lang="en-US" sz="1600" i="1" dirty="0">
                <a:latin typeface="+mn-lt"/>
              </a:rPr>
              <a:t>P</a:t>
            </a:r>
            <a:r>
              <a:rPr lang="en-US" sz="1600" i="1" baseline="-25000" dirty="0">
                <a:latin typeface="+mn-lt"/>
              </a:rPr>
              <a:t>A</a:t>
            </a:r>
            <a:r>
              <a:rPr lang="en-US" sz="1600" i="1" dirty="0">
                <a:latin typeface="+mn-lt"/>
              </a:rPr>
              <a:t>.</a:t>
            </a:r>
            <a:endParaRPr lang="en-US" sz="1600" i="1" dirty="0" smtClean="0">
              <a:latin typeface="+mn-lt"/>
            </a:endParaRPr>
          </a:p>
        </p:txBody>
      </p:sp>
      <p:grpSp>
        <p:nvGrpSpPr>
          <p:cNvPr id="19" name="Group 18"/>
          <p:cNvGrpSpPr>
            <a:grpSpLocks/>
          </p:cNvGrpSpPr>
          <p:nvPr/>
        </p:nvGrpSpPr>
        <p:grpSpPr bwMode="auto">
          <a:xfrm>
            <a:off x="457199" y="5663803"/>
            <a:ext cx="3429001" cy="127397"/>
            <a:chOff x="457199" y="5791200"/>
            <a:chExt cx="3193257" cy="152400"/>
          </a:xfrm>
        </p:grpSpPr>
        <p:cxnSp>
          <p:nvCxnSpPr>
            <p:cNvPr id="21"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29" name="Picture 2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0" name="Picture 2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1" name="Picture 3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3" name="Picture 3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4" name="Picture 3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p:pic>
        <p:nvPicPr>
          <p:cNvPr id="39" name="Picture 3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76686" y="739378"/>
            <a:ext cx="4924425" cy="4619625"/>
          </a:xfrm>
          <a:prstGeom prst="rect">
            <a:avLst/>
          </a:prstGeom>
        </p:spPr>
      </p:pic>
      <mc:AlternateContent xmlns:mc="http://schemas.openxmlformats.org/markup-compatibility/2006" xmlns:a14="http://schemas.microsoft.com/office/drawing/2010/main">
        <mc:Choice Requires="a14">
          <p:sp>
            <p:nvSpPr>
              <p:cNvPr id="40" name="TextBox 39"/>
              <p:cNvSpPr txBox="1"/>
              <p:nvPr/>
            </p:nvSpPr>
            <p:spPr>
              <a:xfrm>
                <a:off x="4210374" y="5663802"/>
                <a:ext cx="4295407"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NMR</m:t>
                          </m:r>
                        </m:e>
                        <m:sub>
                          <m:r>
                            <a:rPr lang="en-US" b="0" i="1" smtClean="0">
                              <a:latin typeface="Cambria Math"/>
                            </a:rPr>
                            <m:t>𝐸</m:t>
                          </m:r>
                        </m:sub>
                      </m:sSub>
                      <m:r>
                        <a:rPr lang="en-US" b="0" i="1" smtClean="0">
                          <a:latin typeface="Cambria Math"/>
                        </a:rPr>
                        <m:t>=</m:t>
                      </m:r>
                      <m:d>
                        <m:dPr>
                          <m:ctrlPr>
                            <a:rPr lang="en-US" b="0" i="1" smtClean="0">
                              <a:latin typeface="Cambria Math"/>
                            </a:rPr>
                          </m:ctrlPr>
                        </m:dPr>
                        <m:e>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𝐴</m:t>
                              </m:r>
                            </m:sub>
                          </m:sSub>
                        </m:e>
                      </m:d>
                      <m:sSub>
                        <m:sSubPr>
                          <m:ctrlPr>
                            <a:rPr lang="en-US" b="0" i="1" smtClean="0">
                              <a:latin typeface="Cambria Math"/>
                            </a:rPr>
                          </m:ctrlPr>
                        </m:sSubPr>
                        <m:e>
                          <m:r>
                            <m:rPr>
                              <m:nor/>
                            </m:rPr>
                            <a:rPr lang="en-US" b="0" i="0" smtClean="0">
                              <a:latin typeface="Cambria Math"/>
                            </a:rPr>
                            <m:t>MP</m:t>
                          </m:r>
                        </m:e>
                        <m:sub>
                          <m:r>
                            <a:rPr lang="en-US" b="0" i="1" smtClean="0">
                              <a:latin typeface="Cambria Math"/>
                            </a:rPr>
                            <m:t>𝐸</m:t>
                          </m:r>
                        </m:sub>
                      </m:sSub>
                      <m:r>
                        <a:rPr lang="en-US" b="0" i="1" smtClean="0">
                          <a:latin typeface="Cambria Math"/>
                        </a:rPr>
                        <m:t>=</m:t>
                      </m:r>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𝐴</m:t>
                          </m:r>
                        </m:sub>
                      </m:sSub>
                    </m:oMath>
                  </m:oMathPara>
                </a14:m>
                <a:endParaRPr lang="en-US" dirty="0"/>
              </a:p>
            </p:txBody>
          </p:sp>
        </mc:Choice>
        <mc:Fallback xmlns="">
          <p:sp>
            <p:nvSpPr>
              <p:cNvPr id="40" name="TextBox 39"/>
              <p:cNvSpPr txBox="1">
                <a:spLocks noRot="1" noChangeAspect="1" noMove="1" noResize="1" noEditPoints="1" noAdjustHandles="1" noChangeArrowheads="1" noChangeShapeType="1" noTextEdit="1"/>
              </p:cNvSpPr>
              <p:nvPr/>
            </p:nvSpPr>
            <p:spPr>
              <a:xfrm>
                <a:off x="4210374" y="5663802"/>
                <a:ext cx="4295407" cy="369332"/>
              </a:xfrm>
              <a:prstGeom prst="rect">
                <a:avLst/>
              </a:prstGeom>
              <a:blipFill rotWithShape="1">
                <a:blip r:embed="rId1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52954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par>
                                <p:cTn id="16" presetID="2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left)">
                                      <p:cBhvr>
                                        <p:cTn id="22" dur="500"/>
                                        <p:tgtEl>
                                          <p:spTgt spid="24"/>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750"/>
                                        <p:tgtEl>
                                          <p:spTgt spid="28"/>
                                        </p:tgtEl>
                                      </p:cBhvr>
                                    </p:animEffect>
                                  </p:childTnLst>
                                </p:cTn>
                              </p:par>
                            </p:childTnLst>
                          </p:cTn>
                        </p:par>
                        <p:par>
                          <p:cTn id="27" fill="hold">
                            <p:stCondLst>
                              <p:cond delay="2750"/>
                            </p:stCondLst>
                            <p:childTnLst>
                              <p:par>
                                <p:cTn id="28" presetID="22" presetClass="entr" presetSubtype="8"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750"/>
                                        <p:tgtEl>
                                          <p:spTgt spid="29"/>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750"/>
                                        <p:tgtEl>
                                          <p:spTgt spid="30"/>
                                        </p:tgtEl>
                                      </p:cBhvr>
                                    </p:animEffect>
                                  </p:childTnLst>
                                </p:cTn>
                              </p:par>
                            </p:childTnLst>
                          </p:cTn>
                        </p:par>
                        <p:par>
                          <p:cTn id="35" fill="hold">
                            <p:stCondLst>
                              <p:cond delay="425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750"/>
                                        <p:tgtEl>
                                          <p:spTgt spid="39"/>
                                        </p:tgtEl>
                                      </p:cBhvr>
                                    </p:animEffect>
                                  </p:childTnLst>
                                </p:cTn>
                              </p:par>
                            </p:childTnLst>
                          </p:cTn>
                        </p:par>
                        <p:par>
                          <p:cTn id="39" fill="hold">
                            <p:stCondLst>
                              <p:cond delay="50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750"/>
                                        <p:tgtEl>
                                          <p:spTgt spid="31"/>
                                        </p:tgtEl>
                                      </p:cBhvr>
                                    </p:animEffect>
                                  </p:childTnLst>
                                </p:cTn>
                              </p:par>
                            </p:childTnLst>
                          </p:cTn>
                        </p:par>
                        <p:par>
                          <p:cTn id="43" fill="hold">
                            <p:stCondLst>
                              <p:cond delay="5750"/>
                            </p:stCondLst>
                            <p:childTnLst>
                              <p:par>
                                <p:cTn id="44" presetID="22" presetClass="entr" presetSubtype="1"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up)">
                                      <p:cBhvr>
                                        <p:cTn id="46" dur="750"/>
                                        <p:tgtEl>
                                          <p:spTgt spid="33"/>
                                        </p:tgtEl>
                                      </p:cBhvr>
                                    </p:animEffect>
                                  </p:childTnLst>
                                </p:cTn>
                              </p:par>
                            </p:childTnLst>
                          </p:cTn>
                        </p:par>
                        <p:par>
                          <p:cTn id="47" fill="hold">
                            <p:stCondLst>
                              <p:cond delay="6500"/>
                            </p:stCondLst>
                            <p:childTnLst>
                              <p:par>
                                <p:cTn id="48" presetID="22" presetClass="entr" presetSubtype="4"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down)">
                                      <p:cBhvr>
                                        <p:cTn id="50" dur="750"/>
                                        <p:tgtEl>
                                          <p:spTgt spid="34"/>
                                        </p:tgtEl>
                                      </p:cBhvr>
                                    </p:animEffect>
                                  </p:childTnLst>
                                </p:cTn>
                              </p:par>
                            </p:childTnLst>
                          </p:cTn>
                        </p:par>
                        <p:par>
                          <p:cTn id="51" fill="hold">
                            <p:stCondLst>
                              <p:cond delay="7250"/>
                            </p:stCondLst>
                            <p:childTnLst>
                              <p:par>
                                <p:cTn id="52" presetID="22" presetClass="entr" presetSubtype="8" fill="hold" nodeType="afterEffect">
                                  <p:stCondLst>
                                    <p:cond delay="0"/>
                                  </p:stCondLst>
                                  <p:childTnLst>
                                    <p:set>
                                      <p:cBhvr>
                                        <p:cTn id="53" dur="1" fill="hold">
                                          <p:stCondLst>
                                            <p:cond delay="0"/>
                                          </p:stCondLst>
                                        </p:cTn>
                                        <p:tgtEl>
                                          <p:spTgt spid="32">
                                            <p:txEl>
                                              <p:pRg st="0" end="0"/>
                                            </p:txEl>
                                          </p:spTgt>
                                        </p:tgtEl>
                                        <p:attrNameLst>
                                          <p:attrName>style.visibility</p:attrName>
                                        </p:attrNameLst>
                                      </p:cBhvr>
                                      <p:to>
                                        <p:strVal val="visible"/>
                                      </p:to>
                                    </p:set>
                                    <p:animEffect transition="in" filter="wipe(left)">
                                      <p:cBhvr>
                                        <p:cTn id="54" dur="500"/>
                                        <p:tgtEl>
                                          <p:spTgt spid="32">
                                            <p:txEl>
                                              <p:pRg st="0" end="0"/>
                                            </p:txEl>
                                          </p:spTgt>
                                        </p:tgtEl>
                                      </p:cBhvr>
                                    </p:animEffect>
                                  </p:childTnLst>
                                </p:cTn>
                              </p:par>
                            </p:childTnLst>
                          </p:cTn>
                        </p:par>
                        <p:par>
                          <p:cTn id="55" fill="hold">
                            <p:stCondLst>
                              <p:cond delay="7750"/>
                            </p:stCondLst>
                            <p:childTnLst>
                              <p:par>
                                <p:cTn id="56" presetID="22" presetClass="entr" presetSubtype="8" fill="hold" nodeType="afterEffect">
                                  <p:stCondLst>
                                    <p:cond delay="0"/>
                                  </p:stCondLst>
                                  <p:childTnLst>
                                    <p:set>
                                      <p:cBhvr>
                                        <p:cTn id="57" dur="1" fill="hold">
                                          <p:stCondLst>
                                            <p:cond delay="0"/>
                                          </p:stCondLst>
                                        </p:cTn>
                                        <p:tgtEl>
                                          <p:spTgt spid="32">
                                            <p:txEl>
                                              <p:pRg st="1" end="1"/>
                                            </p:txEl>
                                          </p:spTgt>
                                        </p:tgtEl>
                                        <p:attrNameLst>
                                          <p:attrName>style.visibility</p:attrName>
                                        </p:attrNameLst>
                                      </p:cBhvr>
                                      <p:to>
                                        <p:strVal val="visible"/>
                                      </p:to>
                                    </p:set>
                                    <p:animEffect transition="in" filter="wipe(left)">
                                      <p:cBhvr>
                                        <p:cTn id="58" dur="500"/>
                                        <p:tgtEl>
                                          <p:spTgt spid="32">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2" fill="hold" nodeType="click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right)">
                                      <p:cBhvr>
                                        <p:cTn id="63" dur="750"/>
                                        <p:tgtEl>
                                          <p:spTgt spid="35"/>
                                        </p:tgtEl>
                                      </p:cBhvr>
                                    </p:animEffect>
                                  </p:childTnLst>
                                </p:cTn>
                              </p:par>
                            </p:childTnLst>
                          </p:cTn>
                        </p:par>
                        <p:par>
                          <p:cTn id="64" fill="hold">
                            <p:stCondLst>
                              <p:cond delay="750"/>
                            </p:stCondLst>
                            <p:childTnLst>
                              <p:par>
                                <p:cTn id="65" presetID="22" presetClass="entr" presetSubtype="8" fill="hold" nodeType="afterEffect">
                                  <p:stCondLst>
                                    <p:cond delay="0"/>
                                  </p:stCondLst>
                                  <p:childTnLst>
                                    <p:set>
                                      <p:cBhvr>
                                        <p:cTn id="66" dur="1" fill="hold">
                                          <p:stCondLst>
                                            <p:cond delay="0"/>
                                          </p:stCondLst>
                                        </p:cTn>
                                        <p:tgtEl>
                                          <p:spTgt spid="32">
                                            <p:txEl>
                                              <p:pRg st="2" end="2"/>
                                            </p:txEl>
                                          </p:spTgt>
                                        </p:tgtEl>
                                        <p:attrNameLst>
                                          <p:attrName>style.visibility</p:attrName>
                                        </p:attrNameLst>
                                      </p:cBhvr>
                                      <p:to>
                                        <p:strVal val="visible"/>
                                      </p:to>
                                    </p:set>
                                    <p:animEffect transition="in" filter="wipe(left)">
                                      <p:cBhvr>
                                        <p:cTn id="67" dur="500"/>
                                        <p:tgtEl>
                                          <p:spTgt spid="32">
                                            <p:txEl>
                                              <p:pRg st="2" end="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down)">
                                      <p:cBhvr>
                                        <p:cTn id="72" dur="750"/>
                                        <p:tgtEl>
                                          <p:spTgt spid="36"/>
                                        </p:tgtEl>
                                      </p:cBhvr>
                                    </p:animEffect>
                                  </p:childTnLst>
                                </p:cTn>
                              </p:par>
                            </p:childTnLst>
                          </p:cTn>
                        </p:par>
                        <p:par>
                          <p:cTn id="73" fill="hold">
                            <p:stCondLst>
                              <p:cond delay="750"/>
                            </p:stCondLst>
                            <p:childTnLst>
                              <p:par>
                                <p:cTn id="74" presetID="22" presetClass="entr" presetSubtype="8" fill="hold" nodeType="afterEffect">
                                  <p:stCondLst>
                                    <p:cond delay="0"/>
                                  </p:stCondLst>
                                  <p:childTnLst>
                                    <p:set>
                                      <p:cBhvr>
                                        <p:cTn id="75" dur="1" fill="hold">
                                          <p:stCondLst>
                                            <p:cond delay="0"/>
                                          </p:stCondLst>
                                        </p:cTn>
                                        <p:tgtEl>
                                          <p:spTgt spid="32">
                                            <p:txEl>
                                              <p:pRg st="3" end="3"/>
                                            </p:txEl>
                                          </p:spTgt>
                                        </p:tgtEl>
                                        <p:attrNameLst>
                                          <p:attrName>style.visibility</p:attrName>
                                        </p:attrNameLst>
                                      </p:cBhvr>
                                      <p:to>
                                        <p:strVal val="visible"/>
                                      </p:to>
                                    </p:set>
                                    <p:animEffect transition="in" filter="wipe(left)">
                                      <p:cBhvr>
                                        <p:cTn id="76" dur="500"/>
                                        <p:tgtEl>
                                          <p:spTgt spid="32">
                                            <p:txEl>
                                              <p:pRg st="3" end="3"/>
                                            </p:txEl>
                                          </p:spTgt>
                                        </p:tgtEl>
                                      </p:cBhvr>
                                    </p:animEffect>
                                  </p:childTnLst>
                                </p:cTn>
                              </p:par>
                            </p:childTnLst>
                          </p:cTn>
                        </p:par>
                        <p:par>
                          <p:cTn id="77" fill="hold">
                            <p:stCondLst>
                              <p:cond delay="1250"/>
                            </p:stCondLst>
                            <p:childTnLst>
                              <p:par>
                                <p:cTn id="78" presetID="2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right)">
                                      <p:cBhvr>
                                        <p:cTn id="80" dur="500"/>
                                        <p:tgtEl>
                                          <p:spTgt spid="19"/>
                                        </p:tgtEl>
                                      </p:cBhvr>
                                    </p:animEffect>
                                  </p:childTnLst>
                                </p:cTn>
                              </p:par>
                            </p:childTnLst>
                          </p:cTn>
                        </p:par>
                        <p:par>
                          <p:cTn id="81" fill="hold">
                            <p:stCondLst>
                              <p:cond delay="1750"/>
                            </p:stCondLst>
                            <p:childTnLst>
                              <p:par>
                                <p:cTn id="82" presetID="22" presetClass="entr" presetSubtype="8" fill="hold" grpId="0"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4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12"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19052"/>
            <a:ext cx="7375193" cy="666748"/>
          </a:xfrm>
          <a:prstGeom prst="rect">
            <a:avLst/>
          </a:prstGeom>
          <a:noFill/>
        </p:spPr>
        <p:txBody>
          <a:bodyPr anchor="b"/>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000" dirty="0"/>
              <a:t>Transfer Pricing with a Competitive </a:t>
            </a:r>
            <a:r>
              <a:rPr lang="en-US" sz="2000" dirty="0" smtClean="0"/>
              <a:t>Outside Market</a:t>
            </a:r>
          </a:p>
        </p:txBody>
      </p:sp>
      <p:sp>
        <p:nvSpPr>
          <p:cNvPr id="9" name="Rectangle 4"/>
          <p:cNvSpPr>
            <a:spLocks noChangeArrowheads="1"/>
          </p:cNvSpPr>
          <p:nvPr/>
        </p:nvSpPr>
        <p:spPr bwMode="auto">
          <a:xfrm>
            <a:off x="457200" y="1365410"/>
            <a:ext cx="3352800" cy="61579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BUYING ENGINES IN A COMPETITIVE OUTSIDE MARKET</a:t>
            </a:r>
            <a:endParaRPr lang="en-US" sz="1600" b="1" dirty="0">
              <a:latin typeface="Arial" charset="0"/>
            </a:endParaRPr>
          </a:p>
        </p:txBody>
      </p:sp>
      <p:sp>
        <p:nvSpPr>
          <p:cNvPr id="10" name="Rectangle 9"/>
          <p:cNvSpPr>
            <a:spLocks noChangeArrowheads="1"/>
          </p:cNvSpPr>
          <p:nvPr/>
        </p:nvSpPr>
        <p:spPr bwMode="auto">
          <a:xfrm>
            <a:off x="457200" y="102727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A11.3</a:t>
            </a:r>
            <a:endParaRPr lang="en-US" sz="1400" b="1" dirty="0">
              <a:solidFill>
                <a:schemeClr val="bg1">
                  <a:lumMod val="65000"/>
                </a:schemeClr>
              </a:solidFill>
              <a:latin typeface="Arial" charset="0"/>
            </a:endParaRPr>
          </a:p>
        </p:txBody>
      </p:sp>
      <p:grpSp>
        <p:nvGrpSpPr>
          <p:cNvPr id="11" name="Group 10"/>
          <p:cNvGrpSpPr>
            <a:grpSpLocks/>
          </p:cNvGrpSpPr>
          <p:nvPr/>
        </p:nvGrpSpPr>
        <p:grpSpPr bwMode="auto">
          <a:xfrm>
            <a:off x="3886200" y="5745481"/>
            <a:ext cx="5105399" cy="114300"/>
            <a:chOff x="3657600" y="1678781"/>
            <a:chExt cx="4800600" cy="152400"/>
          </a:xfrm>
        </p:grpSpPr>
        <p:cxnSp>
          <p:nvCxnSpPr>
            <p:cNvPr id="13"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4"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10000" y="990600"/>
            <a:ext cx="166686" cy="5498901"/>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18" name="Rectangle 4"/>
          <p:cNvSpPr>
            <a:spLocks noChangeArrowheads="1"/>
          </p:cNvSpPr>
          <p:nvPr/>
        </p:nvSpPr>
        <p:spPr bwMode="auto">
          <a:xfrm>
            <a:off x="457199" y="1981200"/>
            <a:ext cx="3352801" cy="4495800"/>
          </a:xfrm>
          <a:prstGeom prst="rect">
            <a:avLst/>
          </a:prstGeom>
          <a:noFill/>
          <a:ln w="9525">
            <a:noFill/>
            <a:miter lim="800000"/>
            <a:headEnd/>
            <a:tailEnd/>
          </a:ln>
        </p:spPr>
        <p:txBody>
          <a:bodyPr/>
          <a:lstStyle/>
          <a:p>
            <a:pPr>
              <a:buNone/>
            </a:pPr>
            <a:r>
              <a:rPr lang="en-US" sz="1600" dirty="0">
                <a:latin typeface="+mn-lt"/>
              </a:rPr>
              <a:t>Race Car Motors’ marginal cost of </a:t>
            </a:r>
            <a:r>
              <a:rPr lang="en-US" sz="1600" dirty="0" smtClean="0">
                <a:latin typeface="+mn-lt"/>
              </a:rPr>
              <a:t>engines MC</a:t>
            </a:r>
            <a:r>
              <a:rPr lang="en-US" sz="1600" i="1" baseline="-25000" dirty="0" smtClean="0">
                <a:latin typeface="+mn-lt"/>
              </a:rPr>
              <a:t>E</a:t>
            </a:r>
            <a:r>
              <a:rPr lang="en-US" sz="1600" dirty="0" smtClean="0">
                <a:latin typeface="+mn-lt"/>
              </a:rPr>
              <a:t>* </a:t>
            </a:r>
            <a:r>
              <a:rPr lang="en-US" sz="1600" dirty="0">
                <a:latin typeface="+mn-lt"/>
              </a:rPr>
              <a:t>is the upstream division’s marginal </a:t>
            </a:r>
            <a:r>
              <a:rPr lang="en-US" sz="1600" dirty="0" smtClean="0">
                <a:latin typeface="+mn-lt"/>
              </a:rPr>
              <a:t>cost for </a:t>
            </a:r>
            <a:r>
              <a:rPr lang="en-US" sz="1600" dirty="0">
                <a:latin typeface="+mn-lt"/>
              </a:rPr>
              <a:t>quantities up to </a:t>
            </a:r>
            <a:r>
              <a:rPr lang="en-US" sz="1600" i="1" dirty="0">
                <a:latin typeface="+mn-lt"/>
              </a:rPr>
              <a:t>Q</a:t>
            </a:r>
            <a:r>
              <a:rPr lang="en-US" sz="1600" i="1" baseline="-25000" dirty="0">
                <a:latin typeface="+mn-lt"/>
              </a:rPr>
              <a:t>E</a:t>
            </a:r>
            <a:r>
              <a:rPr lang="en-US" sz="1600" baseline="-25000" dirty="0">
                <a:latin typeface="+mn-lt"/>
              </a:rPr>
              <a:t>,1</a:t>
            </a:r>
            <a:r>
              <a:rPr lang="en-US" sz="1600" dirty="0">
                <a:latin typeface="+mn-lt"/>
              </a:rPr>
              <a:t> and the market </a:t>
            </a:r>
            <a:r>
              <a:rPr lang="en-US" sz="1600" dirty="0" smtClean="0">
                <a:latin typeface="+mn-lt"/>
              </a:rPr>
              <a:t>price </a:t>
            </a:r>
            <a:r>
              <a:rPr lang="en-US" sz="1600" i="1" dirty="0" smtClean="0">
                <a:latin typeface="+mn-lt"/>
              </a:rPr>
              <a:t>P</a:t>
            </a:r>
            <a:r>
              <a:rPr lang="en-US" sz="1600" baseline="-25000" dirty="0" smtClean="0">
                <a:latin typeface="+mn-lt"/>
              </a:rPr>
              <a:t>E</a:t>
            </a:r>
            <a:r>
              <a:rPr lang="en-US" sz="1600" dirty="0" smtClean="0">
                <a:latin typeface="+mn-lt"/>
              </a:rPr>
              <a:t>,</a:t>
            </a:r>
            <a:r>
              <a:rPr lang="en-US" sz="1600" baseline="-25000" dirty="0" smtClean="0">
                <a:latin typeface="+mn-lt"/>
              </a:rPr>
              <a:t>M</a:t>
            </a:r>
            <a:r>
              <a:rPr lang="en-US" sz="1600" dirty="0" smtClean="0">
                <a:latin typeface="+mn-lt"/>
              </a:rPr>
              <a:t> </a:t>
            </a:r>
            <a:r>
              <a:rPr lang="en-US" sz="1600" dirty="0">
                <a:latin typeface="+mn-lt"/>
              </a:rPr>
              <a:t>for quantities above </a:t>
            </a:r>
            <a:r>
              <a:rPr lang="en-US" sz="1600" i="1" dirty="0">
                <a:latin typeface="+mn-lt"/>
              </a:rPr>
              <a:t>Q</a:t>
            </a:r>
            <a:r>
              <a:rPr lang="en-US" sz="1600" i="1" baseline="-25000" dirty="0">
                <a:latin typeface="+mn-lt"/>
              </a:rPr>
              <a:t>E</a:t>
            </a:r>
            <a:r>
              <a:rPr lang="en-US" sz="1600" baseline="-25000" dirty="0">
                <a:latin typeface="+mn-lt"/>
              </a:rPr>
              <a:t>,1</a:t>
            </a:r>
            <a:r>
              <a:rPr lang="en-US" sz="1600" dirty="0">
                <a:latin typeface="+mn-lt"/>
              </a:rPr>
              <a:t>. </a:t>
            </a:r>
            <a:endParaRPr lang="en-US" sz="1600" dirty="0" smtClean="0">
              <a:latin typeface="+mn-lt"/>
            </a:endParaRPr>
          </a:p>
          <a:p>
            <a:pPr>
              <a:buNone/>
            </a:pPr>
            <a:r>
              <a:rPr lang="en-US" sz="1600" dirty="0" smtClean="0">
                <a:latin typeface="+mn-lt"/>
              </a:rPr>
              <a:t>The downstream division </a:t>
            </a:r>
            <a:r>
              <a:rPr lang="en-US" sz="1600" dirty="0">
                <a:latin typeface="+mn-lt"/>
              </a:rPr>
              <a:t>should use a total of </a:t>
            </a:r>
            <a:r>
              <a:rPr lang="en-US" sz="1600" i="1" dirty="0">
                <a:latin typeface="+mn-lt"/>
              </a:rPr>
              <a:t>Q</a:t>
            </a:r>
            <a:r>
              <a:rPr lang="en-US" sz="1600" i="1" baseline="-25000" dirty="0">
                <a:latin typeface="+mn-lt"/>
              </a:rPr>
              <a:t>E</a:t>
            </a:r>
            <a:r>
              <a:rPr lang="en-US" sz="1600" baseline="-25000" dirty="0">
                <a:latin typeface="+mn-lt"/>
              </a:rPr>
              <a:t>,2</a:t>
            </a:r>
            <a:r>
              <a:rPr lang="en-US" sz="1600" dirty="0">
                <a:latin typeface="+mn-lt"/>
              </a:rPr>
              <a:t> engines </a:t>
            </a:r>
            <a:r>
              <a:rPr lang="en-US" sz="1600" dirty="0" smtClean="0">
                <a:latin typeface="+mn-lt"/>
              </a:rPr>
              <a:t>to produce </a:t>
            </a:r>
            <a:r>
              <a:rPr lang="en-US" sz="1600" dirty="0">
                <a:latin typeface="+mn-lt"/>
              </a:rPr>
              <a:t>an equal number of cars; in that </a:t>
            </a:r>
            <a:r>
              <a:rPr lang="en-US" sz="1600" dirty="0" smtClean="0">
                <a:latin typeface="+mn-lt"/>
              </a:rPr>
              <a:t>case, the </a:t>
            </a:r>
            <a:r>
              <a:rPr lang="en-US" sz="1600" dirty="0">
                <a:latin typeface="+mn-lt"/>
              </a:rPr>
              <a:t>marginal cost of engines equals net </a:t>
            </a:r>
            <a:r>
              <a:rPr lang="en-US" sz="1600" dirty="0" smtClean="0">
                <a:latin typeface="+mn-lt"/>
              </a:rPr>
              <a:t>marginal revenue</a:t>
            </a:r>
            <a:r>
              <a:rPr lang="en-US" sz="1600" dirty="0">
                <a:latin typeface="+mn-lt"/>
              </a:rPr>
              <a:t>. </a:t>
            </a:r>
            <a:endParaRPr lang="en-US" sz="1600" dirty="0" smtClean="0">
              <a:latin typeface="+mn-lt"/>
            </a:endParaRPr>
          </a:p>
          <a:p>
            <a:pPr>
              <a:buNone/>
            </a:pPr>
            <a:r>
              <a:rPr lang="en-US" sz="1600" i="1" dirty="0" smtClean="0">
                <a:latin typeface="+mn-lt"/>
              </a:rPr>
              <a:t>Q</a:t>
            </a:r>
            <a:r>
              <a:rPr lang="en-US" sz="1600" i="1" baseline="-25000" dirty="0" smtClean="0">
                <a:latin typeface="+mn-lt"/>
              </a:rPr>
              <a:t>E</a:t>
            </a:r>
            <a:r>
              <a:rPr lang="en-US" sz="1600" baseline="-25000" dirty="0" smtClean="0">
                <a:latin typeface="+mn-lt"/>
              </a:rPr>
              <a:t>,2</a:t>
            </a:r>
            <a:r>
              <a:rPr lang="en-US" sz="1600" dirty="0" smtClean="0">
                <a:latin typeface="+mn-lt"/>
              </a:rPr>
              <a:t> </a:t>
            </a:r>
            <a:r>
              <a:rPr lang="en-US" sz="1600" dirty="0">
                <a:latin typeface="+mn-lt"/>
              </a:rPr>
              <a:t>− </a:t>
            </a:r>
            <a:r>
              <a:rPr lang="en-US" sz="1600" i="1" dirty="0">
                <a:latin typeface="+mn-lt"/>
              </a:rPr>
              <a:t>Q</a:t>
            </a:r>
            <a:r>
              <a:rPr lang="en-US" sz="1600" i="1" baseline="-25000" dirty="0">
                <a:latin typeface="+mn-lt"/>
              </a:rPr>
              <a:t>E</a:t>
            </a:r>
            <a:r>
              <a:rPr lang="en-US" sz="1600" baseline="-25000" dirty="0">
                <a:latin typeface="+mn-lt"/>
              </a:rPr>
              <a:t>,1</a:t>
            </a:r>
            <a:r>
              <a:rPr lang="en-US" sz="1600" dirty="0">
                <a:latin typeface="+mn-lt"/>
              </a:rPr>
              <a:t> of these engines </a:t>
            </a:r>
            <a:r>
              <a:rPr lang="en-US" sz="1600" dirty="0" smtClean="0">
                <a:latin typeface="+mn-lt"/>
              </a:rPr>
              <a:t>are bought </a:t>
            </a:r>
            <a:r>
              <a:rPr lang="en-US" sz="1600" dirty="0">
                <a:latin typeface="+mn-lt"/>
              </a:rPr>
              <a:t>in the outside market. The </a:t>
            </a:r>
            <a:r>
              <a:rPr lang="en-US" sz="1600" dirty="0" smtClean="0">
                <a:latin typeface="+mn-lt"/>
              </a:rPr>
              <a:t>downstream division </a:t>
            </a:r>
            <a:r>
              <a:rPr lang="en-US" sz="1600" dirty="0">
                <a:latin typeface="+mn-lt"/>
              </a:rPr>
              <a:t>“pays” the upstream division the </a:t>
            </a:r>
            <a:r>
              <a:rPr lang="en-US" sz="1600" dirty="0" smtClean="0">
                <a:latin typeface="+mn-lt"/>
              </a:rPr>
              <a:t>transfer price </a:t>
            </a:r>
            <a:r>
              <a:rPr lang="en-US" sz="1600" i="1" dirty="0">
                <a:latin typeface="+mn-lt"/>
              </a:rPr>
              <a:t>P</a:t>
            </a:r>
            <a:r>
              <a:rPr lang="en-US" sz="1600" baseline="-25000" dirty="0">
                <a:latin typeface="+mn-lt"/>
              </a:rPr>
              <a:t>E</a:t>
            </a:r>
            <a:r>
              <a:rPr lang="en-US" sz="1600" dirty="0">
                <a:latin typeface="+mn-lt"/>
              </a:rPr>
              <a:t>,</a:t>
            </a:r>
            <a:r>
              <a:rPr lang="en-US" sz="1600" baseline="-25000" dirty="0">
                <a:latin typeface="+mn-lt"/>
              </a:rPr>
              <a:t>M</a:t>
            </a:r>
            <a:r>
              <a:rPr lang="en-US" sz="1600" dirty="0">
                <a:latin typeface="+mn-lt"/>
              </a:rPr>
              <a:t> for the remaining </a:t>
            </a:r>
            <a:r>
              <a:rPr lang="en-US" sz="1600" i="1" dirty="0">
                <a:latin typeface="+mn-lt"/>
              </a:rPr>
              <a:t>Q</a:t>
            </a:r>
            <a:r>
              <a:rPr lang="en-US" sz="1600" i="1" baseline="-25000" dirty="0">
                <a:latin typeface="+mn-lt"/>
              </a:rPr>
              <a:t>E</a:t>
            </a:r>
            <a:r>
              <a:rPr lang="en-US" sz="1600" baseline="-25000" dirty="0">
                <a:latin typeface="+mn-lt"/>
              </a:rPr>
              <a:t>,1</a:t>
            </a:r>
            <a:r>
              <a:rPr lang="en-US" sz="1600" dirty="0">
                <a:latin typeface="+mn-lt"/>
              </a:rPr>
              <a:t> engines.</a:t>
            </a:r>
            <a:endParaRPr lang="en-US" sz="1600" i="1" dirty="0" smtClean="0">
              <a:latin typeface="+mn-lt"/>
            </a:endParaRPr>
          </a:p>
        </p:txBody>
      </p:sp>
      <p:grpSp>
        <p:nvGrpSpPr>
          <p:cNvPr id="19" name="Group 18"/>
          <p:cNvGrpSpPr>
            <a:grpSpLocks/>
          </p:cNvGrpSpPr>
          <p:nvPr/>
        </p:nvGrpSpPr>
        <p:grpSpPr bwMode="auto">
          <a:xfrm>
            <a:off x="457199" y="6425803"/>
            <a:ext cx="3429001" cy="127397"/>
            <a:chOff x="457199" y="5791200"/>
            <a:chExt cx="3193257" cy="152400"/>
          </a:xfrm>
        </p:grpSpPr>
        <p:cxnSp>
          <p:nvCxnSpPr>
            <p:cNvPr id="2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0" name="Picture 2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1" name="Picture 3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2" name="Picture 3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4" name="Picture 3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5" name="Picture 3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6" name="Picture 35"/>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pic>
        <p:nvPicPr>
          <p:cNvPr id="38" name="Picture 3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962400" y="1216914"/>
            <a:ext cx="5057775" cy="4533900"/>
          </a:xfrm>
          <a:prstGeom prst="rect">
            <a:avLst/>
          </a:prstGeom>
        </p:spPr>
      </p:pic>
    </p:spTree>
    <p:extLst>
      <p:ext uri="{BB962C8B-B14F-4D97-AF65-F5344CB8AC3E}">
        <p14:creationId xmlns:p14="http://schemas.microsoft.com/office/powerpoint/2010/main" val="37819362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par>
                                <p:cTn id="20" presetID="2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500"/>
                                        <p:tgtEl>
                                          <p:spTgt spid="4"/>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750"/>
                                        <p:tgtEl>
                                          <p:spTgt spid="6"/>
                                        </p:tgtEl>
                                      </p:cBhvr>
                                    </p:animEffect>
                                  </p:childTnLst>
                                </p:cTn>
                              </p:par>
                            </p:childTnLst>
                          </p:cTn>
                        </p:par>
                        <p:par>
                          <p:cTn id="31" fill="hold">
                            <p:stCondLst>
                              <p:cond delay="3250"/>
                            </p:stCondLst>
                            <p:childTnLst>
                              <p:par>
                                <p:cTn id="32" presetID="22" presetClass="entr" presetSubtype="8"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750"/>
                                        <p:tgtEl>
                                          <p:spTgt spid="30"/>
                                        </p:tgtEl>
                                      </p:cBhvr>
                                    </p:animEffect>
                                  </p:childTnLst>
                                </p:cTn>
                              </p:par>
                            </p:childTnLst>
                          </p:cTn>
                        </p:par>
                        <p:par>
                          <p:cTn id="35" fill="hold">
                            <p:stCondLst>
                              <p:cond delay="4000"/>
                            </p:stCondLst>
                            <p:childTnLst>
                              <p:par>
                                <p:cTn id="36" presetID="22" presetClass="entr" presetSubtype="1"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par>
                          <p:cTn id="39" fill="hold">
                            <p:stCondLst>
                              <p:cond delay="45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750"/>
                                        <p:tgtEl>
                                          <p:spTgt spid="31"/>
                                        </p:tgtEl>
                                      </p:cBhvr>
                                    </p:animEffect>
                                  </p:childTnLst>
                                </p:cTn>
                              </p:par>
                            </p:childTnLst>
                          </p:cTn>
                        </p:par>
                        <p:par>
                          <p:cTn id="43" fill="hold">
                            <p:stCondLst>
                              <p:cond delay="5250"/>
                            </p:stCondLst>
                            <p:childTnLst>
                              <p:par>
                                <p:cTn id="44" presetID="22" presetClass="entr" presetSubtype="8"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wipe(left)">
                                      <p:cBhvr>
                                        <p:cTn id="46" dur="750"/>
                                        <p:tgtEl>
                                          <p:spTgt spid="32"/>
                                        </p:tgtEl>
                                      </p:cBhvr>
                                    </p:animEffect>
                                  </p:childTnLst>
                                </p:cTn>
                              </p:par>
                            </p:childTnLst>
                          </p:cTn>
                        </p:par>
                        <p:par>
                          <p:cTn id="47" fill="hold">
                            <p:stCondLst>
                              <p:cond delay="6000"/>
                            </p:stCondLst>
                            <p:childTnLst>
                              <p:par>
                                <p:cTn id="48" presetID="22" presetClass="entr" presetSubtype="8"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ipe(left)">
                                      <p:cBhvr>
                                        <p:cTn id="50" dur="750"/>
                                        <p:tgtEl>
                                          <p:spTgt spid="34"/>
                                        </p:tgtEl>
                                      </p:cBhvr>
                                    </p:animEffect>
                                  </p:childTnLst>
                                </p:cTn>
                              </p:par>
                            </p:childTnLst>
                          </p:cTn>
                        </p:par>
                        <p:par>
                          <p:cTn id="51" fill="hold">
                            <p:stCondLst>
                              <p:cond delay="6750"/>
                            </p:stCondLst>
                            <p:childTnLst>
                              <p:par>
                                <p:cTn id="52" presetID="22" presetClass="entr" presetSubtype="8" fill="hold"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left)">
                                      <p:cBhvr>
                                        <p:cTn id="54" dur="750"/>
                                        <p:tgtEl>
                                          <p:spTgt spid="35"/>
                                        </p:tgtEl>
                                      </p:cBhvr>
                                    </p:animEffect>
                                  </p:childTnLst>
                                </p:cTn>
                              </p:par>
                            </p:childTnLst>
                          </p:cTn>
                        </p:par>
                        <p:par>
                          <p:cTn id="55" fill="hold">
                            <p:stCondLst>
                              <p:cond delay="7500"/>
                            </p:stCondLst>
                            <p:childTnLst>
                              <p:par>
                                <p:cTn id="56" presetID="22" presetClass="entr" presetSubtype="1"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wipe(up)">
                                      <p:cBhvr>
                                        <p:cTn id="58" dur="750"/>
                                        <p:tgtEl>
                                          <p:spTgt spid="36"/>
                                        </p:tgtEl>
                                      </p:cBhvr>
                                    </p:animEffect>
                                  </p:childTnLst>
                                </p:cTn>
                              </p:par>
                            </p:childTnLst>
                          </p:cTn>
                        </p:par>
                        <p:par>
                          <p:cTn id="59" fill="hold">
                            <p:stCondLst>
                              <p:cond delay="8250"/>
                            </p:stCondLst>
                            <p:childTnLst>
                              <p:par>
                                <p:cTn id="60" presetID="22" presetClass="entr" presetSubtype="8" fill="hold" nodeType="afterEffect">
                                  <p:stCondLst>
                                    <p:cond delay="0"/>
                                  </p:stCondLst>
                                  <p:childTnLst>
                                    <p:set>
                                      <p:cBhvr>
                                        <p:cTn id="61" dur="1" fill="hold">
                                          <p:stCondLst>
                                            <p:cond delay="0"/>
                                          </p:stCondLst>
                                        </p:cTn>
                                        <p:tgtEl>
                                          <p:spTgt spid="18">
                                            <p:txEl>
                                              <p:pRg st="0" end="0"/>
                                            </p:txEl>
                                          </p:spTgt>
                                        </p:tgtEl>
                                        <p:attrNameLst>
                                          <p:attrName>style.visibility</p:attrName>
                                        </p:attrNameLst>
                                      </p:cBhvr>
                                      <p:to>
                                        <p:strVal val="visible"/>
                                      </p:to>
                                    </p:set>
                                    <p:animEffect transition="in" filter="wipe(left)">
                                      <p:cBhvr>
                                        <p:cTn id="62" dur="500"/>
                                        <p:tgtEl>
                                          <p:spTgt spid="18">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wipe(down)">
                                      <p:cBhvr>
                                        <p:cTn id="67" dur="750"/>
                                        <p:tgtEl>
                                          <p:spTgt spid="38"/>
                                        </p:tgtEl>
                                      </p:cBhvr>
                                    </p:animEffect>
                                  </p:childTnLst>
                                </p:cTn>
                              </p:par>
                            </p:childTnLst>
                          </p:cTn>
                        </p:par>
                        <p:par>
                          <p:cTn id="68" fill="hold">
                            <p:stCondLst>
                              <p:cond delay="750"/>
                            </p:stCondLst>
                            <p:childTnLst>
                              <p:par>
                                <p:cTn id="69" presetID="22" presetClass="entr" presetSubtype="8" fill="hold" nodeType="afterEffect">
                                  <p:stCondLst>
                                    <p:cond delay="0"/>
                                  </p:stCondLst>
                                  <p:childTnLst>
                                    <p:set>
                                      <p:cBhvr>
                                        <p:cTn id="70" dur="1" fill="hold">
                                          <p:stCondLst>
                                            <p:cond delay="0"/>
                                          </p:stCondLst>
                                        </p:cTn>
                                        <p:tgtEl>
                                          <p:spTgt spid="18">
                                            <p:txEl>
                                              <p:pRg st="1" end="1"/>
                                            </p:txEl>
                                          </p:spTgt>
                                        </p:tgtEl>
                                        <p:attrNameLst>
                                          <p:attrName>style.visibility</p:attrName>
                                        </p:attrNameLst>
                                      </p:cBhvr>
                                      <p:to>
                                        <p:strVal val="visible"/>
                                      </p:to>
                                    </p:set>
                                    <p:animEffect transition="in" filter="wipe(left)">
                                      <p:cBhvr>
                                        <p:cTn id="71" dur="500"/>
                                        <p:tgtEl>
                                          <p:spTgt spid="18">
                                            <p:txEl>
                                              <p:pRg st="1" end="1"/>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18">
                                            <p:txEl>
                                              <p:pRg st="2" end="2"/>
                                            </p:txEl>
                                          </p:spTgt>
                                        </p:tgtEl>
                                        <p:attrNameLst>
                                          <p:attrName>style.visibility</p:attrName>
                                        </p:attrNameLst>
                                      </p:cBhvr>
                                      <p:to>
                                        <p:strVal val="visible"/>
                                      </p:to>
                                    </p:set>
                                    <p:animEffect transition="in" filter="wipe(left)">
                                      <p:cBhvr>
                                        <p:cTn id="76" dur="500"/>
                                        <p:tgtEl>
                                          <p:spTgt spid="18">
                                            <p:txEl>
                                              <p:pRg st="2" end="2"/>
                                            </p:txEl>
                                          </p:spTgt>
                                        </p:tgtEl>
                                      </p:cBhvr>
                                    </p:animEffect>
                                  </p:childTnLst>
                                </p:cTn>
                              </p:par>
                            </p:childTnLst>
                          </p:cTn>
                        </p:par>
                        <p:par>
                          <p:cTn id="77" fill="hold">
                            <p:stCondLst>
                              <p:cond delay="500"/>
                            </p:stCondLst>
                            <p:childTnLst>
                              <p:par>
                                <p:cTn id="78" presetID="22" presetClass="entr" presetSubtype="2"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wipe(right)">
                                      <p:cBhvr>
                                        <p:cTn id="8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9" grpId="0"/>
      <p:bldP spid="1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4"/>
          <p:cNvSpPr>
            <a:spLocks noChangeArrowheads="1"/>
          </p:cNvSpPr>
          <p:nvPr/>
        </p:nvSpPr>
        <p:spPr bwMode="auto">
          <a:xfrm>
            <a:off x="457200" y="1365410"/>
            <a:ext cx="3352800" cy="615790"/>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SELLING ENGINES IN A COMPETITIVE OUTSIDE MARKET</a:t>
            </a:r>
            <a:endParaRPr lang="en-US" sz="1600" b="1" dirty="0">
              <a:latin typeface="Arial" charset="0"/>
            </a:endParaRPr>
          </a:p>
        </p:txBody>
      </p:sp>
      <p:sp>
        <p:nvSpPr>
          <p:cNvPr id="10" name="Rectangle 9"/>
          <p:cNvSpPr>
            <a:spLocks noChangeArrowheads="1"/>
          </p:cNvSpPr>
          <p:nvPr/>
        </p:nvSpPr>
        <p:spPr bwMode="auto">
          <a:xfrm>
            <a:off x="457200" y="1027272"/>
            <a:ext cx="3581400"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A11.4</a:t>
            </a:r>
            <a:endParaRPr lang="en-US" sz="1400" b="1" dirty="0">
              <a:solidFill>
                <a:schemeClr val="bg1">
                  <a:lumMod val="65000"/>
                </a:schemeClr>
              </a:solidFill>
              <a:latin typeface="Arial" charset="0"/>
            </a:endParaRPr>
          </a:p>
        </p:txBody>
      </p:sp>
      <p:grpSp>
        <p:nvGrpSpPr>
          <p:cNvPr id="11" name="Group 10"/>
          <p:cNvGrpSpPr>
            <a:grpSpLocks/>
          </p:cNvGrpSpPr>
          <p:nvPr/>
        </p:nvGrpSpPr>
        <p:grpSpPr bwMode="auto">
          <a:xfrm>
            <a:off x="3886200" y="5745481"/>
            <a:ext cx="5105399" cy="114300"/>
            <a:chOff x="3657600" y="1678781"/>
            <a:chExt cx="4800600" cy="152400"/>
          </a:xfrm>
        </p:grpSpPr>
        <p:cxnSp>
          <p:nvCxnSpPr>
            <p:cNvPr id="13"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14"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810000" y="990600"/>
            <a:ext cx="166686" cy="5498901"/>
            <a:chOff x="3574256" y="2209800"/>
            <a:chExt cx="152400" cy="4114800"/>
          </a:xfrm>
        </p:grpSpPr>
        <p:cxnSp>
          <p:nvCxnSpPr>
            <p:cNvPr id="1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1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
        <p:nvSpPr>
          <p:cNvPr id="18" name="Rectangle 4"/>
          <p:cNvSpPr>
            <a:spLocks noChangeArrowheads="1"/>
          </p:cNvSpPr>
          <p:nvPr/>
        </p:nvSpPr>
        <p:spPr bwMode="auto">
          <a:xfrm>
            <a:off x="457199" y="1981200"/>
            <a:ext cx="3352801" cy="4495800"/>
          </a:xfrm>
          <a:prstGeom prst="rect">
            <a:avLst/>
          </a:prstGeom>
          <a:noFill/>
          <a:ln w="9525">
            <a:noFill/>
            <a:miter lim="800000"/>
            <a:headEnd/>
            <a:tailEnd/>
          </a:ln>
        </p:spPr>
        <p:txBody>
          <a:bodyPr/>
          <a:lstStyle/>
          <a:p>
            <a:pPr>
              <a:buNone/>
            </a:pPr>
            <a:r>
              <a:rPr lang="en-US" sz="1600" dirty="0">
                <a:latin typeface="+mn-lt"/>
              </a:rPr>
              <a:t>The optimal transfer price for Race Car </a:t>
            </a:r>
            <a:r>
              <a:rPr lang="en-US" sz="1600" dirty="0" smtClean="0">
                <a:latin typeface="+mn-lt"/>
              </a:rPr>
              <a:t>Motors is </a:t>
            </a:r>
            <a:r>
              <a:rPr lang="en-US" sz="1600" dirty="0">
                <a:latin typeface="+mn-lt"/>
              </a:rPr>
              <a:t>again the market price </a:t>
            </a:r>
            <a:r>
              <a:rPr lang="en-US" sz="1600" i="1" dirty="0">
                <a:latin typeface="+mn-lt"/>
              </a:rPr>
              <a:t>P</a:t>
            </a:r>
            <a:r>
              <a:rPr lang="en-US" sz="1600" i="1" baseline="-25000" dirty="0">
                <a:latin typeface="+mn-lt"/>
              </a:rPr>
              <a:t>E</a:t>
            </a:r>
            <a:r>
              <a:rPr lang="en-US" sz="1600" baseline="-25000" dirty="0">
                <a:latin typeface="+mn-lt"/>
              </a:rPr>
              <a:t>,</a:t>
            </a:r>
            <a:r>
              <a:rPr lang="en-US" sz="1600" i="1" baseline="-25000" dirty="0">
                <a:latin typeface="+mn-lt"/>
              </a:rPr>
              <a:t>M</a:t>
            </a:r>
            <a:r>
              <a:rPr lang="en-US" sz="1600" i="1" dirty="0">
                <a:latin typeface="+mn-lt"/>
              </a:rPr>
              <a:t>. </a:t>
            </a:r>
            <a:r>
              <a:rPr lang="en-US" sz="1600" dirty="0">
                <a:latin typeface="+mn-lt"/>
              </a:rPr>
              <a:t>This price is </a:t>
            </a:r>
            <a:r>
              <a:rPr lang="en-US" sz="1600" dirty="0" smtClean="0">
                <a:latin typeface="+mn-lt"/>
              </a:rPr>
              <a:t>above the </a:t>
            </a:r>
            <a:r>
              <a:rPr lang="en-US" sz="1600" dirty="0">
                <a:latin typeface="+mn-lt"/>
              </a:rPr>
              <a:t>point at which MC</a:t>
            </a:r>
            <a:r>
              <a:rPr lang="en-US" sz="1600" i="1" baseline="-25000" dirty="0">
                <a:latin typeface="+mn-lt"/>
              </a:rPr>
              <a:t>E</a:t>
            </a:r>
            <a:r>
              <a:rPr lang="en-US" sz="1600" dirty="0">
                <a:latin typeface="+mn-lt"/>
              </a:rPr>
              <a:t> intersects NMR</a:t>
            </a:r>
            <a:r>
              <a:rPr lang="en-US" sz="1600" i="1" baseline="-25000" dirty="0">
                <a:latin typeface="+mn-lt"/>
              </a:rPr>
              <a:t>E</a:t>
            </a:r>
            <a:r>
              <a:rPr lang="en-US" sz="1600" dirty="0">
                <a:latin typeface="+mn-lt"/>
              </a:rPr>
              <a:t>, so </a:t>
            </a:r>
            <a:r>
              <a:rPr lang="en-US" sz="1600" dirty="0" smtClean="0">
                <a:latin typeface="+mn-lt"/>
              </a:rPr>
              <a:t>the upstream </a:t>
            </a:r>
            <a:r>
              <a:rPr lang="en-US" sz="1600" dirty="0">
                <a:latin typeface="+mn-lt"/>
              </a:rPr>
              <a:t>division sells some of its engines in </a:t>
            </a:r>
            <a:r>
              <a:rPr lang="en-US" sz="1600" dirty="0" smtClean="0">
                <a:latin typeface="+mn-lt"/>
              </a:rPr>
              <a:t>the outside </a:t>
            </a:r>
            <a:r>
              <a:rPr lang="en-US" sz="1600" dirty="0">
                <a:latin typeface="+mn-lt"/>
              </a:rPr>
              <a:t>market. </a:t>
            </a:r>
            <a:endParaRPr lang="en-US" sz="1600" dirty="0" smtClean="0">
              <a:latin typeface="+mn-lt"/>
            </a:endParaRPr>
          </a:p>
          <a:p>
            <a:pPr>
              <a:buNone/>
            </a:pPr>
            <a:r>
              <a:rPr lang="en-US" sz="1600" dirty="0" smtClean="0">
                <a:latin typeface="+mn-lt"/>
              </a:rPr>
              <a:t>The </a:t>
            </a:r>
            <a:r>
              <a:rPr lang="en-US" sz="1600" dirty="0">
                <a:latin typeface="+mn-lt"/>
              </a:rPr>
              <a:t>upstream division </a:t>
            </a:r>
            <a:r>
              <a:rPr lang="en-US" sz="1600" dirty="0" smtClean="0">
                <a:latin typeface="+mn-lt"/>
              </a:rPr>
              <a:t>produces </a:t>
            </a:r>
            <a:r>
              <a:rPr lang="en-US" sz="1600" i="1" dirty="0" smtClean="0">
                <a:latin typeface="+mn-lt"/>
              </a:rPr>
              <a:t>Q</a:t>
            </a:r>
            <a:r>
              <a:rPr lang="en-US" sz="1600" i="1" baseline="-25000" dirty="0" smtClean="0">
                <a:latin typeface="+mn-lt"/>
              </a:rPr>
              <a:t>E</a:t>
            </a:r>
            <a:r>
              <a:rPr lang="en-US" sz="1600" baseline="-25000" dirty="0" smtClean="0">
                <a:latin typeface="+mn-lt"/>
              </a:rPr>
              <a:t>,1</a:t>
            </a:r>
            <a:r>
              <a:rPr lang="en-US" sz="1600" dirty="0" smtClean="0">
                <a:latin typeface="+mn-lt"/>
              </a:rPr>
              <a:t> </a:t>
            </a:r>
            <a:r>
              <a:rPr lang="en-US" sz="1600" dirty="0">
                <a:latin typeface="+mn-lt"/>
              </a:rPr>
              <a:t>engines, the quantity at which MC</a:t>
            </a:r>
            <a:r>
              <a:rPr lang="en-US" sz="1600" baseline="-25000" dirty="0">
                <a:latin typeface="+mn-lt"/>
              </a:rPr>
              <a:t>E</a:t>
            </a:r>
            <a:r>
              <a:rPr lang="en-US" sz="1600" dirty="0">
                <a:latin typeface="+mn-lt"/>
              </a:rPr>
              <a:t> </a:t>
            </a:r>
            <a:r>
              <a:rPr lang="en-US" sz="1600" dirty="0" smtClean="0">
                <a:latin typeface="+mn-lt"/>
              </a:rPr>
              <a:t>equals </a:t>
            </a:r>
            <a:r>
              <a:rPr lang="en-US" sz="1600" i="1" dirty="0" smtClean="0">
                <a:latin typeface="+mn-lt"/>
              </a:rPr>
              <a:t>P</a:t>
            </a:r>
            <a:r>
              <a:rPr lang="en-US" sz="1600" i="1" baseline="-25000" dirty="0" smtClean="0">
                <a:latin typeface="+mn-lt"/>
              </a:rPr>
              <a:t>E</a:t>
            </a:r>
            <a:r>
              <a:rPr lang="en-US" sz="1600" baseline="-25000" dirty="0" smtClean="0">
                <a:latin typeface="+mn-lt"/>
              </a:rPr>
              <a:t>,</a:t>
            </a:r>
            <a:r>
              <a:rPr lang="en-US" sz="1600" i="1" baseline="-25000" dirty="0" smtClean="0">
                <a:latin typeface="+mn-lt"/>
              </a:rPr>
              <a:t>M</a:t>
            </a:r>
            <a:r>
              <a:rPr lang="en-US" sz="1600" i="1" dirty="0" smtClean="0">
                <a:latin typeface="+mn-lt"/>
              </a:rPr>
              <a:t>.</a:t>
            </a:r>
          </a:p>
          <a:p>
            <a:pPr>
              <a:buNone/>
            </a:pPr>
            <a:r>
              <a:rPr lang="en-US" sz="1600" dirty="0" smtClean="0">
                <a:latin typeface="+mn-lt"/>
              </a:rPr>
              <a:t>The </a:t>
            </a:r>
            <a:r>
              <a:rPr lang="en-US" sz="1600" dirty="0">
                <a:latin typeface="+mn-lt"/>
              </a:rPr>
              <a:t>downstream division uses only </a:t>
            </a:r>
            <a:r>
              <a:rPr lang="en-US" sz="1600" i="1" dirty="0">
                <a:latin typeface="+mn-lt"/>
              </a:rPr>
              <a:t>Q</a:t>
            </a:r>
            <a:r>
              <a:rPr lang="en-US" sz="1600" i="1" baseline="-25000" dirty="0">
                <a:latin typeface="+mn-lt"/>
              </a:rPr>
              <a:t>E</a:t>
            </a:r>
            <a:r>
              <a:rPr lang="en-US" sz="1600" baseline="-25000" dirty="0">
                <a:latin typeface="+mn-lt"/>
              </a:rPr>
              <a:t>,2</a:t>
            </a:r>
            <a:r>
              <a:rPr lang="en-US" sz="1600" dirty="0">
                <a:latin typeface="+mn-lt"/>
              </a:rPr>
              <a:t> </a:t>
            </a:r>
            <a:r>
              <a:rPr lang="en-US" sz="1600" dirty="0" smtClean="0">
                <a:latin typeface="+mn-lt"/>
              </a:rPr>
              <a:t>of these </a:t>
            </a:r>
            <a:r>
              <a:rPr lang="en-US" sz="1600" dirty="0">
                <a:latin typeface="+mn-lt"/>
              </a:rPr>
              <a:t>engines, the quantity at which NMR</a:t>
            </a:r>
            <a:r>
              <a:rPr lang="en-US" sz="1600" baseline="-25000" dirty="0">
                <a:latin typeface="+mn-lt"/>
              </a:rPr>
              <a:t>E</a:t>
            </a:r>
            <a:r>
              <a:rPr lang="en-US" sz="1600" dirty="0">
                <a:latin typeface="+mn-lt"/>
              </a:rPr>
              <a:t> </a:t>
            </a:r>
            <a:r>
              <a:rPr lang="en-US" sz="1600" dirty="0" smtClean="0">
                <a:latin typeface="+mn-lt"/>
              </a:rPr>
              <a:t>equals </a:t>
            </a:r>
            <a:r>
              <a:rPr lang="en-US" sz="1600" i="1" dirty="0" smtClean="0">
                <a:latin typeface="+mn-lt"/>
              </a:rPr>
              <a:t>P</a:t>
            </a:r>
            <a:r>
              <a:rPr lang="en-US" sz="1600" i="1" baseline="-25000" dirty="0" smtClean="0">
                <a:latin typeface="+mn-lt"/>
              </a:rPr>
              <a:t>E</a:t>
            </a:r>
            <a:r>
              <a:rPr lang="en-US" sz="1600" baseline="-25000" dirty="0" smtClean="0">
                <a:latin typeface="+mn-lt"/>
              </a:rPr>
              <a:t>,</a:t>
            </a:r>
            <a:r>
              <a:rPr lang="en-US" sz="1600" i="1" baseline="-25000" dirty="0" smtClean="0">
                <a:latin typeface="+mn-lt"/>
              </a:rPr>
              <a:t>M</a:t>
            </a:r>
            <a:r>
              <a:rPr lang="en-US" sz="1600" i="1" dirty="0" smtClean="0">
                <a:latin typeface="+mn-lt"/>
              </a:rPr>
              <a:t>.</a:t>
            </a:r>
          </a:p>
          <a:p>
            <a:pPr>
              <a:buNone/>
            </a:pPr>
            <a:r>
              <a:rPr lang="en-US" sz="1600" dirty="0" smtClean="0">
                <a:latin typeface="+mn-lt"/>
              </a:rPr>
              <a:t>Compared </a:t>
            </a:r>
            <a:r>
              <a:rPr lang="en-US" sz="1600" dirty="0">
                <a:latin typeface="+mn-lt"/>
              </a:rPr>
              <a:t>with Figure A11.2, in which </a:t>
            </a:r>
            <a:r>
              <a:rPr lang="en-US" sz="1600" dirty="0" smtClean="0">
                <a:latin typeface="+mn-lt"/>
              </a:rPr>
              <a:t>there is </a:t>
            </a:r>
            <a:r>
              <a:rPr lang="en-US" sz="1600" dirty="0">
                <a:latin typeface="+mn-lt"/>
              </a:rPr>
              <a:t>no outside market, more engines but fewer </a:t>
            </a:r>
            <a:r>
              <a:rPr lang="en-US" sz="1600" dirty="0" smtClean="0">
                <a:latin typeface="+mn-lt"/>
              </a:rPr>
              <a:t>cars are </a:t>
            </a:r>
            <a:r>
              <a:rPr lang="en-US" sz="1600" dirty="0">
                <a:latin typeface="+mn-lt"/>
              </a:rPr>
              <a:t>produced.</a:t>
            </a:r>
            <a:endParaRPr lang="en-US" sz="1600" i="1" dirty="0" smtClean="0">
              <a:latin typeface="+mn-lt"/>
            </a:endParaRPr>
          </a:p>
        </p:txBody>
      </p:sp>
      <p:grpSp>
        <p:nvGrpSpPr>
          <p:cNvPr id="19" name="Group 18"/>
          <p:cNvGrpSpPr>
            <a:grpSpLocks/>
          </p:cNvGrpSpPr>
          <p:nvPr/>
        </p:nvGrpSpPr>
        <p:grpSpPr bwMode="auto">
          <a:xfrm>
            <a:off x="457199" y="6425803"/>
            <a:ext cx="3429001" cy="127397"/>
            <a:chOff x="457199" y="5791200"/>
            <a:chExt cx="3193257" cy="152400"/>
          </a:xfrm>
        </p:grpSpPr>
        <p:cxnSp>
          <p:nvCxnSpPr>
            <p:cNvPr id="20" name="Straight Connector 22"/>
            <p:cNvCxnSpPr>
              <a:cxnSpLocks noChangeShapeType="1"/>
            </p:cNvCxnSpPr>
            <p:nvPr/>
          </p:nvCxnSpPr>
          <p:spPr bwMode="auto">
            <a:xfrm flipH="1">
              <a:off x="457200" y="5869780"/>
              <a:ext cx="3193256" cy="0"/>
            </a:xfrm>
            <a:prstGeom prst="line">
              <a:avLst/>
            </a:prstGeom>
            <a:noFill/>
            <a:ln w="15875" algn="ctr">
              <a:solidFill>
                <a:srgbClr val="00AB4E"/>
              </a:solidFill>
              <a:round/>
              <a:headEnd/>
              <a:tailEnd/>
            </a:ln>
            <a:effectLst/>
          </p:spPr>
        </p:cxnSp>
        <p:cxnSp>
          <p:nvCxnSpPr>
            <p:cNvPr id="2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2" name="Picture 2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4" name="Picture 2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5" name="Picture 2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6" name="Picture 2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7" name="Picture 2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8" name="Picture 2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pic>
        <p:nvPicPr>
          <p:cNvPr id="29" name="Picture 2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949874" y="1231726"/>
            <a:ext cx="5048250" cy="4533900"/>
          </a:xfrm>
          <a:prstGeom prst="rect">
            <a:avLst/>
          </a:prstGeom>
        </p:spPr>
      </p:pic>
    </p:spTree>
    <p:extLst>
      <p:ext uri="{BB962C8B-B14F-4D97-AF65-F5344CB8AC3E}">
        <p14:creationId xmlns:p14="http://schemas.microsoft.com/office/powerpoint/2010/main" val="101442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left)">
                                      <p:cBhvr>
                                        <p:cTn id="18" dur="500"/>
                                        <p:tgtEl>
                                          <p:spTgt spid="11"/>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750"/>
                                        <p:tgtEl>
                                          <p:spTgt spid="2"/>
                                        </p:tgtEl>
                                      </p:cBhvr>
                                    </p:animEffect>
                                  </p:childTnLst>
                                </p:cTn>
                              </p:par>
                            </p:childTnLst>
                          </p:cTn>
                        </p:par>
                        <p:par>
                          <p:cTn id="23" fill="hold">
                            <p:stCondLst>
                              <p:cond delay="225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750"/>
                                        <p:tgtEl>
                                          <p:spTgt spid="7"/>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750"/>
                                        <p:tgtEl>
                                          <p:spTgt spid="22"/>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750"/>
                                        <p:tgtEl>
                                          <p:spTgt spid="24"/>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750"/>
                                        <p:tgtEl>
                                          <p:spTgt spid="25"/>
                                        </p:tgtEl>
                                      </p:cBhvr>
                                    </p:animEffect>
                                  </p:childTnLst>
                                </p:cTn>
                              </p:par>
                            </p:childTnLst>
                          </p:cTn>
                        </p:par>
                        <p:par>
                          <p:cTn id="39" fill="hold">
                            <p:stCondLst>
                              <p:cond delay="5250"/>
                            </p:stCondLst>
                            <p:childTnLst>
                              <p:par>
                                <p:cTn id="40" presetID="22" presetClass="entr" presetSubtype="8"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wipe(left)">
                                      <p:cBhvr>
                                        <p:cTn id="42" dur="750"/>
                                        <p:tgtEl>
                                          <p:spTgt spid="26"/>
                                        </p:tgtEl>
                                      </p:cBhvr>
                                    </p:animEffect>
                                  </p:childTnLst>
                                </p:cTn>
                              </p:par>
                            </p:childTnLst>
                          </p:cTn>
                        </p:par>
                        <p:par>
                          <p:cTn id="43" fill="hold">
                            <p:stCondLst>
                              <p:cond delay="6000"/>
                            </p:stCondLst>
                            <p:childTnLst>
                              <p:par>
                                <p:cTn id="44" presetID="22" presetClass="entr" presetSubtype="8"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left)">
                                      <p:cBhvr>
                                        <p:cTn id="46" dur="750"/>
                                        <p:tgtEl>
                                          <p:spTgt spid="27"/>
                                        </p:tgtEl>
                                      </p:cBhvr>
                                    </p:animEffect>
                                  </p:childTnLst>
                                </p:cTn>
                              </p:par>
                            </p:childTnLst>
                          </p:cTn>
                        </p:par>
                        <p:par>
                          <p:cTn id="47" fill="hold">
                            <p:stCondLst>
                              <p:cond delay="6750"/>
                            </p:stCondLst>
                            <p:childTnLst>
                              <p:par>
                                <p:cTn id="48" presetID="22" presetClass="entr" presetSubtype="8" fill="hold" nodeType="afterEffect">
                                  <p:stCondLst>
                                    <p:cond delay="0"/>
                                  </p:stCondLst>
                                  <p:childTnLst>
                                    <p:set>
                                      <p:cBhvr>
                                        <p:cTn id="49" dur="1" fill="hold">
                                          <p:stCondLst>
                                            <p:cond delay="0"/>
                                          </p:stCondLst>
                                        </p:cTn>
                                        <p:tgtEl>
                                          <p:spTgt spid="18">
                                            <p:txEl>
                                              <p:pRg st="0" end="0"/>
                                            </p:txEl>
                                          </p:spTgt>
                                        </p:tgtEl>
                                        <p:attrNameLst>
                                          <p:attrName>style.visibility</p:attrName>
                                        </p:attrNameLst>
                                      </p:cBhvr>
                                      <p:to>
                                        <p:strVal val="visible"/>
                                      </p:to>
                                    </p:set>
                                    <p:animEffect transition="in" filter="wipe(left)">
                                      <p:cBhvr>
                                        <p:cTn id="50" dur="500"/>
                                        <p:tgtEl>
                                          <p:spTgt spid="18">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750"/>
                                        <p:tgtEl>
                                          <p:spTgt spid="28"/>
                                        </p:tgtEl>
                                      </p:cBhvr>
                                    </p:animEffect>
                                  </p:childTnLst>
                                </p:cTn>
                              </p:par>
                            </p:childTnLst>
                          </p:cTn>
                        </p:par>
                        <p:par>
                          <p:cTn id="56" fill="hold">
                            <p:stCondLst>
                              <p:cond delay="750"/>
                            </p:stCondLst>
                            <p:childTnLst>
                              <p:par>
                                <p:cTn id="57" presetID="22" presetClass="entr" presetSubtype="8" fill="hold" nodeType="afterEffect">
                                  <p:stCondLst>
                                    <p:cond delay="0"/>
                                  </p:stCondLst>
                                  <p:childTnLst>
                                    <p:set>
                                      <p:cBhvr>
                                        <p:cTn id="58" dur="1" fill="hold">
                                          <p:stCondLst>
                                            <p:cond delay="0"/>
                                          </p:stCondLst>
                                        </p:cTn>
                                        <p:tgtEl>
                                          <p:spTgt spid="18">
                                            <p:txEl>
                                              <p:pRg st="1" end="1"/>
                                            </p:txEl>
                                          </p:spTgt>
                                        </p:tgtEl>
                                        <p:attrNameLst>
                                          <p:attrName>style.visibility</p:attrName>
                                        </p:attrNameLst>
                                      </p:cBhvr>
                                      <p:to>
                                        <p:strVal val="visible"/>
                                      </p:to>
                                    </p:set>
                                    <p:animEffect transition="in" filter="wipe(left)">
                                      <p:cBhvr>
                                        <p:cTn id="59" dur="500"/>
                                        <p:tgtEl>
                                          <p:spTgt spid="18">
                                            <p:txEl>
                                              <p:pRg st="1" end="1"/>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wipe(down)">
                                      <p:cBhvr>
                                        <p:cTn id="64" dur="750"/>
                                        <p:tgtEl>
                                          <p:spTgt spid="29"/>
                                        </p:tgtEl>
                                      </p:cBhvr>
                                    </p:animEffect>
                                  </p:childTnLst>
                                </p:cTn>
                              </p:par>
                            </p:childTnLst>
                          </p:cTn>
                        </p:par>
                        <p:par>
                          <p:cTn id="65" fill="hold">
                            <p:stCondLst>
                              <p:cond delay="750"/>
                            </p:stCondLst>
                            <p:childTnLst>
                              <p:par>
                                <p:cTn id="66" presetID="22" presetClass="entr" presetSubtype="8" fill="hold" nodeType="afterEffect">
                                  <p:stCondLst>
                                    <p:cond delay="0"/>
                                  </p:stCondLst>
                                  <p:childTnLst>
                                    <p:set>
                                      <p:cBhvr>
                                        <p:cTn id="67" dur="1" fill="hold">
                                          <p:stCondLst>
                                            <p:cond delay="0"/>
                                          </p:stCondLst>
                                        </p:cTn>
                                        <p:tgtEl>
                                          <p:spTgt spid="18">
                                            <p:txEl>
                                              <p:pRg st="2" end="2"/>
                                            </p:txEl>
                                          </p:spTgt>
                                        </p:tgtEl>
                                        <p:attrNameLst>
                                          <p:attrName>style.visibility</p:attrName>
                                        </p:attrNameLst>
                                      </p:cBhvr>
                                      <p:to>
                                        <p:strVal val="visible"/>
                                      </p:to>
                                    </p:set>
                                    <p:animEffect transition="in" filter="wipe(left)">
                                      <p:cBhvr>
                                        <p:cTn id="68" dur="500"/>
                                        <p:tgtEl>
                                          <p:spTgt spid="18">
                                            <p:txEl>
                                              <p:pRg st="2" end="2"/>
                                            </p:txEl>
                                          </p:spTgt>
                                        </p:tgtEl>
                                      </p:cBhvr>
                                    </p:animEffect>
                                  </p:childTnLst>
                                </p:cTn>
                              </p:par>
                            </p:childTnLst>
                          </p:cTn>
                        </p:par>
                        <p:par>
                          <p:cTn id="69" fill="hold">
                            <p:stCondLst>
                              <p:cond delay="1250"/>
                            </p:stCondLst>
                            <p:childTnLst>
                              <p:par>
                                <p:cTn id="70" presetID="22" presetClass="entr" presetSubtype="8" fill="hold" nodeType="afterEffect">
                                  <p:stCondLst>
                                    <p:cond delay="0"/>
                                  </p:stCondLst>
                                  <p:childTnLst>
                                    <p:set>
                                      <p:cBhvr>
                                        <p:cTn id="71" dur="1" fill="hold">
                                          <p:stCondLst>
                                            <p:cond delay="0"/>
                                          </p:stCondLst>
                                        </p:cTn>
                                        <p:tgtEl>
                                          <p:spTgt spid="18">
                                            <p:txEl>
                                              <p:pRg st="3" end="3"/>
                                            </p:txEl>
                                          </p:spTgt>
                                        </p:tgtEl>
                                        <p:attrNameLst>
                                          <p:attrName>style.visibility</p:attrName>
                                        </p:attrNameLst>
                                      </p:cBhvr>
                                      <p:to>
                                        <p:strVal val="visible"/>
                                      </p:to>
                                    </p:set>
                                    <p:animEffect transition="in" filter="wipe(left)">
                                      <p:cBhvr>
                                        <p:cTn id="72" dur="500"/>
                                        <p:tgtEl>
                                          <p:spTgt spid="18">
                                            <p:txEl>
                                              <p:pRg st="3" end="3"/>
                                            </p:txEl>
                                          </p:spTgt>
                                        </p:tgtEl>
                                      </p:cBhvr>
                                    </p:animEffect>
                                  </p:childTnLst>
                                </p:cTn>
                              </p:par>
                            </p:childTnLst>
                          </p:cTn>
                        </p:par>
                        <p:par>
                          <p:cTn id="73" fill="hold">
                            <p:stCondLst>
                              <p:cond delay="1750"/>
                            </p:stCondLst>
                            <p:childTnLst>
                              <p:par>
                                <p:cTn id="74" presetID="22" presetClass="entr" presetSubtype="2"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right)">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19052"/>
            <a:ext cx="7375193" cy="666748"/>
          </a:xfrm>
          <a:prstGeom prst="rect">
            <a:avLst/>
          </a:prstGeom>
          <a:noFill/>
        </p:spPr>
        <p:txBody>
          <a:bodyPr anchor="b"/>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000" dirty="0"/>
              <a:t>Transfer Pricing with a </a:t>
            </a:r>
            <a:r>
              <a:rPr lang="en-US" sz="2000" dirty="0" smtClean="0"/>
              <a:t>Noncompetitive Outside Market</a:t>
            </a:r>
          </a:p>
        </p:txBody>
      </p:sp>
      <p:sp>
        <p:nvSpPr>
          <p:cNvPr id="2" name="Rectangle 1"/>
          <p:cNvSpPr/>
          <p:nvPr/>
        </p:nvSpPr>
        <p:spPr>
          <a:xfrm>
            <a:off x="457200" y="990600"/>
            <a:ext cx="8382000" cy="5355312"/>
          </a:xfrm>
          <a:prstGeom prst="rect">
            <a:avLst/>
          </a:prstGeom>
        </p:spPr>
        <p:txBody>
          <a:bodyPr wrap="square">
            <a:spAutoFit/>
          </a:bodyPr>
          <a:lstStyle/>
          <a:p>
            <a:pPr>
              <a:buNone/>
            </a:pPr>
            <a:r>
              <a:rPr lang="en-US" dirty="0">
                <a:latin typeface="+mn-lt"/>
              </a:rPr>
              <a:t>Now suppose there is an outside market for the output of the upstream </a:t>
            </a:r>
            <a:r>
              <a:rPr lang="en-US" dirty="0" smtClean="0">
                <a:latin typeface="+mn-lt"/>
              </a:rPr>
              <a:t>division, but </a:t>
            </a:r>
            <a:r>
              <a:rPr lang="en-US" dirty="0">
                <a:latin typeface="+mn-lt"/>
              </a:rPr>
              <a:t>that market is not competitive. Suppose that </a:t>
            </a:r>
            <a:r>
              <a:rPr lang="en-US" dirty="0" smtClean="0">
                <a:latin typeface="+mn-lt"/>
              </a:rPr>
              <a:t>Race </a:t>
            </a:r>
            <a:r>
              <a:rPr lang="en-US" dirty="0">
                <a:latin typeface="+mn-lt"/>
              </a:rPr>
              <a:t>Car Motors can be a </a:t>
            </a:r>
            <a:r>
              <a:rPr lang="en-US" i="1" dirty="0">
                <a:latin typeface="+mn-lt"/>
              </a:rPr>
              <a:t>monopoly supplier </a:t>
            </a:r>
            <a:r>
              <a:rPr lang="en-US" dirty="0">
                <a:latin typeface="+mn-lt"/>
              </a:rPr>
              <a:t>to that outside market </a:t>
            </a:r>
            <a:r>
              <a:rPr lang="en-US" dirty="0" smtClean="0">
                <a:latin typeface="+mn-lt"/>
              </a:rPr>
              <a:t>while also </a:t>
            </a:r>
            <a:r>
              <a:rPr lang="en-US" dirty="0">
                <a:latin typeface="+mn-lt"/>
              </a:rPr>
              <a:t>producing engines for its own use. </a:t>
            </a:r>
            <a:endParaRPr lang="en-US" dirty="0" smtClean="0">
              <a:latin typeface="+mn-lt"/>
            </a:endParaRPr>
          </a:p>
          <a:p>
            <a:pPr>
              <a:buNone/>
            </a:pPr>
            <a:endParaRPr lang="en-US" sz="900" dirty="0">
              <a:latin typeface="+mn-lt"/>
            </a:endParaRPr>
          </a:p>
          <a:p>
            <a:pPr>
              <a:buNone/>
            </a:pPr>
            <a:r>
              <a:rPr lang="en-US" dirty="0" smtClean="0">
                <a:latin typeface="+mn-lt"/>
              </a:rPr>
              <a:t>In this case, the </a:t>
            </a:r>
            <a:r>
              <a:rPr lang="en-US" dirty="0">
                <a:latin typeface="+mn-lt"/>
              </a:rPr>
              <a:t>transfer price paid to the </a:t>
            </a:r>
            <a:r>
              <a:rPr lang="en-US" dirty="0" smtClean="0">
                <a:latin typeface="+mn-lt"/>
              </a:rPr>
              <a:t>Engine Division </a:t>
            </a:r>
            <a:r>
              <a:rPr lang="en-US" dirty="0">
                <a:latin typeface="+mn-lt"/>
              </a:rPr>
              <a:t>will be </a:t>
            </a:r>
            <a:r>
              <a:rPr lang="en-US" i="1" dirty="0">
                <a:latin typeface="+mn-lt"/>
              </a:rPr>
              <a:t>below </a:t>
            </a:r>
            <a:r>
              <a:rPr lang="en-US" dirty="0">
                <a:latin typeface="+mn-lt"/>
              </a:rPr>
              <a:t>the price at which engines are bought in the outside market</a:t>
            </a:r>
            <a:r>
              <a:rPr lang="en-US" dirty="0" smtClean="0">
                <a:latin typeface="+mn-lt"/>
              </a:rPr>
              <a:t>. The </a:t>
            </a:r>
            <a:r>
              <a:rPr lang="en-US" dirty="0">
                <a:latin typeface="+mn-lt"/>
              </a:rPr>
              <a:t>reason is that the opportunity cost of utilizing an </a:t>
            </a:r>
            <a:r>
              <a:rPr lang="en-US" dirty="0" smtClean="0">
                <a:latin typeface="+mn-lt"/>
              </a:rPr>
              <a:t>engine internally </a:t>
            </a:r>
            <a:r>
              <a:rPr lang="en-US" dirty="0">
                <a:latin typeface="+mn-lt"/>
              </a:rPr>
              <a:t>is just the marginal cost of producing the engine, whereas the </a:t>
            </a:r>
            <a:r>
              <a:rPr lang="en-US" dirty="0" smtClean="0">
                <a:latin typeface="+mn-lt"/>
              </a:rPr>
              <a:t>opportunity cost </a:t>
            </a:r>
            <a:r>
              <a:rPr lang="en-US" dirty="0">
                <a:latin typeface="+mn-lt"/>
              </a:rPr>
              <a:t>of selling it outside is higher, because it includes a monopoly markup</a:t>
            </a:r>
            <a:r>
              <a:rPr lang="en-US" dirty="0" smtClean="0">
                <a:latin typeface="+mn-lt"/>
              </a:rPr>
              <a:t>.</a:t>
            </a:r>
          </a:p>
          <a:p>
            <a:pPr>
              <a:buNone/>
            </a:pPr>
            <a:endParaRPr lang="en-US" sz="900" dirty="0">
              <a:latin typeface="+mn-lt"/>
            </a:endParaRPr>
          </a:p>
          <a:p>
            <a:pPr>
              <a:buNone/>
            </a:pPr>
            <a:r>
              <a:rPr lang="en-US" dirty="0">
                <a:latin typeface="+mn-lt"/>
              </a:rPr>
              <a:t>Sometimes a vertically integrated firm can </a:t>
            </a:r>
            <a:r>
              <a:rPr lang="en-US" dirty="0" smtClean="0">
                <a:latin typeface="+mn-lt"/>
              </a:rPr>
              <a:t>buy </a:t>
            </a:r>
            <a:r>
              <a:rPr lang="en-US" dirty="0">
                <a:latin typeface="+mn-lt"/>
              </a:rPr>
              <a:t>components in an outside </a:t>
            </a:r>
            <a:r>
              <a:rPr lang="en-US" dirty="0" smtClean="0">
                <a:latin typeface="+mn-lt"/>
              </a:rPr>
              <a:t>market in </a:t>
            </a:r>
            <a:r>
              <a:rPr lang="en-US" dirty="0">
                <a:latin typeface="+mn-lt"/>
              </a:rPr>
              <a:t>which it has </a:t>
            </a:r>
            <a:r>
              <a:rPr lang="en-US" i="1" dirty="0">
                <a:latin typeface="+mn-lt"/>
              </a:rPr>
              <a:t>monopsony </a:t>
            </a:r>
            <a:r>
              <a:rPr lang="en-US" dirty="0">
                <a:latin typeface="+mn-lt"/>
              </a:rPr>
              <a:t>power. </a:t>
            </a:r>
            <a:endParaRPr lang="en-US" dirty="0" smtClean="0">
              <a:latin typeface="+mn-lt"/>
            </a:endParaRPr>
          </a:p>
          <a:p>
            <a:pPr>
              <a:buNone/>
            </a:pPr>
            <a:endParaRPr lang="en-US" sz="900" dirty="0" smtClean="0">
              <a:latin typeface="+mn-lt"/>
            </a:endParaRPr>
          </a:p>
          <a:p>
            <a:pPr>
              <a:buNone/>
            </a:pPr>
            <a:r>
              <a:rPr lang="en-US" dirty="0" smtClean="0">
                <a:latin typeface="+mn-lt"/>
              </a:rPr>
              <a:t>Suppose that Race </a:t>
            </a:r>
            <a:r>
              <a:rPr lang="en-US" dirty="0">
                <a:latin typeface="+mn-lt"/>
              </a:rPr>
              <a:t>Car Motors can obtain </a:t>
            </a:r>
            <a:r>
              <a:rPr lang="en-US" dirty="0" smtClean="0">
                <a:latin typeface="+mn-lt"/>
              </a:rPr>
              <a:t>its engines </a:t>
            </a:r>
            <a:r>
              <a:rPr lang="en-US" dirty="0">
                <a:latin typeface="+mn-lt"/>
              </a:rPr>
              <a:t>from its upstream Engine Division, or can purchase them </a:t>
            </a:r>
            <a:r>
              <a:rPr lang="en-US" i="1" dirty="0">
                <a:latin typeface="+mn-lt"/>
              </a:rPr>
              <a:t>as a </a:t>
            </a:r>
            <a:r>
              <a:rPr lang="en-US" i="1" dirty="0" smtClean="0">
                <a:latin typeface="+mn-lt"/>
              </a:rPr>
              <a:t>monopsonist </a:t>
            </a:r>
            <a:r>
              <a:rPr lang="en-US" dirty="0" smtClean="0">
                <a:latin typeface="+mn-lt"/>
              </a:rPr>
              <a:t>in </a:t>
            </a:r>
            <a:r>
              <a:rPr lang="en-US" dirty="0">
                <a:latin typeface="+mn-lt"/>
              </a:rPr>
              <a:t>the outside market. </a:t>
            </a:r>
            <a:r>
              <a:rPr lang="en-US" dirty="0" smtClean="0">
                <a:latin typeface="+mn-lt"/>
              </a:rPr>
              <a:t>In </a:t>
            </a:r>
            <a:r>
              <a:rPr lang="en-US" dirty="0">
                <a:latin typeface="+mn-lt"/>
              </a:rPr>
              <a:t>this case, the transfer </a:t>
            </a:r>
            <a:r>
              <a:rPr lang="en-US" dirty="0" smtClean="0">
                <a:latin typeface="+mn-lt"/>
              </a:rPr>
              <a:t>price paid </a:t>
            </a:r>
            <a:r>
              <a:rPr lang="en-US" dirty="0">
                <a:latin typeface="+mn-lt"/>
              </a:rPr>
              <a:t>to the Engine Division will be </a:t>
            </a:r>
            <a:r>
              <a:rPr lang="en-US" i="1" dirty="0">
                <a:latin typeface="+mn-lt"/>
              </a:rPr>
              <a:t>above </a:t>
            </a:r>
            <a:r>
              <a:rPr lang="en-US" dirty="0">
                <a:latin typeface="+mn-lt"/>
              </a:rPr>
              <a:t>the price at which engines are bought </a:t>
            </a:r>
            <a:r>
              <a:rPr lang="en-US" dirty="0" smtClean="0">
                <a:latin typeface="+mn-lt"/>
              </a:rPr>
              <a:t>in the </a:t>
            </a:r>
            <a:r>
              <a:rPr lang="en-US" dirty="0">
                <a:latin typeface="+mn-lt"/>
              </a:rPr>
              <a:t>outside market. </a:t>
            </a:r>
            <a:r>
              <a:rPr lang="en-US" dirty="0" smtClean="0">
                <a:latin typeface="+mn-lt"/>
              </a:rPr>
              <a:t>The reason is that, with </a:t>
            </a:r>
            <a:r>
              <a:rPr lang="en-US" dirty="0">
                <a:latin typeface="+mn-lt"/>
              </a:rPr>
              <a:t>monopsony power, purchasing one </a:t>
            </a:r>
            <a:r>
              <a:rPr lang="en-US" dirty="0" smtClean="0">
                <a:latin typeface="+mn-lt"/>
              </a:rPr>
              <a:t>additional engine </a:t>
            </a:r>
            <a:r>
              <a:rPr lang="en-US" dirty="0">
                <a:latin typeface="+mn-lt"/>
              </a:rPr>
              <a:t>in the outside market incurs a </a:t>
            </a:r>
            <a:r>
              <a:rPr lang="en-US" i="1" dirty="0">
                <a:latin typeface="+mn-lt"/>
              </a:rPr>
              <a:t>marginal expenditure </a:t>
            </a:r>
            <a:r>
              <a:rPr lang="en-US" dirty="0">
                <a:latin typeface="+mn-lt"/>
              </a:rPr>
              <a:t>that is greater </a:t>
            </a:r>
            <a:r>
              <a:rPr lang="en-US" dirty="0" smtClean="0">
                <a:latin typeface="+mn-lt"/>
              </a:rPr>
              <a:t>than the </a:t>
            </a:r>
            <a:r>
              <a:rPr lang="en-US" dirty="0">
                <a:latin typeface="+mn-lt"/>
              </a:rPr>
              <a:t>actual price paid in that market</a:t>
            </a:r>
            <a:r>
              <a:rPr lang="en-US" dirty="0" smtClean="0">
                <a:latin typeface="+mn-lt"/>
              </a:rPr>
              <a:t>.</a:t>
            </a:r>
            <a:endParaRPr lang="en-US" dirty="0">
              <a:latin typeface="+mn-lt"/>
            </a:endParaRPr>
          </a:p>
        </p:txBody>
      </p:sp>
    </p:spTree>
    <p:extLst>
      <p:ext uri="{BB962C8B-B14F-4D97-AF65-F5344CB8AC3E}">
        <p14:creationId xmlns:p14="http://schemas.microsoft.com/office/powerpoint/2010/main" val="41278615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wipe(left)">
                                      <p:cBhvr>
                                        <p:cTn id="11" dur="500"/>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wipe(left)">
                                      <p:cBhvr>
                                        <p:cTn id="16" dur="5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wipe(left)">
                                      <p:cBhvr>
                                        <p:cTn id="21" dur="500"/>
                                        <p:tgtEl>
                                          <p:spTgt spid="2">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
                                            <p:txEl>
                                              <p:pRg st="6" end="6"/>
                                            </p:txEl>
                                          </p:spTgt>
                                        </p:tgtEl>
                                        <p:attrNameLst>
                                          <p:attrName>style.visibility</p:attrName>
                                        </p:attrNameLst>
                                      </p:cBhvr>
                                      <p:to>
                                        <p:strVal val="visible"/>
                                      </p:to>
                                    </p:set>
                                    <p:animEffect transition="in" filter="wipe(left)">
                                      <p:cBhvr>
                                        <p:cTn id="26"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2" grpId="0" uiExpand="1" build="p" bldLvl="2"/>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9" name="Rectangle 90"/>
          <p:cNvSpPr txBox="1">
            <a:spLocks noChangeArrowheads="1"/>
          </p:cNvSpPr>
          <p:nvPr/>
        </p:nvSpPr>
        <p:spPr>
          <a:xfrm>
            <a:off x="457200" y="1"/>
            <a:ext cx="6705600" cy="685800"/>
          </a:xfrm>
          <a:prstGeom prst="rect">
            <a:avLst/>
          </a:prstGeom>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None/>
              <a:defRPr/>
            </a:pPr>
            <a:r>
              <a:rPr lang="en-US" sz="2000" b="1" kern="0" dirty="0">
                <a:solidFill>
                  <a:srgbClr val="950057"/>
                </a:solidFill>
              </a:rPr>
              <a:t>Taxes and Transfer Pricing</a:t>
            </a:r>
          </a:p>
        </p:txBody>
      </p:sp>
      <p:sp>
        <p:nvSpPr>
          <p:cNvPr id="7" name="Rectangle 6"/>
          <p:cNvSpPr/>
          <p:nvPr/>
        </p:nvSpPr>
        <p:spPr>
          <a:xfrm>
            <a:off x="476250" y="838200"/>
            <a:ext cx="8286750" cy="5355312"/>
          </a:xfrm>
          <a:prstGeom prst="rect">
            <a:avLst/>
          </a:prstGeom>
        </p:spPr>
        <p:txBody>
          <a:bodyPr wrap="square">
            <a:spAutoFit/>
          </a:bodyPr>
          <a:lstStyle/>
          <a:p>
            <a:pPr>
              <a:buNone/>
            </a:pPr>
            <a:r>
              <a:rPr lang="en-US" dirty="0" smtClean="0">
                <a:latin typeface="+mn-lt"/>
              </a:rPr>
              <a:t>Taxes can </a:t>
            </a:r>
            <a:r>
              <a:rPr lang="en-US" dirty="0">
                <a:latin typeface="+mn-lt"/>
              </a:rPr>
              <a:t>play an important role in determining transfer </a:t>
            </a:r>
            <a:r>
              <a:rPr lang="en-US" dirty="0" smtClean="0">
                <a:latin typeface="+mn-lt"/>
              </a:rPr>
              <a:t>prices when</a:t>
            </a:r>
            <a:br>
              <a:rPr lang="en-US" dirty="0" smtClean="0">
                <a:latin typeface="+mn-lt"/>
              </a:rPr>
            </a:br>
            <a:r>
              <a:rPr lang="en-US" dirty="0" smtClean="0">
                <a:latin typeface="+mn-lt"/>
              </a:rPr>
              <a:t>the </a:t>
            </a:r>
            <a:r>
              <a:rPr lang="en-US" dirty="0">
                <a:latin typeface="+mn-lt"/>
              </a:rPr>
              <a:t>objective is </a:t>
            </a:r>
            <a:r>
              <a:rPr lang="en-US" dirty="0" smtClean="0">
                <a:latin typeface="+mn-lt"/>
              </a:rPr>
              <a:t>to maximize </a:t>
            </a:r>
            <a:r>
              <a:rPr lang="en-US" dirty="0">
                <a:latin typeface="+mn-lt"/>
              </a:rPr>
              <a:t>the </a:t>
            </a:r>
            <a:r>
              <a:rPr lang="en-US" i="1" dirty="0">
                <a:latin typeface="+mn-lt"/>
              </a:rPr>
              <a:t>after-tax </a:t>
            </a:r>
            <a:r>
              <a:rPr lang="en-US" dirty="0">
                <a:latin typeface="+mn-lt"/>
              </a:rPr>
              <a:t>profits of the integrated firm. </a:t>
            </a:r>
            <a:endParaRPr lang="en-US" dirty="0" smtClean="0">
              <a:latin typeface="+mn-lt"/>
            </a:endParaRPr>
          </a:p>
          <a:p>
            <a:pPr>
              <a:buNone/>
            </a:pPr>
            <a:endParaRPr lang="en-US" sz="900" dirty="0" smtClean="0">
              <a:latin typeface="+mn-lt"/>
            </a:endParaRPr>
          </a:p>
          <a:p>
            <a:pPr>
              <a:buNone/>
            </a:pPr>
            <a:r>
              <a:rPr lang="en-US" dirty="0" smtClean="0">
                <a:latin typeface="+mn-lt"/>
              </a:rPr>
              <a:t>This </a:t>
            </a:r>
            <a:r>
              <a:rPr lang="en-US" dirty="0">
                <a:latin typeface="+mn-lt"/>
              </a:rPr>
              <a:t>is especially the case </a:t>
            </a:r>
            <a:r>
              <a:rPr lang="en-US" dirty="0" smtClean="0">
                <a:latin typeface="+mn-lt"/>
              </a:rPr>
              <a:t>when the </a:t>
            </a:r>
            <a:r>
              <a:rPr lang="en-US" dirty="0">
                <a:latin typeface="+mn-lt"/>
              </a:rPr>
              <a:t>upstream and downstream divisions of the firm operate in different countries</a:t>
            </a:r>
            <a:r>
              <a:rPr lang="en-US" dirty="0" smtClean="0">
                <a:latin typeface="+mn-lt"/>
              </a:rPr>
              <a:t>.</a:t>
            </a:r>
          </a:p>
          <a:p>
            <a:pPr>
              <a:buNone/>
            </a:pPr>
            <a:endParaRPr lang="en-US" sz="900" dirty="0">
              <a:latin typeface="+mn-lt"/>
            </a:endParaRPr>
          </a:p>
          <a:p>
            <a:pPr>
              <a:buNone/>
            </a:pPr>
            <a:r>
              <a:rPr lang="en-US" dirty="0">
                <a:latin typeface="+mn-lt"/>
              </a:rPr>
              <a:t>To see this, suppose that the upstream Engine Division of Race Car </a:t>
            </a:r>
            <a:r>
              <a:rPr lang="en-US" dirty="0" smtClean="0">
                <a:latin typeface="+mn-lt"/>
              </a:rPr>
              <a:t>Motors happens </a:t>
            </a:r>
            <a:r>
              <a:rPr lang="en-US" dirty="0">
                <a:latin typeface="+mn-lt"/>
              </a:rPr>
              <a:t>to be located in an Asian country with a low corporate profits tax </a:t>
            </a:r>
            <a:r>
              <a:rPr lang="en-US" dirty="0" smtClean="0">
                <a:latin typeface="+mn-lt"/>
              </a:rPr>
              <a:t>rate, while </a:t>
            </a:r>
            <a:r>
              <a:rPr lang="en-US" dirty="0">
                <a:latin typeface="+mn-lt"/>
              </a:rPr>
              <a:t>the downstream Assembly Division is located in the United States, with </a:t>
            </a:r>
            <a:r>
              <a:rPr lang="en-US" dirty="0" smtClean="0">
                <a:latin typeface="+mn-lt"/>
              </a:rPr>
              <a:t>a higher </a:t>
            </a:r>
            <a:r>
              <a:rPr lang="en-US" dirty="0">
                <a:latin typeface="+mn-lt"/>
              </a:rPr>
              <a:t>tax rate. Suppose that in the absence of taxes, the marginal cost and </a:t>
            </a:r>
            <a:r>
              <a:rPr lang="en-US" dirty="0" smtClean="0">
                <a:latin typeface="+mn-lt"/>
              </a:rPr>
              <a:t>thus the </a:t>
            </a:r>
            <a:r>
              <a:rPr lang="en-US" dirty="0">
                <a:latin typeface="+mn-lt"/>
              </a:rPr>
              <a:t>optimal transfer price for an engine is $5000. How would this transfer </a:t>
            </a:r>
            <a:r>
              <a:rPr lang="en-US" dirty="0" smtClean="0">
                <a:latin typeface="+mn-lt"/>
              </a:rPr>
              <a:t>price be </a:t>
            </a:r>
            <a:r>
              <a:rPr lang="en-US" dirty="0">
                <a:latin typeface="+mn-lt"/>
              </a:rPr>
              <a:t>affected by taxes</a:t>
            </a:r>
            <a:r>
              <a:rPr lang="en-US" dirty="0" smtClean="0">
                <a:latin typeface="+mn-lt"/>
              </a:rPr>
              <a:t>?</a:t>
            </a:r>
          </a:p>
          <a:p>
            <a:pPr>
              <a:buNone/>
            </a:pPr>
            <a:endParaRPr lang="en-US" sz="900" dirty="0" smtClean="0">
              <a:latin typeface="+mn-lt"/>
            </a:endParaRPr>
          </a:p>
          <a:p>
            <a:pPr>
              <a:buNone/>
            </a:pPr>
            <a:r>
              <a:rPr lang="en-US" dirty="0">
                <a:latin typeface="+mn-lt"/>
              </a:rPr>
              <a:t>In our example, the difference in tax rates will cause the opportunity cost </a:t>
            </a:r>
            <a:r>
              <a:rPr lang="en-US" dirty="0" smtClean="0">
                <a:latin typeface="+mn-lt"/>
              </a:rPr>
              <a:t>of using </a:t>
            </a:r>
            <a:r>
              <a:rPr lang="en-US" dirty="0">
                <a:latin typeface="+mn-lt"/>
              </a:rPr>
              <a:t>an engine downstream to exceed $5000. Why? Because the </a:t>
            </a:r>
            <a:r>
              <a:rPr lang="en-US" dirty="0" smtClean="0">
                <a:latin typeface="+mn-lt"/>
              </a:rPr>
              <a:t>downstream profit </a:t>
            </a:r>
            <a:r>
              <a:rPr lang="en-US" dirty="0">
                <a:latin typeface="+mn-lt"/>
              </a:rPr>
              <a:t>generated by the use of the engine will be taxed at a relatively high rate</a:t>
            </a:r>
            <a:r>
              <a:rPr lang="en-US" dirty="0" smtClean="0">
                <a:latin typeface="+mn-lt"/>
              </a:rPr>
              <a:t>.</a:t>
            </a:r>
          </a:p>
          <a:p>
            <a:pPr>
              <a:buNone/>
            </a:pPr>
            <a:endParaRPr lang="en-US" sz="900" dirty="0">
              <a:latin typeface="+mn-lt"/>
            </a:endParaRPr>
          </a:p>
          <a:p>
            <a:pPr>
              <a:buNone/>
            </a:pPr>
            <a:r>
              <a:rPr lang="en-US" dirty="0">
                <a:latin typeface="+mn-lt"/>
              </a:rPr>
              <a:t>Thus, taking taxes into account, the firm will want to set a higher transfer </a:t>
            </a:r>
            <a:r>
              <a:rPr lang="en-US" dirty="0" smtClean="0">
                <a:latin typeface="+mn-lt"/>
              </a:rPr>
              <a:t>price, perhaps </a:t>
            </a:r>
            <a:r>
              <a:rPr lang="en-US" dirty="0">
                <a:latin typeface="+mn-lt"/>
              </a:rPr>
              <a:t>$7000. This will reduce the downstream profits in the United States (</a:t>
            </a:r>
            <a:r>
              <a:rPr lang="en-US" dirty="0" smtClean="0">
                <a:latin typeface="+mn-lt"/>
              </a:rPr>
              <a:t>so that </a:t>
            </a:r>
            <a:r>
              <a:rPr lang="en-US" dirty="0">
                <a:latin typeface="+mn-lt"/>
              </a:rPr>
              <a:t>the firm will pay less in taxes) and increase the profits of the upstream </a:t>
            </a:r>
            <a:r>
              <a:rPr lang="en-US" dirty="0" smtClean="0">
                <a:latin typeface="+mn-lt"/>
              </a:rPr>
              <a:t>division, which </a:t>
            </a:r>
            <a:r>
              <a:rPr lang="en-US" dirty="0">
                <a:latin typeface="+mn-lt"/>
              </a:rPr>
              <a:t>faces a lower tax rate.</a:t>
            </a:r>
          </a:p>
        </p:txBody>
      </p:sp>
    </p:spTree>
    <p:extLst>
      <p:ext uri="{BB962C8B-B14F-4D97-AF65-F5344CB8AC3E}">
        <p14:creationId xmlns:p14="http://schemas.microsoft.com/office/powerpoint/2010/main" val="1165511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
                                            <p:txEl>
                                              <p:pRg st="0" end="0"/>
                                            </p:txEl>
                                          </p:spTgt>
                                        </p:tgtEl>
                                        <p:attrNameLst>
                                          <p:attrName>style.visibility</p:attrName>
                                        </p:attrNameLst>
                                      </p:cBhvr>
                                      <p:to>
                                        <p:strVal val="visible"/>
                                      </p:to>
                                    </p:set>
                                    <p:animEffect transition="in" filter="wipe(left)">
                                      <p:cBhvr>
                                        <p:cTn id="7" dur="500"/>
                                        <p:tgtEl>
                                          <p:spTgt spid="29">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left)">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wipe(left)">
                                      <p:cBhvr>
                                        <p:cTn id="16" dur="500"/>
                                        <p:tgtEl>
                                          <p:spTgt spid="7">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wipe(left)">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wipe(left)">
                                      <p:cBhvr>
                                        <p:cTn id="26" dur="500"/>
                                        <p:tgtEl>
                                          <p:spTgt spid="7">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7">
                                            <p:txEl>
                                              <p:pRg st="8" end="8"/>
                                            </p:txEl>
                                          </p:spTgt>
                                        </p:tgtEl>
                                        <p:attrNameLst>
                                          <p:attrName>style.visibility</p:attrName>
                                        </p:attrNameLst>
                                      </p:cBhvr>
                                      <p:to>
                                        <p:strVal val="visible"/>
                                      </p:to>
                                    </p:set>
                                    <p:animEffect transition="in" filter="wipe(left)">
                                      <p:cBhvr>
                                        <p:cTn id="31"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build="p"/>
      <p:bldP spid="7" grpId="0" uiExpand="1"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40" name="Rectangle 4"/>
          <p:cNvSpPr txBox="1">
            <a:spLocks noChangeArrowheads="1"/>
          </p:cNvSpPr>
          <p:nvPr/>
        </p:nvSpPr>
        <p:spPr>
          <a:xfrm>
            <a:off x="457200" y="0"/>
            <a:ext cx="7375193" cy="685800"/>
          </a:xfrm>
          <a:prstGeom prst="rect">
            <a:avLst/>
          </a:prstGeom>
          <a:noFill/>
        </p:spPr>
        <p:txBody>
          <a:bodyPr anchor="ctr"/>
          <a:lst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a:lstStyle>
          <a:p>
            <a:pPr eaLnBrk="1" hangingPunct="1">
              <a:buNone/>
            </a:pPr>
            <a:r>
              <a:rPr lang="en-US" sz="2800" dirty="0" smtClean="0">
                <a:solidFill>
                  <a:srgbClr val="008FD0"/>
                </a:solidFill>
              </a:rPr>
              <a:t>A Numerical Example</a:t>
            </a:r>
          </a:p>
        </p:txBody>
      </p:sp>
      <p:sp>
        <p:nvSpPr>
          <p:cNvPr id="2" name="Rectangle 1"/>
          <p:cNvSpPr/>
          <p:nvPr/>
        </p:nvSpPr>
        <p:spPr>
          <a:xfrm>
            <a:off x="457200" y="1078468"/>
            <a:ext cx="8382000" cy="369332"/>
          </a:xfrm>
          <a:prstGeom prst="rect">
            <a:avLst/>
          </a:prstGeom>
        </p:spPr>
        <p:txBody>
          <a:bodyPr wrap="square">
            <a:spAutoFit/>
          </a:bodyPr>
          <a:lstStyle/>
          <a:p>
            <a:pPr>
              <a:buNone/>
            </a:pPr>
            <a:r>
              <a:rPr lang="en-US" dirty="0">
                <a:latin typeface="+mn-lt"/>
              </a:rPr>
              <a:t>Suppose Race Car Motors has the following demand for its automobiles:</a:t>
            </a:r>
          </a:p>
        </p:txBody>
      </p:sp>
      <mc:AlternateContent xmlns:mc="http://schemas.openxmlformats.org/markup-compatibility/2006" xmlns:a14="http://schemas.microsoft.com/office/drawing/2010/main">
        <mc:Choice Requires="a14">
          <p:sp>
            <p:nvSpPr>
              <p:cNvPr id="3" name="TextBox 2"/>
              <p:cNvSpPr txBox="1"/>
              <p:nvPr/>
            </p:nvSpPr>
            <p:spPr>
              <a:xfrm>
                <a:off x="3747184" y="1600200"/>
                <a:ext cx="1802032"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𝑃</m:t>
                      </m:r>
                      <m:r>
                        <a:rPr lang="en-US" b="0" i="1" smtClean="0">
                          <a:latin typeface="Cambria Math"/>
                        </a:rPr>
                        <m:t>=20,000−</m:t>
                      </m:r>
                      <m:r>
                        <a:rPr lang="en-US" b="0" i="1" smtClean="0">
                          <a:latin typeface="Cambria Math"/>
                        </a:rPr>
                        <m:t>𝑄</m:t>
                      </m:r>
                    </m:oMath>
                  </m:oMathPara>
                </a14:m>
                <a:endParaRPr lang="en-US" dirty="0"/>
              </a:p>
            </p:txBody>
          </p:sp>
        </mc:Choice>
        <mc:Fallback xmlns="">
          <p:sp>
            <p:nvSpPr>
              <p:cNvPr id="3" name="TextBox 2"/>
              <p:cNvSpPr txBox="1">
                <a:spLocks noRot="1" noChangeAspect="1" noMove="1" noResize="1" noEditPoints="1" noAdjustHandles="1" noChangeArrowheads="1" noChangeShapeType="1" noTextEdit="1"/>
              </p:cNvSpPr>
              <p:nvPr/>
            </p:nvSpPr>
            <p:spPr>
              <a:xfrm>
                <a:off x="3747184" y="1600200"/>
                <a:ext cx="1802032" cy="369332"/>
              </a:xfrm>
              <a:prstGeom prst="rect">
                <a:avLst/>
              </a:prstGeom>
              <a:blipFill rotWithShape="1">
                <a:blip r:embed="rId4"/>
                <a:stretch>
                  <a:fillRect b="-8333"/>
                </a:stretch>
              </a:blipFill>
            </p:spPr>
            <p:txBody>
              <a:bodyPr/>
              <a:lstStyle/>
              <a:p>
                <a:r>
                  <a:rPr lang="en-US">
                    <a:noFill/>
                  </a:rPr>
                  <a:t> </a:t>
                </a:r>
              </a:p>
            </p:txBody>
          </p:sp>
        </mc:Fallback>
      </mc:AlternateContent>
      <p:sp>
        <p:nvSpPr>
          <p:cNvPr id="6" name="Rectangle 5"/>
          <p:cNvSpPr/>
          <p:nvPr/>
        </p:nvSpPr>
        <p:spPr>
          <a:xfrm>
            <a:off x="454152" y="1996964"/>
            <a:ext cx="8382000" cy="369332"/>
          </a:xfrm>
          <a:prstGeom prst="rect">
            <a:avLst/>
          </a:prstGeom>
        </p:spPr>
        <p:txBody>
          <a:bodyPr wrap="square">
            <a:spAutoFit/>
          </a:bodyPr>
          <a:lstStyle/>
          <a:p>
            <a:pPr>
              <a:buNone/>
            </a:pPr>
            <a:r>
              <a:rPr lang="en-US" dirty="0">
                <a:latin typeface="+mn-lt"/>
              </a:rPr>
              <a:t>Its marginal revenue is thus</a:t>
            </a:r>
          </a:p>
        </p:txBody>
      </p:sp>
      <mc:AlternateContent xmlns:mc="http://schemas.openxmlformats.org/markup-compatibility/2006" xmlns:a14="http://schemas.microsoft.com/office/drawing/2010/main">
        <mc:Choice Requires="a14">
          <p:sp>
            <p:nvSpPr>
              <p:cNvPr id="4" name="TextBox 3"/>
              <p:cNvSpPr txBox="1"/>
              <p:nvPr/>
            </p:nvSpPr>
            <p:spPr>
              <a:xfrm>
                <a:off x="3569857" y="2366296"/>
                <a:ext cx="215058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m:rPr>
                          <m:nor/>
                        </m:rPr>
                        <a:rPr lang="en-US" b="0" i="0" smtClean="0">
                          <a:latin typeface="Cambria Math"/>
                        </a:rPr>
                        <m:t>MR</m:t>
                      </m:r>
                      <m:r>
                        <a:rPr lang="en-US" b="0" i="1" smtClean="0">
                          <a:latin typeface="Cambria Math"/>
                        </a:rPr>
                        <m:t>=20,000−2</m:t>
                      </m:r>
                      <m:r>
                        <a:rPr lang="en-US" b="0" i="1" smtClean="0">
                          <a:latin typeface="Cambria Math"/>
                        </a:rPr>
                        <m:t>𝑄</m:t>
                      </m:r>
                    </m:oMath>
                  </m:oMathPara>
                </a14:m>
                <a:endParaRPr lang="en-US" dirty="0"/>
              </a:p>
            </p:txBody>
          </p:sp>
        </mc:Choice>
        <mc:Fallback xmlns="">
          <p:sp>
            <p:nvSpPr>
              <p:cNvPr id="4" name="TextBox 3"/>
              <p:cNvSpPr txBox="1">
                <a:spLocks noRot="1" noChangeAspect="1" noMove="1" noResize="1" noEditPoints="1" noAdjustHandles="1" noChangeArrowheads="1" noChangeShapeType="1" noTextEdit="1"/>
              </p:cNvSpPr>
              <p:nvPr/>
            </p:nvSpPr>
            <p:spPr>
              <a:xfrm>
                <a:off x="3569857" y="2366296"/>
                <a:ext cx="2150589" cy="369332"/>
              </a:xfrm>
              <a:prstGeom prst="rect">
                <a:avLst/>
              </a:prstGeom>
              <a:blipFill rotWithShape="1">
                <a:blip r:embed="rId5"/>
                <a:stretch>
                  <a:fillRect b="-8197"/>
                </a:stretch>
              </a:blipFill>
            </p:spPr>
            <p:txBody>
              <a:bodyPr/>
              <a:lstStyle/>
              <a:p>
                <a:r>
                  <a:rPr lang="en-US">
                    <a:noFill/>
                  </a:rPr>
                  <a:t> </a:t>
                </a:r>
              </a:p>
            </p:txBody>
          </p:sp>
        </mc:Fallback>
      </mc:AlternateContent>
      <p:sp>
        <p:nvSpPr>
          <p:cNvPr id="8" name="Rectangle 7"/>
          <p:cNvSpPr/>
          <p:nvPr/>
        </p:nvSpPr>
        <p:spPr>
          <a:xfrm>
            <a:off x="454151" y="2754964"/>
            <a:ext cx="8382000" cy="369332"/>
          </a:xfrm>
          <a:prstGeom prst="rect">
            <a:avLst/>
          </a:prstGeom>
        </p:spPr>
        <p:txBody>
          <a:bodyPr wrap="square">
            <a:spAutoFit/>
          </a:bodyPr>
          <a:lstStyle/>
          <a:p>
            <a:pPr>
              <a:buNone/>
            </a:pPr>
            <a:r>
              <a:rPr lang="en-US" dirty="0">
                <a:latin typeface="+mn-lt"/>
              </a:rPr>
              <a:t>The downstream division’s cost of assembling cars is</a:t>
            </a:r>
          </a:p>
        </p:txBody>
      </p:sp>
      <mc:AlternateContent xmlns:mc="http://schemas.openxmlformats.org/markup-compatibility/2006" xmlns:a14="http://schemas.microsoft.com/office/drawing/2010/main">
        <mc:Choice Requires="a14">
          <p:sp>
            <p:nvSpPr>
              <p:cNvPr id="5" name="TextBox 4"/>
              <p:cNvSpPr txBox="1"/>
              <p:nvPr/>
            </p:nvSpPr>
            <p:spPr>
              <a:xfrm>
                <a:off x="3740195" y="3199662"/>
                <a:ext cx="180902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𝐶</m:t>
                          </m:r>
                        </m:e>
                        <m:sub>
                          <m:r>
                            <a:rPr lang="en-US" b="0" i="1" smtClean="0">
                              <a:latin typeface="Cambria Math"/>
                            </a:rPr>
                            <m:t>𝐴</m:t>
                          </m:r>
                        </m:sub>
                      </m:sSub>
                      <m:d>
                        <m:dPr>
                          <m:ctrlPr>
                            <a:rPr lang="en-US" i="1" smtClean="0">
                              <a:latin typeface="Cambria Math"/>
                            </a:rPr>
                          </m:ctrlPr>
                        </m:dPr>
                        <m:e>
                          <m:r>
                            <a:rPr lang="en-US" b="0" i="1" smtClean="0">
                              <a:latin typeface="Cambria Math"/>
                            </a:rPr>
                            <m:t>𝑄</m:t>
                          </m:r>
                        </m:e>
                      </m:d>
                      <m:r>
                        <a:rPr lang="en-US" b="0" i="1" smtClean="0">
                          <a:latin typeface="Cambria Math"/>
                        </a:rPr>
                        <m:t>=8000</m:t>
                      </m:r>
                      <m:r>
                        <a:rPr lang="en-US" b="0" i="1" smtClean="0">
                          <a:latin typeface="Cambria Math"/>
                        </a:rPr>
                        <m:t>𝑄</m:t>
                      </m:r>
                    </m:oMath>
                  </m:oMathPara>
                </a14:m>
                <a:endParaRPr lang="en-US" dirty="0"/>
              </a:p>
            </p:txBody>
          </p:sp>
        </mc:Choice>
        <mc:Fallback xmlns="">
          <p:sp>
            <p:nvSpPr>
              <p:cNvPr id="5" name="TextBox 4"/>
              <p:cNvSpPr txBox="1">
                <a:spLocks noRot="1" noChangeAspect="1" noMove="1" noResize="1" noEditPoints="1" noAdjustHandles="1" noChangeArrowheads="1" noChangeShapeType="1" noTextEdit="1"/>
              </p:cNvSpPr>
              <p:nvPr/>
            </p:nvSpPr>
            <p:spPr>
              <a:xfrm>
                <a:off x="3740195" y="3199662"/>
                <a:ext cx="1809021" cy="369332"/>
              </a:xfrm>
              <a:prstGeom prst="rect">
                <a:avLst/>
              </a:prstGeom>
              <a:blipFill rotWithShape="1">
                <a:blip r:embed="rId6"/>
                <a:stretch>
                  <a:fillRect b="-10000"/>
                </a:stretch>
              </a:blipFill>
            </p:spPr>
            <p:txBody>
              <a:bodyPr/>
              <a:lstStyle/>
              <a:p>
                <a:r>
                  <a:rPr lang="en-US">
                    <a:noFill/>
                  </a:rPr>
                  <a:t> </a:t>
                </a:r>
              </a:p>
            </p:txBody>
          </p:sp>
        </mc:Fallback>
      </mc:AlternateContent>
      <p:sp>
        <p:nvSpPr>
          <p:cNvPr id="7" name="Rectangle 6"/>
          <p:cNvSpPr/>
          <p:nvPr/>
        </p:nvSpPr>
        <p:spPr>
          <a:xfrm>
            <a:off x="457200" y="3890665"/>
            <a:ext cx="8229600" cy="646331"/>
          </a:xfrm>
          <a:prstGeom prst="rect">
            <a:avLst/>
          </a:prstGeom>
        </p:spPr>
        <p:txBody>
          <a:bodyPr wrap="square">
            <a:spAutoFit/>
          </a:bodyPr>
          <a:lstStyle/>
          <a:p>
            <a:pPr>
              <a:buNone/>
            </a:pPr>
            <a:r>
              <a:rPr lang="en-US" dirty="0">
                <a:latin typeface="+mn-lt"/>
              </a:rPr>
              <a:t>so that the division’s marginal cost is MC</a:t>
            </a:r>
            <a:r>
              <a:rPr lang="en-US" i="1" baseline="-25000" dirty="0">
                <a:latin typeface="+mn-lt"/>
              </a:rPr>
              <a:t>A</a:t>
            </a:r>
            <a:r>
              <a:rPr lang="en-US" i="1" dirty="0">
                <a:latin typeface="+mn-lt"/>
              </a:rPr>
              <a:t> </a:t>
            </a:r>
            <a:r>
              <a:rPr lang="en-US" dirty="0" smtClean="0">
                <a:latin typeface="+mn-lt"/>
              </a:rPr>
              <a:t>= </a:t>
            </a:r>
            <a:r>
              <a:rPr lang="en-US" dirty="0">
                <a:latin typeface="+mn-lt"/>
              </a:rPr>
              <a:t>8000. The upstream division’s cost</a:t>
            </a:r>
          </a:p>
          <a:p>
            <a:pPr>
              <a:buNone/>
            </a:pPr>
            <a:r>
              <a:rPr lang="en-US" dirty="0">
                <a:latin typeface="+mn-lt"/>
              </a:rPr>
              <a:t>of producing engines is</a:t>
            </a:r>
          </a:p>
        </p:txBody>
      </p:sp>
      <mc:AlternateContent xmlns:mc="http://schemas.openxmlformats.org/markup-compatibility/2006" xmlns:a14="http://schemas.microsoft.com/office/drawing/2010/main">
        <mc:Choice Requires="a14">
          <p:sp>
            <p:nvSpPr>
              <p:cNvPr id="9" name="TextBox 8"/>
              <p:cNvSpPr txBox="1"/>
              <p:nvPr/>
            </p:nvSpPr>
            <p:spPr>
              <a:xfrm>
                <a:off x="3468973" y="4555284"/>
                <a:ext cx="1654747" cy="373179"/>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𝐶</m:t>
                          </m:r>
                        </m:e>
                        <m:sub>
                          <m:r>
                            <a:rPr lang="en-US" b="0" i="1" smtClean="0">
                              <a:latin typeface="Cambria Math"/>
                            </a:rPr>
                            <m:t>𝐸</m:t>
                          </m:r>
                        </m:sub>
                      </m:sSub>
                      <m:d>
                        <m:dPr>
                          <m:ctrlPr>
                            <a:rPr lang="en-US" i="1" smtClean="0">
                              <a:latin typeface="Cambria Math"/>
                            </a:rPr>
                          </m:ctrlPr>
                        </m:dPr>
                        <m:e>
                          <m:sSub>
                            <m:sSubPr>
                              <m:ctrlPr>
                                <a:rPr lang="en-US" i="1" smtClean="0">
                                  <a:latin typeface="Cambria Math"/>
                                </a:rPr>
                              </m:ctrlPr>
                            </m:sSubPr>
                            <m:e>
                              <m:r>
                                <a:rPr lang="en-US" b="0" i="1" smtClean="0">
                                  <a:latin typeface="Cambria Math"/>
                                </a:rPr>
                                <m:t>𝑄</m:t>
                              </m:r>
                            </m:e>
                            <m:sub>
                              <m:r>
                                <a:rPr lang="en-US" b="0" i="1" smtClean="0">
                                  <a:latin typeface="Cambria Math"/>
                                </a:rPr>
                                <m:t>𝐸</m:t>
                              </m:r>
                            </m:sub>
                          </m:sSub>
                        </m:e>
                      </m:d>
                      <m:r>
                        <a:rPr lang="en-US" b="0" i="1" smtClean="0">
                          <a:latin typeface="Cambria Math"/>
                        </a:rPr>
                        <m:t>=2</m:t>
                      </m:r>
                      <m:sSubSup>
                        <m:sSubSupPr>
                          <m:ctrlPr>
                            <a:rPr lang="en-US" b="0" i="1" smtClean="0">
                              <a:latin typeface="Cambria Math"/>
                            </a:rPr>
                          </m:ctrlPr>
                        </m:sSubSupPr>
                        <m:e>
                          <m:r>
                            <a:rPr lang="en-US" b="0" i="1" smtClean="0">
                              <a:latin typeface="Cambria Math"/>
                            </a:rPr>
                            <m:t>𝑄</m:t>
                          </m:r>
                        </m:e>
                        <m:sub>
                          <m:r>
                            <a:rPr lang="en-US" b="0" i="1" smtClean="0">
                              <a:latin typeface="Cambria Math"/>
                            </a:rPr>
                            <m:t>𝐸</m:t>
                          </m:r>
                        </m:sub>
                        <m:sup>
                          <m:r>
                            <a:rPr lang="en-US" b="0" i="1" smtClean="0">
                              <a:latin typeface="Cambria Math"/>
                            </a:rPr>
                            <m:t>2</m:t>
                          </m:r>
                        </m:sup>
                      </m:sSubSup>
                    </m:oMath>
                  </m:oMathPara>
                </a14:m>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3468973" y="4555284"/>
                <a:ext cx="1654747" cy="373179"/>
              </a:xfrm>
              <a:prstGeom prst="rect">
                <a:avLst/>
              </a:prstGeom>
              <a:blipFill rotWithShape="1">
                <a:blip r:embed="rId7"/>
                <a:stretch>
                  <a:fillRect b="-9836"/>
                </a:stretch>
              </a:blipFill>
            </p:spPr>
            <p:txBody>
              <a:bodyPr/>
              <a:lstStyle/>
              <a:p>
                <a:r>
                  <a:rPr lang="en-US">
                    <a:noFill/>
                  </a:rPr>
                  <a:t> </a:t>
                </a:r>
              </a:p>
            </p:txBody>
          </p:sp>
        </mc:Fallback>
      </mc:AlternateContent>
      <p:sp>
        <p:nvSpPr>
          <p:cNvPr id="10" name="Rectangle 9"/>
          <p:cNvSpPr/>
          <p:nvPr/>
        </p:nvSpPr>
        <p:spPr>
          <a:xfrm>
            <a:off x="466344" y="5105400"/>
            <a:ext cx="3745577" cy="369332"/>
          </a:xfrm>
          <a:prstGeom prst="rect">
            <a:avLst/>
          </a:prstGeom>
        </p:spPr>
        <p:txBody>
          <a:bodyPr wrap="none">
            <a:spAutoFit/>
          </a:bodyPr>
          <a:lstStyle/>
          <a:p>
            <a:pPr>
              <a:buNone/>
            </a:pPr>
            <a:r>
              <a:rPr lang="en-US" dirty="0">
                <a:latin typeface="+mn-lt"/>
              </a:rPr>
              <a:t>The division’s marginal cost is thus</a:t>
            </a:r>
          </a:p>
        </p:txBody>
      </p:sp>
      <mc:AlternateContent xmlns:mc="http://schemas.openxmlformats.org/markup-compatibility/2006" xmlns:a14="http://schemas.microsoft.com/office/drawing/2010/main">
        <mc:Choice Requires="a14">
          <p:sp>
            <p:nvSpPr>
              <p:cNvPr id="11" name="TextBox 10"/>
              <p:cNvSpPr txBox="1"/>
              <p:nvPr/>
            </p:nvSpPr>
            <p:spPr>
              <a:xfrm>
                <a:off x="4114800" y="5105400"/>
                <a:ext cx="1900007"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MC</m:t>
                          </m:r>
                        </m:e>
                        <m:sub>
                          <m:r>
                            <a:rPr lang="en-US" b="0" i="1" smtClean="0">
                              <a:latin typeface="Cambria Math"/>
                            </a:rPr>
                            <m:t>𝐸</m:t>
                          </m:r>
                        </m:sub>
                      </m:sSub>
                      <m:d>
                        <m:dPr>
                          <m:ctrlPr>
                            <a:rPr lang="en-US" i="1" smtClean="0">
                              <a:latin typeface="Cambria Math"/>
                            </a:rPr>
                          </m:ctrlPr>
                        </m:dPr>
                        <m:e>
                          <m:sSub>
                            <m:sSubPr>
                              <m:ctrlPr>
                                <a:rPr lang="en-US" i="1" smtClean="0">
                                  <a:latin typeface="Cambria Math"/>
                                </a:rPr>
                              </m:ctrlPr>
                            </m:sSubPr>
                            <m:e>
                              <m:r>
                                <a:rPr lang="en-US" b="0" i="1" smtClean="0">
                                  <a:latin typeface="Cambria Math"/>
                                </a:rPr>
                                <m:t>𝑄</m:t>
                              </m:r>
                            </m:e>
                            <m:sub>
                              <m:r>
                                <a:rPr lang="en-US" b="0" i="1" smtClean="0">
                                  <a:latin typeface="Cambria Math"/>
                                </a:rPr>
                                <m:t>𝐸</m:t>
                              </m:r>
                            </m:sub>
                          </m:sSub>
                        </m:e>
                      </m:d>
                      <m:r>
                        <a:rPr lang="en-US" b="0" i="1" smtClean="0">
                          <a:latin typeface="Cambria Math"/>
                        </a:rPr>
                        <m:t>=4</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r>
                        <a:rPr lang="en-US" b="0" i="1" smtClean="0">
                          <a:latin typeface="Cambria Math"/>
                        </a:rPr>
                        <m:t>.</m:t>
                      </m:r>
                    </m:oMath>
                  </m:oMathPara>
                </a14:m>
                <a:endParaRPr lang="en-US" dirty="0"/>
              </a:p>
            </p:txBody>
          </p:sp>
        </mc:Choice>
        <mc:Fallback xmlns="">
          <p:sp>
            <p:nvSpPr>
              <p:cNvPr id="11" name="TextBox 10"/>
              <p:cNvSpPr txBox="1">
                <a:spLocks noRot="1" noChangeAspect="1" noMove="1" noResize="1" noEditPoints="1" noAdjustHandles="1" noChangeArrowheads="1" noChangeShapeType="1" noTextEdit="1"/>
              </p:cNvSpPr>
              <p:nvPr/>
            </p:nvSpPr>
            <p:spPr>
              <a:xfrm>
                <a:off x="4114800" y="5105400"/>
                <a:ext cx="1900007" cy="369332"/>
              </a:xfrm>
              <a:prstGeom prst="rect">
                <a:avLst/>
              </a:prstGeom>
              <a:blipFill rotWithShape="1">
                <a:blip r:embed="rId8"/>
                <a:stretch>
                  <a:fillRect b="-8333"/>
                </a:stretch>
              </a:blipFill>
            </p:spPr>
            <p:txBody>
              <a:bodyPr/>
              <a:lstStyle/>
              <a:p>
                <a:r>
                  <a:rPr lang="en-US">
                    <a:noFill/>
                  </a:rPr>
                  <a:t> </a:t>
                </a:r>
              </a:p>
            </p:txBody>
          </p:sp>
        </mc:Fallback>
      </mc:AlternateContent>
    </p:spTree>
    <p:extLst>
      <p:ext uri="{BB962C8B-B14F-4D97-AF65-F5344CB8AC3E}">
        <p14:creationId xmlns:p14="http://schemas.microsoft.com/office/powerpoint/2010/main" val="14605756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wipe(left)">
                                      <p:cBhvr>
                                        <p:cTn id="11" dur="500"/>
                                        <p:tgtEl>
                                          <p:spTgt spid="2">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wipe(left)">
                                      <p:cBhvr>
                                        <p:cTn id="20" dur="500"/>
                                        <p:tgtEl>
                                          <p:spTgt spid="6">
                                            <p:txEl>
                                              <p:pRg st="0" end="0"/>
                                            </p:txEl>
                                          </p:spTgt>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Effect transition="in" filter="wipe(left)">
                                      <p:cBhvr>
                                        <p:cTn id="29" dur="500"/>
                                        <p:tgtEl>
                                          <p:spTgt spid="8">
                                            <p:txEl>
                                              <p:pRg st="0" end="0"/>
                                            </p:txEl>
                                          </p:spTgt>
                                        </p:tgtEl>
                                      </p:cBhvr>
                                    </p:animEffect>
                                  </p:childTnLst>
                                </p:cTn>
                              </p:par>
                            </p:childTnLst>
                          </p:cTn>
                        </p:par>
                        <p:par>
                          <p:cTn id="30" fill="hold">
                            <p:stCondLst>
                              <p:cond delay="500"/>
                            </p:stCondLst>
                            <p:childTnLst>
                              <p:par>
                                <p:cTn id="31" presetID="22" presetClass="entr" presetSubtype="8"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500"/>
                            </p:stCondLst>
                            <p:childTnLst>
                              <p:par>
                                <p:cTn id="40" presetID="22" presetClass="entr" presetSubtype="8"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left)">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par>
                          <p:cTn id="48" fill="hold">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2" grpId="0" build="p" bldLvl="2"/>
      <p:bldP spid="3" grpId="0"/>
      <p:bldP spid="6" grpId="0" build="p" bldLvl="2"/>
      <p:bldP spid="4" grpId="0"/>
      <p:bldP spid="8" grpId="0" build="p" bldLvl="2"/>
      <p:bldP spid="5" grpId="0"/>
      <p:bldP spid="7" grpId="0"/>
      <p:bldP spid="9" grpId="0"/>
      <p:bldP spid="10" grpId="0"/>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4" name="Rectangle 13"/>
          <p:cNvSpPr/>
          <p:nvPr/>
        </p:nvSpPr>
        <p:spPr>
          <a:xfrm>
            <a:off x="466344" y="679704"/>
            <a:ext cx="8220456" cy="1892826"/>
          </a:xfrm>
          <a:prstGeom prst="rect">
            <a:avLst/>
          </a:prstGeom>
        </p:spPr>
        <p:txBody>
          <a:bodyPr wrap="square">
            <a:spAutoFit/>
          </a:bodyPr>
          <a:lstStyle/>
          <a:p>
            <a:pPr>
              <a:buNone/>
            </a:pPr>
            <a:r>
              <a:rPr lang="en-US" dirty="0">
                <a:latin typeface="+mn-lt"/>
              </a:rPr>
              <a:t>First, suppose there is </a:t>
            </a:r>
            <a:r>
              <a:rPr lang="en-US" i="1" dirty="0">
                <a:latin typeface="+mn-lt"/>
              </a:rPr>
              <a:t>no outside market </a:t>
            </a:r>
            <a:r>
              <a:rPr lang="en-US" dirty="0">
                <a:latin typeface="+mn-lt"/>
              </a:rPr>
              <a:t>for the engines. How </a:t>
            </a:r>
            <a:r>
              <a:rPr lang="en-US" dirty="0" smtClean="0">
                <a:latin typeface="+mn-lt"/>
              </a:rPr>
              <a:t>many</a:t>
            </a:r>
            <a:br>
              <a:rPr lang="en-US" dirty="0" smtClean="0">
                <a:latin typeface="+mn-lt"/>
              </a:rPr>
            </a:br>
            <a:r>
              <a:rPr lang="en-US" dirty="0" smtClean="0">
                <a:latin typeface="+mn-lt"/>
              </a:rPr>
              <a:t>engines and </a:t>
            </a:r>
            <a:r>
              <a:rPr lang="en-US" dirty="0">
                <a:latin typeface="+mn-lt"/>
              </a:rPr>
              <a:t>cars should the firm produce? What should be the </a:t>
            </a:r>
            <a:r>
              <a:rPr lang="en-US" dirty="0" smtClean="0">
                <a:latin typeface="+mn-lt"/>
              </a:rPr>
              <a:t>transfer</a:t>
            </a:r>
            <a:br>
              <a:rPr lang="en-US" dirty="0" smtClean="0">
                <a:latin typeface="+mn-lt"/>
              </a:rPr>
            </a:br>
            <a:r>
              <a:rPr lang="en-US" dirty="0" smtClean="0">
                <a:latin typeface="+mn-lt"/>
              </a:rPr>
              <a:t>price </a:t>
            </a:r>
            <a:r>
              <a:rPr lang="en-US" dirty="0">
                <a:latin typeface="+mn-lt"/>
              </a:rPr>
              <a:t>for engines</a:t>
            </a:r>
            <a:r>
              <a:rPr lang="en-US" dirty="0" smtClean="0">
                <a:latin typeface="+mn-lt"/>
              </a:rPr>
              <a:t>?</a:t>
            </a:r>
          </a:p>
          <a:p>
            <a:pPr>
              <a:buNone/>
            </a:pPr>
            <a:endParaRPr lang="en-US" sz="900" dirty="0">
              <a:latin typeface="+mn-lt"/>
            </a:endParaRPr>
          </a:p>
          <a:p>
            <a:pPr>
              <a:buNone/>
            </a:pPr>
            <a:r>
              <a:rPr lang="en-US" dirty="0">
                <a:latin typeface="+mn-lt"/>
              </a:rPr>
              <a:t>To solve this problem, we set the net marginal revenue for engines equal to </a:t>
            </a:r>
            <a:r>
              <a:rPr lang="en-US" dirty="0" smtClean="0">
                <a:latin typeface="+mn-lt"/>
              </a:rPr>
              <a:t>the marginal </a:t>
            </a:r>
            <a:r>
              <a:rPr lang="en-US" dirty="0">
                <a:latin typeface="+mn-lt"/>
              </a:rPr>
              <a:t>cost of producing engines. Because each car has one engine, </a:t>
            </a:r>
            <a:r>
              <a:rPr lang="en-US" dirty="0" smtClean="0">
                <a:latin typeface="+mn-lt"/>
              </a:rPr>
              <a:t/>
            </a:r>
            <a:br>
              <a:rPr lang="en-US" dirty="0" smtClean="0">
                <a:latin typeface="+mn-lt"/>
              </a:rPr>
            </a:br>
            <a:r>
              <a:rPr lang="en-US" i="1" dirty="0" smtClean="0">
                <a:latin typeface="+mn-lt"/>
              </a:rPr>
              <a:t>Q</a:t>
            </a:r>
            <a:r>
              <a:rPr lang="en-US" i="1" baseline="-25000" dirty="0" smtClean="0">
                <a:latin typeface="+mn-lt"/>
              </a:rPr>
              <a:t>E</a:t>
            </a:r>
            <a:r>
              <a:rPr lang="en-US" i="1" dirty="0" smtClean="0">
                <a:latin typeface="+mn-lt"/>
              </a:rPr>
              <a:t> </a:t>
            </a:r>
            <a:r>
              <a:rPr lang="en-US" dirty="0" smtClean="0">
                <a:latin typeface="+mn-lt"/>
              </a:rPr>
              <a:t>= </a:t>
            </a:r>
            <a:r>
              <a:rPr lang="en-US" i="1" dirty="0" smtClean="0">
                <a:latin typeface="+mn-lt"/>
              </a:rPr>
              <a:t>Q. </a:t>
            </a:r>
            <a:r>
              <a:rPr lang="en-US" dirty="0" smtClean="0">
                <a:latin typeface="+mn-lt"/>
              </a:rPr>
              <a:t>The </a:t>
            </a:r>
            <a:r>
              <a:rPr lang="en-US" dirty="0">
                <a:latin typeface="+mn-lt"/>
              </a:rPr>
              <a:t>net marginal revenue of engines is thus</a:t>
            </a:r>
          </a:p>
        </p:txBody>
      </p:sp>
      <mc:AlternateContent xmlns:mc="http://schemas.openxmlformats.org/markup-compatibility/2006" xmlns:a14="http://schemas.microsoft.com/office/drawing/2010/main">
        <mc:Choice Requires="a14">
          <p:sp>
            <p:nvSpPr>
              <p:cNvPr id="13" name="TextBox 12"/>
              <p:cNvSpPr txBox="1"/>
              <p:nvPr/>
            </p:nvSpPr>
            <p:spPr>
              <a:xfrm>
                <a:off x="2572562" y="2636085"/>
                <a:ext cx="4008020"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m:rPr>
                              <m:nor/>
                            </m:rPr>
                            <a:rPr lang="en-US" b="0" i="0" smtClean="0">
                              <a:latin typeface="Cambria Math"/>
                            </a:rPr>
                            <m:t>NMR</m:t>
                          </m:r>
                        </m:e>
                        <m:sub>
                          <m:r>
                            <a:rPr lang="en-US" b="0" i="1" smtClean="0">
                              <a:latin typeface="Cambria Math"/>
                            </a:rPr>
                            <m:t>𝐸</m:t>
                          </m:r>
                        </m:sub>
                      </m:sSub>
                      <m:r>
                        <a:rPr lang="en-US" b="0" i="1" smtClean="0">
                          <a:latin typeface="Cambria Math"/>
                        </a:rPr>
                        <m:t>=</m:t>
                      </m:r>
                      <m:r>
                        <m:rPr>
                          <m:nor/>
                        </m:rPr>
                        <a:rPr lang="en-US" b="0" i="0" smtClean="0">
                          <a:latin typeface="Cambria Math"/>
                        </a:rPr>
                        <m:t>MR</m:t>
                      </m:r>
                      <m:r>
                        <a:rPr lang="en-US" b="0" i="1" smtClean="0">
                          <a:latin typeface="Cambria Math"/>
                        </a:rPr>
                        <m:t>−</m:t>
                      </m:r>
                      <m:sSub>
                        <m:sSubPr>
                          <m:ctrlPr>
                            <a:rPr lang="en-US" b="0" i="1" smtClean="0">
                              <a:latin typeface="Cambria Math"/>
                            </a:rPr>
                          </m:ctrlPr>
                        </m:sSubPr>
                        <m:e>
                          <m:r>
                            <m:rPr>
                              <m:nor/>
                            </m:rPr>
                            <a:rPr lang="en-US" b="0" i="0" smtClean="0">
                              <a:latin typeface="Cambria Math"/>
                            </a:rPr>
                            <m:t>MC</m:t>
                          </m:r>
                        </m:e>
                        <m:sub>
                          <m:r>
                            <a:rPr lang="en-US" b="0" i="1" smtClean="0">
                              <a:latin typeface="Cambria Math"/>
                            </a:rPr>
                            <m:t>𝐴</m:t>
                          </m:r>
                        </m:sub>
                      </m:sSub>
                      <m:r>
                        <a:rPr lang="en-US" b="0" i="1" smtClean="0">
                          <a:latin typeface="Cambria Math"/>
                        </a:rPr>
                        <m:t>=12,000−2</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oMath>
                  </m:oMathPara>
                </a14:m>
                <a:endParaRPr lang="en-US" dirty="0"/>
              </a:p>
            </p:txBody>
          </p:sp>
        </mc:Choice>
        <mc:Fallback xmlns="">
          <p:sp>
            <p:nvSpPr>
              <p:cNvPr id="13" name="TextBox 12"/>
              <p:cNvSpPr txBox="1">
                <a:spLocks noRot="1" noChangeAspect="1" noMove="1" noResize="1" noEditPoints="1" noAdjustHandles="1" noChangeArrowheads="1" noChangeShapeType="1" noTextEdit="1"/>
              </p:cNvSpPr>
              <p:nvPr/>
            </p:nvSpPr>
            <p:spPr>
              <a:xfrm>
                <a:off x="2572562" y="2636085"/>
                <a:ext cx="4008020" cy="369332"/>
              </a:xfrm>
              <a:prstGeom prst="rect">
                <a:avLst/>
              </a:prstGeom>
              <a:blipFill rotWithShape="1">
                <a:blip r:embed="rId4"/>
                <a:stretch>
                  <a:fillRect b="-8197"/>
                </a:stretch>
              </a:blipFill>
            </p:spPr>
            <p:txBody>
              <a:bodyPr/>
              <a:lstStyle/>
              <a:p>
                <a:r>
                  <a:rPr lang="en-US">
                    <a:noFill/>
                  </a:rPr>
                  <a:t> </a:t>
                </a:r>
              </a:p>
            </p:txBody>
          </p:sp>
        </mc:Fallback>
      </mc:AlternateContent>
      <p:sp>
        <p:nvSpPr>
          <p:cNvPr id="16" name="Rectangle 15"/>
          <p:cNvSpPr/>
          <p:nvPr/>
        </p:nvSpPr>
        <p:spPr>
          <a:xfrm>
            <a:off x="430306" y="3014041"/>
            <a:ext cx="8220456" cy="369332"/>
          </a:xfrm>
          <a:prstGeom prst="rect">
            <a:avLst/>
          </a:prstGeom>
        </p:spPr>
        <p:txBody>
          <a:bodyPr wrap="square">
            <a:spAutoFit/>
          </a:bodyPr>
          <a:lstStyle/>
          <a:p>
            <a:pPr>
              <a:buNone/>
            </a:pPr>
            <a:r>
              <a:rPr lang="en-US" dirty="0" smtClean="0">
                <a:latin typeface="+mn-lt"/>
              </a:rPr>
              <a:t>Now set NMR</a:t>
            </a:r>
            <a:r>
              <a:rPr lang="en-US" i="1" baseline="-25000" dirty="0" smtClean="0">
                <a:latin typeface="+mn-lt"/>
              </a:rPr>
              <a:t>E</a:t>
            </a:r>
            <a:r>
              <a:rPr lang="en-US" dirty="0" smtClean="0">
                <a:latin typeface="+mn-lt"/>
              </a:rPr>
              <a:t> equal to MC</a:t>
            </a:r>
            <a:r>
              <a:rPr lang="en-US" i="1" baseline="-25000" dirty="0" smtClean="0">
                <a:latin typeface="+mn-lt"/>
              </a:rPr>
              <a:t>E</a:t>
            </a:r>
            <a:r>
              <a:rPr lang="en-US" dirty="0" smtClean="0">
                <a:latin typeface="+mn-lt"/>
              </a:rPr>
              <a:t>:</a:t>
            </a:r>
            <a:endParaRPr lang="en-US" dirty="0">
              <a:latin typeface="+mn-lt"/>
            </a:endParaRPr>
          </a:p>
        </p:txBody>
      </p:sp>
      <mc:AlternateContent xmlns:mc="http://schemas.openxmlformats.org/markup-compatibility/2006" xmlns:a14="http://schemas.microsoft.com/office/drawing/2010/main">
        <mc:Choice Requires="a14">
          <p:sp>
            <p:nvSpPr>
              <p:cNvPr id="15" name="TextBox 14"/>
              <p:cNvSpPr txBox="1"/>
              <p:nvPr/>
            </p:nvSpPr>
            <p:spPr>
              <a:xfrm>
                <a:off x="3437507" y="4876800"/>
                <a:ext cx="2116349"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sSub>
                        <m:sSubPr>
                          <m:ctrlPr>
                            <a:rPr lang="en-US" i="1" smtClean="0">
                              <a:latin typeface="Cambria Math"/>
                            </a:rPr>
                          </m:ctrlPr>
                        </m:sSubPr>
                        <m:e>
                          <m:r>
                            <a:rPr lang="en-US" b="0" i="1" smtClean="0">
                              <a:latin typeface="Cambria Math"/>
                            </a:rPr>
                            <m:t>𝑃</m:t>
                          </m:r>
                        </m:e>
                        <m:sub>
                          <m:r>
                            <a:rPr lang="en-US" b="0" i="1" smtClean="0">
                              <a:latin typeface="Cambria Math"/>
                            </a:rPr>
                            <m:t>𝐸</m:t>
                          </m:r>
                        </m:sub>
                      </m:sSub>
                      <m:r>
                        <a:rPr lang="en-US" b="0" i="1" smtClean="0">
                          <a:latin typeface="Cambria Math"/>
                        </a:rPr>
                        <m:t>=4</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r>
                        <a:rPr lang="en-US" b="0" i="1" smtClean="0">
                          <a:latin typeface="Cambria Math"/>
                        </a:rPr>
                        <m:t>=$8000</m:t>
                      </m:r>
                    </m:oMath>
                  </m:oMathPara>
                </a14:m>
                <a:endParaRPr lang="en-US" dirty="0"/>
              </a:p>
            </p:txBody>
          </p:sp>
        </mc:Choice>
        <mc:Fallback xmlns="">
          <p:sp>
            <p:nvSpPr>
              <p:cNvPr id="15" name="TextBox 14"/>
              <p:cNvSpPr txBox="1">
                <a:spLocks noRot="1" noChangeAspect="1" noMove="1" noResize="1" noEditPoints="1" noAdjustHandles="1" noChangeArrowheads="1" noChangeShapeType="1" noTextEdit="1"/>
              </p:cNvSpPr>
              <p:nvPr/>
            </p:nvSpPr>
            <p:spPr>
              <a:xfrm>
                <a:off x="3437507" y="4876800"/>
                <a:ext cx="2116349" cy="369332"/>
              </a:xfrm>
              <a:prstGeom prst="rect">
                <a:avLst/>
              </a:prstGeom>
              <a:blipFill rotWithShape="1">
                <a:blip r:embed="rId5"/>
                <a:stretch>
                  <a:fillRect b="-81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3473545" y="3505200"/>
                <a:ext cx="2308581"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12,000−2</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r>
                        <a:rPr lang="en-US" b="0" i="1" smtClean="0">
                          <a:latin typeface="Cambria Math"/>
                        </a:rPr>
                        <m:t>=4</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oMath>
                  </m:oMathPara>
                </a14:m>
                <a:endParaRPr lang="en-US" dirty="0"/>
              </a:p>
            </p:txBody>
          </p:sp>
        </mc:Choice>
        <mc:Fallback xmlns="">
          <p:sp>
            <p:nvSpPr>
              <p:cNvPr id="17" name="TextBox 16"/>
              <p:cNvSpPr txBox="1">
                <a:spLocks noRot="1" noChangeAspect="1" noMove="1" noResize="1" noEditPoints="1" noAdjustHandles="1" noChangeArrowheads="1" noChangeShapeType="1" noTextEdit="1"/>
              </p:cNvSpPr>
              <p:nvPr/>
            </p:nvSpPr>
            <p:spPr>
              <a:xfrm>
                <a:off x="3473545" y="3505200"/>
                <a:ext cx="2308581" cy="369332"/>
              </a:xfrm>
              <a:prstGeom prst="rect">
                <a:avLst/>
              </a:prstGeom>
              <a:blipFill rotWithShape="1">
                <a:blip r:embed="rId6"/>
                <a:stretch>
                  <a:fillRect b="-8197"/>
                </a:stretch>
              </a:blipFill>
            </p:spPr>
            <p:txBody>
              <a:bodyPr/>
              <a:lstStyle/>
              <a:p>
                <a:r>
                  <a:rPr lang="en-US">
                    <a:noFill/>
                  </a:rPr>
                  <a:t> </a:t>
                </a:r>
              </a:p>
            </p:txBody>
          </p:sp>
        </mc:Fallback>
      </mc:AlternateContent>
      <p:sp>
        <p:nvSpPr>
          <p:cNvPr id="18" name="Rectangle 17"/>
          <p:cNvSpPr/>
          <p:nvPr/>
        </p:nvSpPr>
        <p:spPr>
          <a:xfrm>
            <a:off x="457200" y="3905071"/>
            <a:ext cx="8382000" cy="923330"/>
          </a:xfrm>
          <a:prstGeom prst="rect">
            <a:avLst/>
          </a:prstGeom>
        </p:spPr>
        <p:txBody>
          <a:bodyPr wrap="square">
            <a:spAutoFit/>
          </a:bodyPr>
          <a:lstStyle/>
          <a:p>
            <a:pPr>
              <a:buNone/>
            </a:pPr>
            <a:r>
              <a:rPr lang="en-US" dirty="0">
                <a:latin typeface="+mn-lt"/>
              </a:rPr>
              <a:t>Thus 6</a:t>
            </a:r>
            <a:r>
              <a:rPr lang="en-US" i="1" dirty="0">
                <a:latin typeface="+mn-lt"/>
              </a:rPr>
              <a:t>Q</a:t>
            </a:r>
            <a:r>
              <a:rPr lang="en-US" i="1" baseline="-25000" dirty="0">
                <a:latin typeface="+mn-lt"/>
              </a:rPr>
              <a:t>E</a:t>
            </a:r>
            <a:r>
              <a:rPr lang="en-US" i="1" dirty="0">
                <a:latin typeface="+mn-lt"/>
              </a:rPr>
              <a:t> </a:t>
            </a:r>
            <a:r>
              <a:rPr lang="en-US" dirty="0" smtClean="0">
                <a:latin typeface="+mn-lt"/>
              </a:rPr>
              <a:t>= </a:t>
            </a:r>
            <a:r>
              <a:rPr lang="en-US" dirty="0">
                <a:latin typeface="+mn-lt"/>
              </a:rPr>
              <a:t>12,000 and </a:t>
            </a:r>
            <a:r>
              <a:rPr lang="en-US" i="1" dirty="0">
                <a:latin typeface="+mn-lt"/>
              </a:rPr>
              <a:t>Q</a:t>
            </a:r>
            <a:r>
              <a:rPr lang="en-US" i="1" baseline="-25000" dirty="0">
                <a:latin typeface="+mn-lt"/>
              </a:rPr>
              <a:t>E</a:t>
            </a:r>
            <a:r>
              <a:rPr lang="en-US" i="1" dirty="0">
                <a:latin typeface="+mn-lt"/>
              </a:rPr>
              <a:t> </a:t>
            </a:r>
            <a:r>
              <a:rPr lang="en-US" dirty="0" smtClean="0">
                <a:latin typeface="+mn-lt"/>
              </a:rPr>
              <a:t>= </a:t>
            </a:r>
            <a:r>
              <a:rPr lang="en-US" dirty="0">
                <a:latin typeface="+mn-lt"/>
              </a:rPr>
              <a:t>2000. The firm should therefore produce 2000 </a:t>
            </a:r>
            <a:r>
              <a:rPr lang="en-US" dirty="0" smtClean="0">
                <a:latin typeface="+mn-lt"/>
              </a:rPr>
              <a:t>engines and </a:t>
            </a:r>
            <a:r>
              <a:rPr lang="en-US" dirty="0">
                <a:latin typeface="+mn-lt"/>
              </a:rPr>
              <a:t>2000 cars. The optimal transfer price is the marginal cost of these 2000 engines:</a:t>
            </a:r>
          </a:p>
        </p:txBody>
      </p:sp>
    </p:spTree>
    <p:extLst>
      <p:ext uri="{BB962C8B-B14F-4D97-AF65-F5344CB8AC3E}">
        <p14:creationId xmlns:p14="http://schemas.microsoft.com/office/powerpoint/2010/main" val="107208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wipe(left)">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xEl>
                                              <p:pRg st="2" end="2"/>
                                            </p:txEl>
                                          </p:spTgt>
                                        </p:tgtEl>
                                        <p:attrNameLst>
                                          <p:attrName>style.visibility</p:attrName>
                                        </p:attrNameLst>
                                      </p:cBhvr>
                                      <p:to>
                                        <p:strVal val="visible"/>
                                      </p:to>
                                    </p:set>
                                    <p:animEffect transition="in" filter="wipe(left)">
                                      <p:cBhvr>
                                        <p:cTn id="12" dur="500"/>
                                        <p:tgtEl>
                                          <p:spTgt spid="14">
                                            <p:txEl>
                                              <p:pRg st="2" end="2"/>
                                            </p:txEl>
                                          </p:spTgt>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1000"/>
                            </p:stCondLst>
                            <p:childTnLst>
                              <p:par>
                                <p:cTn id="23" presetID="2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bldLvl="2"/>
      <p:bldP spid="13" grpId="0"/>
      <p:bldP spid="16" grpId="0"/>
      <p:bldP spid="15" grpId="0"/>
      <p:bldP spid="17" grpId="0"/>
      <p:bldP spid="1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9" name="Rectangle 8"/>
          <p:cNvSpPr/>
          <p:nvPr/>
        </p:nvSpPr>
        <p:spPr>
          <a:xfrm>
            <a:off x="430306" y="685800"/>
            <a:ext cx="7402087" cy="1754326"/>
          </a:xfrm>
          <a:prstGeom prst="rect">
            <a:avLst/>
          </a:prstGeom>
        </p:spPr>
        <p:txBody>
          <a:bodyPr wrap="square">
            <a:spAutoFit/>
          </a:bodyPr>
          <a:lstStyle/>
          <a:p>
            <a:pPr>
              <a:buNone/>
            </a:pPr>
            <a:r>
              <a:rPr lang="en-US" dirty="0">
                <a:latin typeface="+mn-lt"/>
              </a:rPr>
              <a:t>Second, suppose that engines can be bought or sold for $6000 in an </a:t>
            </a:r>
            <a:r>
              <a:rPr lang="en-US" i="1" dirty="0" smtClean="0">
                <a:latin typeface="+mn-lt"/>
              </a:rPr>
              <a:t>outside competitive </a:t>
            </a:r>
            <a:r>
              <a:rPr lang="en-US" i="1" dirty="0">
                <a:latin typeface="+mn-lt"/>
              </a:rPr>
              <a:t>market. </a:t>
            </a:r>
            <a:r>
              <a:rPr lang="en-US" dirty="0">
                <a:latin typeface="+mn-lt"/>
              </a:rPr>
              <a:t>This is below the $8000 transfer price that is optimal </a:t>
            </a:r>
            <a:r>
              <a:rPr lang="en-US" dirty="0" smtClean="0">
                <a:latin typeface="+mn-lt"/>
              </a:rPr>
              <a:t>when there </a:t>
            </a:r>
            <a:r>
              <a:rPr lang="en-US" dirty="0">
                <a:latin typeface="+mn-lt"/>
              </a:rPr>
              <a:t>is no outside market, so the firm should buy some engines outside. </a:t>
            </a:r>
            <a:r>
              <a:rPr lang="en-US" dirty="0" smtClean="0">
                <a:latin typeface="+mn-lt"/>
              </a:rPr>
              <a:t>Its marginal </a:t>
            </a:r>
            <a:r>
              <a:rPr lang="en-US" dirty="0">
                <a:latin typeface="+mn-lt"/>
              </a:rPr>
              <a:t>cost of engines, and the optimal transfer price, is now $6000. Set </a:t>
            </a:r>
            <a:r>
              <a:rPr lang="en-US" dirty="0" smtClean="0">
                <a:latin typeface="+mn-lt"/>
              </a:rPr>
              <a:t>this $6000 </a:t>
            </a:r>
            <a:r>
              <a:rPr lang="en-US" dirty="0">
                <a:latin typeface="+mn-lt"/>
              </a:rPr>
              <a:t>marginal cost equal to the net marginal revenue of engines:</a:t>
            </a:r>
          </a:p>
        </p:txBody>
      </p:sp>
      <mc:AlternateContent xmlns:mc="http://schemas.openxmlformats.org/markup-compatibility/2006" xmlns:a14="http://schemas.microsoft.com/office/drawing/2010/main">
        <mc:Choice Requires="a14">
          <p:sp>
            <p:nvSpPr>
              <p:cNvPr id="2" name="TextBox 1"/>
              <p:cNvSpPr txBox="1"/>
              <p:nvPr/>
            </p:nvSpPr>
            <p:spPr>
              <a:xfrm>
                <a:off x="2510118" y="2618068"/>
                <a:ext cx="3460434" cy="369332"/>
              </a:xfrm>
              <a:prstGeom prst="rect">
                <a:avLst/>
              </a:prstGeom>
              <a:noFill/>
            </p:spPr>
            <p:txBody>
              <a:bodyPr wrap="none" rtlCol="0">
                <a:spAutoFit/>
              </a:bodyPr>
              <a:lstStyle/>
              <a:p>
                <a:pPr>
                  <a:buNone/>
                </a:pPr>
                <a14:m>
                  <m:oMathPara xmlns:m="http://schemas.openxmlformats.org/officeDocument/2006/math">
                    <m:oMathParaPr>
                      <m:jc m:val="centerGroup"/>
                    </m:oMathParaPr>
                    <m:oMath xmlns:m="http://schemas.openxmlformats.org/officeDocument/2006/math">
                      <m:r>
                        <a:rPr lang="en-US" b="0" i="1" smtClean="0">
                          <a:latin typeface="Cambria Math"/>
                        </a:rPr>
                        <m:t>6000=</m:t>
                      </m:r>
                      <m:sSub>
                        <m:sSubPr>
                          <m:ctrlPr>
                            <a:rPr lang="en-US" b="0" i="1" smtClean="0">
                              <a:latin typeface="Cambria Math"/>
                            </a:rPr>
                          </m:ctrlPr>
                        </m:sSubPr>
                        <m:e>
                          <m:r>
                            <m:rPr>
                              <m:nor/>
                            </m:rPr>
                            <a:rPr lang="en-US" b="0" i="0" smtClean="0">
                              <a:latin typeface="Cambria Math"/>
                            </a:rPr>
                            <m:t>NMR</m:t>
                          </m:r>
                        </m:e>
                        <m:sub>
                          <m:r>
                            <a:rPr lang="en-US" b="0" i="1" smtClean="0">
                              <a:latin typeface="Cambria Math"/>
                            </a:rPr>
                            <m:t>𝐸</m:t>
                          </m:r>
                        </m:sub>
                      </m:sSub>
                      <m:r>
                        <a:rPr lang="en-US" b="0" i="1" smtClean="0">
                          <a:latin typeface="Cambria Math"/>
                        </a:rPr>
                        <m:t>=12,000−2</m:t>
                      </m:r>
                      <m:sSub>
                        <m:sSubPr>
                          <m:ctrlPr>
                            <a:rPr lang="en-US" b="0" i="1" smtClean="0">
                              <a:latin typeface="Cambria Math"/>
                            </a:rPr>
                          </m:ctrlPr>
                        </m:sSubPr>
                        <m:e>
                          <m:r>
                            <a:rPr lang="en-US" b="0" i="1" smtClean="0">
                              <a:latin typeface="Cambria Math"/>
                            </a:rPr>
                            <m:t>𝑄</m:t>
                          </m:r>
                        </m:e>
                        <m:sub>
                          <m:r>
                            <a:rPr lang="en-US" b="0" i="1" smtClean="0">
                              <a:latin typeface="Cambria Math"/>
                            </a:rPr>
                            <m:t>𝐸</m:t>
                          </m:r>
                        </m:sub>
                      </m:sSub>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2510118" y="2618068"/>
                <a:ext cx="3460434" cy="369332"/>
              </a:xfrm>
              <a:prstGeom prst="rect">
                <a:avLst/>
              </a:prstGeom>
              <a:blipFill rotWithShape="1">
                <a:blip r:embed="rId4"/>
                <a:stretch>
                  <a:fillRect b="-8197"/>
                </a:stretch>
              </a:blipFill>
            </p:spPr>
            <p:txBody>
              <a:bodyPr/>
              <a:lstStyle/>
              <a:p>
                <a:r>
                  <a:rPr lang="en-US">
                    <a:noFill/>
                  </a:rPr>
                  <a:t> </a:t>
                </a:r>
              </a:p>
            </p:txBody>
          </p:sp>
        </mc:Fallback>
      </mc:AlternateContent>
      <p:sp>
        <p:nvSpPr>
          <p:cNvPr id="3" name="Rectangle 2"/>
          <p:cNvSpPr/>
          <p:nvPr/>
        </p:nvSpPr>
        <p:spPr>
          <a:xfrm>
            <a:off x="430306" y="3147536"/>
            <a:ext cx="8332694" cy="1754326"/>
          </a:xfrm>
          <a:prstGeom prst="rect">
            <a:avLst/>
          </a:prstGeom>
        </p:spPr>
        <p:txBody>
          <a:bodyPr wrap="square">
            <a:spAutoFit/>
          </a:bodyPr>
          <a:lstStyle/>
          <a:p>
            <a:pPr>
              <a:buNone/>
            </a:pPr>
            <a:r>
              <a:rPr lang="en-US" dirty="0">
                <a:latin typeface="+mn-lt"/>
              </a:rPr>
              <a:t>Thus the total quantity of engines and cars is now 3000. The company now </a:t>
            </a:r>
            <a:r>
              <a:rPr lang="en-US" dirty="0" smtClean="0">
                <a:latin typeface="+mn-lt"/>
              </a:rPr>
              <a:t>produces more </a:t>
            </a:r>
            <a:r>
              <a:rPr lang="en-US" dirty="0">
                <a:latin typeface="+mn-lt"/>
              </a:rPr>
              <a:t>cars (and sells them at a lower price) because its cost of engines </a:t>
            </a:r>
            <a:r>
              <a:rPr lang="en-US" dirty="0" smtClean="0">
                <a:latin typeface="+mn-lt"/>
              </a:rPr>
              <a:t>is lower</a:t>
            </a:r>
            <a:r>
              <a:rPr lang="en-US" dirty="0">
                <a:latin typeface="+mn-lt"/>
              </a:rPr>
              <a:t>. Also, since the transfer price for the engines is now $6000, the </a:t>
            </a:r>
            <a:r>
              <a:rPr lang="en-US" dirty="0" smtClean="0">
                <a:latin typeface="+mn-lt"/>
              </a:rPr>
              <a:t>upstream Engine </a:t>
            </a:r>
            <a:r>
              <a:rPr lang="en-US" dirty="0">
                <a:latin typeface="+mn-lt"/>
              </a:rPr>
              <a:t>Division supplies only 1500 engines (because </a:t>
            </a:r>
            <a:r>
              <a:rPr lang="en-US" dirty="0" smtClean="0">
                <a:latin typeface="+mn-lt"/>
              </a:rPr>
              <a:t/>
            </a:r>
            <a:br>
              <a:rPr lang="en-US" dirty="0" smtClean="0">
                <a:latin typeface="+mn-lt"/>
              </a:rPr>
            </a:br>
            <a:r>
              <a:rPr lang="en-US" dirty="0" smtClean="0">
                <a:latin typeface="+mn-lt"/>
              </a:rPr>
              <a:t>MC</a:t>
            </a:r>
            <a:r>
              <a:rPr lang="en-US" i="1" baseline="-25000" dirty="0" smtClean="0">
                <a:latin typeface="+mn-lt"/>
              </a:rPr>
              <a:t>E</a:t>
            </a:r>
            <a:r>
              <a:rPr lang="en-US" dirty="0" smtClean="0">
                <a:latin typeface="+mn-lt"/>
              </a:rPr>
              <a:t>(1500</a:t>
            </a:r>
            <a:r>
              <a:rPr lang="en-US" dirty="0">
                <a:latin typeface="+mn-lt"/>
              </a:rPr>
              <a:t>) </a:t>
            </a:r>
            <a:r>
              <a:rPr lang="en-US" dirty="0" smtClean="0">
                <a:latin typeface="+mn-lt"/>
              </a:rPr>
              <a:t>= </a:t>
            </a:r>
            <a:r>
              <a:rPr lang="en-US" dirty="0">
                <a:latin typeface="+mn-lt"/>
              </a:rPr>
              <a:t>$6000). </a:t>
            </a:r>
            <a:r>
              <a:rPr lang="en-US" dirty="0" smtClean="0">
                <a:latin typeface="+mn-lt"/>
              </a:rPr>
              <a:t>The remaining </a:t>
            </a:r>
            <a:r>
              <a:rPr lang="en-US" dirty="0">
                <a:latin typeface="+mn-lt"/>
              </a:rPr>
              <a:t>1500 engines are bought in the outside market.</a:t>
            </a:r>
          </a:p>
        </p:txBody>
      </p:sp>
    </p:spTree>
    <p:extLst>
      <p:ext uri="{BB962C8B-B14F-4D97-AF65-F5344CB8AC3E}">
        <p14:creationId xmlns:p14="http://schemas.microsoft.com/office/powerpoint/2010/main" val="64177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23998</TotalTime>
  <Words>5958</Words>
  <Application>Microsoft Office PowerPoint</Application>
  <PresentationFormat>On-screen Show (4:3)</PresentationFormat>
  <Paragraphs>861</Paragraphs>
  <Slides>60</Slides>
  <Notes>47</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Pindyck/Rubinfeld Microeconomics</dc:title>
  <dc:creator>fernando.quijano@dickinsonstate.edu</dc:creator>
  <cp:lastModifiedBy>Library</cp:lastModifiedBy>
  <cp:revision>1073</cp:revision>
  <dcterms:created xsi:type="dcterms:W3CDTF">2007-12-03T01:45:05Z</dcterms:created>
  <dcterms:modified xsi:type="dcterms:W3CDTF">2012-03-18T05:23:25Z</dcterms:modified>
</cp:coreProperties>
</file>