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9" r:id="rId1"/>
  </p:sldMasterIdLst>
  <p:notesMasterIdLst>
    <p:notesMasterId r:id="rId53"/>
  </p:notesMasterIdLst>
  <p:sldIdLst>
    <p:sldId id="314" r:id="rId2"/>
    <p:sldId id="258" r:id="rId3"/>
    <p:sldId id="267" r:id="rId4"/>
    <p:sldId id="268" r:id="rId5"/>
    <p:sldId id="269" r:id="rId6"/>
    <p:sldId id="270" r:id="rId7"/>
    <p:sldId id="271" r:id="rId8"/>
    <p:sldId id="272" r:id="rId9"/>
    <p:sldId id="273" r:id="rId10"/>
    <p:sldId id="285" r:id="rId11"/>
    <p:sldId id="274" r:id="rId12"/>
    <p:sldId id="286" r:id="rId13"/>
    <p:sldId id="287" r:id="rId14"/>
    <p:sldId id="288" r:id="rId15"/>
    <p:sldId id="289" r:id="rId16"/>
    <p:sldId id="290" r:id="rId17"/>
    <p:sldId id="291" r:id="rId18"/>
    <p:sldId id="292" r:id="rId19"/>
    <p:sldId id="275" r:id="rId20"/>
    <p:sldId id="276" r:id="rId21"/>
    <p:sldId id="277" r:id="rId22"/>
    <p:sldId id="293" r:id="rId23"/>
    <p:sldId id="294" r:id="rId24"/>
    <p:sldId id="295" r:id="rId25"/>
    <p:sldId id="296" r:id="rId26"/>
    <p:sldId id="297" r:id="rId27"/>
    <p:sldId id="278" r:id="rId28"/>
    <p:sldId id="279" r:id="rId29"/>
    <p:sldId id="298" r:id="rId30"/>
    <p:sldId id="299" r:id="rId31"/>
    <p:sldId id="300" r:id="rId32"/>
    <p:sldId id="301" r:id="rId33"/>
    <p:sldId id="280" r:id="rId34"/>
    <p:sldId id="307" r:id="rId35"/>
    <p:sldId id="315" r:id="rId36"/>
    <p:sldId id="308" r:id="rId37"/>
    <p:sldId id="321" r:id="rId38"/>
    <p:sldId id="309" r:id="rId39"/>
    <p:sldId id="311" r:id="rId40"/>
    <p:sldId id="312" r:id="rId41"/>
    <p:sldId id="310" r:id="rId42"/>
    <p:sldId id="313" r:id="rId43"/>
    <p:sldId id="320" r:id="rId44"/>
    <p:sldId id="319" r:id="rId45"/>
    <p:sldId id="303" r:id="rId46"/>
    <p:sldId id="304" r:id="rId47"/>
    <p:sldId id="305" r:id="rId48"/>
    <p:sldId id="306" r:id="rId49"/>
    <p:sldId id="316" r:id="rId50"/>
    <p:sldId id="317" r:id="rId51"/>
    <p:sldId id="318" r:id="rId5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05" autoAdjust="0"/>
  </p:normalViewPr>
  <p:slideViewPr>
    <p:cSldViewPr>
      <p:cViewPr varScale="1">
        <p:scale>
          <a:sx n="91" d="100"/>
          <a:sy n="91" d="100"/>
        </p:scale>
        <p:origin x="-972" y="-10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66" d="100"/>
        <a:sy n="66" d="100"/>
      </p:scale>
      <p:origin x="0" y="366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27.xml"/><Relationship Id="rId18" Type="http://schemas.openxmlformats.org/officeDocument/2006/relationships/slide" Target="slides/slide49.xml"/><Relationship Id="rId3" Type="http://schemas.openxmlformats.org/officeDocument/2006/relationships/slide" Target="slides/slide4.xml"/><Relationship Id="rId7" Type="http://schemas.openxmlformats.org/officeDocument/2006/relationships/slide" Target="slides/slide8.xml"/><Relationship Id="rId12" Type="http://schemas.openxmlformats.org/officeDocument/2006/relationships/slide" Target="slides/slide21.xml"/><Relationship Id="rId17" Type="http://schemas.openxmlformats.org/officeDocument/2006/relationships/slide" Target="slides/slide43.xml"/><Relationship Id="rId2" Type="http://schemas.openxmlformats.org/officeDocument/2006/relationships/slide" Target="slides/slide3.xml"/><Relationship Id="rId16" Type="http://schemas.openxmlformats.org/officeDocument/2006/relationships/slide" Target="slides/slide35.xml"/><Relationship Id="rId20" Type="http://schemas.openxmlformats.org/officeDocument/2006/relationships/slide" Target="slides/slide51.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20.xml"/><Relationship Id="rId5" Type="http://schemas.openxmlformats.org/officeDocument/2006/relationships/slide" Target="slides/slide6.xml"/><Relationship Id="rId15" Type="http://schemas.openxmlformats.org/officeDocument/2006/relationships/slide" Target="slides/slide33.xml"/><Relationship Id="rId10" Type="http://schemas.openxmlformats.org/officeDocument/2006/relationships/slide" Target="slides/slide19.xml"/><Relationship Id="rId19" Type="http://schemas.openxmlformats.org/officeDocument/2006/relationships/slide" Target="slides/slide50.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6C2DA2EB-798E-471E-941D-47FBC6239B4A}" type="presOf" srcId="{FEF68871-1D93-4E25-9509-20F5EDF067F9}" destId="{227DD40D-B7DC-41AB-980B-C52636240A0C}" srcOrd="0" destOrd="0" presId="urn:microsoft.com/office/officeart/2005/8/layout/chevron2"/>
    <dgm:cxn modelId="{4FF584E6-8824-4B98-9167-F2B0C5B6774F}" type="presOf" srcId="{B9D33D6F-74DC-4673-BD8C-E0CA248F44A1}" destId="{4DB1D2E6-6F1A-4545-A335-4EFBC98ED1F6}" srcOrd="0" destOrd="0" presId="urn:microsoft.com/office/officeart/2005/8/layout/chevron2"/>
    <dgm:cxn modelId="{81FD0075-AF00-4C8B-9490-C02FB9AA35FB}" type="presOf" srcId="{04C08025-3AA4-4DDE-AFEF-9C54B36B3D6B}" destId="{2669AF15-15A6-4DC3-8D28-FD7E9847959E}"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A3C0E1C-B5E8-475E-801C-8DF0A8C9F756}" srcId="{C02C1D19-0CEF-4A42-A5FA-156953624993}" destId="{04C08025-3AA4-4DDE-AFEF-9C54B36B3D6B}" srcOrd="2" destOrd="0" parTransId="{46DF98F5-8367-4081-B182-828E21C72DB6}" sibTransId="{0ED46EC3-00C5-4CB7-A45C-78362ADB156A}"/>
    <dgm:cxn modelId="{A48F5336-28D3-4064-BC29-5AFD447E3484}" type="presOf" srcId="{C12A370B-3A33-448D-B19B-DDA68C6B60BF}" destId="{1B334655-14E1-492B-8B47-D426084E86A9}" srcOrd="0" destOrd="0" presId="urn:microsoft.com/office/officeart/2005/8/layout/chevron2"/>
    <dgm:cxn modelId="{79750E11-0A2D-43DA-A96E-502A1A3D7762}" type="presOf" srcId="{47F38155-BB93-4E64-98C9-986CB4F3AFAA}" destId="{2338767B-FA8F-48DE-A2B5-B50E6230CA41}" srcOrd="0" destOrd="0" presId="urn:microsoft.com/office/officeart/2005/8/layout/chevron2"/>
    <dgm:cxn modelId="{0BFFF65B-1DFD-4F72-AAC8-EA085DA9DC4B}"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E8DCB0BA-075E-4721-9317-E6A5BDE61508}" type="presOf" srcId="{B92FC572-68AC-4E71-8299-B6DAA442E80F}" destId="{3D6222C6-46B0-48CF-85C8-52FE14EF6C19}" srcOrd="0" destOrd="0" presId="urn:microsoft.com/office/officeart/2005/8/layout/chevron2"/>
    <dgm:cxn modelId="{AFD44701-CAB0-471E-9552-ACDB399C2C91}" type="presOf" srcId="{C02C1D19-0CEF-4A42-A5FA-156953624993}" destId="{943B573F-6B14-4DC6-A017-B895CC04C690}"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5334BED8-380C-45EE-B944-06E9630C3879}" type="presOf" srcId="{F6746E83-BCBE-4B31-9330-C9E13B1099DE}" destId="{035E2189-DC57-4964-8565-B9A7E9934F00}" srcOrd="0" destOrd="0" presId="urn:microsoft.com/office/officeart/2005/8/layout/chevron2"/>
    <dgm:cxn modelId="{4D4188A8-C271-4743-B9A5-FA00DAADA1F7}" type="presOf" srcId="{9B247AF9-C893-484F-8A5A-681349EF1045}" destId="{305077AB-F452-47CB-B8B9-7B449E5B6ADF}" srcOrd="0" destOrd="1" presId="urn:microsoft.com/office/officeart/2005/8/layout/chevron2"/>
    <dgm:cxn modelId="{67FCD621-C060-48FF-9115-5BE06D8A2251}" type="presParOf" srcId="{943B573F-6B14-4DC6-A017-B895CC04C690}" destId="{EB087091-B34A-42BA-ABC3-623563AEB1A3}" srcOrd="0" destOrd="0" presId="urn:microsoft.com/office/officeart/2005/8/layout/chevron2"/>
    <dgm:cxn modelId="{DBABD3F6-1CB2-49B1-9627-39047E3CFC70}" type="presParOf" srcId="{EB087091-B34A-42BA-ABC3-623563AEB1A3}" destId="{2338767B-FA8F-48DE-A2B5-B50E6230CA41}" srcOrd="0" destOrd="0" presId="urn:microsoft.com/office/officeart/2005/8/layout/chevron2"/>
    <dgm:cxn modelId="{59007511-E8E4-4F25-B988-393A915B3B60}" type="presParOf" srcId="{EB087091-B34A-42BA-ABC3-623563AEB1A3}" destId="{3D6222C6-46B0-48CF-85C8-52FE14EF6C19}" srcOrd="1" destOrd="0" presId="urn:microsoft.com/office/officeart/2005/8/layout/chevron2"/>
    <dgm:cxn modelId="{ED435961-2824-4E2F-B8D3-9705699410A1}" type="presParOf" srcId="{943B573F-6B14-4DC6-A017-B895CC04C690}" destId="{E2D74986-7BBA-41C9-9639-28400C087B33}" srcOrd="1" destOrd="0" presId="urn:microsoft.com/office/officeart/2005/8/layout/chevron2"/>
    <dgm:cxn modelId="{51B3FEE2-060D-4426-9BFD-5656F30B2CE4}" type="presParOf" srcId="{943B573F-6B14-4DC6-A017-B895CC04C690}" destId="{055C5DAF-A0CC-4B30-A4FA-DBDCEED84653}" srcOrd="2" destOrd="0" presId="urn:microsoft.com/office/officeart/2005/8/layout/chevron2"/>
    <dgm:cxn modelId="{B29A8F33-5B77-439F-8352-671B23778E2B}" type="presParOf" srcId="{055C5DAF-A0CC-4B30-A4FA-DBDCEED84653}" destId="{1B334655-14E1-492B-8B47-D426084E86A9}" srcOrd="0" destOrd="0" presId="urn:microsoft.com/office/officeart/2005/8/layout/chevron2"/>
    <dgm:cxn modelId="{04D806B2-F2C8-4A9E-8001-1837F82753D1}" type="presParOf" srcId="{055C5DAF-A0CC-4B30-A4FA-DBDCEED84653}" destId="{4DB1D2E6-6F1A-4545-A335-4EFBC98ED1F6}" srcOrd="1" destOrd="0" presId="urn:microsoft.com/office/officeart/2005/8/layout/chevron2"/>
    <dgm:cxn modelId="{4A314396-F163-4AEB-96B8-6D34E4CC1D3D}" type="presParOf" srcId="{943B573F-6B14-4DC6-A017-B895CC04C690}" destId="{2511F8DD-BA7E-40C7-8271-D68FB4ABEB49}" srcOrd="3" destOrd="0" presId="urn:microsoft.com/office/officeart/2005/8/layout/chevron2"/>
    <dgm:cxn modelId="{D1820EEE-FEB8-48A3-BFBA-9041065DF0B6}" type="presParOf" srcId="{943B573F-6B14-4DC6-A017-B895CC04C690}" destId="{5DEBC108-7041-4A8E-83C3-121486AF75AE}" srcOrd="4" destOrd="0" presId="urn:microsoft.com/office/officeart/2005/8/layout/chevron2"/>
    <dgm:cxn modelId="{44BF6261-11E3-48E2-9C62-009BE81E2E02}" type="presParOf" srcId="{5DEBC108-7041-4A8E-83C3-121486AF75AE}" destId="{2669AF15-15A6-4DC3-8D28-FD7E9847959E}" srcOrd="0" destOrd="0" presId="urn:microsoft.com/office/officeart/2005/8/layout/chevron2"/>
    <dgm:cxn modelId="{6A126E38-5589-4451-9A55-1126E416D24B}" type="presParOf" srcId="{5DEBC108-7041-4A8E-83C3-121486AF75AE}" destId="{305077AB-F452-47CB-B8B9-7B449E5B6ADF}" srcOrd="1" destOrd="0" presId="urn:microsoft.com/office/officeart/2005/8/layout/chevron2"/>
    <dgm:cxn modelId="{1233B5FF-3F55-45D2-8479-4A2301AFC25E}" type="presParOf" srcId="{943B573F-6B14-4DC6-A017-B895CC04C690}" destId="{776A6028-4C3B-40DA-B7AB-033E1D559070}" srcOrd="5" destOrd="0" presId="urn:microsoft.com/office/officeart/2005/8/layout/chevron2"/>
    <dgm:cxn modelId="{DA509038-94E0-404C-9BDA-73AE536C8DE1}" type="presParOf" srcId="{943B573F-6B14-4DC6-A017-B895CC04C690}" destId="{985417D7-4C7B-49F9-9B19-962E84B40BC1}" srcOrd="6" destOrd="0" presId="urn:microsoft.com/office/officeart/2005/8/layout/chevron2"/>
    <dgm:cxn modelId="{80B6CAD1-BA49-41A6-9EF1-DB2CF8998EAA}" type="presParOf" srcId="{985417D7-4C7B-49F9-9B19-962E84B40BC1}" destId="{035E2189-DC57-4964-8565-B9A7E9934F00}" srcOrd="0" destOrd="0" presId="urn:microsoft.com/office/officeart/2005/8/layout/chevron2"/>
    <dgm:cxn modelId="{583F3DDF-E9C1-4BB2-BE76-67A1EC7A540D}"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338767B-FA8F-48DE-A2B5-B50E6230CA41}">
      <dsp:nvSpPr>
        <dsp:cNvPr id="0" name=""/>
        <dsp:cNvSpPr/>
      </dsp:nvSpPr>
      <dsp:spPr>
        <a:xfrm rot="5400000">
          <a:off x="-343041" y="343770"/>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Core Benefit</a:t>
          </a:r>
          <a:endParaRPr lang="th-TH" sz="1900" kern="1200" dirty="0"/>
        </a:p>
      </dsp:txBody>
      <dsp:txXfrm rot="5400000">
        <a:off x="-343041" y="343770"/>
        <a:ext cx="1771941" cy="1085857"/>
      </dsp:txXfrm>
    </dsp:sp>
    <dsp:sp modelId="{3D6222C6-46B0-48CF-85C8-52FE14EF6C19}">
      <dsp:nvSpPr>
        <dsp:cNvPr id="0" name=""/>
        <dsp:cNvSpPr/>
      </dsp:nvSpPr>
      <dsp:spPr>
        <a:xfrm rot="5400000">
          <a:off x="1285744" y="-199157"/>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t>the fundamental need or want that consumers satisfy by consuming the product or service.  </a:t>
          </a:r>
          <a:endParaRPr lang="th-TH" sz="1100" kern="1200" dirty="0"/>
        </a:p>
      </dsp:txBody>
      <dsp:txXfrm rot="5400000">
        <a:off x="1285744" y="-199157"/>
        <a:ext cx="1229012" cy="1628786"/>
      </dsp:txXfrm>
    </dsp:sp>
    <dsp:sp modelId="{1B334655-14E1-492B-8B47-D426084E86A9}">
      <dsp:nvSpPr>
        <dsp:cNvPr id="0" name=""/>
        <dsp:cNvSpPr/>
      </dsp:nvSpPr>
      <dsp:spPr>
        <a:xfrm rot="5400000">
          <a:off x="-343041" y="1824331"/>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Expected</a:t>
          </a:r>
          <a:endParaRPr lang="th-TH" sz="1900" kern="1200" dirty="0"/>
        </a:p>
      </dsp:txBody>
      <dsp:txXfrm rot="5400000">
        <a:off x="-343041" y="1824331"/>
        <a:ext cx="1771941" cy="1085857"/>
      </dsp:txXfrm>
    </dsp:sp>
    <dsp:sp modelId="{4DB1D2E6-6F1A-4545-A335-4EFBC98ED1F6}">
      <dsp:nvSpPr>
        <dsp:cNvPr id="0" name=""/>
        <dsp:cNvSpPr/>
      </dsp:nvSpPr>
      <dsp:spPr>
        <a:xfrm rot="5400000">
          <a:off x="1285744" y="1281402"/>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t>is a set of attributes or characteristics that buyers normally expect and agree to when they purchase a product.  </a:t>
          </a:r>
          <a:endParaRPr lang="th-TH" sz="1100" kern="1200" dirty="0"/>
        </a:p>
      </dsp:txBody>
      <dsp:txXfrm rot="5400000">
        <a:off x="1285744" y="1281402"/>
        <a:ext cx="1229012" cy="1628786"/>
      </dsp:txXfrm>
    </dsp:sp>
    <dsp:sp modelId="{2669AF15-15A6-4DC3-8D28-FD7E9847959E}">
      <dsp:nvSpPr>
        <dsp:cNvPr id="0" name=""/>
        <dsp:cNvSpPr/>
      </dsp:nvSpPr>
      <dsp:spPr>
        <a:xfrm rot="5400000">
          <a:off x="-343041" y="3304892"/>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Augmented</a:t>
          </a:r>
          <a:endParaRPr lang="th-TH" sz="1900" kern="1200" dirty="0"/>
        </a:p>
      </dsp:txBody>
      <dsp:txXfrm rot="5400000">
        <a:off x="-343041" y="3304892"/>
        <a:ext cx="1771941" cy="1085857"/>
      </dsp:txXfrm>
    </dsp:sp>
    <dsp:sp modelId="{305077AB-F452-47CB-B8B9-7B449E5B6ADF}">
      <dsp:nvSpPr>
        <dsp:cNvPr id="0" name=""/>
        <dsp:cNvSpPr/>
      </dsp:nvSpPr>
      <dsp:spPr>
        <a:xfrm rot="5400000">
          <a:off x="1285744" y="2761963"/>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endParaRPr lang="th-TH" sz="1100" kern="1200" dirty="0"/>
        </a:p>
        <a:p>
          <a:pPr marL="57150" lvl="1" indent="-57150" algn="l" defTabSz="488950">
            <a:lnSpc>
              <a:spcPct val="90000"/>
            </a:lnSpc>
            <a:spcBef>
              <a:spcPct val="0"/>
            </a:spcBef>
            <a:spcAft>
              <a:spcPct val="15000"/>
            </a:spcAft>
            <a:buChar char="••"/>
          </a:pPr>
          <a:r>
            <a:rPr lang="en-US" sz="1100" kern="1200" dirty="0" smtClean="0"/>
            <a:t>includes additional product attributes, benefits, or related services that distinguish the product from competitors. </a:t>
          </a:r>
          <a:endParaRPr lang="th-TH" sz="1100" kern="1200" dirty="0"/>
        </a:p>
      </dsp:txBody>
      <dsp:txXfrm rot="5400000">
        <a:off x="1285744" y="2761963"/>
        <a:ext cx="1229012" cy="1628786"/>
      </dsp:txXfrm>
    </dsp:sp>
    <dsp:sp modelId="{035E2189-DC57-4964-8565-B9A7E9934F00}">
      <dsp:nvSpPr>
        <dsp:cNvPr id="0" name=""/>
        <dsp:cNvSpPr/>
      </dsp:nvSpPr>
      <dsp:spPr>
        <a:xfrm rot="5400000">
          <a:off x="-343041" y="4785453"/>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Potential</a:t>
          </a:r>
          <a:endParaRPr lang="th-TH" sz="1900" kern="1200" dirty="0"/>
        </a:p>
      </dsp:txBody>
      <dsp:txXfrm rot="5400000">
        <a:off x="-343041" y="4785453"/>
        <a:ext cx="1771941" cy="1085857"/>
      </dsp:txXfrm>
    </dsp:sp>
    <dsp:sp modelId="{227DD40D-B7DC-41AB-980B-C52636240A0C}">
      <dsp:nvSpPr>
        <dsp:cNvPr id="0" name=""/>
        <dsp:cNvSpPr/>
      </dsp:nvSpPr>
      <dsp:spPr>
        <a:xfrm rot="5400000">
          <a:off x="1285744" y="4242524"/>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t>includes all the augmentations and transformations that a product might ultimately undergo in the future.</a:t>
          </a:r>
          <a:endParaRPr lang="th-TH" sz="1100" kern="1200" dirty="0"/>
        </a:p>
      </dsp:txBody>
      <dsp:txXfrm rot="5400000">
        <a:off x="1285744" y="4242524"/>
        <a:ext cx="1229012" cy="162878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11561FBA-7BAD-4D3B-BC58-6FC4582ABAEF}"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Layout" Target="../diagrams/layout1.xml"/><Relationship Id="rId7" Type="http://schemas.openxmlformats.org/officeDocument/2006/relationships/image" Target="../media/image27.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openxmlformats.org/officeDocument/2006/relationships/image" Target="../media/image31.jpeg"/><Relationship Id="rId5" Type="http://schemas.openxmlformats.org/officeDocument/2006/relationships/diagramColors" Target="../diagrams/colors1.xml"/><Relationship Id="rId10" Type="http://schemas.openxmlformats.org/officeDocument/2006/relationships/image" Target="../media/image30.jpeg"/><Relationship Id="rId4" Type="http://schemas.openxmlformats.org/officeDocument/2006/relationships/diagramQuickStyle" Target="../diagrams/quickStyle1.xml"/><Relationship Id="rId9" Type="http://schemas.openxmlformats.org/officeDocument/2006/relationships/image" Target="../media/image29.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1936428"/>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Suwalya</a:t>
            </a:r>
            <a:r>
              <a:rPr lang="en-US" sz="4000" dirty="0" smtClean="0">
                <a:latin typeface="Arial" pitchFamily="34" charset="0"/>
                <a:cs typeface="Arial" pitchFamily="34" charset="0"/>
              </a:rPr>
              <a:t>  </a:t>
            </a:r>
            <a:r>
              <a:rPr lang="en-US" sz="4000" dirty="0" smtClean="0">
                <a:latin typeface="Arial" pitchFamily="34" charset="0"/>
                <a:cs typeface="Arial" pitchFamily="34" charset="0"/>
              </a:rPr>
              <a:t>K.</a:t>
            </a: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7643834" y="142852"/>
            <a:ext cx="857256" cy="1114433"/>
          </a:xfrm>
          <a:prstGeom prst="rect">
            <a:avLst/>
          </a:prstGeom>
          <a:noFill/>
        </p:spPr>
      </p:pic>
      <p:pic>
        <p:nvPicPr>
          <p:cNvPr id="10" name="Picture 1"/>
          <p:cNvPicPr>
            <a:picLocks noChangeAspect="1" noChangeArrowheads="1"/>
          </p:cNvPicPr>
          <p:nvPr/>
        </p:nvPicPr>
        <p:blipFill>
          <a:blip r:embed="rId3" cstate="print"/>
          <a:srcRect/>
          <a:stretch>
            <a:fillRect/>
          </a:stretch>
        </p:blipFill>
        <p:spPr bwMode="auto">
          <a:xfrm>
            <a:off x="214282" y="214291"/>
            <a:ext cx="928694" cy="1172594"/>
          </a:xfrm>
          <a:prstGeom prst="rect">
            <a:avLst/>
          </a:prstGeom>
          <a:noFill/>
          <a:ln w="9525">
            <a:noFill/>
            <a:miter lim="800000"/>
            <a:headEnd/>
            <a:tailEnd/>
          </a:ln>
        </p:spPr>
      </p:pic>
      <p:sp>
        <p:nvSpPr>
          <p:cNvPr id="7" name="สี่เหลี่ยมผืนผ้า 6"/>
          <p:cNvSpPr/>
          <p:nvPr/>
        </p:nvSpPr>
        <p:spPr>
          <a:xfrm>
            <a:off x="2571736" y="1785926"/>
            <a:ext cx="3385029"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a:t>
            </a:r>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2</a:t>
            </a:r>
          </a:p>
          <a:p>
            <a:r>
              <a:rPr lang="en-US" sz="1400" b="1" dirty="0" smtClean="0">
                <a:solidFill>
                  <a:schemeClr val="bg1"/>
                </a:solidFill>
                <a:latin typeface="+mj-lt"/>
                <a:cs typeface="Arial" pitchFamily="34" charset="0"/>
              </a:rPr>
              <a:t>Assessing the Internal Marketing Situation</a:t>
            </a:r>
            <a:endParaRPr lang="th-TH" sz="1400" b="1" dirty="0">
              <a:solidFill>
                <a:schemeClr val="bg1"/>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571472" y="1857364"/>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Tahoma" pitchFamily="34" charset="0"/>
              </a:rPr>
              <a:t>After studying this chapter you should be able to:</a:t>
            </a:r>
          </a:p>
          <a:p>
            <a:pPr eaLnBrk="0" hangingPunct="0">
              <a:spcBef>
                <a:spcPct val="50000"/>
              </a:spcBef>
              <a:defRPr/>
            </a:pPr>
            <a:r>
              <a:rPr lang="en-US" sz="2800" dirty="0">
                <a:solidFill>
                  <a:srgbClr val="000000"/>
                </a:solidFill>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describe the difference between the Market</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Orientation View (MOV) and the Resource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discuss the connection between MOV/RBV</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Tahoma" pitchFamily="34" charset="0"/>
              </a:rPr>
              <a:t>■ describe and discuss the drivers for</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customers’ ‘perceived value’ and ‘relative</a:t>
            </a:r>
            <a:r>
              <a:rPr lang="da-DK" sz="2000" b="1" dirty="0">
                <a:solidFill>
                  <a:srgbClr val="000000"/>
                </a:solidFill>
                <a:effectLst>
                  <a:outerShdw blurRad="38100" dist="38100" dir="2700000" algn="tl">
                    <a:srgbClr val="C0C0C0"/>
                  </a:outerShdw>
                </a:effectLst>
                <a:latin typeface="Tahoma" pitchFamily="34" charset="0"/>
              </a:rPr>
              <a:t> </a:t>
            </a:r>
            <a:r>
              <a:rPr lang="en-US" sz="2000" b="1" dirty="0">
                <a:solidFill>
                  <a:srgbClr val="000000"/>
                </a:solidFill>
                <a:effectLst>
                  <a:outerShdw blurRad="38100" dist="38100" dir="2700000" algn="tl">
                    <a:srgbClr val="C0C0C0"/>
                  </a:outerShdw>
                </a:effectLst>
                <a:latin typeface="Tahoma" pitchFamily="34" charset="0"/>
              </a:rPr>
              <a:t>costs’.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00232" y="285728"/>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071538" y="2500306"/>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i="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i="1" dirty="0">
                <a:solidFill>
                  <a:srgbClr val="000000"/>
                </a:solidFill>
                <a:effectLst>
                  <a:outerShdw blurRad="38100" dist="38100" dir="2700000" algn="tl">
                    <a:srgbClr val="C0C0C0"/>
                  </a:outerShdw>
                </a:effectLst>
                <a:latin typeface="Tahoma" pitchFamily="34" charset="0"/>
              </a:rPr>
              <a:t> </a:t>
            </a:r>
            <a:r>
              <a:rPr lang="en-US" sz="3200" b="1" i="1" dirty="0">
                <a:solidFill>
                  <a:srgbClr val="000000"/>
                </a:solidFill>
                <a:effectLst>
                  <a:outerShdw blurRad="38100" dist="38100" dir="2700000" algn="tl">
                    <a:srgbClr val="C0C0C0"/>
                  </a:outerShdw>
                </a:effectLst>
                <a:latin typeface="Tahoma" pitchFamily="34" charset="0"/>
              </a:rPr>
              <a:t>which answers the question, ‘</a:t>
            </a:r>
            <a:r>
              <a:rPr lang="en-US" sz="3200" b="1" i="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285728"/>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285720" y="1571612"/>
            <a:ext cx="8215370" cy="4893647"/>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Tahoma" pitchFamily="34" charset="0"/>
              </a:rPr>
              <a:t>A market orientation entails</a:t>
            </a:r>
            <a:r>
              <a:rPr lang="da-DK" sz="2400" b="1" i="1" dirty="0">
                <a:solidFill>
                  <a:srgbClr val="000000"/>
                </a:solidFill>
                <a:effectLst>
                  <a:outerShdw blurRad="38100" dist="38100" dir="2700000" algn="tl">
                    <a:srgbClr val="C0C0C0"/>
                  </a:outerShdw>
                </a:effectLst>
                <a:latin typeface="Tahoma" pitchFamily="34" charset="0"/>
              </a:rPr>
              <a:t>:</a:t>
            </a:r>
            <a:r>
              <a:rPr lang="en-US" sz="2400" dirty="0">
                <a:solidFill>
                  <a:srgbClr val="000000"/>
                </a:solidFill>
                <a:latin typeface="Tahoma" pitchFamily="34" charset="0"/>
              </a:rPr>
              <a:t> </a:t>
            </a:r>
            <a:endParaRPr lang="da-DK" sz="2400" dirty="0">
              <a:solidFill>
                <a:srgbClr val="000000"/>
              </a:solidFill>
              <a:latin typeface="Tahoma" pitchFamily="34" charset="0"/>
            </a:endParaRPr>
          </a:p>
          <a:p>
            <a:pPr marL="457200" indent="-457200" eaLnBrk="0" hangingPunct="0">
              <a:spcBef>
                <a:spcPct val="50000"/>
              </a:spcBef>
              <a:buFontTx/>
              <a:buAutoNum type="arabicParenBoth"/>
              <a:defRPr/>
            </a:pPr>
            <a:r>
              <a:rPr lang="en-US" sz="2400" dirty="0">
                <a:solidFill>
                  <a:srgbClr val="000000"/>
                </a:solidFill>
                <a:latin typeface="Tahoma" pitchFamily="34" charset="0"/>
              </a:rPr>
              <a:t>one or more departments engaging in activities</a:t>
            </a:r>
            <a:r>
              <a:rPr lang="da-DK" sz="2400" dirty="0">
                <a:solidFill>
                  <a:srgbClr val="000000"/>
                </a:solidFill>
                <a:latin typeface="Tahoma" pitchFamily="34" charset="0"/>
              </a:rPr>
              <a:t> </a:t>
            </a:r>
            <a:r>
              <a:rPr lang="en-US" sz="2400" dirty="0">
                <a:solidFill>
                  <a:srgbClr val="000000"/>
                </a:solidFill>
                <a:latin typeface="Tahoma" pitchFamily="34" charset="0"/>
              </a:rPr>
              <a:t>geared toward developing an understanding of customers’ current and future needs</a:t>
            </a:r>
            <a:r>
              <a:rPr lang="da-DK" sz="2400" dirty="0">
                <a:solidFill>
                  <a:srgbClr val="000000"/>
                </a:solidFill>
                <a:latin typeface="Tahoma" pitchFamily="34" charset="0"/>
              </a:rPr>
              <a:t> </a:t>
            </a:r>
            <a:r>
              <a:rPr lang="en-US" sz="2400" dirty="0">
                <a:solidFill>
                  <a:srgbClr val="000000"/>
                </a:solidFill>
                <a:latin typeface="Tahoma" pitchFamily="34" charset="0"/>
              </a:rPr>
              <a:t>and the factors affecting them,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(2) sharing of this understanding across departments,</a:t>
            </a:r>
            <a:r>
              <a:rPr lang="da-DK" sz="2400" dirty="0">
                <a:solidFill>
                  <a:srgbClr val="000000"/>
                </a:solidFill>
                <a:latin typeface="Tahoma" pitchFamily="34" charset="0"/>
              </a:rPr>
              <a:t> </a:t>
            </a:r>
            <a:r>
              <a:rPr lang="en-US" sz="2400" dirty="0">
                <a:solidFill>
                  <a:srgbClr val="000000"/>
                </a:solidFill>
                <a:latin typeface="Tahoma" pitchFamily="34" charset="0"/>
              </a:rPr>
              <a:t>and </a:t>
            </a:r>
            <a:endParaRPr lang="da-DK" sz="2400" dirty="0">
              <a:solidFill>
                <a:srgbClr val="000000"/>
              </a:solidFill>
              <a:latin typeface="Tahoma" pitchFamily="34" charset="0"/>
            </a:endParaRPr>
          </a:p>
          <a:p>
            <a:pPr marL="457200" indent="-457200" eaLnBrk="0" hangingPunct="0">
              <a:spcBef>
                <a:spcPct val="50000"/>
              </a:spcBef>
              <a:defRPr/>
            </a:pPr>
            <a:r>
              <a:rPr lang="en-US" sz="2400" dirty="0">
                <a:solidFill>
                  <a:srgbClr val="000000"/>
                </a:solidFill>
                <a:latin typeface="Tahoma" pitchFamily="34" charset="0"/>
              </a:rPr>
              <a:t>(3) the various departments engaging in activities designed to meet</a:t>
            </a:r>
            <a:r>
              <a:rPr lang="da-DK" sz="2400" dirty="0">
                <a:solidFill>
                  <a:srgbClr val="000000"/>
                </a:solidFill>
                <a:latin typeface="Tahoma" pitchFamily="34" charset="0"/>
              </a:rPr>
              <a:t> </a:t>
            </a:r>
            <a:r>
              <a:rPr lang="en-US" sz="2400" dirty="0">
                <a:solidFill>
                  <a:srgbClr val="000000"/>
                </a:solidFill>
                <a:latin typeface="Tahoma" pitchFamily="34" charset="0"/>
              </a:rPr>
              <a:t>select customer needs. </a:t>
            </a:r>
            <a:endParaRPr lang="da-DK" sz="2400" dirty="0">
              <a:solidFill>
                <a:srgbClr val="000000"/>
              </a:solidFill>
              <a:latin typeface="Tahoma" pitchFamily="34" charset="0"/>
            </a:endParaRPr>
          </a:p>
          <a:p>
            <a:pPr marL="457200" indent="-457200" eaLnBrk="0" hangingPunct="0">
              <a:spcBef>
                <a:spcPct val="50000"/>
              </a:spcBef>
              <a:defRPr/>
            </a:pPr>
            <a:r>
              <a:rPr lang="da-DK" sz="2400" dirty="0">
                <a:solidFill>
                  <a:srgbClr val="000000"/>
                </a:solidFill>
                <a:latin typeface="Tahoma" pitchFamily="34" charset="0"/>
              </a:rPr>
              <a:t>	</a:t>
            </a:r>
            <a:r>
              <a:rPr lang="en-US" sz="2400" dirty="0">
                <a:solidFill>
                  <a:srgbClr val="FF0000"/>
                </a:solidFill>
                <a:latin typeface="Tahoma" pitchFamily="34" charset="0"/>
              </a:rPr>
              <a:t>In other words, a market orientation refers to the organization-wide</a:t>
            </a:r>
            <a:r>
              <a:rPr lang="da-DK" sz="2400" dirty="0">
                <a:solidFill>
                  <a:srgbClr val="FF0000"/>
                </a:solidFill>
                <a:latin typeface="Tahoma" pitchFamily="34" charset="0"/>
              </a:rPr>
              <a:t> </a:t>
            </a:r>
            <a:r>
              <a:rPr lang="en-US" sz="2400" dirty="0">
                <a:solidFill>
                  <a:srgbClr val="FF0000"/>
                </a:solidFill>
                <a:latin typeface="Tahoma" pitchFamily="34" charset="0"/>
              </a:rPr>
              <a:t>generation, dissemination, and responsiveness to market intelligence.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214282" y="136683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Tahoma" pitchFamily="34" charset="0"/>
            </a:endParaRPr>
          </a:p>
          <a:p>
            <a:pPr eaLnBrk="0" hangingPunct="0">
              <a:spcBef>
                <a:spcPct val="50000"/>
              </a:spcBef>
              <a:buFontTx/>
              <a:buChar char="•"/>
              <a:defRPr/>
            </a:pPr>
            <a:r>
              <a:rPr lang="en-US" sz="2800" dirty="0">
                <a:solidFill>
                  <a:srgbClr val="000000"/>
                </a:solidFill>
                <a:latin typeface="Tahoma" pitchFamily="34" charset="0"/>
              </a:rPr>
              <a:t>In essence, market orientation refers to the </a:t>
            </a:r>
            <a:r>
              <a:rPr lang="en-US" sz="2800" b="1" i="1" dirty="0">
                <a:solidFill>
                  <a:srgbClr val="FF0000"/>
                </a:solidFill>
                <a:effectLst>
                  <a:outerShdw blurRad="38100" dist="38100" dir="2700000" algn="tl">
                    <a:srgbClr val="C0C0C0"/>
                  </a:outerShdw>
                </a:effectLst>
                <a:latin typeface="Tahoma" pitchFamily="34" charset="0"/>
              </a:rPr>
              <a:t>way a firm implements the marketing</a:t>
            </a:r>
            <a:r>
              <a:rPr lang="da-DK" sz="2800" b="1" i="1" dirty="0">
                <a:solidFill>
                  <a:srgbClr val="FF0000"/>
                </a:solidFill>
                <a:effectLst>
                  <a:outerShdw blurRad="38100" dist="38100" dir="2700000" algn="tl">
                    <a:srgbClr val="C0C0C0"/>
                  </a:outerShdw>
                </a:effectLst>
                <a:latin typeface="Tahoma" pitchFamily="34" charset="0"/>
              </a:rPr>
              <a:t> </a:t>
            </a:r>
            <a:r>
              <a:rPr lang="en-US" sz="2800" b="1" i="1" dirty="0">
                <a:solidFill>
                  <a:srgbClr val="FF0000"/>
                </a:solidFill>
                <a:effectLst>
                  <a:outerShdw blurRad="38100" dist="38100" dir="2700000" algn="tl">
                    <a:srgbClr val="C0C0C0"/>
                  </a:outerShdw>
                </a:effectLst>
                <a:latin typeface="Tahoma" pitchFamily="34" charset="0"/>
              </a:rPr>
              <a:t>concept.</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In MOV it is also clear that a deep understanding of the competition in the market</a:t>
            </a:r>
            <a:r>
              <a:rPr lang="da-DK" sz="2800" dirty="0">
                <a:solidFill>
                  <a:srgbClr val="000000"/>
                </a:solidFill>
                <a:latin typeface="Tahoma" pitchFamily="34" charset="0"/>
              </a:rPr>
              <a:t> </a:t>
            </a:r>
            <a:r>
              <a:rPr lang="en-US" sz="2800" dirty="0">
                <a:solidFill>
                  <a:srgbClr val="000000"/>
                </a:solidFill>
                <a:latin typeface="Tahoma" pitchFamily="34" charset="0"/>
              </a:rPr>
              <a:t>from the </a:t>
            </a:r>
            <a:r>
              <a:rPr lang="en-US" sz="2800" b="1" i="1" dirty="0">
                <a:solidFill>
                  <a:srgbClr val="FF0000"/>
                </a:solidFill>
                <a:effectLst>
                  <a:outerShdw blurRad="38100" dist="38100" dir="2700000" algn="tl">
                    <a:srgbClr val="C0C0C0"/>
                  </a:outerShdw>
                </a:effectLst>
                <a:latin typeface="Tahoma" pitchFamily="34" charset="0"/>
              </a:rPr>
              <a:t>customer’s perspective is critical.</a:t>
            </a:r>
            <a:endParaRPr lang="da-DK" sz="2800" b="1" i="1" dirty="0">
              <a:solidFill>
                <a:srgbClr val="FF0000"/>
              </a:solidFill>
              <a:effectLst>
                <a:outerShdw blurRad="38100" dist="38100" dir="2700000" algn="tl">
                  <a:srgbClr val="C0C0C0"/>
                </a:outerShdw>
              </a:effectLst>
              <a:latin typeface="Tahoma" pitchFamily="34" charset="0"/>
            </a:endParaRPr>
          </a:p>
          <a:p>
            <a:pPr eaLnBrk="0" hangingPunct="0">
              <a:spcBef>
                <a:spcPct val="50000"/>
              </a:spcBef>
              <a:buFontTx/>
              <a:buChar char="•"/>
              <a:defRPr/>
            </a:pPr>
            <a:r>
              <a:rPr lang="da-DK" sz="2800" dirty="0">
                <a:solidFill>
                  <a:srgbClr val="000000"/>
                </a:solidFill>
                <a:latin typeface="Tahoma" pitchFamily="34" charset="0"/>
              </a:rPr>
              <a:t> </a:t>
            </a:r>
            <a:r>
              <a:rPr lang="en-US" sz="2800" dirty="0">
                <a:solidFill>
                  <a:srgbClr val="000000"/>
                </a:solidFill>
                <a:latin typeface="Tahoma" pitchFamily="34" charset="0"/>
              </a:rPr>
              <a:t>It should</a:t>
            </a:r>
            <a:r>
              <a:rPr lang="da-DK" sz="2800" dirty="0">
                <a:solidFill>
                  <a:srgbClr val="000000"/>
                </a:solidFill>
                <a:latin typeface="Tahoma" pitchFamily="34" charset="0"/>
              </a:rPr>
              <a:t> </a:t>
            </a:r>
            <a:r>
              <a:rPr lang="en-US" sz="2800" dirty="0">
                <a:solidFill>
                  <a:srgbClr val="000000"/>
                </a:solidFill>
                <a:latin typeface="Tahoma" pitchFamily="34" charset="0"/>
              </a:rPr>
              <a:t>be emphasized that a market orientation is not the exclusive responsibility of a marketing</a:t>
            </a:r>
            <a:r>
              <a:rPr lang="da-DK" sz="2800" dirty="0">
                <a:solidFill>
                  <a:srgbClr val="000000"/>
                </a:solidFill>
                <a:latin typeface="Tahoma" pitchFamily="34" charset="0"/>
              </a:rPr>
              <a:t> </a:t>
            </a:r>
            <a:r>
              <a:rPr lang="en-US" sz="2800" dirty="0">
                <a:solidFill>
                  <a:srgbClr val="000000"/>
                </a:solidFill>
                <a:latin typeface="Tahoma" pitchFamily="34" charset="0"/>
              </a:rPr>
              <a:t>department but, rather, is a </a:t>
            </a:r>
            <a:r>
              <a:rPr lang="en-US" sz="2800" b="1" i="1" dirty="0">
                <a:solidFill>
                  <a:srgbClr val="FF0000"/>
                </a:solidFill>
                <a:effectLst>
                  <a:outerShdw blurRad="38100" dist="38100" dir="2700000" algn="tl">
                    <a:srgbClr val="C0C0C0"/>
                  </a:outerShdw>
                </a:effectLst>
                <a:latin typeface="Tahoma" pitchFamily="34" charset="0"/>
              </a:rPr>
              <a:t>company-wide mode of operation.</a:t>
            </a:r>
          </a:p>
          <a:p>
            <a:pPr eaLnBrk="0" hangingPunct="0">
              <a:spcBef>
                <a:spcPct val="50000"/>
              </a:spcBef>
              <a:defRPr/>
            </a:pPr>
            <a:endParaRPr lang="en-US" sz="2400" dirty="0">
              <a:latin typeface="Minion-Regular"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428596" y="2714620"/>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Minion-Regular" charset="0"/>
              </a:rPr>
              <a:t> </a:t>
            </a:r>
            <a:r>
              <a:rPr lang="en-US" sz="2800" dirty="0">
                <a:solidFill>
                  <a:srgbClr val="000000"/>
                </a:solidFill>
                <a:latin typeface="Minion-Regular" charset="0"/>
              </a:rPr>
              <a:t>In MOV it is also clear that a </a:t>
            </a:r>
            <a:r>
              <a:rPr lang="en-US" sz="2800" b="1" i="1" dirty="0">
                <a:solidFill>
                  <a:srgbClr val="FF0000"/>
                </a:solidFill>
                <a:effectLst>
                  <a:outerShdw blurRad="38100" dist="38100" dir="2700000" algn="tl">
                    <a:srgbClr val="C0C0C0"/>
                  </a:outerShdw>
                </a:effectLst>
                <a:latin typeface="Minion-Regular" charset="0"/>
              </a:rPr>
              <a:t>deep understanding of the </a:t>
            </a:r>
            <a:r>
              <a:rPr lang="da-DK" sz="2800" b="1" i="1" dirty="0">
                <a:solidFill>
                  <a:srgbClr val="FF0000"/>
                </a:solidFill>
                <a:effectLst>
                  <a:outerShdw blurRad="38100" dist="38100" dir="2700000" algn="tl">
                    <a:srgbClr val="C0C0C0"/>
                  </a:outerShdw>
                </a:effectLst>
                <a:latin typeface="Minion-Regular" charset="0"/>
              </a:rPr>
              <a:t>customers and the </a:t>
            </a:r>
            <a:r>
              <a:rPr lang="en-US" sz="2800" b="1" i="1" dirty="0">
                <a:solidFill>
                  <a:srgbClr val="FF0000"/>
                </a:solidFill>
                <a:effectLst>
                  <a:outerShdw blurRad="38100" dist="38100" dir="2700000" algn="tl">
                    <a:srgbClr val="C0C0C0"/>
                  </a:outerShdw>
                </a:effectLst>
                <a:latin typeface="Minion-Regular" charset="0"/>
              </a:rPr>
              <a:t>competition in the market</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is critical. </a:t>
            </a:r>
            <a:endParaRPr lang="da-DK" sz="2800" b="1" i="1"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dirty="0">
                <a:solidFill>
                  <a:srgbClr val="000000"/>
                </a:solidFill>
                <a:latin typeface="Minion-Regular" charset="0"/>
              </a:rPr>
              <a:t> </a:t>
            </a:r>
            <a:r>
              <a:rPr lang="en-US" sz="2800" dirty="0">
                <a:solidFill>
                  <a:srgbClr val="000000"/>
                </a:solidFill>
                <a:latin typeface="Minion-Regular" charset="0"/>
              </a:rPr>
              <a:t>Viewing the product or service from the</a:t>
            </a:r>
            <a:r>
              <a:rPr lang="da-DK" sz="2800" dirty="0">
                <a:solidFill>
                  <a:srgbClr val="000000"/>
                </a:solidFill>
                <a:latin typeface="Minion-Regular" charset="0"/>
              </a:rPr>
              <a:t> </a:t>
            </a:r>
            <a:r>
              <a:rPr lang="en-US" sz="2800" dirty="0">
                <a:solidFill>
                  <a:srgbClr val="000000"/>
                </a:solidFill>
                <a:latin typeface="Minion-Regular" charset="0"/>
              </a:rPr>
              <a:t>customer’s viewpoint is often difficult, but without such a perspective a marketing</a:t>
            </a:r>
            <a:r>
              <a:rPr lang="da-DK" sz="2800" dirty="0">
                <a:solidFill>
                  <a:srgbClr val="000000"/>
                </a:solidFill>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strategy is highly vulnerable</a:t>
            </a:r>
            <a:r>
              <a:rPr lang="en-US" sz="2800" dirty="0">
                <a:solidFill>
                  <a:srgbClr val="000000"/>
                </a:solidFill>
                <a:latin typeface="Minion-Regular"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3500430" y="1214422"/>
            <a:ext cx="1428760" cy="140494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428625" y="2071688"/>
            <a:ext cx="8389938" cy="3324225"/>
          </a:xfrm>
          <a:prstGeom prst="rect">
            <a:avLst/>
          </a:prstGeom>
          <a:solidFill>
            <a:schemeClr val="bg1">
              <a:alpha val="25000"/>
            </a:schemeClr>
          </a:solidFill>
          <a:ln w="28575">
            <a:solidFill>
              <a:schemeClr val="tx1"/>
            </a:solidFill>
            <a:miter lim="800000"/>
            <a:headEnd/>
            <a:tailEnd/>
          </a:ln>
          <a:effectLst/>
        </p:spPr>
        <p:txBody>
          <a:bodyPr>
            <a:spAutoFit/>
          </a:bodyPr>
          <a:lstStyle/>
          <a:p>
            <a:pPr eaLnBrk="0" hangingPunct="0">
              <a:spcBef>
                <a:spcPct val="50000"/>
              </a:spcBef>
              <a:buFontTx/>
              <a:buChar char="•"/>
              <a:defRPr/>
            </a:pPr>
            <a:r>
              <a:rPr lang="da-DK" sz="2400">
                <a:solidFill>
                  <a:srgbClr val="000000"/>
                </a:solidFill>
                <a:latin typeface="Minion-Regular" charset="0"/>
              </a:rPr>
              <a:t> </a:t>
            </a:r>
            <a:r>
              <a:rPr lang="da-DK" sz="2800">
                <a:solidFill>
                  <a:srgbClr val="000000"/>
                </a:solidFill>
                <a:latin typeface="Minion-Regular" charset="0"/>
              </a:rPr>
              <a:t>T</a:t>
            </a:r>
            <a:r>
              <a:rPr lang="en-US" sz="2800">
                <a:solidFill>
                  <a:srgbClr val="000000"/>
                </a:solidFill>
                <a:latin typeface="Minion-Regular" charset="0"/>
              </a:rPr>
              <a:t>he RBV suggests that high</a:t>
            </a:r>
            <a:r>
              <a:rPr lang="da-DK" sz="2800">
                <a:solidFill>
                  <a:srgbClr val="000000"/>
                </a:solidFill>
                <a:latin typeface="Minion-Regular" charset="0"/>
              </a:rPr>
              <a:t> </a:t>
            </a:r>
            <a:r>
              <a:rPr lang="en-US" sz="2800">
                <a:solidFill>
                  <a:srgbClr val="000000"/>
                </a:solidFill>
                <a:latin typeface="Minion-Regular" charset="0"/>
              </a:rPr>
              <a:t>performance strategy is dependent primarily on </a:t>
            </a:r>
            <a:r>
              <a:rPr lang="en-US" sz="2800" b="1" i="1">
                <a:solidFill>
                  <a:srgbClr val="FF0000"/>
                </a:solidFill>
                <a:effectLst>
                  <a:outerShdw blurRad="38100" dist="38100" dir="2700000" algn="tl">
                    <a:srgbClr val="C0C0C0"/>
                  </a:outerShdw>
                </a:effectLst>
                <a:latin typeface="Minion-Regular" charset="0"/>
              </a:rPr>
              <a:t>historically developed resource</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endowments</a:t>
            </a:r>
            <a:endParaRPr lang="da-DK" sz="2800" b="1" i="1">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a:solidFill>
                  <a:srgbClr val="000000"/>
                </a:solidFill>
                <a:latin typeface="Minion-Regular" charset="0"/>
              </a:rPr>
              <a:t> </a:t>
            </a:r>
            <a:r>
              <a:rPr lang="en-US" sz="2800" b="1" i="1">
                <a:solidFill>
                  <a:srgbClr val="FF0000"/>
                </a:solidFill>
                <a:effectLst>
                  <a:outerShdw blurRad="38100" dist="38100" dir="2700000" algn="tl">
                    <a:srgbClr val="C0C0C0"/>
                  </a:outerShdw>
                </a:effectLst>
                <a:latin typeface="Minion-Regular" charset="0"/>
              </a:rPr>
              <a:t>Resource-based marketing essentially seeks a long-term fit between the requirements</a:t>
            </a:r>
            <a:r>
              <a:rPr lang="da-DK" sz="2800" b="1" i="1">
                <a:solidFill>
                  <a:srgbClr val="FF0000"/>
                </a:solidFill>
                <a:effectLst>
                  <a:outerShdw blurRad="38100" dist="38100" dir="2700000" algn="tl">
                    <a:srgbClr val="C0C0C0"/>
                  </a:outerShdw>
                </a:effectLst>
                <a:latin typeface="Minion-Regular" charset="0"/>
              </a:rPr>
              <a:t> </a:t>
            </a:r>
            <a:r>
              <a:rPr lang="en-US" sz="2800" b="1" i="1">
                <a:solidFill>
                  <a:srgbClr val="FF0000"/>
                </a:solidFill>
                <a:effectLst>
                  <a:outerShdw blurRad="38100" dist="38100" dir="2700000" algn="tl">
                    <a:srgbClr val="C0C0C0"/>
                  </a:outerShdw>
                </a:effectLst>
                <a:latin typeface="Minion-Regular" charset="0"/>
              </a:rPr>
              <a:t>of the market</a:t>
            </a:r>
            <a:r>
              <a:rPr lang="en-US" sz="2800">
                <a:solidFill>
                  <a:srgbClr val="000000"/>
                </a:solidFill>
                <a:latin typeface="Minion-Regular" charset="0"/>
              </a:rPr>
              <a:t> and the abilities of the organization to compete in it.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noFill/>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611188" y="1484313"/>
            <a:ext cx="8029575" cy="4848225"/>
          </a:xfrm>
          <a:prstGeom prst="rect">
            <a:avLst/>
          </a:prstGeom>
          <a:solidFill>
            <a:schemeClr val="bg1">
              <a:alpha val="67000"/>
            </a:schemeClr>
          </a:solidFill>
          <a:ln w="57150" cmpd="thickThin">
            <a:solidFill>
              <a:srgbClr val="FF0000"/>
            </a:solidFill>
            <a:miter lim="800000"/>
            <a:headEnd/>
            <a:tailEnd/>
          </a:ln>
          <a:effectLst/>
        </p:spPr>
        <p:txBody>
          <a:bodyPr>
            <a:spAutoFit/>
          </a:bodyPr>
          <a:lstStyle/>
          <a:p>
            <a:pPr eaLnBrk="0" hangingPunct="0">
              <a:spcBef>
                <a:spcPct val="50000"/>
              </a:spcBef>
              <a:buFontTx/>
              <a:buChar char="•"/>
              <a:defRPr/>
            </a:pPr>
            <a:r>
              <a:rPr lang="en-GB" sz="2800">
                <a:solidFill>
                  <a:srgbClr val="000000"/>
                </a:solidFill>
                <a:latin typeface="Minion-Regular" charset="0"/>
              </a:rPr>
              <a:t> The essential factor in  </a:t>
            </a:r>
            <a:r>
              <a:rPr lang="en-GB" sz="2800" b="1" i="1">
                <a:solidFill>
                  <a:srgbClr val="FF0000"/>
                </a:solidFill>
                <a:effectLst>
                  <a:outerShdw blurRad="38100" dist="38100" dir="2700000" algn="tl">
                    <a:srgbClr val="C0C0C0"/>
                  </a:outerShdw>
                </a:effectLst>
                <a:latin typeface="Minion-Regular" charset="0"/>
              </a:rPr>
              <a:t>is that opportunities are seized</a:t>
            </a:r>
            <a:r>
              <a:rPr lang="en-GB" sz="2800">
                <a:solidFill>
                  <a:srgbClr val="000000"/>
                </a:solidFill>
                <a:latin typeface="Minion-Regular" charset="0"/>
              </a:rPr>
              <a:t> where the organization has an existing or potential advantage through its resource base, rather than just pursued ad hoc.</a:t>
            </a:r>
          </a:p>
          <a:p>
            <a:pPr eaLnBrk="0" hangingPunct="0">
              <a:spcBef>
                <a:spcPct val="50000"/>
              </a:spcBef>
              <a:buFontTx/>
              <a:buChar char="•"/>
              <a:defRPr/>
            </a:pPr>
            <a:r>
              <a:rPr lang="en-GB" sz="2800">
                <a:solidFill>
                  <a:srgbClr val="000000"/>
                </a:solidFill>
                <a:latin typeface="Minion-Regular" charset="0"/>
              </a:rPr>
              <a:t> The RBV can also be linked to the </a:t>
            </a:r>
            <a:r>
              <a:rPr lang="en-GB" sz="2800" b="1" i="1">
                <a:solidFill>
                  <a:srgbClr val="FF0000"/>
                </a:solidFill>
                <a:effectLst>
                  <a:outerShdw blurRad="38100" dist="38100" dir="2700000" algn="tl">
                    <a:srgbClr val="C0C0C0"/>
                  </a:outerShdw>
                </a:effectLst>
                <a:latin typeface="Minion-Regular" charset="0"/>
              </a:rPr>
              <a:t>core competencies</a:t>
            </a:r>
            <a:r>
              <a:rPr lang="en-GB" sz="2800">
                <a:solidFill>
                  <a:srgbClr val="000000"/>
                </a:solidFill>
                <a:latin typeface="Minion-Regular" charset="0"/>
              </a:rPr>
              <a:t> issue considered below. It is about the understanding what a company is capable of achieving by exploiting its capabilities in the marketplace.</a:t>
            </a:r>
          </a:p>
          <a:p>
            <a:pPr eaLnBrk="0" hangingPunct="0">
              <a:spcBef>
                <a:spcPct val="50000"/>
              </a:spcBef>
              <a:buFontTx/>
              <a:buChar char="•"/>
              <a:defRPr/>
            </a:pPr>
            <a:endParaRPr lang="en-GB" sz="280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34" y="0"/>
            <a:ext cx="7543800" cy="1295400"/>
          </a:xfrm>
        </p:spPr>
        <p:txBody>
          <a:bodyPr>
            <a:normAutofit fontScale="90000"/>
          </a:bodyPr>
          <a:lstStyle/>
          <a:p>
            <a:pPr eaLnBrk="1" hangingPunct="1"/>
            <a:r>
              <a:rPr lang="en-US" dirty="0" smtClean="0"/>
              <a:t>The types of resources and capabilities listed earlier </a:t>
            </a:r>
            <a:endParaRPr lang="th-TH" dirty="0" smtClean="0"/>
          </a:p>
        </p:txBody>
      </p:sp>
      <p:sp>
        <p:nvSpPr>
          <p:cNvPr id="57347" name="Rectangle 3"/>
          <p:cNvSpPr>
            <a:spLocks noGrp="1" noChangeArrowheads="1"/>
          </p:cNvSpPr>
          <p:nvPr>
            <p:ph type="body" sz="half" idx="1"/>
          </p:nvPr>
        </p:nvSpPr>
        <p:spPr>
          <a:xfrm>
            <a:off x="285720" y="2214554"/>
            <a:ext cx="4038600" cy="4411662"/>
          </a:xfrm>
        </p:spPr>
        <p:txBody>
          <a:bodyPr>
            <a:normAutofit/>
          </a:bodyPr>
          <a:lstStyle/>
          <a:p>
            <a:pPr eaLnBrk="1" hangingPunct="1">
              <a:defRPr/>
            </a:pPr>
            <a:r>
              <a:rPr lang="en-US" sz="2600" b="1" dirty="0" smtClean="0">
                <a:solidFill>
                  <a:srgbClr val="FF0000"/>
                </a:solidFill>
                <a:effectLst>
                  <a:outerShdw blurRad="38100" dist="38100" dir="2700000" algn="tl">
                    <a:srgbClr val="C0C0C0"/>
                  </a:outerShdw>
                </a:effectLst>
              </a:rPr>
              <a:t>Technical resources</a:t>
            </a:r>
          </a:p>
          <a:p>
            <a:pPr eaLnBrk="1" hangingPunct="1">
              <a:defRPr/>
            </a:pPr>
            <a:r>
              <a:rPr lang="en-US" sz="2600" b="1" dirty="0" smtClean="0">
                <a:solidFill>
                  <a:srgbClr val="FF0000"/>
                </a:solidFill>
                <a:effectLst>
                  <a:outerShdw blurRad="38100" dist="38100" dir="2700000" algn="tl">
                    <a:srgbClr val="C0C0C0"/>
                  </a:outerShdw>
                </a:effectLst>
              </a:rPr>
              <a:t>Financial standing</a:t>
            </a:r>
          </a:p>
          <a:p>
            <a:pPr eaLnBrk="1" hangingPunct="1">
              <a:defRPr/>
            </a:pPr>
            <a:r>
              <a:rPr lang="en-US" sz="2600" b="1" dirty="0" smtClean="0">
                <a:solidFill>
                  <a:srgbClr val="FF0000"/>
                </a:solidFill>
                <a:effectLst>
                  <a:outerShdw blurRad="38100" dist="38100" dir="2700000" algn="tl">
                    <a:srgbClr val="C0C0C0"/>
                  </a:outerShdw>
                </a:effectLst>
              </a:rPr>
              <a:t>Managerial skills</a:t>
            </a:r>
          </a:p>
          <a:p>
            <a:pPr eaLnBrk="1" hangingPunct="1">
              <a:defRPr/>
            </a:pPr>
            <a:r>
              <a:rPr lang="en-US" sz="2600" b="1" dirty="0" smtClean="0">
                <a:solidFill>
                  <a:srgbClr val="FF0000"/>
                </a:solidFill>
                <a:effectLst>
                  <a:outerShdw blurRad="38100" dist="38100" dir="2700000" algn="tl">
                    <a:srgbClr val="C0C0C0"/>
                  </a:outerShdw>
                </a:effectLst>
              </a:rPr>
              <a:t>Organization</a:t>
            </a:r>
          </a:p>
          <a:p>
            <a:pPr eaLnBrk="1" hangingPunct="1">
              <a:defRPr/>
            </a:pPr>
            <a:r>
              <a:rPr lang="en-US" sz="2600" b="1" dirty="0" smtClean="0">
                <a:solidFill>
                  <a:srgbClr val="FF0000"/>
                </a:solidFill>
                <a:effectLst>
                  <a:outerShdw blurRad="38100" dist="38100" dir="2700000" algn="tl">
                    <a:srgbClr val="C0C0C0"/>
                  </a:outerShdw>
                </a:effectLst>
              </a:rPr>
              <a:t>Information systems</a:t>
            </a: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a:p>
            <a:pPr eaLnBrk="1" hangingPunct="1">
              <a:defRPr/>
            </a:pPr>
            <a:endParaRPr lang="en-US" sz="2600" b="1" i="1" dirty="0" smtClean="0">
              <a:solidFill>
                <a:srgbClr val="FF0000"/>
              </a:solidFill>
              <a:effectLst>
                <a:outerShdw blurRad="38100" dist="38100" dir="2700000" algn="tl">
                  <a:srgbClr val="C0C0C0"/>
                </a:outerShdw>
              </a:effectLst>
            </a:endParaRPr>
          </a:p>
        </p:txBody>
      </p:sp>
      <p:pic>
        <p:nvPicPr>
          <p:cNvPr id="12294" name="Picture 6" descr="http://www.assessmentspecialists.com/images/totalperson.gif"/>
          <p:cNvPicPr>
            <a:picLocks noChangeAspect="1" noChangeArrowheads="1"/>
          </p:cNvPicPr>
          <p:nvPr/>
        </p:nvPicPr>
        <p:blipFill>
          <a:blip r:embed="rId2" cstate="print"/>
          <a:srcRect/>
          <a:stretch>
            <a:fillRect/>
          </a:stretch>
        </p:blipFill>
        <p:spPr bwMode="auto">
          <a:xfrm>
            <a:off x="4429124" y="1857364"/>
            <a:ext cx="4357718"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1071538" y="142851"/>
            <a:ext cx="5269426" cy="6500859"/>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0034" y="-214338"/>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457200" y="1719263"/>
            <a:ext cx="4546600" cy="4411662"/>
          </a:xfrm>
        </p:spPr>
        <p:txBody>
          <a:bodyPr>
            <a:normAutofit/>
          </a:bodyPr>
          <a:lstStyle/>
          <a:p>
            <a:pPr eaLnBrk="1" hangingPunct="1">
              <a:lnSpc>
                <a:spcPct val="90000"/>
              </a:lnSpc>
              <a:buFont typeface="Wingdings" pitchFamily="2" charset="2"/>
              <a:buNone/>
              <a:defRPr/>
            </a:pPr>
            <a:r>
              <a:rPr lang="en-US" sz="2200" b="1" i="1" dirty="0" smtClean="0">
                <a:effectLst>
                  <a:outerShdw blurRad="38100" dist="38100" dir="2700000" algn="tl">
                    <a:srgbClr val="C0C0C0"/>
                  </a:outerShdw>
                </a:effectLst>
              </a:rPr>
              <a:t>   </a:t>
            </a:r>
            <a:r>
              <a:rPr lang="en-US" sz="2200" b="1" dirty="0" smtClean="0">
                <a:effectLst>
                  <a:outerShdw blurRad="38100" dist="38100" dir="2700000" algn="tl">
                    <a:srgbClr val="C0C0C0"/>
                  </a:outerShdw>
                </a:effectLst>
              </a:rPr>
              <a:t>Resources are broken down into two fundamental categories: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Tangible resources</a:t>
            </a:r>
            <a:r>
              <a:rPr lang="en-US" sz="2200" dirty="0" smtClean="0"/>
              <a:t>: include those factors containing financial or physical value as measured by the firm’s balance sheets.</a:t>
            </a:r>
          </a:p>
          <a:p>
            <a:pPr eaLnBrk="1" hangingPunct="1">
              <a:lnSpc>
                <a:spcPct val="90000"/>
              </a:lnSpc>
              <a:defRPr/>
            </a:pPr>
            <a:r>
              <a:rPr lang="en-US" sz="2900" b="1" dirty="0" smtClean="0">
                <a:solidFill>
                  <a:srgbClr val="FF0000"/>
                </a:solidFill>
                <a:effectLst>
                  <a:outerShdw blurRad="38100" dist="38100" dir="2700000" algn="tl">
                    <a:srgbClr val="C0C0C0"/>
                  </a:outerShdw>
                </a:effectLst>
              </a:rPr>
              <a:t>Intangible resources:</a:t>
            </a:r>
            <a:r>
              <a:rPr lang="en-US" sz="2200" dirty="0" smtClean="0"/>
              <a:t> those factors that are non-physical (non-financial) in nature and not in balance sheet.</a:t>
            </a:r>
            <a:endParaRPr lang="th-TH" sz="2200" dirty="0" smtClean="0"/>
          </a:p>
        </p:txBody>
      </p:sp>
      <p:pic>
        <p:nvPicPr>
          <p:cNvPr id="14342" name="Picture 6" descr="http://www.marketingoops.com/wp-content/uploads/2008/12/ad-coke-01-6.jpg"/>
          <p:cNvPicPr>
            <a:picLocks noChangeAspect="1" noChangeArrowheads="1"/>
          </p:cNvPicPr>
          <p:nvPr/>
        </p:nvPicPr>
        <p:blipFill>
          <a:blip r:embed="rId2" cstate="print"/>
          <a:srcRect/>
          <a:stretch>
            <a:fillRect/>
          </a:stretch>
        </p:blipFill>
        <p:spPr bwMode="auto">
          <a:xfrm rot="888905">
            <a:off x="5630513" y="1580749"/>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286248" y="1628775"/>
            <a:ext cx="4286280" cy="4411663"/>
          </a:xfrm>
        </p:spPr>
        <p:txBody>
          <a:bodyPr>
            <a:normAutofit fontScale="92500" lnSpcReduction="10000"/>
          </a:bodyPr>
          <a:lstStyle/>
          <a:p>
            <a:pPr eaLnBrk="1" hangingPunct="1">
              <a:defRPr/>
            </a:pPr>
            <a:r>
              <a:rPr lang="en-US" sz="2600" dirty="0" smtClean="0"/>
              <a:t>Intangible resources fall into two categories: assets and skills (capabilities).</a:t>
            </a:r>
          </a:p>
          <a:p>
            <a:pPr eaLnBrk="1" hangingPunct="1">
              <a:buFont typeface="Wingdings" pitchFamily="2" charset="2"/>
              <a:buNone/>
              <a:defRPr/>
            </a:pPr>
            <a:r>
              <a:rPr lang="en-US" sz="2600" dirty="0" smtClean="0"/>
              <a:t>  </a:t>
            </a:r>
            <a:r>
              <a:rPr lang="en-US" sz="2600" b="1" i="1" dirty="0" smtClean="0">
                <a:solidFill>
                  <a:srgbClr val="FF0000"/>
                </a:solidFill>
                <a:effectLst>
                  <a:outerShdw blurRad="38100" dist="38100" dir="2700000" algn="tl">
                    <a:srgbClr val="C0C0C0"/>
                  </a:outerShdw>
                </a:effectLst>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b="1" i="1" dirty="0" smtClean="0">
              <a:solidFill>
                <a:srgbClr val="FF0000"/>
              </a:solidFill>
              <a:effectLst>
                <a:outerShdw blurRad="38100" dist="38100" dir="2700000" algn="tl">
                  <a:srgbClr val="C0C0C0"/>
                </a:outerShdw>
              </a:effectLst>
            </a:endParaRPr>
          </a:p>
        </p:txBody>
      </p:sp>
      <p:pic>
        <p:nvPicPr>
          <p:cNvPr id="15366" name="Picture 6" descr="http://www.effective-time-management-strategies.com/images/time_management_systems.jpg"/>
          <p:cNvPicPr>
            <a:picLocks noChangeAspect="1" noChangeArrowheads="1"/>
          </p:cNvPicPr>
          <p:nvPr/>
        </p:nvPicPr>
        <p:blipFill>
          <a:blip r:embed="rId2" cstate="print"/>
          <a:srcRect/>
          <a:stretch>
            <a:fillRect/>
          </a:stretch>
        </p:blipFill>
        <p:spPr bwMode="auto">
          <a:xfrm>
            <a:off x="1000100" y="1785926"/>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57158" y="-285776"/>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457200" y="1719263"/>
            <a:ext cx="4475163" cy="4411662"/>
          </a:xfrm>
        </p:spPr>
        <p:txBody>
          <a:bodyPr/>
          <a:lstStyle/>
          <a:p>
            <a:pPr eaLnBrk="1" hangingPunct="1">
              <a:defRPr/>
            </a:pPr>
            <a:r>
              <a:rPr lang="en-US" sz="2600" smtClean="0"/>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rPr>
              <a:t>legal protection</a:t>
            </a:r>
            <a:r>
              <a:rPr lang="en-US" sz="2600" smtClean="0"/>
              <a:t> through property rights. Such legal protection can create barriers to competitive duplication.</a:t>
            </a:r>
            <a:endParaRPr lang="th-TH" sz="2600" smtClean="0"/>
          </a:p>
        </p:txBody>
      </p:sp>
      <p:pic>
        <p:nvPicPr>
          <p:cNvPr id="16390" name="Picture 6" descr="http://www.matthewsguide.co.uk/images/legal.jpg"/>
          <p:cNvPicPr>
            <a:picLocks noChangeAspect="1" noChangeArrowheads="1"/>
          </p:cNvPicPr>
          <p:nvPr/>
        </p:nvPicPr>
        <p:blipFill>
          <a:blip r:embed="rId2" cstate="print"/>
          <a:srcRect/>
          <a:stretch>
            <a:fillRect/>
          </a:stretch>
        </p:blipFill>
        <p:spPr bwMode="auto">
          <a:xfrm>
            <a:off x="5572132" y="1571612"/>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571472" y="1714489"/>
            <a:ext cx="6000791" cy="4572032"/>
          </a:xfrm>
        </p:spPr>
        <p:txBody>
          <a:bodyPr>
            <a:normAutofit/>
          </a:bodyPr>
          <a:lstStyle/>
          <a:p>
            <a:pPr eaLnBrk="1" hangingPunct="1">
              <a:defRPr/>
            </a:pPr>
            <a:r>
              <a:rPr lang="en-US" sz="2600" dirty="0" smtClean="0"/>
              <a:t>According to fig.2.1, capabilities can be seen as strategic, functional or operational.</a:t>
            </a:r>
          </a:p>
          <a:p>
            <a:pPr lvl="1" eaLnBrk="1" hangingPunct="1">
              <a:defRPr/>
            </a:pPr>
            <a:r>
              <a:rPr lang="en-US" sz="2200" b="1" i="1" dirty="0" smtClean="0">
                <a:solidFill>
                  <a:srgbClr val="FF0000"/>
                </a:solidFill>
                <a:effectLst>
                  <a:outerShdw blurRad="38100" dist="38100" dir="2700000" algn="tl">
                    <a:srgbClr val="C0C0C0"/>
                  </a:outerShdw>
                </a:effectLst>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b="1" i="1" dirty="0" smtClean="0">
              <a:solidFill>
                <a:srgbClr val="FF0000"/>
              </a:solidFill>
              <a:effectLst>
                <a:outerShdw blurRad="38100" dist="38100" dir="2700000" algn="tl">
                  <a:srgbClr val="C0C0C0"/>
                </a:outerShdw>
              </a:effectLst>
            </a:endParaRPr>
          </a:p>
        </p:txBody>
      </p:sp>
      <p:pic>
        <p:nvPicPr>
          <p:cNvPr id="17414" name="Picture 6" descr="http://www.tranzition.co.uk/images/girlplay.jpg"/>
          <p:cNvPicPr>
            <a:picLocks noChangeAspect="1" noChangeArrowheads="1"/>
          </p:cNvPicPr>
          <p:nvPr/>
        </p:nvPicPr>
        <p:blipFill>
          <a:blip r:embed="rId2" cstate="print"/>
          <a:srcRect/>
          <a:stretch>
            <a:fillRect/>
          </a:stretch>
        </p:blipFill>
        <p:spPr bwMode="auto">
          <a:xfrm rot="553235">
            <a:off x="6879191" y="319634"/>
            <a:ext cx="1489657" cy="21677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357214"/>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a:bodyPr>
          <a:lstStyle/>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Functional capabilities:</a:t>
            </a:r>
            <a:r>
              <a:rPr lang="en-US" sz="2200" dirty="0" smtClean="0"/>
              <a:t> </a:t>
            </a:r>
            <a:r>
              <a:rPr lang="en-US" sz="2200" b="1" dirty="0" smtClean="0">
                <a:effectLst>
                  <a:outerShdw blurRad="38100" dist="38100" dir="2700000" algn="tl">
                    <a:srgbClr val="C0C0C0"/>
                  </a:outerShdw>
                </a:effectLst>
              </a:rPr>
              <a:t>lie in the execution of functional tasks. These include marketing capabilities and operations management capabilities.</a:t>
            </a:r>
          </a:p>
          <a:p>
            <a:pPr lvl="1" eaLnBrk="1" hangingPunct="1">
              <a:lnSpc>
                <a:spcPct val="90000"/>
              </a:lnSpc>
              <a:defRPr/>
            </a:pPr>
            <a:r>
              <a:rPr lang="en-US" sz="2800" b="1" i="1" dirty="0" smtClean="0">
                <a:solidFill>
                  <a:srgbClr val="FF0000"/>
                </a:solidFill>
                <a:effectLst>
                  <a:outerShdw blurRad="38100" dist="38100" dir="2700000" algn="tl">
                    <a:srgbClr val="C0C0C0"/>
                  </a:outerShdw>
                </a:effectLst>
              </a:rPr>
              <a:t>Operational capabilities:</a:t>
            </a:r>
            <a:r>
              <a:rPr lang="en-US" sz="2200" dirty="0" smtClean="0"/>
              <a:t> </a:t>
            </a:r>
            <a:r>
              <a:rPr lang="en-US" sz="2200" b="1" dirty="0" smtClean="0">
                <a:effectLst>
                  <a:outerShdw blurRad="38100" dist="38100" dir="2700000" algn="tl">
                    <a:srgbClr val="C0C0C0"/>
                  </a:outerShdw>
                </a:effectLst>
              </a:rPr>
              <a:t>are concerned with undertaking individual line tasks, such as operating machinery, the application of information systems and completion of order processing.</a:t>
            </a:r>
            <a:endParaRPr lang="th-TH" sz="2200" b="1" dirty="0" smtClean="0">
              <a:effectLst>
                <a:outerShdw blurRad="38100" dist="38100" dir="2700000" algn="tl">
                  <a:srgbClr val="C0C0C0"/>
                </a:outerShdw>
              </a:effectLst>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cstate="print"/>
          <a:srcRect/>
          <a:stretch>
            <a:fillRect/>
          </a:stretch>
        </p:blipFill>
        <p:spPr bwMode="auto">
          <a:xfrm>
            <a:off x="500034" y="4572008"/>
            <a:ext cx="7643866" cy="180974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00034" y="-285776"/>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714348" y="1714488"/>
            <a:ext cx="7643813" cy="4662487"/>
          </a:xfrm>
          <a:solidFill>
            <a:schemeClr val="bg1">
              <a:alpha val="71001"/>
            </a:schemeClr>
          </a:solidFill>
          <a:ln w="38100">
            <a:solidFill>
              <a:schemeClr val="tx1"/>
            </a:solidFill>
          </a:ln>
        </p:spPr>
        <p:txBody>
          <a:bodyPr>
            <a:normAutofit/>
          </a:bodyPr>
          <a:lstStyle/>
          <a:p>
            <a:pPr eaLnBrk="1" hangingPunct="1">
              <a:defRPr/>
            </a:pPr>
            <a:r>
              <a:rPr lang="en-US" sz="2600" dirty="0" smtClean="0"/>
              <a:t>Second, capabilities may lie with individuals, with groups or at the corporate level.</a:t>
            </a:r>
          </a:p>
          <a:p>
            <a:pPr lvl="1" eaLnBrk="1" hangingPunct="1">
              <a:defRPr/>
            </a:pPr>
            <a:r>
              <a:rPr lang="en-US" sz="2800" b="1" i="1" dirty="0" smtClean="0">
                <a:solidFill>
                  <a:srgbClr val="FF0000"/>
                </a:solidFill>
                <a:effectLst>
                  <a:outerShdw blurRad="38100" dist="38100" dir="2700000" algn="tl">
                    <a:srgbClr val="C0C0C0"/>
                  </a:outerShdw>
                </a:effectLst>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250825" y="-387350"/>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457200" y="1719263"/>
            <a:ext cx="8075613" cy="4411662"/>
          </a:xfrm>
          <a:solidFill>
            <a:schemeClr val="bg1">
              <a:alpha val="48000"/>
            </a:schemeClr>
          </a:solidFill>
        </p:spPr>
        <p:txBody>
          <a:bodyPr/>
          <a:lstStyle/>
          <a:p>
            <a:pPr eaLnBrk="1" hangingPunct="1">
              <a:lnSpc>
                <a:spcPct val="90000"/>
              </a:lnSpc>
              <a:defRPr/>
            </a:pPr>
            <a:r>
              <a:rPr lang="en-US" sz="3200" b="1" i="1" smtClean="0">
                <a:solidFill>
                  <a:srgbClr val="FF0000"/>
                </a:solidFill>
                <a:effectLst>
                  <a:outerShdw blurRad="38100" dist="38100" dir="2700000" algn="tl">
                    <a:srgbClr val="C0C0C0"/>
                  </a:outerShdw>
                </a:effectLst>
              </a:rPr>
              <a:t>Group competencies </a:t>
            </a:r>
            <a:r>
              <a:rPr lang="en-US" sz="2600" smtClean="0">
                <a:effectLst>
                  <a:outerShdw blurRad="38100" dist="38100" dir="2700000" algn="tl">
                    <a:srgbClr val="C0C0C0"/>
                  </a:outerShdw>
                </a:effectLst>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i="1" smtClean="0">
                <a:solidFill>
                  <a:srgbClr val="FF0000"/>
                </a:solidFill>
                <a:effectLst>
                  <a:outerShdw blurRad="38100" dist="38100" dir="2700000" algn="tl">
                    <a:srgbClr val="C0C0C0"/>
                  </a:outerShdw>
                </a:effectLst>
              </a:rPr>
              <a:t>Corporate-level competencies</a:t>
            </a:r>
            <a:r>
              <a:rPr lang="en-US" sz="2600" smtClean="0"/>
              <a:t> </a:t>
            </a:r>
            <a:r>
              <a:rPr lang="en-US" sz="2600" smtClean="0">
                <a:effectLst>
                  <a:outerShdw blurRad="38100" dist="38100" dir="2700000" algn="tl">
                    <a:srgbClr val="C0C0C0"/>
                  </a:outerShdw>
                </a:effectLst>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55454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The need to identify the ‘distinctive competency’ of a company is</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underlined by a very influential analysis of successful international businesses by</a:t>
            </a:r>
            <a:r>
              <a:rPr lang="da-DK" sz="2000" b="1" i="1" dirty="0">
                <a:solidFill>
                  <a:srgbClr val="FF0000"/>
                </a:solidFill>
                <a:effectLst>
                  <a:outerShdw blurRad="38100" dist="38100" dir="2700000" algn="tl">
                    <a:srgbClr val="C0C0C0"/>
                  </a:outerShdw>
                </a:effectLst>
                <a:latin typeface="Minion-Regular" charset="0"/>
              </a:rPr>
              <a:t> </a:t>
            </a:r>
            <a:r>
              <a:rPr lang="en-US" sz="2000" b="1" i="1" dirty="0" err="1">
                <a:solidFill>
                  <a:srgbClr val="FF0000"/>
                </a:solidFill>
                <a:effectLst>
                  <a:outerShdw blurRad="38100" dist="38100" dir="2700000" algn="tl">
                    <a:srgbClr val="C0C0C0"/>
                  </a:outerShdw>
                </a:effectLst>
                <a:latin typeface="Minion-Regular" charset="0"/>
              </a:rPr>
              <a:t>Prahalad</a:t>
            </a:r>
            <a:r>
              <a:rPr lang="en-US" sz="2000" b="1" i="1" dirty="0">
                <a:solidFill>
                  <a:srgbClr val="FF0000"/>
                </a:solidFill>
                <a:effectLst>
                  <a:outerShdw blurRad="38100" dist="38100" dir="2700000" algn="tl">
                    <a:srgbClr val="C0C0C0"/>
                  </a:outerShdw>
                </a:effectLst>
                <a:latin typeface="Minion-Regular" charset="0"/>
              </a:rPr>
              <a:t> and Hamel (1990), who argue that a company is likely to be genuinely world</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class at perhaps five or six activities, and superior performance will come from</a:t>
            </a:r>
            <a:r>
              <a:rPr lang="da-DK"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focusing on those to the exclusion of others.</a:t>
            </a:r>
          </a:p>
        </p:txBody>
      </p:sp>
      <p:pic>
        <p:nvPicPr>
          <p:cNvPr id="21510" name="Picture 6" descr="http://promotedprofits.com/wp-content/uploads/2010/10/internet-marketing.jpg"/>
          <p:cNvPicPr>
            <a:picLocks noChangeAspect="1" noChangeArrowheads="1"/>
          </p:cNvPicPr>
          <p:nvPr/>
        </p:nvPicPr>
        <p:blipFill>
          <a:blip r:embed="rId2" cstate="print"/>
          <a:srcRect/>
          <a:stretch>
            <a:fillRect/>
          </a:stretch>
        </p:blipFill>
        <p:spPr bwMode="auto">
          <a:xfrm>
            <a:off x="6286512" y="500042"/>
            <a:ext cx="1771070" cy="1619264"/>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1428728" y="28572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857224" y="2285992"/>
            <a:ext cx="7475537" cy="3016250"/>
          </a:xfrm>
          <a:prstGeom prst="rect">
            <a:avLst/>
          </a:prstGeom>
          <a:noFill/>
          <a:ln w="9525">
            <a:noFill/>
            <a:miter lim="800000"/>
            <a:headEnd/>
            <a:tailEnd/>
          </a:ln>
          <a:effectLst/>
        </p:spPr>
        <p:txBody>
          <a:bodyPr>
            <a:spAutoFit/>
          </a:bodyPr>
          <a:lstStyle/>
          <a:p>
            <a:pPr eaLnBrk="0" hangingPunct="0">
              <a:spcBef>
                <a:spcPct val="50000"/>
              </a:spcBef>
              <a:defRPr/>
            </a:pPr>
            <a:r>
              <a:rPr lang="en-US" sz="3200" b="1" i="1" dirty="0" err="1">
                <a:solidFill>
                  <a:srgbClr val="FF0000"/>
                </a:solidFill>
                <a:effectLst>
                  <a:outerShdw blurRad="38100" dist="38100" dir="2700000" algn="tl">
                    <a:srgbClr val="C0C0C0"/>
                  </a:outerShdw>
                </a:effectLst>
                <a:latin typeface="Minion-Regular" charset="0"/>
              </a:rPr>
              <a:t>Prahalad</a:t>
            </a:r>
            <a:r>
              <a:rPr lang="en-US" sz="3200" b="1" i="1" dirty="0">
                <a:solidFill>
                  <a:srgbClr val="FF0000"/>
                </a:solidFill>
                <a:effectLst>
                  <a:outerShdw blurRad="38100" dist="38100" dir="2700000" algn="tl">
                    <a:srgbClr val="C0C0C0"/>
                  </a:outerShdw>
                </a:effectLst>
                <a:latin typeface="Minion-Regular" charset="0"/>
              </a:rPr>
              <a:t> and Hamel (1990) define core competencies as the underlying skills, technologies</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and competencies that can be combined in different ways to create the next</a:t>
            </a:r>
            <a:r>
              <a:rPr lang="da-DK" sz="3200" b="1" i="1" dirty="0">
                <a:solidFill>
                  <a:srgbClr val="FF0000"/>
                </a:solidFill>
                <a:effectLst>
                  <a:outerShdw blurRad="38100" dist="38100" dir="2700000" algn="tl">
                    <a:srgbClr val="C0C0C0"/>
                  </a:outerShdw>
                </a:effectLst>
                <a:latin typeface="Minion-Regular" charset="0"/>
              </a:rPr>
              <a:t> </a:t>
            </a:r>
            <a:r>
              <a:rPr lang="en-US" sz="3200" b="1" i="1" dirty="0">
                <a:solidFill>
                  <a:srgbClr val="FF0000"/>
                </a:solidFill>
                <a:effectLst>
                  <a:outerShdw blurRad="38100" dist="38100" dir="2700000" algn="tl">
                    <a:srgbClr val="C0C0C0"/>
                  </a:outerShdw>
                </a:effectLst>
                <a:latin typeface="Minion-Regular"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cstate="print"/>
          <a:srcRect/>
          <a:stretch>
            <a:fillRect/>
          </a:stretch>
        </p:blipFill>
        <p:spPr bwMode="auto">
          <a:xfrm>
            <a:off x="5572132" y="357166"/>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1295400" y="0"/>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b="1" i="1" dirty="0">
                <a:solidFill>
                  <a:srgbClr val="000000"/>
                </a:solidFill>
                <a:effectLst>
                  <a:outerShdw blurRad="38100" dist="38100" dir="2700000" algn="tl">
                    <a:srgbClr val="C0C0C0"/>
                  </a:outerShdw>
                </a:effectLst>
                <a:latin typeface="Minion-Regular" charset="0"/>
              </a:rPr>
              <a:t>Three tests are suggested by </a:t>
            </a:r>
            <a:r>
              <a:rPr lang="en-US" sz="2400" b="1" i="1" dirty="0" err="1">
                <a:solidFill>
                  <a:srgbClr val="000000"/>
                </a:solidFill>
                <a:effectLst>
                  <a:outerShdw blurRad="38100" dist="38100" dir="2700000" algn="tl">
                    <a:srgbClr val="C0C0C0"/>
                  </a:outerShdw>
                </a:effectLst>
                <a:latin typeface="Minion-Regular" charset="0"/>
              </a:rPr>
              <a:t>Prahalad</a:t>
            </a:r>
            <a:r>
              <a:rPr lang="en-US" sz="2400" b="1" i="1" dirty="0">
                <a:solidFill>
                  <a:srgbClr val="000000"/>
                </a:solidFill>
                <a:effectLst>
                  <a:outerShdw blurRad="38100" dist="38100" dir="2700000" algn="tl">
                    <a:srgbClr val="C0C0C0"/>
                  </a:outerShdw>
                </a:effectLst>
                <a:latin typeface="Minion-Regular" charset="0"/>
              </a:rPr>
              <a:t> and Hamel for identifying core competencies.</a:t>
            </a:r>
          </a:p>
          <a:p>
            <a:pPr eaLnBrk="0" hangingPunct="0">
              <a:spcBef>
                <a:spcPct val="50000"/>
              </a:spcBef>
              <a:defRPr/>
            </a:pPr>
            <a:r>
              <a:rPr lang="en-US" sz="2400" b="1" dirty="0">
                <a:solidFill>
                  <a:srgbClr val="000000"/>
                </a:solidFill>
                <a:latin typeface="Minion-Bold" charset="0"/>
              </a:rPr>
              <a:t>1 </a:t>
            </a:r>
            <a:r>
              <a:rPr lang="en-US" sz="2400" dirty="0">
                <a:solidFill>
                  <a:srgbClr val="000000"/>
                </a:solidFill>
                <a:latin typeface="Minion-Regular" charset="0"/>
              </a:rPr>
              <a:t>A core competency should be </a:t>
            </a:r>
            <a:r>
              <a:rPr lang="en-US" sz="2400" b="1" i="1" dirty="0">
                <a:solidFill>
                  <a:srgbClr val="FF0000"/>
                </a:solidFill>
                <a:effectLst>
                  <a:outerShdw blurRad="38100" dist="38100" dir="2700000" algn="tl">
                    <a:srgbClr val="C0C0C0"/>
                  </a:outerShdw>
                </a:effectLst>
                <a:latin typeface="Minion-Italic" charset="0"/>
              </a:rPr>
              <a:t>difficult for competitors to copy</a:t>
            </a:r>
            <a:r>
              <a:rPr lang="en-US" sz="2400" dirty="0">
                <a:solidFill>
                  <a:srgbClr val="000000"/>
                </a:solidFill>
                <a:latin typeface="Minion-Regular" charset="0"/>
              </a:rPr>
              <a:t>. Clearly a competency</a:t>
            </a:r>
            <a:r>
              <a:rPr lang="da-DK" sz="2400" dirty="0">
                <a:solidFill>
                  <a:srgbClr val="000000"/>
                </a:solidFill>
                <a:latin typeface="Minion-Regular" charset="0"/>
              </a:rPr>
              <a:t> </a:t>
            </a:r>
            <a:r>
              <a:rPr lang="en-US" sz="2400" dirty="0">
                <a:solidFill>
                  <a:srgbClr val="000000"/>
                </a:solidFill>
                <a:latin typeface="Minion-Regular" charset="0"/>
              </a:rPr>
              <a:t>that can be defended against competitors has greater value than a competency that</a:t>
            </a:r>
            <a:r>
              <a:rPr lang="da-DK" sz="2400" dirty="0">
                <a:solidFill>
                  <a:srgbClr val="000000"/>
                </a:solidFill>
                <a:latin typeface="Minion-Regular" charset="0"/>
              </a:rPr>
              <a:t> </a:t>
            </a:r>
            <a:r>
              <a:rPr lang="en-US" sz="2400" dirty="0">
                <a:solidFill>
                  <a:srgbClr val="000000"/>
                </a:solidFill>
                <a:latin typeface="Minion-Regular" charset="0"/>
              </a:rPr>
              <a:t>other companies can share.</a:t>
            </a:r>
          </a:p>
          <a:p>
            <a:pPr eaLnBrk="0" hangingPunct="0">
              <a:spcBef>
                <a:spcPct val="50000"/>
              </a:spcBef>
              <a:defRPr/>
            </a:pPr>
            <a:r>
              <a:rPr lang="en-US" sz="2400" b="1" dirty="0">
                <a:solidFill>
                  <a:srgbClr val="000000"/>
                </a:solidFill>
                <a:latin typeface="Minion-Bold" charset="0"/>
              </a:rPr>
              <a:t>2 </a:t>
            </a:r>
            <a:r>
              <a:rPr lang="en-US" sz="2400" dirty="0">
                <a:solidFill>
                  <a:srgbClr val="000000"/>
                </a:solidFill>
                <a:latin typeface="Minion-Regular" charset="0"/>
              </a:rPr>
              <a:t>A core competency provides </a:t>
            </a:r>
            <a:r>
              <a:rPr lang="en-US" sz="2400" b="1" i="1" dirty="0">
                <a:solidFill>
                  <a:srgbClr val="FF0000"/>
                </a:solidFill>
                <a:effectLst>
                  <a:outerShdw blurRad="38100" dist="38100" dir="2700000" algn="tl">
                    <a:srgbClr val="C0C0C0"/>
                  </a:outerShdw>
                </a:effectLst>
                <a:latin typeface="Minion-Italic" charset="0"/>
              </a:rPr>
              <a:t>potential access</a:t>
            </a:r>
            <a:r>
              <a:rPr lang="en-US" sz="2400" i="1" dirty="0">
                <a:solidFill>
                  <a:srgbClr val="000000"/>
                </a:solidFill>
                <a:latin typeface="Minion-Italic" charset="0"/>
              </a:rPr>
              <a:t> </a:t>
            </a:r>
            <a:r>
              <a:rPr lang="en-US" sz="2400" dirty="0">
                <a:solidFill>
                  <a:srgbClr val="000000"/>
                </a:solidFill>
                <a:latin typeface="Minion-Regular" charset="0"/>
              </a:rPr>
              <a:t>to a wide variety of markets.</a:t>
            </a:r>
            <a:r>
              <a:rPr lang="da-DK" sz="2400" dirty="0">
                <a:solidFill>
                  <a:srgbClr val="000000"/>
                </a:solidFill>
                <a:latin typeface="Minion-Regular" charset="0"/>
              </a:rPr>
              <a:t> </a:t>
            </a:r>
          </a:p>
          <a:p>
            <a:pPr eaLnBrk="0" hangingPunct="0">
              <a:spcBef>
                <a:spcPct val="50000"/>
              </a:spcBef>
              <a:defRPr/>
            </a:pPr>
            <a:r>
              <a:rPr lang="en-US" sz="2400" b="1" dirty="0">
                <a:solidFill>
                  <a:srgbClr val="000000"/>
                </a:solidFill>
                <a:latin typeface="Minion-Bold" charset="0"/>
              </a:rPr>
              <a:t>3 </a:t>
            </a:r>
            <a:r>
              <a:rPr lang="en-US" sz="2400" dirty="0">
                <a:solidFill>
                  <a:srgbClr val="000000"/>
                </a:solidFill>
                <a:latin typeface="Minion-Regular" charset="0"/>
              </a:rPr>
              <a:t>A core competency should make a </a:t>
            </a:r>
            <a:r>
              <a:rPr lang="en-US" sz="2400" b="1" i="1" dirty="0">
                <a:solidFill>
                  <a:srgbClr val="FF0000"/>
                </a:solidFill>
                <a:effectLst>
                  <a:outerShdw blurRad="38100" dist="38100" dir="2700000" algn="tl">
                    <a:srgbClr val="C0C0C0"/>
                  </a:outerShdw>
                </a:effectLst>
                <a:latin typeface="Minion-Italic" charset="0"/>
              </a:rPr>
              <a:t>significant contribution</a:t>
            </a:r>
            <a:r>
              <a:rPr lang="en-US" sz="2400" i="1" dirty="0">
                <a:solidFill>
                  <a:srgbClr val="000000"/>
                </a:solidFill>
                <a:latin typeface="Minion-Italic" charset="0"/>
              </a:rPr>
              <a:t> </a:t>
            </a:r>
            <a:r>
              <a:rPr lang="en-US" sz="2400" dirty="0">
                <a:solidFill>
                  <a:srgbClr val="000000"/>
                </a:solidFill>
                <a:latin typeface="Minion-Regular" charset="0"/>
              </a:rPr>
              <a:t>to the benefits the customer</a:t>
            </a:r>
            <a:r>
              <a:rPr lang="da-DK" sz="2400" dirty="0">
                <a:solidFill>
                  <a:srgbClr val="000000"/>
                </a:solidFill>
                <a:latin typeface="Minion-Regular" charset="0"/>
              </a:rPr>
              <a:t> </a:t>
            </a:r>
            <a:r>
              <a:rPr lang="en-US" sz="2400" dirty="0">
                <a:solidFill>
                  <a:srgbClr val="000000"/>
                </a:solidFill>
                <a:latin typeface="Minion-Regular" charset="0"/>
              </a:rPr>
              <a:t>derives from using the ultimate product or service</a:t>
            </a:r>
            <a:r>
              <a:rPr lang="en-US" sz="2800" dirty="0">
                <a:solidFill>
                  <a:srgbClr val="000000"/>
                </a:solidFill>
                <a:latin typeface="Minion-Regular"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7000892"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lnSpcReduction="10000"/>
          </a:bodyPr>
          <a:lstStyle/>
          <a:p>
            <a:pPr eaLnBrk="1" hangingPunct="1">
              <a:buNone/>
              <a:defRPr/>
            </a:pPr>
            <a:r>
              <a:rPr lang="en-US" sz="3600" dirty="0" smtClean="0"/>
              <a:t>  It may be helpful to identify core competencies but then to see which of them are </a:t>
            </a:r>
            <a:r>
              <a:rPr lang="en-US" sz="3600" b="1" i="1" dirty="0" smtClean="0">
                <a:solidFill>
                  <a:srgbClr val="FF0000"/>
                </a:solidFill>
                <a:effectLst>
                  <a:outerShdw blurRad="38100" dist="38100" dir="2700000" algn="tl">
                    <a:srgbClr val="C0C0C0"/>
                  </a:outerShdw>
                </a:effectLst>
              </a:rPr>
              <a:t>‘differentiating capabilities’</a:t>
            </a:r>
            <a:r>
              <a:rPr lang="en-US" sz="3600" dirty="0" smtClean="0"/>
              <a:t> (</a:t>
            </a:r>
            <a:r>
              <a:rPr lang="en-US" sz="3600" dirty="0" err="1" smtClean="0"/>
              <a:t>ie</a:t>
            </a:r>
            <a:r>
              <a:rPr lang="en-US" sz="3600" dirty="0" smtClean="0"/>
              <a:t>. which produce competitive advantage)</a:t>
            </a:r>
            <a:endParaRPr lang="th-TH" sz="3600" dirty="0" smtClean="0"/>
          </a:p>
        </p:txBody>
      </p:sp>
      <p:pic>
        <p:nvPicPr>
          <p:cNvPr id="24582" name="Picture 6" descr="http://sappysalesmen.com/wp-content/uploads/2010/10/marketinbaby.jpg"/>
          <p:cNvPicPr>
            <a:picLocks noChangeAspect="1" noChangeArrowheads="1"/>
          </p:cNvPicPr>
          <p:nvPr/>
        </p:nvPicPr>
        <p:blipFill>
          <a:blip r:embed="rId2" cstate="print"/>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71472" y="-214338"/>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214282" y="1500174"/>
            <a:ext cx="8215370" cy="4967287"/>
          </a:xfrm>
        </p:spPr>
        <p:txBody>
          <a:bodyPr>
            <a:normAutofit/>
          </a:bodyPr>
          <a:lstStyle/>
          <a:p>
            <a:pPr eaLnBrk="1" hangingPunct="1">
              <a:defRPr/>
            </a:pPr>
            <a:r>
              <a:rPr lang="en-US" sz="2800" dirty="0" smtClean="0"/>
              <a:t>Activities are not the same as competencies:</a:t>
            </a:r>
          </a:p>
          <a:p>
            <a:pPr lvl="1" eaLnBrk="1" hangingPunct="1">
              <a:defRPr/>
            </a:pPr>
            <a:r>
              <a:rPr lang="en-US" sz="2800" dirty="0" smtClean="0"/>
              <a:t>‘</a:t>
            </a:r>
            <a:r>
              <a:rPr lang="en-US" sz="3200" b="1" dirty="0" smtClean="0">
                <a:solidFill>
                  <a:srgbClr val="FF0000"/>
                </a:solidFill>
                <a:effectLst>
                  <a:outerShdw blurRad="38100" dist="38100" dir="2700000" algn="tl">
                    <a:srgbClr val="C0C0C0"/>
                  </a:outerShdw>
                </a:effectLst>
              </a:rPr>
              <a:t>quality products’ and ‘marketing strength’</a:t>
            </a:r>
            <a:r>
              <a:rPr lang="en-US" sz="2800" dirty="0" smtClean="0"/>
              <a:t> are not competencies, they are attributes emerging from core competencies</a:t>
            </a:r>
          </a:p>
          <a:p>
            <a:pPr lvl="1" eaLnBrk="1" hangingPunct="1">
              <a:defRPr/>
            </a:pPr>
            <a:r>
              <a:rPr lang="en-US" sz="2800" b="1" i="1" dirty="0" smtClean="0">
                <a:effectLst>
                  <a:outerShdw blurRad="38100" dist="38100" dir="2700000" algn="tl">
                    <a:srgbClr val="C0C0C0"/>
                  </a:outerShdw>
                </a:effectLst>
              </a:rPr>
              <a:t>Ex. In the 1980’s General Electric focused on marketing to build a strong brand image, but lost out to Panasonic (Matsushita), which understood that excellence in components and assembly has greater impact on value added for the customer.</a:t>
            </a:r>
            <a:endParaRPr lang="th-TH" sz="2800" b="1" i="1" dirty="0"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57158" y="-142900"/>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642910" y="1928802"/>
            <a:ext cx="8215370" cy="3857652"/>
          </a:xfrm>
          <a:ln w="28575">
            <a:solidFill>
              <a:srgbClr val="FF0000"/>
            </a:solidFill>
          </a:ln>
          <a:effectLst/>
        </p:spPr>
        <p:txBody>
          <a:bodyPr/>
          <a:lstStyle/>
          <a:p>
            <a:pPr eaLnBrk="1" hangingPunct="1">
              <a:lnSpc>
                <a:spcPct val="90000"/>
              </a:lnSpc>
              <a:defRPr/>
            </a:pPr>
            <a:r>
              <a:rPr lang="en-US" sz="2600" dirty="0" smtClean="0"/>
              <a:t>Avoid lists: by definition, </a:t>
            </a:r>
            <a:r>
              <a:rPr lang="en-US" sz="2800" b="1" i="1" dirty="0" smtClean="0">
                <a:solidFill>
                  <a:srgbClr val="FF0000"/>
                </a:solidFill>
                <a:effectLst>
                  <a:outerShdw blurRad="38100" dist="38100" dir="2700000" algn="tl">
                    <a:srgbClr val="C0C0C0"/>
                  </a:outerShdw>
                </a:effectLst>
              </a:rPr>
              <a:t>core competencies should be no more than a handful of activities</a:t>
            </a:r>
            <a:r>
              <a:rPr lang="en-US" sz="2600" dirty="0" smtClean="0"/>
              <a:t>. Most successful companies have targeted one or two key activities – their identification is a major management issue.</a:t>
            </a:r>
          </a:p>
          <a:p>
            <a:pPr eaLnBrk="1" hangingPunct="1">
              <a:lnSpc>
                <a:spcPct val="90000"/>
              </a:lnSpc>
              <a:defRPr/>
            </a:pPr>
            <a:r>
              <a:rPr lang="en-US" sz="3200" b="1" i="1" dirty="0" smtClean="0">
                <a:solidFill>
                  <a:srgbClr val="FF0000"/>
                </a:solidFill>
                <a:effectLst>
                  <a:outerShdw blurRad="38100" dist="38100" dir="2700000" algn="tl">
                    <a:srgbClr val="C0C0C0"/>
                  </a:outerShdw>
                </a:effectLst>
              </a:rPr>
              <a:t>Achieve management consensus:</a:t>
            </a:r>
            <a:r>
              <a:rPr lang="en-US" sz="2600" dirty="0" smtClean="0"/>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6715140" y="285728"/>
            <a:ext cx="1515298" cy="128586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596" y="-214338"/>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Leverage core competencies:</a:t>
            </a:r>
            <a:r>
              <a:rPr lang="en-US" sz="2600" dirty="0" smtClean="0"/>
              <a:t> it is not enough to identify core competencies and agree what they are. This is pointless unless they underpin all strategic decision making.</a:t>
            </a:r>
          </a:p>
          <a:p>
            <a:pPr eaLnBrk="1" hangingPunct="1">
              <a:defRPr/>
            </a:pPr>
            <a:r>
              <a:rPr lang="en-US" sz="3200" b="1" i="1" dirty="0" smtClean="0">
                <a:solidFill>
                  <a:srgbClr val="FF0000"/>
                </a:solidFill>
                <a:effectLst>
                  <a:outerShdw blurRad="38100" dist="38100" dir="2700000" algn="tl">
                    <a:srgbClr val="C0C0C0"/>
                  </a:outerShdw>
                </a:effectLst>
              </a:rPr>
              <a:t>Share core competencies outside the organization:</a:t>
            </a:r>
            <a:r>
              <a:rPr lang="en-US" sz="2600" dirty="0" smtClean="0"/>
              <a:t> Focusing on core competencies may well favor the use of collaboration to link the value-adding competencies of other companies.</a:t>
            </a:r>
            <a:endParaRPr lang="th-TH" sz="2600"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357158" y="0"/>
            <a:ext cx="4714908" cy="1295400"/>
          </a:xfrm>
        </p:spPr>
        <p:txBody>
          <a:bodyPr>
            <a:normAutofit fontScale="90000"/>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357158" y="2071678"/>
            <a:ext cx="8497896" cy="4483100"/>
          </a:xfrm>
        </p:spPr>
        <p:txBody>
          <a:bodyPr/>
          <a:lstStyle/>
          <a:p>
            <a:pPr eaLnBrk="1" hangingPunct="1">
              <a:defRPr/>
            </a:pPr>
            <a:r>
              <a:rPr lang="en-US" sz="2200" dirty="0" smtClean="0"/>
              <a:t>The market –driven approach is derived from the construct and principles of </a:t>
            </a:r>
            <a:r>
              <a:rPr lang="en-US" sz="2200" b="1" i="1" dirty="0" smtClean="0">
                <a:solidFill>
                  <a:srgbClr val="FF0000"/>
                </a:solidFill>
                <a:effectLst>
                  <a:outerShdw blurRad="38100" dist="38100" dir="2700000" algn="tl">
                    <a:srgbClr val="C0C0C0"/>
                  </a:outerShdw>
                </a:effectLst>
              </a:rPr>
              <a:t>‘market orientation’ that are in many ways synonymous with ‘market driven’.</a:t>
            </a:r>
          </a:p>
          <a:p>
            <a:pPr eaLnBrk="1" hangingPunct="1">
              <a:defRPr/>
            </a:pPr>
            <a:r>
              <a:rPr lang="en-US" sz="2200" dirty="0" smtClean="0"/>
              <a:t>However, instead of following the request of customer and adapting offerings, organizations sometimes need to undertake </a:t>
            </a:r>
            <a:r>
              <a:rPr lang="en-US" sz="2200" b="1" i="1" dirty="0" smtClean="0">
                <a:solidFill>
                  <a:srgbClr val="FF0000"/>
                </a:solidFill>
                <a:effectLst>
                  <a:outerShdw blurRad="38100" dist="38100" dir="2700000" algn="tl">
                    <a:srgbClr val="C0C0C0"/>
                  </a:outerShdw>
                </a:effectLst>
              </a:rPr>
              <a:t>a more proactive approach in order to reshape, educate and lead the customer or, more generally, the market.</a:t>
            </a:r>
          </a:p>
          <a:p>
            <a:pPr eaLnBrk="1" hangingPunct="1">
              <a:buFont typeface="Wingdings" pitchFamily="2" charset="2"/>
              <a:buNone/>
              <a:defRPr/>
            </a:pPr>
            <a:endParaRPr lang="en-US" sz="2200" dirty="0" smtClean="0"/>
          </a:p>
          <a:p>
            <a:pPr eaLnBrk="1" hangingPunct="1">
              <a:buFont typeface="Wingdings" pitchFamily="2" charset="2"/>
              <a:buNone/>
              <a:defRPr/>
            </a:pPr>
            <a:r>
              <a:rPr lang="en-US" sz="2200" b="1" i="1" dirty="0" smtClean="0">
                <a:effectLst>
                  <a:outerShdw blurRad="38100" dist="38100" dir="2700000" algn="tl">
                    <a:srgbClr val="C0C0C0"/>
                  </a:outerShdw>
                </a:effectLst>
              </a:rPr>
              <a:t>Academicians define this kind of orientation as ‘driving market’ or ‘market driving’</a:t>
            </a:r>
            <a:endParaRPr lang="th-TH" sz="2200" b="1" i="1" dirty="0" smtClean="0">
              <a:effectLst>
                <a:outerShdw blurRad="38100" dist="38100" dir="2700000" algn="tl">
                  <a:srgbClr val="C0C0C0"/>
                </a:outerShdw>
              </a:effectLst>
            </a:endParaRPr>
          </a:p>
        </p:txBody>
      </p:sp>
      <p:pic>
        <p:nvPicPr>
          <p:cNvPr id="28680" name="Picture 8" descr="http://acmarketers.com/images/1.jpg"/>
          <p:cNvPicPr>
            <a:picLocks noChangeAspect="1" noChangeArrowheads="1"/>
          </p:cNvPicPr>
          <p:nvPr/>
        </p:nvPicPr>
        <p:blipFill>
          <a:blip r:embed="rId2" cstate="print"/>
          <a:srcRect/>
          <a:stretch>
            <a:fillRect/>
          </a:stretch>
        </p:blipFill>
        <p:spPr bwMode="auto">
          <a:xfrm>
            <a:off x="6286512" y="142852"/>
            <a:ext cx="2500298" cy="187879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8600"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304800" y="304800"/>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457200" y="1719263"/>
            <a:ext cx="5543560" cy="4411662"/>
          </a:xfrm>
          <a:solidFill>
            <a:schemeClr val="bg1">
              <a:alpha val="37000"/>
            </a:schemeClr>
          </a:solidFill>
          <a:ln w="38100">
            <a:solidFill>
              <a:schemeClr val="tx1"/>
            </a:solidFill>
          </a:ln>
        </p:spPr>
        <p:txBody>
          <a:bodyPr>
            <a:normAutofit/>
          </a:bodyPr>
          <a:lstStyle/>
          <a:p>
            <a:pPr eaLnBrk="1" hangingPunct="1">
              <a:defRPr/>
            </a:pPr>
            <a:r>
              <a:rPr lang="en-US" sz="2600" dirty="0" smtClean="0"/>
              <a:t> This is defined as ‘</a:t>
            </a:r>
            <a:r>
              <a:rPr lang="en-US" sz="2600" b="1" i="1" dirty="0" smtClean="0">
                <a:solidFill>
                  <a:srgbClr val="FF0000"/>
                </a:solidFill>
                <a:effectLst>
                  <a:outerShdw blurRad="38100" dist="38100" dir="2700000" algn="tl">
                    <a:srgbClr val="C0C0C0"/>
                  </a:outerShdw>
                </a:effectLst>
              </a:rPr>
              <a:t>the activities of learning,</a:t>
            </a:r>
            <a:r>
              <a:rPr lang="en-US" sz="2600" dirty="0" smtClean="0"/>
              <a:t> understanding, and responding to stakeholder perceptions and behaviors within a given market structure’ while a market-driving approach is defined as ‘</a:t>
            </a:r>
            <a:r>
              <a:rPr lang="en-US" sz="2600" b="1" i="1" dirty="0" smtClean="0">
                <a:solidFill>
                  <a:srgbClr val="FF0000"/>
                </a:solidFill>
                <a:effectLst>
                  <a:outerShdw blurRad="38100" dist="38100" dir="2700000" algn="tl">
                    <a:srgbClr val="C0C0C0"/>
                  </a:outerShdw>
                </a:effectLst>
              </a:rPr>
              <a:t>changing the composition and/or roles</a:t>
            </a:r>
            <a:r>
              <a:rPr lang="en-US" sz="2600" dirty="0" smtClean="0"/>
              <a:t> of players in a market and/or the behavior (s) of players in the market</a:t>
            </a:r>
            <a:endParaRPr lang="th-TH" sz="2600" dirty="0" smtClean="0"/>
          </a:p>
          <a:p>
            <a:pPr eaLnBrk="1" hangingPunct="1">
              <a:defRPr/>
            </a:pPr>
            <a:endParaRPr lang="th-TH" sz="2600" dirty="0" smtClean="0"/>
          </a:p>
          <a:p>
            <a:pPr lvl="3" eaLnBrk="1" hangingPunct="1">
              <a:defRPr/>
            </a:pPr>
            <a:r>
              <a:rPr lang="en-US" sz="1800" dirty="0" smtClean="0"/>
              <a:t>Exhibit 2.1 Reuter’s core competency is eroded  pg. 33</a:t>
            </a:r>
            <a:endParaRPr lang="th-TH" sz="1800" dirty="0" smtClean="0"/>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28596" y="0"/>
            <a:ext cx="7786742" cy="1295400"/>
          </a:xfrm>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571472" y="1500174"/>
            <a:ext cx="8137525" cy="4967287"/>
          </a:xfrm>
          <a:solidFill>
            <a:schemeClr val="bg1">
              <a:alpha val="62000"/>
            </a:schemeClr>
          </a:solidFill>
        </p:spPr>
        <p:txBody>
          <a:bodyPr/>
          <a:lstStyle/>
          <a:p>
            <a:pPr eaLnBrk="1" hangingPunct="1">
              <a:defRPr/>
            </a:pPr>
            <a:r>
              <a:rPr lang="en-US" sz="2800" b="1" dirty="0" smtClean="0">
                <a:effectLst>
                  <a:outerShdw blurRad="38100" dist="38100" dir="2700000" algn="tl">
                    <a:srgbClr val="C0C0C0"/>
                  </a:outerShdw>
                </a:effectLst>
              </a:rPr>
              <a:t>Companies </a:t>
            </a:r>
            <a:r>
              <a:rPr lang="en-US" sz="2800" b="1" dirty="0" smtClean="0">
                <a:solidFill>
                  <a:srgbClr val="FF0000"/>
                </a:solidFill>
                <a:effectLst>
                  <a:outerShdw blurRad="38100" dist="38100" dir="2700000" algn="tl">
                    <a:srgbClr val="C0C0C0"/>
                  </a:outerShdw>
                </a:effectLst>
              </a:rPr>
              <a:t>producing offerings with a higher perceived value and/or lower relative cost (compared to competitors)</a:t>
            </a:r>
            <a:r>
              <a:rPr lang="en-US" sz="2800" b="1" dirty="0" smtClean="0">
                <a:effectLst>
                  <a:outerShdw blurRad="38100" dist="38100" dir="2700000" algn="tl">
                    <a:srgbClr val="C0C0C0"/>
                  </a:outerShdw>
                </a:effectLst>
              </a:rPr>
              <a:t> are said to have a competitive advantage and thus win the competitive game.</a:t>
            </a:r>
          </a:p>
          <a:p>
            <a:pPr eaLnBrk="1" hangingPunct="1">
              <a:defRPr/>
            </a:pPr>
            <a:endParaRPr lang="en-US" sz="2800" b="1" dirty="0" smtClean="0">
              <a:effectLst>
                <a:outerShdw blurRad="38100" dist="38100" dir="2700000" algn="tl">
                  <a:srgbClr val="C0C0C0"/>
                </a:outerShdw>
              </a:effectLst>
            </a:endParaRPr>
          </a:p>
          <a:p>
            <a:pPr eaLnBrk="1" hangingPunct="1">
              <a:defRPr/>
            </a:pPr>
            <a:r>
              <a:rPr lang="en-US" sz="2800" b="1" dirty="0" smtClean="0">
                <a:effectLst>
                  <a:outerShdw blurRad="38100" dist="38100" dir="2700000" algn="tl">
                    <a:srgbClr val="C0C0C0"/>
                  </a:outerShdw>
                </a:effectLst>
              </a:rPr>
              <a:t>The </a:t>
            </a:r>
            <a:r>
              <a:rPr lang="en-US" sz="2800" b="1" dirty="0" smtClean="0">
                <a:solidFill>
                  <a:srgbClr val="FF0000"/>
                </a:solidFill>
                <a:effectLst>
                  <a:outerShdw blurRad="38100" dist="38100" dir="2700000" algn="tl">
                    <a:srgbClr val="C0C0C0"/>
                  </a:outerShdw>
                </a:effectLst>
              </a:rPr>
              <a:t>‘high perceived value’</a:t>
            </a:r>
            <a:r>
              <a:rPr lang="en-US" sz="2800" b="1" dirty="0" smtClean="0">
                <a:effectLst>
                  <a:outerShdw blurRad="38100" dist="38100" dir="2700000" algn="tl">
                    <a:srgbClr val="C0C0C0"/>
                  </a:outerShdw>
                </a:effectLst>
              </a:rPr>
              <a:t> advantage can be considered a differentiation, but the elements of this must be evaluated from a comparative customer perspective.</a:t>
            </a:r>
            <a:endParaRPr lang="th-TH" sz="2800" b="1" dirty="0" smtClean="0">
              <a:effectLst>
                <a:outerShdw blurRad="38100" dist="38100" dir="2700000" algn="tl">
                  <a:srgbClr val="C0C0C0"/>
                </a:outerShdw>
              </a:effectLs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85918" y="1643050"/>
            <a:ext cx="7072362" cy="4411662"/>
          </a:xfrm>
          <a:solidFill>
            <a:schemeClr val="bg1">
              <a:alpha val="50000"/>
            </a:schemeClr>
          </a:solidFill>
          <a:ln>
            <a:solidFill>
              <a:srgbClr val="FF0000"/>
            </a:solidFill>
          </a:ln>
        </p:spPr>
        <p:txBody>
          <a:bodyPr>
            <a:normAutofit/>
          </a:bodyPr>
          <a:lstStyle/>
          <a:p>
            <a:pPr eaLnBrk="1" hangingPunct="1">
              <a:defRPr/>
            </a:pPr>
            <a:r>
              <a:rPr lang="en-US" sz="2600" b="1" i="1" dirty="0" smtClean="0">
                <a:effectLst>
                  <a:outerShdw blurRad="38100" dist="38100" dir="2700000" algn="tl">
                    <a:srgbClr val="C0C0C0"/>
                  </a:outerShdw>
                </a:effectLst>
              </a:rPr>
              <a:t> </a:t>
            </a:r>
            <a:r>
              <a:rPr lang="en-US" sz="3200" b="1" i="1" dirty="0" smtClean="0">
                <a:effectLst>
                  <a:outerShdw blurRad="38100" dist="38100" dir="2700000" algn="tl">
                    <a:srgbClr val="C0C0C0"/>
                  </a:outerShdw>
                </a:effectLst>
              </a:rPr>
              <a:t>Does this resource contribute to creating value for customers? </a:t>
            </a:r>
          </a:p>
          <a:p>
            <a:pPr lvl="1" eaLnBrk="1" hangingPunct="1">
              <a:defRPr/>
            </a:pPr>
            <a:r>
              <a:rPr lang="en-US" sz="3200" b="1" i="1" dirty="0" smtClean="0">
                <a:solidFill>
                  <a:srgbClr val="FF0000"/>
                </a:solidFill>
                <a:effectLst>
                  <a:outerShdw blurRad="38100" dist="38100" dir="2700000" algn="tl">
                    <a:srgbClr val="C0C0C0"/>
                  </a:outerShdw>
                </a:effectLst>
              </a:rPr>
              <a:t>Value creation may be direct, such as through the benefits conveyed by </a:t>
            </a:r>
            <a:r>
              <a:rPr lang="en-US" sz="3200" b="1" i="1" u="sng" dirty="0" smtClean="0">
                <a:solidFill>
                  <a:srgbClr val="FF0000"/>
                </a:solidFill>
                <a:effectLst>
                  <a:outerShdw blurRad="38100" dist="38100" dir="2700000" algn="tl">
                    <a:srgbClr val="C0C0C0"/>
                  </a:outerShdw>
                </a:effectLst>
              </a:rPr>
              <a:t>superior technology, better service, meaningful brand differentiation and ready availability.</a:t>
            </a:r>
            <a:endParaRPr lang="th-TH" sz="3200" b="1" i="1" u="sng" dirty="0" smtClean="0">
              <a:solidFill>
                <a:srgbClr val="FF0000"/>
              </a:solidFill>
              <a:effectLst>
                <a:outerShdw blurRad="38100" dist="38100" dir="2700000" algn="tl">
                  <a:srgbClr val="C0C0C0"/>
                </a:outerShdw>
              </a:effectLst>
            </a:endParaRPr>
          </a:p>
        </p:txBody>
      </p:sp>
      <p:pic>
        <p:nvPicPr>
          <p:cNvPr id="33797" name="Picture 5" descr="http://www.thaiemailmkt.com/thai-email-marketing.jpg"/>
          <p:cNvPicPr>
            <a:picLocks noChangeAspect="1" noChangeArrowheads="1"/>
          </p:cNvPicPr>
          <p:nvPr/>
        </p:nvPicPr>
        <p:blipFill>
          <a:blip r:embed="rId2" cstate="print"/>
          <a:srcRect/>
          <a:stretch>
            <a:fillRect/>
          </a:stretch>
        </p:blipFill>
        <p:spPr bwMode="auto">
          <a:xfrm>
            <a:off x="214282" y="2714620"/>
            <a:ext cx="1500198" cy="149587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55650" y="-387350"/>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32363" y="2349500"/>
            <a:ext cx="3898900" cy="3384550"/>
          </a:xfrm>
        </p:spPr>
        <p:txBody>
          <a:bodyPr/>
          <a:lstStyle/>
          <a:p>
            <a:pPr eaLnBrk="1" hangingPunct="1">
              <a:defRPr/>
            </a:pPr>
            <a:r>
              <a:rPr lang="en-US" sz="2600" smtClean="0">
                <a:solidFill>
                  <a:srgbClr val="FF0000"/>
                </a:solidFill>
              </a:rPr>
              <a:t>The </a:t>
            </a:r>
            <a:r>
              <a:rPr lang="en-US" sz="3600" b="1" i="1" smtClean="0">
                <a:effectLst>
                  <a:outerShdw blurRad="38100" dist="38100" dir="2700000" algn="tl">
                    <a:srgbClr val="C0C0C0"/>
                  </a:outerShdw>
                </a:effectLst>
              </a:rPr>
              <a:t>‘perceived value’</a:t>
            </a:r>
            <a:r>
              <a:rPr lang="en-US" sz="2600" smtClean="0">
                <a:solidFill>
                  <a:srgbClr val="FF0000"/>
                </a:solidFill>
              </a:rPr>
              <a:t> (compared to price) together with the relative cost, is illustrated in Figure 2.3. </a:t>
            </a:r>
          </a:p>
        </p:txBody>
      </p:sp>
      <p:sp>
        <p:nvSpPr>
          <p:cNvPr id="73739" name="Rectangle 11"/>
          <p:cNvSpPr>
            <a:spLocks noChangeArrowheads="1"/>
          </p:cNvSpPr>
          <p:nvPr/>
        </p:nvSpPr>
        <p:spPr bwMode="auto">
          <a:xfrm>
            <a:off x="714348" y="1357298"/>
            <a:ext cx="5219700" cy="1589087"/>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rPr>
              <a:t>The underlying drivers for </a:t>
            </a:r>
            <a:r>
              <a:rPr lang="en-US" sz="2400" b="1" i="1" dirty="0">
                <a:effectLst>
                  <a:outerShdw blurRad="38100" dist="38100" dir="2700000" algn="tl">
                    <a:srgbClr val="C0C0C0"/>
                  </a:outerShdw>
                </a:effectLst>
              </a:rPr>
              <a:t>‘perceived value’</a:t>
            </a:r>
            <a:r>
              <a:rPr lang="en-US" sz="2400" dirty="0">
                <a:solidFill>
                  <a:srgbClr val="FF0000"/>
                </a:solidFill>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endParaRPr>
          </a:p>
        </p:txBody>
      </p:sp>
      <p:pic>
        <p:nvPicPr>
          <p:cNvPr id="34823" name="Picture 7" descr="http://www.digitalmarketing.in.th/images/online-marketing-graph.jpg"/>
          <p:cNvPicPr>
            <a:picLocks noChangeAspect="1" noChangeArrowheads="1"/>
          </p:cNvPicPr>
          <p:nvPr/>
        </p:nvPicPr>
        <p:blipFill>
          <a:blip r:embed="rId2" cstate="print"/>
          <a:srcRect/>
          <a:stretch>
            <a:fillRect/>
          </a:stretch>
        </p:blipFill>
        <p:spPr bwMode="auto">
          <a:xfrm>
            <a:off x="928662" y="2643182"/>
            <a:ext cx="3286148" cy="34350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503900" y="785794"/>
            <a:ext cx="6282810" cy="5956302"/>
          </a:xfrm>
          <a:prstGeom prst="rect">
            <a:avLst/>
          </a:prstGeom>
          <a:noFill/>
          <a:ln w="9525">
            <a:noFill/>
            <a:miter lim="800000"/>
            <a:headEnd/>
            <a:tailEnd/>
          </a:ln>
        </p:spPr>
      </p:pic>
      <p:sp>
        <p:nvSpPr>
          <p:cNvPr id="7" name="สี่เหลี่ยมผืนผ้า 6"/>
          <p:cNvSpPr/>
          <p:nvPr/>
        </p:nvSpPr>
        <p:spPr>
          <a:xfrm>
            <a:off x="3643306" y="2285992"/>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28596" y="-285776"/>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i="1" smtClean="0">
                <a:solidFill>
                  <a:srgbClr val="FF0000"/>
                </a:solidFill>
                <a:effectLst>
                  <a:outerShdw blurRad="38100" dist="38100" dir="2700000" algn="tl">
                    <a:srgbClr val="C0C0C0"/>
                  </a:outerShdw>
                </a:effectLst>
              </a:rPr>
              <a:t>Product Differentiation</a:t>
            </a:r>
            <a:r>
              <a:rPr lang="en-US" sz="2600" smtClean="0"/>
              <a:t>: Product differentiation seeks to increase the value of the product or service to the customer.</a:t>
            </a:r>
          </a:p>
          <a:p>
            <a:pPr eaLnBrk="1" hangingPunct="1">
              <a:defRPr/>
            </a:pPr>
            <a:r>
              <a:rPr lang="en-US" sz="2600" b="1" i="1" smtClean="0">
                <a:effectLst>
                  <a:outerShdw blurRad="38100" dist="38100" dir="2700000" algn="tl">
                    <a:srgbClr val="C0C0C0"/>
                  </a:outerShdw>
                </a:effectLst>
              </a:rPr>
              <a:t>Levitt (1986) suggested four levels of a product: core offer, expected offer, augmented offer and potential offer.</a:t>
            </a:r>
          </a:p>
          <a:p>
            <a:pPr eaLnBrk="1" hangingPunct="1">
              <a:defRPr/>
            </a:pPr>
            <a:r>
              <a:rPr lang="en-US" sz="2600" u="sng" smtClean="0"/>
              <a:t>Differentiation is possible at all four levels</a:t>
            </a:r>
            <a:endParaRPr lang="th-TH" sz="2600" u="sng"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0"/>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cstate="print"/>
          <a:srcRect/>
          <a:stretch>
            <a:fillRect/>
          </a:stretch>
        </p:blipFill>
        <p:spPr bwMode="auto">
          <a:xfrm>
            <a:off x="1042988" y="765175"/>
            <a:ext cx="6624637" cy="570706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dirty="0" smtClean="0"/>
              <a:t>Four levels of a product </a:t>
            </a:r>
            <a:endParaRPr lang="th-TH" dirty="0" smtClean="0"/>
          </a:p>
        </p:txBody>
      </p:sp>
      <p:sp>
        <p:nvSpPr>
          <p:cNvPr id="43011" name="Rectangle 3"/>
          <p:cNvSpPr>
            <a:spLocks noGrp="1" noChangeArrowheads="1"/>
          </p:cNvSpPr>
          <p:nvPr>
            <p:ph sz="quarter" idx="4294967295"/>
          </p:nvPr>
        </p:nvSpPr>
        <p:spPr>
          <a:xfrm>
            <a:off x="214282" y="1403350"/>
            <a:ext cx="8015288" cy="5454650"/>
          </a:xfrm>
        </p:spPr>
        <p:txBody>
          <a:bodyPr/>
          <a:lstStyle/>
          <a:p>
            <a:pPr eaLnBrk="1" hangingPunct="1">
              <a:lnSpc>
                <a:spcPct val="80000"/>
              </a:lnSpc>
            </a:pPr>
            <a:r>
              <a:rPr lang="en-US" sz="2600" dirty="0" smtClean="0">
                <a:solidFill>
                  <a:srgbClr val="FF0000"/>
                </a:solidFill>
              </a:rPr>
              <a:t>Core offer (basic offering)</a:t>
            </a:r>
          </a:p>
          <a:p>
            <a:pPr lvl="1" eaLnBrk="1" hangingPunct="1">
              <a:lnSpc>
                <a:spcPct val="80000"/>
              </a:lnSpc>
            </a:pPr>
            <a:r>
              <a:rPr lang="en-US" sz="2200" dirty="0" smtClean="0"/>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rPr>
              <a:t>Expected offer</a:t>
            </a:r>
          </a:p>
          <a:p>
            <a:pPr lvl="1" eaLnBrk="1" hangingPunct="1">
              <a:lnSpc>
                <a:spcPct val="80000"/>
              </a:lnSpc>
            </a:pPr>
            <a:r>
              <a:rPr lang="en-US" sz="2200" dirty="0" smtClean="0"/>
              <a:t>Additional benefits normally provided with the core offer. This often involves improvements on expected features such as warrants, packaging quality or service (</a:t>
            </a:r>
            <a:r>
              <a:rPr lang="en-US" sz="2200" dirty="0" err="1" smtClean="0"/>
              <a:t>ie.lifetime</a:t>
            </a:r>
            <a:r>
              <a:rPr lang="en-US" sz="2200" dirty="0" smtClean="0"/>
              <a:t> guarantee)</a:t>
            </a:r>
          </a:p>
          <a:p>
            <a:pPr eaLnBrk="1" hangingPunct="1">
              <a:lnSpc>
                <a:spcPct val="80000"/>
              </a:lnSpc>
            </a:pPr>
            <a:r>
              <a:rPr lang="en-US" sz="2600" dirty="0" smtClean="0">
                <a:solidFill>
                  <a:srgbClr val="FF0000"/>
                </a:solidFill>
              </a:rPr>
              <a:t>Augmented offer</a:t>
            </a:r>
          </a:p>
          <a:p>
            <a:pPr lvl="1" eaLnBrk="1" hangingPunct="1">
              <a:lnSpc>
                <a:spcPct val="80000"/>
              </a:lnSpc>
            </a:pPr>
            <a:r>
              <a:rPr lang="en-US" sz="2200" dirty="0" smtClean="0"/>
              <a:t>Additional benefits not normally provided, but serving to differentiate from competitors’ offers. This could be </a:t>
            </a:r>
            <a:r>
              <a:rPr lang="en-US" sz="2200" dirty="0" err="1" smtClean="0"/>
              <a:t>creadit</a:t>
            </a:r>
            <a:r>
              <a:rPr lang="en-US" sz="2200" dirty="0" smtClean="0"/>
              <a:t> facilities, additional features, branding, delivery and so on.</a:t>
            </a:r>
          </a:p>
          <a:p>
            <a:pPr eaLnBrk="1" hangingPunct="1">
              <a:lnSpc>
                <a:spcPct val="80000"/>
              </a:lnSpc>
            </a:pPr>
            <a:r>
              <a:rPr lang="en-US" sz="2600" dirty="0" smtClean="0">
                <a:solidFill>
                  <a:srgbClr val="FF0000"/>
                </a:solidFill>
              </a:rPr>
              <a:t>Potential offer</a:t>
            </a:r>
          </a:p>
          <a:p>
            <a:pPr lvl="1" eaLnBrk="1" hangingPunct="1">
              <a:lnSpc>
                <a:spcPct val="80000"/>
              </a:lnSpc>
            </a:pPr>
            <a:r>
              <a:rPr lang="en-US" sz="2200" dirty="0" smtClean="0"/>
              <a:t>Anything else that could (in future) be used to differentiate from existing competitors offerings. These features can, potentially, attract and hold customers.</a:t>
            </a:r>
            <a:endParaRPr lang="th-TH" sz="22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142844" y="214290"/>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357554" y="2857496"/>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748349" y="1111025"/>
            <a:ext cx="2743200" cy="4419763"/>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357158" y="1500174"/>
            <a:ext cx="8572560" cy="4714908"/>
          </a:xfrm>
        </p:spPr>
        <p:txBody>
          <a:bodyPr>
            <a:normAutofit/>
          </a:bodyPr>
          <a:lstStyle/>
          <a:p>
            <a:pPr eaLnBrk="1" hangingPunct="1">
              <a:lnSpc>
                <a:spcPct val="90000"/>
              </a:lnSpc>
              <a:defRPr/>
            </a:pPr>
            <a:r>
              <a:rPr lang="en-US" sz="2600" b="1" i="1" u="sng" dirty="0" smtClean="0">
                <a:solidFill>
                  <a:srgbClr val="FF0000"/>
                </a:solidFill>
                <a:effectLst>
                  <a:outerShdw blurRad="38100" dist="38100" dir="2700000" algn="tl">
                    <a:srgbClr val="C0C0C0"/>
                  </a:outerShdw>
                </a:effectLst>
              </a:rPr>
              <a:t>Product quality and service</a:t>
            </a:r>
          </a:p>
          <a:p>
            <a:pPr lvl="1" eaLnBrk="1" hangingPunct="1">
              <a:lnSpc>
                <a:spcPct val="90000"/>
              </a:lnSpc>
              <a:defRPr/>
            </a:pPr>
            <a:r>
              <a:rPr lang="en-US" sz="2400" b="1" dirty="0" smtClean="0"/>
              <a:t>For manufactured products, quality can </a:t>
            </a:r>
            <a:r>
              <a:rPr lang="en-US" sz="2400" b="1" dirty="0" smtClean="0">
                <a:solidFill>
                  <a:srgbClr val="FF0000"/>
                </a:solidFill>
              </a:rPr>
              <a:t>include durability, product features and superior design.</a:t>
            </a:r>
          </a:p>
          <a:p>
            <a:pPr lvl="1" eaLnBrk="1" hangingPunct="1">
              <a:lnSpc>
                <a:spcPct val="90000"/>
              </a:lnSpc>
              <a:defRPr/>
            </a:pPr>
            <a:r>
              <a:rPr lang="en-US" sz="2400" b="1" dirty="0" smtClean="0"/>
              <a:t>For service it often comes down to tangible elements of service, the </a:t>
            </a:r>
            <a:r>
              <a:rPr lang="en-US" sz="2400" b="1" dirty="0" smtClean="0">
                <a:solidFill>
                  <a:srgbClr val="FF0000"/>
                </a:solidFill>
              </a:rPr>
              <a:t>reliability and responsiveness of the service provider, promptness, assurance provided, and the empathy and caring attention (willingness to help) demonstrated.</a:t>
            </a:r>
          </a:p>
          <a:p>
            <a:pPr lvl="1" eaLnBrk="1" hangingPunct="1">
              <a:lnSpc>
                <a:spcPct val="90000"/>
              </a:lnSpc>
              <a:defRPr/>
            </a:pPr>
            <a:r>
              <a:rPr lang="en-US" sz="2400" b="1" dirty="0" smtClean="0"/>
              <a:t>For a marketer it will be obvious that quality (satisfying customer needs) is a necessary objective, but may not be sufficient to gain a sale or ensure repeat business.</a:t>
            </a:r>
            <a:endParaRPr lang="th-TH" sz="2400" b="1"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457201" y="1500174"/>
            <a:ext cx="4757741" cy="4665676"/>
          </a:xfrm>
          <a:solidFill>
            <a:schemeClr val="bg1">
              <a:alpha val="37000"/>
            </a:schemeClr>
          </a:solidFill>
          <a:ln>
            <a:solidFill>
              <a:srgbClr val="FF0000"/>
            </a:solidFill>
          </a:ln>
        </p:spPr>
        <p:txBody>
          <a:bodyPr>
            <a:normAutofit fontScale="92500" lnSpcReduction="10000"/>
          </a:bodyPr>
          <a:lstStyle/>
          <a:p>
            <a:pPr eaLnBrk="1" hangingPunct="1">
              <a:defRPr/>
            </a:pPr>
            <a:r>
              <a:rPr lang="en-US" sz="4000" b="1" i="1" dirty="0" smtClean="0">
                <a:solidFill>
                  <a:srgbClr val="FF0000"/>
                </a:solidFill>
                <a:effectLst>
                  <a:outerShdw blurRad="38100" dist="38100" dir="2700000" algn="tl">
                    <a:srgbClr val="C0C0C0"/>
                  </a:outerShdw>
                </a:effectLst>
              </a:rPr>
              <a:t>Branding:</a:t>
            </a:r>
            <a:r>
              <a:rPr lang="en-US" sz="2600" dirty="0" smtClean="0"/>
              <a:t> A brand name is an indication of what to expect from a product – a quality statement of a value-for money signal.</a:t>
            </a:r>
          </a:p>
          <a:p>
            <a:pPr eaLnBrk="1" hangingPunct="1">
              <a:defRPr/>
            </a:pPr>
            <a:r>
              <a:rPr lang="en-US" sz="4000" b="1" i="1" dirty="0" smtClean="0">
                <a:solidFill>
                  <a:srgbClr val="FF0000"/>
                </a:solidFill>
                <a:effectLst>
                  <a:outerShdw blurRad="38100" dist="38100" dir="2700000" algn="tl">
                    <a:srgbClr val="C0C0C0"/>
                  </a:outerShdw>
                </a:effectLst>
              </a:rPr>
              <a:t>Price differentiation:</a:t>
            </a:r>
            <a:r>
              <a:rPr lang="en-US" sz="2600" dirty="0" smtClean="0"/>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p>
        </p:txBody>
      </p:sp>
      <p:pic>
        <p:nvPicPr>
          <p:cNvPr id="4" name="รูปภาพ 3" descr="ipad.jpg"/>
          <p:cNvPicPr>
            <a:picLocks noChangeAspect="1"/>
          </p:cNvPicPr>
          <p:nvPr/>
        </p:nvPicPr>
        <p:blipFill>
          <a:blip r:embed="rId2" cstate="print"/>
          <a:stretch>
            <a:fillRect/>
          </a:stretch>
        </p:blipFill>
        <p:spPr>
          <a:xfrm>
            <a:off x="5429256" y="2000240"/>
            <a:ext cx="3500462" cy="33168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357158" y="-142900"/>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285720" y="1714488"/>
            <a:ext cx="5715040" cy="4954587"/>
          </a:xfrm>
          <a:solidFill>
            <a:schemeClr val="bg1">
              <a:alpha val="46001"/>
            </a:schemeClr>
          </a:solidFill>
        </p:spPr>
        <p:txBody>
          <a:bodyPr>
            <a:normAutofit lnSpcReduction="10000"/>
          </a:bodyPr>
          <a:lstStyle/>
          <a:p>
            <a:pPr eaLnBrk="1" hangingPunct="1">
              <a:lnSpc>
                <a:spcPct val="90000"/>
              </a:lnSpc>
              <a:defRPr/>
            </a:pPr>
            <a:r>
              <a:rPr lang="en-US" sz="3600" b="1" i="1" dirty="0" smtClean="0">
                <a:solidFill>
                  <a:srgbClr val="FF0000"/>
                </a:solidFill>
                <a:effectLst>
                  <a:outerShdw blurRad="38100" dist="38100" dir="2700000" algn="tl">
                    <a:srgbClr val="C0C0C0"/>
                  </a:outerShdw>
                </a:effectLst>
              </a:rPr>
              <a:t>Creating customer relationships:</a:t>
            </a:r>
            <a:r>
              <a:rPr lang="en-US" sz="3600" dirty="0" smtClean="0"/>
              <a:t> Creating closer bonds with customers through enhances service can help establish a position in the market that is easier to defend. (</a:t>
            </a:r>
            <a:r>
              <a:rPr lang="en-US" sz="3600" dirty="0" err="1" smtClean="0"/>
              <a:t>ie</a:t>
            </a:r>
            <a:r>
              <a:rPr lang="en-US" sz="3600" dirty="0" smtClean="0"/>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cstate="print"/>
          <a:srcRect/>
          <a:stretch>
            <a:fillRect/>
          </a:stretch>
        </p:blipFill>
        <p:spPr bwMode="auto">
          <a:xfrm>
            <a:off x="6143636" y="428604"/>
            <a:ext cx="2714612" cy="271461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00034" y="-285776"/>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395288" y="1714489"/>
            <a:ext cx="3962398" cy="5143512"/>
          </a:xfrm>
        </p:spPr>
        <p:txBody>
          <a:bodyPr>
            <a:normAutofit/>
          </a:bodyPr>
          <a:lstStyle/>
          <a:p>
            <a:pPr eaLnBrk="1" hangingPunct="1">
              <a:defRPr/>
            </a:pPr>
            <a:r>
              <a:rPr lang="en-US" sz="2600" dirty="0" smtClean="0"/>
              <a:t>Packaging: can be used to </a:t>
            </a:r>
            <a:r>
              <a:rPr lang="en-US" sz="2600" b="1" dirty="0" smtClean="0">
                <a:solidFill>
                  <a:srgbClr val="FF0000"/>
                </a:solidFill>
                <a:effectLst>
                  <a:outerShdw blurRad="38100" dist="38100" dir="2700000" algn="tl">
                    <a:srgbClr val="C0C0C0"/>
                  </a:outerShdw>
                </a:effectLst>
              </a:rPr>
              <a:t>differentiate </a:t>
            </a:r>
            <a:r>
              <a:rPr lang="en-US" sz="2600" dirty="0" smtClean="0"/>
              <a:t>the product</a:t>
            </a:r>
          </a:p>
          <a:p>
            <a:pPr lvl="1" eaLnBrk="1" hangingPunct="1">
              <a:defRPr/>
            </a:pPr>
            <a:r>
              <a:rPr lang="en-US" sz="3200" b="1" dirty="0" smtClean="0">
                <a:solidFill>
                  <a:srgbClr val="FF0000"/>
                </a:solidFill>
                <a:effectLst>
                  <a:outerShdw blurRad="38100" dist="38100" dir="2700000" algn="tl">
                    <a:srgbClr val="C0C0C0"/>
                  </a:outerShdw>
                </a:effectLst>
              </a:rPr>
              <a:t>Protects</a:t>
            </a:r>
          </a:p>
          <a:p>
            <a:pPr lvl="1" eaLnBrk="1" hangingPunct="1">
              <a:defRPr/>
            </a:pPr>
            <a:r>
              <a:rPr lang="en-US" sz="3200" b="1" dirty="0" smtClean="0">
                <a:solidFill>
                  <a:srgbClr val="FF0000"/>
                </a:solidFill>
                <a:effectLst>
                  <a:outerShdw blurRad="38100" dist="38100" dir="2700000" algn="tl">
                    <a:srgbClr val="C0C0C0"/>
                  </a:outerShdw>
                </a:effectLst>
              </a:rPr>
              <a:t>Stores</a:t>
            </a:r>
          </a:p>
          <a:p>
            <a:pPr lvl="1" eaLnBrk="1" hangingPunct="1">
              <a:defRPr/>
            </a:pPr>
            <a:r>
              <a:rPr lang="en-US" sz="3200" b="1" dirty="0" smtClean="0">
                <a:solidFill>
                  <a:srgbClr val="FF0000"/>
                </a:solidFill>
                <a:effectLst>
                  <a:outerShdw blurRad="38100" dist="38100" dir="2700000" algn="tl">
                    <a:srgbClr val="C0C0C0"/>
                  </a:outerShdw>
                </a:effectLst>
              </a:rPr>
              <a:t>Facilitates use</a:t>
            </a:r>
          </a:p>
          <a:p>
            <a:pPr lvl="1" eaLnBrk="1" hangingPunct="1">
              <a:defRPr/>
            </a:pPr>
            <a:r>
              <a:rPr lang="en-US" sz="3200" b="1" dirty="0" smtClean="0">
                <a:solidFill>
                  <a:srgbClr val="FF0000"/>
                </a:solidFill>
                <a:effectLst>
                  <a:outerShdw blurRad="38100" dist="38100" dir="2700000" algn="tl">
                    <a:srgbClr val="C0C0C0"/>
                  </a:outerShdw>
                </a:effectLst>
              </a:rPr>
              <a:t>Create image</a:t>
            </a:r>
          </a:p>
          <a:p>
            <a:pPr lvl="1" eaLnBrk="1" hangingPunct="1">
              <a:defRPr/>
            </a:pPr>
            <a:r>
              <a:rPr lang="en-US" sz="3200" b="1" dirty="0" smtClean="0">
                <a:solidFill>
                  <a:srgbClr val="FF0000"/>
                </a:solidFill>
                <a:effectLst>
                  <a:outerShdw blurRad="38100" dist="38100" dir="2700000" algn="tl">
                    <a:srgbClr val="C0C0C0"/>
                  </a:outerShdw>
                </a:effectLst>
              </a:rPr>
              <a:t>Promote</a:t>
            </a:r>
            <a:endParaRPr lang="th-TH" sz="3200" b="1" dirty="0" smtClean="0">
              <a:solidFill>
                <a:srgbClr val="FF0000"/>
              </a:solidFill>
              <a:effectLst>
                <a:outerShdw blurRad="38100" dist="38100" dir="2700000" algn="tl">
                  <a:srgbClr val="C0C0C0"/>
                </a:outerShdw>
              </a:effectLst>
            </a:endParaRPr>
          </a:p>
        </p:txBody>
      </p:sp>
      <p:pic>
        <p:nvPicPr>
          <p:cNvPr id="46084" name="Picture 7" descr="wj009"/>
          <p:cNvPicPr>
            <a:picLocks noGrp="1" noChangeAspect="1" noChangeArrowheads="1"/>
          </p:cNvPicPr>
          <p:nvPr>
            <p:ph sz="half" idx="2"/>
          </p:nvPr>
        </p:nvPicPr>
        <p:blipFill>
          <a:blip r:embed="rId2" cstate="print"/>
          <a:srcRect/>
          <a:stretch>
            <a:fillRect/>
          </a:stretch>
        </p:blipFill>
        <p:spPr>
          <a:xfrm>
            <a:off x="4214810" y="1643050"/>
            <a:ext cx="4608512" cy="439896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1429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714348" y="2571744"/>
            <a:ext cx="7786742" cy="4411663"/>
          </a:xfrm>
        </p:spPr>
        <p:txBody>
          <a:bodyPr/>
          <a:lstStyle/>
          <a:p>
            <a:pPr eaLnBrk="1" hangingPunct="1">
              <a:defRPr/>
            </a:pPr>
            <a:r>
              <a:rPr lang="en-US" sz="4000" b="1" i="1" dirty="0" smtClean="0">
                <a:solidFill>
                  <a:srgbClr val="FF0000"/>
                </a:solidFill>
                <a:effectLst>
                  <a:outerShdw blurRad="38100" dist="38100" dir="2700000" algn="tl">
                    <a:srgbClr val="C0C0C0"/>
                  </a:outerShdw>
                </a:effectLst>
              </a:rPr>
              <a:t>Time-base competition:</a:t>
            </a:r>
            <a:r>
              <a:rPr lang="en-US" sz="4000" dirty="0" smtClean="0"/>
              <a:t> </a:t>
            </a:r>
            <a:r>
              <a:rPr lang="en-US" sz="2600" dirty="0" smtClean="0"/>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p>
        </p:txBody>
      </p:sp>
      <p:pic>
        <p:nvPicPr>
          <p:cNvPr id="49157" name="Picture 5" descr="http://blogmarketing.typepad.com/.a/6a010534998f56970b0120a6eea9e7970b-800wi"/>
          <p:cNvPicPr>
            <a:picLocks noChangeAspect="1" noChangeArrowheads="1"/>
          </p:cNvPicPr>
          <p:nvPr/>
        </p:nvPicPr>
        <p:blipFill>
          <a:blip r:embed="rId2" cstate="print"/>
          <a:srcRect/>
          <a:stretch>
            <a:fillRect/>
          </a:stretch>
        </p:blipFill>
        <p:spPr bwMode="auto">
          <a:xfrm>
            <a:off x="3643306" y="214290"/>
            <a:ext cx="2428892" cy="206455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14400"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503900" y="785794"/>
            <a:ext cx="6282810" cy="5956302"/>
          </a:xfrm>
          <a:prstGeom prst="rect">
            <a:avLst/>
          </a:prstGeom>
          <a:noFill/>
          <a:ln w="9525">
            <a:noFill/>
            <a:miter lim="800000"/>
            <a:headEnd/>
            <a:tailEnd/>
          </a:ln>
        </p:spPr>
      </p:pic>
      <p:sp>
        <p:nvSpPr>
          <p:cNvPr id="5" name="สี่เหลี่ยมผืนผ้า 4"/>
          <p:cNvSpPr/>
          <p:nvPr/>
        </p:nvSpPr>
        <p:spPr>
          <a:xfrm>
            <a:off x="3643306" y="4572008"/>
            <a:ext cx="1857388" cy="1500198"/>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786182" y="3143248"/>
            <a:ext cx="4835525" cy="4411662"/>
          </a:xfrm>
        </p:spPr>
        <p:txBody>
          <a:bodyPr/>
          <a:lstStyle/>
          <a:p>
            <a:pPr eaLnBrk="1" hangingPunct="1">
              <a:defRPr/>
            </a:pPr>
            <a:r>
              <a:rPr lang="en-US" sz="3200" b="1" i="1" dirty="0" smtClean="0">
                <a:solidFill>
                  <a:srgbClr val="FF0000"/>
                </a:solidFill>
                <a:effectLst>
                  <a:outerShdw blurRad="38100" dist="38100" dir="2700000" algn="tl">
                    <a:srgbClr val="C0C0C0"/>
                  </a:outerShdw>
                </a:effectLst>
              </a:rPr>
              <a:t>Economies of scale:</a:t>
            </a:r>
            <a:r>
              <a:rPr lang="en-US" sz="2600" dirty="0" smtClean="0"/>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642910" y="1357298"/>
            <a:ext cx="3205148" cy="3205149"/>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785786" y="2071678"/>
            <a:ext cx="7643866" cy="4001095"/>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i="1" dirty="0">
                <a:effectLst>
                  <a:outerShdw blurRad="38100" dist="38100" dir="2700000" algn="tl">
                    <a:srgbClr val="FFFFFF"/>
                  </a:outerShdw>
                </a:effectLst>
              </a:rPr>
              <a:t>Learning and experience curves: Further cost reductions may be achieved through learning and experience effects</a:t>
            </a:r>
          </a:p>
          <a:p>
            <a:pPr lvl="1" eaLnBrk="1" hangingPunct="1">
              <a:defRPr/>
            </a:pPr>
            <a:r>
              <a:rPr lang="en-US" sz="2200" dirty="0"/>
              <a:t>Learning refers to </a:t>
            </a:r>
            <a:r>
              <a:rPr lang="en-US" sz="2200" b="1" i="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200" b="1" i="1" dirty="0">
                <a:solidFill>
                  <a:srgbClr val="FF0000"/>
                </a:solidFill>
                <a:effectLst>
                  <a:outerShdw blurRad="38100" dist="38100" dir="2700000" algn="tl">
                    <a:srgbClr val="000000"/>
                  </a:outerShdw>
                </a:effectLst>
              </a:rPr>
              <a:t>experience with a product increases</a:t>
            </a:r>
            <a:r>
              <a:rPr lang="en-US" sz="2200" dirty="0"/>
              <a:t>. This reflect learning by doing, technological advances and economies of scale.</a:t>
            </a:r>
            <a:endParaRPr lang="th-TH" sz="2200" dirty="0"/>
          </a:p>
        </p:txBody>
      </p:sp>
      <p:pic>
        <p:nvPicPr>
          <p:cNvPr id="37893" name="Picture 5" descr="http://pauldunay.com/images/Thought-Leadership-787948.jpg"/>
          <p:cNvPicPr>
            <a:picLocks noChangeAspect="1" noChangeArrowheads="1"/>
          </p:cNvPicPr>
          <p:nvPr/>
        </p:nvPicPr>
        <p:blipFill>
          <a:blip r:embed="rId2" cstate="print"/>
          <a:srcRect/>
          <a:stretch>
            <a:fillRect/>
          </a:stretch>
        </p:blipFill>
        <p:spPr bwMode="auto">
          <a:xfrm>
            <a:off x="5072066" y="214290"/>
            <a:ext cx="1571604" cy="15716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357158" y="1714488"/>
            <a:ext cx="4572000" cy="4411662"/>
          </a:xfrm>
        </p:spPr>
        <p:txBody>
          <a:bodyPr/>
          <a:lstStyle/>
          <a:p>
            <a:pPr eaLnBrk="1" hangingPunct="1">
              <a:lnSpc>
                <a:spcPct val="90000"/>
              </a:lnSpc>
              <a:defRPr/>
            </a:pPr>
            <a:r>
              <a:rPr lang="en-US" sz="2200" b="1" i="1" dirty="0" smtClean="0">
                <a:solidFill>
                  <a:srgbClr val="FF0000"/>
                </a:solidFill>
                <a:effectLst>
                  <a:outerShdw blurRad="38100" dist="38100" dir="2700000" algn="tl">
                    <a:srgbClr val="C0C0C0"/>
                  </a:outerShdw>
                </a:effectLst>
              </a:rPr>
              <a:t>Outsourcing:</a:t>
            </a:r>
            <a:r>
              <a:rPr lang="en-US" sz="2200" dirty="0" smtClean="0"/>
              <a:t> Labor cost can be an important component of total costs in low-skill, labor intensive industries such as product assembly and apparel manufacturing.</a:t>
            </a:r>
          </a:p>
          <a:p>
            <a:pPr eaLnBrk="1" hangingPunct="1">
              <a:lnSpc>
                <a:spcPct val="90000"/>
              </a:lnSpc>
              <a:defRPr/>
            </a:pPr>
            <a:r>
              <a:rPr lang="en-US" sz="2200" b="1" i="1" dirty="0" smtClean="0">
                <a:solidFill>
                  <a:srgbClr val="FF0000"/>
                </a:solidFill>
                <a:effectLst>
                  <a:outerShdw blurRad="38100" dist="38100" dir="2700000" algn="tl">
                    <a:srgbClr val="C0C0C0"/>
                  </a:outerShdw>
                </a:effectLst>
              </a:rPr>
              <a:t>Linkages and interrelationships:</a:t>
            </a:r>
            <a:r>
              <a:rPr lang="en-US" sz="2200" dirty="0" smtClean="0"/>
              <a:t>  External linkages with suppliers of factor inputs or distributors of the firm’s final products can also result in lower costs.</a:t>
            </a:r>
            <a:endParaRPr lang="th-TH" sz="2200" dirty="0" smtClean="0"/>
          </a:p>
        </p:txBody>
      </p:sp>
      <p:pic>
        <p:nvPicPr>
          <p:cNvPr id="38919" name="Picture 7" descr="http://zavordigital.com/blog/wp-content/uploads/2011/05/e-marketing.jpg"/>
          <p:cNvPicPr>
            <a:picLocks noChangeAspect="1" noChangeArrowheads="1"/>
          </p:cNvPicPr>
          <p:nvPr/>
        </p:nvPicPr>
        <p:blipFill>
          <a:blip r:embed="rId2" cstate="print"/>
          <a:srcRect/>
          <a:stretch>
            <a:fillRect/>
          </a:stretch>
        </p:blipFill>
        <p:spPr bwMode="auto">
          <a:xfrm>
            <a:off x="5572132" y="1428736"/>
            <a:ext cx="2928958" cy="2897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1785926"/>
            <a:ext cx="6032515" cy="4224358"/>
          </a:xfrm>
          <a:solidFill>
            <a:schemeClr val="bg1">
              <a:alpha val="78000"/>
            </a:schemeClr>
          </a:solidFill>
        </p:spPr>
        <p:txBody>
          <a:bodyPr>
            <a:normAutofit/>
          </a:bodyPr>
          <a:lstStyle/>
          <a:p>
            <a:pPr eaLnBrk="1" hangingPunct="1">
              <a:defRPr/>
            </a:pPr>
            <a:r>
              <a:rPr lang="en-US" sz="4000" b="1" i="1" dirty="0" smtClean="0">
                <a:solidFill>
                  <a:srgbClr val="FF0000"/>
                </a:solidFill>
                <a:effectLst>
                  <a:outerShdw blurRad="38100" dist="38100" dir="2700000" algn="tl">
                    <a:srgbClr val="C0C0C0"/>
                  </a:outerShdw>
                </a:effectLst>
              </a:rPr>
              <a:t>Timing:</a:t>
            </a:r>
            <a:r>
              <a:rPr lang="en-US" sz="2600" dirty="0" smtClean="0"/>
              <a:t> </a:t>
            </a:r>
            <a:r>
              <a:rPr lang="en-US" sz="2800" b="1" i="1" dirty="0" smtClean="0">
                <a:effectLst>
                  <a:outerShdw blurRad="38100" dist="38100" dir="2700000" algn="tl">
                    <a:srgbClr val="C0C0C0"/>
                  </a:outerShdw>
                </a:effectLst>
              </a:rPr>
              <a:t>through not always controllable, can lead to cost advantages. Often the first mover in an industry can gain cost advantages by securing prime locations, cheap or good-quality raw materials and/or technological leadership.</a:t>
            </a:r>
            <a:endParaRPr lang="th-TH" sz="2800" b="1" i="1" dirty="0" smtClean="0">
              <a:effectLst>
                <a:outerShdw blurRad="38100" dist="38100" dir="2700000" algn="tl">
                  <a:srgbClr val="C0C0C0"/>
                </a:outerShdw>
              </a:effectLst>
            </a:endParaRPr>
          </a:p>
        </p:txBody>
      </p:sp>
      <p:pic>
        <p:nvPicPr>
          <p:cNvPr id="39941" name="Picture 5" descr="http://www.internet-marketing-london.com/wp-content/uploads/2009/01/istock_000004185175xsmall.jpg"/>
          <p:cNvPicPr>
            <a:picLocks noChangeAspect="1" noChangeArrowheads="1"/>
          </p:cNvPicPr>
          <p:nvPr/>
        </p:nvPicPr>
        <p:blipFill>
          <a:blip r:embed="rId2" cstate="print"/>
          <a:srcRect/>
          <a:stretch>
            <a:fillRect/>
          </a:stretch>
        </p:blipFill>
        <p:spPr bwMode="auto">
          <a:xfrm>
            <a:off x="428596" y="1428736"/>
            <a:ext cx="2286016" cy="4786346"/>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714876" y="1500174"/>
            <a:ext cx="4002060" cy="4429156"/>
          </a:xfrm>
        </p:spPr>
        <p:txBody>
          <a:bodyPr>
            <a:normAutofit/>
          </a:bodyPr>
          <a:lstStyle/>
          <a:p>
            <a:pPr eaLnBrk="1" hangingPunct="1">
              <a:defRPr/>
            </a:pPr>
            <a:r>
              <a:rPr lang="en-US" sz="3200" b="1" i="1" dirty="0" smtClean="0">
                <a:solidFill>
                  <a:srgbClr val="FF0000"/>
                </a:solidFill>
                <a:effectLst>
                  <a:outerShdw blurRad="38100" dist="38100" dir="2700000" algn="tl">
                    <a:srgbClr val="C0C0C0"/>
                  </a:outerShdw>
                </a:effectLst>
              </a:rPr>
              <a:t>Location and government factors:</a:t>
            </a:r>
            <a:r>
              <a:rPr lang="en-US" sz="2600" dirty="0" smtClean="0"/>
              <a:t> The final cost drivers are location (geographic location to take advantage of lower distribution, assembly, raw materials or energy costs) and institutional factors such as government regulations.</a:t>
            </a:r>
            <a:endParaRPr lang="th-TH" sz="2600" dirty="0" smtClean="0"/>
          </a:p>
        </p:txBody>
      </p:sp>
      <p:pic>
        <p:nvPicPr>
          <p:cNvPr id="40968" name="Picture 8" descr="http://www.ngcsoftware.com/images/Sourcing-SupplyChainManagement.jpg"/>
          <p:cNvPicPr>
            <a:picLocks noChangeAspect="1" noChangeArrowheads="1"/>
          </p:cNvPicPr>
          <p:nvPr/>
        </p:nvPicPr>
        <p:blipFill>
          <a:blip r:embed="rId2" cstate="print"/>
          <a:srcRect/>
          <a:stretch>
            <a:fillRect/>
          </a:stretch>
        </p:blipFill>
        <p:spPr bwMode="auto">
          <a:xfrm>
            <a:off x="642910" y="1785926"/>
            <a:ext cx="4000528"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2" cstate="print"/>
          <a:srcRect/>
          <a:stretch>
            <a:fillRect/>
          </a:stretch>
        </p:blipFill>
        <p:spPr bwMode="auto">
          <a:xfrm>
            <a:off x="179388" y="2714625"/>
            <a:ext cx="8785225" cy="2143125"/>
          </a:xfrm>
          <a:prstGeom prst="rect">
            <a:avLst/>
          </a:prstGeom>
          <a:noFill/>
          <a:ln w="9525">
            <a:noFill/>
            <a:miter lim="800000"/>
            <a:headEnd/>
            <a:tailEnd/>
          </a:ln>
        </p:spPr>
      </p:pic>
      <p:pic>
        <p:nvPicPr>
          <p:cNvPr id="19459" name="Picture 5"/>
          <p:cNvPicPr>
            <a:picLocks noChangeAspect="1" noChangeArrowheads="1"/>
          </p:cNvPicPr>
          <p:nvPr/>
        </p:nvPicPr>
        <p:blipFill>
          <a:blip r:embed="rId3" cstate="print"/>
          <a:srcRect/>
          <a:stretch>
            <a:fillRect/>
          </a:stretch>
        </p:blipFill>
        <p:spPr bwMode="auto">
          <a:xfrm>
            <a:off x="214313" y="928688"/>
            <a:ext cx="8750300" cy="1443037"/>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179388" y="474663"/>
            <a:ext cx="8785225" cy="5786437"/>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srcRect/>
          <a:stretch>
            <a:fillRect/>
          </a:stretch>
        </p:blipFill>
        <p:spPr bwMode="auto">
          <a:xfrm>
            <a:off x="179388" y="1428750"/>
            <a:ext cx="8899525" cy="196056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653</TotalTime>
  <Words>2442</Words>
  <Application>Microsoft Office PowerPoint</Application>
  <PresentationFormat>On-screen Show (4:3)</PresentationFormat>
  <Paragraphs>165</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Equity</vt:lpstr>
      <vt:lpstr>Slide 1</vt:lpstr>
      <vt:lpstr>Ch. 2 - Learning objectives</vt:lpstr>
      <vt:lpstr>The mission and vision statement</vt:lpstr>
      <vt:lpstr>RBV vs. MOV</vt:lpstr>
      <vt:lpstr>Market Orientation View</vt:lpstr>
      <vt:lpstr>Market Orientation View</vt:lpstr>
      <vt:lpstr>Market Orientation View </vt:lpstr>
      <vt:lpstr>Resource Based View </vt:lpstr>
      <vt:lpstr>Resource Based View </vt:lpstr>
      <vt:lpstr>The types of resources and capabilities listed earlier </vt:lpstr>
      <vt:lpstr>Slide 11</vt:lpstr>
      <vt:lpstr>Resources </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Slide 37</vt:lpstr>
      <vt:lpstr>Value drivers</vt:lpstr>
      <vt:lpstr>Value drivers</vt:lpstr>
      <vt:lpstr>Value drivers</vt:lpstr>
      <vt:lpstr>Value drivers</vt:lpstr>
      <vt:lpstr>Value drivers</vt:lpstr>
      <vt:lpstr>The competitive triangle</vt:lpstr>
      <vt:lpstr>Cost drivers</vt:lpstr>
      <vt:lpstr>Cost drivers</vt:lpstr>
      <vt:lpstr>Cost drivers</vt:lpstr>
      <vt:lpstr>Cost drivers</vt:lpstr>
      <vt:lpstr>Cost drivers</vt:lpstr>
      <vt:lpstr>Slide 49</vt:lpstr>
      <vt:lpstr>Slide 50</vt:lpstr>
      <vt:lpstr>Slide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asus</cp:lastModifiedBy>
  <cp:revision>105</cp:revision>
  <cp:lastPrinted>2002-02-04T10:35:13Z</cp:lastPrinted>
  <dcterms:created xsi:type="dcterms:W3CDTF">2003-06-03T08:20:16Z</dcterms:created>
  <dcterms:modified xsi:type="dcterms:W3CDTF">2015-08-27T01:04:21Z</dcterms:modified>
</cp:coreProperties>
</file>