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F18CA9-06D4-4284-83AD-BA147818A830}" type="doc">
      <dgm:prSet loTypeId="urn:microsoft.com/office/officeart/2005/8/layout/hierarchy1" loCatId="Inbox" qsTypeId="urn:microsoft.com/office/officeart/2005/8/quickstyle/simple4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CC260F8C-5A89-4F05-B0E3-8747BD5B00AB}">
      <dgm:prSet/>
      <dgm:spPr/>
      <dgm:t>
        <a:bodyPr/>
        <a:lstStyle/>
        <a:p>
          <a:r>
            <a:rPr lang="en-US"/>
            <a:t>Westerners’ business closed down</a:t>
          </a:r>
        </a:p>
      </dgm:t>
    </dgm:pt>
    <dgm:pt modelId="{390301FC-B9DD-4736-9670-CFAB2D6EB5D2}" type="parTrans" cxnId="{179C368B-3726-47F6-897D-46033629F0A0}">
      <dgm:prSet/>
      <dgm:spPr/>
      <dgm:t>
        <a:bodyPr/>
        <a:lstStyle/>
        <a:p>
          <a:endParaRPr lang="en-US"/>
        </a:p>
      </dgm:t>
    </dgm:pt>
    <dgm:pt modelId="{853117DF-496C-40DC-955E-368F9EE73075}" type="sibTrans" cxnId="{179C368B-3726-47F6-897D-46033629F0A0}">
      <dgm:prSet/>
      <dgm:spPr/>
      <dgm:t>
        <a:bodyPr/>
        <a:lstStyle/>
        <a:p>
          <a:endParaRPr lang="en-US"/>
        </a:p>
      </dgm:t>
    </dgm:pt>
    <dgm:pt modelId="{0632A608-C519-40CE-A6FC-00ACED9A0D2F}">
      <dgm:prSet/>
      <dgm:spPr/>
      <dgm:t>
        <a:bodyPr/>
        <a:lstStyle/>
        <a:p>
          <a:r>
            <a:rPr lang="en-US"/>
            <a:t>No trade with the West</a:t>
          </a:r>
        </a:p>
      </dgm:t>
    </dgm:pt>
    <dgm:pt modelId="{E93F061C-CD80-414D-A7C9-72C1026C3486}" type="parTrans" cxnId="{DB1BAE1B-9AF8-4773-BD99-5A6BD5F90BD9}">
      <dgm:prSet/>
      <dgm:spPr/>
      <dgm:t>
        <a:bodyPr/>
        <a:lstStyle/>
        <a:p>
          <a:endParaRPr lang="en-US"/>
        </a:p>
      </dgm:t>
    </dgm:pt>
    <dgm:pt modelId="{8A0274E1-E997-4917-9C42-9FBB3B98A523}" type="sibTrans" cxnId="{DB1BAE1B-9AF8-4773-BD99-5A6BD5F90BD9}">
      <dgm:prSet/>
      <dgm:spPr/>
      <dgm:t>
        <a:bodyPr/>
        <a:lstStyle/>
        <a:p>
          <a:endParaRPr lang="en-US"/>
        </a:p>
      </dgm:t>
    </dgm:pt>
    <dgm:pt modelId="{A626C428-9413-4F4F-BBEB-3DD6FC0F9B7F}">
      <dgm:prSet/>
      <dgm:spPr/>
      <dgm:t>
        <a:bodyPr/>
        <a:lstStyle/>
        <a:p>
          <a:r>
            <a:rPr lang="en-US"/>
            <a:t>Rural areas mainly were untouched</a:t>
          </a:r>
        </a:p>
      </dgm:t>
    </dgm:pt>
    <dgm:pt modelId="{97E65812-3220-46EE-963D-B6D7D08B701F}" type="parTrans" cxnId="{9B746A3A-8972-466F-8E1D-5239C2145D66}">
      <dgm:prSet/>
      <dgm:spPr/>
      <dgm:t>
        <a:bodyPr/>
        <a:lstStyle/>
        <a:p>
          <a:endParaRPr lang="en-US"/>
        </a:p>
      </dgm:t>
    </dgm:pt>
    <dgm:pt modelId="{1C34F646-4F0C-4FE1-A673-B099EDED244C}" type="sibTrans" cxnId="{9B746A3A-8972-466F-8E1D-5239C2145D66}">
      <dgm:prSet/>
      <dgm:spPr/>
      <dgm:t>
        <a:bodyPr/>
        <a:lstStyle/>
        <a:p>
          <a:endParaRPr lang="en-US"/>
        </a:p>
      </dgm:t>
    </dgm:pt>
    <dgm:pt modelId="{C1C5EAD3-5636-4B92-B4C2-F21401EE342A}" type="pres">
      <dgm:prSet presAssocID="{56F18CA9-06D4-4284-83AD-BA147818A83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044665E-22F2-4269-85E8-0FC0D41D297F}" type="pres">
      <dgm:prSet presAssocID="{CC260F8C-5A89-4F05-B0E3-8747BD5B00AB}" presName="hierRoot1" presStyleCnt="0"/>
      <dgm:spPr/>
    </dgm:pt>
    <dgm:pt modelId="{509306C8-E26B-4D3A-8BC3-F4F34609D4FF}" type="pres">
      <dgm:prSet presAssocID="{CC260F8C-5A89-4F05-B0E3-8747BD5B00AB}" presName="composite" presStyleCnt="0"/>
      <dgm:spPr/>
    </dgm:pt>
    <dgm:pt modelId="{F1D7DA1D-DC90-4FBE-A313-9FB64D3BB8C9}" type="pres">
      <dgm:prSet presAssocID="{CC260F8C-5A89-4F05-B0E3-8747BD5B00AB}" presName="background" presStyleLbl="node0" presStyleIdx="0" presStyleCnt="3"/>
      <dgm:spPr/>
    </dgm:pt>
    <dgm:pt modelId="{2A014B90-F595-49D3-A03D-3EDBE5F711F4}" type="pres">
      <dgm:prSet presAssocID="{CC260F8C-5A89-4F05-B0E3-8747BD5B00AB}" presName="text" presStyleLbl="fgAcc0" presStyleIdx="0" presStyleCnt="3">
        <dgm:presLayoutVars>
          <dgm:chPref val="3"/>
        </dgm:presLayoutVars>
      </dgm:prSet>
      <dgm:spPr/>
    </dgm:pt>
    <dgm:pt modelId="{6167CAF3-82FD-49EE-B63B-8CB57244461E}" type="pres">
      <dgm:prSet presAssocID="{CC260F8C-5A89-4F05-B0E3-8747BD5B00AB}" presName="hierChild2" presStyleCnt="0"/>
      <dgm:spPr/>
    </dgm:pt>
    <dgm:pt modelId="{336BE217-EF4F-40C4-8BF9-64CF6845A295}" type="pres">
      <dgm:prSet presAssocID="{0632A608-C519-40CE-A6FC-00ACED9A0D2F}" presName="hierRoot1" presStyleCnt="0"/>
      <dgm:spPr/>
    </dgm:pt>
    <dgm:pt modelId="{A944EAFD-249C-4036-8B50-9F89CE7C3CC4}" type="pres">
      <dgm:prSet presAssocID="{0632A608-C519-40CE-A6FC-00ACED9A0D2F}" presName="composite" presStyleCnt="0"/>
      <dgm:spPr/>
    </dgm:pt>
    <dgm:pt modelId="{23DA45E8-4127-4E01-8A5B-1A633B175FEB}" type="pres">
      <dgm:prSet presAssocID="{0632A608-C519-40CE-A6FC-00ACED9A0D2F}" presName="background" presStyleLbl="node0" presStyleIdx="1" presStyleCnt="3"/>
      <dgm:spPr/>
    </dgm:pt>
    <dgm:pt modelId="{54EA0F8E-80F9-4854-9710-3F347E92A3C4}" type="pres">
      <dgm:prSet presAssocID="{0632A608-C519-40CE-A6FC-00ACED9A0D2F}" presName="text" presStyleLbl="fgAcc0" presStyleIdx="1" presStyleCnt="3">
        <dgm:presLayoutVars>
          <dgm:chPref val="3"/>
        </dgm:presLayoutVars>
      </dgm:prSet>
      <dgm:spPr/>
    </dgm:pt>
    <dgm:pt modelId="{D1BA7D12-E200-4679-8936-71965E0BC87B}" type="pres">
      <dgm:prSet presAssocID="{0632A608-C519-40CE-A6FC-00ACED9A0D2F}" presName="hierChild2" presStyleCnt="0"/>
      <dgm:spPr/>
    </dgm:pt>
    <dgm:pt modelId="{7B9D0256-AD4C-4187-B74F-3857760BA5A2}" type="pres">
      <dgm:prSet presAssocID="{A626C428-9413-4F4F-BBEB-3DD6FC0F9B7F}" presName="hierRoot1" presStyleCnt="0"/>
      <dgm:spPr/>
    </dgm:pt>
    <dgm:pt modelId="{3F883E38-B8A9-42C3-8727-A4A1D52E27F7}" type="pres">
      <dgm:prSet presAssocID="{A626C428-9413-4F4F-BBEB-3DD6FC0F9B7F}" presName="composite" presStyleCnt="0"/>
      <dgm:spPr/>
    </dgm:pt>
    <dgm:pt modelId="{287F5AA8-0019-4756-9714-787F61BF0C25}" type="pres">
      <dgm:prSet presAssocID="{A626C428-9413-4F4F-BBEB-3DD6FC0F9B7F}" presName="background" presStyleLbl="node0" presStyleIdx="2" presStyleCnt="3"/>
      <dgm:spPr/>
    </dgm:pt>
    <dgm:pt modelId="{85D7A760-A7E7-4B46-8CC6-629C51062A08}" type="pres">
      <dgm:prSet presAssocID="{A626C428-9413-4F4F-BBEB-3DD6FC0F9B7F}" presName="text" presStyleLbl="fgAcc0" presStyleIdx="2" presStyleCnt="3">
        <dgm:presLayoutVars>
          <dgm:chPref val="3"/>
        </dgm:presLayoutVars>
      </dgm:prSet>
      <dgm:spPr/>
    </dgm:pt>
    <dgm:pt modelId="{9106E817-4B11-4478-A228-716036528A03}" type="pres">
      <dgm:prSet presAssocID="{A626C428-9413-4F4F-BBEB-3DD6FC0F9B7F}" presName="hierChild2" presStyleCnt="0"/>
      <dgm:spPr/>
    </dgm:pt>
  </dgm:ptLst>
  <dgm:cxnLst>
    <dgm:cxn modelId="{DB1BAE1B-9AF8-4773-BD99-5A6BD5F90BD9}" srcId="{56F18CA9-06D4-4284-83AD-BA147818A830}" destId="{0632A608-C519-40CE-A6FC-00ACED9A0D2F}" srcOrd="1" destOrd="0" parTransId="{E93F061C-CD80-414D-A7C9-72C1026C3486}" sibTransId="{8A0274E1-E997-4917-9C42-9FBB3B98A523}"/>
    <dgm:cxn modelId="{56F1643A-A509-4934-8815-A2D4F4688756}" type="presOf" srcId="{CC260F8C-5A89-4F05-B0E3-8747BD5B00AB}" destId="{2A014B90-F595-49D3-A03D-3EDBE5F711F4}" srcOrd="0" destOrd="0" presId="urn:microsoft.com/office/officeart/2005/8/layout/hierarchy1"/>
    <dgm:cxn modelId="{9B746A3A-8972-466F-8E1D-5239C2145D66}" srcId="{56F18CA9-06D4-4284-83AD-BA147818A830}" destId="{A626C428-9413-4F4F-BBEB-3DD6FC0F9B7F}" srcOrd="2" destOrd="0" parTransId="{97E65812-3220-46EE-963D-B6D7D08B701F}" sibTransId="{1C34F646-4F0C-4FE1-A673-B099EDED244C}"/>
    <dgm:cxn modelId="{F4C7445D-6922-4D61-B945-551C6EC50C29}" type="presOf" srcId="{56F18CA9-06D4-4284-83AD-BA147818A830}" destId="{C1C5EAD3-5636-4B92-B4C2-F21401EE342A}" srcOrd="0" destOrd="0" presId="urn:microsoft.com/office/officeart/2005/8/layout/hierarchy1"/>
    <dgm:cxn modelId="{179C368B-3726-47F6-897D-46033629F0A0}" srcId="{56F18CA9-06D4-4284-83AD-BA147818A830}" destId="{CC260F8C-5A89-4F05-B0E3-8747BD5B00AB}" srcOrd="0" destOrd="0" parTransId="{390301FC-B9DD-4736-9670-CFAB2D6EB5D2}" sibTransId="{853117DF-496C-40DC-955E-368F9EE73075}"/>
    <dgm:cxn modelId="{41D4D2A9-460D-470A-8F4C-A3D16F0FCF4A}" type="presOf" srcId="{0632A608-C519-40CE-A6FC-00ACED9A0D2F}" destId="{54EA0F8E-80F9-4854-9710-3F347E92A3C4}" srcOrd="0" destOrd="0" presId="urn:microsoft.com/office/officeart/2005/8/layout/hierarchy1"/>
    <dgm:cxn modelId="{2E6608FC-05C7-4B0E-8B46-216C7CB2C2DA}" type="presOf" srcId="{A626C428-9413-4F4F-BBEB-3DD6FC0F9B7F}" destId="{85D7A760-A7E7-4B46-8CC6-629C51062A08}" srcOrd="0" destOrd="0" presId="urn:microsoft.com/office/officeart/2005/8/layout/hierarchy1"/>
    <dgm:cxn modelId="{7750ECB7-828F-42AA-86B4-B8475C9DA417}" type="presParOf" srcId="{C1C5EAD3-5636-4B92-B4C2-F21401EE342A}" destId="{8044665E-22F2-4269-85E8-0FC0D41D297F}" srcOrd="0" destOrd="0" presId="urn:microsoft.com/office/officeart/2005/8/layout/hierarchy1"/>
    <dgm:cxn modelId="{545DFB49-4B3D-451C-8360-8825329FE379}" type="presParOf" srcId="{8044665E-22F2-4269-85E8-0FC0D41D297F}" destId="{509306C8-E26B-4D3A-8BC3-F4F34609D4FF}" srcOrd="0" destOrd="0" presId="urn:microsoft.com/office/officeart/2005/8/layout/hierarchy1"/>
    <dgm:cxn modelId="{29178B1B-6000-416E-9ABD-9AF87A5F0A05}" type="presParOf" srcId="{509306C8-E26B-4D3A-8BC3-F4F34609D4FF}" destId="{F1D7DA1D-DC90-4FBE-A313-9FB64D3BB8C9}" srcOrd="0" destOrd="0" presId="urn:microsoft.com/office/officeart/2005/8/layout/hierarchy1"/>
    <dgm:cxn modelId="{4F7EB226-5E44-4ACA-ABA4-4830A9ABF897}" type="presParOf" srcId="{509306C8-E26B-4D3A-8BC3-F4F34609D4FF}" destId="{2A014B90-F595-49D3-A03D-3EDBE5F711F4}" srcOrd="1" destOrd="0" presId="urn:microsoft.com/office/officeart/2005/8/layout/hierarchy1"/>
    <dgm:cxn modelId="{8F18F661-5E01-45B1-8202-424B44975BC6}" type="presParOf" srcId="{8044665E-22F2-4269-85E8-0FC0D41D297F}" destId="{6167CAF3-82FD-49EE-B63B-8CB57244461E}" srcOrd="1" destOrd="0" presId="urn:microsoft.com/office/officeart/2005/8/layout/hierarchy1"/>
    <dgm:cxn modelId="{B2EB00F1-3893-41F7-AC88-C16A424F9DF3}" type="presParOf" srcId="{C1C5EAD3-5636-4B92-B4C2-F21401EE342A}" destId="{336BE217-EF4F-40C4-8BF9-64CF6845A295}" srcOrd="1" destOrd="0" presId="urn:microsoft.com/office/officeart/2005/8/layout/hierarchy1"/>
    <dgm:cxn modelId="{436318A8-BD5A-47E9-9B1B-75239425AD34}" type="presParOf" srcId="{336BE217-EF4F-40C4-8BF9-64CF6845A295}" destId="{A944EAFD-249C-4036-8B50-9F89CE7C3CC4}" srcOrd="0" destOrd="0" presId="urn:microsoft.com/office/officeart/2005/8/layout/hierarchy1"/>
    <dgm:cxn modelId="{D2C0B863-D89A-42C6-AB06-744123CCBD4F}" type="presParOf" srcId="{A944EAFD-249C-4036-8B50-9F89CE7C3CC4}" destId="{23DA45E8-4127-4E01-8A5B-1A633B175FEB}" srcOrd="0" destOrd="0" presId="urn:microsoft.com/office/officeart/2005/8/layout/hierarchy1"/>
    <dgm:cxn modelId="{235F2F3A-8E37-44EB-AF1A-E04CE1E7FF5C}" type="presParOf" srcId="{A944EAFD-249C-4036-8B50-9F89CE7C3CC4}" destId="{54EA0F8E-80F9-4854-9710-3F347E92A3C4}" srcOrd="1" destOrd="0" presId="urn:microsoft.com/office/officeart/2005/8/layout/hierarchy1"/>
    <dgm:cxn modelId="{14F843AF-07AA-4692-AFA3-7784FEF85220}" type="presParOf" srcId="{336BE217-EF4F-40C4-8BF9-64CF6845A295}" destId="{D1BA7D12-E200-4679-8936-71965E0BC87B}" srcOrd="1" destOrd="0" presId="urn:microsoft.com/office/officeart/2005/8/layout/hierarchy1"/>
    <dgm:cxn modelId="{755090C3-00FB-4746-BAAE-EE040B041D01}" type="presParOf" srcId="{C1C5EAD3-5636-4B92-B4C2-F21401EE342A}" destId="{7B9D0256-AD4C-4187-B74F-3857760BA5A2}" srcOrd="2" destOrd="0" presId="urn:microsoft.com/office/officeart/2005/8/layout/hierarchy1"/>
    <dgm:cxn modelId="{4F584A7B-5F16-4EEC-BB2F-CEEC198F2D8C}" type="presParOf" srcId="{7B9D0256-AD4C-4187-B74F-3857760BA5A2}" destId="{3F883E38-B8A9-42C3-8727-A4A1D52E27F7}" srcOrd="0" destOrd="0" presId="urn:microsoft.com/office/officeart/2005/8/layout/hierarchy1"/>
    <dgm:cxn modelId="{CA25BA9E-BE9A-4517-BD3C-668FA4C34420}" type="presParOf" srcId="{3F883E38-B8A9-42C3-8727-A4A1D52E27F7}" destId="{287F5AA8-0019-4756-9714-787F61BF0C25}" srcOrd="0" destOrd="0" presId="urn:microsoft.com/office/officeart/2005/8/layout/hierarchy1"/>
    <dgm:cxn modelId="{DCDB5C69-78BF-4D41-B1E1-680CD84232F7}" type="presParOf" srcId="{3F883E38-B8A9-42C3-8727-A4A1D52E27F7}" destId="{85D7A760-A7E7-4B46-8CC6-629C51062A08}" srcOrd="1" destOrd="0" presId="urn:microsoft.com/office/officeart/2005/8/layout/hierarchy1"/>
    <dgm:cxn modelId="{CEA33DF3-21BE-42B4-8C86-C4BA011FA4B4}" type="presParOf" srcId="{7B9D0256-AD4C-4187-B74F-3857760BA5A2}" destId="{9106E817-4B11-4478-A228-716036528A0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A74B40-CCFD-4185-9558-02BEF01CF8BB}" type="doc">
      <dgm:prSet loTypeId="urn:microsoft.com/office/officeart/2016/7/layout/HorizontalActionList" loCatId="List" qsTypeId="urn:microsoft.com/office/officeart/2005/8/quickstyle/3d5" qsCatId="3D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1BB2ABF0-3EC0-469F-9813-790387333DC0}">
      <dgm:prSet/>
      <dgm:spPr/>
      <dgm:t>
        <a:bodyPr/>
        <a:lstStyle/>
        <a:p>
          <a:r>
            <a:rPr lang="en-US" dirty="0"/>
            <a:t>Beginning of EPI (EPI in some sectors and ISI in some sectors)</a:t>
          </a:r>
        </a:p>
      </dgm:t>
    </dgm:pt>
    <dgm:pt modelId="{32FF19A6-14B5-48BE-9517-F5EF37E2A496}" type="parTrans" cxnId="{07715F89-D666-4CF0-809F-EA1F83F29093}">
      <dgm:prSet/>
      <dgm:spPr/>
      <dgm:t>
        <a:bodyPr/>
        <a:lstStyle/>
        <a:p>
          <a:endParaRPr lang="en-US"/>
        </a:p>
      </dgm:t>
    </dgm:pt>
    <dgm:pt modelId="{CB37CB68-49C6-4CCC-A9C0-9C4FDE9C6206}" type="sibTrans" cxnId="{07715F89-D666-4CF0-809F-EA1F83F29093}">
      <dgm:prSet phldrT="1" phldr="0"/>
      <dgm:spPr/>
      <dgm:t>
        <a:bodyPr/>
        <a:lstStyle/>
        <a:p>
          <a:endParaRPr lang="en-US"/>
        </a:p>
      </dgm:t>
    </dgm:pt>
    <dgm:pt modelId="{3892A7F3-23BB-44E7-B912-76B524C12566}">
      <dgm:prSet/>
      <dgm:spPr/>
      <dgm:t>
        <a:bodyPr/>
        <a:lstStyle/>
        <a:p>
          <a:r>
            <a:rPr lang="en-US"/>
            <a:t>Export growth</a:t>
          </a:r>
        </a:p>
      </dgm:t>
    </dgm:pt>
    <dgm:pt modelId="{EB656DCB-A7D6-4920-A594-6A2F2E8EE111}" type="parTrans" cxnId="{E6FDED98-0014-4927-8A10-2C3C746EFA16}">
      <dgm:prSet/>
      <dgm:spPr/>
      <dgm:t>
        <a:bodyPr/>
        <a:lstStyle/>
        <a:p>
          <a:endParaRPr lang="en-US"/>
        </a:p>
      </dgm:t>
    </dgm:pt>
    <dgm:pt modelId="{B879A70C-03E4-4342-948F-484522CA2589}" type="sibTrans" cxnId="{E6FDED98-0014-4927-8A10-2C3C746EFA16}">
      <dgm:prSet phldrT="2" phldr="0"/>
      <dgm:spPr/>
      <dgm:t>
        <a:bodyPr/>
        <a:lstStyle/>
        <a:p>
          <a:endParaRPr lang="en-US"/>
        </a:p>
      </dgm:t>
    </dgm:pt>
    <dgm:pt modelId="{DCCB0259-049A-48C5-B814-09F120E90EEA}">
      <dgm:prSet/>
      <dgm:spPr/>
      <dgm:t>
        <a:bodyPr/>
        <a:lstStyle/>
        <a:p>
          <a:r>
            <a:rPr lang="en-US"/>
            <a:t>14.3 bill baht in 1970</a:t>
          </a:r>
        </a:p>
      </dgm:t>
    </dgm:pt>
    <dgm:pt modelId="{CCE24EDA-6B5A-49EB-BBD4-BED294C5A382}" type="parTrans" cxnId="{A24E1DC3-EE96-4269-8C11-1D1F966165C8}">
      <dgm:prSet/>
      <dgm:spPr/>
      <dgm:t>
        <a:bodyPr/>
        <a:lstStyle/>
        <a:p>
          <a:endParaRPr lang="en-US"/>
        </a:p>
      </dgm:t>
    </dgm:pt>
    <dgm:pt modelId="{52A8915F-8D92-4556-85A3-5D22CB7C63BC}" type="sibTrans" cxnId="{A24E1DC3-EE96-4269-8C11-1D1F966165C8}">
      <dgm:prSet/>
      <dgm:spPr/>
      <dgm:t>
        <a:bodyPr/>
        <a:lstStyle/>
        <a:p>
          <a:endParaRPr lang="en-US"/>
        </a:p>
      </dgm:t>
    </dgm:pt>
    <dgm:pt modelId="{CD8C7E4A-89FF-456E-87A3-FF28A299537C}">
      <dgm:prSet/>
      <dgm:spPr/>
      <dgm:t>
        <a:bodyPr/>
        <a:lstStyle/>
        <a:p>
          <a:r>
            <a:rPr lang="en-US"/>
            <a:t>60.4 bill baht in 1976</a:t>
          </a:r>
        </a:p>
      </dgm:t>
    </dgm:pt>
    <dgm:pt modelId="{619E0118-1D53-4AF7-8E78-84EC1982265C}" type="parTrans" cxnId="{A5076C86-3932-4668-A017-8DD65C390EE8}">
      <dgm:prSet/>
      <dgm:spPr/>
      <dgm:t>
        <a:bodyPr/>
        <a:lstStyle/>
        <a:p>
          <a:endParaRPr lang="en-US"/>
        </a:p>
      </dgm:t>
    </dgm:pt>
    <dgm:pt modelId="{2FC53479-EF10-42DE-ABE4-742CCAA0EE30}" type="sibTrans" cxnId="{A5076C86-3932-4668-A017-8DD65C390EE8}">
      <dgm:prSet/>
      <dgm:spPr/>
      <dgm:t>
        <a:bodyPr/>
        <a:lstStyle/>
        <a:p>
          <a:endParaRPr lang="en-US"/>
        </a:p>
      </dgm:t>
    </dgm:pt>
    <dgm:pt modelId="{9E28BD6D-4D30-4152-AE3C-2070C1B1E795}">
      <dgm:prSet/>
      <dgm:spPr/>
      <dgm:t>
        <a:bodyPr/>
        <a:lstStyle/>
        <a:p>
          <a:r>
            <a:rPr lang="en-US" dirty="0"/>
            <a:t>150 bill baht in 1981</a:t>
          </a:r>
        </a:p>
      </dgm:t>
    </dgm:pt>
    <dgm:pt modelId="{D02E018E-55AC-4EDC-8C6A-5339C44893B1}" type="parTrans" cxnId="{3CCCD7DC-52AA-491E-BCAD-957B957AFE4B}">
      <dgm:prSet/>
      <dgm:spPr/>
      <dgm:t>
        <a:bodyPr/>
        <a:lstStyle/>
        <a:p>
          <a:endParaRPr lang="en-US"/>
        </a:p>
      </dgm:t>
    </dgm:pt>
    <dgm:pt modelId="{A50C42E8-212F-4FFB-B4DF-6246EE2AD6C0}" type="sibTrans" cxnId="{3CCCD7DC-52AA-491E-BCAD-957B957AFE4B}">
      <dgm:prSet/>
      <dgm:spPr/>
      <dgm:t>
        <a:bodyPr/>
        <a:lstStyle/>
        <a:p>
          <a:endParaRPr lang="en-US"/>
        </a:p>
      </dgm:t>
    </dgm:pt>
    <dgm:pt modelId="{09EA2B40-6523-4F56-BFC1-16A7B609B99A}">
      <dgm:prSet/>
      <dgm:spPr/>
      <dgm:t>
        <a:bodyPr/>
        <a:lstStyle/>
        <a:p>
          <a:r>
            <a:rPr lang="en-US"/>
            <a:t>616 bill baht in 1988</a:t>
          </a:r>
        </a:p>
      </dgm:t>
    </dgm:pt>
    <dgm:pt modelId="{E45D8C0F-774D-492C-B867-15A1988CA9C7}" type="parTrans" cxnId="{0FB60348-1ABA-4324-A55C-5E1AAF75EFD9}">
      <dgm:prSet/>
      <dgm:spPr/>
      <dgm:t>
        <a:bodyPr/>
        <a:lstStyle/>
        <a:p>
          <a:endParaRPr lang="en-US"/>
        </a:p>
      </dgm:t>
    </dgm:pt>
    <dgm:pt modelId="{32DF3770-3911-4823-BFAD-4F6F2FF128B2}" type="sibTrans" cxnId="{0FB60348-1ABA-4324-A55C-5E1AAF75EFD9}">
      <dgm:prSet/>
      <dgm:spPr/>
      <dgm:t>
        <a:bodyPr/>
        <a:lstStyle/>
        <a:p>
          <a:endParaRPr lang="en-US"/>
        </a:p>
      </dgm:t>
    </dgm:pt>
    <dgm:pt modelId="{F51F3777-88DC-4A88-9C33-09A2A8E9D24E}">
      <dgm:prSet/>
      <dgm:spPr/>
      <dgm:t>
        <a:bodyPr/>
        <a:lstStyle/>
        <a:p>
          <a:r>
            <a:rPr lang="en-US"/>
            <a:t>GDP growth: 7% (1960-1979)</a:t>
          </a:r>
        </a:p>
      </dgm:t>
    </dgm:pt>
    <dgm:pt modelId="{DEEBD46B-2B29-4B9F-8AE9-66FC4AB02CA4}" type="parTrans" cxnId="{A2EB4BBB-C4C4-458F-9262-AD3831704A2D}">
      <dgm:prSet/>
      <dgm:spPr/>
      <dgm:t>
        <a:bodyPr/>
        <a:lstStyle/>
        <a:p>
          <a:endParaRPr lang="en-US"/>
        </a:p>
      </dgm:t>
    </dgm:pt>
    <dgm:pt modelId="{BBF9C98D-40A1-431D-B8C7-583C655B50AA}" type="sibTrans" cxnId="{A2EB4BBB-C4C4-458F-9262-AD3831704A2D}">
      <dgm:prSet phldrT="3" phldr="0"/>
      <dgm:spPr/>
      <dgm:t>
        <a:bodyPr/>
        <a:lstStyle/>
        <a:p>
          <a:endParaRPr lang="en-US"/>
        </a:p>
      </dgm:t>
    </dgm:pt>
    <dgm:pt modelId="{49F85BC8-DB02-4847-A6AB-F880ECA7D9A4}">
      <dgm:prSet/>
      <dgm:spPr/>
      <dgm:t>
        <a:bodyPr/>
        <a:lstStyle/>
        <a:p>
          <a:r>
            <a:rPr lang="en-US"/>
            <a:t>Industry</a:t>
          </a:r>
        </a:p>
      </dgm:t>
    </dgm:pt>
    <dgm:pt modelId="{914AE8A8-3EE0-4713-A815-598B5574DE3F}" type="parTrans" cxnId="{207FF4D2-384E-4E28-B570-5C7BF81B9C82}">
      <dgm:prSet/>
      <dgm:spPr/>
      <dgm:t>
        <a:bodyPr/>
        <a:lstStyle/>
        <a:p>
          <a:endParaRPr lang="en-US"/>
        </a:p>
      </dgm:t>
    </dgm:pt>
    <dgm:pt modelId="{A42ACF40-2866-48D9-9804-AD8D6649AB92}" type="sibTrans" cxnId="{207FF4D2-384E-4E28-B570-5C7BF81B9C82}">
      <dgm:prSet phldrT="4" phldr="0"/>
      <dgm:spPr/>
      <dgm:t>
        <a:bodyPr/>
        <a:lstStyle/>
        <a:p>
          <a:endParaRPr lang="en-US"/>
        </a:p>
      </dgm:t>
    </dgm:pt>
    <dgm:pt modelId="{D9C02EA3-8249-4CF3-83B1-B49B89667B50}">
      <dgm:prSet/>
      <dgm:spPr/>
      <dgm:t>
        <a:bodyPr/>
        <a:lstStyle/>
        <a:p>
          <a:r>
            <a:rPr lang="en-US"/>
            <a:t>Growth rates: 10.2% (1961-66), 9.2% (1967-71), 8.6% (1972-76), and 8.4% (1977-81).</a:t>
          </a:r>
        </a:p>
      </dgm:t>
    </dgm:pt>
    <dgm:pt modelId="{36C47608-0370-447C-B6AD-9A7B754AC349}" type="parTrans" cxnId="{048D69C2-5D96-40A7-94D0-71EE0374B300}">
      <dgm:prSet/>
      <dgm:spPr/>
      <dgm:t>
        <a:bodyPr/>
        <a:lstStyle/>
        <a:p>
          <a:endParaRPr lang="en-US"/>
        </a:p>
      </dgm:t>
    </dgm:pt>
    <dgm:pt modelId="{56DC9810-99AB-48E5-BFF7-1A998E5ED862}" type="sibTrans" cxnId="{048D69C2-5D96-40A7-94D0-71EE0374B300}">
      <dgm:prSet/>
      <dgm:spPr/>
      <dgm:t>
        <a:bodyPr/>
        <a:lstStyle/>
        <a:p>
          <a:endParaRPr lang="en-US"/>
        </a:p>
      </dgm:t>
    </dgm:pt>
    <dgm:pt modelId="{A355FBA9-B3E6-451D-B142-F99E651F1AE5}">
      <dgm:prSet/>
      <dgm:spPr/>
      <dgm:t>
        <a:bodyPr/>
        <a:lstStyle/>
        <a:p>
          <a:r>
            <a:rPr lang="en-US"/>
            <a:t>Shares to GDP: 13% (1960) 25% (1970) and 30%(1980)</a:t>
          </a:r>
        </a:p>
      </dgm:t>
    </dgm:pt>
    <dgm:pt modelId="{470F78F7-8FBC-4F97-A3C5-9C5C9EB83FB8}" type="parTrans" cxnId="{A9F63D8E-1F5F-4141-ACBE-070DEAD1A4A2}">
      <dgm:prSet/>
      <dgm:spPr/>
      <dgm:t>
        <a:bodyPr/>
        <a:lstStyle/>
        <a:p>
          <a:endParaRPr lang="en-US"/>
        </a:p>
      </dgm:t>
    </dgm:pt>
    <dgm:pt modelId="{C8640571-66D9-479B-B1B4-2E7645373A3C}" type="sibTrans" cxnId="{A9F63D8E-1F5F-4141-ACBE-070DEAD1A4A2}">
      <dgm:prSet/>
      <dgm:spPr/>
      <dgm:t>
        <a:bodyPr/>
        <a:lstStyle/>
        <a:p>
          <a:endParaRPr lang="en-US"/>
        </a:p>
      </dgm:t>
    </dgm:pt>
    <dgm:pt modelId="{A115AFEA-1C3C-41E1-8A11-67368B3CDDDB}">
      <dgm:prSet/>
      <dgm:spPr/>
      <dgm:t>
        <a:bodyPr/>
        <a:lstStyle/>
        <a:p>
          <a:r>
            <a:rPr lang="en-US"/>
            <a:t>1986 export manufacture goods more than agricultural goods.</a:t>
          </a:r>
        </a:p>
      </dgm:t>
    </dgm:pt>
    <dgm:pt modelId="{03466766-B8DB-4C8F-8770-E5EA3AB7DAD9}" type="parTrans" cxnId="{7193D99B-BEDC-4495-BE4A-C79750D04087}">
      <dgm:prSet/>
      <dgm:spPr/>
      <dgm:t>
        <a:bodyPr/>
        <a:lstStyle/>
        <a:p>
          <a:endParaRPr lang="en-US"/>
        </a:p>
      </dgm:t>
    </dgm:pt>
    <dgm:pt modelId="{A16DB398-69FB-4E59-A685-7BD1FCD810A5}" type="sibTrans" cxnId="{7193D99B-BEDC-4495-BE4A-C79750D04087}">
      <dgm:prSet/>
      <dgm:spPr/>
      <dgm:t>
        <a:bodyPr/>
        <a:lstStyle/>
        <a:p>
          <a:endParaRPr lang="en-US"/>
        </a:p>
      </dgm:t>
    </dgm:pt>
    <dgm:pt modelId="{DB7FA3EB-5C82-4681-B42E-E9102164780F}">
      <dgm:prSet/>
      <dgm:spPr/>
      <dgm:t>
        <a:bodyPr/>
        <a:lstStyle/>
        <a:p>
          <a:r>
            <a:rPr lang="en-US"/>
            <a:t>Agriculture</a:t>
          </a:r>
        </a:p>
      </dgm:t>
    </dgm:pt>
    <dgm:pt modelId="{8AEEA67B-AC62-4567-A6D5-79970DB01F79}" type="parTrans" cxnId="{CB1D3B46-73E8-4BB8-88DA-73C447E6282E}">
      <dgm:prSet/>
      <dgm:spPr/>
      <dgm:t>
        <a:bodyPr/>
        <a:lstStyle/>
        <a:p>
          <a:endParaRPr lang="en-US"/>
        </a:p>
      </dgm:t>
    </dgm:pt>
    <dgm:pt modelId="{D1F6E351-6AFA-4069-B82F-7A634FB1250F}" type="sibTrans" cxnId="{CB1D3B46-73E8-4BB8-88DA-73C447E6282E}">
      <dgm:prSet phldrT="5" phldr="0"/>
      <dgm:spPr/>
      <dgm:t>
        <a:bodyPr/>
        <a:lstStyle/>
        <a:p>
          <a:endParaRPr lang="en-US"/>
        </a:p>
      </dgm:t>
    </dgm:pt>
    <dgm:pt modelId="{7CB517F6-B7D5-474C-A603-A35129E57A57}">
      <dgm:prSet/>
      <dgm:spPr/>
      <dgm:t>
        <a:bodyPr/>
        <a:lstStyle/>
        <a:p>
          <a:r>
            <a:rPr lang="en-US"/>
            <a:t>Growth rate: 4% (1960-81)</a:t>
          </a:r>
        </a:p>
      </dgm:t>
    </dgm:pt>
    <dgm:pt modelId="{478FBD33-FF29-4C77-A54F-EE932C5561BA}" type="parTrans" cxnId="{BE8774BB-DE5A-4EE4-BDB0-E57D45E23B38}">
      <dgm:prSet/>
      <dgm:spPr/>
      <dgm:t>
        <a:bodyPr/>
        <a:lstStyle/>
        <a:p>
          <a:endParaRPr lang="en-US"/>
        </a:p>
      </dgm:t>
    </dgm:pt>
    <dgm:pt modelId="{9B420AB3-8064-459A-8EAA-302924F963CE}" type="sibTrans" cxnId="{BE8774BB-DE5A-4EE4-BDB0-E57D45E23B38}">
      <dgm:prSet/>
      <dgm:spPr/>
      <dgm:t>
        <a:bodyPr/>
        <a:lstStyle/>
        <a:p>
          <a:endParaRPr lang="en-US"/>
        </a:p>
      </dgm:t>
    </dgm:pt>
    <dgm:pt modelId="{8DC4580E-868D-4632-A0A5-032E04C63AAD}">
      <dgm:prSet/>
      <dgm:spPr/>
      <dgm:t>
        <a:bodyPr/>
        <a:lstStyle/>
        <a:p>
          <a:r>
            <a:rPr lang="en-US"/>
            <a:t>Share to GDP: 40% (1960) 26% (1970) and 21% (1980)</a:t>
          </a:r>
        </a:p>
      </dgm:t>
    </dgm:pt>
    <dgm:pt modelId="{CC0EED93-0A0B-4734-BF4B-D7C74D5CBD7B}" type="parTrans" cxnId="{2264CB54-3C35-4003-8B5F-24A893D0B552}">
      <dgm:prSet/>
      <dgm:spPr/>
      <dgm:t>
        <a:bodyPr/>
        <a:lstStyle/>
        <a:p>
          <a:endParaRPr lang="en-US"/>
        </a:p>
      </dgm:t>
    </dgm:pt>
    <dgm:pt modelId="{AD49C06F-6A14-47E7-B4AE-55ABD381E4AA}" type="sibTrans" cxnId="{2264CB54-3C35-4003-8B5F-24A893D0B552}">
      <dgm:prSet/>
      <dgm:spPr/>
      <dgm:t>
        <a:bodyPr/>
        <a:lstStyle/>
        <a:p>
          <a:endParaRPr lang="en-US"/>
        </a:p>
      </dgm:t>
    </dgm:pt>
    <dgm:pt modelId="{586AC8B5-5A74-4B18-B2A4-1F3F1252C03C}" type="pres">
      <dgm:prSet presAssocID="{D7A74B40-CCFD-4185-9558-02BEF01CF8BB}" presName="Name0" presStyleCnt="0">
        <dgm:presLayoutVars>
          <dgm:dir/>
          <dgm:animLvl val="lvl"/>
          <dgm:resizeHandles val="exact"/>
        </dgm:presLayoutVars>
      </dgm:prSet>
      <dgm:spPr/>
    </dgm:pt>
    <dgm:pt modelId="{AF2E4E40-3914-4474-B7D4-6FADE0C1AB3D}" type="pres">
      <dgm:prSet presAssocID="{1BB2ABF0-3EC0-469F-9813-790387333DC0}" presName="composite" presStyleCnt="0"/>
      <dgm:spPr/>
    </dgm:pt>
    <dgm:pt modelId="{53F36EA7-FBED-4D59-98A0-9CBC44B52863}" type="pres">
      <dgm:prSet presAssocID="{1BB2ABF0-3EC0-469F-9813-790387333DC0}" presName="parTx" presStyleLbl="alignNode1" presStyleIdx="0" presStyleCnt="5" custScaleY="377774">
        <dgm:presLayoutVars>
          <dgm:chMax val="0"/>
          <dgm:chPref val="0"/>
        </dgm:presLayoutVars>
      </dgm:prSet>
      <dgm:spPr/>
    </dgm:pt>
    <dgm:pt modelId="{14391FF7-7FFA-44C9-AEAA-353F471436ED}" type="pres">
      <dgm:prSet presAssocID="{1BB2ABF0-3EC0-469F-9813-790387333DC0}" presName="desTx" presStyleLbl="alignAccFollowNode1" presStyleIdx="0" presStyleCnt="5" custScaleY="86402">
        <dgm:presLayoutVars/>
      </dgm:prSet>
      <dgm:spPr/>
    </dgm:pt>
    <dgm:pt modelId="{FC3A4584-6647-4E0E-A647-9FA0460321B5}" type="pres">
      <dgm:prSet presAssocID="{CB37CB68-49C6-4CCC-A9C0-9C4FDE9C6206}" presName="space" presStyleCnt="0"/>
      <dgm:spPr/>
    </dgm:pt>
    <dgm:pt modelId="{B3138F3E-3AD1-488D-B32A-8F5CE312C343}" type="pres">
      <dgm:prSet presAssocID="{3892A7F3-23BB-44E7-B912-76B524C12566}" presName="composite" presStyleCnt="0"/>
      <dgm:spPr/>
    </dgm:pt>
    <dgm:pt modelId="{0B02820D-A944-45A7-90E1-FE728F02A3E0}" type="pres">
      <dgm:prSet presAssocID="{3892A7F3-23BB-44E7-B912-76B524C12566}" presName="parTx" presStyleLbl="alignNode1" presStyleIdx="1" presStyleCnt="5">
        <dgm:presLayoutVars>
          <dgm:chMax val="0"/>
          <dgm:chPref val="0"/>
        </dgm:presLayoutVars>
      </dgm:prSet>
      <dgm:spPr/>
    </dgm:pt>
    <dgm:pt modelId="{7AB001A5-7A00-47B7-A49F-F3605370EFFB}" type="pres">
      <dgm:prSet presAssocID="{3892A7F3-23BB-44E7-B912-76B524C12566}" presName="desTx" presStyleLbl="alignAccFollowNode1" presStyleIdx="1" presStyleCnt="5">
        <dgm:presLayoutVars/>
      </dgm:prSet>
      <dgm:spPr/>
    </dgm:pt>
    <dgm:pt modelId="{757A1EA9-BBEB-447B-BD67-C2BE431D47F8}" type="pres">
      <dgm:prSet presAssocID="{B879A70C-03E4-4342-948F-484522CA2589}" presName="space" presStyleCnt="0"/>
      <dgm:spPr/>
    </dgm:pt>
    <dgm:pt modelId="{A2B00C62-89F5-43CE-AE33-5280A5C7BB38}" type="pres">
      <dgm:prSet presAssocID="{F51F3777-88DC-4A88-9C33-09A2A8E9D24E}" presName="composite" presStyleCnt="0"/>
      <dgm:spPr/>
    </dgm:pt>
    <dgm:pt modelId="{65779C46-43F0-4773-8FB6-1623675DC1E4}" type="pres">
      <dgm:prSet presAssocID="{F51F3777-88DC-4A88-9C33-09A2A8E9D24E}" presName="parTx" presStyleLbl="alignNode1" presStyleIdx="2" presStyleCnt="5">
        <dgm:presLayoutVars>
          <dgm:chMax val="0"/>
          <dgm:chPref val="0"/>
        </dgm:presLayoutVars>
      </dgm:prSet>
      <dgm:spPr/>
    </dgm:pt>
    <dgm:pt modelId="{45BBD09C-B8B9-40A3-BDC6-B95B1620FF05}" type="pres">
      <dgm:prSet presAssocID="{F51F3777-88DC-4A88-9C33-09A2A8E9D24E}" presName="desTx" presStyleLbl="alignAccFollowNode1" presStyleIdx="2" presStyleCnt="5" custLinFactNeighborY="1041">
        <dgm:presLayoutVars/>
      </dgm:prSet>
      <dgm:spPr/>
    </dgm:pt>
    <dgm:pt modelId="{98879161-E8F3-48A1-9432-88F8D2A09748}" type="pres">
      <dgm:prSet presAssocID="{BBF9C98D-40A1-431D-B8C7-583C655B50AA}" presName="space" presStyleCnt="0"/>
      <dgm:spPr/>
    </dgm:pt>
    <dgm:pt modelId="{4AEA8D3D-EC9C-4D2E-BC4B-1F6083DBBDF9}" type="pres">
      <dgm:prSet presAssocID="{49F85BC8-DB02-4847-A6AB-F880ECA7D9A4}" presName="composite" presStyleCnt="0"/>
      <dgm:spPr/>
    </dgm:pt>
    <dgm:pt modelId="{A0BB5B02-67AB-493D-BC56-EE5D0475627D}" type="pres">
      <dgm:prSet presAssocID="{49F85BC8-DB02-4847-A6AB-F880ECA7D9A4}" presName="parTx" presStyleLbl="alignNode1" presStyleIdx="3" presStyleCnt="5">
        <dgm:presLayoutVars>
          <dgm:chMax val="0"/>
          <dgm:chPref val="0"/>
        </dgm:presLayoutVars>
      </dgm:prSet>
      <dgm:spPr/>
    </dgm:pt>
    <dgm:pt modelId="{760E0B36-4D1A-4931-BB28-15164020D055}" type="pres">
      <dgm:prSet presAssocID="{49F85BC8-DB02-4847-A6AB-F880ECA7D9A4}" presName="desTx" presStyleLbl="alignAccFollowNode1" presStyleIdx="3" presStyleCnt="5">
        <dgm:presLayoutVars/>
      </dgm:prSet>
      <dgm:spPr/>
    </dgm:pt>
    <dgm:pt modelId="{CD320742-4E14-4231-9A68-32331A1BC872}" type="pres">
      <dgm:prSet presAssocID="{A42ACF40-2866-48D9-9804-AD8D6649AB92}" presName="space" presStyleCnt="0"/>
      <dgm:spPr/>
    </dgm:pt>
    <dgm:pt modelId="{E9A4CC1A-D0A4-4155-89FD-1AC31806E554}" type="pres">
      <dgm:prSet presAssocID="{DB7FA3EB-5C82-4681-B42E-E9102164780F}" presName="composite" presStyleCnt="0"/>
      <dgm:spPr/>
    </dgm:pt>
    <dgm:pt modelId="{CA1DBFD3-3754-4DAE-8173-8EA83363B1FD}" type="pres">
      <dgm:prSet presAssocID="{DB7FA3EB-5C82-4681-B42E-E9102164780F}" presName="parTx" presStyleLbl="alignNode1" presStyleIdx="4" presStyleCnt="5">
        <dgm:presLayoutVars>
          <dgm:chMax val="0"/>
          <dgm:chPref val="0"/>
        </dgm:presLayoutVars>
      </dgm:prSet>
      <dgm:spPr/>
    </dgm:pt>
    <dgm:pt modelId="{35D495F6-C5C6-4B09-BEEC-2CB82B1FDEFD}" type="pres">
      <dgm:prSet presAssocID="{DB7FA3EB-5C82-4681-B42E-E9102164780F}" presName="desTx" presStyleLbl="alignAccFollowNode1" presStyleIdx="4" presStyleCnt="5">
        <dgm:presLayoutVars/>
      </dgm:prSet>
      <dgm:spPr/>
    </dgm:pt>
  </dgm:ptLst>
  <dgm:cxnLst>
    <dgm:cxn modelId="{90EE210B-3234-40A4-87C9-AE093A0B61CB}" type="presOf" srcId="{8DC4580E-868D-4632-A0A5-032E04C63AAD}" destId="{35D495F6-C5C6-4B09-BEEC-2CB82B1FDEFD}" srcOrd="0" destOrd="1" presId="urn:microsoft.com/office/officeart/2016/7/layout/HorizontalActionList"/>
    <dgm:cxn modelId="{17288410-E1DB-41FA-911A-E1E9420561B7}" type="presOf" srcId="{D7A74B40-CCFD-4185-9558-02BEF01CF8BB}" destId="{586AC8B5-5A74-4B18-B2A4-1F3F1252C03C}" srcOrd="0" destOrd="0" presId="urn:microsoft.com/office/officeart/2016/7/layout/HorizontalActionList"/>
    <dgm:cxn modelId="{B6C33122-1326-48A7-900C-EDCD07F542D6}" type="presOf" srcId="{3892A7F3-23BB-44E7-B912-76B524C12566}" destId="{0B02820D-A944-45A7-90E1-FE728F02A3E0}" srcOrd="0" destOrd="0" presId="urn:microsoft.com/office/officeart/2016/7/layout/HorizontalActionList"/>
    <dgm:cxn modelId="{70856325-14AE-4327-8E88-1E4C8CE01667}" type="presOf" srcId="{A355FBA9-B3E6-451D-B142-F99E651F1AE5}" destId="{760E0B36-4D1A-4931-BB28-15164020D055}" srcOrd="0" destOrd="1" presId="urn:microsoft.com/office/officeart/2016/7/layout/HorizontalActionList"/>
    <dgm:cxn modelId="{3FABDE3A-FF61-43AB-922D-4AA8B61B9B12}" type="presOf" srcId="{7CB517F6-B7D5-474C-A603-A35129E57A57}" destId="{35D495F6-C5C6-4B09-BEEC-2CB82B1FDEFD}" srcOrd="0" destOrd="0" presId="urn:microsoft.com/office/officeart/2016/7/layout/HorizontalActionList"/>
    <dgm:cxn modelId="{FBBDDC43-FC64-43A4-ADAF-786BDD56205A}" type="presOf" srcId="{D9C02EA3-8249-4CF3-83B1-B49B89667B50}" destId="{760E0B36-4D1A-4931-BB28-15164020D055}" srcOrd="0" destOrd="0" presId="urn:microsoft.com/office/officeart/2016/7/layout/HorizontalActionList"/>
    <dgm:cxn modelId="{CB1D3B46-73E8-4BB8-88DA-73C447E6282E}" srcId="{D7A74B40-CCFD-4185-9558-02BEF01CF8BB}" destId="{DB7FA3EB-5C82-4681-B42E-E9102164780F}" srcOrd="4" destOrd="0" parTransId="{8AEEA67B-AC62-4567-A6D5-79970DB01F79}" sibTransId="{D1F6E351-6AFA-4069-B82F-7A634FB1250F}"/>
    <dgm:cxn modelId="{0FB60348-1ABA-4324-A55C-5E1AAF75EFD9}" srcId="{3892A7F3-23BB-44E7-B912-76B524C12566}" destId="{09EA2B40-6523-4F56-BFC1-16A7B609B99A}" srcOrd="3" destOrd="0" parTransId="{E45D8C0F-774D-492C-B867-15A1988CA9C7}" sibTransId="{32DF3770-3911-4823-BFAD-4F6F2FF128B2}"/>
    <dgm:cxn modelId="{F9839E4A-C49A-4649-B6B1-8B3DB7545318}" type="presOf" srcId="{A115AFEA-1C3C-41E1-8A11-67368B3CDDDB}" destId="{760E0B36-4D1A-4931-BB28-15164020D055}" srcOrd="0" destOrd="2" presId="urn:microsoft.com/office/officeart/2016/7/layout/HorizontalActionList"/>
    <dgm:cxn modelId="{91F6726E-F189-4F58-8A64-281CC327466C}" type="presOf" srcId="{49F85BC8-DB02-4847-A6AB-F880ECA7D9A4}" destId="{A0BB5B02-67AB-493D-BC56-EE5D0475627D}" srcOrd="0" destOrd="0" presId="urn:microsoft.com/office/officeart/2016/7/layout/HorizontalActionList"/>
    <dgm:cxn modelId="{2264CB54-3C35-4003-8B5F-24A893D0B552}" srcId="{DB7FA3EB-5C82-4681-B42E-E9102164780F}" destId="{8DC4580E-868D-4632-A0A5-032E04C63AAD}" srcOrd="1" destOrd="0" parTransId="{CC0EED93-0A0B-4734-BF4B-D7C74D5CBD7B}" sibTransId="{AD49C06F-6A14-47E7-B4AE-55ABD381E4AA}"/>
    <dgm:cxn modelId="{32B4A97C-7F6F-41D9-96E3-0D2EDBA037EA}" type="presOf" srcId="{09EA2B40-6523-4F56-BFC1-16A7B609B99A}" destId="{7AB001A5-7A00-47B7-A49F-F3605370EFFB}" srcOrd="0" destOrd="3" presId="urn:microsoft.com/office/officeart/2016/7/layout/HorizontalActionList"/>
    <dgm:cxn modelId="{75F3C67D-531A-43DF-9034-F6441DC4B479}" type="presOf" srcId="{F51F3777-88DC-4A88-9C33-09A2A8E9D24E}" destId="{65779C46-43F0-4773-8FB6-1623675DC1E4}" srcOrd="0" destOrd="0" presId="urn:microsoft.com/office/officeart/2016/7/layout/HorizontalActionList"/>
    <dgm:cxn modelId="{FC0B1880-A613-41E3-960D-B32B1F709B54}" type="presOf" srcId="{DCCB0259-049A-48C5-B814-09F120E90EEA}" destId="{7AB001A5-7A00-47B7-A49F-F3605370EFFB}" srcOrd="0" destOrd="0" presId="urn:microsoft.com/office/officeart/2016/7/layout/HorizontalActionList"/>
    <dgm:cxn modelId="{A5076C86-3932-4668-A017-8DD65C390EE8}" srcId="{3892A7F3-23BB-44E7-B912-76B524C12566}" destId="{CD8C7E4A-89FF-456E-87A3-FF28A299537C}" srcOrd="1" destOrd="0" parTransId="{619E0118-1D53-4AF7-8E78-84EC1982265C}" sibTransId="{2FC53479-EF10-42DE-ABE4-742CCAA0EE30}"/>
    <dgm:cxn modelId="{07715F89-D666-4CF0-809F-EA1F83F29093}" srcId="{D7A74B40-CCFD-4185-9558-02BEF01CF8BB}" destId="{1BB2ABF0-3EC0-469F-9813-790387333DC0}" srcOrd="0" destOrd="0" parTransId="{32FF19A6-14B5-48BE-9517-F5EF37E2A496}" sibTransId="{CB37CB68-49C6-4CCC-A9C0-9C4FDE9C6206}"/>
    <dgm:cxn modelId="{A9F63D8E-1F5F-4141-ACBE-070DEAD1A4A2}" srcId="{49F85BC8-DB02-4847-A6AB-F880ECA7D9A4}" destId="{A355FBA9-B3E6-451D-B142-F99E651F1AE5}" srcOrd="1" destOrd="0" parTransId="{470F78F7-8FBC-4F97-A3C5-9C5C9EB83FB8}" sibTransId="{C8640571-66D9-479B-B1B4-2E7645373A3C}"/>
    <dgm:cxn modelId="{C2FD3495-CDA9-4C40-A692-FBCAF24EE2AB}" type="presOf" srcId="{CD8C7E4A-89FF-456E-87A3-FF28A299537C}" destId="{7AB001A5-7A00-47B7-A49F-F3605370EFFB}" srcOrd="0" destOrd="1" presId="urn:microsoft.com/office/officeart/2016/7/layout/HorizontalActionList"/>
    <dgm:cxn modelId="{E6FDED98-0014-4927-8A10-2C3C746EFA16}" srcId="{D7A74B40-CCFD-4185-9558-02BEF01CF8BB}" destId="{3892A7F3-23BB-44E7-B912-76B524C12566}" srcOrd="1" destOrd="0" parTransId="{EB656DCB-A7D6-4920-A594-6A2F2E8EE111}" sibTransId="{B879A70C-03E4-4342-948F-484522CA2589}"/>
    <dgm:cxn modelId="{14671499-7F81-43BD-A869-4B444F1AB481}" type="presOf" srcId="{DB7FA3EB-5C82-4681-B42E-E9102164780F}" destId="{CA1DBFD3-3754-4DAE-8173-8EA83363B1FD}" srcOrd="0" destOrd="0" presId="urn:microsoft.com/office/officeart/2016/7/layout/HorizontalActionList"/>
    <dgm:cxn modelId="{7193D99B-BEDC-4495-BE4A-C79750D04087}" srcId="{49F85BC8-DB02-4847-A6AB-F880ECA7D9A4}" destId="{A115AFEA-1C3C-41E1-8A11-67368B3CDDDB}" srcOrd="2" destOrd="0" parTransId="{03466766-B8DB-4C8F-8770-E5EA3AB7DAD9}" sibTransId="{A16DB398-69FB-4E59-A685-7BD1FCD810A5}"/>
    <dgm:cxn modelId="{E7F662A7-3561-4D3F-8A99-19145567DA78}" type="presOf" srcId="{1BB2ABF0-3EC0-469F-9813-790387333DC0}" destId="{53F36EA7-FBED-4D59-98A0-9CBC44B52863}" srcOrd="0" destOrd="0" presId="urn:microsoft.com/office/officeart/2016/7/layout/HorizontalActionList"/>
    <dgm:cxn modelId="{CC217CAB-0F0F-420F-84ED-66E6C2B53825}" type="presOf" srcId="{9E28BD6D-4D30-4152-AE3C-2070C1B1E795}" destId="{7AB001A5-7A00-47B7-A49F-F3605370EFFB}" srcOrd="0" destOrd="2" presId="urn:microsoft.com/office/officeart/2016/7/layout/HorizontalActionList"/>
    <dgm:cxn modelId="{A2EB4BBB-C4C4-458F-9262-AD3831704A2D}" srcId="{D7A74B40-CCFD-4185-9558-02BEF01CF8BB}" destId="{F51F3777-88DC-4A88-9C33-09A2A8E9D24E}" srcOrd="2" destOrd="0" parTransId="{DEEBD46B-2B29-4B9F-8AE9-66FC4AB02CA4}" sibTransId="{BBF9C98D-40A1-431D-B8C7-583C655B50AA}"/>
    <dgm:cxn modelId="{BE8774BB-DE5A-4EE4-BDB0-E57D45E23B38}" srcId="{DB7FA3EB-5C82-4681-B42E-E9102164780F}" destId="{7CB517F6-B7D5-474C-A603-A35129E57A57}" srcOrd="0" destOrd="0" parTransId="{478FBD33-FF29-4C77-A54F-EE932C5561BA}" sibTransId="{9B420AB3-8064-459A-8EAA-302924F963CE}"/>
    <dgm:cxn modelId="{048D69C2-5D96-40A7-94D0-71EE0374B300}" srcId="{49F85BC8-DB02-4847-A6AB-F880ECA7D9A4}" destId="{D9C02EA3-8249-4CF3-83B1-B49B89667B50}" srcOrd="0" destOrd="0" parTransId="{36C47608-0370-447C-B6AD-9A7B754AC349}" sibTransId="{56DC9810-99AB-48E5-BFF7-1A998E5ED862}"/>
    <dgm:cxn modelId="{A24E1DC3-EE96-4269-8C11-1D1F966165C8}" srcId="{3892A7F3-23BB-44E7-B912-76B524C12566}" destId="{DCCB0259-049A-48C5-B814-09F120E90EEA}" srcOrd="0" destOrd="0" parTransId="{CCE24EDA-6B5A-49EB-BBD4-BED294C5A382}" sibTransId="{52A8915F-8D92-4556-85A3-5D22CB7C63BC}"/>
    <dgm:cxn modelId="{207FF4D2-384E-4E28-B570-5C7BF81B9C82}" srcId="{D7A74B40-CCFD-4185-9558-02BEF01CF8BB}" destId="{49F85BC8-DB02-4847-A6AB-F880ECA7D9A4}" srcOrd="3" destOrd="0" parTransId="{914AE8A8-3EE0-4713-A815-598B5574DE3F}" sibTransId="{A42ACF40-2866-48D9-9804-AD8D6649AB92}"/>
    <dgm:cxn modelId="{3CCCD7DC-52AA-491E-BCAD-957B957AFE4B}" srcId="{3892A7F3-23BB-44E7-B912-76B524C12566}" destId="{9E28BD6D-4D30-4152-AE3C-2070C1B1E795}" srcOrd="2" destOrd="0" parTransId="{D02E018E-55AC-4EDC-8C6A-5339C44893B1}" sibTransId="{A50C42E8-212F-4FFB-B4DF-6246EE2AD6C0}"/>
    <dgm:cxn modelId="{F7E5DCF8-F8FD-454C-B5A8-78561EB6D97B}" type="presParOf" srcId="{586AC8B5-5A74-4B18-B2A4-1F3F1252C03C}" destId="{AF2E4E40-3914-4474-B7D4-6FADE0C1AB3D}" srcOrd="0" destOrd="0" presId="urn:microsoft.com/office/officeart/2016/7/layout/HorizontalActionList"/>
    <dgm:cxn modelId="{C9569683-24DB-4341-80B3-CDEB2322A6B6}" type="presParOf" srcId="{AF2E4E40-3914-4474-B7D4-6FADE0C1AB3D}" destId="{53F36EA7-FBED-4D59-98A0-9CBC44B52863}" srcOrd="0" destOrd="0" presId="urn:microsoft.com/office/officeart/2016/7/layout/HorizontalActionList"/>
    <dgm:cxn modelId="{4BADD062-CE26-4F58-BC97-4EDF451222F6}" type="presParOf" srcId="{AF2E4E40-3914-4474-B7D4-6FADE0C1AB3D}" destId="{14391FF7-7FFA-44C9-AEAA-353F471436ED}" srcOrd="1" destOrd="0" presId="urn:microsoft.com/office/officeart/2016/7/layout/HorizontalActionList"/>
    <dgm:cxn modelId="{0E01A6E7-790B-4DBF-A545-4126EE75A151}" type="presParOf" srcId="{586AC8B5-5A74-4B18-B2A4-1F3F1252C03C}" destId="{FC3A4584-6647-4E0E-A647-9FA0460321B5}" srcOrd="1" destOrd="0" presId="urn:microsoft.com/office/officeart/2016/7/layout/HorizontalActionList"/>
    <dgm:cxn modelId="{37AA168D-F1CB-4E80-ACE9-7B0451DA88E9}" type="presParOf" srcId="{586AC8B5-5A74-4B18-B2A4-1F3F1252C03C}" destId="{B3138F3E-3AD1-488D-B32A-8F5CE312C343}" srcOrd="2" destOrd="0" presId="urn:microsoft.com/office/officeart/2016/7/layout/HorizontalActionList"/>
    <dgm:cxn modelId="{74AB4CBE-051D-4785-A6B8-9E7D01B67F14}" type="presParOf" srcId="{B3138F3E-3AD1-488D-B32A-8F5CE312C343}" destId="{0B02820D-A944-45A7-90E1-FE728F02A3E0}" srcOrd="0" destOrd="0" presId="urn:microsoft.com/office/officeart/2016/7/layout/HorizontalActionList"/>
    <dgm:cxn modelId="{EAF53DEC-4907-489D-BB60-824273EED244}" type="presParOf" srcId="{B3138F3E-3AD1-488D-B32A-8F5CE312C343}" destId="{7AB001A5-7A00-47B7-A49F-F3605370EFFB}" srcOrd="1" destOrd="0" presId="urn:microsoft.com/office/officeart/2016/7/layout/HorizontalActionList"/>
    <dgm:cxn modelId="{EF0CBB43-E491-4018-981A-59E94F2340AF}" type="presParOf" srcId="{586AC8B5-5A74-4B18-B2A4-1F3F1252C03C}" destId="{757A1EA9-BBEB-447B-BD67-C2BE431D47F8}" srcOrd="3" destOrd="0" presId="urn:microsoft.com/office/officeart/2016/7/layout/HorizontalActionList"/>
    <dgm:cxn modelId="{3AF1480F-B8D9-4CCD-9536-D6C2BBB80529}" type="presParOf" srcId="{586AC8B5-5A74-4B18-B2A4-1F3F1252C03C}" destId="{A2B00C62-89F5-43CE-AE33-5280A5C7BB38}" srcOrd="4" destOrd="0" presId="urn:microsoft.com/office/officeart/2016/7/layout/HorizontalActionList"/>
    <dgm:cxn modelId="{697764FC-3BD4-4157-AE30-6958146C88F8}" type="presParOf" srcId="{A2B00C62-89F5-43CE-AE33-5280A5C7BB38}" destId="{65779C46-43F0-4773-8FB6-1623675DC1E4}" srcOrd="0" destOrd="0" presId="urn:microsoft.com/office/officeart/2016/7/layout/HorizontalActionList"/>
    <dgm:cxn modelId="{AD6AB1D9-66F9-43C6-9737-E33B21E5377F}" type="presParOf" srcId="{A2B00C62-89F5-43CE-AE33-5280A5C7BB38}" destId="{45BBD09C-B8B9-40A3-BDC6-B95B1620FF05}" srcOrd="1" destOrd="0" presId="urn:microsoft.com/office/officeart/2016/7/layout/HorizontalActionList"/>
    <dgm:cxn modelId="{3AC9D4FA-2895-4B11-A7F7-8B417F3670BD}" type="presParOf" srcId="{586AC8B5-5A74-4B18-B2A4-1F3F1252C03C}" destId="{98879161-E8F3-48A1-9432-88F8D2A09748}" srcOrd="5" destOrd="0" presId="urn:microsoft.com/office/officeart/2016/7/layout/HorizontalActionList"/>
    <dgm:cxn modelId="{2926D237-3667-46C9-AA37-F414FC5927E1}" type="presParOf" srcId="{586AC8B5-5A74-4B18-B2A4-1F3F1252C03C}" destId="{4AEA8D3D-EC9C-4D2E-BC4B-1F6083DBBDF9}" srcOrd="6" destOrd="0" presId="urn:microsoft.com/office/officeart/2016/7/layout/HorizontalActionList"/>
    <dgm:cxn modelId="{8B649500-1F8D-4AC8-AAC2-6F7D60A5FC33}" type="presParOf" srcId="{4AEA8D3D-EC9C-4D2E-BC4B-1F6083DBBDF9}" destId="{A0BB5B02-67AB-493D-BC56-EE5D0475627D}" srcOrd="0" destOrd="0" presId="urn:microsoft.com/office/officeart/2016/7/layout/HorizontalActionList"/>
    <dgm:cxn modelId="{BAEC6DAF-5DB9-4B33-88B8-E195FD9BFBD8}" type="presParOf" srcId="{4AEA8D3D-EC9C-4D2E-BC4B-1F6083DBBDF9}" destId="{760E0B36-4D1A-4931-BB28-15164020D055}" srcOrd="1" destOrd="0" presId="urn:microsoft.com/office/officeart/2016/7/layout/HorizontalActionList"/>
    <dgm:cxn modelId="{D46DAD6C-9AD0-467B-A72C-B12F8D5D9C3C}" type="presParOf" srcId="{586AC8B5-5A74-4B18-B2A4-1F3F1252C03C}" destId="{CD320742-4E14-4231-9A68-32331A1BC872}" srcOrd="7" destOrd="0" presId="urn:microsoft.com/office/officeart/2016/7/layout/HorizontalActionList"/>
    <dgm:cxn modelId="{D0A9852D-01AB-4399-AE60-21E87150DC1F}" type="presParOf" srcId="{586AC8B5-5A74-4B18-B2A4-1F3F1252C03C}" destId="{E9A4CC1A-D0A4-4155-89FD-1AC31806E554}" srcOrd="8" destOrd="0" presId="urn:microsoft.com/office/officeart/2016/7/layout/HorizontalActionList"/>
    <dgm:cxn modelId="{94321A60-7D52-4693-A76C-BEEC00895826}" type="presParOf" srcId="{E9A4CC1A-D0A4-4155-89FD-1AC31806E554}" destId="{CA1DBFD3-3754-4DAE-8173-8EA83363B1FD}" srcOrd="0" destOrd="0" presId="urn:microsoft.com/office/officeart/2016/7/layout/HorizontalActionList"/>
    <dgm:cxn modelId="{E917AB62-8CF4-42C9-A95B-9BE0EDB26E0D}" type="presParOf" srcId="{E9A4CC1A-D0A4-4155-89FD-1AC31806E554}" destId="{35D495F6-C5C6-4B09-BEEC-2CB82B1FDEFD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7DA1D-DC90-4FBE-A313-9FB64D3BB8C9}">
      <dsp:nvSpPr>
        <dsp:cNvPr id="0" name=""/>
        <dsp:cNvSpPr/>
      </dsp:nvSpPr>
      <dsp:spPr>
        <a:xfrm>
          <a:off x="0" y="891016"/>
          <a:ext cx="2527707" cy="160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014B90-F595-49D3-A03D-3EDBE5F711F4}">
      <dsp:nvSpPr>
        <dsp:cNvPr id="0" name=""/>
        <dsp:cNvSpPr/>
      </dsp:nvSpPr>
      <dsp:spPr>
        <a:xfrm>
          <a:off x="280856" y="1157830"/>
          <a:ext cx="2527707" cy="16050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Westerners’ business closed down</a:t>
          </a:r>
        </a:p>
      </dsp:txBody>
      <dsp:txXfrm>
        <a:off x="327868" y="1204842"/>
        <a:ext cx="2433683" cy="1511070"/>
      </dsp:txXfrm>
    </dsp:sp>
    <dsp:sp modelId="{23DA45E8-4127-4E01-8A5B-1A633B175FEB}">
      <dsp:nvSpPr>
        <dsp:cNvPr id="0" name=""/>
        <dsp:cNvSpPr/>
      </dsp:nvSpPr>
      <dsp:spPr>
        <a:xfrm>
          <a:off x="3089420" y="891016"/>
          <a:ext cx="2527707" cy="160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4EA0F8E-80F9-4854-9710-3F347E92A3C4}">
      <dsp:nvSpPr>
        <dsp:cNvPr id="0" name=""/>
        <dsp:cNvSpPr/>
      </dsp:nvSpPr>
      <dsp:spPr>
        <a:xfrm>
          <a:off x="3370276" y="1157830"/>
          <a:ext cx="2527707" cy="16050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No trade with the West</a:t>
          </a:r>
        </a:p>
      </dsp:txBody>
      <dsp:txXfrm>
        <a:off x="3417288" y="1204842"/>
        <a:ext cx="2433683" cy="1511070"/>
      </dsp:txXfrm>
    </dsp:sp>
    <dsp:sp modelId="{287F5AA8-0019-4756-9714-787F61BF0C25}">
      <dsp:nvSpPr>
        <dsp:cNvPr id="0" name=""/>
        <dsp:cNvSpPr/>
      </dsp:nvSpPr>
      <dsp:spPr>
        <a:xfrm>
          <a:off x="6178840" y="891016"/>
          <a:ext cx="2527707" cy="1605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D7A760-A7E7-4B46-8CC6-629C51062A08}">
      <dsp:nvSpPr>
        <dsp:cNvPr id="0" name=""/>
        <dsp:cNvSpPr/>
      </dsp:nvSpPr>
      <dsp:spPr>
        <a:xfrm>
          <a:off x="6459696" y="1157830"/>
          <a:ext cx="2527707" cy="16050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Rural areas mainly were untouched</a:t>
          </a:r>
        </a:p>
      </dsp:txBody>
      <dsp:txXfrm>
        <a:off x="6506708" y="1204842"/>
        <a:ext cx="2433683" cy="15110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F36EA7-FBED-4D59-98A0-9CBC44B52863}">
      <dsp:nvSpPr>
        <dsp:cNvPr id="0" name=""/>
        <dsp:cNvSpPr/>
      </dsp:nvSpPr>
      <dsp:spPr>
        <a:xfrm>
          <a:off x="13279" y="778827"/>
          <a:ext cx="1705937" cy="511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807" tIns="134807" rIns="134807" bIns="13480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Beginning of EPI (EPI in some sectors and ISI in some sectors)</a:t>
          </a:r>
        </a:p>
      </dsp:txBody>
      <dsp:txXfrm>
        <a:off x="13279" y="778827"/>
        <a:ext cx="1705937" cy="511781"/>
      </dsp:txXfrm>
    </dsp:sp>
    <dsp:sp modelId="{14391FF7-7FFA-44C9-AEAA-353F471436ED}">
      <dsp:nvSpPr>
        <dsp:cNvPr id="0" name=""/>
        <dsp:cNvSpPr/>
      </dsp:nvSpPr>
      <dsp:spPr>
        <a:xfrm>
          <a:off x="13279" y="1286588"/>
          <a:ext cx="1705937" cy="233830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02820D-A944-45A7-90E1-FE728F02A3E0}">
      <dsp:nvSpPr>
        <dsp:cNvPr id="0" name=""/>
        <dsp:cNvSpPr/>
      </dsp:nvSpPr>
      <dsp:spPr>
        <a:xfrm>
          <a:off x="1827006" y="780903"/>
          <a:ext cx="1705937" cy="511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807" tIns="134807" rIns="134807" bIns="13480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Export growth</a:t>
          </a:r>
        </a:p>
      </dsp:txBody>
      <dsp:txXfrm>
        <a:off x="1827006" y="780903"/>
        <a:ext cx="1705937" cy="511781"/>
      </dsp:txXfrm>
    </dsp:sp>
    <dsp:sp modelId="{7AB001A5-7A00-47B7-A49F-F3605370EFFB}">
      <dsp:nvSpPr>
        <dsp:cNvPr id="0" name=""/>
        <dsp:cNvSpPr/>
      </dsp:nvSpPr>
      <dsp:spPr>
        <a:xfrm>
          <a:off x="1827006" y="1292684"/>
          <a:ext cx="1705937" cy="233013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509" tIns="168509" rIns="168509" bIns="168509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14.3 bill baht in 1970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60.4 bill baht in 1976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150 bill baht in 1981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616 bill baht in 1988</a:t>
          </a:r>
        </a:p>
      </dsp:txBody>
      <dsp:txXfrm>
        <a:off x="1827006" y="1292684"/>
        <a:ext cx="1705937" cy="2330136"/>
      </dsp:txXfrm>
    </dsp:sp>
    <dsp:sp modelId="{65779C46-43F0-4773-8FB6-1623675DC1E4}">
      <dsp:nvSpPr>
        <dsp:cNvPr id="0" name=""/>
        <dsp:cNvSpPr/>
      </dsp:nvSpPr>
      <dsp:spPr>
        <a:xfrm>
          <a:off x="3640733" y="780903"/>
          <a:ext cx="1705937" cy="511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807" tIns="134807" rIns="134807" bIns="13480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GDP growth: 7% (1960-1979)</a:t>
          </a:r>
        </a:p>
      </dsp:txBody>
      <dsp:txXfrm>
        <a:off x="3640733" y="780903"/>
        <a:ext cx="1705937" cy="511781"/>
      </dsp:txXfrm>
    </dsp:sp>
    <dsp:sp modelId="{45BBD09C-B8B9-40A3-BDC6-B95B1620FF05}">
      <dsp:nvSpPr>
        <dsp:cNvPr id="0" name=""/>
        <dsp:cNvSpPr/>
      </dsp:nvSpPr>
      <dsp:spPr>
        <a:xfrm>
          <a:off x="3640733" y="1316941"/>
          <a:ext cx="1705937" cy="233013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BB5B02-67AB-493D-BC56-EE5D0475627D}">
      <dsp:nvSpPr>
        <dsp:cNvPr id="0" name=""/>
        <dsp:cNvSpPr/>
      </dsp:nvSpPr>
      <dsp:spPr>
        <a:xfrm>
          <a:off x="5454459" y="780903"/>
          <a:ext cx="1705937" cy="511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807" tIns="134807" rIns="134807" bIns="13480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Industry</a:t>
          </a:r>
        </a:p>
      </dsp:txBody>
      <dsp:txXfrm>
        <a:off x="5454459" y="780903"/>
        <a:ext cx="1705937" cy="511781"/>
      </dsp:txXfrm>
    </dsp:sp>
    <dsp:sp modelId="{760E0B36-4D1A-4931-BB28-15164020D055}">
      <dsp:nvSpPr>
        <dsp:cNvPr id="0" name=""/>
        <dsp:cNvSpPr/>
      </dsp:nvSpPr>
      <dsp:spPr>
        <a:xfrm>
          <a:off x="5454459" y="1292684"/>
          <a:ext cx="1705937" cy="233013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509" tIns="168509" rIns="168509" bIns="168509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Growth rates: 10.2% (1961-66), 9.2% (1967-71), 8.6% (1972-76), and 8.4% (1977-81).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Shares to GDP: 13% (1960) 25% (1970) and 30%(1980)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1986 export manufacture goods more than agricultural goods.</a:t>
          </a:r>
        </a:p>
      </dsp:txBody>
      <dsp:txXfrm>
        <a:off x="5454459" y="1292684"/>
        <a:ext cx="1705937" cy="2330136"/>
      </dsp:txXfrm>
    </dsp:sp>
    <dsp:sp modelId="{CA1DBFD3-3754-4DAE-8173-8EA83363B1FD}">
      <dsp:nvSpPr>
        <dsp:cNvPr id="0" name=""/>
        <dsp:cNvSpPr/>
      </dsp:nvSpPr>
      <dsp:spPr>
        <a:xfrm>
          <a:off x="7268186" y="780903"/>
          <a:ext cx="1705937" cy="511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807" tIns="134807" rIns="134807" bIns="13480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Agriculture</a:t>
          </a:r>
        </a:p>
      </dsp:txBody>
      <dsp:txXfrm>
        <a:off x="7268186" y="780903"/>
        <a:ext cx="1705937" cy="511781"/>
      </dsp:txXfrm>
    </dsp:sp>
    <dsp:sp modelId="{35D495F6-C5C6-4B09-BEEC-2CB82B1FDEFD}">
      <dsp:nvSpPr>
        <dsp:cNvPr id="0" name=""/>
        <dsp:cNvSpPr/>
      </dsp:nvSpPr>
      <dsp:spPr>
        <a:xfrm>
          <a:off x="7268186" y="1292684"/>
          <a:ext cx="1705937" cy="233013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509" tIns="168509" rIns="168509" bIns="168509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Growth rate: 4% (1960-81)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Share to GDP: 40% (1960) 26% (1970) and 21% (1980)</a:t>
          </a:r>
        </a:p>
      </dsp:txBody>
      <dsp:txXfrm>
        <a:off x="7268186" y="1292684"/>
        <a:ext cx="1705937" cy="23301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358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79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46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88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98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03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13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696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3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49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6764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73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1452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845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059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745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6B8EF-1210-4A91-858A-E33C55D4E23C}" type="datetimeFigureOut">
              <a:rPr lang="en-US" smtClean="0"/>
              <a:t>8/30/2017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34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/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11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4" name="Freeform 6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7215" y="1318590"/>
            <a:ext cx="5102159" cy="422082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Cheap Labor and the Industrialization of Bangkok after 1945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12032" y="804334"/>
            <a:ext cx="3675634" cy="5249332"/>
          </a:xfrm>
        </p:spPr>
        <p:txBody>
          <a:bodyPr anchor="ctr"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EE460</a:t>
            </a:r>
          </a:p>
        </p:txBody>
      </p:sp>
    </p:spTree>
    <p:extLst>
      <p:ext uri="{BB962C8B-B14F-4D97-AF65-F5344CB8AC3E}">
        <p14:creationId xmlns:p14="http://schemas.microsoft.com/office/powerpoint/2010/main" val="3011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en-US"/>
              <a:t>Japanese Occupation</a:t>
            </a:r>
            <a:endParaRPr lang="en-US" dirty="0"/>
          </a:p>
        </p:txBody>
      </p:sp>
      <p:graphicFrame>
        <p:nvGraphicFramePr>
          <p:cNvPr id="19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9007971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2005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After WW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Nationalism and State owned enterprises.</a:t>
            </a:r>
          </a:p>
          <a:p>
            <a:pPr lvl="1"/>
            <a:r>
              <a:rPr lang="en-US" dirty="0"/>
              <a:t>Government became largest employer.</a:t>
            </a:r>
          </a:p>
          <a:p>
            <a:pPr lvl="1"/>
            <a:r>
              <a:rPr lang="en-US" dirty="0"/>
              <a:t>Port of Bangkok, Thai State Railway, Government Distillery, Thailand Tobacco Monopoly</a:t>
            </a:r>
          </a:p>
          <a:p>
            <a:r>
              <a:rPr lang="en-US" dirty="0"/>
              <a:t>Strong industrial expansion especially in consumer products (1946-48)</a:t>
            </a:r>
          </a:p>
          <a:p>
            <a:pPr lvl="1"/>
            <a:r>
              <a:rPr lang="en-US" dirty="0"/>
              <a:t>Sugar 308%</a:t>
            </a:r>
          </a:p>
          <a:p>
            <a:pPr lvl="1"/>
            <a:r>
              <a:rPr lang="en-US" dirty="0"/>
              <a:t>Cigarettes 326%</a:t>
            </a:r>
          </a:p>
          <a:p>
            <a:pPr lvl="1"/>
            <a:r>
              <a:rPr lang="en-US" dirty="0"/>
              <a:t>Matches 160%</a:t>
            </a:r>
          </a:p>
          <a:p>
            <a:pPr lvl="1"/>
            <a:r>
              <a:rPr lang="en-US" dirty="0"/>
              <a:t>Paper 131%</a:t>
            </a:r>
          </a:p>
          <a:p>
            <a:pPr lvl="1"/>
            <a:r>
              <a:rPr lang="en-US" dirty="0"/>
              <a:t>Soap 63%</a:t>
            </a:r>
          </a:p>
          <a:p>
            <a:r>
              <a:rPr lang="en-US" dirty="0"/>
              <a:t>Concentrated in Bangkok area</a:t>
            </a:r>
          </a:p>
          <a:p>
            <a:r>
              <a:rPr lang="en-US" dirty="0"/>
              <a:t>Small establishments (8.5 employees per establishment)</a:t>
            </a:r>
          </a:p>
          <a:p>
            <a:r>
              <a:rPr lang="en-US" dirty="0"/>
              <a:t>Most of private establishments owned by Chinese</a:t>
            </a:r>
          </a:p>
          <a:p>
            <a:r>
              <a:rPr lang="en-US" dirty="0"/>
              <a:t>Share to GDP was small still (11.7% in 1960)</a:t>
            </a:r>
          </a:p>
        </p:txBody>
      </p:sp>
    </p:spTree>
    <p:extLst>
      <p:ext uri="{BB962C8B-B14F-4D97-AF65-F5344CB8AC3E}">
        <p14:creationId xmlns:p14="http://schemas.microsoft.com/office/powerpoint/2010/main" val="1122835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/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1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cxnSp>
        <p:nvCxnSpPr>
          <p:cNvPr id="24" name="Straight Connector 23">
            <a:extLst/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1957 Coup by Field Marshall Sarit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Followed the World Bank recommendations</a:t>
            </a:r>
          </a:p>
          <a:p>
            <a:pPr lvl="1"/>
            <a:r>
              <a:rPr lang="en-US">
                <a:solidFill>
                  <a:schemeClr val="tx2">
                    <a:lumMod val="75000"/>
                  </a:schemeClr>
                </a:solidFill>
              </a:rPr>
              <a:t>Promote private and foreign investment in industry sector</a:t>
            </a:r>
          </a:p>
          <a:p>
            <a:pPr lvl="2"/>
            <a:r>
              <a:rPr lang="en-US">
                <a:solidFill>
                  <a:schemeClr val="tx2">
                    <a:lumMod val="75000"/>
                  </a:schemeClr>
                </a:solidFill>
              </a:rPr>
              <a:t>BOI and Investment Promotion Act (1959)</a:t>
            </a:r>
          </a:p>
          <a:p>
            <a:pPr lvl="1"/>
            <a:r>
              <a:rPr lang="en-US">
                <a:solidFill>
                  <a:schemeClr val="tx2">
                    <a:lumMod val="75000"/>
                  </a:schemeClr>
                </a:solidFill>
              </a:rPr>
              <a:t>Limit the production role of government</a:t>
            </a:r>
          </a:p>
          <a:p>
            <a:pPr lvl="1"/>
            <a:r>
              <a:rPr lang="en-US">
                <a:solidFill>
                  <a:schemeClr val="tx2">
                    <a:lumMod val="75000"/>
                  </a:schemeClr>
                </a:solidFill>
              </a:rPr>
              <a:t>Invested in infrastructure</a:t>
            </a:r>
          </a:p>
          <a:p>
            <a:pPr lvl="1"/>
            <a:r>
              <a:rPr lang="en-US">
                <a:solidFill>
                  <a:schemeClr val="tx2">
                    <a:lumMod val="75000"/>
                  </a:schemeClr>
                </a:solidFill>
              </a:rPr>
              <a:t>Macroeconomic Planning</a:t>
            </a:r>
          </a:p>
          <a:p>
            <a:pPr lvl="2"/>
            <a:r>
              <a:rPr lang="en-US">
                <a:solidFill>
                  <a:schemeClr val="tx2">
                    <a:lumMod val="75000"/>
                  </a:schemeClr>
                </a:solidFill>
              </a:rPr>
              <a:t>Five-year Economic Development Master Plan (1961-66)</a:t>
            </a:r>
          </a:p>
          <a:p>
            <a:pPr lvl="1"/>
            <a:r>
              <a:rPr lang="en-US">
                <a:solidFill>
                  <a:schemeClr val="tx2">
                    <a:lumMod val="75000"/>
                  </a:schemeClr>
                </a:solidFill>
              </a:rPr>
              <a:t>ISIS</a:t>
            </a:r>
          </a:p>
        </p:txBody>
      </p:sp>
    </p:spTree>
    <p:extLst>
      <p:ext uri="{BB962C8B-B14F-4D97-AF65-F5344CB8AC3E}">
        <p14:creationId xmlns:p14="http://schemas.microsoft.com/office/powerpoint/2010/main" val="1591841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65429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1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1149203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89" y="1059872"/>
            <a:ext cx="3012216" cy="4851349"/>
          </a:xfrm>
        </p:spPr>
        <p:txBody>
          <a:bodyPr>
            <a:normAutofit/>
          </a:bodyPr>
          <a:lstStyle/>
          <a:p>
            <a:r>
              <a:rPr lang="en-US" dirty="0"/>
              <a:t>As a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68" y="1059872"/>
            <a:ext cx="6224244" cy="4851350"/>
          </a:xfrm>
        </p:spPr>
        <p:txBody>
          <a:bodyPr>
            <a:normAutofit/>
          </a:bodyPr>
          <a:lstStyle/>
          <a:p>
            <a:r>
              <a:rPr lang="en-US" dirty="0"/>
              <a:t>Investment mainly(50%) in consumer products, such as food, beverages, tobacco clothes products, furniture.</a:t>
            </a:r>
          </a:p>
          <a:p>
            <a:r>
              <a:rPr lang="en-US" dirty="0"/>
              <a:t>Only 16.3% invested in Capital goods, such as metal products, machinery, transport equipment.</a:t>
            </a:r>
          </a:p>
          <a:p>
            <a:r>
              <a:rPr lang="en-US" dirty="0"/>
              <a:t>90% of promoted projects were located in Bangkok area.</a:t>
            </a:r>
          </a:p>
          <a:p>
            <a:r>
              <a:rPr lang="en-US" dirty="0"/>
              <a:t>FDI became the main factor for industrialization</a:t>
            </a:r>
          </a:p>
          <a:p>
            <a:r>
              <a:rPr lang="en-US" dirty="0"/>
              <a:t>urbanization</a:t>
            </a:r>
          </a:p>
        </p:txBody>
      </p:sp>
    </p:spTree>
    <p:extLst>
      <p:ext uri="{BB962C8B-B14F-4D97-AF65-F5344CB8AC3E}">
        <p14:creationId xmlns:p14="http://schemas.microsoft.com/office/powerpoint/2010/main" val="3896135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1960s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ISIS and investment promotion invited Japanese to invest in Thailand to serve domestic market, such as textiles</a:t>
            </a:r>
          </a:p>
          <a:p>
            <a:r>
              <a:rPr lang="en-US" dirty="0"/>
              <a:t>Net FDI increased from 153.7 mill. Baht in 1963 to 669.7 mill baht in 1969</a:t>
            </a:r>
          </a:p>
        </p:txBody>
      </p:sp>
    </p:spTree>
    <p:extLst>
      <p:ext uri="{BB962C8B-B14F-4D97-AF65-F5344CB8AC3E}">
        <p14:creationId xmlns:p14="http://schemas.microsoft.com/office/powerpoint/2010/main" val="2790801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Freeform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en-US"/>
              <a:t>1970s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029292"/>
              </p:ext>
            </p:extLst>
          </p:nvPr>
        </p:nvGraphicFramePr>
        <p:xfrm>
          <a:off x="1794897" y="1473201"/>
          <a:ext cx="8987404" cy="4403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336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/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1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cxnSp>
        <p:nvCxnSpPr>
          <p:cNvPr id="24" name="Straight Connector 23">
            <a:extLst/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Disparities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In 1985, Bangkok share of industry output reached 80% of total and establishments was 50% of the total.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Bangkok population were from 0.8 mill. In 1940s to 3 mill. In 1970s and 5 mill. In 1980s.</a:t>
            </a:r>
          </a:p>
        </p:txBody>
      </p:sp>
    </p:spTree>
    <p:extLst>
      <p:ext uri="{BB962C8B-B14F-4D97-AF65-F5344CB8AC3E}">
        <p14:creationId xmlns:p14="http://schemas.microsoft.com/office/powerpoint/2010/main" val="495239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Uneven development</a:t>
            </a:r>
            <a:br>
              <a:rPr lang="en-US" dirty="0"/>
            </a:br>
            <a:r>
              <a:rPr lang="en-US" sz="1800" dirty="0"/>
              <a:t>Per Capita Income by regions ( baht per year) ; NESDB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0684814"/>
              </p:ext>
            </p:extLst>
          </p:nvPr>
        </p:nvGraphicFramePr>
        <p:xfrm>
          <a:off x="2589213" y="2133600"/>
          <a:ext cx="89154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8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1960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1970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1980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Bangkok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5,715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12,838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45,300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Central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2,537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5,005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20,647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North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2,594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2,739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10,511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Northeast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2,594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3,958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14,052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B/North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2.2031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4.687</a:t>
                      </a:r>
                    </a:p>
                  </a:txBody>
                  <a:tcPr marL="77525" marR="77525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4.309</a:t>
                      </a:r>
                    </a:p>
                  </a:txBody>
                  <a:tcPr marL="77525" marR="775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780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/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1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cxnSp>
        <p:nvCxnSpPr>
          <p:cNvPr id="24" name="Straight Connector 23">
            <a:extLst/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Rural Migration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Added more labor supply in industrial sector and could keep wages down.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Average unskilled labor wage increased slightly between 1950-1969, from 16 baht in 1950 to 23 baht in 1969. The wages have been increasing significantly after 1973. ( 30 baht in 1976 and 50 baht in 1980)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Wages were low but still higher than rate of return from small-scale farming. Low productivity in rice production.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Problems from Urbanization</a:t>
            </a:r>
          </a:p>
        </p:txBody>
      </p:sp>
    </p:spTree>
    <p:extLst>
      <p:ext uri="{BB962C8B-B14F-4D97-AF65-F5344CB8AC3E}">
        <p14:creationId xmlns:p14="http://schemas.microsoft.com/office/powerpoint/2010/main" val="3514445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/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1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cxnSp>
        <p:nvCxnSpPr>
          <p:cNvPr id="24" name="Straight Connector 23">
            <a:extLst/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Rice Premium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Keep domestic price of rice down.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Earnings from rice production low.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Wider the income gap between rural and urban areas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Rural migrations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No incentive to  modernize the farm land.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Urban poor.</a:t>
            </a:r>
          </a:p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Promote cheap labor industrialization.</a:t>
            </a:r>
          </a:p>
        </p:txBody>
      </p:sp>
    </p:spTree>
    <p:extLst>
      <p:ext uri="{BB962C8B-B14F-4D97-AF65-F5344CB8AC3E}">
        <p14:creationId xmlns:p14="http://schemas.microsoft.com/office/powerpoint/2010/main" val="3398134531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ช่อ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171</TotalTime>
  <Words>573</Words>
  <Application>Microsoft Office PowerPoint</Application>
  <PresentationFormat>แบบจอกว้าง</PresentationFormat>
  <Paragraphs>93</Paragraphs>
  <Slides>11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DilleniaUPC</vt:lpstr>
      <vt:lpstr>Wingdings 3</vt:lpstr>
      <vt:lpstr>ช่อ</vt:lpstr>
      <vt:lpstr>Cheap Labor and the Industrialization of Bangkok after 1945</vt:lpstr>
      <vt:lpstr>Japanese Occupation</vt:lpstr>
      <vt:lpstr>After WW II</vt:lpstr>
      <vt:lpstr>1957 Coup by Field Marshall Sarit</vt:lpstr>
      <vt:lpstr>As a results</vt:lpstr>
      <vt:lpstr>1960s</vt:lpstr>
      <vt:lpstr>1970s</vt:lpstr>
      <vt:lpstr>Disparities</vt:lpstr>
      <vt:lpstr>Uneven development Per Capita Income by regions ( baht per year) ; NESDB</vt:lpstr>
      <vt:lpstr>Rural Migration</vt:lpstr>
      <vt:lpstr>Rice Premium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Cheap Labor and the Industrialization of Bangkok after 1945</dc:title>
  <dc:creator>chanin Mephokee</dc:creator>
  <cp:lastModifiedBy>chanin Mephokee</cp:lastModifiedBy>
  <cp:revision>20</cp:revision>
  <dcterms:created xsi:type="dcterms:W3CDTF">2016-09-02T05:50:13Z</dcterms:created>
  <dcterms:modified xsi:type="dcterms:W3CDTF">2017-08-30T07:23:19Z</dcterms:modified>
</cp:coreProperties>
</file>