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4"/>
  </p:notesMasterIdLst>
  <p:handoutMasterIdLst>
    <p:handoutMasterId r:id="rId45"/>
  </p:handoutMasterIdLst>
  <p:sldIdLst>
    <p:sldId id="256" r:id="rId2"/>
    <p:sldId id="257" r:id="rId3"/>
    <p:sldId id="295" r:id="rId4"/>
    <p:sldId id="258" r:id="rId5"/>
    <p:sldId id="267" r:id="rId6"/>
    <p:sldId id="259" r:id="rId7"/>
    <p:sldId id="263" r:id="rId8"/>
    <p:sldId id="262" r:id="rId9"/>
    <p:sldId id="299" r:id="rId10"/>
    <p:sldId id="264" r:id="rId11"/>
    <p:sldId id="292" r:id="rId12"/>
    <p:sldId id="260" r:id="rId13"/>
    <p:sldId id="265" r:id="rId14"/>
    <p:sldId id="288" r:id="rId15"/>
    <p:sldId id="268" r:id="rId16"/>
    <p:sldId id="296" r:id="rId17"/>
    <p:sldId id="270" r:id="rId18"/>
    <p:sldId id="271" r:id="rId19"/>
    <p:sldId id="272" r:id="rId20"/>
    <p:sldId id="274" r:id="rId21"/>
    <p:sldId id="300" r:id="rId22"/>
    <p:sldId id="273" r:id="rId23"/>
    <p:sldId id="275" r:id="rId24"/>
    <p:sldId id="293" r:id="rId25"/>
    <p:sldId id="276" r:id="rId26"/>
    <p:sldId id="277" r:id="rId27"/>
    <p:sldId id="289" r:id="rId28"/>
    <p:sldId id="278" r:id="rId29"/>
    <p:sldId id="297" r:id="rId30"/>
    <p:sldId id="280" r:id="rId31"/>
    <p:sldId id="281" r:id="rId32"/>
    <p:sldId id="282" r:id="rId33"/>
    <p:sldId id="284" r:id="rId34"/>
    <p:sldId id="283" r:id="rId35"/>
    <p:sldId id="301" r:id="rId36"/>
    <p:sldId id="285" r:id="rId37"/>
    <p:sldId id="294" r:id="rId38"/>
    <p:sldId id="286" r:id="rId39"/>
    <p:sldId id="287" r:id="rId40"/>
    <p:sldId id="290" r:id="rId41"/>
    <p:sldId id="291" r:id="rId42"/>
    <p:sldId id="298" r:id="rId4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8280" autoAdjust="0"/>
  </p:normalViewPr>
  <p:slideViewPr>
    <p:cSldViewPr snapToGrid="0" snapToObjects="1">
      <p:cViewPr varScale="1">
        <p:scale>
          <a:sx n="87" d="100"/>
          <a:sy n="87" d="100"/>
        </p:scale>
        <p:origin x="-172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printerSettings" Target="printerSettings/printerSettings1.bin"/><Relationship Id="rId47" Type="http://schemas.openxmlformats.org/officeDocument/2006/relationships/presProps" Target="presProps.xml"/><Relationship Id="rId48" Type="http://schemas.openxmlformats.org/officeDocument/2006/relationships/viewProps" Target="viewProps.xml"/><Relationship Id="rId49" Type="http://schemas.openxmlformats.org/officeDocument/2006/relationships/theme" Target="theme/theme1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5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notesMaster" Target="notesMasters/notesMaster1.xml"/><Relationship Id="rId45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2CCC79B-6C10-5F4B-847F-67E8251C2430}" type="doc">
      <dgm:prSet loTypeId="urn:microsoft.com/office/officeart/2005/8/layout/radial4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AF2E474-C555-6443-8E49-8128D42EB39F}">
      <dgm:prSet phldrT="[Text]"/>
      <dgm:spPr/>
      <dgm:t>
        <a:bodyPr/>
        <a:lstStyle/>
        <a:p>
          <a:r>
            <a:rPr lang="en-US" dirty="0" smtClean="0"/>
            <a:t>Your Business Idea#1</a:t>
          </a:r>
          <a:endParaRPr lang="en-US" dirty="0"/>
        </a:p>
      </dgm:t>
    </dgm:pt>
    <dgm:pt modelId="{0C0EE712-4C31-6842-ACF3-E10E7F26170B}" type="parTrans" cxnId="{D838B1A7-552E-A54E-AF21-BCA146D52A8B}">
      <dgm:prSet/>
      <dgm:spPr/>
      <dgm:t>
        <a:bodyPr/>
        <a:lstStyle/>
        <a:p>
          <a:endParaRPr lang="en-US"/>
        </a:p>
      </dgm:t>
    </dgm:pt>
    <dgm:pt modelId="{F2F7D34C-1663-C344-A89C-FB117EC69459}" type="sibTrans" cxnId="{D838B1A7-552E-A54E-AF21-BCA146D52A8B}">
      <dgm:prSet/>
      <dgm:spPr/>
      <dgm:t>
        <a:bodyPr/>
        <a:lstStyle/>
        <a:p>
          <a:endParaRPr lang="en-US"/>
        </a:p>
      </dgm:t>
    </dgm:pt>
    <dgm:pt modelId="{B308E785-BDC5-E74A-BEA1-CB898596199B}">
      <dgm:prSet phldrT="[Text]"/>
      <dgm:spPr/>
      <dgm:t>
        <a:bodyPr/>
        <a:lstStyle/>
        <a:p>
          <a:r>
            <a:rPr lang="en-US" dirty="0" smtClean="0"/>
            <a:t>Customer Problem</a:t>
          </a:r>
          <a:endParaRPr lang="en-US" dirty="0"/>
        </a:p>
      </dgm:t>
    </dgm:pt>
    <dgm:pt modelId="{3627B0C4-12FE-4640-B626-F590F0538C4E}" type="parTrans" cxnId="{095014D8-B956-384E-8A99-E59E8B3001B5}">
      <dgm:prSet/>
      <dgm:spPr/>
      <dgm:t>
        <a:bodyPr/>
        <a:lstStyle/>
        <a:p>
          <a:endParaRPr lang="en-US"/>
        </a:p>
      </dgm:t>
    </dgm:pt>
    <dgm:pt modelId="{7B7B29E8-327E-D241-9811-5298242D674A}" type="sibTrans" cxnId="{095014D8-B956-384E-8A99-E59E8B3001B5}">
      <dgm:prSet/>
      <dgm:spPr/>
      <dgm:t>
        <a:bodyPr/>
        <a:lstStyle/>
        <a:p>
          <a:endParaRPr lang="en-US"/>
        </a:p>
      </dgm:t>
    </dgm:pt>
    <dgm:pt modelId="{D97AD720-C55A-504D-BF1E-4ABC2FD1F36F}">
      <dgm:prSet phldrT="[Text]"/>
      <dgm:spPr/>
      <dgm:t>
        <a:bodyPr/>
        <a:lstStyle/>
        <a:p>
          <a:r>
            <a:rPr lang="en-US" dirty="0" smtClean="0"/>
            <a:t>Opportunity</a:t>
          </a:r>
          <a:endParaRPr lang="en-US" dirty="0"/>
        </a:p>
      </dgm:t>
    </dgm:pt>
    <dgm:pt modelId="{F3A254D7-C294-CC46-8928-D1BD0D3AF1D1}" type="parTrans" cxnId="{6C98E0B7-C0FB-E942-A4A3-E73E185FB354}">
      <dgm:prSet/>
      <dgm:spPr/>
      <dgm:t>
        <a:bodyPr/>
        <a:lstStyle/>
        <a:p>
          <a:endParaRPr lang="en-US"/>
        </a:p>
      </dgm:t>
    </dgm:pt>
    <dgm:pt modelId="{1B48DEDA-7312-0740-B7CB-8F3ABE47DDF5}" type="sibTrans" cxnId="{6C98E0B7-C0FB-E942-A4A3-E73E185FB354}">
      <dgm:prSet/>
      <dgm:spPr/>
      <dgm:t>
        <a:bodyPr/>
        <a:lstStyle/>
        <a:p>
          <a:endParaRPr lang="en-US"/>
        </a:p>
      </dgm:t>
    </dgm:pt>
    <dgm:pt modelId="{E8A22EAB-F812-EF40-B4B8-B73E0118AE6C}">
      <dgm:prSet phldrT="[Text]"/>
      <dgm:spPr/>
      <dgm:t>
        <a:bodyPr/>
        <a:lstStyle/>
        <a:p>
          <a:r>
            <a:rPr lang="en-US" dirty="0" smtClean="0"/>
            <a:t>Megatrends</a:t>
          </a:r>
          <a:endParaRPr lang="en-US" dirty="0"/>
        </a:p>
      </dgm:t>
    </dgm:pt>
    <dgm:pt modelId="{C84DAA20-182D-954E-B64D-21133CF11044}" type="parTrans" cxnId="{46CAE0C6-CC96-7146-B959-28837099524A}">
      <dgm:prSet/>
      <dgm:spPr/>
      <dgm:t>
        <a:bodyPr/>
        <a:lstStyle/>
        <a:p>
          <a:endParaRPr lang="en-US"/>
        </a:p>
      </dgm:t>
    </dgm:pt>
    <dgm:pt modelId="{C47276F9-E950-FB46-8CFF-354923037133}" type="sibTrans" cxnId="{46CAE0C6-CC96-7146-B959-28837099524A}">
      <dgm:prSet/>
      <dgm:spPr/>
      <dgm:t>
        <a:bodyPr/>
        <a:lstStyle/>
        <a:p>
          <a:endParaRPr lang="en-US"/>
        </a:p>
      </dgm:t>
    </dgm:pt>
    <dgm:pt modelId="{F2C796F9-07D5-6143-92DC-1D20DF4D498A}">
      <dgm:prSet phldrT="[Text]"/>
      <dgm:spPr/>
      <dgm:t>
        <a:bodyPr/>
        <a:lstStyle/>
        <a:p>
          <a:r>
            <a:rPr lang="en-US" dirty="0" smtClean="0"/>
            <a:t>Blue Ocean Paths</a:t>
          </a:r>
          <a:endParaRPr lang="en-US" dirty="0"/>
        </a:p>
      </dgm:t>
    </dgm:pt>
    <dgm:pt modelId="{D41CFA99-05B3-9B4E-B740-7EA7C59A7A84}" type="parTrans" cxnId="{4050724C-6879-7E43-BBE0-2D1CA9B675E1}">
      <dgm:prSet/>
      <dgm:spPr/>
      <dgm:t>
        <a:bodyPr/>
        <a:lstStyle/>
        <a:p>
          <a:endParaRPr lang="en-US"/>
        </a:p>
      </dgm:t>
    </dgm:pt>
    <dgm:pt modelId="{6B4A4EEE-106A-C848-B083-C03A509B1CC1}" type="sibTrans" cxnId="{4050724C-6879-7E43-BBE0-2D1CA9B675E1}">
      <dgm:prSet/>
      <dgm:spPr/>
      <dgm:t>
        <a:bodyPr/>
        <a:lstStyle/>
        <a:p>
          <a:endParaRPr lang="en-US"/>
        </a:p>
      </dgm:t>
    </dgm:pt>
    <dgm:pt modelId="{7EA1DFF4-80D2-8E4D-80F7-908EC2C8BCEB}" type="pres">
      <dgm:prSet presAssocID="{12CCC79B-6C10-5F4B-847F-67E8251C2430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B148C4B3-0E15-FC4C-906D-B201028DFDB5}" type="pres">
      <dgm:prSet presAssocID="{0AF2E474-C555-6443-8E49-8128D42EB39F}" presName="centerShape" presStyleLbl="node0" presStyleIdx="0" presStyleCnt="1"/>
      <dgm:spPr/>
    </dgm:pt>
    <dgm:pt modelId="{DE2EC857-B20A-F84B-8C8E-FCD55A64E8B5}" type="pres">
      <dgm:prSet presAssocID="{3627B0C4-12FE-4640-B626-F590F0538C4E}" presName="parTrans" presStyleLbl="bgSibTrans2D1" presStyleIdx="0" presStyleCnt="4"/>
      <dgm:spPr/>
    </dgm:pt>
    <dgm:pt modelId="{983EFE8B-7D78-4643-9E11-8ACFE8824287}" type="pres">
      <dgm:prSet presAssocID="{B308E785-BDC5-E74A-BEA1-CB898596199B}" presName="node" presStyleLbl="node1" presStyleIdx="0" presStyleCnt="4">
        <dgm:presLayoutVars>
          <dgm:bulletEnabled val="1"/>
        </dgm:presLayoutVars>
      </dgm:prSet>
      <dgm:spPr/>
    </dgm:pt>
    <dgm:pt modelId="{D2BAE890-42DF-C349-9126-459BADE81A25}" type="pres">
      <dgm:prSet presAssocID="{F3A254D7-C294-CC46-8928-D1BD0D3AF1D1}" presName="parTrans" presStyleLbl="bgSibTrans2D1" presStyleIdx="1" presStyleCnt="4"/>
      <dgm:spPr/>
    </dgm:pt>
    <dgm:pt modelId="{9E8E722C-D00E-1943-B6BC-06F8C687971A}" type="pres">
      <dgm:prSet presAssocID="{D97AD720-C55A-504D-BF1E-4ABC2FD1F36F}" presName="node" presStyleLbl="node1" presStyleIdx="1" presStyleCnt="4">
        <dgm:presLayoutVars>
          <dgm:bulletEnabled val="1"/>
        </dgm:presLayoutVars>
      </dgm:prSet>
      <dgm:spPr/>
    </dgm:pt>
    <dgm:pt modelId="{41293736-CB1F-9242-ABF3-F8A0DE4B63FA}" type="pres">
      <dgm:prSet presAssocID="{C84DAA20-182D-954E-B64D-21133CF11044}" presName="parTrans" presStyleLbl="bgSibTrans2D1" presStyleIdx="2" presStyleCnt="4"/>
      <dgm:spPr/>
    </dgm:pt>
    <dgm:pt modelId="{494225A9-6B8A-9343-BC7B-EDE049A05307}" type="pres">
      <dgm:prSet presAssocID="{E8A22EAB-F812-EF40-B4B8-B73E0118AE6C}" presName="node" presStyleLbl="node1" presStyleIdx="2" presStyleCnt="4">
        <dgm:presLayoutVars>
          <dgm:bulletEnabled val="1"/>
        </dgm:presLayoutVars>
      </dgm:prSet>
      <dgm:spPr/>
    </dgm:pt>
    <dgm:pt modelId="{A8DAF244-3DA8-0F41-B004-657EE5B0AEB6}" type="pres">
      <dgm:prSet presAssocID="{D41CFA99-05B3-9B4E-B740-7EA7C59A7A84}" presName="parTrans" presStyleLbl="bgSibTrans2D1" presStyleIdx="3" presStyleCnt="4"/>
      <dgm:spPr/>
    </dgm:pt>
    <dgm:pt modelId="{2622B328-5973-994F-95B7-1833BE10BCE5}" type="pres">
      <dgm:prSet presAssocID="{F2C796F9-07D5-6143-92DC-1D20DF4D498A}" presName="node" presStyleLbl="node1" presStyleIdx="3" presStyleCnt="4">
        <dgm:presLayoutVars>
          <dgm:bulletEnabled val="1"/>
        </dgm:presLayoutVars>
      </dgm:prSet>
      <dgm:spPr/>
    </dgm:pt>
  </dgm:ptLst>
  <dgm:cxnLst>
    <dgm:cxn modelId="{4050724C-6879-7E43-BBE0-2D1CA9B675E1}" srcId="{0AF2E474-C555-6443-8E49-8128D42EB39F}" destId="{F2C796F9-07D5-6143-92DC-1D20DF4D498A}" srcOrd="3" destOrd="0" parTransId="{D41CFA99-05B3-9B4E-B740-7EA7C59A7A84}" sibTransId="{6B4A4EEE-106A-C848-B083-C03A509B1CC1}"/>
    <dgm:cxn modelId="{88AC5F26-3B45-A54A-ADBB-EF5331398846}" type="presOf" srcId="{3627B0C4-12FE-4640-B626-F590F0538C4E}" destId="{DE2EC857-B20A-F84B-8C8E-FCD55A64E8B5}" srcOrd="0" destOrd="0" presId="urn:microsoft.com/office/officeart/2005/8/layout/radial4"/>
    <dgm:cxn modelId="{78D650B9-3315-AC40-BB09-B3BAAF42B1B4}" type="presOf" srcId="{D41CFA99-05B3-9B4E-B740-7EA7C59A7A84}" destId="{A8DAF244-3DA8-0F41-B004-657EE5B0AEB6}" srcOrd="0" destOrd="0" presId="urn:microsoft.com/office/officeart/2005/8/layout/radial4"/>
    <dgm:cxn modelId="{2399074D-BFC8-DF49-9F16-D1CB07B19754}" type="presOf" srcId="{0AF2E474-C555-6443-8E49-8128D42EB39F}" destId="{B148C4B3-0E15-FC4C-906D-B201028DFDB5}" srcOrd="0" destOrd="0" presId="urn:microsoft.com/office/officeart/2005/8/layout/radial4"/>
    <dgm:cxn modelId="{3477CFEC-8CF3-8846-B48C-6ABFEF5DB6D3}" type="presOf" srcId="{12CCC79B-6C10-5F4B-847F-67E8251C2430}" destId="{7EA1DFF4-80D2-8E4D-80F7-908EC2C8BCEB}" srcOrd="0" destOrd="0" presId="urn:microsoft.com/office/officeart/2005/8/layout/radial4"/>
    <dgm:cxn modelId="{03FB93EC-EAE2-DB49-9FE0-32575ABEEBD8}" type="presOf" srcId="{E8A22EAB-F812-EF40-B4B8-B73E0118AE6C}" destId="{494225A9-6B8A-9343-BC7B-EDE049A05307}" srcOrd="0" destOrd="0" presId="urn:microsoft.com/office/officeart/2005/8/layout/radial4"/>
    <dgm:cxn modelId="{783739BC-5D21-0347-B163-8D07015D5500}" type="presOf" srcId="{C84DAA20-182D-954E-B64D-21133CF11044}" destId="{41293736-CB1F-9242-ABF3-F8A0DE4B63FA}" srcOrd="0" destOrd="0" presId="urn:microsoft.com/office/officeart/2005/8/layout/radial4"/>
    <dgm:cxn modelId="{5246B5CE-C070-224A-9698-F026CE57D5DA}" type="presOf" srcId="{F2C796F9-07D5-6143-92DC-1D20DF4D498A}" destId="{2622B328-5973-994F-95B7-1833BE10BCE5}" srcOrd="0" destOrd="0" presId="urn:microsoft.com/office/officeart/2005/8/layout/radial4"/>
    <dgm:cxn modelId="{D838B1A7-552E-A54E-AF21-BCA146D52A8B}" srcId="{12CCC79B-6C10-5F4B-847F-67E8251C2430}" destId="{0AF2E474-C555-6443-8E49-8128D42EB39F}" srcOrd="0" destOrd="0" parTransId="{0C0EE712-4C31-6842-ACF3-E10E7F26170B}" sibTransId="{F2F7D34C-1663-C344-A89C-FB117EC69459}"/>
    <dgm:cxn modelId="{588AEC0C-C2A8-7C43-AAE4-51319A82C8AD}" type="presOf" srcId="{F3A254D7-C294-CC46-8928-D1BD0D3AF1D1}" destId="{D2BAE890-42DF-C349-9126-459BADE81A25}" srcOrd="0" destOrd="0" presId="urn:microsoft.com/office/officeart/2005/8/layout/radial4"/>
    <dgm:cxn modelId="{71698284-41E7-A54A-B27F-92B85D9D1E7A}" type="presOf" srcId="{D97AD720-C55A-504D-BF1E-4ABC2FD1F36F}" destId="{9E8E722C-D00E-1943-B6BC-06F8C687971A}" srcOrd="0" destOrd="0" presId="urn:microsoft.com/office/officeart/2005/8/layout/radial4"/>
    <dgm:cxn modelId="{095014D8-B956-384E-8A99-E59E8B3001B5}" srcId="{0AF2E474-C555-6443-8E49-8128D42EB39F}" destId="{B308E785-BDC5-E74A-BEA1-CB898596199B}" srcOrd="0" destOrd="0" parTransId="{3627B0C4-12FE-4640-B626-F590F0538C4E}" sibTransId="{7B7B29E8-327E-D241-9811-5298242D674A}"/>
    <dgm:cxn modelId="{6C98E0B7-C0FB-E942-A4A3-E73E185FB354}" srcId="{0AF2E474-C555-6443-8E49-8128D42EB39F}" destId="{D97AD720-C55A-504D-BF1E-4ABC2FD1F36F}" srcOrd="1" destOrd="0" parTransId="{F3A254D7-C294-CC46-8928-D1BD0D3AF1D1}" sibTransId="{1B48DEDA-7312-0740-B7CB-8F3ABE47DDF5}"/>
    <dgm:cxn modelId="{34CCDD52-8C48-5E42-A58A-8DA8FAB74A51}" type="presOf" srcId="{B308E785-BDC5-E74A-BEA1-CB898596199B}" destId="{983EFE8B-7D78-4643-9E11-8ACFE8824287}" srcOrd="0" destOrd="0" presId="urn:microsoft.com/office/officeart/2005/8/layout/radial4"/>
    <dgm:cxn modelId="{46CAE0C6-CC96-7146-B959-28837099524A}" srcId="{0AF2E474-C555-6443-8E49-8128D42EB39F}" destId="{E8A22EAB-F812-EF40-B4B8-B73E0118AE6C}" srcOrd="2" destOrd="0" parTransId="{C84DAA20-182D-954E-B64D-21133CF11044}" sibTransId="{C47276F9-E950-FB46-8CFF-354923037133}"/>
    <dgm:cxn modelId="{9061E4D5-370B-EB46-978E-E0EF2A5DF51A}" type="presParOf" srcId="{7EA1DFF4-80D2-8E4D-80F7-908EC2C8BCEB}" destId="{B148C4B3-0E15-FC4C-906D-B201028DFDB5}" srcOrd="0" destOrd="0" presId="urn:microsoft.com/office/officeart/2005/8/layout/radial4"/>
    <dgm:cxn modelId="{5E5A8687-C1A1-9045-8725-B8EFA84A0872}" type="presParOf" srcId="{7EA1DFF4-80D2-8E4D-80F7-908EC2C8BCEB}" destId="{DE2EC857-B20A-F84B-8C8E-FCD55A64E8B5}" srcOrd="1" destOrd="0" presId="urn:microsoft.com/office/officeart/2005/8/layout/radial4"/>
    <dgm:cxn modelId="{D4361CB8-0DB7-614D-979B-2A773337743E}" type="presParOf" srcId="{7EA1DFF4-80D2-8E4D-80F7-908EC2C8BCEB}" destId="{983EFE8B-7D78-4643-9E11-8ACFE8824287}" srcOrd="2" destOrd="0" presId="urn:microsoft.com/office/officeart/2005/8/layout/radial4"/>
    <dgm:cxn modelId="{66552A9F-6D83-2B4C-9C09-F42480160E8C}" type="presParOf" srcId="{7EA1DFF4-80D2-8E4D-80F7-908EC2C8BCEB}" destId="{D2BAE890-42DF-C349-9126-459BADE81A25}" srcOrd="3" destOrd="0" presId="urn:microsoft.com/office/officeart/2005/8/layout/radial4"/>
    <dgm:cxn modelId="{8B6A3437-856C-534D-A0E9-7CCC24250465}" type="presParOf" srcId="{7EA1DFF4-80D2-8E4D-80F7-908EC2C8BCEB}" destId="{9E8E722C-D00E-1943-B6BC-06F8C687971A}" srcOrd="4" destOrd="0" presId="urn:microsoft.com/office/officeart/2005/8/layout/radial4"/>
    <dgm:cxn modelId="{3758F9D9-B262-DC4F-B266-0BE0D48B211C}" type="presParOf" srcId="{7EA1DFF4-80D2-8E4D-80F7-908EC2C8BCEB}" destId="{41293736-CB1F-9242-ABF3-F8A0DE4B63FA}" srcOrd="5" destOrd="0" presId="urn:microsoft.com/office/officeart/2005/8/layout/radial4"/>
    <dgm:cxn modelId="{939B6AE2-16AE-624E-BD2C-94BD82E86D6B}" type="presParOf" srcId="{7EA1DFF4-80D2-8E4D-80F7-908EC2C8BCEB}" destId="{494225A9-6B8A-9343-BC7B-EDE049A05307}" srcOrd="6" destOrd="0" presId="urn:microsoft.com/office/officeart/2005/8/layout/radial4"/>
    <dgm:cxn modelId="{985992EB-F7C5-A74C-AB1B-B2A1175502BB}" type="presParOf" srcId="{7EA1DFF4-80D2-8E4D-80F7-908EC2C8BCEB}" destId="{A8DAF244-3DA8-0F41-B004-657EE5B0AEB6}" srcOrd="7" destOrd="0" presId="urn:microsoft.com/office/officeart/2005/8/layout/radial4"/>
    <dgm:cxn modelId="{29F24430-1E5B-8D43-8B58-68D3ADBE98C6}" type="presParOf" srcId="{7EA1DFF4-80D2-8E4D-80F7-908EC2C8BCEB}" destId="{2622B328-5973-994F-95B7-1833BE10BCE5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CCC79B-6C10-5F4B-847F-67E8251C2430}" type="doc">
      <dgm:prSet loTypeId="urn:microsoft.com/office/officeart/2005/8/layout/radial4" loCatId="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0AF2E474-C555-6443-8E49-8128D42EB39F}">
      <dgm:prSet phldrT="[Text]"/>
      <dgm:spPr/>
      <dgm:t>
        <a:bodyPr/>
        <a:lstStyle/>
        <a:p>
          <a:r>
            <a:rPr lang="en-US" dirty="0" smtClean="0"/>
            <a:t>Your Business Idea#1</a:t>
          </a:r>
          <a:endParaRPr lang="en-US" dirty="0"/>
        </a:p>
      </dgm:t>
    </dgm:pt>
    <dgm:pt modelId="{0C0EE712-4C31-6842-ACF3-E10E7F26170B}" type="parTrans" cxnId="{D838B1A7-552E-A54E-AF21-BCA146D52A8B}">
      <dgm:prSet/>
      <dgm:spPr/>
      <dgm:t>
        <a:bodyPr/>
        <a:lstStyle/>
        <a:p>
          <a:endParaRPr lang="en-US"/>
        </a:p>
      </dgm:t>
    </dgm:pt>
    <dgm:pt modelId="{F2F7D34C-1663-C344-A89C-FB117EC69459}" type="sibTrans" cxnId="{D838B1A7-552E-A54E-AF21-BCA146D52A8B}">
      <dgm:prSet/>
      <dgm:spPr/>
      <dgm:t>
        <a:bodyPr/>
        <a:lstStyle/>
        <a:p>
          <a:endParaRPr lang="en-US"/>
        </a:p>
      </dgm:t>
    </dgm:pt>
    <dgm:pt modelId="{B308E785-BDC5-E74A-BEA1-CB898596199B}">
      <dgm:prSet phldrT="[Text]"/>
      <dgm:spPr/>
      <dgm:t>
        <a:bodyPr/>
        <a:lstStyle/>
        <a:p>
          <a:r>
            <a:rPr lang="en-US" dirty="0" smtClean="0"/>
            <a:t>Customer Problem</a:t>
          </a:r>
          <a:endParaRPr lang="en-US" dirty="0"/>
        </a:p>
      </dgm:t>
    </dgm:pt>
    <dgm:pt modelId="{3627B0C4-12FE-4640-B626-F590F0538C4E}" type="parTrans" cxnId="{095014D8-B956-384E-8A99-E59E8B3001B5}">
      <dgm:prSet/>
      <dgm:spPr/>
      <dgm:t>
        <a:bodyPr/>
        <a:lstStyle/>
        <a:p>
          <a:endParaRPr lang="en-US"/>
        </a:p>
      </dgm:t>
    </dgm:pt>
    <dgm:pt modelId="{7B7B29E8-327E-D241-9811-5298242D674A}" type="sibTrans" cxnId="{095014D8-B956-384E-8A99-E59E8B3001B5}">
      <dgm:prSet/>
      <dgm:spPr/>
      <dgm:t>
        <a:bodyPr/>
        <a:lstStyle/>
        <a:p>
          <a:endParaRPr lang="en-US"/>
        </a:p>
      </dgm:t>
    </dgm:pt>
    <dgm:pt modelId="{D97AD720-C55A-504D-BF1E-4ABC2FD1F36F}">
      <dgm:prSet phldrT="[Text]"/>
      <dgm:spPr/>
      <dgm:t>
        <a:bodyPr/>
        <a:lstStyle/>
        <a:p>
          <a:r>
            <a:rPr lang="en-US" dirty="0" smtClean="0"/>
            <a:t>Opportunity</a:t>
          </a:r>
          <a:endParaRPr lang="en-US" dirty="0"/>
        </a:p>
      </dgm:t>
    </dgm:pt>
    <dgm:pt modelId="{F3A254D7-C294-CC46-8928-D1BD0D3AF1D1}" type="parTrans" cxnId="{6C98E0B7-C0FB-E942-A4A3-E73E185FB354}">
      <dgm:prSet/>
      <dgm:spPr/>
      <dgm:t>
        <a:bodyPr/>
        <a:lstStyle/>
        <a:p>
          <a:endParaRPr lang="en-US"/>
        </a:p>
      </dgm:t>
    </dgm:pt>
    <dgm:pt modelId="{1B48DEDA-7312-0740-B7CB-8F3ABE47DDF5}" type="sibTrans" cxnId="{6C98E0B7-C0FB-E942-A4A3-E73E185FB354}">
      <dgm:prSet/>
      <dgm:spPr/>
      <dgm:t>
        <a:bodyPr/>
        <a:lstStyle/>
        <a:p>
          <a:endParaRPr lang="en-US"/>
        </a:p>
      </dgm:t>
    </dgm:pt>
    <dgm:pt modelId="{E8A22EAB-F812-EF40-B4B8-B73E0118AE6C}">
      <dgm:prSet phldrT="[Text]"/>
      <dgm:spPr/>
      <dgm:t>
        <a:bodyPr/>
        <a:lstStyle/>
        <a:p>
          <a:r>
            <a:rPr lang="en-US" dirty="0" smtClean="0"/>
            <a:t>Megatrends</a:t>
          </a:r>
          <a:endParaRPr lang="en-US" dirty="0"/>
        </a:p>
      </dgm:t>
    </dgm:pt>
    <dgm:pt modelId="{C84DAA20-182D-954E-B64D-21133CF11044}" type="parTrans" cxnId="{46CAE0C6-CC96-7146-B959-28837099524A}">
      <dgm:prSet/>
      <dgm:spPr/>
      <dgm:t>
        <a:bodyPr/>
        <a:lstStyle/>
        <a:p>
          <a:endParaRPr lang="en-US"/>
        </a:p>
      </dgm:t>
    </dgm:pt>
    <dgm:pt modelId="{C47276F9-E950-FB46-8CFF-354923037133}" type="sibTrans" cxnId="{46CAE0C6-CC96-7146-B959-28837099524A}">
      <dgm:prSet/>
      <dgm:spPr/>
      <dgm:t>
        <a:bodyPr/>
        <a:lstStyle/>
        <a:p>
          <a:endParaRPr lang="en-US"/>
        </a:p>
      </dgm:t>
    </dgm:pt>
    <dgm:pt modelId="{F2C796F9-07D5-6143-92DC-1D20DF4D498A}">
      <dgm:prSet phldrT="[Text]"/>
      <dgm:spPr/>
      <dgm:t>
        <a:bodyPr/>
        <a:lstStyle/>
        <a:p>
          <a:r>
            <a:rPr lang="en-US" dirty="0" smtClean="0"/>
            <a:t>Blue Ocean Paths</a:t>
          </a:r>
          <a:endParaRPr lang="en-US" dirty="0"/>
        </a:p>
      </dgm:t>
    </dgm:pt>
    <dgm:pt modelId="{D41CFA99-05B3-9B4E-B740-7EA7C59A7A84}" type="parTrans" cxnId="{4050724C-6879-7E43-BBE0-2D1CA9B675E1}">
      <dgm:prSet/>
      <dgm:spPr/>
      <dgm:t>
        <a:bodyPr/>
        <a:lstStyle/>
        <a:p>
          <a:endParaRPr lang="en-US"/>
        </a:p>
      </dgm:t>
    </dgm:pt>
    <dgm:pt modelId="{6B4A4EEE-106A-C848-B083-C03A509B1CC1}" type="sibTrans" cxnId="{4050724C-6879-7E43-BBE0-2D1CA9B675E1}">
      <dgm:prSet/>
      <dgm:spPr/>
      <dgm:t>
        <a:bodyPr/>
        <a:lstStyle/>
        <a:p>
          <a:endParaRPr lang="en-US"/>
        </a:p>
      </dgm:t>
    </dgm:pt>
    <dgm:pt modelId="{7EA1DFF4-80D2-8E4D-80F7-908EC2C8BCEB}" type="pres">
      <dgm:prSet presAssocID="{12CCC79B-6C10-5F4B-847F-67E8251C2430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B148C4B3-0E15-FC4C-906D-B201028DFDB5}" type="pres">
      <dgm:prSet presAssocID="{0AF2E474-C555-6443-8E49-8128D42EB39F}" presName="centerShape" presStyleLbl="node0" presStyleIdx="0" presStyleCnt="1"/>
      <dgm:spPr/>
    </dgm:pt>
    <dgm:pt modelId="{DE2EC857-B20A-F84B-8C8E-FCD55A64E8B5}" type="pres">
      <dgm:prSet presAssocID="{3627B0C4-12FE-4640-B626-F590F0538C4E}" presName="parTrans" presStyleLbl="bgSibTrans2D1" presStyleIdx="0" presStyleCnt="4"/>
      <dgm:spPr/>
    </dgm:pt>
    <dgm:pt modelId="{983EFE8B-7D78-4643-9E11-8ACFE8824287}" type="pres">
      <dgm:prSet presAssocID="{B308E785-BDC5-E74A-BEA1-CB898596199B}" presName="node" presStyleLbl="node1" presStyleIdx="0" presStyleCnt="4">
        <dgm:presLayoutVars>
          <dgm:bulletEnabled val="1"/>
        </dgm:presLayoutVars>
      </dgm:prSet>
      <dgm:spPr/>
    </dgm:pt>
    <dgm:pt modelId="{D2BAE890-42DF-C349-9126-459BADE81A25}" type="pres">
      <dgm:prSet presAssocID="{F3A254D7-C294-CC46-8928-D1BD0D3AF1D1}" presName="parTrans" presStyleLbl="bgSibTrans2D1" presStyleIdx="1" presStyleCnt="4"/>
      <dgm:spPr/>
    </dgm:pt>
    <dgm:pt modelId="{9E8E722C-D00E-1943-B6BC-06F8C687971A}" type="pres">
      <dgm:prSet presAssocID="{D97AD720-C55A-504D-BF1E-4ABC2FD1F36F}" presName="node" presStyleLbl="node1" presStyleIdx="1" presStyleCnt="4">
        <dgm:presLayoutVars>
          <dgm:bulletEnabled val="1"/>
        </dgm:presLayoutVars>
      </dgm:prSet>
      <dgm:spPr/>
    </dgm:pt>
    <dgm:pt modelId="{41293736-CB1F-9242-ABF3-F8A0DE4B63FA}" type="pres">
      <dgm:prSet presAssocID="{C84DAA20-182D-954E-B64D-21133CF11044}" presName="parTrans" presStyleLbl="bgSibTrans2D1" presStyleIdx="2" presStyleCnt="4"/>
      <dgm:spPr/>
    </dgm:pt>
    <dgm:pt modelId="{494225A9-6B8A-9343-BC7B-EDE049A05307}" type="pres">
      <dgm:prSet presAssocID="{E8A22EAB-F812-EF40-B4B8-B73E0118AE6C}" presName="node" presStyleLbl="node1" presStyleIdx="2" presStyleCnt="4">
        <dgm:presLayoutVars>
          <dgm:bulletEnabled val="1"/>
        </dgm:presLayoutVars>
      </dgm:prSet>
      <dgm:spPr/>
    </dgm:pt>
    <dgm:pt modelId="{A8DAF244-3DA8-0F41-B004-657EE5B0AEB6}" type="pres">
      <dgm:prSet presAssocID="{D41CFA99-05B3-9B4E-B740-7EA7C59A7A84}" presName="parTrans" presStyleLbl="bgSibTrans2D1" presStyleIdx="3" presStyleCnt="4"/>
      <dgm:spPr/>
    </dgm:pt>
    <dgm:pt modelId="{2622B328-5973-994F-95B7-1833BE10BCE5}" type="pres">
      <dgm:prSet presAssocID="{F2C796F9-07D5-6143-92DC-1D20DF4D498A}" presName="node" presStyleLbl="node1" presStyleIdx="3" presStyleCnt="4">
        <dgm:presLayoutVars>
          <dgm:bulletEnabled val="1"/>
        </dgm:presLayoutVars>
      </dgm:prSet>
      <dgm:spPr/>
    </dgm:pt>
  </dgm:ptLst>
  <dgm:cxnLst>
    <dgm:cxn modelId="{4050724C-6879-7E43-BBE0-2D1CA9B675E1}" srcId="{0AF2E474-C555-6443-8E49-8128D42EB39F}" destId="{F2C796F9-07D5-6143-92DC-1D20DF4D498A}" srcOrd="3" destOrd="0" parTransId="{D41CFA99-05B3-9B4E-B740-7EA7C59A7A84}" sibTransId="{6B4A4EEE-106A-C848-B083-C03A509B1CC1}"/>
    <dgm:cxn modelId="{4145B152-EBAF-3F42-A740-5402266BE06B}" type="presOf" srcId="{0AF2E474-C555-6443-8E49-8128D42EB39F}" destId="{B148C4B3-0E15-FC4C-906D-B201028DFDB5}" srcOrd="0" destOrd="0" presId="urn:microsoft.com/office/officeart/2005/8/layout/radial4"/>
    <dgm:cxn modelId="{FAAB742B-A9E9-514D-97BB-A829B7CFF9A0}" type="presOf" srcId="{D97AD720-C55A-504D-BF1E-4ABC2FD1F36F}" destId="{9E8E722C-D00E-1943-B6BC-06F8C687971A}" srcOrd="0" destOrd="0" presId="urn:microsoft.com/office/officeart/2005/8/layout/radial4"/>
    <dgm:cxn modelId="{31995D61-B522-F64B-8B7B-9B49CFA065FE}" type="presOf" srcId="{3627B0C4-12FE-4640-B626-F590F0538C4E}" destId="{DE2EC857-B20A-F84B-8C8E-FCD55A64E8B5}" srcOrd="0" destOrd="0" presId="urn:microsoft.com/office/officeart/2005/8/layout/radial4"/>
    <dgm:cxn modelId="{E8E20DD7-28CB-7146-83A7-8977584CD7B7}" type="presOf" srcId="{E8A22EAB-F812-EF40-B4B8-B73E0118AE6C}" destId="{494225A9-6B8A-9343-BC7B-EDE049A05307}" srcOrd="0" destOrd="0" presId="urn:microsoft.com/office/officeart/2005/8/layout/radial4"/>
    <dgm:cxn modelId="{21D31F0F-9BBE-A04B-A047-B50799C1A0DF}" type="presOf" srcId="{C84DAA20-182D-954E-B64D-21133CF11044}" destId="{41293736-CB1F-9242-ABF3-F8A0DE4B63FA}" srcOrd="0" destOrd="0" presId="urn:microsoft.com/office/officeart/2005/8/layout/radial4"/>
    <dgm:cxn modelId="{BA5115EA-BA77-CB4A-91EE-1E8EC2F01FDB}" type="presOf" srcId="{D41CFA99-05B3-9B4E-B740-7EA7C59A7A84}" destId="{A8DAF244-3DA8-0F41-B004-657EE5B0AEB6}" srcOrd="0" destOrd="0" presId="urn:microsoft.com/office/officeart/2005/8/layout/radial4"/>
    <dgm:cxn modelId="{3B9528F2-A7BA-3741-AD35-46E563886A52}" type="presOf" srcId="{F2C796F9-07D5-6143-92DC-1D20DF4D498A}" destId="{2622B328-5973-994F-95B7-1833BE10BCE5}" srcOrd="0" destOrd="0" presId="urn:microsoft.com/office/officeart/2005/8/layout/radial4"/>
    <dgm:cxn modelId="{D838B1A7-552E-A54E-AF21-BCA146D52A8B}" srcId="{12CCC79B-6C10-5F4B-847F-67E8251C2430}" destId="{0AF2E474-C555-6443-8E49-8128D42EB39F}" srcOrd="0" destOrd="0" parTransId="{0C0EE712-4C31-6842-ACF3-E10E7F26170B}" sibTransId="{F2F7D34C-1663-C344-A89C-FB117EC69459}"/>
    <dgm:cxn modelId="{A55C17FE-53A6-D94E-8F2C-F170DEE1DA03}" type="presOf" srcId="{F3A254D7-C294-CC46-8928-D1BD0D3AF1D1}" destId="{D2BAE890-42DF-C349-9126-459BADE81A25}" srcOrd="0" destOrd="0" presId="urn:microsoft.com/office/officeart/2005/8/layout/radial4"/>
    <dgm:cxn modelId="{A32B142F-96B9-9F47-B2E5-C29A5901A0CC}" type="presOf" srcId="{B308E785-BDC5-E74A-BEA1-CB898596199B}" destId="{983EFE8B-7D78-4643-9E11-8ACFE8824287}" srcOrd="0" destOrd="0" presId="urn:microsoft.com/office/officeart/2005/8/layout/radial4"/>
    <dgm:cxn modelId="{095014D8-B956-384E-8A99-E59E8B3001B5}" srcId="{0AF2E474-C555-6443-8E49-8128D42EB39F}" destId="{B308E785-BDC5-E74A-BEA1-CB898596199B}" srcOrd="0" destOrd="0" parTransId="{3627B0C4-12FE-4640-B626-F590F0538C4E}" sibTransId="{7B7B29E8-327E-D241-9811-5298242D674A}"/>
    <dgm:cxn modelId="{C8BDCB53-DA90-7245-9BE9-84D05C9D9604}" type="presOf" srcId="{12CCC79B-6C10-5F4B-847F-67E8251C2430}" destId="{7EA1DFF4-80D2-8E4D-80F7-908EC2C8BCEB}" srcOrd="0" destOrd="0" presId="urn:microsoft.com/office/officeart/2005/8/layout/radial4"/>
    <dgm:cxn modelId="{6C98E0B7-C0FB-E942-A4A3-E73E185FB354}" srcId="{0AF2E474-C555-6443-8E49-8128D42EB39F}" destId="{D97AD720-C55A-504D-BF1E-4ABC2FD1F36F}" srcOrd="1" destOrd="0" parTransId="{F3A254D7-C294-CC46-8928-D1BD0D3AF1D1}" sibTransId="{1B48DEDA-7312-0740-B7CB-8F3ABE47DDF5}"/>
    <dgm:cxn modelId="{46CAE0C6-CC96-7146-B959-28837099524A}" srcId="{0AF2E474-C555-6443-8E49-8128D42EB39F}" destId="{E8A22EAB-F812-EF40-B4B8-B73E0118AE6C}" srcOrd="2" destOrd="0" parTransId="{C84DAA20-182D-954E-B64D-21133CF11044}" sibTransId="{C47276F9-E950-FB46-8CFF-354923037133}"/>
    <dgm:cxn modelId="{A47DF8E5-1709-C645-BB64-E103B87CAFF2}" type="presParOf" srcId="{7EA1DFF4-80D2-8E4D-80F7-908EC2C8BCEB}" destId="{B148C4B3-0E15-FC4C-906D-B201028DFDB5}" srcOrd="0" destOrd="0" presId="urn:microsoft.com/office/officeart/2005/8/layout/radial4"/>
    <dgm:cxn modelId="{8C4F5310-D0F3-E64B-9D76-D04CF4C468BA}" type="presParOf" srcId="{7EA1DFF4-80D2-8E4D-80F7-908EC2C8BCEB}" destId="{DE2EC857-B20A-F84B-8C8E-FCD55A64E8B5}" srcOrd="1" destOrd="0" presId="urn:microsoft.com/office/officeart/2005/8/layout/radial4"/>
    <dgm:cxn modelId="{08758CE8-C6AC-1141-A0F3-5C1C520655B3}" type="presParOf" srcId="{7EA1DFF4-80D2-8E4D-80F7-908EC2C8BCEB}" destId="{983EFE8B-7D78-4643-9E11-8ACFE8824287}" srcOrd="2" destOrd="0" presId="urn:microsoft.com/office/officeart/2005/8/layout/radial4"/>
    <dgm:cxn modelId="{BB962784-EBB1-4B44-B922-5AAC87AEC4B2}" type="presParOf" srcId="{7EA1DFF4-80D2-8E4D-80F7-908EC2C8BCEB}" destId="{D2BAE890-42DF-C349-9126-459BADE81A25}" srcOrd="3" destOrd="0" presId="urn:microsoft.com/office/officeart/2005/8/layout/radial4"/>
    <dgm:cxn modelId="{5963A53F-8245-F04E-837A-4D9E86E01CBF}" type="presParOf" srcId="{7EA1DFF4-80D2-8E4D-80F7-908EC2C8BCEB}" destId="{9E8E722C-D00E-1943-B6BC-06F8C687971A}" srcOrd="4" destOrd="0" presId="urn:microsoft.com/office/officeart/2005/8/layout/radial4"/>
    <dgm:cxn modelId="{B8794C9C-8A00-3947-BBDB-5D02A73B2E09}" type="presParOf" srcId="{7EA1DFF4-80D2-8E4D-80F7-908EC2C8BCEB}" destId="{41293736-CB1F-9242-ABF3-F8A0DE4B63FA}" srcOrd="5" destOrd="0" presId="urn:microsoft.com/office/officeart/2005/8/layout/radial4"/>
    <dgm:cxn modelId="{4E8515AF-CB94-4D4A-9015-788ABCA5F122}" type="presParOf" srcId="{7EA1DFF4-80D2-8E4D-80F7-908EC2C8BCEB}" destId="{494225A9-6B8A-9343-BC7B-EDE049A05307}" srcOrd="6" destOrd="0" presId="urn:microsoft.com/office/officeart/2005/8/layout/radial4"/>
    <dgm:cxn modelId="{6863FE7C-C954-9346-A647-AC5C0C19973C}" type="presParOf" srcId="{7EA1DFF4-80D2-8E4D-80F7-908EC2C8BCEB}" destId="{A8DAF244-3DA8-0F41-B004-657EE5B0AEB6}" srcOrd="7" destOrd="0" presId="urn:microsoft.com/office/officeart/2005/8/layout/radial4"/>
    <dgm:cxn modelId="{30646BBC-808F-9A4F-8B22-5B79038A4CD5}" type="presParOf" srcId="{7EA1DFF4-80D2-8E4D-80F7-908EC2C8BCEB}" destId="{2622B328-5973-994F-95B7-1833BE10BCE5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2CCC79B-6C10-5F4B-847F-67E8251C2430}" type="doc">
      <dgm:prSet loTypeId="urn:microsoft.com/office/officeart/2005/8/layout/radial4" loCatId="" qsTypeId="urn:microsoft.com/office/officeart/2005/8/quickstyle/simple4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0AF2E474-C555-6443-8E49-8128D42EB39F}">
      <dgm:prSet phldrT="[Text]"/>
      <dgm:spPr/>
      <dgm:t>
        <a:bodyPr/>
        <a:lstStyle/>
        <a:p>
          <a:r>
            <a:rPr lang="en-US" dirty="0" smtClean="0"/>
            <a:t>Your Business Idea#1</a:t>
          </a:r>
          <a:endParaRPr lang="en-US" dirty="0"/>
        </a:p>
      </dgm:t>
    </dgm:pt>
    <dgm:pt modelId="{0C0EE712-4C31-6842-ACF3-E10E7F26170B}" type="parTrans" cxnId="{D838B1A7-552E-A54E-AF21-BCA146D52A8B}">
      <dgm:prSet/>
      <dgm:spPr/>
      <dgm:t>
        <a:bodyPr/>
        <a:lstStyle/>
        <a:p>
          <a:endParaRPr lang="en-US"/>
        </a:p>
      </dgm:t>
    </dgm:pt>
    <dgm:pt modelId="{F2F7D34C-1663-C344-A89C-FB117EC69459}" type="sibTrans" cxnId="{D838B1A7-552E-A54E-AF21-BCA146D52A8B}">
      <dgm:prSet/>
      <dgm:spPr/>
      <dgm:t>
        <a:bodyPr/>
        <a:lstStyle/>
        <a:p>
          <a:endParaRPr lang="en-US"/>
        </a:p>
      </dgm:t>
    </dgm:pt>
    <dgm:pt modelId="{B308E785-BDC5-E74A-BEA1-CB898596199B}">
      <dgm:prSet phldrT="[Text]"/>
      <dgm:spPr/>
      <dgm:t>
        <a:bodyPr/>
        <a:lstStyle/>
        <a:p>
          <a:r>
            <a:rPr lang="en-US" dirty="0" smtClean="0"/>
            <a:t>Customer Problem</a:t>
          </a:r>
          <a:endParaRPr lang="en-US" dirty="0"/>
        </a:p>
      </dgm:t>
    </dgm:pt>
    <dgm:pt modelId="{3627B0C4-12FE-4640-B626-F590F0538C4E}" type="parTrans" cxnId="{095014D8-B956-384E-8A99-E59E8B3001B5}">
      <dgm:prSet/>
      <dgm:spPr/>
      <dgm:t>
        <a:bodyPr/>
        <a:lstStyle/>
        <a:p>
          <a:endParaRPr lang="en-US"/>
        </a:p>
      </dgm:t>
    </dgm:pt>
    <dgm:pt modelId="{7B7B29E8-327E-D241-9811-5298242D674A}" type="sibTrans" cxnId="{095014D8-B956-384E-8A99-E59E8B3001B5}">
      <dgm:prSet/>
      <dgm:spPr/>
      <dgm:t>
        <a:bodyPr/>
        <a:lstStyle/>
        <a:p>
          <a:endParaRPr lang="en-US"/>
        </a:p>
      </dgm:t>
    </dgm:pt>
    <dgm:pt modelId="{D97AD720-C55A-504D-BF1E-4ABC2FD1F36F}">
      <dgm:prSet phldrT="[Text]"/>
      <dgm:spPr/>
      <dgm:t>
        <a:bodyPr/>
        <a:lstStyle/>
        <a:p>
          <a:r>
            <a:rPr lang="en-US" dirty="0" smtClean="0"/>
            <a:t>Opportunity</a:t>
          </a:r>
          <a:endParaRPr lang="en-US" dirty="0"/>
        </a:p>
      </dgm:t>
    </dgm:pt>
    <dgm:pt modelId="{F3A254D7-C294-CC46-8928-D1BD0D3AF1D1}" type="parTrans" cxnId="{6C98E0B7-C0FB-E942-A4A3-E73E185FB354}">
      <dgm:prSet/>
      <dgm:spPr/>
      <dgm:t>
        <a:bodyPr/>
        <a:lstStyle/>
        <a:p>
          <a:endParaRPr lang="en-US"/>
        </a:p>
      </dgm:t>
    </dgm:pt>
    <dgm:pt modelId="{1B48DEDA-7312-0740-B7CB-8F3ABE47DDF5}" type="sibTrans" cxnId="{6C98E0B7-C0FB-E942-A4A3-E73E185FB354}">
      <dgm:prSet/>
      <dgm:spPr/>
      <dgm:t>
        <a:bodyPr/>
        <a:lstStyle/>
        <a:p>
          <a:endParaRPr lang="en-US"/>
        </a:p>
      </dgm:t>
    </dgm:pt>
    <dgm:pt modelId="{E8A22EAB-F812-EF40-B4B8-B73E0118AE6C}">
      <dgm:prSet phldrT="[Text]"/>
      <dgm:spPr/>
      <dgm:t>
        <a:bodyPr/>
        <a:lstStyle/>
        <a:p>
          <a:r>
            <a:rPr lang="en-US" dirty="0" smtClean="0"/>
            <a:t>Megatrends</a:t>
          </a:r>
          <a:endParaRPr lang="en-US" dirty="0"/>
        </a:p>
      </dgm:t>
    </dgm:pt>
    <dgm:pt modelId="{C84DAA20-182D-954E-B64D-21133CF11044}" type="parTrans" cxnId="{46CAE0C6-CC96-7146-B959-28837099524A}">
      <dgm:prSet/>
      <dgm:spPr/>
      <dgm:t>
        <a:bodyPr/>
        <a:lstStyle/>
        <a:p>
          <a:endParaRPr lang="en-US"/>
        </a:p>
      </dgm:t>
    </dgm:pt>
    <dgm:pt modelId="{C47276F9-E950-FB46-8CFF-354923037133}" type="sibTrans" cxnId="{46CAE0C6-CC96-7146-B959-28837099524A}">
      <dgm:prSet/>
      <dgm:spPr/>
      <dgm:t>
        <a:bodyPr/>
        <a:lstStyle/>
        <a:p>
          <a:endParaRPr lang="en-US"/>
        </a:p>
      </dgm:t>
    </dgm:pt>
    <dgm:pt modelId="{F2C796F9-07D5-6143-92DC-1D20DF4D498A}">
      <dgm:prSet phldrT="[Text]"/>
      <dgm:spPr/>
      <dgm:t>
        <a:bodyPr/>
        <a:lstStyle/>
        <a:p>
          <a:r>
            <a:rPr lang="en-US" dirty="0" smtClean="0"/>
            <a:t>Blue Ocean Paths</a:t>
          </a:r>
          <a:endParaRPr lang="en-US" dirty="0"/>
        </a:p>
      </dgm:t>
    </dgm:pt>
    <dgm:pt modelId="{D41CFA99-05B3-9B4E-B740-7EA7C59A7A84}" type="parTrans" cxnId="{4050724C-6879-7E43-BBE0-2D1CA9B675E1}">
      <dgm:prSet/>
      <dgm:spPr/>
      <dgm:t>
        <a:bodyPr/>
        <a:lstStyle/>
        <a:p>
          <a:endParaRPr lang="en-US"/>
        </a:p>
      </dgm:t>
    </dgm:pt>
    <dgm:pt modelId="{6B4A4EEE-106A-C848-B083-C03A509B1CC1}" type="sibTrans" cxnId="{4050724C-6879-7E43-BBE0-2D1CA9B675E1}">
      <dgm:prSet/>
      <dgm:spPr/>
      <dgm:t>
        <a:bodyPr/>
        <a:lstStyle/>
        <a:p>
          <a:endParaRPr lang="en-US"/>
        </a:p>
      </dgm:t>
    </dgm:pt>
    <dgm:pt modelId="{7EA1DFF4-80D2-8E4D-80F7-908EC2C8BCEB}" type="pres">
      <dgm:prSet presAssocID="{12CCC79B-6C10-5F4B-847F-67E8251C2430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B148C4B3-0E15-FC4C-906D-B201028DFDB5}" type="pres">
      <dgm:prSet presAssocID="{0AF2E474-C555-6443-8E49-8128D42EB39F}" presName="centerShape" presStyleLbl="node0" presStyleIdx="0" presStyleCnt="1"/>
      <dgm:spPr/>
    </dgm:pt>
    <dgm:pt modelId="{DE2EC857-B20A-F84B-8C8E-FCD55A64E8B5}" type="pres">
      <dgm:prSet presAssocID="{3627B0C4-12FE-4640-B626-F590F0538C4E}" presName="parTrans" presStyleLbl="bgSibTrans2D1" presStyleIdx="0" presStyleCnt="4"/>
      <dgm:spPr/>
    </dgm:pt>
    <dgm:pt modelId="{983EFE8B-7D78-4643-9E11-8ACFE8824287}" type="pres">
      <dgm:prSet presAssocID="{B308E785-BDC5-E74A-BEA1-CB898596199B}" presName="node" presStyleLbl="node1" presStyleIdx="0" presStyleCnt="4">
        <dgm:presLayoutVars>
          <dgm:bulletEnabled val="1"/>
        </dgm:presLayoutVars>
      </dgm:prSet>
      <dgm:spPr/>
    </dgm:pt>
    <dgm:pt modelId="{D2BAE890-42DF-C349-9126-459BADE81A25}" type="pres">
      <dgm:prSet presAssocID="{F3A254D7-C294-CC46-8928-D1BD0D3AF1D1}" presName="parTrans" presStyleLbl="bgSibTrans2D1" presStyleIdx="1" presStyleCnt="4"/>
      <dgm:spPr/>
    </dgm:pt>
    <dgm:pt modelId="{9E8E722C-D00E-1943-B6BC-06F8C687971A}" type="pres">
      <dgm:prSet presAssocID="{D97AD720-C55A-504D-BF1E-4ABC2FD1F36F}" presName="node" presStyleLbl="node1" presStyleIdx="1" presStyleCnt="4">
        <dgm:presLayoutVars>
          <dgm:bulletEnabled val="1"/>
        </dgm:presLayoutVars>
      </dgm:prSet>
      <dgm:spPr/>
    </dgm:pt>
    <dgm:pt modelId="{41293736-CB1F-9242-ABF3-F8A0DE4B63FA}" type="pres">
      <dgm:prSet presAssocID="{C84DAA20-182D-954E-B64D-21133CF11044}" presName="parTrans" presStyleLbl="bgSibTrans2D1" presStyleIdx="2" presStyleCnt="4"/>
      <dgm:spPr/>
    </dgm:pt>
    <dgm:pt modelId="{494225A9-6B8A-9343-BC7B-EDE049A05307}" type="pres">
      <dgm:prSet presAssocID="{E8A22EAB-F812-EF40-B4B8-B73E0118AE6C}" presName="node" presStyleLbl="node1" presStyleIdx="2" presStyleCnt="4">
        <dgm:presLayoutVars>
          <dgm:bulletEnabled val="1"/>
        </dgm:presLayoutVars>
      </dgm:prSet>
      <dgm:spPr/>
    </dgm:pt>
    <dgm:pt modelId="{A8DAF244-3DA8-0F41-B004-657EE5B0AEB6}" type="pres">
      <dgm:prSet presAssocID="{D41CFA99-05B3-9B4E-B740-7EA7C59A7A84}" presName="parTrans" presStyleLbl="bgSibTrans2D1" presStyleIdx="3" presStyleCnt="4"/>
      <dgm:spPr/>
    </dgm:pt>
    <dgm:pt modelId="{2622B328-5973-994F-95B7-1833BE10BCE5}" type="pres">
      <dgm:prSet presAssocID="{F2C796F9-07D5-6143-92DC-1D20DF4D498A}" presName="node" presStyleLbl="node1" presStyleIdx="3" presStyleCnt="4">
        <dgm:presLayoutVars>
          <dgm:bulletEnabled val="1"/>
        </dgm:presLayoutVars>
      </dgm:prSet>
      <dgm:spPr/>
    </dgm:pt>
  </dgm:ptLst>
  <dgm:cxnLst>
    <dgm:cxn modelId="{4050724C-6879-7E43-BBE0-2D1CA9B675E1}" srcId="{0AF2E474-C555-6443-8E49-8128D42EB39F}" destId="{F2C796F9-07D5-6143-92DC-1D20DF4D498A}" srcOrd="3" destOrd="0" parTransId="{D41CFA99-05B3-9B4E-B740-7EA7C59A7A84}" sibTransId="{6B4A4EEE-106A-C848-B083-C03A509B1CC1}"/>
    <dgm:cxn modelId="{29D20BA1-C939-0446-9794-A7C609D2623D}" type="presOf" srcId="{0AF2E474-C555-6443-8E49-8128D42EB39F}" destId="{B148C4B3-0E15-FC4C-906D-B201028DFDB5}" srcOrd="0" destOrd="0" presId="urn:microsoft.com/office/officeart/2005/8/layout/radial4"/>
    <dgm:cxn modelId="{221D6C7B-5FAC-F04F-99F8-0FED98D17BF4}" type="presOf" srcId="{3627B0C4-12FE-4640-B626-F590F0538C4E}" destId="{DE2EC857-B20A-F84B-8C8E-FCD55A64E8B5}" srcOrd="0" destOrd="0" presId="urn:microsoft.com/office/officeart/2005/8/layout/radial4"/>
    <dgm:cxn modelId="{3DD69213-F107-A840-BF40-5C45BF6903E5}" type="presOf" srcId="{D41CFA99-05B3-9B4E-B740-7EA7C59A7A84}" destId="{A8DAF244-3DA8-0F41-B004-657EE5B0AEB6}" srcOrd="0" destOrd="0" presId="urn:microsoft.com/office/officeart/2005/8/layout/radial4"/>
    <dgm:cxn modelId="{F7A690EB-9458-E84F-AD9A-AE8E2364C1BD}" type="presOf" srcId="{F2C796F9-07D5-6143-92DC-1D20DF4D498A}" destId="{2622B328-5973-994F-95B7-1833BE10BCE5}" srcOrd="0" destOrd="0" presId="urn:microsoft.com/office/officeart/2005/8/layout/radial4"/>
    <dgm:cxn modelId="{83E546F2-273D-9943-A32B-0F3C1C427A63}" type="presOf" srcId="{E8A22EAB-F812-EF40-B4B8-B73E0118AE6C}" destId="{494225A9-6B8A-9343-BC7B-EDE049A05307}" srcOrd="0" destOrd="0" presId="urn:microsoft.com/office/officeart/2005/8/layout/radial4"/>
    <dgm:cxn modelId="{483654A2-F069-644E-8739-7D3E6E4D9390}" type="presOf" srcId="{B308E785-BDC5-E74A-BEA1-CB898596199B}" destId="{983EFE8B-7D78-4643-9E11-8ACFE8824287}" srcOrd="0" destOrd="0" presId="urn:microsoft.com/office/officeart/2005/8/layout/radial4"/>
    <dgm:cxn modelId="{D838B1A7-552E-A54E-AF21-BCA146D52A8B}" srcId="{12CCC79B-6C10-5F4B-847F-67E8251C2430}" destId="{0AF2E474-C555-6443-8E49-8128D42EB39F}" srcOrd="0" destOrd="0" parTransId="{0C0EE712-4C31-6842-ACF3-E10E7F26170B}" sibTransId="{F2F7D34C-1663-C344-A89C-FB117EC69459}"/>
    <dgm:cxn modelId="{CB928634-4353-6148-AE41-5161918857AC}" type="presOf" srcId="{C84DAA20-182D-954E-B64D-21133CF11044}" destId="{41293736-CB1F-9242-ABF3-F8A0DE4B63FA}" srcOrd="0" destOrd="0" presId="urn:microsoft.com/office/officeart/2005/8/layout/radial4"/>
    <dgm:cxn modelId="{095014D8-B956-384E-8A99-E59E8B3001B5}" srcId="{0AF2E474-C555-6443-8E49-8128D42EB39F}" destId="{B308E785-BDC5-E74A-BEA1-CB898596199B}" srcOrd="0" destOrd="0" parTransId="{3627B0C4-12FE-4640-B626-F590F0538C4E}" sibTransId="{7B7B29E8-327E-D241-9811-5298242D674A}"/>
    <dgm:cxn modelId="{27E394A7-D986-2A4A-93F8-70901D79662F}" type="presOf" srcId="{12CCC79B-6C10-5F4B-847F-67E8251C2430}" destId="{7EA1DFF4-80D2-8E4D-80F7-908EC2C8BCEB}" srcOrd="0" destOrd="0" presId="urn:microsoft.com/office/officeart/2005/8/layout/radial4"/>
    <dgm:cxn modelId="{49A3B299-CC5C-6143-8858-8080B04DEACE}" type="presOf" srcId="{F3A254D7-C294-CC46-8928-D1BD0D3AF1D1}" destId="{D2BAE890-42DF-C349-9126-459BADE81A25}" srcOrd="0" destOrd="0" presId="urn:microsoft.com/office/officeart/2005/8/layout/radial4"/>
    <dgm:cxn modelId="{6C98E0B7-C0FB-E942-A4A3-E73E185FB354}" srcId="{0AF2E474-C555-6443-8E49-8128D42EB39F}" destId="{D97AD720-C55A-504D-BF1E-4ABC2FD1F36F}" srcOrd="1" destOrd="0" parTransId="{F3A254D7-C294-CC46-8928-D1BD0D3AF1D1}" sibTransId="{1B48DEDA-7312-0740-B7CB-8F3ABE47DDF5}"/>
    <dgm:cxn modelId="{B9903613-FDA8-A945-905E-2981AD733C0E}" type="presOf" srcId="{D97AD720-C55A-504D-BF1E-4ABC2FD1F36F}" destId="{9E8E722C-D00E-1943-B6BC-06F8C687971A}" srcOrd="0" destOrd="0" presId="urn:microsoft.com/office/officeart/2005/8/layout/radial4"/>
    <dgm:cxn modelId="{46CAE0C6-CC96-7146-B959-28837099524A}" srcId="{0AF2E474-C555-6443-8E49-8128D42EB39F}" destId="{E8A22EAB-F812-EF40-B4B8-B73E0118AE6C}" srcOrd="2" destOrd="0" parTransId="{C84DAA20-182D-954E-B64D-21133CF11044}" sibTransId="{C47276F9-E950-FB46-8CFF-354923037133}"/>
    <dgm:cxn modelId="{F9290691-AF82-8F4C-A589-193295F631A8}" type="presParOf" srcId="{7EA1DFF4-80D2-8E4D-80F7-908EC2C8BCEB}" destId="{B148C4B3-0E15-FC4C-906D-B201028DFDB5}" srcOrd="0" destOrd="0" presId="urn:microsoft.com/office/officeart/2005/8/layout/radial4"/>
    <dgm:cxn modelId="{8051DAB8-67D0-4B45-AB3E-DCFC0BC8DF49}" type="presParOf" srcId="{7EA1DFF4-80D2-8E4D-80F7-908EC2C8BCEB}" destId="{DE2EC857-B20A-F84B-8C8E-FCD55A64E8B5}" srcOrd="1" destOrd="0" presId="urn:microsoft.com/office/officeart/2005/8/layout/radial4"/>
    <dgm:cxn modelId="{B6601733-7B58-7444-812A-14488768B4CB}" type="presParOf" srcId="{7EA1DFF4-80D2-8E4D-80F7-908EC2C8BCEB}" destId="{983EFE8B-7D78-4643-9E11-8ACFE8824287}" srcOrd="2" destOrd="0" presId="urn:microsoft.com/office/officeart/2005/8/layout/radial4"/>
    <dgm:cxn modelId="{58F4196E-D049-D943-B850-6AEBD4B2754E}" type="presParOf" srcId="{7EA1DFF4-80D2-8E4D-80F7-908EC2C8BCEB}" destId="{D2BAE890-42DF-C349-9126-459BADE81A25}" srcOrd="3" destOrd="0" presId="urn:microsoft.com/office/officeart/2005/8/layout/radial4"/>
    <dgm:cxn modelId="{37B34707-D1CA-6444-B2A0-DACEECCF2281}" type="presParOf" srcId="{7EA1DFF4-80D2-8E4D-80F7-908EC2C8BCEB}" destId="{9E8E722C-D00E-1943-B6BC-06F8C687971A}" srcOrd="4" destOrd="0" presId="urn:microsoft.com/office/officeart/2005/8/layout/radial4"/>
    <dgm:cxn modelId="{E8A54A40-E78B-9048-B903-001346710795}" type="presParOf" srcId="{7EA1DFF4-80D2-8E4D-80F7-908EC2C8BCEB}" destId="{41293736-CB1F-9242-ABF3-F8A0DE4B63FA}" srcOrd="5" destOrd="0" presId="urn:microsoft.com/office/officeart/2005/8/layout/radial4"/>
    <dgm:cxn modelId="{0870DF58-C035-4647-98C2-59D8ED393657}" type="presParOf" srcId="{7EA1DFF4-80D2-8E4D-80F7-908EC2C8BCEB}" destId="{494225A9-6B8A-9343-BC7B-EDE049A05307}" srcOrd="6" destOrd="0" presId="urn:microsoft.com/office/officeart/2005/8/layout/radial4"/>
    <dgm:cxn modelId="{F3294680-2626-1147-BA3A-33CC1A059A33}" type="presParOf" srcId="{7EA1DFF4-80D2-8E4D-80F7-908EC2C8BCEB}" destId="{A8DAF244-3DA8-0F41-B004-657EE5B0AEB6}" srcOrd="7" destOrd="0" presId="urn:microsoft.com/office/officeart/2005/8/layout/radial4"/>
    <dgm:cxn modelId="{E2CDBFDE-99BF-594C-B594-DDD38E9269E8}" type="presParOf" srcId="{7EA1DFF4-80D2-8E4D-80F7-908EC2C8BCEB}" destId="{2622B328-5973-994F-95B7-1833BE10BCE5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48C4B3-0E15-FC4C-906D-B201028DFDB5}">
      <dsp:nvSpPr>
        <dsp:cNvPr id="0" name=""/>
        <dsp:cNvSpPr/>
      </dsp:nvSpPr>
      <dsp:spPr>
        <a:xfrm>
          <a:off x="2225040" y="2172962"/>
          <a:ext cx="1645920" cy="164592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Your Business Idea#1</a:t>
          </a:r>
          <a:endParaRPr lang="en-US" sz="2500" kern="1200" dirty="0"/>
        </a:p>
      </dsp:txBody>
      <dsp:txXfrm>
        <a:off x="2466079" y="2414001"/>
        <a:ext cx="1163842" cy="1163842"/>
      </dsp:txXfrm>
    </dsp:sp>
    <dsp:sp modelId="{DE2EC857-B20A-F84B-8C8E-FCD55A64E8B5}">
      <dsp:nvSpPr>
        <dsp:cNvPr id="0" name=""/>
        <dsp:cNvSpPr/>
      </dsp:nvSpPr>
      <dsp:spPr>
        <a:xfrm rot="11700000">
          <a:off x="758329" y="2340572"/>
          <a:ext cx="1438394" cy="46908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83EFE8B-7D78-4643-9E11-8ACFE8824287}">
      <dsp:nvSpPr>
        <dsp:cNvPr id="0" name=""/>
        <dsp:cNvSpPr/>
      </dsp:nvSpPr>
      <dsp:spPr>
        <a:xfrm>
          <a:off x="1023" y="1763524"/>
          <a:ext cx="1563624" cy="12508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Customer Problem</a:t>
          </a:r>
          <a:endParaRPr lang="en-US" sz="2200" kern="1200" dirty="0"/>
        </a:p>
      </dsp:txBody>
      <dsp:txXfrm>
        <a:off x="37661" y="1800162"/>
        <a:ext cx="1490348" cy="1177623"/>
      </dsp:txXfrm>
    </dsp:sp>
    <dsp:sp modelId="{D2BAE890-42DF-C349-9126-459BADE81A25}">
      <dsp:nvSpPr>
        <dsp:cNvPr id="0" name=""/>
        <dsp:cNvSpPr/>
      </dsp:nvSpPr>
      <dsp:spPr>
        <a:xfrm rot="14700000">
          <a:off x="1641679" y="1287837"/>
          <a:ext cx="1438394" cy="46908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E8E722C-D00E-1943-B6BC-06F8C687971A}">
      <dsp:nvSpPr>
        <dsp:cNvPr id="0" name=""/>
        <dsp:cNvSpPr/>
      </dsp:nvSpPr>
      <dsp:spPr>
        <a:xfrm>
          <a:off x="1275118" y="245117"/>
          <a:ext cx="1563624" cy="12508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Opportunity</a:t>
          </a:r>
          <a:endParaRPr lang="en-US" sz="2200" kern="1200" dirty="0"/>
        </a:p>
      </dsp:txBody>
      <dsp:txXfrm>
        <a:off x="1311756" y="281755"/>
        <a:ext cx="1490348" cy="1177623"/>
      </dsp:txXfrm>
    </dsp:sp>
    <dsp:sp modelId="{41293736-CB1F-9242-ABF3-F8A0DE4B63FA}">
      <dsp:nvSpPr>
        <dsp:cNvPr id="0" name=""/>
        <dsp:cNvSpPr/>
      </dsp:nvSpPr>
      <dsp:spPr>
        <a:xfrm rot="17700000">
          <a:off x="3015926" y="1287837"/>
          <a:ext cx="1438394" cy="46908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94225A9-6B8A-9343-BC7B-EDE049A05307}">
      <dsp:nvSpPr>
        <dsp:cNvPr id="0" name=""/>
        <dsp:cNvSpPr/>
      </dsp:nvSpPr>
      <dsp:spPr>
        <a:xfrm>
          <a:off x="3257257" y="245117"/>
          <a:ext cx="1563624" cy="12508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Megatrends</a:t>
          </a:r>
          <a:endParaRPr lang="en-US" sz="2200" kern="1200" dirty="0"/>
        </a:p>
      </dsp:txBody>
      <dsp:txXfrm>
        <a:off x="3293895" y="281755"/>
        <a:ext cx="1490348" cy="1177623"/>
      </dsp:txXfrm>
    </dsp:sp>
    <dsp:sp modelId="{A8DAF244-3DA8-0F41-B004-657EE5B0AEB6}">
      <dsp:nvSpPr>
        <dsp:cNvPr id="0" name=""/>
        <dsp:cNvSpPr/>
      </dsp:nvSpPr>
      <dsp:spPr>
        <a:xfrm rot="20700000">
          <a:off x="3899275" y="2340572"/>
          <a:ext cx="1438394" cy="46908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622B328-5973-994F-95B7-1833BE10BCE5}">
      <dsp:nvSpPr>
        <dsp:cNvPr id="0" name=""/>
        <dsp:cNvSpPr/>
      </dsp:nvSpPr>
      <dsp:spPr>
        <a:xfrm>
          <a:off x="4531352" y="1763524"/>
          <a:ext cx="1563624" cy="12508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Blue Ocean Paths</a:t>
          </a:r>
          <a:endParaRPr lang="en-US" sz="2200" kern="1200" dirty="0"/>
        </a:p>
      </dsp:txBody>
      <dsp:txXfrm>
        <a:off x="4567990" y="1800162"/>
        <a:ext cx="1490348" cy="11776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48C4B3-0E15-FC4C-906D-B201028DFDB5}">
      <dsp:nvSpPr>
        <dsp:cNvPr id="0" name=""/>
        <dsp:cNvSpPr/>
      </dsp:nvSpPr>
      <dsp:spPr>
        <a:xfrm>
          <a:off x="2225040" y="2172962"/>
          <a:ext cx="1645920" cy="1645920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Your Business Idea#1</a:t>
          </a:r>
          <a:endParaRPr lang="en-US" sz="2500" kern="1200" dirty="0"/>
        </a:p>
      </dsp:txBody>
      <dsp:txXfrm>
        <a:off x="2466079" y="2414001"/>
        <a:ext cx="1163842" cy="1163842"/>
      </dsp:txXfrm>
    </dsp:sp>
    <dsp:sp modelId="{DE2EC857-B20A-F84B-8C8E-FCD55A64E8B5}">
      <dsp:nvSpPr>
        <dsp:cNvPr id="0" name=""/>
        <dsp:cNvSpPr/>
      </dsp:nvSpPr>
      <dsp:spPr>
        <a:xfrm rot="11700000">
          <a:off x="758329" y="2340572"/>
          <a:ext cx="1438394" cy="46908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83EFE8B-7D78-4643-9E11-8ACFE8824287}">
      <dsp:nvSpPr>
        <dsp:cNvPr id="0" name=""/>
        <dsp:cNvSpPr/>
      </dsp:nvSpPr>
      <dsp:spPr>
        <a:xfrm>
          <a:off x="1023" y="1763524"/>
          <a:ext cx="1563624" cy="12508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Customer Problem</a:t>
          </a:r>
          <a:endParaRPr lang="en-US" sz="2200" kern="1200" dirty="0"/>
        </a:p>
      </dsp:txBody>
      <dsp:txXfrm>
        <a:off x="37661" y="1800162"/>
        <a:ext cx="1490348" cy="1177623"/>
      </dsp:txXfrm>
    </dsp:sp>
    <dsp:sp modelId="{D2BAE890-42DF-C349-9126-459BADE81A25}">
      <dsp:nvSpPr>
        <dsp:cNvPr id="0" name=""/>
        <dsp:cNvSpPr/>
      </dsp:nvSpPr>
      <dsp:spPr>
        <a:xfrm rot="14700000">
          <a:off x="1641679" y="1287837"/>
          <a:ext cx="1438394" cy="46908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E8E722C-D00E-1943-B6BC-06F8C687971A}">
      <dsp:nvSpPr>
        <dsp:cNvPr id="0" name=""/>
        <dsp:cNvSpPr/>
      </dsp:nvSpPr>
      <dsp:spPr>
        <a:xfrm>
          <a:off x="1275118" y="245117"/>
          <a:ext cx="1563624" cy="12508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Opportunity</a:t>
          </a:r>
          <a:endParaRPr lang="en-US" sz="2200" kern="1200" dirty="0"/>
        </a:p>
      </dsp:txBody>
      <dsp:txXfrm>
        <a:off x="1311756" y="281755"/>
        <a:ext cx="1490348" cy="1177623"/>
      </dsp:txXfrm>
    </dsp:sp>
    <dsp:sp modelId="{41293736-CB1F-9242-ABF3-F8A0DE4B63FA}">
      <dsp:nvSpPr>
        <dsp:cNvPr id="0" name=""/>
        <dsp:cNvSpPr/>
      </dsp:nvSpPr>
      <dsp:spPr>
        <a:xfrm rot="17700000">
          <a:off x="3015926" y="1287837"/>
          <a:ext cx="1438394" cy="46908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94225A9-6B8A-9343-BC7B-EDE049A05307}">
      <dsp:nvSpPr>
        <dsp:cNvPr id="0" name=""/>
        <dsp:cNvSpPr/>
      </dsp:nvSpPr>
      <dsp:spPr>
        <a:xfrm>
          <a:off x="3257257" y="245117"/>
          <a:ext cx="1563624" cy="12508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Megatrends</a:t>
          </a:r>
          <a:endParaRPr lang="en-US" sz="2200" kern="1200" dirty="0"/>
        </a:p>
      </dsp:txBody>
      <dsp:txXfrm>
        <a:off x="3293895" y="281755"/>
        <a:ext cx="1490348" cy="1177623"/>
      </dsp:txXfrm>
    </dsp:sp>
    <dsp:sp modelId="{A8DAF244-3DA8-0F41-B004-657EE5B0AEB6}">
      <dsp:nvSpPr>
        <dsp:cNvPr id="0" name=""/>
        <dsp:cNvSpPr/>
      </dsp:nvSpPr>
      <dsp:spPr>
        <a:xfrm rot="20700000">
          <a:off x="3899275" y="2340572"/>
          <a:ext cx="1438394" cy="46908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622B328-5973-994F-95B7-1833BE10BCE5}">
      <dsp:nvSpPr>
        <dsp:cNvPr id="0" name=""/>
        <dsp:cNvSpPr/>
      </dsp:nvSpPr>
      <dsp:spPr>
        <a:xfrm>
          <a:off x="4531352" y="1763524"/>
          <a:ext cx="1563624" cy="12508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Blue Ocean Paths</a:t>
          </a:r>
          <a:endParaRPr lang="en-US" sz="2200" kern="1200" dirty="0"/>
        </a:p>
      </dsp:txBody>
      <dsp:txXfrm>
        <a:off x="4567990" y="1800162"/>
        <a:ext cx="1490348" cy="117762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48C4B3-0E15-FC4C-906D-B201028DFDB5}">
      <dsp:nvSpPr>
        <dsp:cNvPr id="0" name=""/>
        <dsp:cNvSpPr/>
      </dsp:nvSpPr>
      <dsp:spPr>
        <a:xfrm>
          <a:off x="2225040" y="2172962"/>
          <a:ext cx="1645920" cy="1645920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Your Business Idea#1</a:t>
          </a:r>
          <a:endParaRPr lang="en-US" sz="2500" kern="1200" dirty="0"/>
        </a:p>
      </dsp:txBody>
      <dsp:txXfrm>
        <a:off x="2466079" y="2414001"/>
        <a:ext cx="1163842" cy="1163842"/>
      </dsp:txXfrm>
    </dsp:sp>
    <dsp:sp modelId="{DE2EC857-B20A-F84B-8C8E-FCD55A64E8B5}">
      <dsp:nvSpPr>
        <dsp:cNvPr id="0" name=""/>
        <dsp:cNvSpPr/>
      </dsp:nvSpPr>
      <dsp:spPr>
        <a:xfrm rot="11700000">
          <a:off x="758329" y="2340572"/>
          <a:ext cx="1438394" cy="46908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83EFE8B-7D78-4643-9E11-8ACFE8824287}">
      <dsp:nvSpPr>
        <dsp:cNvPr id="0" name=""/>
        <dsp:cNvSpPr/>
      </dsp:nvSpPr>
      <dsp:spPr>
        <a:xfrm>
          <a:off x="1023" y="1763524"/>
          <a:ext cx="1563624" cy="12508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Customer Problem</a:t>
          </a:r>
          <a:endParaRPr lang="en-US" sz="2200" kern="1200" dirty="0"/>
        </a:p>
      </dsp:txBody>
      <dsp:txXfrm>
        <a:off x="37661" y="1800162"/>
        <a:ext cx="1490348" cy="1177623"/>
      </dsp:txXfrm>
    </dsp:sp>
    <dsp:sp modelId="{D2BAE890-42DF-C349-9126-459BADE81A25}">
      <dsp:nvSpPr>
        <dsp:cNvPr id="0" name=""/>
        <dsp:cNvSpPr/>
      </dsp:nvSpPr>
      <dsp:spPr>
        <a:xfrm rot="14700000">
          <a:off x="1641679" y="1287837"/>
          <a:ext cx="1438394" cy="46908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E8E722C-D00E-1943-B6BC-06F8C687971A}">
      <dsp:nvSpPr>
        <dsp:cNvPr id="0" name=""/>
        <dsp:cNvSpPr/>
      </dsp:nvSpPr>
      <dsp:spPr>
        <a:xfrm>
          <a:off x="1275118" y="245117"/>
          <a:ext cx="1563624" cy="12508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Opportunity</a:t>
          </a:r>
          <a:endParaRPr lang="en-US" sz="2200" kern="1200" dirty="0"/>
        </a:p>
      </dsp:txBody>
      <dsp:txXfrm>
        <a:off x="1311756" y="281755"/>
        <a:ext cx="1490348" cy="1177623"/>
      </dsp:txXfrm>
    </dsp:sp>
    <dsp:sp modelId="{41293736-CB1F-9242-ABF3-F8A0DE4B63FA}">
      <dsp:nvSpPr>
        <dsp:cNvPr id="0" name=""/>
        <dsp:cNvSpPr/>
      </dsp:nvSpPr>
      <dsp:spPr>
        <a:xfrm rot="17700000">
          <a:off x="3015926" y="1287837"/>
          <a:ext cx="1438394" cy="46908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94225A9-6B8A-9343-BC7B-EDE049A05307}">
      <dsp:nvSpPr>
        <dsp:cNvPr id="0" name=""/>
        <dsp:cNvSpPr/>
      </dsp:nvSpPr>
      <dsp:spPr>
        <a:xfrm>
          <a:off x="3257257" y="245117"/>
          <a:ext cx="1563624" cy="12508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Megatrends</a:t>
          </a:r>
          <a:endParaRPr lang="en-US" sz="2200" kern="1200" dirty="0"/>
        </a:p>
      </dsp:txBody>
      <dsp:txXfrm>
        <a:off x="3293895" y="281755"/>
        <a:ext cx="1490348" cy="1177623"/>
      </dsp:txXfrm>
    </dsp:sp>
    <dsp:sp modelId="{A8DAF244-3DA8-0F41-B004-657EE5B0AEB6}">
      <dsp:nvSpPr>
        <dsp:cNvPr id="0" name=""/>
        <dsp:cNvSpPr/>
      </dsp:nvSpPr>
      <dsp:spPr>
        <a:xfrm rot="20700000">
          <a:off x="3899275" y="2340572"/>
          <a:ext cx="1438394" cy="46908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622B328-5973-994F-95B7-1833BE10BCE5}">
      <dsp:nvSpPr>
        <dsp:cNvPr id="0" name=""/>
        <dsp:cNvSpPr/>
      </dsp:nvSpPr>
      <dsp:spPr>
        <a:xfrm>
          <a:off x="4531352" y="1763524"/>
          <a:ext cx="1563624" cy="12508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Blue Ocean Paths</a:t>
          </a:r>
          <a:endParaRPr lang="en-US" sz="2200" kern="1200" dirty="0"/>
        </a:p>
      </dsp:txBody>
      <dsp:txXfrm>
        <a:off x="4567990" y="1800162"/>
        <a:ext cx="1490348" cy="11776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5D55F1-2D9C-7C41-8A67-1B51F77FA27E}" type="datetimeFigureOut">
              <a:rPr lang="en-US" smtClean="0"/>
              <a:t>6/19/14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4AC7E2-8ED4-6B4F-85B6-015C786533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1086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0BAA9B-3692-C84C-8D1F-B682C284F818}" type="datetimeFigureOut">
              <a:rPr lang="en-US" smtClean="0"/>
              <a:t>6/19/14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D6FFF1-4ED0-D444-9EBF-DAD476EFF4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9239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9057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5343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9065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3670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6044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9537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5457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8922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8760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1393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1008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534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9065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3670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6044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9537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5457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8922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1393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1008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5343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9065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3670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6044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95372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54578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89220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74473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13938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FFF1-4ED0-D444-9EBF-DAD476EFF4CC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1008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7F16-2E0C-824A-BC6D-BD6998C2F121}" type="datetimeFigureOut">
              <a:rPr lang="en-US" smtClean="0"/>
              <a:t>6/19/14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1B33-0578-6145-9104-8381FE7F28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210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7F16-2E0C-824A-BC6D-BD6998C2F121}" type="datetimeFigureOut">
              <a:rPr lang="en-US" smtClean="0"/>
              <a:t>6/19/14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1B33-0578-6145-9104-8381FE7F28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288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7F16-2E0C-824A-BC6D-BD6998C2F121}" type="datetimeFigureOut">
              <a:rPr lang="en-US" smtClean="0"/>
              <a:t>6/19/14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1B33-0578-6145-9104-8381FE7F28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667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7F16-2E0C-824A-BC6D-BD6998C2F121}" type="datetimeFigureOut">
              <a:rPr lang="en-US" smtClean="0"/>
              <a:t>6/19/14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1B33-0578-6145-9104-8381FE7F28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638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7F16-2E0C-824A-BC6D-BD6998C2F121}" type="datetimeFigureOut">
              <a:rPr lang="en-US" smtClean="0"/>
              <a:t>6/19/14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1B33-0578-6145-9104-8381FE7F28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468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7F16-2E0C-824A-BC6D-BD6998C2F121}" type="datetimeFigureOut">
              <a:rPr lang="en-US" smtClean="0"/>
              <a:t>6/19/14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1B33-0578-6145-9104-8381FE7F28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454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7F16-2E0C-824A-BC6D-BD6998C2F121}" type="datetimeFigureOut">
              <a:rPr lang="en-US" smtClean="0"/>
              <a:t>6/19/14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1B33-0578-6145-9104-8381FE7F28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48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7F16-2E0C-824A-BC6D-BD6998C2F121}" type="datetimeFigureOut">
              <a:rPr lang="en-US" smtClean="0"/>
              <a:t>6/19/14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1B33-0578-6145-9104-8381FE7F28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691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7F16-2E0C-824A-BC6D-BD6998C2F121}" type="datetimeFigureOut">
              <a:rPr lang="en-US" smtClean="0"/>
              <a:t>6/19/14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1B33-0578-6145-9104-8381FE7F28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5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7F16-2E0C-824A-BC6D-BD6998C2F121}" type="datetimeFigureOut">
              <a:rPr lang="en-US" smtClean="0"/>
              <a:t>6/19/14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1B33-0578-6145-9104-8381FE7F28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522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7F16-2E0C-824A-BC6D-BD6998C2F121}" type="datetimeFigureOut">
              <a:rPr lang="en-US" smtClean="0"/>
              <a:t>6/19/14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1B33-0578-6145-9104-8381FE7F28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206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FE7F16-2E0C-824A-BC6D-BD6998C2F121}" type="datetimeFigureOut">
              <a:rPr lang="en-US" smtClean="0"/>
              <a:t>6/19/14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11B33-0578-6145-9104-8381FE7F28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974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e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66895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MK422: Marketing for </a:t>
            </a:r>
            <a:r>
              <a:rPr lang="en-US" dirty="0" err="1" smtClean="0"/>
              <a:t>Entreprenuers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>Midterm: 3 Business Ideas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12250"/>
            <a:ext cx="6400800" cy="2426762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By</a:t>
            </a:r>
            <a:endParaRPr lang="en-US" dirty="0" smtClean="0"/>
          </a:p>
          <a:p>
            <a:r>
              <a:rPr lang="en-US" dirty="0" smtClean="0"/>
              <a:t>Member#1</a:t>
            </a:r>
          </a:p>
          <a:p>
            <a:r>
              <a:rPr lang="en-US" dirty="0" smtClean="0"/>
              <a:t>Member#2</a:t>
            </a:r>
          </a:p>
          <a:p>
            <a:r>
              <a:rPr lang="en-US" dirty="0" smtClean="0"/>
              <a:t>Member#3</a:t>
            </a:r>
          </a:p>
          <a:p>
            <a:r>
              <a:rPr lang="en-US" dirty="0" smtClean="0"/>
              <a:t>Member#4</a:t>
            </a:r>
          </a:p>
          <a:p>
            <a:r>
              <a:rPr lang="en-US" dirty="0" smtClean="0"/>
              <a:t>Member#5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4804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6495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accent1"/>
                </a:solidFill>
              </a:rPr>
              <a:t>Problem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2087693"/>
            <a:ext cx="8229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sz="3000" dirty="0" smtClean="0">
                <a:solidFill>
                  <a:schemeClr val="bg1">
                    <a:lumMod val="65000"/>
                  </a:schemeClr>
                </a:solidFill>
              </a:rPr>
              <a:t>What is customer problem? (</a:t>
            </a:r>
            <a:r>
              <a:rPr lang="en-US" sz="3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the problem you want your Business </a:t>
            </a:r>
            <a:r>
              <a:rPr lang="en-US" sz="30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I</a:t>
            </a:r>
            <a:r>
              <a:rPr lang="en-US" sz="3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dea#1 to solve</a:t>
            </a:r>
            <a:r>
              <a:rPr lang="en-US" sz="3000" dirty="0" smtClean="0">
                <a:solidFill>
                  <a:schemeClr val="bg1">
                    <a:lumMod val="65000"/>
                  </a:schemeClr>
                </a:solidFill>
              </a:rPr>
              <a:t>)</a:t>
            </a:r>
            <a:endParaRPr lang="th-TH" sz="30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3000" dirty="0" smtClean="0">
                <a:solidFill>
                  <a:schemeClr val="bg1">
                    <a:lumMod val="65000"/>
                  </a:schemeClr>
                </a:solidFill>
              </a:rPr>
              <a:t>What are the customer pain and gain?</a:t>
            </a:r>
            <a:endParaRPr lang="th-TH" sz="3000" dirty="0">
              <a:solidFill>
                <a:schemeClr val="bg1">
                  <a:lumMod val="65000"/>
                </a:schemeClr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3000" dirty="0" smtClean="0">
                <a:solidFill>
                  <a:schemeClr val="bg1">
                    <a:lumMod val="65000"/>
                  </a:schemeClr>
                </a:solidFill>
              </a:rPr>
              <a:t>What will happen if this problem left unsolved</a:t>
            </a:r>
            <a:endParaRPr lang="th-TH" sz="30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1777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0500"/>
            <a:ext cx="9144000" cy="646970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80586" y="1857868"/>
            <a:ext cx="81013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ctr">
              <a:buFont typeface="Arial"/>
              <a:buChar char="•"/>
            </a:pPr>
            <a:r>
              <a:rPr lang="en-US" sz="4800" dirty="0" smtClean="0">
                <a:solidFill>
                  <a:schemeClr val="bg1">
                    <a:lumMod val="65000"/>
                  </a:schemeClr>
                </a:solidFill>
              </a:rPr>
              <a:t>Create </a:t>
            </a:r>
            <a:r>
              <a:rPr lang="en-US" sz="4800" b="1" dirty="0" smtClean="0">
                <a:solidFill>
                  <a:schemeClr val="bg1">
                    <a:lumMod val="65000"/>
                  </a:schemeClr>
                </a:solidFill>
              </a:rPr>
              <a:t>Customer </a:t>
            </a:r>
            <a:r>
              <a:rPr lang="en-US" sz="4800" b="1" dirty="0">
                <a:solidFill>
                  <a:schemeClr val="bg1">
                    <a:lumMod val="65000"/>
                  </a:schemeClr>
                </a:solidFill>
              </a:rPr>
              <a:t>Empathy Map</a:t>
            </a:r>
            <a:r>
              <a:rPr lang="en-US" sz="4800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sz="4800" dirty="0" smtClean="0">
                <a:solidFill>
                  <a:schemeClr val="bg1">
                    <a:lumMod val="65000"/>
                  </a:schemeClr>
                </a:solidFill>
              </a:rPr>
              <a:t>of your potential customer</a:t>
            </a:r>
            <a:endParaRPr lang="th-TH" sz="48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171450" indent="-171450" algn="ctr">
              <a:buFont typeface="Arial"/>
              <a:buChar char="•"/>
            </a:pPr>
            <a:r>
              <a:rPr lang="en-US" sz="4800" dirty="0" smtClean="0">
                <a:solidFill>
                  <a:schemeClr val="bg1">
                    <a:lumMod val="65000"/>
                  </a:schemeClr>
                </a:solidFill>
              </a:rPr>
              <a:t>What are his/her </a:t>
            </a:r>
            <a:r>
              <a:rPr lang="en-US" sz="4800" b="1" dirty="0" smtClean="0">
                <a:solidFill>
                  <a:schemeClr val="bg1">
                    <a:lumMod val="65000"/>
                  </a:schemeClr>
                </a:solidFill>
              </a:rPr>
              <a:t>pain</a:t>
            </a:r>
            <a:r>
              <a:rPr lang="en-US" sz="4800" dirty="0" smtClean="0">
                <a:solidFill>
                  <a:schemeClr val="bg1">
                    <a:lumMod val="65000"/>
                  </a:schemeClr>
                </a:solidFill>
              </a:rPr>
              <a:t> or </a:t>
            </a:r>
            <a:r>
              <a:rPr lang="en-US" sz="4800" b="1" dirty="0" smtClean="0">
                <a:solidFill>
                  <a:schemeClr val="bg1">
                    <a:lumMod val="65000"/>
                  </a:schemeClr>
                </a:solidFill>
              </a:rPr>
              <a:t>gain</a:t>
            </a:r>
            <a:r>
              <a:rPr lang="en-US" sz="4800" dirty="0" smtClean="0">
                <a:solidFill>
                  <a:schemeClr val="bg1">
                    <a:lumMod val="65000"/>
                  </a:schemeClr>
                </a:solidFill>
              </a:rPr>
              <a:t>?</a:t>
            </a:r>
            <a:endParaRPr lang="en-US" sz="48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3175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solidFill>
                  <a:srgbClr val="4F81BD"/>
                </a:solidFill>
              </a:rPr>
              <a:t>Cause</a:t>
            </a:r>
            <a:endParaRPr lang="en-US" dirty="0">
              <a:solidFill>
                <a:srgbClr val="4F81BD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2087693"/>
            <a:ext cx="82296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sz="3000" dirty="0" smtClean="0">
                <a:solidFill>
                  <a:schemeClr val="bg1">
                    <a:lumMod val="65000"/>
                  </a:schemeClr>
                </a:solidFill>
              </a:rPr>
              <a:t>What is the root cause of the problem?</a:t>
            </a:r>
            <a:endParaRPr lang="en-US" sz="30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5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56495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4F81BD"/>
                </a:solidFill>
              </a:rPr>
              <a:t>Opportunity</a:t>
            </a:r>
            <a:endParaRPr lang="en-US" dirty="0">
              <a:solidFill>
                <a:srgbClr val="4F81BD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" y="2087693"/>
            <a:ext cx="8229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sz="3000" dirty="0" smtClean="0">
                <a:solidFill>
                  <a:schemeClr val="bg1">
                    <a:lumMod val="65000"/>
                  </a:schemeClr>
                </a:solidFill>
              </a:rPr>
              <a:t>How can you create opportunity from the customer problem?</a:t>
            </a:r>
            <a:endParaRPr lang="th-TH" sz="30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3000" dirty="0" smtClean="0">
                <a:solidFill>
                  <a:schemeClr val="bg1">
                    <a:lumMod val="65000"/>
                  </a:schemeClr>
                </a:solidFill>
              </a:rPr>
              <a:t>Why it has to be you solving this problem? (Your strengths or advantages over competitors)</a:t>
            </a:r>
            <a:endParaRPr lang="en-US" sz="3000" dirty="0" smtClean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2950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is your </a:t>
            </a:r>
            <a:r>
              <a:rPr lang="en-US" dirty="0" smtClean="0">
                <a:solidFill>
                  <a:srgbClr val="8EB4E3"/>
                </a:solidFill>
              </a:rPr>
              <a:t>Business </a:t>
            </a:r>
            <a:r>
              <a:rPr lang="en-US" dirty="0">
                <a:solidFill>
                  <a:srgbClr val="8EB4E3"/>
                </a:solidFill>
              </a:rPr>
              <a:t>I</a:t>
            </a:r>
            <a:r>
              <a:rPr lang="en-US" dirty="0" smtClean="0">
                <a:solidFill>
                  <a:srgbClr val="8EB4E3"/>
                </a:solidFill>
              </a:rPr>
              <a:t>dea#1</a:t>
            </a:r>
            <a:endParaRPr lang="en-US" dirty="0">
              <a:solidFill>
                <a:srgbClr val="8EB4E3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 dirty="0" smtClean="0">
                <a:solidFill>
                  <a:srgbClr val="A6A6A6"/>
                </a:solidFill>
              </a:rPr>
              <a:t>Explain what is </a:t>
            </a:r>
            <a:r>
              <a:rPr lang="en-US" dirty="0" smtClean="0">
                <a:solidFill>
                  <a:srgbClr val="8EB4E3"/>
                </a:solidFill>
              </a:rPr>
              <a:t>your business idea #1</a:t>
            </a:r>
            <a:endParaRPr lang="en-US" dirty="0" smtClean="0">
              <a:solidFill>
                <a:srgbClr val="8EB4E3"/>
              </a:solidFill>
            </a:endParaRPr>
          </a:p>
          <a:p>
            <a:r>
              <a:rPr lang="en-US" dirty="0" smtClean="0">
                <a:solidFill>
                  <a:srgbClr val="A6A6A6"/>
                </a:solidFill>
              </a:rPr>
              <a:t>How can it solve customer problem?</a:t>
            </a:r>
            <a:endParaRPr lang="en-US" dirty="0" smtClean="0">
              <a:solidFill>
                <a:srgbClr val="A6A6A6"/>
              </a:solidFill>
            </a:endParaRPr>
          </a:p>
          <a:p>
            <a:r>
              <a:rPr lang="en-US" dirty="0" smtClean="0">
                <a:solidFill>
                  <a:srgbClr val="A6A6A6"/>
                </a:solidFill>
              </a:rPr>
              <a:t>What it is designed to do?</a:t>
            </a:r>
            <a:endParaRPr lang="en-US" dirty="0" smtClean="0">
              <a:solidFill>
                <a:srgbClr val="A6A6A6"/>
              </a:solidFill>
            </a:endParaRPr>
          </a:p>
          <a:p>
            <a:r>
              <a:rPr lang="en-US" dirty="0" smtClean="0">
                <a:solidFill>
                  <a:srgbClr val="A6A6A6"/>
                </a:solidFill>
              </a:rPr>
              <a:t>How does it work?</a:t>
            </a:r>
            <a:endParaRPr lang="en-US" dirty="0" smtClean="0">
              <a:solidFill>
                <a:srgbClr val="A6A6A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6104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1000"/>
            <a:ext cx="9144000" cy="609302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7457" y="2381131"/>
            <a:ext cx="85990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ctr">
              <a:buFont typeface="Arial"/>
              <a:buChar char="•"/>
            </a:pPr>
            <a:r>
              <a:rPr lang="en-US" sz="4800" dirty="0" smtClean="0">
                <a:solidFill>
                  <a:srgbClr val="A6A6A6"/>
                </a:solidFill>
              </a:rPr>
              <a:t>Create</a:t>
            </a:r>
            <a:r>
              <a:rPr lang="th-TH" sz="4800" dirty="0" smtClean="0">
                <a:solidFill>
                  <a:srgbClr val="A6A6A6"/>
                </a:solidFill>
              </a:rPr>
              <a:t> </a:t>
            </a:r>
            <a:r>
              <a:rPr lang="en-US" sz="4800" b="1" dirty="0">
                <a:solidFill>
                  <a:srgbClr val="A6A6A6"/>
                </a:solidFill>
              </a:rPr>
              <a:t>Business Model Canvas </a:t>
            </a:r>
            <a:r>
              <a:rPr lang="en-US" sz="4800" dirty="0" smtClean="0">
                <a:solidFill>
                  <a:srgbClr val="A6A6A6"/>
                </a:solidFill>
              </a:rPr>
              <a:t>for your </a:t>
            </a:r>
            <a:r>
              <a:rPr lang="en-US" sz="4800" dirty="0" smtClean="0">
                <a:solidFill>
                  <a:schemeClr val="accent1"/>
                </a:solidFill>
              </a:rPr>
              <a:t>Business </a:t>
            </a:r>
            <a:r>
              <a:rPr lang="en-US" sz="4800" dirty="0">
                <a:solidFill>
                  <a:schemeClr val="accent1"/>
                </a:solidFill>
              </a:rPr>
              <a:t>I</a:t>
            </a:r>
            <a:r>
              <a:rPr lang="en-US" sz="4800" dirty="0" smtClean="0">
                <a:solidFill>
                  <a:schemeClr val="accent1"/>
                </a:solidFill>
              </a:rPr>
              <a:t>dea #1</a:t>
            </a:r>
            <a:endParaRPr lang="en-US" sz="4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1661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F81BD"/>
                </a:solidFill>
              </a:rPr>
              <a:t>Mega Trend</a:t>
            </a:r>
            <a:endParaRPr lang="en-US" dirty="0">
              <a:solidFill>
                <a:srgbClr val="4F81B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What macro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-trend?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(such as AEC, aging population, health conscious or Green) is your </a:t>
            </a:r>
            <a:r>
              <a:rPr lang="en-US" dirty="0" smtClean="0">
                <a:solidFill>
                  <a:srgbClr val="8EB4E3"/>
                </a:solidFill>
              </a:rPr>
              <a:t>Business </a:t>
            </a:r>
            <a:r>
              <a:rPr lang="en-US" dirty="0">
                <a:solidFill>
                  <a:srgbClr val="8EB4E3"/>
                </a:solidFill>
              </a:rPr>
              <a:t>I</a:t>
            </a:r>
            <a:r>
              <a:rPr lang="en-US" dirty="0" smtClean="0">
                <a:solidFill>
                  <a:srgbClr val="8EB4E3"/>
                </a:solidFill>
              </a:rPr>
              <a:t>dea#1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is taking advantage of?</a:t>
            </a: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onsumer Trends (Status Seeker? </a:t>
            </a:r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Playsumer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?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Betterment?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) is your business idea#1 is taking advantage of?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1010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090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6853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53977" y="241117"/>
            <a:ext cx="383167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solidFill>
                  <a:srgbClr val="4F81BD"/>
                </a:solidFill>
              </a:rPr>
              <a:t>Strategy Canvas</a:t>
            </a:r>
            <a:endParaRPr lang="en-US" sz="4400" dirty="0">
              <a:solidFill>
                <a:srgbClr val="4F81BD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7457" y="1505916"/>
            <a:ext cx="859905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ctr">
              <a:buFont typeface="Arial"/>
              <a:buChar char="•"/>
            </a:pPr>
            <a:r>
              <a:rPr lang="en-US" sz="4800" dirty="0" smtClean="0">
                <a:solidFill>
                  <a:srgbClr val="A6A6A6"/>
                </a:solidFill>
              </a:rPr>
              <a:t>Create</a:t>
            </a:r>
            <a:r>
              <a:rPr lang="th-TH" sz="4800" dirty="0" smtClean="0">
                <a:solidFill>
                  <a:srgbClr val="A6A6A6"/>
                </a:solidFill>
              </a:rPr>
              <a:t> </a:t>
            </a:r>
            <a:r>
              <a:rPr lang="en-US" sz="4800" b="1" dirty="0" smtClean="0">
                <a:solidFill>
                  <a:srgbClr val="A6A6A6"/>
                </a:solidFill>
              </a:rPr>
              <a:t>Strategy Canvas </a:t>
            </a:r>
            <a:r>
              <a:rPr lang="en-US" sz="4800" dirty="0" smtClean="0">
                <a:solidFill>
                  <a:srgbClr val="A6A6A6"/>
                </a:solidFill>
              </a:rPr>
              <a:t>for your </a:t>
            </a:r>
            <a:r>
              <a:rPr lang="en-US" sz="4800" dirty="0" smtClean="0">
                <a:solidFill>
                  <a:srgbClr val="4F81BD"/>
                </a:solidFill>
              </a:rPr>
              <a:t>Business </a:t>
            </a:r>
            <a:r>
              <a:rPr lang="en-US" sz="4800" dirty="0">
                <a:solidFill>
                  <a:srgbClr val="4F81BD"/>
                </a:solidFill>
              </a:rPr>
              <a:t>I</a:t>
            </a:r>
            <a:r>
              <a:rPr lang="en-US" sz="4800" dirty="0" smtClean="0">
                <a:solidFill>
                  <a:srgbClr val="4F81BD"/>
                </a:solidFill>
              </a:rPr>
              <a:t>dea#1</a:t>
            </a:r>
            <a:r>
              <a:rPr lang="en-US" sz="4800" dirty="0" smtClean="0">
                <a:solidFill>
                  <a:srgbClr val="A6A6A6"/>
                </a:solidFill>
              </a:rPr>
              <a:t>, explaining how your idea is better than the competition </a:t>
            </a:r>
            <a:r>
              <a:rPr lang="en-US" sz="4800" dirty="0" smtClean="0">
                <a:solidFill>
                  <a:srgbClr val="A6A6A6"/>
                </a:solidFill>
              </a:rPr>
              <a:t>or the</a:t>
            </a:r>
            <a:r>
              <a:rPr lang="th-TH" sz="4800" dirty="0" smtClean="0">
                <a:solidFill>
                  <a:srgbClr val="A6A6A6"/>
                </a:solidFill>
              </a:rPr>
              <a:t> </a:t>
            </a:r>
            <a:r>
              <a:rPr lang="en-US" sz="4800" dirty="0" smtClean="0">
                <a:solidFill>
                  <a:srgbClr val="A6A6A6"/>
                </a:solidFill>
              </a:rPr>
              <a:t>next best </a:t>
            </a:r>
            <a:r>
              <a:rPr lang="en-US" sz="4800" dirty="0" smtClean="0">
                <a:solidFill>
                  <a:srgbClr val="A6A6A6"/>
                </a:solidFill>
              </a:rPr>
              <a:t>alternative</a:t>
            </a:r>
            <a:endParaRPr lang="en-US" sz="4800" dirty="0">
              <a:solidFill>
                <a:srgbClr val="A6A6A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741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F81BD"/>
                </a:solidFill>
              </a:rPr>
              <a:t>Prototype</a:t>
            </a:r>
            <a:endParaRPr lang="en-US" dirty="0">
              <a:solidFill>
                <a:srgbClr val="4F81B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are you going to test </a:t>
            </a:r>
            <a:r>
              <a:rPr lang="en-US" b="1" dirty="0" smtClean="0"/>
              <a:t>desirability, feasibility and viability?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b="1" dirty="0" smtClean="0"/>
              <a:t>cheapest </a:t>
            </a:r>
            <a:r>
              <a:rPr lang="en-US" dirty="0" smtClean="0"/>
              <a:t>and </a:t>
            </a:r>
            <a:r>
              <a:rPr lang="en-US" b="1" dirty="0" smtClean="0"/>
              <a:t>simplest </a:t>
            </a:r>
            <a:r>
              <a:rPr lang="en-US" dirty="0" smtClean="0"/>
              <a:t>way to get customer feedback</a:t>
            </a:r>
            <a:r>
              <a:rPr lang="en-US" b="1" dirty="0" smtClean="0"/>
              <a:t>?</a:t>
            </a:r>
          </a:p>
          <a:p>
            <a:r>
              <a:rPr lang="en-US" dirty="0" smtClean="0"/>
              <a:t>A prototype can be </a:t>
            </a:r>
            <a:r>
              <a:rPr lang="en-US" sz="5400" b="1" dirty="0" smtClean="0"/>
              <a:t>anything</a:t>
            </a:r>
            <a:r>
              <a:rPr lang="en-US" dirty="0" smtClean="0"/>
              <a:t>!!! Be creative</a:t>
            </a:r>
          </a:p>
        </p:txBody>
      </p:sp>
    </p:spTree>
    <p:extLst>
      <p:ext uri="{BB962C8B-B14F-4D97-AF65-F5344CB8AC3E}">
        <p14:creationId xmlns:p14="http://schemas.microsoft.com/office/powerpoint/2010/main" val="28249521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F81BD"/>
                </a:solidFill>
              </a:rPr>
              <a:t>Net Benefits for </a:t>
            </a:r>
            <a:r>
              <a:rPr lang="en-US" dirty="0" smtClean="0"/>
              <a:t>Customers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71450" indent="-171450">
              <a:spcBef>
                <a:spcPts val="0"/>
              </a:spcBef>
              <a:defRPr/>
            </a:pPr>
            <a:r>
              <a:rPr lang="en-US" dirty="0" smtClean="0">
                <a:solidFill>
                  <a:srgbClr val="A6A6A6"/>
                </a:solidFill>
              </a:rPr>
              <a:t>What “values” customer will get from using your business?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en-US" dirty="0">
              <a:solidFill>
                <a:srgbClr val="A6A6A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3984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F81BD"/>
                </a:solidFill>
              </a:rPr>
              <a:t>Net Benefits for </a:t>
            </a:r>
            <a:r>
              <a:rPr lang="en-US" dirty="0" smtClean="0"/>
              <a:t>You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71450" indent="-171450">
              <a:spcBef>
                <a:spcPts val="0"/>
              </a:spcBef>
              <a:defRPr/>
            </a:pPr>
            <a:r>
              <a:rPr lang="en-US" dirty="0" smtClean="0">
                <a:solidFill>
                  <a:srgbClr val="A6A6A6"/>
                </a:solidFill>
              </a:rPr>
              <a:t>What you will gain from </a:t>
            </a:r>
            <a:r>
              <a:rPr lang="en-US" dirty="0" smtClean="0">
                <a:solidFill>
                  <a:srgbClr val="A6A6A6"/>
                </a:solidFill>
              </a:rPr>
              <a:t>implementing this business </a:t>
            </a:r>
            <a:r>
              <a:rPr lang="en-US" dirty="0" smtClean="0">
                <a:solidFill>
                  <a:srgbClr val="A6A6A6"/>
                </a:solidFill>
              </a:rPr>
              <a:t>(what are the expected financial gain and other non-financial benefits)</a:t>
            </a:r>
            <a:endParaRPr lang="en-US" dirty="0">
              <a:solidFill>
                <a:srgbClr val="A6A6A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4478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02308676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369569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6495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Problem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2087693"/>
            <a:ext cx="8229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sz="3000" dirty="0" smtClean="0">
                <a:solidFill>
                  <a:schemeClr val="bg1">
                    <a:lumMod val="65000"/>
                  </a:schemeClr>
                </a:solidFill>
              </a:rPr>
              <a:t>What is customer problem? (</a:t>
            </a:r>
            <a:r>
              <a:rPr lang="en-US" sz="3000" dirty="0" smtClean="0">
                <a:solidFill>
                  <a:srgbClr val="FF0000"/>
                </a:solidFill>
              </a:rPr>
              <a:t>the problem you want your Business </a:t>
            </a:r>
            <a:r>
              <a:rPr lang="en-US" sz="3000" dirty="0">
                <a:solidFill>
                  <a:srgbClr val="FF0000"/>
                </a:solidFill>
              </a:rPr>
              <a:t>I</a:t>
            </a:r>
            <a:r>
              <a:rPr lang="en-US" sz="3000" dirty="0" smtClean="0">
                <a:solidFill>
                  <a:srgbClr val="FF0000"/>
                </a:solidFill>
              </a:rPr>
              <a:t>dea#2 to solve</a:t>
            </a:r>
            <a:r>
              <a:rPr lang="en-US" sz="3000" dirty="0" smtClean="0">
                <a:solidFill>
                  <a:schemeClr val="bg1">
                    <a:lumMod val="65000"/>
                  </a:schemeClr>
                </a:solidFill>
              </a:rPr>
              <a:t>)</a:t>
            </a:r>
            <a:endParaRPr lang="th-TH" sz="30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3000" dirty="0" smtClean="0">
                <a:solidFill>
                  <a:schemeClr val="bg1">
                    <a:lumMod val="65000"/>
                  </a:schemeClr>
                </a:solidFill>
              </a:rPr>
              <a:t>What are customer pain and gain?</a:t>
            </a:r>
            <a:endParaRPr lang="th-TH" sz="3000" dirty="0">
              <a:solidFill>
                <a:schemeClr val="bg1">
                  <a:lumMod val="65000"/>
                </a:schemeClr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3000" dirty="0" smtClean="0">
                <a:solidFill>
                  <a:schemeClr val="bg1">
                    <a:lumMod val="65000"/>
                  </a:schemeClr>
                </a:solidFill>
              </a:rPr>
              <a:t>What could happen if this problem left unsolved</a:t>
            </a:r>
            <a:endParaRPr lang="th-TH" sz="30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3980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0500"/>
            <a:ext cx="9144000" cy="646970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80586" y="1857868"/>
            <a:ext cx="81013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ctr">
              <a:buFont typeface="Arial"/>
              <a:buChar char="•"/>
            </a:pPr>
            <a:r>
              <a:rPr lang="en-US" sz="4800" dirty="0" smtClean="0">
                <a:solidFill>
                  <a:schemeClr val="bg1">
                    <a:lumMod val="65000"/>
                  </a:schemeClr>
                </a:solidFill>
              </a:rPr>
              <a:t>Create </a:t>
            </a:r>
            <a:r>
              <a:rPr lang="en-US" sz="4800" b="1" dirty="0" smtClean="0">
                <a:solidFill>
                  <a:schemeClr val="bg1">
                    <a:lumMod val="65000"/>
                  </a:schemeClr>
                </a:solidFill>
              </a:rPr>
              <a:t>Customer </a:t>
            </a:r>
            <a:r>
              <a:rPr lang="en-US" sz="4800" b="1" dirty="0">
                <a:solidFill>
                  <a:schemeClr val="bg1">
                    <a:lumMod val="65000"/>
                  </a:schemeClr>
                </a:solidFill>
              </a:rPr>
              <a:t>Empathy Map</a:t>
            </a:r>
            <a:r>
              <a:rPr lang="en-US" sz="4800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sz="4800" dirty="0" smtClean="0">
                <a:solidFill>
                  <a:schemeClr val="bg1">
                    <a:lumMod val="65000"/>
                  </a:schemeClr>
                </a:solidFill>
              </a:rPr>
              <a:t>of your potential customer</a:t>
            </a:r>
            <a:endParaRPr lang="th-TH" sz="48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171450" indent="-171450" algn="ctr">
              <a:buFont typeface="Arial"/>
              <a:buChar char="•"/>
            </a:pPr>
            <a:r>
              <a:rPr lang="en-US" sz="4800" dirty="0" smtClean="0">
                <a:solidFill>
                  <a:schemeClr val="bg1">
                    <a:lumMod val="65000"/>
                  </a:schemeClr>
                </a:solidFill>
              </a:rPr>
              <a:t>What are his/her </a:t>
            </a:r>
            <a:r>
              <a:rPr lang="en-US" sz="4800" b="1" dirty="0" smtClean="0">
                <a:solidFill>
                  <a:schemeClr val="bg1">
                    <a:lumMod val="65000"/>
                  </a:schemeClr>
                </a:solidFill>
              </a:rPr>
              <a:t>pain</a:t>
            </a:r>
            <a:r>
              <a:rPr lang="en-US" sz="4800" dirty="0" smtClean="0">
                <a:solidFill>
                  <a:schemeClr val="bg1">
                    <a:lumMod val="65000"/>
                  </a:schemeClr>
                </a:solidFill>
              </a:rPr>
              <a:t> or </a:t>
            </a:r>
            <a:r>
              <a:rPr lang="en-US" sz="4800" b="1" dirty="0" smtClean="0">
                <a:solidFill>
                  <a:schemeClr val="bg1">
                    <a:lumMod val="65000"/>
                  </a:schemeClr>
                </a:solidFill>
              </a:rPr>
              <a:t>gain</a:t>
            </a:r>
            <a:r>
              <a:rPr lang="en-US" sz="4800" dirty="0" smtClean="0">
                <a:solidFill>
                  <a:schemeClr val="bg1">
                    <a:lumMod val="65000"/>
                  </a:schemeClr>
                </a:solidFill>
              </a:rPr>
              <a:t>?</a:t>
            </a:r>
            <a:endParaRPr lang="en-US" sz="48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0441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Cause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2087693"/>
            <a:ext cx="82296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sz="3000" dirty="0" smtClean="0">
                <a:solidFill>
                  <a:schemeClr val="bg1">
                    <a:lumMod val="65000"/>
                  </a:schemeClr>
                </a:solidFill>
              </a:rPr>
              <a:t>What is the root cause of the problem?</a:t>
            </a:r>
            <a:endParaRPr lang="en-US" sz="30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6098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56495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Opportunity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2087693"/>
            <a:ext cx="8229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sz="3000" dirty="0" smtClean="0">
                <a:solidFill>
                  <a:schemeClr val="bg1">
                    <a:lumMod val="65000"/>
                  </a:schemeClr>
                </a:solidFill>
              </a:rPr>
              <a:t>How can you create opportunity from the customer problem?</a:t>
            </a:r>
            <a:endParaRPr lang="th-TH" sz="30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3000" dirty="0" smtClean="0">
                <a:solidFill>
                  <a:schemeClr val="bg1">
                    <a:lumMod val="65000"/>
                  </a:schemeClr>
                </a:solidFill>
              </a:rPr>
              <a:t>Why it has to be you solving this problem? (Your strengths or advantages over competitors)</a:t>
            </a:r>
            <a:endParaRPr lang="en-US" sz="3000" dirty="0" smtClean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2127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is your </a:t>
            </a:r>
            <a:r>
              <a:rPr lang="en-US" dirty="0" smtClean="0">
                <a:solidFill>
                  <a:srgbClr val="FF0000"/>
                </a:solidFill>
              </a:rPr>
              <a:t>Business </a:t>
            </a:r>
            <a:r>
              <a:rPr lang="en-US" dirty="0">
                <a:solidFill>
                  <a:srgbClr val="FF0000"/>
                </a:solidFill>
              </a:rPr>
              <a:t>I</a:t>
            </a:r>
            <a:r>
              <a:rPr lang="en-US" dirty="0" smtClean="0">
                <a:solidFill>
                  <a:srgbClr val="FF0000"/>
                </a:solidFill>
              </a:rPr>
              <a:t>dea#2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 dirty="0" smtClean="0">
                <a:solidFill>
                  <a:srgbClr val="A6A6A6"/>
                </a:solidFill>
              </a:rPr>
              <a:t>Explain what </a:t>
            </a:r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is your </a:t>
            </a:r>
            <a:r>
              <a:rPr lang="en-US" dirty="0">
                <a:solidFill>
                  <a:srgbClr val="FF0000"/>
                </a:solidFill>
              </a:rPr>
              <a:t>B</a:t>
            </a:r>
            <a:r>
              <a:rPr lang="en-US" dirty="0" smtClean="0">
                <a:solidFill>
                  <a:srgbClr val="FF0000"/>
                </a:solidFill>
              </a:rPr>
              <a:t>usiness </a:t>
            </a:r>
            <a:r>
              <a:rPr lang="en-US" dirty="0">
                <a:solidFill>
                  <a:srgbClr val="FF0000"/>
                </a:solidFill>
              </a:rPr>
              <a:t>I</a:t>
            </a:r>
            <a:r>
              <a:rPr lang="en-US" dirty="0" smtClean="0">
                <a:solidFill>
                  <a:srgbClr val="FF0000"/>
                </a:solidFill>
              </a:rPr>
              <a:t>dea #2</a:t>
            </a:r>
          </a:p>
          <a:p>
            <a:r>
              <a:rPr lang="en-US" dirty="0" smtClean="0">
                <a:solidFill>
                  <a:srgbClr val="A6A6A6"/>
                </a:solidFill>
              </a:rPr>
              <a:t>How can it solve customer problem?</a:t>
            </a:r>
            <a:endParaRPr lang="en-US" dirty="0" smtClean="0">
              <a:solidFill>
                <a:srgbClr val="A6A6A6"/>
              </a:solidFill>
            </a:endParaRPr>
          </a:p>
          <a:p>
            <a:r>
              <a:rPr lang="en-US" dirty="0" smtClean="0">
                <a:solidFill>
                  <a:srgbClr val="A6A6A6"/>
                </a:solidFill>
              </a:rPr>
              <a:t>What it is designed to do?</a:t>
            </a:r>
            <a:endParaRPr lang="en-US" dirty="0" smtClean="0">
              <a:solidFill>
                <a:srgbClr val="A6A6A6"/>
              </a:solidFill>
            </a:endParaRPr>
          </a:p>
          <a:p>
            <a:r>
              <a:rPr lang="en-US" dirty="0" smtClean="0">
                <a:solidFill>
                  <a:srgbClr val="A6A6A6"/>
                </a:solidFill>
              </a:rPr>
              <a:t>How does it work?</a:t>
            </a:r>
            <a:endParaRPr lang="en-US" dirty="0" smtClean="0">
              <a:solidFill>
                <a:srgbClr val="A6A6A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1318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1000"/>
            <a:ext cx="9144000" cy="609302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7457" y="2381131"/>
            <a:ext cx="85990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ctr">
              <a:buFont typeface="Arial"/>
              <a:buChar char="•"/>
            </a:pPr>
            <a:r>
              <a:rPr lang="en-US" sz="4800" dirty="0" smtClean="0">
                <a:solidFill>
                  <a:srgbClr val="A6A6A6"/>
                </a:solidFill>
              </a:rPr>
              <a:t>Create</a:t>
            </a:r>
            <a:r>
              <a:rPr lang="th-TH" sz="4800" dirty="0" smtClean="0">
                <a:solidFill>
                  <a:srgbClr val="A6A6A6"/>
                </a:solidFill>
              </a:rPr>
              <a:t> </a:t>
            </a:r>
            <a:r>
              <a:rPr lang="en-US" sz="4800" b="1" dirty="0">
                <a:solidFill>
                  <a:srgbClr val="A6A6A6"/>
                </a:solidFill>
              </a:rPr>
              <a:t>Business Model Canvas </a:t>
            </a:r>
            <a:r>
              <a:rPr lang="en-US" sz="4800" dirty="0" smtClean="0">
                <a:solidFill>
                  <a:srgbClr val="A6A6A6"/>
                </a:solidFill>
              </a:rPr>
              <a:t>for your </a:t>
            </a:r>
            <a:r>
              <a:rPr lang="en-US" sz="4800" dirty="0" smtClean="0">
                <a:solidFill>
                  <a:srgbClr val="FF0000"/>
                </a:solidFill>
              </a:rPr>
              <a:t>Business </a:t>
            </a:r>
            <a:r>
              <a:rPr lang="en-US" sz="4800" dirty="0">
                <a:solidFill>
                  <a:srgbClr val="FF0000"/>
                </a:solidFill>
              </a:rPr>
              <a:t>I</a:t>
            </a:r>
            <a:r>
              <a:rPr lang="en-US" sz="4800" dirty="0" smtClean="0">
                <a:solidFill>
                  <a:srgbClr val="FF0000"/>
                </a:solidFill>
              </a:rPr>
              <a:t>dea #2</a:t>
            </a:r>
            <a:endParaRPr lang="en-US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6266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090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3035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Mega Trend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What macro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-trend?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(such as AEC, aging population, health conscious or Green) is your </a:t>
            </a:r>
            <a:r>
              <a:rPr lang="en-US" dirty="0" smtClean="0">
                <a:solidFill>
                  <a:srgbClr val="FF0000"/>
                </a:solidFill>
              </a:rPr>
              <a:t>Business </a:t>
            </a:r>
            <a:r>
              <a:rPr lang="en-US" dirty="0">
                <a:solidFill>
                  <a:srgbClr val="FF0000"/>
                </a:solidFill>
              </a:rPr>
              <a:t>I</a:t>
            </a:r>
            <a:r>
              <a:rPr lang="en-US" dirty="0" smtClean="0">
                <a:solidFill>
                  <a:srgbClr val="FF0000"/>
                </a:solidFill>
              </a:rPr>
              <a:t>dea#2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is taking advantage of?</a:t>
            </a: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onsumer Trends (Status Seeker? </a:t>
            </a:r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Playsumer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?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Betterment?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) is your </a:t>
            </a:r>
            <a:r>
              <a:rPr lang="en-US" dirty="0" smtClean="0">
                <a:solidFill>
                  <a:srgbClr val="FF0000"/>
                </a:solidFill>
              </a:rPr>
              <a:t>Business Idea#2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is taking advantage of?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5498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53977" y="241117"/>
            <a:ext cx="383167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</a:rPr>
              <a:t>Strategy Canvas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7457" y="1505916"/>
            <a:ext cx="859905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ctr">
              <a:buFont typeface="Arial"/>
              <a:buChar char="•"/>
            </a:pPr>
            <a:r>
              <a:rPr lang="en-US" sz="4800" dirty="0" smtClean="0">
                <a:solidFill>
                  <a:srgbClr val="A6A6A6"/>
                </a:solidFill>
              </a:rPr>
              <a:t>Create</a:t>
            </a:r>
            <a:r>
              <a:rPr lang="th-TH" sz="4800" dirty="0" smtClean="0">
                <a:solidFill>
                  <a:srgbClr val="A6A6A6"/>
                </a:solidFill>
              </a:rPr>
              <a:t> </a:t>
            </a:r>
            <a:r>
              <a:rPr lang="en-US" sz="4800" b="1" dirty="0" smtClean="0">
                <a:solidFill>
                  <a:srgbClr val="A6A6A6"/>
                </a:solidFill>
              </a:rPr>
              <a:t>Strategy Canvas </a:t>
            </a:r>
            <a:r>
              <a:rPr lang="en-US" sz="4800" dirty="0" smtClean="0">
                <a:solidFill>
                  <a:srgbClr val="A6A6A6"/>
                </a:solidFill>
              </a:rPr>
              <a:t>for your </a:t>
            </a:r>
            <a:r>
              <a:rPr lang="en-US" sz="4800" dirty="0" smtClean="0">
                <a:solidFill>
                  <a:srgbClr val="FF0000"/>
                </a:solidFill>
              </a:rPr>
              <a:t>Business </a:t>
            </a:r>
            <a:r>
              <a:rPr lang="en-US" sz="4800" dirty="0">
                <a:solidFill>
                  <a:srgbClr val="FF0000"/>
                </a:solidFill>
              </a:rPr>
              <a:t>I</a:t>
            </a:r>
            <a:r>
              <a:rPr lang="en-US" sz="4800" dirty="0" smtClean="0">
                <a:solidFill>
                  <a:srgbClr val="FF0000"/>
                </a:solidFill>
              </a:rPr>
              <a:t>dea#2</a:t>
            </a:r>
            <a:r>
              <a:rPr lang="en-US" sz="4800" dirty="0" smtClean="0">
                <a:solidFill>
                  <a:srgbClr val="A6A6A6"/>
                </a:solidFill>
              </a:rPr>
              <a:t>, explaining how your idea is better than the competition </a:t>
            </a:r>
            <a:r>
              <a:rPr lang="en-US" sz="4800" dirty="0" smtClean="0">
                <a:solidFill>
                  <a:srgbClr val="A6A6A6"/>
                </a:solidFill>
              </a:rPr>
              <a:t>or the</a:t>
            </a:r>
            <a:r>
              <a:rPr lang="th-TH" sz="4800" dirty="0" smtClean="0">
                <a:solidFill>
                  <a:srgbClr val="A6A6A6"/>
                </a:solidFill>
              </a:rPr>
              <a:t> </a:t>
            </a:r>
            <a:r>
              <a:rPr lang="en-US" sz="4800" dirty="0" smtClean="0">
                <a:solidFill>
                  <a:srgbClr val="A6A6A6"/>
                </a:solidFill>
              </a:rPr>
              <a:t>next best </a:t>
            </a:r>
            <a:r>
              <a:rPr lang="en-US" sz="4800" dirty="0" smtClean="0">
                <a:solidFill>
                  <a:srgbClr val="A6A6A6"/>
                </a:solidFill>
              </a:rPr>
              <a:t>alternative</a:t>
            </a:r>
            <a:endParaRPr lang="en-US" sz="4800" dirty="0">
              <a:solidFill>
                <a:srgbClr val="A6A6A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367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Prototype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09600" y="17526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How are you going to test </a:t>
            </a:r>
            <a:r>
              <a:rPr lang="en-US" b="1" dirty="0" smtClean="0"/>
              <a:t>desirability, feasibility and viability?</a:t>
            </a:r>
            <a:endParaRPr lang="en-US" dirty="0" smtClean="0"/>
          </a:p>
          <a:p>
            <a:r>
              <a:rPr lang="en-US" dirty="0"/>
              <a:t>The </a:t>
            </a:r>
            <a:r>
              <a:rPr lang="en-US" b="1" dirty="0"/>
              <a:t>cheapest </a:t>
            </a:r>
            <a:r>
              <a:rPr lang="en-US" dirty="0"/>
              <a:t>and </a:t>
            </a:r>
            <a:r>
              <a:rPr lang="en-US" b="1" dirty="0"/>
              <a:t>simplest </a:t>
            </a:r>
            <a:r>
              <a:rPr lang="en-US" dirty="0"/>
              <a:t>way to get customer feedback</a:t>
            </a:r>
            <a:r>
              <a:rPr lang="en-US" b="1" dirty="0"/>
              <a:t>?</a:t>
            </a:r>
          </a:p>
          <a:p>
            <a:r>
              <a:rPr lang="en-US" dirty="0" smtClean="0"/>
              <a:t>A prototype can be </a:t>
            </a:r>
            <a:r>
              <a:rPr lang="en-US" sz="5400" b="1" dirty="0" smtClean="0"/>
              <a:t>anything</a:t>
            </a:r>
            <a:r>
              <a:rPr lang="en-US" dirty="0" smtClean="0"/>
              <a:t>!!! Be creative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435698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Net Benefits for </a:t>
            </a:r>
            <a:r>
              <a:rPr lang="en-US" dirty="0" smtClean="0"/>
              <a:t>Customers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71450" indent="-171450">
              <a:spcBef>
                <a:spcPts val="0"/>
              </a:spcBef>
              <a:defRPr/>
            </a:pPr>
            <a:r>
              <a:rPr lang="en-US" dirty="0" smtClean="0">
                <a:solidFill>
                  <a:srgbClr val="A6A6A6"/>
                </a:solidFill>
              </a:rPr>
              <a:t>What “values” customer will get from using your business?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en-US" dirty="0">
              <a:solidFill>
                <a:srgbClr val="A6A6A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9138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Net Benefits for </a:t>
            </a:r>
            <a:r>
              <a:rPr lang="en-US" dirty="0" smtClean="0"/>
              <a:t>You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71450" indent="-171450">
              <a:spcBef>
                <a:spcPts val="0"/>
              </a:spcBef>
              <a:defRPr/>
            </a:pPr>
            <a:r>
              <a:rPr lang="en-US" dirty="0" smtClean="0">
                <a:solidFill>
                  <a:srgbClr val="A6A6A6"/>
                </a:solidFill>
              </a:rPr>
              <a:t>What you will gain from </a:t>
            </a:r>
            <a:r>
              <a:rPr lang="en-US" dirty="0" smtClean="0">
                <a:solidFill>
                  <a:srgbClr val="A6A6A6"/>
                </a:solidFill>
              </a:rPr>
              <a:t>implementing this business </a:t>
            </a:r>
            <a:r>
              <a:rPr lang="en-US" dirty="0" smtClean="0">
                <a:solidFill>
                  <a:srgbClr val="A6A6A6"/>
                </a:solidFill>
              </a:rPr>
              <a:t>(what are the expected financial gain and other non-financial benefits)</a:t>
            </a:r>
            <a:endParaRPr lang="en-US" dirty="0">
              <a:solidFill>
                <a:srgbClr val="A6A6A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3032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20697972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672932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6495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Problem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2087693"/>
            <a:ext cx="8229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sz="3000" dirty="0" smtClean="0">
                <a:solidFill>
                  <a:schemeClr val="bg1">
                    <a:lumMod val="65000"/>
                  </a:schemeClr>
                </a:solidFill>
              </a:rPr>
              <a:t>What is customer problem? (</a:t>
            </a:r>
            <a:r>
              <a:rPr lang="en-US" sz="3000" dirty="0" smtClean="0">
                <a:solidFill>
                  <a:srgbClr val="E46C0A"/>
                </a:solidFill>
              </a:rPr>
              <a:t>the problem you want your Business </a:t>
            </a:r>
            <a:r>
              <a:rPr lang="en-US" sz="3000" dirty="0">
                <a:solidFill>
                  <a:srgbClr val="E46C0A"/>
                </a:solidFill>
              </a:rPr>
              <a:t>I</a:t>
            </a:r>
            <a:r>
              <a:rPr lang="en-US" sz="3000" dirty="0" smtClean="0">
                <a:solidFill>
                  <a:srgbClr val="E46C0A"/>
                </a:solidFill>
              </a:rPr>
              <a:t>dea#3 to solve</a:t>
            </a:r>
            <a:r>
              <a:rPr lang="en-US" sz="3000" dirty="0" smtClean="0">
                <a:solidFill>
                  <a:schemeClr val="bg1">
                    <a:lumMod val="65000"/>
                  </a:schemeClr>
                </a:solidFill>
              </a:rPr>
              <a:t>)</a:t>
            </a:r>
            <a:endParaRPr lang="th-TH" sz="30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3000" dirty="0" smtClean="0">
                <a:solidFill>
                  <a:schemeClr val="bg1">
                    <a:lumMod val="65000"/>
                  </a:schemeClr>
                </a:solidFill>
              </a:rPr>
              <a:t>What are customer pain and gain?</a:t>
            </a:r>
            <a:endParaRPr lang="th-TH" sz="3000" dirty="0">
              <a:solidFill>
                <a:schemeClr val="bg1">
                  <a:lumMod val="65000"/>
                </a:schemeClr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3000" dirty="0" smtClean="0">
                <a:solidFill>
                  <a:schemeClr val="bg1">
                    <a:lumMod val="65000"/>
                  </a:schemeClr>
                </a:solidFill>
              </a:rPr>
              <a:t>What could happen if this problem left unsolved</a:t>
            </a:r>
            <a:endParaRPr lang="th-TH" sz="30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9184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0500"/>
            <a:ext cx="9144000" cy="646970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80586" y="1857868"/>
            <a:ext cx="81013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ctr">
              <a:buFont typeface="Arial"/>
              <a:buChar char="•"/>
            </a:pPr>
            <a:r>
              <a:rPr lang="en-US" sz="4800" dirty="0" smtClean="0">
                <a:solidFill>
                  <a:schemeClr val="bg1">
                    <a:lumMod val="65000"/>
                  </a:schemeClr>
                </a:solidFill>
              </a:rPr>
              <a:t>Create </a:t>
            </a:r>
            <a:r>
              <a:rPr lang="en-US" sz="4800" b="1" dirty="0" smtClean="0">
                <a:solidFill>
                  <a:schemeClr val="bg1">
                    <a:lumMod val="65000"/>
                  </a:schemeClr>
                </a:solidFill>
              </a:rPr>
              <a:t>Customer </a:t>
            </a:r>
            <a:r>
              <a:rPr lang="en-US" sz="4800" b="1" dirty="0">
                <a:solidFill>
                  <a:schemeClr val="bg1">
                    <a:lumMod val="65000"/>
                  </a:schemeClr>
                </a:solidFill>
              </a:rPr>
              <a:t>Empathy Map</a:t>
            </a:r>
            <a:r>
              <a:rPr lang="en-US" sz="4800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sz="4800" dirty="0" smtClean="0">
                <a:solidFill>
                  <a:schemeClr val="bg1">
                    <a:lumMod val="65000"/>
                  </a:schemeClr>
                </a:solidFill>
              </a:rPr>
              <a:t>of your potential customer</a:t>
            </a:r>
            <a:endParaRPr lang="th-TH" sz="48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171450" indent="-171450" algn="ctr">
              <a:buFont typeface="Arial"/>
              <a:buChar char="•"/>
            </a:pPr>
            <a:r>
              <a:rPr lang="en-US" sz="4800" dirty="0" smtClean="0">
                <a:solidFill>
                  <a:schemeClr val="bg1">
                    <a:lumMod val="65000"/>
                  </a:schemeClr>
                </a:solidFill>
              </a:rPr>
              <a:t>What are his/her </a:t>
            </a:r>
            <a:r>
              <a:rPr lang="en-US" sz="4800" b="1" dirty="0" smtClean="0">
                <a:solidFill>
                  <a:schemeClr val="bg1">
                    <a:lumMod val="65000"/>
                  </a:schemeClr>
                </a:solidFill>
              </a:rPr>
              <a:t>pain</a:t>
            </a:r>
            <a:r>
              <a:rPr lang="en-US" sz="4800" dirty="0" smtClean="0">
                <a:solidFill>
                  <a:schemeClr val="bg1">
                    <a:lumMod val="65000"/>
                  </a:schemeClr>
                </a:solidFill>
              </a:rPr>
              <a:t> or </a:t>
            </a:r>
            <a:r>
              <a:rPr lang="en-US" sz="4800" b="1" dirty="0" smtClean="0">
                <a:solidFill>
                  <a:schemeClr val="bg1">
                    <a:lumMod val="65000"/>
                  </a:schemeClr>
                </a:solidFill>
              </a:rPr>
              <a:t>gain</a:t>
            </a:r>
            <a:r>
              <a:rPr lang="en-US" sz="4800" dirty="0" smtClean="0">
                <a:solidFill>
                  <a:schemeClr val="bg1">
                    <a:lumMod val="65000"/>
                  </a:schemeClr>
                </a:solidFill>
              </a:rPr>
              <a:t>?</a:t>
            </a:r>
            <a:endParaRPr lang="en-US" sz="48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0441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solidFill>
                  <a:srgbClr val="E46C0A"/>
                </a:solidFill>
              </a:rPr>
              <a:t>Cause</a:t>
            </a:r>
            <a:endParaRPr lang="en-US" dirty="0">
              <a:solidFill>
                <a:srgbClr val="E46C0A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2087693"/>
            <a:ext cx="82296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sz="3000" dirty="0" smtClean="0">
                <a:solidFill>
                  <a:schemeClr val="bg1">
                    <a:lumMod val="65000"/>
                  </a:schemeClr>
                </a:solidFill>
              </a:rPr>
              <a:t>What is the root cause of the problem?</a:t>
            </a:r>
            <a:endParaRPr lang="en-US" sz="30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2447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56495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E46C0A"/>
                </a:solidFill>
              </a:rPr>
              <a:t>Opportunity</a:t>
            </a:r>
            <a:endParaRPr lang="en-US" dirty="0">
              <a:solidFill>
                <a:srgbClr val="E46C0A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" y="2087693"/>
            <a:ext cx="8229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sz="3000" dirty="0" smtClean="0">
                <a:solidFill>
                  <a:schemeClr val="bg1">
                    <a:lumMod val="65000"/>
                  </a:schemeClr>
                </a:solidFill>
              </a:rPr>
              <a:t>How can you create opportunity from the customer problem?</a:t>
            </a:r>
            <a:endParaRPr lang="th-TH" sz="30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3000" dirty="0" smtClean="0">
                <a:solidFill>
                  <a:schemeClr val="bg1">
                    <a:lumMod val="65000"/>
                  </a:schemeClr>
                </a:solidFill>
              </a:rPr>
              <a:t>Why it has to be you solving this problem? (Your strengths or advantages over competitors)</a:t>
            </a:r>
            <a:endParaRPr lang="en-US" sz="3000" dirty="0" smtClean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5680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is your </a:t>
            </a:r>
            <a:r>
              <a:rPr lang="en-US" dirty="0" smtClean="0">
                <a:solidFill>
                  <a:srgbClr val="E46C0A"/>
                </a:solidFill>
              </a:rPr>
              <a:t>Business </a:t>
            </a:r>
            <a:r>
              <a:rPr lang="en-US" dirty="0">
                <a:solidFill>
                  <a:srgbClr val="E46C0A"/>
                </a:solidFill>
              </a:rPr>
              <a:t>I</a:t>
            </a:r>
            <a:r>
              <a:rPr lang="en-US" dirty="0" smtClean="0">
                <a:solidFill>
                  <a:srgbClr val="E46C0A"/>
                </a:solidFill>
              </a:rPr>
              <a:t>dea#3</a:t>
            </a:r>
            <a:endParaRPr lang="en-US" dirty="0">
              <a:solidFill>
                <a:srgbClr val="E46C0A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 dirty="0" smtClean="0">
                <a:solidFill>
                  <a:srgbClr val="A6A6A6"/>
                </a:solidFill>
              </a:rPr>
              <a:t>Explain what </a:t>
            </a:r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is your </a:t>
            </a:r>
            <a:r>
              <a:rPr lang="en-US" dirty="0">
                <a:solidFill>
                  <a:srgbClr val="E46C0A"/>
                </a:solidFill>
              </a:rPr>
              <a:t>B</a:t>
            </a:r>
            <a:r>
              <a:rPr lang="en-US" dirty="0" smtClean="0">
                <a:solidFill>
                  <a:srgbClr val="E46C0A"/>
                </a:solidFill>
              </a:rPr>
              <a:t>usiness </a:t>
            </a:r>
            <a:r>
              <a:rPr lang="en-US" dirty="0">
                <a:solidFill>
                  <a:srgbClr val="E46C0A"/>
                </a:solidFill>
              </a:rPr>
              <a:t>I</a:t>
            </a:r>
            <a:r>
              <a:rPr lang="en-US" dirty="0" smtClean="0">
                <a:solidFill>
                  <a:srgbClr val="E46C0A"/>
                </a:solidFill>
              </a:rPr>
              <a:t>dea #3</a:t>
            </a:r>
          </a:p>
          <a:p>
            <a:r>
              <a:rPr lang="en-US" dirty="0" smtClean="0">
                <a:solidFill>
                  <a:srgbClr val="A6A6A6"/>
                </a:solidFill>
              </a:rPr>
              <a:t>How can it solve customer problem?</a:t>
            </a:r>
            <a:endParaRPr lang="en-US" dirty="0" smtClean="0">
              <a:solidFill>
                <a:srgbClr val="A6A6A6"/>
              </a:solidFill>
            </a:endParaRPr>
          </a:p>
          <a:p>
            <a:r>
              <a:rPr lang="en-US" dirty="0" smtClean="0">
                <a:solidFill>
                  <a:srgbClr val="A6A6A6"/>
                </a:solidFill>
              </a:rPr>
              <a:t>What it is designed to do?</a:t>
            </a:r>
            <a:endParaRPr lang="en-US" dirty="0" smtClean="0">
              <a:solidFill>
                <a:srgbClr val="A6A6A6"/>
              </a:solidFill>
            </a:endParaRPr>
          </a:p>
          <a:p>
            <a:r>
              <a:rPr lang="en-US" dirty="0" smtClean="0">
                <a:solidFill>
                  <a:srgbClr val="A6A6A6"/>
                </a:solidFill>
              </a:rPr>
              <a:t>How does it work?</a:t>
            </a:r>
            <a:endParaRPr lang="en-US" dirty="0" smtClean="0">
              <a:solidFill>
                <a:srgbClr val="A6A6A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2835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1000"/>
            <a:ext cx="9144000" cy="609302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7457" y="2381131"/>
            <a:ext cx="85990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ctr">
              <a:buFont typeface="Arial"/>
              <a:buChar char="•"/>
            </a:pPr>
            <a:r>
              <a:rPr lang="en-US" sz="4800" dirty="0" smtClean="0">
                <a:solidFill>
                  <a:srgbClr val="A6A6A6"/>
                </a:solidFill>
              </a:rPr>
              <a:t>Create</a:t>
            </a:r>
            <a:r>
              <a:rPr lang="th-TH" sz="4800" dirty="0" smtClean="0">
                <a:solidFill>
                  <a:srgbClr val="A6A6A6"/>
                </a:solidFill>
              </a:rPr>
              <a:t> </a:t>
            </a:r>
            <a:r>
              <a:rPr lang="en-US" sz="4800" b="1" dirty="0">
                <a:solidFill>
                  <a:srgbClr val="A6A6A6"/>
                </a:solidFill>
              </a:rPr>
              <a:t>Business Model Canvas </a:t>
            </a:r>
            <a:r>
              <a:rPr lang="en-US" sz="4800" dirty="0" smtClean="0">
                <a:solidFill>
                  <a:srgbClr val="A6A6A6"/>
                </a:solidFill>
              </a:rPr>
              <a:t>for your </a:t>
            </a:r>
            <a:r>
              <a:rPr lang="en-US" sz="4800" dirty="0" smtClean="0">
                <a:solidFill>
                  <a:srgbClr val="E46C0A"/>
                </a:solidFill>
              </a:rPr>
              <a:t>Business </a:t>
            </a:r>
            <a:r>
              <a:rPr lang="en-US" sz="4800" dirty="0">
                <a:solidFill>
                  <a:srgbClr val="E46C0A"/>
                </a:solidFill>
              </a:rPr>
              <a:t>I</a:t>
            </a:r>
            <a:r>
              <a:rPr lang="en-US" sz="4800" dirty="0" smtClean="0">
                <a:solidFill>
                  <a:srgbClr val="E46C0A"/>
                </a:solidFill>
              </a:rPr>
              <a:t>dea #3</a:t>
            </a:r>
            <a:endParaRPr lang="en-US" sz="4800" dirty="0">
              <a:solidFill>
                <a:srgbClr val="E46C0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6653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E46C0A"/>
                </a:solidFill>
              </a:rPr>
              <a:t>Mega Trend</a:t>
            </a:r>
            <a:endParaRPr lang="en-US" dirty="0">
              <a:solidFill>
                <a:srgbClr val="E46C0A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What macro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-trend?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(such as AEC, aging population, health conscious or Green) is your </a:t>
            </a:r>
            <a:r>
              <a:rPr lang="en-US" dirty="0" smtClean="0">
                <a:solidFill>
                  <a:srgbClr val="E46C0A"/>
                </a:solidFill>
              </a:rPr>
              <a:t>Business </a:t>
            </a:r>
            <a:r>
              <a:rPr lang="en-US" dirty="0">
                <a:solidFill>
                  <a:srgbClr val="E46C0A"/>
                </a:solidFill>
              </a:rPr>
              <a:t>I</a:t>
            </a:r>
            <a:r>
              <a:rPr lang="en-US" dirty="0" smtClean="0">
                <a:solidFill>
                  <a:srgbClr val="E46C0A"/>
                </a:solidFill>
              </a:rPr>
              <a:t>dea#3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is taking advantage of?</a:t>
            </a: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onsumer Trends (Status Seeker? </a:t>
            </a:r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Playsumer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?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Betterment?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) is your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Business Idea#3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is taking advantage of?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674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090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3035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53977" y="241117"/>
            <a:ext cx="383167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solidFill>
                  <a:srgbClr val="E46C0A"/>
                </a:solidFill>
              </a:rPr>
              <a:t>Strategy Canvas</a:t>
            </a:r>
            <a:endParaRPr lang="en-US" sz="4400" dirty="0">
              <a:solidFill>
                <a:srgbClr val="E46C0A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7457" y="1505916"/>
            <a:ext cx="859905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ctr">
              <a:buFont typeface="Arial"/>
              <a:buChar char="•"/>
            </a:pPr>
            <a:r>
              <a:rPr lang="en-US" sz="4800" dirty="0" smtClean="0">
                <a:solidFill>
                  <a:srgbClr val="A6A6A6"/>
                </a:solidFill>
              </a:rPr>
              <a:t>Create</a:t>
            </a:r>
            <a:r>
              <a:rPr lang="th-TH" sz="4800" dirty="0" smtClean="0">
                <a:solidFill>
                  <a:srgbClr val="A6A6A6"/>
                </a:solidFill>
              </a:rPr>
              <a:t> </a:t>
            </a:r>
            <a:r>
              <a:rPr lang="en-US" sz="4800" b="1" dirty="0" smtClean="0">
                <a:solidFill>
                  <a:srgbClr val="A6A6A6"/>
                </a:solidFill>
              </a:rPr>
              <a:t>Strategy Canvas </a:t>
            </a:r>
            <a:r>
              <a:rPr lang="en-US" sz="4800" dirty="0" smtClean="0">
                <a:solidFill>
                  <a:srgbClr val="A6A6A6"/>
                </a:solidFill>
              </a:rPr>
              <a:t>for your </a:t>
            </a:r>
            <a:r>
              <a:rPr lang="en-US" sz="4800" dirty="0" smtClean="0">
                <a:solidFill>
                  <a:srgbClr val="E46C0A"/>
                </a:solidFill>
              </a:rPr>
              <a:t>Business </a:t>
            </a:r>
            <a:r>
              <a:rPr lang="en-US" sz="4800" dirty="0">
                <a:solidFill>
                  <a:srgbClr val="E46C0A"/>
                </a:solidFill>
              </a:rPr>
              <a:t>I</a:t>
            </a:r>
            <a:r>
              <a:rPr lang="en-US" sz="4800" dirty="0" smtClean="0">
                <a:solidFill>
                  <a:srgbClr val="E46C0A"/>
                </a:solidFill>
              </a:rPr>
              <a:t>dea#3</a:t>
            </a:r>
            <a:r>
              <a:rPr lang="en-US" sz="4800" dirty="0" smtClean="0">
                <a:solidFill>
                  <a:srgbClr val="A6A6A6"/>
                </a:solidFill>
              </a:rPr>
              <a:t>, explaining how your idea is better than the competition </a:t>
            </a:r>
            <a:r>
              <a:rPr lang="en-US" sz="4800" dirty="0" smtClean="0">
                <a:solidFill>
                  <a:srgbClr val="A6A6A6"/>
                </a:solidFill>
              </a:rPr>
              <a:t>or the</a:t>
            </a:r>
            <a:r>
              <a:rPr lang="th-TH" sz="4800" dirty="0" smtClean="0">
                <a:solidFill>
                  <a:srgbClr val="A6A6A6"/>
                </a:solidFill>
              </a:rPr>
              <a:t> </a:t>
            </a:r>
            <a:r>
              <a:rPr lang="en-US" sz="4800" dirty="0" smtClean="0">
                <a:solidFill>
                  <a:srgbClr val="A6A6A6"/>
                </a:solidFill>
              </a:rPr>
              <a:t>next best </a:t>
            </a:r>
            <a:r>
              <a:rPr lang="en-US" sz="4800" dirty="0" smtClean="0">
                <a:solidFill>
                  <a:srgbClr val="A6A6A6"/>
                </a:solidFill>
              </a:rPr>
              <a:t>alternative</a:t>
            </a:r>
            <a:endParaRPr lang="en-US" sz="4800" dirty="0">
              <a:solidFill>
                <a:srgbClr val="A6A6A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7089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Prototype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609600" y="17526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How are you going to test </a:t>
            </a:r>
            <a:r>
              <a:rPr lang="en-US" b="1" dirty="0" smtClean="0"/>
              <a:t>desirability, feasibility and viability?</a:t>
            </a:r>
            <a:endParaRPr lang="en-US" dirty="0" smtClean="0"/>
          </a:p>
          <a:p>
            <a:r>
              <a:rPr lang="en-US" dirty="0"/>
              <a:t>The </a:t>
            </a:r>
            <a:r>
              <a:rPr lang="en-US" b="1" dirty="0"/>
              <a:t>cheapest </a:t>
            </a:r>
            <a:r>
              <a:rPr lang="en-US" dirty="0"/>
              <a:t>and </a:t>
            </a:r>
            <a:r>
              <a:rPr lang="en-US" b="1" dirty="0"/>
              <a:t>simplest </a:t>
            </a:r>
            <a:r>
              <a:rPr lang="en-US" dirty="0"/>
              <a:t>way to get customer feedback</a:t>
            </a:r>
            <a:r>
              <a:rPr lang="en-US" b="1" dirty="0"/>
              <a:t>?</a:t>
            </a:r>
          </a:p>
          <a:p>
            <a:r>
              <a:rPr lang="en-US" dirty="0" smtClean="0"/>
              <a:t>A prototype can be </a:t>
            </a:r>
            <a:r>
              <a:rPr lang="en-US" sz="5400" b="1" dirty="0" smtClean="0"/>
              <a:t>anything</a:t>
            </a:r>
            <a:r>
              <a:rPr lang="en-US" dirty="0" smtClean="0"/>
              <a:t>!!! Be creative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511460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E46C0A"/>
                </a:solidFill>
              </a:rPr>
              <a:t>Net Benefits for </a:t>
            </a:r>
            <a:r>
              <a:rPr lang="en-US" dirty="0" smtClean="0"/>
              <a:t>Customers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71450" indent="-171450">
              <a:spcBef>
                <a:spcPts val="0"/>
              </a:spcBef>
              <a:defRPr/>
            </a:pPr>
            <a:r>
              <a:rPr lang="en-US" dirty="0" smtClean="0">
                <a:solidFill>
                  <a:srgbClr val="A6A6A6"/>
                </a:solidFill>
              </a:rPr>
              <a:t>What “values” customer will get from using your business?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en-US" dirty="0">
              <a:solidFill>
                <a:srgbClr val="A6A6A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7793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E46C0A"/>
                </a:solidFill>
              </a:rPr>
              <a:t>Net Benefits for </a:t>
            </a:r>
            <a:r>
              <a:rPr lang="en-US" dirty="0" smtClean="0"/>
              <a:t>You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71450" indent="-171450">
              <a:spcBef>
                <a:spcPts val="0"/>
              </a:spcBef>
              <a:defRPr/>
            </a:pPr>
            <a:r>
              <a:rPr lang="en-US" dirty="0" smtClean="0">
                <a:solidFill>
                  <a:srgbClr val="A6A6A6"/>
                </a:solidFill>
              </a:rPr>
              <a:t>What you will gain from </a:t>
            </a:r>
            <a:r>
              <a:rPr lang="en-US" dirty="0" smtClean="0">
                <a:solidFill>
                  <a:srgbClr val="A6A6A6"/>
                </a:solidFill>
              </a:rPr>
              <a:t>implementing this business </a:t>
            </a:r>
            <a:r>
              <a:rPr lang="en-US" dirty="0" smtClean="0">
                <a:solidFill>
                  <a:srgbClr val="A6A6A6"/>
                </a:solidFill>
              </a:rPr>
              <a:t>(what are the expected financial gain and other non-financial benefits)</a:t>
            </a:r>
            <a:endParaRPr lang="en-US" dirty="0">
              <a:solidFill>
                <a:srgbClr val="A6A6A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1197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97073560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51501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Midterm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800" b="1" dirty="0" smtClean="0"/>
              <a:t>Friday, June 27, 2014  (9AM-noon)</a:t>
            </a:r>
          </a:p>
          <a:p>
            <a:r>
              <a:rPr lang="en-US" sz="2800" b="1" dirty="0" smtClean="0"/>
              <a:t>20 minutes </a:t>
            </a:r>
            <a:r>
              <a:rPr lang="en-US" sz="2800" dirty="0" smtClean="0"/>
              <a:t>to present all 3 business ideas followed by 5-10 minute Q&amp;A (manage your presenting time wisely!!!)</a:t>
            </a:r>
          </a:p>
          <a:p>
            <a:r>
              <a:rPr lang="en-US" sz="2800" dirty="0" smtClean="0"/>
              <a:t>Pretending you’ll be presenting for </a:t>
            </a:r>
            <a:r>
              <a:rPr lang="en-US" sz="2800" b="1" dirty="0" smtClean="0"/>
              <a:t>investors</a:t>
            </a:r>
            <a:r>
              <a:rPr lang="en-US" sz="2800" dirty="0" smtClean="0"/>
              <a:t>, not </a:t>
            </a:r>
            <a:r>
              <a:rPr lang="en-US" sz="2800" dirty="0" err="1" smtClean="0"/>
              <a:t>ajarn</a:t>
            </a:r>
            <a:r>
              <a:rPr lang="en-US" sz="2800" dirty="0" smtClean="0"/>
              <a:t>!!!</a:t>
            </a:r>
          </a:p>
          <a:p>
            <a:r>
              <a:rPr lang="en-US" sz="2800" dirty="0" smtClean="0"/>
              <a:t>3-5 presenters per team</a:t>
            </a:r>
          </a:p>
          <a:p>
            <a:r>
              <a:rPr lang="en-US" sz="2800" dirty="0" smtClean="0"/>
              <a:t>Presenting order will be posted on FB </a:t>
            </a:r>
          </a:p>
          <a:p>
            <a:r>
              <a:rPr lang="en-US" sz="2800" dirty="0" smtClean="0"/>
              <a:t>Feel free to be creative with your slides (we don’t want to see just text on your slides)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872308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Grading Criteria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50% on how well you apply what you have learned to your business ideas</a:t>
            </a:r>
          </a:p>
          <a:p>
            <a:r>
              <a:rPr lang="en-US" dirty="0" smtClean="0"/>
              <a:t>30</a:t>
            </a:r>
            <a:r>
              <a:rPr lang="en-US" dirty="0"/>
              <a:t>% </a:t>
            </a:r>
            <a:r>
              <a:rPr lang="en-US" dirty="0" smtClean="0"/>
              <a:t>on the </a:t>
            </a:r>
            <a:r>
              <a:rPr lang="en-US" i="1" dirty="0" smtClean="0"/>
              <a:t>creativity</a:t>
            </a:r>
            <a:r>
              <a:rPr lang="en-US" dirty="0" smtClean="0"/>
              <a:t> </a:t>
            </a:r>
            <a:r>
              <a:rPr lang="en-US" dirty="0"/>
              <a:t>of your </a:t>
            </a:r>
            <a:r>
              <a:rPr lang="en-US" dirty="0" smtClean="0"/>
              <a:t>prototypes (remember </a:t>
            </a:r>
            <a:r>
              <a:rPr lang="en-US" i="1" dirty="0" smtClean="0"/>
              <a:t>cheapest</a:t>
            </a:r>
            <a:r>
              <a:rPr lang="en-US" dirty="0" smtClean="0"/>
              <a:t> and </a:t>
            </a:r>
            <a:r>
              <a:rPr lang="en-US" i="1" dirty="0" smtClean="0"/>
              <a:t>simplest</a:t>
            </a:r>
            <a:r>
              <a:rPr lang="en-US" dirty="0" smtClean="0"/>
              <a:t>)</a:t>
            </a:r>
            <a:endParaRPr lang="en-US" dirty="0"/>
          </a:p>
          <a:p>
            <a:r>
              <a:rPr lang="en-US" dirty="0"/>
              <a:t>2</a:t>
            </a:r>
            <a:r>
              <a:rPr lang="en-US" dirty="0" smtClean="0"/>
              <a:t>0% on </a:t>
            </a:r>
            <a:r>
              <a:rPr lang="en-US" i="1" dirty="0" smtClean="0"/>
              <a:t>quality</a:t>
            </a:r>
            <a:r>
              <a:rPr lang="en-US" dirty="0" smtClean="0"/>
              <a:t> of your presentation/slide design</a:t>
            </a:r>
          </a:p>
          <a:p>
            <a:endParaRPr lang="en-US" dirty="0"/>
          </a:p>
          <a:p>
            <a:pPr marL="0" indent="0" algn="ctr">
              <a:buNone/>
            </a:pPr>
            <a:r>
              <a:rPr lang="en-US" sz="6000" dirty="0" smtClean="0"/>
              <a:t>Good luck and have fun!!!</a:t>
            </a:r>
          </a:p>
        </p:txBody>
      </p:sp>
    </p:spTree>
    <p:extLst>
      <p:ext uri="{BB962C8B-B14F-4D97-AF65-F5344CB8AC3E}">
        <p14:creationId xmlns:p14="http://schemas.microsoft.com/office/powerpoint/2010/main" val="24644262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7294</TotalTime>
  <Words>1085</Words>
  <Application>Microsoft Macintosh PowerPoint</Application>
  <PresentationFormat>On-screen Show (4:3)</PresentationFormat>
  <Paragraphs>155</Paragraphs>
  <Slides>42</Slides>
  <Notes>30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Office Theme</vt:lpstr>
      <vt:lpstr>MK422: Marketing for Entreprenuers Midterm: 3 Business Ideas</vt:lpstr>
      <vt:lpstr>Problem</vt:lpstr>
      <vt:lpstr>PowerPoint Presentation</vt:lpstr>
      <vt:lpstr>Cause</vt:lpstr>
      <vt:lpstr>Opportunity</vt:lpstr>
      <vt:lpstr>What is your Business Idea#1</vt:lpstr>
      <vt:lpstr>PowerPoint Presentation</vt:lpstr>
      <vt:lpstr>Mega Trend</vt:lpstr>
      <vt:lpstr>PowerPoint Presentation</vt:lpstr>
      <vt:lpstr>PowerPoint Presentation</vt:lpstr>
      <vt:lpstr>Prototype</vt:lpstr>
      <vt:lpstr>Net Benefits for Customers</vt:lpstr>
      <vt:lpstr>Net Benefits for You</vt:lpstr>
      <vt:lpstr>PowerPoint Presentation</vt:lpstr>
      <vt:lpstr>Problem</vt:lpstr>
      <vt:lpstr>PowerPoint Presentation</vt:lpstr>
      <vt:lpstr>Cause</vt:lpstr>
      <vt:lpstr>Opportunity</vt:lpstr>
      <vt:lpstr>What is your Business Idea#2</vt:lpstr>
      <vt:lpstr>PowerPoint Presentation</vt:lpstr>
      <vt:lpstr>PowerPoint Presentation</vt:lpstr>
      <vt:lpstr>Mega Trend</vt:lpstr>
      <vt:lpstr>PowerPoint Presentation</vt:lpstr>
      <vt:lpstr>Prototype</vt:lpstr>
      <vt:lpstr>Net Benefits for Customers</vt:lpstr>
      <vt:lpstr>Net Benefits for You</vt:lpstr>
      <vt:lpstr>PowerPoint Presentation</vt:lpstr>
      <vt:lpstr>Problem</vt:lpstr>
      <vt:lpstr>PowerPoint Presentation</vt:lpstr>
      <vt:lpstr>Cause</vt:lpstr>
      <vt:lpstr>Opportunity</vt:lpstr>
      <vt:lpstr>What is your Business Idea#3</vt:lpstr>
      <vt:lpstr>PowerPoint Presentation</vt:lpstr>
      <vt:lpstr>Mega Trend</vt:lpstr>
      <vt:lpstr>PowerPoint Presentation</vt:lpstr>
      <vt:lpstr>PowerPoint Presentation</vt:lpstr>
      <vt:lpstr>Prototype</vt:lpstr>
      <vt:lpstr>Net Benefits for Customers</vt:lpstr>
      <vt:lpstr>Net Benefits for You</vt:lpstr>
      <vt:lpstr>PowerPoint Presentation</vt:lpstr>
      <vt:lpstr>Midterm</vt:lpstr>
      <vt:lpstr>Grading Criteria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the Project</dc:title>
  <dc:creator>apple</dc:creator>
  <cp:lastModifiedBy>apple</cp:lastModifiedBy>
  <cp:revision>78</cp:revision>
  <cp:lastPrinted>2014-03-05T03:48:36Z</cp:lastPrinted>
  <dcterms:created xsi:type="dcterms:W3CDTF">2014-02-28T07:20:03Z</dcterms:created>
  <dcterms:modified xsi:type="dcterms:W3CDTF">2014-06-19T07:29:02Z</dcterms:modified>
</cp:coreProperties>
</file>