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82" r:id="rId2"/>
    <p:sldId id="274" r:id="rId3"/>
    <p:sldId id="275" r:id="rId4"/>
    <p:sldId id="276" r:id="rId5"/>
    <p:sldId id="273" r:id="rId6"/>
    <p:sldId id="277" r:id="rId7"/>
    <p:sldId id="278" r:id="rId8"/>
    <p:sldId id="279" r:id="rId9"/>
    <p:sldId id="280" r:id="rId10"/>
    <p:sldId id="28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207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FB2ADE-76FD-1C47-8223-EF8C8D6F4B75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0CE88C-762F-DA4A-BF4C-92DD81128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666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086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30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296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236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236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932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882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78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131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644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592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7431F-F295-8047-A393-412C48936C9F}" type="datetimeFigureOut">
              <a:rPr lang="en-US" smtClean="0"/>
              <a:t>11/28/18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75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</a:t>
            </a:r>
            <a:r>
              <a:rPr lang="en-US" sz="2800" dirty="0" smtClean="0"/>
              <a:t>15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Macroeconomic Management - </a:t>
            </a:r>
            <a:r>
              <a:rPr lang="en-US" sz="3200" dirty="0" smtClean="0"/>
              <a:t>2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1/2018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156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Australian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Recap:</a:t>
            </a:r>
          </a:p>
          <a:p>
            <a:pPr lvl="1"/>
            <a:r>
              <a:rPr lang="en-US" dirty="0" smtClean="0"/>
              <a:t>Small open economy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annot influence world demand, prices, etc.</a:t>
            </a:r>
          </a:p>
          <a:p>
            <a:pPr lvl="1"/>
            <a:r>
              <a:rPr lang="en-US" dirty="0" smtClean="0"/>
              <a:t>World demand, prices, etc. influence S-O-E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Tradable and Nontradables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571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 options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Use policy to influence:</a:t>
            </a:r>
          </a:p>
          <a:p>
            <a:pPr lvl="1"/>
            <a:r>
              <a:rPr lang="en-US" dirty="0" smtClean="0"/>
              <a:t>Absorption (demand):</a:t>
            </a:r>
          </a:p>
          <a:p>
            <a:pPr lvl="2"/>
            <a:r>
              <a:rPr lang="en-US" dirty="0" smtClean="0"/>
              <a:t>Fiscal policy</a:t>
            </a:r>
          </a:p>
          <a:p>
            <a:pPr lvl="2"/>
            <a:r>
              <a:rPr lang="en-US" dirty="0" smtClean="0"/>
              <a:t>Monetary policy</a:t>
            </a:r>
          </a:p>
          <a:p>
            <a:pPr lvl="1"/>
            <a:r>
              <a:rPr lang="en-US" dirty="0" smtClean="0"/>
              <a:t>Exchange rate</a:t>
            </a:r>
          </a:p>
          <a:p>
            <a:pPr lvl="2"/>
            <a:r>
              <a:rPr lang="en-US" dirty="0" smtClean="0"/>
              <a:t>Alter e or allow it to change</a:t>
            </a:r>
          </a:p>
          <a:p>
            <a:pPr lvl="2"/>
            <a:r>
              <a:rPr lang="en-US" dirty="0" smtClean="0"/>
              <a:t>Will impact real exchange rate</a:t>
            </a:r>
          </a:p>
          <a:p>
            <a:pPr lvl="2"/>
            <a:r>
              <a:rPr lang="en-US" dirty="0" smtClean="0"/>
              <a:t>Appreciate</a:t>
            </a:r>
          </a:p>
          <a:p>
            <a:pPr lvl="3"/>
            <a:r>
              <a:rPr lang="en-US" dirty="0"/>
              <a:t>E</a:t>
            </a:r>
            <a:r>
              <a:rPr lang="en-US" dirty="0" smtClean="0"/>
              <a:t>xports less competitive: reduce</a:t>
            </a:r>
          </a:p>
          <a:p>
            <a:pPr lvl="3"/>
            <a:r>
              <a:rPr lang="en-US" dirty="0" smtClean="0"/>
              <a:t>Imports cheaper: increase</a:t>
            </a:r>
          </a:p>
          <a:p>
            <a:pPr lvl="2"/>
            <a:r>
              <a:rPr lang="en-US" dirty="0" smtClean="0"/>
              <a:t>Depreciation</a:t>
            </a:r>
            <a:endParaRPr lang="en-US" dirty="0"/>
          </a:p>
          <a:p>
            <a:pPr lvl="3"/>
            <a:r>
              <a:rPr lang="en-US" dirty="0" smtClean="0"/>
              <a:t>Vise versa</a:t>
            </a:r>
          </a:p>
          <a:p>
            <a:pPr lvl="3"/>
            <a:r>
              <a:rPr lang="en-US" dirty="0" smtClean="0"/>
              <a:t>Exports more competitive</a:t>
            </a:r>
          </a:p>
          <a:p>
            <a:pPr lvl="3"/>
            <a:r>
              <a:rPr lang="en-US" dirty="0" smtClean="0"/>
              <a:t>Imports more costly</a:t>
            </a:r>
          </a:p>
        </p:txBody>
      </p:sp>
    </p:spTree>
    <p:extLst>
      <p:ext uri="{BB962C8B-B14F-4D97-AF65-F5344CB8AC3E}">
        <p14:creationId xmlns:p14="http://schemas.microsoft.com/office/powerpoint/2010/main" val="2993616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 in the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Use policy</a:t>
            </a:r>
          </a:p>
          <a:p>
            <a:pPr lvl="1"/>
            <a:r>
              <a:rPr lang="en-US" dirty="0" smtClean="0"/>
              <a:t>Combine policy to shift A and e</a:t>
            </a:r>
            <a:endParaRPr lang="en-US" dirty="0"/>
          </a:p>
          <a:p>
            <a:pPr lvl="1"/>
            <a:r>
              <a:rPr lang="en-US" dirty="0" smtClean="0"/>
              <a:t>See phase diagram on next slide</a:t>
            </a:r>
          </a:p>
          <a:p>
            <a:pPr lvl="1"/>
            <a:r>
              <a:rPr lang="en-US" dirty="0" smtClean="0"/>
              <a:t>Trying to get back to equilibrium, 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Absorption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eft of E: 		need to increase A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ight of E: 	need to decrease A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Exchange rate</a:t>
            </a:r>
          </a:p>
          <a:p>
            <a:pPr lvl="1"/>
            <a:r>
              <a:rPr lang="en-US" dirty="0" smtClean="0"/>
              <a:t>If we are above E: 		need to decrease e (appreciate)               						for lower RER</a:t>
            </a:r>
          </a:p>
          <a:p>
            <a:pPr lvl="1"/>
            <a:r>
              <a:rPr lang="en-US" dirty="0" smtClean="0"/>
              <a:t>If we </a:t>
            </a:r>
            <a:r>
              <a:rPr lang="en-US" dirty="0" smtClean="0"/>
              <a:t>are below E: 		need to increase e (depreciate)</a:t>
            </a:r>
          </a:p>
          <a:p>
            <a:pPr marL="457200" lvl="1" indent="0">
              <a:buNone/>
            </a:pPr>
            <a:r>
              <a:rPr lang="en-US" dirty="0"/>
              <a:t>	</a:t>
            </a:r>
            <a:r>
              <a:rPr lang="en-US" dirty="0" smtClean="0"/>
              <a:t>					for higher RER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661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Phase (policy) diagram</a:t>
            </a:r>
            <a:br>
              <a:rPr lang="en-US" sz="3200" dirty="0" smtClean="0"/>
            </a:br>
            <a:r>
              <a:rPr lang="en-US" sz="2400" dirty="0" smtClean="0"/>
              <a:t>2 policy tools: e and 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521900" y="1723635"/>
            <a:ext cx="0" cy="440252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521900" y="6126163"/>
            <a:ext cx="575500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14974" y="2046186"/>
            <a:ext cx="5120035" cy="354806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2116550" y="1925229"/>
            <a:ext cx="4616095" cy="3850459"/>
          </a:xfrm>
          <a:prstGeom prst="line">
            <a:avLst/>
          </a:prstGeom>
          <a:ln>
            <a:solidFill>
              <a:srgbClr val="604A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950665" y="1676854"/>
            <a:ext cx="1736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External balance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247882" y="5342259"/>
            <a:ext cx="1702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Internal balance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152470" y="6246205"/>
            <a:ext cx="1550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Absorption (A)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61261" y="3215436"/>
            <a:ext cx="14523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Real exchange rate</a:t>
            </a:r>
          </a:p>
          <a:p>
            <a:r>
              <a:rPr lang="en-US" dirty="0" smtClean="0"/>
              <a:t>P = </a:t>
            </a:r>
            <a:r>
              <a:rPr lang="en-US" dirty="0" err="1" smtClean="0"/>
              <a:t>eP</a:t>
            </a:r>
            <a:r>
              <a:rPr lang="en-US" baseline="-25000" dirty="0" err="1"/>
              <a:t>T</a:t>
            </a:r>
            <a:r>
              <a:rPr lang="en-US" dirty="0" smtClean="0"/>
              <a:t>*/P</a:t>
            </a:r>
            <a:r>
              <a:rPr lang="en-US" baseline="-25000" dirty="0"/>
              <a:t>N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4465946" y="1925229"/>
            <a:ext cx="10410" cy="4200934"/>
          </a:xfrm>
          <a:prstGeom prst="line">
            <a:avLst/>
          </a:prstGeom>
          <a:ln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116550" y="3789468"/>
            <a:ext cx="5045621" cy="20821"/>
          </a:xfrm>
          <a:prstGeom prst="line">
            <a:avLst/>
          </a:prstGeom>
          <a:ln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968323" y="2586753"/>
            <a:ext cx="0" cy="66628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3011821" y="4354961"/>
            <a:ext cx="0" cy="621318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5062642" y="2557255"/>
            <a:ext cx="874451" cy="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011821" y="4976279"/>
            <a:ext cx="1058541" cy="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2991001" y="2740887"/>
            <a:ext cx="839928" cy="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2991001" y="2847018"/>
            <a:ext cx="1" cy="630131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 flipV="1">
            <a:off x="6085330" y="4207552"/>
            <a:ext cx="1" cy="694118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5210879" y="4931167"/>
            <a:ext cx="874451" cy="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6442741" y="2877336"/>
            <a:ext cx="805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Lucida Grande"/>
                <a:ea typeface="Lucida Grande"/>
                <a:cs typeface="Lucida Grande"/>
              </a:rPr>
              <a:t>Δ</a:t>
            </a:r>
            <a:r>
              <a:rPr lang="en-US" dirty="0" err="1" smtClean="0"/>
              <a:t>e</a:t>
            </a:r>
            <a:r>
              <a:rPr lang="en-US" dirty="0" smtClean="0"/>
              <a:t> &lt; 0</a:t>
            </a:r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1953904" y="2951369"/>
            <a:ext cx="805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Lucida Grande"/>
                <a:ea typeface="Lucida Grande"/>
                <a:cs typeface="Lucida Grande"/>
              </a:rPr>
              <a:t>Δ</a:t>
            </a:r>
            <a:r>
              <a:rPr lang="en-US" dirty="0" err="1" smtClean="0"/>
              <a:t>e</a:t>
            </a:r>
            <a:r>
              <a:rPr lang="en-US" dirty="0" smtClean="0"/>
              <a:t> &lt; 0</a:t>
            </a:r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6442741" y="4396346"/>
            <a:ext cx="797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Lucida Grande"/>
                <a:ea typeface="Lucida Grande"/>
                <a:cs typeface="Lucida Grande"/>
              </a:rPr>
              <a:t>Δ</a:t>
            </a:r>
            <a:r>
              <a:rPr lang="en-US" dirty="0" err="1" smtClean="0"/>
              <a:t>e</a:t>
            </a:r>
            <a:r>
              <a:rPr lang="en-US" dirty="0" smtClean="0"/>
              <a:t> &gt; 0</a:t>
            </a:r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1984453" y="4561835"/>
            <a:ext cx="797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Lucida Grande"/>
                <a:ea typeface="Lucida Grande"/>
                <a:cs typeface="Lucida Grande"/>
              </a:rPr>
              <a:t>Δ</a:t>
            </a:r>
            <a:r>
              <a:rPr lang="en-US" dirty="0" err="1" smtClean="0"/>
              <a:t>e</a:t>
            </a:r>
            <a:r>
              <a:rPr lang="en-US" dirty="0" smtClean="0"/>
              <a:t> &gt; 0</a:t>
            </a:r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5095208" y="2002223"/>
            <a:ext cx="841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Lucida Grande"/>
                <a:ea typeface="Lucida Grande"/>
                <a:cs typeface="Lucida Grande"/>
              </a:rPr>
              <a:t>ΔA</a:t>
            </a:r>
            <a:r>
              <a:rPr lang="en-US" dirty="0" smtClean="0"/>
              <a:t> </a:t>
            </a:r>
            <a:r>
              <a:rPr lang="en-US" dirty="0"/>
              <a:t>&lt;</a:t>
            </a:r>
            <a:r>
              <a:rPr lang="en-US" dirty="0" smtClean="0"/>
              <a:t> 0</a:t>
            </a:r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5095208" y="5157593"/>
            <a:ext cx="841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Lucida Grande"/>
                <a:ea typeface="Lucida Grande"/>
                <a:cs typeface="Lucida Grande"/>
              </a:rPr>
              <a:t>ΔA</a:t>
            </a:r>
            <a:r>
              <a:rPr lang="en-US" dirty="0" smtClean="0"/>
              <a:t> </a:t>
            </a:r>
            <a:r>
              <a:rPr lang="en-US" dirty="0"/>
              <a:t>&lt;</a:t>
            </a:r>
            <a:r>
              <a:rPr lang="en-US" dirty="0" smtClean="0"/>
              <a:t> 0</a:t>
            </a:r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3011821" y="2176479"/>
            <a:ext cx="841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Lucida Grande"/>
                <a:ea typeface="Lucida Grande"/>
                <a:cs typeface="Lucida Grande"/>
              </a:rPr>
              <a:t>ΔA</a:t>
            </a:r>
            <a:r>
              <a:rPr lang="en-US" dirty="0" smtClean="0"/>
              <a:t> &gt; 0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3011821" y="5223887"/>
            <a:ext cx="841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Lucida Grande"/>
                <a:ea typeface="Lucida Grande"/>
                <a:cs typeface="Lucida Grande"/>
              </a:rPr>
              <a:t>ΔA</a:t>
            </a:r>
            <a:r>
              <a:rPr lang="en-US" dirty="0" smtClean="0"/>
              <a:t> &gt; 0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4327667" y="3440957"/>
            <a:ext cx="297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534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Dutch disease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 </a:t>
            </a:r>
            <a:r>
              <a:rPr lang="en-US" dirty="0" smtClean="0"/>
              <a:t>Dutch</a:t>
            </a:r>
          </a:p>
          <a:p>
            <a:pPr lvl="1"/>
            <a:r>
              <a:rPr lang="en-US" dirty="0" smtClean="0"/>
              <a:t>People who live in the </a:t>
            </a:r>
            <a:r>
              <a:rPr lang="en-US" dirty="0" smtClean="0"/>
              <a:t>Netherlands (or </a:t>
            </a:r>
            <a:r>
              <a:rPr lang="en-US" dirty="0" smtClean="0"/>
              <a:t>Holland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F</a:t>
            </a:r>
            <a:r>
              <a:rPr lang="en-US" dirty="0" smtClean="0"/>
              <a:t>ound lots of natural gas</a:t>
            </a:r>
          </a:p>
          <a:p>
            <a:pPr lvl="2"/>
            <a:r>
              <a:rPr lang="en-US" dirty="0" smtClean="0"/>
              <a:t>in </a:t>
            </a:r>
            <a:r>
              <a:rPr lang="en-US" dirty="0" smtClean="0"/>
              <a:t>Groningen, a province, in 1959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udden discovery of </a:t>
            </a:r>
            <a:r>
              <a:rPr lang="en-US" dirty="0" smtClean="0"/>
              <a:t>major source </a:t>
            </a:r>
            <a:r>
              <a:rPr lang="en-US" dirty="0" smtClean="0"/>
              <a:t>of export revenue</a:t>
            </a:r>
          </a:p>
          <a:p>
            <a:r>
              <a:rPr lang="en-US" dirty="0" smtClean="0"/>
              <a:t>Earned a lot of foreign exchange</a:t>
            </a:r>
          </a:p>
          <a:p>
            <a:pPr lvl="1"/>
            <a:r>
              <a:rPr lang="en-US" dirty="0" smtClean="0"/>
              <a:t>Caused problems for the economy</a:t>
            </a:r>
          </a:p>
          <a:p>
            <a:pPr lvl="1"/>
            <a:r>
              <a:rPr lang="en-US" dirty="0" smtClean="0"/>
              <a:t>This is Dutch disease</a:t>
            </a:r>
          </a:p>
          <a:p>
            <a:pPr lvl="2"/>
            <a:r>
              <a:rPr lang="en-US" dirty="0" smtClean="0"/>
              <a:t>Term first used by </a:t>
            </a:r>
            <a:r>
              <a:rPr lang="en-US" i="1" dirty="0" smtClean="0"/>
              <a:t>The Economist </a:t>
            </a:r>
            <a:r>
              <a:rPr lang="en-US" dirty="0" smtClean="0"/>
              <a:t>magazine in 1977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4004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Dutch disease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Large inflow of foreign exchange</a:t>
            </a:r>
          </a:p>
          <a:p>
            <a:pPr lvl="1"/>
            <a:r>
              <a:rPr lang="en-US" dirty="0" smtClean="0"/>
              <a:t>Causes inflation</a:t>
            </a:r>
          </a:p>
          <a:p>
            <a:pPr lvl="1"/>
            <a:r>
              <a:rPr lang="en-US" dirty="0" smtClean="0"/>
              <a:t>Domestic prices increasing</a:t>
            </a:r>
          </a:p>
          <a:p>
            <a:r>
              <a:rPr lang="en-US" dirty="0" smtClean="0"/>
              <a:t>Results in real appreciation of the currency</a:t>
            </a:r>
          </a:p>
          <a:p>
            <a:pPr lvl="1"/>
            <a:r>
              <a:rPr lang="en-US" dirty="0" smtClean="0"/>
              <a:t>Non resource </a:t>
            </a:r>
            <a:r>
              <a:rPr lang="en-US" dirty="0"/>
              <a:t>e</a:t>
            </a:r>
            <a:r>
              <a:rPr lang="en-US" dirty="0" smtClean="0"/>
              <a:t>xports less competitive, imports cheaper</a:t>
            </a:r>
          </a:p>
          <a:p>
            <a:pPr lvl="1"/>
            <a:r>
              <a:rPr lang="en-US" dirty="0" smtClean="0"/>
              <a:t>Decline in non resources production and exports</a:t>
            </a:r>
          </a:p>
          <a:p>
            <a:r>
              <a:rPr lang="en-US" dirty="0" smtClean="0"/>
              <a:t>Labor and capital move to resource sector</a:t>
            </a:r>
          </a:p>
          <a:p>
            <a:pPr lvl="1"/>
            <a:r>
              <a:rPr lang="en-US" dirty="0" smtClean="0"/>
              <a:t>Causes a deindustrialization</a:t>
            </a:r>
          </a:p>
          <a:p>
            <a:pPr lvl="1"/>
            <a:r>
              <a:rPr lang="en-US" dirty="0" smtClean="0"/>
              <a:t>Hard to reverse when the resource runs out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572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Dutch disease</a:t>
            </a:r>
            <a:br>
              <a:rPr lang="en-US" sz="3200" dirty="0" smtClean="0"/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521900" y="1723635"/>
            <a:ext cx="0" cy="440252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521900" y="6126163"/>
            <a:ext cx="575500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14974" y="2046186"/>
            <a:ext cx="5120035" cy="354806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2127699" y="1632175"/>
            <a:ext cx="4049541" cy="3345558"/>
          </a:xfrm>
          <a:prstGeom prst="line">
            <a:avLst/>
          </a:prstGeom>
          <a:ln>
            <a:solidFill>
              <a:srgbClr val="604A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379814" y="1262843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EB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13" name="TextBox 12"/>
          <p:cNvSpPr txBox="1"/>
          <p:nvPr/>
        </p:nvSpPr>
        <p:spPr>
          <a:xfrm>
            <a:off x="1914974" y="153896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IB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152470" y="6246205"/>
            <a:ext cx="1550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Absorption (A)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61261" y="3215436"/>
            <a:ext cx="14523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Real exchange rate</a:t>
            </a:r>
          </a:p>
          <a:p>
            <a:r>
              <a:rPr lang="en-US" dirty="0" smtClean="0"/>
              <a:t>P = </a:t>
            </a:r>
            <a:r>
              <a:rPr lang="en-US" dirty="0" err="1" smtClean="0"/>
              <a:t>eP</a:t>
            </a:r>
            <a:r>
              <a:rPr lang="en-US" baseline="-25000" dirty="0" err="1"/>
              <a:t>T</a:t>
            </a:r>
            <a:r>
              <a:rPr lang="en-US" dirty="0" smtClean="0"/>
              <a:t>*/P</a:t>
            </a:r>
            <a:r>
              <a:rPr lang="en-US" baseline="-25000" dirty="0"/>
              <a:t>N</a:t>
            </a:r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3198341" y="2366033"/>
            <a:ext cx="4049541" cy="3345558"/>
          </a:xfrm>
          <a:prstGeom prst="line">
            <a:avLst/>
          </a:prstGeom>
          <a:ln>
            <a:solidFill>
              <a:srgbClr val="604A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7396255" y="1996701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EB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4018311" y="3414685"/>
            <a:ext cx="1977925" cy="31232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757430" y="3045353"/>
            <a:ext cx="8573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>
                <a:latin typeface="Lucida Grande"/>
                <a:ea typeface="Lucida Grande"/>
                <a:cs typeface="Lucida Grande"/>
              </a:rPr>
              <a:t>Δ</a:t>
            </a:r>
            <a:r>
              <a:rPr lang="en-US" sz="1400" dirty="0" smtClean="0">
                <a:latin typeface="Lucida Grande"/>
                <a:ea typeface="Lucida Grande"/>
                <a:cs typeface="Lucida Grande"/>
              </a:rPr>
              <a:t> </a:t>
            </a:r>
            <a:r>
              <a:rPr lang="en-US" sz="1400" dirty="0" err="1" smtClean="0">
                <a:latin typeface="Lucida Grande"/>
                <a:ea typeface="Lucida Grande"/>
                <a:cs typeface="Lucida Grande"/>
              </a:rPr>
              <a:t>Forex</a:t>
            </a:r>
            <a:endParaRPr lang="en-US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3774497" y="2983798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6107228" y="326125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01838" y="403163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7396255" y="2891465"/>
            <a:ext cx="1702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Above IB</a:t>
            </a:r>
          </a:p>
          <a:p>
            <a:pPr algn="ctr"/>
            <a:r>
              <a:rPr lang="en-US" dirty="0" smtClean="0"/>
              <a:t> curve:   inflation</a:t>
            </a:r>
            <a:endParaRPr lang="en-US" dirty="0"/>
          </a:p>
        </p:txBody>
      </p:sp>
      <p:cxnSp>
        <p:nvCxnSpPr>
          <p:cNvPr id="32" name="Straight Arrow Connector 31"/>
          <p:cNvCxnSpPr/>
          <p:nvPr/>
        </p:nvCxnSpPr>
        <p:spPr>
          <a:xfrm flipH="1">
            <a:off x="4965633" y="3445917"/>
            <a:ext cx="874451" cy="646331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885082" y="4092599"/>
            <a:ext cx="22140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Real exchange rate falls (appreciating) because P</a:t>
            </a:r>
            <a:r>
              <a:rPr lang="en-US" baseline="-25000" dirty="0" smtClean="0"/>
              <a:t>N</a:t>
            </a:r>
            <a:r>
              <a:rPr lang="en-US" dirty="0" smtClean="0"/>
              <a:t> increased</a:t>
            </a:r>
            <a:endParaRPr lang="en-US" dirty="0"/>
          </a:p>
        </p:txBody>
      </p:sp>
      <p:cxnSp>
        <p:nvCxnSpPr>
          <p:cNvPr id="37" name="Straight Arrow Connector 36"/>
          <p:cNvCxnSpPr/>
          <p:nvPr/>
        </p:nvCxnSpPr>
        <p:spPr>
          <a:xfrm flipH="1" flipV="1">
            <a:off x="6107228" y="4092248"/>
            <a:ext cx="777853" cy="308722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>
            <a:off x="6662485" y="3369797"/>
            <a:ext cx="974324" cy="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57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Applies to many countries in which have a single large resource for export</a:t>
            </a:r>
          </a:p>
          <a:p>
            <a:r>
              <a:rPr lang="en-US" dirty="0" smtClean="0"/>
              <a:t>Examples</a:t>
            </a:r>
          </a:p>
          <a:p>
            <a:pPr lvl="1"/>
            <a:r>
              <a:rPr lang="en-US" dirty="0" smtClean="0"/>
              <a:t>Australia:		</a:t>
            </a:r>
            <a:r>
              <a:rPr lang="en-US" dirty="0" smtClean="0"/>
              <a:t>	gold </a:t>
            </a:r>
            <a:r>
              <a:rPr lang="en-US" dirty="0" smtClean="0"/>
              <a:t>rush, 19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  <a:endParaRPr lang="en-US" dirty="0"/>
          </a:p>
          <a:p>
            <a:pPr lvl="1"/>
            <a:r>
              <a:rPr lang="en-US" dirty="0" smtClean="0"/>
              <a:t>Indonesia:			higher oil prices 1974 and 1979</a:t>
            </a:r>
          </a:p>
          <a:p>
            <a:pPr lvl="1"/>
            <a:r>
              <a:rPr lang="en-US" dirty="0" smtClean="0"/>
              <a:t>Venezuela</a:t>
            </a:r>
            <a:r>
              <a:rPr lang="en-US" dirty="0" smtClean="0"/>
              <a:t>:		</a:t>
            </a:r>
            <a:r>
              <a:rPr lang="en-US" dirty="0" smtClean="0"/>
              <a:t>	oil </a:t>
            </a:r>
            <a:r>
              <a:rPr lang="en-US" dirty="0" smtClean="0"/>
              <a:t>exports in 2000s</a:t>
            </a:r>
          </a:p>
          <a:p>
            <a:pPr lvl="1"/>
            <a:r>
              <a:rPr lang="en-US" dirty="0" smtClean="0"/>
              <a:t>Azerbaijan:		</a:t>
            </a:r>
            <a:r>
              <a:rPr lang="en-US" dirty="0" smtClean="0"/>
              <a:t>	oil </a:t>
            </a:r>
            <a:r>
              <a:rPr lang="en-US" dirty="0" smtClean="0"/>
              <a:t>exports in 2000s</a:t>
            </a:r>
          </a:p>
          <a:p>
            <a:pPr lvl="1"/>
            <a:r>
              <a:rPr lang="en-US" dirty="0" smtClean="0"/>
              <a:t>Russia:			</a:t>
            </a:r>
            <a:r>
              <a:rPr lang="en-US" dirty="0" smtClean="0"/>
              <a:t>	oil </a:t>
            </a:r>
            <a:r>
              <a:rPr lang="en-US" dirty="0" smtClean="0"/>
              <a:t>and gas exports in 2000s</a:t>
            </a:r>
          </a:p>
          <a:p>
            <a:pPr lvl="1"/>
            <a:r>
              <a:rPr lang="en-US" dirty="0" smtClean="0"/>
              <a:t>Canada:		</a:t>
            </a:r>
            <a:r>
              <a:rPr lang="en-US" dirty="0" smtClean="0"/>
              <a:t>	Athabasca </a:t>
            </a:r>
            <a:r>
              <a:rPr lang="en-US" dirty="0" smtClean="0"/>
              <a:t>oil sands in early 2000s</a:t>
            </a:r>
          </a:p>
        </p:txBody>
      </p:sp>
    </p:spTree>
    <p:extLst>
      <p:ext uri="{BB962C8B-B14F-4D97-AF65-F5344CB8AC3E}">
        <p14:creationId xmlns:p14="http://schemas.microsoft.com/office/powerpoint/2010/main" val="1107693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Large capital inflows</a:t>
            </a:r>
            <a:br>
              <a:rPr lang="en-US" dirty="0" smtClean="0"/>
            </a:br>
            <a:r>
              <a:rPr lang="en-US" dirty="0" smtClean="0"/>
              <a:t>(non resource)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Like the receipts from resources</a:t>
            </a:r>
          </a:p>
          <a:p>
            <a:pPr lvl="1"/>
            <a:r>
              <a:rPr lang="en-US" dirty="0" smtClean="0"/>
              <a:t>Large </a:t>
            </a:r>
            <a:r>
              <a:rPr lang="en-US" dirty="0" err="1" smtClean="0"/>
              <a:t>forex</a:t>
            </a:r>
            <a:r>
              <a:rPr lang="en-US" dirty="0" smtClean="0"/>
              <a:t> inflow</a:t>
            </a:r>
          </a:p>
          <a:p>
            <a:pPr lvl="1"/>
            <a:r>
              <a:rPr lang="en-US" dirty="0" smtClean="0"/>
              <a:t>Causes inflation</a:t>
            </a:r>
          </a:p>
          <a:p>
            <a:pPr lvl="1"/>
            <a:r>
              <a:rPr lang="en-US" dirty="0" smtClean="0"/>
              <a:t>Real appreciation of the exchange rate</a:t>
            </a:r>
          </a:p>
          <a:p>
            <a:pPr lvl="2"/>
            <a:r>
              <a:rPr lang="en-US" dirty="0"/>
              <a:t>E</a:t>
            </a:r>
            <a:r>
              <a:rPr lang="en-US" dirty="0" smtClean="0"/>
              <a:t>xports less competitive, imports cheaper</a:t>
            </a:r>
          </a:p>
          <a:p>
            <a:r>
              <a:rPr lang="en-US" dirty="0" smtClean="0"/>
              <a:t>Examples</a:t>
            </a:r>
          </a:p>
          <a:p>
            <a:pPr lvl="1"/>
            <a:r>
              <a:rPr lang="en-US" dirty="0" smtClean="0"/>
              <a:t>Portugal:	Gold, silver imports to Spain, Portugal 		16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</a:p>
          <a:p>
            <a:pPr lvl="1"/>
            <a:r>
              <a:rPr lang="en-US" dirty="0" smtClean="0"/>
              <a:t>City of London: since Big Bang reforms of 1986</a:t>
            </a:r>
          </a:p>
          <a:p>
            <a:pPr lvl="2"/>
            <a:r>
              <a:rPr lang="en-US" dirty="0" smtClean="0"/>
              <a:t>May have depressed manufacturing in north</a:t>
            </a:r>
          </a:p>
          <a:p>
            <a:pPr lvl="1"/>
            <a:r>
              <a:rPr lang="en-US" dirty="0" smtClean="0"/>
              <a:t>Thailand:	AFC</a:t>
            </a:r>
          </a:p>
          <a:p>
            <a:pPr lvl="1"/>
            <a:r>
              <a:rPr lang="en-US" dirty="0"/>
              <a:t>Somalia:		Ransom money from </a:t>
            </a:r>
            <a:r>
              <a:rPr lang="en-US" dirty="0" smtClean="0"/>
              <a:t>piracy?</a:t>
            </a:r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855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2433</TotalTime>
  <Words>382</Words>
  <Application>Microsoft Macintosh PowerPoint</Application>
  <PresentationFormat>On-screen Show (4:3)</PresentationFormat>
  <Paragraphs>118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Lecture 15  Macroeconomic Management - 2</vt:lpstr>
      <vt:lpstr>Australian model</vt:lpstr>
      <vt:lpstr>Policy options</vt:lpstr>
      <vt:lpstr>Policy in the model</vt:lpstr>
      <vt:lpstr>Phase (policy) diagram 2 policy tools: e and A</vt:lpstr>
      <vt:lpstr>Dutch disease</vt:lpstr>
      <vt:lpstr>Dutch disease</vt:lpstr>
      <vt:lpstr>Dutch disease </vt:lpstr>
      <vt:lpstr>Application</vt:lpstr>
      <vt:lpstr>Large capital inflows (non resource)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Debt and Financial Crises</dc:title>
  <dc:creator>Akiko Vandenberg</dc:creator>
  <cp:lastModifiedBy>Akiko Vandenberg</cp:lastModifiedBy>
  <cp:revision>87</cp:revision>
  <cp:lastPrinted>2017-10-31T11:33:05Z</cp:lastPrinted>
  <dcterms:created xsi:type="dcterms:W3CDTF">2016-11-06T09:59:20Z</dcterms:created>
  <dcterms:modified xsi:type="dcterms:W3CDTF">2018-11-28T01:10:06Z</dcterms:modified>
</cp:coreProperties>
</file>