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754AF279-E714-4228-A1FE-12167BE239D9}"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754AF279-E714-4228-A1FE-12167BE239D9}"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754AF279-E714-4228-A1FE-12167BE239D9}"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754AF279-E714-4228-A1FE-12167BE239D9}" type="datetimeFigureOut">
              <a:rPr lang="th-TH" smtClean="0"/>
              <a:pPr/>
              <a:t>25/09/54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754AF279-E714-4228-A1FE-12167BE239D9}" type="datetimeFigureOut">
              <a:rPr lang="th-TH" smtClean="0"/>
              <a:pPr/>
              <a:t>25/09/54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754AF279-E714-4228-A1FE-12167BE239D9}" type="datetimeFigureOut">
              <a:rPr lang="th-TH" smtClean="0"/>
              <a:pPr/>
              <a:t>25/09/54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754AF279-E714-4228-A1FE-12167BE239D9}" type="datetimeFigureOut">
              <a:rPr lang="th-TH" smtClean="0"/>
              <a:pPr/>
              <a:t>25/09/54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754AF279-E714-4228-A1FE-12167BE239D9}" type="datetimeFigureOut">
              <a:rPr lang="th-TH" smtClean="0"/>
              <a:pPr/>
              <a:t>25/09/54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754AF279-E714-4228-A1FE-12167BE239D9}" type="datetimeFigureOut">
              <a:rPr lang="th-TH" smtClean="0"/>
              <a:pPr/>
              <a:t>25/09/54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754AF279-E714-4228-A1FE-12167BE239D9}"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754AF279-E714-4228-A1FE-12167BE239D9}" type="datetimeFigureOut">
              <a:rPr lang="th-TH" smtClean="0"/>
              <a:pPr/>
              <a:t>25/09/54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AB1D7F3-BED8-4CDE-858D-AA7527D236A1}"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4AF279-E714-4228-A1FE-12167BE239D9}" type="datetimeFigureOut">
              <a:rPr lang="th-TH" smtClean="0"/>
              <a:pPr/>
              <a:t>25/09/54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B1D7F3-BED8-4CDE-858D-AA7527D236A1}"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1214423"/>
            <a:ext cx="7772400" cy="1785949"/>
          </a:xfrm>
        </p:spPr>
        <p:txBody>
          <a:bodyPr>
            <a:normAutofit/>
          </a:bodyPr>
          <a:lstStyle/>
          <a:p>
            <a:r>
              <a:rPr lang="en-US" sz="5400" dirty="0" smtClean="0"/>
              <a:t>Law of Property</a:t>
            </a:r>
            <a:endParaRPr lang="th-TH" sz="5400" dirty="0"/>
          </a:p>
        </p:txBody>
      </p:sp>
      <p:sp>
        <p:nvSpPr>
          <p:cNvPr id="3" name="ชื่อเรื่องรอง 2"/>
          <p:cNvSpPr>
            <a:spLocks noGrp="1"/>
          </p:cNvSpPr>
          <p:nvPr>
            <p:ph type="subTitle" idx="1"/>
          </p:nvPr>
        </p:nvSpPr>
        <p:spPr/>
        <p:txBody>
          <a:bodyPr>
            <a:normAutofit fontScale="85000" lnSpcReduction="20000"/>
          </a:bodyPr>
          <a:lstStyle/>
          <a:p>
            <a:r>
              <a:rPr lang="en-US" dirty="0" err="1" smtClean="0">
                <a:solidFill>
                  <a:schemeClr val="tx1"/>
                </a:solidFill>
              </a:rPr>
              <a:t>Panumas</a:t>
            </a:r>
            <a:r>
              <a:rPr lang="en-US" dirty="0" smtClean="0">
                <a:solidFill>
                  <a:schemeClr val="tx1"/>
                </a:solidFill>
              </a:rPr>
              <a:t> </a:t>
            </a:r>
            <a:r>
              <a:rPr lang="en-US" dirty="0" err="1" smtClean="0">
                <a:solidFill>
                  <a:schemeClr val="tx1"/>
                </a:solidFill>
              </a:rPr>
              <a:t>Achalaboon</a:t>
            </a:r>
            <a:endParaRPr lang="en-US" dirty="0" smtClean="0">
              <a:solidFill>
                <a:schemeClr val="tx1"/>
              </a:solidFill>
            </a:endParaRPr>
          </a:p>
          <a:p>
            <a:r>
              <a:rPr lang="en-US" dirty="0" smtClean="0">
                <a:solidFill>
                  <a:schemeClr val="tx1"/>
                </a:solidFill>
              </a:rPr>
              <a:t>Public Prosecutor</a:t>
            </a:r>
          </a:p>
          <a:p>
            <a:r>
              <a:rPr lang="en-US" dirty="0" smtClean="0">
                <a:solidFill>
                  <a:schemeClr val="tx1"/>
                </a:solidFill>
              </a:rPr>
              <a:t>International Affairs Department</a:t>
            </a:r>
          </a:p>
          <a:p>
            <a:r>
              <a:rPr lang="en-US" dirty="0" smtClean="0">
                <a:solidFill>
                  <a:schemeClr val="tx1"/>
                </a:solidFill>
              </a:rPr>
              <a:t>Office of the Attorney General</a:t>
            </a:r>
            <a:endParaRPr lang="th-TH" dirty="0" smtClean="0">
              <a:solidFill>
                <a:schemeClr val="tx1"/>
              </a:solidFill>
            </a:endParaRPr>
          </a:p>
          <a:p>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lstStyle/>
          <a:p>
            <a:pPr>
              <a:buNone/>
            </a:pPr>
            <a:r>
              <a:rPr lang="en-US" dirty="0" smtClean="0"/>
              <a:t>        </a:t>
            </a:r>
            <a:r>
              <a:rPr lang="en-US" sz="3600" dirty="0" smtClean="0"/>
              <a:t>The meaning of things and property</a:t>
            </a:r>
          </a:p>
          <a:p>
            <a:pPr>
              <a:buNone/>
            </a:pPr>
            <a:endParaRPr lang="en-US" dirty="0" smtClean="0"/>
          </a:p>
          <a:p>
            <a:pPr>
              <a:buNone/>
            </a:pPr>
            <a:r>
              <a:rPr lang="en-US" dirty="0" smtClean="0"/>
              <a:t>                                 Things </a:t>
            </a:r>
          </a:p>
          <a:p>
            <a:pPr>
              <a:buNone/>
            </a:pPr>
            <a:r>
              <a:rPr lang="en-US" dirty="0" smtClean="0"/>
              <a:t>                             Section 137 </a:t>
            </a:r>
          </a:p>
          <a:p>
            <a:pPr>
              <a:buNone/>
            </a:pPr>
            <a:r>
              <a:rPr lang="en-US" dirty="0" smtClean="0"/>
              <a:t>              “Things are corporeal objects.”</a:t>
            </a:r>
          </a:p>
          <a:p>
            <a:pPr>
              <a:buNone/>
            </a:pPr>
            <a:endParaRPr lang="en-US" dirty="0"/>
          </a:p>
          <a:p>
            <a:pPr>
              <a:buNone/>
            </a:pPr>
            <a:r>
              <a:rPr lang="en-US" dirty="0" smtClean="0"/>
              <a:t>“Corporeal objects” mean the tangible objects     </a:t>
            </a:r>
          </a:p>
          <a:p>
            <a:pPr>
              <a:buNone/>
            </a:pPr>
            <a:r>
              <a:rPr lang="en-US" dirty="0"/>
              <a:t> </a:t>
            </a:r>
            <a:r>
              <a:rPr lang="en-US" dirty="0" smtClean="0"/>
              <a:t>           which can be seen and touched.</a:t>
            </a:r>
            <a:endParaRPr lang="en-US" dirty="0"/>
          </a:p>
          <a:p>
            <a:pPr>
              <a:buNone/>
            </a:pPr>
            <a:endParaRPr lang="en-US" dirty="0" smtClean="0"/>
          </a:p>
          <a:p>
            <a:pPr>
              <a:buNone/>
            </a:pPr>
            <a:r>
              <a:rPr lang="en-US" dirty="0" smtClean="0"/>
              <a:t>Example : table, pen, car</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normAutofit/>
          </a:bodyPr>
          <a:lstStyle/>
          <a:p>
            <a:pPr>
              <a:buNone/>
            </a:pPr>
            <a:r>
              <a:rPr lang="en-US" dirty="0" smtClean="0"/>
              <a:t>                                 Property</a:t>
            </a:r>
          </a:p>
          <a:p>
            <a:pPr>
              <a:buNone/>
            </a:pPr>
            <a:r>
              <a:rPr lang="en-US" dirty="0"/>
              <a:t> </a:t>
            </a:r>
            <a:r>
              <a:rPr lang="en-US" dirty="0" smtClean="0"/>
              <a:t>                              Section 138</a:t>
            </a:r>
          </a:p>
          <a:p>
            <a:pPr>
              <a:buNone/>
            </a:pPr>
            <a:r>
              <a:rPr lang="en-US" dirty="0" smtClean="0"/>
              <a:t>“Property includes things as well as incorporeal </a:t>
            </a:r>
          </a:p>
          <a:p>
            <a:pPr>
              <a:buNone/>
            </a:pPr>
            <a:r>
              <a:rPr lang="en-US" dirty="0"/>
              <a:t> </a:t>
            </a:r>
            <a:r>
              <a:rPr lang="en-US" dirty="0" smtClean="0"/>
              <a:t>objects, susceptible of having a value and of </a:t>
            </a:r>
          </a:p>
          <a:p>
            <a:pPr>
              <a:buNone/>
            </a:pPr>
            <a:r>
              <a:rPr lang="en-US" dirty="0"/>
              <a:t> </a:t>
            </a:r>
            <a:r>
              <a:rPr lang="en-US" dirty="0" smtClean="0"/>
              <a:t>being appropriated.”</a:t>
            </a:r>
          </a:p>
          <a:p>
            <a:pPr>
              <a:buNone/>
            </a:pPr>
            <a:endParaRPr lang="en-US" dirty="0"/>
          </a:p>
          <a:p>
            <a:pPr>
              <a:buNone/>
            </a:pPr>
            <a:r>
              <a:rPr lang="en-US" dirty="0" smtClean="0"/>
              <a:t>Property means (1) things</a:t>
            </a:r>
          </a:p>
          <a:p>
            <a:pPr>
              <a:buNone/>
            </a:pPr>
            <a:r>
              <a:rPr lang="en-US" dirty="0" smtClean="0"/>
              <a:t>                              (2) intangible objects which  </a:t>
            </a:r>
          </a:p>
          <a:p>
            <a:pPr>
              <a:buNone/>
            </a:pPr>
            <a:r>
              <a:rPr lang="en-US" dirty="0"/>
              <a:t> </a:t>
            </a:r>
            <a:r>
              <a:rPr lang="en-US" dirty="0" smtClean="0"/>
              <a:t>                                   have a value and can be </a:t>
            </a:r>
          </a:p>
          <a:p>
            <a:pPr>
              <a:buNone/>
            </a:pPr>
            <a:r>
              <a:rPr lang="en-US" dirty="0"/>
              <a:t> </a:t>
            </a:r>
            <a:r>
              <a:rPr lang="en-US" dirty="0" smtClean="0"/>
              <a:t>                                   possessed e.g. copyrights, </a:t>
            </a:r>
          </a:p>
          <a:p>
            <a:pPr>
              <a:buNone/>
            </a:pPr>
            <a:r>
              <a:rPr lang="en-US" dirty="0"/>
              <a:t> </a:t>
            </a:r>
            <a:r>
              <a:rPr lang="en-US" dirty="0" smtClean="0"/>
              <a:t>                                   patent and trademark.</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a:t>
            </a:r>
            <a:r>
              <a:rPr lang="en-US" sz="4000" dirty="0" smtClean="0"/>
              <a:t>Classification of Property</a:t>
            </a:r>
          </a:p>
          <a:p>
            <a:pPr>
              <a:buNone/>
            </a:pPr>
            <a:endParaRPr lang="en-US" sz="4000" dirty="0" smtClean="0"/>
          </a:p>
          <a:p>
            <a:pPr marL="514350" indent="-514350">
              <a:buAutoNum type="arabicPeriod"/>
            </a:pPr>
            <a:r>
              <a:rPr lang="en-US" dirty="0" smtClean="0"/>
              <a:t>Immovable Property</a:t>
            </a:r>
          </a:p>
          <a:p>
            <a:pPr marL="514350" indent="-514350">
              <a:buAutoNum type="arabicPeriod"/>
            </a:pPr>
            <a:r>
              <a:rPr lang="en-US" dirty="0" smtClean="0"/>
              <a:t>Movable Property</a:t>
            </a:r>
          </a:p>
          <a:p>
            <a:pPr marL="514350" indent="-514350">
              <a:buAutoNum type="arabicPeriod"/>
            </a:pPr>
            <a:r>
              <a:rPr lang="en-US" dirty="0" smtClean="0"/>
              <a:t>Divisible Things</a:t>
            </a:r>
          </a:p>
          <a:p>
            <a:pPr marL="514350" indent="-514350">
              <a:buAutoNum type="arabicPeriod"/>
            </a:pPr>
            <a:r>
              <a:rPr lang="en-US" dirty="0" smtClean="0"/>
              <a:t>Indivisible Things</a:t>
            </a:r>
          </a:p>
          <a:p>
            <a:pPr marL="514350" indent="-514350">
              <a:buAutoNum type="arabicPeriod"/>
            </a:pPr>
            <a:r>
              <a:rPr lang="en-US" dirty="0" smtClean="0"/>
              <a:t>Things outside of commerce</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normAutofit/>
          </a:bodyPr>
          <a:lstStyle/>
          <a:p>
            <a:pPr>
              <a:buNone/>
            </a:pPr>
            <a:r>
              <a:rPr lang="en-US" dirty="0" smtClean="0"/>
              <a:t>                   1. Immovable Property</a:t>
            </a:r>
          </a:p>
          <a:p>
            <a:pPr>
              <a:buNone/>
            </a:pPr>
            <a:endParaRPr lang="en-US" dirty="0"/>
          </a:p>
          <a:p>
            <a:pPr>
              <a:buNone/>
            </a:pPr>
            <a:r>
              <a:rPr lang="en-US" dirty="0" smtClean="0"/>
              <a:t>                             Section 139</a:t>
            </a:r>
          </a:p>
          <a:p>
            <a:pPr>
              <a:buNone/>
            </a:pPr>
            <a:endParaRPr lang="en-US" dirty="0" smtClean="0"/>
          </a:p>
          <a:p>
            <a:pPr>
              <a:buNone/>
            </a:pPr>
            <a:r>
              <a:rPr lang="en-US" dirty="0" smtClean="0"/>
              <a:t>   “Immovable property denotes land, things fixed permanently to land or forming a body therewith. It includes real rights connected with land or things fixed to or forming a body with land.”</a:t>
            </a:r>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Immovable property means</a:t>
            </a:r>
          </a:p>
          <a:p>
            <a:pPr marL="514350" indent="-514350">
              <a:buAutoNum type="arabicParenBoth"/>
            </a:pPr>
            <a:r>
              <a:rPr lang="en-US" dirty="0" smtClean="0"/>
              <a:t>Land</a:t>
            </a:r>
          </a:p>
          <a:p>
            <a:pPr marL="514350" indent="-514350">
              <a:buNone/>
            </a:pPr>
            <a:r>
              <a:rPr lang="en-US" dirty="0"/>
              <a:t> </a:t>
            </a:r>
            <a:r>
              <a:rPr lang="en-US" dirty="0" smtClean="0"/>
              <a:t>          (</a:t>
            </a:r>
            <a:r>
              <a:rPr lang="en-US" sz="2800" dirty="0" smtClean="0"/>
              <a:t>the solid ground on the earth)</a:t>
            </a:r>
          </a:p>
          <a:p>
            <a:pPr marL="514350" indent="-514350">
              <a:buNone/>
            </a:pPr>
            <a:r>
              <a:rPr lang="en-US" dirty="0" smtClean="0"/>
              <a:t>(2) Things fixed to land permanently</a:t>
            </a:r>
          </a:p>
          <a:p>
            <a:pPr marL="514350" indent="-514350">
              <a:buNone/>
            </a:pPr>
            <a:r>
              <a:rPr lang="en-US" dirty="0"/>
              <a:t> </a:t>
            </a:r>
            <a:r>
              <a:rPr lang="en-US" dirty="0" smtClean="0"/>
              <a:t>          (e.g. </a:t>
            </a:r>
            <a:r>
              <a:rPr lang="en-US" sz="2800" dirty="0" smtClean="0"/>
              <a:t>house, cargo, building, bridge)</a:t>
            </a:r>
          </a:p>
          <a:p>
            <a:pPr marL="514350" indent="-514350">
              <a:buNone/>
            </a:pPr>
            <a:r>
              <a:rPr lang="en-US" dirty="0" smtClean="0"/>
              <a:t>(3) Things forming a body with land</a:t>
            </a:r>
          </a:p>
          <a:p>
            <a:pPr marL="514350" indent="-514350">
              <a:buNone/>
            </a:pPr>
            <a:r>
              <a:rPr lang="en-US" dirty="0"/>
              <a:t> </a:t>
            </a:r>
            <a:r>
              <a:rPr lang="en-US" dirty="0" smtClean="0"/>
              <a:t>          </a:t>
            </a:r>
            <a:r>
              <a:rPr lang="en-US" sz="2800" dirty="0" smtClean="0"/>
              <a:t>(e.g. sand, mineral, stone, precious stone)</a:t>
            </a:r>
          </a:p>
          <a:p>
            <a:pPr marL="514350" indent="-514350">
              <a:buNone/>
            </a:pPr>
            <a:r>
              <a:rPr lang="en-US" dirty="0" smtClean="0"/>
              <a:t>(4) Real rights over 1-3</a:t>
            </a:r>
          </a:p>
          <a:p>
            <a:pPr marL="514350" indent="-514350">
              <a:buNone/>
            </a:pPr>
            <a:r>
              <a:rPr lang="en-US" dirty="0"/>
              <a:t> </a:t>
            </a:r>
            <a:r>
              <a:rPr lang="en-US" dirty="0" smtClean="0"/>
              <a:t>          </a:t>
            </a:r>
            <a:r>
              <a:rPr lang="en-US" sz="2800" dirty="0" smtClean="0"/>
              <a:t>(e.g. mortgage)</a:t>
            </a:r>
            <a:endParaRPr lang="th-TH"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solidFill>
                  <a:srgbClr val="FFFF00"/>
                </a:solidFill>
              </a:rPr>
              <a:t>                    </a:t>
            </a:r>
            <a:r>
              <a:rPr lang="en-US" dirty="0" smtClean="0"/>
              <a:t>2. Movable Property</a:t>
            </a:r>
          </a:p>
          <a:p>
            <a:pPr>
              <a:buNone/>
            </a:pPr>
            <a:endParaRPr lang="en-US" dirty="0"/>
          </a:p>
          <a:p>
            <a:pPr>
              <a:buNone/>
            </a:pPr>
            <a:r>
              <a:rPr lang="en-US" dirty="0" smtClean="0"/>
              <a:t>			       Section 140</a:t>
            </a:r>
          </a:p>
          <a:p>
            <a:pPr>
              <a:buNone/>
            </a:pPr>
            <a:endParaRPr lang="en-US" dirty="0" smtClean="0">
              <a:solidFill>
                <a:srgbClr val="FF0000"/>
              </a:solidFill>
            </a:endParaRPr>
          </a:p>
          <a:p>
            <a:pPr>
              <a:buNone/>
            </a:pPr>
            <a:r>
              <a:rPr lang="en-US" dirty="0" smtClean="0"/>
              <a:t>  “Movable property denotes things other than immovable property. It includes right connected therewith.”</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Movable property means</a:t>
            </a:r>
          </a:p>
          <a:p>
            <a:pPr marL="514350" indent="-514350">
              <a:buAutoNum type="arabicPeriod"/>
            </a:pPr>
            <a:r>
              <a:rPr lang="en-US" dirty="0" smtClean="0"/>
              <a:t>Things except immovable property</a:t>
            </a:r>
          </a:p>
          <a:p>
            <a:pPr marL="514350" indent="-514350">
              <a:buNone/>
            </a:pPr>
            <a:r>
              <a:rPr lang="en-US" dirty="0" smtClean="0"/>
              <a:t>      - </a:t>
            </a:r>
            <a:r>
              <a:rPr lang="en-US" sz="2800" dirty="0" smtClean="0"/>
              <a:t>Things which can be carried from one place to   </a:t>
            </a:r>
          </a:p>
          <a:p>
            <a:pPr marL="514350" indent="-514350">
              <a:buNone/>
            </a:pPr>
            <a:r>
              <a:rPr lang="en-US" sz="2800" dirty="0" smtClean="0"/>
              <a:t>          another whether by their own motion or by </a:t>
            </a:r>
          </a:p>
          <a:p>
            <a:pPr marL="514350" indent="-514350">
              <a:buNone/>
            </a:pPr>
            <a:r>
              <a:rPr lang="en-US" sz="2800" dirty="0" smtClean="0"/>
              <a:t>          external force such as animal, car, boat and chair.</a:t>
            </a:r>
          </a:p>
          <a:p>
            <a:pPr marL="514350" indent="-514350">
              <a:buNone/>
            </a:pPr>
            <a:r>
              <a:rPr lang="en-US" sz="2800" dirty="0" smtClean="0"/>
              <a:t>       - Things which are in the form of energy such as   </a:t>
            </a:r>
          </a:p>
          <a:p>
            <a:pPr marL="514350" indent="-514350">
              <a:buNone/>
            </a:pPr>
            <a:r>
              <a:rPr lang="en-US" sz="2800" dirty="0" smtClean="0"/>
              <a:t>          electricity, gas and stream.</a:t>
            </a:r>
          </a:p>
          <a:p>
            <a:pPr marL="514350" indent="-514350">
              <a:buNone/>
            </a:pPr>
            <a:endParaRPr lang="en-US" sz="2800" dirty="0" smtClean="0"/>
          </a:p>
          <a:p>
            <a:pPr marL="514350" indent="-514350">
              <a:buNone/>
            </a:pPr>
            <a:r>
              <a:rPr lang="en-US" dirty="0" smtClean="0"/>
              <a:t>2. Rights connected with movable property</a:t>
            </a:r>
          </a:p>
          <a:p>
            <a:pPr marL="514350" indent="-514350">
              <a:buNone/>
            </a:pPr>
            <a:r>
              <a:rPr lang="en-US" dirty="0" smtClean="0"/>
              <a:t>     such as pledge, patent and copyrights.</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3. Divisible Things</a:t>
            </a:r>
          </a:p>
          <a:p>
            <a:pPr>
              <a:buNone/>
            </a:pPr>
            <a:endParaRPr lang="en-US" dirty="0" smtClean="0"/>
          </a:p>
          <a:p>
            <a:pPr>
              <a:buNone/>
            </a:pPr>
            <a:r>
              <a:rPr lang="en-US" dirty="0" smtClean="0"/>
              <a:t>		                  Section 141</a:t>
            </a:r>
          </a:p>
          <a:p>
            <a:pPr>
              <a:buNone/>
            </a:pPr>
            <a:endParaRPr lang="en-US" dirty="0" smtClean="0"/>
          </a:p>
          <a:p>
            <a:pPr>
              <a:buNone/>
            </a:pPr>
            <a:r>
              <a:rPr lang="en-US" dirty="0" smtClean="0"/>
              <a:t>   “Divisible thing denotes that which can be separated into real and distinct portions, each forming a perfect whole.”</a:t>
            </a:r>
          </a:p>
          <a:p>
            <a:pPr>
              <a:buNone/>
            </a:pPr>
            <a:endParaRPr lang="en-US" dirty="0" smtClean="0"/>
          </a:p>
          <a:p>
            <a:pPr>
              <a:buNone/>
            </a:pPr>
            <a:r>
              <a:rPr lang="en-US" dirty="0" smtClean="0"/>
              <a:t> Example : rice, oil</a:t>
            </a:r>
          </a:p>
          <a:p>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solidFill>
                  <a:srgbClr val="FFFF00"/>
                </a:solidFill>
              </a:rPr>
              <a:t>                      </a:t>
            </a:r>
            <a:r>
              <a:rPr lang="en-US" dirty="0" smtClean="0"/>
              <a:t>4. Indivisible Things</a:t>
            </a:r>
          </a:p>
          <a:p>
            <a:pPr>
              <a:buNone/>
            </a:pPr>
            <a:endParaRPr lang="en-US" dirty="0" smtClean="0"/>
          </a:p>
          <a:p>
            <a:pPr>
              <a:buNone/>
            </a:pPr>
            <a:r>
              <a:rPr lang="en-US" dirty="0" smtClean="0"/>
              <a:t>		                  Section 142</a:t>
            </a:r>
          </a:p>
          <a:p>
            <a:pPr>
              <a:buNone/>
            </a:pPr>
            <a:r>
              <a:rPr lang="en-US" dirty="0" smtClean="0"/>
              <a:t>  “Indivisible thing denotes that which cannot be separated without alteration in its substance. It includes thing that cannot be divided as provided by law.”</a:t>
            </a:r>
          </a:p>
          <a:p>
            <a:pPr>
              <a:buNone/>
            </a:pPr>
            <a:endParaRPr lang="en-US" dirty="0" smtClean="0"/>
          </a:p>
          <a:p>
            <a:pPr>
              <a:buNone/>
            </a:pPr>
            <a:r>
              <a:rPr lang="en-US" dirty="0" smtClean="0"/>
              <a:t> Example : house, shirt</a:t>
            </a:r>
          </a:p>
          <a:p>
            <a:pPr>
              <a:buNone/>
            </a:pPr>
            <a:r>
              <a:rPr lang="en-US" dirty="0" smtClean="0"/>
              <a:t>                   share of limited company</a:t>
            </a: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6143668"/>
          </a:xfrm>
        </p:spPr>
        <p:txBody>
          <a:bodyPr/>
          <a:lstStyle/>
          <a:p>
            <a:pPr>
              <a:buNone/>
            </a:pPr>
            <a:r>
              <a:rPr lang="en-US" dirty="0" smtClean="0"/>
              <a:t>               5. Things outside of commerce</a:t>
            </a:r>
          </a:p>
          <a:p>
            <a:pPr>
              <a:buNone/>
            </a:pPr>
            <a:endParaRPr lang="en-US" dirty="0" smtClean="0"/>
          </a:p>
          <a:p>
            <a:pPr>
              <a:buNone/>
            </a:pPr>
            <a:r>
              <a:rPr lang="en-US" dirty="0" smtClean="0"/>
              <a:t>                             Section 143</a:t>
            </a:r>
          </a:p>
          <a:p>
            <a:pPr>
              <a:buNone/>
            </a:pPr>
            <a:r>
              <a:rPr lang="en-US" dirty="0" smtClean="0"/>
              <a:t> “Things outside of commerce denotes those which are incapable of appropriation, and those legally inalienable.”</a:t>
            </a:r>
            <a:endParaRPr lang="th-TH" dirty="0" smtClean="0"/>
          </a:p>
          <a:p>
            <a:pPr>
              <a:buNone/>
            </a:pPr>
            <a:endParaRPr lang="en-US" dirty="0" smtClean="0"/>
          </a:p>
          <a:p>
            <a:pPr>
              <a:buNone/>
            </a:pPr>
            <a:r>
              <a:rPr lang="en-US" sz="2800" dirty="0" smtClean="0"/>
              <a:t>- Those incapable of appropriation. (e.g. moon, sun)</a:t>
            </a:r>
          </a:p>
          <a:p>
            <a:pPr>
              <a:buNone/>
            </a:pPr>
            <a:endParaRPr lang="en-US" sz="2800" dirty="0" smtClean="0"/>
          </a:p>
          <a:p>
            <a:pPr>
              <a:buNone/>
            </a:pPr>
            <a:r>
              <a:rPr lang="en-US" sz="2800" dirty="0" smtClean="0"/>
              <a:t>- Those legally inalienable (non-transferable) </a:t>
            </a:r>
          </a:p>
          <a:p>
            <a:pPr>
              <a:buNone/>
            </a:pPr>
            <a:r>
              <a:rPr lang="en-US" sz="2800" dirty="0" smtClean="0"/>
              <a:t>   (e.g. public property)</a:t>
            </a:r>
            <a:endParaRPr lang="th-TH"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a:t>
            </a:r>
            <a:r>
              <a:rPr lang="en-US" sz="3600" dirty="0" smtClean="0"/>
              <a:t>Part of a thing</a:t>
            </a:r>
          </a:p>
          <a:p>
            <a:pPr>
              <a:buNone/>
            </a:pPr>
            <a:endParaRPr lang="en-US" sz="3600" dirty="0" smtClean="0"/>
          </a:p>
          <a:p>
            <a:pPr>
              <a:buNone/>
            </a:pPr>
            <a:r>
              <a:rPr lang="en-US" dirty="0" smtClean="0"/>
              <a:t>1. Component Parts</a:t>
            </a:r>
          </a:p>
          <a:p>
            <a:pPr>
              <a:buNone/>
            </a:pPr>
            <a:r>
              <a:rPr lang="en-US" dirty="0" smtClean="0"/>
              <a:t>                             Section 144</a:t>
            </a:r>
          </a:p>
          <a:p>
            <a:pPr>
              <a:buNone/>
            </a:pPr>
            <a:r>
              <a:rPr lang="en-US" dirty="0" smtClean="0"/>
              <a:t>  “A component part of a thing is that which, according to its nature or local custom, is essential to its existence and cannot be separated without destroying, damaging or altering its form or nature.</a:t>
            </a:r>
          </a:p>
          <a:p>
            <a:pPr>
              <a:buNone/>
            </a:pPr>
            <a:r>
              <a:rPr lang="en-US" dirty="0" smtClean="0"/>
              <a:t>   The owner of a thing has ownership in all its component parts.”</a:t>
            </a:r>
          </a:p>
          <a:p>
            <a:pPr>
              <a:buNone/>
            </a:pP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fontScale="92500" lnSpcReduction="20000"/>
          </a:bodyPr>
          <a:lstStyle/>
          <a:p>
            <a:pPr>
              <a:buNone/>
            </a:pPr>
            <a:r>
              <a:rPr lang="en-US" dirty="0" smtClean="0"/>
              <a:t>            Elements of the component parts</a:t>
            </a:r>
          </a:p>
          <a:p>
            <a:pPr marL="514350" indent="-514350">
              <a:buAutoNum type="arabicPeriod"/>
            </a:pPr>
            <a:r>
              <a:rPr lang="en-US" dirty="0" smtClean="0"/>
              <a:t>It is an essential to its existence due to its nature and its custom.</a:t>
            </a:r>
          </a:p>
          <a:p>
            <a:pPr marL="514350" indent="-514350">
              <a:buAutoNum type="arabicPeriod"/>
            </a:pPr>
            <a:endParaRPr lang="en-US" dirty="0" smtClean="0"/>
          </a:p>
          <a:p>
            <a:pPr marL="514350" indent="-514350">
              <a:buAutoNum type="arabicPeriod"/>
            </a:pPr>
            <a:r>
              <a:rPr lang="en-US" dirty="0" smtClean="0"/>
              <a:t>It cannot be separated without destroying, damaging or altering its form or nature. </a:t>
            </a:r>
          </a:p>
          <a:p>
            <a:pPr marL="514350" indent="-514350">
              <a:buNone/>
            </a:pPr>
            <a:r>
              <a:rPr lang="en-US" dirty="0" smtClean="0"/>
              <a:t> </a:t>
            </a:r>
          </a:p>
          <a:p>
            <a:pPr marL="514350" indent="-514350">
              <a:buNone/>
            </a:pPr>
            <a:r>
              <a:rPr lang="en-US" dirty="0" smtClean="0"/>
              <a:t>Example      wheels : a car          a house : land</a:t>
            </a:r>
          </a:p>
          <a:p>
            <a:pPr marL="514350" indent="-514350">
              <a:buNone/>
            </a:pPr>
            <a:endParaRPr lang="en-US" dirty="0" smtClean="0"/>
          </a:p>
          <a:p>
            <a:pPr marL="514350" indent="-514350">
              <a:buNone/>
            </a:pPr>
            <a:r>
              <a:rPr lang="en-US" dirty="0" smtClean="0"/>
              <a:t>3. Trees when planted for an unlimited period of </a:t>
            </a:r>
          </a:p>
          <a:p>
            <a:pPr marL="514350" indent="-514350">
              <a:buNone/>
            </a:pPr>
            <a:r>
              <a:rPr lang="en-US" dirty="0" smtClean="0"/>
              <a:t>     time are component parts of the land on which </a:t>
            </a:r>
          </a:p>
          <a:p>
            <a:pPr marL="514350" indent="-514350">
              <a:buNone/>
            </a:pPr>
            <a:r>
              <a:rPr lang="en-US" dirty="0" smtClean="0"/>
              <a:t>     they stand. (Section 145 p.1)</a:t>
            </a:r>
          </a:p>
          <a:p>
            <a:pPr marL="514350" indent="-514350">
              <a:buNone/>
            </a:pPr>
            <a:endParaRPr lang="en-US" dirty="0" smtClean="0"/>
          </a:p>
          <a:p>
            <a:pPr marL="514350" indent="-514350">
              <a:buNone/>
            </a:pPr>
            <a:r>
              <a:rPr lang="en-US" dirty="0" smtClean="0"/>
              <a:t>             </a:t>
            </a: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Exception of the component parts</a:t>
            </a:r>
          </a:p>
          <a:p>
            <a:pPr>
              <a:buNone/>
            </a:pPr>
            <a:endParaRPr lang="en-US" dirty="0" smtClean="0"/>
          </a:p>
          <a:p>
            <a:pPr marL="514350" indent="-514350">
              <a:buAutoNum type="arabicPeriod"/>
            </a:pPr>
            <a:r>
              <a:rPr lang="en-US" dirty="0" smtClean="0"/>
              <a:t>Trees which grow only for a limited period of time and crops which may be harvested one or more times a year are not component parts of the land and are to be regarded as movable. (Section 145 p.2) </a:t>
            </a:r>
          </a:p>
          <a:p>
            <a:pPr marL="514350" indent="-514350">
              <a:buAutoNum type="arabicPeriod"/>
            </a:pPr>
            <a:endParaRPr lang="en-US" dirty="0" smtClean="0"/>
          </a:p>
          <a:p>
            <a:pPr marL="514350" indent="-514350">
              <a:buAutoNum type="arabicPeriod"/>
            </a:pPr>
            <a:r>
              <a:rPr lang="en-US" dirty="0" smtClean="0"/>
              <a:t>Things temporarily fixed to land or to a building are not considered as component parts of the land or the building.(Section 146)  </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normAutofit/>
          </a:bodyPr>
          <a:lstStyle/>
          <a:p>
            <a:pPr>
              <a:buNone/>
            </a:pPr>
            <a:r>
              <a:rPr lang="en-US" dirty="0" smtClean="0"/>
              <a:t>2. Accessories</a:t>
            </a:r>
          </a:p>
          <a:p>
            <a:pPr>
              <a:buNone/>
            </a:pPr>
            <a:r>
              <a:rPr lang="en-US" dirty="0" smtClean="0"/>
              <a:t>   Section 147</a:t>
            </a:r>
          </a:p>
          <a:p>
            <a:pPr>
              <a:buNone/>
            </a:pPr>
            <a:r>
              <a:rPr lang="en-US" dirty="0" smtClean="0"/>
              <a:t>  “Accessories are movable things, which are, according to the usual local conception or clear intention of the owner of the principal thing, attached to such thing permanently for its management, use or preservation, and, by connection, adjustment or otherwise, brought by the owner into the relation with the principal thing, in which it must serve the principal thing. </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Even though an accessory is temporarily separated from the principal thing, it does not cease to be an accessory.</a:t>
            </a:r>
          </a:p>
          <a:p>
            <a:pPr>
              <a:buNone/>
            </a:pPr>
            <a:endParaRPr lang="en-US" dirty="0" smtClean="0"/>
          </a:p>
          <a:p>
            <a:pPr>
              <a:buNone/>
            </a:pPr>
            <a:r>
              <a:rPr lang="en-US" dirty="0" smtClean="0"/>
              <a:t>   The accessory follows the principal things, except being imposed to the contrary.”</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lstStyle/>
          <a:p>
            <a:pPr>
              <a:buNone/>
            </a:pPr>
            <a:r>
              <a:rPr lang="en-US" dirty="0" smtClean="0"/>
              <a:t> Elements of accessories</a:t>
            </a:r>
          </a:p>
          <a:p>
            <a:pPr>
              <a:buNone/>
            </a:pPr>
            <a:r>
              <a:rPr lang="en-US" dirty="0" smtClean="0"/>
              <a:t>1. It must be a movable thing.</a:t>
            </a:r>
          </a:p>
          <a:p>
            <a:pPr>
              <a:buNone/>
            </a:pPr>
            <a:r>
              <a:rPr lang="en-US" dirty="0" smtClean="0"/>
              <a:t>2. It is always attached as an accessory of the principal.</a:t>
            </a:r>
          </a:p>
          <a:p>
            <a:pPr>
              <a:buNone/>
            </a:pPr>
            <a:r>
              <a:rPr lang="en-US" dirty="0" smtClean="0"/>
              <a:t>3. It must be attached for its management, use or preservation of the principal.</a:t>
            </a:r>
          </a:p>
          <a:p>
            <a:pPr>
              <a:buNone/>
            </a:pPr>
            <a:endParaRPr lang="en-US" dirty="0" smtClean="0"/>
          </a:p>
          <a:p>
            <a:pPr>
              <a:buNone/>
            </a:pPr>
            <a:r>
              <a:rPr lang="en-US" dirty="0" smtClean="0"/>
              <a:t>Example      car audio : car </a:t>
            </a:r>
          </a:p>
          <a:p>
            <a:pPr>
              <a:buNone/>
            </a:pPr>
            <a:r>
              <a:rPr lang="en-US" dirty="0" smtClean="0"/>
              <a:t>                     air condition : house</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572272"/>
          </a:xfrm>
        </p:spPr>
        <p:txBody>
          <a:bodyPr/>
          <a:lstStyle/>
          <a:p>
            <a:pPr>
              <a:buNone/>
            </a:pPr>
            <a:r>
              <a:rPr lang="en-US" dirty="0" smtClean="0"/>
              <a:t>3. Fruits of a thing</a:t>
            </a:r>
          </a:p>
          <a:p>
            <a:pPr>
              <a:buNone/>
            </a:pPr>
            <a:endParaRPr lang="en-US" dirty="0" smtClean="0"/>
          </a:p>
          <a:p>
            <a:pPr>
              <a:buNone/>
            </a:pPr>
            <a:r>
              <a:rPr lang="en-US" dirty="0" smtClean="0"/>
              <a:t>Section 148</a:t>
            </a:r>
          </a:p>
          <a:p>
            <a:pPr>
              <a:buNone/>
            </a:pPr>
            <a:endParaRPr lang="en-US" dirty="0" smtClean="0"/>
          </a:p>
          <a:p>
            <a:pPr>
              <a:buNone/>
            </a:pPr>
            <a:r>
              <a:rPr lang="en-US" dirty="0" smtClean="0"/>
              <a:t>  “By the fruit of a thing is a natural fruit and legal fruit.</a:t>
            </a:r>
          </a:p>
          <a:p>
            <a:pPr>
              <a:buNone/>
            </a:pPr>
            <a:r>
              <a:rPr lang="en-US" dirty="0" smtClean="0"/>
              <a:t>    Natural fruit denotes that which is a natural offspring of and is obtained from a thing in the normal possession or in the use thereof; and it is capable of acquisition at the time when it is severed from the thing.</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a:t>
            </a:r>
          </a:p>
          <a:p>
            <a:pPr>
              <a:buNone/>
            </a:pPr>
            <a:r>
              <a:rPr lang="en-US" dirty="0" smtClean="0"/>
              <a:t>    Legal fruit denotes a thing or other interests obtained periodically by the owner from another person for the use of the thing; it is calculated and may be acquired day by day according to a period of time fixed.”</a:t>
            </a:r>
          </a:p>
          <a:p>
            <a:pPr>
              <a:buNone/>
            </a:pPr>
            <a:endParaRPr lang="en-US" dirty="0" smtClean="0"/>
          </a:p>
          <a:p>
            <a:pPr>
              <a:buNone/>
            </a:pPr>
            <a:r>
              <a:rPr lang="en-US" dirty="0" smtClean="0"/>
              <a:t> </a:t>
            </a: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Characters of fruits of a thing</a:t>
            </a:r>
          </a:p>
          <a:p>
            <a:pPr>
              <a:buNone/>
            </a:pPr>
            <a:endParaRPr lang="en-US" dirty="0" smtClean="0"/>
          </a:p>
          <a:p>
            <a:pPr marL="514350" indent="-514350">
              <a:buAutoNum type="arabicPeriod"/>
            </a:pPr>
            <a:r>
              <a:rPr lang="en-US" dirty="0" smtClean="0"/>
              <a:t>Natural fruit can be obtained from the use of such principal directly.</a:t>
            </a:r>
          </a:p>
          <a:p>
            <a:pPr marL="514350" indent="-514350">
              <a:buNone/>
            </a:pPr>
            <a:r>
              <a:rPr lang="en-US" dirty="0" smtClean="0"/>
              <a:t>      e.g. dog : puppy    coconut tree : coconut</a:t>
            </a:r>
          </a:p>
          <a:p>
            <a:pPr marL="514350" indent="-514350">
              <a:buNone/>
            </a:pPr>
            <a:endParaRPr lang="en-US" dirty="0" smtClean="0"/>
          </a:p>
          <a:p>
            <a:pPr marL="514350" indent="-514350">
              <a:buNone/>
            </a:pPr>
            <a:r>
              <a:rPr lang="en-US" dirty="0" smtClean="0"/>
              <a:t>2. Legal fruit can be obtained from a person whom the owner allows to use his principal.</a:t>
            </a:r>
          </a:p>
          <a:p>
            <a:pPr marL="514350" indent="-514350">
              <a:buNone/>
            </a:pPr>
            <a:r>
              <a:rPr lang="en-US" dirty="0" smtClean="0"/>
              <a:t>      e.g. house : rent      money : interest </a:t>
            </a:r>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250</TotalTime>
  <Words>940</Words>
  <Application>Microsoft Office PowerPoint</Application>
  <PresentationFormat>นำเสนอทางหน้าจอ (4:3)</PresentationFormat>
  <Paragraphs>138</Paragraphs>
  <Slides>20</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20</vt:i4>
      </vt:variant>
    </vt:vector>
  </HeadingPairs>
  <TitlesOfParts>
    <vt:vector size="21" baseType="lpstr">
      <vt:lpstr>ชุดรูปแบบของ Office</vt:lpstr>
      <vt:lpstr>Law of Property</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lpstr>ภาพนิ่ง 12</vt:lpstr>
      <vt:lpstr>ภาพนิ่ง 13</vt:lpstr>
      <vt:lpstr>ภาพนิ่ง 14</vt:lpstr>
      <vt:lpstr>ภาพนิ่ง 15</vt:lpstr>
      <vt:lpstr>ภาพนิ่ง 16</vt:lpstr>
      <vt:lpstr>ภาพนิ่ง 17</vt:lpstr>
      <vt:lpstr>ภาพนิ่ง 18</vt:lpstr>
      <vt:lpstr>ภาพนิ่ง 19</vt:lpstr>
      <vt:lpstr>ภาพนิ่ง 20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 of Property</dc:title>
  <dc:creator>Admin</dc:creator>
  <cp:lastModifiedBy>Admin</cp:lastModifiedBy>
  <cp:revision>102</cp:revision>
  <dcterms:created xsi:type="dcterms:W3CDTF">2011-09-24T06:44:19Z</dcterms:created>
  <dcterms:modified xsi:type="dcterms:W3CDTF">2011-09-25T07:27:55Z</dcterms:modified>
</cp:coreProperties>
</file>