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2"/>
  </p:notesMasterIdLst>
  <p:sldIdLst>
    <p:sldId id="259" r:id="rId2"/>
    <p:sldId id="277" r:id="rId3"/>
    <p:sldId id="279" r:id="rId4"/>
    <p:sldId id="260" r:id="rId5"/>
    <p:sldId id="261" r:id="rId6"/>
    <p:sldId id="263" r:id="rId7"/>
    <p:sldId id="262" r:id="rId8"/>
    <p:sldId id="272" r:id="rId9"/>
    <p:sldId id="273" r:id="rId10"/>
    <p:sldId id="274" r:id="rId11"/>
    <p:sldId id="275" r:id="rId12"/>
    <p:sldId id="265" r:id="rId13"/>
    <p:sldId id="266" r:id="rId14"/>
    <p:sldId id="276" r:id="rId15"/>
    <p:sldId id="267" r:id="rId16"/>
    <p:sldId id="264" r:id="rId17"/>
    <p:sldId id="268" r:id="rId18"/>
    <p:sldId id="269" r:id="rId19"/>
    <p:sldId id="270" r:id="rId20"/>
    <p:sldId id="278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-21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3" Type="http://schemas.openxmlformats.org/officeDocument/2006/relationships/printerSettings" Target="printerSettings/printerSettings1.bin"/><Relationship Id="rId24" Type="http://schemas.openxmlformats.org/officeDocument/2006/relationships/presProps" Target="presProps.xml"/><Relationship Id="rId25" Type="http://schemas.openxmlformats.org/officeDocument/2006/relationships/viewProps" Target="viewProps.xml"/><Relationship Id="rId26" Type="http://schemas.openxmlformats.org/officeDocument/2006/relationships/theme" Target="theme/theme1.xml"/><Relationship Id="rId27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1/17/17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1/17/17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r>
              <a:rPr lang="en-US" dirty="0"/>
              <a:t>Public Policy and Industrialization: Introduction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1</a:t>
            </a:r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</a:t>
            </a:r>
            <a:r>
              <a:rPr lang="en-US" dirty="0" smtClean="0"/>
              <a:t>2 </a:t>
            </a:r>
            <a:r>
              <a:rPr lang="en-US"/>
              <a:t>– </a:t>
            </a:r>
            <a:r>
              <a:rPr lang="en-US" smtClean="0"/>
              <a:t>2016-17</a:t>
            </a:r>
            <a:endParaRPr lang="en-US" dirty="0"/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b="1" dirty="0" smtClean="0"/>
              <a:t>Sessions</a:t>
            </a:r>
          </a:p>
          <a:p>
            <a:pPr lvl="1"/>
            <a:r>
              <a:rPr lang="en-US" dirty="0" smtClean="0"/>
              <a:t>Lectures:		 		Tuesdays</a:t>
            </a:r>
          </a:p>
          <a:p>
            <a:pPr lvl="1"/>
            <a:r>
              <a:rPr lang="en-US" dirty="0" smtClean="0"/>
              <a:t>Discussion groups:		Thursdays</a:t>
            </a:r>
          </a:p>
          <a:p>
            <a:pPr lvl="2"/>
            <a:r>
              <a:rPr lang="en-US" dirty="0" smtClean="0"/>
              <a:t>Bring reading with you – starts this Thursday</a:t>
            </a:r>
          </a:p>
          <a:p>
            <a:pPr lvl="2"/>
            <a:r>
              <a:rPr lang="en-US" dirty="0" smtClean="0"/>
              <a:t>Taking attendance</a:t>
            </a:r>
          </a:p>
          <a:p>
            <a:pPr lvl="1"/>
            <a:endParaRPr lang="en-US" dirty="0"/>
          </a:p>
          <a:p>
            <a:r>
              <a:rPr lang="en-US" b="1" dirty="0" smtClean="0"/>
              <a:t>Moodle code: </a:t>
            </a:r>
            <a:r>
              <a:rPr lang="en-US" sz="4600" b="1" dirty="0" smtClean="0"/>
              <a:t>5981</a:t>
            </a:r>
          </a:p>
          <a:p>
            <a:endParaRPr lang="en-US" dirty="0"/>
          </a:p>
          <a:p>
            <a:r>
              <a:rPr lang="en-US" b="1" dirty="0" smtClean="0"/>
              <a:t>Requirements</a:t>
            </a:r>
          </a:p>
          <a:p>
            <a:pPr lvl="1"/>
            <a:r>
              <a:rPr lang="en-US" dirty="0" smtClean="0"/>
              <a:t>Mid-term exam and final exam</a:t>
            </a:r>
          </a:p>
          <a:p>
            <a:pPr lvl="1"/>
            <a:r>
              <a:rPr lang="en-US" dirty="0" smtClean="0"/>
              <a:t>Group (3 persons) essay</a:t>
            </a:r>
          </a:p>
          <a:p>
            <a:pPr lvl="1"/>
            <a:r>
              <a:rPr lang="en-US" dirty="0" smtClean="0"/>
              <a:t>Group presentation (based on essay)</a:t>
            </a:r>
          </a:p>
          <a:p>
            <a:pPr lvl="1"/>
            <a:r>
              <a:rPr lang="en-US" dirty="0" smtClean="0"/>
              <a:t>Debate</a:t>
            </a:r>
          </a:p>
          <a:p>
            <a:pPr lvl="1"/>
            <a:r>
              <a:rPr lang="en-US" dirty="0" smtClean="0"/>
              <a:t>Attendance and participation </a:t>
            </a:r>
          </a:p>
          <a:p>
            <a:pPr lvl="5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9933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Two issues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Industrialization</a:t>
            </a:r>
          </a:p>
          <a:p>
            <a:pPr lvl="1"/>
            <a:r>
              <a:rPr lang="en-US" dirty="0" smtClean="0"/>
              <a:t>A process</a:t>
            </a:r>
          </a:p>
          <a:p>
            <a:pPr lvl="1"/>
            <a:r>
              <a:rPr lang="en-US" dirty="0" smtClean="0"/>
              <a:t>To develop industry</a:t>
            </a:r>
          </a:p>
          <a:p>
            <a:pPr lvl="1"/>
            <a:r>
              <a:rPr lang="en-US" dirty="0" smtClean="0"/>
              <a:t>To become an industrialized country</a:t>
            </a:r>
          </a:p>
          <a:p>
            <a:pPr lvl="1"/>
            <a:r>
              <a:rPr lang="en-US" dirty="0" smtClean="0"/>
              <a:t>In </a:t>
            </a:r>
            <a:r>
              <a:rPr lang="en-US" dirty="0"/>
              <a:t>T</a:t>
            </a:r>
            <a:r>
              <a:rPr lang="en-US" dirty="0" smtClean="0"/>
              <a:t>hailand, in Asia</a:t>
            </a:r>
            <a:endParaRPr lang="en-US" dirty="0"/>
          </a:p>
          <a:p>
            <a:endParaRPr lang="en-US" dirty="0" smtClean="0"/>
          </a:p>
          <a:p>
            <a:r>
              <a:rPr lang="en-US" dirty="0" smtClean="0"/>
              <a:t>Public Policy</a:t>
            </a:r>
          </a:p>
          <a:p>
            <a:pPr lvl="1"/>
            <a:r>
              <a:rPr lang="en-US" dirty="0" smtClean="0"/>
              <a:t>An area for government action</a:t>
            </a:r>
          </a:p>
          <a:p>
            <a:pPr lvl="1"/>
            <a:r>
              <a:rPr lang="en-US" dirty="0" smtClean="0"/>
              <a:t>Policy to support industrialization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93303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is industry important?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/>
              <a:t>Productive sector</a:t>
            </a:r>
          </a:p>
          <a:p>
            <a:pPr lvl="1"/>
            <a:r>
              <a:rPr lang="en-CA" dirty="0"/>
              <a:t>Like agriculture and services</a:t>
            </a:r>
          </a:p>
          <a:p>
            <a:pPr lvl="1"/>
            <a:r>
              <a:rPr lang="en-CA" dirty="0" smtClean="0"/>
              <a:t>But makes things instead of growing them or offering services</a:t>
            </a:r>
            <a:endParaRPr lang="en-CA" dirty="0"/>
          </a:p>
          <a:p>
            <a:r>
              <a:rPr lang="en-CA" dirty="0"/>
              <a:t>Creates value and wealth</a:t>
            </a:r>
          </a:p>
          <a:p>
            <a:pPr lvl="1"/>
            <a:r>
              <a:rPr lang="en-CA" dirty="0"/>
              <a:t>Often at higher rates than other sectors</a:t>
            </a:r>
          </a:p>
          <a:p>
            <a:r>
              <a:rPr lang="en-CA" dirty="0"/>
              <a:t>Creates employment</a:t>
            </a:r>
          </a:p>
          <a:p>
            <a:pPr lvl="1"/>
            <a:r>
              <a:rPr lang="en-CA" dirty="0"/>
              <a:t>Directly and indirectly</a:t>
            </a:r>
          </a:p>
          <a:p>
            <a:pPr lvl="1"/>
            <a:r>
              <a:rPr lang="en-CA" dirty="0"/>
              <a:t>Absorbs excess labour from farming</a:t>
            </a:r>
          </a:p>
          <a:p>
            <a:r>
              <a:rPr lang="en-CA" dirty="0"/>
              <a:t>Generates exports</a:t>
            </a:r>
          </a:p>
          <a:p>
            <a:pPr lvl="1"/>
            <a:r>
              <a:rPr lang="en-CA" dirty="0" smtClean="0"/>
              <a:t>Earns </a:t>
            </a:r>
            <a:r>
              <a:rPr lang="en-CA" dirty="0"/>
              <a:t>foreign exchange</a:t>
            </a:r>
          </a:p>
          <a:p>
            <a:r>
              <a:rPr lang="en-CA" dirty="0"/>
              <a:t>Uses and helps develop technology</a:t>
            </a:r>
          </a:p>
          <a:p>
            <a:pPr lvl="1"/>
            <a:r>
              <a:rPr lang="en-CA" dirty="0"/>
              <a:t>Technology important for growth</a:t>
            </a:r>
          </a:p>
          <a:p>
            <a:r>
              <a:rPr lang="en-CA" dirty="0"/>
              <a:t>Symbol of economic development</a:t>
            </a:r>
          </a:p>
          <a:p>
            <a:pPr lvl="1"/>
            <a:r>
              <a:rPr lang="en-CA" dirty="0"/>
              <a:t>“industrialized countries” = high income, developed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7564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Why public policy?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dirty="0"/>
              <a:t>Industrialization does not happen by itself</a:t>
            </a:r>
            <a:endParaRPr lang="en-US" dirty="0"/>
          </a:p>
          <a:p>
            <a:pPr lvl="1"/>
            <a:r>
              <a:rPr lang="en-CA" dirty="0"/>
              <a:t>Even though mostly a private sector activity</a:t>
            </a:r>
          </a:p>
          <a:p>
            <a:r>
              <a:rPr lang="en-CA" dirty="0"/>
              <a:t>Government has a role to play</a:t>
            </a:r>
          </a:p>
          <a:p>
            <a:pPr lvl="1"/>
            <a:r>
              <a:rPr lang="en-CA" dirty="0"/>
              <a:t>To support the process</a:t>
            </a:r>
          </a:p>
          <a:p>
            <a:r>
              <a:rPr lang="en-CA" dirty="0"/>
              <a:t>However, </a:t>
            </a:r>
            <a:r>
              <a:rPr lang="en-CA" dirty="0" smtClean="0"/>
              <a:t>debate of nature/extent of gov’t </a:t>
            </a:r>
            <a:r>
              <a:rPr lang="en-CA" dirty="0"/>
              <a:t>role </a:t>
            </a:r>
          </a:p>
          <a:p>
            <a:pPr lvl="1"/>
            <a:r>
              <a:rPr lang="en-CA" dirty="0"/>
              <a:t>Provide the basics – infrastructure, education, stable </a:t>
            </a:r>
            <a:r>
              <a:rPr lang="en-CA" dirty="0" smtClean="0"/>
              <a:t>macroeconomics, </a:t>
            </a:r>
            <a:r>
              <a:rPr lang="en-CA" dirty="0"/>
              <a:t>stable financial sector</a:t>
            </a:r>
          </a:p>
          <a:p>
            <a:pPr lvl="1"/>
            <a:r>
              <a:rPr lang="en-CA" dirty="0"/>
              <a:t>Intervene more directly with subsidies, incentives, promotion policies</a:t>
            </a:r>
          </a:p>
          <a:p>
            <a:pPr lvl="1"/>
            <a:r>
              <a:rPr lang="en-CA" dirty="0" smtClean="0"/>
              <a:t>Even more involved: own </a:t>
            </a:r>
            <a:r>
              <a:rPr lang="en-CA" dirty="0"/>
              <a:t>production </a:t>
            </a:r>
            <a:r>
              <a:rPr lang="en-CA" dirty="0" smtClean="0"/>
              <a:t>units</a:t>
            </a:r>
          </a:p>
          <a:p>
            <a:pPr lvl="2"/>
            <a:r>
              <a:rPr lang="en-CA" dirty="0" smtClean="0"/>
              <a:t>state</a:t>
            </a:r>
            <a:r>
              <a:rPr lang="en-CA" dirty="0"/>
              <a:t>-owned </a:t>
            </a:r>
            <a:r>
              <a:rPr lang="en-CA" dirty="0" smtClean="0"/>
              <a:t>enterprises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3827877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Governments want to know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to develop industry</a:t>
            </a:r>
          </a:p>
          <a:p>
            <a:r>
              <a:rPr lang="en-US" dirty="0" smtClean="0"/>
              <a:t>How to entice foreign direct investment (FDI)</a:t>
            </a:r>
          </a:p>
          <a:p>
            <a:r>
              <a:rPr lang="en-US" dirty="0" smtClean="0"/>
              <a:t>How to link domestic firms to FDI</a:t>
            </a:r>
          </a:p>
          <a:p>
            <a:r>
              <a:rPr lang="en-US" dirty="0" smtClean="0"/>
              <a:t>How to build industrial zones</a:t>
            </a:r>
          </a:p>
          <a:p>
            <a:r>
              <a:rPr lang="en-US" dirty="0" smtClean="0"/>
              <a:t>How to support R&amp;D</a:t>
            </a:r>
          </a:p>
          <a:p>
            <a:r>
              <a:rPr lang="en-US" dirty="0" smtClean="0"/>
              <a:t>How to get firms to adopt technology</a:t>
            </a:r>
          </a:p>
          <a:p>
            <a:r>
              <a:rPr lang="en-US" dirty="0" smtClean="0"/>
              <a:t>How to link universities to factories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67516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On-going debate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How did East Asia industrialize?</a:t>
            </a:r>
          </a:p>
          <a:p>
            <a:pPr lvl="1"/>
            <a:r>
              <a:rPr lang="en-US" dirty="0" smtClean="0"/>
              <a:t>Due to government intervention</a:t>
            </a:r>
          </a:p>
          <a:p>
            <a:pPr lvl="1"/>
            <a:r>
              <a:rPr lang="en-US" dirty="0" smtClean="0"/>
              <a:t>Despite government intervention</a:t>
            </a:r>
          </a:p>
          <a:p>
            <a:r>
              <a:rPr lang="en-US" dirty="0" smtClean="0"/>
              <a:t>Discussion started with:</a:t>
            </a:r>
          </a:p>
          <a:p>
            <a:pPr lvl="1"/>
            <a:r>
              <a:rPr lang="en-US" dirty="0" smtClean="0"/>
              <a:t>Rise of Japan as manufacturing powerhouse</a:t>
            </a:r>
          </a:p>
          <a:p>
            <a:pPr lvl="1"/>
            <a:r>
              <a:rPr lang="en-US" dirty="0" smtClean="0"/>
              <a:t>Continued with East Asian miracle (Korea, Taiwan, HK, Singapore)</a:t>
            </a:r>
          </a:p>
          <a:p>
            <a:pPr lvl="1"/>
            <a:r>
              <a:rPr lang="en-US" dirty="0" smtClean="0"/>
              <a:t>Disrupted by East Asian financial crisis</a:t>
            </a:r>
          </a:p>
          <a:p>
            <a:pPr lvl="2"/>
            <a:r>
              <a:rPr lang="en-US" dirty="0" smtClean="0"/>
              <a:t>Second tier </a:t>
            </a:r>
            <a:r>
              <a:rPr lang="en-US" dirty="0" err="1" smtClean="0"/>
              <a:t>industrialzers</a:t>
            </a:r>
            <a:r>
              <a:rPr lang="en-US" dirty="0" smtClean="0"/>
              <a:t> in ASEAN (Malaysia, Thailand, Philippines, Indonesia)</a:t>
            </a:r>
          </a:p>
          <a:p>
            <a:pPr lvl="1"/>
            <a:r>
              <a:rPr lang="en-US" dirty="0" smtClean="0"/>
              <a:t>Reignited with the rise of China</a:t>
            </a:r>
          </a:p>
          <a:p>
            <a:pPr lvl="2"/>
            <a:r>
              <a:rPr lang="en-US" dirty="0" smtClean="0"/>
              <a:t>Is China different?</a:t>
            </a:r>
          </a:p>
          <a:p>
            <a:pPr lvl="2"/>
            <a:r>
              <a:rPr lang="en-US" dirty="0" smtClean="0"/>
              <a:t>Heavy reliance of state-owned enterprise</a:t>
            </a:r>
          </a:p>
          <a:p>
            <a:pPr lvl="2"/>
            <a:r>
              <a:rPr lang="en-US" dirty="0" smtClean="0"/>
              <a:t>Large internal market</a:t>
            </a:r>
          </a:p>
          <a:p>
            <a:pPr lvl="2"/>
            <a:r>
              <a:rPr lang="en-US" dirty="0" smtClean="0"/>
              <a:t>What share of value added in China?</a:t>
            </a:r>
          </a:p>
          <a:p>
            <a:pPr lvl="1"/>
            <a:r>
              <a:rPr lang="en-US" dirty="0" smtClean="0"/>
              <a:t>Now discussed in the content of global value chains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67395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/>
              <a:t>E</a:t>
            </a:r>
            <a:r>
              <a:rPr lang="en-US" sz="3600" dirty="0" smtClean="0"/>
              <a:t>vidence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How do we know that public policy (industrial policy) is effective?</a:t>
            </a:r>
          </a:p>
          <a:p>
            <a:r>
              <a:rPr lang="en-US" dirty="0" smtClean="0"/>
              <a:t>Establishing causality</a:t>
            </a:r>
          </a:p>
          <a:p>
            <a:pPr lvl="1"/>
            <a:r>
              <a:rPr lang="en-US" dirty="0" smtClean="0"/>
              <a:t>IP was put in place, industry grew</a:t>
            </a:r>
          </a:p>
          <a:p>
            <a:pPr lvl="2"/>
            <a:r>
              <a:rPr lang="en-US" dirty="0" smtClean="0"/>
              <a:t>Did IP cause growth it or would it have grown anyways?</a:t>
            </a:r>
          </a:p>
          <a:p>
            <a:r>
              <a:rPr lang="en-US" dirty="0" smtClean="0"/>
              <a:t>How do we measure?</a:t>
            </a:r>
          </a:p>
          <a:p>
            <a:pPr lvl="1"/>
            <a:r>
              <a:rPr lang="en-US" dirty="0" smtClean="0"/>
              <a:t>Correlate amount of IP support</a:t>
            </a:r>
            <a:r>
              <a:rPr lang="is-IS" dirty="0" smtClean="0"/>
              <a:t>…</a:t>
            </a:r>
            <a:endParaRPr lang="en-US" dirty="0" smtClean="0"/>
          </a:p>
          <a:p>
            <a:pPr lvl="2"/>
            <a:r>
              <a:rPr lang="en-US" dirty="0" smtClean="0"/>
              <a:t>Subsidy, R&amp;D assistance, tariff protection, procurement</a:t>
            </a:r>
          </a:p>
          <a:p>
            <a:pPr lvl="1"/>
            <a:r>
              <a:rPr lang="is-IS" dirty="0" smtClean="0"/>
              <a:t>…w</a:t>
            </a:r>
            <a:r>
              <a:rPr lang="en-US" dirty="0" err="1" smtClean="0"/>
              <a:t>ith</a:t>
            </a:r>
            <a:r>
              <a:rPr lang="en-US" dirty="0"/>
              <a:t> </a:t>
            </a:r>
            <a:r>
              <a:rPr lang="en-US" dirty="0" smtClean="0"/>
              <a:t>growth in a measure of success</a:t>
            </a:r>
          </a:p>
          <a:p>
            <a:pPr lvl="2"/>
            <a:r>
              <a:rPr lang="en-US" dirty="0" smtClean="0"/>
              <a:t>Increase in output, productivity, exports</a:t>
            </a:r>
          </a:p>
          <a:p>
            <a:r>
              <a:rPr lang="en-US" dirty="0" smtClean="0"/>
              <a:t>Maybe what government does is not easily measureable or attributable</a:t>
            </a:r>
          </a:p>
          <a:p>
            <a:pPr lvl="2"/>
            <a:endParaRPr lang="en-US" dirty="0" smtClean="0"/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97516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we measure if industrial policy is effective?</a:t>
            </a:r>
          </a:p>
          <a:p>
            <a:r>
              <a:rPr lang="en-US" dirty="0" smtClean="0"/>
              <a:t>Discuss with those next to you.</a:t>
            </a:r>
          </a:p>
          <a:p>
            <a:r>
              <a:rPr lang="en-US" dirty="0" smtClean="0"/>
              <a:t>Come up with 2 ideas.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299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Capabilities of the state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Giving support to business is tricky</a:t>
            </a:r>
          </a:p>
          <a:p>
            <a:pPr lvl="1"/>
            <a:r>
              <a:rPr lang="en-US" dirty="0" smtClean="0"/>
              <a:t>And risky</a:t>
            </a:r>
          </a:p>
          <a:p>
            <a:r>
              <a:rPr lang="en-US" dirty="0" smtClean="0"/>
              <a:t>Two sets of actors</a:t>
            </a:r>
          </a:p>
          <a:p>
            <a:pPr lvl="1"/>
            <a:r>
              <a:rPr lang="en-US" dirty="0" smtClean="0"/>
              <a:t>Business</a:t>
            </a:r>
          </a:p>
          <a:p>
            <a:pPr lvl="1"/>
            <a:r>
              <a:rPr lang="en-US" dirty="0" smtClean="0"/>
              <a:t>Government officials</a:t>
            </a:r>
          </a:p>
          <a:p>
            <a:r>
              <a:rPr lang="en-US" dirty="0" smtClean="0"/>
              <a:t>Do they have noblest of intentions?</a:t>
            </a:r>
          </a:p>
          <a:p>
            <a:pPr lvl="1"/>
            <a:r>
              <a:rPr lang="en-US" dirty="0" smtClean="0"/>
              <a:t>Both interested to support upgrading, industrialization?</a:t>
            </a:r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Will business become dependent on that support?</a:t>
            </a:r>
          </a:p>
          <a:p>
            <a:pPr lvl="1"/>
            <a:r>
              <a:rPr lang="en-US" dirty="0" smtClean="0"/>
              <a:t>Will it induce the intended behavior?</a:t>
            </a:r>
          </a:p>
          <a:p>
            <a:pPr lvl="1"/>
            <a:r>
              <a:rPr lang="en-US" dirty="0" smtClean="0"/>
              <a:t>Would business have done it anyways without that support (e.g. R&amp;D)</a:t>
            </a:r>
          </a:p>
          <a:p>
            <a:r>
              <a:rPr lang="en-US" dirty="0" smtClean="0"/>
              <a:t>Are government officials honest?</a:t>
            </a:r>
          </a:p>
          <a:p>
            <a:pPr lvl="1"/>
            <a:r>
              <a:rPr lang="en-US" dirty="0" smtClean="0"/>
              <a:t>Or do they want a kickback?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28449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When the state is not capable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Should the government do industrial policy?</a:t>
            </a:r>
          </a:p>
          <a:p>
            <a:endParaRPr lang="en-US" dirty="0"/>
          </a:p>
          <a:p>
            <a:r>
              <a:rPr lang="en-US" dirty="0" smtClean="0"/>
              <a:t>Or should it not because it will not be relatively ineffective and a loss of (waste) of government resources?</a:t>
            </a:r>
          </a:p>
          <a:p>
            <a:endParaRPr lang="en-US" dirty="0"/>
          </a:p>
          <a:p>
            <a:r>
              <a:rPr lang="en-US" dirty="0" smtClean="0"/>
              <a:t>Pakistan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88294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does industry ‘move’?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Countries start by low technology, low value added products</a:t>
            </a:r>
          </a:p>
          <a:p>
            <a:pPr lvl="1"/>
            <a:r>
              <a:rPr lang="en-US" dirty="0" smtClean="0"/>
              <a:t>Garments, textiles, footwear, bags</a:t>
            </a:r>
          </a:p>
          <a:p>
            <a:pPr lvl="1"/>
            <a:r>
              <a:rPr lang="en-US" dirty="0" smtClean="0"/>
              <a:t>Makes use of low-wage, unskilled labor</a:t>
            </a:r>
          </a:p>
          <a:p>
            <a:pPr lvl="1"/>
            <a:r>
              <a:rPr lang="en-US" dirty="0" smtClean="0"/>
              <a:t>Low wages keep it competitive</a:t>
            </a:r>
          </a:p>
          <a:p>
            <a:r>
              <a:rPr lang="en-US" dirty="0" smtClean="0"/>
              <a:t>Can it move to higher value?</a:t>
            </a:r>
          </a:p>
          <a:p>
            <a:pPr lvl="1"/>
            <a:r>
              <a:rPr lang="en-US" dirty="0" smtClean="0"/>
              <a:t>Moving up the value chain</a:t>
            </a:r>
          </a:p>
          <a:p>
            <a:pPr lvl="2"/>
            <a:r>
              <a:rPr lang="en-US" dirty="0" smtClean="0"/>
              <a:t>Shifting to higher value products in that product group</a:t>
            </a:r>
          </a:p>
          <a:p>
            <a:pPr lvl="3"/>
            <a:r>
              <a:rPr lang="en-US" dirty="0" smtClean="0"/>
              <a:t>T-shirts to dress shirts</a:t>
            </a:r>
          </a:p>
          <a:p>
            <a:pPr lvl="3"/>
            <a:r>
              <a:rPr lang="en-US" dirty="0" smtClean="0"/>
              <a:t>Think of Italian fashion (high value, high price)</a:t>
            </a:r>
          </a:p>
          <a:p>
            <a:pPr lvl="2"/>
            <a:r>
              <a:rPr lang="en-US" dirty="0" smtClean="0"/>
              <a:t>Shifting into other goods</a:t>
            </a:r>
          </a:p>
          <a:p>
            <a:pPr lvl="2"/>
            <a:r>
              <a:rPr lang="en-US" dirty="0" smtClean="0"/>
              <a:t>From shirts to computers</a:t>
            </a:r>
          </a:p>
          <a:p>
            <a:pPr lvl="1"/>
            <a:r>
              <a:rPr lang="en-US" dirty="0" smtClean="0"/>
              <a:t>High end activities like design, R&amp;D, regional HQ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9220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Moving within Asia</a:t>
            </a:r>
            <a:br>
              <a:rPr lang="en-US" dirty="0" smtClean="0"/>
            </a:br>
            <a:r>
              <a:rPr lang="en-US" sz="3100" dirty="0" smtClean="0"/>
              <a:t>The geography of industrialization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Can Bangladesh or Cambodia move out of garments?</a:t>
            </a:r>
          </a:p>
          <a:p>
            <a:pPr lvl="1"/>
            <a:r>
              <a:rPr lang="en-US" dirty="0" smtClean="0"/>
              <a:t>What will they attract, from where?</a:t>
            </a:r>
          </a:p>
          <a:p>
            <a:pPr lvl="1"/>
            <a:r>
              <a:rPr lang="en-US" dirty="0" smtClean="0"/>
              <a:t>If not, will wages rise?</a:t>
            </a:r>
          </a:p>
          <a:p>
            <a:r>
              <a:rPr lang="en-US" dirty="0" smtClean="0"/>
              <a:t>Singapore sends FDI away</a:t>
            </a:r>
          </a:p>
          <a:p>
            <a:pPr lvl="1"/>
            <a:r>
              <a:rPr lang="en-US" dirty="0" smtClean="0"/>
              <a:t>Set up in Johor (Malaysia) or </a:t>
            </a:r>
            <a:r>
              <a:rPr lang="en-US" dirty="0" err="1" smtClean="0"/>
              <a:t>Batam</a:t>
            </a:r>
            <a:r>
              <a:rPr lang="en-US" dirty="0" smtClean="0"/>
              <a:t>, etc</a:t>
            </a:r>
            <a:r>
              <a:rPr lang="en-US" dirty="0"/>
              <a:t>.</a:t>
            </a:r>
            <a:r>
              <a:rPr lang="en-US" dirty="0" smtClean="0"/>
              <a:t> (Indonesia)</a:t>
            </a:r>
          </a:p>
          <a:p>
            <a:pPr lvl="1"/>
            <a:r>
              <a:rPr lang="en-US" dirty="0" smtClean="0"/>
              <a:t>Why does Thailand have a hard drive industry?</a:t>
            </a:r>
          </a:p>
          <a:p>
            <a:r>
              <a:rPr lang="en-US" dirty="0" smtClean="0"/>
              <a:t>Taiwan is major producer  of bicycles</a:t>
            </a:r>
          </a:p>
          <a:p>
            <a:pPr lvl="1"/>
            <a:r>
              <a:rPr lang="en-US" dirty="0" smtClean="0"/>
              <a:t>Where has it shifted production? </a:t>
            </a:r>
          </a:p>
          <a:p>
            <a:r>
              <a:rPr lang="en-US" dirty="0" smtClean="0"/>
              <a:t>Are types of industry shifting from Thailand</a:t>
            </a:r>
          </a:p>
          <a:p>
            <a:pPr lvl="1"/>
            <a:r>
              <a:rPr lang="en-US" dirty="0" smtClean="0"/>
              <a:t>Where do they go?</a:t>
            </a:r>
          </a:p>
          <a:p>
            <a:pPr lvl="1"/>
            <a:r>
              <a:rPr lang="en-US" dirty="0" smtClean="0"/>
              <a:t>Is Myanmar a destination?</a:t>
            </a:r>
          </a:p>
          <a:p>
            <a:r>
              <a:rPr lang="en-US" dirty="0" smtClean="0"/>
              <a:t>Is industry shifting from China</a:t>
            </a:r>
          </a:p>
          <a:p>
            <a:pPr lvl="1"/>
            <a:r>
              <a:rPr lang="en-US" dirty="0" smtClean="0"/>
              <a:t>Is this good for Indonesia, other countries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33484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Fragmentation of production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Advances in transportation and information and communications technology (ICTs)</a:t>
            </a:r>
          </a:p>
          <a:p>
            <a:r>
              <a:rPr lang="en-US" dirty="0" smtClean="0"/>
              <a:t>Rise of global production networks and global value chains</a:t>
            </a:r>
          </a:p>
          <a:p>
            <a:pPr lvl="1"/>
            <a:r>
              <a:rPr lang="en-US" dirty="0" smtClean="0"/>
              <a:t>Not necessary to build entire industries</a:t>
            </a:r>
          </a:p>
          <a:p>
            <a:pPr lvl="1"/>
            <a:r>
              <a:rPr lang="en-US" dirty="0" smtClean="0"/>
              <a:t>Facilitated by Foreign Direct Investment (FDI)</a:t>
            </a:r>
          </a:p>
          <a:p>
            <a:r>
              <a:rPr lang="en-US" dirty="0" smtClean="0"/>
              <a:t>Implications</a:t>
            </a:r>
          </a:p>
          <a:p>
            <a:pPr lvl="1"/>
            <a:r>
              <a:rPr lang="en-US" dirty="0" smtClean="0"/>
              <a:t>Part of industries</a:t>
            </a:r>
          </a:p>
          <a:p>
            <a:pPr lvl="1"/>
            <a:r>
              <a:rPr lang="en-US" dirty="0" smtClean="0"/>
              <a:t>Reliance on FDI to industrialize</a:t>
            </a:r>
          </a:p>
          <a:p>
            <a:pPr lvl="1"/>
            <a:r>
              <a:rPr lang="en-US" dirty="0" smtClean="0"/>
              <a:t>How deep is technology development?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29161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Can countries skip manufacturing?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Move into services</a:t>
            </a:r>
          </a:p>
          <a:p>
            <a:pPr lvl="1"/>
            <a:r>
              <a:rPr lang="en-US" dirty="0" smtClean="0"/>
              <a:t>without developing a large manufacturing sector</a:t>
            </a:r>
          </a:p>
          <a:p>
            <a:r>
              <a:rPr lang="en-US" dirty="0" smtClean="0"/>
              <a:t>Outsourcing</a:t>
            </a:r>
          </a:p>
          <a:p>
            <a:pPr lvl="1"/>
            <a:r>
              <a:rPr lang="en-US" dirty="0" smtClean="0"/>
              <a:t>BPO: business process outsourcing</a:t>
            </a:r>
          </a:p>
          <a:p>
            <a:pPr lvl="1"/>
            <a:r>
              <a:rPr lang="en-US" dirty="0" smtClean="0"/>
              <a:t>KPO: knowledge process outsourcing</a:t>
            </a:r>
          </a:p>
          <a:p>
            <a:r>
              <a:rPr lang="en-US" dirty="0" smtClean="0"/>
              <a:t>High end vs. low end</a:t>
            </a:r>
          </a:p>
          <a:p>
            <a:pPr lvl="1"/>
            <a:r>
              <a:rPr lang="en-US" dirty="0" smtClean="0"/>
              <a:t>Call centers vs. computer-aid design, engineering</a:t>
            </a:r>
          </a:p>
          <a:p>
            <a:r>
              <a:rPr lang="en-US" dirty="0" smtClean="0"/>
              <a:t>India, Philippines</a:t>
            </a:r>
          </a:p>
          <a:p>
            <a:pPr lvl="1"/>
            <a:r>
              <a:rPr lang="en-US" dirty="0" smtClean="0"/>
              <a:t>Colonial legacy of English-language skills</a:t>
            </a:r>
          </a:p>
          <a:p>
            <a:pPr lvl="1"/>
            <a:r>
              <a:rPr lang="en-US" dirty="0" smtClean="0"/>
              <a:t>Manufacturing as share of GDP </a:t>
            </a:r>
          </a:p>
          <a:p>
            <a:pPr lvl="2"/>
            <a:r>
              <a:rPr lang="en-US" dirty="0" smtClean="0"/>
              <a:t>India 			16%</a:t>
            </a:r>
          </a:p>
          <a:p>
            <a:pPr lvl="2"/>
            <a:r>
              <a:rPr lang="en-US" dirty="0" smtClean="0"/>
              <a:t>Philippines 	 	21%</a:t>
            </a:r>
          </a:p>
          <a:p>
            <a:pPr lvl="2"/>
            <a:r>
              <a:rPr lang="en-US" dirty="0"/>
              <a:t>T</a:t>
            </a:r>
            <a:r>
              <a:rPr lang="en-US" dirty="0" smtClean="0"/>
              <a:t>hailand 	 	28%</a:t>
            </a:r>
          </a:p>
          <a:p>
            <a:r>
              <a:rPr lang="en-US" dirty="0" smtClean="0"/>
              <a:t>Thailand: tourism, medical services, culture</a:t>
            </a:r>
          </a:p>
          <a:p>
            <a:r>
              <a:rPr lang="en-US" dirty="0" smtClean="0"/>
              <a:t>Pacific islands: fish and foreigners?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32343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Nature of industry itself is changing</a:t>
            </a:r>
          </a:p>
          <a:p>
            <a:pPr lvl="1"/>
            <a:r>
              <a:rPr lang="en-US" dirty="0" smtClean="0"/>
              <a:t>How things are produced</a:t>
            </a:r>
          </a:p>
          <a:p>
            <a:r>
              <a:rPr lang="en-US" dirty="0" smtClean="0"/>
              <a:t>3 dimensions:</a:t>
            </a:r>
          </a:p>
          <a:p>
            <a:r>
              <a:rPr lang="en-US" b="1" dirty="0" smtClean="0"/>
              <a:t>Enhanced use of machines</a:t>
            </a:r>
          </a:p>
          <a:p>
            <a:pPr lvl="2"/>
            <a:r>
              <a:rPr lang="en-US" dirty="0"/>
              <a:t>M</a:t>
            </a:r>
            <a:r>
              <a:rPr lang="en-US" dirty="0" smtClean="0"/>
              <a:t>echanization, automation, </a:t>
            </a:r>
            <a:r>
              <a:rPr lang="en-US" dirty="0" err="1" smtClean="0"/>
              <a:t>robotization</a:t>
            </a:r>
            <a:endParaRPr lang="en-US" dirty="0" smtClean="0"/>
          </a:p>
          <a:p>
            <a:pPr lvl="2"/>
            <a:r>
              <a:rPr lang="en-US" dirty="0" smtClean="0"/>
              <a:t>Use of electronics to make things</a:t>
            </a:r>
          </a:p>
          <a:p>
            <a:pPr lvl="2"/>
            <a:r>
              <a:rPr lang="en-US" dirty="0" smtClean="0"/>
              <a:t>Computer numeric control (CNC) machine tools</a:t>
            </a:r>
          </a:p>
          <a:p>
            <a:pPr lvl="2"/>
            <a:r>
              <a:rPr lang="en-US" dirty="0" smtClean="0"/>
              <a:t>Computer aided design and manufacturing (CAD/CAM)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3599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Linking computer-aided design with computer-aided production</a:t>
            </a:r>
          </a:p>
          <a:p>
            <a:pPr lvl="1"/>
            <a:r>
              <a:rPr lang="en-US" dirty="0" smtClean="0"/>
              <a:t>Computer aided design linked to production</a:t>
            </a:r>
          </a:p>
          <a:p>
            <a:pPr lvl="1"/>
            <a:r>
              <a:rPr lang="en-US" dirty="0" smtClean="0"/>
              <a:t>Flexibility of production</a:t>
            </a:r>
          </a:p>
          <a:p>
            <a:pPr lvl="1"/>
            <a:r>
              <a:rPr lang="en-US" dirty="0" smtClean="0"/>
              <a:t>Customizing for customers</a:t>
            </a:r>
          </a:p>
          <a:p>
            <a:pPr lvl="1"/>
            <a:r>
              <a:rPr lang="en-US" dirty="0" smtClean="0"/>
              <a:t>Smaller batches</a:t>
            </a:r>
          </a:p>
          <a:p>
            <a:pPr lvl="1"/>
            <a:r>
              <a:rPr lang="en-US" dirty="0" smtClean="0"/>
              <a:t>Less retooling</a:t>
            </a:r>
          </a:p>
          <a:p>
            <a:pPr lvl="1"/>
            <a:r>
              <a:rPr lang="en-US" dirty="0" smtClean="0"/>
              <a:t>Quicker delivery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14855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and Future - 3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Environment and climate change</a:t>
            </a:r>
          </a:p>
          <a:p>
            <a:pPr lvl="1"/>
            <a:r>
              <a:rPr lang="en-US" dirty="0" smtClean="0"/>
              <a:t>Producing without polluting</a:t>
            </a:r>
          </a:p>
          <a:p>
            <a:pPr lvl="1"/>
            <a:r>
              <a:rPr lang="en-US" dirty="0" smtClean="0"/>
              <a:t>Waste reduction and reuse</a:t>
            </a:r>
          </a:p>
          <a:p>
            <a:pPr lvl="1"/>
            <a:r>
              <a:rPr lang="en-US" dirty="0" smtClean="0"/>
              <a:t>Organize products – customer demand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9704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Discuss with those next to you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1.	New things in the past 5-10 years</a:t>
            </a:r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2.	Think about possible new trends</a:t>
            </a:r>
          </a:p>
          <a:p>
            <a:pPr lvl="1"/>
            <a:r>
              <a:rPr lang="en-US" dirty="0" smtClean="0"/>
              <a:t>What will affect industry?</a:t>
            </a:r>
          </a:p>
          <a:p>
            <a:pPr lvl="2"/>
            <a:r>
              <a:rPr lang="en-US" dirty="0"/>
              <a:t>W</a:t>
            </a:r>
            <a:r>
              <a:rPr lang="en-US" dirty="0" smtClean="0"/>
              <a:t>hat is produced</a:t>
            </a:r>
          </a:p>
          <a:p>
            <a:pPr lvl="2"/>
            <a:r>
              <a:rPr lang="en-US" dirty="0" smtClean="0"/>
              <a:t> </a:t>
            </a:r>
            <a:r>
              <a:rPr lang="en-US" dirty="0"/>
              <a:t>H</a:t>
            </a:r>
            <a:r>
              <a:rPr lang="en-US" dirty="0" smtClean="0"/>
              <a:t>ow it is produced</a:t>
            </a:r>
          </a:p>
          <a:p>
            <a:pPr lvl="1"/>
            <a:r>
              <a:rPr lang="en-US" dirty="0" smtClean="0"/>
              <a:t>How will it affect economies in Asia</a:t>
            </a:r>
          </a:p>
          <a:p>
            <a:pPr lvl="2"/>
            <a:r>
              <a:rPr lang="en-US" dirty="0" smtClean="0"/>
              <a:t>Thailand or China or Japan or India</a:t>
            </a:r>
          </a:p>
        </p:txBody>
      </p:sp>
    </p:spTree>
    <p:extLst>
      <p:ext uri="{BB962C8B-B14F-4D97-AF65-F5344CB8AC3E}">
        <p14:creationId xmlns:p14="http://schemas.microsoft.com/office/powerpoint/2010/main" val="35624545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Recap 1</a:t>
            </a:r>
            <a:r>
              <a:rPr lang="en-US" baseline="30000" dirty="0" smtClean="0"/>
              <a:t>st</a:t>
            </a:r>
            <a:r>
              <a:rPr lang="en-US" dirty="0" smtClean="0"/>
              <a:t> slide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Moodle code:		5981</a:t>
            </a:r>
          </a:p>
          <a:p>
            <a:endParaRPr lang="en-US" dirty="0"/>
          </a:p>
          <a:p>
            <a:r>
              <a:rPr lang="en-US" dirty="0" smtClean="0"/>
              <a:t>Two readings for this Thursday</a:t>
            </a:r>
          </a:p>
          <a:p>
            <a:pPr lvl="1"/>
            <a:r>
              <a:rPr lang="en-US" dirty="0" smtClean="0"/>
              <a:t>Read both</a:t>
            </a:r>
          </a:p>
          <a:p>
            <a:pPr lvl="1"/>
            <a:r>
              <a:rPr lang="en-US" dirty="0" smtClean="0"/>
              <a:t>Bring to class</a:t>
            </a:r>
          </a:p>
          <a:p>
            <a:pPr lvl="2"/>
            <a:r>
              <a:rPr lang="en-US" dirty="0" smtClean="0"/>
              <a:t>Preferable in hard copy</a:t>
            </a:r>
          </a:p>
          <a:p>
            <a:pPr lvl="2"/>
            <a:endParaRPr lang="en-US" dirty="0"/>
          </a:p>
          <a:p>
            <a:r>
              <a:rPr lang="en-US" dirty="0" smtClean="0"/>
              <a:t>I will briefly outline the course and its requirements</a:t>
            </a:r>
          </a:p>
          <a:p>
            <a:pPr lvl="1"/>
            <a:r>
              <a:rPr lang="en-US" dirty="0" smtClean="0"/>
              <a:t>Have access to Course Outline (syllabus) in class</a:t>
            </a:r>
          </a:p>
          <a:p>
            <a:pPr lvl="2"/>
            <a:r>
              <a:rPr lang="en-US" dirty="0" smtClean="0"/>
              <a:t>E-copy or hard copy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89125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3831</TotalTime>
  <Words>989</Words>
  <Application>Microsoft Macintosh PowerPoint</Application>
  <PresentationFormat>On-screen Show (4:3)</PresentationFormat>
  <Paragraphs>211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Office Theme</vt:lpstr>
      <vt:lpstr> Public Policy and Industrialization: Introduction</vt:lpstr>
      <vt:lpstr>Welcome</vt:lpstr>
      <vt:lpstr>Two issues</vt:lpstr>
      <vt:lpstr>Why is industry important? </vt:lpstr>
      <vt:lpstr>Why public policy?</vt:lpstr>
      <vt:lpstr>Governments want to know</vt:lpstr>
      <vt:lpstr>On-going debate</vt:lpstr>
      <vt:lpstr>Evidence</vt:lpstr>
      <vt:lpstr>Take 5 minutes</vt:lpstr>
      <vt:lpstr>Capabilities of the state</vt:lpstr>
      <vt:lpstr>When the state is not capable</vt:lpstr>
      <vt:lpstr>How does industry ‘move’?</vt:lpstr>
      <vt:lpstr>Moving within Asia The geography of industrialization</vt:lpstr>
      <vt:lpstr>Fragmentation of production</vt:lpstr>
      <vt:lpstr>Can countries skip manufacturing?</vt:lpstr>
      <vt:lpstr>Present and Future - 1</vt:lpstr>
      <vt:lpstr>Present and Future - 2</vt:lpstr>
      <vt:lpstr>Present and Future - 3</vt:lpstr>
      <vt:lpstr>Take 5 minutes</vt:lpstr>
      <vt:lpstr>Recap 1st slide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86</cp:revision>
  <dcterms:created xsi:type="dcterms:W3CDTF">2016-07-28T03:22:09Z</dcterms:created>
  <dcterms:modified xsi:type="dcterms:W3CDTF">2017-01-17T10:16:25Z</dcterms:modified>
</cp:coreProperties>
</file>