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8BA58889-857C-4190-8595-16F805B5FDDD}" type="datetimeFigureOut">
              <a:rPr lang="th-TH" smtClean="0"/>
              <a:t>23/09/57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160599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BA58889-857C-4190-8595-16F805B5FDDD}" type="datetimeFigureOut">
              <a:rPr lang="th-TH" smtClean="0"/>
              <a:t>23/09/57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795043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A58889-857C-4190-8595-16F805B5FDDD}" type="datetimeFigureOut">
              <a:rPr lang="th-TH" smtClean="0"/>
              <a:t>23/09/57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3297860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8BA58889-857C-4190-8595-16F805B5FDDD}" type="datetimeFigureOut">
              <a:rPr lang="th-TH" smtClean="0"/>
              <a:t>23/09/57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829645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8BA58889-857C-4190-8595-16F805B5FDDD}" type="datetimeFigureOut">
              <a:rPr lang="th-TH" smtClean="0"/>
              <a:t>23/09/57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1109147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8BA58889-857C-4190-8595-16F805B5FDDD}" type="datetimeFigureOut">
              <a:rPr lang="th-TH" smtClean="0"/>
              <a:t>23/09/57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128683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A58889-857C-4190-8595-16F805B5FDDD}" type="datetimeFigureOut">
              <a:rPr lang="th-TH" smtClean="0"/>
              <a:t>23/09/57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3096668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A58889-857C-4190-8595-16F805B5FDDD}" type="datetimeFigureOut">
              <a:rPr lang="th-TH" smtClean="0"/>
              <a:t>23/09/57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415697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A58889-857C-4190-8595-16F805B5FDDD}" type="datetimeFigureOut">
              <a:rPr lang="th-TH" smtClean="0"/>
              <a:t>23/09/57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2764072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BA58889-857C-4190-8595-16F805B5FDDD}" type="datetimeFigureOut">
              <a:rPr lang="th-TH" smtClean="0"/>
              <a:t>23/09/57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2257465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BA58889-857C-4190-8595-16F805B5FDDD}" type="datetimeFigureOut">
              <a:rPr lang="th-TH" smtClean="0"/>
              <a:t>23/09/57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A33FDE2-E09C-4321-B85A-07F0F0E4FD57}" type="slidenum">
              <a:rPr lang="th-TH" smtClean="0"/>
              <a:t>‹#›</a:t>
            </a:fld>
            <a:endParaRPr lang="th-TH"/>
          </a:p>
        </p:txBody>
      </p:sp>
    </p:spTree>
    <p:extLst>
      <p:ext uri="{BB962C8B-B14F-4D97-AF65-F5344CB8AC3E}">
        <p14:creationId xmlns:p14="http://schemas.microsoft.com/office/powerpoint/2010/main" val="315445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A58889-857C-4190-8595-16F805B5FDDD}" type="datetimeFigureOut">
              <a:rPr lang="th-TH" smtClean="0"/>
              <a:t>23/09/57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33FDE2-E09C-4321-B85A-07F0F0E4FD57}" type="slidenum">
              <a:rPr lang="th-TH" smtClean="0"/>
              <a:t>‹#›</a:t>
            </a:fld>
            <a:endParaRPr lang="th-TH"/>
          </a:p>
        </p:txBody>
      </p:sp>
    </p:spTree>
    <p:extLst>
      <p:ext uri="{BB962C8B-B14F-4D97-AF65-F5344CB8AC3E}">
        <p14:creationId xmlns:p14="http://schemas.microsoft.com/office/powerpoint/2010/main" val="2866432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economicsonline.co.uk/Business_economics/Revenue_theory.html" TargetMode="External"/><Relationship Id="rId2" Type="http://schemas.openxmlformats.org/officeDocument/2006/relationships/hyperlink" Target="http://www.economicsonline.co.uk/Business_economics/Perfect_competition.php" TargetMode="External"/><Relationship Id="rId1" Type="http://schemas.openxmlformats.org/officeDocument/2006/relationships/slideLayout" Target="../slideLayouts/slideLayout2.xml"/><Relationship Id="rId4" Type="http://schemas.openxmlformats.org/officeDocument/2006/relationships/hyperlink" Target="http://www.economicsonline.co.uk/Business_economics/Costs.html"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economicsonline.co.uk/Business_economics/Monopolistic_competition.php" TargetMode="External"/><Relationship Id="rId7" Type="http://schemas.openxmlformats.org/officeDocument/2006/relationships/hyperlink" Target="http://www.economicsonline.co.uk/Business_economics/Barriers_to_entry.html" TargetMode="External"/><Relationship Id="rId2" Type="http://schemas.openxmlformats.org/officeDocument/2006/relationships/hyperlink" Target="http://www.economicsonline.co.uk/Business_economics/Perfect_competition.php" TargetMode="External"/><Relationship Id="rId1" Type="http://schemas.openxmlformats.org/officeDocument/2006/relationships/slideLayout" Target="../slideLayouts/slideLayout2.xml"/><Relationship Id="rId6" Type="http://schemas.openxmlformats.org/officeDocument/2006/relationships/hyperlink" Target="http://www.economicsonline.co.uk/Business_economics/Monopoly.php" TargetMode="External"/><Relationship Id="rId5" Type="http://schemas.openxmlformats.org/officeDocument/2006/relationships/hyperlink" Target="http://www.economicsonline.co.uk/Business_economics/Efficiency.html" TargetMode="External"/><Relationship Id="rId4" Type="http://schemas.openxmlformats.org/officeDocument/2006/relationships/hyperlink" Target="http://www.economicsonline.co.uk/Business_economics/Oligopoly.php"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Profits</a:t>
            </a:r>
            <a:endParaRPr lang="th-TH" dirty="0"/>
          </a:p>
        </p:txBody>
      </p:sp>
      <p:sp>
        <p:nvSpPr>
          <p:cNvPr id="3" name="Subtitle 2"/>
          <p:cNvSpPr>
            <a:spLocks noGrp="1"/>
          </p:cNvSpPr>
          <p:nvPr>
            <p:ph type="subTitle" idx="1"/>
          </p:nvPr>
        </p:nvSpPr>
        <p:spPr>
          <a:xfrm>
            <a:off x="251520" y="3861048"/>
            <a:ext cx="8712968" cy="1752600"/>
          </a:xfrm>
        </p:spPr>
        <p:txBody>
          <a:bodyPr/>
          <a:lstStyle/>
          <a:p>
            <a:r>
              <a:rPr lang="en-US" b="1" dirty="0"/>
              <a:t>Total profits = total revenue (TR) – total costs (TC)</a:t>
            </a:r>
          </a:p>
          <a:p>
            <a:endParaRPr lang="th-TH" dirty="0"/>
          </a:p>
        </p:txBody>
      </p:sp>
    </p:spTree>
    <p:extLst>
      <p:ext uri="{BB962C8B-B14F-4D97-AF65-F5344CB8AC3E}">
        <p14:creationId xmlns:p14="http://schemas.microsoft.com/office/powerpoint/2010/main" val="23272530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Normal profit</a:t>
            </a:r>
            <a:endParaRPr lang="th-TH" dirty="0"/>
          </a:p>
        </p:txBody>
      </p:sp>
      <p:sp>
        <p:nvSpPr>
          <p:cNvPr id="3" name="Content Placeholder 2"/>
          <p:cNvSpPr>
            <a:spLocks noGrp="1"/>
          </p:cNvSpPr>
          <p:nvPr>
            <p:ph idx="1"/>
          </p:nvPr>
        </p:nvSpPr>
        <p:spPr/>
        <p:txBody>
          <a:bodyPr>
            <a:noAutofit/>
          </a:bodyPr>
          <a:lstStyle/>
          <a:p>
            <a:pPr marL="0" indent="0">
              <a:buNone/>
            </a:pPr>
            <a:r>
              <a:rPr lang="en-US" sz="2000" dirty="0" smtClean="0"/>
              <a:t>In </a:t>
            </a:r>
            <a:r>
              <a:rPr lang="en-US" sz="2000" dirty="0"/>
              <a:t>markets which are </a:t>
            </a:r>
            <a:r>
              <a:rPr lang="en-US" sz="2000" b="1" dirty="0">
                <a:hlinkClick r:id="rId2"/>
              </a:rPr>
              <a:t>perfectly competitive</a:t>
            </a:r>
            <a:r>
              <a:rPr lang="en-US" sz="2000" dirty="0"/>
              <a:t>, the profit available to a single firm in the long run is called normal profit.  This exists when total </a:t>
            </a:r>
            <a:r>
              <a:rPr lang="en-US" sz="2000" b="1" dirty="0">
                <a:hlinkClick r:id="rId3"/>
              </a:rPr>
              <a:t>revenue</a:t>
            </a:r>
            <a:r>
              <a:rPr lang="en-US" sz="2000" dirty="0"/>
              <a:t>, TR, equals total </a:t>
            </a:r>
            <a:r>
              <a:rPr lang="en-US" sz="2000" b="1" dirty="0">
                <a:hlinkClick r:id="rId4"/>
              </a:rPr>
              <a:t>cost</a:t>
            </a:r>
            <a:r>
              <a:rPr lang="en-US" sz="2000" dirty="0"/>
              <a:t>, TC. Normal profit is defined as the minimum reward that is just sufficient to keep the entrepreneur supplying their enterprise. In other words, the reward is just covering opportunity cost - that is, just better than the next best alternative.</a:t>
            </a:r>
          </a:p>
          <a:p>
            <a:pPr marL="0" indent="0">
              <a:buNone/>
            </a:pPr>
            <a:endParaRPr lang="en-US" sz="2000" dirty="0" smtClean="0"/>
          </a:p>
          <a:p>
            <a:pPr marL="0" indent="0">
              <a:buNone/>
            </a:pPr>
            <a:r>
              <a:rPr lang="en-US" sz="2000" dirty="0" smtClean="0"/>
              <a:t>The </a:t>
            </a:r>
            <a:r>
              <a:rPr lang="en-US" sz="2000" dirty="0"/>
              <a:t>accounting definition of profits is rather different because the calculation of profits is based on a straightforward numerical calculation of past monetary costs and revenues, and makes no reference to the concept of opportunity cost. Accounting profit occurs when revenues are greater than costs, and not equal, as in the case of normal profit.</a:t>
            </a:r>
          </a:p>
          <a:p>
            <a:pPr marL="0" indent="0">
              <a:buNone/>
            </a:pPr>
            <a:endParaRPr lang="en-US" sz="2000" dirty="0" smtClean="0"/>
          </a:p>
          <a:p>
            <a:pPr marL="0" indent="0">
              <a:buNone/>
            </a:pPr>
            <a:r>
              <a:rPr lang="en-US" sz="2000" dirty="0" smtClean="0"/>
              <a:t>To </a:t>
            </a:r>
            <a:r>
              <a:rPr lang="en-US" sz="2000" dirty="0"/>
              <a:t>the economist, normal profit is a cost and is included in total costs of production.</a:t>
            </a:r>
          </a:p>
          <a:p>
            <a:endParaRPr lang="th-TH" sz="2000" dirty="0"/>
          </a:p>
        </p:txBody>
      </p:sp>
    </p:spTree>
    <p:extLst>
      <p:ext uri="{BB962C8B-B14F-4D97-AF65-F5344CB8AC3E}">
        <p14:creationId xmlns:p14="http://schemas.microsoft.com/office/powerpoint/2010/main" val="7119399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277"/>
            <a:ext cx="8229600" cy="1143000"/>
          </a:xfrm>
        </p:spPr>
        <p:txBody>
          <a:bodyPr/>
          <a:lstStyle/>
          <a:p>
            <a:r>
              <a:rPr lang="en-US" dirty="0" smtClean="0"/>
              <a:t>Abnormal profit</a:t>
            </a:r>
            <a:endParaRPr lang="th-TH" dirty="0"/>
          </a:p>
        </p:txBody>
      </p:sp>
      <p:sp>
        <p:nvSpPr>
          <p:cNvPr id="3" name="Content Placeholder 2"/>
          <p:cNvSpPr>
            <a:spLocks noGrp="1"/>
          </p:cNvSpPr>
          <p:nvPr>
            <p:ph idx="1"/>
          </p:nvPr>
        </p:nvSpPr>
        <p:spPr>
          <a:xfrm>
            <a:off x="539552" y="1196752"/>
            <a:ext cx="8229600" cy="4525963"/>
          </a:xfrm>
        </p:spPr>
        <p:txBody>
          <a:bodyPr>
            <a:noAutofit/>
          </a:bodyPr>
          <a:lstStyle/>
          <a:p>
            <a:r>
              <a:rPr lang="en-US" sz="2000" dirty="0" smtClean="0"/>
              <a:t>If </a:t>
            </a:r>
            <a:r>
              <a:rPr lang="en-US" sz="2000" dirty="0"/>
              <a:t>a firm makes more than normal profit it is called </a:t>
            </a:r>
            <a:r>
              <a:rPr lang="en-US" sz="2000" dirty="0" smtClean="0"/>
              <a:t>abnormal </a:t>
            </a:r>
            <a:r>
              <a:rPr lang="en-US" sz="2000" dirty="0"/>
              <a:t>profit. </a:t>
            </a:r>
            <a:r>
              <a:rPr lang="en-US" sz="2000" dirty="0" smtClean="0"/>
              <a:t>Abnormal </a:t>
            </a:r>
            <a:r>
              <a:rPr lang="en-US" sz="2000" dirty="0"/>
              <a:t>profit is also called economic </a:t>
            </a:r>
            <a:r>
              <a:rPr lang="en-US" sz="2000" dirty="0" smtClean="0"/>
              <a:t>profit and </a:t>
            </a:r>
            <a:r>
              <a:rPr lang="en-US" sz="2000" dirty="0"/>
              <a:t>is earned when total revenue is greater than the total costs. Total costs include a reward to all the factors, including normal profit. This means that, when total revenue equals total cost, the entrepreneur is earning normal profit, which is the minimum reward that keeps the entrepreneur providing their skill, and taking risks.</a:t>
            </a:r>
          </a:p>
          <a:p>
            <a:endParaRPr lang="en-US" sz="2000" dirty="0" smtClean="0"/>
          </a:p>
          <a:p>
            <a:r>
              <a:rPr lang="en-US" sz="2000" dirty="0" smtClean="0"/>
              <a:t>The </a:t>
            </a:r>
            <a:r>
              <a:rPr lang="en-US" sz="2000" dirty="0"/>
              <a:t>level of </a:t>
            </a:r>
            <a:r>
              <a:rPr lang="en-US" sz="2000" dirty="0" smtClean="0"/>
              <a:t>abnormal </a:t>
            </a:r>
            <a:r>
              <a:rPr lang="en-US" sz="2000" dirty="0"/>
              <a:t>profits available to a firm is largely determined by the level of competition in a market – the more competition the less chance there is to earn super-normal profits.</a:t>
            </a:r>
          </a:p>
          <a:p>
            <a:pPr marL="0" indent="0">
              <a:buNone/>
            </a:pPr>
            <a:endParaRPr lang="en-US" sz="2000" dirty="0" smtClean="0"/>
          </a:p>
          <a:p>
            <a:endParaRPr lang="th-TH" sz="2000" dirty="0"/>
          </a:p>
        </p:txBody>
      </p:sp>
    </p:spTree>
    <p:extLst>
      <p:ext uri="{BB962C8B-B14F-4D97-AF65-F5344CB8AC3E}">
        <p14:creationId xmlns:p14="http://schemas.microsoft.com/office/powerpoint/2010/main" val="10305603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Abnormal profit can be derived in three general cases:</a:t>
            </a:r>
          </a:p>
          <a:p>
            <a:r>
              <a:rPr lang="en-US" dirty="0" smtClean="0"/>
              <a:t>By firms in </a:t>
            </a:r>
            <a:r>
              <a:rPr lang="en-US" b="1" dirty="0" smtClean="0">
                <a:hlinkClick r:id="rId2"/>
              </a:rPr>
              <a:t>perfectly competitive</a:t>
            </a:r>
            <a:r>
              <a:rPr lang="en-US" dirty="0" smtClean="0"/>
              <a:t> markets in the short run, before new entrants have eroded their profits down to a normal level.</a:t>
            </a:r>
          </a:p>
          <a:p>
            <a:endParaRPr lang="en-US" dirty="0" smtClean="0"/>
          </a:p>
          <a:p>
            <a:r>
              <a:rPr lang="en-US" dirty="0" smtClean="0"/>
              <a:t>By firms in less than competitive markets, like firms operating under </a:t>
            </a:r>
            <a:r>
              <a:rPr lang="en-US" b="1" dirty="0" smtClean="0">
                <a:hlinkClick r:id="rId3"/>
              </a:rPr>
              <a:t>monopolistic competition</a:t>
            </a:r>
            <a:r>
              <a:rPr lang="en-US" dirty="0" smtClean="0"/>
              <a:t> and </a:t>
            </a:r>
            <a:r>
              <a:rPr lang="en-US" b="1" dirty="0" smtClean="0">
                <a:hlinkClick r:id="rId4"/>
              </a:rPr>
              <a:t>competitive oligopolies</a:t>
            </a:r>
            <a:r>
              <a:rPr lang="en-US" dirty="0" smtClean="0"/>
              <a:t>, by innovating or reducing costs, and earning </a:t>
            </a:r>
            <a:r>
              <a:rPr lang="en-US" i="1" dirty="0" smtClean="0"/>
              <a:t>head start profits</a:t>
            </a:r>
            <a:r>
              <a:rPr lang="en-US" dirty="0" smtClean="0"/>
              <a:t>. These will eventually be eroded away, providing further incentive to innovate and become more </a:t>
            </a:r>
            <a:r>
              <a:rPr lang="en-US" b="1" dirty="0" smtClean="0">
                <a:hlinkClick r:id="rId5"/>
              </a:rPr>
              <a:t>cost efficient.</a:t>
            </a:r>
            <a:endParaRPr lang="en-US" dirty="0" smtClean="0"/>
          </a:p>
          <a:p>
            <a:endParaRPr lang="en-US" dirty="0" smtClean="0"/>
          </a:p>
          <a:p>
            <a:r>
              <a:rPr lang="en-US" dirty="0" smtClean="0"/>
              <a:t>By firms in highly uncompetitive markets, like </a:t>
            </a:r>
            <a:r>
              <a:rPr lang="en-US" b="1" dirty="0" smtClean="0">
                <a:hlinkClick r:id="rId4"/>
              </a:rPr>
              <a:t>collusive oligopolies</a:t>
            </a:r>
            <a:r>
              <a:rPr lang="en-US" dirty="0" smtClean="0"/>
              <a:t> and </a:t>
            </a:r>
            <a:r>
              <a:rPr lang="en-US" b="1" dirty="0" smtClean="0">
                <a:hlinkClick r:id="rId6"/>
              </a:rPr>
              <a:t>monopolies</a:t>
            </a:r>
            <a:r>
              <a:rPr lang="en-US" dirty="0" smtClean="0"/>
              <a:t>, who can erect </a:t>
            </a:r>
            <a:r>
              <a:rPr lang="en-US" b="1" dirty="0" smtClean="0">
                <a:hlinkClick r:id="rId7"/>
              </a:rPr>
              <a:t>barriers to entry</a:t>
            </a:r>
            <a:r>
              <a:rPr lang="en-US" dirty="0" smtClean="0"/>
              <a:t> protect themselves from competition in the long run and earn persistent above normal profits.</a:t>
            </a:r>
          </a:p>
          <a:p>
            <a:endParaRPr lang="th-TH" dirty="0"/>
          </a:p>
        </p:txBody>
      </p:sp>
    </p:spTree>
    <p:extLst>
      <p:ext uri="{BB962C8B-B14F-4D97-AF65-F5344CB8AC3E}">
        <p14:creationId xmlns:p14="http://schemas.microsoft.com/office/powerpoint/2010/main" val="9190718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th-TH" dirty="0"/>
          </a:p>
        </p:txBody>
      </p:sp>
      <p:sp>
        <p:nvSpPr>
          <p:cNvPr id="3" name="Content Placeholder 2"/>
          <p:cNvSpPr>
            <a:spLocks noGrp="1"/>
          </p:cNvSpPr>
          <p:nvPr>
            <p:ph idx="1"/>
          </p:nvPr>
        </p:nvSpPr>
        <p:spPr/>
        <p:txBody>
          <a:bodyPr>
            <a:normAutofit/>
          </a:bodyPr>
          <a:lstStyle/>
          <a:p>
            <a:pPr marL="0" indent="0">
              <a:buNone/>
            </a:pPr>
            <a:r>
              <a:rPr lang="en-US" sz="2000" dirty="0" smtClean="0"/>
              <a:t>http://www.economicsonline.co.uk/Business_economics/Profits.html</a:t>
            </a:r>
          </a:p>
          <a:p>
            <a:pPr marL="0" indent="0">
              <a:buNone/>
            </a:pPr>
            <a:endParaRPr lang="th-TH" sz="2000" dirty="0"/>
          </a:p>
        </p:txBody>
      </p:sp>
    </p:spTree>
    <p:extLst>
      <p:ext uri="{BB962C8B-B14F-4D97-AF65-F5344CB8AC3E}">
        <p14:creationId xmlns:p14="http://schemas.microsoft.com/office/powerpoint/2010/main" val="7995406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157</Words>
  <Application>Microsoft Office PowerPoint</Application>
  <PresentationFormat>On-screen Show (4:3)</PresentationFormat>
  <Paragraphs>20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Profits</vt:lpstr>
      <vt:lpstr>Normal profit</vt:lpstr>
      <vt:lpstr>Abnormal profit</vt:lpstr>
      <vt:lpstr>PowerPoint Presentation</vt:lpstr>
      <vt:lpstr>Reference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Profits</dc:title>
  <dc:creator>Sony</dc:creator>
  <cp:lastModifiedBy>Sony</cp:lastModifiedBy>
  <cp:revision>1</cp:revision>
  <dcterms:created xsi:type="dcterms:W3CDTF">2014-09-23T04:51:19Z</dcterms:created>
  <dcterms:modified xsi:type="dcterms:W3CDTF">2014-09-23T04:57:13Z</dcterms:modified>
</cp:coreProperties>
</file>