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2" r:id="rId1"/>
  </p:sldMasterIdLst>
  <p:notesMasterIdLst>
    <p:notesMasterId r:id="rId16"/>
  </p:notesMasterIdLst>
  <p:sldIdLst>
    <p:sldId id="256" r:id="rId2"/>
    <p:sldId id="257" r:id="rId3"/>
    <p:sldId id="260" r:id="rId4"/>
    <p:sldId id="259" r:id="rId5"/>
    <p:sldId id="262" r:id="rId6"/>
    <p:sldId id="261" r:id="rId7"/>
    <p:sldId id="269" r:id="rId8"/>
    <p:sldId id="263" r:id="rId9"/>
    <p:sldId id="265" r:id="rId10"/>
    <p:sldId id="267" r:id="rId11"/>
    <p:sldId id="266" r:id="rId12"/>
    <p:sldId id="270" r:id="rId13"/>
    <p:sldId id="271" r:id="rId14"/>
    <p:sldId id="272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40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ABC50C-3891-4EBC-81C0-0FB46C28C097}" type="datetimeFigureOut">
              <a:rPr lang="en-ID" smtClean="0"/>
              <a:t>28/01/2021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4584D9-9933-4585-8FFD-15FBC1B507A9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4683693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7EFC3-FA1C-4432-BCAE-3AE764EB249C}" type="datetime1">
              <a:rPr lang="en-ID" smtClean="0"/>
              <a:t>28/01/2021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5E5FBEA-DA88-4332-9881-912727DE8622}" type="slidenum">
              <a:rPr lang="en-ID" smtClean="0"/>
              <a:t>‹#›</a:t>
            </a:fld>
            <a:endParaRPr lang="en-ID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19741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021D0-797D-49B6-8E43-DE4517F95C06}" type="datetime1">
              <a:rPr lang="en-ID" smtClean="0"/>
              <a:t>28/01/2021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5FBEA-DA88-4332-9881-912727DE8622}" type="slidenum">
              <a:rPr lang="en-ID" smtClean="0"/>
              <a:t>‹#›</a:t>
            </a:fld>
            <a:endParaRPr lang="en-ID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4624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C5780-AEA5-443E-8450-1D89825B32E6}" type="datetime1">
              <a:rPr lang="en-ID" smtClean="0"/>
              <a:t>28/01/2021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5FBEA-DA88-4332-9881-912727DE8622}" type="slidenum">
              <a:rPr lang="en-ID" smtClean="0"/>
              <a:t>‹#›</a:t>
            </a:fld>
            <a:endParaRPr lang="en-ID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39820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5BAEF-BFFA-4B4A-9FA5-E8887918198B}" type="datetime1">
              <a:rPr lang="en-ID" smtClean="0"/>
              <a:t>28/01/2021</a:t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5FBEA-DA88-4332-9881-912727DE8622}" type="slidenum">
              <a:rPr lang="en-ID" smtClean="0"/>
              <a:t>‹#›</a:t>
            </a:fld>
            <a:endParaRPr lang="en-ID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0128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54836-8D38-4095-81FD-65D5C3CE8711}" type="datetime1">
              <a:rPr lang="en-ID" smtClean="0"/>
              <a:t>28/01/2021</a:t>
            </a:fld>
            <a:endParaRPr lang="en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5FBEA-DA88-4332-9881-912727DE8622}" type="slidenum">
              <a:rPr lang="en-ID" smtClean="0"/>
              <a:t>‹#›</a:t>
            </a:fld>
            <a:endParaRPr lang="en-ID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1329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BBAA7-E633-4B36-BD26-FF861CF573AD}" type="datetime1">
              <a:rPr lang="en-ID" smtClean="0"/>
              <a:t>28/01/2021</a:t>
            </a:fld>
            <a:endParaRPr lang="en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5FBEA-DA88-4332-9881-912727DE8622}" type="slidenum">
              <a:rPr lang="en-ID" smtClean="0"/>
              <a:t>‹#›</a:t>
            </a:fld>
            <a:endParaRPr lang="en-ID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1377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A24B9-55F8-48F7-BB80-1CC285F60540}" type="datetime1">
              <a:rPr lang="en-ID" smtClean="0"/>
              <a:t>28/01/2021</a:t>
            </a:fld>
            <a:endParaRPr lang="en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5FBEA-DA88-4332-9881-912727DE862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955368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55B0D-16A0-4ACE-B87F-9EC77525BD20}" type="datetime1">
              <a:rPr lang="en-ID" smtClean="0"/>
              <a:t>28/01/2021</a:t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5FBEA-DA88-4332-9881-912727DE8622}" type="slidenum">
              <a:rPr lang="en-ID" smtClean="0"/>
              <a:t>‹#›</a:t>
            </a:fld>
            <a:endParaRPr lang="en-ID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13250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8024E15A-E37D-4B5E-A996-731E3D62D664}" type="datetime1">
              <a:rPr lang="en-ID" smtClean="0"/>
              <a:t>28/01/2021</a:t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5FBEA-DA88-4332-9881-912727DE8622}" type="slidenum">
              <a:rPr lang="en-ID" smtClean="0"/>
              <a:t>‹#›</a:t>
            </a:fld>
            <a:endParaRPr lang="en-ID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0602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812B1-2E44-40BE-9ED2-004548F87CCC}" type="datetime1">
              <a:rPr lang="en-ID" smtClean="0"/>
              <a:t>28/01/2021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5FBEA-DA88-4332-9881-912727DE8622}" type="slidenum">
              <a:rPr lang="en-ID" smtClean="0"/>
              <a:t>‹#›</a:t>
            </a:fld>
            <a:endParaRPr lang="en-ID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33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52638-71FB-4ED6-96B0-12A635B3C7AF}" type="datetime1">
              <a:rPr lang="en-ID" smtClean="0"/>
              <a:t>28/01/2021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5FBEA-DA88-4332-9881-912727DE8622}" type="slidenum">
              <a:rPr lang="en-ID" smtClean="0"/>
              <a:t>‹#›</a:t>
            </a:fld>
            <a:endParaRPr lang="en-ID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5886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357206-34DE-47D1-88F2-5815B1B50557}" type="datetime1">
              <a:rPr lang="en-ID" smtClean="0"/>
              <a:t>28/01/2021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5E5FBEA-DA88-4332-9881-912727DE8622}" type="slidenum">
              <a:rPr lang="en-ID" smtClean="0"/>
              <a:t>‹#›</a:t>
            </a:fld>
            <a:endParaRPr lang="en-ID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58870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0367FC-FEEA-48D8-B355-D2AF94CDEE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9418621" cy="2541431"/>
          </a:xfrm>
        </p:spPr>
        <p:txBody>
          <a:bodyPr>
            <a:normAutofit/>
          </a:bodyPr>
          <a:lstStyle/>
          <a:p>
            <a:r>
              <a:rPr lang="en-US" sz="3600" dirty="0"/>
              <a:t>Measuring growth and development</a:t>
            </a:r>
            <a:endParaRPr lang="en-ID" sz="36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A213A4E-7F44-48FC-BD76-289B3B5172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1447196"/>
          </a:xfrm>
        </p:spPr>
        <p:txBody>
          <a:bodyPr>
            <a:noAutofit/>
          </a:bodyPr>
          <a:lstStyle/>
          <a:p>
            <a:r>
              <a:rPr lang="en-US" dirty="0"/>
              <a:t>Januar Hakim, </a:t>
            </a:r>
            <a:r>
              <a:rPr lang="en-US" dirty="0" err="1"/>
              <a:t>phd</a:t>
            </a:r>
            <a:endParaRPr lang="en-US" dirty="0"/>
          </a:p>
          <a:p>
            <a:r>
              <a:rPr lang="en-US" dirty="0"/>
              <a:t>Visiting instructor</a:t>
            </a:r>
          </a:p>
          <a:p>
            <a:r>
              <a:rPr lang="en-US" dirty="0"/>
              <a:t>Faculty of economics, Thammasat university</a:t>
            </a:r>
            <a:endParaRPr lang="en-ID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007B96-EC6F-4C8E-B5C4-0692E78EEB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5FBEA-DA88-4332-9881-912727DE8622}" type="slidenum">
              <a:rPr lang="en-ID" smtClean="0"/>
              <a:t>1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0011180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CA54B5-28A8-408B-B324-82E7DBA8A6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Indicators OF ECONOMIC GROWTH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44F394-DF4B-45C9-A703-38597462DE49}"/>
              </a:ext>
            </a:extLst>
          </p:cNvPr>
          <p:cNvSpPr txBox="1"/>
          <p:nvPr/>
        </p:nvSpPr>
        <p:spPr>
          <a:xfrm>
            <a:off x="1451579" y="2011680"/>
            <a:ext cx="9603275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Gross National Product (GNP): </a:t>
            </a:r>
            <a:r>
              <a:rPr lang="en-US" sz="2000" dirty="0"/>
              <a:t>sum of value of finished goods and services produced by society in a given year</a:t>
            </a:r>
          </a:p>
          <a:p>
            <a:endParaRPr lang="en-US" sz="2000" b="1" dirty="0"/>
          </a:p>
          <a:p>
            <a:r>
              <a:rPr lang="en-US" sz="2000" b="1" dirty="0"/>
              <a:t>Gross National Income (GN1): </a:t>
            </a:r>
            <a:r>
              <a:rPr lang="en-US" sz="2000" dirty="0"/>
              <a:t>similar to GNP but includes product taxes (less subsidies) and net receipts of primary income from abroad</a:t>
            </a:r>
          </a:p>
          <a:p>
            <a:endParaRPr lang="en-US" sz="2000" dirty="0"/>
          </a:p>
          <a:p>
            <a:r>
              <a:rPr lang="en-US" sz="2000" b="1" dirty="0"/>
              <a:t>Gross Domestic Product (GDP): </a:t>
            </a:r>
            <a:r>
              <a:rPr lang="en-US" sz="2000" dirty="0"/>
              <a:t>output produced within the borders of a country (including those by foreigners) in a given year</a:t>
            </a:r>
          </a:p>
          <a:p>
            <a:endParaRPr lang="en-US" sz="2000" dirty="0"/>
          </a:p>
          <a:p>
            <a:r>
              <a:rPr lang="en-US" sz="2000" b="1" dirty="0"/>
              <a:t>GDP per capita</a:t>
            </a:r>
            <a:r>
              <a:rPr lang="en-US" sz="2000" dirty="0"/>
              <a:t>: Total output divided by number of population</a:t>
            </a:r>
          </a:p>
          <a:p>
            <a:endParaRPr lang="en-US" sz="2000" dirty="0"/>
          </a:p>
          <a:p>
            <a:r>
              <a:rPr lang="en-US" sz="2000" b="1" dirty="0"/>
              <a:t>Real GDP</a:t>
            </a:r>
            <a:r>
              <a:rPr lang="en-US" sz="2000" dirty="0"/>
              <a:t>: adjusted for domestic price inflation</a:t>
            </a:r>
          </a:p>
          <a:p>
            <a:endParaRPr lang="en-US" sz="2400" dirty="0"/>
          </a:p>
          <a:p>
            <a:endParaRPr lang="en-US" sz="2400" dirty="0"/>
          </a:p>
          <a:p>
            <a:endParaRPr lang="en-ID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D7C980-4BD1-4CF8-9356-687CCC9A02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5FBEA-DA88-4332-9881-912727DE8622}" type="slidenum">
              <a:rPr lang="en-ID" smtClean="0"/>
              <a:t>2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7106980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8AFFC3-8343-4507-B4C3-41558C1E9B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difference between </a:t>
            </a:r>
            <a:r>
              <a:rPr lang="en-US" dirty="0" err="1"/>
              <a:t>gnp</a:t>
            </a:r>
            <a:r>
              <a:rPr lang="en-US" dirty="0"/>
              <a:t>, </a:t>
            </a:r>
            <a:r>
              <a:rPr lang="en-US" dirty="0" err="1"/>
              <a:t>gdp</a:t>
            </a:r>
            <a:r>
              <a:rPr lang="en-US" dirty="0"/>
              <a:t> and GNI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37D4253-7455-4991-BA57-E53C9A00EC53}"/>
              </a:ext>
            </a:extLst>
          </p:cNvPr>
          <p:cNvSpPr txBox="1"/>
          <p:nvPr/>
        </p:nvSpPr>
        <p:spPr>
          <a:xfrm>
            <a:off x="1785719" y="1894058"/>
            <a:ext cx="31873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GNP</a:t>
            </a:r>
            <a:endParaRPr lang="en-ID" sz="2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F63866-5C1D-4CF7-8126-7CFF945DADED}"/>
              </a:ext>
            </a:extLst>
          </p:cNvPr>
          <p:cNvSpPr txBox="1"/>
          <p:nvPr/>
        </p:nvSpPr>
        <p:spPr>
          <a:xfrm>
            <a:off x="5425902" y="1885349"/>
            <a:ext cx="31873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GDP</a:t>
            </a:r>
            <a:endParaRPr lang="en-ID" sz="2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D162701-AD8C-4933-A817-1797E68533AB}"/>
              </a:ext>
            </a:extLst>
          </p:cNvPr>
          <p:cNvSpPr txBox="1"/>
          <p:nvPr/>
        </p:nvSpPr>
        <p:spPr>
          <a:xfrm>
            <a:off x="1111750" y="2450345"/>
            <a:ext cx="2670892" cy="23083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Total value of goods/services produced by society (citizens of a country); includes remittances from abroad; excludes foreign investments</a:t>
            </a:r>
          </a:p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2B47C17-2985-4AD9-82AC-86657529C108}"/>
              </a:ext>
            </a:extLst>
          </p:cNvPr>
          <p:cNvSpPr txBox="1"/>
          <p:nvPr/>
        </p:nvSpPr>
        <p:spPr>
          <a:xfrm>
            <a:off x="4755969" y="2450345"/>
            <a:ext cx="2680062" cy="23083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Total value of goods/services produced within the country</a:t>
            </a:r>
          </a:p>
          <a:p>
            <a:pPr algn="ctr"/>
            <a:r>
              <a:rPr lang="en-US" dirty="0"/>
              <a:t>(includes foreigners but excludes citizens living abroad)</a:t>
            </a:r>
          </a:p>
          <a:p>
            <a:pPr algn="ctr"/>
            <a:endParaRPr lang="en-US" dirty="0"/>
          </a:p>
          <a:p>
            <a:endParaRPr lang="en-ID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6F859160-55C9-44F2-9C82-FB1FAB04BB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5FBEA-DA88-4332-9881-912727DE8622}" type="slidenum">
              <a:rPr lang="en-ID" smtClean="0"/>
              <a:t>3</a:t>
            </a:fld>
            <a:endParaRPr lang="en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F3D7C01-0299-40F9-A8EC-50E9DC4C9FB8}"/>
              </a:ext>
            </a:extLst>
          </p:cNvPr>
          <p:cNvSpPr txBox="1"/>
          <p:nvPr/>
        </p:nvSpPr>
        <p:spPr>
          <a:xfrm>
            <a:off x="8310154" y="2450346"/>
            <a:ext cx="2680063" cy="23083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b="0" i="0" dirty="0">
                <a:solidFill>
                  <a:srgbClr val="3A3A3A"/>
                </a:solidFill>
                <a:effectLst/>
                <a:latin typeface="Gill Sans MT" panose="020B0502020104020203" pitchFamily="34" charset="0"/>
                <a:cs typeface="Calibri" panose="020F0502020204030204" pitchFamily="34" charset="0"/>
              </a:rPr>
              <a:t>GNP </a:t>
            </a:r>
            <a:r>
              <a:rPr lang="en-US" dirty="0">
                <a:solidFill>
                  <a:srgbClr val="3A3A3A"/>
                </a:solidFill>
                <a:latin typeface="Gill Sans MT" panose="020B0502020104020203" pitchFamily="34" charset="0"/>
                <a:cs typeface="Calibri" panose="020F0502020204030204" pitchFamily="34" charset="0"/>
              </a:rPr>
              <a:t>+</a:t>
            </a:r>
            <a:r>
              <a:rPr lang="en-US" b="0" i="0" dirty="0">
                <a:solidFill>
                  <a:srgbClr val="3A3A3A"/>
                </a:solidFill>
                <a:effectLst/>
                <a:latin typeface="Gill Sans MT" panose="020B0502020104020203" pitchFamily="34" charset="0"/>
                <a:cs typeface="Calibri" panose="020F0502020204030204" pitchFamily="34" charset="0"/>
              </a:rPr>
              <a:t> product taxes (minus subsidies) not included in the valuation of output </a:t>
            </a:r>
            <a:r>
              <a:rPr lang="en-US" dirty="0">
                <a:solidFill>
                  <a:srgbClr val="3A3A3A"/>
                </a:solidFill>
                <a:latin typeface="Gill Sans MT" panose="020B0502020104020203" pitchFamily="34" charset="0"/>
                <a:cs typeface="Calibri" panose="020F0502020204030204" pitchFamily="34" charset="0"/>
              </a:rPr>
              <a:t>+ </a:t>
            </a:r>
            <a:r>
              <a:rPr lang="en-US" b="0" i="0" dirty="0">
                <a:solidFill>
                  <a:srgbClr val="3A3A3A"/>
                </a:solidFill>
                <a:effectLst/>
                <a:latin typeface="Gill Sans MT" panose="020B0502020104020203" pitchFamily="34" charset="0"/>
                <a:cs typeface="Calibri" panose="020F0502020204030204" pitchFamily="34" charset="0"/>
              </a:rPr>
              <a:t>net receipts of primary income from abroad</a:t>
            </a:r>
          </a:p>
          <a:p>
            <a:endParaRPr lang="en-ID" dirty="0">
              <a:latin typeface="Gill Sans MT" panose="020B0502020104020203" pitchFamily="34" charset="0"/>
              <a:cs typeface="Calibri" panose="020F0502020204030204" pitchFamily="34" charset="0"/>
            </a:endParaRPr>
          </a:p>
          <a:p>
            <a:endParaRPr lang="en-ID" dirty="0">
              <a:latin typeface="Gill Sans MT" panose="020B0502020104020203" pitchFamily="34" charset="0"/>
              <a:cs typeface="Calibri" panose="020F050202020403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220EE39-E682-44BD-924A-4BD340181318}"/>
              </a:ext>
            </a:extLst>
          </p:cNvPr>
          <p:cNvSpPr txBox="1"/>
          <p:nvPr/>
        </p:nvSpPr>
        <p:spPr>
          <a:xfrm>
            <a:off x="9066085" y="1896630"/>
            <a:ext cx="31873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GNI</a:t>
            </a:r>
            <a:endParaRPr lang="en-ID" sz="2400" dirty="0"/>
          </a:p>
        </p:txBody>
      </p:sp>
    </p:spTree>
    <p:extLst>
      <p:ext uri="{BB962C8B-B14F-4D97-AF65-F5344CB8AC3E}">
        <p14:creationId xmlns:p14="http://schemas.microsoft.com/office/powerpoint/2010/main" val="23659597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1A80E2-1B56-45E8-8B0E-02CE4A672F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Value Added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7A14C3-F9C7-4C7E-86CF-64A2BF7A33A8}"/>
              </a:ext>
            </a:extLst>
          </p:cNvPr>
          <p:cNvSpPr txBox="1"/>
          <p:nvPr/>
        </p:nvSpPr>
        <p:spPr>
          <a:xfrm>
            <a:off x="1451579" y="1950720"/>
            <a:ext cx="79944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Incremental gain to the price of a product at a particular stage of production.</a:t>
            </a:r>
            <a:endParaRPr lang="en-ID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BC63C24-5EFD-4A50-9729-E3B4E814CC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1579" y="3089364"/>
            <a:ext cx="1732273" cy="129753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7D2E902-A93A-4E81-AB2E-33918DD5B7D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9211"/>
          <a:stretch/>
        </p:blipFill>
        <p:spPr>
          <a:xfrm>
            <a:off x="3841294" y="3077124"/>
            <a:ext cx="1732273" cy="12975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8E469C0-7DA9-4EC5-A45A-81ED56FCBBA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1936"/>
          <a:stretch/>
        </p:blipFill>
        <p:spPr>
          <a:xfrm>
            <a:off x="6231009" y="3042728"/>
            <a:ext cx="1728625" cy="132862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38A65B9-C226-44BF-9CA1-D03F7C45487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590" r="3454"/>
          <a:stretch/>
        </p:blipFill>
        <p:spPr>
          <a:xfrm>
            <a:off x="8708572" y="3042728"/>
            <a:ext cx="1793966" cy="132862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812EDA4-06B7-45D0-8D7A-A5BFCDF5328E}"/>
              </a:ext>
            </a:extLst>
          </p:cNvPr>
          <p:cNvSpPr txBox="1"/>
          <p:nvPr/>
        </p:nvSpPr>
        <p:spPr>
          <a:xfrm>
            <a:off x="6331132" y="4696813"/>
            <a:ext cx="1628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Cotton shirts</a:t>
            </a:r>
            <a:endParaRPr lang="en-ID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7055D31-7B3B-4DD4-AD30-694B158DA78F}"/>
              </a:ext>
            </a:extLst>
          </p:cNvPr>
          <p:cNvSpPr txBox="1"/>
          <p:nvPr/>
        </p:nvSpPr>
        <p:spPr>
          <a:xfrm>
            <a:off x="3945065" y="4696814"/>
            <a:ext cx="1628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Cotton threads</a:t>
            </a:r>
            <a:endParaRPr lang="en-ID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0CDCFCB-D3D1-4763-B46D-BE3C9E63AC0D}"/>
              </a:ext>
            </a:extLst>
          </p:cNvPr>
          <p:cNvSpPr txBox="1"/>
          <p:nvPr/>
        </p:nvSpPr>
        <p:spPr>
          <a:xfrm>
            <a:off x="1737506" y="4696814"/>
            <a:ext cx="1628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Cotton balls</a:t>
            </a:r>
            <a:endParaRPr lang="en-ID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3637FD7-E11F-4407-B30B-56456C1C4AEE}"/>
              </a:ext>
            </a:extLst>
          </p:cNvPr>
          <p:cNvSpPr txBox="1"/>
          <p:nvPr/>
        </p:nvSpPr>
        <p:spPr>
          <a:xfrm>
            <a:off x="8825994" y="4710201"/>
            <a:ext cx="1876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Packaged product</a:t>
            </a:r>
            <a:endParaRPr lang="en-ID" dirty="0"/>
          </a:p>
        </p:txBody>
      </p:sp>
      <p:sp>
        <p:nvSpPr>
          <p:cNvPr id="13" name="Arrow: Right 12">
            <a:extLst>
              <a:ext uri="{FF2B5EF4-FFF2-40B4-BE49-F238E27FC236}">
                <a16:creationId xmlns:a16="http://schemas.microsoft.com/office/drawing/2014/main" id="{75F26CE2-4614-49E1-92C3-0922092F6B2A}"/>
              </a:ext>
            </a:extLst>
          </p:cNvPr>
          <p:cNvSpPr/>
          <p:nvPr/>
        </p:nvSpPr>
        <p:spPr>
          <a:xfrm>
            <a:off x="3360419" y="3607235"/>
            <a:ext cx="387386" cy="2373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5" name="Arrow: Right 14">
            <a:extLst>
              <a:ext uri="{FF2B5EF4-FFF2-40B4-BE49-F238E27FC236}">
                <a16:creationId xmlns:a16="http://schemas.microsoft.com/office/drawing/2014/main" id="{70A3CC79-869C-46BB-80D0-DA3638FA4673}"/>
              </a:ext>
            </a:extLst>
          </p:cNvPr>
          <p:cNvSpPr/>
          <p:nvPr/>
        </p:nvSpPr>
        <p:spPr>
          <a:xfrm>
            <a:off x="8128362" y="3607234"/>
            <a:ext cx="387386" cy="2373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6" name="Arrow: Right 15">
            <a:extLst>
              <a:ext uri="{FF2B5EF4-FFF2-40B4-BE49-F238E27FC236}">
                <a16:creationId xmlns:a16="http://schemas.microsoft.com/office/drawing/2014/main" id="{3641AE4C-C972-4809-AFC3-416B8ABE61FF}"/>
              </a:ext>
            </a:extLst>
          </p:cNvPr>
          <p:cNvSpPr/>
          <p:nvPr/>
        </p:nvSpPr>
        <p:spPr>
          <a:xfrm>
            <a:off x="5733486" y="3640980"/>
            <a:ext cx="387386" cy="2373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479DB0C5-23C4-4018-9DB2-4F55A0D48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5FBEA-DA88-4332-9881-912727DE8622}" type="slidenum">
              <a:rPr lang="en-ID" smtClean="0"/>
              <a:t>4</a:t>
            </a:fld>
            <a:endParaRPr lang="en-ID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FB6A3EE-5736-49BE-8C4E-7A1EDF62F4BC}"/>
              </a:ext>
            </a:extLst>
          </p:cNvPr>
          <p:cNvSpPr txBox="1"/>
          <p:nvPr/>
        </p:nvSpPr>
        <p:spPr>
          <a:xfrm>
            <a:off x="3328051" y="5079533"/>
            <a:ext cx="8395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tax</a:t>
            </a:r>
            <a:endParaRPr lang="en-ID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2F41BB3-FEC5-4ABB-9859-AAB275C728B5}"/>
              </a:ext>
            </a:extLst>
          </p:cNvPr>
          <p:cNvSpPr txBox="1"/>
          <p:nvPr/>
        </p:nvSpPr>
        <p:spPr>
          <a:xfrm>
            <a:off x="5733486" y="5066145"/>
            <a:ext cx="8395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tax</a:t>
            </a:r>
            <a:endParaRPr lang="en-ID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239259F-DDC4-4007-8CAD-EF2F337091B6}"/>
              </a:ext>
            </a:extLst>
          </p:cNvPr>
          <p:cNvSpPr txBox="1"/>
          <p:nvPr/>
        </p:nvSpPr>
        <p:spPr>
          <a:xfrm>
            <a:off x="8182720" y="5073028"/>
            <a:ext cx="8395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tax</a:t>
            </a:r>
            <a:endParaRPr lang="en-ID" dirty="0"/>
          </a:p>
        </p:txBody>
      </p:sp>
      <p:sp>
        <p:nvSpPr>
          <p:cNvPr id="20" name="Arrow: Right 19">
            <a:extLst>
              <a:ext uri="{FF2B5EF4-FFF2-40B4-BE49-F238E27FC236}">
                <a16:creationId xmlns:a16="http://schemas.microsoft.com/office/drawing/2014/main" id="{6E495E74-8380-4BA4-BD7B-FEF5D9D3C0BE}"/>
              </a:ext>
            </a:extLst>
          </p:cNvPr>
          <p:cNvSpPr/>
          <p:nvPr/>
        </p:nvSpPr>
        <p:spPr>
          <a:xfrm>
            <a:off x="8215088" y="4782237"/>
            <a:ext cx="387386" cy="2373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1" name="Arrow: Right 20">
            <a:extLst>
              <a:ext uri="{FF2B5EF4-FFF2-40B4-BE49-F238E27FC236}">
                <a16:creationId xmlns:a16="http://schemas.microsoft.com/office/drawing/2014/main" id="{6B86D160-88EC-4F56-954E-C28ED5D5E1F8}"/>
              </a:ext>
            </a:extLst>
          </p:cNvPr>
          <p:cNvSpPr/>
          <p:nvPr/>
        </p:nvSpPr>
        <p:spPr>
          <a:xfrm>
            <a:off x="5765059" y="4737552"/>
            <a:ext cx="387386" cy="2373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2" name="Arrow: Right 21">
            <a:extLst>
              <a:ext uri="{FF2B5EF4-FFF2-40B4-BE49-F238E27FC236}">
                <a16:creationId xmlns:a16="http://schemas.microsoft.com/office/drawing/2014/main" id="{5DE3F6A8-5363-4F31-8E18-9AAE2E7A4E83}"/>
              </a:ext>
            </a:extLst>
          </p:cNvPr>
          <p:cNvSpPr/>
          <p:nvPr/>
        </p:nvSpPr>
        <p:spPr>
          <a:xfrm>
            <a:off x="3384418" y="4798443"/>
            <a:ext cx="387386" cy="2373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4168219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CAE63B-3206-41C5-B7D3-20C63AC138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is </a:t>
            </a:r>
            <a:r>
              <a:rPr lang="en-US" dirty="0" err="1"/>
              <a:t>gdp</a:t>
            </a:r>
            <a:r>
              <a:rPr lang="en-US" dirty="0"/>
              <a:t> calculated?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1DB7C1-C2E4-4B03-A9DF-5A90723A59D6}"/>
              </a:ext>
            </a:extLst>
          </p:cNvPr>
          <p:cNvSpPr txBox="1"/>
          <p:nvPr/>
        </p:nvSpPr>
        <p:spPr>
          <a:xfrm>
            <a:off x="1500852" y="1997839"/>
            <a:ext cx="950472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GDP = C + I  + G + (X – M)</a:t>
            </a:r>
          </a:p>
          <a:p>
            <a:endParaRPr lang="en-US" dirty="0"/>
          </a:p>
          <a:p>
            <a:r>
              <a:rPr lang="en-US" dirty="0"/>
              <a:t>whereby: </a:t>
            </a:r>
          </a:p>
          <a:p>
            <a:r>
              <a:rPr lang="en-US" dirty="0"/>
              <a:t>GDP = gross domestic product (national income) </a:t>
            </a:r>
          </a:p>
          <a:p>
            <a:r>
              <a:rPr lang="en-US" dirty="0"/>
              <a:t>C = consumption</a:t>
            </a:r>
          </a:p>
          <a:p>
            <a:r>
              <a:rPr lang="en-US" dirty="0"/>
              <a:t>I = investment</a:t>
            </a:r>
          </a:p>
          <a:p>
            <a:r>
              <a:rPr lang="en-US" dirty="0"/>
              <a:t>G = government spending</a:t>
            </a:r>
          </a:p>
          <a:p>
            <a:r>
              <a:rPr lang="en-US" dirty="0"/>
              <a:t>X = exports</a:t>
            </a:r>
          </a:p>
          <a:p>
            <a:r>
              <a:rPr lang="en-US" dirty="0"/>
              <a:t>M = imports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07F4CE-1ACB-4C35-B9DD-59D7050AB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5FBEA-DA88-4332-9881-912727DE8622}" type="slidenum">
              <a:rPr lang="en-ID" smtClean="0"/>
              <a:t>5</a:t>
            </a:fld>
            <a:endParaRPr lang="en-ID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97F89F1-88E1-490D-9F05-6C38BB63630D}"/>
              </a:ext>
            </a:extLst>
          </p:cNvPr>
          <p:cNvSpPr txBox="1"/>
          <p:nvPr/>
        </p:nvSpPr>
        <p:spPr>
          <a:xfrm>
            <a:off x="1451579" y="5004246"/>
            <a:ext cx="9146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GDP is not a perfect measure of national economic output. Despite its limitations it is still the most widely used measure of economic growth</a:t>
            </a:r>
            <a:endParaRPr lang="en-ID" sz="1600" dirty="0"/>
          </a:p>
        </p:txBody>
      </p:sp>
    </p:spTree>
    <p:extLst>
      <p:ext uri="{BB962C8B-B14F-4D97-AF65-F5344CB8AC3E}">
        <p14:creationId xmlns:p14="http://schemas.microsoft.com/office/powerpoint/2010/main" val="38126539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B68353-781C-4DB5-8303-39885D821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Limitations of GDP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EBF129-0A10-4B8E-8531-92CD9784B0F3}"/>
              </a:ext>
            </a:extLst>
          </p:cNvPr>
          <p:cNvSpPr txBox="1"/>
          <p:nvPr/>
        </p:nvSpPr>
        <p:spPr>
          <a:xfrm>
            <a:off x="1451579" y="2116183"/>
            <a:ext cx="981731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Does not measure non-market activities: unpaid labor such as housework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Does not measure negative externalities: pollution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Does not take into account the informal economy 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Does not measure the quality of life </a:t>
            </a:r>
            <a:endParaRPr lang="en-ID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9D27C9-B1B6-4413-8977-B5DD97D177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5FBEA-DA88-4332-9881-912727DE8622}" type="slidenum">
              <a:rPr lang="en-ID" smtClean="0"/>
              <a:t>6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0680361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D050DE-AE76-4321-9037-B0B2D56793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Economic growth = change in GDP over time</a:t>
            </a:r>
            <a:endParaRPr lang="en-ID" sz="28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3659116-DC76-4E5A-B046-75C599503D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5FBEA-DA88-4332-9881-912727DE8622}" type="slidenum">
              <a:rPr lang="en-ID" smtClean="0"/>
              <a:t>7</a:t>
            </a:fld>
            <a:endParaRPr lang="en-ID"/>
          </a:p>
        </p:txBody>
      </p:sp>
      <p:pic>
        <p:nvPicPr>
          <p:cNvPr id="1026" name="Picture 2" descr="United States GDP per capita | 1960-2019 Data | 2020-2021 Forecast |  Historical">
            <a:extLst>
              <a:ext uri="{FF2B5EF4-FFF2-40B4-BE49-F238E27FC236}">
                <a16:creationId xmlns:a16="http://schemas.microsoft.com/office/drawing/2014/main" id="{2CEB3286-B0E5-4360-B5F0-D88C3D5E00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4148" y="1329136"/>
            <a:ext cx="5186328" cy="2415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25B8A45-BCDD-4221-8512-0B7EA9151E0D}"/>
              </a:ext>
            </a:extLst>
          </p:cNvPr>
          <p:cNvSpPr txBox="1"/>
          <p:nvPr/>
        </p:nvSpPr>
        <p:spPr>
          <a:xfrm>
            <a:off x="6617253" y="1853754"/>
            <a:ext cx="43647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Rising GDP = increasing economic growth</a:t>
            </a:r>
          </a:p>
          <a:p>
            <a:r>
              <a:rPr lang="en-US" dirty="0"/>
              <a:t>Chart: United States GDP/capita, 2010-2020</a:t>
            </a:r>
            <a:endParaRPr lang="en-ID" dirty="0"/>
          </a:p>
        </p:txBody>
      </p:sp>
      <p:pic>
        <p:nvPicPr>
          <p:cNvPr id="1028" name="Picture 4" descr="GDP Growth: India's GDP grows at 8.2 per cent in 2018-19 Q1">
            <a:extLst>
              <a:ext uri="{FF2B5EF4-FFF2-40B4-BE49-F238E27FC236}">
                <a16:creationId xmlns:a16="http://schemas.microsoft.com/office/drawing/2014/main" id="{44E979EE-A49A-4C31-B353-5D2EB8268C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721" y="3500846"/>
            <a:ext cx="5554279" cy="2641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57321A6-C5C8-4C08-BC5B-7C5BD7C4F665}"/>
              </a:ext>
            </a:extLst>
          </p:cNvPr>
          <p:cNvSpPr txBox="1"/>
          <p:nvPr/>
        </p:nvSpPr>
        <p:spPr>
          <a:xfrm>
            <a:off x="1958137" y="4178479"/>
            <a:ext cx="42597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Fluctuating GDP = decline and rebound in economic growth</a:t>
            </a:r>
          </a:p>
          <a:p>
            <a:r>
              <a:rPr lang="en-US" dirty="0"/>
              <a:t>Chart: India GDP annual growth rate 2015-2018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1168718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8C5676-4AFD-4D0A-8959-43A5548EB9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10122112" cy="1049235"/>
          </a:xfrm>
        </p:spPr>
        <p:txBody>
          <a:bodyPr/>
          <a:lstStyle/>
          <a:p>
            <a:r>
              <a:rPr lang="en-US" dirty="0"/>
              <a:t>Comparisons of </a:t>
            </a:r>
            <a:r>
              <a:rPr lang="en-US" dirty="0" err="1"/>
              <a:t>gdp</a:t>
            </a:r>
            <a:r>
              <a:rPr lang="en-US" dirty="0"/>
              <a:t>/capita* 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CFC184B-A869-4CA6-AC7A-EF26CDDFA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5FBEA-DA88-4332-9881-912727DE8622}" type="slidenum">
              <a:rPr lang="en-ID" smtClean="0"/>
              <a:t>8</a:t>
            </a:fld>
            <a:endParaRPr lang="en-ID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FA281E0-22C0-49F9-9A29-4FFA79AE170D}"/>
              </a:ext>
            </a:extLst>
          </p:cNvPr>
          <p:cNvSpPr txBox="1"/>
          <p:nvPr/>
        </p:nvSpPr>
        <p:spPr>
          <a:xfrm>
            <a:off x="1550126" y="2151017"/>
            <a:ext cx="297833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Country</a:t>
            </a:r>
          </a:p>
          <a:p>
            <a:endParaRPr lang="en-US" sz="2000" dirty="0"/>
          </a:p>
          <a:p>
            <a:r>
              <a:rPr lang="en-US" sz="2000" dirty="0"/>
              <a:t>Norway					</a:t>
            </a:r>
          </a:p>
          <a:p>
            <a:r>
              <a:rPr lang="en-US" sz="2000" dirty="0"/>
              <a:t>Japan</a:t>
            </a:r>
          </a:p>
          <a:p>
            <a:r>
              <a:rPr lang="en-US" sz="2000" dirty="0"/>
              <a:t>South Korea</a:t>
            </a:r>
          </a:p>
          <a:p>
            <a:r>
              <a:rPr lang="en-US" sz="2000" dirty="0"/>
              <a:t>United Kingdom</a:t>
            </a:r>
          </a:p>
          <a:p>
            <a:r>
              <a:rPr lang="en-US" sz="2000" dirty="0"/>
              <a:t>United States</a:t>
            </a:r>
          </a:p>
          <a:p>
            <a:r>
              <a:rPr lang="en-US" sz="2000" dirty="0"/>
              <a:t>China</a:t>
            </a:r>
          </a:p>
          <a:p>
            <a:r>
              <a:rPr lang="en-US" sz="2000" dirty="0"/>
              <a:t>Botswana</a:t>
            </a:r>
          </a:p>
          <a:p>
            <a:r>
              <a:rPr lang="en-US" sz="2000" dirty="0"/>
              <a:t>Viet Nam</a:t>
            </a:r>
          </a:p>
          <a:p>
            <a:r>
              <a:rPr lang="en-US" sz="2000" dirty="0"/>
              <a:t>Ethiopia</a:t>
            </a:r>
          </a:p>
          <a:p>
            <a:r>
              <a:rPr lang="en-US" sz="2000" dirty="0"/>
              <a:t>India</a:t>
            </a:r>
            <a:endParaRPr lang="en-ID" sz="2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CBF9394-2F33-44CB-8654-EC3DB76E0682}"/>
              </a:ext>
            </a:extLst>
          </p:cNvPr>
          <p:cNvSpPr txBox="1"/>
          <p:nvPr/>
        </p:nvSpPr>
        <p:spPr>
          <a:xfrm>
            <a:off x="6951032" y="2151017"/>
            <a:ext cx="1763485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Year 2009</a:t>
            </a:r>
          </a:p>
          <a:p>
            <a:endParaRPr lang="en-US" sz="2000" dirty="0"/>
          </a:p>
          <a:p>
            <a:r>
              <a:rPr lang="en-US" sz="2000" dirty="0"/>
              <a:t>79,089		</a:t>
            </a:r>
          </a:p>
          <a:p>
            <a:r>
              <a:rPr lang="en-US" sz="2000" dirty="0"/>
              <a:t>39,738</a:t>
            </a:r>
          </a:p>
          <a:p>
            <a:r>
              <a:rPr lang="en-US" sz="2000" dirty="0"/>
              <a:t>27,578</a:t>
            </a:r>
          </a:p>
          <a:p>
            <a:r>
              <a:rPr lang="en-US" sz="2000" dirty="0"/>
              <a:t>35,165</a:t>
            </a:r>
          </a:p>
          <a:p>
            <a:r>
              <a:rPr lang="en-US" sz="2000" dirty="0"/>
              <a:t>45,989</a:t>
            </a:r>
          </a:p>
          <a:p>
            <a:r>
              <a:rPr lang="en-US" sz="2000" dirty="0"/>
              <a:t>3,744</a:t>
            </a:r>
          </a:p>
          <a:p>
            <a:r>
              <a:rPr lang="en-US" sz="2000" dirty="0"/>
              <a:t>6,064</a:t>
            </a:r>
          </a:p>
          <a:p>
            <a:r>
              <a:rPr lang="en-US" sz="2000" dirty="0"/>
              <a:t>1,113</a:t>
            </a:r>
          </a:p>
          <a:p>
            <a:r>
              <a:rPr lang="en-US" sz="2000" dirty="0"/>
              <a:t>   344</a:t>
            </a:r>
          </a:p>
          <a:p>
            <a:r>
              <a:rPr lang="en-US" sz="2000" dirty="0"/>
              <a:t>1,192</a:t>
            </a:r>
          </a:p>
          <a:p>
            <a:endParaRPr lang="en-US" sz="2000" dirty="0"/>
          </a:p>
          <a:p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A4BBE5E-DD8E-4354-AEEF-3D238F16BCE3}"/>
              </a:ext>
            </a:extLst>
          </p:cNvPr>
          <p:cNvSpPr txBox="1"/>
          <p:nvPr/>
        </p:nvSpPr>
        <p:spPr>
          <a:xfrm>
            <a:off x="4858002" y="2151017"/>
            <a:ext cx="1763485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Year 1970</a:t>
            </a:r>
          </a:p>
          <a:p>
            <a:endParaRPr lang="en-US" sz="2000" dirty="0"/>
          </a:p>
          <a:p>
            <a:r>
              <a:rPr lang="en-US" sz="2000" dirty="0"/>
              <a:t>3,306	</a:t>
            </a:r>
          </a:p>
          <a:p>
            <a:r>
              <a:rPr lang="en-US" sz="2000" dirty="0"/>
              <a:t>3,308		</a:t>
            </a:r>
          </a:p>
          <a:p>
            <a:r>
              <a:rPr lang="en-US" sz="2000" dirty="0"/>
              <a:t>   279</a:t>
            </a:r>
          </a:p>
          <a:p>
            <a:r>
              <a:rPr lang="en-US" sz="2000" dirty="0"/>
              <a:t>2,348</a:t>
            </a:r>
          </a:p>
          <a:p>
            <a:r>
              <a:rPr lang="en-US" sz="2000" dirty="0"/>
              <a:t>5,234</a:t>
            </a:r>
          </a:p>
          <a:p>
            <a:r>
              <a:rPr lang="en-US" sz="2000" dirty="0"/>
              <a:t>   113</a:t>
            </a:r>
          </a:p>
          <a:p>
            <a:r>
              <a:rPr lang="en-US" sz="2000" dirty="0"/>
              <a:t>   153</a:t>
            </a:r>
          </a:p>
          <a:p>
            <a:r>
              <a:rPr lang="en-US" sz="2000" dirty="0"/>
              <a:t>   231</a:t>
            </a:r>
          </a:p>
          <a:p>
            <a:r>
              <a:rPr lang="en-US" sz="2000" dirty="0"/>
              <a:t>  204</a:t>
            </a:r>
          </a:p>
          <a:p>
            <a:r>
              <a:rPr lang="en-US" sz="2000" dirty="0"/>
              <a:t>  108</a:t>
            </a:r>
          </a:p>
          <a:p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DAA0ACA-A570-4C93-B240-63784A8995B3}"/>
              </a:ext>
            </a:extLst>
          </p:cNvPr>
          <p:cNvSpPr txBox="1"/>
          <p:nvPr/>
        </p:nvSpPr>
        <p:spPr>
          <a:xfrm>
            <a:off x="9501052" y="1448388"/>
            <a:ext cx="1950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* in US $</a:t>
            </a:r>
            <a:endParaRPr lang="en-ID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AE5FEC9-0936-4B66-BA8D-07A5B51AFB5F}"/>
              </a:ext>
            </a:extLst>
          </p:cNvPr>
          <p:cNvSpPr/>
          <p:nvPr/>
        </p:nvSpPr>
        <p:spPr>
          <a:xfrm>
            <a:off x="4779621" y="4014651"/>
            <a:ext cx="1020284" cy="33092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0EFBD4C2-9D10-4E90-A3E5-04AD24697199}"/>
              </a:ext>
            </a:extLst>
          </p:cNvPr>
          <p:cNvSpPr/>
          <p:nvPr/>
        </p:nvSpPr>
        <p:spPr>
          <a:xfrm>
            <a:off x="8714517" y="2699071"/>
            <a:ext cx="1020284" cy="33092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5F262808-D9CC-4CA9-98C5-B28969C77FF4}"/>
              </a:ext>
            </a:extLst>
          </p:cNvPr>
          <p:cNvSpPr/>
          <p:nvPr/>
        </p:nvSpPr>
        <p:spPr>
          <a:xfrm>
            <a:off x="6812490" y="2768739"/>
            <a:ext cx="1020284" cy="33092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BD3C887-66BF-46C8-8326-4103614A7CF1}"/>
              </a:ext>
            </a:extLst>
          </p:cNvPr>
          <p:cNvSpPr/>
          <p:nvPr/>
        </p:nvSpPr>
        <p:spPr>
          <a:xfrm>
            <a:off x="4779620" y="3429000"/>
            <a:ext cx="3301933" cy="329336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7F3F183-381A-4091-986E-089BB5B32FE0}"/>
              </a:ext>
            </a:extLst>
          </p:cNvPr>
          <p:cNvSpPr txBox="1"/>
          <p:nvPr/>
        </p:nvSpPr>
        <p:spPr>
          <a:xfrm>
            <a:off x="9900265" y="2672592"/>
            <a:ext cx="20130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High GDP per capita during the period</a:t>
            </a:r>
            <a:endParaRPr lang="en-ID" sz="1400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EA32E92-5B32-4725-A979-D69D074CCE16}"/>
              </a:ext>
            </a:extLst>
          </p:cNvPr>
          <p:cNvSpPr/>
          <p:nvPr/>
        </p:nvSpPr>
        <p:spPr>
          <a:xfrm>
            <a:off x="8714517" y="3290668"/>
            <a:ext cx="1020284" cy="330926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srgbClr val="00B05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B3D3BEA-C27B-4357-A225-DD150A56D5DA}"/>
              </a:ext>
            </a:extLst>
          </p:cNvPr>
          <p:cNvSpPr txBox="1"/>
          <p:nvPr/>
        </p:nvSpPr>
        <p:spPr>
          <a:xfrm>
            <a:off x="9900265" y="3225821"/>
            <a:ext cx="20130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Extraordinary growth</a:t>
            </a:r>
            <a:endParaRPr lang="en-ID" sz="14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63538F9-5766-4457-A134-90623C137A59}"/>
              </a:ext>
            </a:extLst>
          </p:cNvPr>
          <p:cNvSpPr txBox="1"/>
          <p:nvPr/>
        </p:nvSpPr>
        <p:spPr>
          <a:xfrm>
            <a:off x="9979332" y="3959270"/>
            <a:ext cx="20130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Stagnant growth</a:t>
            </a:r>
            <a:endParaRPr lang="en-ID" sz="1400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DEAFCA11-4ADF-42AA-B2D0-1EA5ECE34388}"/>
              </a:ext>
            </a:extLst>
          </p:cNvPr>
          <p:cNvSpPr/>
          <p:nvPr/>
        </p:nvSpPr>
        <p:spPr>
          <a:xfrm>
            <a:off x="8744998" y="4005304"/>
            <a:ext cx="1020284" cy="330926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srgbClr val="00B050"/>
              </a:solidFill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DA7751B6-7004-4F0E-88F9-192733102834}"/>
              </a:ext>
            </a:extLst>
          </p:cNvPr>
          <p:cNvSpPr/>
          <p:nvPr/>
        </p:nvSpPr>
        <p:spPr>
          <a:xfrm>
            <a:off x="4805957" y="5199017"/>
            <a:ext cx="3197219" cy="417176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22866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0368F29-FEE0-4ED6-AB36-DC42037C0A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5FBEA-DA88-4332-9881-912727DE8622}" type="slidenum">
              <a:rPr lang="en-ID" smtClean="0"/>
              <a:t>9</a:t>
            </a:fld>
            <a:endParaRPr lang="en-ID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DE8B72B-83AA-4220-AF63-8E09B9B5482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947" t="35810" r="33623" b="19737"/>
          <a:stretch/>
        </p:blipFill>
        <p:spPr>
          <a:xfrm>
            <a:off x="0" y="-1"/>
            <a:ext cx="8507493" cy="617873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6FAE539-664E-44A3-BCCE-1787B8D7294D}"/>
              </a:ext>
            </a:extLst>
          </p:cNvPr>
          <p:cNvSpPr txBox="1"/>
          <p:nvPr/>
        </p:nvSpPr>
        <p:spPr>
          <a:xfrm>
            <a:off x="8632271" y="938311"/>
            <a:ext cx="355972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Comparison of GDP /capita of selected countries, 1960-2010*</a:t>
            </a:r>
          </a:p>
          <a:p>
            <a:endParaRPr lang="en-US" sz="2800" dirty="0"/>
          </a:p>
          <a:p>
            <a:endParaRPr lang="en-US" sz="2800" dirty="0"/>
          </a:p>
          <a:p>
            <a:endParaRPr lang="en-US" sz="2800" dirty="0"/>
          </a:p>
          <a:p>
            <a:endParaRPr lang="en-US" sz="2800" dirty="0"/>
          </a:p>
          <a:p>
            <a:r>
              <a:rPr lang="en-US" sz="2400" dirty="0"/>
              <a:t>* in US$</a:t>
            </a:r>
            <a:endParaRPr lang="en-ID" sz="2400" dirty="0"/>
          </a:p>
        </p:txBody>
      </p:sp>
    </p:spTree>
    <p:extLst>
      <p:ext uri="{BB962C8B-B14F-4D97-AF65-F5344CB8AC3E}">
        <p14:creationId xmlns:p14="http://schemas.microsoft.com/office/powerpoint/2010/main" val="15120392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573DA50-EE89-423F-8B5B-11D72D22C4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5FBEA-DA88-4332-9881-912727DE8622}" type="slidenum">
              <a:rPr lang="en-ID" smtClean="0"/>
              <a:t>10</a:t>
            </a:fld>
            <a:endParaRPr lang="en-ID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573238-AB03-4B84-AE21-9A5680E9E5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896913" cy="605902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2001C0A-6B0D-4EE6-9123-AAD59107E37F}"/>
              </a:ext>
            </a:extLst>
          </p:cNvPr>
          <p:cNvSpPr txBox="1"/>
          <p:nvPr/>
        </p:nvSpPr>
        <p:spPr>
          <a:xfrm>
            <a:off x="8632271" y="938311"/>
            <a:ext cx="355972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Comparison of GDP /capita of selected regions, 1820-2000*</a:t>
            </a:r>
          </a:p>
          <a:p>
            <a:endParaRPr lang="en-US" sz="2800" dirty="0"/>
          </a:p>
          <a:p>
            <a:endParaRPr lang="en-US" sz="2800" dirty="0"/>
          </a:p>
          <a:p>
            <a:endParaRPr lang="en-US" sz="2800" dirty="0"/>
          </a:p>
          <a:p>
            <a:endParaRPr lang="en-US" sz="2800" dirty="0"/>
          </a:p>
          <a:p>
            <a:r>
              <a:rPr lang="en-US" sz="2400" dirty="0"/>
              <a:t>* in US$</a:t>
            </a:r>
            <a:endParaRPr lang="en-ID" sz="2400" dirty="0"/>
          </a:p>
        </p:txBody>
      </p:sp>
    </p:spTree>
    <p:extLst>
      <p:ext uri="{BB962C8B-B14F-4D97-AF65-F5344CB8AC3E}">
        <p14:creationId xmlns:p14="http://schemas.microsoft.com/office/powerpoint/2010/main" val="13243869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82BF4C-B980-47DC-B433-3F71334014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ECONOMIC DEVELOPMENT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6DD3958-EC93-41DC-94C7-C4746C4038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5FBEA-DA88-4332-9881-912727DE8622}" type="slidenum">
              <a:rPr lang="en-ID" smtClean="0"/>
              <a:t>11</a:t>
            </a:fld>
            <a:endParaRPr lang="en-ID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F3CD8E7-A4FD-435D-88B3-B24FF305CDF2}"/>
              </a:ext>
            </a:extLst>
          </p:cNvPr>
          <p:cNvSpPr txBox="1"/>
          <p:nvPr/>
        </p:nvSpPr>
        <p:spPr>
          <a:xfrm>
            <a:off x="1558834" y="2072640"/>
            <a:ext cx="8987246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Economic growth is a necessary but not sufficient condition for economic development</a:t>
            </a:r>
          </a:p>
          <a:p>
            <a:endParaRPr lang="en-US" sz="2400" dirty="0"/>
          </a:p>
          <a:p>
            <a:r>
              <a:rPr lang="en-US" sz="2400" dirty="0"/>
              <a:t>Development should not only measure income and wealth; it should also focus on people such as: expanding the capabilities of people to live the lives people choose to lead. This means: having education, a healthy life, not being poor, being safe from crime, being involved in the community</a:t>
            </a:r>
          </a:p>
          <a:p>
            <a:endParaRPr lang="en-US" sz="2400" dirty="0"/>
          </a:p>
          <a:p>
            <a:endParaRPr lang="en-US" sz="2400" dirty="0"/>
          </a:p>
          <a:p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0459898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619C9-3016-4F7B-ADA4-54DC43A563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Human development index (HDI)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46BD675-BA02-4DCA-890B-C2F3D5244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5FBEA-DA88-4332-9881-912727DE8622}" type="slidenum">
              <a:rPr lang="en-ID" smtClean="0"/>
              <a:t>12</a:t>
            </a:fld>
            <a:endParaRPr lang="en-ID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08A150-4F96-46BC-B074-99A7A3094204}"/>
              </a:ext>
            </a:extLst>
          </p:cNvPr>
          <p:cNvSpPr txBox="1"/>
          <p:nvPr/>
        </p:nvSpPr>
        <p:spPr>
          <a:xfrm>
            <a:off x="1367246" y="2107474"/>
            <a:ext cx="879565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Developed by the United Nations to quantify the essential elements of human development: to have a healthy life, to acquire knowledge, and have access to resources that are essential to lead a long and healthy life. GDP alone does not capture this.</a:t>
            </a:r>
          </a:p>
          <a:p>
            <a:endParaRPr lang="en-US" sz="2400" dirty="0"/>
          </a:p>
          <a:p>
            <a:r>
              <a:rPr lang="en-US" sz="2400" dirty="0"/>
              <a:t>Long and healthy life: life expectancy, mortality rate</a:t>
            </a:r>
          </a:p>
          <a:p>
            <a:r>
              <a:rPr lang="en-US" sz="2400" dirty="0"/>
              <a:t>Acquire knowledge: years of schooling, enrollment rate, literacy rate</a:t>
            </a:r>
          </a:p>
          <a:p>
            <a:r>
              <a:rPr lang="en-US" sz="2400" dirty="0"/>
              <a:t>Access to resources: transforming GNI per capita values into rankings</a:t>
            </a:r>
          </a:p>
        </p:txBody>
      </p:sp>
    </p:spTree>
    <p:extLst>
      <p:ext uri="{BB962C8B-B14F-4D97-AF65-F5344CB8AC3E}">
        <p14:creationId xmlns:p14="http://schemas.microsoft.com/office/powerpoint/2010/main" val="14437305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13BFCD-39CD-401D-B9DB-863D11321E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Limitations of </a:t>
            </a:r>
            <a:r>
              <a:rPr lang="en-US" dirty="0" err="1"/>
              <a:t>hdi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F4E8852-85C0-45F1-9A03-459BF07D9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5FBEA-DA88-4332-9881-912727DE8622}" type="slidenum">
              <a:rPr lang="en-ID" smtClean="0"/>
              <a:t>13</a:t>
            </a:fld>
            <a:endParaRPr lang="en-ID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5D21C39-BEBC-4A5B-8FF6-661842B9C68E}"/>
              </a:ext>
            </a:extLst>
          </p:cNvPr>
          <p:cNvSpPr txBox="1"/>
          <p:nvPr/>
        </p:nvSpPr>
        <p:spPr>
          <a:xfrm>
            <a:off x="1628503" y="2246811"/>
            <a:ext cx="95184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Unlike GDP, HDI is difficult to measure and comparisons across country data may be difficult</a:t>
            </a:r>
          </a:p>
          <a:p>
            <a:endParaRPr lang="en-US" sz="2400" dirty="0"/>
          </a:p>
          <a:p>
            <a:r>
              <a:rPr lang="en-US" sz="2400" dirty="0"/>
              <a:t>HDI captures only three 3 dimensions of human development</a:t>
            </a:r>
            <a:endParaRPr lang="en-ID" sz="2400" dirty="0"/>
          </a:p>
        </p:txBody>
      </p:sp>
    </p:spTree>
    <p:extLst>
      <p:ext uri="{BB962C8B-B14F-4D97-AF65-F5344CB8AC3E}">
        <p14:creationId xmlns:p14="http://schemas.microsoft.com/office/powerpoint/2010/main" val="7880737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25DF87-FB7F-4A43-986E-7D1625FC8C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27BF98A-6CDA-42E4-92CD-6792377BD4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5FBEA-DA88-4332-9881-912727DE8622}" type="slidenum">
              <a:rPr lang="en-ID" smtClean="0"/>
              <a:t>14</a:t>
            </a:fld>
            <a:endParaRPr lang="en-ID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C128D96-FA5F-43EB-8C9C-45950CB9537A}"/>
              </a:ext>
            </a:extLst>
          </p:cNvPr>
          <p:cNvSpPr txBox="1"/>
          <p:nvPr/>
        </p:nvSpPr>
        <p:spPr>
          <a:xfrm>
            <a:off x="1451579" y="2037806"/>
            <a:ext cx="892033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Economic growth is measured by increase or decrease in national economic output. Several indicators are GNP, GDP and GNI</a:t>
            </a:r>
          </a:p>
          <a:p>
            <a:endParaRPr lang="en-US" sz="2400" dirty="0"/>
          </a:p>
          <a:p>
            <a:r>
              <a:rPr lang="en-US" sz="2400" dirty="0"/>
              <a:t>Although economic growth is desirable, it alone is not sufficient for economic development. Development does not deal only with income; it should also focus on people</a:t>
            </a:r>
          </a:p>
          <a:p>
            <a:endParaRPr lang="en-US" sz="2400" dirty="0"/>
          </a:p>
          <a:p>
            <a:r>
              <a:rPr lang="en-US" sz="2400" dirty="0"/>
              <a:t>Human Development Index is an effort to capture non-monetary aspects of development. However there are difficulties in measurement.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674719427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485</TotalTime>
  <Words>734</Words>
  <Application>Microsoft Office PowerPoint</Application>
  <PresentationFormat>Widescreen</PresentationFormat>
  <Paragraphs>143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Gill Sans MT</vt:lpstr>
      <vt:lpstr>Gallery</vt:lpstr>
      <vt:lpstr>Measuring growth and development</vt:lpstr>
      <vt:lpstr>Indicators OF ECONOMIC GROWTH</vt:lpstr>
      <vt:lpstr>difference between gnp, gdp and GNI</vt:lpstr>
      <vt:lpstr>Value Added</vt:lpstr>
      <vt:lpstr>How is gdp calculated?</vt:lpstr>
      <vt:lpstr>Limitations of GDP</vt:lpstr>
      <vt:lpstr>Economic growth = change in GDP over time</vt:lpstr>
      <vt:lpstr>Comparisons of gdp/capita* </vt:lpstr>
      <vt:lpstr>PowerPoint Presentation</vt:lpstr>
      <vt:lpstr>PowerPoint Presentation</vt:lpstr>
      <vt:lpstr>ECONOMIC DEVELOPMENT</vt:lpstr>
      <vt:lpstr>Human development index (HDI)</vt:lpstr>
      <vt:lpstr>Limitations of hdi</vt:lpstr>
      <vt:lpstr>conclusion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Measuring growth and development</dc:title>
  <dc:creator>januar hakim</dc:creator>
  <cp:lastModifiedBy>januar hakim</cp:lastModifiedBy>
  <cp:revision>23</cp:revision>
  <dcterms:created xsi:type="dcterms:W3CDTF">2021-01-27T05:44:28Z</dcterms:created>
  <dcterms:modified xsi:type="dcterms:W3CDTF">2021-01-27T23:39:53Z</dcterms:modified>
</cp:coreProperties>
</file>