
<file path=[Content_Types].xml><?xml version="1.0" encoding="utf-8"?>
<Types xmlns="http://schemas.openxmlformats.org/package/2006/content-types">
  <Override PartName="/ppt/slides/slide41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26.xml" ContentType="application/vnd.openxmlformats-officedocument.presentationml.notesSlide+xml"/>
  <Override PartName="/ppt/embeddings/Microsoft_Equation3.bin" ContentType="application/vnd.openxmlformats-officedocument.oleObject"/>
  <Override PartName="/ppt/slides/slide28.xml" ContentType="application/vnd.openxmlformats-officedocument.presentationml.slide+xml"/>
  <Override PartName="/ppt/slides/slide37.xml" ContentType="application/vnd.openxmlformats-officedocument.presentationml.slide+xml"/>
  <Override PartName="/ppt/slides/slide9.xml" ContentType="application/vnd.openxmlformats-officedocument.presentationml.slide+xml"/>
  <Override PartName="/ppt/notesSlides/notesSlide45.xml" ContentType="application/vnd.openxmlformats-officedocument.presentationml.notesSlide+xml"/>
  <Override PartName="/ppt/embeddings/Microsoft_Equation10.bin" ContentType="application/vnd.openxmlformats-officedocument.oleObject"/>
  <Override PartName="/ppt/slides/slide47.xml" ContentType="application/vnd.openxmlformats-officedocument.presentationml.slide+xml"/>
  <Override PartName="/ppt/embeddings/Microsoft_Equation20.bin" ContentType="application/vnd.openxmlformats-officedocument.oleObject"/>
  <Override PartName="/ppt/notesMasters/notesMaster1.xml" ContentType="application/vnd.openxmlformats-officedocument.presentationml.notesMaster+xml"/>
  <Default Extension="vml" ContentType="application/vnd.openxmlformats-officedocument.vmlDrawing"/>
  <Override PartName="/ppt/embeddings/Microsoft_Equation9.bin" ContentType="application/vnd.openxmlformats-officedocument.oleObject"/>
  <Override PartName="/ppt/theme/theme1.xml" ContentType="application/vnd.openxmlformats-officedocument.theme+xml"/>
  <Override PartName="/ppt/notesSlides/notesSlide2.xml" ContentType="application/vnd.openxmlformats-officedocument.presentationml.notesSlide+xml"/>
  <Override PartName="/ppt/embeddings/Microsoft_Equation16.bin" ContentType="application/vnd.openxmlformats-officedocument.oleObject"/>
  <Override PartName="/ppt/embeddings/oleObject1.bin" ContentType="application/vnd.openxmlformats-officedocument.oleObject"/>
  <Override PartName="/ppt/embeddings/Microsoft_Equation35.bin" ContentType="application/vnd.openxmlformats-officedocument.oleObject"/>
  <Default Extension="jpeg" ContentType="image/jpeg"/>
  <Override PartName="/ppt/notesSlides/notesSlide11.xml" ContentType="application/vnd.openxmlformats-officedocument.presentationml.notesSlide+xml"/>
  <Override PartName="/ppt/embeddings/Microsoft_Equation45.bin" ContentType="application/vnd.openxmlformats-officedocument.oleObject"/>
  <Override PartName="/ppt/slides/slide13.xml" ContentType="application/vnd.openxmlformats-officedocument.presentationml.slide+xml"/>
  <Override PartName="/ppt/embeddings/Microsoft_Equation54.bin" ContentType="application/vnd.openxmlformats-officedocument.oleObject"/>
  <Override PartName="/ppt/notesSlides/notesSlide21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notesSlides/notesSlide40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s/slide42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27.xml" ContentType="application/vnd.openxmlformats-officedocument.presentationml.notesSlide+xml"/>
  <Override PartName="/ppt/slideLayouts/slideLayout10.xml" ContentType="application/vnd.openxmlformats-officedocument.presentationml.slideLayout+xml"/>
  <Override PartName="/ppt/embeddings/Microsoft_Equation4.bin" ContentType="application/vnd.openxmlformats-officedocument.oleObject"/>
  <Override PartName="/ppt/slides/slide29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46.xml" ContentType="application/vnd.openxmlformats-officedocument.presentationml.notesSlide+xml"/>
  <Override PartName="/ppt/embeddings/Microsoft_Equation11.bin" ContentType="application/vnd.openxmlformats-officedocument.oleObject"/>
  <Override PartName="/ppt/slides/slide48.xml" ContentType="application/vnd.openxmlformats-officedocument.presentationml.slide+xml"/>
  <Override PartName="/ppt/embeddings/Microsoft_Equation21.bin" ContentType="application/vnd.openxmlformats-officedocument.oleObject"/>
  <Override PartName="/ppt/embeddings/Microsoft_Equation30.bin" ContentType="application/vnd.openxmlformats-officedocument.oleObject"/>
  <Override PartName="/ppt/theme/theme2.xml" ContentType="application/vnd.openxmlformats-officedocument.theme+xml"/>
  <Override PartName="/ppt/notesSlides/notesSlide3.xml" ContentType="application/vnd.openxmlformats-officedocument.presentationml.notesSlide+xml"/>
  <Override PartName="/ppt/embeddings/Microsoft_Equation40.bin" ContentType="application/vnd.openxmlformats-officedocument.oleObject"/>
  <Override PartName="/ppt/embeddings/Microsoft_Equation17.bin" ContentType="application/vnd.openxmlformats-officedocument.oleObject"/>
  <Override PartName="/ppt/embeddings/Microsoft_Equation26.bin" ContentType="application/vnd.openxmlformats-officedocument.oleObject"/>
  <Override PartName="/ppt/embeddings/Microsoft_Equation36.bin" ContentType="application/vnd.openxmlformats-officedocument.oleObject"/>
  <Override PartName="/ppt/notesSlides/notesSlide8.xml" ContentType="application/vnd.openxmlformats-officedocument.presentationml.notesSlide+xml"/>
  <Override PartName="/ppt/notesSlides/notesSlide12.xml" ContentType="application/vnd.openxmlformats-officedocument.presentationml.notesSlide+xml"/>
  <Override PartName="/ppt/embeddings/Microsoft_Equation46.bin" ContentType="application/vnd.openxmlformats-officedocument.oleObject"/>
  <Override PartName="/ppt/slides/slide14.xml" ContentType="application/vnd.openxmlformats-officedocument.presentationml.slide+xml"/>
  <Override PartName="/ppt/embeddings/Microsoft_Equation55.bin" ContentType="application/vnd.openxmlformats-officedocument.oleObject"/>
  <Override PartName="/ppt/notesSlides/notesSlide22.xml" ContentType="application/vnd.openxmlformats-officedocument.presentationml.notesSlide+xml"/>
  <Override PartName="/ppt/slides/slide24.xml" ContentType="application/vnd.openxmlformats-officedocument.presentationml.slide+xml"/>
  <Default Extension="bin" ContentType="application/vnd.openxmlformats-officedocument.presentationml.printerSettings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slides/slide5.xml" ContentType="application/vnd.openxmlformats-officedocument.presentationml.slide+xml"/>
  <Default Extension="xml" ContentType="application/xml"/>
  <Override PartName="/ppt/slideLayouts/slideLayout6.xml" ContentType="application/vnd.openxmlformats-officedocument.presentationml.slideLayout+xml"/>
  <Override PartName="/ppt/tableStyles.xml" ContentType="application/vnd.openxmlformats-officedocument.presentationml.tableStyles+xml"/>
  <Override PartName="/ppt/slides/slide43.xml" ContentType="application/vnd.openxmlformats-officedocument.presentationml.slide+xml"/>
  <Override PartName="/ppt/notesSlides/notesSlide4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8.xml" ContentType="application/vnd.openxmlformats-officedocument.presentationml.notesSlide+xml"/>
  <Override PartName="/ppt/embeddings/Microsoft_Equation5.bin" ContentType="application/vnd.openxmlformats-officedocument.oleObject"/>
  <Override PartName="/ppt/slideLayouts/slideLayout11.xml" ContentType="application/vnd.openxmlformats-officedocument.presentationml.slideLayout+xml"/>
  <Override PartName="/ppt/notesSlides/notesSlide37.xml" ContentType="application/vnd.openxmlformats-officedocument.presentationml.notesSlide+xml"/>
  <Override PartName="/docProps/app.xml" ContentType="application/vnd.openxmlformats-officedocument.extended-properties+xml"/>
  <Override PartName="/ppt/slides/slide39.xml" ContentType="application/vnd.openxmlformats-officedocument.presentationml.slide+xml"/>
  <Override PartName="/ppt/notesSlides/notesSlide47.xml" ContentType="application/vnd.openxmlformats-officedocument.presentationml.notesSlide+xml"/>
  <Override PartName="/ppt/embeddings/Microsoft_Equation12.bin" ContentType="application/vnd.openxmlformats-officedocument.oleObject"/>
  <Override PartName="/ppt/embeddings/Microsoft_Equation22.bin" ContentType="application/vnd.openxmlformats-officedocument.oleObject"/>
  <Override PartName="/docProps/core.xml" ContentType="application/vnd.openxmlformats-package.core-properties+xml"/>
  <Override PartName="/ppt/embeddings/Microsoft_Equation31.bin" ContentType="application/vnd.openxmlformats-officedocument.oleObject"/>
  <Override PartName="/ppt/theme/theme3.xml" ContentType="application/vnd.openxmlformats-officedocument.theme+xml"/>
  <Override PartName="/ppt/embeddings/Microsoft_Equation41.bin" ContentType="application/vnd.openxmlformats-officedocument.oleObject"/>
  <Override PartName="/ppt/notesSlides/notesSlide4.xml" ContentType="application/vnd.openxmlformats-officedocument.presentationml.notesSlide+xml"/>
  <Override PartName="/ppt/embeddings/Microsoft_Equation50.bin" ContentType="application/vnd.openxmlformats-officedocument.oleObject"/>
  <Override PartName="/ppt/embeddings/Microsoft_Equation18.bin" ContentType="application/vnd.openxmlformats-officedocument.oleObject"/>
  <Override PartName="/ppt/embeddings/Microsoft_Equation27.bin" ContentType="application/vnd.openxmlformats-officedocument.oleObject"/>
  <Override PartName="/ppt/embeddings/Microsoft_Equation37.bin" ContentType="application/vnd.openxmlformats-officedocument.oleObject"/>
  <Override PartName="/ppt/slideLayouts/slideLayout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3.xml" ContentType="application/vnd.openxmlformats-officedocument.presentationml.notesSlide+xml"/>
  <Override PartName="/ppt/embeddings/Microsoft_Equation47.bin" ContentType="application/vnd.openxmlformats-officedocument.oleObject"/>
  <Override PartName="/ppt/slides/slide15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notesSlides/notesSlide42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19.xml" ContentType="application/vnd.openxmlformats-officedocument.presentationml.notesSlide+xml"/>
  <Override PartName="/ppt/notesSlides/notesSlide29.xml" ContentType="application/vnd.openxmlformats-officedocument.presentationml.notesSlide+xml"/>
  <Override PartName="/ppt/embeddings/Microsoft_Equation6.bin" ContentType="application/vnd.openxmlformats-officedocument.oleObject"/>
  <Override PartName="/ppt/slideLayouts/slideLayout12.xml" ContentType="application/vnd.openxmlformats-officedocument.presentationml.slideLayout+xml"/>
  <Override PartName="/ppt/notesSlides/notesSlide38.xml" ContentType="application/vnd.openxmlformats-officedocument.presentationml.notesSlide+xml"/>
  <Override PartName="/ppt/embeddings/Microsoft_Equation13.bin" ContentType="application/vnd.openxmlformats-officedocument.oleObject"/>
  <Override PartName="/ppt/embeddings/Microsoft_Equation23.bin" ContentType="application/vnd.openxmlformats-officedocument.oleObject"/>
  <Override PartName="/ppt/embeddings/Microsoft_Equation32.bin" ContentType="application/vnd.openxmlformats-officedocument.oleObject"/>
  <Override PartName="/ppt/embeddings/Microsoft_Equation42.bin" ContentType="application/vnd.openxmlformats-officedocument.oleObject"/>
  <Override PartName="/ppt/notesSlides/notesSlide5.xml" ContentType="application/vnd.openxmlformats-officedocument.presentationml.notesSlide+xml"/>
  <Override PartName="/ppt/slides/slide10.xml" ContentType="application/vnd.openxmlformats-officedocument.presentationml.slide+xml"/>
  <Override PartName="/ppt/embeddings/Microsoft_Equation51.bin" ContentType="application/vnd.openxmlformats-officedocument.oleObject"/>
  <Override PartName="/ppt/embeddings/Microsoft_Equation19.bin" ContentType="application/vnd.openxmlformats-officedocument.oleObject"/>
  <Override PartName="/ppt/slides/slide20.xml" ContentType="application/vnd.openxmlformats-officedocument.presentationml.slide+xml"/>
  <Override PartName="/ppt/embeddings/Microsoft_Equation28.bin" ContentType="application/vnd.openxmlformats-officedocument.oleObject"/>
  <Override PartName="/ppt/slides/slide1.xml" ContentType="application/vnd.openxmlformats-officedocument.presentationml.slide+xml"/>
  <Override PartName="/ppt/embeddings/Microsoft_Equation38.bin" ContentType="application/vnd.openxmlformats-officedocument.oleObject"/>
  <Override PartName="/ppt/slideLayouts/slideLayout2.xml" ContentType="application/vnd.openxmlformats-officedocument.presentationml.slideLayout+xml"/>
  <Override PartName="/ppt/notesSlides/notesSlide14.xml" ContentType="application/vnd.openxmlformats-officedocument.presentationml.notesSlide+xml"/>
  <Override PartName="/ppt/embeddings/Microsoft_Equation48.bin" ContentType="application/vnd.openxmlformats-officedocument.oleObject"/>
  <Override PartName="/ppt/slides/slide16.xml" ContentType="application/vnd.openxmlformats-officedocument.presentationml.slide+xml"/>
  <Override PartName="/ppt/notesSlides/notesSlide24.xml" ContentType="application/vnd.openxmlformats-officedocument.presentationml.notesSlide+xml"/>
  <Override PartName="/ppt/viewProps.xml" ContentType="application/vnd.openxmlformats-officedocument.presentationml.viewProps+xml"/>
  <Override PartName="/ppt/embeddings/Microsoft_Equation1.bin" ContentType="application/vnd.openxmlformats-officedocument.oleObject"/>
  <Override PartName="/ppt/slides/slide26.xml" ContentType="application/vnd.openxmlformats-officedocument.presentationml.slide+xml"/>
  <Default Extension="pict" ContentType="image/pict"/>
  <Override PartName="/ppt/notesSlides/notesSlide34.xml" ContentType="application/vnd.openxmlformats-officedocument.presentationml.notesSlide+xml"/>
  <Default Extension="rels" ContentType="application/vnd.openxmlformats-package.relationships+xml"/>
  <Default Extension="wmf" ContentType="image/x-wmf"/>
  <Override PartName="/ppt/slides/slide7.xml" ContentType="application/vnd.openxmlformats-officedocument.presentationml.slide+xml"/>
  <Override PartName="/ppt/slides/slide35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43.xml" ContentType="application/vnd.openxmlformats-officedocument.presentationml.notesSlide+xml"/>
  <Override PartName="/ppt/slides/slide45.xml" ContentType="application/vnd.openxmlformats-officedocument.presentationml.slide+xml"/>
  <Override PartName="/ppt/embeddings/Microsoft_Equation7.bin" ContentType="application/vnd.openxmlformats-officedocument.oleObject"/>
  <Override PartName="/ppt/presProps.xml" ContentType="application/vnd.openxmlformats-officedocument.presentationml.presProps+xml"/>
  <Override PartName="/ppt/notesSlides/notesSlide39.xml" ContentType="application/vnd.openxmlformats-officedocument.presentationml.notesSlide+xml"/>
  <Override PartName="/ppt/presentation.xml" ContentType="application/vnd.openxmlformats-officedocument.presentationml.presentation.main+xml"/>
  <Override PartName="/ppt/embeddings/Microsoft_Equation14.bin" ContentType="application/vnd.openxmlformats-officedocument.oleObject"/>
  <Override PartName="/ppt/embeddings/Microsoft_Equation24.bin" ContentType="application/vnd.openxmlformats-officedocument.oleObject"/>
  <Override PartName="/ppt/embeddings/Microsoft_Equation33.bin" ContentType="application/vnd.openxmlformats-officedocument.oleObject"/>
  <Override PartName="/ppt/notesSlides/notesSlide6.xml" ContentType="application/vnd.openxmlformats-officedocument.presentationml.notesSlide+xml"/>
  <Override PartName="/ppt/notesSlides/notesSlide10.xml" ContentType="application/vnd.openxmlformats-officedocument.presentationml.notesSlide+xml"/>
  <Override PartName="/ppt/embeddings/Microsoft_Equation43.bin" ContentType="application/vnd.openxmlformats-officedocument.oleObject"/>
  <Override PartName="/ppt/slides/slide11.xml" ContentType="application/vnd.openxmlformats-officedocument.presentationml.slide+xml"/>
  <Override PartName="/ppt/embeddings/Microsoft_Equation52.bin" ContentType="application/vnd.openxmlformats-officedocument.oleObject"/>
  <Override PartName="/ppt/slides/slide21.xml" ContentType="application/vnd.openxmlformats-officedocument.presentationml.slide+xml"/>
  <Override PartName="/ppt/embeddings/Microsoft_Equation29.bin" ContentType="application/vnd.openxmlformats-officedocument.oleObject"/>
  <Override PartName="/ppt/slides/slide30.xml" ContentType="application/vnd.openxmlformats-officedocument.presentationml.slide+xml"/>
  <Override PartName="/ppt/slides/slide2.xml" ContentType="application/vnd.openxmlformats-officedocument.presentationml.slide+xml"/>
  <Override PartName="/ppt/embeddings/Microsoft_Equation39.bin" ContentType="application/vnd.openxmlformats-officedocument.oleObject"/>
  <Override PartName="/ppt/handoutMasters/handoutMaster1.xml" ContentType="application/vnd.openxmlformats-officedocument.presentationml.handoutMaster+xml"/>
  <Override PartName="/ppt/slideLayouts/slideLayout3.xml" ContentType="application/vnd.openxmlformats-officedocument.presentationml.slideLayout+xml"/>
  <Override PartName="/ppt/slides/slide40.xml" ContentType="application/vnd.openxmlformats-officedocument.presentationml.slide+xml"/>
  <Override PartName="/ppt/notesSlides/notesSlide15.xml" ContentType="application/vnd.openxmlformats-officedocument.presentationml.notesSlide+xml"/>
  <Override PartName="/ppt/embeddings/Microsoft_Equation49.bin" ContentType="application/vnd.openxmlformats-officedocument.oleObject"/>
  <Override PartName="/ppt/slides/slide17.xml" ContentType="application/vnd.openxmlformats-officedocument.presentationml.slide+xml"/>
  <Override PartName="/ppt/notesSlides/notesSlide25.xml" ContentType="application/vnd.openxmlformats-officedocument.presentationml.notesSlide+xml"/>
  <Override PartName="/ppt/embeddings/Microsoft_Equation2.bin" ContentType="application/vnd.openxmlformats-officedocument.oleObject"/>
  <Override PartName="/ppt/slides/slide27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slides/slide8.xml" ContentType="application/vnd.openxmlformats-officedocument.presentationml.slide+xml"/>
  <Override PartName="/ppt/notesSlides/notesSlide44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s/slide46.xml" ContentType="application/vnd.openxmlformats-officedocument.presentationml.slide+xml"/>
  <Override PartName="/ppt/embeddings/Microsoft_Equation8.bin" ContentType="application/vnd.openxmlformats-officedocument.oleObject"/>
  <Override PartName="/ppt/notesSlides/notesSlide1.xml" ContentType="application/vnd.openxmlformats-officedocument.presentationml.notesSlide+xml"/>
  <Override PartName="/ppt/embeddings/Microsoft_Equation15.bin" ContentType="application/vnd.openxmlformats-officedocument.oleObject"/>
  <Override PartName="/ppt/embeddings/Microsoft_Equation25.bin" ContentType="application/vnd.openxmlformats-officedocument.oleObject"/>
  <Override PartName="/ppt/embeddings/Microsoft_Equation34.bin" ContentType="application/vnd.openxmlformats-officedocument.oleObject"/>
  <Override PartName="/ppt/embeddings/Microsoft_Equation44.bin" ContentType="application/vnd.openxmlformats-officedocument.oleObject"/>
  <Override PartName="/ppt/notesSlides/notesSlide7.xml" ContentType="application/vnd.openxmlformats-officedocument.presentationml.notesSlide+xml"/>
  <Override PartName="/ppt/slides/slide12.xml" ContentType="application/vnd.openxmlformats-officedocument.presentationml.slide+xml"/>
  <Override PartName="/ppt/embeddings/Microsoft_Equation53.bin" ContentType="application/vnd.openxmlformats-officedocument.oleObject"/>
  <Override PartName="/ppt/notesSlides/notesSlide20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701" r:id="rId1"/>
  </p:sldMasterIdLst>
  <p:notesMasterIdLst>
    <p:notesMasterId r:id="rId50"/>
  </p:notesMasterIdLst>
  <p:handoutMasterIdLst>
    <p:handoutMasterId r:id="rId51"/>
  </p:handoutMasterIdLst>
  <p:sldIdLst>
    <p:sldId id="480" r:id="rId2"/>
    <p:sldId id="482" r:id="rId3"/>
    <p:sldId id="483" r:id="rId4"/>
    <p:sldId id="478" r:id="rId5"/>
    <p:sldId id="516" r:id="rId6"/>
    <p:sldId id="517" r:id="rId7"/>
    <p:sldId id="518" r:id="rId8"/>
    <p:sldId id="519" r:id="rId9"/>
    <p:sldId id="521" r:id="rId10"/>
    <p:sldId id="522" r:id="rId11"/>
    <p:sldId id="354" r:id="rId12"/>
    <p:sldId id="451" r:id="rId13"/>
    <p:sldId id="523" r:id="rId14"/>
    <p:sldId id="468" r:id="rId15"/>
    <p:sldId id="524" r:id="rId16"/>
    <p:sldId id="484" r:id="rId17"/>
    <p:sldId id="485" r:id="rId18"/>
    <p:sldId id="486" r:id="rId19"/>
    <p:sldId id="487" r:id="rId20"/>
    <p:sldId id="488" r:id="rId21"/>
    <p:sldId id="489" r:id="rId22"/>
    <p:sldId id="490" r:id="rId23"/>
    <p:sldId id="491" r:id="rId24"/>
    <p:sldId id="495" r:id="rId25"/>
    <p:sldId id="492" r:id="rId26"/>
    <p:sldId id="493" r:id="rId27"/>
    <p:sldId id="496" r:id="rId28"/>
    <p:sldId id="494" r:id="rId29"/>
    <p:sldId id="509" r:id="rId30"/>
    <p:sldId id="498" r:id="rId31"/>
    <p:sldId id="499" r:id="rId32"/>
    <p:sldId id="507" r:id="rId33"/>
    <p:sldId id="508" r:id="rId34"/>
    <p:sldId id="500" r:id="rId35"/>
    <p:sldId id="502" r:id="rId36"/>
    <p:sldId id="503" r:id="rId37"/>
    <p:sldId id="505" r:id="rId38"/>
    <p:sldId id="469" r:id="rId39"/>
    <p:sldId id="473" r:id="rId40"/>
    <p:sldId id="474" r:id="rId41"/>
    <p:sldId id="510" r:id="rId42"/>
    <p:sldId id="515" r:id="rId43"/>
    <p:sldId id="525" r:id="rId44"/>
    <p:sldId id="481" r:id="rId45"/>
    <p:sldId id="511" r:id="rId46"/>
    <p:sldId id="512" r:id="rId47"/>
    <p:sldId id="513" r:id="rId48"/>
    <p:sldId id="514" r:id="rId49"/>
  </p:sldIdLst>
  <p:sldSz cx="9906000" cy="6858000" type="A4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5pPr>
    <a:lvl6pPr marL="2286000" algn="l" defTabSz="457200" rtl="0" eaLnBrk="1" latinLnBrk="0" hangingPunct="1">
      <a:defRPr sz="2900" b="1" kern="1200">
        <a:solidFill>
          <a:srgbClr val="8D7DFF"/>
        </a:solidFill>
        <a:latin typeface="Arial" charset="0"/>
        <a:ea typeface="+mn-ea"/>
        <a:cs typeface="+mn-cs"/>
      </a:defRPr>
    </a:lvl6pPr>
    <a:lvl7pPr marL="2743200" algn="l" defTabSz="457200" rtl="0" eaLnBrk="1" latinLnBrk="0" hangingPunct="1">
      <a:defRPr sz="2900" b="1" kern="1200">
        <a:solidFill>
          <a:srgbClr val="8D7DFF"/>
        </a:solidFill>
        <a:latin typeface="Arial" charset="0"/>
        <a:ea typeface="+mn-ea"/>
        <a:cs typeface="+mn-cs"/>
      </a:defRPr>
    </a:lvl7pPr>
    <a:lvl8pPr marL="3200400" algn="l" defTabSz="457200" rtl="0" eaLnBrk="1" latinLnBrk="0" hangingPunct="1">
      <a:defRPr sz="2900" b="1" kern="1200">
        <a:solidFill>
          <a:srgbClr val="8D7DFF"/>
        </a:solidFill>
        <a:latin typeface="Arial" charset="0"/>
        <a:ea typeface="+mn-ea"/>
        <a:cs typeface="+mn-cs"/>
      </a:defRPr>
    </a:lvl8pPr>
    <a:lvl9pPr marL="3657600" algn="l" defTabSz="457200" rtl="0" eaLnBrk="1" latinLnBrk="0" hangingPunct="1">
      <a:defRPr sz="2900" b="1" kern="1200">
        <a:solidFill>
          <a:srgbClr val="8D7DFF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prnWhat="handouts4" clrMode="bw" scaleToFitPaper="1" frameSlides="1"/>
  <p:showPr showNarration="1" useTimings="0">
    <p:present/>
    <p:sldAll/>
    <p:penClr>
      <a:schemeClr val="tx1"/>
    </p:penClr>
  </p:showPr>
  <p:clrMru>
    <a:srgbClr val="FF6FFF"/>
    <a:srgbClr val="DAEDD1"/>
    <a:srgbClr val="C4E3B5"/>
    <a:srgbClr val="663300"/>
    <a:srgbClr val="D50D2B"/>
    <a:srgbClr val="FFFE00"/>
    <a:srgbClr val="0F59EF"/>
    <a:srgbClr val="CCCA01"/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-792" y="-11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37" d="100"/>
          <a:sy n="37" d="100"/>
        </p:scale>
        <p:origin x="-1470" y="-96"/>
      </p:cViewPr>
      <p:guideLst>
        <p:guide orient="horz" pos="2160"/>
        <p:guide pos="288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notesMaster" Target="notesMasters/notesMaster1.xml"/><Relationship Id="rId51" Type="http://schemas.openxmlformats.org/officeDocument/2006/relationships/handoutMaster" Target="handoutMasters/handoutMaster1.xml"/><Relationship Id="rId52" Type="http://schemas.openxmlformats.org/officeDocument/2006/relationships/printerSettings" Target="printerSettings/printerSettings1.bin"/><Relationship Id="rId53" Type="http://schemas.openxmlformats.org/officeDocument/2006/relationships/presProps" Target="presProps.xml"/><Relationship Id="rId54" Type="http://schemas.openxmlformats.org/officeDocument/2006/relationships/viewProps" Target="viewProps.xml"/><Relationship Id="rId55" Type="http://schemas.openxmlformats.org/officeDocument/2006/relationships/theme" Target="theme/theme1.xml"/><Relationship Id="rId56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Relationship Id="rId2" Type="http://schemas.openxmlformats.org/officeDocument/2006/relationships/image" Target="../media/image6.wmf"/><Relationship Id="rId3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Relationship Id="rId2" Type="http://schemas.openxmlformats.org/officeDocument/2006/relationships/image" Target="../media/image6.wmf"/><Relationship Id="rId3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Relationship Id="rId2" Type="http://schemas.openxmlformats.org/officeDocument/2006/relationships/image" Target="../media/image10.wmf"/><Relationship Id="rId3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Relationship Id="rId2" Type="http://schemas.openxmlformats.org/officeDocument/2006/relationships/image" Target="../media/image10.wmf"/><Relationship Id="rId3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4" Type="http://schemas.openxmlformats.org/officeDocument/2006/relationships/image" Target="../media/image15.wmf"/><Relationship Id="rId1" Type="http://schemas.openxmlformats.org/officeDocument/2006/relationships/image" Target="../media/image12.wmf"/><Relationship Id="rId2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Relationship Id="rId2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Relationship Id="rId2" Type="http://schemas.openxmlformats.org/officeDocument/2006/relationships/image" Target="../media/image21.wmf"/><Relationship Id="rId3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Relationship Id="rId2" Type="http://schemas.openxmlformats.org/officeDocument/2006/relationships/image" Target="../media/image26.wmf"/><Relationship Id="rId3" Type="http://schemas.openxmlformats.org/officeDocument/2006/relationships/image" Target="../media/image2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Relationship Id="rId2" Type="http://schemas.openxmlformats.org/officeDocument/2006/relationships/image" Target="../media/image26.wmf"/><Relationship Id="rId3" Type="http://schemas.openxmlformats.org/officeDocument/2006/relationships/image" Target="../media/image2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Relationship Id="rId2" Type="http://schemas.openxmlformats.org/officeDocument/2006/relationships/image" Target="../media/image32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4" Type="http://schemas.openxmlformats.org/officeDocument/2006/relationships/image" Target="../media/image41.wmf"/><Relationship Id="rId1" Type="http://schemas.openxmlformats.org/officeDocument/2006/relationships/image" Target="../media/image22.wmf"/><Relationship Id="rId2" Type="http://schemas.openxmlformats.org/officeDocument/2006/relationships/image" Target="../media/image4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4" Type="http://schemas.openxmlformats.org/officeDocument/2006/relationships/image" Target="../media/image21.wmf"/><Relationship Id="rId1" Type="http://schemas.openxmlformats.org/officeDocument/2006/relationships/image" Target="../media/image22.wmf"/><Relationship Id="rId2" Type="http://schemas.openxmlformats.org/officeDocument/2006/relationships/image" Target="../media/image42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ict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20975" y="519113"/>
            <a:ext cx="3702050" cy="25622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Century Gothic" charset="0"/>
              </a:rPr>
              <a:t>93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  <p:sp>
        <p:nvSpPr>
          <p:cNvPr id="3687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667751" y="-6350"/>
            <a:ext cx="1255448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56" y="0"/>
            <a:ext cx="3007916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2286000"/>
            <a:ext cx="84201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43C1E-9C53-D441-863B-C0D5AF6485C9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228600"/>
            <a:ext cx="8337550" cy="838200"/>
          </a:xfrm>
          <a:solidFill>
            <a:srgbClr val="AADE6B"/>
          </a:solidFill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D7385-2A67-7447-B1DE-3F4C028C68C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A12A4-630A-0641-8E40-61327733679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72B85-7A14-694D-AD29-C55E6E4A43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2E5E3-B5B4-AE4A-BCD4-B257FF47A6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76FE8-F92F-5B47-8CE4-425C0D74F48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2C03E-D313-864A-B346-E83DAFE2EC4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0BC73-2FD5-6D41-A3E4-0ECE116EBDF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D6431-5A69-784F-84B1-8D3028EBDA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B337C-7960-3345-9440-AE83E14799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8025" y="228600"/>
            <a:ext cx="2105025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0" y="228600"/>
            <a:ext cx="6149975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88882-2C17-3A48-9D12-CC455FC7C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181" y="23813"/>
            <a:ext cx="792308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050793" y="1285875"/>
            <a:ext cx="8356467" cy="5056188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51755-F085-B444-963A-ED1492C9E8A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0400" y="228600"/>
            <a:ext cx="8255000" cy="838200"/>
          </a:xfrm>
          <a:prstGeom prst="rect">
            <a:avLst/>
          </a:prstGeom>
          <a:solidFill>
            <a:srgbClr val="AADE6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371600"/>
            <a:ext cx="84201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42250" y="64008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400">
                <a:solidFill>
                  <a:srgbClr val="000000"/>
                </a:solidFill>
                <a:latin typeface="Angsana New"/>
                <a:cs typeface="Angsana New"/>
              </a:defRPr>
            </a:lvl1pPr>
          </a:lstStyle>
          <a:p>
            <a:pPr>
              <a:defRPr/>
            </a:pPr>
            <a:fld id="{AC251755-F085-B444-963A-ED1492C9E8A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082220" y="0"/>
            <a:ext cx="82378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1" y="6400800"/>
            <a:ext cx="34928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1200" b="0" dirty="0">
                <a:solidFill>
                  <a:schemeClr val="tx1"/>
                </a:solidFill>
              </a:rPr>
              <a:t>Chayun </a:t>
            </a:r>
            <a:r>
              <a:rPr lang="en-US" sz="1200" b="0" dirty="0" smtClean="0">
                <a:solidFill>
                  <a:schemeClr val="tx1"/>
                </a:solidFill>
              </a:rPr>
              <a:t>Tantivasadakarn</a:t>
            </a:r>
            <a:endParaRPr lang="en-US" sz="1200" b="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4" Type="http://schemas.openxmlformats.org/officeDocument/2006/relationships/oleObject" Target="../embeddings/Microsoft_Equation1.bin"/><Relationship Id="rId5" Type="http://schemas.openxmlformats.org/officeDocument/2006/relationships/oleObject" Target="../embeddings/Microsoft_Equation2.bin"/><Relationship Id="rId6" Type="http://schemas.openxmlformats.org/officeDocument/2006/relationships/oleObject" Target="../embeddings/Microsoft_Equation3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4" Type="http://schemas.openxmlformats.org/officeDocument/2006/relationships/oleObject" Target="../embeddings/Microsoft_Equation4.bin"/><Relationship Id="rId5" Type="http://schemas.openxmlformats.org/officeDocument/2006/relationships/oleObject" Target="../embeddings/Microsoft_Equation5.bin"/><Relationship Id="rId6" Type="http://schemas.openxmlformats.org/officeDocument/2006/relationships/oleObject" Target="../embeddings/Microsoft_Equation6.bin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4" Type="http://schemas.openxmlformats.org/officeDocument/2006/relationships/oleObject" Target="../embeddings/Microsoft_Equation7.bin"/><Relationship Id="rId5" Type="http://schemas.openxmlformats.org/officeDocument/2006/relationships/oleObject" Target="../embeddings/Microsoft_Equation8.bin"/><Relationship Id="rId6" Type="http://schemas.openxmlformats.org/officeDocument/2006/relationships/oleObject" Target="../embeddings/Microsoft_Equation9.bin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4" Type="http://schemas.openxmlformats.org/officeDocument/2006/relationships/oleObject" Target="../embeddings/Microsoft_Equation10.bin"/><Relationship Id="rId5" Type="http://schemas.openxmlformats.org/officeDocument/2006/relationships/oleObject" Target="../embeddings/Microsoft_Equation11.bin"/><Relationship Id="rId6" Type="http://schemas.openxmlformats.org/officeDocument/2006/relationships/oleObject" Target="../embeddings/Microsoft_Equation12.bin"/><Relationship Id="rId7" Type="http://schemas.openxmlformats.org/officeDocument/2006/relationships/oleObject" Target="../embeddings/Microsoft_Equation13.bin"/><Relationship Id="rId8" Type="http://schemas.openxmlformats.org/officeDocument/2006/relationships/oleObject" Target="../embeddings/Microsoft_Equation14.bin"/><Relationship Id="rId9" Type="http://schemas.openxmlformats.org/officeDocument/2006/relationships/slide" Target="slide26.xml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4" Type="http://schemas.openxmlformats.org/officeDocument/2006/relationships/oleObject" Target="../embeddings/Microsoft_Equation15.bin"/><Relationship Id="rId5" Type="http://schemas.openxmlformats.org/officeDocument/2006/relationships/oleObject" Target="../embeddings/Microsoft_Equation16.bin"/><Relationship Id="rId6" Type="http://schemas.openxmlformats.org/officeDocument/2006/relationships/oleObject" Target="../embeddings/Microsoft_Equation17.bin"/><Relationship Id="rId7" Type="http://schemas.openxmlformats.org/officeDocument/2006/relationships/oleObject" Target="../embeddings/Microsoft_Equation18.bin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4" Type="http://schemas.openxmlformats.org/officeDocument/2006/relationships/oleObject" Target="../embeddings/Microsoft_Equation19.bin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4" Type="http://schemas.openxmlformats.org/officeDocument/2006/relationships/oleObject" Target="../embeddings/Microsoft_Equation20.bin"/><Relationship Id="rId5" Type="http://schemas.openxmlformats.org/officeDocument/2006/relationships/oleObject" Target="../embeddings/Microsoft_Equation21.bin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4" Type="http://schemas.openxmlformats.org/officeDocument/2006/relationships/oleObject" Target="../embeddings/Microsoft_Equation22.bin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4" Type="http://schemas.openxmlformats.org/officeDocument/2006/relationships/oleObject" Target="../embeddings/Microsoft_Equation23.bin"/><Relationship Id="rId5" Type="http://schemas.openxmlformats.org/officeDocument/2006/relationships/oleObject" Target="../embeddings/Microsoft_Equation24.bin"/><Relationship Id="rId6" Type="http://schemas.openxmlformats.org/officeDocument/2006/relationships/oleObject" Target="../embeddings/Microsoft_Equation25.bin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4" Type="http://schemas.openxmlformats.org/officeDocument/2006/relationships/oleObject" Target="../embeddings/Microsoft_Equation26.bin"/><Relationship Id="rId5" Type="http://schemas.openxmlformats.org/officeDocument/2006/relationships/slide" Target="slide19.xml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4" Type="http://schemas.openxmlformats.org/officeDocument/2006/relationships/oleObject" Target="../embeddings/Microsoft_Equation27.bin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4" Type="http://schemas.openxmlformats.org/officeDocument/2006/relationships/oleObject" Target="../embeddings/Microsoft_Equation28.bin"/><Relationship Id="rId5" Type="http://schemas.openxmlformats.org/officeDocument/2006/relationships/oleObject" Target="../embeddings/Microsoft_Equation29.bin"/><Relationship Id="rId6" Type="http://schemas.openxmlformats.org/officeDocument/2006/relationships/oleObject" Target="../embeddings/Microsoft_Equation30.bin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4" Type="http://schemas.openxmlformats.org/officeDocument/2006/relationships/oleObject" Target="../embeddings/Microsoft_Equation31.bin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4" Type="http://schemas.openxmlformats.org/officeDocument/2006/relationships/oleObject" Target="../embeddings/Microsoft_Equation32.bin"/><Relationship Id="rId5" Type="http://schemas.openxmlformats.org/officeDocument/2006/relationships/oleObject" Target="../embeddings/Microsoft_Equation33.bin"/><Relationship Id="rId6" Type="http://schemas.openxmlformats.org/officeDocument/2006/relationships/oleObject" Target="../embeddings/Microsoft_Equation34.bin"/><Relationship Id="rId7" Type="http://schemas.openxmlformats.org/officeDocument/2006/relationships/oleObject" Target="../embeddings/Microsoft_Equation35.bin"/><Relationship Id="rId8" Type="http://schemas.openxmlformats.org/officeDocument/2006/relationships/oleObject" Target="../embeddings/Microsoft_Equation36.bin"/><Relationship Id="rId9" Type="http://schemas.openxmlformats.org/officeDocument/2006/relationships/oleObject" Target="../embeddings/Microsoft_Equation37.bin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4" Type="http://schemas.openxmlformats.org/officeDocument/2006/relationships/oleObject" Target="../embeddings/Microsoft_Equation38.bin"/><Relationship Id="rId5" Type="http://schemas.openxmlformats.org/officeDocument/2006/relationships/image" Target="../media/image30.png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4" Type="http://schemas.openxmlformats.org/officeDocument/2006/relationships/oleObject" Target="../embeddings/Microsoft_Equation39.bin"/><Relationship Id="rId5" Type="http://schemas.openxmlformats.org/officeDocument/2006/relationships/oleObject" Target="../embeddings/Microsoft_Equation40.bin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4" Type="http://schemas.openxmlformats.org/officeDocument/2006/relationships/oleObject" Target="../embeddings/Microsoft_Equation41.bin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4" Type="http://schemas.openxmlformats.org/officeDocument/2006/relationships/oleObject" Target="../embeddings/Microsoft_Equation42.bin"/><Relationship Id="rId1" Type="http://schemas.openxmlformats.org/officeDocument/2006/relationships/vmlDrawing" Target="../drawings/vmlDrawing18.vml"/><Relationship Id="rId2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4" Type="http://schemas.openxmlformats.org/officeDocument/2006/relationships/oleObject" Target="../embeddings/Microsoft_Equation43.bin"/><Relationship Id="rId1" Type="http://schemas.openxmlformats.org/officeDocument/2006/relationships/vmlDrawing" Target="../drawings/vmlDrawing19.vml"/><Relationship Id="rId2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4" Type="http://schemas.openxmlformats.org/officeDocument/2006/relationships/oleObject" Target="../embeddings/Microsoft_Equation44.bin"/><Relationship Id="rId1" Type="http://schemas.openxmlformats.org/officeDocument/2006/relationships/vmlDrawing" Target="../drawings/vmlDrawing20.vml"/><Relationship Id="rId2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4" Type="http://schemas.openxmlformats.org/officeDocument/2006/relationships/oleObject" Target="../embeddings/Microsoft_Equation45.bin"/><Relationship Id="rId1" Type="http://schemas.openxmlformats.org/officeDocument/2006/relationships/vmlDrawing" Target="../drawings/vmlDrawing21.vml"/><Relationship Id="rId2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4" Type="http://schemas.openxmlformats.org/officeDocument/2006/relationships/oleObject" Target="../embeddings/Microsoft_Equation46.bin"/><Relationship Id="rId1" Type="http://schemas.openxmlformats.org/officeDocument/2006/relationships/vmlDrawing" Target="../drawings/vmlDrawing22.vml"/><Relationship Id="rId2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4" Type="http://schemas.openxmlformats.org/officeDocument/2006/relationships/oleObject" Target="../embeddings/Microsoft_Equation47.bin"/><Relationship Id="rId1" Type="http://schemas.openxmlformats.org/officeDocument/2006/relationships/vmlDrawing" Target="../drawings/vmlDrawing23.vml"/><Relationship Id="rId2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4" Type="http://schemas.openxmlformats.org/officeDocument/2006/relationships/oleObject" Target="../embeddings/Microsoft_Equation48.bin"/><Relationship Id="rId5" Type="http://schemas.openxmlformats.org/officeDocument/2006/relationships/oleObject" Target="../embeddings/Microsoft_Equation49.bin"/><Relationship Id="rId6" Type="http://schemas.openxmlformats.org/officeDocument/2006/relationships/oleObject" Target="../embeddings/Microsoft_Equation50.bin"/><Relationship Id="rId7" Type="http://schemas.openxmlformats.org/officeDocument/2006/relationships/oleObject" Target="../embeddings/Microsoft_Equation51.bin"/><Relationship Id="rId1" Type="http://schemas.openxmlformats.org/officeDocument/2006/relationships/vmlDrawing" Target="../drawings/vmlDrawing24.vml"/><Relationship Id="rId2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4" Type="http://schemas.openxmlformats.org/officeDocument/2006/relationships/oleObject" Target="../embeddings/Microsoft_Equation52.bin"/><Relationship Id="rId5" Type="http://schemas.openxmlformats.org/officeDocument/2006/relationships/oleObject" Target="../embeddings/Microsoft_Equation53.bin"/><Relationship Id="rId6" Type="http://schemas.openxmlformats.org/officeDocument/2006/relationships/oleObject" Target="../embeddings/Microsoft_Equation54.bin"/><Relationship Id="rId7" Type="http://schemas.openxmlformats.org/officeDocument/2006/relationships/oleObject" Target="../embeddings/Microsoft_Equation55.bin"/><Relationship Id="rId1" Type="http://schemas.openxmlformats.org/officeDocument/2006/relationships/vmlDrawing" Target="../drawings/vmlDrawing25.vml"/><Relationship Id="rId2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26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.bin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2075057"/>
            <a:ext cx="8420100" cy="1967742"/>
          </a:xfrm>
        </p:spPr>
        <p:txBody>
          <a:bodyPr/>
          <a:lstStyle/>
          <a:p>
            <a:pPr>
              <a:lnSpc>
                <a:spcPts val="5180"/>
              </a:lnSpc>
            </a:pPr>
            <a:r>
              <a:rPr lang="th-TH" dirty="0" smtClean="0"/>
              <a:t>Consumer </a:t>
            </a:r>
            <a:r>
              <a:rPr lang="en-US" dirty="0" smtClean="0"/>
              <a:t>Behavior:</a:t>
            </a:r>
            <a:br>
              <a:rPr lang="en-US" dirty="0" smtClean="0"/>
            </a:br>
            <a:r>
              <a:rPr lang="th-TH" dirty="0" smtClean="0"/>
              <a:t>Advanced topics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EE311</a:t>
            </a:r>
            <a:endParaRPr lang="th-TH" dirty="0" smtClean="0"/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4351288"/>
            <a:ext cx="6934200" cy="1752600"/>
          </a:xfrm>
        </p:spPr>
        <p:txBody>
          <a:bodyPr/>
          <a:lstStyle/>
          <a:p>
            <a:r>
              <a:rPr lang="en-US" dirty="0" smtClean="0"/>
              <a:t>Chayun Tantivasadakarn</a:t>
            </a:r>
          </a:p>
          <a:p>
            <a:r>
              <a:rPr lang="en-US" dirty="0" smtClean="0"/>
              <a:t>Faculty of Economics, Thammasat University</a:t>
            </a:r>
          </a:p>
          <a:p>
            <a:endParaRPr lang="th-TH" dirty="0" smtClean="0"/>
          </a:p>
        </p:txBody>
      </p:sp>
      <p:sp>
        <p:nvSpPr>
          <p:cNvPr id="15362" name="Rectangle 10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/>
          <a:p>
            <a:fld id="{A3723C9A-0143-724A-B7AC-DC24FD439899}" type="slidenum">
              <a:rPr lang="en-US" smtClean="0"/>
              <a:pPr/>
              <a:t>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Agenda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th-TH" sz="5400" dirty="0"/>
              <a:t>Hicks and Slutsky substitution effect</a:t>
            </a:r>
          </a:p>
          <a:p>
            <a:pPr eaLnBrk="1" hangingPunct="1"/>
            <a:r>
              <a:rPr lang="th-TH" sz="5400" dirty="0"/>
              <a:t>Finding consumer surplus from ICs</a:t>
            </a:r>
          </a:p>
          <a:p>
            <a:pPr eaLnBrk="1" hangingPunct="1"/>
            <a:r>
              <a:rPr lang="en-US" sz="5400" dirty="0"/>
              <a:t>Revealed Preferences</a:t>
            </a:r>
          </a:p>
          <a:p>
            <a:pPr eaLnBrk="1" hangingPunct="1"/>
            <a:r>
              <a:rPr lang="en-US" sz="5400" dirty="0"/>
              <a:t>Index numbers</a:t>
            </a:r>
          </a:p>
          <a:p>
            <a:pPr eaLnBrk="1" hangingPunct="1"/>
            <a:r>
              <a:rPr lang="th-TH" sz="5400" dirty="0"/>
              <a:t>Duality</a:t>
            </a:r>
          </a:p>
          <a:p>
            <a:pPr eaLnBrk="1" hangingPunct="1"/>
            <a:endParaRPr lang="th-TH" sz="5400" dirty="0">
              <a:latin typeface="Arial" charset="0"/>
            </a:endParaRPr>
          </a:p>
        </p:txBody>
      </p:sp>
      <p:sp>
        <p:nvSpPr>
          <p:cNvPr id="1741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97B805C-B73E-4845-927A-F54E2A44FC57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Hicks and Slutsky substitution effect</a:t>
            </a:r>
            <a:endParaRPr lang="th-TH"/>
          </a:p>
        </p:txBody>
      </p:sp>
      <p:sp>
        <p:nvSpPr>
          <p:cNvPr id="19460" name="Rectangle 3"/>
          <p:cNvSpPr>
            <a:spLocks noGrp="1" noChangeArrowheads="1"/>
          </p:cNvSpPr>
          <p:nvPr>
            <p:ph idx="1"/>
          </p:nvPr>
        </p:nvSpPr>
        <p:spPr>
          <a:xfrm>
            <a:off x="742949" y="1031728"/>
            <a:ext cx="8881299" cy="4724400"/>
          </a:xfrm>
        </p:spPr>
        <p:txBody>
          <a:bodyPr/>
          <a:lstStyle/>
          <a:p>
            <a:r>
              <a:rPr lang="th-TH" sz="4400" dirty="0" smtClean="0"/>
              <a:t>To calculate the substitution effect, we need to compensate the consumer for the change in real income.</a:t>
            </a:r>
          </a:p>
          <a:p>
            <a:r>
              <a:rPr lang="th-TH" sz="4400" dirty="0" smtClean="0"/>
              <a:t>The substitution effect defined earlier compensate the income change until the consumer receives the </a:t>
            </a:r>
            <a:r>
              <a:rPr lang="th-TH" sz="4400" dirty="0" smtClean="0">
                <a:solidFill>
                  <a:srgbClr val="008000"/>
                </a:solidFill>
              </a:rPr>
              <a:t>same level of utility</a:t>
            </a:r>
            <a:r>
              <a:rPr lang="th-TH" sz="4400" dirty="0" smtClean="0"/>
              <a:t>.</a:t>
            </a:r>
          </a:p>
          <a:p>
            <a:pPr lvl="1"/>
            <a:r>
              <a:rPr lang="th-TH" sz="4000" dirty="0" smtClean="0"/>
              <a:t>This is called </a:t>
            </a:r>
            <a:r>
              <a:rPr lang="en-US" sz="4000" dirty="0" smtClean="0">
                <a:solidFill>
                  <a:srgbClr val="008000"/>
                </a:solidFill>
              </a:rPr>
              <a:t>Hicks substitution effect</a:t>
            </a:r>
            <a:r>
              <a:rPr lang="en-US" sz="4000" dirty="0" smtClean="0"/>
              <a:t>.</a:t>
            </a:r>
          </a:p>
          <a:p>
            <a:r>
              <a:rPr lang="en-US" sz="4400" dirty="0" smtClean="0"/>
              <a:t>But we cannot measure utility, so Hicks substitution effect is not observable.</a:t>
            </a:r>
            <a:endParaRPr lang="en-US" sz="4400" dirty="0"/>
          </a:p>
        </p:txBody>
      </p:sp>
      <p:sp>
        <p:nvSpPr>
          <p:cNvPr id="1945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25CD2A-F1C0-3745-9403-4E61583E4ABB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Hicks and Slutsky substitution effect</a:t>
            </a:r>
            <a:endParaRPr lang="th-TH"/>
          </a:p>
        </p:txBody>
      </p:sp>
      <p:sp>
        <p:nvSpPr>
          <p:cNvPr id="21508" name="Rectangle 3"/>
          <p:cNvSpPr>
            <a:spLocks noGrp="1" noChangeArrowheads="1"/>
          </p:cNvSpPr>
          <p:nvPr>
            <p:ph idx="1"/>
          </p:nvPr>
        </p:nvSpPr>
        <p:spPr>
          <a:xfrm>
            <a:off x="742950" y="1335824"/>
            <a:ext cx="8420100" cy="4724400"/>
          </a:xfrm>
        </p:spPr>
        <p:txBody>
          <a:bodyPr/>
          <a:lstStyle/>
          <a:p>
            <a:r>
              <a:rPr lang="th-TH" sz="4800" dirty="0" smtClean="0"/>
              <a:t>The alternative way is to compensate the income change until the consumer can </a:t>
            </a:r>
            <a:r>
              <a:rPr lang="th-TH" sz="4800" dirty="0" smtClean="0">
                <a:solidFill>
                  <a:srgbClr val="008000"/>
                </a:solidFill>
              </a:rPr>
              <a:t>consume exactly the same bundle</a:t>
            </a:r>
            <a:r>
              <a:rPr lang="th-TH" sz="4800" dirty="0" smtClean="0"/>
              <a:t>.</a:t>
            </a:r>
          </a:p>
          <a:p>
            <a:pPr lvl="1"/>
            <a:r>
              <a:rPr lang="th-TH" sz="4400" dirty="0" smtClean="0"/>
              <a:t>This is called </a:t>
            </a:r>
            <a:r>
              <a:rPr lang="th-TH" sz="4400" dirty="0" smtClean="0">
                <a:solidFill>
                  <a:srgbClr val="008000"/>
                </a:solidFill>
              </a:rPr>
              <a:t>Slutsky</a:t>
            </a:r>
            <a:r>
              <a:rPr lang="en-US" sz="4400" dirty="0" smtClean="0">
                <a:solidFill>
                  <a:srgbClr val="008000"/>
                </a:solidFill>
              </a:rPr>
              <a:t> substitution effect</a:t>
            </a:r>
            <a:r>
              <a:rPr lang="en-US" sz="4400" dirty="0" smtClean="0"/>
              <a:t>.</a:t>
            </a:r>
          </a:p>
          <a:p>
            <a:r>
              <a:rPr lang="th-TH" sz="4800" dirty="0" smtClean="0"/>
              <a:t>With this new budget, at the new relative prices, the consumer will choose a new optimal bundle which is observable.  </a:t>
            </a:r>
            <a:endParaRPr lang="th-TH" sz="4800" dirty="0"/>
          </a:p>
        </p:txBody>
      </p:sp>
      <p:sp>
        <p:nvSpPr>
          <p:cNvPr id="21506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B27649-523C-BD46-A08B-E962555657B6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Hicks v.s. Slutsky Substitution Effect</a:t>
            </a:r>
            <a:endParaRPr lang="th-TH"/>
          </a:p>
        </p:txBody>
      </p:sp>
      <p:sp>
        <p:nvSpPr>
          <p:cNvPr id="2355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35BCD5-6E7B-1940-BA34-92B9680457D6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23556" name="Line 3"/>
          <p:cNvSpPr>
            <a:spLocks noChangeShapeType="1"/>
          </p:cNvSpPr>
          <p:nvPr/>
        </p:nvSpPr>
        <p:spPr bwMode="auto">
          <a:xfrm>
            <a:off x="781050" y="1550988"/>
            <a:ext cx="0" cy="44434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4151313" y="6026150"/>
            <a:ext cx="715962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700">
                <a:solidFill>
                  <a:schemeClr val="tx1"/>
                </a:solidFill>
              </a:rPr>
              <a:t>Food</a:t>
            </a:r>
          </a:p>
        </p:txBody>
      </p:sp>
      <p:sp>
        <p:nvSpPr>
          <p:cNvPr id="23558" name="Line 5"/>
          <p:cNvSpPr>
            <a:spLocks noChangeShapeType="1"/>
          </p:cNvSpPr>
          <p:nvPr/>
        </p:nvSpPr>
        <p:spPr bwMode="auto">
          <a:xfrm>
            <a:off x="776288" y="5994400"/>
            <a:ext cx="42322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59" name="Rectangle 6"/>
          <p:cNvSpPr>
            <a:spLocks noChangeArrowheads="1"/>
          </p:cNvSpPr>
          <p:nvPr/>
        </p:nvSpPr>
        <p:spPr bwMode="auto">
          <a:xfrm>
            <a:off x="446088" y="5862638"/>
            <a:ext cx="415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3560" name="Rectangle 7"/>
          <p:cNvSpPr>
            <a:spLocks noChangeArrowheads="1"/>
          </p:cNvSpPr>
          <p:nvPr/>
        </p:nvSpPr>
        <p:spPr bwMode="auto">
          <a:xfrm>
            <a:off x="261938" y="1223963"/>
            <a:ext cx="1119187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</a:rPr>
              <a:t>Clothing</a:t>
            </a:r>
          </a:p>
        </p:txBody>
      </p:sp>
      <p:sp>
        <p:nvSpPr>
          <p:cNvPr id="23561" name="Line 8"/>
          <p:cNvSpPr>
            <a:spLocks noChangeShapeType="1"/>
          </p:cNvSpPr>
          <p:nvPr/>
        </p:nvSpPr>
        <p:spPr bwMode="auto">
          <a:xfrm>
            <a:off x="809625" y="2401888"/>
            <a:ext cx="1811338" cy="3590925"/>
          </a:xfrm>
          <a:prstGeom prst="line">
            <a:avLst/>
          </a:prstGeom>
          <a:noFill/>
          <a:ln w="50800">
            <a:solidFill>
              <a:srgbClr val="0033CC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62" name="Rectangle 9"/>
          <p:cNvSpPr>
            <a:spLocks noChangeArrowheads="1"/>
          </p:cNvSpPr>
          <p:nvPr/>
        </p:nvSpPr>
        <p:spPr bwMode="auto">
          <a:xfrm>
            <a:off x="363538" y="2141538"/>
            <a:ext cx="4032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23563" name="Rectangle 10"/>
          <p:cNvSpPr>
            <a:spLocks noChangeArrowheads="1"/>
          </p:cNvSpPr>
          <p:nvPr/>
        </p:nvSpPr>
        <p:spPr bwMode="auto">
          <a:xfrm>
            <a:off x="1147763" y="5951538"/>
            <a:ext cx="407987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F</a:t>
            </a:r>
            <a:r>
              <a:rPr lang="en-US" sz="1800" baseline="-250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564" name="Rectangle 11"/>
          <p:cNvSpPr>
            <a:spLocks noChangeArrowheads="1"/>
          </p:cNvSpPr>
          <p:nvPr/>
        </p:nvSpPr>
        <p:spPr bwMode="auto">
          <a:xfrm>
            <a:off x="280988" y="3157538"/>
            <a:ext cx="4762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C</a:t>
            </a:r>
            <a:r>
              <a:rPr lang="en-US" sz="1800" i="1" baseline="-250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565" name="Rectangle 12"/>
          <p:cNvSpPr>
            <a:spLocks noChangeArrowheads="1"/>
          </p:cNvSpPr>
          <p:nvPr/>
        </p:nvSpPr>
        <p:spPr bwMode="auto">
          <a:xfrm>
            <a:off x="1416050" y="3197225"/>
            <a:ext cx="3492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3566" name="Rectangle 13"/>
          <p:cNvSpPr>
            <a:spLocks noChangeArrowheads="1"/>
          </p:cNvSpPr>
          <p:nvPr/>
        </p:nvSpPr>
        <p:spPr bwMode="auto">
          <a:xfrm>
            <a:off x="976313" y="2041525"/>
            <a:ext cx="4635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U</a:t>
            </a:r>
            <a:r>
              <a:rPr lang="en-US" sz="2000" baseline="-250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567" name="Line 14"/>
          <p:cNvSpPr>
            <a:spLocks noChangeShapeType="1"/>
          </p:cNvSpPr>
          <p:nvPr/>
        </p:nvSpPr>
        <p:spPr bwMode="auto">
          <a:xfrm>
            <a:off x="809625" y="2401888"/>
            <a:ext cx="4022725" cy="3582987"/>
          </a:xfrm>
          <a:prstGeom prst="line">
            <a:avLst/>
          </a:prstGeom>
          <a:noFill/>
          <a:ln w="50800">
            <a:solidFill>
              <a:srgbClr val="0033CC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68" name="Rectangle 15"/>
          <p:cNvSpPr>
            <a:spLocks noChangeArrowheads="1"/>
          </p:cNvSpPr>
          <p:nvPr/>
        </p:nvSpPr>
        <p:spPr bwMode="auto">
          <a:xfrm>
            <a:off x="280988" y="4656138"/>
            <a:ext cx="4762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C</a:t>
            </a:r>
            <a:r>
              <a:rPr lang="en-US" sz="1800" i="1" baseline="-25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569" name="Rectangle 16"/>
          <p:cNvSpPr>
            <a:spLocks noChangeArrowheads="1"/>
          </p:cNvSpPr>
          <p:nvPr/>
        </p:nvSpPr>
        <p:spPr bwMode="auto">
          <a:xfrm>
            <a:off x="3902075" y="4622800"/>
            <a:ext cx="4635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U</a:t>
            </a:r>
            <a:r>
              <a:rPr lang="en-US" sz="2000" baseline="-250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3570" name="Rectangle 17"/>
          <p:cNvSpPr>
            <a:spLocks noChangeArrowheads="1"/>
          </p:cNvSpPr>
          <p:nvPr/>
        </p:nvSpPr>
        <p:spPr bwMode="auto">
          <a:xfrm>
            <a:off x="2759075" y="3689350"/>
            <a:ext cx="3492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23571" name="Rectangle 18"/>
          <p:cNvSpPr>
            <a:spLocks noChangeArrowheads="1"/>
          </p:cNvSpPr>
          <p:nvPr/>
        </p:nvSpPr>
        <p:spPr bwMode="auto">
          <a:xfrm>
            <a:off x="2522538" y="5938838"/>
            <a:ext cx="392112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S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977900" y="4660900"/>
            <a:ext cx="1638300" cy="1657350"/>
            <a:chOff x="569" y="2936"/>
            <a:chExt cx="952" cy="1044"/>
          </a:xfrm>
        </p:grpSpPr>
        <p:sp>
          <p:nvSpPr>
            <p:cNvPr id="23622" name="Rectangle 20"/>
            <p:cNvSpPr>
              <a:spLocks noChangeArrowheads="1"/>
            </p:cNvSpPr>
            <p:nvPr/>
          </p:nvSpPr>
          <p:spPr bwMode="auto">
            <a:xfrm>
              <a:off x="1283" y="3749"/>
              <a:ext cx="23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F</a:t>
              </a:r>
              <a:r>
                <a:rPr lang="en-US" sz="1800" baseline="-250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3623" name="Line 21"/>
            <p:cNvSpPr>
              <a:spLocks noChangeShapeType="1"/>
            </p:cNvSpPr>
            <p:nvPr/>
          </p:nvSpPr>
          <p:spPr bwMode="auto">
            <a:xfrm>
              <a:off x="1388" y="2936"/>
              <a:ext cx="0" cy="79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24" name="Line 22"/>
            <p:cNvSpPr>
              <a:spLocks noChangeShapeType="1"/>
            </p:cNvSpPr>
            <p:nvPr/>
          </p:nvSpPr>
          <p:spPr bwMode="auto">
            <a:xfrm flipV="1">
              <a:off x="790" y="3680"/>
              <a:ext cx="57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25" name="Rectangle 23"/>
            <p:cNvSpPr>
              <a:spLocks noChangeArrowheads="1"/>
            </p:cNvSpPr>
            <p:nvPr/>
          </p:nvSpPr>
          <p:spPr bwMode="auto">
            <a:xfrm>
              <a:off x="569" y="3359"/>
              <a:ext cx="715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400">
                  <a:solidFill>
                    <a:schemeClr val="tx1"/>
                  </a:solidFill>
                </a:rPr>
                <a:t>Substitution</a:t>
              </a:r>
            </a:p>
            <a:p>
              <a:r>
                <a:rPr lang="en-US" sz="1400">
                  <a:solidFill>
                    <a:schemeClr val="tx1"/>
                  </a:solidFill>
                </a:rPr>
                <a:t>Effect</a:t>
              </a:r>
            </a:p>
          </p:txBody>
        </p:sp>
      </p:grpSp>
      <p:sp>
        <p:nvSpPr>
          <p:cNvPr id="23573" name="Freeform 24"/>
          <p:cNvSpPr>
            <a:spLocks/>
          </p:cNvSpPr>
          <p:nvPr/>
        </p:nvSpPr>
        <p:spPr bwMode="auto">
          <a:xfrm>
            <a:off x="1131888" y="2447925"/>
            <a:ext cx="2192337" cy="2924175"/>
          </a:xfrm>
          <a:custGeom>
            <a:avLst/>
            <a:gdLst>
              <a:gd name="T0" fmla="*/ 0 w 1275"/>
              <a:gd name="T1" fmla="*/ 0 h 1842"/>
              <a:gd name="T2" fmla="*/ 419838554 w 1275"/>
              <a:gd name="T3" fmla="*/ 1469251888 h 1842"/>
              <a:gd name="T4" fmla="*/ 1085076135 w 1275"/>
              <a:gd name="T5" fmla="*/ 2147483647 h 1842"/>
              <a:gd name="T6" fmla="*/ 2147483647 w 1275"/>
              <a:gd name="T7" fmla="*/ 2147483647 h 1842"/>
              <a:gd name="T8" fmla="*/ 2147483647 w 1275"/>
              <a:gd name="T9" fmla="*/ 2147483647 h 18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75"/>
              <a:gd name="T16" fmla="*/ 0 h 1842"/>
              <a:gd name="T17" fmla="*/ 1275 w 1275"/>
              <a:gd name="T18" fmla="*/ 1842 h 18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75" h="1842">
                <a:moveTo>
                  <a:pt x="0" y="0"/>
                </a:moveTo>
                <a:cubicBezTo>
                  <a:pt x="24" y="97"/>
                  <a:pt x="81" y="423"/>
                  <a:pt x="142" y="583"/>
                </a:cubicBezTo>
                <a:cubicBezTo>
                  <a:pt x="203" y="743"/>
                  <a:pt x="264" y="818"/>
                  <a:pt x="367" y="958"/>
                </a:cubicBezTo>
                <a:cubicBezTo>
                  <a:pt x="470" y="1098"/>
                  <a:pt x="608" y="1278"/>
                  <a:pt x="759" y="1425"/>
                </a:cubicBezTo>
                <a:cubicBezTo>
                  <a:pt x="910" y="1572"/>
                  <a:pt x="1168" y="1755"/>
                  <a:pt x="1275" y="1842"/>
                </a:cubicBezTo>
              </a:path>
            </a:pathLst>
          </a:custGeom>
          <a:noFill/>
          <a:ln w="50800" cap="rnd">
            <a:solidFill>
              <a:srgbClr val="FF00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74" name="Freeform 25"/>
          <p:cNvSpPr>
            <a:spLocks/>
          </p:cNvSpPr>
          <p:nvPr/>
        </p:nvSpPr>
        <p:spPr bwMode="auto">
          <a:xfrm>
            <a:off x="773113" y="3386138"/>
            <a:ext cx="573087" cy="2606675"/>
          </a:xfrm>
          <a:custGeom>
            <a:avLst/>
            <a:gdLst>
              <a:gd name="T0" fmla="*/ 0 w 275"/>
              <a:gd name="T1" fmla="*/ 0 h 1750"/>
              <a:gd name="T2" fmla="*/ 1194286217 w 275"/>
              <a:gd name="T3" fmla="*/ 0 h 1750"/>
              <a:gd name="T4" fmla="*/ 1194286217 w 275"/>
              <a:gd name="T5" fmla="*/ 2147483647 h 1750"/>
              <a:gd name="T6" fmla="*/ 0 60000 65536"/>
              <a:gd name="T7" fmla="*/ 0 60000 65536"/>
              <a:gd name="T8" fmla="*/ 0 60000 65536"/>
              <a:gd name="T9" fmla="*/ 0 w 275"/>
              <a:gd name="T10" fmla="*/ 0 h 1750"/>
              <a:gd name="T11" fmla="*/ 275 w 275"/>
              <a:gd name="T12" fmla="*/ 1750 h 17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5" h="1750">
                <a:moveTo>
                  <a:pt x="0" y="0"/>
                </a:moveTo>
                <a:lnTo>
                  <a:pt x="275" y="0"/>
                </a:lnTo>
                <a:lnTo>
                  <a:pt x="275" y="1750"/>
                </a:lnTo>
              </a:path>
            </a:pathLst>
          </a:custGeom>
          <a:noFill/>
          <a:ln w="25400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75" name="Oval 26"/>
          <p:cNvSpPr>
            <a:spLocks noChangeArrowheads="1"/>
          </p:cNvSpPr>
          <p:nvPr/>
        </p:nvSpPr>
        <p:spPr bwMode="auto">
          <a:xfrm>
            <a:off x="1262063" y="3302000"/>
            <a:ext cx="165100" cy="152400"/>
          </a:xfrm>
          <a:prstGeom prst="ellipse">
            <a:avLst/>
          </a:prstGeom>
          <a:solidFill>
            <a:srgbClr val="C0C0C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76" name="Freeform 27"/>
          <p:cNvSpPr>
            <a:spLocks/>
          </p:cNvSpPr>
          <p:nvPr/>
        </p:nvSpPr>
        <p:spPr bwMode="auto">
          <a:xfrm>
            <a:off x="2049463" y="2686050"/>
            <a:ext cx="1970087" cy="2217738"/>
          </a:xfrm>
          <a:custGeom>
            <a:avLst/>
            <a:gdLst>
              <a:gd name="T0" fmla="*/ 0 w 1145"/>
              <a:gd name="T1" fmla="*/ 0 h 1397"/>
              <a:gd name="T2" fmla="*/ 467753713 w 1145"/>
              <a:gd name="T3" fmla="*/ 1197075282 h 1397"/>
              <a:gd name="T4" fmla="*/ 1613453076 w 1145"/>
              <a:gd name="T5" fmla="*/ 2147483647 h 1397"/>
              <a:gd name="T6" fmla="*/ 2147483647 w 1145"/>
              <a:gd name="T7" fmla="*/ 2147483647 h 1397"/>
              <a:gd name="T8" fmla="*/ 0 60000 65536"/>
              <a:gd name="T9" fmla="*/ 0 60000 65536"/>
              <a:gd name="T10" fmla="*/ 0 60000 65536"/>
              <a:gd name="T11" fmla="*/ 0 60000 65536"/>
              <a:gd name="T12" fmla="*/ 0 w 1145"/>
              <a:gd name="T13" fmla="*/ 0 h 1397"/>
              <a:gd name="T14" fmla="*/ 1145 w 1145"/>
              <a:gd name="T15" fmla="*/ 1397 h 139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45" h="1397">
                <a:moveTo>
                  <a:pt x="0" y="0"/>
                </a:moveTo>
                <a:cubicBezTo>
                  <a:pt x="26" y="79"/>
                  <a:pt x="67" y="307"/>
                  <a:pt x="158" y="475"/>
                </a:cubicBezTo>
                <a:cubicBezTo>
                  <a:pt x="249" y="643"/>
                  <a:pt x="380" y="852"/>
                  <a:pt x="545" y="1006"/>
                </a:cubicBezTo>
                <a:cubicBezTo>
                  <a:pt x="710" y="1160"/>
                  <a:pt x="1020" y="1316"/>
                  <a:pt x="1145" y="1397"/>
                </a:cubicBezTo>
              </a:path>
            </a:pathLst>
          </a:custGeom>
          <a:noFill/>
          <a:ln w="50800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77" name="Oval 28"/>
          <p:cNvSpPr>
            <a:spLocks noChangeAspect="1" noChangeArrowheads="1"/>
          </p:cNvSpPr>
          <p:nvPr/>
        </p:nvSpPr>
        <p:spPr bwMode="auto">
          <a:xfrm>
            <a:off x="2827338" y="4168775"/>
            <a:ext cx="165100" cy="152400"/>
          </a:xfrm>
          <a:prstGeom prst="ellipse">
            <a:avLst/>
          </a:prstGeom>
          <a:solidFill>
            <a:srgbClr val="C0C0C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78" name="Line 29"/>
          <p:cNvSpPr>
            <a:spLocks noChangeShapeType="1"/>
          </p:cNvSpPr>
          <p:nvPr/>
        </p:nvSpPr>
        <p:spPr bwMode="auto">
          <a:xfrm>
            <a:off x="5362575" y="1538288"/>
            <a:ext cx="0" cy="44434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79" name="Line 30"/>
          <p:cNvSpPr>
            <a:spLocks noChangeShapeType="1"/>
          </p:cNvSpPr>
          <p:nvPr/>
        </p:nvSpPr>
        <p:spPr bwMode="auto">
          <a:xfrm>
            <a:off x="5357813" y="5981700"/>
            <a:ext cx="42322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80" name="Rectangle 31"/>
          <p:cNvSpPr>
            <a:spLocks noChangeArrowheads="1"/>
          </p:cNvSpPr>
          <p:nvPr/>
        </p:nvSpPr>
        <p:spPr bwMode="auto">
          <a:xfrm>
            <a:off x="5054600" y="5849938"/>
            <a:ext cx="415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3581" name="Rectangle 32"/>
          <p:cNvSpPr>
            <a:spLocks noChangeArrowheads="1"/>
          </p:cNvSpPr>
          <p:nvPr/>
        </p:nvSpPr>
        <p:spPr bwMode="auto">
          <a:xfrm>
            <a:off x="4899025" y="1223963"/>
            <a:ext cx="1119188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</a:rPr>
              <a:t>Clothing</a:t>
            </a:r>
          </a:p>
        </p:txBody>
      </p:sp>
      <p:sp>
        <p:nvSpPr>
          <p:cNvPr id="23582" name="Line 33"/>
          <p:cNvSpPr>
            <a:spLocks noChangeShapeType="1"/>
          </p:cNvSpPr>
          <p:nvPr/>
        </p:nvSpPr>
        <p:spPr bwMode="auto">
          <a:xfrm>
            <a:off x="5391150" y="2389188"/>
            <a:ext cx="1811338" cy="3590925"/>
          </a:xfrm>
          <a:prstGeom prst="line">
            <a:avLst/>
          </a:prstGeom>
          <a:noFill/>
          <a:ln w="50800">
            <a:solidFill>
              <a:srgbClr val="0033CC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83" name="Rectangle 34"/>
          <p:cNvSpPr>
            <a:spLocks noChangeArrowheads="1"/>
          </p:cNvSpPr>
          <p:nvPr/>
        </p:nvSpPr>
        <p:spPr bwMode="auto">
          <a:xfrm>
            <a:off x="4945063" y="2128838"/>
            <a:ext cx="4032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23584" name="Rectangle 35"/>
          <p:cNvSpPr>
            <a:spLocks noChangeArrowheads="1"/>
          </p:cNvSpPr>
          <p:nvPr/>
        </p:nvSpPr>
        <p:spPr bwMode="auto">
          <a:xfrm>
            <a:off x="5797550" y="5938838"/>
            <a:ext cx="4095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F</a:t>
            </a:r>
            <a:r>
              <a:rPr lang="en-US" sz="1800" baseline="-250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585" name="Rectangle 36"/>
          <p:cNvSpPr>
            <a:spLocks noChangeArrowheads="1"/>
          </p:cNvSpPr>
          <p:nvPr/>
        </p:nvSpPr>
        <p:spPr bwMode="auto">
          <a:xfrm>
            <a:off x="4862513" y="3144838"/>
            <a:ext cx="4762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C</a:t>
            </a:r>
            <a:r>
              <a:rPr lang="en-US" sz="1800" i="1" baseline="-250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586" name="Rectangle 37"/>
          <p:cNvSpPr>
            <a:spLocks noChangeArrowheads="1"/>
          </p:cNvSpPr>
          <p:nvPr/>
        </p:nvSpPr>
        <p:spPr bwMode="auto">
          <a:xfrm>
            <a:off x="5591175" y="3355975"/>
            <a:ext cx="3492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3587" name="Rectangle 38"/>
          <p:cNvSpPr>
            <a:spLocks noChangeArrowheads="1"/>
          </p:cNvSpPr>
          <p:nvPr/>
        </p:nvSpPr>
        <p:spPr bwMode="auto">
          <a:xfrm>
            <a:off x="5600700" y="2055813"/>
            <a:ext cx="4635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U</a:t>
            </a:r>
            <a:r>
              <a:rPr lang="en-US" sz="2000" baseline="-250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588" name="Rectangle 39"/>
          <p:cNvSpPr>
            <a:spLocks noChangeArrowheads="1"/>
          </p:cNvSpPr>
          <p:nvPr/>
        </p:nvSpPr>
        <p:spPr bwMode="auto">
          <a:xfrm>
            <a:off x="9113838" y="5948363"/>
            <a:ext cx="3778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23589" name="Line 40"/>
          <p:cNvSpPr>
            <a:spLocks noChangeShapeType="1"/>
          </p:cNvSpPr>
          <p:nvPr/>
        </p:nvSpPr>
        <p:spPr bwMode="auto">
          <a:xfrm>
            <a:off x="5391150" y="2389188"/>
            <a:ext cx="4022725" cy="3582987"/>
          </a:xfrm>
          <a:prstGeom prst="line">
            <a:avLst/>
          </a:prstGeom>
          <a:noFill/>
          <a:ln w="50800">
            <a:solidFill>
              <a:srgbClr val="0033CC"/>
            </a:solidFill>
            <a:prstDash val="dash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90" name="Rectangle 41"/>
          <p:cNvSpPr>
            <a:spLocks noChangeArrowheads="1"/>
          </p:cNvSpPr>
          <p:nvPr/>
        </p:nvSpPr>
        <p:spPr bwMode="auto">
          <a:xfrm>
            <a:off x="4862513" y="4643438"/>
            <a:ext cx="4762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C</a:t>
            </a:r>
            <a:r>
              <a:rPr lang="en-US" sz="1800" i="1" baseline="-25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591" name="Rectangle 42"/>
          <p:cNvSpPr>
            <a:spLocks noChangeArrowheads="1"/>
          </p:cNvSpPr>
          <p:nvPr/>
        </p:nvSpPr>
        <p:spPr bwMode="auto">
          <a:xfrm>
            <a:off x="8483600" y="4610100"/>
            <a:ext cx="4635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U</a:t>
            </a:r>
            <a:r>
              <a:rPr lang="en-US" sz="2000" baseline="-250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3592" name="Rectangle 43"/>
          <p:cNvSpPr>
            <a:spLocks noChangeArrowheads="1"/>
          </p:cNvSpPr>
          <p:nvPr/>
        </p:nvSpPr>
        <p:spPr bwMode="auto">
          <a:xfrm>
            <a:off x="7340600" y="3676650"/>
            <a:ext cx="3492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23593" name="Rectangle 44"/>
          <p:cNvSpPr>
            <a:spLocks noChangeArrowheads="1"/>
          </p:cNvSpPr>
          <p:nvPr/>
        </p:nvSpPr>
        <p:spPr bwMode="auto">
          <a:xfrm>
            <a:off x="7118350" y="5926138"/>
            <a:ext cx="3905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E</a:t>
            </a:r>
          </a:p>
        </p:txBody>
      </p:sp>
      <p:grpSp>
        <p:nvGrpSpPr>
          <p:cNvPr id="3" name="Group 45"/>
          <p:cNvGrpSpPr>
            <a:grpSpLocks/>
          </p:cNvGrpSpPr>
          <p:nvPr/>
        </p:nvGrpSpPr>
        <p:grpSpPr bwMode="auto">
          <a:xfrm>
            <a:off x="5564188" y="4422775"/>
            <a:ext cx="1666875" cy="1873250"/>
            <a:chOff x="3235" y="2786"/>
            <a:chExt cx="970" cy="1180"/>
          </a:xfrm>
        </p:grpSpPr>
        <p:sp>
          <p:nvSpPr>
            <p:cNvPr id="23618" name="Rectangle 46"/>
            <p:cNvSpPr>
              <a:spLocks noChangeArrowheads="1"/>
            </p:cNvSpPr>
            <p:nvPr/>
          </p:nvSpPr>
          <p:spPr bwMode="auto">
            <a:xfrm>
              <a:off x="3942" y="3735"/>
              <a:ext cx="26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F</a:t>
              </a:r>
              <a:r>
                <a:rPr lang="en-US" sz="1800" baseline="30000">
                  <a:solidFill>
                    <a:schemeClr val="tx1"/>
                  </a:solidFill>
                </a:rPr>
                <a:t>/</a:t>
              </a:r>
              <a:r>
                <a:rPr lang="en-US" sz="1800" baseline="-250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3619" name="Line 47"/>
            <p:cNvSpPr>
              <a:spLocks noChangeShapeType="1"/>
            </p:cNvSpPr>
            <p:nvPr/>
          </p:nvSpPr>
          <p:spPr bwMode="auto">
            <a:xfrm>
              <a:off x="4052" y="2786"/>
              <a:ext cx="0" cy="93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20" name="Line 48"/>
            <p:cNvSpPr>
              <a:spLocks noChangeShapeType="1"/>
            </p:cNvSpPr>
            <p:nvPr/>
          </p:nvSpPr>
          <p:spPr bwMode="auto">
            <a:xfrm flipV="1">
              <a:off x="3446" y="3672"/>
              <a:ext cx="57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21" name="Rectangle 49"/>
            <p:cNvSpPr>
              <a:spLocks noChangeArrowheads="1"/>
            </p:cNvSpPr>
            <p:nvPr/>
          </p:nvSpPr>
          <p:spPr bwMode="auto">
            <a:xfrm>
              <a:off x="3235" y="3341"/>
              <a:ext cx="715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400">
                  <a:solidFill>
                    <a:schemeClr val="tx1"/>
                  </a:solidFill>
                </a:rPr>
                <a:t>Substitution</a:t>
              </a:r>
            </a:p>
            <a:p>
              <a:r>
                <a:rPr lang="en-US" sz="1400">
                  <a:solidFill>
                    <a:schemeClr val="tx1"/>
                  </a:solidFill>
                </a:rPr>
                <a:t>Effect</a:t>
              </a:r>
            </a:p>
          </p:txBody>
        </p:sp>
      </p:grpSp>
      <p:sp>
        <p:nvSpPr>
          <p:cNvPr id="23595" name="Freeform 50"/>
          <p:cNvSpPr>
            <a:spLocks/>
          </p:cNvSpPr>
          <p:nvPr/>
        </p:nvSpPr>
        <p:spPr bwMode="auto">
          <a:xfrm>
            <a:off x="5713413" y="2435225"/>
            <a:ext cx="2270125" cy="2897188"/>
          </a:xfrm>
          <a:custGeom>
            <a:avLst/>
            <a:gdLst>
              <a:gd name="T0" fmla="*/ 0 w 1320"/>
              <a:gd name="T1" fmla="*/ 0 h 1825"/>
              <a:gd name="T2" fmla="*/ 419990323 w 1320"/>
              <a:gd name="T3" fmla="*/ 1469252141 h 1825"/>
              <a:gd name="T4" fmla="*/ 1292507707 w 1320"/>
              <a:gd name="T5" fmla="*/ 2147483647 h 1825"/>
              <a:gd name="T6" fmla="*/ 2147483647 w 1320"/>
              <a:gd name="T7" fmla="*/ 2147483647 h 1825"/>
              <a:gd name="T8" fmla="*/ 2147483647 w 1320"/>
              <a:gd name="T9" fmla="*/ 2147483647 h 18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20"/>
              <a:gd name="T16" fmla="*/ 0 h 1825"/>
              <a:gd name="T17" fmla="*/ 1320 w 1320"/>
              <a:gd name="T18" fmla="*/ 1825 h 18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20" h="1825">
                <a:moveTo>
                  <a:pt x="0" y="0"/>
                </a:moveTo>
                <a:cubicBezTo>
                  <a:pt x="24" y="97"/>
                  <a:pt x="69" y="404"/>
                  <a:pt x="142" y="583"/>
                </a:cubicBezTo>
                <a:cubicBezTo>
                  <a:pt x="215" y="762"/>
                  <a:pt x="334" y="935"/>
                  <a:pt x="437" y="1075"/>
                </a:cubicBezTo>
                <a:cubicBezTo>
                  <a:pt x="540" y="1215"/>
                  <a:pt x="612" y="1300"/>
                  <a:pt x="759" y="1425"/>
                </a:cubicBezTo>
                <a:cubicBezTo>
                  <a:pt x="906" y="1550"/>
                  <a:pt x="1203" y="1742"/>
                  <a:pt x="1320" y="1825"/>
                </a:cubicBezTo>
              </a:path>
            </a:pathLst>
          </a:custGeom>
          <a:noFill/>
          <a:ln w="50800" cap="rnd">
            <a:solidFill>
              <a:srgbClr val="FF00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96" name="Freeform 51"/>
          <p:cNvSpPr>
            <a:spLocks/>
          </p:cNvSpPr>
          <p:nvPr/>
        </p:nvSpPr>
        <p:spPr bwMode="auto">
          <a:xfrm>
            <a:off x="5354638" y="3373438"/>
            <a:ext cx="573087" cy="2606675"/>
          </a:xfrm>
          <a:custGeom>
            <a:avLst/>
            <a:gdLst>
              <a:gd name="T0" fmla="*/ 0 w 275"/>
              <a:gd name="T1" fmla="*/ 0 h 1750"/>
              <a:gd name="T2" fmla="*/ 1194286217 w 275"/>
              <a:gd name="T3" fmla="*/ 0 h 1750"/>
              <a:gd name="T4" fmla="*/ 1194286217 w 275"/>
              <a:gd name="T5" fmla="*/ 2147483647 h 1750"/>
              <a:gd name="T6" fmla="*/ 0 60000 65536"/>
              <a:gd name="T7" fmla="*/ 0 60000 65536"/>
              <a:gd name="T8" fmla="*/ 0 60000 65536"/>
              <a:gd name="T9" fmla="*/ 0 w 275"/>
              <a:gd name="T10" fmla="*/ 0 h 1750"/>
              <a:gd name="T11" fmla="*/ 275 w 275"/>
              <a:gd name="T12" fmla="*/ 1750 h 17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5" h="1750">
                <a:moveTo>
                  <a:pt x="0" y="0"/>
                </a:moveTo>
                <a:lnTo>
                  <a:pt x="275" y="0"/>
                </a:lnTo>
                <a:lnTo>
                  <a:pt x="275" y="1750"/>
                </a:lnTo>
              </a:path>
            </a:pathLst>
          </a:custGeom>
          <a:noFill/>
          <a:ln w="25400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97" name="Freeform 52"/>
          <p:cNvSpPr>
            <a:spLocks/>
          </p:cNvSpPr>
          <p:nvPr/>
        </p:nvSpPr>
        <p:spPr bwMode="auto">
          <a:xfrm>
            <a:off x="6680200" y="2738438"/>
            <a:ext cx="1920875" cy="2152650"/>
          </a:xfrm>
          <a:custGeom>
            <a:avLst/>
            <a:gdLst>
              <a:gd name="T0" fmla="*/ 0 w 1117"/>
              <a:gd name="T1" fmla="*/ 0 h 1356"/>
              <a:gd name="T2" fmla="*/ 416976047 w 1117"/>
              <a:gd name="T3" fmla="*/ 1134070313 h 1356"/>
              <a:gd name="T4" fmla="*/ 1528911600 w 1117"/>
              <a:gd name="T5" fmla="*/ 2147483647 h 1356"/>
              <a:gd name="T6" fmla="*/ 2147483647 w 1117"/>
              <a:gd name="T7" fmla="*/ 2147483647 h 1356"/>
              <a:gd name="T8" fmla="*/ 0 60000 65536"/>
              <a:gd name="T9" fmla="*/ 0 60000 65536"/>
              <a:gd name="T10" fmla="*/ 0 60000 65536"/>
              <a:gd name="T11" fmla="*/ 0 60000 65536"/>
              <a:gd name="T12" fmla="*/ 0 w 1117"/>
              <a:gd name="T13" fmla="*/ 0 h 1356"/>
              <a:gd name="T14" fmla="*/ 1117 w 1117"/>
              <a:gd name="T15" fmla="*/ 1356 h 13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17" h="1356">
                <a:moveTo>
                  <a:pt x="0" y="0"/>
                </a:moveTo>
                <a:cubicBezTo>
                  <a:pt x="23" y="75"/>
                  <a:pt x="55" y="289"/>
                  <a:pt x="141" y="450"/>
                </a:cubicBezTo>
                <a:cubicBezTo>
                  <a:pt x="227" y="611"/>
                  <a:pt x="354" y="814"/>
                  <a:pt x="517" y="965"/>
                </a:cubicBezTo>
                <a:cubicBezTo>
                  <a:pt x="680" y="1116"/>
                  <a:pt x="992" y="1275"/>
                  <a:pt x="1117" y="1356"/>
                </a:cubicBezTo>
              </a:path>
            </a:pathLst>
          </a:custGeom>
          <a:noFill/>
          <a:ln w="50800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98" name="Oval 53"/>
          <p:cNvSpPr>
            <a:spLocks noChangeArrowheads="1"/>
          </p:cNvSpPr>
          <p:nvPr/>
        </p:nvSpPr>
        <p:spPr bwMode="auto">
          <a:xfrm>
            <a:off x="7381875" y="4079875"/>
            <a:ext cx="165100" cy="152400"/>
          </a:xfrm>
          <a:prstGeom prst="ellipse">
            <a:avLst/>
          </a:prstGeom>
          <a:solidFill>
            <a:srgbClr val="C0C0C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99" name="Rectangle 54"/>
          <p:cNvSpPr>
            <a:spLocks noChangeArrowheads="1"/>
          </p:cNvSpPr>
          <p:nvPr/>
        </p:nvSpPr>
        <p:spPr bwMode="auto">
          <a:xfrm>
            <a:off x="2187057" y="1773238"/>
            <a:ext cx="1010168" cy="70532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4000" dirty="0">
                <a:solidFill>
                  <a:schemeClr val="tx1"/>
                </a:solidFill>
                <a:latin typeface="Angsana New"/>
                <a:cs typeface="Angsana New"/>
              </a:rPr>
              <a:t>Hicks</a:t>
            </a:r>
          </a:p>
        </p:txBody>
      </p:sp>
      <p:sp>
        <p:nvSpPr>
          <p:cNvPr id="23600" name="Rectangle 55"/>
          <p:cNvSpPr>
            <a:spLocks noChangeArrowheads="1"/>
          </p:cNvSpPr>
          <p:nvPr/>
        </p:nvSpPr>
        <p:spPr bwMode="auto">
          <a:xfrm>
            <a:off x="7037722" y="1820863"/>
            <a:ext cx="1255378" cy="70532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4000">
                <a:solidFill>
                  <a:schemeClr val="tx1"/>
                </a:solidFill>
                <a:latin typeface="Angsana New"/>
                <a:cs typeface="Angsana New"/>
              </a:rPr>
              <a:t>Slutsky</a:t>
            </a:r>
          </a:p>
        </p:txBody>
      </p:sp>
      <p:grpSp>
        <p:nvGrpSpPr>
          <p:cNvPr id="4" name="Group 56"/>
          <p:cNvGrpSpPr>
            <a:grpSpLocks/>
          </p:cNvGrpSpPr>
          <p:nvPr/>
        </p:nvGrpSpPr>
        <p:grpSpPr bwMode="auto">
          <a:xfrm>
            <a:off x="369888" y="2836863"/>
            <a:ext cx="3451225" cy="3468687"/>
            <a:chOff x="215" y="1787"/>
            <a:chExt cx="2007" cy="2185"/>
          </a:xfrm>
        </p:grpSpPr>
        <p:sp>
          <p:nvSpPr>
            <p:cNvPr id="23613" name="Rectangle 57"/>
            <p:cNvSpPr>
              <a:spLocks noChangeArrowheads="1"/>
            </p:cNvSpPr>
            <p:nvPr/>
          </p:nvSpPr>
          <p:spPr bwMode="auto">
            <a:xfrm>
              <a:off x="2019" y="3741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23614" name="Line 58"/>
            <p:cNvSpPr>
              <a:spLocks noChangeShapeType="1"/>
            </p:cNvSpPr>
            <p:nvPr/>
          </p:nvSpPr>
          <p:spPr bwMode="auto">
            <a:xfrm>
              <a:off x="447" y="2004"/>
              <a:ext cx="1676" cy="1772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15" name="Rectangle 59"/>
            <p:cNvSpPr>
              <a:spLocks noChangeArrowheads="1"/>
            </p:cNvSpPr>
            <p:nvPr/>
          </p:nvSpPr>
          <p:spPr bwMode="auto">
            <a:xfrm>
              <a:off x="1315" y="2637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D</a:t>
              </a:r>
            </a:p>
          </p:txBody>
        </p:sp>
        <p:sp>
          <p:nvSpPr>
            <p:cNvPr id="23616" name="Oval 60"/>
            <p:cNvSpPr>
              <a:spLocks noChangeArrowheads="1"/>
            </p:cNvSpPr>
            <p:nvPr/>
          </p:nvSpPr>
          <p:spPr bwMode="auto">
            <a:xfrm>
              <a:off x="1336" y="2896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17" name="Rectangle 61"/>
            <p:cNvSpPr>
              <a:spLocks noChangeArrowheads="1"/>
            </p:cNvSpPr>
            <p:nvPr/>
          </p:nvSpPr>
          <p:spPr bwMode="auto">
            <a:xfrm>
              <a:off x="215" y="1787"/>
              <a:ext cx="21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M</a:t>
              </a:r>
            </a:p>
          </p:txBody>
        </p:sp>
      </p:grpSp>
      <p:grpSp>
        <p:nvGrpSpPr>
          <p:cNvPr id="5" name="Group 62"/>
          <p:cNvGrpSpPr>
            <a:grpSpLocks/>
          </p:cNvGrpSpPr>
          <p:nvPr/>
        </p:nvGrpSpPr>
        <p:grpSpPr bwMode="auto">
          <a:xfrm>
            <a:off x="4951413" y="2690813"/>
            <a:ext cx="3838575" cy="3614737"/>
            <a:chOff x="2879" y="1695"/>
            <a:chExt cx="2232" cy="2277"/>
          </a:xfrm>
        </p:grpSpPr>
        <p:sp>
          <p:nvSpPr>
            <p:cNvPr id="23610" name="Rectangle 63"/>
            <p:cNvSpPr>
              <a:spLocks noChangeArrowheads="1"/>
            </p:cNvSpPr>
            <p:nvPr/>
          </p:nvSpPr>
          <p:spPr bwMode="auto">
            <a:xfrm>
              <a:off x="4883" y="3741"/>
              <a:ext cx="22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N</a:t>
              </a:r>
              <a:r>
                <a:rPr lang="en-US" sz="1800" baseline="30000">
                  <a:solidFill>
                    <a:schemeClr val="tx1"/>
                  </a:solidFill>
                </a:rPr>
                <a:t>/</a:t>
              </a:r>
              <a:endParaRPr lang="en-US" sz="1800">
                <a:solidFill>
                  <a:schemeClr val="tx1"/>
                </a:solidFill>
              </a:endParaRPr>
            </a:p>
          </p:txBody>
        </p:sp>
        <p:sp>
          <p:nvSpPr>
            <p:cNvPr id="23611" name="Line 64"/>
            <p:cNvSpPr>
              <a:spLocks noChangeShapeType="1"/>
            </p:cNvSpPr>
            <p:nvPr/>
          </p:nvSpPr>
          <p:spPr bwMode="auto">
            <a:xfrm>
              <a:off x="3120" y="1811"/>
              <a:ext cx="1851" cy="1922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12" name="Rectangle 65"/>
            <p:cNvSpPr>
              <a:spLocks noChangeArrowheads="1"/>
            </p:cNvSpPr>
            <p:nvPr/>
          </p:nvSpPr>
          <p:spPr bwMode="auto">
            <a:xfrm>
              <a:off x="2879" y="1695"/>
              <a:ext cx="24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M</a:t>
              </a:r>
              <a:r>
                <a:rPr lang="en-US" sz="1800" baseline="30000">
                  <a:solidFill>
                    <a:schemeClr val="tx1"/>
                  </a:solidFill>
                </a:rPr>
                <a:t>/</a:t>
              </a:r>
              <a:endParaRPr lang="en-US" sz="1800">
                <a:solidFill>
                  <a:schemeClr val="tx1"/>
                </a:solidFill>
              </a:endParaRPr>
            </a:p>
          </p:txBody>
        </p:sp>
      </p:grpSp>
      <p:sp>
        <p:nvSpPr>
          <p:cNvPr id="23603" name="Oval 66"/>
          <p:cNvSpPr>
            <a:spLocks noChangeArrowheads="1"/>
          </p:cNvSpPr>
          <p:nvPr/>
        </p:nvSpPr>
        <p:spPr bwMode="auto">
          <a:xfrm>
            <a:off x="5843588" y="3289300"/>
            <a:ext cx="165100" cy="152400"/>
          </a:xfrm>
          <a:prstGeom prst="ellipse">
            <a:avLst/>
          </a:prstGeom>
          <a:solidFill>
            <a:srgbClr val="C0C0C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67"/>
          <p:cNvGrpSpPr>
            <a:grpSpLocks/>
          </p:cNvGrpSpPr>
          <p:nvPr/>
        </p:nvGrpSpPr>
        <p:grpSpPr bwMode="auto">
          <a:xfrm>
            <a:off x="6054725" y="2627313"/>
            <a:ext cx="2071688" cy="2533650"/>
            <a:chOff x="3521" y="1655"/>
            <a:chExt cx="1204" cy="1596"/>
          </a:xfrm>
        </p:grpSpPr>
        <p:sp>
          <p:nvSpPr>
            <p:cNvPr id="23606" name="Freeform 68"/>
            <p:cNvSpPr>
              <a:spLocks/>
            </p:cNvSpPr>
            <p:nvPr/>
          </p:nvSpPr>
          <p:spPr bwMode="auto">
            <a:xfrm>
              <a:off x="3634" y="1868"/>
              <a:ext cx="1091" cy="1383"/>
            </a:xfrm>
            <a:custGeom>
              <a:avLst/>
              <a:gdLst>
                <a:gd name="T0" fmla="*/ 0 w 1091"/>
                <a:gd name="T1" fmla="*/ 0 h 1383"/>
                <a:gd name="T2" fmla="*/ 91 w 1091"/>
                <a:gd name="T3" fmla="*/ 341 h 1383"/>
                <a:gd name="T4" fmla="*/ 250 w 1091"/>
                <a:gd name="T5" fmla="*/ 658 h 1383"/>
                <a:gd name="T6" fmla="*/ 583 w 1091"/>
                <a:gd name="T7" fmla="*/ 1035 h 1383"/>
                <a:gd name="T8" fmla="*/ 1091 w 1091"/>
                <a:gd name="T9" fmla="*/ 1383 h 13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91"/>
                <a:gd name="T16" fmla="*/ 0 h 1383"/>
                <a:gd name="T17" fmla="*/ 1091 w 1091"/>
                <a:gd name="T18" fmla="*/ 1383 h 138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91" h="1383">
                  <a:moveTo>
                    <a:pt x="0" y="0"/>
                  </a:moveTo>
                  <a:cubicBezTo>
                    <a:pt x="15" y="57"/>
                    <a:pt x="49" y="231"/>
                    <a:pt x="91" y="341"/>
                  </a:cubicBezTo>
                  <a:cubicBezTo>
                    <a:pt x="133" y="451"/>
                    <a:pt x="168" y="542"/>
                    <a:pt x="250" y="658"/>
                  </a:cubicBezTo>
                  <a:cubicBezTo>
                    <a:pt x="332" y="774"/>
                    <a:pt x="443" y="914"/>
                    <a:pt x="583" y="1035"/>
                  </a:cubicBezTo>
                  <a:cubicBezTo>
                    <a:pt x="723" y="1156"/>
                    <a:pt x="985" y="1311"/>
                    <a:pt x="1091" y="1383"/>
                  </a:cubicBezTo>
                </a:path>
              </a:pathLst>
            </a:custGeom>
            <a:noFill/>
            <a:ln w="50800" cap="rnd">
              <a:solidFill>
                <a:srgbClr val="FF33CC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07" name="Rectangle 69"/>
            <p:cNvSpPr>
              <a:spLocks noChangeArrowheads="1"/>
            </p:cNvSpPr>
            <p:nvPr/>
          </p:nvSpPr>
          <p:spPr bwMode="auto">
            <a:xfrm>
              <a:off x="3521" y="1655"/>
              <a:ext cx="26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</a:rPr>
                <a:t>U</a:t>
              </a:r>
              <a:r>
                <a:rPr lang="en-US" sz="2000" baseline="-250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3608" name="Rectangle 70"/>
            <p:cNvSpPr>
              <a:spLocks noChangeArrowheads="1"/>
            </p:cNvSpPr>
            <p:nvPr/>
          </p:nvSpPr>
          <p:spPr bwMode="auto">
            <a:xfrm>
              <a:off x="3947" y="2485"/>
              <a:ext cx="22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D</a:t>
              </a:r>
              <a:r>
                <a:rPr lang="en-US" sz="1800" baseline="30000">
                  <a:solidFill>
                    <a:schemeClr val="tx1"/>
                  </a:solidFill>
                </a:rPr>
                <a:t>/</a:t>
              </a:r>
              <a:endParaRPr lang="en-US" sz="1800">
                <a:solidFill>
                  <a:schemeClr val="tx1"/>
                </a:solidFill>
              </a:endParaRPr>
            </a:p>
          </p:txBody>
        </p:sp>
        <p:sp>
          <p:nvSpPr>
            <p:cNvPr id="23609" name="Oval 71"/>
            <p:cNvSpPr>
              <a:spLocks noChangeArrowheads="1"/>
            </p:cNvSpPr>
            <p:nvPr/>
          </p:nvSpPr>
          <p:spPr bwMode="auto">
            <a:xfrm>
              <a:off x="4000" y="2696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Finding consumer surplus from indifference curves </a:t>
            </a:r>
          </a:p>
        </p:txBody>
      </p:sp>
      <p:sp>
        <p:nvSpPr>
          <p:cNvPr id="569347" name="Rectangle 3"/>
          <p:cNvSpPr>
            <a:spLocks noGrp="1" noChangeArrowheads="1"/>
          </p:cNvSpPr>
          <p:nvPr>
            <p:ph idx="1"/>
          </p:nvPr>
        </p:nvSpPr>
        <p:spPr>
          <a:xfrm>
            <a:off x="4933841" y="1201235"/>
            <a:ext cx="5014324" cy="4113212"/>
          </a:xfrm>
        </p:spPr>
        <p:txBody>
          <a:bodyPr/>
          <a:lstStyle/>
          <a:p>
            <a:pPr eaLnBrk="1" hangingPunct="1">
              <a:lnSpc>
                <a:spcPts val="3400"/>
              </a:lnSpc>
            </a:pPr>
            <a:r>
              <a:rPr lang="th-TH" dirty="0">
                <a:latin typeface="Arial" charset="0"/>
              </a:rPr>
              <a:t>Assume that the preferences are given by   U </a:t>
            </a:r>
            <a:r>
              <a:rPr lang="en-US" dirty="0"/>
              <a:t>=</a:t>
            </a:r>
            <a:r>
              <a:rPr lang="th-TH" dirty="0">
                <a:latin typeface="Arial" charset="0"/>
              </a:rPr>
              <a:t>  Y + X</a:t>
            </a:r>
            <a:r>
              <a:rPr lang="th-TH" baseline="30000" dirty="0">
                <a:latin typeface="Symbol" charset="2"/>
                <a:cs typeface="Symbol" charset="2"/>
              </a:rPr>
              <a:t>a</a:t>
            </a:r>
            <a:endParaRPr lang="th-TH" dirty="0">
              <a:latin typeface="Symbol" charset="2"/>
              <a:cs typeface="Symbol" charset="2"/>
            </a:endParaRPr>
          </a:p>
          <a:p>
            <a:pPr eaLnBrk="1" hangingPunct="1">
              <a:lnSpc>
                <a:spcPts val="3400"/>
              </a:lnSpc>
            </a:pPr>
            <a:r>
              <a:rPr lang="th-TH" dirty="0">
                <a:latin typeface="Arial" charset="0"/>
              </a:rPr>
              <a:t>The utility function is called q</a:t>
            </a:r>
            <a:r>
              <a:rPr lang="en-US" dirty="0" err="1"/>
              <a:t>uasilinear</a:t>
            </a:r>
            <a:r>
              <a:rPr lang="en-US" dirty="0"/>
              <a:t> where all indifference curves are “shift” versions of the lower one.  Therefore the value of MRS at the same level of X is always the same.</a:t>
            </a:r>
            <a:endParaRPr lang="th-TH" dirty="0"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2560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A65953C-3FD4-AC4A-B0B7-E3A3DB7F980A}" type="slidenum">
              <a:rPr lang="en-US" smtClean="0"/>
              <a:pPr/>
              <a:t>6</a:t>
            </a:fld>
            <a:endParaRPr lang="en-US" dirty="0" smtClean="0"/>
          </a:p>
        </p:txBody>
      </p:sp>
      <p:sp>
        <p:nvSpPr>
          <p:cNvPr id="25605" name="Line 4"/>
          <p:cNvSpPr>
            <a:spLocks noChangeShapeType="1"/>
          </p:cNvSpPr>
          <p:nvPr/>
        </p:nvSpPr>
        <p:spPr bwMode="auto">
          <a:xfrm>
            <a:off x="1014413" y="1677988"/>
            <a:ext cx="0" cy="44434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606" name="Rectangle 5"/>
          <p:cNvSpPr>
            <a:spLocks noChangeArrowheads="1"/>
          </p:cNvSpPr>
          <p:nvPr/>
        </p:nvSpPr>
        <p:spPr bwMode="auto">
          <a:xfrm>
            <a:off x="4497388" y="6076950"/>
            <a:ext cx="328612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70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25607" name="Line 6"/>
          <p:cNvSpPr>
            <a:spLocks noChangeShapeType="1"/>
          </p:cNvSpPr>
          <p:nvPr/>
        </p:nvSpPr>
        <p:spPr bwMode="auto">
          <a:xfrm flipV="1">
            <a:off x="1036638" y="6107113"/>
            <a:ext cx="3660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608" name="Rectangle 7"/>
          <p:cNvSpPr>
            <a:spLocks noChangeArrowheads="1"/>
          </p:cNvSpPr>
          <p:nvPr/>
        </p:nvSpPr>
        <p:spPr bwMode="auto">
          <a:xfrm>
            <a:off x="706438" y="5976938"/>
            <a:ext cx="417512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719138" y="1376363"/>
            <a:ext cx="360362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</a:rPr>
              <a:t>Y</a:t>
            </a:r>
          </a:p>
        </p:txBody>
      </p:sp>
      <p:grpSp>
        <p:nvGrpSpPr>
          <p:cNvPr id="2" name="Group 43"/>
          <p:cNvGrpSpPr>
            <a:grpSpLocks/>
          </p:cNvGrpSpPr>
          <p:nvPr/>
        </p:nvGrpSpPr>
        <p:grpSpPr bwMode="auto">
          <a:xfrm>
            <a:off x="1060450" y="3392488"/>
            <a:ext cx="3133725" cy="2400300"/>
            <a:chOff x="617" y="2137"/>
            <a:chExt cx="1822" cy="1512"/>
          </a:xfrm>
        </p:grpSpPr>
        <p:sp>
          <p:nvSpPr>
            <p:cNvPr id="25635" name="Rectangle 14"/>
            <p:cNvSpPr>
              <a:spLocks noChangeArrowheads="1"/>
            </p:cNvSpPr>
            <p:nvPr/>
          </p:nvSpPr>
          <p:spPr bwMode="auto">
            <a:xfrm>
              <a:off x="2170" y="3399"/>
              <a:ext cx="26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</a:rPr>
                <a:t>U</a:t>
              </a:r>
              <a:r>
                <a:rPr lang="en-US" sz="2000" baseline="-25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5636" name="Freeform 25"/>
            <p:cNvSpPr>
              <a:spLocks/>
            </p:cNvSpPr>
            <p:nvPr/>
          </p:nvSpPr>
          <p:spPr bwMode="auto">
            <a:xfrm>
              <a:off x="617" y="2137"/>
              <a:ext cx="1575" cy="1350"/>
            </a:xfrm>
            <a:custGeom>
              <a:avLst/>
              <a:gdLst>
                <a:gd name="T0" fmla="*/ 0 w 1575"/>
                <a:gd name="T1" fmla="*/ 0 h 1350"/>
                <a:gd name="T2" fmla="*/ 200 w 1575"/>
                <a:gd name="T3" fmla="*/ 467 h 1350"/>
                <a:gd name="T4" fmla="*/ 533 w 1575"/>
                <a:gd name="T5" fmla="*/ 842 h 1350"/>
                <a:gd name="T6" fmla="*/ 952 w 1575"/>
                <a:gd name="T7" fmla="*/ 1110 h 1350"/>
                <a:gd name="T8" fmla="*/ 1575 w 1575"/>
                <a:gd name="T9" fmla="*/ 1350 h 13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75"/>
                <a:gd name="T16" fmla="*/ 0 h 1350"/>
                <a:gd name="T17" fmla="*/ 1575 w 1575"/>
                <a:gd name="T18" fmla="*/ 1350 h 13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75" h="1350">
                  <a:moveTo>
                    <a:pt x="0" y="0"/>
                  </a:moveTo>
                  <a:cubicBezTo>
                    <a:pt x="33" y="78"/>
                    <a:pt x="111" y="327"/>
                    <a:pt x="200" y="467"/>
                  </a:cubicBezTo>
                  <a:cubicBezTo>
                    <a:pt x="289" y="607"/>
                    <a:pt x="408" y="735"/>
                    <a:pt x="533" y="842"/>
                  </a:cubicBezTo>
                  <a:cubicBezTo>
                    <a:pt x="658" y="949"/>
                    <a:pt x="778" y="1025"/>
                    <a:pt x="952" y="1110"/>
                  </a:cubicBezTo>
                  <a:cubicBezTo>
                    <a:pt x="1126" y="1195"/>
                    <a:pt x="1445" y="1300"/>
                    <a:pt x="1575" y="1350"/>
                  </a:cubicBezTo>
                </a:path>
              </a:pathLst>
            </a:custGeom>
            <a:noFill/>
            <a:ln w="50800" cap="rnd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5611" name="Rectangle 30"/>
          <p:cNvSpPr>
            <a:spLocks noChangeArrowheads="1"/>
          </p:cNvSpPr>
          <p:nvPr/>
        </p:nvSpPr>
        <p:spPr bwMode="auto">
          <a:xfrm>
            <a:off x="2111375" y="1726546"/>
            <a:ext cx="2474913" cy="119776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600" dirty="0" err="1">
                <a:solidFill>
                  <a:schemeClr val="tx1"/>
                </a:solidFill>
                <a:latin typeface="Angsana New"/>
                <a:cs typeface="Angsana New"/>
              </a:rPr>
              <a:t>Quasiliner</a:t>
            </a:r>
            <a:r>
              <a:rPr lang="en-US" sz="3600" dirty="0">
                <a:solidFill>
                  <a:schemeClr val="tx1"/>
                </a:solidFill>
                <a:latin typeface="Angsana New"/>
                <a:cs typeface="Angsana New"/>
              </a:rPr>
              <a:t> preferences</a:t>
            </a:r>
          </a:p>
        </p:txBody>
      </p:sp>
      <p:grpSp>
        <p:nvGrpSpPr>
          <p:cNvPr id="3" name="Group 45"/>
          <p:cNvGrpSpPr>
            <a:grpSpLocks/>
          </p:cNvGrpSpPr>
          <p:nvPr/>
        </p:nvGrpSpPr>
        <p:grpSpPr bwMode="auto">
          <a:xfrm>
            <a:off x="1047750" y="2058988"/>
            <a:ext cx="3206750" cy="2281237"/>
            <a:chOff x="609" y="1297"/>
            <a:chExt cx="1865" cy="1437"/>
          </a:xfrm>
        </p:grpSpPr>
        <p:sp>
          <p:nvSpPr>
            <p:cNvPr id="25633" name="Rectangle 17"/>
            <p:cNvSpPr>
              <a:spLocks noChangeArrowheads="1"/>
            </p:cNvSpPr>
            <p:nvPr/>
          </p:nvSpPr>
          <p:spPr bwMode="auto">
            <a:xfrm>
              <a:off x="2205" y="2484"/>
              <a:ext cx="26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</a:rPr>
                <a:t>U</a:t>
              </a:r>
              <a:r>
                <a:rPr lang="en-US" sz="2000" baseline="-25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25634" name="Freeform 39"/>
            <p:cNvSpPr>
              <a:spLocks/>
            </p:cNvSpPr>
            <p:nvPr/>
          </p:nvSpPr>
          <p:spPr bwMode="auto">
            <a:xfrm>
              <a:off x="609" y="1297"/>
              <a:ext cx="1575" cy="1350"/>
            </a:xfrm>
            <a:custGeom>
              <a:avLst/>
              <a:gdLst>
                <a:gd name="T0" fmla="*/ 0 w 1575"/>
                <a:gd name="T1" fmla="*/ 0 h 1350"/>
                <a:gd name="T2" fmla="*/ 200 w 1575"/>
                <a:gd name="T3" fmla="*/ 467 h 1350"/>
                <a:gd name="T4" fmla="*/ 533 w 1575"/>
                <a:gd name="T5" fmla="*/ 842 h 1350"/>
                <a:gd name="T6" fmla="*/ 952 w 1575"/>
                <a:gd name="T7" fmla="*/ 1110 h 1350"/>
                <a:gd name="T8" fmla="*/ 1575 w 1575"/>
                <a:gd name="T9" fmla="*/ 1350 h 13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75"/>
                <a:gd name="T16" fmla="*/ 0 h 1350"/>
                <a:gd name="T17" fmla="*/ 1575 w 1575"/>
                <a:gd name="T18" fmla="*/ 1350 h 13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75" h="1350">
                  <a:moveTo>
                    <a:pt x="0" y="0"/>
                  </a:moveTo>
                  <a:cubicBezTo>
                    <a:pt x="33" y="78"/>
                    <a:pt x="111" y="327"/>
                    <a:pt x="200" y="467"/>
                  </a:cubicBezTo>
                  <a:cubicBezTo>
                    <a:pt x="289" y="607"/>
                    <a:pt x="408" y="735"/>
                    <a:pt x="533" y="842"/>
                  </a:cubicBezTo>
                  <a:cubicBezTo>
                    <a:pt x="658" y="949"/>
                    <a:pt x="778" y="1025"/>
                    <a:pt x="952" y="1110"/>
                  </a:cubicBezTo>
                  <a:cubicBezTo>
                    <a:pt x="1126" y="1195"/>
                    <a:pt x="1445" y="1300"/>
                    <a:pt x="1575" y="1350"/>
                  </a:cubicBezTo>
                </a:path>
              </a:pathLst>
            </a:custGeom>
            <a:noFill/>
            <a:ln w="50800">
              <a:solidFill>
                <a:srgbClr val="FF0000"/>
              </a:solidFill>
              <a:prstDash val="sysDot"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1074738" y="2782888"/>
            <a:ext cx="3173412" cy="2397125"/>
            <a:chOff x="625" y="1753"/>
            <a:chExt cx="1845" cy="1510"/>
          </a:xfrm>
        </p:grpSpPr>
        <p:sp>
          <p:nvSpPr>
            <p:cNvPr id="25631" name="Freeform 38"/>
            <p:cNvSpPr>
              <a:spLocks/>
            </p:cNvSpPr>
            <p:nvPr/>
          </p:nvSpPr>
          <p:spPr bwMode="auto">
            <a:xfrm>
              <a:off x="625" y="1753"/>
              <a:ext cx="1575" cy="1350"/>
            </a:xfrm>
            <a:custGeom>
              <a:avLst/>
              <a:gdLst>
                <a:gd name="T0" fmla="*/ 0 w 1575"/>
                <a:gd name="T1" fmla="*/ 0 h 1350"/>
                <a:gd name="T2" fmla="*/ 200 w 1575"/>
                <a:gd name="T3" fmla="*/ 467 h 1350"/>
                <a:gd name="T4" fmla="*/ 533 w 1575"/>
                <a:gd name="T5" fmla="*/ 842 h 1350"/>
                <a:gd name="T6" fmla="*/ 952 w 1575"/>
                <a:gd name="T7" fmla="*/ 1110 h 1350"/>
                <a:gd name="T8" fmla="*/ 1575 w 1575"/>
                <a:gd name="T9" fmla="*/ 1350 h 13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75"/>
                <a:gd name="T16" fmla="*/ 0 h 1350"/>
                <a:gd name="T17" fmla="*/ 1575 w 1575"/>
                <a:gd name="T18" fmla="*/ 1350 h 13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75" h="1350">
                  <a:moveTo>
                    <a:pt x="0" y="0"/>
                  </a:moveTo>
                  <a:cubicBezTo>
                    <a:pt x="33" y="78"/>
                    <a:pt x="111" y="327"/>
                    <a:pt x="200" y="467"/>
                  </a:cubicBezTo>
                  <a:cubicBezTo>
                    <a:pt x="289" y="607"/>
                    <a:pt x="408" y="735"/>
                    <a:pt x="533" y="842"/>
                  </a:cubicBezTo>
                  <a:cubicBezTo>
                    <a:pt x="658" y="949"/>
                    <a:pt x="778" y="1025"/>
                    <a:pt x="952" y="1110"/>
                  </a:cubicBezTo>
                  <a:cubicBezTo>
                    <a:pt x="1126" y="1195"/>
                    <a:pt x="1445" y="1300"/>
                    <a:pt x="1575" y="1350"/>
                  </a:cubicBezTo>
                </a:path>
              </a:pathLst>
            </a:custGeom>
            <a:noFill/>
            <a:ln w="50800">
              <a:solidFill>
                <a:srgbClr val="FF0000"/>
              </a:solidFill>
              <a:prstDash val="dash"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32" name="Rectangle 40"/>
            <p:cNvSpPr>
              <a:spLocks noChangeArrowheads="1"/>
            </p:cNvSpPr>
            <p:nvPr/>
          </p:nvSpPr>
          <p:spPr bwMode="auto">
            <a:xfrm>
              <a:off x="2201" y="3013"/>
              <a:ext cx="26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</a:rPr>
                <a:t>U</a:t>
              </a:r>
              <a:r>
                <a:rPr lang="en-US" sz="2000" baseline="-25000">
                  <a:solidFill>
                    <a:schemeClr val="tx1"/>
                  </a:solidFill>
                </a:rPr>
                <a:t>2</a:t>
              </a:r>
            </a:p>
          </p:txBody>
        </p:sp>
      </p:grpSp>
      <p:sp>
        <p:nvSpPr>
          <p:cNvPr id="569386" name="Rectangle 42"/>
          <p:cNvSpPr>
            <a:spLocks noChangeArrowheads="1"/>
          </p:cNvSpPr>
          <p:nvPr/>
        </p:nvSpPr>
        <p:spPr bwMode="auto">
          <a:xfrm>
            <a:off x="4933840" y="5276347"/>
            <a:ext cx="5284173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lnSpc>
                <a:spcPts val="3400"/>
              </a:lnSpc>
              <a:spcBef>
                <a:spcPct val="20000"/>
              </a:spcBef>
              <a:buSzPct val="50000"/>
              <a:buFont typeface="Wingdings" charset="2"/>
              <a:buChar char="l"/>
            </a:pPr>
            <a:r>
              <a:rPr lang="en-US" sz="4000" b="0" dirty="0">
                <a:solidFill>
                  <a:schemeClr val="tx1"/>
                </a:solidFill>
                <a:latin typeface="Angsana New"/>
                <a:cs typeface="Angsana New"/>
              </a:rPr>
              <a:t>Income effect for this case is always </a:t>
            </a:r>
            <a:r>
              <a:rPr lang="en-US" sz="4000" b="0" dirty="0" smtClean="0">
                <a:solidFill>
                  <a:schemeClr val="tx1"/>
                </a:solidFill>
                <a:latin typeface="Angsana New"/>
                <a:cs typeface="Angsana New"/>
              </a:rPr>
              <a:t>zero or MU of money is constant.</a:t>
            </a:r>
            <a:endParaRPr lang="th-TH" sz="4000" b="0" dirty="0">
              <a:solidFill>
                <a:schemeClr val="tx1"/>
              </a:solidFill>
              <a:latin typeface="Angsana New"/>
              <a:ea typeface="Cordia New" charset="0"/>
              <a:cs typeface="Angsana New"/>
            </a:endParaRPr>
          </a:p>
        </p:txBody>
      </p:sp>
      <p:grpSp>
        <p:nvGrpSpPr>
          <p:cNvPr id="5" name="Group 50"/>
          <p:cNvGrpSpPr>
            <a:grpSpLocks/>
          </p:cNvGrpSpPr>
          <p:nvPr/>
        </p:nvGrpSpPr>
        <p:grpSpPr bwMode="auto">
          <a:xfrm>
            <a:off x="1958975" y="3584575"/>
            <a:ext cx="422275" cy="2847975"/>
            <a:chOff x="1139" y="2258"/>
            <a:chExt cx="246" cy="1794"/>
          </a:xfrm>
        </p:grpSpPr>
        <p:sp>
          <p:nvSpPr>
            <p:cNvPr id="25629" name="Rectangle 21"/>
            <p:cNvSpPr>
              <a:spLocks noChangeArrowheads="1"/>
            </p:cNvSpPr>
            <p:nvPr/>
          </p:nvSpPr>
          <p:spPr bwMode="auto">
            <a:xfrm>
              <a:off x="1139" y="3821"/>
              <a:ext cx="24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X</a:t>
              </a:r>
              <a:r>
                <a:rPr lang="en-US" sz="1800" baseline="-25000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25630" name="Line 22"/>
            <p:cNvSpPr>
              <a:spLocks noChangeShapeType="1"/>
            </p:cNvSpPr>
            <p:nvPr/>
          </p:nvSpPr>
          <p:spPr bwMode="auto">
            <a:xfrm>
              <a:off x="1254" y="2258"/>
              <a:ext cx="0" cy="159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" name="Group 51"/>
          <p:cNvGrpSpPr>
            <a:grpSpLocks/>
          </p:cNvGrpSpPr>
          <p:nvPr/>
        </p:nvGrpSpPr>
        <p:grpSpPr bwMode="auto">
          <a:xfrm>
            <a:off x="1044575" y="4227513"/>
            <a:ext cx="3082925" cy="1887537"/>
            <a:chOff x="607" y="2663"/>
            <a:chExt cx="1793" cy="1189"/>
          </a:xfrm>
        </p:grpSpPr>
        <p:sp>
          <p:nvSpPr>
            <p:cNvPr id="25626" name="Rectangle 34"/>
            <p:cNvSpPr>
              <a:spLocks noChangeArrowheads="1"/>
            </p:cNvSpPr>
            <p:nvPr/>
          </p:nvSpPr>
          <p:spPr bwMode="auto">
            <a:xfrm>
              <a:off x="1300" y="2892"/>
              <a:ext cx="18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F</a:t>
              </a:r>
            </a:p>
          </p:txBody>
        </p:sp>
        <p:sp>
          <p:nvSpPr>
            <p:cNvPr id="25627" name="Line 33"/>
            <p:cNvSpPr>
              <a:spLocks noChangeShapeType="1"/>
            </p:cNvSpPr>
            <p:nvPr/>
          </p:nvSpPr>
          <p:spPr bwMode="auto">
            <a:xfrm>
              <a:off x="607" y="2663"/>
              <a:ext cx="1793" cy="1189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28" name="Oval 35"/>
            <p:cNvSpPr>
              <a:spLocks noChangeArrowheads="1"/>
            </p:cNvSpPr>
            <p:nvPr/>
          </p:nvSpPr>
          <p:spPr bwMode="auto">
            <a:xfrm>
              <a:off x="1206" y="3024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" name="Group 52"/>
          <p:cNvGrpSpPr>
            <a:grpSpLocks/>
          </p:cNvGrpSpPr>
          <p:nvPr/>
        </p:nvGrpSpPr>
        <p:grpSpPr bwMode="auto">
          <a:xfrm>
            <a:off x="1001713" y="3614738"/>
            <a:ext cx="3560762" cy="2127250"/>
            <a:chOff x="582" y="2277"/>
            <a:chExt cx="2071" cy="1340"/>
          </a:xfrm>
        </p:grpSpPr>
        <p:sp>
          <p:nvSpPr>
            <p:cNvPr id="25623" name="Rectangle 18"/>
            <p:cNvSpPr>
              <a:spLocks noChangeArrowheads="1"/>
            </p:cNvSpPr>
            <p:nvPr/>
          </p:nvSpPr>
          <p:spPr bwMode="auto">
            <a:xfrm>
              <a:off x="1297" y="2472"/>
              <a:ext cx="210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25624" name="Line 15"/>
            <p:cNvSpPr>
              <a:spLocks noChangeShapeType="1"/>
            </p:cNvSpPr>
            <p:nvPr/>
          </p:nvSpPr>
          <p:spPr bwMode="auto">
            <a:xfrm>
              <a:off x="582" y="2277"/>
              <a:ext cx="2071" cy="1340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25" name="Oval 29"/>
            <p:cNvSpPr>
              <a:spLocks noChangeAspect="1" noChangeArrowheads="1"/>
            </p:cNvSpPr>
            <p:nvPr/>
          </p:nvSpPr>
          <p:spPr bwMode="auto">
            <a:xfrm>
              <a:off x="1206" y="2640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" name="Group 54"/>
          <p:cNvGrpSpPr>
            <a:grpSpLocks/>
          </p:cNvGrpSpPr>
          <p:nvPr/>
        </p:nvGrpSpPr>
        <p:grpSpPr bwMode="auto">
          <a:xfrm>
            <a:off x="1069975" y="2954338"/>
            <a:ext cx="3462338" cy="2047875"/>
            <a:chOff x="622" y="1861"/>
            <a:chExt cx="2013" cy="1290"/>
          </a:xfrm>
        </p:grpSpPr>
        <p:sp>
          <p:nvSpPr>
            <p:cNvPr id="25620" name="Line 41"/>
            <p:cNvSpPr>
              <a:spLocks noChangeShapeType="1"/>
            </p:cNvSpPr>
            <p:nvPr/>
          </p:nvSpPr>
          <p:spPr bwMode="auto">
            <a:xfrm>
              <a:off x="622" y="1861"/>
              <a:ext cx="2013" cy="1290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prstDash val="sysDot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21" name="Oval 46"/>
            <p:cNvSpPr>
              <a:spLocks noChangeArrowheads="1"/>
            </p:cNvSpPr>
            <p:nvPr/>
          </p:nvSpPr>
          <p:spPr bwMode="auto">
            <a:xfrm>
              <a:off x="1206" y="2187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22" name="Rectangle 53"/>
            <p:cNvSpPr>
              <a:spLocks noChangeArrowheads="1"/>
            </p:cNvSpPr>
            <p:nvPr/>
          </p:nvSpPr>
          <p:spPr bwMode="auto">
            <a:xfrm>
              <a:off x="1318" y="2003"/>
              <a:ext cx="21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G</a:t>
              </a:r>
              <a:endParaRPr lang="th-TH" sz="180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9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9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9347" grpId="0" build="p" autoUpdateAnimBg="0"/>
      <p:bldP spid="569386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Finding consumer surplus from indifference curves </a:t>
            </a:r>
          </a:p>
        </p:txBody>
      </p:sp>
      <p:sp>
        <p:nvSpPr>
          <p:cNvPr id="570371" name="Rectangle 3"/>
          <p:cNvSpPr>
            <a:spLocks noGrp="1" noChangeArrowheads="1"/>
          </p:cNvSpPr>
          <p:nvPr>
            <p:ph idx="1"/>
          </p:nvPr>
        </p:nvSpPr>
        <p:spPr>
          <a:xfrm>
            <a:off x="4760913" y="1470025"/>
            <a:ext cx="5070475" cy="3252788"/>
          </a:xfrm>
        </p:spPr>
        <p:txBody>
          <a:bodyPr/>
          <a:lstStyle/>
          <a:p>
            <a:pPr eaLnBrk="1" hangingPunct="1">
              <a:lnSpc>
                <a:spcPts val="3300"/>
              </a:lnSpc>
            </a:pPr>
            <a:r>
              <a:rPr lang="th-TH" dirty="0">
                <a:latin typeface="Arial" charset="0"/>
              </a:rPr>
              <a:t>Assume that price of Y is 1 and consumer income is OB.  </a:t>
            </a:r>
          </a:p>
          <a:p>
            <a:pPr eaLnBrk="1" hangingPunct="1">
              <a:lnSpc>
                <a:spcPts val="3300"/>
              </a:lnSpc>
            </a:pPr>
            <a:r>
              <a:rPr lang="th-TH" dirty="0">
                <a:latin typeface="Arial" charset="0"/>
              </a:rPr>
              <a:t>Hence the vertical axis measure both other goods and income.  Further more the slope of the budget line  BL will equal to the price of X (denote by P).</a:t>
            </a:r>
          </a:p>
        </p:txBody>
      </p:sp>
      <p:sp>
        <p:nvSpPr>
          <p:cNvPr id="2765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2CBAAAD-A0D8-5741-9293-346656FECEE6}" type="slidenum">
              <a:rPr lang="en-US" smtClean="0"/>
              <a:pPr/>
              <a:t>7</a:t>
            </a:fld>
            <a:endParaRPr lang="en-US" dirty="0" smtClean="0"/>
          </a:p>
        </p:txBody>
      </p:sp>
      <p:sp>
        <p:nvSpPr>
          <p:cNvPr id="27651" name="Line 4"/>
          <p:cNvSpPr>
            <a:spLocks noChangeShapeType="1"/>
          </p:cNvSpPr>
          <p:nvPr/>
        </p:nvSpPr>
        <p:spPr bwMode="auto">
          <a:xfrm>
            <a:off x="1042988" y="1917700"/>
            <a:ext cx="0" cy="4191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0421" name="Line 53"/>
          <p:cNvSpPr>
            <a:spLocks noChangeShapeType="1"/>
          </p:cNvSpPr>
          <p:nvPr/>
        </p:nvSpPr>
        <p:spPr bwMode="auto">
          <a:xfrm>
            <a:off x="1035050" y="3494088"/>
            <a:ext cx="30163" cy="1309687"/>
          </a:xfrm>
          <a:prstGeom prst="line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0420" name="Line 52"/>
          <p:cNvSpPr>
            <a:spLocks noChangeShapeType="1"/>
          </p:cNvSpPr>
          <p:nvPr/>
        </p:nvSpPr>
        <p:spPr bwMode="auto">
          <a:xfrm>
            <a:off x="1039813" y="3473450"/>
            <a:ext cx="0" cy="741363"/>
          </a:xfrm>
          <a:prstGeom prst="line">
            <a:avLst/>
          </a:prstGeom>
          <a:noFill/>
          <a:ln w="57150">
            <a:solidFill>
              <a:srgbClr val="CC00F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656" name="Rectangle 5"/>
          <p:cNvSpPr>
            <a:spLocks noChangeArrowheads="1"/>
          </p:cNvSpPr>
          <p:nvPr/>
        </p:nvSpPr>
        <p:spPr bwMode="auto">
          <a:xfrm>
            <a:off x="4502150" y="6076950"/>
            <a:ext cx="328613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70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27657" name="Line 6"/>
          <p:cNvSpPr>
            <a:spLocks noChangeShapeType="1"/>
          </p:cNvSpPr>
          <p:nvPr/>
        </p:nvSpPr>
        <p:spPr bwMode="auto">
          <a:xfrm flipV="1">
            <a:off x="1036638" y="6094413"/>
            <a:ext cx="3660775" cy="142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658" name="Rectangle 7"/>
          <p:cNvSpPr>
            <a:spLocks noChangeArrowheads="1"/>
          </p:cNvSpPr>
          <p:nvPr/>
        </p:nvSpPr>
        <p:spPr bwMode="auto">
          <a:xfrm>
            <a:off x="706438" y="5976938"/>
            <a:ext cx="40640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O</a:t>
            </a:r>
            <a:endParaRPr lang="en-US" sz="1800" i="1">
              <a:solidFill>
                <a:schemeClr val="tx1"/>
              </a:solidFill>
            </a:endParaRP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617538" y="4678363"/>
            <a:ext cx="1489075" cy="366712"/>
            <a:chOff x="359" y="2947"/>
            <a:chExt cx="866" cy="231"/>
          </a:xfrm>
        </p:grpSpPr>
        <p:sp>
          <p:nvSpPr>
            <p:cNvPr id="27690" name="Line 34"/>
            <p:cNvSpPr>
              <a:spLocks noChangeShapeType="1"/>
            </p:cNvSpPr>
            <p:nvPr/>
          </p:nvSpPr>
          <p:spPr bwMode="auto">
            <a:xfrm flipH="1">
              <a:off x="600" y="3084"/>
              <a:ext cx="6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91" name="Oval 35"/>
            <p:cNvSpPr>
              <a:spLocks noChangeAspect="1" noChangeArrowheads="1"/>
            </p:cNvSpPr>
            <p:nvPr/>
          </p:nvSpPr>
          <p:spPr bwMode="auto">
            <a:xfrm>
              <a:off x="559" y="3043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92" name="Rectangle 36"/>
            <p:cNvSpPr>
              <a:spLocks noChangeArrowheads="1"/>
            </p:cNvSpPr>
            <p:nvPr/>
          </p:nvSpPr>
          <p:spPr bwMode="auto">
            <a:xfrm>
              <a:off x="359" y="2947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K</a:t>
              </a:r>
            </a:p>
          </p:txBody>
        </p:sp>
      </p:grpSp>
      <p:sp>
        <p:nvSpPr>
          <p:cNvPr id="570406" name="Rectangle 38"/>
          <p:cNvSpPr>
            <a:spLocks noChangeArrowheads="1"/>
          </p:cNvSpPr>
          <p:nvPr/>
        </p:nvSpPr>
        <p:spPr bwMode="auto">
          <a:xfrm>
            <a:off x="4794677" y="4880597"/>
            <a:ext cx="5072062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lnSpc>
                <a:spcPts val="3200"/>
              </a:lnSpc>
              <a:spcBef>
                <a:spcPct val="20000"/>
              </a:spcBef>
              <a:buSzPct val="50000"/>
              <a:buFont typeface="Wingdings" charset="2"/>
              <a:buChar char="l"/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Consumer maximizes utility, U</a:t>
            </a:r>
            <a:r>
              <a:rPr lang="th-TH" sz="4000" b="0" baseline="-25000" dirty="0">
                <a:solidFill>
                  <a:schemeClr val="tx1"/>
                </a:solidFill>
                <a:latin typeface="Angsana New"/>
                <a:cs typeface="Angsana New"/>
              </a:rPr>
              <a:t>2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, at point E, buying Y = OH  and left with BH for buying X</a:t>
            </a:r>
            <a:r>
              <a:rPr lang="th-TH" sz="4000" b="0" baseline="-25000" dirty="0">
                <a:solidFill>
                  <a:schemeClr val="tx1"/>
                </a:solidFill>
                <a:latin typeface="Angsana New"/>
                <a:cs typeface="Angsana New"/>
              </a:rPr>
              <a:t>0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.    </a:t>
            </a:r>
          </a:p>
        </p:txBody>
      </p:sp>
      <p:grpSp>
        <p:nvGrpSpPr>
          <p:cNvPr id="3" name="Group 47"/>
          <p:cNvGrpSpPr>
            <a:grpSpLocks/>
          </p:cNvGrpSpPr>
          <p:nvPr/>
        </p:nvGrpSpPr>
        <p:grpSpPr bwMode="auto">
          <a:xfrm>
            <a:off x="425448" y="1541463"/>
            <a:ext cx="4416427" cy="4146550"/>
            <a:chOff x="247" y="971"/>
            <a:chExt cx="2568" cy="2612"/>
          </a:xfrm>
        </p:grpSpPr>
        <p:sp>
          <p:nvSpPr>
            <p:cNvPr id="27686" name="Rectangle 8"/>
            <p:cNvSpPr>
              <a:spLocks noChangeArrowheads="1"/>
            </p:cNvSpPr>
            <p:nvPr/>
          </p:nvSpPr>
          <p:spPr bwMode="auto">
            <a:xfrm>
              <a:off x="247" y="971"/>
              <a:ext cx="1814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 dirty="0">
                  <a:solidFill>
                    <a:schemeClr val="tx1"/>
                  </a:solidFill>
                </a:rPr>
                <a:t>Income  or other goods (Y)</a:t>
              </a:r>
            </a:p>
          </p:txBody>
        </p:sp>
        <p:sp>
          <p:nvSpPr>
            <p:cNvPr id="27687" name="Line 11"/>
            <p:cNvSpPr>
              <a:spLocks noChangeShapeType="1"/>
            </p:cNvSpPr>
            <p:nvPr/>
          </p:nvSpPr>
          <p:spPr bwMode="auto">
            <a:xfrm>
              <a:off x="590" y="2109"/>
              <a:ext cx="2071" cy="1340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88" name="Rectangle 22"/>
            <p:cNvSpPr>
              <a:spLocks noChangeArrowheads="1"/>
            </p:cNvSpPr>
            <p:nvPr/>
          </p:nvSpPr>
          <p:spPr bwMode="auto">
            <a:xfrm>
              <a:off x="367" y="1947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B</a:t>
              </a:r>
            </a:p>
          </p:txBody>
        </p:sp>
        <p:sp>
          <p:nvSpPr>
            <p:cNvPr id="27689" name="Rectangle 37"/>
            <p:cNvSpPr>
              <a:spLocks noChangeArrowheads="1"/>
            </p:cNvSpPr>
            <p:nvPr/>
          </p:nvSpPr>
          <p:spPr bwMode="auto">
            <a:xfrm>
              <a:off x="2629" y="3352"/>
              <a:ext cx="18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L</a:t>
              </a:r>
            </a:p>
          </p:txBody>
        </p:sp>
      </p:grpSp>
      <p:grpSp>
        <p:nvGrpSpPr>
          <p:cNvPr id="4" name="Group 45"/>
          <p:cNvGrpSpPr>
            <a:grpSpLocks/>
          </p:cNvGrpSpPr>
          <p:nvPr/>
        </p:nvGrpSpPr>
        <p:grpSpPr bwMode="auto">
          <a:xfrm>
            <a:off x="631825" y="2528888"/>
            <a:ext cx="3575050" cy="3903662"/>
            <a:chOff x="367" y="1593"/>
            <a:chExt cx="2079" cy="2459"/>
          </a:xfrm>
        </p:grpSpPr>
        <p:sp>
          <p:nvSpPr>
            <p:cNvPr id="27677" name="Freeform 23"/>
            <p:cNvSpPr>
              <a:spLocks/>
            </p:cNvSpPr>
            <p:nvPr/>
          </p:nvSpPr>
          <p:spPr bwMode="auto">
            <a:xfrm>
              <a:off x="625" y="1593"/>
              <a:ext cx="1575" cy="1350"/>
            </a:xfrm>
            <a:custGeom>
              <a:avLst/>
              <a:gdLst>
                <a:gd name="T0" fmla="*/ 0 w 1575"/>
                <a:gd name="T1" fmla="*/ 0 h 1350"/>
                <a:gd name="T2" fmla="*/ 200 w 1575"/>
                <a:gd name="T3" fmla="*/ 467 h 1350"/>
                <a:gd name="T4" fmla="*/ 533 w 1575"/>
                <a:gd name="T5" fmla="*/ 842 h 1350"/>
                <a:gd name="T6" fmla="*/ 952 w 1575"/>
                <a:gd name="T7" fmla="*/ 1110 h 1350"/>
                <a:gd name="T8" fmla="*/ 1575 w 1575"/>
                <a:gd name="T9" fmla="*/ 1350 h 13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75"/>
                <a:gd name="T16" fmla="*/ 0 h 1350"/>
                <a:gd name="T17" fmla="*/ 1575 w 1575"/>
                <a:gd name="T18" fmla="*/ 1350 h 13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75" h="1350">
                  <a:moveTo>
                    <a:pt x="0" y="0"/>
                  </a:moveTo>
                  <a:cubicBezTo>
                    <a:pt x="33" y="78"/>
                    <a:pt x="111" y="327"/>
                    <a:pt x="200" y="467"/>
                  </a:cubicBezTo>
                  <a:cubicBezTo>
                    <a:pt x="289" y="607"/>
                    <a:pt x="408" y="735"/>
                    <a:pt x="533" y="842"/>
                  </a:cubicBezTo>
                  <a:cubicBezTo>
                    <a:pt x="658" y="949"/>
                    <a:pt x="778" y="1025"/>
                    <a:pt x="952" y="1110"/>
                  </a:cubicBezTo>
                  <a:cubicBezTo>
                    <a:pt x="1126" y="1195"/>
                    <a:pt x="1445" y="1300"/>
                    <a:pt x="1575" y="1350"/>
                  </a:cubicBezTo>
                </a:path>
              </a:pathLst>
            </a:custGeom>
            <a:noFill/>
            <a:ln w="5080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78" name="Rectangle 26"/>
            <p:cNvSpPr>
              <a:spLocks noChangeArrowheads="1"/>
            </p:cNvSpPr>
            <p:nvPr/>
          </p:nvSpPr>
          <p:spPr bwMode="auto">
            <a:xfrm>
              <a:off x="2177" y="2805"/>
              <a:ext cx="26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</a:rPr>
                <a:t>U</a:t>
              </a:r>
              <a:r>
                <a:rPr lang="en-US" sz="2000" baseline="-250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7679" name="Line 29"/>
            <p:cNvSpPr>
              <a:spLocks noChangeShapeType="1"/>
            </p:cNvSpPr>
            <p:nvPr/>
          </p:nvSpPr>
          <p:spPr bwMode="auto">
            <a:xfrm flipH="1">
              <a:off x="608" y="2492"/>
              <a:ext cx="6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80" name="Rectangle 13"/>
            <p:cNvSpPr>
              <a:spLocks noChangeArrowheads="1"/>
            </p:cNvSpPr>
            <p:nvPr/>
          </p:nvSpPr>
          <p:spPr bwMode="auto">
            <a:xfrm>
              <a:off x="1297" y="2344"/>
              <a:ext cx="210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27681" name="Rectangle 14"/>
            <p:cNvSpPr>
              <a:spLocks noChangeArrowheads="1"/>
            </p:cNvSpPr>
            <p:nvPr/>
          </p:nvSpPr>
          <p:spPr bwMode="auto">
            <a:xfrm>
              <a:off x="1139" y="3821"/>
              <a:ext cx="24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X</a:t>
              </a:r>
              <a:r>
                <a:rPr lang="en-US" sz="1800" baseline="-25000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27682" name="Line 15"/>
            <p:cNvSpPr>
              <a:spLocks noChangeShapeType="1"/>
            </p:cNvSpPr>
            <p:nvPr/>
          </p:nvSpPr>
          <p:spPr bwMode="auto">
            <a:xfrm>
              <a:off x="1256" y="2492"/>
              <a:ext cx="0" cy="135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83" name="Oval 24"/>
            <p:cNvSpPr>
              <a:spLocks noChangeAspect="1" noChangeArrowheads="1"/>
            </p:cNvSpPr>
            <p:nvPr/>
          </p:nvSpPr>
          <p:spPr bwMode="auto">
            <a:xfrm>
              <a:off x="1208" y="2464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84" name="Oval 30"/>
            <p:cNvSpPr>
              <a:spLocks noChangeAspect="1" noChangeArrowheads="1"/>
            </p:cNvSpPr>
            <p:nvPr/>
          </p:nvSpPr>
          <p:spPr bwMode="auto">
            <a:xfrm>
              <a:off x="567" y="2451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85" name="Rectangle 32"/>
            <p:cNvSpPr>
              <a:spLocks noChangeArrowheads="1"/>
            </p:cNvSpPr>
            <p:nvPr/>
          </p:nvSpPr>
          <p:spPr bwMode="auto">
            <a:xfrm>
              <a:off x="367" y="2355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H</a:t>
              </a:r>
            </a:p>
          </p:txBody>
        </p:sp>
      </p:grpSp>
      <p:grpSp>
        <p:nvGrpSpPr>
          <p:cNvPr id="5" name="Group 48"/>
          <p:cNvGrpSpPr>
            <a:grpSpLocks/>
          </p:cNvGrpSpPr>
          <p:nvPr/>
        </p:nvGrpSpPr>
        <p:grpSpPr bwMode="auto">
          <a:xfrm>
            <a:off x="974725" y="3322638"/>
            <a:ext cx="3219450" cy="2470150"/>
            <a:chOff x="567" y="2093"/>
            <a:chExt cx="1872" cy="1556"/>
          </a:xfrm>
        </p:grpSpPr>
        <p:sp>
          <p:nvSpPr>
            <p:cNvPr id="27674" name="Freeform 16"/>
            <p:cNvSpPr>
              <a:spLocks/>
            </p:cNvSpPr>
            <p:nvPr/>
          </p:nvSpPr>
          <p:spPr bwMode="auto">
            <a:xfrm>
              <a:off x="617" y="2137"/>
              <a:ext cx="1575" cy="1350"/>
            </a:xfrm>
            <a:custGeom>
              <a:avLst/>
              <a:gdLst>
                <a:gd name="T0" fmla="*/ 0 w 1575"/>
                <a:gd name="T1" fmla="*/ 0 h 1350"/>
                <a:gd name="T2" fmla="*/ 200 w 1575"/>
                <a:gd name="T3" fmla="*/ 467 h 1350"/>
                <a:gd name="T4" fmla="*/ 533 w 1575"/>
                <a:gd name="T5" fmla="*/ 842 h 1350"/>
                <a:gd name="T6" fmla="*/ 952 w 1575"/>
                <a:gd name="T7" fmla="*/ 1110 h 1350"/>
                <a:gd name="T8" fmla="*/ 1575 w 1575"/>
                <a:gd name="T9" fmla="*/ 1350 h 13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75"/>
                <a:gd name="T16" fmla="*/ 0 h 1350"/>
                <a:gd name="T17" fmla="*/ 1575 w 1575"/>
                <a:gd name="T18" fmla="*/ 1350 h 13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75" h="1350">
                  <a:moveTo>
                    <a:pt x="0" y="0"/>
                  </a:moveTo>
                  <a:cubicBezTo>
                    <a:pt x="33" y="78"/>
                    <a:pt x="111" y="327"/>
                    <a:pt x="200" y="467"/>
                  </a:cubicBezTo>
                  <a:cubicBezTo>
                    <a:pt x="289" y="607"/>
                    <a:pt x="408" y="735"/>
                    <a:pt x="533" y="842"/>
                  </a:cubicBezTo>
                  <a:cubicBezTo>
                    <a:pt x="658" y="949"/>
                    <a:pt x="778" y="1025"/>
                    <a:pt x="952" y="1110"/>
                  </a:cubicBezTo>
                  <a:cubicBezTo>
                    <a:pt x="1126" y="1195"/>
                    <a:pt x="1445" y="1300"/>
                    <a:pt x="1575" y="1350"/>
                  </a:cubicBezTo>
                </a:path>
              </a:pathLst>
            </a:custGeom>
            <a:noFill/>
            <a:ln w="50800" cap="rnd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75" name="Rectangle 10"/>
            <p:cNvSpPr>
              <a:spLocks noChangeArrowheads="1"/>
            </p:cNvSpPr>
            <p:nvPr/>
          </p:nvSpPr>
          <p:spPr bwMode="auto">
            <a:xfrm>
              <a:off x="2170" y="3399"/>
              <a:ext cx="26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</a:rPr>
                <a:t>U</a:t>
              </a:r>
              <a:r>
                <a:rPr lang="en-US" sz="2000" baseline="-25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7676" name="Oval 28"/>
            <p:cNvSpPr>
              <a:spLocks noChangeAspect="1" noChangeArrowheads="1"/>
            </p:cNvSpPr>
            <p:nvPr/>
          </p:nvSpPr>
          <p:spPr bwMode="auto">
            <a:xfrm>
              <a:off x="567" y="2093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" name="Group 49"/>
          <p:cNvGrpSpPr>
            <a:grpSpLocks/>
          </p:cNvGrpSpPr>
          <p:nvPr/>
        </p:nvGrpSpPr>
        <p:grpSpPr bwMode="auto">
          <a:xfrm>
            <a:off x="631825" y="4094163"/>
            <a:ext cx="3630613" cy="2325687"/>
            <a:chOff x="367" y="2579"/>
            <a:chExt cx="2111" cy="1465"/>
          </a:xfrm>
        </p:grpSpPr>
        <p:sp>
          <p:nvSpPr>
            <p:cNvPr id="27668" name="Line 19"/>
            <p:cNvSpPr>
              <a:spLocks noChangeShapeType="1"/>
            </p:cNvSpPr>
            <p:nvPr/>
          </p:nvSpPr>
          <p:spPr bwMode="auto">
            <a:xfrm>
              <a:off x="607" y="2663"/>
              <a:ext cx="1793" cy="1189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69" name="Rectangle 18"/>
            <p:cNvSpPr>
              <a:spLocks noChangeArrowheads="1"/>
            </p:cNvSpPr>
            <p:nvPr/>
          </p:nvSpPr>
          <p:spPr bwMode="auto">
            <a:xfrm>
              <a:off x="2275" y="3813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27670" name="Rectangle 20"/>
            <p:cNvSpPr>
              <a:spLocks noChangeArrowheads="1"/>
            </p:cNvSpPr>
            <p:nvPr/>
          </p:nvSpPr>
          <p:spPr bwMode="auto">
            <a:xfrm>
              <a:off x="1300" y="2892"/>
              <a:ext cx="18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F</a:t>
              </a:r>
            </a:p>
          </p:txBody>
        </p:sp>
        <p:sp>
          <p:nvSpPr>
            <p:cNvPr id="27671" name="Oval 31"/>
            <p:cNvSpPr>
              <a:spLocks noChangeAspect="1" noChangeArrowheads="1"/>
            </p:cNvSpPr>
            <p:nvPr/>
          </p:nvSpPr>
          <p:spPr bwMode="auto">
            <a:xfrm>
              <a:off x="566" y="2635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72" name="Rectangle 33"/>
            <p:cNvSpPr>
              <a:spLocks noChangeArrowheads="1"/>
            </p:cNvSpPr>
            <p:nvPr/>
          </p:nvSpPr>
          <p:spPr bwMode="auto">
            <a:xfrm>
              <a:off x="367" y="2579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27673" name="Oval 21"/>
            <p:cNvSpPr>
              <a:spLocks noChangeArrowheads="1"/>
            </p:cNvSpPr>
            <p:nvPr/>
          </p:nvSpPr>
          <p:spPr bwMode="auto">
            <a:xfrm>
              <a:off x="1208" y="3024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70419" name="Line 51"/>
          <p:cNvSpPr>
            <a:spLocks noChangeShapeType="1"/>
          </p:cNvSpPr>
          <p:nvPr/>
        </p:nvSpPr>
        <p:spPr bwMode="auto">
          <a:xfrm>
            <a:off x="2165350" y="4075113"/>
            <a:ext cx="0" cy="741362"/>
          </a:xfrm>
          <a:prstGeom prst="line">
            <a:avLst/>
          </a:prstGeom>
          <a:noFill/>
          <a:ln w="57150">
            <a:solidFill>
              <a:srgbClr val="CC00F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666" name="AutoShape 5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9223375" y="6337300"/>
            <a:ext cx="369888" cy="379413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4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0371" grpId="0" build="p" autoUpdateAnimBg="0"/>
      <p:bldP spid="570421" grpId="0" animBg="1"/>
      <p:bldP spid="570420" grpId="0" animBg="1"/>
      <p:bldP spid="570406" grpId="0" build="p" autoUpdateAnimBg="0"/>
      <p:bldP spid="5704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Finding consumer surplus from indifference curves</a:t>
            </a:r>
          </a:p>
        </p:txBody>
      </p:sp>
      <p:sp>
        <p:nvSpPr>
          <p:cNvPr id="571395" name="Rectangle 3"/>
          <p:cNvSpPr>
            <a:spLocks noGrp="1" noChangeArrowheads="1"/>
          </p:cNvSpPr>
          <p:nvPr>
            <p:ph idx="1"/>
          </p:nvPr>
        </p:nvSpPr>
        <p:spPr>
          <a:xfrm>
            <a:off x="634882" y="1125276"/>
            <a:ext cx="8989367" cy="4711700"/>
          </a:xfrm>
        </p:spPr>
        <p:txBody>
          <a:bodyPr/>
          <a:lstStyle/>
          <a:p>
            <a:pPr eaLnBrk="1" hangingPunct="1">
              <a:lnSpc>
                <a:spcPts val="3675"/>
              </a:lnSpc>
            </a:pPr>
            <a:r>
              <a:rPr lang="th-TH" sz="4400" dirty="0"/>
              <a:t>If consumer cannot buy X at all, he will buy Y </a:t>
            </a:r>
            <a:r>
              <a:rPr lang="en-US" sz="4400" dirty="0"/>
              <a:t>=</a:t>
            </a:r>
            <a:r>
              <a:rPr lang="th-TH" sz="4400" dirty="0"/>
              <a:t> OB.  Utility will be reduced to U</a:t>
            </a:r>
            <a:r>
              <a:rPr lang="th-TH" sz="4400" baseline="-25000" dirty="0"/>
              <a:t>1</a:t>
            </a:r>
            <a:r>
              <a:rPr lang="th-TH" sz="4400" dirty="0"/>
              <a:t>.</a:t>
            </a:r>
          </a:p>
          <a:p>
            <a:pPr eaLnBrk="1" hangingPunct="1">
              <a:lnSpc>
                <a:spcPts val="3675"/>
              </a:lnSpc>
            </a:pPr>
            <a:r>
              <a:rPr lang="th-TH" sz="4400" dirty="0"/>
              <a:t>With quasilinear preferences, the budget line AN tangent indifference curve U</a:t>
            </a:r>
            <a:r>
              <a:rPr lang="th-TH" sz="4400" baseline="-25000" dirty="0"/>
              <a:t>1</a:t>
            </a:r>
            <a:r>
              <a:rPr lang="th-TH" sz="4400" dirty="0"/>
              <a:t> at F.  Note that consumer can consume the same amount of X </a:t>
            </a:r>
            <a:r>
              <a:rPr lang="en-US" sz="4400" dirty="0"/>
              <a:t>=</a:t>
            </a:r>
            <a:r>
              <a:rPr lang="th-TH" sz="4400" dirty="0"/>
              <a:t> X</a:t>
            </a:r>
            <a:r>
              <a:rPr lang="th-TH" sz="4400" baseline="-25000" dirty="0"/>
              <a:t>0</a:t>
            </a:r>
            <a:r>
              <a:rPr lang="th-TH" sz="4400" dirty="0"/>
              <a:t> but</a:t>
            </a:r>
            <a:r>
              <a:rPr lang="th-TH" sz="4400" dirty="0" smtClean="0"/>
              <a:t> </a:t>
            </a:r>
            <a:r>
              <a:rPr lang="en-US" sz="4400" dirty="0" smtClean="0"/>
              <a:t>actually </a:t>
            </a:r>
            <a:r>
              <a:rPr lang="th-TH" sz="4400" dirty="0" smtClean="0"/>
              <a:t>pay </a:t>
            </a:r>
            <a:r>
              <a:rPr lang="th-TH" sz="4400" dirty="0"/>
              <a:t>only AK (OA</a:t>
            </a:r>
            <a:r>
              <a:rPr lang="en-US" sz="4400" dirty="0"/>
              <a:t>-</a:t>
            </a:r>
            <a:r>
              <a:rPr lang="th-TH" sz="4400" dirty="0"/>
              <a:t>OK).</a:t>
            </a:r>
          </a:p>
          <a:p>
            <a:pPr eaLnBrk="1" hangingPunct="1">
              <a:lnSpc>
                <a:spcPts val="3675"/>
              </a:lnSpc>
            </a:pPr>
            <a:r>
              <a:rPr lang="th-TH" sz="4400" dirty="0"/>
              <a:t>Since point B and F are on the same IC, consumer is willing to give up BK units of Y  to get X</a:t>
            </a:r>
            <a:r>
              <a:rPr lang="th-TH" sz="4400" baseline="-25000" dirty="0"/>
              <a:t>0</a:t>
            </a:r>
            <a:r>
              <a:rPr lang="th-TH" sz="4400" dirty="0"/>
              <a:t> units of X.</a:t>
            </a:r>
            <a:endParaRPr lang="th-TH" sz="4400" dirty="0" smtClean="0"/>
          </a:p>
          <a:p>
            <a:pPr eaLnBrk="1" hangingPunct="1">
              <a:lnSpc>
                <a:spcPts val="3675"/>
              </a:lnSpc>
            </a:pPr>
            <a:r>
              <a:rPr lang="en-US" sz="4400" dirty="0" smtClean="0"/>
              <a:t>Since </a:t>
            </a:r>
            <a:r>
              <a:rPr lang="th-TH" sz="4400" dirty="0" smtClean="0"/>
              <a:t>consumer surplus</a:t>
            </a:r>
            <a:r>
              <a:rPr lang="en-US" sz="4400" dirty="0" smtClean="0"/>
              <a:t> is the difference between the value that consumer willing to pay and the the value that he actually paid, it is </a:t>
            </a:r>
            <a:r>
              <a:rPr lang="th-TH" sz="4400" dirty="0" smtClean="0"/>
              <a:t> </a:t>
            </a:r>
            <a:r>
              <a:rPr lang="en-US" sz="4400" dirty="0"/>
              <a:t>=</a:t>
            </a:r>
            <a:r>
              <a:rPr lang="th-TH" sz="4400" dirty="0"/>
              <a:t> BK </a:t>
            </a:r>
            <a:r>
              <a:rPr lang="en-US" sz="4400" dirty="0"/>
              <a:t>-</a:t>
            </a:r>
            <a:r>
              <a:rPr lang="th-TH" sz="4400" dirty="0"/>
              <a:t> AK </a:t>
            </a:r>
            <a:r>
              <a:rPr lang="en-US" sz="4400" dirty="0"/>
              <a:t>=</a:t>
            </a:r>
            <a:r>
              <a:rPr lang="th-TH" sz="4400" dirty="0"/>
              <a:t>B</a:t>
            </a:r>
            <a:r>
              <a:rPr lang="en-US" sz="4400" dirty="0"/>
              <a:t>A</a:t>
            </a:r>
            <a:r>
              <a:rPr lang="th-TH" sz="4400" dirty="0"/>
              <a:t> </a:t>
            </a:r>
            <a:r>
              <a:rPr lang="en-US" sz="4400" dirty="0"/>
              <a:t>=</a:t>
            </a:r>
            <a:r>
              <a:rPr lang="th-TH" sz="4400" dirty="0"/>
              <a:t> EF.</a:t>
            </a:r>
          </a:p>
        </p:txBody>
      </p:sp>
      <p:sp>
        <p:nvSpPr>
          <p:cNvPr id="2969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93ACA20-3D2A-1F45-BCAA-F4DB3AA5B655}" type="slidenum">
              <a:rPr lang="en-US" smtClean="0"/>
              <a:pPr/>
              <a:t>8</a:t>
            </a:fld>
            <a:endParaRPr lang="en-US" dirty="0" smtClean="0"/>
          </a:p>
        </p:txBody>
      </p:sp>
      <p:sp>
        <p:nvSpPr>
          <p:cNvPr id="29701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9134475" y="6419850"/>
            <a:ext cx="355600" cy="293688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1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1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1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1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1395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>
          <a:xfrm>
            <a:off x="393557" y="228600"/>
            <a:ext cx="8521843" cy="838200"/>
          </a:xfrm>
        </p:spPr>
        <p:txBody>
          <a:bodyPr/>
          <a:lstStyle/>
          <a:p>
            <a:pPr eaLnBrk="1" hangingPunct="1"/>
            <a:r>
              <a:rPr lang="th-TH" dirty="0">
                <a:latin typeface="Arial" charset="0"/>
              </a:rPr>
              <a:t>Finding consumer surplus from indifference curves</a:t>
            </a:r>
          </a:p>
        </p:txBody>
      </p:sp>
      <p:sp>
        <p:nvSpPr>
          <p:cNvPr id="3174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973E47E-F7A0-574D-8706-37CF6569321F}" type="slidenum">
              <a:rPr lang="en-US" smtClean="0"/>
              <a:pPr/>
              <a:t>9</a:t>
            </a:fld>
            <a:endParaRPr lang="en-US" dirty="0" smtClean="0"/>
          </a:p>
        </p:txBody>
      </p:sp>
      <p:sp>
        <p:nvSpPr>
          <p:cNvPr id="31747" name="Freeform 159"/>
          <p:cNvSpPr>
            <a:spLocks/>
          </p:cNvSpPr>
          <p:nvPr/>
        </p:nvSpPr>
        <p:spPr bwMode="auto">
          <a:xfrm>
            <a:off x="5591175" y="2936875"/>
            <a:ext cx="2976563" cy="2386013"/>
          </a:xfrm>
          <a:custGeom>
            <a:avLst/>
            <a:gdLst>
              <a:gd name="T0" fmla="*/ 0 w 1778"/>
              <a:gd name="T1" fmla="*/ 0 h 1456"/>
              <a:gd name="T2" fmla="*/ 2147483647 w 1778"/>
              <a:gd name="T3" fmla="*/ 2147483647 h 1456"/>
              <a:gd name="T4" fmla="*/ 0 60000 65536"/>
              <a:gd name="T5" fmla="*/ 0 60000 65536"/>
              <a:gd name="T6" fmla="*/ 0 w 1778"/>
              <a:gd name="T7" fmla="*/ 0 h 1456"/>
              <a:gd name="T8" fmla="*/ 1778 w 1778"/>
              <a:gd name="T9" fmla="*/ 1456 h 145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778" h="1456">
                <a:moveTo>
                  <a:pt x="0" y="0"/>
                </a:moveTo>
                <a:lnTo>
                  <a:pt x="1778" y="1456"/>
                </a:lnTo>
              </a:path>
            </a:pathLst>
          </a:custGeom>
          <a:noFill/>
          <a:ln w="57150">
            <a:solidFill>
              <a:srgbClr val="CC00F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49" name="Line 6"/>
          <p:cNvSpPr>
            <a:spLocks noChangeShapeType="1"/>
          </p:cNvSpPr>
          <p:nvPr/>
        </p:nvSpPr>
        <p:spPr bwMode="auto">
          <a:xfrm>
            <a:off x="1344613" y="1917700"/>
            <a:ext cx="0" cy="4191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50" name="Line 8"/>
          <p:cNvSpPr>
            <a:spLocks noChangeShapeType="1"/>
          </p:cNvSpPr>
          <p:nvPr/>
        </p:nvSpPr>
        <p:spPr bwMode="auto">
          <a:xfrm flipV="1">
            <a:off x="1339850" y="6094413"/>
            <a:ext cx="3659188" cy="142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51" name="Rectangle 9"/>
          <p:cNvSpPr>
            <a:spLocks noChangeArrowheads="1"/>
          </p:cNvSpPr>
          <p:nvPr/>
        </p:nvSpPr>
        <p:spPr bwMode="auto">
          <a:xfrm>
            <a:off x="1009650" y="5976938"/>
            <a:ext cx="415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31752" name="Rectangle 10"/>
          <p:cNvSpPr>
            <a:spLocks noChangeArrowheads="1"/>
          </p:cNvSpPr>
          <p:nvPr/>
        </p:nvSpPr>
        <p:spPr bwMode="auto">
          <a:xfrm>
            <a:off x="35778" y="1559351"/>
            <a:ext cx="3119438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 dirty="0">
                <a:solidFill>
                  <a:schemeClr val="tx1"/>
                </a:solidFill>
              </a:rPr>
              <a:t>Income  or other goods (Y)</a:t>
            </a:r>
          </a:p>
        </p:txBody>
      </p:sp>
      <p:sp>
        <p:nvSpPr>
          <p:cNvPr id="31753" name="Line 35"/>
          <p:cNvSpPr>
            <a:spLocks noChangeShapeType="1"/>
          </p:cNvSpPr>
          <p:nvPr/>
        </p:nvSpPr>
        <p:spPr bwMode="auto">
          <a:xfrm>
            <a:off x="5565775" y="1930400"/>
            <a:ext cx="0" cy="4191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54" name="Rectangle 36"/>
          <p:cNvSpPr>
            <a:spLocks noChangeArrowheads="1"/>
          </p:cNvSpPr>
          <p:nvPr/>
        </p:nvSpPr>
        <p:spPr bwMode="auto">
          <a:xfrm>
            <a:off x="9020175" y="6089650"/>
            <a:ext cx="328613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70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31755" name="Rectangle 38"/>
          <p:cNvSpPr>
            <a:spLocks noChangeArrowheads="1"/>
          </p:cNvSpPr>
          <p:nvPr/>
        </p:nvSpPr>
        <p:spPr bwMode="auto">
          <a:xfrm>
            <a:off x="5240338" y="1593850"/>
            <a:ext cx="331787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31756" name="Rectangle 11"/>
          <p:cNvSpPr>
            <a:spLocks noChangeArrowheads="1"/>
          </p:cNvSpPr>
          <p:nvPr/>
        </p:nvSpPr>
        <p:spPr bwMode="auto">
          <a:xfrm>
            <a:off x="4035425" y="5395913"/>
            <a:ext cx="461963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U</a:t>
            </a:r>
            <a:r>
              <a:rPr lang="en-US" sz="2000" baseline="-250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1757" name="Freeform 16"/>
          <p:cNvSpPr>
            <a:spLocks/>
          </p:cNvSpPr>
          <p:nvPr/>
        </p:nvSpPr>
        <p:spPr bwMode="auto">
          <a:xfrm>
            <a:off x="1363663" y="3392488"/>
            <a:ext cx="2708275" cy="2143125"/>
          </a:xfrm>
          <a:custGeom>
            <a:avLst/>
            <a:gdLst>
              <a:gd name="T0" fmla="*/ 0 w 1575"/>
              <a:gd name="T1" fmla="*/ 0 h 1350"/>
              <a:gd name="T2" fmla="*/ 591363453 w 1575"/>
              <a:gd name="T3" fmla="*/ 1176913763 h 1350"/>
              <a:gd name="T4" fmla="*/ 1575983912 w 1575"/>
              <a:gd name="T5" fmla="*/ 2121971563 h 1350"/>
              <a:gd name="T6" fmla="*/ 2147483647 w 1575"/>
              <a:gd name="T7" fmla="*/ 2147483647 h 1350"/>
              <a:gd name="T8" fmla="*/ 2147483647 w 1575"/>
              <a:gd name="T9" fmla="*/ 2147483647 h 13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75"/>
              <a:gd name="T16" fmla="*/ 0 h 1350"/>
              <a:gd name="T17" fmla="*/ 1575 w 1575"/>
              <a:gd name="T18" fmla="*/ 1350 h 13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75" h="1350">
                <a:moveTo>
                  <a:pt x="0" y="0"/>
                </a:moveTo>
                <a:cubicBezTo>
                  <a:pt x="33" y="78"/>
                  <a:pt x="111" y="327"/>
                  <a:pt x="200" y="467"/>
                </a:cubicBezTo>
                <a:cubicBezTo>
                  <a:pt x="289" y="607"/>
                  <a:pt x="408" y="735"/>
                  <a:pt x="533" y="842"/>
                </a:cubicBezTo>
                <a:cubicBezTo>
                  <a:pt x="658" y="949"/>
                  <a:pt x="778" y="1025"/>
                  <a:pt x="952" y="1110"/>
                </a:cubicBezTo>
                <a:cubicBezTo>
                  <a:pt x="1126" y="1195"/>
                  <a:pt x="1445" y="1300"/>
                  <a:pt x="1575" y="1350"/>
                </a:cubicBezTo>
              </a:path>
            </a:pathLst>
          </a:custGeom>
          <a:noFill/>
          <a:ln w="50800" cap="rnd">
            <a:solidFill>
              <a:srgbClr val="FF00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58" name="Rectangle 21"/>
          <p:cNvSpPr>
            <a:spLocks noChangeArrowheads="1"/>
          </p:cNvSpPr>
          <p:nvPr/>
        </p:nvSpPr>
        <p:spPr bwMode="auto">
          <a:xfrm>
            <a:off x="933450" y="3090863"/>
            <a:ext cx="3492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31759" name="Oval 25"/>
          <p:cNvSpPr>
            <a:spLocks noChangeAspect="1" noChangeArrowheads="1"/>
          </p:cNvSpPr>
          <p:nvPr/>
        </p:nvSpPr>
        <p:spPr bwMode="auto">
          <a:xfrm>
            <a:off x="1277938" y="3322638"/>
            <a:ext cx="165100" cy="152400"/>
          </a:xfrm>
          <a:prstGeom prst="ellipse">
            <a:avLst/>
          </a:prstGeom>
          <a:solidFill>
            <a:srgbClr val="C0C0C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60" name="Rectangle 39"/>
          <p:cNvSpPr>
            <a:spLocks noChangeArrowheads="1"/>
          </p:cNvSpPr>
          <p:nvPr/>
        </p:nvSpPr>
        <p:spPr bwMode="auto">
          <a:xfrm>
            <a:off x="5029200" y="2479675"/>
            <a:ext cx="406400" cy="52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P</a:t>
            </a:r>
            <a:r>
              <a:rPr lang="en-US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  <a:endParaRPr lang="en-US" sz="28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1761" name="Oval 41"/>
          <p:cNvSpPr>
            <a:spLocks noChangeAspect="1" noChangeArrowheads="1"/>
          </p:cNvSpPr>
          <p:nvPr/>
        </p:nvSpPr>
        <p:spPr bwMode="auto">
          <a:xfrm>
            <a:off x="5468938" y="2846388"/>
            <a:ext cx="165100" cy="152400"/>
          </a:xfrm>
          <a:prstGeom prst="ellipse">
            <a:avLst/>
          </a:prstGeom>
          <a:solidFill>
            <a:srgbClr val="C0C0C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762" name="Rectangle 57"/>
          <p:cNvSpPr>
            <a:spLocks noChangeArrowheads="1"/>
          </p:cNvSpPr>
          <p:nvPr/>
        </p:nvSpPr>
        <p:spPr bwMode="auto">
          <a:xfrm>
            <a:off x="5340350" y="6083300"/>
            <a:ext cx="312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0</a:t>
            </a:r>
            <a:endParaRPr lang="th-TH" sz="1800" baseline="-25000">
              <a:solidFill>
                <a:schemeClr val="tx1"/>
              </a:solidFill>
            </a:endParaRPr>
          </a:p>
        </p:txBody>
      </p:sp>
      <p:sp>
        <p:nvSpPr>
          <p:cNvPr id="31763" name="Text Box 108"/>
          <p:cNvSpPr txBox="1">
            <a:spLocks noChangeArrowheads="1"/>
          </p:cNvSpPr>
          <p:nvPr/>
        </p:nvSpPr>
        <p:spPr bwMode="auto">
          <a:xfrm>
            <a:off x="8132763" y="4505325"/>
            <a:ext cx="1962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>
              <a:lnSpc>
                <a:spcPct val="96000"/>
              </a:lnSpc>
            </a:pPr>
            <a:r>
              <a:rPr lang="en-US" sz="1800">
                <a:solidFill>
                  <a:schemeClr val="tx1"/>
                </a:solidFill>
              </a:rPr>
              <a:t>Compensated </a:t>
            </a:r>
          </a:p>
          <a:p>
            <a:pPr algn="just">
              <a:lnSpc>
                <a:spcPct val="96000"/>
              </a:lnSpc>
            </a:pPr>
            <a:r>
              <a:rPr lang="en-US" sz="1800">
                <a:solidFill>
                  <a:schemeClr val="tx1"/>
                </a:solidFill>
              </a:rPr>
              <a:t>demand</a:t>
            </a:r>
          </a:p>
        </p:txBody>
      </p:sp>
      <p:grpSp>
        <p:nvGrpSpPr>
          <p:cNvPr id="2" name="Group 185"/>
          <p:cNvGrpSpPr>
            <a:grpSpLocks/>
          </p:cNvGrpSpPr>
          <p:nvPr/>
        </p:nvGrpSpPr>
        <p:grpSpPr bwMode="auto">
          <a:xfrm>
            <a:off x="404813" y="3422650"/>
            <a:ext cx="1587500" cy="3249613"/>
            <a:chOff x="235" y="2156"/>
            <a:chExt cx="923" cy="2047"/>
          </a:xfrm>
        </p:grpSpPr>
        <p:sp>
          <p:nvSpPr>
            <p:cNvPr id="31813" name="Freeform 86"/>
            <p:cNvSpPr>
              <a:spLocks/>
            </p:cNvSpPr>
            <p:nvPr/>
          </p:nvSpPr>
          <p:spPr bwMode="auto">
            <a:xfrm>
              <a:off x="776" y="2682"/>
              <a:ext cx="285" cy="1175"/>
            </a:xfrm>
            <a:custGeom>
              <a:avLst/>
              <a:gdLst>
                <a:gd name="T0" fmla="*/ 0 w 1008"/>
                <a:gd name="T1" fmla="*/ 0 h 1008"/>
                <a:gd name="T2" fmla="*/ 81 w 1008"/>
                <a:gd name="T3" fmla="*/ 0 h 1008"/>
                <a:gd name="T4" fmla="*/ 81 w 1008"/>
                <a:gd name="T5" fmla="*/ 1370 h 1008"/>
                <a:gd name="T6" fmla="*/ 0 60000 65536"/>
                <a:gd name="T7" fmla="*/ 0 60000 65536"/>
                <a:gd name="T8" fmla="*/ 0 60000 65536"/>
                <a:gd name="T9" fmla="*/ 0 w 1008"/>
                <a:gd name="T10" fmla="*/ 0 h 1008"/>
                <a:gd name="T11" fmla="*/ 1008 w 1008"/>
                <a:gd name="T12" fmla="*/ 1008 h 10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08" h="1008">
                  <a:moveTo>
                    <a:pt x="0" y="0"/>
                  </a:moveTo>
                  <a:lnTo>
                    <a:pt x="1008" y="0"/>
                  </a:lnTo>
                  <a:lnTo>
                    <a:pt x="1008" y="100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14" name="AutoShape 93"/>
            <p:cNvSpPr>
              <a:spLocks/>
            </p:cNvSpPr>
            <p:nvPr/>
          </p:nvSpPr>
          <p:spPr bwMode="auto">
            <a:xfrm>
              <a:off x="652" y="2156"/>
              <a:ext cx="52" cy="507"/>
            </a:xfrm>
            <a:prstGeom prst="leftBrace">
              <a:avLst>
                <a:gd name="adj1" fmla="val 8125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15" name="Text Box 99"/>
            <p:cNvSpPr txBox="1">
              <a:spLocks noChangeArrowheads="1"/>
            </p:cNvSpPr>
            <p:nvPr/>
          </p:nvSpPr>
          <p:spPr bwMode="auto">
            <a:xfrm>
              <a:off x="235" y="2184"/>
              <a:ext cx="381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000">
                  <a:solidFill>
                    <a:schemeClr val="tx1"/>
                  </a:solidFill>
                  <a:latin typeface="Symbol" charset="2"/>
                  <a:ea typeface="Cordia New" charset="0"/>
                  <a:cs typeface="Cordia New" charset="0"/>
                </a:rPr>
                <a:t></a:t>
              </a:r>
              <a:r>
                <a:rPr lang="en-US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M</a:t>
              </a:r>
              <a:r>
                <a:rPr lang="en-US" sz="36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1</a:t>
              </a:r>
              <a:endParaRPr lang="en-US" sz="4500">
                <a:solidFill>
                  <a:schemeClr val="tx1"/>
                </a:solidFill>
              </a:endParaRPr>
            </a:p>
          </p:txBody>
        </p:sp>
        <p:sp>
          <p:nvSpPr>
            <p:cNvPr id="31816" name="AutoShape 100"/>
            <p:cNvSpPr>
              <a:spLocks/>
            </p:cNvSpPr>
            <p:nvPr/>
          </p:nvSpPr>
          <p:spPr bwMode="auto">
            <a:xfrm rot="16200000" flipV="1">
              <a:off x="884" y="3811"/>
              <a:ext cx="66" cy="224"/>
            </a:xfrm>
            <a:prstGeom prst="leftBrace">
              <a:avLst>
                <a:gd name="adj1" fmla="val 28283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17" name="Oval 144"/>
            <p:cNvSpPr>
              <a:spLocks noChangeAspect="1" noChangeArrowheads="1"/>
            </p:cNvSpPr>
            <p:nvPr/>
          </p:nvSpPr>
          <p:spPr bwMode="auto">
            <a:xfrm>
              <a:off x="1005" y="2643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18" name="Text Box 153"/>
            <p:cNvSpPr txBox="1">
              <a:spLocks noChangeArrowheads="1"/>
            </p:cNvSpPr>
            <p:nvPr/>
          </p:nvSpPr>
          <p:spPr bwMode="auto">
            <a:xfrm>
              <a:off x="777" y="3859"/>
              <a:ext cx="381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000">
                  <a:solidFill>
                    <a:schemeClr val="tx1"/>
                  </a:solidFill>
                  <a:latin typeface="Symbol" charset="2"/>
                  <a:ea typeface="Cordia New" charset="0"/>
                  <a:cs typeface="Cordia New" charset="0"/>
                </a:rPr>
                <a:t></a:t>
              </a:r>
              <a:r>
                <a:rPr lang="en-US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X</a:t>
              </a:r>
              <a:r>
                <a:rPr lang="en-US" sz="36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1</a:t>
              </a:r>
              <a:endParaRPr lang="en-US" sz="450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186"/>
          <p:cNvGrpSpPr>
            <a:grpSpLocks/>
          </p:cNvGrpSpPr>
          <p:nvPr/>
        </p:nvGrpSpPr>
        <p:grpSpPr bwMode="auto">
          <a:xfrm>
            <a:off x="374650" y="4083050"/>
            <a:ext cx="2128838" cy="2590800"/>
            <a:chOff x="218" y="2572"/>
            <a:chExt cx="1238" cy="1632"/>
          </a:xfrm>
        </p:grpSpPr>
        <p:sp>
          <p:nvSpPr>
            <p:cNvPr id="31807" name="Freeform 145"/>
            <p:cNvSpPr>
              <a:spLocks/>
            </p:cNvSpPr>
            <p:nvPr/>
          </p:nvSpPr>
          <p:spPr bwMode="auto">
            <a:xfrm>
              <a:off x="782" y="2989"/>
              <a:ext cx="577" cy="872"/>
            </a:xfrm>
            <a:custGeom>
              <a:avLst/>
              <a:gdLst>
                <a:gd name="T0" fmla="*/ 0 w 1008"/>
                <a:gd name="T1" fmla="*/ 0 h 1008"/>
                <a:gd name="T2" fmla="*/ 330 w 1008"/>
                <a:gd name="T3" fmla="*/ 0 h 1008"/>
                <a:gd name="T4" fmla="*/ 330 w 1008"/>
                <a:gd name="T5" fmla="*/ 754 h 1008"/>
                <a:gd name="T6" fmla="*/ 0 60000 65536"/>
                <a:gd name="T7" fmla="*/ 0 60000 65536"/>
                <a:gd name="T8" fmla="*/ 0 60000 65536"/>
                <a:gd name="T9" fmla="*/ 0 w 1008"/>
                <a:gd name="T10" fmla="*/ 0 h 1008"/>
                <a:gd name="T11" fmla="*/ 1008 w 1008"/>
                <a:gd name="T12" fmla="*/ 1008 h 10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08" h="1008">
                  <a:moveTo>
                    <a:pt x="0" y="0"/>
                  </a:moveTo>
                  <a:lnTo>
                    <a:pt x="1008" y="0"/>
                  </a:lnTo>
                  <a:lnTo>
                    <a:pt x="1008" y="100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08" name="Oval 146"/>
            <p:cNvSpPr>
              <a:spLocks noChangeAspect="1" noChangeArrowheads="1"/>
            </p:cNvSpPr>
            <p:nvPr/>
          </p:nvSpPr>
          <p:spPr bwMode="auto">
            <a:xfrm>
              <a:off x="1303" y="2950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09" name="AutoShape 149"/>
            <p:cNvSpPr>
              <a:spLocks/>
            </p:cNvSpPr>
            <p:nvPr/>
          </p:nvSpPr>
          <p:spPr bwMode="auto">
            <a:xfrm>
              <a:off x="635" y="2705"/>
              <a:ext cx="62" cy="279"/>
            </a:xfrm>
            <a:prstGeom prst="leftBrace">
              <a:avLst>
                <a:gd name="adj1" fmla="val 3750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10" name="Text Box 150"/>
            <p:cNvSpPr txBox="1">
              <a:spLocks noChangeArrowheads="1"/>
            </p:cNvSpPr>
            <p:nvPr/>
          </p:nvSpPr>
          <p:spPr bwMode="auto">
            <a:xfrm>
              <a:off x="218" y="2572"/>
              <a:ext cx="381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000">
                  <a:solidFill>
                    <a:schemeClr val="tx1"/>
                  </a:solidFill>
                  <a:latin typeface="Symbol" charset="2"/>
                  <a:ea typeface="Cordia New" charset="0"/>
                  <a:cs typeface="Cordia New" charset="0"/>
                </a:rPr>
                <a:t></a:t>
              </a:r>
              <a:r>
                <a:rPr lang="en-US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M</a:t>
              </a:r>
              <a:r>
                <a:rPr lang="en-US" sz="36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2</a:t>
              </a:r>
              <a:endParaRPr lang="en-US" sz="4500">
                <a:solidFill>
                  <a:schemeClr val="tx1"/>
                </a:solidFill>
              </a:endParaRPr>
            </a:p>
          </p:txBody>
        </p:sp>
        <p:sp>
          <p:nvSpPr>
            <p:cNvPr id="31811" name="AutoShape 154"/>
            <p:cNvSpPr>
              <a:spLocks/>
            </p:cNvSpPr>
            <p:nvPr/>
          </p:nvSpPr>
          <p:spPr bwMode="auto">
            <a:xfrm rot="16200000" flipV="1">
              <a:off x="1182" y="3812"/>
              <a:ext cx="66" cy="224"/>
            </a:xfrm>
            <a:prstGeom prst="leftBrace">
              <a:avLst>
                <a:gd name="adj1" fmla="val 28283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12" name="Text Box 155"/>
            <p:cNvSpPr txBox="1">
              <a:spLocks noChangeArrowheads="1"/>
            </p:cNvSpPr>
            <p:nvPr/>
          </p:nvSpPr>
          <p:spPr bwMode="auto">
            <a:xfrm>
              <a:off x="1075" y="3860"/>
              <a:ext cx="381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000">
                  <a:solidFill>
                    <a:schemeClr val="tx1"/>
                  </a:solidFill>
                  <a:latin typeface="Symbol" charset="2"/>
                  <a:ea typeface="Cordia New" charset="0"/>
                  <a:cs typeface="Cordia New" charset="0"/>
                </a:rPr>
                <a:t></a:t>
              </a:r>
              <a:r>
                <a:rPr lang="en-US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X</a:t>
              </a:r>
              <a:r>
                <a:rPr lang="en-US" sz="36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2</a:t>
              </a:r>
              <a:endParaRPr lang="en-US" sz="4500">
                <a:solidFill>
                  <a:schemeClr val="tx1"/>
                </a:solidFill>
              </a:endParaRPr>
            </a:p>
          </p:txBody>
        </p:sp>
      </p:grpSp>
      <p:sp>
        <p:nvSpPr>
          <p:cNvPr id="31766" name="Rectangle 160"/>
          <p:cNvSpPr>
            <a:spLocks noChangeArrowheads="1"/>
          </p:cNvSpPr>
          <p:nvPr/>
        </p:nvSpPr>
        <p:spPr bwMode="auto">
          <a:xfrm>
            <a:off x="8359775" y="5383213"/>
            <a:ext cx="4857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</a:rPr>
              <a:t>D</a:t>
            </a:r>
            <a:r>
              <a:rPr lang="en-US" sz="1800" baseline="-25000">
                <a:solidFill>
                  <a:schemeClr val="tx1"/>
                </a:solidFill>
              </a:rPr>
              <a:t>X</a:t>
            </a:r>
            <a:endParaRPr lang="en-US" sz="1800">
              <a:solidFill>
                <a:schemeClr val="tx1"/>
              </a:solidFill>
            </a:endParaRPr>
          </a:p>
        </p:txBody>
      </p:sp>
      <p:sp>
        <p:nvSpPr>
          <p:cNvPr id="31767" name="Line 37"/>
          <p:cNvSpPr>
            <a:spLocks noChangeShapeType="1"/>
          </p:cNvSpPr>
          <p:nvPr/>
        </p:nvSpPr>
        <p:spPr bwMode="auto">
          <a:xfrm flipV="1">
            <a:off x="5559425" y="6107113"/>
            <a:ext cx="3660775" cy="142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" name="Group 187"/>
          <p:cNvGrpSpPr>
            <a:grpSpLocks/>
          </p:cNvGrpSpPr>
          <p:nvPr/>
        </p:nvGrpSpPr>
        <p:grpSpPr bwMode="auto">
          <a:xfrm>
            <a:off x="4987925" y="3014663"/>
            <a:ext cx="1246188" cy="3659187"/>
            <a:chOff x="2900" y="1899"/>
            <a:chExt cx="725" cy="2305"/>
          </a:xfrm>
        </p:grpSpPr>
        <p:sp>
          <p:nvSpPr>
            <p:cNvPr id="31800" name="Freeform 66" descr="Light upward diagonal"/>
            <p:cNvSpPr>
              <a:spLocks/>
            </p:cNvSpPr>
            <p:nvPr/>
          </p:nvSpPr>
          <p:spPr bwMode="auto">
            <a:xfrm>
              <a:off x="3248" y="2061"/>
              <a:ext cx="279" cy="1792"/>
            </a:xfrm>
            <a:custGeom>
              <a:avLst/>
              <a:gdLst>
                <a:gd name="T0" fmla="*/ 0 w 297"/>
                <a:gd name="T1" fmla="*/ 0 h 2210"/>
                <a:gd name="T2" fmla="*/ 262 w 297"/>
                <a:gd name="T3" fmla="*/ 2 h 2210"/>
                <a:gd name="T4" fmla="*/ 262 w 297"/>
                <a:gd name="T5" fmla="*/ 1451 h 2210"/>
                <a:gd name="T6" fmla="*/ 8 w 297"/>
                <a:gd name="T7" fmla="*/ 1453 h 221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97"/>
                <a:gd name="T13" fmla="*/ 0 h 2210"/>
                <a:gd name="T14" fmla="*/ 297 w 297"/>
                <a:gd name="T15" fmla="*/ 2210 h 221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97" h="2210">
                  <a:moveTo>
                    <a:pt x="0" y="0"/>
                  </a:moveTo>
                  <a:lnTo>
                    <a:pt x="297" y="2"/>
                  </a:lnTo>
                  <a:lnTo>
                    <a:pt x="297" y="2206"/>
                  </a:lnTo>
                  <a:lnTo>
                    <a:pt x="10" y="2210"/>
                  </a:lnTo>
                </a:path>
              </a:pathLst>
            </a:custGeom>
            <a:pattFill prst="ltUpDiag">
              <a:fgClr>
                <a:srgbClr val="C0C0C0"/>
              </a:fgClr>
              <a:bgClr>
                <a:srgbClr val="FFFFFF"/>
              </a:bgClr>
            </a:pattFill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01" name="Oval 161"/>
            <p:cNvSpPr>
              <a:spLocks noChangeAspect="1" noChangeArrowheads="1"/>
            </p:cNvSpPr>
            <p:nvPr/>
          </p:nvSpPr>
          <p:spPr bwMode="auto">
            <a:xfrm>
              <a:off x="3464" y="2019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02" name="Oval 162"/>
            <p:cNvSpPr>
              <a:spLocks noChangeAspect="1" noChangeArrowheads="1"/>
            </p:cNvSpPr>
            <p:nvPr/>
          </p:nvSpPr>
          <p:spPr bwMode="auto">
            <a:xfrm>
              <a:off x="3186" y="2020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03" name="Oval 163"/>
            <p:cNvSpPr>
              <a:spLocks noChangeAspect="1" noChangeArrowheads="1"/>
            </p:cNvSpPr>
            <p:nvPr/>
          </p:nvSpPr>
          <p:spPr bwMode="auto">
            <a:xfrm>
              <a:off x="3468" y="3811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04" name="AutoShape 170"/>
            <p:cNvSpPr>
              <a:spLocks/>
            </p:cNvSpPr>
            <p:nvPr/>
          </p:nvSpPr>
          <p:spPr bwMode="auto">
            <a:xfrm rot="16200000" flipV="1">
              <a:off x="3351" y="3812"/>
              <a:ext cx="66" cy="224"/>
            </a:xfrm>
            <a:prstGeom prst="leftBrace">
              <a:avLst>
                <a:gd name="adj1" fmla="val 28283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805" name="Text Box 171"/>
            <p:cNvSpPr txBox="1">
              <a:spLocks noChangeArrowheads="1"/>
            </p:cNvSpPr>
            <p:nvPr/>
          </p:nvSpPr>
          <p:spPr bwMode="auto">
            <a:xfrm>
              <a:off x="3244" y="3860"/>
              <a:ext cx="381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000">
                  <a:solidFill>
                    <a:schemeClr val="tx1"/>
                  </a:solidFill>
                  <a:latin typeface="Symbol" charset="2"/>
                  <a:ea typeface="Cordia New" charset="0"/>
                  <a:cs typeface="Cordia New" charset="0"/>
                </a:rPr>
                <a:t></a:t>
              </a:r>
              <a:r>
                <a:rPr lang="en-US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X</a:t>
              </a:r>
              <a:r>
                <a:rPr lang="en-US" sz="36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1</a:t>
              </a:r>
              <a:endParaRPr lang="en-US" sz="4500">
                <a:solidFill>
                  <a:schemeClr val="tx1"/>
                </a:solidFill>
              </a:endParaRPr>
            </a:p>
          </p:txBody>
        </p:sp>
        <p:sp>
          <p:nvSpPr>
            <p:cNvPr id="31806" name="Rectangle 176"/>
            <p:cNvSpPr>
              <a:spLocks noChangeArrowheads="1"/>
            </p:cNvSpPr>
            <p:nvPr/>
          </p:nvSpPr>
          <p:spPr bwMode="auto">
            <a:xfrm>
              <a:off x="2900" y="1899"/>
              <a:ext cx="236" cy="3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28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P</a:t>
              </a:r>
              <a:r>
                <a:rPr lang="en-US" sz="2800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1</a:t>
              </a:r>
              <a:endPara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31769" name="Rectangle 177"/>
          <p:cNvSpPr>
            <a:spLocks noChangeArrowheads="1"/>
          </p:cNvSpPr>
          <p:nvPr/>
        </p:nvSpPr>
        <p:spPr bwMode="auto">
          <a:xfrm>
            <a:off x="5002213" y="3427413"/>
            <a:ext cx="406400" cy="52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P</a:t>
            </a:r>
            <a:r>
              <a:rPr lang="en-US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2</a:t>
            </a:r>
            <a:endParaRPr lang="en-US" sz="28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1770" name="Rectangle 178"/>
          <p:cNvSpPr>
            <a:spLocks noChangeArrowheads="1"/>
          </p:cNvSpPr>
          <p:nvPr/>
        </p:nvSpPr>
        <p:spPr bwMode="auto">
          <a:xfrm>
            <a:off x="4986338" y="3800475"/>
            <a:ext cx="406400" cy="52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P</a:t>
            </a:r>
            <a:r>
              <a:rPr lang="en-US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3</a:t>
            </a:r>
            <a:endParaRPr lang="en-US" sz="28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31771" name="Text Box 179"/>
          <p:cNvSpPr txBox="1">
            <a:spLocks noChangeArrowheads="1"/>
          </p:cNvSpPr>
          <p:nvPr/>
        </p:nvSpPr>
        <p:spPr bwMode="auto">
          <a:xfrm>
            <a:off x="1673225" y="2049463"/>
            <a:ext cx="3579813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900" dirty="0">
                <a:solidFill>
                  <a:schemeClr val="tx1"/>
                </a:solidFill>
              </a:rPr>
              <a:t>M = P</a:t>
            </a:r>
            <a:r>
              <a:rPr lang="en-US" sz="1900" baseline="-25000" dirty="0">
                <a:solidFill>
                  <a:schemeClr val="tx1"/>
                </a:solidFill>
              </a:rPr>
              <a:t>X</a:t>
            </a:r>
            <a:r>
              <a:rPr lang="en-US" sz="1900" dirty="0">
                <a:solidFill>
                  <a:schemeClr val="tx1"/>
                </a:solidFill>
              </a:rPr>
              <a:t>X+Y,  assuming P</a:t>
            </a:r>
            <a:r>
              <a:rPr lang="en-US" sz="1900" baseline="-25000" dirty="0">
                <a:solidFill>
                  <a:schemeClr val="tx1"/>
                </a:solidFill>
              </a:rPr>
              <a:t>Y</a:t>
            </a:r>
            <a:r>
              <a:rPr lang="en-US" sz="1900" dirty="0">
                <a:solidFill>
                  <a:schemeClr val="tx1"/>
                </a:solidFill>
              </a:rPr>
              <a:t> = 1</a:t>
            </a:r>
          </a:p>
          <a:p>
            <a:pPr>
              <a:spcBef>
                <a:spcPct val="50000"/>
              </a:spcBef>
            </a:pPr>
            <a:r>
              <a:rPr lang="en-US" sz="1900" dirty="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 dirty="0">
                <a:solidFill>
                  <a:schemeClr val="tx1"/>
                </a:solidFill>
              </a:rPr>
              <a:t>M/</a:t>
            </a:r>
            <a:r>
              <a:rPr lang="en-US" sz="1900" dirty="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 dirty="0">
                <a:solidFill>
                  <a:schemeClr val="tx1"/>
                </a:solidFill>
              </a:rPr>
              <a:t>X = </a:t>
            </a:r>
            <a:r>
              <a:rPr lang="en-US" sz="1900" dirty="0" smtClean="0">
                <a:solidFill>
                  <a:schemeClr val="tx1"/>
                </a:solidFill>
              </a:rPr>
              <a:t>P</a:t>
            </a:r>
            <a:r>
              <a:rPr lang="en-US" sz="1900" baseline="-25000" dirty="0" smtClean="0">
                <a:solidFill>
                  <a:schemeClr val="tx1"/>
                </a:solidFill>
              </a:rPr>
              <a:t>X</a:t>
            </a:r>
            <a:endParaRPr lang="en-US" sz="1900" dirty="0" smtClean="0">
              <a:solidFill>
                <a:schemeClr val="tx1"/>
              </a:solidFill>
              <a:latin typeface="Symbol" charset="2"/>
            </a:endParaRPr>
          </a:p>
          <a:p>
            <a:pPr>
              <a:spcBef>
                <a:spcPct val="50000"/>
              </a:spcBef>
            </a:pPr>
            <a:r>
              <a:rPr lang="en-US" sz="1900" dirty="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 dirty="0">
                <a:solidFill>
                  <a:schemeClr val="tx1"/>
                </a:solidFill>
              </a:rPr>
              <a:t>M = P</a:t>
            </a:r>
            <a:r>
              <a:rPr lang="en-US" sz="1900" baseline="-25000" dirty="0">
                <a:solidFill>
                  <a:schemeClr val="tx1"/>
                </a:solidFill>
              </a:rPr>
              <a:t>X</a:t>
            </a:r>
            <a:r>
              <a:rPr lang="en-US" sz="1900" dirty="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 dirty="0">
                <a:solidFill>
                  <a:schemeClr val="tx1"/>
                </a:solidFill>
              </a:rPr>
              <a:t>X</a:t>
            </a:r>
          </a:p>
          <a:p>
            <a:pPr>
              <a:spcBef>
                <a:spcPct val="50000"/>
              </a:spcBef>
            </a:pPr>
            <a:r>
              <a:rPr lang="en-US" sz="1900" dirty="0">
                <a:solidFill>
                  <a:schemeClr val="tx1"/>
                </a:solidFill>
              </a:rPr>
              <a:t>BK = </a:t>
            </a:r>
            <a:r>
              <a:rPr lang="en-US" sz="1900" dirty="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 dirty="0">
                <a:solidFill>
                  <a:schemeClr val="tx1"/>
                </a:solidFill>
              </a:rPr>
              <a:t>M</a:t>
            </a:r>
            <a:r>
              <a:rPr lang="en-US" sz="1900" baseline="-25000" dirty="0">
                <a:solidFill>
                  <a:schemeClr val="tx1"/>
                </a:solidFill>
              </a:rPr>
              <a:t>1</a:t>
            </a:r>
            <a:r>
              <a:rPr lang="en-US" sz="1900" dirty="0">
                <a:solidFill>
                  <a:schemeClr val="tx1"/>
                </a:solidFill>
              </a:rPr>
              <a:t> + </a:t>
            </a:r>
            <a:r>
              <a:rPr lang="en-US" sz="1900" dirty="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 dirty="0">
                <a:solidFill>
                  <a:schemeClr val="tx1"/>
                </a:solidFill>
              </a:rPr>
              <a:t>M</a:t>
            </a:r>
            <a:r>
              <a:rPr lang="en-US" sz="1900" baseline="-25000" dirty="0">
                <a:solidFill>
                  <a:schemeClr val="tx1"/>
                </a:solidFill>
              </a:rPr>
              <a:t>2</a:t>
            </a:r>
            <a:r>
              <a:rPr lang="en-US" sz="1900" dirty="0">
                <a:solidFill>
                  <a:schemeClr val="tx1"/>
                </a:solidFill>
              </a:rPr>
              <a:t> +</a:t>
            </a:r>
            <a:r>
              <a:rPr lang="en-US" sz="1900" dirty="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 dirty="0">
                <a:solidFill>
                  <a:schemeClr val="tx1"/>
                </a:solidFill>
              </a:rPr>
              <a:t>M</a:t>
            </a:r>
            <a:r>
              <a:rPr lang="en-US" sz="1900" baseline="-25000" dirty="0">
                <a:solidFill>
                  <a:schemeClr val="tx1"/>
                </a:solidFill>
              </a:rPr>
              <a:t>3</a:t>
            </a:r>
          </a:p>
        </p:txBody>
      </p:sp>
      <p:grpSp>
        <p:nvGrpSpPr>
          <p:cNvPr id="5" name="Group 191"/>
          <p:cNvGrpSpPr>
            <a:grpSpLocks/>
          </p:cNvGrpSpPr>
          <p:nvPr/>
        </p:nvGrpSpPr>
        <p:grpSpPr bwMode="auto">
          <a:xfrm>
            <a:off x="376238" y="4598988"/>
            <a:ext cx="2638425" cy="2074862"/>
            <a:chOff x="219" y="2897"/>
            <a:chExt cx="1534" cy="1307"/>
          </a:xfrm>
        </p:grpSpPr>
        <p:sp>
          <p:nvSpPr>
            <p:cNvPr id="31793" name="Freeform 147"/>
            <p:cNvSpPr>
              <a:spLocks/>
            </p:cNvSpPr>
            <p:nvPr/>
          </p:nvSpPr>
          <p:spPr bwMode="auto">
            <a:xfrm>
              <a:off x="786" y="3196"/>
              <a:ext cx="861" cy="679"/>
            </a:xfrm>
            <a:custGeom>
              <a:avLst/>
              <a:gdLst>
                <a:gd name="T0" fmla="*/ 0 w 1008"/>
                <a:gd name="T1" fmla="*/ 0 h 1008"/>
                <a:gd name="T2" fmla="*/ 735 w 1008"/>
                <a:gd name="T3" fmla="*/ 0 h 1008"/>
                <a:gd name="T4" fmla="*/ 735 w 1008"/>
                <a:gd name="T5" fmla="*/ 457 h 1008"/>
                <a:gd name="T6" fmla="*/ 0 60000 65536"/>
                <a:gd name="T7" fmla="*/ 0 60000 65536"/>
                <a:gd name="T8" fmla="*/ 0 60000 65536"/>
                <a:gd name="T9" fmla="*/ 0 w 1008"/>
                <a:gd name="T10" fmla="*/ 0 h 1008"/>
                <a:gd name="T11" fmla="*/ 1008 w 1008"/>
                <a:gd name="T12" fmla="*/ 1008 h 10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08" h="1008">
                  <a:moveTo>
                    <a:pt x="0" y="0"/>
                  </a:moveTo>
                  <a:lnTo>
                    <a:pt x="1008" y="0"/>
                  </a:lnTo>
                  <a:lnTo>
                    <a:pt x="1008" y="1008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94" name="Oval 148"/>
            <p:cNvSpPr>
              <a:spLocks noChangeAspect="1" noChangeArrowheads="1"/>
            </p:cNvSpPr>
            <p:nvPr/>
          </p:nvSpPr>
          <p:spPr bwMode="auto">
            <a:xfrm>
              <a:off x="1591" y="3148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95" name="AutoShape 151"/>
            <p:cNvSpPr>
              <a:spLocks/>
            </p:cNvSpPr>
            <p:nvPr/>
          </p:nvSpPr>
          <p:spPr bwMode="auto">
            <a:xfrm>
              <a:off x="636" y="3016"/>
              <a:ext cx="52" cy="185"/>
            </a:xfrm>
            <a:prstGeom prst="leftBrace">
              <a:avLst>
                <a:gd name="adj1" fmla="val 29647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96" name="Text Box 152"/>
            <p:cNvSpPr txBox="1">
              <a:spLocks noChangeArrowheads="1"/>
            </p:cNvSpPr>
            <p:nvPr/>
          </p:nvSpPr>
          <p:spPr bwMode="auto">
            <a:xfrm>
              <a:off x="219" y="2897"/>
              <a:ext cx="381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000">
                  <a:solidFill>
                    <a:schemeClr val="tx1"/>
                  </a:solidFill>
                  <a:latin typeface="Symbol" charset="2"/>
                  <a:ea typeface="Cordia New" charset="0"/>
                  <a:cs typeface="Cordia New" charset="0"/>
                </a:rPr>
                <a:t></a:t>
              </a:r>
              <a:r>
                <a:rPr lang="en-US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M</a:t>
              </a:r>
              <a:r>
                <a:rPr lang="en-US" sz="36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3</a:t>
              </a:r>
              <a:endParaRPr lang="en-US" sz="4500">
                <a:solidFill>
                  <a:schemeClr val="tx1"/>
                </a:solidFill>
              </a:endParaRPr>
            </a:p>
          </p:txBody>
        </p:sp>
        <p:sp>
          <p:nvSpPr>
            <p:cNvPr id="31797" name="AutoShape 156"/>
            <p:cNvSpPr>
              <a:spLocks/>
            </p:cNvSpPr>
            <p:nvPr/>
          </p:nvSpPr>
          <p:spPr bwMode="auto">
            <a:xfrm rot="16200000" flipV="1">
              <a:off x="1479" y="3812"/>
              <a:ext cx="66" cy="224"/>
            </a:xfrm>
            <a:prstGeom prst="leftBrace">
              <a:avLst>
                <a:gd name="adj1" fmla="val 28283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98" name="Text Box 157"/>
            <p:cNvSpPr txBox="1">
              <a:spLocks noChangeArrowheads="1"/>
            </p:cNvSpPr>
            <p:nvPr/>
          </p:nvSpPr>
          <p:spPr bwMode="auto">
            <a:xfrm>
              <a:off x="1372" y="3860"/>
              <a:ext cx="381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000">
                  <a:solidFill>
                    <a:schemeClr val="tx1"/>
                  </a:solidFill>
                  <a:latin typeface="Symbol" charset="2"/>
                  <a:ea typeface="Cordia New" charset="0"/>
                  <a:cs typeface="Cordia New" charset="0"/>
                </a:rPr>
                <a:t></a:t>
              </a:r>
              <a:r>
                <a:rPr lang="en-US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X</a:t>
              </a:r>
              <a:r>
                <a:rPr lang="en-US" sz="36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3</a:t>
              </a:r>
              <a:endParaRPr lang="en-US" sz="4500">
                <a:solidFill>
                  <a:schemeClr val="tx1"/>
                </a:solidFill>
              </a:endParaRPr>
            </a:p>
          </p:txBody>
        </p:sp>
        <p:sp>
          <p:nvSpPr>
            <p:cNvPr id="31799" name="Oval 180"/>
            <p:cNvSpPr>
              <a:spLocks noChangeAspect="1" noChangeArrowheads="1"/>
            </p:cNvSpPr>
            <p:nvPr/>
          </p:nvSpPr>
          <p:spPr bwMode="auto">
            <a:xfrm>
              <a:off x="719" y="3152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1773" name="Rectangle 181"/>
          <p:cNvSpPr>
            <a:spLocks noChangeArrowheads="1"/>
          </p:cNvSpPr>
          <p:nvPr/>
        </p:nvSpPr>
        <p:spPr bwMode="auto">
          <a:xfrm>
            <a:off x="925513" y="5149850"/>
            <a:ext cx="3492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31774" name="Rectangle 182"/>
          <p:cNvSpPr>
            <a:spLocks noChangeArrowheads="1"/>
          </p:cNvSpPr>
          <p:nvPr/>
        </p:nvSpPr>
        <p:spPr bwMode="auto">
          <a:xfrm>
            <a:off x="2841625" y="4640263"/>
            <a:ext cx="323850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>
                <a:solidFill>
                  <a:schemeClr val="tx1"/>
                </a:solidFill>
              </a:rPr>
              <a:t>F</a:t>
            </a:r>
          </a:p>
        </p:txBody>
      </p:sp>
      <p:sp>
        <p:nvSpPr>
          <p:cNvPr id="31775" name="Text Box 183"/>
          <p:cNvSpPr txBox="1">
            <a:spLocks noChangeArrowheads="1"/>
          </p:cNvSpPr>
          <p:nvPr/>
        </p:nvSpPr>
        <p:spPr bwMode="auto">
          <a:xfrm>
            <a:off x="6030913" y="1725613"/>
            <a:ext cx="3875087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ct val="25000"/>
              </a:spcBef>
            </a:pPr>
            <a:r>
              <a:rPr lang="en-US" sz="190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>
                <a:solidFill>
                  <a:schemeClr val="tx1"/>
                </a:solidFill>
              </a:rPr>
              <a:t>M</a:t>
            </a:r>
            <a:r>
              <a:rPr lang="en-US" sz="1900" baseline="-25000">
                <a:solidFill>
                  <a:schemeClr val="tx1"/>
                </a:solidFill>
              </a:rPr>
              <a:t>1</a:t>
            </a:r>
            <a:r>
              <a:rPr lang="en-US" sz="1900">
                <a:solidFill>
                  <a:schemeClr val="tx1"/>
                </a:solidFill>
              </a:rPr>
              <a:t> =  P</a:t>
            </a:r>
            <a:r>
              <a:rPr lang="en-US" sz="1900" baseline="-25000">
                <a:solidFill>
                  <a:schemeClr val="tx1"/>
                </a:solidFill>
              </a:rPr>
              <a:t>1</a:t>
            </a:r>
            <a:r>
              <a:rPr lang="en-US" sz="190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>
                <a:solidFill>
                  <a:schemeClr val="tx1"/>
                </a:solidFill>
              </a:rPr>
              <a:t>X</a:t>
            </a:r>
            <a:r>
              <a:rPr lang="en-US" sz="1900" baseline="-25000">
                <a:solidFill>
                  <a:schemeClr val="tx1"/>
                </a:solidFill>
              </a:rPr>
              <a:t>1</a:t>
            </a:r>
            <a:r>
              <a:rPr lang="en-US" sz="1900">
                <a:solidFill>
                  <a:schemeClr val="tx1"/>
                </a:solidFill>
              </a:rPr>
              <a:t>,  </a:t>
            </a:r>
            <a:r>
              <a:rPr lang="en-US" sz="190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>
                <a:solidFill>
                  <a:schemeClr val="tx1"/>
                </a:solidFill>
              </a:rPr>
              <a:t>M</a:t>
            </a:r>
            <a:r>
              <a:rPr lang="en-US" sz="1900" baseline="-25000">
                <a:solidFill>
                  <a:schemeClr val="tx1"/>
                </a:solidFill>
              </a:rPr>
              <a:t>2</a:t>
            </a:r>
            <a:r>
              <a:rPr lang="en-US" sz="1900">
                <a:solidFill>
                  <a:schemeClr val="tx1"/>
                </a:solidFill>
              </a:rPr>
              <a:t> =</a:t>
            </a:r>
            <a:r>
              <a:rPr lang="en-US"/>
              <a:t> </a:t>
            </a:r>
            <a:r>
              <a:rPr lang="en-US" sz="1900">
                <a:solidFill>
                  <a:schemeClr val="tx1"/>
                </a:solidFill>
              </a:rPr>
              <a:t>P</a:t>
            </a:r>
            <a:r>
              <a:rPr lang="en-US" sz="1900" baseline="-25000">
                <a:solidFill>
                  <a:schemeClr val="tx1"/>
                </a:solidFill>
              </a:rPr>
              <a:t>2</a:t>
            </a:r>
            <a:r>
              <a:rPr lang="en-US" sz="190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>
                <a:solidFill>
                  <a:schemeClr val="tx1"/>
                </a:solidFill>
              </a:rPr>
              <a:t>X</a:t>
            </a:r>
            <a:r>
              <a:rPr lang="en-US" sz="1900" baseline="-25000">
                <a:solidFill>
                  <a:schemeClr val="tx1"/>
                </a:solidFill>
              </a:rPr>
              <a:t>2</a:t>
            </a:r>
            <a:endParaRPr lang="en-US" sz="19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spcBef>
                <a:spcPct val="25000"/>
              </a:spcBef>
            </a:pPr>
            <a:r>
              <a:rPr lang="en-US" sz="190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>
                <a:solidFill>
                  <a:schemeClr val="tx1"/>
                </a:solidFill>
              </a:rPr>
              <a:t>M</a:t>
            </a:r>
            <a:r>
              <a:rPr lang="en-US" sz="1900" baseline="-25000">
                <a:solidFill>
                  <a:schemeClr val="tx1"/>
                </a:solidFill>
              </a:rPr>
              <a:t>3</a:t>
            </a:r>
            <a:r>
              <a:rPr lang="en-US" sz="1900">
                <a:solidFill>
                  <a:schemeClr val="tx1"/>
                </a:solidFill>
              </a:rPr>
              <a:t> =  P</a:t>
            </a:r>
            <a:r>
              <a:rPr lang="en-US" sz="1900" baseline="-25000">
                <a:solidFill>
                  <a:schemeClr val="tx1"/>
                </a:solidFill>
              </a:rPr>
              <a:t>3</a:t>
            </a:r>
            <a:r>
              <a:rPr lang="en-US" sz="190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>
                <a:solidFill>
                  <a:schemeClr val="tx1"/>
                </a:solidFill>
              </a:rPr>
              <a:t>X</a:t>
            </a:r>
            <a:r>
              <a:rPr lang="en-US" sz="1900" baseline="-25000">
                <a:solidFill>
                  <a:schemeClr val="tx1"/>
                </a:solidFill>
              </a:rPr>
              <a:t>3</a:t>
            </a:r>
            <a:endParaRPr lang="en-US" sz="19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spcBef>
                <a:spcPct val="25000"/>
              </a:spcBef>
            </a:pPr>
            <a:r>
              <a:rPr lang="en-US" sz="1900">
                <a:solidFill>
                  <a:schemeClr val="tx1"/>
                </a:solidFill>
              </a:rPr>
              <a:t>BK  =  P</a:t>
            </a:r>
            <a:r>
              <a:rPr lang="en-US" sz="1900" baseline="-25000">
                <a:solidFill>
                  <a:schemeClr val="tx1"/>
                </a:solidFill>
              </a:rPr>
              <a:t>1</a:t>
            </a:r>
            <a:r>
              <a:rPr lang="en-US" sz="190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>
                <a:solidFill>
                  <a:schemeClr val="tx1"/>
                </a:solidFill>
              </a:rPr>
              <a:t>X</a:t>
            </a:r>
            <a:r>
              <a:rPr lang="en-US" sz="1900" baseline="-25000">
                <a:solidFill>
                  <a:schemeClr val="tx1"/>
                </a:solidFill>
              </a:rPr>
              <a:t>1</a:t>
            </a:r>
            <a:r>
              <a:rPr lang="en-US" sz="1900">
                <a:solidFill>
                  <a:schemeClr val="tx1"/>
                </a:solidFill>
              </a:rPr>
              <a:t> + P</a:t>
            </a:r>
            <a:r>
              <a:rPr lang="en-US" sz="1900" baseline="-25000">
                <a:solidFill>
                  <a:schemeClr val="tx1"/>
                </a:solidFill>
              </a:rPr>
              <a:t>2</a:t>
            </a:r>
            <a:r>
              <a:rPr lang="en-US" sz="190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>
                <a:solidFill>
                  <a:schemeClr val="tx1"/>
                </a:solidFill>
              </a:rPr>
              <a:t>X</a:t>
            </a:r>
            <a:r>
              <a:rPr lang="en-US" sz="1900" baseline="-25000">
                <a:solidFill>
                  <a:schemeClr val="tx1"/>
                </a:solidFill>
              </a:rPr>
              <a:t>2</a:t>
            </a:r>
            <a:r>
              <a:rPr lang="en-US" sz="1900">
                <a:solidFill>
                  <a:schemeClr val="tx1"/>
                </a:solidFill>
              </a:rPr>
              <a:t> +P</a:t>
            </a:r>
            <a:r>
              <a:rPr lang="en-US" sz="1900" baseline="-25000">
                <a:solidFill>
                  <a:schemeClr val="tx1"/>
                </a:solidFill>
              </a:rPr>
              <a:t>3</a:t>
            </a:r>
            <a:r>
              <a:rPr lang="en-US" sz="1900">
                <a:solidFill>
                  <a:schemeClr val="tx1"/>
                </a:solidFill>
                <a:latin typeface="Symbol" charset="2"/>
              </a:rPr>
              <a:t>D</a:t>
            </a:r>
            <a:r>
              <a:rPr lang="en-US" sz="1900">
                <a:solidFill>
                  <a:schemeClr val="tx1"/>
                </a:solidFill>
              </a:rPr>
              <a:t>X</a:t>
            </a:r>
            <a:r>
              <a:rPr lang="en-US" sz="1900" baseline="-25000">
                <a:solidFill>
                  <a:schemeClr val="tx1"/>
                </a:solidFill>
              </a:rPr>
              <a:t>3</a:t>
            </a:r>
          </a:p>
        </p:txBody>
      </p:sp>
      <p:grpSp>
        <p:nvGrpSpPr>
          <p:cNvPr id="6" name="Group 189"/>
          <p:cNvGrpSpPr>
            <a:grpSpLocks/>
          </p:cNvGrpSpPr>
          <p:nvPr/>
        </p:nvGrpSpPr>
        <p:grpSpPr bwMode="auto">
          <a:xfrm>
            <a:off x="5586413" y="3721100"/>
            <a:ext cx="1160462" cy="2954338"/>
            <a:chOff x="3248" y="2344"/>
            <a:chExt cx="675" cy="1861"/>
          </a:xfrm>
        </p:grpSpPr>
        <p:sp>
          <p:nvSpPr>
            <p:cNvPr id="31786" name="Rectangle 69"/>
            <p:cNvSpPr>
              <a:spLocks noChangeArrowheads="1"/>
            </p:cNvSpPr>
            <p:nvPr/>
          </p:nvSpPr>
          <p:spPr bwMode="auto">
            <a:xfrm>
              <a:off x="3533" y="2368"/>
              <a:ext cx="316" cy="1472"/>
            </a:xfrm>
            <a:prstGeom prst="rect">
              <a:avLst/>
            </a:prstGeom>
            <a:solidFill>
              <a:srgbClr val="C0C0C0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87" name="Oval 166"/>
            <p:cNvSpPr>
              <a:spLocks noChangeAspect="1" noChangeArrowheads="1"/>
            </p:cNvSpPr>
            <p:nvPr/>
          </p:nvSpPr>
          <p:spPr bwMode="auto">
            <a:xfrm>
              <a:off x="3789" y="3811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88" name="AutoShape 172"/>
            <p:cNvSpPr>
              <a:spLocks/>
            </p:cNvSpPr>
            <p:nvPr/>
          </p:nvSpPr>
          <p:spPr bwMode="auto">
            <a:xfrm rot="16200000" flipV="1">
              <a:off x="3649" y="3813"/>
              <a:ext cx="66" cy="224"/>
            </a:xfrm>
            <a:prstGeom prst="leftBrace">
              <a:avLst>
                <a:gd name="adj1" fmla="val 28283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89" name="Text Box 173"/>
            <p:cNvSpPr txBox="1">
              <a:spLocks noChangeArrowheads="1"/>
            </p:cNvSpPr>
            <p:nvPr/>
          </p:nvSpPr>
          <p:spPr bwMode="auto">
            <a:xfrm>
              <a:off x="3542" y="3861"/>
              <a:ext cx="381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000">
                  <a:solidFill>
                    <a:schemeClr val="tx1"/>
                  </a:solidFill>
                  <a:latin typeface="Symbol" charset="2"/>
                  <a:ea typeface="Cordia New" charset="0"/>
                  <a:cs typeface="Cordia New" charset="0"/>
                </a:rPr>
                <a:t></a:t>
              </a:r>
              <a:r>
                <a:rPr lang="en-US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X</a:t>
              </a:r>
              <a:r>
                <a:rPr lang="en-US" sz="36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2</a:t>
              </a:r>
              <a:endParaRPr lang="en-US" sz="4500">
                <a:solidFill>
                  <a:schemeClr val="tx1"/>
                </a:solidFill>
              </a:endParaRPr>
            </a:p>
          </p:txBody>
        </p:sp>
        <p:sp>
          <p:nvSpPr>
            <p:cNvPr id="31790" name="Freeform 112"/>
            <p:cNvSpPr>
              <a:spLocks/>
            </p:cNvSpPr>
            <p:nvPr/>
          </p:nvSpPr>
          <p:spPr bwMode="auto">
            <a:xfrm>
              <a:off x="3248" y="2375"/>
              <a:ext cx="600" cy="1488"/>
            </a:xfrm>
            <a:custGeom>
              <a:avLst/>
              <a:gdLst>
                <a:gd name="T0" fmla="*/ 0 w 1008"/>
                <a:gd name="T1" fmla="*/ 0 h 1008"/>
                <a:gd name="T2" fmla="*/ 357 w 1008"/>
                <a:gd name="T3" fmla="*/ 0 h 1008"/>
                <a:gd name="T4" fmla="*/ 357 w 1008"/>
                <a:gd name="T5" fmla="*/ 2197 h 1008"/>
                <a:gd name="T6" fmla="*/ 0 60000 65536"/>
                <a:gd name="T7" fmla="*/ 0 60000 65536"/>
                <a:gd name="T8" fmla="*/ 0 60000 65536"/>
                <a:gd name="T9" fmla="*/ 0 w 1008"/>
                <a:gd name="T10" fmla="*/ 0 h 1008"/>
                <a:gd name="T11" fmla="*/ 1008 w 1008"/>
                <a:gd name="T12" fmla="*/ 1008 h 10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08" h="1008">
                  <a:moveTo>
                    <a:pt x="0" y="0"/>
                  </a:moveTo>
                  <a:lnTo>
                    <a:pt x="1008" y="0"/>
                  </a:lnTo>
                  <a:lnTo>
                    <a:pt x="1008" y="100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91" name="Oval 164"/>
            <p:cNvSpPr>
              <a:spLocks noChangeAspect="1" noChangeArrowheads="1"/>
            </p:cNvSpPr>
            <p:nvPr/>
          </p:nvSpPr>
          <p:spPr bwMode="auto">
            <a:xfrm>
              <a:off x="3487" y="2344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92" name="Oval 165"/>
            <p:cNvSpPr>
              <a:spLocks noChangeAspect="1" noChangeArrowheads="1"/>
            </p:cNvSpPr>
            <p:nvPr/>
          </p:nvSpPr>
          <p:spPr bwMode="auto">
            <a:xfrm>
              <a:off x="3807" y="2344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" name="Group 190"/>
          <p:cNvGrpSpPr>
            <a:grpSpLocks/>
          </p:cNvGrpSpPr>
          <p:nvPr/>
        </p:nvGrpSpPr>
        <p:grpSpPr bwMode="auto">
          <a:xfrm>
            <a:off x="5608638" y="4095750"/>
            <a:ext cx="1649412" cy="2579688"/>
            <a:chOff x="3261" y="2580"/>
            <a:chExt cx="959" cy="1625"/>
          </a:xfrm>
        </p:grpSpPr>
        <p:sp>
          <p:nvSpPr>
            <p:cNvPr id="31779" name="Rectangle 68" descr="Light downward diagonal"/>
            <p:cNvSpPr>
              <a:spLocks noChangeArrowheads="1"/>
            </p:cNvSpPr>
            <p:nvPr/>
          </p:nvSpPr>
          <p:spPr bwMode="auto">
            <a:xfrm>
              <a:off x="3863" y="2614"/>
              <a:ext cx="259" cy="1235"/>
            </a:xfrm>
            <a:prstGeom prst="rect">
              <a:avLst/>
            </a:prstGeom>
            <a:pattFill prst="ltDnDiag">
              <a:fgClr>
                <a:srgbClr val="C0C0C0"/>
              </a:fgClr>
              <a:bgClr>
                <a:srgbClr val="FFFFFF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80" name="Oval 169"/>
            <p:cNvSpPr>
              <a:spLocks noChangeAspect="1" noChangeArrowheads="1"/>
            </p:cNvSpPr>
            <p:nvPr/>
          </p:nvSpPr>
          <p:spPr bwMode="auto">
            <a:xfrm>
              <a:off x="4091" y="3811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81" name="AutoShape 174"/>
            <p:cNvSpPr>
              <a:spLocks/>
            </p:cNvSpPr>
            <p:nvPr/>
          </p:nvSpPr>
          <p:spPr bwMode="auto">
            <a:xfrm rot="16200000" flipV="1">
              <a:off x="3946" y="3813"/>
              <a:ext cx="66" cy="224"/>
            </a:xfrm>
            <a:prstGeom prst="leftBrace">
              <a:avLst>
                <a:gd name="adj1" fmla="val 28283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82" name="Freeform 117"/>
            <p:cNvSpPr>
              <a:spLocks/>
            </p:cNvSpPr>
            <p:nvPr/>
          </p:nvSpPr>
          <p:spPr bwMode="auto">
            <a:xfrm>
              <a:off x="3261" y="2624"/>
              <a:ext cx="879" cy="1229"/>
            </a:xfrm>
            <a:custGeom>
              <a:avLst/>
              <a:gdLst>
                <a:gd name="T0" fmla="*/ 0 w 1008"/>
                <a:gd name="T1" fmla="*/ 0 h 1008"/>
                <a:gd name="T2" fmla="*/ 767 w 1008"/>
                <a:gd name="T3" fmla="*/ 0 h 1008"/>
                <a:gd name="T4" fmla="*/ 767 w 1008"/>
                <a:gd name="T5" fmla="*/ 1498 h 1008"/>
                <a:gd name="T6" fmla="*/ 0 60000 65536"/>
                <a:gd name="T7" fmla="*/ 0 60000 65536"/>
                <a:gd name="T8" fmla="*/ 0 60000 65536"/>
                <a:gd name="T9" fmla="*/ 0 w 1008"/>
                <a:gd name="T10" fmla="*/ 0 h 1008"/>
                <a:gd name="T11" fmla="*/ 1008 w 1008"/>
                <a:gd name="T12" fmla="*/ 1008 h 10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08" h="1008">
                  <a:moveTo>
                    <a:pt x="0" y="0"/>
                  </a:moveTo>
                  <a:lnTo>
                    <a:pt x="1008" y="0"/>
                  </a:lnTo>
                  <a:lnTo>
                    <a:pt x="1008" y="100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83" name="Oval 167"/>
            <p:cNvSpPr>
              <a:spLocks noChangeAspect="1" noChangeArrowheads="1"/>
            </p:cNvSpPr>
            <p:nvPr/>
          </p:nvSpPr>
          <p:spPr bwMode="auto">
            <a:xfrm>
              <a:off x="3808" y="2580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84" name="Oval 168"/>
            <p:cNvSpPr>
              <a:spLocks noChangeAspect="1" noChangeArrowheads="1"/>
            </p:cNvSpPr>
            <p:nvPr/>
          </p:nvSpPr>
          <p:spPr bwMode="auto">
            <a:xfrm>
              <a:off x="4072" y="2581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785" name="Text Box 175"/>
            <p:cNvSpPr txBox="1">
              <a:spLocks noChangeArrowheads="1"/>
            </p:cNvSpPr>
            <p:nvPr/>
          </p:nvSpPr>
          <p:spPr bwMode="auto">
            <a:xfrm>
              <a:off x="3839" y="3861"/>
              <a:ext cx="381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000">
                  <a:solidFill>
                    <a:schemeClr val="tx1"/>
                  </a:solidFill>
                  <a:latin typeface="Symbol" charset="2"/>
                  <a:ea typeface="Cordia New" charset="0"/>
                  <a:cs typeface="Cordia New" charset="0"/>
                </a:rPr>
                <a:t></a:t>
              </a:r>
              <a:r>
                <a:rPr lang="en-US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X</a:t>
              </a:r>
              <a:r>
                <a:rPr lang="en-US" sz="36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Cordia New" charset="0"/>
                </a:rPr>
                <a:t>3</a:t>
              </a:r>
              <a:endParaRPr lang="en-US" sz="450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112" y="228600"/>
            <a:ext cx="8611288" cy="838200"/>
          </a:xfrm>
        </p:spPr>
        <p:txBody>
          <a:bodyPr/>
          <a:lstStyle/>
          <a:p>
            <a:pPr eaLnBrk="1" hangingPunct="1"/>
            <a:r>
              <a:rPr lang="th-TH" dirty="0">
                <a:latin typeface="Arial" charset="0"/>
              </a:rPr>
              <a:t>Finding consumer surplus from indifference curves</a:t>
            </a:r>
          </a:p>
        </p:txBody>
      </p:sp>
      <p:sp>
        <p:nvSpPr>
          <p:cNvPr id="3379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39DEF9D-C2C9-294D-AE2F-E56F7A7C2E39}" type="slidenum">
              <a:rPr lang="en-US" smtClean="0"/>
              <a:pPr/>
              <a:t>10</a:t>
            </a:fld>
            <a:endParaRPr lang="en-US" dirty="0" smtClean="0"/>
          </a:p>
        </p:txBody>
      </p:sp>
      <p:sp>
        <p:nvSpPr>
          <p:cNvPr id="33796" name="Line 3"/>
          <p:cNvSpPr>
            <a:spLocks noChangeShapeType="1"/>
          </p:cNvSpPr>
          <p:nvPr/>
        </p:nvSpPr>
        <p:spPr bwMode="auto">
          <a:xfrm>
            <a:off x="1344613" y="1917700"/>
            <a:ext cx="0" cy="4191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797" name="Rectangle 4"/>
          <p:cNvSpPr>
            <a:spLocks noChangeArrowheads="1"/>
          </p:cNvSpPr>
          <p:nvPr/>
        </p:nvSpPr>
        <p:spPr bwMode="auto">
          <a:xfrm>
            <a:off x="4805363" y="6076950"/>
            <a:ext cx="328612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70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33798" name="Line 5"/>
          <p:cNvSpPr>
            <a:spLocks noChangeShapeType="1"/>
          </p:cNvSpPr>
          <p:nvPr/>
        </p:nvSpPr>
        <p:spPr bwMode="auto">
          <a:xfrm flipV="1">
            <a:off x="1339850" y="6094413"/>
            <a:ext cx="3659188" cy="142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799" name="Rectangle 6"/>
          <p:cNvSpPr>
            <a:spLocks noChangeArrowheads="1"/>
          </p:cNvSpPr>
          <p:nvPr/>
        </p:nvSpPr>
        <p:spPr bwMode="auto">
          <a:xfrm>
            <a:off x="1009650" y="5976938"/>
            <a:ext cx="41592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1800" i="1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33800" name="Rectangle 7"/>
          <p:cNvSpPr>
            <a:spLocks noChangeArrowheads="1"/>
          </p:cNvSpPr>
          <p:nvPr/>
        </p:nvSpPr>
        <p:spPr bwMode="auto">
          <a:xfrm>
            <a:off x="584176" y="1541463"/>
            <a:ext cx="3119438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 dirty="0">
                <a:solidFill>
                  <a:schemeClr val="tx1"/>
                </a:solidFill>
              </a:rPr>
              <a:t>Income  or other goods (Y)</a:t>
            </a:r>
          </a:p>
        </p:txBody>
      </p:sp>
      <p:sp>
        <p:nvSpPr>
          <p:cNvPr id="33801" name="Line 8"/>
          <p:cNvSpPr>
            <a:spLocks noChangeShapeType="1"/>
          </p:cNvSpPr>
          <p:nvPr/>
        </p:nvSpPr>
        <p:spPr bwMode="auto">
          <a:xfrm>
            <a:off x="5565775" y="1930400"/>
            <a:ext cx="0" cy="4191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802" name="Rectangle 9"/>
          <p:cNvSpPr>
            <a:spLocks noChangeArrowheads="1"/>
          </p:cNvSpPr>
          <p:nvPr/>
        </p:nvSpPr>
        <p:spPr bwMode="auto">
          <a:xfrm>
            <a:off x="9026525" y="6089650"/>
            <a:ext cx="327025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70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33803" name="Line 10"/>
          <p:cNvSpPr>
            <a:spLocks noChangeShapeType="1"/>
          </p:cNvSpPr>
          <p:nvPr/>
        </p:nvSpPr>
        <p:spPr bwMode="auto">
          <a:xfrm flipV="1">
            <a:off x="5559425" y="6107113"/>
            <a:ext cx="3660775" cy="142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804" name="Rectangle 11"/>
          <p:cNvSpPr>
            <a:spLocks noChangeArrowheads="1"/>
          </p:cNvSpPr>
          <p:nvPr/>
        </p:nvSpPr>
        <p:spPr bwMode="auto">
          <a:xfrm>
            <a:off x="5240338" y="1593850"/>
            <a:ext cx="331787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</a:rPr>
              <a:t>P</a:t>
            </a:r>
          </a:p>
        </p:txBody>
      </p:sp>
      <p:grpSp>
        <p:nvGrpSpPr>
          <p:cNvPr id="33805" name="Group 55"/>
          <p:cNvGrpSpPr>
            <a:grpSpLocks/>
          </p:cNvGrpSpPr>
          <p:nvPr/>
        </p:nvGrpSpPr>
        <p:grpSpPr bwMode="auto">
          <a:xfrm>
            <a:off x="5591175" y="2936875"/>
            <a:ext cx="3302000" cy="2438400"/>
            <a:chOff x="3251" y="1850"/>
            <a:chExt cx="1920" cy="1536"/>
          </a:xfrm>
        </p:grpSpPr>
        <p:sp>
          <p:nvSpPr>
            <p:cNvPr id="33847" name="Freeform 13"/>
            <p:cNvSpPr>
              <a:spLocks/>
            </p:cNvSpPr>
            <p:nvPr/>
          </p:nvSpPr>
          <p:spPr bwMode="auto">
            <a:xfrm>
              <a:off x="3251" y="1850"/>
              <a:ext cx="1706" cy="1512"/>
            </a:xfrm>
            <a:custGeom>
              <a:avLst/>
              <a:gdLst>
                <a:gd name="T0" fmla="*/ 0 w 1706"/>
                <a:gd name="T1" fmla="*/ 0 h 1512"/>
                <a:gd name="T2" fmla="*/ 866 w 1706"/>
                <a:gd name="T3" fmla="*/ 756 h 1512"/>
                <a:gd name="T4" fmla="*/ 1706 w 1706"/>
                <a:gd name="T5" fmla="*/ 1512 h 1512"/>
                <a:gd name="T6" fmla="*/ 0 60000 65536"/>
                <a:gd name="T7" fmla="*/ 0 60000 65536"/>
                <a:gd name="T8" fmla="*/ 0 60000 65536"/>
                <a:gd name="T9" fmla="*/ 0 w 1706"/>
                <a:gd name="T10" fmla="*/ 0 h 1512"/>
                <a:gd name="T11" fmla="*/ 1706 w 1706"/>
                <a:gd name="T12" fmla="*/ 1512 h 15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06" h="1512">
                  <a:moveTo>
                    <a:pt x="0" y="0"/>
                  </a:moveTo>
                  <a:lnTo>
                    <a:pt x="866" y="756"/>
                  </a:lnTo>
                  <a:lnTo>
                    <a:pt x="1706" y="1512"/>
                  </a:lnTo>
                </a:path>
              </a:pathLst>
            </a:custGeom>
            <a:noFill/>
            <a:ln w="57150">
              <a:solidFill>
                <a:srgbClr val="CC00FF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48" name="Rectangle 14"/>
            <p:cNvSpPr>
              <a:spLocks noChangeArrowheads="1"/>
            </p:cNvSpPr>
            <p:nvPr/>
          </p:nvSpPr>
          <p:spPr bwMode="auto">
            <a:xfrm>
              <a:off x="4889" y="3157"/>
              <a:ext cx="282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</a:rPr>
                <a:t>D</a:t>
              </a:r>
              <a:r>
                <a:rPr lang="en-US" sz="1800" baseline="-25000">
                  <a:solidFill>
                    <a:schemeClr val="tx1"/>
                  </a:solidFill>
                </a:rPr>
                <a:t>X</a:t>
              </a:r>
              <a:endParaRPr lang="en-US" sz="180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1317625" y="3348038"/>
            <a:ext cx="3825875" cy="2339975"/>
            <a:chOff x="766" y="2109"/>
            <a:chExt cx="2225" cy="1474"/>
          </a:xfrm>
        </p:grpSpPr>
        <p:sp>
          <p:nvSpPr>
            <p:cNvPr id="33843" name="Line 16"/>
            <p:cNvSpPr>
              <a:spLocks noChangeShapeType="1"/>
            </p:cNvSpPr>
            <p:nvPr/>
          </p:nvSpPr>
          <p:spPr bwMode="auto">
            <a:xfrm>
              <a:off x="766" y="2109"/>
              <a:ext cx="2071" cy="1340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44" name="Rectangle 17"/>
            <p:cNvSpPr>
              <a:spLocks noChangeArrowheads="1"/>
            </p:cNvSpPr>
            <p:nvPr/>
          </p:nvSpPr>
          <p:spPr bwMode="auto">
            <a:xfrm>
              <a:off x="2805" y="3352"/>
              <a:ext cx="18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3845" name="Rectangle 18"/>
            <p:cNvSpPr>
              <a:spLocks noChangeArrowheads="1"/>
            </p:cNvSpPr>
            <p:nvPr/>
          </p:nvSpPr>
          <p:spPr bwMode="auto">
            <a:xfrm>
              <a:off x="2094" y="2297"/>
              <a:ext cx="24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</a:rPr>
                <a:t>P</a:t>
              </a:r>
              <a:r>
                <a:rPr lang="en-US" sz="1800" baseline="-25000">
                  <a:solidFill>
                    <a:schemeClr val="tx1"/>
                  </a:solidFill>
                </a:rPr>
                <a:t>1</a:t>
              </a:r>
              <a:endParaRPr lang="en-US" sz="1800">
                <a:solidFill>
                  <a:schemeClr val="tx1"/>
                </a:solidFill>
              </a:endParaRPr>
            </a:p>
          </p:txBody>
        </p:sp>
        <p:sp>
          <p:nvSpPr>
            <p:cNvPr id="33846" name="Line 19"/>
            <p:cNvSpPr>
              <a:spLocks noChangeShapeType="1"/>
            </p:cNvSpPr>
            <p:nvPr/>
          </p:nvSpPr>
          <p:spPr bwMode="auto">
            <a:xfrm>
              <a:off x="2173" y="2529"/>
              <a:ext cx="124" cy="5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3807" name="Group 56"/>
          <p:cNvGrpSpPr>
            <a:grpSpLocks/>
          </p:cNvGrpSpPr>
          <p:nvPr/>
        </p:nvGrpSpPr>
        <p:grpSpPr bwMode="auto">
          <a:xfrm>
            <a:off x="933450" y="3090863"/>
            <a:ext cx="3563938" cy="3541712"/>
            <a:chOff x="933450" y="3090863"/>
            <a:chExt cx="3563938" cy="3541712"/>
          </a:xfrm>
        </p:grpSpPr>
        <p:sp>
          <p:nvSpPr>
            <p:cNvPr id="33836" name="Rectangle 21"/>
            <p:cNvSpPr>
              <a:spLocks noChangeArrowheads="1"/>
            </p:cNvSpPr>
            <p:nvPr/>
          </p:nvSpPr>
          <p:spPr bwMode="auto">
            <a:xfrm>
              <a:off x="4034695" y="5395913"/>
              <a:ext cx="462693" cy="3968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</a:rPr>
                <a:t>U</a:t>
              </a:r>
              <a:r>
                <a:rPr lang="en-US" sz="2000" baseline="-25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3837" name="Freeform 22"/>
            <p:cNvSpPr>
              <a:spLocks/>
            </p:cNvSpPr>
            <p:nvPr/>
          </p:nvSpPr>
          <p:spPr bwMode="auto">
            <a:xfrm>
              <a:off x="1363462" y="3392488"/>
              <a:ext cx="2709074" cy="2143125"/>
            </a:xfrm>
            <a:custGeom>
              <a:avLst/>
              <a:gdLst>
                <a:gd name="T0" fmla="*/ 0 w 1575"/>
                <a:gd name="T1" fmla="*/ 0 h 1350"/>
                <a:gd name="T2" fmla="*/ 591711643 w 1575"/>
                <a:gd name="T3" fmla="*/ 1176913763 h 1350"/>
                <a:gd name="T4" fmla="*/ 1576913274 w 1575"/>
                <a:gd name="T5" fmla="*/ 2121971563 h 1350"/>
                <a:gd name="T6" fmla="*/ 2147483647 w 1575"/>
                <a:gd name="T7" fmla="*/ 2147483647 h 1350"/>
                <a:gd name="T8" fmla="*/ 2147483647 w 1575"/>
                <a:gd name="T9" fmla="*/ 2147483647 h 13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75"/>
                <a:gd name="T16" fmla="*/ 0 h 1350"/>
                <a:gd name="T17" fmla="*/ 1575 w 1575"/>
                <a:gd name="T18" fmla="*/ 1350 h 13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75" h="1350">
                  <a:moveTo>
                    <a:pt x="0" y="0"/>
                  </a:moveTo>
                  <a:cubicBezTo>
                    <a:pt x="33" y="78"/>
                    <a:pt x="111" y="327"/>
                    <a:pt x="200" y="467"/>
                  </a:cubicBezTo>
                  <a:cubicBezTo>
                    <a:pt x="289" y="607"/>
                    <a:pt x="408" y="735"/>
                    <a:pt x="533" y="842"/>
                  </a:cubicBezTo>
                  <a:cubicBezTo>
                    <a:pt x="658" y="949"/>
                    <a:pt x="778" y="1025"/>
                    <a:pt x="952" y="1110"/>
                  </a:cubicBezTo>
                  <a:cubicBezTo>
                    <a:pt x="1126" y="1195"/>
                    <a:pt x="1445" y="1300"/>
                    <a:pt x="1575" y="1350"/>
                  </a:cubicBezTo>
                </a:path>
              </a:pathLst>
            </a:custGeom>
            <a:noFill/>
            <a:ln w="50800" cap="rnd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38" name="Rectangle 23"/>
            <p:cNvSpPr>
              <a:spLocks noChangeArrowheads="1"/>
            </p:cNvSpPr>
            <p:nvPr/>
          </p:nvSpPr>
          <p:spPr bwMode="auto">
            <a:xfrm>
              <a:off x="933450" y="3090863"/>
              <a:ext cx="349170" cy="3667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B</a:t>
              </a:r>
            </a:p>
          </p:txBody>
        </p:sp>
        <p:sp>
          <p:nvSpPr>
            <p:cNvPr id="33839" name="Oval 24"/>
            <p:cNvSpPr>
              <a:spLocks noChangeAspect="1" noChangeArrowheads="1"/>
            </p:cNvSpPr>
            <p:nvPr/>
          </p:nvSpPr>
          <p:spPr bwMode="auto">
            <a:xfrm>
              <a:off x="1277459" y="3322638"/>
              <a:ext cx="165125" cy="152400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40" name="Line 25"/>
            <p:cNvSpPr>
              <a:spLocks noChangeShapeType="1"/>
            </p:cNvSpPr>
            <p:nvPr/>
          </p:nvSpPr>
          <p:spPr bwMode="auto">
            <a:xfrm>
              <a:off x="1353142" y="3460750"/>
              <a:ext cx="839383" cy="2655887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41" name="Rectangle 26"/>
            <p:cNvSpPr>
              <a:spLocks noChangeArrowheads="1"/>
            </p:cNvSpPr>
            <p:nvPr/>
          </p:nvSpPr>
          <p:spPr bwMode="auto">
            <a:xfrm>
              <a:off x="1408183" y="6265863"/>
              <a:ext cx="423132" cy="3667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</a:rPr>
                <a:t>P</a:t>
              </a:r>
              <a:r>
                <a:rPr lang="en-US" sz="1800" baseline="-25000">
                  <a:solidFill>
                    <a:schemeClr val="tx1"/>
                  </a:solidFill>
                </a:rPr>
                <a:t>0</a:t>
              </a:r>
              <a:endParaRPr lang="en-US" sz="1800">
                <a:solidFill>
                  <a:schemeClr val="tx1"/>
                </a:solidFill>
              </a:endParaRPr>
            </a:p>
          </p:txBody>
        </p:sp>
        <p:sp>
          <p:nvSpPr>
            <p:cNvPr id="33842" name="Line 27"/>
            <p:cNvSpPr>
              <a:spLocks noChangeShapeType="1"/>
            </p:cNvSpPr>
            <p:nvPr/>
          </p:nvSpPr>
          <p:spPr bwMode="auto">
            <a:xfrm flipV="1">
              <a:off x="1621469" y="5781675"/>
              <a:ext cx="414531" cy="569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933450" y="2478088"/>
            <a:ext cx="3576638" cy="3941762"/>
            <a:chOff x="543" y="1561"/>
            <a:chExt cx="2079" cy="2483"/>
          </a:xfrm>
        </p:grpSpPr>
        <p:sp>
          <p:nvSpPr>
            <p:cNvPr id="33828" name="Line 29"/>
            <p:cNvSpPr>
              <a:spLocks noChangeShapeType="1"/>
            </p:cNvSpPr>
            <p:nvPr/>
          </p:nvSpPr>
          <p:spPr bwMode="auto">
            <a:xfrm flipH="1">
              <a:off x="784" y="2492"/>
              <a:ext cx="6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29" name="Rectangle 30"/>
            <p:cNvSpPr>
              <a:spLocks noChangeArrowheads="1"/>
            </p:cNvSpPr>
            <p:nvPr/>
          </p:nvSpPr>
          <p:spPr bwMode="auto">
            <a:xfrm>
              <a:off x="543" y="2347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H</a:t>
              </a:r>
            </a:p>
          </p:txBody>
        </p:sp>
        <p:sp>
          <p:nvSpPr>
            <p:cNvPr id="33830" name="Rectangle 31"/>
            <p:cNvSpPr>
              <a:spLocks noChangeArrowheads="1"/>
            </p:cNvSpPr>
            <p:nvPr/>
          </p:nvSpPr>
          <p:spPr bwMode="auto">
            <a:xfrm>
              <a:off x="1473" y="2336"/>
              <a:ext cx="210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831" name="Rectangle 32"/>
            <p:cNvSpPr>
              <a:spLocks noChangeArrowheads="1"/>
            </p:cNvSpPr>
            <p:nvPr/>
          </p:nvSpPr>
          <p:spPr bwMode="auto">
            <a:xfrm>
              <a:off x="1315" y="3813"/>
              <a:ext cx="24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X</a:t>
              </a:r>
              <a:r>
                <a:rPr lang="en-US" sz="1800" baseline="-25000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33832" name="Line 33"/>
            <p:cNvSpPr>
              <a:spLocks noChangeShapeType="1"/>
            </p:cNvSpPr>
            <p:nvPr/>
          </p:nvSpPr>
          <p:spPr bwMode="auto">
            <a:xfrm>
              <a:off x="1432" y="2484"/>
              <a:ext cx="0" cy="135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33" name="Freeform 34"/>
            <p:cNvSpPr>
              <a:spLocks/>
            </p:cNvSpPr>
            <p:nvPr/>
          </p:nvSpPr>
          <p:spPr bwMode="auto">
            <a:xfrm>
              <a:off x="777" y="1561"/>
              <a:ext cx="1575" cy="1350"/>
            </a:xfrm>
            <a:custGeom>
              <a:avLst/>
              <a:gdLst>
                <a:gd name="T0" fmla="*/ 0 w 1575"/>
                <a:gd name="T1" fmla="*/ 0 h 1350"/>
                <a:gd name="T2" fmla="*/ 200 w 1575"/>
                <a:gd name="T3" fmla="*/ 467 h 1350"/>
                <a:gd name="T4" fmla="*/ 533 w 1575"/>
                <a:gd name="T5" fmla="*/ 842 h 1350"/>
                <a:gd name="T6" fmla="*/ 952 w 1575"/>
                <a:gd name="T7" fmla="*/ 1110 h 1350"/>
                <a:gd name="T8" fmla="*/ 1575 w 1575"/>
                <a:gd name="T9" fmla="*/ 1350 h 13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75"/>
                <a:gd name="T16" fmla="*/ 0 h 1350"/>
                <a:gd name="T17" fmla="*/ 1575 w 1575"/>
                <a:gd name="T18" fmla="*/ 1350 h 13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75" h="1350">
                  <a:moveTo>
                    <a:pt x="0" y="0"/>
                  </a:moveTo>
                  <a:cubicBezTo>
                    <a:pt x="33" y="78"/>
                    <a:pt x="111" y="327"/>
                    <a:pt x="200" y="467"/>
                  </a:cubicBezTo>
                  <a:cubicBezTo>
                    <a:pt x="289" y="607"/>
                    <a:pt x="408" y="735"/>
                    <a:pt x="533" y="842"/>
                  </a:cubicBezTo>
                  <a:cubicBezTo>
                    <a:pt x="658" y="949"/>
                    <a:pt x="778" y="1025"/>
                    <a:pt x="952" y="1110"/>
                  </a:cubicBezTo>
                  <a:cubicBezTo>
                    <a:pt x="1126" y="1195"/>
                    <a:pt x="1445" y="1300"/>
                    <a:pt x="1575" y="1350"/>
                  </a:cubicBezTo>
                </a:path>
              </a:pathLst>
            </a:custGeom>
            <a:noFill/>
            <a:ln w="5080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34" name="Oval 35"/>
            <p:cNvSpPr>
              <a:spLocks noChangeAspect="1" noChangeArrowheads="1"/>
            </p:cNvSpPr>
            <p:nvPr/>
          </p:nvSpPr>
          <p:spPr bwMode="auto">
            <a:xfrm>
              <a:off x="1384" y="2456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35" name="Rectangle 36"/>
            <p:cNvSpPr>
              <a:spLocks noChangeArrowheads="1"/>
            </p:cNvSpPr>
            <p:nvPr/>
          </p:nvSpPr>
          <p:spPr bwMode="auto">
            <a:xfrm>
              <a:off x="2353" y="2797"/>
              <a:ext cx="26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</a:rPr>
                <a:t>U</a:t>
              </a:r>
              <a:r>
                <a:rPr lang="en-US" sz="2000" baseline="-25000">
                  <a:solidFill>
                    <a:schemeClr val="tx1"/>
                  </a:solidFill>
                </a:rPr>
                <a:t>2</a:t>
              </a:r>
            </a:p>
          </p:txBody>
        </p: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4984750" y="3906838"/>
            <a:ext cx="2306638" cy="2566987"/>
            <a:chOff x="2898" y="2461"/>
            <a:chExt cx="1342" cy="1617"/>
          </a:xfrm>
        </p:grpSpPr>
        <p:sp>
          <p:nvSpPr>
            <p:cNvPr id="33824" name="Freeform 38"/>
            <p:cNvSpPr>
              <a:spLocks/>
            </p:cNvSpPr>
            <p:nvPr/>
          </p:nvSpPr>
          <p:spPr bwMode="auto">
            <a:xfrm>
              <a:off x="3234" y="2609"/>
              <a:ext cx="867" cy="1241"/>
            </a:xfrm>
            <a:custGeom>
              <a:avLst/>
              <a:gdLst>
                <a:gd name="T0" fmla="*/ 0 w 867"/>
                <a:gd name="T1" fmla="*/ 0 h 1241"/>
                <a:gd name="T2" fmla="*/ 867 w 867"/>
                <a:gd name="T3" fmla="*/ 0 h 1241"/>
                <a:gd name="T4" fmla="*/ 867 w 867"/>
                <a:gd name="T5" fmla="*/ 1241 h 1241"/>
                <a:gd name="T6" fmla="*/ 0 60000 65536"/>
                <a:gd name="T7" fmla="*/ 0 60000 65536"/>
                <a:gd name="T8" fmla="*/ 0 60000 65536"/>
                <a:gd name="T9" fmla="*/ 0 w 867"/>
                <a:gd name="T10" fmla="*/ 0 h 1241"/>
                <a:gd name="T11" fmla="*/ 867 w 867"/>
                <a:gd name="T12" fmla="*/ 1241 h 124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67" h="1241">
                  <a:moveTo>
                    <a:pt x="0" y="0"/>
                  </a:moveTo>
                  <a:lnTo>
                    <a:pt x="867" y="0"/>
                  </a:lnTo>
                  <a:lnTo>
                    <a:pt x="867" y="1241"/>
                  </a:lnTo>
                </a:path>
              </a:pathLst>
            </a:custGeom>
            <a:noFill/>
            <a:ln w="38100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25" name="Rectangle 39"/>
            <p:cNvSpPr>
              <a:spLocks noChangeArrowheads="1"/>
            </p:cNvSpPr>
            <p:nvPr/>
          </p:nvSpPr>
          <p:spPr bwMode="auto">
            <a:xfrm>
              <a:off x="2898" y="2461"/>
              <a:ext cx="24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</a:rPr>
                <a:t>P</a:t>
              </a:r>
              <a:r>
                <a:rPr lang="en-US" sz="1800" baseline="-25000">
                  <a:solidFill>
                    <a:schemeClr val="tx1"/>
                  </a:solidFill>
                </a:rPr>
                <a:t>1</a:t>
              </a:r>
              <a:endParaRPr lang="en-US" sz="1800">
                <a:solidFill>
                  <a:schemeClr val="tx1"/>
                </a:solidFill>
              </a:endParaRPr>
            </a:p>
          </p:txBody>
        </p:sp>
        <p:sp>
          <p:nvSpPr>
            <p:cNvPr id="33826" name="Oval 40"/>
            <p:cNvSpPr>
              <a:spLocks noChangeAspect="1" noChangeArrowheads="1"/>
            </p:cNvSpPr>
            <p:nvPr/>
          </p:nvSpPr>
          <p:spPr bwMode="auto">
            <a:xfrm>
              <a:off x="4063" y="2560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27" name="Rectangle 41"/>
            <p:cNvSpPr>
              <a:spLocks noChangeArrowheads="1"/>
            </p:cNvSpPr>
            <p:nvPr/>
          </p:nvSpPr>
          <p:spPr bwMode="auto">
            <a:xfrm>
              <a:off x="3993" y="3845"/>
              <a:ext cx="247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X</a:t>
              </a:r>
              <a:r>
                <a:rPr lang="en-US" sz="1800" baseline="-25000">
                  <a:solidFill>
                    <a:schemeClr val="tx1"/>
                  </a:solidFill>
                </a:rPr>
                <a:t>0</a:t>
              </a:r>
              <a:endParaRPr lang="th-TH" sz="1800" baseline="-2500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42"/>
          <p:cNvGrpSpPr>
            <a:grpSpLocks/>
          </p:cNvGrpSpPr>
          <p:nvPr/>
        </p:nvGrpSpPr>
        <p:grpSpPr bwMode="auto">
          <a:xfrm>
            <a:off x="4984750" y="2713038"/>
            <a:ext cx="668338" cy="3740150"/>
            <a:chOff x="2898" y="1709"/>
            <a:chExt cx="389" cy="2356"/>
          </a:xfrm>
        </p:grpSpPr>
        <p:sp>
          <p:nvSpPr>
            <p:cNvPr id="33821" name="Rectangle 43"/>
            <p:cNvSpPr>
              <a:spLocks noChangeArrowheads="1"/>
            </p:cNvSpPr>
            <p:nvPr/>
          </p:nvSpPr>
          <p:spPr bwMode="auto">
            <a:xfrm>
              <a:off x="2898" y="1709"/>
              <a:ext cx="24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800">
                  <a:solidFill>
                    <a:schemeClr val="tx1"/>
                  </a:solidFill>
                </a:rPr>
                <a:t>P</a:t>
              </a:r>
              <a:r>
                <a:rPr lang="en-US" sz="1800" baseline="-25000">
                  <a:solidFill>
                    <a:schemeClr val="tx1"/>
                  </a:solidFill>
                </a:rPr>
                <a:t>0</a:t>
              </a:r>
              <a:endParaRPr lang="en-US" sz="1800">
                <a:solidFill>
                  <a:schemeClr val="tx1"/>
                </a:solidFill>
              </a:endParaRPr>
            </a:p>
          </p:txBody>
        </p:sp>
        <p:sp>
          <p:nvSpPr>
            <p:cNvPr id="33822" name="Oval 44"/>
            <p:cNvSpPr>
              <a:spLocks noChangeAspect="1" noChangeArrowheads="1"/>
            </p:cNvSpPr>
            <p:nvPr/>
          </p:nvSpPr>
          <p:spPr bwMode="auto">
            <a:xfrm>
              <a:off x="3180" y="1793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23" name="Rectangle 45"/>
            <p:cNvSpPr>
              <a:spLocks noChangeArrowheads="1"/>
            </p:cNvSpPr>
            <p:nvPr/>
          </p:nvSpPr>
          <p:spPr bwMode="auto">
            <a:xfrm>
              <a:off x="3105" y="3832"/>
              <a:ext cx="18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0</a:t>
              </a:r>
              <a:endParaRPr lang="th-TH" sz="1800" baseline="-2500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Group 46"/>
          <p:cNvGrpSpPr>
            <a:grpSpLocks/>
          </p:cNvGrpSpPr>
          <p:nvPr/>
        </p:nvGrpSpPr>
        <p:grpSpPr bwMode="auto">
          <a:xfrm>
            <a:off x="920750" y="4048125"/>
            <a:ext cx="3643313" cy="2371725"/>
            <a:chOff x="535" y="2550"/>
            <a:chExt cx="2119" cy="1494"/>
          </a:xfrm>
        </p:grpSpPr>
        <p:sp>
          <p:nvSpPr>
            <p:cNvPr id="33813" name="Rectangle 47"/>
            <p:cNvSpPr>
              <a:spLocks noChangeArrowheads="1"/>
            </p:cNvSpPr>
            <p:nvPr/>
          </p:nvSpPr>
          <p:spPr bwMode="auto">
            <a:xfrm>
              <a:off x="535" y="2947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K</a:t>
              </a:r>
            </a:p>
          </p:txBody>
        </p:sp>
        <p:sp>
          <p:nvSpPr>
            <p:cNvPr id="33814" name="Rectangle 48"/>
            <p:cNvSpPr>
              <a:spLocks noChangeArrowheads="1"/>
            </p:cNvSpPr>
            <p:nvPr/>
          </p:nvSpPr>
          <p:spPr bwMode="auto">
            <a:xfrm>
              <a:off x="2451" y="3813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3815" name="Line 49"/>
            <p:cNvSpPr>
              <a:spLocks noChangeShapeType="1"/>
            </p:cNvSpPr>
            <p:nvPr/>
          </p:nvSpPr>
          <p:spPr bwMode="auto">
            <a:xfrm>
              <a:off x="783" y="2663"/>
              <a:ext cx="1793" cy="1189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16" name="Rectangle 50"/>
            <p:cNvSpPr>
              <a:spLocks noChangeArrowheads="1"/>
            </p:cNvSpPr>
            <p:nvPr/>
          </p:nvSpPr>
          <p:spPr bwMode="auto">
            <a:xfrm>
              <a:off x="1476" y="2892"/>
              <a:ext cx="188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F</a:t>
              </a:r>
            </a:p>
          </p:txBody>
        </p:sp>
        <p:sp>
          <p:nvSpPr>
            <p:cNvPr id="33817" name="Oval 51"/>
            <p:cNvSpPr>
              <a:spLocks noChangeArrowheads="1"/>
            </p:cNvSpPr>
            <p:nvPr/>
          </p:nvSpPr>
          <p:spPr bwMode="auto">
            <a:xfrm>
              <a:off x="1384" y="3024"/>
              <a:ext cx="96" cy="96"/>
            </a:xfrm>
            <a:prstGeom prst="ellipse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18" name="Rectangle 52"/>
            <p:cNvSpPr>
              <a:spLocks noChangeArrowheads="1"/>
            </p:cNvSpPr>
            <p:nvPr/>
          </p:nvSpPr>
          <p:spPr bwMode="auto">
            <a:xfrm>
              <a:off x="543" y="2579"/>
              <a:ext cx="203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18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819" name="Line 53"/>
            <p:cNvSpPr>
              <a:spLocks noChangeShapeType="1"/>
            </p:cNvSpPr>
            <p:nvPr/>
          </p:nvSpPr>
          <p:spPr bwMode="auto">
            <a:xfrm flipH="1">
              <a:off x="776" y="3084"/>
              <a:ext cx="6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820" name="Line 54"/>
            <p:cNvSpPr>
              <a:spLocks noChangeShapeType="1"/>
            </p:cNvSpPr>
            <p:nvPr/>
          </p:nvSpPr>
          <p:spPr bwMode="auto">
            <a:xfrm flipH="1">
              <a:off x="1984" y="2550"/>
              <a:ext cx="184" cy="8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Preferences</a:t>
            </a:r>
          </a:p>
        </p:txBody>
      </p:sp>
      <p:sp>
        <p:nvSpPr>
          <p:cNvPr id="35844" name="Rectangle 7"/>
          <p:cNvSpPr>
            <a:spLocks noGrp="1" noChangeArrowheads="1"/>
          </p:cNvSpPr>
          <p:nvPr>
            <p:ph idx="1"/>
          </p:nvPr>
        </p:nvSpPr>
        <p:spPr>
          <a:xfrm>
            <a:off x="742950" y="1076111"/>
            <a:ext cx="8420100" cy="5019889"/>
          </a:xfrm>
        </p:spPr>
        <p:txBody>
          <a:bodyPr/>
          <a:lstStyle/>
          <a:p>
            <a:r>
              <a:rPr lang="en-US" dirty="0" smtClean="0"/>
              <a:t>According to the theory, for given preferences, a consumer will choose bundle of goods subject to the budget constraint. </a:t>
            </a:r>
          </a:p>
          <a:p>
            <a:r>
              <a:rPr lang="en-US" dirty="0" smtClean="0"/>
              <a:t>In reality, preferences are unknown.</a:t>
            </a:r>
          </a:p>
          <a:p>
            <a:pPr eaLnBrk="1" hangingPunct="1"/>
            <a:r>
              <a:rPr lang="en-US" dirty="0" smtClean="0"/>
              <a:t>But if </a:t>
            </a:r>
            <a:r>
              <a:rPr lang="en-US" dirty="0"/>
              <a:t>we know the choices a consumer has made, we can determine what their preferences are if we have information about a sufficient number of choices that are made when prices and incomes vary.</a:t>
            </a:r>
          </a:p>
          <a:p>
            <a:pPr eaLnBrk="1" hangingPunct="1"/>
            <a:r>
              <a:rPr lang="en-US" dirty="0"/>
              <a:t>[Read Varian, Ch. 7 - 8]</a:t>
            </a:r>
          </a:p>
        </p:txBody>
      </p:sp>
      <p:sp>
        <p:nvSpPr>
          <p:cNvPr id="3584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6EA535A-630A-4742-B8D6-10C79415EBDA}" type="slidenum">
              <a:rPr lang="en-US" smtClean="0"/>
              <a:pPr/>
              <a:t>11</a:t>
            </a:fld>
            <a:endParaRPr lang="en-US" dirty="0" smtClean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4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Preferences – Two Budget Lines</a:t>
            </a:r>
          </a:p>
        </p:txBody>
      </p:sp>
      <p:sp>
        <p:nvSpPr>
          <p:cNvPr id="3789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7A97D80-5588-4349-9E15-7243EC3D1D76}" type="slidenum">
              <a:rPr lang="en-US" smtClean="0"/>
              <a:pPr/>
              <a:t>12</a:t>
            </a:fld>
            <a:endParaRPr lang="en-US" dirty="0" smtClean="0"/>
          </a:p>
        </p:txBody>
      </p:sp>
      <p:grpSp>
        <p:nvGrpSpPr>
          <p:cNvPr id="2" name="Group 48"/>
          <p:cNvGrpSpPr>
            <a:grpSpLocks/>
          </p:cNvGrpSpPr>
          <p:nvPr/>
        </p:nvGrpSpPr>
        <p:grpSpPr bwMode="auto">
          <a:xfrm>
            <a:off x="2559050" y="2019300"/>
            <a:ext cx="3157538" cy="4143375"/>
            <a:chOff x="1488" y="1272"/>
            <a:chExt cx="1836" cy="2610"/>
          </a:xfrm>
        </p:grpSpPr>
        <p:sp>
          <p:nvSpPr>
            <p:cNvPr id="37914" name="Line 14"/>
            <p:cNvSpPr>
              <a:spLocks noChangeShapeType="1"/>
            </p:cNvSpPr>
            <p:nvPr/>
          </p:nvSpPr>
          <p:spPr bwMode="auto">
            <a:xfrm>
              <a:off x="1488" y="1470"/>
              <a:ext cx="1836" cy="2412"/>
            </a:xfrm>
            <a:prstGeom prst="line">
              <a:avLst/>
            </a:prstGeom>
            <a:noFill/>
            <a:ln w="50800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15" name="Rectangle 15"/>
            <p:cNvSpPr>
              <a:spLocks noChangeArrowheads="1"/>
            </p:cNvSpPr>
            <p:nvPr/>
          </p:nvSpPr>
          <p:spPr bwMode="auto">
            <a:xfrm>
              <a:off x="1596" y="1272"/>
              <a:ext cx="24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charset="0"/>
                </a:rPr>
                <a:t>1</a:t>
              </a:r>
            </a:p>
          </p:txBody>
        </p:sp>
      </p:grpSp>
      <p:grpSp>
        <p:nvGrpSpPr>
          <p:cNvPr id="3" name="Group 47"/>
          <p:cNvGrpSpPr>
            <a:grpSpLocks/>
          </p:cNvGrpSpPr>
          <p:nvPr/>
        </p:nvGrpSpPr>
        <p:grpSpPr bwMode="auto">
          <a:xfrm>
            <a:off x="2541588" y="3233738"/>
            <a:ext cx="4243387" cy="2930525"/>
            <a:chOff x="1478" y="2037"/>
            <a:chExt cx="2467" cy="1846"/>
          </a:xfrm>
        </p:grpSpPr>
        <p:sp>
          <p:nvSpPr>
            <p:cNvPr id="37912" name="Line 17"/>
            <p:cNvSpPr>
              <a:spLocks noChangeShapeType="1"/>
            </p:cNvSpPr>
            <p:nvPr/>
          </p:nvSpPr>
          <p:spPr bwMode="auto">
            <a:xfrm>
              <a:off x="1478" y="2300"/>
              <a:ext cx="2467" cy="1583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13" name="Rectangle 18"/>
            <p:cNvSpPr>
              <a:spLocks noChangeArrowheads="1"/>
            </p:cNvSpPr>
            <p:nvPr/>
          </p:nvSpPr>
          <p:spPr bwMode="auto">
            <a:xfrm>
              <a:off x="1503" y="2037"/>
              <a:ext cx="24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charset="0"/>
                </a:rPr>
                <a:t>2</a:t>
              </a:r>
            </a:p>
          </p:txBody>
        </p:sp>
      </p:grpSp>
      <p:grpSp>
        <p:nvGrpSpPr>
          <p:cNvPr id="4" name="Group 43"/>
          <p:cNvGrpSpPr>
            <a:grpSpLocks/>
          </p:cNvGrpSpPr>
          <p:nvPr/>
        </p:nvGrpSpPr>
        <p:grpSpPr bwMode="auto">
          <a:xfrm>
            <a:off x="4602163" y="4497388"/>
            <a:ext cx="450850" cy="538162"/>
            <a:chOff x="2676" y="2661"/>
            <a:chExt cx="262" cy="339"/>
          </a:xfrm>
        </p:grpSpPr>
        <p:sp>
          <p:nvSpPr>
            <p:cNvPr id="37910" name="Rectangle 19"/>
            <p:cNvSpPr>
              <a:spLocks noChangeArrowheads="1"/>
            </p:cNvSpPr>
            <p:nvPr/>
          </p:nvSpPr>
          <p:spPr bwMode="auto">
            <a:xfrm>
              <a:off x="2721" y="2661"/>
              <a:ext cx="217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B</a:t>
              </a:r>
            </a:p>
          </p:txBody>
        </p:sp>
        <p:sp>
          <p:nvSpPr>
            <p:cNvPr id="37911" name="Oval 20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3916363" y="3676650"/>
            <a:ext cx="496887" cy="461963"/>
            <a:chOff x="2304" y="2253"/>
            <a:chExt cx="289" cy="291"/>
          </a:xfrm>
        </p:grpSpPr>
        <p:sp>
          <p:nvSpPr>
            <p:cNvPr id="37908" name="Rectangle 23"/>
            <p:cNvSpPr>
              <a:spLocks noChangeArrowheads="1"/>
            </p:cNvSpPr>
            <p:nvPr/>
          </p:nvSpPr>
          <p:spPr bwMode="auto">
            <a:xfrm>
              <a:off x="2349" y="2253"/>
              <a:ext cx="24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A</a:t>
              </a:r>
            </a:p>
          </p:txBody>
        </p:sp>
        <p:sp>
          <p:nvSpPr>
            <p:cNvPr id="37909" name="Oval 24"/>
            <p:cNvSpPr>
              <a:spLocks noChangeArrowheads="1"/>
            </p:cNvSpPr>
            <p:nvPr/>
          </p:nvSpPr>
          <p:spPr bwMode="auto">
            <a:xfrm>
              <a:off x="2304" y="244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61851" name="Rectangle 27"/>
          <p:cNvSpPr>
            <a:spLocks noChangeArrowheads="1"/>
          </p:cNvSpPr>
          <p:nvPr/>
        </p:nvSpPr>
        <p:spPr bwMode="auto">
          <a:xfrm>
            <a:off x="4319588" y="1673225"/>
            <a:ext cx="5241925" cy="7112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buFontTx/>
              <a:buChar char="•"/>
            </a:pPr>
            <a:r>
              <a:rPr lang="en-US" sz="2000" i="1" dirty="0" smtClean="0">
                <a:solidFill>
                  <a:schemeClr val="tx1"/>
                </a:solidFill>
                <a:latin typeface="Century Gothic" charset="0"/>
              </a:rPr>
              <a:t>L</a:t>
            </a:r>
            <a:r>
              <a:rPr lang="en-US" sz="2000" i="1" baseline="-25000" dirty="0" smtClean="0">
                <a:solidFill>
                  <a:schemeClr val="tx1"/>
                </a:solidFill>
                <a:latin typeface="Century Gothic" charset="0"/>
              </a:rPr>
              <a:t>1</a:t>
            </a:r>
            <a:r>
              <a:rPr lang="en-US" sz="2000" i="1" dirty="0">
                <a:solidFill>
                  <a:schemeClr val="tx1"/>
                </a:solidFill>
                <a:latin typeface="Century Gothic" charset="0"/>
              </a:rPr>
              <a:t>: Choose A over B -&gt;A is revealed preferred to B.  IC tangents at point A</a:t>
            </a:r>
            <a:endParaRPr lang="en-US" sz="2000" i="1" baseline="-25000" dirty="0">
              <a:solidFill>
                <a:schemeClr val="tx1"/>
              </a:solidFill>
              <a:latin typeface="Century Gothic" charset="0"/>
            </a:endParaRPr>
          </a:p>
        </p:txBody>
      </p:sp>
      <p:grpSp>
        <p:nvGrpSpPr>
          <p:cNvPr id="37897" name="Group 40"/>
          <p:cNvGrpSpPr>
            <a:grpSpLocks/>
          </p:cNvGrpSpPr>
          <p:nvPr/>
        </p:nvGrpSpPr>
        <p:grpSpPr bwMode="auto">
          <a:xfrm>
            <a:off x="1149350" y="1981200"/>
            <a:ext cx="6067425" cy="4549775"/>
            <a:chOff x="668" y="1086"/>
            <a:chExt cx="3528" cy="2866"/>
          </a:xfrm>
        </p:grpSpPr>
        <p:sp>
          <p:nvSpPr>
            <p:cNvPr id="37904" name="Line 29"/>
            <p:cNvSpPr>
              <a:spLocks noChangeShapeType="1"/>
            </p:cNvSpPr>
            <p:nvPr/>
          </p:nvSpPr>
          <p:spPr bwMode="auto">
            <a:xfrm>
              <a:off x="1469" y="1086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05" name="Line 30"/>
            <p:cNvSpPr>
              <a:spLocks noChangeShapeType="1"/>
            </p:cNvSpPr>
            <p:nvPr/>
          </p:nvSpPr>
          <p:spPr bwMode="auto">
            <a:xfrm>
              <a:off x="1481" y="371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06" name="Rectangle 31"/>
            <p:cNvSpPr>
              <a:spLocks noChangeArrowheads="1"/>
            </p:cNvSpPr>
            <p:nvPr/>
          </p:nvSpPr>
          <p:spPr bwMode="auto">
            <a:xfrm>
              <a:off x="2789" y="3740"/>
              <a:ext cx="1407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charset="0"/>
                </a:rPr>
                <a:t>Food (units per month)</a:t>
              </a:r>
            </a:p>
          </p:txBody>
        </p:sp>
        <p:sp>
          <p:nvSpPr>
            <p:cNvPr id="37907" name="Rectangle 32"/>
            <p:cNvSpPr>
              <a:spLocks noChangeArrowheads="1"/>
            </p:cNvSpPr>
            <p:nvPr/>
          </p:nvSpPr>
          <p:spPr bwMode="auto">
            <a:xfrm>
              <a:off x="668" y="1130"/>
              <a:ext cx="710" cy="58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Clothing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(units per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month)</a:t>
              </a:r>
            </a:p>
          </p:txBody>
        </p:sp>
      </p:grpSp>
      <p:grpSp>
        <p:nvGrpSpPr>
          <p:cNvPr id="7" name="Group 39"/>
          <p:cNvGrpSpPr>
            <a:grpSpLocks/>
          </p:cNvGrpSpPr>
          <p:nvPr/>
        </p:nvGrpSpPr>
        <p:grpSpPr bwMode="auto">
          <a:xfrm>
            <a:off x="5394325" y="4827588"/>
            <a:ext cx="404813" cy="614362"/>
            <a:chOff x="3165" y="2925"/>
            <a:chExt cx="235" cy="387"/>
          </a:xfrm>
        </p:grpSpPr>
        <p:sp>
          <p:nvSpPr>
            <p:cNvPr id="37902" name="Oval 4"/>
            <p:cNvSpPr>
              <a:spLocks noChangeArrowheads="1"/>
            </p:cNvSpPr>
            <p:nvPr/>
          </p:nvSpPr>
          <p:spPr bwMode="auto">
            <a:xfrm>
              <a:off x="3168" y="3216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03" name="Rectangle 5"/>
            <p:cNvSpPr>
              <a:spLocks noChangeArrowheads="1"/>
            </p:cNvSpPr>
            <p:nvPr/>
          </p:nvSpPr>
          <p:spPr bwMode="auto">
            <a:xfrm>
              <a:off x="3165" y="2925"/>
              <a:ext cx="23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D</a:t>
              </a:r>
            </a:p>
          </p:txBody>
        </p:sp>
      </p:grpSp>
      <p:sp>
        <p:nvSpPr>
          <p:cNvPr id="461873" name="Rectangle 49"/>
          <p:cNvSpPr>
            <a:spLocks noChangeArrowheads="1"/>
          </p:cNvSpPr>
          <p:nvPr/>
        </p:nvSpPr>
        <p:spPr bwMode="auto">
          <a:xfrm>
            <a:off x="4256088" y="2871788"/>
            <a:ext cx="5649912" cy="7112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buFontTx/>
              <a:buChar char="•"/>
            </a:pPr>
            <a:r>
              <a:rPr lang="en-US" sz="2000" i="1" dirty="0" smtClean="0">
                <a:solidFill>
                  <a:schemeClr val="tx1"/>
                </a:solidFill>
                <a:latin typeface="Century Gothic" charset="0"/>
              </a:rPr>
              <a:t>L</a:t>
            </a:r>
            <a:r>
              <a:rPr lang="en-US" sz="2000" i="1" baseline="-25000" dirty="0" smtClean="0">
                <a:solidFill>
                  <a:schemeClr val="tx1"/>
                </a:solidFill>
                <a:latin typeface="Century Gothic" charset="0"/>
              </a:rPr>
              <a:t>2</a:t>
            </a:r>
            <a:r>
              <a:rPr lang="en-US" sz="2000" i="1" dirty="0">
                <a:solidFill>
                  <a:schemeClr val="tx1"/>
                </a:solidFill>
                <a:latin typeface="Century Gothic" charset="0"/>
              </a:rPr>
              <a:t>: Choose B over D -&gt;B is revealed preferred to D. Another IC tangents at B</a:t>
            </a:r>
            <a:endParaRPr lang="en-US" sz="2000" i="1" baseline="-25000" dirty="0">
              <a:solidFill>
                <a:schemeClr val="tx1"/>
              </a:solidFill>
              <a:latin typeface="Century Gothic" charset="0"/>
            </a:endParaRPr>
          </a:p>
        </p:txBody>
      </p:sp>
      <p:sp>
        <p:nvSpPr>
          <p:cNvPr id="461874" name="Rectangle 50"/>
          <p:cNvSpPr>
            <a:spLocks noChangeArrowheads="1"/>
          </p:cNvSpPr>
          <p:nvPr/>
        </p:nvSpPr>
        <p:spPr bwMode="auto">
          <a:xfrm>
            <a:off x="6342063" y="4167188"/>
            <a:ext cx="3265487" cy="10160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buFontTx/>
              <a:buChar char="•"/>
            </a:pPr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By transitive:</a:t>
            </a:r>
          </a:p>
          <a:p>
            <a:pPr lvl="1">
              <a:buFontTx/>
              <a:buChar char="•"/>
            </a:pPr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A is revealed preferred to D</a:t>
            </a:r>
            <a:endParaRPr lang="en-US" sz="2000" i="1" baseline="-25000">
              <a:solidFill>
                <a:schemeClr val="tx1"/>
              </a:solidFill>
              <a:latin typeface="Century Gothic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461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461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61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851" grpId="0" animBg="1" autoUpdateAnimBg="0"/>
      <p:bldP spid="461873" grpId="0" animBg="1" autoUpdateAnimBg="0"/>
      <p:bldP spid="46187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Preferences – Two Budget Lines</a:t>
            </a:r>
          </a:p>
        </p:txBody>
      </p:sp>
      <p:sp>
        <p:nvSpPr>
          <p:cNvPr id="3993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A9307F4-2429-D04C-A507-868350CC22D8}" type="slidenum">
              <a:rPr lang="en-US" smtClean="0"/>
              <a:pPr/>
              <a:t>13</a:t>
            </a:fld>
            <a:endParaRPr lang="en-US" dirty="0" smtClean="0"/>
          </a:p>
        </p:txBody>
      </p:sp>
      <p:sp>
        <p:nvSpPr>
          <p:cNvPr id="39940" name="AutoShape 28"/>
          <p:cNvSpPr>
            <a:spLocks noChangeArrowheads="1"/>
          </p:cNvSpPr>
          <p:nvPr/>
        </p:nvSpPr>
        <p:spPr bwMode="auto">
          <a:xfrm>
            <a:off x="2528888" y="2372660"/>
            <a:ext cx="3144837" cy="3775075"/>
          </a:xfrm>
          <a:prstGeom prst="rtTriangle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1" name="AutoShape 27"/>
          <p:cNvSpPr>
            <a:spLocks noChangeArrowheads="1"/>
          </p:cNvSpPr>
          <p:nvPr/>
        </p:nvSpPr>
        <p:spPr bwMode="auto">
          <a:xfrm>
            <a:off x="2559050" y="3616325"/>
            <a:ext cx="4148138" cy="2517775"/>
          </a:xfrm>
          <a:prstGeom prst="rtTriangle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546350" y="2019300"/>
            <a:ext cx="3157538" cy="4143375"/>
            <a:chOff x="1488" y="1272"/>
            <a:chExt cx="1836" cy="2610"/>
          </a:xfrm>
        </p:grpSpPr>
        <p:sp>
          <p:nvSpPr>
            <p:cNvPr id="39963" name="Line 5"/>
            <p:cNvSpPr>
              <a:spLocks noChangeShapeType="1"/>
            </p:cNvSpPr>
            <p:nvPr/>
          </p:nvSpPr>
          <p:spPr bwMode="auto">
            <a:xfrm>
              <a:off x="1488" y="1470"/>
              <a:ext cx="1836" cy="2412"/>
            </a:xfrm>
            <a:prstGeom prst="line">
              <a:avLst/>
            </a:prstGeom>
            <a:noFill/>
            <a:ln w="50800">
              <a:solidFill>
                <a:srgbClr val="D50D2B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4" name="Rectangle 6"/>
            <p:cNvSpPr>
              <a:spLocks noChangeArrowheads="1"/>
            </p:cNvSpPr>
            <p:nvPr/>
          </p:nvSpPr>
          <p:spPr bwMode="auto">
            <a:xfrm>
              <a:off x="1596" y="1272"/>
              <a:ext cx="24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charset="0"/>
                </a:rPr>
                <a:t>1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541588" y="3233738"/>
            <a:ext cx="4243387" cy="2930525"/>
            <a:chOff x="1478" y="2037"/>
            <a:chExt cx="2467" cy="1846"/>
          </a:xfrm>
        </p:grpSpPr>
        <p:sp>
          <p:nvSpPr>
            <p:cNvPr id="39961" name="Line 8"/>
            <p:cNvSpPr>
              <a:spLocks noChangeShapeType="1"/>
            </p:cNvSpPr>
            <p:nvPr/>
          </p:nvSpPr>
          <p:spPr bwMode="auto">
            <a:xfrm>
              <a:off x="1478" y="2300"/>
              <a:ext cx="2467" cy="1583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2" name="Rectangle 9"/>
            <p:cNvSpPr>
              <a:spLocks noChangeArrowheads="1"/>
            </p:cNvSpPr>
            <p:nvPr/>
          </p:nvSpPr>
          <p:spPr bwMode="auto">
            <a:xfrm>
              <a:off x="1503" y="2037"/>
              <a:ext cx="24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charset="0"/>
                </a:rPr>
                <a:t>2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4602163" y="4497388"/>
            <a:ext cx="450850" cy="538162"/>
            <a:chOff x="2676" y="2661"/>
            <a:chExt cx="262" cy="339"/>
          </a:xfrm>
        </p:grpSpPr>
        <p:sp>
          <p:nvSpPr>
            <p:cNvPr id="39959" name="Rectangle 11"/>
            <p:cNvSpPr>
              <a:spLocks noChangeArrowheads="1"/>
            </p:cNvSpPr>
            <p:nvPr/>
          </p:nvSpPr>
          <p:spPr bwMode="auto">
            <a:xfrm>
              <a:off x="2721" y="2661"/>
              <a:ext cx="217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B</a:t>
              </a:r>
            </a:p>
          </p:txBody>
        </p:sp>
        <p:sp>
          <p:nvSpPr>
            <p:cNvPr id="39960" name="Oval 12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916363" y="3676650"/>
            <a:ext cx="496887" cy="461963"/>
            <a:chOff x="2304" y="2253"/>
            <a:chExt cx="289" cy="291"/>
          </a:xfrm>
        </p:grpSpPr>
        <p:sp>
          <p:nvSpPr>
            <p:cNvPr id="39957" name="Rectangle 14"/>
            <p:cNvSpPr>
              <a:spLocks noChangeArrowheads="1"/>
            </p:cNvSpPr>
            <p:nvPr/>
          </p:nvSpPr>
          <p:spPr bwMode="auto">
            <a:xfrm>
              <a:off x="2349" y="2253"/>
              <a:ext cx="24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A</a:t>
              </a:r>
            </a:p>
          </p:txBody>
        </p:sp>
        <p:sp>
          <p:nvSpPr>
            <p:cNvPr id="39958" name="Oval 15"/>
            <p:cNvSpPr>
              <a:spLocks noChangeArrowheads="1"/>
            </p:cNvSpPr>
            <p:nvPr/>
          </p:nvSpPr>
          <p:spPr bwMode="auto">
            <a:xfrm>
              <a:off x="2304" y="244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9947" name="Group 16"/>
          <p:cNvGrpSpPr>
            <a:grpSpLocks/>
          </p:cNvGrpSpPr>
          <p:nvPr/>
        </p:nvGrpSpPr>
        <p:grpSpPr bwMode="auto">
          <a:xfrm>
            <a:off x="1135063" y="1981200"/>
            <a:ext cx="6067425" cy="4549775"/>
            <a:chOff x="668" y="1086"/>
            <a:chExt cx="3528" cy="2866"/>
          </a:xfrm>
        </p:grpSpPr>
        <p:sp>
          <p:nvSpPr>
            <p:cNvPr id="39953" name="Line 17"/>
            <p:cNvSpPr>
              <a:spLocks noChangeShapeType="1"/>
            </p:cNvSpPr>
            <p:nvPr/>
          </p:nvSpPr>
          <p:spPr bwMode="auto">
            <a:xfrm>
              <a:off x="1469" y="1086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4" name="Line 18"/>
            <p:cNvSpPr>
              <a:spLocks noChangeShapeType="1"/>
            </p:cNvSpPr>
            <p:nvPr/>
          </p:nvSpPr>
          <p:spPr bwMode="auto">
            <a:xfrm>
              <a:off x="1481" y="371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5" name="Rectangle 19"/>
            <p:cNvSpPr>
              <a:spLocks noChangeArrowheads="1"/>
            </p:cNvSpPr>
            <p:nvPr/>
          </p:nvSpPr>
          <p:spPr bwMode="auto">
            <a:xfrm>
              <a:off x="2789" y="3740"/>
              <a:ext cx="1407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charset="0"/>
                </a:rPr>
                <a:t>Food (units per month)</a:t>
              </a:r>
            </a:p>
          </p:txBody>
        </p:sp>
        <p:sp>
          <p:nvSpPr>
            <p:cNvPr id="39956" name="Rectangle 20"/>
            <p:cNvSpPr>
              <a:spLocks noChangeArrowheads="1"/>
            </p:cNvSpPr>
            <p:nvPr/>
          </p:nvSpPr>
          <p:spPr bwMode="auto">
            <a:xfrm>
              <a:off x="668" y="1130"/>
              <a:ext cx="710" cy="58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Clothing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(units per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month)</a:t>
              </a: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5394325" y="4827588"/>
            <a:ext cx="404813" cy="614362"/>
            <a:chOff x="3165" y="2925"/>
            <a:chExt cx="235" cy="387"/>
          </a:xfrm>
        </p:grpSpPr>
        <p:sp>
          <p:nvSpPr>
            <p:cNvPr id="39951" name="Oval 22"/>
            <p:cNvSpPr>
              <a:spLocks noChangeArrowheads="1"/>
            </p:cNvSpPr>
            <p:nvPr/>
          </p:nvSpPr>
          <p:spPr bwMode="auto">
            <a:xfrm>
              <a:off x="3168" y="3216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2" name="Rectangle 23"/>
            <p:cNvSpPr>
              <a:spLocks noChangeArrowheads="1"/>
            </p:cNvSpPr>
            <p:nvPr/>
          </p:nvSpPr>
          <p:spPr bwMode="auto">
            <a:xfrm>
              <a:off x="3165" y="2925"/>
              <a:ext cx="23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D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999623" y="1459926"/>
            <a:ext cx="3468729" cy="2677036"/>
            <a:chOff x="3999623" y="1459926"/>
            <a:chExt cx="3468729" cy="2677036"/>
          </a:xfrm>
        </p:grpSpPr>
        <p:sp>
          <p:nvSpPr>
            <p:cNvPr id="629784" name="Rectangle 24"/>
            <p:cNvSpPr>
              <a:spLocks noChangeArrowheads="1"/>
            </p:cNvSpPr>
            <p:nvPr/>
          </p:nvSpPr>
          <p:spPr bwMode="auto">
            <a:xfrm>
              <a:off x="4000500" y="1605918"/>
              <a:ext cx="3371068" cy="2426332"/>
            </a:xfrm>
            <a:prstGeom prst="rect">
              <a:avLst/>
            </a:prstGeom>
            <a:solidFill>
              <a:srgbClr val="FF6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ight Triangle 33"/>
            <p:cNvSpPr/>
            <p:nvPr/>
          </p:nvSpPr>
          <p:spPr bwMode="auto">
            <a:xfrm rot="10800000">
              <a:off x="4691162" y="1532923"/>
              <a:ext cx="2715071" cy="1896077"/>
            </a:xfrm>
            <a:prstGeom prst="rtTriangle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ngsana New" charset="0"/>
              </a:endParaRPr>
            </a:p>
          </p:txBody>
        </p:sp>
        <p:sp>
          <p:nvSpPr>
            <p:cNvPr id="35" name="Freeform 34"/>
            <p:cNvSpPr/>
            <p:nvPr/>
          </p:nvSpPr>
          <p:spPr bwMode="auto">
            <a:xfrm>
              <a:off x="3999623" y="1459926"/>
              <a:ext cx="1415925" cy="467176"/>
            </a:xfrm>
            <a:custGeom>
              <a:avLst/>
              <a:gdLst>
                <a:gd name="connsiteX0" fmla="*/ 0 w 1415925"/>
                <a:gd name="connsiteY0" fmla="*/ 131394 h 467176"/>
                <a:gd name="connsiteX1" fmla="*/ 189763 w 1415925"/>
                <a:gd name="connsiteY1" fmla="*/ 350382 h 467176"/>
                <a:gd name="connsiteX2" fmla="*/ 656872 w 1415925"/>
                <a:gd name="connsiteY2" fmla="*/ 408779 h 467176"/>
                <a:gd name="connsiteX3" fmla="*/ 1415925 w 1415925"/>
                <a:gd name="connsiteY3" fmla="*/ 0 h 467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5925" h="467176">
                  <a:moveTo>
                    <a:pt x="0" y="131394"/>
                  </a:moveTo>
                  <a:cubicBezTo>
                    <a:pt x="40142" y="217772"/>
                    <a:pt x="80284" y="304151"/>
                    <a:pt x="189763" y="350382"/>
                  </a:cubicBezTo>
                  <a:cubicBezTo>
                    <a:pt x="299242" y="396613"/>
                    <a:pt x="452512" y="467176"/>
                    <a:pt x="656872" y="408779"/>
                  </a:cubicBezTo>
                  <a:cubicBezTo>
                    <a:pt x="861232" y="350382"/>
                    <a:pt x="1415925" y="0"/>
                    <a:pt x="1415925" y="0"/>
                  </a:cubicBezTo>
                </a:path>
              </a:pathLst>
            </a:cu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ngsana New" charset="0"/>
              </a:endParaRPr>
            </a:p>
          </p:txBody>
        </p:sp>
        <p:sp>
          <p:nvSpPr>
            <p:cNvPr id="36" name="Freeform 35"/>
            <p:cNvSpPr/>
            <p:nvPr/>
          </p:nvSpPr>
          <p:spPr bwMode="auto">
            <a:xfrm>
              <a:off x="4923806" y="1503726"/>
              <a:ext cx="1338378" cy="1094941"/>
            </a:xfrm>
            <a:custGeom>
              <a:avLst/>
              <a:gdLst>
                <a:gd name="connsiteX0" fmla="*/ 0 w 1128848"/>
                <a:gd name="connsiteY0" fmla="*/ 82729 h 1031681"/>
                <a:gd name="connsiteX1" fmla="*/ 729858 w 1128848"/>
                <a:gd name="connsiteY1" fmla="*/ 68130 h 1031681"/>
                <a:gd name="connsiteX2" fmla="*/ 1123982 w 1128848"/>
                <a:gd name="connsiteY2" fmla="*/ 491508 h 1031681"/>
                <a:gd name="connsiteX3" fmla="*/ 759052 w 1128848"/>
                <a:gd name="connsiteY3" fmla="*/ 1031681 h 1031681"/>
                <a:gd name="connsiteX0" fmla="*/ 0 w 920153"/>
                <a:gd name="connsiteY0" fmla="*/ 82729 h 1031681"/>
                <a:gd name="connsiteX1" fmla="*/ 729858 w 920153"/>
                <a:gd name="connsiteY1" fmla="*/ 68130 h 1031681"/>
                <a:gd name="connsiteX2" fmla="*/ 915287 w 920153"/>
                <a:gd name="connsiteY2" fmla="*/ 491508 h 1031681"/>
                <a:gd name="connsiteX3" fmla="*/ 759052 w 920153"/>
                <a:gd name="connsiteY3" fmla="*/ 1031681 h 1031681"/>
                <a:gd name="connsiteX0" fmla="*/ 0 w 939125"/>
                <a:gd name="connsiteY0" fmla="*/ 82729 h 1031681"/>
                <a:gd name="connsiteX1" fmla="*/ 729858 w 939125"/>
                <a:gd name="connsiteY1" fmla="*/ 68130 h 1031681"/>
                <a:gd name="connsiteX2" fmla="*/ 915287 w 939125"/>
                <a:gd name="connsiteY2" fmla="*/ 491508 h 1031681"/>
                <a:gd name="connsiteX3" fmla="*/ 872885 w 939125"/>
                <a:gd name="connsiteY3" fmla="*/ 1031681 h 1031681"/>
                <a:gd name="connsiteX0" fmla="*/ 0 w 939125"/>
                <a:gd name="connsiteY0" fmla="*/ 279242 h 1228194"/>
                <a:gd name="connsiteX1" fmla="*/ 729858 w 939125"/>
                <a:gd name="connsiteY1" fmla="*/ 264643 h 1228194"/>
                <a:gd name="connsiteX2" fmla="*/ 915287 w 939125"/>
                <a:gd name="connsiteY2" fmla="*/ 688021 h 1228194"/>
                <a:gd name="connsiteX3" fmla="*/ 872885 w 939125"/>
                <a:gd name="connsiteY3" fmla="*/ 1228194 h 1228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9125" h="1228194">
                  <a:moveTo>
                    <a:pt x="0" y="279242"/>
                  </a:moveTo>
                  <a:cubicBezTo>
                    <a:pt x="271264" y="237877"/>
                    <a:pt x="451569" y="0"/>
                    <a:pt x="729858" y="264643"/>
                  </a:cubicBezTo>
                  <a:cubicBezTo>
                    <a:pt x="882406" y="332773"/>
                    <a:pt x="891449" y="527429"/>
                    <a:pt x="915287" y="688021"/>
                  </a:cubicBezTo>
                  <a:cubicBezTo>
                    <a:pt x="939125" y="848613"/>
                    <a:pt x="872885" y="1228194"/>
                    <a:pt x="872885" y="1228194"/>
                  </a:cubicBezTo>
                </a:path>
              </a:pathLst>
            </a:custGeom>
            <a:solidFill>
              <a:srgbClr val="FF6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 marL="0" marR="0" indent="0" defTabSz="914400" latinLnBrk="0">
                <a:lnSpc>
                  <a:spcPct val="100000"/>
                </a:lnSpc>
                <a:buClrTx/>
                <a:buSzTx/>
                <a:buFontTx/>
                <a:buNone/>
                <a:tabLst/>
              </a:pPr>
              <a:endParaRPr lang="en-US"/>
            </a:p>
          </p:txBody>
        </p:sp>
        <p:sp>
          <p:nvSpPr>
            <p:cNvPr id="37" name="Freeform 36"/>
            <p:cNvSpPr/>
            <p:nvPr/>
          </p:nvSpPr>
          <p:spPr bwMode="auto">
            <a:xfrm>
              <a:off x="5922841" y="2163729"/>
              <a:ext cx="1343188" cy="1338265"/>
            </a:xfrm>
            <a:custGeom>
              <a:avLst/>
              <a:gdLst>
                <a:gd name="connsiteX0" fmla="*/ 0 w 1128848"/>
                <a:gd name="connsiteY0" fmla="*/ 82729 h 1031681"/>
                <a:gd name="connsiteX1" fmla="*/ 729858 w 1128848"/>
                <a:gd name="connsiteY1" fmla="*/ 68130 h 1031681"/>
                <a:gd name="connsiteX2" fmla="*/ 1123982 w 1128848"/>
                <a:gd name="connsiteY2" fmla="*/ 491508 h 1031681"/>
                <a:gd name="connsiteX3" fmla="*/ 759052 w 1128848"/>
                <a:gd name="connsiteY3" fmla="*/ 1031681 h 1031681"/>
                <a:gd name="connsiteX0" fmla="*/ 0 w 920153"/>
                <a:gd name="connsiteY0" fmla="*/ 82729 h 1031681"/>
                <a:gd name="connsiteX1" fmla="*/ 729858 w 920153"/>
                <a:gd name="connsiteY1" fmla="*/ 68130 h 1031681"/>
                <a:gd name="connsiteX2" fmla="*/ 915287 w 920153"/>
                <a:gd name="connsiteY2" fmla="*/ 491508 h 1031681"/>
                <a:gd name="connsiteX3" fmla="*/ 759052 w 920153"/>
                <a:gd name="connsiteY3" fmla="*/ 1031681 h 1031681"/>
                <a:gd name="connsiteX0" fmla="*/ 0 w 939125"/>
                <a:gd name="connsiteY0" fmla="*/ 82729 h 1031681"/>
                <a:gd name="connsiteX1" fmla="*/ 729858 w 939125"/>
                <a:gd name="connsiteY1" fmla="*/ 68130 h 1031681"/>
                <a:gd name="connsiteX2" fmla="*/ 915287 w 939125"/>
                <a:gd name="connsiteY2" fmla="*/ 491508 h 1031681"/>
                <a:gd name="connsiteX3" fmla="*/ 872885 w 939125"/>
                <a:gd name="connsiteY3" fmla="*/ 1031681 h 1031681"/>
                <a:gd name="connsiteX0" fmla="*/ 0 w 939125"/>
                <a:gd name="connsiteY0" fmla="*/ 82729 h 1031681"/>
                <a:gd name="connsiteX1" fmla="*/ 729858 w 939125"/>
                <a:gd name="connsiteY1" fmla="*/ 68130 h 1031681"/>
                <a:gd name="connsiteX2" fmla="*/ 915287 w 939125"/>
                <a:gd name="connsiteY2" fmla="*/ 491508 h 1031681"/>
                <a:gd name="connsiteX3" fmla="*/ 872885 w 939125"/>
                <a:gd name="connsiteY3" fmla="*/ 1031681 h 1031681"/>
                <a:gd name="connsiteX0" fmla="*/ 0 w 939125"/>
                <a:gd name="connsiteY0" fmla="*/ 255476 h 1204428"/>
                <a:gd name="connsiteX1" fmla="*/ 729858 w 939125"/>
                <a:gd name="connsiteY1" fmla="*/ 68130 h 1204428"/>
                <a:gd name="connsiteX2" fmla="*/ 915287 w 939125"/>
                <a:gd name="connsiteY2" fmla="*/ 664255 h 1204428"/>
                <a:gd name="connsiteX3" fmla="*/ 872885 w 939125"/>
                <a:gd name="connsiteY3" fmla="*/ 1204428 h 1204428"/>
                <a:gd name="connsiteX0" fmla="*/ 0 w 872885"/>
                <a:gd name="connsiteY0" fmla="*/ 255476 h 1204428"/>
                <a:gd name="connsiteX1" fmla="*/ 729858 w 872885"/>
                <a:gd name="connsiteY1" fmla="*/ 68130 h 1204428"/>
                <a:gd name="connsiteX2" fmla="*/ 782481 w 872885"/>
                <a:gd name="connsiteY2" fmla="*/ 664256 h 1204428"/>
                <a:gd name="connsiteX3" fmla="*/ 872885 w 872885"/>
                <a:gd name="connsiteY3" fmla="*/ 1204428 h 1204428"/>
                <a:gd name="connsiteX0" fmla="*/ 0 w 872885"/>
                <a:gd name="connsiteY0" fmla="*/ 370640 h 1319592"/>
                <a:gd name="connsiteX1" fmla="*/ 729858 w 872885"/>
                <a:gd name="connsiteY1" fmla="*/ 183294 h 1319592"/>
                <a:gd name="connsiteX2" fmla="*/ 782481 w 872885"/>
                <a:gd name="connsiteY2" fmla="*/ 779420 h 1319592"/>
                <a:gd name="connsiteX3" fmla="*/ 872885 w 872885"/>
                <a:gd name="connsiteY3" fmla="*/ 1319592 h 1319592"/>
                <a:gd name="connsiteX0" fmla="*/ 0 w 872885"/>
                <a:gd name="connsiteY0" fmla="*/ 370640 h 1319592"/>
                <a:gd name="connsiteX1" fmla="*/ 729858 w 872885"/>
                <a:gd name="connsiteY1" fmla="*/ 183294 h 1319592"/>
                <a:gd name="connsiteX2" fmla="*/ 782481 w 872885"/>
                <a:gd name="connsiteY2" fmla="*/ 779420 h 1319592"/>
                <a:gd name="connsiteX3" fmla="*/ 872885 w 872885"/>
                <a:gd name="connsiteY3" fmla="*/ 1319592 h 1319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2885" h="1319592">
                  <a:moveTo>
                    <a:pt x="0" y="370640"/>
                  </a:moveTo>
                  <a:cubicBezTo>
                    <a:pt x="271264" y="329275"/>
                    <a:pt x="438181" y="0"/>
                    <a:pt x="729858" y="183294"/>
                  </a:cubicBezTo>
                  <a:cubicBezTo>
                    <a:pt x="850785" y="438566"/>
                    <a:pt x="758643" y="590037"/>
                    <a:pt x="782481" y="779420"/>
                  </a:cubicBezTo>
                  <a:cubicBezTo>
                    <a:pt x="806319" y="968803"/>
                    <a:pt x="872885" y="1319592"/>
                    <a:pt x="872885" y="1319592"/>
                  </a:cubicBezTo>
                </a:path>
              </a:pathLst>
            </a:custGeom>
            <a:solidFill>
              <a:srgbClr val="FF6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 marL="0" marR="0" indent="0" defTabSz="914400" latinLnBrk="0">
                <a:lnSpc>
                  <a:spcPct val="100000"/>
                </a:lnSpc>
                <a:buClrTx/>
                <a:buSzTx/>
                <a:buFontTx/>
                <a:buNone/>
                <a:tabLst/>
              </a:pPr>
              <a:endParaRPr lang="en-US"/>
            </a:p>
          </p:txBody>
        </p:sp>
        <p:sp>
          <p:nvSpPr>
            <p:cNvPr id="38" name="Freeform 37"/>
            <p:cNvSpPr/>
            <p:nvPr/>
          </p:nvSpPr>
          <p:spPr bwMode="auto">
            <a:xfrm rot="5400000">
              <a:off x="6526801" y="3195412"/>
              <a:ext cx="1415925" cy="467176"/>
            </a:xfrm>
            <a:custGeom>
              <a:avLst/>
              <a:gdLst>
                <a:gd name="connsiteX0" fmla="*/ 0 w 1415925"/>
                <a:gd name="connsiteY0" fmla="*/ 131394 h 467176"/>
                <a:gd name="connsiteX1" fmla="*/ 189763 w 1415925"/>
                <a:gd name="connsiteY1" fmla="*/ 350382 h 467176"/>
                <a:gd name="connsiteX2" fmla="*/ 656872 w 1415925"/>
                <a:gd name="connsiteY2" fmla="*/ 408779 h 467176"/>
                <a:gd name="connsiteX3" fmla="*/ 1415925 w 1415925"/>
                <a:gd name="connsiteY3" fmla="*/ 0 h 467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5925" h="467176">
                  <a:moveTo>
                    <a:pt x="0" y="131394"/>
                  </a:moveTo>
                  <a:cubicBezTo>
                    <a:pt x="40142" y="217772"/>
                    <a:pt x="80284" y="304151"/>
                    <a:pt x="189763" y="350382"/>
                  </a:cubicBezTo>
                  <a:cubicBezTo>
                    <a:pt x="299242" y="396613"/>
                    <a:pt x="452512" y="467176"/>
                    <a:pt x="656872" y="408779"/>
                  </a:cubicBezTo>
                  <a:cubicBezTo>
                    <a:pt x="861232" y="350382"/>
                    <a:pt x="1415925" y="0"/>
                    <a:pt x="1415925" y="0"/>
                  </a:cubicBezTo>
                </a:path>
              </a:pathLst>
            </a:cu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ngsana New" charset="0"/>
              </a:endParaRPr>
            </a:p>
          </p:txBody>
        </p:sp>
      </p:grpSp>
      <p:cxnSp>
        <p:nvCxnSpPr>
          <p:cNvPr id="41" name="Straight Connector 40"/>
          <p:cNvCxnSpPr/>
          <p:nvPr/>
        </p:nvCxnSpPr>
        <p:spPr bwMode="auto">
          <a:xfrm rot="16200000" flipV="1">
            <a:off x="2663119" y="2635841"/>
            <a:ext cx="2657681" cy="1386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2" name="Straight Connector 41"/>
          <p:cNvCxnSpPr/>
          <p:nvPr/>
        </p:nvCxnSpPr>
        <p:spPr bwMode="auto">
          <a:xfrm flipV="1">
            <a:off x="4070876" y="4029394"/>
            <a:ext cx="3286095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29789" name="Rectangle 29"/>
          <p:cNvSpPr>
            <a:spLocks noChangeArrowheads="1"/>
          </p:cNvSpPr>
          <p:nvPr/>
        </p:nvSpPr>
        <p:spPr bwMode="auto">
          <a:xfrm>
            <a:off x="6218820" y="1191448"/>
            <a:ext cx="2846388" cy="16256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buFontTx/>
              <a:buChar char="•"/>
            </a:pPr>
            <a:r>
              <a:rPr lang="en-US" sz="2000" i="1" dirty="0">
                <a:solidFill>
                  <a:schemeClr val="tx1"/>
                </a:solidFill>
                <a:latin typeface="Century Gothic" charset="0"/>
                <a:ea typeface="Lucida Grande" charset="0"/>
                <a:cs typeface="Lucida Grande" charset="0"/>
              </a:rPr>
              <a:t>The pink areas are revealed prefer to </a:t>
            </a:r>
            <a:r>
              <a:rPr lang="en-US" sz="2000" i="1" dirty="0">
                <a:solidFill>
                  <a:schemeClr val="tx1"/>
                </a:solidFill>
                <a:latin typeface="Century Gothic" charset="0"/>
              </a:rPr>
              <a:t>A while the yellow areas are revealed less prefer to A.</a:t>
            </a:r>
            <a:endParaRPr lang="en-US" sz="2000" i="1" baseline="-25000" dirty="0">
              <a:solidFill>
                <a:schemeClr val="tx1"/>
              </a:solidFill>
              <a:latin typeface="Century Gothic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29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nimBg="1"/>
      <p:bldP spid="39941" grpId="0" animBg="1"/>
      <p:bldP spid="629789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</a:t>
            </a:r>
          </a:p>
        </p:txBody>
      </p:sp>
      <p:sp>
        <p:nvSpPr>
          <p:cNvPr id="501765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As you continue to change the budget line, individuals can tell you which basket they prefer to others.</a:t>
            </a:r>
          </a:p>
          <a:p>
            <a:pPr eaLnBrk="1" hangingPunct="1"/>
            <a:r>
              <a:rPr lang="en-US" dirty="0"/>
              <a:t>The more the </a:t>
            </a:r>
            <a:r>
              <a:rPr lang="en-US" dirty="0" smtClean="0"/>
              <a:t>individuals reveal, </a:t>
            </a:r>
            <a:r>
              <a:rPr lang="en-US" dirty="0"/>
              <a:t>the more you can discern about their preferences</a:t>
            </a:r>
          </a:p>
          <a:p>
            <a:pPr eaLnBrk="1" hangingPunct="1"/>
            <a:r>
              <a:rPr lang="en-US" dirty="0"/>
              <a:t>Eventually you can map out an indifference curve</a:t>
            </a:r>
          </a:p>
        </p:txBody>
      </p:sp>
      <p:sp>
        <p:nvSpPr>
          <p:cNvPr id="4198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60965EF-8819-B243-B4CD-35DC0D507C8D}" type="slidenum">
              <a:rPr lang="en-US" smtClean="0"/>
              <a:pPr/>
              <a:t>14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65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preferences and the construction of an IC</a:t>
            </a:r>
          </a:p>
        </p:txBody>
      </p:sp>
      <p:sp>
        <p:nvSpPr>
          <p:cNvPr id="4403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3FCAD69-7E85-024E-B28D-3463842ECAA3}" type="slidenum">
              <a:rPr lang="en-US" smtClean="0"/>
              <a:pPr/>
              <a:t>15</a:t>
            </a:fld>
            <a:endParaRPr lang="en-US" dirty="0" smtClean="0"/>
          </a:p>
        </p:txBody>
      </p:sp>
      <p:sp>
        <p:nvSpPr>
          <p:cNvPr id="630788" name="Rectangle 4"/>
          <p:cNvSpPr>
            <a:spLocks noChangeArrowheads="1"/>
          </p:cNvSpPr>
          <p:nvPr/>
        </p:nvSpPr>
        <p:spPr bwMode="auto">
          <a:xfrm>
            <a:off x="6092825" y="3062288"/>
            <a:ext cx="1881188" cy="1846262"/>
          </a:xfrm>
          <a:prstGeom prst="rect">
            <a:avLst/>
          </a:prstGeom>
          <a:solidFill>
            <a:srgbClr val="FF6FFF">
              <a:alpha val="61176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789" name="Rectangle 5"/>
          <p:cNvSpPr>
            <a:spLocks noChangeArrowheads="1"/>
          </p:cNvSpPr>
          <p:nvPr/>
        </p:nvSpPr>
        <p:spPr bwMode="auto">
          <a:xfrm>
            <a:off x="3629025" y="1985963"/>
            <a:ext cx="1465263" cy="1076325"/>
          </a:xfrm>
          <a:prstGeom prst="rect">
            <a:avLst/>
          </a:prstGeom>
          <a:solidFill>
            <a:srgbClr val="FF6FFF">
              <a:alpha val="61176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790" name="Rectangle 6"/>
          <p:cNvSpPr>
            <a:spLocks noChangeArrowheads="1"/>
          </p:cNvSpPr>
          <p:nvPr/>
        </p:nvSpPr>
        <p:spPr bwMode="auto">
          <a:xfrm>
            <a:off x="3998913" y="2312988"/>
            <a:ext cx="2332037" cy="1687512"/>
          </a:xfrm>
          <a:prstGeom prst="rect">
            <a:avLst/>
          </a:prstGeom>
          <a:solidFill>
            <a:srgbClr val="FF6FFF">
              <a:alpha val="61176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 bwMode="auto">
          <a:xfrm>
            <a:off x="2779713" y="4283075"/>
            <a:ext cx="3600450" cy="1649413"/>
          </a:xfrm>
          <a:prstGeom prst="rtTriangle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0" name="AutoShape 8"/>
          <p:cNvSpPr>
            <a:spLocks noChangeArrowheads="1"/>
          </p:cNvSpPr>
          <p:nvPr/>
        </p:nvSpPr>
        <p:spPr bwMode="auto">
          <a:xfrm>
            <a:off x="2767013" y="2632075"/>
            <a:ext cx="2684462" cy="3314700"/>
          </a:xfrm>
          <a:prstGeom prst="rtTriangle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1" name="Line 12"/>
          <p:cNvSpPr>
            <a:spLocks noChangeShapeType="1"/>
          </p:cNvSpPr>
          <p:nvPr/>
        </p:nvSpPr>
        <p:spPr bwMode="auto">
          <a:xfrm>
            <a:off x="2797175" y="2646363"/>
            <a:ext cx="2671763" cy="3287712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2" name="Text Box 14"/>
          <p:cNvSpPr txBox="1">
            <a:spLocks noChangeArrowheads="1"/>
          </p:cNvSpPr>
          <p:nvPr/>
        </p:nvSpPr>
        <p:spPr bwMode="auto">
          <a:xfrm>
            <a:off x="3308350" y="3971925"/>
            <a:ext cx="1068388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A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44043" name="Line 16"/>
          <p:cNvSpPr>
            <a:spLocks noChangeShapeType="1"/>
          </p:cNvSpPr>
          <p:nvPr/>
        </p:nvSpPr>
        <p:spPr bwMode="auto">
          <a:xfrm>
            <a:off x="2795588" y="4256088"/>
            <a:ext cx="3563937" cy="1644650"/>
          </a:xfrm>
          <a:prstGeom prst="line">
            <a:avLst/>
          </a:prstGeom>
          <a:noFill/>
          <a:ln w="57150">
            <a:solidFill>
              <a:srgbClr val="0F59E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4" name="Oval 17"/>
          <p:cNvSpPr>
            <a:spLocks noChangeArrowheads="1"/>
          </p:cNvSpPr>
          <p:nvPr/>
        </p:nvSpPr>
        <p:spPr bwMode="auto">
          <a:xfrm flipH="1" flipV="1">
            <a:off x="5446713" y="5470525"/>
            <a:ext cx="88900" cy="84138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5" name="Text Box 18"/>
          <p:cNvSpPr txBox="1">
            <a:spLocks noChangeArrowheads="1"/>
          </p:cNvSpPr>
          <p:nvPr/>
        </p:nvSpPr>
        <p:spPr bwMode="auto">
          <a:xfrm>
            <a:off x="5253038" y="5518150"/>
            <a:ext cx="484187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D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44046" name="Text Box 19"/>
          <p:cNvSpPr txBox="1">
            <a:spLocks noChangeArrowheads="1"/>
          </p:cNvSpPr>
          <p:nvPr/>
        </p:nvSpPr>
        <p:spPr bwMode="auto">
          <a:xfrm>
            <a:off x="2724150" y="3051175"/>
            <a:ext cx="584200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L</a:t>
            </a:r>
            <a:r>
              <a:rPr lang="en-US" altLang="ja-JP" sz="2400" b="0" baseline="-250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1</a:t>
            </a:r>
            <a:endParaRPr lang="th-TH" sz="3600" b="0">
              <a:solidFill>
                <a:schemeClr val="tx1"/>
              </a:solidFill>
              <a:ea typeface="Angsana New" charset="0"/>
              <a:cs typeface="Angsana New" charset="0"/>
            </a:endParaRPr>
          </a:p>
        </p:txBody>
      </p:sp>
      <p:sp>
        <p:nvSpPr>
          <p:cNvPr id="630804" name="Line 20"/>
          <p:cNvSpPr>
            <a:spLocks noChangeShapeType="1"/>
          </p:cNvSpPr>
          <p:nvPr/>
        </p:nvSpPr>
        <p:spPr bwMode="auto">
          <a:xfrm>
            <a:off x="3111500" y="1795463"/>
            <a:ext cx="1555750" cy="4127500"/>
          </a:xfrm>
          <a:prstGeom prst="line">
            <a:avLst/>
          </a:prstGeom>
          <a:noFill/>
          <a:ln w="57150">
            <a:solidFill>
              <a:srgbClr val="D50D2B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8" name="Text Box 21"/>
          <p:cNvSpPr txBox="1">
            <a:spLocks noChangeArrowheads="1"/>
          </p:cNvSpPr>
          <p:nvPr/>
        </p:nvSpPr>
        <p:spPr bwMode="auto">
          <a:xfrm>
            <a:off x="5835650" y="5384800"/>
            <a:ext cx="58261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L</a:t>
            </a:r>
            <a:r>
              <a:rPr lang="en-US" altLang="ja-JP" sz="2400" b="0" baseline="-250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2</a:t>
            </a:r>
            <a:endParaRPr lang="th-TH" sz="3600" b="0">
              <a:solidFill>
                <a:schemeClr val="tx1"/>
              </a:solidFill>
              <a:ea typeface="Angsana New" charset="0"/>
              <a:cs typeface="Angsana New" charset="0"/>
            </a:endParaRPr>
          </a:p>
        </p:txBody>
      </p:sp>
      <p:sp>
        <p:nvSpPr>
          <p:cNvPr id="44049" name="Oval 22"/>
          <p:cNvSpPr>
            <a:spLocks noChangeArrowheads="1"/>
          </p:cNvSpPr>
          <p:nvPr/>
        </p:nvSpPr>
        <p:spPr bwMode="auto">
          <a:xfrm flipH="1" flipV="1">
            <a:off x="4864100" y="5216525"/>
            <a:ext cx="103188" cy="95250"/>
          </a:xfrm>
          <a:prstGeom prst="ellipse">
            <a:avLst/>
          </a:prstGeom>
          <a:solidFill>
            <a:srgbClr val="000000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807" name="Text Box 23"/>
          <p:cNvSpPr txBox="1">
            <a:spLocks noChangeArrowheads="1"/>
          </p:cNvSpPr>
          <p:nvPr/>
        </p:nvSpPr>
        <p:spPr bwMode="auto">
          <a:xfrm>
            <a:off x="3113088" y="1795463"/>
            <a:ext cx="58420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L</a:t>
            </a:r>
            <a:r>
              <a:rPr lang="en-US" altLang="ja-JP" sz="2400" b="0" baseline="-250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3</a:t>
            </a:r>
            <a:endParaRPr lang="th-TH" sz="3600" b="0">
              <a:solidFill>
                <a:schemeClr val="tx1"/>
              </a:solidFill>
              <a:ea typeface="Angsana New" charset="0"/>
              <a:cs typeface="Angsana New" charset="0"/>
            </a:endParaRPr>
          </a:p>
        </p:txBody>
      </p:sp>
      <p:sp>
        <p:nvSpPr>
          <p:cNvPr id="630808" name="Oval 24"/>
          <p:cNvSpPr>
            <a:spLocks noChangeArrowheads="1"/>
          </p:cNvSpPr>
          <p:nvPr/>
        </p:nvSpPr>
        <p:spPr bwMode="auto">
          <a:xfrm>
            <a:off x="3575050" y="3019425"/>
            <a:ext cx="122238" cy="11271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809" name="Line 25"/>
          <p:cNvSpPr>
            <a:spLocks noChangeShapeType="1"/>
          </p:cNvSpPr>
          <p:nvPr/>
        </p:nvSpPr>
        <p:spPr bwMode="auto">
          <a:xfrm>
            <a:off x="2724150" y="3490913"/>
            <a:ext cx="4667250" cy="197485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810" name="Text Box 26"/>
          <p:cNvSpPr txBox="1">
            <a:spLocks noChangeArrowheads="1"/>
          </p:cNvSpPr>
          <p:nvPr/>
        </p:nvSpPr>
        <p:spPr bwMode="auto">
          <a:xfrm>
            <a:off x="3627438" y="2951163"/>
            <a:ext cx="29051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E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630811" name="Oval 27"/>
          <p:cNvSpPr>
            <a:spLocks noChangeArrowheads="1"/>
          </p:cNvSpPr>
          <p:nvPr/>
        </p:nvSpPr>
        <p:spPr bwMode="auto">
          <a:xfrm>
            <a:off x="6029325" y="4857750"/>
            <a:ext cx="122238" cy="11271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812" name="Text Box 28"/>
          <p:cNvSpPr txBox="1">
            <a:spLocks noChangeArrowheads="1"/>
          </p:cNvSpPr>
          <p:nvPr/>
        </p:nvSpPr>
        <p:spPr bwMode="auto">
          <a:xfrm>
            <a:off x="5640388" y="4319588"/>
            <a:ext cx="6794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G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630813" name="Text Box 29"/>
          <p:cNvSpPr txBox="1">
            <a:spLocks noChangeArrowheads="1"/>
          </p:cNvSpPr>
          <p:nvPr/>
        </p:nvSpPr>
        <p:spPr bwMode="auto">
          <a:xfrm>
            <a:off x="7145338" y="5037138"/>
            <a:ext cx="585787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L</a:t>
            </a:r>
            <a:r>
              <a:rPr lang="en-US" altLang="ja-JP" sz="2400" b="0" baseline="-250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4</a:t>
            </a:r>
            <a:endParaRPr lang="th-TH" sz="3600" b="0">
              <a:solidFill>
                <a:schemeClr val="tx1"/>
              </a:solidFill>
              <a:ea typeface="Angsana New" charset="0"/>
              <a:cs typeface="Angsana New" charset="0"/>
            </a:endParaRPr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3009900" y="1935163"/>
            <a:ext cx="4525963" cy="3941762"/>
            <a:chOff x="1792" y="1219"/>
            <a:chExt cx="2632" cy="2483"/>
          </a:xfrm>
        </p:grpSpPr>
        <p:sp>
          <p:nvSpPr>
            <p:cNvPr id="44066" name="Freeform 30"/>
            <p:cNvSpPr>
              <a:spLocks/>
            </p:cNvSpPr>
            <p:nvPr/>
          </p:nvSpPr>
          <p:spPr bwMode="auto">
            <a:xfrm>
              <a:off x="1792" y="1219"/>
              <a:ext cx="2103" cy="2106"/>
            </a:xfrm>
            <a:custGeom>
              <a:avLst/>
              <a:gdLst>
                <a:gd name="T0" fmla="*/ 0 w 3349"/>
                <a:gd name="T1" fmla="*/ 0 h 3353"/>
                <a:gd name="T2" fmla="*/ 93 w 3349"/>
                <a:gd name="T3" fmla="*/ 323 h 3353"/>
                <a:gd name="T4" fmla="*/ 212 w 3349"/>
                <a:gd name="T5" fmla="*/ 607 h 3353"/>
                <a:gd name="T6" fmla="*/ 343 w 3349"/>
                <a:gd name="T7" fmla="*/ 832 h 3353"/>
                <a:gd name="T8" fmla="*/ 611 w 3349"/>
                <a:gd name="T9" fmla="*/ 1039 h 3353"/>
                <a:gd name="T10" fmla="*/ 1037 w 3349"/>
                <a:gd name="T11" fmla="*/ 1252 h 3353"/>
                <a:gd name="T12" fmla="*/ 1321 w 3349"/>
                <a:gd name="T13" fmla="*/ 1323 h 33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349"/>
                <a:gd name="T22" fmla="*/ 0 h 3353"/>
                <a:gd name="T23" fmla="*/ 3349 w 3349"/>
                <a:gd name="T24" fmla="*/ 3353 h 335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349" h="3353">
                  <a:moveTo>
                    <a:pt x="0" y="0"/>
                  </a:moveTo>
                  <a:cubicBezTo>
                    <a:pt x="33" y="139"/>
                    <a:pt x="146" y="563"/>
                    <a:pt x="235" y="820"/>
                  </a:cubicBezTo>
                  <a:cubicBezTo>
                    <a:pt x="324" y="1077"/>
                    <a:pt x="430" y="1325"/>
                    <a:pt x="536" y="1540"/>
                  </a:cubicBezTo>
                  <a:cubicBezTo>
                    <a:pt x="642" y="1755"/>
                    <a:pt x="702" y="1927"/>
                    <a:pt x="871" y="2109"/>
                  </a:cubicBezTo>
                  <a:cubicBezTo>
                    <a:pt x="1040" y="2291"/>
                    <a:pt x="1256" y="2456"/>
                    <a:pt x="1549" y="2633"/>
                  </a:cubicBezTo>
                  <a:cubicBezTo>
                    <a:pt x="1842" y="2810"/>
                    <a:pt x="2329" y="3053"/>
                    <a:pt x="2629" y="3173"/>
                  </a:cubicBezTo>
                  <a:cubicBezTo>
                    <a:pt x="2929" y="3293"/>
                    <a:pt x="3139" y="3323"/>
                    <a:pt x="3349" y="3353"/>
                  </a:cubicBezTo>
                </a:path>
              </a:pathLst>
            </a:custGeom>
            <a:noFill/>
            <a:ln w="38100">
              <a:solidFill>
                <a:srgbClr val="00FF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067" name="Text Box 31"/>
            <p:cNvSpPr txBox="1">
              <a:spLocks noChangeArrowheads="1"/>
            </p:cNvSpPr>
            <p:nvPr/>
          </p:nvSpPr>
          <p:spPr bwMode="auto">
            <a:xfrm>
              <a:off x="3884" y="3492"/>
              <a:ext cx="5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 eaLnBrk="1" hangingPunct="1"/>
              <a:r>
                <a:rPr lang="en-US" altLang="ja-JP" sz="2400" b="0">
                  <a:solidFill>
                    <a:schemeClr val="tx1"/>
                  </a:solidFill>
                  <a:ea typeface="MS Mincho" pitchFamily="49" charset="-128"/>
                  <a:cs typeface="MS Mincho" pitchFamily="49" charset="-128"/>
                </a:rPr>
                <a:t>IC</a:t>
              </a:r>
              <a:endParaRPr lang="th-TH" sz="3600" b="0">
                <a:solidFill>
                  <a:schemeClr val="tx1"/>
                </a:solidFill>
                <a:ea typeface="Angsana New" charset="0"/>
                <a:cs typeface="Angsana New" charset="0"/>
              </a:endParaRPr>
            </a:p>
          </p:txBody>
        </p:sp>
        <p:sp>
          <p:nvSpPr>
            <p:cNvPr id="44068" name="Line 32"/>
            <p:cNvSpPr>
              <a:spLocks noChangeShapeType="1"/>
            </p:cNvSpPr>
            <p:nvPr/>
          </p:nvSpPr>
          <p:spPr bwMode="auto">
            <a:xfrm flipH="1" flipV="1">
              <a:off x="3819" y="3355"/>
              <a:ext cx="113" cy="17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4058" name="Group 34"/>
          <p:cNvGrpSpPr>
            <a:grpSpLocks/>
          </p:cNvGrpSpPr>
          <p:nvPr/>
        </p:nvGrpSpPr>
        <p:grpSpPr bwMode="auto">
          <a:xfrm>
            <a:off x="1400175" y="1782763"/>
            <a:ext cx="6067425" cy="4549775"/>
            <a:chOff x="668" y="1086"/>
            <a:chExt cx="3528" cy="2866"/>
          </a:xfrm>
        </p:grpSpPr>
        <p:sp>
          <p:nvSpPr>
            <p:cNvPr id="44062" name="Line 35"/>
            <p:cNvSpPr>
              <a:spLocks noChangeShapeType="1"/>
            </p:cNvSpPr>
            <p:nvPr/>
          </p:nvSpPr>
          <p:spPr bwMode="auto">
            <a:xfrm>
              <a:off x="1469" y="1086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063" name="Line 36"/>
            <p:cNvSpPr>
              <a:spLocks noChangeShapeType="1"/>
            </p:cNvSpPr>
            <p:nvPr/>
          </p:nvSpPr>
          <p:spPr bwMode="auto">
            <a:xfrm>
              <a:off x="1481" y="371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064" name="Rectangle 37"/>
            <p:cNvSpPr>
              <a:spLocks noChangeArrowheads="1"/>
            </p:cNvSpPr>
            <p:nvPr/>
          </p:nvSpPr>
          <p:spPr bwMode="auto">
            <a:xfrm>
              <a:off x="2789" y="3740"/>
              <a:ext cx="1407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charset="0"/>
                </a:rPr>
                <a:t>Food (units per month)</a:t>
              </a:r>
            </a:p>
          </p:txBody>
        </p:sp>
        <p:sp>
          <p:nvSpPr>
            <p:cNvPr id="44065" name="Rectangle 38"/>
            <p:cNvSpPr>
              <a:spLocks noChangeArrowheads="1"/>
            </p:cNvSpPr>
            <p:nvPr/>
          </p:nvSpPr>
          <p:spPr bwMode="auto">
            <a:xfrm>
              <a:off x="668" y="1130"/>
              <a:ext cx="710" cy="58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Clothing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(units per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month)</a:t>
              </a:r>
            </a:p>
          </p:txBody>
        </p:sp>
      </p:grpSp>
      <p:sp>
        <p:nvSpPr>
          <p:cNvPr id="44059" name="Text Box 13"/>
          <p:cNvSpPr txBox="1">
            <a:spLocks noChangeArrowheads="1"/>
          </p:cNvSpPr>
          <p:nvPr/>
        </p:nvSpPr>
        <p:spPr bwMode="auto">
          <a:xfrm>
            <a:off x="4195763" y="5281613"/>
            <a:ext cx="10683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B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44060" name="Oval 15"/>
          <p:cNvSpPr>
            <a:spLocks noChangeAspect="1" noChangeArrowheads="1"/>
          </p:cNvSpPr>
          <p:nvPr/>
        </p:nvSpPr>
        <p:spPr bwMode="auto">
          <a:xfrm flipH="1" flipV="1">
            <a:off x="3865563" y="3962400"/>
            <a:ext cx="119062" cy="109538"/>
          </a:xfrm>
          <a:prstGeom prst="ellipse">
            <a:avLst/>
          </a:prstGeom>
          <a:solidFill>
            <a:srgbClr val="000000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0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30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0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30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30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30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30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630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30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30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0788" grpId="0" animBg="1"/>
      <p:bldP spid="630789" grpId="0" animBg="1"/>
      <p:bldP spid="630790" grpId="0" animBg="1"/>
      <p:bldP spid="630804" grpId="0" animBg="1"/>
      <p:bldP spid="630807" grpId="0"/>
      <p:bldP spid="630808" grpId="0" animBg="1"/>
      <p:bldP spid="630809" grpId="0" animBg="1"/>
      <p:bldP spid="630810" grpId="0"/>
      <p:bldP spid="630811" grpId="0" animBg="1"/>
      <p:bldP spid="630812" grpId="0"/>
      <p:bldP spid="6308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Reveal preference condition</a:t>
            </a:r>
          </a:p>
        </p:txBody>
      </p:sp>
      <p:sp>
        <p:nvSpPr>
          <p:cNvPr id="4608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BA6461C-7554-034F-A25E-CBD499B43E8F}" type="slidenum">
              <a:rPr lang="en-US" smtClean="0"/>
              <a:pPr/>
              <a:t>16</a:t>
            </a:fld>
            <a:endParaRPr lang="en-US" dirty="0" smtClean="0"/>
          </a:p>
        </p:txBody>
      </p:sp>
      <p:sp>
        <p:nvSpPr>
          <p:cNvPr id="46087" name="Line 7"/>
          <p:cNvSpPr>
            <a:spLocks noChangeShapeType="1"/>
          </p:cNvSpPr>
          <p:nvPr/>
        </p:nvSpPr>
        <p:spPr bwMode="auto">
          <a:xfrm>
            <a:off x="1430338" y="2203450"/>
            <a:ext cx="3157537" cy="38290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1616075" y="1889125"/>
            <a:ext cx="274638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l</a:t>
            </a:r>
            <a:endParaRPr lang="en-US" sz="2000" i="1" baseline="-25000">
              <a:solidFill>
                <a:schemeClr val="tx1"/>
              </a:solidFill>
              <a:latin typeface="Century Gothic" charset="0"/>
            </a:endParaRPr>
          </a:p>
        </p:txBody>
      </p:sp>
      <p:grpSp>
        <p:nvGrpSpPr>
          <p:cNvPr id="46091" name="Group 12"/>
          <p:cNvGrpSpPr>
            <a:grpSpLocks/>
          </p:cNvGrpSpPr>
          <p:nvPr/>
        </p:nvGrpSpPr>
        <p:grpSpPr bwMode="auto">
          <a:xfrm>
            <a:off x="3732213" y="4610100"/>
            <a:ext cx="493712" cy="538163"/>
            <a:chOff x="2676" y="2661"/>
            <a:chExt cx="287" cy="339"/>
          </a:xfrm>
        </p:grpSpPr>
        <p:sp>
          <p:nvSpPr>
            <p:cNvPr id="46107" name="Rectangle 13"/>
            <p:cNvSpPr>
              <a:spLocks noChangeArrowheads="1"/>
            </p:cNvSpPr>
            <p:nvPr/>
          </p:nvSpPr>
          <p:spPr bwMode="auto">
            <a:xfrm>
              <a:off x="2721" y="2661"/>
              <a:ext cx="242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C</a:t>
              </a:r>
              <a:endParaRPr lang="en-US" sz="2000" i="1">
                <a:solidFill>
                  <a:schemeClr val="tx1"/>
                </a:solidFill>
                <a:latin typeface="Century Gothic" charset="0"/>
              </a:endParaRPr>
            </a:p>
          </p:txBody>
        </p:sp>
        <p:sp>
          <p:nvSpPr>
            <p:cNvPr id="46108" name="Oval 14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6092" name="Rectangle 16"/>
          <p:cNvSpPr>
            <a:spLocks noChangeArrowheads="1"/>
          </p:cNvSpPr>
          <p:nvPr/>
        </p:nvSpPr>
        <p:spPr bwMode="auto">
          <a:xfrm>
            <a:off x="2678113" y="3241675"/>
            <a:ext cx="36512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charset="0"/>
              </a:rPr>
              <a:t>B</a:t>
            </a:r>
            <a:endParaRPr lang="en-US" sz="2000" i="1">
              <a:solidFill>
                <a:schemeClr val="tx1"/>
              </a:solidFill>
              <a:latin typeface="Century Gothic" charset="0"/>
            </a:endParaRPr>
          </a:p>
        </p:txBody>
      </p:sp>
      <p:sp>
        <p:nvSpPr>
          <p:cNvPr id="46093" name="Line 19"/>
          <p:cNvSpPr>
            <a:spLocks noChangeShapeType="1"/>
          </p:cNvSpPr>
          <p:nvPr/>
        </p:nvSpPr>
        <p:spPr bwMode="auto">
          <a:xfrm>
            <a:off x="1398588" y="1851025"/>
            <a:ext cx="0" cy="4184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094" name="Line 20"/>
          <p:cNvSpPr>
            <a:spLocks noChangeShapeType="1"/>
          </p:cNvSpPr>
          <p:nvPr/>
        </p:nvSpPr>
        <p:spPr bwMode="auto">
          <a:xfrm>
            <a:off x="1419225" y="6029325"/>
            <a:ext cx="36528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095" name="Rectangle 21"/>
          <p:cNvSpPr>
            <a:spLocks noChangeArrowheads="1"/>
          </p:cNvSpPr>
          <p:nvPr/>
        </p:nvSpPr>
        <p:spPr bwMode="auto">
          <a:xfrm>
            <a:off x="4730750" y="6064250"/>
            <a:ext cx="36512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Century Gothic" charset="0"/>
              </a:rPr>
              <a:t>X</a:t>
            </a:r>
          </a:p>
        </p:txBody>
      </p:sp>
      <p:sp>
        <p:nvSpPr>
          <p:cNvPr id="46096" name="Rectangle 22"/>
          <p:cNvSpPr>
            <a:spLocks noChangeArrowheads="1"/>
          </p:cNvSpPr>
          <p:nvPr/>
        </p:nvSpPr>
        <p:spPr bwMode="auto">
          <a:xfrm>
            <a:off x="1047750" y="1920875"/>
            <a:ext cx="325438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charset="0"/>
              </a:rPr>
              <a:t>Y</a:t>
            </a:r>
          </a:p>
        </p:txBody>
      </p:sp>
      <p:sp>
        <p:nvSpPr>
          <p:cNvPr id="46097" name="Arc 26"/>
          <p:cNvSpPr>
            <a:spLocks/>
          </p:cNvSpPr>
          <p:nvPr/>
        </p:nvSpPr>
        <p:spPr bwMode="auto">
          <a:xfrm flipH="1" flipV="1">
            <a:off x="2185988" y="2465388"/>
            <a:ext cx="2251075" cy="19494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098" name="Oval 17"/>
          <p:cNvSpPr>
            <a:spLocks noChangeArrowheads="1"/>
          </p:cNvSpPr>
          <p:nvPr/>
        </p:nvSpPr>
        <p:spPr bwMode="auto">
          <a:xfrm>
            <a:off x="2600325" y="3652838"/>
            <a:ext cx="165100" cy="152400"/>
          </a:xfrm>
          <a:prstGeom prst="ellipse">
            <a:avLst/>
          </a:prstGeom>
          <a:solidFill>
            <a:srgbClr val="969696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4559" name="Text Box 31"/>
          <p:cNvSpPr txBox="1">
            <a:spLocks noChangeArrowheads="1"/>
          </p:cNvSpPr>
          <p:nvPr/>
        </p:nvSpPr>
        <p:spPr bwMode="auto">
          <a:xfrm>
            <a:off x="3779838" y="1398025"/>
            <a:ext cx="6126162" cy="175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92075" indent="-92075"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If B is revealed prefer to any bundle affordable by the income  I.</a:t>
            </a:r>
          </a:p>
          <a:p>
            <a:pPr marL="92075" indent="-92075"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We know that</a:t>
            </a:r>
          </a:p>
        </p:txBody>
      </p:sp>
      <p:graphicFrame>
        <p:nvGraphicFramePr>
          <p:cNvPr id="534560" name="Object 2"/>
          <p:cNvGraphicFramePr>
            <a:graphicFrameLocks noChangeAspect="1"/>
          </p:cNvGraphicFramePr>
          <p:nvPr/>
        </p:nvGraphicFramePr>
        <p:xfrm>
          <a:off x="5124450" y="3090120"/>
          <a:ext cx="4178300" cy="700087"/>
        </p:xfrm>
        <a:graphic>
          <a:graphicData uri="http://schemas.openxmlformats.org/presentationml/2006/ole">
            <p:oleObj spid="_x0000_s46082" name="Equation" r:id="rId4" imgW="1600200" imgH="291960" progId="Equation.3">
              <p:embed/>
            </p:oleObj>
          </a:graphicData>
        </a:graphic>
      </p:graphicFrame>
      <p:sp>
        <p:nvSpPr>
          <p:cNvPr id="534561" name="Text Box 33"/>
          <p:cNvSpPr txBox="1">
            <a:spLocks noChangeArrowheads="1"/>
          </p:cNvSpPr>
          <p:nvPr/>
        </p:nvSpPr>
        <p:spPr bwMode="auto">
          <a:xfrm>
            <a:off x="4234751" y="3671516"/>
            <a:ext cx="58356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92075" indent="-92075"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Any other bundle, such as T or C, is affordable by income I, hence</a:t>
            </a:r>
          </a:p>
        </p:txBody>
      </p:sp>
      <p:graphicFrame>
        <p:nvGraphicFramePr>
          <p:cNvPr id="534562" name="Object 3"/>
          <p:cNvGraphicFramePr>
            <a:graphicFrameLocks noChangeAspect="1"/>
          </p:cNvGraphicFramePr>
          <p:nvPr/>
        </p:nvGraphicFramePr>
        <p:xfrm>
          <a:off x="5172075" y="5052491"/>
          <a:ext cx="4211638" cy="700088"/>
        </p:xfrm>
        <a:graphic>
          <a:graphicData uri="http://schemas.openxmlformats.org/presentationml/2006/ole">
            <p:oleObj spid="_x0000_s46083" name="Equation" r:id="rId5" imgW="1612800" imgH="291960" progId="Equation.3">
              <p:embed/>
            </p:oleObj>
          </a:graphicData>
        </a:graphic>
      </p:graphicFrame>
      <p:grpSp>
        <p:nvGrpSpPr>
          <p:cNvPr id="28" name="Group 27"/>
          <p:cNvGrpSpPr/>
          <p:nvPr/>
        </p:nvGrpSpPr>
        <p:grpSpPr>
          <a:xfrm>
            <a:off x="601663" y="2582863"/>
            <a:ext cx="3484562" cy="3459162"/>
            <a:chOff x="601663" y="2582863"/>
            <a:chExt cx="3484562" cy="3459162"/>
          </a:xfrm>
        </p:grpSpPr>
        <p:sp>
          <p:nvSpPr>
            <p:cNvPr id="46089" name="Line 10"/>
            <p:cNvSpPr>
              <a:spLocks noChangeShapeType="1"/>
            </p:cNvSpPr>
            <p:nvPr/>
          </p:nvSpPr>
          <p:spPr bwMode="auto">
            <a:xfrm>
              <a:off x="1416050" y="2879725"/>
              <a:ext cx="2670175" cy="3162300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090" name="Rectangle 11"/>
            <p:cNvSpPr>
              <a:spLocks noChangeArrowheads="1"/>
            </p:cNvSpPr>
            <p:nvPr/>
          </p:nvSpPr>
          <p:spPr bwMode="auto">
            <a:xfrm>
              <a:off x="1444625" y="2582863"/>
              <a:ext cx="371475" cy="3968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accent2"/>
                  </a:solidFill>
                  <a:latin typeface="Century Gothic" charset="0"/>
                </a:rPr>
                <a:t>l</a:t>
              </a:r>
              <a:r>
                <a:rPr lang="en-US" sz="2000" i="1" baseline="-25000">
                  <a:solidFill>
                    <a:schemeClr val="accent2"/>
                  </a:solidFill>
                  <a:latin typeface="Century Gothic" charset="0"/>
                </a:rPr>
                <a:t>2</a:t>
              </a:r>
            </a:p>
          </p:txBody>
        </p:sp>
        <p:graphicFrame>
          <p:nvGraphicFramePr>
            <p:cNvPr id="46084" name="Object 4"/>
            <p:cNvGraphicFramePr>
              <a:graphicFrameLocks noChangeAspect="1"/>
            </p:cNvGraphicFramePr>
            <p:nvPr/>
          </p:nvGraphicFramePr>
          <p:xfrm>
            <a:off x="601663" y="3846513"/>
            <a:ext cx="519112" cy="1136650"/>
          </p:xfrm>
          <a:graphic>
            <a:graphicData uri="http://schemas.openxmlformats.org/presentationml/2006/ole">
              <p:oleObj spid="_x0000_s46084" name="Equation" r:id="rId6" imgW="215640" imgH="507960" progId="Equation.3">
                <p:embed/>
              </p:oleObj>
            </a:graphicData>
          </a:graphic>
        </p:graphicFrame>
        <p:sp>
          <p:nvSpPr>
            <p:cNvPr id="46102" name="Line 36"/>
            <p:cNvSpPr>
              <a:spLocks noChangeShapeType="1"/>
            </p:cNvSpPr>
            <p:nvPr/>
          </p:nvSpPr>
          <p:spPr bwMode="auto">
            <a:xfrm flipV="1">
              <a:off x="1027113" y="3884613"/>
              <a:ext cx="1060450" cy="3841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103" name="Line 37"/>
            <p:cNvSpPr>
              <a:spLocks noChangeShapeType="1"/>
            </p:cNvSpPr>
            <p:nvPr/>
          </p:nvSpPr>
          <p:spPr bwMode="auto">
            <a:xfrm flipV="1">
              <a:off x="1055688" y="2905125"/>
              <a:ext cx="903287" cy="13493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6099" name="Group 28"/>
          <p:cNvGrpSpPr>
            <a:grpSpLocks/>
          </p:cNvGrpSpPr>
          <p:nvPr/>
        </p:nvGrpSpPr>
        <p:grpSpPr bwMode="auto">
          <a:xfrm>
            <a:off x="2948297" y="4356100"/>
            <a:ext cx="403225" cy="538163"/>
            <a:chOff x="2676" y="2661"/>
            <a:chExt cx="234" cy="339"/>
          </a:xfrm>
        </p:grpSpPr>
        <p:sp>
          <p:nvSpPr>
            <p:cNvPr id="46105" name="Rectangle 29"/>
            <p:cNvSpPr>
              <a:spLocks noChangeArrowheads="1"/>
            </p:cNvSpPr>
            <p:nvPr/>
          </p:nvSpPr>
          <p:spPr bwMode="auto">
            <a:xfrm>
              <a:off x="2721" y="2661"/>
              <a:ext cx="18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dirty="0">
                  <a:solidFill>
                    <a:schemeClr val="tx1"/>
                  </a:solidFill>
                  <a:latin typeface="Century Gothic" charset="0"/>
                </a:rPr>
                <a:t>T</a:t>
              </a:r>
              <a:endParaRPr lang="en-US" sz="2000" i="1" dirty="0">
                <a:solidFill>
                  <a:schemeClr val="tx1"/>
                </a:solidFill>
                <a:latin typeface="Century Gothic" charset="0"/>
              </a:endParaRPr>
            </a:p>
          </p:txBody>
        </p:sp>
        <p:sp>
          <p:nvSpPr>
            <p:cNvPr id="46106" name="Oval 30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4559" grpId="0" uiExpand="1" build="p" autoUpdateAnimBg="0"/>
      <p:bldP spid="53456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Reveal preference condition</a:t>
            </a:r>
          </a:p>
        </p:txBody>
      </p:sp>
      <p:sp>
        <p:nvSpPr>
          <p:cNvPr id="4813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3886C7E-9DBF-EE46-86FA-862B0FCB1ECB}" type="slidenum">
              <a:rPr lang="en-US" smtClean="0"/>
              <a:pPr/>
              <a:t>17</a:t>
            </a:fld>
            <a:endParaRPr lang="en-US" dirty="0" smtClean="0"/>
          </a:p>
        </p:txBody>
      </p:sp>
      <p:graphicFrame>
        <p:nvGraphicFramePr>
          <p:cNvPr id="535573" name="Object 2"/>
          <p:cNvGraphicFramePr>
            <a:graphicFrameLocks noChangeAspect="1"/>
          </p:cNvGraphicFramePr>
          <p:nvPr/>
        </p:nvGraphicFramePr>
        <p:xfrm>
          <a:off x="2420938" y="1641475"/>
          <a:ext cx="3789362" cy="635000"/>
        </p:xfrm>
        <a:graphic>
          <a:graphicData uri="http://schemas.openxmlformats.org/presentationml/2006/ole">
            <p:oleObj spid="_x0000_s48130" name="Equation" r:id="rId4" imgW="1600200" imgH="291960" progId="Equation.3">
              <p:embed/>
            </p:oleObj>
          </a:graphicData>
        </a:graphic>
      </p:graphicFrame>
      <p:sp>
        <p:nvSpPr>
          <p:cNvPr id="535574" name="Text Box 22"/>
          <p:cNvSpPr txBox="1">
            <a:spLocks noChangeArrowheads="1"/>
          </p:cNvSpPr>
          <p:nvPr/>
        </p:nvSpPr>
        <p:spPr bwMode="auto">
          <a:xfrm>
            <a:off x="569913" y="3821113"/>
            <a:ext cx="9336087" cy="2793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ct val="115000"/>
              </a:lnSpc>
              <a:spcBef>
                <a:spcPct val="30000"/>
              </a:spcBef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For a given income I, if a consumer chooses bundle B, the expenditure for B must be greater than or equal to the expenditure for any other bundle.</a:t>
            </a:r>
          </a:p>
          <a:p>
            <a:pPr marL="185738" indent="-185738">
              <a:lnSpc>
                <a:spcPct val="115000"/>
              </a:lnSpc>
              <a:spcBef>
                <a:spcPct val="30000"/>
              </a:spcBef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If the expenditure for bundle B is greater than or equal to the expenditure for bundle T and the consumer chooses B, B must be preferred to T. </a:t>
            </a:r>
          </a:p>
        </p:txBody>
      </p:sp>
      <p:graphicFrame>
        <p:nvGraphicFramePr>
          <p:cNvPr id="535575" name="Object 3"/>
          <p:cNvGraphicFramePr>
            <a:graphicFrameLocks noChangeAspect="1"/>
          </p:cNvGraphicFramePr>
          <p:nvPr/>
        </p:nvGraphicFramePr>
        <p:xfrm>
          <a:off x="2565400" y="2352675"/>
          <a:ext cx="3654425" cy="608013"/>
        </p:xfrm>
        <a:graphic>
          <a:graphicData uri="http://schemas.openxmlformats.org/presentationml/2006/ole">
            <p:oleObj spid="_x0000_s48131" name="Equation" r:id="rId5" imgW="1612800" imgH="291960" progId="Equation.3">
              <p:embed/>
            </p:oleObj>
          </a:graphicData>
        </a:graphic>
      </p:graphicFrame>
      <p:graphicFrame>
        <p:nvGraphicFramePr>
          <p:cNvPr id="535579" name="Object 4"/>
          <p:cNvGraphicFramePr>
            <a:graphicFrameLocks noChangeAspect="1"/>
          </p:cNvGraphicFramePr>
          <p:nvPr/>
        </p:nvGraphicFramePr>
        <p:xfrm>
          <a:off x="1622425" y="3019425"/>
          <a:ext cx="5849938" cy="666750"/>
        </p:xfrm>
        <a:graphic>
          <a:graphicData uri="http://schemas.openxmlformats.org/presentationml/2006/ole">
            <p:oleObj spid="_x0000_s48132" name="Equation" r:id="rId6" imgW="2349360" imgH="2919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5574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Reveal preference condition</a:t>
            </a:r>
          </a:p>
        </p:txBody>
      </p:sp>
      <p:sp>
        <p:nvSpPr>
          <p:cNvPr id="5018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C930F54-D311-944F-AE5D-EA7D60DA87D1}" type="slidenum">
              <a:rPr lang="en-US" smtClean="0"/>
              <a:pPr/>
              <a:t>18</a:t>
            </a:fld>
            <a:endParaRPr lang="en-US" dirty="0" smtClean="0"/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601663" y="1889125"/>
            <a:ext cx="3986212" cy="4143375"/>
            <a:chOff x="350" y="1190"/>
            <a:chExt cx="2318" cy="2610"/>
          </a:xfrm>
        </p:grpSpPr>
        <p:sp>
          <p:nvSpPr>
            <p:cNvPr id="50208" name="Line 4"/>
            <p:cNvSpPr>
              <a:spLocks noChangeShapeType="1"/>
            </p:cNvSpPr>
            <p:nvPr/>
          </p:nvSpPr>
          <p:spPr bwMode="auto">
            <a:xfrm>
              <a:off x="832" y="1388"/>
              <a:ext cx="1836" cy="2412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209" name="Rectangle 5"/>
            <p:cNvSpPr>
              <a:spLocks noChangeArrowheads="1"/>
            </p:cNvSpPr>
            <p:nvPr/>
          </p:nvSpPr>
          <p:spPr bwMode="auto">
            <a:xfrm>
              <a:off x="940" y="1190"/>
              <a:ext cx="15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l</a:t>
              </a:r>
              <a:endParaRPr lang="en-US" sz="2000" i="1" baseline="-25000">
                <a:solidFill>
                  <a:schemeClr val="tx1"/>
                </a:solidFill>
                <a:latin typeface="Century Gothic" charset="0"/>
              </a:endParaRPr>
            </a:p>
          </p:txBody>
        </p:sp>
        <p:graphicFrame>
          <p:nvGraphicFramePr>
            <p:cNvPr id="50180" name="Object 4"/>
            <p:cNvGraphicFramePr>
              <a:graphicFrameLocks noChangeAspect="1"/>
            </p:cNvGraphicFramePr>
            <p:nvPr/>
          </p:nvGraphicFramePr>
          <p:xfrm>
            <a:off x="350" y="2423"/>
            <a:ext cx="302" cy="716"/>
          </p:xfrm>
          <a:graphic>
            <a:graphicData uri="http://schemas.openxmlformats.org/presentationml/2006/ole">
              <p:oleObj spid="_x0000_s50180" name="Equation" r:id="rId4" imgW="215640" imgH="507960" progId="Equation.3">
                <p:embed/>
              </p:oleObj>
            </a:graphicData>
          </a:graphic>
        </p:graphicFrame>
        <p:sp>
          <p:nvSpPr>
            <p:cNvPr id="50210" name="Line 23"/>
            <p:cNvSpPr>
              <a:spLocks noChangeShapeType="1"/>
            </p:cNvSpPr>
            <p:nvPr/>
          </p:nvSpPr>
          <p:spPr bwMode="auto">
            <a:xfrm flipV="1">
              <a:off x="614" y="1830"/>
              <a:ext cx="525" cy="8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0184" name="Line 12"/>
          <p:cNvSpPr>
            <a:spLocks noChangeShapeType="1"/>
          </p:cNvSpPr>
          <p:nvPr/>
        </p:nvSpPr>
        <p:spPr bwMode="auto">
          <a:xfrm>
            <a:off x="1398588" y="1851025"/>
            <a:ext cx="0" cy="4184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85" name="Line 13"/>
          <p:cNvSpPr>
            <a:spLocks noChangeShapeType="1"/>
          </p:cNvSpPr>
          <p:nvPr/>
        </p:nvSpPr>
        <p:spPr bwMode="auto">
          <a:xfrm>
            <a:off x="1419225" y="6029325"/>
            <a:ext cx="36528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86" name="Rectangle 14"/>
          <p:cNvSpPr>
            <a:spLocks noChangeArrowheads="1"/>
          </p:cNvSpPr>
          <p:nvPr/>
        </p:nvSpPr>
        <p:spPr bwMode="auto">
          <a:xfrm>
            <a:off x="4724400" y="6064250"/>
            <a:ext cx="36512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Century Gothic" charset="0"/>
              </a:rPr>
              <a:t>X</a:t>
            </a:r>
          </a:p>
        </p:txBody>
      </p:sp>
      <p:sp>
        <p:nvSpPr>
          <p:cNvPr id="50187" name="Rectangle 15"/>
          <p:cNvSpPr>
            <a:spLocks noChangeArrowheads="1"/>
          </p:cNvSpPr>
          <p:nvPr/>
        </p:nvSpPr>
        <p:spPr bwMode="auto">
          <a:xfrm>
            <a:off x="1047750" y="1920875"/>
            <a:ext cx="325438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charset="0"/>
              </a:rPr>
              <a:t>Y</a:t>
            </a:r>
          </a:p>
        </p:txBody>
      </p:sp>
      <p:sp>
        <p:nvSpPr>
          <p:cNvPr id="536592" name="Arc 16"/>
          <p:cNvSpPr>
            <a:spLocks/>
          </p:cNvSpPr>
          <p:nvPr/>
        </p:nvSpPr>
        <p:spPr bwMode="auto">
          <a:xfrm flipH="1" flipV="1">
            <a:off x="2185988" y="2465388"/>
            <a:ext cx="2251075" cy="19494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2600325" y="3241675"/>
            <a:ext cx="444500" cy="563563"/>
            <a:chOff x="1512" y="2042"/>
            <a:chExt cx="258" cy="355"/>
          </a:xfrm>
        </p:grpSpPr>
        <p:sp>
          <p:nvSpPr>
            <p:cNvPr id="50206" name="Rectangle 11"/>
            <p:cNvSpPr>
              <a:spLocks noChangeArrowheads="1"/>
            </p:cNvSpPr>
            <p:nvPr/>
          </p:nvSpPr>
          <p:spPr bwMode="auto">
            <a:xfrm>
              <a:off x="1557" y="2042"/>
              <a:ext cx="213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B</a:t>
              </a:r>
              <a:endParaRPr lang="en-US" sz="2000" i="1">
                <a:solidFill>
                  <a:schemeClr val="tx1"/>
                </a:solidFill>
                <a:latin typeface="Century Gothic" charset="0"/>
              </a:endParaRPr>
            </a:p>
          </p:txBody>
        </p:sp>
        <p:sp>
          <p:nvSpPr>
            <p:cNvPr id="50207" name="Oval 17"/>
            <p:cNvSpPr>
              <a:spLocks noChangeArrowheads="1"/>
            </p:cNvSpPr>
            <p:nvPr/>
          </p:nvSpPr>
          <p:spPr bwMode="auto">
            <a:xfrm>
              <a:off x="1512" y="2301"/>
              <a:ext cx="96" cy="96"/>
            </a:xfrm>
            <a:prstGeom prst="ellipse">
              <a:avLst/>
            </a:prstGeom>
            <a:solidFill>
              <a:srgbClr val="969696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1027113" y="2582863"/>
            <a:ext cx="3059112" cy="3459162"/>
            <a:chOff x="597" y="1627"/>
            <a:chExt cx="1779" cy="2179"/>
          </a:xfrm>
        </p:grpSpPr>
        <p:sp>
          <p:nvSpPr>
            <p:cNvPr id="50203" name="Line 6"/>
            <p:cNvSpPr>
              <a:spLocks noChangeShapeType="1"/>
            </p:cNvSpPr>
            <p:nvPr/>
          </p:nvSpPr>
          <p:spPr bwMode="auto">
            <a:xfrm>
              <a:off x="823" y="1814"/>
              <a:ext cx="1553" cy="1992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204" name="Rectangle 7"/>
            <p:cNvSpPr>
              <a:spLocks noChangeArrowheads="1"/>
            </p:cNvSpPr>
            <p:nvPr/>
          </p:nvSpPr>
          <p:spPr bwMode="auto">
            <a:xfrm>
              <a:off x="840" y="1627"/>
              <a:ext cx="211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accent2"/>
                  </a:solidFill>
                  <a:latin typeface="Century Gothic" charset="0"/>
                </a:rPr>
                <a:t>l</a:t>
              </a:r>
              <a:r>
                <a:rPr lang="en-US" sz="2000" baseline="-25000">
                  <a:solidFill>
                    <a:schemeClr val="accent2"/>
                  </a:solidFill>
                  <a:latin typeface="Century Gothic" charset="0"/>
                </a:rPr>
                <a:t>2</a:t>
              </a:r>
              <a:endParaRPr lang="en-US" sz="2000" i="1" baseline="-25000">
                <a:solidFill>
                  <a:schemeClr val="accent2"/>
                </a:solidFill>
                <a:latin typeface="Century Gothic" charset="0"/>
              </a:endParaRPr>
            </a:p>
          </p:txBody>
        </p:sp>
        <p:sp>
          <p:nvSpPr>
            <p:cNvPr id="50205" name="Line 22"/>
            <p:cNvSpPr>
              <a:spLocks noChangeShapeType="1"/>
            </p:cNvSpPr>
            <p:nvPr/>
          </p:nvSpPr>
          <p:spPr bwMode="auto">
            <a:xfrm flipV="1">
              <a:off x="597" y="2406"/>
              <a:ext cx="692" cy="2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2933700" y="4356100"/>
            <a:ext cx="403225" cy="538163"/>
            <a:chOff x="2676" y="2661"/>
            <a:chExt cx="234" cy="339"/>
          </a:xfrm>
        </p:grpSpPr>
        <p:sp>
          <p:nvSpPr>
            <p:cNvPr id="50201" name="Rectangle 19"/>
            <p:cNvSpPr>
              <a:spLocks noChangeArrowheads="1"/>
            </p:cNvSpPr>
            <p:nvPr/>
          </p:nvSpPr>
          <p:spPr bwMode="auto">
            <a:xfrm>
              <a:off x="2721" y="2661"/>
              <a:ext cx="18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T</a:t>
              </a:r>
              <a:endParaRPr lang="en-US" sz="2000" i="1">
                <a:solidFill>
                  <a:schemeClr val="tx1"/>
                </a:solidFill>
                <a:latin typeface="Century Gothic" charset="0"/>
              </a:endParaRPr>
            </a:p>
          </p:txBody>
        </p:sp>
        <p:sp>
          <p:nvSpPr>
            <p:cNvPr id="50202" name="Oval 20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36603" name="Arc 27"/>
          <p:cNvSpPr>
            <a:spLocks/>
          </p:cNvSpPr>
          <p:nvPr/>
        </p:nvSpPr>
        <p:spPr bwMode="auto">
          <a:xfrm flipH="1" flipV="1">
            <a:off x="1733550" y="3028950"/>
            <a:ext cx="2251075" cy="19494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1384300" y="3981450"/>
            <a:ext cx="3779838" cy="1392238"/>
            <a:chOff x="845" y="2532"/>
            <a:chExt cx="2198" cy="877"/>
          </a:xfrm>
        </p:grpSpPr>
        <p:sp>
          <p:nvSpPr>
            <p:cNvPr id="50198" name="Line 24"/>
            <p:cNvSpPr>
              <a:spLocks noChangeShapeType="1"/>
            </p:cNvSpPr>
            <p:nvPr/>
          </p:nvSpPr>
          <p:spPr bwMode="auto">
            <a:xfrm>
              <a:off x="846" y="2727"/>
              <a:ext cx="1991" cy="6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50179" name="Object 3"/>
            <p:cNvGraphicFramePr>
              <a:graphicFrameLocks noChangeAspect="1"/>
            </p:cNvGraphicFramePr>
            <p:nvPr/>
          </p:nvGraphicFramePr>
          <p:xfrm>
            <a:off x="2741" y="2532"/>
            <a:ext cx="302" cy="716"/>
          </p:xfrm>
          <a:graphic>
            <a:graphicData uri="http://schemas.openxmlformats.org/presentationml/2006/ole">
              <p:oleObj spid="_x0000_s50179" name="Equation" r:id="rId5" imgW="215640" imgH="507960" progId="Equation.3">
                <p:embed/>
              </p:oleObj>
            </a:graphicData>
          </a:graphic>
        </p:graphicFrame>
        <p:sp>
          <p:nvSpPr>
            <p:cNvPr id="50199" name="Line 26"/>
            <p:cNvSpPr>
              <a:spLocks noChangeShapeType="1"/>
            </p:cNvSpPr>
            <p:nvPr/>
          </p:nvSpPr>
          <p:spPr bwMode="auto">
            <a:xfrm flipH="1">
              <a:off x="2550" y="2986"/>
              <a:ext cx="191" cy="3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200" name="Rectangle 28"/>
            <p:cNvSpPr>
              <a:spLocks noChangeArrowheads="1"/>
            </p:cNvSpPr>
            <p:nvPr/>
          </p:nvSpPr>
          <p:spPr bwMode="auto">
            <a:xfrm>
              <a:off x="845" y="2755"/>
              <a:ext cx="251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baseline="-25000">
                  <a:solidFill>
                    <a:schemeClr val="tx1"/>
                  </a:solidFill>
                  <a:latin typeface="Century Gothic" charset="0"/>
                </a:rPr>
                <a:t>T</a:t>
              </a:r>
              <a:endParaRPr lang="en-US" sz="2000" i="1" baseline="-25000">
                <a:solidFill>
                  <a:schemeClr val="tx1"/>
                </a:solidFill>
                <a:latin typeface="Century Gothic" charset="0"/>
              </a:endParaRPr>
            </a:p>
          </p:txBody>
        </p:sp>
      </p:grpSp>
      <p:sp>
        <p:nvSpPr>
          <p:cNvPr id="536612" name="Text Box 36"/>
          <p:cNvSpPr txBox="1">
            <a:spLocks noChangeArrowheads="1"/>
          </p:cNvSpPr>
          <p:nvPr/>
        </p:nvSpPr>
        <p:spPr bwMode="auto">
          <a:xfrm>
            <a:off x="3211513" y="1291411"/>
            <a:ext cx="64881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ts val="0"/>
              </a:spcBef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In the base year, consumer is facing budget line I and chooses bundle B.</a:t>
            </a:r>
          </a:p>
          <a:p>
            <a:pPr marL="185738" indent="-185738">
              <a:spcBef>
                <a:spcPts val="0"/>
              </a:spcBef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In the year T, consumer is facing budget line I</a:t>
            </a:r>
            <a:r>
              <a:rPr lang="th-TH" sz="3600" b="0" baseline="-25000" dirty="0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and chooses bundle T.</a:t>
            </a:r>
          </a:p>
        </p:txBody>
      </p:sp>
      <p:sp>
        <p:nvSpPr>
          <p:cNvPr id="536614" name="Text Box 38"/>
          <p:cNvSpPr txBox="1">
            <a:spLocks noChangeArrowheads="1"/>
          </p:cNvSpPr>
          <p:nvPr/>
        </p:nvSpPr>
        <p:spPr bwMode="auto">
          <a:xfrm>
            <a:off x="5566474" y="3538538"/>
            <a:ext cx="36941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ts val="0"/>
              </a:spcBef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If we know that</a:t>
            </a:r>
          </a:p>
        </p:txBody>
      </p:sp>
      <p:graphicFrame>
        <p:nvGraphicFramePr>
          <p:cNvPr id="536615" name="Object 2"/>
          <p:cNvGraphicFramePr>
            <a:graphicFrameLocks noChangeAspect="1"/>
          </p:cNvGraphicFramePr>
          <p:nvPr/>
        </p:nvGraphicFramePr>
        <p:xfrm>
          <a:off x="5389563" y="4222750"/>
          <a:ext cx="4554537" cy="666750"/>
        </p:xfrm>
        <a:graphic>
          <a:graphicData uri="http://schemas.openxmlformats.org/presentationml/2006/ole">
            <p:oleObj spid="_x0000_s50178" name="Equation" r:id="rId6" imgW="1828800" imgH="291960" progId="Equation.3">
              <p:embed/>
            </p:oleObj>
          </a:graphicData>
        </a:graphic>
      </p:graphicFrame>
      <p:sp>
        <p:nvSpPr>
          <p:cNvPr id="536616" name="Rectangle 40"/>
          <p:cNvSpPr>
            <a:spLocks noChangeArrowheads="1"/>
          </p:cNvSpPr>
          <p:nvPr/>
        </p:nvSpPr>
        <p:spPr bwMode="auto">
          <a:xfrm>
            <a:off x="5535613" y="5035550"/>
            <a:ext cx="4370387" cy="175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ts val="0"/>
              </a:spcBef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B must be preferred to T or the consumer is worse off in period T compared to B.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592" grpId="0" animBg="1"/>
      <p:bldP spid="536603" grpId="0" animBg="1"/>
      <p:bldP spid="536612" grpId="0" build="p" autoUpdateAnimBg="0"/>
      <p:bldP spid="536614" grpId="0" build="p" autoUpdateAnimBg="0"/>
      <p:bldP spid="536616" grpId="0" build="p" autoUpdateAnimBg="0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Reveal preference condition</a:t>
            </a:r>
          </a:p>
        </p:txBody>
      </p:sp>
      <p:sp>
        <p:nvSpPr>
          <p:cNvPr id="5223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EC6586A-FB5C-F444-8C90-C06039A8C7B4}" type="slidenum">
              <a:rPr lang="en-US" smtClean="0"/>
              <a:pPr/>
              <a:t>19</a:t>
            </a:fld>
            <a:endParaRPr lang="en-US" dirty="0" smtClean="0"/>
          </a:p>
        </p:txBody>
      </p:sp>
      <p:grpSp>
        <p:nvGrpSpPr>
          <p:cNvPr id="2" name="Group 98"/>
          <p:cNvGrpSpPr>
            <a:grpSpLocks/>
          </p:cNvGrpSpPr>
          <p:nvPr/>
        </p:nvGrpSpPr>
        <p:grpSpPr bwMode="auto">
          <a:xfrm>
            <a:off x="1077913" y="3035300"/>
            <a:ext cx="7064375" cy="3032125"/>
            <a:chOff x="627" y="1976"/>
            <a:chExt cx="4107" cy="1910"/>
          </a:xfrm>
        </p:grpSpPr>
        <p:sp>
          <p:nvSpPr>
            <p:cNvPr id="52288" name="Line 37"/>
            <p:cNvSpPr>
              <a:spLocks noChangeShapeType="1"/>
            </p:cNvSpPr>
            <p:nvPr/>
          </p:nvSpPr>
          <p:spPr bwMode="auto">
            <a:xfrm>
              <a:off x="817" y="2092"/>
              <a:ext cx="1310" cy="150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89" name="Line 53"/>
            <p:cNvSpPr>
              <a:spLocks noChangeShapeType="1"/>
            </p:cNvSpPr>
            <p:nvPr/>
          </p:nvSpPr>
          <p:spPr bwMode="auto">
            <a:xfrm flipH="1">
              <a:off x="860" y="2049"/>
              <a:ext cx="674" cy="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90" name="Text Box 57"/>
            <p:cNvSpPr txBox="1">
              <a:spLocks noChangeArrowheads="1"/>
            </p:cNvSpPr>
            <p:nvPr/>
          </p:nvSpPr>
          <p:spPr bwMode="auto">
            <a:xfrm>
              <a:off x="627" y="1976"/>
              <a:ext cx="183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16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M</a:t>
              </a:r>
              <a:r>
                <a:rPr lang="en-US" sz="1600" baseline="300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/</a:t>
              </a:r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52291" name="Text Box 58"/>
            <p:cNvSpPr txBox="1">
              <a:spLocks noChangeArrowheads="1"/>
            </p:cNvSpPr>
            <p:nvPr/>
          </p:nvSpPr>
          <p:spPr bwMode="auto">
            <a:xfrm>
              <a:off x="2054" y="3619"/>
              <a:ext cx="183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16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N</a:t>
              </a:r>
              <a:r>
                <a:rPr lang="en-US" sz="1600" baseline="300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/</a:t>
              </a:r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52292" name="Line 65"/>
            <p:cNvSpPr>
              <a:spLocks noChangeShapeType="1"/>
            </p:cNvSpPr>
            <p:nvPr/>
          </p:nvSpPr>
          <p:spPr bwMode="auto">
            <a:xfrm>
              <a:off x="3314" y="2092"/>
              <a:ext cx="1308" cy="150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93" name="Line 80"/>
            <p:cNvSpPr>
              <a:spLocks noChangeShapeType="1"/>
            </p:cNvSpPr>
            <p:nvPr/>
          </p:nvSpPr>
          <p:spPr bwMode="auto">
            <a:xfrm flipH="1">
              <a:off x="3354" y="2049"/>
              <a:ext cx="67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94" name="Text Box 84"/>
            <p:cNvSpPr txBox="1">
              <a:spLocks noChangeArrowheads="1"/>
            </p:cNvSpPr>
            <p:nvPr/>
          </p:nvSpPr>
          <p:spPr bwMode="auto">
            <a:xfrm>
              <a:off x="3124" y="1976"/>
              <a:ext cx="181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16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M</a:t>
              </a:r>
              <a:r>
                <a:rPr lang="en-US" sz="1600" baseline="300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/</a:t>
              </a:r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52295" name="Text Box 85"/>
            <p:cNvSpPr txBox="1">
              <a:spLocks noChangeArrowheads="1"/>
            </p:cNvSpPr>
            <p:nvPr/>
          </p:nvSpPr>
          <p:spPr bwMode="auto">
            <a:xfrm>
              <a:off x="4551" y="3619"/>
              <a:ext cx="183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16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N</a:t>
              </a:r>
              <a:r>
                <a:rPr lang="en-US" sz="1600" baseline="300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/</a:t>
              </a:r>
              <a:endParaRPr lang="en-US" sz="160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100"/>
          <p:cNvGrpSpPr>
            <a:grpSpLocks/>
          </p:cNvGrpSpPr>
          <p:nvPr/>
        </p:nvGrpSpPr>
        <p:grpSpPr bwMode="auto">
          <a:xfrm>
            <a:off x="5754688" y="3189288"/>
            <a:ext cx="3197225" cy="2128837"/>
            <a:chOff x="3346" y="2073"/>
            <a:chExt cx="1859" cy="1341"/>
          </a:xfrm>
        </p:grpSpPr>
        <p:sp>
          <p:nvSpPr>
            <p:cNvPr id="52284" name="Arc 35"/>
            <p:cNvSpPr>
              <a:spLocks/>
            </p:cNvSpPr>
            <p:nvPr/>
          </p:nvSpPr>
          <p:spPr bwMode="auto">
            <a:xfrm rot="-511765" flipH="1" flipV="1">
              <a:off x="3946" y="2435"/>
              <a:ext cx="724" cy="955"/>
            </a:xfrm>
            <a:custGeom>
              <a:avLst/>
              <a:gdLst>
                <a:gd name="T0" fmla="*/ 0 w 21600"/>
                <a:gd name="T1" fmla="*/ 0 h 29068"/>
                <a:gd name="T2" fmla="*/ 1 w 21600"/>
                <a:gd name="T3" fmla="*/ 1 h 29068"/>
                <a:gd name="T4" fmla="*/ 0 w 21600"/>
                <a:gd name="T5" fmla="*/ 1 h 2906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9068"/>
                <a:gd name="T11" fmla="*/ 21600 w 21600"/>
                <a:gd name="T12" fmla="*/ 29068 h 2906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9068" fill="none" extrusionOk="0">
                  <a:moveTo>
                    <a:pt x="3664" y="0"/>
                  </a:moveTo>
                  <a:cubicBezTo>
                    <a:pt x="14027" y="1784"/>
                    <a:pt x="21600" y="10771"/>
                    <a:pt x="21600" y="21287"/>
                  </a:cubicBezTo>
                  <a:cubicBezTo>
                    <a:pt x="21600" y="23947"/>
                    <a:pt x="21108" y="26585"/>
                    <a:pt x="20149" y="29067"/>
                  </a:cubicBezTo>
                </a:path>
                <a:path w="21600" h="29068" stroke="0" extrusionOk="0">
                  <a:moveTo>
                    <a:pt x="3664" y="0"/>
                  </a:moveTo>
                  <a:cubicBezTo>
                    <a:pt x="14027" y="1784"/>
                    <a:pt x="21600" y="10771"/>
                    <a:pt x="21600" y="21287"/>
                  </a:cubicBezTo>
                  <a:cubicBezTo>
                    <a:pt x="21600" y="23947"/>
                    <a:pt x="21108" y="26585"/>
                    <a:pt x="20149" y="29067"/>
                  </a:cubicBezTo>
                  <a:lnTo>
                    <a:pt x="0" y="21287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/>
                <a:cs typeface="Angsana New"/>
              </a:endParaRPr>
            </a:p>
          </p:txBody>
        </p:sp>
        <p:sp>
          <p:nvSpPr>
            <p:cNvPr id="52285" name="Arc 64"/>
            <p:cNvSpPr>
              <a:spLocks/>
            </p:cNvSpPr>
            <p:nvPr/>
          </p:nvSpPr>
          <p:spPr bwMode="auto">
            <a:xfrm rot="717288" flipH="1" flipV="1">
              <a:off x="3346" y="2313"/>
              <a:ext cx="1859" cy="1101"/>
            </a:xfrm>
            <a:custGeom>
              <a:avLst/>
              <a:gdLst>
                <a:gd name="T0" fmla="*/ 3 w 21431"/>
                <a:gd name="T1" fmla="*/ 0 h 21229"/>
                <a:gd name="T2" fmla="*/ 14 w 21431"/>
                <a:gd name="T3" fmla="*/ 3 h 21229"/>
                <a:gd name="T4" fmla="*/ 0 w 21431"/>
                <a:gd name="T5" fmla="*/ 3 h 21229"/>
                <a:gd name="T6" fmla="*/ 0 60000 65536"/>
                <a:gd name="T7" fmla="*/ 0 60000 65536"/>
                <a:gd name="T8" fmla="*/ 0 60000 65536"/>
                <a:gd name="T9" fmla="*/ 0 w 21431"/>
                <a:gd name="T10" fmla="*/ 0 h 21229"/>
                <a:gd name="T11" fmla="*/ 21431 w 21431"/>
                <a:gd name="T12" fmla="*/ 21229 h 2122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431" h="21229" fill="none" extrusionOk="0">
                  <a:moveTo>
                    <a:pt x="3987" y="0"/>
                  </a:moveTo>
                  <a:cubicBezTo>
                    <a:pt x="13211" y="1733"/>
                    <a:pt x="20261" y="9223"/>
                    <a:pt x="21431" y="18535"/>
                  </a:cubicBezTo>
                </a:path>
                <a:path w="21431" h="21229" stroke="0" extrusionOk="0">
                  <a:moveTo>
                    <a:pt x="3987" y="0"/>
                  </a:moveTo>
                  <a:cubicBezTo>
                    <a:pt x="13211" y="1733"/>
                    <a:pt x="20261" y="9223"/>
                    <a:pt x="21431" y="18535"/>
                  </a:cubicBezTo>
                  <a:lnTo>
                    <a:pt x="0" y="21229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/>
                <a:cs typeface="Angsana New"/>
              </a:endParaRPr>
            </a:p>
          </p:txBody>
        </p:sp>
        <p:sp>
          <p:nvSpPr>
            <p:cNvPr id="52286" name="Text Box 71"/>
            <p:cNvSpPr txBox="1">
              <a:spLocks noChangeArrowheads="1"/>
            </p:cNvSpPr>
            <p:nvPr/>
          </p:nvSpPr>
          <p:spPr bwMode="auto">
            <a:xfrm>
              <a:off x="3445" y="2073"/>
              <a:ext cx="215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IC</a:t>
              </a:r>
              <a:r>
                <a:rPr lang="th-TH" sz="2400" baseline="-25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1</a:t>
              </a:r>
            </a:p>
          </p:txBody>
        </p:sp>
        <p:sp>
          <p:nvSpPr>
            <p:cNvPr id="52287" name="Text Box 90"/>
            <p:cNvSpPr txBox="1">
              <a:spLocks noChangeArrowheads="1"/>
            </p:cNvSpPr>
            <p:nvPr/>
          </p:nvSpPr>
          <p:spPr bwMode="auto">
            <a:xfrm>
              <a:off x="4572" y="3130"/>
              <a:ext cx="215" cy="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IC</a:t>
              </a:r>
              <a:r>
                <a:rPr lang="en-US" sz="2400" baseline="-25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2</a:t>
              </a:r>
            </a:p>
          </p:txBody>
        </p:sp>
      </p:grpSp>
      <p:grpSp>
        <p:nvGrpSpPr>
          <p:cNvPr id="4" name="Group 99"/>
          <p:cNvGrpSpPr>
            <a:grpSpLocks/>
          </p:cNvGrpSpPr>
          <p:nvPr/>
        </p:nvGrpSpPr>
        <p:grpSpPr bwMode="auto">
          <a:xfrm>
            <a:off x="1493838" y="3267075"/>
            <a:ext cx="3222625" cy="2132013"/>
            <a:chOff x="869" y="2122"/>
            <a:chExt cx="1873" cy="1343"/>
          </a:xfrm>
        </p:grpSpPr>
        <p:sp>
          <p:nvSpPr>
            <p:cNvPr id="52280" name="Arc 36"/>
            <p:cNvSpPr>
              <a:spLocks/>
            </p:cNvSpPr>
            <p:nvPr/>
          </p:nvSpPr>
          <p:spPr bwMode="auto">
            <a:xfrm flipH="1" flipV="1">
              <a:off x="869" y="2316"/>
              <a:ext cx="1873" cy="1101"/>
            </a:xfrm>
            <a:custGeom>
              <a:avLst/>
              <a:gdLst>
                <a:gd name="T0" fmla="*/ 3 w 21600"/>
                <a:gd name="T1" fmla="*/ 0 h 21229"/>
                <a:gd name="T2" fmla="*/ 14 w 21600"/>
                <a:gd name="T3" fmla="*/ 3 h 21229"/>
                <a:gd name="T4" fmla="*/ 0 w 21600"/>
                <a:gd name="T5" fmla="*/ 3 h 2122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229"/>
                <a:gd name="T11" fmla="*/ 21600 w 21600"/>
                <a:gd name="T12" fmla="*/ 21229 h 2122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229" fill="none" extrusionOk="0">
                  <a:moveTo>
                    <a:pt x="3987" y="0"/>
                  </a:moveTo>
                  <a:cubicBezTo>
                    <a:pt x="14200" y="1918"/>
                    <a:pt x="21600" y="10837"/>
                    <a:pt x="21600" y="21229"/>
                  </a:cubicBezTo>
                </a:path>
                <a:path w="21600" h="21229" stroke="0" extrusionOk="0">
                  <a:moveTo>
                    <a:pt x="3987" y="0"/>
                  </a:moveTo>
                  <a:cubicBezTo>
                    <a:pt x="14200" y="1918"/>
                    <a:pt x="21600" y="10837"/>
                    <a:pt x="21600" y="21229"/>
                  </a:cubicBezTo>
                  <a:lnTo>
                    <a:pt x="0" y="21229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/>
                <a:cs typeface="Angsana New"/>
              </a:endParaRPr>
            </a:p>
          </p:txBody>
        </p:sp>
        <p:sp>
          <p:nvSpPr>
            <p:cNvPr id="52281" name="Text Box 43"/>
            <p:cNvSpPr txBox="1">
              <a:spLocks noChangeArrowheads="1"/>
            </p:cNvSpPr>
            <p:nvPr/>
          </p:nvSpPr>
          <p:spPr bwMode="auto">
            <a:xfrm>
              <a:off x="2103" y="2977"/>
              <a:ext cx="215" cy="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IC</a:t>
              </a:r>
              <a:r>
                <a:rPr lang="th-TH" sz="2400" baseline="-25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1</a:t>
              </a:r>
            </a:p>
          </p:txBody>
        </p:sp>
        <p:sp>
          <p:nvSpPr>
            <p:cNvPr id="52282" name="Freeform 46"/>
            <p:cNvSpPr>
              <a:spLocks/>
            </p:cNvSpPr>
            <p:nvPr/>
          </p:nvSpPr>
          <p:spPr bwMode="auto">
            <a:xfrm rot="-501736">
              <a:off x="1007" y="2122"/>
              <a:ext cx="1071" cy="1175"/>
            </a:xfrm>
            <a:custGeom>
              <a:avLst/>
              <a:gdLst>
                <a:gd name="T0" fmla="*/ 3 w 1914"/>
                <a:gd name="T1" fmla="*/ 0 h 1908"/>
                <a:gd name="T2" fmla="*/ 12 w 1914"/>
                <a:gd name="T3" fmla="*/ 140 h 1908"/>
                <a:gd name="T4" fmla="*/ 77 w 1914"/>
                <a:gd name="T5" fmla="*/ 365 h 1908"/>
                <a:gd name="T6" fmla="*/ 308 w 1914"/>
                <a:gd name="T7" fmla="*/ 588 h 1908"/>
                <a:gd name="T8" fmla="*/ 599 w 1914"/>
                <a:gd name="T9" fmla="*/ 724 h 19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14"/>
                <a:gd name="T16" fmla="*/ 0 h 1908"/>
                <a:gd name="T17" fmla="*/ 1914 w 1914"/>
                <a:gd name="T18" fmla="*/ 1908 h 190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14" h="1908">
                  <a:moveTo>
                    <a:pt x="9" y="0"/>
                  </a:moveTo>
                  <a:cubicBezTo>
                    <a:pt x="14" y="63"/>
                    <a:pt x="0" y="210"/>
                    <a:pt x="39" y="370"/>
                  </a:cubicBezTo>
                  <a:cubicBezTo>
                    <a:pt x="78" y="530"/>
                    <a:pt x="88" y="765"/>
                    <a:pt x="246" y="962"/>
                  </a:cubicBezTo>
                  <a:cubicBezTo>
                    <a:pt x="403" y="1158"/>
                    <a:pt x="706" y="1393"/>
                    <a:pt x="984" y="1551"/>
                  </a:cubicBezTo>
                  <a:cubicBezTo>
                    <a:pt x="1262" y="1709"/>
                    <a:pt x="1720" y="1834"/>
                    <a:pt x="1914" y="1908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/>
                <a:cs typeface="Angsana New"/>
              </a:endParaRPr>
            </a:p>
          </p:txBody>
        </p:sp>
        <p:sp>
          <p:nvSpPr>
            <p:cNvPr id="52283" name="Text Box 63"/>
            <p:cNvSpPr txBox="1">
              <a:spLocks noChangeArrowheads="1"/>
            </p:cNvSpPr>
            <p:nvPr/>
          </p:nvSpPr>
          <p:spPr bwMode="auto">
            <a:xfrm>
              <a:off x="2372" y="3214"/>
              <a:ext cx="215" cy="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IC</a:t>
              </a:r>
              <a:r>
                <a:rPr lang="en-US" sz="2400" baseline="-25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0</a:t>
              </a:r>
            </a:p>
          </p:txBody>
        </p:sp>
      </p:grpSp>
      <p:sp>
        <p:nvSpPr>
          <p:cNvPr id="52236" name="Text Box 29"/>
          <p:cNvSpPr txBox="1">
            <a:spLocks noChangeArrowheads="1"/>
          </p:cNvSpPr>
          <p:nvPr/>
        </p:nvSpPr>
        <p:spPr bwMode="auto">
          <a:xfrm>
            <a:off x="919163" y="1241204"/>
            <a:ext cx="79613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However, we cannot conclude anything if</a:t>
            </a:r>
          </a:p>
        </p:txBody>
      </p:sp>
      <p:graphicFrame>
        <p:nvGraphicFramePr>
          <p:cNvPr id="52226" name="Object 2"/>
          <p:cNvGraphicFramePr>
            <a:graphicFrameLocks noChangeAspect="1"/>
          </p:cNvGraphicFramePr>
          <p:nvPr/>
        </p:nvGraphicFramePr>
        <p:xfrm>
          <a:off x="2913063" y="1966913"/>
          <a:ext cx="4554537" cy="666750"/>
        </p:xfrm>
        <a:graphic>
          <a:graphicData uri="http://schemas.openxmlformats.org/presentationml/2006/ole">
            <p:oleObj spid="_x0000_s52226" name="Equation" r:id="rId4" imgW="1828800" imgH="291960" progId="Equation.3">
              <p:embed/>
            </p:oleObj>
          </a:graphicData>
        </a:graphic>
      </p:graphicFrame>
      <p:sp>
        <p:nvSpPr>
          <p:cNvPr id="52237" name="Text Box 38"/>
          <p:cNvSpPr txBox="1">
            <a:spLocks noChangeArrowheads="1"/>
          </p:cNvSpPr>
          <p:nvPr/>
        </p:nvSpPr>
        <p:spPr bwMode="auto">
          <a:xfrm>
            <a:off x="1125538" y="2533185"/>
            <a:ext cx="274637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 dirty="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Y</a:t>
            </a:r>
          </a:p>
        </p:txBody>
      </p:sp>
      <p:sp>
        <p:nvSpPr>
          <p:cNvPr id="52238" name="Line 39"/>
          <p:cNvSpPr>
            <a:spLocks noChangeShapeType="1"/>
          </p:cNvSpPr>
          <p:nvPr/>
        </p:nvSpPr>
        <p:spPr bwMode="auto">
          <a:xfrm>
            <a:off x="1435100" y="4608513"/>
            <a:ext cx="3201988" cy="995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39" name="Line 40"/>
          <p:cNvSpPr>
            <a:spLocks noChangeShapeType="1"/>
          </p:cNvSpPr>
          <p:nvPr/>
        </p:nvSpPr>
        <p:spPr bwMode="auto">
          <a:xfrm flipV="1">
            <a:off x="1408113" y="5613400"/>
            <a:ext cx="3446462" cy="793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40" name="Text Box 41"/>
          <p:cNvSpPr txBox="1">
            <a:spLocks noChangeArrowheads="1"/>
          </p:cNvSpPr>
          <p:nvPr/>
        </p:nvSpPr>
        <p:spPr bwMode="auto">
          <a:xfrm>
            <a:off x="3100388" y="5184775"/>
            <a:ext cx="27781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T</a:t>
            </a:r>
          </a:p>
        </p:txBody>
      </p:sp>
      <p:sp>
        <p:nvSpPr>
          <p:cNvPr id="52241" name="Text Box 42"/>
          <p:cNvSpPr txBox="1">
            <a:spLocks noChangeArrowheads="1"/>
          </p:cNvSpPr>
          <p:nvPr/>
        </p:nvSpPr>
        <p:spPr bwMode="auto">
          <a:xfrm>
            <a:off x="1911350" y="3897313"/>
            <a:ext cx="31115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B</a:t>
            </a:r>
          </a:p>
        </p:txBody>
      </p:sp>
      <p:sp>
        <p:nvSpPr>
          <p:cNvPr id="52242" name="Text Box 44"/>
          <p:cNvSpPr txBox="1">
            <a:spLocks noChangeArrowheads="1"/>
          </p:cNvSpPr>
          <p:nvPr/>
        </p:nvSpPr>
        <p:spPr bwMode="auto">
          <a:xfrm>
            <a:off x="4862513" y="5327650"/>
            <a:ext cx="230187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X</a:t>
            </a:r>
          </a:p>
        </p:txBody>
      </p:sp>
      <p:sp>
        <p:nvSpPr>
          <p:cNvPr id="52243" name="Line 45"/>
          <p:cNvSpPr>
            <a:spLocks noChangeShapeType="1"/>
          </p:cNvSpPr>
          <p:nvPr/>
        </p:nvSpPr>
        <p:spPr bwMode="auto">
          <a:xfrm>
            <a:off x="1400175" y="3708400"/>
            <a:ext cx="1733550" cy="1903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44" name="Oval 47"/>
          <p:cNvSpPr>
            <a:spLocks noChangeAspect="1" noChangeArrowheads="1"/>
          </p:cNvSpPr>
          <p:nvPr/>
        </p:nvSpPr>
        <p:spPr bwMode="auto">
          <a:xfrm>
            <a:off x="3198813" y="5110163"/>
            <a:ext cx="80962" cy="82550"/>
          </a:xfrm>
          <a:prstGeom prst="ellipse">
            <a:avLst/>
          </a:prstGeom>
          <a:solidFill>
            <a:srgbClr val="C0C0C0"/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45" name="Oval 48"/>
          <p:cNvSpPr>
            <a:spLocks noChangeAspect="1" noChangeArrowheads="1"/>
          </p:cNvSpPr>
          <p:nvPr/>
        </p:nvSpPr>
        <p:spPr bwMode="auto">
          <a:xfrm rot="-476608">
            <a:off x="1901825" y="4227513"/>
            <a:ext cx="82550" cy="82550"/>
          </a:xfrm>
          <a:prstGeom prst="ellipse">
            <a:avLst/>
          </a:prstGeom>
          <a:solidFill>
            <a:srgbClr val="C0C0C0"/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46" name="Text Box 49"/>
          <p:cNvSpPr txBox="1">
            <a:spLocks noChangeArrowheads="1"/>
          </p:cNvSpPr>
          <p:nvPr/>
        </p:nvSpPr>
        <p:spPr bwMode="auto">
          <a:xfrm>
            <a:off x="1077913" y="3459163"/>
            <a:ext cx="3143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M</a:t>
            </a:r>
          </a:p>
        </p:txBody>
      </p:sp>
      <p:sp>
        <p:nvSpPr>
          <p:cNvPr id="52247" name="Text Box 50"/>
          <p:cNvSpPr txBox="1">
            <a:spLocks noChangeArrowheads="1"/>
          </p:cNvSpPr>
          <p:nvPr/>
        </p:nvSpPr>
        <p:spPr bwMode="auto">
          <a:xfrm>
            <a:off x="3016250" y="5643563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600">
                <a:solidFill>
                  <a:schemeClr val="tx1"/>
                </a:solidFill>
                <a:ea typeface="Cordia New" charset="0"/>
                <a:cs typeface="Cordia New" charset="0"/>
              </a:rPr>
              <a:t>N</a:t>
            </a:r>
          </a:p>
        </p:txBody>
      </p:sp>
      <p:sp>
        <p:nvSpPr>
          <p:cNvPr id="52248" name="Line 51"/>
          <p:cNvSpPr>
            <a:spLocks noChangeShapeType="1"/>
          </p:cNvSpPr>
          <p:nvPr/>
        </p:nvSpPr>
        <p:spPr bwMode="auto">
          <a:xfrm flipH="1" flipV="1">
            <a:off x="1390650" y="2782888"/>
            <a:ext cx="0" cy="28368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49" name="Text Box 52"/>
          <p:cNvSpPr txBox="1">
            <a:spLocks noChangeArrowheads="1"/>
          </p:cNvSpPr>
          <p:nvPr/>
        </p:nvSpPr>
        <p:spPr bwMode="auto">
          <a:xfrm>
            <a:off x="2617788" y="2794000"/>
            <a:ext cx="398462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endParaRPr lang="th-TH" sz="2400" b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2250" name="Line 54"/>
          <p:cNvSpPr>
            <a:spLocks noChangeShapeType="1"/>
          </p:cNvSpPr>
          <p:nvPr/>
        </p:nvSpPr>
        <p:spPr bwMode="auto">
          <a:xfrm flipH="1">
            <a:off x="4333875" y="5187950"/>
            <a:ext cx="206375" cy="3032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51" name="Text Box 55"/>
          <p:cNvSpPr txBox="1">
            <a:spLocks noChangeArrowheads="1"/>
          </p:cNvSpPr>
          <p:nvPr/>
        </p:nvSpPr>
        <p:spPr bwMode="auto">
          <a:xfrm>
            <a:off x="4535488" y="4513263"/>
            <a:ext cx="401637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endParaRPr lang="th-TH" sz="2400" b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2252" name="Text Box 56"/>
          <p:cNvSpPr txBox="1">
            <a:spLocks noChangeArrowheads="1"/>
          </p:cNvSpPr>
          <p:nvPr/>
        </p:nvSpPr>
        <p:spPr bwMode="auto">
          <a:xfrm>
            <a:off x="1077913" y="5470525"/>
            <a:ext cx="314325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O</a:t>
            </a:r>
          </a:p>
        </p:txBody>
      </p:sp>
      <p:sp>
        <p:nvSpPr>
          <p:cNvPr id="52253" name="Text Box 59"/>
          <p:cNvSpPr txBox="1">
            <a:spLocks noChangeArrowheads="1"/>
          </p:cNvSpPr>
          <p:nvPr/>
        </p:nvSpPr>
        <p:spPr bwMode="auto">
          <a:xfrm>
            <a:off x="1077913" y="4443413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S</a:t>
            </a:r>
          </a:p>
        </p:txBody>
      </p:sp>
      <p:sp>
        <p:nvSpPr>
          <p:cNvPr id="52254" name="Text Box 60"/>
          <p:cNvSpPr txBox="1">
            <a:spLocks noChangeArrowheads="1"/>
          </p:cNvSpPr>
          <p:nvPr/>
        </p:nvSpPr>
        <p:spPr bwMode="auto">
          <a:xfrm>
            <a:off x="4502150" y="5643563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600">
                <a:solidFill>
                  <a:schemeClr val="tx1"/>
                </a:solidFill>
                <a:ea typeface="Cordia New" charset="0"/>
                <a:cs typeface="Cordia New" charset="0"/>
              </a:rPr>
              <a:t>R</a:t>
            </a:r>
          </a:p>
        </p:txBody>
      </p:sp>
      <p:sp>
        <p:nvSpPr>
          <p:cNvPr id="52255" name="Line 61"/>
          <p:cNvSpPr>
            <a:spLocks noChangeShapeType="1"/>
          </p:cNvSpPr>
          <p:nvPr/>
        </p:nvSpPr>
        <p:spPr bwMode="auto">
          <a:xfrm flipH="1">
            <a:off x="1628775" y="3187700"/>
            <a:ext cx="992188" cy="7810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56" name="Text Box 66"/>
          <p:cNvSpPr txBox="1">
            <a:spLocks noChangeArrowheads="1"/>
          </p:cNvSpPr>
          <p:nvPr/>
        </p:nvSpPr>
        <p:spPr bwMode="auto">
          <a:xfrm>
            <a:off x="5418138" y="2578008"/>
            <a:ext cx="2762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 dirty="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Y</a:t>
            </a:r>
          </a:p>
        </p:txBody>
      </p:sp>
      <p:sp>
        <p:nvSpPr>
          <p:cNvPr id="52257" name="Line 67"/>
          <p:cNvSpPr>
            <a:spLocks noChangeShapeType="1"/>
          </p:cNvSpPr>
          <p:nvPr/>
        </p:nvSpPr>
        <p:spPr bwMode="auto">
          <a:xfrm>
            <a:off x="5727700" y="4608513"/>
            <a:ext cx="3201988" cy="995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58" name="Line 68"/>
          <p:cNvSpPr>
            <a:spLocks noChangeShapeType="1"/>
          </p:cNvSpPr>
          <p:nvPr/>
        </p:nvSpPr>
        <p:spPr bwMode="auto">
          <a:xfrm flipV="1">
            <a:off x="5699125" y="5613400"/>
            <a:ext cx="3449638" cy="793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59" name="Text Box 69"/>
          <p:cNvSpPr txBox="1">
            <a:spLocks noChangeArrowheads="1"/>
          </p:cNvSpPr>
          <p:nvPr/>
        </p:nvSpPr>
        <p:spPr bwMode="auto">
          <a:xfrm>
            <a:off x="7462838" y="4762500"/>
            <a:ext cx="2762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T</a:t>
            </a:r>
          </a:p>
        </p:txBody>
      </p:sp>
      <p:sp>
        <p:nvSpPr>
          <p:cNvPr id="52260" name="Text Box 70"/>
          <p:cNvSpPr txBox="1">
            <a:spLocks noChangeArrowheads="1"/>
          </p:cNvSpPr>
          <p:nvPr/>
        </p:nvSpPr>
        <p:spPr bwMode="auto">
          <a:xfrm>
            <a:off x="6256338" y="3976718"/>
            <a:ext cx="314325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 dirty="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B</a:t>
            </a:r>
          </a:p>
        </p:txBody>
      </p:sp>
      <p:sp>
        <p:nvSpPr>
          <p:cNvPr id="52261" name="Text Box 72"/>
          <p:cNvSpPr txBox="1">
            <a:spLocks noChangeArrowheads="1"/>
          </p:cNvSpPr>
          <p:nvPr/>
        </p:nvSpPr>
        <p:spPr bwMode="auto">
          <a:xfrm>
            <a:off x="9156700" y="5327650"/>
            <a:ext cx="230188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X</a:t>
            </a:r>
          </a:p>
        </p:txBody>
      </p:sp>
      <p:sp>
        <p:nvSpPr>
          <p:cNvPr id="52262" name="Line 73"/>
          <p:cNvSpPr>
            <a:spLocks noChangeShapeType="1"/>
          </p:cNvSpPr>
          <p:nvPr/>
        </p:nvSpPr>
        <p:spPr bwMode="auto">
          <a:xfrm>
            <a:off x="5691188" y="3708400"/>
            <a:ext cx="1736725" cy="1903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63" name="Oval 74"/>
          <p:cNvSpPr>
            <a:spLocks noChangeAspect="1" noChangeArrowheads="1"/>
          </p:cNvSpPr>
          <p:nvPr/>
        </p:nvSpPr>
        <p:spPr bwMode="auto">
          <a:xfrm>
            <a:off x="7489825" y="5110163"/>
            <a:ext cx="82550" cy="82550"/>
          </a:xfrm>
          <a:prstGeom prst="ellipse">
            <a:avLst/>
          </a:prstGeom>
          <a:solidFill>
            <a:srgbClr val="C0C0C0"/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64" name="Oval 75"/>
          <p:cNvSpPr>
            <a:spLocks noChangeAspect="1" noChangeArrowheads="1"/>
          </p:cNvSpPr>
          <p:nvPr/>
        </p:nvSpPr>
        <p:spPr bwMode="auto">
          <a:xfrm rot="-476608">
            <a:off x="6276975" y="4341813"/>
            <a:ext cx="80963" cy="82550"/>
          </a:xfrm>
          <a:prstGeom prst="ellipse">
            <a:avLst/>
          </a:prstGeom>
          <a:solidFill>
            <a:srgbClr val="C0C0C0"/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65" name="Text Box 76"/>
          <p:cNvSpPr txBox="1">
            <a:spLocks noChangeArrowheads="1"/>
          </p:cNvSpPr>
          <p:nvPr/>
        </p:nvSpPr>
        <p:spPr bwMode="auto">
          <a:xfrm>
            <a:off x="5372100" y="3459163"/>
            <a:ext cx="311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M</a:t>
            </a:r>
          </a:p>
        </p:txBody>
      </p:sp>
      <p:sp>
        <p:nvSpPr>
          <p:cNvPr id="52266" name="Text Box 77"/>
          <p:cNvSpPr txBox="1">
            <a:spLocks noChangeArrowheads="1"/>
          </p:cNvSpPr>
          <p:nvPr/>
        </p:nvSpPr>
        <p:spPr bwMode="auto">
          <a:xfrm>
            <a:off x="7308850" y="5643563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600">
                <a:solidFill>
                  <a:schemeClr val="tx1"/>
                </a:solidFill>
                <a:ea typeface="Cordia New" charset="0"/>
                <a:cs typeface="Cordia New" charset="0"/>
              </a:rPr>
              <a:t>N</a:t>
            </a:r>
          </a:p>
        </p:txBody>
      </p:sp>
      <p:sp>
        <p:nvSpPr>
          <p:cNvPr id="52267" name="Line 78"/>
          <p:cNvSpPr>
            <a:spLocks noChangeShapeType="1"/>
          </p:cNvSpPr>
          <p:nvPr/>
        </p:nvSpPr>
        <p:spPr bwMode="auto">
          <a:xfrm flipH="1" flipV="1">
            <a:off x="5681663" y="2782888"/>
            <a:ext cx="0" cy="28368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68" name="Text Box 79"/>
          <p:cNvSpPr txBox="1">
            <a:spLocks noChangeArrowheads="1"/>
          </p:cNvSpPr>
          <p:nvPr/>
        </p:nvSpPr>
        <p:spPr bwMode="auto">
          <a:xfrm>
            <a:off x="6910388" y="2794000"/>
            <a:ext cx="398462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endParaRPr lang="th-TH" sz="2400" b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2269" name="Line 81"/>
          <p:cNvSpPr>
            <a:spLocks noChangeShapeType="1"/>
          </p:cNvSpPr>
          <p:nvPr/>
        </p:nvSpPr>
        <p:spPr bwMode="auto">
          <a:xfrm flipH="1">
            <a:off x="8626475" y="5187950"/>
            <a:ext cx="206375" cy="3032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2270" name="Text Box 82"/>
          <p:cNvSpPr txBox="1">
            <a:spLocks noChangeArrowheads="1"/>
          </p:cNvSpPr>
          <p:nvPr/>
        </p:nvSpPr>
        <p:spPr bwMode="auto">
          <a:xfrm>
            <a:off x="8829675" y="4513263"/>
            <a:ext cx="398463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endParaRPr lang="th-TH" sz="2400" b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2271" name="Text Box 83"/>
          <p:cNvSpPr txBox="1">
            <a:spLocks noChangeArrowheads="1"/>
          </p:cNvSpPr>
          <p:nvPr/>
        </p:nvSpPr>
        <p:spPr bwMode="auto">
          <a:xfrm>
            <a:off x="5372100" y="5470525"/>
            <a:ext cx="3111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O</a:t>
            </a:r>
          </a:p>
        </p:txBody>
      </p:sp>
      <p:sp>
        <p:nvSpPr>
          <p:cNvPr id="52272" name="Text Box 86"/>
          <p:cNvSpPr txBox="1">
            <a:spLocks noChangeArrowheads="1"/>
          </p:cNvSpPr>
          <p:nvPr/>
        </p:nvSpPr>
        <p:spPr bwMode="auto">
          <a:xfrm>
            <a:off x="5372100" y="4443413"/>
            <a:ext cx="311150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S</a:t>
            </a:r>
          </a:p>
        </p:txBody>
      </p:sp>
      <p:sp>
        <p:nvSpPr>
          <p:cNvPr id="52273" name="Text Box 87"/>
          <p:cNvSpPr txBox="1">
            <a:spLocks noChangeArrowheads="1"/>
          </p:cNvSpPr>
          <p:nvPr/>
        </p:nvSpPr>
        <p:spPr bwMode="auto">
          <a:xfrm>
            <a:off x="8794750" y="5630863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600">
                <a:solidFill>
                  <a:schemeClr val="tx1"/>
                </a:solidFill>
                <a:ea typeface="Cordia New" charset="0"/>
                <a:cs typeface="Cordia New" charset="0"/>
              </a:rPr>
              <a:t>R</a:t>
            </a:r>
          </a:p>
        </p:txBody>
      </p:sp>
      <p:sp>
        <p:nvSpPr>
          <p:cNvPr id="52274" name="Line 88"/>
          <p:cNvSpPr>
            <a:spLocks noChangeShapeType="1"/>
          </p:cNvSpPr>
          <p:nvPr/>
        </p:nvSpPr>
        <p:spPr bwMode="auto">
          <a:xfrm flipH="1">
            <a:off x="5802313" y="3187700"/>
            <a:ext cx="1112837" cy="6318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/>
              <a:cs typeface="Angsana New"/>
            </a:endParaRPr>
          </a:p>
        </p:txBody>
      </p:sp>
      <p:sp>
        <p:nvSpPr>
          <p:cNvPr id="537689" name="Text Box 89"/>
          <p:cNvSpPr txBox="1">
            <a:spLocks noChangeArrowheads="1"/>
          </p:cNvSpPr>
          <p:nvPr/>
        </p:nvSpPr>
        <p:spPr bwMode="auto">
          <a:xfrm>
            <a:off x="1903413" y="2630488"/>
            <a:ext cx="23939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(A) Welfare decreases</a:t>
            </a:r>
            <a:endParaRPr lang="th-TH" sz="240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37691" name="Text Box 91"/>
          <p:cNvSpPr txBox="1">
            <a:spLocks noChangeArrowheads="1"/>
          </p:cNvSpPr>
          <p:nvPr/>
        </p:nvSpPr>
        <p:spPr bwMode="auto">
          <a:xfrm>
            <a:off x="6596063" y="2659063"/>
            <a:ext cx="2487612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(B) Welfare increases</a:t>
            </a:r>
            <a:endParaRPr lang="th-TH" sz="240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aphicFrame>
        <p:nvGraphicFramePr>
          <p:cNvPr id="52227" name="Object 3"/>
          <p:cNvGraphicFramePr>
            <a:graphicFrameLocks noChangeAspect="1"/>
          </p:cNvGraphicFramePr>
          <p:nvPr/>
        </p:nvGraphicFramePr>
        <p:xfrm>
          <a:off x="4592638" y="4300538"/>
          <a:ext cx="433387" cy="947737"/>
        </p:xfrm>
        <a:graphic>
          <a:graphicData uri="http://schemas.openxmlformats.org/presentationml/2006/ole">
            <p:oleObj spid="_x0000_s52227" name="Equation" r:id="rId5" imgW="215640" imgH="507960" progId="Equation.3">
              <p:embed/>
            </p:oleObj>
          </a:graphicData>
        </a:graphic>
      </p:graphicFrame>
      <p:graphicFrame>
        <p:nvGraphicFramePr>
          <p:cNvPr id="52228" name="Object 4"/>
          <p:cNvGraphicFramePr>
            <a:graphicFrameLocks noChangeAspect="1"/>
          </p:cNvGraphicFramePr>
          <p:nvPr/>
        </p:nvGraphicFramePr>
        <p:xfrm>
          <a:off x="2605088" y="2941638"/>
          <a:ext cx="433387" cy="947737"/>
        </p:xfrm>
        <a:graphic>
          <a:graphicData uri="http://schemas.openxmlformats.org/presentationml/2006/ole">
            <p:oleObj spid="_x0000_s52228" name="Equation" r:id="rId6" imgW="215640" imgH="507960" progId="Equation.3">
              <p:embed/>
            </p:oleObj>
          </a:graphicData>
        </a:graphic>
      </p:graphicFrame>
      <p:graphicFrame>
        <p:nvGraphicFramePr>
          <p:cNvPr id="52229" name="Object 5"/>
          <p:cNvGraphicFramePr>
            <a:graphicFrameLocks noChangeAspect="1"/>
          </p:cNvGraphicFramePr>
          <p:nvPr/>
        </p:nvGraphicFramePr>
        <p:xfrm>
          <a:off x="8821738" y="4438650"/>
          <a:ext cx="434975" cy="947738"/>
        </p:xfrm>
        <a:graphic>
          <a:graphicData uri="http://schemas.openxmlformats.org/presentationml/2006/ole">
            <p:oleObj spid="_x0000_s52229" name="Equation" r:id="rId7" imgW="215640" imgH="507960" progId="Equation.3">
              <p:embed/>
            </p:oleObj>
          </a:graphicData>
        </a:graphic>
      </p:graphicFrame>
      <p:graphicFrame>
        <p:nvGraphicFramePr>
          <p:cNvPr id="52230" name="Object 6"/>
          <p:cNvGraphicFramePr>
            <a:graphicFrameLocks noChangeAspect="1"/>
          </p:cNvGraphicFramePr>
          <p:nvPr/>
        </p:nvGraphicFramePr>
        <p:xfrm>
          <a:off x="6891338" y="2940050"/>
          <a:ext cx="433387" cy="947738"/>
        </p:xfrm>
        <a:graphic>
          <a:graphicData uri="http://schemas.openxmlformats.org/presentationml/2006/ole">
            <p:oleObj spid="_x0000_s52230" name="Equation" r:id="rId8" imgW="215640" imgH="507960" progId="Equation.3">
              <p:embed/>
            </p:oleObj>
          </a:graphicData>
        </a:graphic>
      </p:graphicFrame>
      <p:sp>
        <p:nvSpPr>
          <p:cNvPr id="537701" name="Text Box 101"/>
          <p:cNvSpPr txBox="1">
            <a:spLocks noChangeArrowheads="1"/>
          </p:cNvSpPr>
          <p:nvPr/>
        </p:nvSpPr>
        <p:spPr bwMode="auto">
          <a:xfrm>
            <a:off x="882650" y="5931242"/>
            <a:ext cx="8666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Char char="•"/>
            </a:pPr>
            <a:r>
              <a:rPr lang="th-TH" sz="3600" b="0">
                <a:solidFill>
                  <a:schemeClr val="tx1"/>
                </a:solidFill>
                <a:latin typeface="Angsana New"/>
                <a:cs typeface="Angsana New"/>
              </a:rPr>
              <a:t>This is because bundle T is not affordable in period B</a:t>
            </a:r>
          </a:p>
        </p:txBody>
      </p:sp>
      <p:sp>
        <p:nvSpPr>
          <p:cNvPr id="52278" name="AutoShape 102">
            <a:hlinkClick r:id="rId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9345613" y="6019800"/>
            <a:ext cx="300037" cy="252413"/>
          </a:xfrm>
          <a:prstGeom prst="actionButtonBlank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6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7689" grpId="0" build="p" autoUpdateAnimBg="0"/>
      <p:bldP spid="537691" grpId="0" build="p" autoUpdateAnimBg="0"/>
      <p:bldP spid="537701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Index numbers</a:t>
            </a:r>
          </a:p>
        </p:txBody>
      </p:sp>
      <p:sp>
        <p:nvSpPr>
          <p:cNvPr id="538627" name="Rectangle 3"/>
          <p:cNvSpPr>
            <a:spLocks noGrp="1" noChangeArrowheads="1"/>
          </p:cNvSpPr>
          <p:nvPr>
            <p:ph idx="1"/>
          </p:nvPr>
        </p:nvSpPr>
        <p:spPr>
          <a:xfrm>
            <a:off x="1021142" y="1528393"/>
            <a:ext cx="7923212" cy="1300162"/>
          </a:xfrm>
        </p:spPr>
        <p:txBody>
          <a:bodyPr/>
          <a:lstStyle/>
          <a:p>
            <a:pPr eaLnBrk="1" hangingPunct="1">
              <a:lnSpc>
                <a:spcPts val="5200"/>
              </a:lnSpc>
            </a:pPr>
            <a:r>
              <a:rPr lang="th-TH" dirty="0">
                <a:latin typeface="Arial" charset="0"/>
              </a:rPr>
              <a:t>We may construct quantity indexes of price indexes to estimate welfare change from period B to period </a:t>
            </a:r>
            <a:r>
              <a:rPr lang="th-TH" dirty="0" smtClean="0">
                <a:latin typeface="Arial" charset="0"/>
              </a:rPr>
              <a:t>T.</a:t>
            </a:r>
            <a:r>
              <a:rPr lang="en-US" dirty="0" smtClean="0">
                <a:latin typeface="Arial" charset="0"/>
              </a:rPr>
              <a:t>	</a:t>
            </a:r>
            <a:r>
              <a:rPr lang="th-TH" dirty="0" smtClean="0">
                <a:latin typeface="Arial" charset="0"/>
              </a:rPr>
              <a:t>Period	</a:t>
            </a:r>
            <a:r>
              <a:rPr lang="en-US" dirty="0" smtClean="0">
                <a:latin typeface="Arial" charset="0"/>
              </a:rPr>
              <a:t>		</a:t>
            </a:r>
            <a:r>
              <a:rPr lang="th-TH" dirty="0" smtClean="0">
                <a:latin typeface="Arial" charset="0"/>
              </a:rPr>
              <a:t>Prices	</a:t>
            </a:r>
            <a:r>
              <a:rPr lang="en-US" dirty="0" smtClean="0">
                <a:latin typeface="Arial" charset="0"/>
              </a:rPr>
              <a:t>	</a:t>
            </a:r>
            <a:r>
              <a:rPr lang="th-TH" dirty="0" smtClean="0">
                <a:latin typeface="Arial" charset="0"/>
              </a:rPr>
              <a:t>Quantities	</a:t>
            </a:r>
            <a:endParaRPr lang="th-TH" dirty="0">
              <a:latin typeface="Arial" charset="0"/>
            </a:endParaRPr>
          </a:p>
        </p:txBody>
      </p:sp>
      <p:sp>
        <p:nvSpPr>
          <p:cNvPr id="5427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CBAF1A2-7E74-F444-8F60-FF17CF20138B}" type="slidenum">
              <a:rPr lang="en-US" smtClean="0"/>
              <a:pPr/>
              <a:t>20</a:t>
            </a:fld>
            <a:endParaRPr lang="en-US" dirty="0" smtClean="0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319478" y="3843929"/>
            <a:ext cx="6830891" cy="1868488"/>
            <a:chOff x="758" y="2380"/>
            <a:chExt cx="3972" cy="1177"/>
          </a:xfrm>
        </p:grpSpPr>
        <p:sp>
          <p:nvSpPr>
            <p:cNvPr id="54283" name="Text Box 5"/>
            <p:cNvSpPr txBox="1">
              <a:spLocks noChangeArrowheads="1"/>
            </p:cNvSpPr>
            <p:nvPr/>
          </p:nvSpPr>
          <p:spPr bwMode="auto">
            <a:xfrm>
              <a:off x="758" y="2461"/>
              <a:ext cx="1406" cy="10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r">
                <a:lnSpc>
                  <a:spcPts val="2520"/>
                </a:lnSpc>
                <a:spcBef>
                  <a:spcPts val="0"/>
                </a:spcBef>
              </a:pPr>
              <a:r>
                <a:rPr lang="th-TH" sz="4000" b="0" dirty="0">
                  <a:solidFill>
                    <a:schemeClr val="tx1"/>
                  </a:solidFill>
                  <a:latin typeface="Angsana New"/>
                  <a:cs typeface="Angsana New"/>
                </a:rPr>
                <a:t>Base (B)</a:t>
              </a:r>
            </a:p>
            <a:p>
              <a:pPr algn="r">
                <a:lnSpc>
                  <a:spcPct val="150000"/>
                </a:lnSpc>
                <a:spcBef>
                  <a:spcPct val="50000"/>
                </a:spcBef>
              </a:pPr>
              <a:r>
                <a:rPr lang="th-TH" sz="4000" b="0" dirty="0">
                  <a:solidFill>
                    <a:schemeClr val="tx1"/>
                  </a:solidFill>
                  <a:latin typeface="Angsana New"/>
                  <a:cs typeface="Angsana New"/>
                </a:rPr>
                <a:t>Present time (T)</a:t>
              </a:r>
            </a:p>
          </p:txBody>
        </p:sp>
        <p:graphicFrame>
          <p:nvGraphicFramePr>
            <p:cNvPr id="54274" name="Object 2"/>
            <p:cNvGraphicFramePr>
              <a:graphicFrameLocks noChangeAspect="1"/>
            </p:cNvGraphicFramePr>
            <p:nvPr/>
          </p:nvGraphicFramePr>
          <p:xfrm>
            <a:off x="2553" y="2380"/>
            <a:ext cx="801" cy="495"/>
          </p:xfrm>
          <a:graphic>
            <a:graphicData uri="http://schemas.openxmlformats.org/presentationml/2006/ole">
              <p:oleObj spid="_x0000_s54274" name="Equation" r:id="rId4" imgW="469800" imgH="291960" progId="Equation.3">
                <p:embed/>
              </p:oleObj>
            </a:graphicData>
          </a:graphic>
        </p:graphicFrame>
        <p:graphicFrame>
          <p:nvGraphicFramePr>
            <p:cNvPr id="54275" name="Object 3"/>
            <p:cNvGraphicFramePr>
              <a:graphicFrameLocks noChangeAspect="1"/>
            </p:cNvGraphicFramePr>
            <p:nvPr/>
          </p:nvGraphicFramePr>
          <p:xfrm>
            <a:off x="2551" y="2994"/>
            <a:ext cx="801" cy="495"/>
          </p:xfrm>
          <a:graphic>
            <a:graphicData uri="http://schemas.openxmlformats.org/presentationml/2006/ole">
              <p:oleObj spid="_x0000_s54275" name="Equation" r:id="rId5" imgW="469800" imgH="291960" progId="Equation.3">
                <p:embed/>
              </p:oleObj>
            </a:graphicData>
          </a:graphic>
        </p:graphicFrame>
        <p:graphicFrame>
          <p:nvGraphicFramePr>
            <p:cNvPr id="54276" name="Object 4"/>
            <p:cNvGraphicFramePr>
              <a:graphicFrameLocks noChangeAspect="1"/>
            </p:cNvGraphicFramePr>
            <p:nvPr/>
          </p:nvGraphicFramePr>
          <p:xfrm>
            <a:off x="3918" y="2384"/>
            <a:ext cx="808" cy="531"/>
          </p:xfrm>
          <a:graphic>
            <a:graphicData uri="http://schemas.openxmlformats.org/presentationml/2006/ole">
              <p:oleObj spid="_x0000_s54276" name="Equation" r:id="rId6" imgW="482400" imgH="317160" progId="Equation.3">
                <p:embed/>
              </p:oleObj>
            </a:graphicData>
          </a:graphic>
        </p:graphicFrame>
        <p:graphicFrame>
          <p:nvGraphicFramePr>
            <p:cNvPr id="54277" name="Object 5"/>
            <p:cNvGraphicFramePr>
              <a:graphicFrameLocks noChangeAspect="1"/>
            </p:cNvGraphicFramePr>
            <p:nvPr/>
          </p:nvGraphicFramePr>
          <p:xfrm>
            <a:off x="3941" y="3026"/>
            <a:ext cx="789" cy="531"/>
          </p:xfrm>
          <a:graphic>
            <a:graphicData uri="http://schemas.openxmlformats.org/presentationml/2006/ole">
              <p:oleObj spid="_x0000_s54277" name="Equation" r:id="rId7" imgW="469800" imgH="31716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8627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Quantity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0360B55-DE35-4A41-98B6-537D6B31F206}" type="slidenum">
              <a:rPr lang="en-US" smtClean="0"/>
              <a:pPr/>
              <a:t>21</a:t>
            </a:fld>
            <a:endParaRPr lang="en-US" dirty="0" smtClean="0"/>
          </a:p>
        </p:txBody>
      </p:sp>
      <p:graphicFrame>
        <p:nvGraphicFramePr>
          <p:cNvPr id="56322" name="Object 2"/>
          <p:cNvGraphicFramePr>
            <a:graphicFrameLocks noChangeAspect="1"/>
          </p:cNvGraphicFramePr>
          <p:nvPr/>
        </p:nvGraphicFramePr>
        <p:xfrm>
          <a:off x="1955800" y="1530350"/>
          <a:ext cx="4383088" cy="1562100"/>
        </p:xfrm>
        <a:graphic>
          <a:graphicData uri="http://schemas.openxmlformats.org/presentationml/2006/ole">
            <p:oleObj spid="_x0000_s56322" name="Equation" r:id="rId4" imgW="1447560" imgH="558720" progId="Equation.3">
              <p:embed/>
            </p:oleObj>
          </a:graphicData>
        </a:graphic>
      </p:graphicFrame>
      <p:sp>
        <p:nvSpPr>
          <p:cNvPr id="539652" name="Text Box 4"/>
          <p:cNvSpPr txBox="1">
            <a:spLocks noChangeArrowheads="1"/>
          </p:cNvSpPr>
          <p:nvPr/>
        </p:nvSpPr>
        <p:spPr bwMode="auto">
          <a:xfrm>
            <a:off x="1089025" y="3132168"/>
            <a:ext cx="7977188" cy="2964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spcBef>
                <a:spcPts val="0"/>
              </a:spcBef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where I</a:t>
            </a:r>
            <a:r>
              <a:rPr lang="th-TH" sz="3600" b="0" baseline="-25000" dirty="0">
                <a:solidFill>
                  <a:schemeClr val="tx1"/>
                </a:solidFill>
                <a:latin typeface="Angsana New"/>
                <a:cs typeface="Angsana New"/>
              </a:rPr>
              <a:t>Q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is a general form of  quantity index; w</a:t>
            </a:r>
            <a:r>
              <a:rPr lang="th-TH" sz="3600" b="0" baseline="-25000" dirty="0">
                <a:solidFill>
                  <a:schemeClr val="tx1"/>
                </a:solidFill>
                <a:latin typeface="Angsana New"/>
                <a:cs typeface="Angsana New"/>
              </a:rPr>
              <a:t>i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is the weight for each good </a:t>
            </a:r>
            <a:r>
              <a:rPr lang="en-US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.</a:t>
            </a:r>
          </a:p>
          <a:p>
            <a:pPr marL="290513" indent="-290513">
              <a:spcBef>
                <a:spcPts val="0"/>
              </a:spcBef>
              <a:buFontTx/>
              <a:buChar char="•"/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One possible weight is the price.</a:t>
            </a:r>
          </a:p>
          <a:p>
            <a:pPr marL="290513" indent="-290513">
              <a:spcBef>
                <a:spcPts val="0"/>
              </a:spcBef>
              <a:buFontTx/>
              <a:buChar char="•"/>
            </a:pPr>
            <a:r>
              <a:rPr lang="th-TH" sz="3600" dirty="0">
                <a:solidFill>
                  <a:schemeClr val="tx1"/>
                </a:solidFill>
                <a:latin typeface="Angsana New"/>
                <a:cs typeface="Angsana New"/>
              </a:rPr>
              <a:t>Laspeyres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uses the base period price in the past, </a:t>
            </a:r>
            <a:r>
              <a:rPr lang="en-US" sz="3600" dirty="0" err="1">
                <a:solidFill>
                  <a:schemeClr val="tx1"/>
                </a:solidFill>
                <a:latin typeface="Angsana New"/>
                <a:cs typeface="Angsana New"/>
              </a:rPr>
              <a:t>Paasche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uses the current period price.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9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9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9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9652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Quantity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F3342A5-D37B-8141-95C9-118CBECEE167}" type="slidenum">
              <a:rPr lang="en-US" smtClean="0"/>
              <a:pPr/>
              <a:t>22</a:t>
            </a:fld>
            <a:endParaRPr lang="en-US" dirty="0" smtClean="0"/>
          </a:p>
        </p:txBody>
      </p:sp>
      <p:sp>
        <p:nvSpPr>
          <p:cNvPr id="58374" name="Text Box 4"/>
          <p:cNvSpPr txBox="1">
            <a:spLocks noChangeArrowheads="1"/>
          </p:cNvSpPr>
          <p:nvPr/>
        </p:nvSpPr>
        <p:spPr bwMode="auto">
          <a:xfrm>
            <a:off x="657575" y="1309808"/>
            <a:ext cx="9275762" cy="121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Laspeyres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 uses the base period prices P</a:t>
            </a:r>
            <a:r>
              <a:rPr lang="th-TH" sz="4000" b="0" baseline="30000" dirty="0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 as weights to construct </a:t>
            </a:r>
            <a:r>
              <a:rPr lang="th-TH" sz="4000" dirty="0">
                <a:solidFill>
                  <a:schemeClr val="tx2"/>
                </a:solidFill>
                <a:latin typeface="Angsana New"/>
                <a:cs typeface="Angsana New"/>
              </a:rPr>
              <a:t>Laspeyres Quantity Index</a:t>
            </a:r>
            <a:endParaRPr lang="th-TH" sz="40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aphicFrame>
        <p:nvGraphicFramePr>
          <p:cNvPr id="540677" name="Object 2"/>
          <p:cNvGraphicFramePr>
            <a:graphicFrameLocks noChangeAspect="1"/>
          </p:cNvGraphicFramePr>
          <p:nvPr/>
        </p:nvGraphicFramePr>
        <p:xfrm>
          <a:off x="1608138" y="2660650"/>
          <a:ext cx="7126287" cy="1365250"/>
        </p:xfrm>
        <a:graphic>
          <a:graphicData uri="http://schemas.openxmlformats.org/presentationml/2006/ole">
            <p:oleObj spid="_x0000_s58370" name="Equation" r:id="rId4" imgW="2692080" imgH="558720" progId="Equation.3">
              <p:embed/>
            </p:oleObj>
          </a:graphicData>
        </a:graphic>
      </p:graphicFrame>
      <p:sp>
        <p:nvSpPr>
          <p:cNvPr id="540678" name="Text Box 6"/>
          <p:cNvSpPr txBox="1">
            <a:spLocks noChangeArrowheads="1"/>
          </p:cNvSpPr>
          <p:nvPr/>
        </p:nvSpPr>
        <p:spPr bwMode="auto">
          <a:xfrm>
            <a:off x="666750" y="3867240"/>
            <a:ext cx="9239250" cy="121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4000">
                <a:solidFill>
                  <a:schemeClr val="tx1"/>
                </a:solidFill>
                <a:latin typeface="Angsana New"/>
                <a:cs typeface="Angsana New"/>
              </a:rPr>
              <a:t>Paasche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 uses the period T prices P</a:t>
            </a:r>
            <a:r>
              <a:rPr lang="th-TH" sz="4000" b="0" baseline="30000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 as weights to construct </a:t>
            </a:r>
            <a:r>
              <a:rPr lang="en-US" sz="4000">
                <a:solidFill>
                  <a:schemeClr val="tx2"/>
                </a:solidFill>
                <a:latin typeface="Angsana New"/>
                <a:cs typeface="Angsana New"/>
              </a:rPr>
              <a:t>Paasche</a:t>
            </a:r>
            <a:r>
              <a:rPr lang="th-TH" sz="4000">
                <a:solidFill>
                  <a:schemeClr val="tx2"/>
                </a:solidFill>
                <a:latin typeface="Angsana New"/>
                <a:cs typeface="Angsana New"/>
              </a:rPr>
              <a:t> Quantity Index</a:t>
            </a:r>
            <a:endParaRPr lang="th-TH" sz="400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aphicFrame>
        <p:nvGraphicFramePr>
          <p:cNvPr id="540679" name="Object 3"/>
          <p:cNvGraphicFramePr>
            <a:graphicFrameLocks noChangeAspect="1"/>
          </p:cNvGraphicFramePr>
          <p:nvPr/>
        </p:nvGraphicFramePr>
        <p:xfrm>
          <a:off x="1671638" y="5235575"/>
          <a:ext cx="6991350" cy="1365250"/>
        </p:xfrm>
        <a:graphic>
          <a:graphicData uri="http://schemas.openxmlformats.org/presentationml/2006/ole">
            <p:oleObj spid="_x0000_s58371" name="Equation" r:id="rId5" imgW="2641320" imgH="5587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0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0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8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Quantity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6041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D9902ED-15CC-C54A-BBB8-DA350777F94B}" type="slidenum">
              <a:rPr lang="en-US" smtClean="0"/>
              <a:pPr/>
              <a:t>23</a:t>
            </a:fld>
            <a:endParaRPr lang="en-US" dirty="0" smtClean="0"/>
          </a:p>
        </p:txBody>
      </p:sp>
      <p:sp>
        <p:nvSpPr>
          <p:cNvPr id="60421" name="Text Box 3"/>
          <p:cNvSpPr txBox="1">
            <a:spLocks noChangeArrowheads="1"/>
          </p:cNvSpPr>
          <p:nvPr/>
        </p:nvSpPr>
        <p:spPr bwMode="auto">
          <a:xfrm>
            <a:off x="846138" y="1601788"/>
            <a:ext cx="9059862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1) 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If L</a:t>
            </a:r>
            <a:r>
              <a:rPr lang="th-TH" sz="4000" baseline="-25000" dirty="0">
                <a:solidFill>
                  <a:schemeClr val="tx1"/>
                </a:solidFill>
                <a:latin typeface="Angsana New"/>
                <a:cs typeface="Angsana New"/>
              </a:rPr>
              <a:t>Q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 is less than or equal to 1</a:t>
            </a:r>
            <a:endParaRPr lang="th-TH" sz="40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aphicFrame>
        <p:nvGraphicFramePr>
          <p:cNvPr id="541700" name="Object 2">
            <a:hlinkClick r:id="" action="ppaction://hlinkshowjump?jump=nextslide"/>
          </p:cNvPr>
          <p:cNvGraphicFramePr>
            <a:graphicFrameLocks noChangeAspect="1"/>
          </p:cNvGraphicFramePr>
          <p:nvPr/>
        </p:nvGraphicFramePr>
        <p:xfrm>
          <a:off x="2312988" y="2273300"/>
          <a:ext cx="5715000" cy="2141538"/>
        </p:xfrm>
        <a:graphic>
          <a:graphicData uri="http://schemas.openxmlformats.org/presentationml/2006/ole">
            <p:oleObj spid="_x0000_s60418" name="Equation" r:id="rId4" imgW="2158920" imgH="876240" progId="Equation.3">
              <p:embed/>
            </p:oleObj>
          </a:graphicData>
        </a:graphic>
      </p:graphicFrame>
      <p:sp>
        <p:nvSpPr>
          <p:cNvPr id="541701" name="Text Box 5"/>
          <p:cNvSpPr txBox="1">
            <a:spLocks noChangeArrowheads="1"/>
          </p:cNvSpPr>
          <p:nvPr/>
        </p:nvSpPr>
        <p:spPr bwMode="auto">
          <a:xfrm>
            <a:off x="828675" y="4619625"/>
            <a:ext cx="8516938" cy="188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This is a reveal preference condition.</a:t>
            </a:r>
          </a:p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Consumers choose B over T when both are affordable</a:t>
            </a:r>
            <a:r>
              <a:rPr lang="th-TH" sz="4000" b="0" dirty="0" smtClean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en-US" sz="4000" b="0" dirty="0" smtClean="0">
                <a:solidFill>
                  <a:schemeClr val="tx1"/>
                </a:solidFill>
                <a:latin typeface="Angsana New"/>
                <a:cs typeface="Angsana New"/>
              </a:rPr>
              <a:t>        </a:t>
            </a:r>
            <a:r>
              <a:rPr lang="th-TH" sz="4000" b="0" dirty="0" smtClean="0">
                <a:solidFill>
                  <a:schemeClr val="tx1"/>
                </a:solidFill>
                <a:latin typeface="Angsana New"/>
                <a:cs typeface="Angsana New"/>
              </a:rPr>
              <a:t>-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&gt; </a:t>
            </a:r>
            <a:r>
              <a:rPr lang="th-TH" sz="4000" dirty="0">
                <a:solidFill>
                  <a:srgbClr val="008000"/>
                </a:solidFill>
                <a:latin typeface="Angsana New"/>
                <a:cs typeface="Angsana New"/>
              </a:rPr>
              <a:t>worse off in  period T compared to the base period B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1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1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17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1701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sz="4100">
                <a:latin typeface="Arial" charset="0"/>
              </a:rPr>
              <a:t>L</a:t>
            </a:r>
            <a:r>
              <a:rPr lang="th-TH" sz="4100" baseline="-25000">
                <a:latin typeface="Arial" charset="0"/>
              </a:rPr>
              <a:t>Q</a:t>
            </a:r>
            <a:r>
              <a:rPr lang="th-TH" sz="4100">
                <a:latin typeface="Arial" charset="0"/>
              </a:rPr>
              <a:t> is less than or equal to 1</a:t>
            </a:r>
          </a:p>
        </p:txBody>
      </p:sp>
      <p:sp>
        <p:nvSpPr>
          <p:cNvPr id="6246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63F3002-AF4F-D046-A627-09C83EA96EFA}" type="slidenum">
              <a:rPr lang="en-US" smtClean="0"/>
              <a:pPr/>
              <a:t>24</a:t>
            </a:fld>
            <a:endParaRPr lang="en-US" dirty="0" smtClean="0"/>
          </a:p>
        </p:txBody>
      </p:sp>
      <p:sp>
        <p:nvSpPr>
          <p:cNvPr id="62471" name="Text Box 6"/>
          <p:cNvSpPr txBox="1">
            <a:spLocks noChangeArrowheads="1"/>
          </p:cNvSpPr>
          <p:nvPr/>
        </p:nvSpPr>
        <p:spPr bwMode="auto">
          <a:xfrm>
            <a:off x="1362075" y="1736725"/>
            <a:ext cx="417513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Y</a:t>
            </a:r>
          </a:p>
        </p:txBody>
      </p:sp>
      <p:sp>
        <p:nvSpPr>
          <p:cNvPr id="62472" name="Line 8"/>
          <p:cNvSpPr>
            <a:spLocks noChangeShapeType="1"/>
          </p:cNvSpPr>
          <p:nvPr/>
        </p:nvSpPr>
        <p:spPr bwMode="auto">
          <a:xfrm flipV="1">
            <a:off x="1789113" y="5703888"/>
            <a:ext cx="4570412" cy="47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73" name="Text Box 12"/>
          <p:cNvSpPr txBox="1">
            <a:spLocks noChangeArrowheads="1"/>
          </p:cNvSpPr>
          <p:nvPr/>
        </p:nvSpPr>
        <p:spPr bwMode="auto">
          <a:xfrm>
            <a:off x="6383338" y="5627688"/>
            <a:ext cx="347662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X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2487613" y="2473325"/>
            <a:ext cx="2735262" cy="2205038"/>
            <a:chOff x="1446" y="1558"/>
            <a:chExt cx="1591" cy="1389"/>
          </a:xfrm>
        </p:grpSpPr>
        <p:sp>
          <p:nvSpPr>
            <p:cNvPr id="62498" name="Text Box 11"/>
            <p:cNvSpPr txBox="1">
              <a:spLocks noChangeArrowheads="1"/>
            </p:cNvSpPr>
            <p:nvPr/>
          </p:nvSpPr>
          <p:spPr bwMode="auto">
            <a:xfrm>
              <a:off x="2706" y="2609"/>
              <a:ext cx="331" cy="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18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IC</a:t>
              </a:r>
              <a:r>
                <a:rPr lang="en-US" sz="1800" baseline="-250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T</a:t>
              </a:r>
              <a:endParaRPr lang="en-US" sz="1800" baseline="-25000">
                <a:solidFill>
                  <a:schemeClr val="tx1"/>
                </a:solidFill>
              </a:endParaRPr>
            </a:p>
          </p:txBody>
        </p:sp>
        <p:sp>
          <p:nvSpPr>
            <p:cNvPr id="62499" name="Freeform 14"/>
            <p:cNvSpPr>
              <a:spLocks/>
            </p:cNvSpPr>
            <p:nvPr/>
          </p:nvSpPr>
          <p:spPr bwMode="auto">
            <a:xfrm>
              <a:off x="1446" y="1558"/>
              <a:ext cx="1247" cy="1242"/>
            </a:xfrm>
            <a:custGeom>
              <a:avLst/>
              <a:gdLst>
                <a:gd name="T0" fmla="*/ 0 w 1650"/>
                <a:gd name="T1" fmla="*/ 0 h 1861"/>
                <a:gd name="T2" fmla="*/ 69 w 1650"/>
                <a:gd name="T3" fmla="*/ 321 h 1861"/>
                <a:gd name="T4" fmla="*/ 206 w 1650"/>
                <a:gd name="T5" fmla="*/ 577 h 1861"/>
                <a:gd name="T6" fmla="*/ 549 w 1650"/>
                <a:gd name="T7" fmla="*/ 769 h 1861"/>
                <a:gd name="T8" fmla="*/ 942 w 1650"/>
                <a:gd name="T9" fmla="*/ 829 h 18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50"/>
                <a:gd name="T16" fmla="*/ 0 h 1861"/>
                <a:gd name="T17" fmla="*/ 1650 w 1650"/>
                <a:gd name="T18" fmla="*/ 1861 h 18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50" h="1861">
                  <a:moveTo>
                    <a:pt x="0" y="0"/>
                  </a:moveTo>
                  <a:cubicBezTo>
                    <a:pt x="30" y="252"/>
                    <a:pt x="60" y="504"/>
                    <a:pt x="120" y="720"/>
                  </a:cubicBezTo>
                  <a:cubicBezTo>
                    <a:pt x="180" y="936"/>
                    <a:pt x="220" y="1128"/>
                    <a:pt x="360" y="1296"/>
                  </a:cubicBezTo>
                  <a:cubicBezTo>
                    <a:pt x="500" y="1464"/>
                    <a:pt x="745" y="1634"/>
                    <a:pt x="960" y="1728"/>
                  </a:cubicBezTo>
                  <a:cubicBezTo>
                    <a:pt x="1175" y="1822"/>
                    <a:pt x="1506" y="1833"/>
                    <a:pt x="1650" y="1861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2475" name="Line 17"/>
          <p:cNvSpPr>
            <a:spLocks noChangeShapeType="1"/>
          </p:cNvSpPr>
          <p:nvPr/>
        </p:nvSpPr>
        <p:spPr bwMode="auto">
          <a:xfrm flipV="1">
            <a:off x="1779588" y="1935163"/>
            <a:ext cx="0" cy="377031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76" name="Text Box 18"/>
          <p:cNvSpPr txBox="1">
            <a:spLocks noChangeArrowheads="1"/>
          </p:cNvSpPr>
          <p:nvPr/>
        </p:nvSpPr>
        <p:spPr bwMode="auto">
          <a:xfrm>
            <a:off x="2825750" y="2382838"/>
            <a:ext cx="25114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400" b="0">
                <a:solidFill>
                  <a:schemeClr val="tx1"/>
                </a:solidFill>
                <a:latin typeface="Century Gothic" charset="0"/>
                <a:ea typeface="Cordia New" charset="0"/>
                <a:cs typeface="Cordia New" charset="0"/>
              </a:rPr>
              <a:t> </a:t>
            </a:r>
            <a:endParaRPr lang="en-US" sz="1400" b="0">
              <a:solidFill>
                <a:schemeClr val="tx1"/>
              </a:solidFill>
              <a:latin typeface="Century Gothic" charset="0"/>
            </a:endParaRPr>
          </a:p>
        </p:txBody>
      </p:sp>
      <p:sp>
        <p:nvSpPr>
          <p:cNvPr id="62477" name="Text Box 21"/>
          <p:cNvSpPr txBox="1">
            <a:spLocks noChangeArrowheads="1"/>
          </p:cNvSpPr>
          <p:nvPr/>
        </p:nvSpPr>
        <p:spPr bwMode="auto">
          <a:xfrm>
            <a:off x="1292225" y="5495925"/>
            <a:ext cx="474663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800">
                <a:solidFill>
                  <a:schemeClr val="tx1"/>
                </a:solidFill>
                <a:ea typeface="Cordia New" charset="0"/>
                <a:cs typeface="Cordia New" charset="0"/>
              </a:rPr>
              <a:t>O</a:t>
            </a:r>
          </a:p>
        </p:txBody>
      </p:sp>
      <p:sp>
        <p:nvSpPr>
          <p:cNvPr id="62478" name="Text Box 23"/>
          <p:cNvSpPr txBox="1">
            <a:spLocks noChangeArrowheads="1"/>
          </p:cNvSpPr>
          <p:nvPr/>
        </p:nvSpPr>
        <p:spPr bwMode="auto">
          <a:xfrm>
            <a:off x="1779588" y="5891213"/>
            <a:ext cx="5649912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r>
              <a:rPr lang="th-TH" sz="1400">
                <a:solidFill>
                  <a:schemeClr val="tx1"/>
                </a:solidFill>
                <a:latin typeface="Cordia New" charset="0"/>
                <a:ea typeface="Cordia New" charset="0"/>
                <a:cs typeface="Cordia New" charset="0"/>
              </a:rPr>
              <a:t> </a:t>
            </a:r>
            <a:endParaRPr lang="en-US" sz="1400">
              <a:solidFill>
                <a:schemeClr val="tx1"/>
              </a:solidFill>
              <a:latin typeface="Century Gothic" charset="0"/>
            </a:endParaRPr>
          </a:p>
        </p:txBody>
      </p: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2227263" y="2919413"/>
            <a:ext cx="2784475" cy="2211387"/>
            <a:chOff x="1295" y="1839"/>
            <a:chExt cx="1619" cy="1393"/>
          </a:xfrm>
        </p:grpSpPr>
        <p:sp>
          <p:nvSpPr>
            <p:cNvPr id="62496" name="Freeform 4"/>
            <p:cNvSpPr>
              <a:spLocks/>
            </p:cNvSpPr>
            <p:nvPr/>
          </p:nvSpPr>
          <p:spPr bwMode="auto">
            <a:xfrm rot="-103951">
              <a:off x="1295" y="1839"/>
              <a:ext cx="1247" cy="1242"/>
            </a:xfrm>
            <a:custGeom>
              <a:avLst/>
              <a:gdLst>
                <a:gd name="T0" fmla="*/ 0 w 1650"/>
                <a:gd name="T1" fmla="*/ 0 h 1861"/>
                <a:gd name="T2" fmla="*/ 69 w 1650"/>
                <a:gd name="T3" fmla="*/ 321 h 1861"/>
                <a:gd name="T4" fmla="*/ 206 w 1650"/>
                <a:gd name="T5" fmla="*/ 577 h 1861"/>
                <a:gd name="T6" fmla="*/ 549 w 1650"/>
                <a:gd name="T7" fmla="*/ 769 h 1861"/>
                <a:gd name="T8" fmla="*/ 942 w 1650"/>
                <a:gd name="T9" fmla="*/ 829 h 18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50"/>
                <a:gd name="T16" fmla="*/ 0 h 1861"/>
                <a:gd name="T17" fmla="*/ 1650 w 1650"/>
                <a:gd name="T18" fmla="*/ 1861 h 18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50" h="1861">
                  <a:moveTo>
                    <a:pt x="0" y="0"/>
                  </a:moveTo>
                  <a:cubicBezTo>
                    <a:pt x="30" y="252"/>
                    <a:pt x="60" y="504"/>
                    <a:pt x="120" y="720"/>
                  </a:cubicBezTo>
                  <a:cubicBezTo>
                    <a:pt x="180" y="936"/>
                    <a:pt x="220" y="1128"/>
                    <a:pt x="360" y="1296"/>
                  </a:cubicBezTo>
                  <a:cubicBezTo>
                    <a:pt x="500" y="1464"/>
                    <a:pt x="745" y="1634"/>
                    <a:pt x="960" y="1728"/>
                  </a:cubicBezTo>
                  <a:cubicBezTo>
                    <a:pt x="1175" y="1822"/>
                    <a:pt x="1506" y="1833"/>
                    <a:pt x="1650" y="1861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97" name="Text Box 24"/>
            <p:cNvSpPr txBox="1">
              <a:spLocks noChangeArrowheads="1"/>
            </p:cNvSpPr>
            <p:nvPr/>
          </p:nvSpPr>
          <p:spPr bwMode="auto">
            <a:xfrm>
              <a:off x="2593" y="2927"/>
              <a:ext cx="321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18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IC</a:t>
              </a:r>
              <a:r>
                <a:rPr lang="en-US" sz="1800" baseline="-250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B</a:t>
              </a:r>
              <a:endParaRPr lang="en-US" sz="1800" baseline="-25000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1817688" y="2328863"/>
            <a:ext cx="3414712" cy="3375025"/>
            <a:chOff x="1057" y="1467"/>
            <a:chExt cx="1985" cy="2126"/>
          </a:xfrm>
        </p:grpSpPr>
        <p:sp>
          <p:nvSpPr>
            <p:cNvPr id="62492" name="Text Box 10"/>
            <p:cNvSpPr txBox="1">
              <a:spLocks noChangeArrowheads="1"/>
            </p:cNvSpPr>
            <p:nvPr/>
          </p:nvSpPr>
          <p:spPr bwMode="auto">
            <a:xfrm>
              <a:off x="1822" y="2304"/>
              <a:ext cx="276" cy="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18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B</a:t>
              </a:r>
            </a:p>
          </p:txBody>
        </p:sp>
        <p:sp>
          <p:nvSpPr>
            <p:cNvPr id="62493" name="Line 13"/>
            <p:cNvSpPr>
              <a:spLocks noChangeShapeType="1"/>
            </p:cNvSpPr>
            <p:nvPr/>
          </p:nvSpPr>
          <p:spPr bwMode="auto">
            <a:xfrm>
              <a:off x="1057" y="1867"/>
              <a:ext cx="1899" cy="172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94" name="Oval 16"/>
            <p:cNvSpPr>
              <a:spLocks noChangeAspect="1" noChangeArrowheads="1"/>
            </p:cNvSpPr>
            <p:nvPr/>
          </p:nvSpPr>
          <p:spPr bwMode="auto">
            <a:xfrm>
              <a:off x="1762" y="2469"/>
              <a:ext cx="72" cy="74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95" name="Line 19"/>
            <p:cNvSpPr>
              <a:spLocks noChangeShapeType="1"/>
            </p:cNvSpPr>
            <p:nvPr/>
          </p:nvSpPr>
          <p:spPr bwMode="auto">
            <a:xfrm flipH="1">
              <a:off x="1151" y="1819"/>
              <a:ext cx="536" cy="1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62468" name="Object 4"/>
            <p:cNvGraphicFramePr>
              <a:graphicFrameLocks noChangeAspect="1"/>
            </p:cNvGraphicFramePr>
            <p:nvPr/>
          </p:nvGraphicFramePr>
          <p:xfrm>
            <a:off x="1632" y="1467"/>
            <a:ext cx="1410" cy="482"/>
          </p:xfrm>
          <a:graphic>
            <a:graphicData uri="http://schemas.openxmlformats.org/presentationml/2006/ole">
              <p:oleObj spid="_x0000_s62468" name="Equation" r:id="rId4" imgW="850680" imgH="291960" progId="Equation.3">
                <p:embed/>
              </p:oleObj>
            </a:graphicData>
          </a:graphic>
        </p:graphicFrame>
      </p:grpSp>
      <p:grpSp>
        <p:nvGrpSpPr>
          <p:cNvPr id="5" name="Group 33"/>
          <p:cNvGrpSpPr>
            <a:grpSpLocks/>
          </p:cNvGrpSpPr>
          <p:nvPr/>
        </p:nvGrpSpPr>
        <p:grpSpPr bwMode="auto">
          <a:xfrm>
            <a:off x="1801813" y="3044825"/>
            <a:ext cx="3902075" cy="2649538"/>
            <a:chOff x="1048" y="1918"/>
            <a:chExt cx="2269" cy="1669"/>
          </a:xfrm>
        </p:grpSpPr>
        <p:sp>
          <p:nvSpPr>
            <p:cNvPr id="62490" name="Line 5"/>
            <p:cNvSpPr>
              <a:spLocks noChangeShapeType="1"/>
            </p:cNvSpPr>
            <p:nvPr/>
          </p:nvSpPr>
          <p:spPr bwMode="auto">
            <a:xfrm>
              <a:off x="1048" y="2111"/>
              <a:ext cx="1599" cy="147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91" name="Line 22"/>
            <p:cNvSpPr>
              <a:spLocks noChangeShapeType="1"/>
            </p:cNvSpPr>
            <p:nvPr/>
          </p:nvSpPr>
          <p:spPr bwMode="auto">
            <a:xfrm flipH="1">
              <a:off x="1212" y="2124"/>
              <a:ext cx="666" cy="11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62467" name="Object 3"/>
            <p:cNvGraphicFramePr>
              <a:graphicFrameLocks noChangeAspect="1"/>
            </p:cNvGraphicFramePr>
            <p:nvPr/>
          </p:nvGraphicFramePr>
          <p:xfrm>
            <a:off x="1924" y="1918"/>
            <a:ext cx="1393" cy="483"/>
          </p:xfrm>
          <a:graphic>
            <a:graphicData uri="http://schemas.openxmlformats.org/presentationml/2006/ole">
              <p:oleObj spid="_x0000_s62467" name="Equation" r:id="rId5" imgW="838080" imgH="291960" progId="Equation.3">
                <p:embed/>
              </p:oleObj>
            </a:graphicData>
          </a:graphic>
        </p:graphicFrame>
      </p:grpSp>
      <p:grpSp>
        <p:nvGrpSpPr>
          <p:cNvPr id="6" name="Group 32"/>
          <p:cNvGrpSpPr>
            <a:grpSpLocks/>
          </p:cNvGrpSpPr>
          <p:nvPr/>
        </p:nvGrpSpPr>
        <p:grpSpPr bwMode="auto">
          <a:xfrm>
            <a:off x="1817688" y="3913188"/>
            <a:ext cx="5981700" cy="1768475"/>
            <a:chOff x="1057" y="2465"/>
            <a:chExt cx="3478" cy="1114"/>
          </a:xfrm>
        </p:grpSpPr>
        <p:sp>
          <p:nvSpPr>
            <p:cNvPr id="62486" name="Line 7"/>
            <p:cNvSpPr>
              <a:spLocks noChangeShapeType="1"/>
            </p:cNvSpPr>
            <p:nvPr/>
          </p:nvSpPr>
          <p:spPr bwMode="auto">
            <a:xfrm>
              <a:off x="1057" y="2631"/>
              <a:ext cx="2413" cy="94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87" name="Text Box 9"/>
            <p:cNvSpPr txBox="1">
              <a:spLocks noChangeArrowheads="1"/>
            </p:cNvSpPr>
            <p:nvPr/>
          </p:nvSpPr>
          <p:spPr bwMode="auto">
            <a:xfrm>
              <a:off x="1887" y="3011"/>
              <a:ext cx="243" cy="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18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T</a:t>
              </a:r>
            </a:p>
          </p:txBody>
        </p:sp>
        <p:sp>
          <p:nvSpPr>
            <p:cNvPr id="62488" name="Oval 15"/>
            <p:cNvSpPr>
              <a:spLocks noChangeAspect="1" noChangeArrowheads="1"/>
            </p:cNvSpPr>
            <p:nvPr/>
          </p:nvSpPr>
          <p:spPr bwMode="auto">
            <a:xfrm>
              <a:off x="1968" y="2963"/>
              <a:ext cx="72" cy="74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89" name="Line 20"/>
            <p:cNvSpPr>
              <a:spLocks noChangeShapeType="1"/>
            </p:cNvSpPr>
            <p:nvPr/>
          </p:nvSpPr>
          <p:spPr bwMode="auto">
            <a:xfrm flipH="1">
              <a:off x="3140" y="2817"/>
              <a:ext cx="301" cy="6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62466" name="Object 2"/>
            <p:cNvGraphicFramePr>
              <a:graphicFrameLocks noChangeAspect="1"/>
            </p:cNvGraphicFramePr>
            <p:nvPr/>
          </p:nvGraphicFramePr>
          <p:xfrm>
            <a:off x="3142" y="2465"/>
            <a:ext cx="1393" cy="483"/>
          </p:xfrm>
          <a:graphic>
            <a:graphicData uri="http://schemas.openxmlformats.org/presentationml/2006/ole">
              <p:oleObj spid="_x0000_s62466" name="Equation" r:id="rId6" imgW="838080" imgH="291960" progId="Equation.3">
                <p:embed/>
              </p:oleObj>
            </a:graphicData>
          </a:graphic>
        </p:graphicFrame>
      </p:grpSp>
      <p:sp>
        <p:nvSpPr>
          <p:cNvPr id="545822" name="Rectangle 30"/>
          <p:cNvSpPr>
            <a:spLocks noChangeArrowheads="1"/>
          </p:cNvSpPr>
          <p:nvPr/>
        </p:nvSpPr>
        <p:spPr bwMode="auto">
          <a:xfrm>
            <a:off x="6108700" y="1658938"/>
            <a:ext cx="341153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worse off in  period T compared to the base period B.</a:t>
            </a:r>
          </a:p>
        </p:txBody>
      </p:sp>
      <p:sp>
        <p:nvSpPr>
          <p:cNvPr id="62484" name="AutoShape 3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8340725" y="6046788"/>
            <a:ext cx="473075" cy="436562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5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5822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Quantity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6451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C0FEA8A-A795-0648-BC4F-4809E428550F}" type="slidenum">
              <a:rPr lang="en-US" smtClean="0"/>
              <a:pPr/>
              <a:t>25</a:t>
            </a:fld>
            <a:endParaRPr lang="en-US" dirty="0" smtClean="0"/>
          </a:p>
        </p:txBody>
      </p:sp>
      <p:sp>
        <p:nvSpPr>
          <p:cNvPr id="64517" name="Text Box 3"/>
          <p:cNvSpPr txBox="1">
            <a:spLocks noChangeArrowheads="1"/>
          </p:cNvSpPr>
          <p:nvPr/>
        </p:nvSpPr>
        <p:spPr bwMode="auto">
          <a:xfrm>
            <a:off x="846138" y="1601788"/>
            <a:ext cx="9059862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2) 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If L</a:t>
            </a:r>
            <a:r>
              <a:rPr lang="th-TH" sz="4000" baseline="-25000" dirty="0">
                <a:solidFill>
                  <a:schemeClr val="tx1"/>
                </a:solidFill>
                <a:latin typeface="Angsana New"/>
                <a:cs typeface="Angsana New"/>
              </a:rPr>
              <a:t>Q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 is greater than 1</a:t>
            </a:r>
            <a:endParaRPr lang="th-TH" sz="40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aphicFrame>
        <p:nvGraphicFramePr>
          <p:cNvPr id="542724" name="Object 2"/>
          <p:cNvGraphicFramePr>
            <a:graphicFrameLocks noChangeAspect="1"/>
          </p:cNvGraphicFramePr>
          <p:nvPr/>
        </p:nvGraphicFramePr>
        <p:xfrm>
          <a:off x="2297113" y="2273300"/>
          <a:ext cx="5748337" cy="2141538"/>
        </p:xfrm>
        <a:graphic>
          <a:graphicData uri="http://schemas.openxmlformats.org/presentationml/2006/ole">
            <p:oleObj spid="_x0000_s64514" name="Equation" r:id="rId4" imgW="2171520" imgH="876240" progId="Equation.3">
              <p:embed/>
            </p:oleObj>
          </a:graphicData>
        </a:graphic>
      </p:graphicFrame>
      <p:sp>
        <p:nvSpPr>
          <p:cNvPr id="542725" name="Text Box 5"/>
          <p:cNvSpPr txBox="1">
            <a:spLocks noChangeArrowheads="1"/>
          </p:cNvSpPr>
          <p:nvPr/>
        </p:nvSpPr>
        <p:spPr bwMode="auto">
          <a:xfrm>
            <a:off x="828675" y="4459288"/>
            <a:ext cx="8516938" cy="2010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This is </a:t>
            </a:r>
            <a:r>
              <a:rPr lang="th-TH" sz="4000">
                <a:solidFill>
                  <a:schemeClr val="tx1"/>
                </a:solidFill>
                <a:latin typeface="Angsana New"/>
                <a:cs typeface="Angsana New"/>
              </a:rPr>
              <a:t>not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 a revealed preference condition.</a:t>
            </a:r>
          </a:p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It only tells that bundle T is not affordable in period B.</a:t>
            </a:r>
          </a:p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>
                <a:solidFill>
                  <a:schemeClr val="tx1"/>
                </a:solidFill>
                <a:latin typeface="Angsana New"/>
                <a:cs typeface="Angsana New"/>
              </a:rPr>
              <a:t>Inconclusive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 about the welfare change.  </a:t>
            </a:r>
          </a:p>
        </p:txBody>
      </p:sp>
      <p:sp>
        <p:nvSpPr>
          <p:cNvPr id="64519" name="AutoShape 6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9129713" y="5900738"/>
            <a:ext cx="401637" cy="344487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25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Quantity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C7791B9-2313-674C-BE38-2BF520828AB5}" type="slidenum">
              <a:rPr lang="en-US" smtClean="0"/>
              <a:pPr/>
              <a:t>26</a:t>
            </a:fld>
            <a:endParaRPr lang="en-US" dirty="0" smtClean="0"/>
          </a:p>
        </p:txBody>
      </p:sp>
      <p:sp>
        <p:nvSpPr>
          <p:cNvPr id="66565" name="Text Box 3"/>
          <p:cNvSpPr txBox="1">
            <a:spLocks noChangeArrowheads="1"/>
          </p:cNvSpPr>
          <p:nvPr/>
        </p:nvSpPr>
        <p:spPr bwMode="auto">
          <a:xfrm>
            <a:off x="846138" y="1601788"/>
            <a:ext cx="9059862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</a:pP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3) </a:t>
            </a:r>
            <a:r>
              <a:rPr lang="th-TH" sz="3600" dirty="0">
                <a:solidFill>
                  <a:schemeClr val="tx1"/>
                </a:solidFill>
                <a:latin typeface="Angsana New"/>
                <a:cs typeface="Angsana New"/>
              </a:rPr>
              <a:t>If P</a:t>
            </a:r>
            <a:r>
              <a:rPr lang="th-TH" sz="3600" baseline="-25000" dirty="0">
                <a:solidFill>
                  <a:schemeClr val="tx1"/>
                </a:solidFill>
                <a:latin typeface="Angsana New"/>
                <a:cs typeface="Angsana New"/>
              </a:rPr>
              <a:t>Q</a:t>
            </a:r>
            <a:r>
              <a:rPr lang="th-TH" sz="3600" dirty="0">
                <a:solidFill>
                  <a:schemeClr val="tx1"/>
                </a:solidFill>
                <a:latin typeface="Angsana New"/>
                <a:cs typeface="Angsana New"/>
              </a:rPr>
              <a:t> is greater than or equal to 1</a:t>
            </a:r>
            <a:endParaRPr lang="th-TH" sz="36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aphicFrame>
        <p:nvGraphicFramePr>
          <p:cNvPr id="543748" name="Object 2"/>
          <p:cNvGraphicFramePr>
            <a:graphicFrameLocks noChangeAspect="1"/>
          </p:cNvGraphicFramePr>
          <p:nvPr/>
        </p:nvGraphicFramePr>
        <p:xfrm>
          <a:off x="2328863" y="2273300"/>
          <a:ext cx="5681662" cy="2141538"/>
        </p:xfrm>
        <a:graphic>
          <a:graphicData uri="http://schemas.openxmlformats.org/presentationml/2006/ole">
            <p:oleObj spid="_x0000_s66562" name="Equation" r:id="rId4" imgW="2145960" imgH="876240" progId="Equation.3">
              <p:embed/>
            </p:oleObj>
          </a:graphicData>
        </a:graphic>
      </p:graphicFrame>
      <p:sp>
        <p:nvSpPr>
          <p:cNvPr id="543749" name="Text Box 5"/>
          <p:cNvSpPr txBox="1">
            <a:spLocks noChangeArrowheads="1"/>
          </p:cNvSpPr>
          <p:nvPr/>
        </p:nvSpPr>
        <p:spPr bwMode="auto">
          <a:xfrm>
            <a:off x="828675" y="4619625"/>
            <a:ext cx="8516938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3600" b="0">
                <a:solidFill>
                  <a:schemeClr val="tx1"/>
                </a:solidFill>
                <a:latin typeface="Angsana New"/>
                <a:cs typeface="Angsana New"/>
              </a:rPr>
              <a:t>This is a reveal preference condition.</a:t>
            </a:r>
          </a:p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3600" b="0">
                <a:solidFill>
                  <a:schemeClr val="tx1"/>
                </a:solidFill>
                <a:latin typeface="Angsana New"/>
                <a:cs typeface="Angsana New"/>
              </a:rPr>
              <a:t>Consumers choose T over B when both are affordable -&gt; </a:t>
            </a:r>
            <a:r>
              <a:rPr lang="th-TH" sz="3600">
                <a:solidFill>
                  <a:schemeClr val="hlink"/>
                </a:solidFill>
                <a:latin typeface="Angsana New"/>
                <a:cs typeface="Angsana New"/>
              </a:rPr>
              <a:t>Better off in  period T compared to the base period B</a:t>
            </a:r>
            <a:r>
              <a:rPr lang="th-TH" sz="3600" b="0">
                <a:solidFill>
                  <a:schemeClr val="tx1"/>
                </a:solidFill>
                <a:latin typeface="Angsana New"/>
                <a:cs typeface="Angsana New"/>
              </a:rPr>
              <a:t>. </a:t>
            </a:r>
          </a:p>
        </p:txBody>
      </p:sp>
      <p:sp>
        <p:nvSpPr>
          <p:cNvPr id="66567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829675" y="6007100"/>
            <a:ext cx="314325" cy="3048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749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P</a:t>
            </a:r>
            <a:r>
              <a:rPr lang="th-TH" baseline="-25000">
                <a:latin typeface="Arial" charset="0"/>
              </a:rPr>
              <a:t>Q</a:t>
            </a:r>
            <a:r>
              <a:rPr lang="th-TH">
                <a:latin typeface="Arial" charset="0"/>
              </a:rPr>
              <a:t> is greater than or equal to 1</a:t>
            </a:r>
          </a:p>
        </p:txBody>
      </p:sp>
      <p:sp>
        <p:nvSpPr>
          <p:cNvPr id="6861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95E5A19-CF45-E248-B084-BEE1869F894B}" type="slidenum">
              <a:rPr lang="en-US" smtClean="0"/>
              <a:pPr/>
              <a:t>27</a:t>
            </a:fld>
            <a:endParaRPr lang="en-US" dirty="0" smtClean="0"/>
          </a:p>
        </p:txBody>
      </p:sp>
      <p:sp>
        <p:nvSpPr>
          <p:cNvPr id="68615" name="Text Box 5"/>
          <p:cNvSpPr txBox="1">
            <a:spLocks noChangeArrowheads="1"/>
          </p:cNvSpPr>
          <p:nvPr/>
        </p:nvSpPr>
        <p:spPr bwMode="auto">
          <a:xfrm>
            <a:off x="1639888" y="1946275"/>
            <a:ext cx="3937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Y</a:t>
            </a:r>
          </a:p>
        </p:txBody>
      </p:sp>
      <p:sp>
        <p:nvSpPr>
          <p:cNvPr id="68616" name="Line 7"/>
          <p:cNvSpPr>
            <a:spLocks noChangeShapeType="1"/>
          </p:cNvSpPr>
          <p:nvPr/>
        </p:nvSpPr>
        <p:spPr bwMode="auto">
          <a:xfrm flipV="1">
            <a:off x="2039938" y="5854700"/>
            <a:ext cx="4251325" cy="31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8617" name="Text Box 11"/>
          <p:cNvSpPr txBox="1">
            <a:spLocks noChangeArrowheads="1"/>
          </p:cNvSpPr>
          <p:nvPr/>
        </p:nvSpPr>
        <p:spPr bwMode="auto">
          <a:xfrm>
            <a:off x="6315075" y="5456238"/>
            <a:ext cx="3254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X</a:t>
            </a:r>
          </a:p>
        </p:txBody>
      </p:sp>
      <p:grpSp>
        <p:nvGrpSpPr>
          <p:cNvPr id="2" name="Group 37"/>
          <p:cNvGrpSpPr>
            <a:grpSpLocks/>
          </p:cNvGrpSpPr>
          <p:nvPr/>
        </p:nvGrpSpPr>
        <p:grpSpPr bwMode="auto">
          <a:xfrm>
            <a:off x="2665413" y="2660650"/>
            <a:ext cx="2579687" cy="2501900"/>
            <a:chOff x="1550" y="1676"/>
            <a:chExt cx="1500" cy="1576"/>
          </a:xfrm>
        </p:grpSpPr>
        <p:sp>
          <p:nvSpPr>
            <p:cNvPr id="68643" name="Text Box 10"/>
            <p:cNvSpPr txBox="1">
              <a:spLocks noChangeArrowheads="1"/>
            </p:cNvSpPr>
            <p:nvPr/>
          </p:nvSpPr>
          <p:spPr bwMode="auto">
            <a:xfrm>
              <a:off x="2710" y="2727"/>
              <a:ext cx="340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18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IC</a:t>
              </a:r>
              <a:r>
                <a:rPr lang="en-US" sz="1800" baseline="-250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T</a:t>
              </a:r>
              <a:endParaRPr lang="en-US" sz="1800" baseline="-25000">
                <a:solidFill>
                  <a:schemeClr val="tx1"/>
                </a:solidFill>
              </a:endParaRPr>
            </a:p>
          </p:txBody>
        </p:sp>
        <p:sp>
          <p:nvSpPr>
            <p:cNvPr id="68644" name="Freeform 13"/>
            <p:cNvSpPr>
              <a:spLocks/>
            </p:cNvSpPr>
            <p:nvPr/>
          </p:nvSpPr>
          <p:spPr bwMode="auto">
            <a:xfrm>
              <a:off x="1550" y="1676"/>
              <a:ext cx="1159" cy="1223"/>
            </a:xfrm>
            <a:custGeom>
              <a:avLst/>
              <a:gdLst>
                <a:gd name="T0" fmla="*/ 0 w 1650"/>
                <a:gd name="T1" fmla="*/ 0 h 1861"/>
                <a:gd name="T2" fmla="*/ 59 w 1650"/>
                <a:gd name="T3" fmla="*/ 311 h 1861"/>
                <a:gd name="T4" fmla="*/ 178 w 1650"/>
                <a:gd name="T5" fmla="*/ 560 h 1861"/>
                <a:gd name="T6" fmla="*/ 473 w 1650"/>
                <a:gd name="T7" fmla="*/ 747 h 1861"/>
                <a:gd name="T8" fmla="*/ 814 w 1650"/>
                <a:gd name="T9" fmla="*/ 804 h 18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50"/>
                <a:gd name="T16" fmla="*/ 0 h 1861"/>
                <a:gd name="T17" fmla="*/ 1650 w 1650"/>
                <a:gd name="T18" fmla="*/ 1861 h 18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50" h="1861">
                  <a:moveTo>
                    <a:pt x="0" y="0"/>
                  </a:moveTo>
                  <a:cubicBezTo>
                    <a:pt x="30" y="252"/>
                    <a:pt x="60" y="504"/>
                    <a:pt x="120" y="720"/>
                  </a:cubicBezTo>
                  <a:cubicBezTo>
                    <a:pt x="180" y="936"/>
                    <a:pt x="220" y="1128"/>
                    <a:pt x="360" y="1296"/>
                  </a:cubicBezTo>
                  <a:cubicBezTo>
                    <a:pt x="500" y="1464"/>
                    <a:pt x="745" y="1634"/>
                    <a:pt x="960" y="1728"/>
                  </a:cubicBezTo>
                  <a:cubicBezTo>
                    <a:pt x="1175" y="1822"/>
                    <a:pt x="1506" y="1833"/>
                    <a:pt x="1650" y="1861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8619" name="Line 16"/>
          <p:cNvSpPr>
            <a:spLocks noChangeShapeType="1"/>
          </p:cNvSpPr>
          <p:nvPr/>
        </p:nvSpPr>
        <p:spPr bwMode="auto">
          <a:xfrm flipV="1">
            <a:off x="2033588" y="2143125"/>
            <a:ext cx="0" cy="37147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8620" name="Text Box 20"/>
          <p:cNvSpPr txBox="1">
            <a:spLocks noChangeArrowheads="1"/>
          </p:cNvSpPr>
          <p:nvPr/>
        </p:nvSpPr>
        <p:spPr bwMode="auto">
          <a:xfrm>
            <a:off x="1576388" y="5648325"/>
            <a:ext cx="44291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800">
                <a:solidFill>
                  <a:schemeClr val="tx1"/>
                </a:solidFill>
                <a:ea typeface="Cordia New" charset="0"/>
                <a:cs typeface="Cordia New" charset="0"/>
              </a:rPr>
              <a:t>O</a:t>
            </a:r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2449513" y="3109913"/>
            <a:ext cx="2795587" cy="2536825"/>
            <a:chOff x="1424" y="1959"/>
            <a:chExt cx="1626" cy="1598"/>
          </a:xfrm>
        </p:grpSpPr>
        <p:sp>
          <p:nvSpPr>
            <p:cNvPr id="68641" name="Freeform 3"/>
            <p:cNvSpPr>
              <a:spLocks/>
            </p:cNvSpPr>
            <p:nvPr/>
          </p:nvSpPr>
          <p:spPr bwMode="auto">
            <a:xfrm rot="-103951">
              <a:off x="1424" y="1959"/>
              <a:ext cx="1159" cy="1224"/>
            </a:xfrm>
            <a:custGeom>
              <a:avLst/>
              <a:gdLst>
                <a:gd name="T0" fmla="*/ 0 w 1650"/>
                <a:gd name="T1" fmla="*/ 0 h 1861"/>
                <a:gd name="T2" fmla="*/ 59 w 1650"/>
                <a:gd name="T3" fmla="*/ 312 h 1861"/>
                <a:gd name="T4" fmla="*/ 178 w 1650"/>
                <a:gd name="T5" fmla="*/ 560 h 1861"/>
                <a:gd name="T6" fmla="*/ 473 w 1650"/>
                <a:gd name="T7" fmla="*/ 748 h 1861"/>
                <a:gd name="T8" fmla="*/ 814 w 1650"/>
                <a:gd name="T9" fmla="*/ 805 h 18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50"/>
                <a:gd name="T16" fmla="*/ 0 h 1861"/>
                <a:gd name="T17" fmla="*/ 1650 w 1650"/>
                <a:gd name="T18" fmla="*/ 1861 h 18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50" h="1861">
                  <a:moveTo>
                    <a:pt x="0" y="0"/>
                  </a:moveTo>
                  <a:cubicBezTo>
                    <a:pt x="30" y="252"/>
                    <a:pt x="60" y="504"/>
                    <a:pt x="120" y="720"/>
                  </a:cubicBezTo>
                  <a:cubicBezTo>
                    <a:pt x="180" y="936"/>
                    <a:pt x="220" y="1128"/>
                    <a:pt x="360" y="1296"/>
                  </a:cubicBezTo>
                  <a:cubicBezTo>
                    <a:pt x="500" y="1464"/>
                    <a:pt x="745" y="1634"/>
                    <a:pt x="960" y="1728"/>
                  </a:cubicBezTo>
                  <a:cubicBezTo>
                    <a:pt x="1175" y="1822"/>
                    <a:pt x="1506" y="1833"/>
                    <a:pt x="1650" y="1861"/>
                  </a:cubicBez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642" name="Text Box 22"/>
            <p:cNvSpPr txBox="1">
              <a:spLocks noChangeArrowheads="1"/>
            </p:cNvSpPr>
            <p:nvPr/>
          </p:nvSpPr>
          <p:spPr bwMode="auto">
            <a:xfrm>
              <a:off x="2635" y="3034"/>
              <a:ext cx="415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18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IC</a:t>
              </a:r>
              <a:r>
                <a:rPr lang="en-US" sz="1800" baseline="-250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B</a:t>
              </a:r>
              <a:endParaRPr lang="en-US" sz="1800" baseline="-25000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Group 34"/>
          <p:cNvGrpSpPr>
            <a:grpSpLocks/>
          </p:cNvGrpSpPr>
          <p:nvPr/>
        </p:nvGrpSpPr>
        <p:grpSpPr bwMode="auto">
          <a:xfrm>
            <a:off x="2066925" y="2411413"/>
            <a:ext cx="3167063" cy="3443287"/>
            <a:chOff x="1202" y="1519"/>
            <a:chExt cx="1841" cy="2169"/>
          </a:xfrm>
        </p:grpSpPr>
        <p:sp>
          <p:nvSpPr>
            <p:cNvPr id="68637" name="Text Box 8"/>
            <p:cNvSpPr txBox="1">
              <a:spLocks noChangeArrowheads="1"/>
            </p:cNvSpPr>
            <p:nvPr/>
          </p:nvSpPr>
          <p:spPr bwMode="auto">
            <a:xfrm>
              <a:off x="1902" y="2402"/>
              <a:ext cx="226" cy="3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18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T</a:t>
              </a:r>
            </a:p>
          </p:txBody>
        </p:sp>
        <p:sp>
          <p:nvSpPr>
            <p:cNvPr id="68638" name="Line 12"/>
            <p:cNvSpPr>
              <a:spLocks noChangeShapeType="1"/>
            </p:cNvSpPr>
            <p:nvPr/>
          </p:nvSpPr>
          <p:spPr bwMode="auto">
            <a:xfrm>
              <a:off x="1202" y="1987"/>
              <a:ext cx="1767" cy="1701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639" name="Oval 15"/>
            <p:cNvSpPr>
              <a:spLocks noChangeAspect="1" noChangeArrowheads="1"/>
            </p:cNvSpPr>
            <p:nvPr/>
          </p:nvSpPr>
          <p:spPr bwMode="auto">
            <a:xfrm>
              <a:off x="1858" y="2582"/>
              <a:ext cx="67" cy="72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640" name="Line 18"/>
            <p:cNvSpPr>
              <a:spLocks noChangeShapeType="1"/>
            </p:cNvSpPr>
            <p:nvPr/>
          </p:nvSpPr>
          <p:spPr bwMode="auto">
            <a:xfrm flipH="1">
              <a:off x="1290" y="1774"/>
              <a:ext cx="481" cy="2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68612" name="Object 4"/>
            <p:cNvGraphicFramePr>
              <a:graphicFrameLocks noChangeAspect="1"/>
            </p:cNvGraphicFramePr>
            <p:nvPr/>
          </p:nvGraphicFramePr>
          <p:xfrm>
            <a:off x="1737" y="1519"/>
            <a:ext cx="1306" cy="452"/>
          </p:xfrm>
          <a:graphic>
            <a:graphicData uri="http://schemas.openxmlformats.org/presentationml/2006/ole">
              <p:oleObj spid="_x0000_s68612" name="Equation" r:id="rId4" imgW="838080" imgH="291960" progId="Equation.3">
                <p:embed/>
              </p:oleObj>
            </a:graphicData>
          </a:graphic>
        </p:graphicFrame>
      </p:grp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2052638" y="3030538"/>
            <a:ext cx="3516312" cy="2814637"/>
            <a:chOff x="1194" y="1909"/>
            <a:chExt cx="2044" cy="1773"/>
          </a:xfrm>
        </p:grpSpPr>
        <p:sp>
          <p:nvSpPr>
            <p:cNvPr id="68635" name="Line 4"/>
            <p:cNvSpPr>
              <a:spLocks noChangeShapeType="1"/>
            </p:cNvSpPr>
            <p:nvPr/>
          </p:nvSpPr>
          <p:spPr bwMode="auto">
            <a:xfrm>
              <a:off x="1194" y="2228"/>
              <a:ext cx="1488" cy="145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636" name="Line 21"/>
            <p:cNvSpPr>
              <a:spLocks noChangeShapeType="1"/>
            </p:cNvSpPr>
            <p:nvPr/>
          </p:nvSpPr>
          <p:spPr bwMode="auto">
            <a:xfrm flipH="1">
              <a:off x="1321" y="2134"/>
              <a:ext cx="603" cy="2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68611" name="Object 3"/>
            <p:cNvGraphicFramePr>
              <a:graphicFrameLocks noChangeAspect="1"/>
            </p:cNvGraphicFramePr>
            <p:nvPr/>
          </p:nvGraphicFramePr>
          <p:xfrm>
            <a:off x="1932" y="1909"/>
            <a:ext cx="1306" cy="452"/>
          </p:xfrm>
          <a:graphic>
            <a:graphicData uri="http://schemas.openxmlformats.org/presentationml/2006/ole">
              <p:oleObj spid="_x0000_s68611" name="Equation" r:id="rId5" imgW="838080" imgH="291960" progId="Equation.3">
                <p:embed/>
              </p:oleObj>
            </a:graphicData>
          </a:graphic>
        </p:graphicFrame>
      </p:grpSp>
      <p:grpSp>
        <p:nvGrpSpPr>
          <p:cNvPr id="6" name="Group 33"/>
          <p:cNvGrpSpPr>
            <a:grpSpLocks/>
          </p:cNvGrpSpPr>
          <p:nvPr/>
        </p:nvGrpSpPr>
        <p:grpSpPr bwMode="auto">
          <a:xfrm>
            <a:off x="2066925" y="4349750"/>
            <a:ext cx="5565775" cy="1481138"/>
            <a:chOff x="1202" y="2740"/>
            <a:chExt cx="3236" cy="933"/>
          </a:xfrm>
        </p:grpSpPr>
        <p:sp>
          <p:nvSpPr>
            <p:cNvPr id="68631" name="Line 6"/>
            <p:cNvSpPr>
              <a:spLocks noChangeShapeType="1"/>
            </p:cNvSpPr>
            <p:nvPr/>
          </p:nvSpPr>
          <p:spPr bwMode="auto">
            <a:xfrm>
              <a:off x="1202" y="2740"/>
              <a:ext cx="2244" cy="93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632" name="Text Box 9"/>
            <p:cNvSpPr txBox="1">
              <a:spLocks noChangeArrowheads="1"/>
            </p:cNvSpPr>
            <p:nvPr/>
          </p:nvSpPr>
          <p:spPr bwMode="auto">
            <a:xfrm>
              <a:off x="1943" y="3068"/>
              <a:ext cx="257" cy="3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18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B</a:t>
              </a:r>
            </a:p>
          </p:txBody>
        </p:sp>
        <p:sp>
          <p:nvSpPr>
            <p:cNvPr id="68633" name="Oval 14"/>
            <p:cNvSpPr>
              <a:spLocks noChangeAspect="1" noChangeArrowheads="1"/>
            </p:cNvSpPr>
            <p:nvPr/>
          </p:nvSpPr>
          <p:spPr bwMode="auto">
            <a:xfrm>
              <a:off x="2049" y="3068"/>
              <a:ext cx="67" cy="72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634" name="Line 19"/>
            <p:cNvSpPr>
              <a:spLocks noChangeShapeType="1"/>
            </p:cNvSpPr>
            <p:nvPr/>
          </p:nvSpPr>
          <p:spPr bwMode="auto">
            <a:xfrm flipH="1">
              <a:off x="3106" y="3242"/>
              <a:ext cx="95" cy="2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68610" name="Object 2"/>
            <p:cNvGraphicFramePr>
              <a:graphicFrameLocks noChangeAspect="1"/>
            </p:cNvGraphicFramePr>
            <p:nvPr/>
          </p:nvGraphicFramePr>
          <p:xfrm>
            <a:off x="3112" y="2893"/>
            <a:ext cx="1326" cy="452"/>
          </p:xfrm>
          <a:graphic>
            <a:graphicData uri="http://schemas.openxmlformats.org/presentationml/2006/ole">
              <p:oleObj spid="_x0000_s68610" name="Equation" r:id="rId6" imgW="850680" imgH="291960" progId="Equation.3">
                <p:embed/>
              </p:oleObj>
            </a:graphicData>
          </a:graphic>
        </p:graphicFrame>
      </p:grpSp>
      <p:sp>
        <p:nvSpPr>
          <p:cNvPr id="546847" name="Rectangle 31"/>
          <p:cNvSpPr>
            <a:spLocks noChangeArrowheads="1"/>
          </p:cNvSpPr>
          <p:nvPr/>
        </p:nvSpPr>
        <p:spPr bwMode="auto">
          <a:xfrm>
            <a:off x="6135688" y="1644650"/>
            <a:ext cx="339566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Better off in  period T compared to the base period B.</a:t>
            </a:r>
          </a:p>
        </p:txBody>
      </p:sp>
      <p:sp>
        <p:nvSpPr>
          <p:cNvPr id="68626" name="AutoShape 32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8929688" y="5992813"/>
            <a:ext cx="314325" cy="304800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7" name="Group 35"/>
          <p:cNvGrpSpPr>
            <a:grpSpLocks/>
          </p:cNvGrpSpPr>
          <p:nvPr/>
        </p:nvGrpSpPr>
        <p:grpSpPr bwMode="auto">
          <a:xfrm>
            <a:off x="4297363" y="5229225"/>
            <a:ext cx="442912" cy="703263"/>
            <a:chOff x="2499" y="3294"/>
            <a:chExt cx="257" cy="443"/>
          </a:xfrm>
        </p:grpSpPr>
        <p:sp>
          <p:nvSpPr>
            <p:cNvPr id="68629" name="Text Box 25"/>
            <p:cNvSpPr txBox="1">
              <a:spLocks noChangeArrowheads="1"/>
            </p:cNvSpPr>
            <p:nvPr/>
          </p:nvSpPr>
          <p:spPr bwMode="auto">
            <a:xfrm>
              <a:off x="2499" y="3369"/>
              <a:ext cx="257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18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B</a:t>
              </a:r>
              <a:r>
                <a:rPr lang="en-US" sz="1800" baseline="30000">
                  <a:solidFill>
                    <a:schemeClr val="tx1"/>
                  </a:solidFill>
                  <a:ea typeface="Cordia New" charset="0"/>
                  <a:cs typeface="Cordia New" charset="0"/>
                </a:rPr>
                <a:t>/</a:t>
              </a:r>
              <a:endParaRPr lang="en-US" sz="1800">
                <a:solidFill>
                  <a:schemeClr val="tx1"/>
                </a:solidFill>
              </a:endParaRPr>
            </a:p>
          </p:txBody>
        </p:sp>
        <p:sp>
          <p:nvSpPr>
            <p:cNvPr id="68630" name="Oval 26"/>
            <p:cNvSpPr>
              <a:spLocks noChangeAspect="1" noChangeArrowheads="1"/>
            </p:cNvSpPr>
            <p:nvPr/>
          </p:nvSpPr>
          <p:spPr bwMode="auto">
            <a:xfrm>
              <a:off x="2558" y="3294"/>
              <a:ext cx="67" cy="72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6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6847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Quantity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7065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8D8739F-5789-8F43-8679-0907DB7D34F5}" type="slidenum">
              <a:rPr lang="en-US" smtClean="0"/>
              <a:pPr/>
              <a:t>28</a:t>
            </a:fld>
            <a:endParaRPr lang="en-US" dirty="0" smtClean="0"/>
          </a:p>
        </p:txBody>
      </p:sp>
      <p:sp>
        <p:nvSpPr>
          <p:cNvPr id="70661" name="Text Box 3"/>
          <p:cNvSpPr txBox="1">
            <a:spLocks noChangeArrowheads="1"/>
          </p:cNvSpPr>
          <p:nvPr/>
        </p:nvSpPr>
        <p:spPr bwMode="auto">
          <a:xfrm>
            <a:off x="846138" y="1601788"/>
            <a:ext cx="9059862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4) 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If P</a:t>
            </a:r>
            <a:r>
              <a:rPr lang="th-TH" sz="4000" baseline="-25000" dirty="0">
                <a:solidFill>
                  <a:schemeClr val="tx1"/>
                </a:solidFill>
                <a:latin typeface="Angsana New"/>
                <a:cs typeface="Angsana New"/>
              </a:rPr>
              <a:t>Q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 is less than 1</a:t>
            </a:r>
            <a:endParaRPr lang="th-TH" sz="40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44773" name="Text Box 5"/>
          <p:cNvSpPr txBox="1">
            <a:spLocks noChangeArrowheads="1"/>
          </p:cNvSpPr>
          <p:nvPr/>
        </p:nvSpPr>
        <p:spPr bwMode="auto">
          <a:xfrm>
            <a:off x="828675" y="4619625"/>
            <a:ext cx="8516938" cy="1333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This is </a:t>
            </a:r>
            <a:r>
              <a:rPr lang="th-TH" sz="4000">
                <a:solidFill>
                  <a:schemeClr val="tx1"/>
                </a:solidFill>
                <a:latin typeface="Angsana New"/>
                <a:cs typeface="Angsana New"/>
              </a:rPr>
              <a:t>not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 a revealed preference condition.</a:t>
            </a:r>
          </a:p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Inconclusive about the welfare change.  </a:t>
            </a:r>
          </a:p>
        </p:txBody>
      </p:sp>
      <p:graphicFrame>
        <p:nvGraphicFramePr>
          <p:cNvPr id="544774" name="Object 2"/>
          <p:cNvGraphicFramePr>
            <a:graphicFrameLocks noChangeAspect="1"/>
          </p:cNvGraphicFramePr>
          <p:nvPr/>
        </p:nvGraphicFramePr>
        <p:xfrm>
          <a:off x="2328863" y="2273300"/>
          <a:ext cx="5681662" cy="2141538"/>
        </p:xfrm>
        <a:graphic>
          <a:graphicData uri="http://schemas.openxmlformats.org/presentationml/2006/ole">
            <p:oleObj spid="_x0000_s70658" name="Equation" r:id="rId4" imgW="2145960" imgH="876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4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4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773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Inconclusive when P</a:t>
            </a:r>
            <a:r>
              <a:rPr lang="th-TH" baseline="-25000" dirty="0" smtClean="0"/>
              <a:t>Q</a:t>
            </a:r>
            <a:r>
              <a:rPr lang="th-TH" dirty="0" smtClean="0"/>
              <a:t> &lt; 1</a:t>
            </a:r>
            <a:endParaRPr lang="th-TH" dirty="0"/>
          </a:p>
        </p:txBody>
      </p:sp>
      <p:sp>
        <p:nvSpPr>
          <p:cNvPr id="7271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8C00CD-195C-E34C-8B17-F41CC6835878}" type="slidenum">
              <a:rPr lang="en-US" smtClean="0"/>
              <a:pPr/>
              <a:t>29</a:t>
            </a:fld>
            <a:endParaRPr lang="en-US" smtClean="0"/>
          </a:p>
        </p:txBody>
      </p:sp>
      <p:graphicFrame>
        <p:nvGraphicFramePr>
          <p:cNvPr id="72706" name="Object 2"/>
          <p:cNvGraphicFramePr>
            <a:graphicFrameLocks noChangeAspect="1"/>
          </p:cNvGraphicFramePr>
          <p:nvPr/>
        </p:nvGraphicFramePr>
        <p:xfrm>
          <a:off x="1768475" y="2751138"/>
          <a:ext cx="2246313" cy="717550"/>
        </p:xfrm>
        <a:graphic>
          <a:graphicData uri="http://schemas.openxmlformats.org/presentationml/2006/ole">
            <p:oleObj spid="_x0000_s72706" name="Equation" r:id="rId4" imgW="838080" imgH="291960" progId="Equation.3">
              <p:embed/>
            </p:oleObj>
          </a:graphicData>
        </a:graphic>
      </p:graphicFrame>
      <p:graphicFrame>
        <p:nvGraphicFramePr>
          <p:cNvPr id="72707" name="Object 3"/>
          <p:cNvGraphicFramePr>
            <a:graphicFrameLocks noChangeAspect="1"/>
          </p:cNvGraphicFramePr>
          <p:nvPr/>
        </p:nvGraphicFramePr>
        <p:xfrm>
          <a:off x="2447925" y="3248025"/>
          <a:ext cx="2244725" cy="717550"/>
        </p:xfrm>
        <a:graphic>
          <a:graphicData uri="http://schemas.openxmlformats.org/presentationml/2006/ole">
            <p:oleObj spid="_x0000_s72707" name="Equation" r:id="rId5" imgW="838080" imgH="291960" progId="Equation.3">
              <p:embed/>
            </p:oleObj>
          </a:graphicData>
        </a:graphic>
      </p:graphicFrame>
      <p:graphicFrame>
        <p:nvGraphicFramePr>
          <p:cNvPr id="72708" name="Object 4"/>
          <p:cNvGraphicFramePr>
            <a:graphicFrameLocks noChangeAspect="1"/>
          </p:cNvGraphicFramePr>
          <p:nvPr/>
        </p:nvGraphicFramePr>
        <p:xfrm>
          <a:off x="3081338" y="4130675"/>
          <a:ext cx="2281237" cy="717550"/>
        </p:xfrm>
        <a:graphic>
          <a:graphicData uri="http://schemas.openxmlformats.org/presentationml/2006/ole">
            <p:oleObj spid="_x0000_s72708" name="Equation" r:id="rId6" imgW="850680" imgH="291960" progId="Equation.3">
              <p:embed/>
            </p:oleObj>
          </a:graphicData>
        </a:graphic>
      </p:graphicFrame>
      <p:sp>
        <p:nvSpPr>
          <p:cNvPr id="72714" name="Arc 28"/>
          <p:cNvSpPr>
            <a:spLocks/>
          </p:cNvSpPr>
          <p:nvPr/>
        </p:nvSpPr>
        <p:spPr bwMode="auto">
          <a:xfrm flipH="1" flipV="1">
            <a:off x="5794375" y="3279775"/>
            <a:ext cx="3957638" cy="2082800"/>
          </a:xfrm>
          <a:custGeom>
            <a:avLst/>
            <a:gdLst>
              <a:gd name="T0" fmla="*/ 2147483647 w 21600"/>
              <a:gd name="T1" fmla="*/ 0 h 21229"/>
              <a:gd name="T2" fmla="*/ 2147483647 w 21600"/>
              <a:gd name="T3" fmla="*/ 2147483647 h 21229"/>
              <a:gd name="T4" fmla="*/ 0 w 21600"/>
              <a:gd name="T5" fmla="*/ 2147483647 h 21229"/>
              <a:gd name="T6" fmla="*/ 0 60000 65536"/>
              <a:gd name="T7" fmla="*/ 0 60000 65536"/>
              <a:gd name="T8" fmla="*/ 0 60000 65536"/>
              <a:gd name="T9" fmla="*/ 0 w 21600"/>
              <a:gd name="T10" fmla="*/ 0 h 21229"/>
              <a:gd name="T11" fmla="*/ 21600 w 21600"/>
              <a:gd name="T12" fmla="*/ 21229 h 2122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229" fill="none" extrusionOk="0">
                <a:moveTo>
                  <a:pt x="3987" y="0"/>
                </a:moveTo>
                <a:cubicBezTo>
                  <a:pt x="14200" y="1918"/>
                  <a:pt x="21600" y="10837"/>
                  <a:pt x="21600" y="21229"/>
                </a:cubicBezTo>
              </a:path>
              <a:path w="21600" h="21229" stroke="0" extrusionOk="0">
                <a:moveTo>
                  <a:pt x="3987" y="0"/>
                </a:moveTo>
                <a:cubicBezTo>
                  <a:pt x="14200" y="1918"/>
                  <a:pt x="21600" y="10837"/>
                  <a:pt x="21600" y="21229"/>
                </a:cubicBezTo>
                <a:lnTo>
                  <a:pt x="0" y="21229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15" name="Freeform 29"/>
          <p:cNvSpPr>
            <a:spLocks/>
          </p:cNvSpPr>
          <p:nvPr/>
        </p:nvSpPr>
        <p:spPr bwMode="auto">
          <a:xfrm rot="-501736">
            <a:off x="6078538" y="2921000"/>
            <a:ext cx="2355850" cy="2266950"/>
          </a:xfrm>
          <a:custGeom>
            <a:avLst/>
            <a:gdLst>
              <a:gd name="T0" fmla="*/ 13635374 w 1914"/>
              <a:gd name="T1" fmla="*/ 0 h 1908"/>
              <a:gd name="T2" fmla="*/ 59084570 w 1914"/>
              <a:gd name="T3" fmla="*/ 522310983 h 1908"/>
              <a:gd name="T4" fmla="*/ 372688331 w 1914"/>
              <a:gd name="T5" fmla="*/ 1358007605 h 1908"/>
              <a:gd name="T6" fmla="*/ 1490755786 w 1914"/>
              <a:gd name="T7" fmla="*/ 2147483647 h 1908"/>
              <a:gd name="T8" fmla="*/ 2147483647 w 1914"/>
              <a:gd name="T9" fmla="*/ 2147483647 h 19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14"/>
              <a:gd name="T16" fmla="*/ 0 h 1908"/>
              <a:gd name="T17" fmla="*/ 1914 w 1914"/>
              <a:gd name="T18" fmla="*/ 1908 h 190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14" h="1908">
                <a:moveTo>
                  <a:pt x="9" y="0"/>
                </a:moveTo>
                <a:cubicBezTo>
                  <a:pt x="14" y="63"/>
                  <a:pt x="0" y="210"/>
                  <a:pt x="39" y="370"/>
                </a:cubicBezTo>
                <a:cubicBezTo>
                  <a:pt x="78" y="530"/>
                  <a:pt x="88" y="765"/>
                  <a:pt x="246" y="962"/>
                </a:cubicBezTo>
                <a:cubicBezTo>
                  <a:pt x="403" y="1158"/>
                  <a:pt x="706" y="1393"/>
                  <a:pt x="984" y="1551"/>
                </a:cubicBezTo>
                <a:cubicBezTo>
                  <a:pt x="1262" y="1709"/>
                  <a:pt x="1720" y="1834"/>
                  <a:pt x="1914" y="1908"/>
                </a:cubicBez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16" name="Text Box 30"/>
          <p:cNvSpPr txBox="1">
            <a:spLocks noChangeArrowheads="1"/>
          </p:cNvSpPr>
          <p:nvPr/>
        </p:nvSpPr>
        <p:spPr bwMode="auto">
          <a:xfrm>
            <a:off x="9024938" y="5110163"/>
            <a:ext cx="5715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 dirty="0" smtClean="0">
                <a:solidFill>
                  <a:schemeClr val="tx1"/>
                </a:solidFill>
                <a:ea typeface="Cordia New" charset="0"/>
                <a:cs typeface="Cordia New" charset="0"/>
              </a:rPr>
              <a:t>IC</a:t>
            </a:r>
            <a:r>
              <a:rPr lang="en-US" sz="1800" baseline="-25000" smtClean="0">
                <a:solidFill>
                  <a:schemeClr val="tx1"/>
                </a:solidFill>
                <a:ea typeface="Cordia New" charset="0"/>
                <a:cs typeface="Cordia New" charset="0"/>
              </a:rPr>
              <a:t>B</a:t>
            </a:r>
            <a:endParaRPr lang="en-US" sz="1800" baseline="-25000" dirty="0">
              <a:solidFill>
                <a:schemeClr val="tx1"/>
              </a:solidFill>
            </a:endParaRPr>
          </a:p>
        </p:txBody>
      </p:sp>
      <p:sp>
        <p:nvSpPr>
          <p:cNvPr id="72717" name="Arc 32"/>
          <p:cNvSpPr>
            <a:spLocks/>
          </p:cNvSpPr>
          <p:nvPr/>
        </p:nvSpPr>
        <p:spPr bwMode="auto">
          <a:xfrm rot="-511765" flipH="1" flipV="1">
            <a:off x="2241550" y="3952875"/>
            <a:ext cx="1435100" cy="1347788"/>
          </a:xfrm>
          <a:custGeom>
            <a:avLst/>
            <a:gdLst>
              <a:gd name="T0" fmla="*/ 1075571506 w 21600"/>
              <a:gd name="T1" fmla="*/ 0 h 21287"/>
              <a:gd name="T2" fmla="*/ 2147483647 w 21600"/>
              <a:gd name="T3" fmla="*/ 2147483647 h 21287"/>
              <a:gd name="T4" fmla="*/ 0 w 21600"/>
              <a:gd name="T5" fmla="*/ 2147483647 h 21287"/>
              <a:gd name="T6" fmla="*/ 0 60000 65536"/>
              <a:gd name="T7" fmla="*/ 0 60000 65536"/>
              <a:gd name="T8" fmla="*/ 0 60000 65536"/>
              <a:gd name="T9" fmla="*/ 0 w 21600"/>
              <a:gd name="T10" fmla="*/ 0 h 21287"/>
              <a:gd name="T11" fmla="*/ 21600 w 21600"/>
              <a:gd name="T12" fmla="*/ 21287 h 2128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287" fill="none" extrusionOk="0">
                <a:moveTo>
                  <a:pt x="3664" y="0"/>
                </a:moveTo>
                <a:cubicBezTo>
                  <a:pt x="14027" y="1784"/>
                  <a:pt x="21600" y="10771"/>
                  <a:pt x="21600" y="21287"/>
                </a:cubicBezTo>
              </a:path>
              <a:path w="21600" h="21287" stroke="0" extrusionOk="0">
                <a:moveTo>
                  <a:pt x="3664" y="0"/>
                </a:moveTo>
                <a:cubicBezTo>
                  <a:pt x="14027" y="1784"/>
                  <a:pt x="21600" y="10771"/>
                  <a:pt x="21600" y="21287"/>
                </a:cubicBezTo>
                <a:lnTo>
                  <a:pt x="0" y="21287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18" name="Arc 33"/>
          <p:cNvSpPr>
            <a:spLocks/>
          </p:cNvSpPr>
          <p:nvPr/>
        </p:nvSpPr>
        <p:spPr bwMode="auto">
          <a:xfrm rot="864150" flipH="1" flipV="1">
            <a:off x="906463" y="3171825"/>
            <a:ext cx="3709987" cy="2122488"/>
          </a:xfrm>
          <a:custGeom>
            <a:avLst/>
            <a:gdLst>
              <a:gd name="T0" fmla="*/ 2147483647 w 21574"/>
              <a:gd name="T1" fmla="*/ 0 h 21229"/>
              <a:gd name="T2" fmla="*/ 2147483647 w 21574"/>
              <a:gd name="T3" fmla="*/ 2147483647 h 21229"/>
              <a:gd name="T4" fmla="*/ 0 w 21574"/>
              <a:gd name="T5" fmla="*/ 2147483647 h 21229"/>
              <a:gd name="T6" fmla="*/ 0 60000 65536"/>
              <a:gd name="T7" fmla="*/ 0 60000 65536"/>
              <a:gd name="T8" fmla="*/ 0 60000 65536"/>
              <a:gd name="T9" fmla="*/ 0 w 21574"/>
              <a:gd name="T10" fmla="*/ 0 h 21229"/>
              <a:gd name="T11" fmla="*/ 21574 w 21574"/>
              <a:gd name="T12" fmla="*/ 21229 h 2122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74" h="21229" fill="none" extrusionOk="0">
                <a:moveTo>
                  <a:pt x="3987" y="0"/>
                </a:moveTo>
                <a:cubicBezTo>
                  <a:pt x="13813" y="1846"/>
                  <a:pt x="21088" y="10193"/>
                  <a:pt x="21574" y="20178"/>
                </a:cubicBezTo>
              </a:path>
              <a:path w="21574" h="21229" stroke="0" extrusionOk="0">
                <a:moveTo>
                  <a:pt x="3987" y="0"/>
                </a:moveTo>
                <a:cubicBezTo>
                  <a:pt x="13813" y="1846"/>
                  <a:pt x="21088" y="10193"/>
                  <a:pt x="21574" y="20178"/>
                </a:cubicBezTo>
                <a:lnTo>
                  <a:pt x="0" y="21229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19" name="Line 34"/>
          <p:cNvSpPr>
            <a:spLocks noChangeShapeType="1"/>
          </p:cNvSpPr>
          <p:nvPr/>
        </p:nvSpPr>
        <p:spPr bwMode="auto">
          <a:xfrm>
            <a:off x="866775" y="2774950"/>
            <a:ext cx="2597150" cy="2897188"/>
          </a:xfrm>
          <a:prstGeom prst="line">
            <a:avLst/>
          </a:prstGeom>
          <a:noFill/>
          <a:ln w="28575">
            <a:solidFill>
              <a:srgbClr val="000000"/>
            </a:solidFill>
            <a:prstDash val="dashDot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20" name="Text Box 35"/>
          <p:cNvSpPr txBox="1">
            <a:spLocks noChangeArrowheads="1"/>
          </p:cNvSpPr>
          <p:nvPr/>
        </p:nvSpPr>
        <p:spPr bwMode="auto">
          <a:xfrm>
            <a:off x="542925" y="2085975"/>
            <a:ext cx="319088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Y</a:t>
            </a:r>
          </a:p>
        </p:txBody>
      </p:sp>
      <p:sp>
        <p:nvSpPr>
          <p:cNvPr id="72721" name="Line 36"/>
          <p:cNvSpPr>
            <a:spLocks noChangeShapeType="1"/>
          </p:cNvSpPr>
          <p:nvPr/>
        </p:nvSpPr>
        <p:spPr bwMode="auto">
          <a:xfrm>
            <a:off x="900113" y="4460875"/>
            <a:ext cx="3692525" cy="12112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22" name="Line 37"/>
          <p:cNvSpPr>
            <a:spLocks noChangeShapeType="1"/>
          </p:cNvSpPr>
          <p:nvPr/>
        </p:nvSpPr>
        <p:spPr bwMode="auto">
          <a:xfrm flipV="1">
            <a:off x="869950" y="5684838"/>
            <a:ext cx="3973513" cy="47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23" name="Text Box 38"/>
          <p:cNvSpPr txBox="1">
            <a:spLocks noChangeArrowheads="1"/>
          </p:cNvSpPr>
          <p:nvPr/>
        </p:nvSpPr>
        <p:spPr bwMode="auto">
          <a:xfrm>
            <a:off x="1344613" y="4176713"/>
            <a:ext cx="319087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800">
                <a:solidFill>
                  <a:schemeClr val="tx1"/>
                </a:solidFill>
                <a:ea typeface="Cordia New" charset="0"/>
                <a:cs typeface="Cordia New" charset="0"/>
              </a:rPr>
              <a:t>T</a:t>
            </a:r>
          </a:p>
        </p:txBody>
      </p:sp>
      <p:sp>
        <p:nvSpPr>
          <p:cNvPr id="72724" name="Text Box 39"/>
          <p:cNvSpPr txBox="1">
            <a:spLocks noChangeArrowheads="1"/>
          </p:cNvSpPr>
          <p:nvPr/>
        </p:nvSpPr>
        <p:spPr bwMode="auto">
          <a:xfrm>
            <a:off x="2927350" y="4730750"/>
            <a:ext cx="36195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B</a:t>
            </a:r>
          </a:p>
        </p:txBody>
      </p:sp>
      <p:sp>
        <p:nvSpPr>
          <p:cNvPr id="72725" name="Text Box 40"/>
          <p:cNvSpPr txBox="1">
            <a:spLocks noChangeArrowheads="1"/>
          </p:cNvSpPr>
          <p:nvPr/>
        </p:nvSpPr>
        <p:spPr bwMode="auto">
          <a:xfrm>
            <a:off x="1052513" y="2470150"/>
            <a:ext cx="4762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IC</a:t>
            </a:r>
            <a:r>
              <a:rPr lang="en-US" sz="1800" baseline="-25000">
                <a:solidFill>
                  <a:schemeClr val="tx1"/>
                </a:solidFill>
                <a:ea typeface="Cordia New" charset="0"/>
                <a:cs typeface="Cordia New" charset="0"/>
              </a:rPr>
              <a:t>T</a:t>
            </a:r>
            <a:endParaRPr lang="en-US" sz="1800" baseline="-25000">
              <a:solidFill>
                <a:schemeClr val="tx1"/>
              </a:solidFill>
            </a:endParaRPr>
          </a:p>
        </p:txBody>
      </p:sp>
      <p:sp>
        <p:nvSpPr>
          <p:cNvPr id="72726" name="Text Box 41"/>
          <p:cNvSpPr txBox="1">
            <a:spLocks noChangeArrowheads="1"/>
          </p:cNvSpPr>
          <p:nvPr/>
        </p:nvSpPr>
        <p:spPr bwMode="auto">
          <a:xfrm>
            <a:off x="4535488" y="5730875"/>
            <a:ext cx="266700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X</a:t>
            </a:r>
          </a:p>
        </p:txBody>
      </p:sp>
      <p:sp>
        <p:nvSpPr>
          <p:cNvPr id="72727" name="Line 42"/>
          <p:cNvSpPr>
            <a:spLocks noChangeShapeType="1"/>
          </p:cNvSpPr>
          <p:nvPr/>
        </p:nvSpPr>
        <p:spPr bwMode="auto">
          <a:xfrm>
            <a:off x="858838" y="3371850"/>
            <a:ext cx="2001837" cy="230981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28" name="Oval 43"/>
          <p:cNvSpPr>
            <a:spLocks noChangeAspect="1" noChangeArrowheads="1"/>
          </p:cNvSpPr>
          <p:nvPr/>
        </p:nvSpPr>
        <p:spPr bwMode="auto">
          <a:xfrm>
            <a:off x="2932113" y="5070475"/>
            <a:ext cx="93662" cy="100013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29" name="Oval 44"/>
          <p:cNvSpPr>
            <a:spLocks noChangeAspect="1" noChangeArrowheads="1"/>
          </p:cNvSpPr>
          <p:nvPr/>
        </p:nvSpPr>
        <p:spPr bwMode="auto">
          <a:xfrm rot="-476608">
            <a:off x="1592263" y="4192588"/>
            <a:ext cx="93662" cy="100012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30" name="Line 45"/>
          <p:cNvSpPr>
            <a:spLocks noChangeShapeType="1"/>
          </p:cNvSpPr>
          <p:nvPr/>
        </p:nvSpPr>
        <p:spPr bwMode="auto">
          <a:xfrm flipH="1" flipV="1">
            <a:off x="847725" y="2244725"/>
            <a:ext cx="0" cy="34448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31" name="Line 47"/>
          <p:cNvSpPr>
            <a:spLocks noChangeShapeType="1"/>
          </p:cNvSpPr>
          <p:nvPr/>
        </p:nvSpPr>
        <p:spPr bwMode="auto">
          <a:xfrm flipH="1">
            <a:off x="3886200" y="4764088"/>
            <a:ext cx="179388" cy="6921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32" name="Text Box 48"/>
          <p:cNvSpPr txBox="1">
            <a:spLocks noChangeArrowheads="1"/>
          </p:cNvSpPr>
          <p:nvPr/>
        </p:nvSpPr>
        <p:spPr bwMode="auto">
          <a:xfrm>
            <a:off x="490538" y="5507038"/>
            <a:ext cx="361950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800">
                <a:solidFill>
                  <a:schemeClr val="tx1"/>
                </a:solidFill>
                <a:ea typeface="Cordia New" charset="0"/>
                <a:cs typeface="Cordia New" charset="0"/>
              </a:rPr>
              <a:t>O</a:t>
            </a:r>
          </a:p>
        </p:txBody>
      </p:sp>
      <p:sp>
        <p:nvSpPr>
          <p:cNvPr id="72733" name="Line 49"/>
          <p:cNvSpPr>
            <a:spLocks noChangeShapeType="1"/>
          </p:cNvSpPr>
          <p:nvPr/>
        </p:nvSpPr>
        <p:spPr bwMode="auto">
          <a:xfrm flipH="1">
            <a:off x="1128713" y="3328988"/>
            <a:ext cx="711200" cy="330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34" name="Text Box 50"/>
          <p:cNvSpPr txBox="1">
            <a:spLocks noChangeArrowheads="1"/>
          </p:cNvSpPr>
          <p:nvPr/>
        </p:nvSpPr>
        <p:spPr bwMode="auto">
          <a:xfrm>
            <a:off x="3363913" y="4867275"/>
            <a:ext cx="4762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IC</a:t>
            </a:r>
            <a:r>
              <a:rPr lang="en-US" sz="1800" baseline="-25000">
                <a:solidFill>
                  <a:schemeClr val="tx1"/>
                </a:solidFill>
                <a:ea typeface="Cordia New" charset="0"/>
                <a:cs typeface="Cordia New" charset="0"/>
              </a:rPr>
              <a:t>B</a:t>
            </a:r>
            <a:endParaRPr lang="en-US" sz="1800" baseline="-25000">
              <a:solidFill>
                <a:schemeClr val="tx1"/>
              </a:solidFill>
            </a:endParaRPr>
          </a:p>
        </p:txBody>
      </p:sp>
      <p:sp>
        <p:nvSpPr>
          <p:cNvPr id="72735" name="Line 54"/>
          <p:cNvSpPr>
            <a:spLocks noChangeShapeType="1"/>
          </p:cNvSpPr>
          <p:nvPr/>
        </p:nvSpPr>
        <p:spPr bwMode="auto">
          <a:xfrm>
            <a:off x="5654675" y="2774950"/>
            <a:ext cx="2597150" cy="2897188"/>
          </a:xfrm>
          <a:prstGeom prst="line">
            <a:avLst/>
          </a:prstGeom>
          <a:noFill/>
          <a:ln w="28575">
            <a:solidFill>
              <a:srgbClr val="000000"/>
            </a:solidFill>
            <a:prstDash val="dashDot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36" name="Text Box 55"/>
          <p:cNvSpPr txBox="1">
            <a:spLocks noChangeArrowheads="1"/>
          </p:cNvSpPr>
          <p:nvPr/>
        </p:nvSpPr>
        <p:spPr bwMode="auto">
          <a:xfrm>
            <a:off x="5330825" y="2085975"/>
            <a:ext cx="319088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Y</a:t>
            </a:r>
          </a:p>
        </p:txBody>
      </p:sp>
      <p:sp>
        <p:nvSpPr>
          <p:cNvPr id="72737" name="Line 56"/>
          <p:cNvSpPr>
            <a:spLocks noChangeShapeType="1"/>
          </p:cNvSpPr>
          <p:nvPr/>
        </p:nvSpPr>
        <p:spPr bwMode="auto">
          <a:xfrm>
            <a:off x="5689600" y="4460875"/>
            <a:ext cx="3690938" cy="12112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38" name="Line 57"/>
          <p:cNvSpPr>
            <a:spLocks noChangeShapeType="1"/>
          </p:cNvSpPr>
          <p:nvPr/>
        </p:nvSpPr>
        <p:spPr bwMode="auto">
          <a:xfrm flipV="1">
            <a:off x="5657850" y="5684838"/>
            <a:ext cx="3973513" cy="4762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39" name="Text Box 58"/>
          <p:cNvSpPr txBox="1">
            <a:spLocks noChangeArrowheads="1"/>
          </p:cNvSpPr>
          <p:nvPr/>
        </p:nvSpPr>
        <p:spPr bwMode="auto">
          <a:xfrm>
            <a:off x="6351588" y="3841750"/>
            <a:ext cx="319087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800">
                <a:solidFill>
                  <a:schemeClr val="tx1"/>
                </a:solidFill>
                <a:ea typeface="Cordia New" charset="0"/>
                <a:cs typeface="Cordia New" charset="0"/>
              </a:rPr>
              <a:t>T</a:t>
            </a:r>
          </a:p>
        </p:txBody>
      </p:sp>
      <p:sp>
        <p:nvSpPr>
          <p:cNvPr id="72740" name="Text Box 59"/>
          <p:cNvSpPr txBox="1">
            <a:spLocks noChangeArrowheads="1"/>
          </p:cNvSpPr>
          <p:nvPr/>
        </p:nvSpPr>
        <p:spPr bwMode="auto">
          <a:xfrm>
            <a:off x="7567613" y="5118100"/>
            <a:ext cx="361950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B</a:t>
            </a:r>
          </a:p>
        </p:txBody>
      </p:sp>
      <p:sp>
        <p:nvSpPr>
          <p:cNvPr id="72741" name="Text Box 60"/>
          <p:cNvSpPr txBox="1">
            <a:spLocks noChangeArrowheads="1"/>
          </p:cNvSpPr>
          <p:nvPr/>
        </p:nvSpPr>
        <p:spPr bwMode="auto">
          <a:xfrm>
            <a:off x="9323388" y="5730875"/>
            <a:ext cx="266700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>
                <a:solidFill>
                  <a:schemeClr val="tx1"/>
                </a:solidFill>
                <a:ea typeface="Cordia New" charset="0"/>
                <a:cs typeface="Cordia New" charset="0"/>
              </a:rPr>
              <a:t>X</a:t>
            </a:r>
          </a:p>
        </p:txBody>
      </p:sp>
      <p:sp>
        <p:nvSpPr>
          <p:cNvPr id="72742" name="Line 61"/>
          <p:cNvSpPr>
            <a:spLocks noChangeShapeType="1"/>
          </p:cNvSpPr>
          <p:nvPr/>
        </p:nvSpPr>
        <p:spPr bwMode="auto">
          <a:xfrm>
            <a:off x="5648325" y="3371850"/>
            <a:ext cx="2000250" cy="230981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43" name="Oval 62"/>
          <p:cNvSpPr>
            <a:spLocks noChangeAspect="1" noChangeArrowheads="1"/>
          </p:cNvSpPr>
          <p:nvPr/>
        </p:nvSpPr>
        <p:spPr bwMode="auto">
          <a:xfrm>
            <a:off x="7720013" y="5070475"/>
            <a:ext cx="95250" cy="100013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44" name="Oval 63"/>
          <p:cNvSpPr>
            <a:spLocks noChangeAspect="1" noChangeArrowheads="1"/>
          </p:cNvSpPr>
          <p:nvPr/>
        </p:nvSpPr>
        <p:spPr bwMode="auto">
          <a:xfrm rot="-476608">
            <a:off x="6297613" y="4103688"/>
            <a:ext cx="95250" cy="100012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45" name="Line 64"/>
          <p:cNvSpPr>
            <a:spLocks noChangeShapeType="1"/>
          </p:cNvSpPr>
          <p:nvPr/>
        </p:nvSpPr>
        <p:spPr bwMode="auto">
          <a:xfrm flipH="1" flipV="1">
            <a:off x="5635625" y="2244725"/>
            <a:ext cx="0" cy="34448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46" name="Line 66"/>
          <p:cNvSpPr>
            <a:spLocks noChangeShapeType="1"/>
          </p:cNvSpPr>
          <p:nvPr/>
        </p:nvSpPr>
        <p:spPr bwMode="auto">
          <a:xfrm flipH="1">
            <a:off x="8675688" y="4503738"/>
            <a:ext cx="155575" cy="9525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47" name="Text Box 67"/>
          <p:cNvSpPr txBox="1">
            <a:spLocks noChangeArrowheads="1"/>
          </p:cNvSpPr>
          <p:nvPr/>
        </p:nvSpPr>
        <p:spPr bwMode="auto">
          <a:xfrm>
            <a:off x="5278438" y="5507038"/>
            <a:ext cx="361950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800">
                <a:solidFill>
                  <a:schemeClr val="tx1"/>
                </a:solidFill>
                <a:ea typeface="Cordia New" charset="0"/>
                <a:cs typeface="Cordia New" charset="0"/>
              </a:rPr>
              <a:t>O</a:t>
            </a:r>
          </a:p>
        </p:txBody>
      </p:sp>
      <p:sp>
        <p:nvSpPr>
          <p:cNvPr id="72748" name="Line 68"/>
          <p:cNvSpPr>
            <a:spLocks noChangeShapeType="1"/>
          </p:cNvSpPr>
          <p:nvPr/>
        </p:nvSpPr>
        <p:spPr bwMode="auto">
          <a:xfrm flipH="1">
            <a:off x="5749925" y="2459038"/>
            <a:ext cx="454025" cy="10048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2749" name="Text Box 69"/>
          <p:cNvSpPr txBox="1">
            <a:spLocks noChangeArrowheads="1"/>
          </p:cNvSpPr>
          <p:nvPr/>
        </p:nvSpPr>
        <p:spPr bwMode="auto">
          <a:xfrm>
            <a:off x="6162675" y="2778125"/>
            <a:ext cx="4794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1800" dirty="0" smtClean="0">
                <a:solidFill>
                  <a:schemeClr val="tx1"/>
                </a:solidFill>
                <a:ea typeface="Cordia New" charset="0"/>
                <a:cs typeface="Cordia New" charset="0"/>
              </a:rPr>
              <a:t>IC</a:t>
            </a:r>
            <a:r>
              <a:rPr lang="en-US" sz="1800" baseline="-25000" dirty="0" smtClean="0">
                <a:solidFill>
                  <a:schemeClr val="tx1"/>
                </a:solidFill>
                <a:ea typeface="Cordia New" charset="0"/>
                <a:cs typeface="Cordia New" charset="0"/>
              </a:rPr>
              <a:t>T</a:t>
            </a:r>
            <a:endParaRPr lang="en-US" sz="1800" baseline="-25000" dirty="0">
              <a:solidFill>
                <a:schemeClr val="tx1"/>
              </a:solidFill>
            </a:endParaRPr>
          </a:p>
        </p:txBody>
      </p:sp>
      <p:sp>
        <p:nvSpPr>
          <p:cNvPr id="72750" name="Text Box 72"/>
          <p:cNvSpPr txBox="1">
            <a:spLocks noChangeArrowheads="1"/>
          </p:cNvSpPr>
          <p:nvPr/>
        </p:nvSpPr>
        <p:spPr bwMode="auto">
          <a:xfrm>
            <a:off x="7991475" y="4013200"/>
            <a:ext cx="1914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1400" b="0">
                <a:solidFill>
                  <a:schemeClr val="tx1"/>
                </a:solidFill>
                <a:latin typeface="Century Gothic" charset="0"/>
                <a:ea typeface="Cordia New" charset="0"/>
                <a:cs typeface="Cordia New" charset="0"/>
              </a:rPr>
              <a:t> </a:t>
            </a:r>
            <a:endParaRPr lang="en-US" sz="1400" b="0">
              <a:solidFill>
                <a:schemeClr val="tx1"/>
              </a:solidFill>
              <a:latin typeface="Century Gothic" charset="0"/>
            </a:endParaRPr>
          </a:p>
        </p:txBody>
      </p:sp>
      <p:sp>
        <p:nvSpPr>
          <p:cNvPr id="72751" name="Line 74"/>
          <p:cNvSpPr>
            <a:spLocks noChangeShapeType="1"/>
          </p:cNvSpPr>
          <p:nvPr/>
        </p:nvSpPr>
        <p:spPr bwMode="auto">
          <a:xfrm flipH="1">
            <a:off x="1785938" y="3503613"/>
            <a:ext cx="711200" cy="330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72709" name="Object 5"/>
          <p:cNvGraphicFramePr>
            <a:graphicFrameLocks noChangeAspect="1"/>
          </p:cNvGraphicFramePr>
          <p:nvPr/>
        </p:nvGraphicFramePr>
        <p:xfrm>
          <a:off x="6124575" y="1841500"/>
          <a:ext cx="2246313" cy="717550"/>
        </p:xfrm>
        <a:graphic>
          <a:graphicData uri="http://schemas.openxmlformats.org/presentationml/2006/ole">
            <p:oleObj spid="_x0000_s72709" name="Equation" r:id="rId7" imgW="838080" imgH="291960" progId="Equation.3">
              <p:embed/>
            </p:oleObj>
          </a:graphicData>
        </a:graphic>
      </p:graphicFrame>
      <p:graphicFrame>
        <p:nvGraphicFramePr>
          <p:cNvPr id="72710" name="Object 6"/>
          <p:cNvGraphicFramePr>
            <a:graphicFrameLocks noChangeAspect="1"/>
          </p:cNvGraphicFramePr>
          <p:nvPr/>
        </p:nvGraphicFramePr>
        <p:xfrm>
          <a:off x="6827838" y="2578100"/>
          <a:ext cx="2246312" cy="717550"/>
        </p:xfrm>
        <a:graphic>
          <a:graphicData uri="http://schemas.openxmlformats.org/presentationml/2006/ole">
            <p:oleObj spid="_x0000_s72710" name="Equation" r:id="rId8" imgW="838080" imgH="291960" progId="Equation.3">
              <p:embed/>
            </p:oleObj>
          </a:graphicData>
        </a:graphic>
      </p:graphicFrame>
      <p:graphicFrame>
        <p:nvGraphicFramePr>
          <p:cNvPr id="72711" name="Object 7"/>
          <p:cNvGraphicFramePr>
            <a:graphicFrameLocks noChangeAspect="1"/>
          </p:cNvGraphicFramePr>
          <p:nvPr/>
        </p:nvGraphicFramePr>
        <p:xfrm>
          <a:off x="7626350" y="3914775"/>
          <a:ext cx="2279650" cy="717550"/>
        </p:xfrm>
        <a:graphic>
          <a:graphicData uri="http://schemas.openxmlformats.org/presentationml/2006/ole">
            <p:oleObj spid="_x0000_s72711" name="Equation" r:id="rId9" imgW="850680" imgH="291960" progId="Equation.3">
              <p:embed/>
            </p:oleObj>
          </a:graphicData>
        </a:graphic>
      </p:graphicFrame>
      <p:sp>
        <p:nvSpPr>
          <p:cNvPr id="72752" name="Line 78"/>
          <p:cNvSpPr>
            <a:spLocks noChangeShapeType="1"/>
          </p:cNvSpPr>
          <p:nvPr/>
        </p:nvSpPr>
        <p:spPr bwMode="auto">
          <a:xfrm flipH="1">
            <a:off x="6642100" y="3108325"/>
            <a:ext cx="595313" cy="8112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Price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7475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28E519B-8604-7D41-85AA-ADCA09F6AD92}" type="slidenum">
              <a:rPr lang="en-US" smtClean="0"/>
              <a:pPr/>
              <a:t>30</a:t>
            </a:fld>
            <a:endParaRPr lang="en-US" dirty="0" smtClean="0"/>
          </a:p>
        </p:txBody>
      </p:sp>
      <p:graphicFrame>
        <p:nvGraphicFramePr>
          <p:cNvPr id="74754" name="Object 2"/>
          <p:cNvGraphicFramePr>
            <a:graphicFrameLocks noChangeAspect="1"/>
          </p:cNvGraphicFramePr>
          <p:nvPr/>
        </p:nvGraphicFramePr>
        <p:xfrm>
          <a:off x="1292006" y="1757051"/>
          <a:ext cx="4192588" cy="1562100"/>
        </p:xfrm>
        <a:graphic>
          <a:graphicData uri="http://schemas.openxmlformats.org/presentationml/2006/ole">
            <p:oleObj spid="_x0000_s74754" name="Equation" r:id="rId4" imgW="1384200" imgH="558720" progId="Equation.3">
              <p:embed/>
            </p:oleObj>
          </a:graphicData>
        </a:graphic>
      </p:graphicFrame>
      <p:sp>
        <p:nvSpPr>
          <p:cNvPr id="74757" name="Text Box 4"/>
          <p:cNvSpPr txBox="1">
            <a:spLocks noChangeArrowheads="1"/>
          </p:cNvSpPr>
          <p:nvPr/>
        </p:nvSpPr>
        <p:spPr bwMode="auto">
          <a:xfrm>
            <a:off x="742731" y="3388067"/>
            <a:ext cx="797718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spcBef>
                <a:spcPts val="0"/>
              </a:spcBef>
              <a:buFontTx/>
              <a:buChar char="•"/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Where I</a:t>
            </a:r>
            <a:r>
              <a:rPr lang="th-TH" sz="4000" b="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 is a general form of  quantity index, w</a:t>
            </a:r>
            <a:r>
              <a:rPr lang="th-TH" sz="4000" b="0" baseline="-25000" dirty="0">
                <a:solidFill>
                  <a:schemeClr val="tx1"/>
                </a:solidFill>
                <a:latin typeface="Angsana New"/>
                <a:cs typeface="Angsana New"/>
              </a:rPr>
              <a:t>i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 is the weight for each good </a:t>
            </a:r>
            <a:r>
              <a:rPr lang="en-US" sz="4000" b="0" dirty="0" err="1">
                <a:solidFill>
                  <a:schemeClr val="tx1"/>
                </a:solidFill>
                <a:latin typeface="Angsana New"/>
                <a:cs typeface="Angsana New"/>
              </a:rPr>
              <a:t>i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.</a:t>
            </a:r>
          </a:p>
          <a:p>
            <a:pPr marL="290513" indent="-290513">
              <a:spcBef>
                <a:spcPts val="0"/>
              </a:spcBef>
              <a:buFontTx/>
              <a:buChar char="•"/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One possible weight is the quantity.</a:t>
            </a:r>
          </a:p>
          <a:p>
            <a:pPr marL="290513" indent="-290513">
              <a:spcBef>
                <a:spcPts val="0"/>
              </a:spcBef>
              <a:buFontTx/>
              <a:buChar char="•"/>
            </a:pP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Laspeyres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 uses the base period quantity in the past, </a:t>
            </a:r>
            <a:r>
              <a:rPr lang="en-US" sz="4000" dirty="0" err="1">
                <a:solidFill>
                  <a:schemeClr val="tx1"/>
                </a:solidFill>
                <a:latin typeface="Angsana New"/>
                <a:cs typeface="Angsana New"/>
              </a:rPr>
              <a:t>Paasche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 uses the current period quantity.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6924" y="1080346"/>
            <a:ext cx="4368439" cy="24858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Price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4E25BE3-2C2E-794D-AE0D-7A17AA04106A}" type="slidenum">
              <a:rPr lang="en-US" smtClean="0"/>
              <a:pPr/>
              <a:t>31</a:t>
            </a:fld>
            <a:endParaRPr lang="en-US" dirty="0" smtClean="0"/>
          </a:p>
        </p:txBody>
      </p:sp>
      <p:sp>
        <p:nvSpPr>
          <p:cNvPr id="76806" name="Text Box 3"/>
          <p:cNvSpPr txBox="1">
            <a:spLocks noChangeArrowheads="1"/>
          </p:cNvSpPr>
          <p:nvPr/>
        </p:nvSpPr>
        <p:spPr bwMode="auto">
          <a:xfrm>
            <a:off x="846138" y="1280610"/>
            <a:ext cx="9059862" cy="109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3600" dirty="0">
                <a:solidFill>
                  <a:schemeClr val="tx1"/>
                </a:solidFill>
                <a:latin typeface="Angsana New"/>
                <a:cs typeface="Angsana New"/>
              </a:rPr>
              <a:t>Laspeyres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uses the base period quantity Q</a:t>
            </a:r>
            <a:r>
              <a:rPr lang="th-TH" sz="3600" b="0" baseline="30000" dirty="0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as weight to construct </a:t>
            </a:r>
            <a:r>
              <a:rPr lang="th-TH" sz="3600" dirty="0">
                <a:solidFill>
                  <a:srgbClr val="008000"/>
                </a:solidFill>
                <a:latin typeface="Angsana New"/>
                <a:cs typeface="Angsana New"/>
              </a:rPr>
              <a:t>Laspeyres Price Index</a:t>
            </a:r>
            <a:endParaRPr lang="th-TH" sz="3600" b="0" dirty="0">
              <a:solidFill>
                <a:srgbClr val="008000"/>
              </a:solidFill>
              <a:latin typeface="Angsana New"/>
              <a:cs typeface="Angsana New"/>
            </a:endParaRPr>
          </a:p>
        </p:txBody>
      </p:sp>
      <p:graphicFrame>
        <p:nvGraphicFramePr>
          <p:cNvPr id="549892" name="Object 2"/>
          <p:cNvGraphicFramePr>
            <a:graphicFrameLocks noChangeAspect="1"/>
          </p:cNvGraphicFramePr>
          <p:nvPr/>
        </p:nvGraphicFramePr>
        <p:xfrm>
          <a:off x="1639888" y="2427066"/>
          <a:ext cx="7061200" cy="1365250"/>
        </p:xfrm>
        <a:graphic>
          <a:graphicData uri="http://schemas.openxmlformats.org/presentationml/2006/ole">
            <p:oleObj spid="_x0000_s76802" name="Equation" r:id="rId4" imgW="2666880" imgH="558720" progId="Equation.3">
              <p:embed/>
            </p:oleObj>
          </a:graphicData>
        </a:graphic>
      </p:graphicFrame>
      <p:sp>
        <p:nvSpPr>
          <p:cNvPr id="549893" name="Text Box 5"/>
          <p:cNvSpPr txBox="1">
            <a:spLocks noChangeArrowheads="1"/>
          </p:cNvSpPr>
          <p:nvPr/>
        </p:nvSpPr>
        <p:spPr bwMode="auto">
          <a:xfrm>
            <a:off x="828675" y="3852641"/>
            <a:ext cx="8516938" cy="109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600" dirty="0" err="1">
                <a:solidFill>
                  <a:schemeClr val="tx1"/>
                </a:solidFill>
                <a:latin typeface="Angsana New"/>
                <a:cs typeface="Angsana New"/>
              </a:rPr>
              <a:t>Paasche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uses the period T </a:t>
            </a:r>
            <a:r>
              <a:rPr lang="en-US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quantitiy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Q</a:t>
            </a:r>
            <a:r>
              <a:rPr lang="th-TH" sz="3600" b="0" baseline="30000" dirty="0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as weight to construct </a:t>
            </a:r>
            <a:r>
              <a:rPr lang="en-US" sz="3600" dirty="0" err="1">
                <a:solidFill>
                  <a:srgbClr val="008000"/>
                </a:solidFill>
                <a:latin typeface="Angsana New"/>
                <a:cs typeface="Angsana New"/>
              </a:rPr>
              <a:t>Paasche</a:t>
            </a:r>
            <a:r>
              <a:rPr lang="th-TH" sz="3600" dirty="0">
                <a:solidFill>
                  <a:srgbClr val="008000"/>
                </a:solidFill>
                <a:latin typeface="Angsana New"/>
                <a:cs typeface="Angsana New"/>
              </a:rPr>
              <a:t> Price Index</a:t>
            </a:r>
          </a:p>
        </p:txBody>
      </p:sp>
      <p:graphicFrame>
        <p:nvGraphicFramePr>
          <p:cNvPr id="549894" name="Object 3"/>
          <p:cNvGraphicFramePr>
            <a:graphicFrameLocks noChangeAspect="1"/>
          </p:cNvGraphicFramePr>
          <p:nvPr/>
        </p:nvGraphicFramePr>
        <p:xfrm>
          <a:off x="1687513" y="5001991"/>
          <a:ext cx="6958012" cy="1365250"/>
        </p:xfrm>
        <a:graphic>
          <a:graphicData uri="http://schemas.openxmlformats.org/presentationml/2006/ole">
            <p:oleObj spid="_x0000_s76803" name="Equation" r:id="rId5" imgW="2628720" imgH="5587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9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9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9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893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Price Indexes</a:t>
            </a:r>
            <a:endParaRPr lang="th-TH">
              <a:latin typeface="Arial" charset="0"/>
            </a:endParaRPr>
          </a:p>
        </p:txBody>
      </p:sp>
      <p:sp>
        <p:nvSpPr>
          <p:cNvPr id="558083" name="Rectangle 3"/>
          <p:cNvSpPr>
            <a:spLocks noGrp="1" noChangeArrowheads="1"/>
          </p:cNvSpPr>
          <p:nvPr>
            <p:ph idx="1"/>
          </p:nvPr>
        </p:nvSpPr>
        <p:spPr>
          <a:xfrm>
            <a:off x="1484313" y="1471613"/>
            <a:ext cx="7923212" cy="2252662"/>
          </a:xfrm>
        </p:spPr>
        <p:txBody>
          <a:bodyPr/>
          <a:lstStyle/>
          <a:p>
            <a:pPr eaLnBrk="1" hangingPunct="1"/>
            <a:r>
              <a:rPr lang="th-TH" dirty="0">
                <a:latin typeface="Arial" charset="0"/>
              </a:rPr>
              <a:t>We cannot simply compare the price index with 1 </a:t>
            </a:r>
            <a:r>
              <a:rPr lang="en-US" dirty="0"/>
              <a:t>as in the case of the quantity index.</a:t>
            </a:r>
          </a:p>
          <a:p>
            <a:pPr eaLnBrk="1" hangingPunct="1"/>
            <a:r>
              <a:rPr lang="en-US" dirty="0"/>
              <a:t>For instance if P</a:t>
            </a:r>
            <a:r>
              <a:rPr lang="en-US" baseline="-25000" dirty="0"/>
              <a:t>P</a:t>
            </a:r>
            <a:r>
              <a:rPr lang="en-US" dirty="0"/>
              <a:t> &gt; 1, this means </a:t>
            </a:r>
            <a:endParaRPr lang="th-TH" dirty="0">
              <a:latin typeface="Arial" charset="0"/>
            </a:endParaRPr>
          </a:p>
        </p:txBody>
      </p:sp>
      <p:sp>
        <p:nvSpPr>
          <p:cNvPr id="7885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8B54E1E-71C1-274F-A957-C7056DF851B0}" type="slidenum">
              <a:rPr lang="en-US" smtClean="0"/>
              <a:pPr/>
              <a:t>32</a:t>
            </a:fld>
            <a:endParaRPr lang="en-US" dirty="0" smtClean="0"/>
          </a:p>
        </p:txBody>
      </p:sp>
      <p:graphicFrame>
        <p:nvGraphicFramePr>
          <p:cNvPr id="558084" name="Object 2"/>
          <p:cNvGraphicFramePr>
            <a:graphicFrameLocks noChangeAspect="1"/>
          </p:cNvGraphicFramePr>
          <p:nvPr/>
        </p:nvGraphicFramePr>
        <p:xfrm>
          <a:off x="2057400" y="3652838"/>
          <a:ext cx="5797550" cy="765175"/>
        </p:xfrm>
        <a:graphic>
          <a:graphicData uri="http://schemas.openxmlformats.org/presentationml/2006/ole">
            <p:oleObj spid="_x0000_s78850" name="Equation" r:id="rId4" imgW="2031840" imgH="291960" progId="Equation.3">
              <p:embed/>
            </p:oleObj>
          </a:graphicData>
        </a:graphic>
      </p:graphicFrame>
      <p:sp>
        <p:nvSpPr>
          <p:cNvPr id="558085" name="Rectangle 5"/>
          <p:cNvSpPr>
            <a:spLocks noChangeArrowheads="1"/>
          </p:cNvSpPr>
          <p:nvPr/>
        </p:nvSpPr>
        <p:spPr bwMode="auto">
          <a:xfrm>
            <a:off x="1535113" y="4611688"/>
            <a:ext cx="7923212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spcBef>
                <a:spcPct val="20000"/>
              </a:spcBef>
              <a:buSzPct val="50000"/>
              <a:buFont typeface="Wingdings" charset="2"/>
              <a:buChar char="l"/>
            </a:pPr>
            <a:r>
              <a:rPr lang="th-TH" sz="4400" b="0" dirty="0">
                <a:solidFill>
                  <a:schemeClr val="tx1"/>
                </a:solidFill>
                <a:latin typeface="Angsana New"/>
                <a:cs typeface="Angsana New"/>
              </a:rPr>
              <a:t>This is not a reveal preference condition because the price on both sides are not the same.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8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8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8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8083" grpId="0" build="p" autoUpdateAnimBg="0"/>
      <p:bldP spid="558085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Price Indexes</a:t>
            </a:r>
            <a:endParaRPr lang="th-TH">
              <a:latin typeface="Arial" charset="0"/>
            </a:endParaRPr>
          </a:p>
        </p:txBody>
      </p:sp>
      <p:sp>
        <p:nvSpPr>
          <p:cNvPr id="559107" name="Rectangle 3"/>
          <p:cNvSpPr>
            <a:spLocks noGrp="1" noChangeArrowheads="1"/>
          </p:cNvSpPr>
          <p:nvPr>
            <p:ph idx="1"/>
          </p:nvPr>
        </p:nvSpPr>
        <p:spPr>
          <a:xfrm>
            <a:off x="1484313" y="1471613"/>
            <a:ext cx="7923212" cy="1517650"/>
          </a:xfrm>
        </p:spPr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To solve the problem we need to construct another index to help, called expenditure index.</a:t>
            </a:r>
          </a:p>
        </p:txBody>
      </p:sp>
      <p:sp>
        <p:nvSpPr>
          <p:cNvPr id="8089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D2E2E05-C50E-5141-8261-2AB15747C76D}" type="slidenum">
              <a:rPr lang="en-US" smtClean="0"/>
              <a:pPr/>
              <a:t>33</a:t>
            </a:fld>
            <a:endParaRPr lang="en-US" dirty="0" smtClean="0"/>
          </a:p>
        </p:txBody>
      </p:sp>
      <p:graphicFrame>
        <p:nvGraphicFramePr>
          <p:cNvPr id="559110" name="Object 2"/>
          <p:cNvGraphicFramePr>
            <a:graphicFrameLocks noChangeAspect="1"/>
          </p:cNvGraphicFramePr>
          <p:nvPr/>
        </p:nvGraphicFramePr>
        <p:xfrm>
          <a:off x="1417638" y="3149600"/>
          <a:ext cx="6843712" cy="1336675"/>
        </p:xfrm>
        <a:graphic>
          <a:graphicData uri="http://schemas.openxmlformats.org/presentationml/2006/ole">
            <p:oleObj spid="_x0000_s80898" name="Equation" r:id="rId4" imgW="2641320" imgH="558720" progId="Equation.3">
              <p:embed/>
            </p:oleObj>
          </a:graphicData>
        </a:graphic>
      </p:graphicFrame>
      <p:sp>
        <p:nvSpPr>
          <p:cNvPr id="559111" name="Rectangle 7"/>
          <p:cNvSpPr>
            <a:spLocks noChangeArrowheads="1"/>
          </p:cNvSpPr>
          <p:nvPr/>
        </p:nvSpPr>
        <p:spPr bwMode="auto">
          <a:xfrm>
            <a:off x="1555750" y="4611688"/>
            <a:ext cx="7923213" cy="151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spcBef>
                <a:spcPct val="20000"/>
              </a:spcBef>
              <a:buSzPct val="50000"/>
              <a:buFont typeface="Wingdings" charset="2"/>
              <a:buChar char="l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It is the ratio between the actual expenditure in period T and the actual expenditure in the base period.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9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9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9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9107" grpId="0" build="p" autoUpdateAnimBg="0"/>
      <p:bldP spid="559111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Price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8294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08B98C2-EA45-E24B-9BC3-9A689795DD51}" type="slidenum">
              <a:rPr lang="en-US" smtClean="0"/>
              <a:pPr/>
              <a:t>34</a:t>
            </a:fld>
            <a:endParaRPr lang="en-US" dirty="0" smtClean="0"/>
          </a:p>
        </p:txBody>
      </p:sp>
      <p:sp>
        <p:nvSpPr>
          <p:cNvPr id="82949" name="Text Box 3"/>
          <p:cNvSpPr txBox="1">
            <a:spLocks noChangeArrowheads="1"/>
          </p:cNvSpPr>
          <p:nvPr/>
        </p:nvSpPr>
        <p:spPr bwMode="auto">
          <a:xfrm>
            <a:off x="846138" y="1499595"/>
            <a:ext cx="9059862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1) 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If L</a:t>
            </a:r>
            <a:r>
              <a:rPr lang="th-TH" sz="400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 is less than or equal to M</a:t>
            </a:r>
            <a:endParaRPr lang="th-TH" sz="40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aphicFrame>
        <p:nvGraphicFramePr>
          <p:cNvPr id="550916" name="Object 2"/>
          <p:cNvGraphicFramePr>
            <a:graphicFrameLocks noChangeAspect="1"/>
          </p:cNvGraphicFramePr>
          <p:nvPr/>
        </p:nvGraphicFramePr>
        <p:xfrm>
          <a:off x="1154113" y="2273300"/>
          <a:ext cx="8035925" cy="2141538"/>
        </p:xfrm>
        <a:graphic>
          <a:graphicData uri="http://schemas.openxmlformats.org/presentationml/2006/ole">
            <p:oleObj spid="_x0000_s82946" name="Equation" r:id="rId4" imgW="3035160" imgH="876240" progId="Equation.3">
              <p:embed/>
            </p:oleObj>
          </a:graphicData>
        </a:graphic>
      </p:graphicFrame>
      <p:sp>
        <p:nvSpPr>
          <p:cNvPr id="550917" name="Text Box 5"/>
          <p:cNvSpPr txBox="1">
            <a:spLocks noChangeArrowheads="1"/>
          </p:cNvSpPr>
          <p:nvPr/>
        </p:nvSpPr>
        <p:spPr bwMode="auto">
          <a:xfrm>
            <a:off x="828675" y="4517432"/>
            <a:ext cx="8516938" cy="188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This is the same as P</a:t>
            </a:r>
            <a:r>
              <a:rPr lang="th-TH" sz="4000" b="0" baseline="-25000">
                <a:solidFill>
                  <a:schemeClr val="tx1"/>
                </a:solidFill>
                <a:latin typeface="Angsana New"/>
                <a:cs typeface="Angsana New"/>
              </a:rPr>
              <a:t>Q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 &gt; or  = 1.</a:t>
            </a:r>
          </a:p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Consumers choose T over B when both are affordable -&gt; </a:t>
            </a:r>
            <a:r>
              <a:rPr lang="th-TH" sz="4000">
                <a:solidFill>
                  <a:schemeClr val="hlink"/>
                </a:solidFill>
                <a:latin typeface="Angsana New"/>
                <a:cs typeface="Angsana New"/>
              </a:rPr>
              <a:t>Better off in  period T compared to the base period B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0917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Price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8499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433711F-9377-0A4B-8261-4395C5CC2CC3}" type="slidenum">
              <a:rPr lang="en-US" smtClean="0"/>
              <a:pPr/>
              <a:t>35</a:t>
            </a:fld>
            <a:endParaRPr lang="en-US" dirty="0" smtClean="0"/>
          </a:p>
        </p:txBody>
      </p:sp>
      <p:sp>
        <p:nvSpPr>
          <p:cNvPr id="84997" name="Text Box 3"/>
          <p:cNvSpPr txBox="1">
            <a:spLocks noChangeArrowheads="1"/>
          </p:cNvSpPr>
          <p:nvPr/>
        </p:nvSpPr>
        <p:spPr bwMode="auto">
          <a:xfrm>
            <a:off x="846138" y="1601788"/>
            <a:ext cx="9059862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2) 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If L</a:t>
            </a:r>
            <a:r>
              <a:rPr lang="th-TH" sz="400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 is greater than M</a:t>
            </a:r>
            <a:endParaRPr lang="th-TH" sz="40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52965" name="Text Box 5"/>
          <p:cNvSpPr txBox="1">
            <a:spLocks noChangeArrowheads="1"/>
          </p:cNvSpPr>
          <p:nvPr/>
        </p:nvSpPr>
        <p:spPr bwMode="auto">
          <a:xfrm>
            <a:off x="828675" y="4619625"/>
            <a:ext cx="8516938" cy="1333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This is the same as P</a:t>
            </a:r>
            <a:r>
              <a:rPr lang="th-TH" sz="4000" b="0" baseline="-25000">
                <a:solidFill>
                  <a:schemeClr val="tx1"/>
                </a:solidFill>
                <a:latin typeface="Angsana New"/>
                <a:cs typeface="Angsana New"/>
              </a:rPr>
              <a:t>Q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 &lt; 1.</a:t>
            </a:r>
          </a:p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>
                <a:solidFill>
                  <a:schemeClr val="tx1"/>
                </a:solidFill>
                <a:latin typeface="Angsana New"/>
                <a:cs typeface="Angsana New"/>
              </a:rPr>
              <a:t>Inconclusive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 about the welfare change.  </a:t>
            </a:r>
          </a:p>
        </p:txBody>
      </p:sp>
      <p:graphicFrame>
        <p:nvGraphicFramePr>
          <p:cNvPr id="552966" name="Object 2"/>
          <p:cNvGraphicFramePr>
            <a:graphicFrameLocks noChangeAspect="1"/>
          </p:cNvGraphicFramePr>
          <p:nvPr/>
        </p:nvGraphicFramePr>
        <p:xfrm>
          <a:off x="1154113" y="2273300"/>
          <a:ext cx="8035925" cy="2141538"/>
        </p:xfrm>
        <a:graphic>
          <a:graphicData uri="http://schemas.openxmlformats.org/presentationml/2006/ole">
            <p:oleObj spid="_x0000_s84994" name="Equation" r:id="rId4" imgW="3035160" imgH="876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65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Price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8704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16B5049-C399-B04E-9E9C-4CCB4C12028A}" type="slidenum">
              <a:rPr lang="en-US" smtClean="0"/>
              <a:pPr/>
              <a:t>36</a:t>
            </a:fld>
            <a:endParaRPr lang="en-US" dirty="0" smtClean="0"/>
          </a:p>
        </p:txBody>
      </p:sp>
      <p:sp>
        <p:nvSpPr>
          <p:cNvPr id="87045" name="Text Box 3"/>
          <p:cNvSpPr txBox="1">
            <a:spLocks noChangeArrowheads="1"/>
          </p:cNvSpPr>
          <p:nvPr/>
        </p:nvSpPr>
        <p:spPr bwMode="auto">
          <a:xfrm>
            <a:off x="846138" y="1382803"/>
            <a:ext cx="9059862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3) 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If P</a:t>
            </a:r>
            <a:r>
              <a:rPr lang="th-TH" sz="400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4000" dirty="0">
                <a:solidFill>
                  <a:schemeClr val="tx1"/>
                </a:solidFill>
                <a:latin typeface="Angsana New"/>
                <a:cs typeface="Angsana New"/>
              </a:rPr>
              <a:t> is greater than or equal to M</a:t>
            </a:r>
            <a:endParaRPr lang="th-TH" sz="40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53989" name="Text Box 5"/>
          <p:cNvSpPr txBox="1">
            <a:spLocks noChangeArrowheads="1"/>
          </p:cNvSpPr>
          <p:nvPr/>
        </p:nvSpPr>
        <p:spPr bwMode="auto">
          <a:xfrm>
            <a:off x="828675" y="4400640"/>
            <a:ext cx="8516938" cy="188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This is the same as L</a:t>
            </a:r>
            <a:r>
              <a:rPr lang="th-TH" sz="4000" b="0" baseline="-25000" dirty="0">
                <a:solidFill>
                  <a:schemeClr val="tx1"/>
                </a:solidFill>
                <a:latin typeface="Angsana New"/>
                <a:cs typeface="Angsana New"/>
              </a:rPr>
              <a:t>Q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 &lt; OR = 1</a:t>
            </a:r>
          </a:p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Consumers choose B over T when both are affordable</a:t>
            </a:r>
            <a:r>
              <a:rPr lang="th-TH" sz="4000" b="0" dirty="0" smtClean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en-US" sz="4000" b="0" dirty="0" smtClean="0">
                <a:solidFill>
                  <a:schemeClr val="tx1"/>
                </a:solidFill>
                <a:latin typeface="Angsana New"/>
                <a:cs typeface="Angsana New"/>
              </a:rPr>
              <a:t>        </a:t>
            </a:r>
            <a:r>
              <a:rPr lang="th-TH" sz="4000" b="0" dirty="0" smtClean="0">
                <a:solidFill>
                  <a:schemeClr val="tx1"/>
                </a:solidFill>
                <a:latin typeface="Angsana New"/>
                <a:cs typeface="Angsana New"/>
              </a:rPr>
              <a:t>-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&gt; </a:t>
            </a:r>
            <a:r>
              <a:rPr lang="th-TH" sz="4000" dirty="0">
                <a:solidFill>
                  <a:srgbClr val="008000"/>
                </a:solidFill>
                <a:latin typeface="Angsana New"/>
                <a:cs typeface="Angsana New"/>
              </a:rPr>
              <a:t>worse off in  period T compared to the base period B</a:t>
            </a:r>
            <a:r>
              <a:rPr lang="th-TH" sz="4000" b="0" dirty="0">
                <a:solidFill>
                  <a:schemeClr val="tx1"/>
                </a:solidFill>
                <a:latin typeface="Angsana New"/>
                <a:cs typeface="Angsana New"/>
              </a:rPr>
              <a:t>. </a:t>
            </a:r>
          </a:p>
        </p:txBody>
      </p:sp>
      <p:graphicFrame>
        <p:nvGraphicFramePr>
          <p:cNvPr id="553990" name="Object 2"/>
          <p:cNvGraphicFramePr>
            <a:graphicFrameLocks noChangeAspect="1"/>
          </p:cNvGraphicFramePr>
          <p:nvPr/>
        </p:nvGraphicFramePr>
        <p:xfrm>
          <a:off x="1203325" y="2273300"/>
          <a:ext cx="7935913" cy="2141538"/>
        </p:xfrm>
        <a:graphic>
          <a:graphicData uri="http://schemas.openxmlformats.org/presentationml/2006/ole">
            <p:oleObj spid="_x0000_s87042" name="Equation" r:id="rId4" imgW="2997000" imgH="876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9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989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Price Indexes</a:t>
            </a:r>
            <a:endParaRPr lang="th-TH">
              <a:solidFill>
                <a:schemeClr val="tx1"/>
              </a:solidFill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8909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4962F2B-93DF-0F41-85F1-A378422E0660}" type="slidenum">
              <a:rPr lang="en-US" smtClean="0"/>
              <a:pPr/>
              <a:t>37</a:t>
            </a:fld>
            <a:endParaRPr lang="en-US" dirty="0" smtClean="0"/>
          </a:p>
        </p:txBody>
      </p:sp>
      <p:sp>
        <p:nvSpPr>
          <p:cNvPr id="89093" name="Text Box 3"/>
          <p:cNvSpPr txBox="1">
            <a:spLocks noChangeArrowheads="1"/>
          </p:cNvSpPr>
          <p:nvPr/>
        </p:nvSpPr>
        <p:spPr bwMode="auto">
          <a:xfrm>
            <a:off x="846138" y="1572590"/>
            <a:ext cx="9059862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4) </a:t>
            </a:r>
            <a:r>
              <a:rPr lang="th-TH" sz="4000">
                <a:solidFill>
                  <a:schemeClr val="tx1"/>
                </a:solidFill>
                <a:latin typeface="Angsana New"/>
                <a:cs typeface="Angsana New"/>
              </a:rPr>
              <a:t>If P</a:t>
            </a:r>
            <a:r>
              <a:rPr lang="th-TH" sz="4000" baseline="-2500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4000">
                <a:solidFill>
                  <a:schemeClr val="tx1"/>
                </a:solidFill>
                <a:latin typeface="Angsana New"/>
                <a:cs typeface="Angsana New"/>
              </a:rPr>
              <a:t> is less than M</a:t>
            </a:r>
            <a:endParaRPr lang="th-TH" sz="4000" b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56036" name="Text Box 4"/>
          <p:cNvSpPr txBox="1">
            <a:spLocks noChangeArrowheads="1"/>
          </p:cNvSpPr>
          <p:nvPr/>
        </p:nvSpPr>
        <p:spPr bwMode="auto">
          <a:xfrm>
            <a:off x="828675" y="4590427"/>
            <a:ext cx="8516938" cy="1333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This is the same as L</a:t>
            </a:r>
            <a:r>
              <a:rPr lang="th-TH" sz="4000" b="0" baseline="-25000">
                <a:solidFill>
                  <a:schemeClr val="tx1"/>
                </a:solidFill>
                <a:latin typeface="Angsana New"/>
                <a:cs typeface="Angsana New"/>
              </a:rPr>
              <a:t>Q</a:t>
            </a: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 &gt; 1</a:t>
            </a:r>
          </a:p>
          <a:p>
            <a:pPr marL="290513" indent="-290513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4000" b="0">
                <a:solidFill>
                  <a:schemeClr val="tx1"/>
                </a:solidFill>
                <a:latin typeface="Angsana New"/>
                <a:cs typeface="Angsana New"/>
              </a:rPr>
              <a:t>Inconclusive about the welfare change.  </a:t>
            </a:r>
          </a:p>
        </p:txBody>
      </p:sp>
      <p:graphicFrame>
        <p:nvGraphicFramePr>
          <p:cNvPr id="556038" name="Object 2"/>
          <p:cNvGraphicFramePr>
            <a:graphicFrameLocks noChangeAspect="1"/>
          </p:cNvGraphicFramePr>
          <p:nvPr/>
        </p:nvGraphicFramePr>
        <p:xfrm>
          <a:off x="1203325" y="2273300"/>
          <a:ext cx="7935913" cy="2141538"/>
        </p:xfrm>
        <a:graphic>
          <a:graphicData uri="http://schemas.openxmlformats.org/presentationml/2006/ole">
            <p:oleObj spid="_x0000_s89090" name="Equation" r:id="rId4" imgW="2997000" imgH="876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6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6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6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6036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7118" y="3970997"/>
            <a:ext cx="6191299" cy="2887003"/>
          </a:xfrm>
          <a:prstGeom prst="rect">
            <a:avLst/>
          </a:prstGeom>
        </p:spPr>
      </p:pic>
      <p:sp>
        <p:nvSpPr>
          <p:cNvPr id="9113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Cost-of-Living Indexes</a:t>
            </a:r>
          </a:p>
        </p:txBody>
      </p:sp>
      <p:sp>
        <p:nvSpPr>
          <p:cNvPr id="502789" name="Rectangle 5"/>
          <p:cNvSpPr>
            <a:spLocks noGrp="1" noChangeArrowheads="1"/>
          </p:cNvSpPr>
          <p:nvPr>
            <p:ph idx="1"/>
          </p:nvPr>
        </p:nvSpPr>
        <p:spPr>
          <a:xfrm>
            <a:off x="582383" y="1152615"/>
            <a:ext cx="8420100" cy="4724400"/>
          </a:xfrm>
        </p:spPr>
        <p:txBody>
          <a:bodyPr/>
          <a:lstStyle/>
          <a:p>
            <a:pPr eaLnBrk="1" hangingPunct="1"/>
            <a:r>
              <a:rPr lang="en-US" dirty="0"/>
              <a:t>Social security payments can be adjusted to compensate for inflation.</a:t>
            </a:r>
          </a:p>
          <a:p>
            <a:pPr eaLnBrk="1" hangingPunct="1"/>
            <a:r>
              <a:rPr lang="en-US" dirty="0"/>
              <a:t>The inflation rate is calculated from the Consumer Price Index (CPI) based on </a:t>
            </a:r>
            <a:r>
              <a:rPr lang="en-US" dirty="0" err="1"/>
              <a:t>Laspeyres</a:t>
            </a:r>
            <a:r>
              <a:rPr lang="en-US" dirty="0"/>
              <a:t> price index.</a:t>
            </a:r>
          </a:p>
          <a:p>
            <a:pPr eaLnBrk="1" hangingPunct="1"/>
            <a:r>
              <a:rPr lang="en-US" dirty="0"/>
              <a:t>Should we increase the payments equal to the rate of increase of the CPI?</a:t>
            </a:r>
          </a:p>
        </p:txBody>
      </p:sp>
      <p:sp>
        <p:nvSpPr>
          <p:cNvPr id="9113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0199072-9901-6A44-83ED-743A0791F0D5}" type="slidenum">
              <a:rPr lang="en-US" smtClean="0"/>
              <a:pPr/>
              <a:t>38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7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7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7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789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Cost-of-Living Indexes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/>
              <a:t>Laspeyres price index</a:t>
            </a:r>
          </a:p>
          <a:p>
            <a:pPr lvl="1" eaLnBrk="1" hangingPunct="1"/>
            <a:r>
              <a:rPr lang="en-US"/>
              <a:t>Amount of money at current year prices that an individual requires to purchase a bundle of goods/services chosen in a base year divided by the cost of purchasing the same bundle at base-year prices</a:t>
            </a:r>
          </a:p>
        </p:txBody>
      </p:sp>
      <p:sp>
        <p:nvSpPr>
          <p:cNvPr id="9318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9BF45D4-D3D5-B941-A3D6-AB6CBA44D37C}" type="slidenum">
              <a:rPr lang="en-US" smtClean="0"/>
              <a:pPr/>
              <a:t>39</a:t>
            </a:fld>
            <a:endParaRPr lang="en-US" dirty="0" smtClean="0"/>
          </a:p>
        </p:txBody>
      </p:sp>
      <p:graphicFrame>
        <p:nvGraphicFramePr>
          <p:cNvPr id="506886" name="Object 2"/>
          <p:cNvGraphicFramePr>
            <a:graphicFrameLocks noChangeAspect="1"/>
          </p:cNvGraphicFramePr>
          <p:nvPr/>
        </p:nvGraphicFramePr>
        <p:xfrm>
          <a:off x="1597025" y="4645025"/>
          <a:ext cx="7061200" cy="1365250"/>
        </p:xfrm>
        <a:graphic>
          <a:graphicData uri="http://schemas.openxmlformats.org/presentationml/2006/ole">
            <p:oleObj spid="_x0000_s93186" name="Equation" r:id="rId4" imgW="2666880" imgH="5587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Cost-of-Living Indexes</a:t>
            </a:r>
          </a:p>
        </p:txBody>
      </p:sp>
      <p:sp>
        <p:nvSpPr>
          <p:cNvPr id="50790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/>
              <a:t>The Laspeyres price index assumes that consumers do not alter their consumption patterns as prices change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Tend to overstate the true cost of living index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Using the CPI to adjust retirement benefits will tend to overcompensate most recipients requiring greater government expenditure</a:t>
            </a:r>
          </a:p>
        </p:txBody>
      </p:sp>
      <p:sp>
        <p:nvSpPr>
          <p:cNvPr id="9523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F6C341FF-C364-5D48-AD10-A995E9100047}" type="slidenum">
              <a:rPr lang="en-US" smtClean="0"/>
              <a:pPr/>
              <a:t>40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79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79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79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7909" grpId="0" build="p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Laspeyres price index overstates the cost of living</a:t>
            </a:r>
            <a:endParaRPr lang="th-TH">
              <a:latin typeface="Arial" charset="0"/>
            </a:endParaRPr>
          </a:p>
        </p:txBody>
      </p:sp>
      <p:sp>
        <p:nvSpPr>
          <p:cNvPr id="972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FACF768-7A51-A54E-B4C9-940447C40002}" type="slidenum">
              <a:rPr lang="en-US" smtClean="0"/>
              <a:pPr/>
              <a:t>41</a:t>
            </a:fld>
            <a:endParaRPr lang="en-US" dirty="0" smtClean="0"/>
          </a:p>
        </p:txBody>
      </p:sp>
      <p:sp>
        <p:nvSpPr>
          <p:cNvPr id="97287" name="Line 15"/>
          <p:cNvSpPr>
            <a:spLocks noChangeShapeType="1"/>
          </p:cNvSpPr>
          <p:nvPr/>
        </p:nvSpPr>
        <p:spPr bwMode="auto">
          <a:xfrm flipV="1">
            <a:off x="1252538" y="1890713"/>
            <a:ext cx="0" cy="43592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7289" name="Text Box 6"/>
          <p:cNvSpPr txBox="1">
            <a:spLocks noChangeArrowheads="1"/>
          </p:cNvSpPr>
          <p:nvPr/>
        </p:nvSpPr>
        <p:spPr bwMode="auto">
          <a:xfrm>
            <a:off x="884238" y="1747838"/>
            <a:ext cx="50482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 dirty="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Y</a:t>
            </a:r>
          </a:p>
        </p:txBody>
      </p:sp>
      <p:sp>
        <p:nvSpPr>
          <p:cNvPr id="97290" name="Line 8"/>
          <p:cNvSpPr>
            <a:spLocks noChangeShapeType="1"/>
          </p:cNvSpPr>
          <p:nvPr/>
        </p:nvSpPr>
        <p:spPr bwMode="auto">
          <a:xfrm flipV="1">
            <a:off x="1263650" y="6233882"/>
            <a:ext cx="4619007" cy="12931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7291" name="Text Box 10"/>
          <p:cNvSpPr txBox="1">
            <a:spLocks noChangeArrowheads="1"/>
          </p:cNvSpPr>
          <p:nvPr/>
        </p:nvSpPr>
        <p:spPr bwMode="auto">
          <a:xfrm>
            <a:off x="3419475" y="4792663"/>
            <a:ext cx="382588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B</a:t>
            </a:r>
          </a:p>
        </p:txBody>
      </p:sp>
      <p:sp>
        <p:nvSpPr>
          <p:cNvPr id="97292" name="Text Box 11"/>
          <p:cNvSpPr txBox="1">
            <a:spLocks noChangeArrowheads="1"/>
          </p:cNvSpPr>
          <p:nvPr/>
        </p:nvSpPr>
        <p:spPr bwMode="auto">
          <a:xfrm>
            <a:off x="5502785" y="6155079"/>
            <a:ext cx="42068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 dirty="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X</a:t>
            </a:r>
          </a:p>
        </p:txBody>
      </p:sp>
      <p:sp>
        <p:nvSpPr>
          <p:cNvPr id="97293" name="Line 12"/>
          <p:cNvSpPr>
            <a:spLocks noChangeShapeType="1"/>
          </p:cNvSpPr>
          <p:nvPr/>
        </p:nvSpPr>
        <p:spPr bwMode="auto">
          <a:xfrm>
            <a:off x="1241425" y="3919538"/>
            <a:ext cx="3863975" cy="23050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7294" name="Text Box 16"/>
          <p:cNvSpPr txBox="1">
            <a:spLocks noChangeArrowheads="1"/>
          </p:cNvSpPr>
          <p:nvPr/>
        </p:nvSpPr>
        <p:spPr bwMode="auto">
          <a:xfrm>
            <a:off x="2181225" y="2617788"/>
            <a:ext cx="219392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 </a:t>
            </a:r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(</a:t>
            </a:r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1)  </a:t>
            </a:r>
            <a:endParaRPr lang="en-US" sz="240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97295" name="Line 17"/>
          <p:cNvSpPr>
            <a:spLocks noChangeShapeType="1"/>
          </p:cNvSpPr>
          <p:nvPr/>
        </p:nvSpPr>
        <p:spPr bwMode="auto">
          <a:xfrm flipH="1">
            <a:off x="1443038" y="2900363"/>
            <a:ext cx="811212" cy="11715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stealth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7296" name="Text Box 19"/>
          <p:cNvSpPr txBox="1">
            <a:spLocks noChangeArrowheads="1"/>
          </p:cNvSpPr>
          <p:nvPr/>
        </p:nvSpPr>
        <p:spPr bwMode="auto">
          <a:xfrm>
            <a:off x="969963" y="6192838"/>
            <a:ext cx="574675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O</a:t>
            </a:r>
          </a:p>
        </p:txBody>
      </p:sp>
      <p:sp>
        <p:nvSpPr>
          <p:cNvPr id="97297" name="Text Box 21"/>
          <p:cNvSpPr txBox="1">
            <a:spLocks noChangeArrowheads="1"/>
          </p:cNvSpPr>
          <p:nvPr/>
        </p:nvSpPr>
        <p:spPr bwMode="auto">
          <a:xfrm>
            <a:off x="1550988" y="2163763"/>
            <a:ext cx="482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IC</a:t>
            </a:r>
            <a:r>
              <a:rPr lang="en-US" sz="2400" baseline="-250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B</a:t>
            </a:r>
            <a:endParaRPr lang="en-US" sz="2400" baseline="-2500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pSp>
        <p:nvGrpSpPr>
          <p:cNvPr id="2" name="Group 59"/>
          <p:cNvGrpSpPr>
            <a:grpSpLocks/>
          </p:cNvGrpSpPr>
          <p:nvPr/>
        </p:nvGrpSpPr>
        <p:grpSpPr bwMode="auto">
          <a:xfrm>
            <a:off x="785813" y="2160588"/>
            <a:ext cx="5294312" cy="4057650"/>
            <a:chOff x="601" y="1163"/>
            <a:chExt cx="3078" cy="2556"/>
          </a:xfrm>
        </p:grpSpPr>
        <p:sp>
          <p:nvSpPr>
            <p:cNvPr id="97330" name="Line 20"/>
            <p:cNvSpPr>
              <a:spLocks noChangeShapeType="1"/>
            </p:cNvSpPr>
            <p:nvPr/>
          </p:nvSpPr>
          <p:spPr bwMode="auto">
            <a:xfrm flipH="1">
              <a:off x="1428" y="1946"/>
              <a:ext cx="227" cy="13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7331" name="Text Box 22"/>
            <p:cNvSpPr txBox="1">
              <a:spLocks noChangeArrowheads="1"/>
            </p:cNvSpPr>
            <p:nvPr/>
          </p:nvSpPr>
          <p:spPr bwMode="auto">
            <a:xfrm>
              <a:off x="1621" y="1826"/>
              <a:ext cx="2058" cy="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 (3)</a:t>
              </a:r>
              <a:endParaRPr lang="en-US" sz="240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graphicFrame>
          <p:nvGraphicFramePr>
            <p:cNvPr id="97285" name="Object 5"/>
            <p:cNvGraphicFramePr>
              <a:graphicFrameLocks noChangeAspect="1"/>
            </p:cNvGraphicFramePr>
            <p:nvPr/>
          </p:nvGraphicFramePr>
          <p:xfrm>
            <a:off x="1883" y="1745"/>
            <a:ext cx="987" cy="342"/>
          </p:xfrm>
          <a:graphic>
            <a:graphicData uri="http://schemas.openxmlformats.org/presentationml/2006/ole">
              <p:oleObj spid="_x0000_s97285" name="Equation" r:id="rId4" imgW="838080" imgH="291960" progId="Equation.3">
                <p:embed/>
              </p:oleObj>
            </a:graphicData>
          </a:graphic>
        </p:graphicFrame>
        <p:sp>
          <p:nvSpPr>
            <p:cNvPr id="97332" name="Line 4"/>
            <p:cNvSpPr>
              <a:spLocks noChangeShapeType="1"/>
            </p:cNvSpPr>
            <p:nvPr/>
          </p:nvSpPr>
          <p:spPr bwMode="auto">
            <a:xfrm>
              <a:off x="874" y="1241"/>
              <a:ext cx="1636" cy="2478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7333" name="Oval 37"/>
            <p:cNvSpPr>
              <a:spLocks noChangeAspect="1" noChangeArrowheads="1"/>
            </p:cNvSpPr>
            <p:nvPr/>
          </p:nvSpPr>
          <p:spPr bwMode="auto">
            <a:xfrm>
              <a:off x="836" y="1223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7334" name="Text Box 39"/>
            <p:cNvSpPr txBox="1">
              <a:spLocks noChangeArrowheads="1"/>
            </p:cNvSpPr>
            <p:nvPr/>
          </p:nvSpPr>
          <p:spPr bwMode="auto">
            <a:xfrm>
              <a:off x="601" y="1163"/>
              <a:ext cx="406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26</a:t>
              </a:r>
            </a:p>
          </p:txBody>
        </p:sp>
      </p:grpSp>
      <p:sp>
        <p:nvSpPr>
          <p:cNvPr id="97299" name="Oval 40"/>
          <p:cNvSpPr>
            <a:spLocks noChangeAspect="1" noChangeArrowheads="1"/>
          </p:cNvSpPr>
          <p:nvPr/>
        </p:nvSpPr>
        <p:spPr bwMode="auto">
          <a:xfrm>
            <a:off x="1176338" y="3876675"/>
            <a:ext cx="147637" cy="125413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graphicFrame>
        <p:nvGraphicFramePr>
          <p:cNvPr id="97282" name="Object 2"/>
          <p:cNvGraphicFramePr>
            <a:graphicFrameLocks noChangeAspect="1"/>
          </p:cNvGraphicFramePr>
          <p:nvPr/>
        </p:nvGraphicFramePr>
        <p:xfrm>
          <a:off x="2619375" y="2500313"/>
          <a:ext cx="1722438" cy="542925"/>
        </p:xfrm>
        <a:graphic>
          <a:graphicData uri="http://schemas.openxmlformats.org/presentationml/2006/ole">
            <p:oleObj spid="_x0000_s97282" name="Equation" r:id="rId5" imgW="850680" imgH="291960" progId="Equation.3">
              <p:embed/>
            </p:oleObj>
          </a:graphicData>
        </a:graphic>
      </p:graphicFrame>
      <p:sp>
        <p:nvSpPr>
          <p:cNvPr id="97300" name="Text Box 34"/>
          <p:cNvSpPr txBox="1">
            <a:spLocks noChangeArrowheads="1"/>
          </p:cNvSpPr>
          <p:nvPr/>
        </p:nvSpPr>
        <p:spPr bwMode="auto">
          <a:xfrm>
            <a:off x="776288" y="3697288"/>
            <a:ext cx="481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20</a:t>
            </a:r>
          </a:p>
        </p:txBody>
      </p:sp>
      <p:sp>
        <p:nvSpPr>
          <p:cNvPr id="97301" name="Text Box 51"/>
          <p:cNvSpPr txBox="1">
            <a:spLocks noChangeArrowheads="1"/>
          </p:cNvSpPr>
          <p:nvPr/>
        </p:nvSpPr>
        <p:spPr bwMode="auto">
          <a:xfrm>
            <a:off x="54082" y="955292"/>
            <a:ext cx="55220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Assuming that P</a:t>
            </a:r>
            <a:r>
              <a:rPr lang="th-TH" sz="2800" baseline="-25000" dirty="0">
                <a:solidFill>
                  <a:schemeClr val="tx1"/>
                </a:solidFill>
                <a:latin typeface="Angsana New"/>
                <a:cs typeface="Angsana New"/>
              </a:rPr>
              <a:t>Y</a:t>
            </a: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 = 1, Y axis also measure income.</a:t>
            </a:r>
          </a:p>
        </p:txBody>
      </p:sp>
      <p:sp>
        <p:nvSpPr>
          <p:cNvPr id="562228" name="Text Box 52"/>
          <p:cNvSpPr txBox="1">
            <a:spLocks noChangeArrowheads="1"/>
          </p:cNvSpPr>
          <p:nvPr/>
        </p:nvSpPr>
        <p:spPr bwMode="auto">
          <a:xfrm>
            <a:off x="6229041" y="4830733"/>
            <a:ext cx="3229921" cy="202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110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L</a:t>
            </a:r>
            <a:r>
              <a:rPr lang="th-TH" sz="280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 = (3)/(1) =  26/20 = 1.3</a:t>
            </a:r>
          </a:p>
          <a:p>
            <a:pPr marL="290513" indent="-290513">
              <a:lnSpc>
                <a:spcPct val="110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True cost-of-living index  </a:t>
            </a:r>
            <a:r>
              <a:rPr lang="th-TH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       </a:t>
            </a:r>
            <a:r>
              <a:rPr lang="th-TH" sz="2800" dirty="0" smtClean="0">
                <a:solidFill>
                  <a:schemeClr val="tx1"/>
                </a:solidFill>
                <a:latin typeface="Angsana New"/>
                <a:cs typeface="Angsana New"/>
              </a:rPr>
              <a:t>= </a:t>
            </a: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(4)/(1) = 24/20 = 1.2             --&gt; over estimate</a:t>
            </a:r>
            <a:endParaRPr lang="th-TH" sz="3600" dirty="0">
              <a:latin typeface="Angsana New"/>
              <a:cs typeface="Angsana New"/>
            </a:endParaRPr>
          </a:p>
        </p:txBody>
      </p:sp>
      <p:grpSp>
        <p:nvGrpSpPr>
          <p:cNvPr id="3" name="Group 62"/>
          <p:cNvGrpSpPr>
            <a:grpSpLocks/>
          </p:cNvGrpSpPr>
          <p:nvPr/>
        </p:nvGrpSpPr>
        <p:grpSpPr bwMode="auto">
          <a:xfrm>
            <a:off x="1257300" y="3976689"/>
            <a:ext cx="2222500" cy="3005138"/>
            <a:chOff x="875" y="2307"/>
            <a:chExt cx="1292" cy="1893"/>
          </a:xfrm>
        </p:grpSpPr>
        <p:sp>
          <p:nvSpPr>
            <p:cNvPr id="97323" name="Line 7"/>
            <p:cNvSpPr>
              <a:spLocks noChangeShapeType="1"/>
            </p:cNvSpPr>
            <p:nvPr/>
          </p:nvSpPr>
          <p:spPr bwMode="auto">
            <a:xfrm>
              <a:off x="875" y="2307"/>
              <a:ext cx="764" cy="1398"/>
            </a:xfrm>
            <a:prstGeom prst="line">
              <a:avLst/>
            </a:prstGeom>
            <a:noFill/>
            <a:ln w="38100">
              <a:solidFill>
                <a:srgbClr val="96969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7324" name="Text Box 9"/>
            <p:cNvSpPr txBox="1">
              <a:spLocks noChangeArrowheads="1"/>
            </p:cNvSpPr>
            <p:nvPr/>
          </p:nvSpPr>
          <p:spPr bwMode="auto">
            <a:xfrm>
              <a:off x="1132" y="3104"/>
              <a:ext cx="211" cy="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T</a:t>
              </a:r>
            </a:p>
          </p:txBody>
        </p:sp>
        <p:sp>
          <p:nvSpPr>
            <p:cNvPr id="97325" name="Text Box 31"/>
            <p:cNvSpPr txBox="1">
              <a:spLocks noChangeArrowheads="1"/>
            </p:cNvSpPr>
            <p:nvPr/>
          </p:nvSpPr>
          <p:spPr bwMode="auto">
            <a:xfrm>
              <a:off x="1613" y="3188"/>
              <a:ext cx="344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IC</a:t>
              </a:r>
              <a:r>
                <a:rPr lang="en-US" sz="2400" baseline="-25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T</a:t>
              </a:r>
              <a:endParaRPr lang="en-US" sz="2400" baseline="-2500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97326" name="Text Box 38"/>
            <p:cNvSpPr txBox="1">
              <a:spLocks noChangeArrowheads="1"/>
            </p:cNvSpPr>
            <p:nvPr/>
          </p:nvSpPr>
          <p:spPr bwMode="auto">
            <a:xfrm>
              <a:off x="935" y="3793"/>
              <a:ext cx="439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 dirty="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(2)</a:t>
              </a:r>
            </a:p>
          </p:txBody>
        </p:sp>
        <p:sp>
          <p:nvSpPr>
            <p:cNvPr id="97327" name="Line 46"/>
            <p:cNvSpPr>
              <a:spLocks noChangeShapeType="1"/>
            </p:cNvSpPr>
            <p:nvPr/>
          </p:nvSpPr>
          <p:spPr bwMode="auto">
            <a:xfrm flipV="1">
              <a:off x="1047" y="3408"/>
              <a:ext cx="399" cy="458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 type="stealth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graphicFrame>
          <p:nvGraphicFramePr>
            <p:cNvPr id="97284" name="Object 4"/>
            <p:cNvGraphicFramePr>
              <a:graphicFrameLocks noChangeAspect="1"/>
            </p:cNvGraphicFramePr>
            <p:nvPr/>
          </p:nvGraphicFramePr>
          <p:xfrm>
            <a:off x="1180" y="3773"/>
            <a:ext cx="987" cy="342"/>
          </p:xfrm>
          <a:graphic>
            <a:graphicData uri="http://schemas.openxmlformats.org/presentationml/2006/ole">
              <p:oleObj spid="_x0000_s97284" name="Equation" r:id="rId6" imgW="838080" imgH="291960" progId="Equation.3">
                <p:embed/>
              </p:oleObj>
            </a:graphicData>
          </a:graphic>
        </p:graphicFrame>
        <p:sp>
          <p:nvSpPr>
            <p:cNvPr id="97328" name="Arc 53"/>
            <p:cNvSpPr>
              <a:spLocks/>
            </p:cNvSpPr>
            <p:nvPr/>
          </p:nvSpPr>
          <p:spPr bwMode="auto">
            <a:xfrm rot="-804341" flipH="1" flipV="1">
              <a:off x="1265" y="2702"/>
              <a:ext cx="284" cy="61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1 h 21600"/>
                <a:gd name="T4" fmla="*/ 0 w 21600"/>
                <a:gd name="T5" fmla="*/ 1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7329" name="Oval 14"/>
            <p:cNvSpPr>
              <a:spLocks noChangeAspect="1" noChangeArrowheads="1"/>
            </p:cNvSpPr>
            <p:nvPr/>
          </p:nvSpPr>
          <p:spPr bwMode="auto">
            <a:xfrm>
              <a:off x="1278" y="3060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</p:grpSp>
      <p:grpSp>
        <p:nvGrpSpPr>
          <p:cNvPr id="4" name="Group 60"/>
          <p:cNvGrpSpPr>
            <a:grpSpLocks/>
          </p:cNvGrpSpPr>
          <p:nvPr/>
        </p:nvGrpSpPr>
        <p:grpSpPr bwMode="auto">
          <a:xfrm>
            <a:off x="2536825" y="3562350"/>
            <a:ext cx="1246188" cy="1174750"/>
            <a:chOff x="1619" y="2046"/>
            <a:chExt cx="725" cy="740"/>
          </a:xfrm>
        </p:grpSpPr>
        <p:sp>
          <p:nvSpPr>
            <p:cNvPr id="97319" name="Text Box 28"/>
            <p:cNvSpPr txBox="1">
              <a:spLocks noChangeArrowheads="1"/>
            </p:cNvSpPr>
            <p:nvPr/>
          </p:nvSpPr>
          <p:spPr bwMode="auto">
            <a:xfrm>
              <a:off x="1939" y="2410"/>
              <a:ext cx="405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IC</a:t>
              </a:r>
              <a:r>
                <a:rPr lang="en-US" sz="2400" baseline="30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/</a:t>
              </a:r>
              <a:r>
                <a:rPr lang="en-US" sz="2400" baseline="-25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B</a:t>
              </a:r>
              <a:endParaRPr lang="en-US" sz="2400" baseline="-2500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97320" name="Text Box 29"/>
            <p:cNvSpPr txBox="1">
              <a:spLocks noChangeArrowheads="1"/>
            </p:cNvSpPr>
            <p:nvPr/>
          </p:nvSpPr>
          <p:spPr bwMode="auto">
            <a:xfrm>
              <a:off x="1729" y="2261"/>
              <a:ext cx="334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L</a:t>
              </a:r>
            </a:p>
          </p:txBody>
        </p:sp>
        <p:sp>
          <p:nvSpPr>
            <p:cNvPr id="97321" name="Arc 54"/>
            <p:cNvSpPr>
              <a:spLocks/>
            </p:cNvSpPr>
            <p:nvPr/>
          </p:nvSpPr>
          <p:spPr bwMode="auto">
            <a:xfrm rot="-790079" flipH="1" flipV="1">
              <a:off x="1626" y="2046"/>
              <a:ext cx="284" cy="61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1 h 21600"/>
                <a:gd name="T4" fmla="*/ 0 w 21600"/>
                <a:gd name="T5" fmla="*/ 1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7322" name="Oval 26"/>
            <p:cNvSpPr>
              <a:spLocks noChangeAspect="1" noChangeArrowheads="1"/>
            </p:cNvSpPr>
            <p:nvPr/>
          </p:nvSpPr>
          <p:spPr bwMode="auto">
            <a:xfrm>
              <a:off x="1619" y="2357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</p:grpSp>
      <p:sp>
        <p:nvSpPr>
          <p:cNvPr id="97305" name="Arc 55"/>
          <p:cNvSpPr>
            <a:spLocks/>
          </p:cNvSpPr>
          <p:nvPr/>
        </p:nvSpPr>
        <p:spPr bwMode="auto">
          <a:xfrm flipH="1" flipV="1">
            <a:off x="1682750" y="2490788"/>
            <a:ext cx="3897313" cy="3227387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7306" name="Oval 24"/>
          <p:cNvSpPr>
            <a:spLocks noChangeAspect="1" noChangeArrowheads="1"/>
          </p:cNvSpPr>
          <p:nvPr/>
        </p:nvSpPr>
        <p:spPr bwMode="auto">
          <a:xfrm>
            <a:off x="3262313" y="5064125"/>
            <a:ext cx="149225" cy="127000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796925" y="2627313"/>
            <a:ext cx="5097463" cy="3541712"/>
            <a:chOff x="599" y="1457"/>
            <a:chExt cx="2964" cy="2231"/>
          </a:xfrm>
        </p:grpSpPr>
        <p:sp>
          <p:nvSpPr>
            <p:cNvPr id="97312" name="Text Box 33"/>
            <p:cNvSpPr txBox="1">
              <a:spLocks noChangeArrowheads="1"/>
            </p:cNvSpPr>
            <p:nvPr/>
          </p:nvSpPr>
          <p:spPr bwMode="auto">
            <a:xfrm>
              <a:off x="599" y="1457"/>
              <a:ext cx="218" cy="2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24</a:t>
              </a:r>
            </a:p>
          </p:txBody>
        </p:sp>
        <p:sp>
          <p:nvSpPr>
            <p:cNvPr id="97313" name="Line 3"/>
            <p:cNvSpPr>
              <a:spLocks noChangeShapeType="1"/>
            </p:cNvSpPr>
            <p:nvPr/>
          </p:nvSpPr>
          <p:spPr bwMode="auto">
            <a:xfrm>
              <a:off x="889" y="1614"/>
              <a:ext cx="1320" cy="2074"/>
            </a:xfrm>
            <a:prstGeom prst="line">
              <a:avLst/>
            </a:prstGeom>
            <a:noFill/>
            <a:ln w="38100">
              <a:solidFill>
                <a:srgbClr val="CC00FF"/>
              </a:solidFill>
              <a:prstDash val="sys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7314" name="Line 18"/>
            <p:cNvSpPr>
              <a:spLocks noChangeShapeType="1"/>
            </p:cNvSpPr>
            <p:nvPr/>
          </p:nvSpPr>
          <p:spPr bwMode="auto">
            <a:xfrm flipH="1">
              <a:off x="2103" y="3027"/>
              <a:ext cx="365" cy="45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7315" name="Text Box 23"/>
            <p:cNvSpPr txBox="1">
              <a:spLocks noChangeArrowheads="1"/>
            </p:cNvSpPr>
            <p:nvPr/>
          </p:nvSpPr>
          <p:spPr bwMode="auto">
            <a:xfrm>
              <a:off x="2338" y="2861"/>
              <a:ext cx="287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 (4)</a:t>
              </a:r>
              <a:endParaRPr lang="en-US" sz="240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97316" name="Text Box 30"/>
            <p:cNvSpPr txBox="1">
              <a:spLocks noChangeArrowheads="1"/>
            </p:cNvSpPr>
            <p:nvPr/>
          </p:nvSpPr>
          <p:spPr bwMode="auto">
            <a:xfrm>
              <a:off x="1207" y="2272"/>
              <a:ext cx="248" cy="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 dirty="0" smtClean="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F</a:t>
              </a:r>
              <a:endParaRPr lang="en-US" sz="2400" dirty="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endParaRPr>
            </a:p>
          </p:txBody>
        </p:sp>
        <p:sp>
          <p:nvSpPr>
            <p:cNvPr id="97317" name="Oval 36"/>
            <p:cNvSpPr>
              <a:spLocks noChangeAspect="1" noChangeArrowheads="1"/>
            </p:cNvSpPr>
            <p:nvPr/>
          </p:nvSpPr>
          <p:spPr bwMode="auto">
            <a:xfrm>
              <a:off x="828" y="1516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graphicFrame>
          <p:nvGraphicFramePr>
            <p:cNvPr id="97283" name="Object 3"/>
            <p:cNvGraphicFramePr>
              <a:graphicFrameLocks noChangeAspect="1"/>
            </p:cNvGraphicFramePr>
            <p:nvPr/>
          </p:nvGraphicFramePr>
          <p:xfrm>
            <a:off x="2591" y="2783"/>
            <a:ext cx="972" cy="342"/>
          </p:xfrm>
          <a:graphic>
            <a:graphicData uri="http://schemas.openxmlformats.org/presentationml/2006/ole">
              <p:oleObj spid="_x0000_s97283" name="Equation" r:id="rId7" imgW="825480" imgH="291960" progId="Equation.3">
                <p:embed/>
              </p:oleObj>
            </a:graphicData>
          </a:graphic>
        </p:graphicFrame>
        <p:sp>
          <p:nvSpPr>
            <p:cNvPr id="97318" name="Oval 27"/>
            <p:cNvSpPr>
              <a:spLocks noChangeAspect="1" noChangeArrowheads="1"/>
            </p:cNvSpPr>
            <p:nvPr/>
          </p:nvSpPr>
          <p:spPr bwMode="auto">
            <a:xfrm>
              <a:off x="1357" y="2325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</p:grpSp>
      <p:sp>
        <p:nvSpPr>
          <p:cNvPr id="562232" name="Text Box 56"/>
          <p:cNvSpPr txBox="1">
            <a:spLocks noChangeArrowheads="1"/>
          </p:cNvSpPr>
          <p:nvPr/>
        </p:nvSpPr>
        <p:spPr bwMode="auto">
          <a:xfrm>
            <a:off x="5309209" y="930072"/>
            <a:ext cx="5224462" cy="99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The expenditure in period B is (1) = 20.</a:t>
            </a:r>
          </a:p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In period T price of X increases.</a:t>
            </a:r>
          </a:p>
        </p:txBody>
      </p:sp>
      <p:sp>
        <p:nvSpPr>
          <p:cNvPr id="562239" name="Text Box 63"/>
          <p:cNvSpPr txBox="1">
            <a:spLocks noChangeArrowheads="1"/>
          </p:cNvSpPr>
          <p:nvPr/>
        </p:nvSpPr>
        <p:spPr bwMode="auto">
          <a:xfrm>
            <a:off x="5897241" y="2706556"/>
            <a:ext cx="4174796" cy="23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The income needed to compensate is only (4) - (2) = 24 - 20 = 4.</a:t>
            </a:r>
          </a:p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The income implies by L</a:t>
            </a:r>
            <a:r>
              <a:rPr lang="th-TH" sz="280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 is (3) - (2</a:t>
            </a:r>
            <a:r>
              <a:rPr lang="th-TH" sz="2800" dirty="0" smtClean="0">
                <a:solidFill>
                  <a:schemeClr val="tx1"/>
                </a:solidFill>
                <a:latin typeface="Angsana New"/>
                <a:cs typeface="Angsana New"/>
              </a:rPr>
              <a:t>)</a:t>
            </a:r>
            <a:r>
              <a:rPr lang="en-US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 </a:t>
            </a:r>
            <a:r>
              <a:rPr lang="th-TH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= 26 - 20 = 6.</a:t>
            </a:r>
          </a:p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Consume at L instead of</a:t>
            </a:r>
            <a:r>
              <a:rPr lang="th-TH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Angsana New"/>
                <a:cs typeface="Angsana New"/>
              </a:rPr>
              <a:t>F</a:t>
            </a:r>
            <a:r>
              <a:rPr lang="th-TH" sz="2800" dirty="0" smtClean="0">
                <a:solidFill>
                  <a:schemeClr val="tx1"/>
                </a:solidFill>
                <a:latin typeface="Angsana New"/>
                <a:cs typeface="Angsana New"/>
              </a:rPr>
              <a:t>.</a:t>
            </a:r>
            <a:endParaRPr lang="th-TH" sz="280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62242" name="Text Box 66"/>
          <p:cNvSpPr txBox="1">
            <a:spLocks noChangeArrowheads="1"/>
          </p:cNvSpPr>
          <p:nvPr/>
        </p:nvSpPr>
        <p:spPr bwMode="auto">
          <a:xfrm>
            <a:off x="5280794" y="1997034"/>
            <a:ext cx="4962525" cy="875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ct val="90000"/>
              </a:lnSpc>
              <a:spcBef>
                <a:spcPts val="0"/>
              </a:spcBef>
              <a:buFontTx/>
              <a:buChar char="•"/>
            </a:pPr>
            <a:r>
              <a:rPr lang="en-US" sz="2800" dirty="0">
                <a:solidFill>
                  <a:schemeClr val="tx1"/>
                </a:solidFill>
                <a:latin typeface="Angsana New"/>
                <a:cs typeface="Angsana New"/>
              </a:rPr>
              <a:t>L</a:t>
            </a:r>
            <a:r>
              <a:rPr lang="en-US" sz="280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en-US" sz="2800" dirty="0">
                <a:solidFill>
                  <a:schemeClr val="tx1"/>
                </a:solidFill>
                <a:latin typeface="Angsana New"/>
                <a:cs typeface="Angsana New"/>
              </a:rPr>
              <a:t> =  </a:t>
            </a:r>
            <a:r>
              <a:rPr lang="en-US" sz="2800" u="sng" dirty="0">
                <a:solidFill>
                  <a:schemeClr val="tx1"/>
                </a:solidFill>
                <a:latin typeface="Angsana New"/>
                <a:cs typeface="Angsana New"/>
              </a:rPr>
              <a:t>old bundle at new prices</a:t>
            </a:r>
          </a:p>
          <a:p>
            <a:pPr marL="185738" indent="-185738">
              <a:lnSpc>
                <a:spcPct val="9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tx1"/>
                </a:solidFill>
                <a:latin typeface="Angsana New"/>
                <a:cs typeface="Angsana New"/>
              </a:rPr>
              <a:t>           </a:t>
            </a:r>
            <a:r>
              <a:rPr lang="en-US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 old </a:t>
            </a:r>
            <a:r>
              <a:rPr lang="en-US" sz="2800" dirty="0">
                <a:solidFill>
                  <a:schemeClr val="tx1"/>
                </a:solidFill>
                <a:latin typeface="Angsana New"/>
                <a:cs typeface="Angsana New"/>
              </a:rPr>
              <a:t>bundle at old prices</a:t>
            </a:r>
            <a:endParaRPr lang="th-TH" sz="280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2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22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22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22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22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2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2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2228" grpId="0" build="p" autoUpdateAnimBg="0"/>
      <p:bldP spid="562232" grpId="0" build="p" autoUpdateAnimBg="0"/>
      <p:bldP spid="562239" grpId="0" build="p" autoUpdateAnimBg="0"/>
      <p:bldP spid="562242" grpId="0" build="p" autoUpdateAnimBg="0"/>
      <p:bldP spid="562242" grpId="1" build="allAtOnce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Paasche price index understates the cost of living</a:t>
            </a:r>
            <a:endParaRPr lang="th-TH">
              <a:latin typeface="Arial" charset="0"/>
            </a:endParaRPr>
          </a:p>
        </p:txBody>
      </p:sp>
      <p:sp>
        <p:nvSpPr>
          <p:cNvPr id="9933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2F1FA84-FC36-0B4E-A113-28563715A4B2}" type="slidenum">
              <a:rPr lang="en-US" sz="3200" smtClean="0"/>
              <a:pPr/>
              <a:t>42</a:t>
            </a:fld>
            <a:endParaRPr lang="en-US" sz="3200" smtClean="0"/>
          </a:p>
        </p:txBody>
      </p:sp>
      <p:sp>
        <p:nvSpPr>
          <p:cNvPr id="99335" name="Line 2"/>
          <p:cNvSpPr>
            <a:spLocks noChangeShapeType="1"/>
          </p:cNvSpPr>
          <p:nvPr/>
        </p:nvSpPr>
        <p:spPr bwMode="auto">
          <a:xfrm flipV="1">
            <a:off x="1438275" y="1762125"/>
            <a:ext cx="0" cy="435927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9337" name="Text Box 4"/>
          <p:cNvSpPr txBox="1">
            <a:spLocks noChangeArrowheads="1"/>
          </p:cNvSpPr>
          <p:nvPr/>
        </p:nvSpPr>
        <p:spPr bwMode="auto">
          <a:xfrm>
            <a:off x="1069975" y="1619250"/>
            <a:ext cx="50482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Y</a:t>
            </a:r>
          </a:p>
        </p:txBody>
      </p:sp>
      <p:sp>
        <p:nvSpPr>
          <p:cNvPr id="99338" name="Line 5"/>
          <p:cNvSpPr>
            <a:spLocks noChangeShapeType="1"/>
          </p:cNvSpPr>
          <p:nvPr/>
        </p:nvSpPr>
        <p:spPr bwMode="auto">
          <a:xfrm flipV="1">
            <a:off x="1449388" y="6102489"/>
            <a:ext cx="4418672" cy="15736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9339" name="Text Box 6"/>
          <p:cNvSpPr txBox="1">
            <a:spLocks noChangeArrowheads="1"/>
          </p:cNvSpPr>
          <p:nvPr/>
        </p:nvSpPr>
        <p:spPr bwMode="auto">
          <a:xfrm>
            <a:off x="3605213" y="4664075"/>
            <a:ext cx="382587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B</a:t>
            </a:r>
          </a:p>
        </p:txBody>
      </p:sp>
      <p:sp>
        <p:nvSpPr>
          <p:cNvPr id="99340" name="Text Box 7"/>
          <p:cNvSpPr txBox="1">
            <a:spLocks noChangeArrowheads="1"/>
          </p:cNvSpPr>
          <p:nvPr/>
        </p:nvSpPr>
        <p:spPr bwMode="auto">
          <a:xfrm>
            <a:off x="5673936" y="6035424"/>
            <a:ext cx="42068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 dirty="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X</a:t>
            </a:r>
          </a:p>
        </p:txBody>
      </p:sp>
      <p:sp>
        <p:nvSpPr>
          <p:cNvPr id="99341" name="Line 8"/>
          <p:cNvSpPr>
            <a:spLocks noChangeShapeType="1"/>
          </p:cNvSpPr>
          <p:nvPr/>
        </p:nvSpPr>
        <p:spPr bwMode="auto">
          <a:xfrm>
            <a:off x="1427163" y="3790950"/>
            <a:ext cx="3863975" cy="23050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9342" name="Text Box 9"/>
          <p:cNvSpPr txBox="1">
            <a:spLocks noChangeArrowheads="1"/>
          </p:cNvSpPr>
          <p:nvPr/>
        </p:nvSpPr>
        <p:spPr bwMode="auto">
          <a:xfrm>
            <a:off x="2366963" y="2489200"/>
            <a:ext cx="219392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 </a:t>
            </a:r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(</a:t>
            </a:r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1)  </a:t>
            </a:r>
            <a:endParaRPr lang="en-US" sz="240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99343" name="Line 10"/>
          <p:cNvSpPr>
            <a:spLocks noChangeShapeType="1"/>
          </p:cNvSpPr>
          <p:nvPr/>
        </p:nvSpPr>
        <p:spPr bwMode="auto">
          <a:xfrm flipH="1">
            <a:off x="1628775" y="2771775"/>
            <a:ext cx="811213" cy="11715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stealth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9344" name="Text Box 11"/>
          <p:cNvSpPr txBox="1">
            <a:spLocks noChangeArrowheads="1"/>
          </p:cNvSpPr>
          <p:nvPr/>
        </p:nvSpPr>
        <p:spPr bwMode="auto">
          <a:xfrm>
            <a:off x="1213739" y="5921124"/>
            <a:ext cx="57467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 dirty="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O</a:t>
            </a:r>
          </a:p>
        </p:txBody>
      </p:sp>
      <p:sp>
        <p:nvSpPr>
          <p:cNvPr id="99345" name="Text Box 12"/>
          <p:cNvSpPr txBox="1">
            <a:spLocks noChangeArrowheads="1"/>
          </p:cNvSpPr>
          <p:nvPr/>
        </p:nvSpPr>
        <p:spPr bwMode="auto">
          <a:xfrm>
            <a:off x="1736725" y="2035175"/>
            <a:ext cx="4810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IC</a:t>
            </a:r>
            <a:r>
              <a:rPr lang="en-US" sz="2400" baseline="-250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B</a:t>
            </a:r>
            <a:endParaRPr lang="en-US" sz="2400" baseline="-2500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99346" name="Oval 20"/>
          <p:cNvSpPr>
            <a:spLocks noChangeAspect="1" noChangeArrowheads="1"/>
          </p:cNvSpPr>
          <p:nvPr/>
        </p:nvSpPr>
        <p:spPr bwMode="auto">
          <a:xfrm>
            <a:off x="1362075" y="3748088"/>
            <a:ext cx="147638" cy="125412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graphicFrame>
        <p:nvGraphicFramePr>
          <p:cNvPr id="99330" name="Object 2"/>
          <p:cNvGraphicFramePr>
            <a:graphicFrameLocks noChangeAspect="1"/>
          </p:cNvGraphicFramePr>
          <p:nvPr/>
        </p:nvGraphicFramePr>
        <p:xfrm>
          <a:off x="2805113" y="2371725"/>
          <a:ext cx="1722437" cy="542925"/>
        </p:xfrm>
        <a:graphic>
          <a:graphicData uri="http://schemas.openxmlformats.org/presentationml/2006/ole">
            <p:oleObj spid="_x0000_s99330" name="Equation" r:id="rId4" imgW="850680" imgH="291960" progId="Equation.3">
              <p:embed/>
            </p:oleObj>
          </a:graphicData>
        </a:graphic>
      </p:graphicFrame>
      <p:sp>
        <p:nvSpPr>
          <p:cNvPr id="99347" name="Text Box 22"/>
          <p:cNvSpPr txBox="1">
            <a:spLocks noChangeArrowheads="1"/>
          </p:cNvSpPr>
          <p:nvPr/>
        </p:nvSpPr>
        <p:spPr bwMode="auto">
          <a:xfrm>
            <a:off x="962025" y="3568700"/>
            <a:ext cx="4810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20</a:t>
            </a:r>
          </a:p>
        </p:txBody>
      </p:sp>
      <p:sp>
        <p:nvSpPr>
          <p:cNvPr id="99348" name="Text Box 23"/>
          <p:cNvSpPr txBox="1">
            <a:spLocks noChangeArrowheads="1"/>
          </p:cNvSpPr>
          <p:nvPr/>
        </p:nvSpPr>
        <p:spPr bwMode="auto">
          <a:xfrm>
            <a:off x="54076" y="926087"/>
            <a:ext cx="54052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Assuming that P</a:t>
            </a:r>
            <a:r>
              <a:rPr lang="th-TH" sz="2800" baseline="-25000" dirty="0">
                <a:solidFill>
                  <a:schemeClr val="tx1"/>
                </a:solidFill>
                <a:latin typeface="Angsana New"/>
                <a:cs typeface="Angsana New"/>
              </a:rPr>
              <a:t>Y</a:t>
            </a: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 = 1, Y axis also measure income.</a:t>
            </a:r>
          </a:p>
        </p:txBody>
      </p:sp>
      <p:sp>
        <p:nvSpPr>
          <p:cNvPr id="567320" name="Text Box 24"/>
          <p:cNvSpPr txBox="1">
            <a:spLocks noChangeArrowheads="1"/>
          </p:cNvSpPr>
          <p:nvPr/>
        </p:nvSpPr>
        <p:spPr bwMode="auto">
          <a:xfrm>
            <a:off x="6461975" y="4612682"/>
            <a:ext cx="3172153" cy="20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90513" indent="-290513">
              <a:lnSpc>
                <a:spcPct val="110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280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 = (2)/(6) =  20/16 = 1.25</a:t>
            </a:r>
          </a:p>
          <a:p>
            <a:pPr marL="290513" indent="-290513">
              <a:lnSpc>
                <a:spcPct val="110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True cost-of-living index   = (2)/(5) = 20/14 = 1.43             --&gt; under estimate</a:t>
            </a:r>
            <a:endParaRPr lang="th-TH" sz="3600" dirty="0">
              <a:latin typeface="Angsana New"/>
              <a:cs typeface="Angsana New"/>
            </a:endParaRPr>
          </a:p>
        </p:txBody>
      </p:sp>
      <p:sp>
        <p:nvSpPr>
          <p:cNvPr id="99350" name="Text Box 36"/>
          <p:cNvSpPr txBox="1">
            <a:spLocks noChangeArrowheads="1"/>
          </p:cNvSpPr>
          <p:nvPr/>
        </p:nvSpPr>
        <p:spPr bwMode="auto">
          <a:xfrm>
            <a:off x="2695575" y="4946650"/>
            <a:ext cx="331788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/>
                <a:ea typeface="Cordia New" charset="0"/>
                <a:cs typeface="Angsana New"/>
              </a:rPr>
              <a:t>P</a:t>
            </a:r>
          </a:p>
        </p:txBody>
      </p:sp>
      <p:sp>
        <p:nvSpPr>
          <p:cNvPr id="99351" name="Arc 39"/>
          <p:cNvSpPr>
            <a:spLocks/>
          </p:cNvSpPr>
          <p:nvPr/>
        </p:nvSpPr>
        <p:spPr bwMode="auto">
          <a:xfrm flipH="1" flipV="1">
            <a:off x="1868488" y="2362200"/>
            <a:ext cx="3897312" cy="3227388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sp>
        <p:nvSpPr>
          <p:cNvPr id="99352" name="Oval 40"/>
          <p:cNvSpPr>
            <a:spLocks noChangeAspect="1" noChangeArrowheads="1"/>
          </p:cNvSpPr>
          <p:nvPr/>
        </p:nvSpPr>
        <p:spPr bwMode="auto">
          <a:xfrm>
            <a:off x="3448050" y="4935538"/>
            <a:ext cx="149225" cy="127000"/>
          </a:xfrm>
          <a:prstGeom prst="ellipse">
            <a:avLst/>
          </a:prstGeom>
          <a:solidFill>
            <a:srgbClr val="969696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/>
              <a:cs typeface="Angsana New"/>
            </a:endParaRPr>
          </a:p>
        </p:txBody>
      </p:sp>
      <p:grpSp>
        <p:nvGrpSpPr>
          <p:cNvPr id="2" name="Group 60"/>
          <p:cNvGrpSpPr>
            <a:grpSpLocks/>
          </p:cNvGrpSpPr>
          <p:nvPr/>
        </p:nvGrpSpPr>
        <p:grpSpPr bwMode="auto">
          <a:xfrm>
            <a:off x="985838" y="4241806"/>
            <a:ext cx="4189094" cy="1863727"/>
            <a:chOff x="600" y="2553"/>
            <a:chExt cx="2436" cy="1174"/>
          </a:xfrm>
        </p:grpSpPr>
        <p:sp>
          <p:nvSpPr>
            <p:cNvPr id="99374" name="Line 17"/>
            <p:cNvSpPr>
              <a:spLocks noChangeShapeType="1"/>
            </p:cNvSpPr>
            <p:nvPr/>
          </p:nvSpPr>
          <p:spPr bwMode="auto">
            <a:xfrm>
              <a:off x="849" y="2791"/>
              <a:ext cx="1495" cy="936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75" name="Oval 18"/>
            <p:cNvSpPr>
              <a:spLocks noChangeAspect="1" noChangeArrowheads="1"/>
            </p:cNvSpPr>
            <p:nvPr/>
          </p:nvSpPr>
          <p:spPr bwMode="auto">
            <a:xfrm>
              <a:off x="828" y="2749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76" name="Text Box 19"/>
            <p:cNvSpPr txBox="1">
              <a:spLocks noChangeArrowheads="1"/>
            </p:cNvSpPr>
            <p:nvPr/>
          </p:nvSpPr>
          <p:spPr bwMode="auto">
            <a:xfrm>
              <a:off x="600" y="2591"/>
              <a:ext cx="265" cy="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16</a:t>
              </a:r>
            </a:p>
          </p:txBody>
        </p:sp>
        <p:sp>
          <p:nvSpPr>
            <p:cNvPr id="99377" name="Text Box 35"/>
            <p:cNvSpPr txBox="1">
              <a:spLocks noChangeArrowheads="1"/>
            </p:cNvSpPr>
            <p:nvPr/>
          </p:nvSpPr>
          <p:spPr bwMode="auto">
            <a:xfrm>
              <a:off x="1314" y="2724"/>
              <a:ext cx="405" cy="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IC</a:t>
              </a:r>
              <a:r>
                <a:rPr lang="en-US" sz="2400" baseline="30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/</a:t>
              </a:r>
              <a:r>
                <a:rPr lang="en-US" sz="2400" baseline="-25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T</a:t>
              </a:r>
              <a:endParaRPr lang="en-US" sz="2400" baseline="-2500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99378" name="Arc 37"/>
            <p:cNvSpPr>
              <a:spLocks/>
            </p:cNvSpPr>
            <p:nvPr/>
          </p:nvSpPr>
          <p:spPr bwMode="auto">
            <a:xfrm rot="-790079" flipH="1" flipV="1">
              <a:off x="1445" y="2866"/>
              <a:ext cx="390" cy="48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79" name="Oval 38"/>
            <p:cNvSpPr>
              <a:spLocks noChangeAspect="1" noChangeArrowheads="1"/>
            </p:cNvSpPr>
            <p:nvPr/>
          </p:nvSpPr>
          <p:spPr bwMode="auto">
            <a:xfrm>
              <a:off x="1511" y="3173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80" name="Line 44"/>
            <p:cNvSpPr>
              <a:spLocks noChangeShapeType="1"/>
            </p:cNvSpPr>
            <p:nvPr/>
          </p:nvSpPr>
          <p:spPr bwMode="auto">
            <a:xfrm flipH="1">
              <a:off x="2111" y="2842"/>
              <a:ext cx="352" cy="63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81" name="Text Box 45"/>
            <p:cNvSpPr txBox="1">
              <a:spLocks noChangeArrowheads="1"/>
            </p:cNvSpPr>
            <p:nvPr/>
          </p:nvSpPr>
          <p:spPr bwMode="auto">
            <a:xfrm>
              <a:off x="1862" y="2558"/>
              <a:ext cx="287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 dirty="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 (6)</a:t>
              </a:r>
              <a:endParaRPr lang="en-US" sz="24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graphicFrame>
          <p:nvGraphicFramePr>
            <p:cNvPr id="99333" name="Object 5"/>
            <p:cNvGraphicFramePr>
              <a:graphicFrameLocks noChangeAspect="1"/>
            </p:cNvGraphicFramePr>
            <p:nvPr/>
          </p:nvGraphicFramePr>
          <p:xfrm>
            <a:off x="2049" y="2553"/>
            <a:ext cx="987" cy="342"/>
          </p:xfrm>
          <a:graphic>
            <a:graphicData uri="http://schemas.openxmlformats.org/presentationml/2006/ole">
              <p:oleObj spid="_x0000_s99333" name="Equation" r:id="rId5" imgW="838080" imgH="291960" progId="Equation.3">
                <p:embed/>
              </p:oleObj>
            </a:graphicData>
          </a:graphic>
        </p:graphicFrame>
      </p:grpSp>
      <p:sp>
        <p:nvSpPr>
          <p:cNvPr id="567346" name="Text Box 50"/>
          <p:cNvSpPr txBox="1">
            <a:spLocks noChangeArrowheads="1"/>
          </p:cNvSpPr>
          <p:nvPr/>
        </p:nvSpPr>
        <p:spPr bwMode="auto">
          <a:xfrm>
            <a:off x="5311765" y="915473"/>
            <a:ext cx="5192712" cy="99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The expenditure in period B is (1) = 20.</a:t>
            </a:r>
          </a:p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In period T price of X increases.</a:t>
            </a:r>
          </a:p>
        </p:txBody>
      </p:sp>
      <p:sp>
        <p:nvSpPr>
          <p:cNvPr id="567347" name="Text Box 51"/>
          <p:cNvSpPr txBox="1">
            <a:spLocks noChangeArrowheads="1"/>
          </p:cNvSpPr>
          <p:nvPr/>
        </p:nvSpPr>
        <p:spPr bwMode="auto">
          <a:xfrm>
            <a:off x="5425177" y="2488506"/>
            <a:ext cx="4179752" cy="23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The income needed to compensate should be (1) - (5) = 20 - 14 = 6.</a:t>
            </a:r>
          </a:p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The income implies by P</a:t>
            </a:r>
            <a:r>
              <a:rPr lang="th-TH" sz="280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 is (1) - (6)</a:t>
            </a:r>
            <a:r>
              <a:rPr lang="th-TH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Angsana New"/>
                <a:cs typeface="Angsana New"/>
              </a:rPr>
              <a:t>  </a:t>
            </a:r>
            <a:r>
              <a:rPr lang="th-TH" sz="2800" dirty="0" smtClean="0">
                <a:solidFill>
                  <a:schemeClr val="tx1"/>
                </a:solidFill>
                <a:latin typeface="Angsana New"/>
                <a:cs typeface="Angsana New"/>
              </a:rPr>
              <a:t>= </a:t>
            </a: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20 - 16 = 4.</a:t>
            </a:r>
          </a:p>
          <a:p>
            <a:pPr marL="185738" indent="-185738">
              <a:lnSpc>
                <a:spcPct val="105000"/>
              </a:lnSpc>
              <a:spcBef>
                <a:spcPts val="0"/>
              </a:spcBef>
              <a:buFontTx/>
              <a:buChar char="•"/>
            </a:pPr>
            <a:r>
              <a:rPr lang="th-TH" sz="2800" dirty="0">
                <a:solidFill>
                  <a:schemeClr val="tx1"/>
                </a:solidFill>
                <a:latin typeface="Angsana New"/>
                <a:cs typeface="Angsana New"/>
              </a:rPr>
              <a:t>Consume at P instead of F.</a:t>
            </a:r>
          </a:p>
        </p:txBody>
      </p:sp>
      <p:grpSp>
        <p:nvGrpSpPr>
          <p:cNvPr id="3" name="Group 55"/>
          <p:cNvGrpSpPr>
            <a:grpSpLocks/>
          </p:cNvGrpSpPr>
          <p:nvPr/>
        </p:nvGrpSpPr>
        <p:grpSpPr bwMode="auto">
          <a:xfrm>
            <a:off x="1485900" y="3905250"/>
            <a:ext cx="2317750" cy="3105150"/>
            <a:chOff x="891" y="2307"/>
            <a:chExt cx="1348" cy="1956"/>
          </a:xfrm>
        </p:grpSpPr>
        <p:sp>
          <p:nvSpPr>
            <p:cNvPr id="99367" name="Line 26"/>
            <p:cNvSpPr>
              <a:spLocks noChangeShapeType="1"/>
            </p:cNvSpPr>
            <p:nvPr/>
          </p:nvSpPr>
          <p:spPr bwMode="auto">
            <a:xfrm>
              <a:off x="891" y="2307"/>
              <a:ext cx="764" cy="1398"/>
            </a:xfrm>
            <a:prstGeom prst="line">
              <a:avLst/>
            </a:prstGeom>
            <a:noFill/>
            <a:ln w="38100">
              <a:solidFill>
                <a:srgbClr val="969696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68" name="Text Box 27"/>
            <p:cNvSpPr txBox="1">
              <a:spLocks noChangeArrowheads="1"/>
            </p:cNvSpPr>
            <p:nvPr/>
          </p:nvSpPr>
          <p:spPr bwMode="auto">
            <a:xfrm>
              <a:off x="1148" y="2992"/>
              <a:ext cx="211" cy="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T</a:t>
              </a:r>
            </a:p>
          </p:txBody>
        </p:sp>
        <p:sp>
          <p:nvSpPr>
            <p:cNvPr id="99369" name="Text Box 28"/>
            <p:cNvSpPr txBox="1">
              <a:spLocks noChangeArrowheads="1"/>
            </p:cNvSpPr>
            <p:nvPr/>
          </p:nvSpPr>
          <p:spPr bwMode="auto">
            <a:xfrm>
              <a:off x="1885" y="3244"/>
              <a:ext cx="344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IC</a:t>
              </a:r>
              <a:r>
                <a:rPr lang="en-US" sz="2400" baseline="-250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T</a:t>
              </a:r>
              <a:endParaRPr lang="en-US" sz="2400" baseline="-2500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sp>
          <p:nvSpPr>
            <p:cNvPr id="99370" name="Text Box 29"/>
            <p:cNvSpPr txBox="1">
              <a:spLocks noChangeArrowheads="1"/>
            </p:cNvSpPr>
            <p:nvPr/>
          </p:nvSpPr>
          <p:spPr bwMode="auto">
            <a:xfrm>
              <a:off x="1106" y="3856"/>
              <a:ext cx="439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 dirty="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(2)</a:t>
              </a:r>
            </a:p>
          </p:txBody>
        </p:sp>
        <p:sp>
          <p:nvSpPr>
            <p:cNvPr id="99371" name="Line 30"/>
            <p:cNvSpPr>
              <a:spLocks noChangeShapeType="1"/>
            </p:cNvSpPr>
            <p:nvPr/>
          </p:nvSpPr>
          <p:spPr bwMode="auto">
            <a:xfrm flipV="1">
              <a:off x="1360" y="3628"/>
              <a:ext cx="257" cy="27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 type="stealth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graphicFrame>
          <p:nvGraphicFramePr>
            <p:cNvPr id="99332" name="Object 4"/>
            <p:cNvGraphicFramePr>
              <a:graphicFrameLocks noChangeAspect="1"/>
            </p:cNvGraphicFramePr>
            <p:nvPr/>
          </p:nvGraphicFramePr>
          <p:xfrm>
            <a:off x="1252" y="3845"/>
            <a:ext cx="987" cy="342"/>
          </p:xfrm>
          <a:graphic>
            <a:graphicData uri="http://schemas.openxmlformats.org/presentationml/2006/ole">
              <p:oleObj spid="_x0000_s99332" name="Equation" r:id="rId6" imgW="838080" imgH="291960" progId="Equation.3">
                <p:embed/>
              </p:oleObj>
            </a:graphicData>
          </a:graphic>
        </p:graphicFrame>
        <p:sp>
          <p:nvSpPr>
            <p:cNvPr id="99372" name="Arc 32"/>
            <p:cNvSpPr>
              <a:spLocks/>
            </p:cNvSpPr>
            <p:nvPr/>
          </p:nvSpPr>
          <p:spPr bwMode="auto">
            <a:xfrm rot="-804341" flipH="1" flipV="1">
              <a:off x="1228" y="2450"/>
              <a:ext cx="505" cy="103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2 h 21600"/>
                <a:gd name="T4" fmla="*/ 0 w 21600"/>
                <a:gd name="T5" fmla="*/ 2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73" name="Oval 33"/>
            <p:cNvSpPr>
              <a:spLocks noChangeAspect="1" noChangeArrowheads="1"/>
            </p:cNvSpPr>
            <p:nvPr/>
          </p:nvSpPr>
          <p:spPr bwMode="auto">
            <a:xfrm>
              <a:off x="1278" y="3028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</p:grpSp>
      <p:grpSp>
        <p:nvGrpSpPr>
          <p:cNvPr id="4" name="Group 61"/>
          <p:cNvGrpSpPr>
            <a:grpSpLocks/>
          </p:cNvGrpSpPr>
          <p:nvPr/>
        </p:nvGrpSpPr>
        <p:grpSpPr bwMode="auto">
          <a:xfrm>
            <a:off x="124221" y="4737100"/>
            <a:ext cx="3441304" cy="1362075"/>
            <a:chOff x="99" y="2849"/>
            <a:chExt cx="2001" cy="858"/>
          </a:xfrm>
        </p:grpSpPr>
        <p:sp>
          <p:nvSpPr>
            <p:cNvPr id="99360" name="Line 14"/>
            <p:cNvSpPr>
              <a:spLocks noChangeShapeType="1"/>
            </p:cNvSpPr>
            <p:nvPr/>
          </p:nvSpPr>
          <p:spPr bwMode="auto">
            <a:xfrm flipV="1">
              <a:off x="680" y="3097"/>
              <a:ext cx="348" cy="23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stealth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61" name="Text Box 15"/>
            <p:cNvSpPr txBox="1">
              <a:spLocks noChangeArrowheads="1"/>
            </p:cNvSpPr>
            <p:nvPr/>
          </p:nvSpPr>
          <p:spPr bwMode="auto">
            <a:xfrm>
              <a:off x="99" y="3314"/>
              <a:ext cx="324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 dirty="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 (5)</a:t>
              </a:r>
              <a:endParaRPr lang="en-US" sz="2400" dirty="0">
                <a:solidFill>
                  <a:schemeClr val="tx1"/>
                </a:solidFill>
                <a:latin typeface="Angsana New"/>
                <a:cs typeface="Angsana New"/>
              </a:endParaRPr>
            </a:p>
          </p:txBody>
        </p:sp>
        <p:graphicFrame>
          <p:nvGraphicFramePr>
            <p:cNvPr id="99331" name="Object 3"/>
            <p:cNvGraphicFramePr>
              <a:graphicFrameLocks noChangeAspect="1"/>
            </p:cNvGraphicFramePr>
            <p:nvPr/>
          </p:nvGraphicFramePr>
          <p:xfrm>
            <a:off x="303" y="3302"/>
            <a:ext cx="987" cy="342"/>
          </p:xfrm>
          <a:graphic>
            <a:graphicData uri="http://schemas.openxmlformats.org/presentationml/2006/ole">
              <p:oleObj spid="_x0000_s99331" name="Equation" r:id="rId7" imgW="838080" imgH="291960" progId="Equation.3">
                <p:embed/>
              </p:oleObj>
            </a:graphicData>
          </a:graphic>
        </p:graphicFrame>
        <p:sp>
          <p:nvSpPr>
            <p:cNvPr id="99362" name="Text Box 42"/>
            <p:cNvSpPr txBox="1">
              <a:spLocks noChangeArrowheads="1"/>
            </p:cNvSpPr>
            <p:nvPr/>
          </p:nvSpPr>
          <p:spPr bwMode="auto">
            <a:xfrm>
              <a:off x="597" y="2849"/>
              <a:ext cx="218" cy="2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14</a:t>
              </a:r>
            </a:p>
          </p:txBody>
        </p:sp>
        <p:sp>
          <p:nvSpPr>
            <p:cNvPr id="99363" name="Line 43"/>
            <p:cNvSpPr>
              <a:spLocks noChangeShapeType="1"/>
            </p:cNvSpPr>
            <p:nvPr/>
          </p:nvSpPr>
          <p:spPr bwMode="auto">
            <a:xfrm>
              <a:off x="873" y="2967"/>
              <a:ext cx="1227" cy="740"/>
            </a:xfrm>
            <a:prstGeom prst="line">
              <a:avLst/>
            </a:prstGeom>
            <a:noFill/>
            <a:ln w="38100">
              <a:solidFill>
                <a:srgbClr val="CC00FF"/>
              </a:solidFill>
              <a:prstDash val="sys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64" name="Text Box 46"/>
            <p:cNvSpPr txBox="1">
              <a:spLocks noChangeArrowheads="1"/>
            </p:cNvSpPr>
            <p:nvPr/>
          </p:nvSpPr>
          <p:spPr bwMode="auto">
            <a:xfrm>
              <a:off x="1538" y="3389"/>
              <a:ext cx="248" cy="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/>
                  <a:ea typeface="Cordia New" charset="0"/>
                  <a:cs typeface="Angsana New"/>
                </a:rPr>
                <a:t>F</a:t>
              </a:r>
            </a:p>
          </p:txBody>
        </p:sp>
        <p:sp>
          <p:nvSpPr>
            <p:cNvPr id="99365" name="Oval 47"/>
            <p:cNvSpPr>
              <a:spLocks noChangeAspect="1" noChangeArrowheads="1"/>
            </p:cNvSpPr>
            <p:nvPr/>
          </p:nvSpPr>
          <p:spPr bwMode="auto">
            <a:xfrm>
              <a:off x="828" y="2932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  <p:sp>
          <p:nvSpPr>
            <p:cNvPr id="99366" name="Oval 49"/>
            <p:cNvSpPr>
              <a:spLocks noChangeAspect="1" noChangeArrowheads="1"/>
            </p:cNvSpPr>
            <p:nvPr/>
          </p:nvSpPr>
          <p:spPr bwMode="auto">
            <a:xfrm>
              <a:off x="1523" y="3324"/>
              <a:ext cx="87" cy="80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600">
                <a:latin typeface="Angsana New"/>
                <a:cs typeface="Angsana New"/>
              </a:endParaRPr>
            </a:p>
          </p:txBody>
        </p:sp>
      </p:grpSp>
      <p:sp>
        <p:nvSpPr>
          <p:cNvPr id="567359" name="Text Box 63"/>
          <p:cNvSpPr txBox="1">
            <a:spLocks noChangeArrowheads="1"/>
          </p:cNvSpPr>
          <p:nvPr/>
        </p:nvSpPr>
        <p:spPr bwMode="auto">
          <a:xfrm>
            <a:off x="5353779" y="1909751"/>
            <a:ext cx="4962525" cy="77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ts val="2460"/>
              </a:lnSpc>
              <a:spcBef>
                <a:spcPts val="0"/>
              </a:spcBef>
              <a:buFontTx/>
              <a:buChar char="•"/>
            </a:pPr>
            <a:r>
              <a:rPr lang="en-US" sz="28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en-US" sz="2800" baseline="-25000" dirty="0">
                <a:solidFill>
                  <a:schemeClr val="tx1"/>
                </a:solidFill>
                <a:latin typeface="Angsana New"/>
                <a:cs typeface="Angsana New"/>
              </a:rPr>
              <a:t>P</a:t>
            </a:r>
            <a:r>
              <a:rPr lang="en-US" sz="2800" dirty="0">
                <a:solidFill>
                  <a:schemeClr val="tx1"/>
                </a:solidFill>
                <a:latin typeface="Angsana New"/>
                <a:cs typeface="Angsana New"/>
              </a:rPr>
              <a:t> =    </a:t>
            </a:r>
            <a:r>
              <a:rPr lang="en-US" sz="2800" u="sng" dirty="0">
                <a:solidFill>
                  <a:schemeClr val="tx1"/>
                </a:solidFill>
                <a:latin typeface="Angsana New"/>
                <a:cs typeface="Angsana New"/>
              </a:rPr>
              <a:t>new bundle at new prices</a:t>
            </a:r>
            <a:r>
              <a:rPr lang="en-US" sz="2800" dirty="0">
                <a:solidFill>
                  <a:schemeClr val="tx1"/>
                </a:solidFill>
                <a:latin typeface="Angsana New"/>
                <a:cs typeface="Angsana New"/>
              </a:rPr>
              <a:t>       </a:t>
            </a:r>
          </a:p>
          <a:p>
            <a:pPr marL="185738" indent="-185738">
              <a:lnSpc>
                <a:spcPts val="2460"/>
              </a:lnSpc>
              <a:spcBef>
                <a:spcPts val="0"/>
              </a:spcBef>
            </a:pPr>
            <a:r>
              <a:rPr lang="en-US" sz="2800" dirty="0">
                <a:solidFill>
                  <a:schemeClr val="tx1"/>
                </a:solidFill>
                <a:latin typeface="Angsana New"/>
                <a:cs typeface="Angsana New"/>
              </a:rPr>
              <a:t>              new bundle at old prices</a:t>
            </a:r>
            <a:endParaRPr lang="th-TH" sz="280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7320" grpId="0" build="p" autoUpdateAnimBg="0"/>
      <p:bldP spid="567346" grpId="0" build="p" autoUpdateAnimBg="0"/>
      <p:bldP spid="567347" grpId="0" build="p" autoUpdateAnimBg="0"/>
      <p:bldP spid="567359" grpId="0" build="p" autoUpdateAnimBg="0"/>
      <p:bldP spid="567359" grpId="1" build="allAtOnce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8" charset="0"/>
                <a:ea typeface="ＭＳ Ｐゴシック" pitchFamily="8" charset="-128"/>
              </a:rPr>
              <a:t>Fisher Ideal Price Index</a:t>
            </a:r>
          </a:p>
        </p:txBody>
      </p:sp>
      <p:sp>
        <p:nvSpPr>
          <p:cNvPr id="103428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4800" dirty="0" smtClean="0">
                <a:latin typeface="Angsana New" pitchFamily="8" charset="0"/>
                <a:ea typeface="ＭＳ Ｐゴシック" pitchFamily="8" charset="-128"/>
              </a:rPr>
              <a:t>To solve the over and under estimate problems of both indices, Irving Fisher has proposed the</a:t>
            </a:r>
            <a:r>
              <a:rPr lang="th-TH" sz="4800" dirty="0" smtClean="0">
                <a:latin typeface="Angsana New" pitchFamily="8" charset="0"/>
                <a:ea typeface="ＭＳ Ｐゴシック" pitchFamily="8" charset="-128"/>
              </a:rPr>
              <a:t> </a:t>
            </a:r>
            <a:r>
              <a:rPr lang="en-US" sz="4800" dirty="0" smtClean="0">
                <a:latin typeface="Angsana New" pitchFamily="8" charset="0"/>
                <a:ea typeface="ＭＳ Ｐゴシック" pitchFamily="8" charset="-128"/>
              </a:rPr>
              <a:t>Fisher Ideal Price Index </a:t>
            </a:r>
          </a:p>
          <a:p>
            <a:pPr eaLnBrk="1" hangingPunct="1"/>
            <a:endParaRPr lang="en-US" dirty="0" smtClean="0">
              <a:latin typeface="Angsana New" pitchFamily="8" charset="0"/>
              <a:ea typeface="ＭＳ Ｐゴシック" pitchFamily="8" charset="-128"/>
            </a:endParaRPr>
          </a:p>
        </p:txBody>
      </p:sp>
      <p:sp>
        <p:nvSpPr>
          <p:cNvPr id="10342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842250" y="6400800"/>
            <a:ext cx="2063750" cy="457200"/>
          </a:xfrm>
          <a:prstGeom prst="rect">
            <a:avLst/>
          </a:prstGeom>
          <a:noFill/>
        </p:spPr>
        <p:txBody>
          <a:bodyPr/>
          <a:lstStyle/>
          <a:p>
            <a:pPr algn="r"/>
            <a:fld id="{A474F592-79A9-3946-B55E-CBA8047C559F}" type="slidenum">
              <a:rPr lang="en-US" sz="2400" smtClean="0">
                <a:solidFill>
                  <a:schemeClr val="tx1"/>
                </a:solidFill>
                <a:latin typeface="Angsana New"/>
                <a:cs typeface="Angsana New"/>
              </a:rPr>
              <a:pPr algn="r"/>
              <a:t>43</a:t>
            </a:fld>
            <a:endParaRPr lang="en-US" sz="2400" smtClean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aphicFrame>
        <p:nvGraphicFramePr>
          <p:cNvPr id="103426" name="Object 2"/>
          <p:cNvGraphicFramePr>
            <a:graphicFrameLocks noChangeAspect="1"/>
          </p:cNvGraphicFramePr>
          <p:nvPr/>
        </p:nvGraphicFramePr>
        <p:xfrm>
          <a:off x="2422525" y="3675317"/>
          <a:ext cx="3870325" cy="1006475"/>
        </p:xfrm>
        <a:graphic>
          <a:graphicData uri="http://schemas.openxmlformats.org/presentationml/2006/ole">
            <p:oleObj spid="_x0000_s113666" name="Equation" r:id="rId3" imgW="1092200" imgH="2540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Duality </a:t>
            </a:r>
          </a:p>
        </p:txBody>
      </p:sp>
      <p:sp>
        <p:nvSpPr>
          <p:cNvPr id="531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There exists a dual relationship between two optimization problems.</a:t>
            </a:r>
          </a:p>
          <a:p>
            <a:pPr eaLnBrk="1" hangingPunct="1">
              <a:buFont typeface="Wingdings" charset="2"/>
              <a:buNone/>
            </a:pPr>
            <a:r>
              <a:rPr lang="th-TH">
                <a:latin typeface="Arial" charset="0"/>
              </a:rPr>
              <a:t>	Max U(X,Y) subject to I = P</a:t>
            </a:r>
            <a:r>
              <a:rPr lang="th-TH" baseline="-25000">
                <a:latin typeface="Arial" charset="0"/>
              </a:rPr>
              <a:t>X</a:t>
            </a:r>
            <a:r>
              <a:rPr lang="th-TH">
                <a:latin typeface="Arial" charset="0"/>
              </a:rPr>
              <a:t>X + P</a:t>
            </a:r>
            <a:r>
              <a:rPr lang="th-TH" baseline="-25000">
                <a:latin typeface="Arial" charset="0"/>
              </a:rPr>
              <a:t>Y</a:t>
            </a:r>
            <a:r>
              <a:rPr lang="th-TH">
                <a:latin typeface="Arial" charset="0"/>
              </a:rPr>
              <a:t>Y    (1)</a:t>
            </a:r>
          </a:p>
          <a:p>
            <a:pPr eaLnBrk="1" hangingPunct="1">
              <a:buFont typeface="Wingdings" charset="2"/>
              <a:buNone/>
            </a:pPr>
            <a:r>
              <a:rPr lang="th-TH">
                <a:latin typeface="Arial" charset="0"/>
              </a:rPr>
              <a:t>   Min P</a:t>
            </a:r>
            <a:r>
              <a:rPr lang="th-TH" baseline="-25000">
                <a:latin typeface="Arial" charset="0"/>
              </a:rPr>
              <a:t>X</a:t>
            </a:r>
            <a:r>
              <a:rPr lang="th-TH">
                <a:latin typeface="Arial" charset="0"/>
              </a:rPr>
              <a:t>X + P</a:t>
            </a:r>
            <a:r>
              <a:rPr lang="th-TH" baseline="-25000">
                <a:latin typeface="Arial" charset="0"/>
              </a:rPr>
              <a:t>Y</a:t>
            </a:r>
            <a:r>
              <a:rPr lang="th-TH">
                <a:latin typeface="Arial" charset="0"/>
              </a:rPr>
              <a:t>Y subject to U(X,Y) = U*  (2)</a:t>
            </a:r>
          </a:p>
          <a:p>
            <a:pPr eaLnBrk="1" hangingPunct="1">
              <a:buFont typeface="Wingdings" charset="2"/>
              <a:buNone/>
            </a:pPr>
            <a:r>
              <a:rPr lang="th-TH">
                <a:latin typeface="Arial" charset="0"/>
              </a:rPr>
              <a:t>where U* is the utility level attained from (1)</a:t>
            </a:r>
          </a:p>
          <a:p>
            <a:pPr eaLnBrk="1" hangingPunct="1"/>
            <a:r>
              <a:rPr lang="th-TH">
                <a:latin typeface="Arial" charset="0"/>
              </a:rPr>
              <a:t>Solving either problem will give the same optimum value of X* and Y*. </a:t>
            </a:r>
          </a:p>
        </p:txBody>
      </p:sp>
      <p:sp>
        <p:nvSpPr>
          <p:cNvPr id="10137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5AB7F54-8BA1-314B-8D4A-088B7B3A906F}" type="slidenum">
              <a:rPr lang="en-US" smtClean="0"/>
              <a:pPr/>
              <a:t>44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1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1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1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1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1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1459" grpId="0" build="p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Duality </a:t>
            </a:r>
          </a:p>
        </p:txBody>
      </p:sp>
      <p:sp>
        <p:nvSpPr>
          <p:cNvPr id="10342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CB8DB02-7828-3B40-AEBD-84061AE6EB06}" type="slidenum">
              <a:rPr lang="en-US" smtClean="0"/>
              <a:pPr/>
              <a:t>45</a:t>
            </a:fld>
            <a:endParaRPr lang="en-US" dirty="0" smtClean="0"/>
          </a:p>
        </p:txBody>
      </p:sp>
      <p:sp>
        <p:nvSpPr>
          <p:cNvPr id="103427" name="AutoShape 32"/>
          <p:cNvSpPr>
            <a:spLocks noChangeArrowheads="1"/>
          </p:cNvSpPr>
          <p:nvPr/>
        </p:nvSpPr>
        <p:spPr bwMode="auto">
          <a:xfrm>
            <a:off x="1155700" y="2743200"/>
            <a:ext cx="2370138" cy="2390775"/>
          </a:xfrm>
          <a:prstGeom prst="rtTriangle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429" name="Line 5"/>
          <p:cNvSpPr>
            <a:spLocks noChangeShapeType="1"/>
          </p:cNvSpPr>
          <p:nvPr/>
        </p:nvSpPr>
        <p:spPr bwMode="auto">
          <a:xfrm flipH="1" flipV="1">
            <a:off x="1147763" y="1984375"/>
            <a:ext cx="0" cy="31750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430" name="Line 6"/>
          <p:cNvSpPr>
            <a:spLocks noChangeShapeType="1"/>
          </p:cNvSpPr>
          <p:nvPr/>
        </p:nvSpPr>
        <p:spPr bwMode="auto">
          <a:xfrm flipV="1">
            <a:off x="1160463" y="5159375"/>
            <a:ext cx="3181350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431" name="Line 8"/>
          <p:cNvSpPr>
            <a:spLocks noChangeShapeType="1"/>
          </p:cNvSpPr>
          <p:nvPr/>
        </p:nvSpPr>
        <p:spPr bwMode="auto">
          <a:xfrm>
            <a:off x="1190625" y="2778125"/>
            <a:ext cx="2363788" cy="2381250"/>
          </a:xfrm>
          <a:prstGeom prst="line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432" name="Text Box 11"/>
          <p:cNvSpPr txBox="1">
            <a:spLocks noChangeArrowheads="1"/>
          </p:cNvSpPr>
          <p:nvPr/>
        </p:nvSpPr>
        <p:spPr bwMode="auto">
          <a:xfrm>
            <a:off x="4422775" y="4962525"/>
            <a:ext cx="339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80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103433" name="Text Box 12"/>
          <p:cNvSpPr txBox="1">
            <a:spLocks noChangeArrowheads="1"/>
          </p:cNvSpPr>
          <p:nvPr/>
        </p:nvSpPr>
        <p:spPr bwMode="auto">
          <a:xfrm>
            <a:off x="995363" y="1595438"/>
            <a:ext cx="342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800">
                <a:solidFill>
                  <a:schemeClr val="tx1"/>
                </a:solidFill>
              </a:rPr>
              <a:t>Y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838325" y="2779713"/>
            <a:ext cx="2397125" cy="1816100"/>
            <a:chOff x="1069" y="1751"/>
            <a:chExt cx="1394" cy="1144"/>
          </a:xfrm>
        </p:grpSpPr>
        <p:sp>
          <p:nvSpPr>
            <p:cNvPr id="103458" name="Arc 9"/>
            <p:cNvSpPr>
              <a:spLocks/>
            </p:cNvSpPr>
            <p:nvPr/>
          </p:nvSpPr>
          <p:spPr bwMode="auto">
            <a:xfrm flipH="1" flipV="1">
              <a:off x="1069" y="1751"/>
              <a:ext cx="1108" cy="1059"/>
            </a:xfrm>
            <a:custGeom>
              <a:avLst/>
              <a:gdLst>
                <a:gd name="T0" fmla="*/ 0 w 21600"/>
                <a:gd name="T1" fmla="*/ 0 h 21600"/>
                <a:gd name="T2" fmla="*/ 3 w 21600"/>
                <a:gd name="T3" fmla="*/ 3 h 21600"/>
                <a:gd name="T4" fmla="*/ 0 w 21600"/>
                <a:gd name="T5" fmla="*/ 3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59" name="Oval 10"/>
            <p:cNvSpPr>
              <a:spLocks noChangeArrowheads="1"/>
            </p:cNvSpPr>
            <p:nvPr/>
          </p:nvSpPr>
          <p:spPr bwMode="auto">
            <a:xfrm>
              <a:off x="1275" y="2383"/>
              <a:ext cx="83" cy="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60" name="Text Box 14"/>
            <p:cNvSpPr txBox="1">
              <a:spLocks noChangeArrowheads="1"/>
            </p:cNvSpPr>
            <p:nvPr/>
          </p:nvSpPr>
          <p:spPr bwMode="auto">
            <a:xfrm>
              <a:off x="2187" y="2664"/>
              <a:ext cx="27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1800">
                  <a:solidFill>
                    <a:schemeClr val="tx1"/>
                  </a:solidFill>
                </a:rPr>
                <a:t>U*</a:t>
              </a:r>
            </a:p>
          </p:txBody>
        </p:sp>
        <p:sp>
          <p:nvSpPr>
            <p:cNvPr id="103461" name="Text Box 15"/>
            <p:cNvSpPr txBox="1">
              <a:spLocks noChangeArrowheads="1"/>
            </p:cNvSpPr>
            <p:nvPr/>
          </p:nvSpPr>
          <p:spPr bwMode="auto">
            <a:xfrm>
              <a:off x="1325" y="2180"/>
              <a:ext cx="18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1800">
                  <a:solidFill>
                    <a:schemeClr val="tx1"/>
                  </a:solidFill>
                </a:rPr>
                <a:t>E</a:t>
              </a:r>
            </a:p>
          </p:txBody>
        </p:sp>
      </p:grpSp>
      <p:sp>
        <p:nvSpPr>
          <p:cNvPr id="103435" name="Line 18"/>
          <p:cNvSpPr>
            <a:spLocks noChangeShapeType="1"/>
          </p:cNvSpPr>
          <p:nvPr/>
        </p:nvSpPr>
        <p:spPr bwMode="auto">
          <a:xfrm flipH="1" flipV="1">
            <a:off x="5503863" y="2024063"/>
            <a:ext cx="0" cy="31750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436" name="Line 19"/>
          <p:cNvSpPr>
            <a:spLocks noChangeShapeType="1"/>
          </p:cNvSpPr>
          <p:nvPr/>
        </p:nvSpPr>
        <p:spPr bwMode="auto">
          <a:xfrm flipV="1">
            <a:off x="5516563" y="5199063"/>
            <a:ext cx="3182937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437" name="Text Box 21"/>
          <p:cNvSpPr txBox="1">
            <a:spLocks noChangeArrowheads="1"/>
          </p:cNvSpPr>
          <p:nvPr/>
        </p:nvSpPr>
        <p:spPr bwMode="auto">
          <a:xfrm>
            <a:off x="8778875" y="5002213"/>
            <a:ext cx="33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80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103438" name="Text Box 22"/>
          <p:cNvSpPr txBox="1">
            <a:spLocks noChangeArrowheads="1"/>
          </p:cNvSpPr>
          <p:nvPr/>
        </p:nvSpPr>
        <p:spPr bwMode="auto">
          <a:xfrm>
            <a:off x="5351463" y="1635125"/>
            <a:ext cx="342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80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103439" name="Arc 27"/>
          <p:cNvSpPr>
            <a:spLocks/>
          </p:cNvSpPr>
          <p:nvPr/>
        </p:nvSpPr>
        <p:spPr bwMode="auto">
          <a:xfrm flipH="1" flipV="1">
            <a:off x="6194425" y="2819400"/>
            <a:ext cx="1906588" cy="1681163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440" name="Text Box 29"/>
          <p:cNvSpPr txBox="1">
            <a:spLocks noChangeArrowheads="1"/>
          </p:cNvSpPr>
          <p:nvPr/>
        </p:nvSpPr>
        <p:spPr bwMode="auto">
          <a:xfrm>
            <a:off x="8116888" y="4268788"/>
            <a:ext cx="474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800">
                <a:solidFill>
                  <a:schemeClr val="tx1"/>
                </a:solidFill>
              </a:rPr>
              <a:t>U*</a:t>
            </a:r>
          </a:p>
        </p:txBody>
      </p:sp>
      <p:grpSp>
        <p:nvGrpSpPr>
          <p:cNvPr id="3" name="Group 40"/>
          <p:cNvGrpSpPr>
            <a:grpSpLocks/>
          </p:cNvGrpSpPr>
          <p:nvPr/>
        </p:nvGrpSpPr>
        <p:grpSpPr bwMode="auto">
          <a:xfrm>
            <a:off x="5546725" y="2817813"/>
            <a:ext cx="2363788" cy="2381250"/>
            <a:chOff x="3225" y="1775"/>
            <a:chExt cx="1375" cy="1500"/>
          </a:xfrm>
        </p:grpSpPr>
        <p:sp>
          <p:nvSpPr>
            <p:cNvPr id="103455" name="Line 20"/>
            <p:cNvSpPr>
              <a:spLocks noChangeShapeType="1"/>
            </p:cNvSpPr>
            <p:nvPr/>
          </p:nvSpPr>
          <p:spPr bwMode="auto">
            <a:xfrm>
              <a:off x="3225" y="1775"/>
              <a:ext cx="1375" cy="15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56" name="Oval 28"/>
            <p:cNvSpPr>
              <a:spLocks noChangeArrowheads="1"/>
            </p:cNvSpPr>
            <p:nvPr/>
          </p:nvSpPr>
          <p:spPr bwMode="auto">
            <a:xfrm>
              <a:off x="3808" y="2408"/>
              <a:ext cx="83" cy="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57" name="Text Box 30"/>
            <p:cNvSpPr txBox="1">
              <a:spLocks noChangeArrowheads="1"/>
            </p:cNvSpPr>
            <p:nvPr/>
          </p:nvSpPr>
          <p:spPr bwMode="auto">
            <a:xfrm>
              <a:off x="3599" y="2530"/>
              <a:ext cx="18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1800">
                  <a:solidFill>
                    <a:schemeClr val="tx1"/>
                  </a:solidFill>
                </a:rPr>
                <a:t>E</a:t>
              </a:r>
            </a:p>
          </p:txBody>
        </p:sp>
      </p:grpSp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379538" y="2697163"/>
            <a:ext cx="3079750" cy="2335212"/>
            <a:chOff x="802" y="1699"/>
            <a:chExt cx="1791" cy="1471"/>
          </a:xfrm>
        </p:grpSpPr>
        <p:sp>
          <p:nvSpPr>
            <p:cNvPr id="103451" name="Arc 7"/>
            <p:cNvSpPr>
              <a:spLocks/>
            </p:cNvSpPr>
            <p:nvPr/>
          </p:nvSpPr>
          <p:spPr bwMode="auto">
            <a:xfrm flipH="1" flipV="1">
              <a:off x="802" y="1699"/>
              <a:ext cx="1508" cy="1392"/>
            </a:xfrm>
            <a:custGeom>
              <a:avLst/>
              <a:gdLst>
                <a:gd name="T0" fmla="*/ 0 w 21600"/>
                <a:gd name="T1" fmla="*/ 0 h 21600"/>
                <a:gd name="T2" fmla="*/ 7 w 21600"/>
                <a:gd name="T3" fmla="*/ 6 h 21600"/>
                <a:gd name="T4" fmla="*/ 0 w 21600"/>
                <a:gd name="T5" fmla="*/ 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52" name="Text Box 13"/>
            <p:cNvSpPr txBox="1">
              <a:spLocks noChangeArrowheads="1"/>
            </p:cNvSpPr>
            <p:nvPr/>
          </p:nvSpPr>
          <p:spPr bwMode="auto">
            <a:xfrm>
              <a:off x="2320" y="2939"/>
              <a:ext cx="27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1800">
                  <a:solidFill>
                    <a:schemeClr val="tx1"/>
                  </a:solidFill>
                </a:rPr>
                <a:t>U</a:t>
              </a:r>
              <a:r>
                <a:rPr lang="th-TH" sz="1800" baseline="-25000">
                  <a:solidFill>
                    <a:schemeClr val="tx1"/>
                  </a:solidFill>
                </a:rPr>
                <a:t>0</a:t>
              </a:r>
              <a:endParaRPr lang="th-TH" sz="1800">
                <a:solidFill>
                  <a:schemeClr val="tx1"/>
                </a:solidFill>
              </a:endParaRPr>
            </a:p>
          </p:txBody>
        </p:sp>
        <p:sp>
          <p:nvSpPr>
            <p:cNvPr id="103453" name="Line 34"/>
            <p:cNvSpPr>
              <a:spLocks noChangeShapeType="1"/>
            </p:cNvSpPr>
            <p:nvPr/>
          </p:nvSpPr>
          <p:spPr bwMode="auto">
            <a:xfrm flipH="1" flipV="1">
              <a:off x="892" y="2684"/>
              <a:ext cx="0" cy="3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54" name="Line 35"/>
            <p:cNvSpPr>
              <a:spLocks noChangeShapeType="1"/>
            </p:cNvSpPr>
            <p:nvPr/>
          </p:nvSpPr>
          <p:spPr bwMode="auto">
            <a:xfrm rot="5400000" flipH="1" flipV="1">
              <a:off x="1055" y="2847"/>
              <a:ext cx="0" cy="3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5541963" y="2351088"/>
            <a:ext cx="2820987" cy="2857500"/>
            <a:chOff x="3222" y="1481"/>
            <a:chExt cx="1641" cy="1800"/>
          </a:xfrm>
        </p:grpSpPr>
        <p:sp>
          <p:nvSpPr>
            <p:cNvPr id="103448" name="Line 31"/>
            <p:cNvSpPr>
              <a:spLocks noChangeShapeType="1"/>
            </p:cNvSpPr>
            <p:nvPr/>
          </p:nvSpPr>
          <p:spPr bwMode="auto">
            <a:xfrm>
              <a:off x="3222" y="1481"/>
              <a:ext cx="1625" cy="1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49" name="Line 37"/>
            <p:cNvSpPr>
              <a:spLocks noChangeShapeType="1"/>
            </p:cNvSpPr>
            <p:nvPr/>
          </p:nvSpPr>
          <p:spPr bwMode="auto">
            <a:xfrm flipH="1">
              <a:off x="3359" y="1575"/>
              <a:ext cx="283" cy="2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450" name="Line 38"/>
            <p:cNvSpPr>
              <a:spLocks noChangeShapeType="1"/>
            </p:cNvSpPr>
            <p:nvPr/>
          </p:nvSpPr>
          <p:spPr bwMode="auto">
            <a:xfrm flipH="1">
              <a:off x="4580" y="2913"/>
              <a:ext cx="283" cy="2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63241" name="Text Box 41"/>
          <p:cNvSpPr txBox="1">
            <a:spLocks noChangeArrowheads="1"/>
          </p:cNvSpPr>
          <p:nvPr/>
        </p:nvSpPr>
        <p:spPr bwMode="auto">
          <a:xfrm>
            <a:off x="736600" y="5476875"/>
            <a:ext cx="3965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800">
                <a:solidFill>
                  <a:schemeClr val="tx1"/>
                </a:solidFill>
              </a:rPr>
              <a:t>Maximize utility subject to budget constraint</a:t>
            </a:r>
          </a:p>
        </p:txBody>
      </p:sp>
      <p:sp>
        <p:nvSpPr>
          <p:cNvPr id="563242" name="Text Box 42"/>
          <p:cNvSpPr txBox="1">
            <a:spLocks noChangeArrowheads="1"/>
          </p:cNvSpPr>
          <p:nvPr/>
        </p:nvSpPr>
        <p:spPr bwMode="auto">
          <a:xfrm>
            <a:off x="5380038" y="5487988"/>
            <a:ext cx="3965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800">
                <a:solidFill>
                  <a:schemeClr val="tx1"/>
                </a:solidFill>
              </a:rPr>
              <a:t>Minimize expenditure subject to utility constraint</a:t>
            </a:r>
          </a:p>
        </p:txBody>
      </p:sp>
      <p:sp>
        <p:nvSpPr>
          <p:cNvPr id="563243" name="AutoShape 43"/>
          <p:cNvSpPr>
            <a:spLocks noChangeArrowheads="1"/>
          </p:cNvSpPr>
          <p:nvPr/>
        </p:nvSpPr>
        <p:spPr bwMode="auto">
          <a:xfrm>
            <a:off x="4381500" y="5781675"/>
            <a:ext cx="588963" cy="250825"/>
          </a:xfrm>
          <a:prstGeom prst="leftRightArrow">
            <a:avLst>
              <a:gd name="adj1" fmla="val 50000"/>
              <a:gd name="adj2" fmla="val 4335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1" grpId="0" build="p" autoUpdateAnimBg="0"/>
      <p:bldP spid="563242" grpId="0" build="p" autoUpdateAnimBg="0"/>
      <p:bldP spid="56324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Duality: example</a:t>
            </a:r>
          </a:p>
        </p:txBody>
      </p:sp>
      <p:sp>
        <p:nvSpPr>
          <p:cNvPr id="564227" name="Rectangle 3"/>
          <p:cNvSpPr>
            <a:spLocks noGrp="1" noChangeArrowheads="1"/>
          </p:cNvSpPr>
          <p:nvPr>
            <p:ph idx="1"/>
          </p:nvPr>
        </p:nvSpPr>
        <p:spPr>
          <a:xfrm>
            <a:off x="1484313" y="1579030"/>
            <a:ext cx="7923212" cy="2686050"/>
          </a:xfrm>
        </p:spPr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Max  U = XY subject to I = 20, P</a:t>
            </a:r>
            <a:r>
              <a:rPr lang="th-TH" baseline="-25000">
                <a:latin typeface="Arial" charset="0"/>
              </a:rPr>
              <a:t>X</a:t>
            </a:r>
            <a:r>
              <a:rPr lang="th-TH">
                <a:latin typeface="Arial" charset="0"/>
              </a:rPr>
              <a:t> = P</a:t>
            </a:r>
            <a:r>
              <a:rPr lang="th-TH" baseline="-25000">
                <a:latin typeface="Arial" charset="0"/>
              </a:rPr>
              <a:t>Y</a:t>
            </a:r>
            <a:r>
              <a:rPr lang="th-TH">
                <a:latin typeface="Arial" charset="0"/>
              </a:rPr>
              <a:t> =1</a:t>
            </a:r>
          </a:p>
          <a:p>
            <a:pPr eaLnBrk="1" hangingPunct="1"/>
            <a:r>
              <a:rPr lang="th-TH">
                <a:latin typeface="Arial" charset="0"/>
              </a:rPr>
              <a:t>Since I = P</a:t>
            </a:r>
            <a:r>
              <a:rPr lang="th-TH" baseline="-25000">
                <a:latin typeface="Arial" charset="0"/>
              </a:rPr>
              <a:t>X</a:t>
            </a:r>
            <a:r>
              <a:rPr lang="th-TH">
                <a:latin typeface="Arial" charset="0"/>
              </a:rPr>
              <a:t>X + P</a:t>
            </a:r>
            <a:r>
              <a:rPr lang="th-TH" baseline="-25000">
                <a:latin typeface="Arial" charset="0"/>
              </a:rPr>
              <a:t>Y</a:t>
            </a:r>
            <a:r>
              <a:rPr lang="th-TH">
                <a:latin typeface="Arial" charset="0"/>
              </a:rPr>
              <a:t>Y, </a:t>
            </a:r>
          </a:p>
          <a:p>
            <a:pPr eaLnBrk="1" hangingPunct="1">
              <a:buFont typeface="Wingdings" charset="2"/>
              <a:buNone/>
            </a:pPr>
            <a:r>
              <a:rPr lang="th-TH">
                <a:latin typeface="Arial" charset="0"/>
              </a:rPr>
              <a:t>             Y = (I - P</a:t>
            </a:r>
            <a:r>
              <a:rPr lang="th-TH" baseline="-25000">
                <a:latin typeface="Arial" charset="0"/>
              </a:rPr>
              <a:t>X</a:t>
            </a:r>
            <a:r>
              <a:rPr lang="th-TH">
                <a:latin typeface="Arial" charset="0"/>
              </a:rPr>
              <a:t>X)/P</a:t>
            </a:r>
            <a:r>
              <a:rPr lang="th-TH" baseline="-25000">
                <a:latin typeface="Arial" charset="0"/>
              </a:rPr>
              <a:t>Y</a:t>
            </a:r>
            <a:r>
              <a:rPr lang="th-TH">
                <a:latin typeface="Arial" charset="0"/>
              </a:rPr>
              <a:t> = 20 - X </a:t>
            </a:r>
          </a:p>
          <a:p>
            <a:pPr eaLnBrk="1" hangingPunct="1"/>
            <a:r>
              <a:rPr lang="th-TH">
                <a:latin typeface="Arial" charset="0"/>
              </a:rPr>
              <a:t>Substitute this into U to get U =  X(20-X) = 20X -X</a:t>
            </a:r>
            <a:r>
              <a:rPr lang="th-TH" baseline="30000">
                <a:latin typeface="Arial" charset="0"/>
              </a:rPr>
              <a:t>2</a:t>
            </a:r>
          </a:p>
          <a:p>
            <a:pPr eaLnBrk="1" hangingPunct="1"/>
            <a:r>
              <a:rPr lang="th-TH">
                <a:latin typeface="Arial" charset="0"/>
              </a:rPr>
              <a:t>dU/dX = 20 - 2X = 0 </a:t>
            </a:r>
          </a:p>
          <a:p>
            <a:pPr eaLnBrk="1" hangingPunct="1">
              <a:buFont typeface="Wingdings" charset="2"/>
              <a:buNone/>
            </a:pPr>
            <a:r>
              <a:rPr lang="th-TH">
                <a:latin typeface="Arial" charset="0"/>
              </a:rPr>
              <a:t>   --&gt; X* = 10, Y* = (20 - 10) = 10</a:t>
            </a:r>
          </a:p>
          <a:p>
            <a:pPr eaLnBrk="1" hangingPunct="1">
              <a:buFont typeface="Wingdings" charset="2"/>
              <a:buNone/>
            </a:pPr>
            <a:r>
              <a:rPr lang="th-TH">
                <a:latin typeface="Arial" charset="0"/>
              </a:rPr>
              <a:t>        U* = (10)(10) = 100</a:t>
            </a:r>
          </a:p>
          <a:p>
            <a:pPr eaLnBrk="1" hangingPunct="1"/>
            <a:endParaRPr lang="th-TH">
              <a:latin typeface="Arial" charset="0"/>
            </a:endParaRPr>
          </a:p>
        </p:txBody>
      </p:sp>
      <p:sp>
        <p:nvSpPr>
          <p:cNvPr id="10547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7F17296-5172-674D-B4D0-8F3E2A613498}" type="slidenum">
              <a:rPr lang="en-US" smtClean="0"/>
              <a:pPr/>
              <a:t>46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27" grpId="0" build="p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Duality: example</a:t>
            </a:r>
          </a:p>
        </p:txBody>
      </p:sp>
      <p:sp>
        <p:nvSpPr>
          <p:cNvPr id="565251" name="Rectangle 3"/>
          <p:cNvSpPr>
            <a:spLocks noGrp="1" noChangeArrowheads="1"/>
          </p:cNvSpPr>
          <p:nvPr>
            <p:ph idx="1"/>
          </p:nvPr>
        </p:nvSpPr>
        <p:spPr>
          <a:xfrm>
            <a:off x="703623" y="1403842"/>
            <a:ext cx="9129392" cy="2686050"/>
          </a:xfrm>
        </p:spPr>
        <p:txBody>
          <a:bodyPr/>
          <a:lstStyle/>
          <a:p>
            <a:pPr eaLnBrk="1" hangingPunct="1"/>
            <a:r>
              <a:rPr lang="th-TH" dirty="0">
                <a:latin typeface="Arial" charset="0"/>
              </a:rPr>
              <a:t>Min E = P</a:t>
            </a:r>
            <a:r>
              <a:rPr lang="th-TH" baseline="-25000" dirty="0">
                <a:latin typeface="Arial" charset="0"/>
              </a:rPr>
              <a:t>X</a:t>
            </a:r>
            <a:r>
              <a:rPr lang="th-TH" dirty="0">
                <a:latin typeface="Arial" charset="0"/>
              </a:rPr>
              <a:t>X + P</a:t>
            </a:r>
            <a:r>
              <a:rPr lang="th-TH" baseline="-25000" dirty="0">
                <a:latin typeface="Arial" charset="0"/>
              </a:rPr>
              <a:t>Y</a:t>
            </a:r>
            <a:r>
              <a:rPr lang="th-TH" dirty="0">
                <a:latin typeface="Arial" charset="0"/>
              </a:rPr>
              <a:t>Y subject to U* = 100 = XY,  P</a:t>
            </a:r>
            <a:r>
              <a:rPr lang="th-TH" baseline="-25000" dirty="0">
                <a:latin typeface="Arial" charset="0"/>
              </a:rPr>
              <a:t>X</a:t>
            </a:r>
            <a:r>
              <a:rPr lang="th-TH" dirty="0">
                <a:latin typeface="Arial" charset="0"/>
              </a:rPr>
              <a:t> = P</a:t>
            </a:r>
            <a:r>
              <a:rPr lang="th-TH" baseline="-25000" dirty="0">
                <a:latin typeface="Arial" charset="0"/>
              </a:rPr>
              <a:t>Y</a:t>
            </a:r>
            <a:r>
              <a:rPr lang="th-TH" dirty="0">
                <a:latin typeface="Arial" charset="0"/>
              </a:rPr>
              <a:t> = 1</a:t>
            </a:r>
          </a:p>
          <a:p>
            <a:pPr eaLnBrk="1" hangingPunct="1"/>
            <a:r>
              <a:rPr lang="th-TH" dirty="0">
                <a:latin typeface="Arial" charset="0"/>
              </a:rPr>
              <a:t>Since Y = 100/X </a:t>
            </a:r>
          </a:p>
          <a:p>
            <a:pPr eaLnBrk="1" hangingPunct="1"/>
            <a:r>
              <a:rPr lang="th-TH" dirty="0">
                <a:latin typeface="Arial" charset="0"/>
              </a:rPr>
              <a:t>Substitute this into E to get </a:t>
            </a:r>
            <a:r>
              <a:rPr lang="th-TH" dirty="0" smtClean="0">
                <a:latin typeface="Arial" charset="0"/>
              </a:rPr>
              <a:t> E </a:t>
            </a:r>
            <a:r>
              <a:rPr lang="th-TH" dirty="0">
                <a:latin typeface="Arial" charset="0"/>
              </a:rPr>
              <a:t>= P</a:t>
            </a:r>
            <a:r>
              <a:rPr lang="th-TH" baseline="-25000" dirty="0">
                <a:latin typeface="Arial" charset="0"/>
              </a:rPr>
              <a:t>X</a:t>
            </a:r>
            <a:r>
              <a:rPr lang="th-TH" dirty="0">
                <a:latin typeface="Arial" charset="0"/>
              </a:rPr>
              <a:t>X + 100P</a:t>
            </a:r>
            <a:r>
              <a:rPr lang="th-TH" baseline="-25000" dirty="0">
                <a:latin typeface="Arial" charset="0"/>
              </a:rPr>
              <a:t>Y</a:t>
            </a:r>
            <a:r>
              <a:rPr lang="th-TH" dirty="0">
                <a:latin typeface="Arial" charset="0"/>
              </a:rPr>
              <a:t>/X  = X + 100/X</a:t>
            </a:r>
            <a:endParaRPr lang="th-TH" baseline="30000" dirty="0">
              <a:latin typeface="Arial" charset="0"/>
            </a:endParaRPr>
          </a:p>
          <a:p>
            <a:pPr eaLnBrk="1" hangingPunct="1"/>
            <a:r>
              <a:rPr lang="th-TH" dirty="0">
                <a:latin typeface="Arial" charset="0"/>
              </a:rPr>
              <a:t>dE/dX = 1 - 100/X</a:t>
            </a:r>
            <a:r>
              <a:rPr lang="th-TH" baseline="30000" dirty="0">
                <a:latin typeface="Arial" charset="0"/>
              </a:rPr>
              <a:t>2</a:t>
            </a:r>
            <a:r>
              <a:rPr lang="th-TH" dirty="0">
                <a:latin typeface="Arial" charset="0"/>
              </a:rPr>
              <a:t> = 0 </a:t>
            </a:r>
          </a:p>
          <a:p>
            <a:pPr eaLnBrk="1" hangingPunct="1">
              <a:buFont typeface="Wingdings" charset="2"/>
              <a:buNone/>
            </a:pPr>
            <a:r>
              <a:rPr lang="th-TH" dirty="0">
                <a:latin typeface="Arial" charset="0"/>
              </a:rPr>
              <a:t>   --&gt; X* = 10, Y* = 100/10 = 10</a:t>
            </a:r>
          </a:p>
          <a:p>
            <a:pPr eaLnBrk="1" hangingPunct="1">
              <a:buFont typeface="Wingdings" charset="2"/>
              <a:buNone/>
            </a:pPr>
            <a:r>
              <a:rPr lang="th-TH" dirty="0">
                <a:latin typeface="Arial" charset="0"/>
              </a:rPr>
              <a:t>        E* = 10 + 10 = 20  =  I in the first problem</a:t>
            </a:r>
          </a:p>
          <a:p>
            <a:pPr eaLnBrk="1" hangingPunct="1"/>
            <a:endParaRPr lang="th-TH" dirty="0">
              <a:latin typeface="Arial" charset="0"/>
            </a:endParaRPr>
          </a:p>
        </p:txBody>
      </p:sp>
      <p:sp>
        <p:nvSpPr>
          <p:cNvPr id="10752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7BD4A69-9ECB-5D40-AF60-966085049AF2}" type="slidenum">
              <a:rPr lang="en-US" smtClean="0"/>
              <a:pPr/>
              <a:t>47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5251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rial" charset="0"/>
              </a:rPr>
              <a:t>Duality</a:t>
            </a:r>
          </a:p>
        </p:txBody>
      </p:sp>
      <p:sp>
        <p:nvSpPr>
          <p:cNvPr id="566275" name="Rectangle 3"/>
          <p:cNvSpPr>
            <a:spLocks noGrp="1" noChangeArrowheads="1"/>
          </p:cNvSpPr>
          <p:nvPr>
            <p:ph idx="1"/>
          </p:nvPr>
        </p:nvSpPr>
        <p:spPr>
          <a:xfrm>
            <a:off x="730799" y="1317434"/>
            <a:ext cx="9131409" cy="4114800"/>
          </a:xfrm>
        </p:spPr>
        <p:txBody>
          <a:bodyPr/>
          <a:lstStyle/>
          <a:p>
            <a:pPr eaLnBrk="1" hangingPunct="1"/>
            <a:r>
              <a:rPr lang="th-TH" sz="4400" dirty="0">
                <a:latin typeface="Arial" charset="0"/>
              </a:rPr>
              <a:t>The optimal expenditure function from the second problem is useful because it is observable.</a:t>
            </a:r>
          </a:p>
          <a:p>
            <a:pPr eaLnBrk="1" hangingPunct="1"/>
            <a:r>
              <a:rPr lang="th-TH" sz="4400" dirty="0">
                <a:latin typeface="Arial" charset="0"/>
              </a:rPr>
              <a:t>We can collect expenditure data to estimate expenditure function and get the Hicksian demand function.</a:t>
            </a:r>
          </a:p>
          <a:p>
            <a:pPr eaLnBrk="1" hangingPunct="1"/>
            <a:r>
              <a:rPr lang="th-TH" sz="4400" dirty="0">
                <a:latin typeface="Arial" charset="0"/>
              </a:rPr>
              <a:t>It is possible to prove that the derivative of the expenditure function is the Hicksian demand function which gives an accurate measurement for consumer surplus.</a:t>
            </a:r>
          </a:p>
        </p:txBody>
      </p:sp>
      <p:sp>
        <p:nvSpPr>
          <p:cNvPr id="10957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BFC08FA-1E84-AA4E-8E32-7AE629B51E88}" type="slidenum">
              <a:rPr lang="en-US" smtClean="0"/>
              <a:pPr/>
              <a:t>48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6275" grpId="0" build="p" autoUpdateAnimBg="0"/>
    </p:bld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Settings\Marie\Application Data\Microsoft\Templates\Pindyck.pot</Template>
  <TotalTime>8737</TotalTime>
  <Words>2679</Words>
  <Application>Microsoft Macintosh PowerPoint</Application>
  <PresentationFormat>A4 Paper (210x297 mm)</PresentationFormat>
  <Paragraphs>509</Paragraphs>
  <Slides>48</Slides>
  <Notes>47</Notes>
  <HiddenSlides>0</HiddenSlides>
  <MMClips>0</MMClips>
  <ScaleCrop>false</ScaleCrop>
  <HeadingPairs>
    <vt:vector size="6" baseType="variant"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0" baseType="lpstr">
      <vt:lpstr>1_Default Design</vt:lpstr>
      <vt:lpstr>Equation</vt:lpstr>
      <vt:lpstr>Consumer Behavior: Advanced topics EE311</vt:lpstr>
      <vt:lpstr>Agenda</vt:lpstr>
      <vt:lpstr>Hicks and Slutsky substitution effect</vt:lpstr>
      <vt:lpstr>Hicks and Slutsky substitution effect</vt:lpstr>
      <vt:lpstr>Hicks v.s. Slutsky Substitution Effect</vt:lpstr>
      <vt:lpstr>Finding consumer surplus from indifference curves </vt:lpstr>
      <vt:lpstr>Finding consumer surplus from indifference curves </vt:lpstr>
      <vt:lpstr>Finding consumer surplus from indifference curves</vt:lpstr>
      <vt:lpstr>Finding consumer surplus from indifference curves</vt:lpstr>
      <vt:lpstr>Finding consumer surplus from indifference curves</vt:lpstr>
      <vt:lpstr>Revealed Preferences</vt:lpstr>
      <vt:lpstr>Revealed Preferences – Two Budget Lines</vt:lpstr>
      <vt:lpstr>Revealed Preferences – Two Budget Lines</vt:lpstr>
      <vt:lpstr>Revealed Preference</vt:lpstr>
      <vt:lpstr>Revealed preferences and the construction of an IC</vt:lpstr>
      <vt:lpstr>Reveal preference condition</vt:lpstr>
      <vt:lpstr>Reveal preference condition</vt:lpstr>
      <vt:lpstr>Reveal preference condition</vt:lpstr>
      <vt:lpstr>Reveal preference condition</vt:lpstr>
      <vt:lpstr>Index numbers</vt:lpstr>
      <vt:lpstr>Quantity Indexes</vt:lpstr>
      <vt:lpstr>Quantity Indexes</vt:lpstr>
      <vt:lpstr>Quantity Indexes</vt:lpstr>
      <vt:lpstr>LQ is less than or equal to 1</vt:lpstr>
      <vt:lpstr>Quantity Indexes</vt:lpstr>
      <vt:lpstr>Quantity Indexes</vt:lpstr>
      <vt:lpstr>PQ is greater than or equal to 1</vt:lpstr>
      <vt:lpstr>Quantity Indexes</vt:lpstr>
      <vt:lpstr>Inconclusive when PQ &lt; 1</vt:lpstr>
      <vt:lpstr>Price Indexes</vt:lpstr>
      <vt:lpstr>Price Indexes</vt:lpstr>
      <vt:lpstr>Price Indexes</vt:lpstr>
      <vt:lpstr>Price Indexes</vt:lpstr>
      <vt:lpstr>Price Indexes</vt:lpstr>
      <vt:lpstr>Price Indexes</vt:lpstr>
      <vt:lpstr>Price Indexes</vt:lpstr>
      <vt:lpstr>Price Indexes</vt:lpstr>
      <vt:lpstr>Cost-of-Living Indexes</vt:lpstr>
      <vt:lpstr>Cost-of-Living Indexes</vt:lpstr>
      <vt:lpstr>Cost-of-Living Indexes</vt:lpstr>
      <vt:lpstr>Laspeyres price index overstates the cost of living</vt:lpstr>
      <vt:lpstr>Paasche price index understates the cost of living</vt:lpstr>
      <vt:lpstr>Fisher Ideal Price Index</vt:lpstr>
      <vt:lpstr>Duality </vt:lpstr>
      <vt:lpstr>Duality </vt:lpstr>
      <vt:lpstr>Duality: example</vt:lpstr>
      <vt:lpstr>Duality: example</vt:lpstr>
      <vt:lpstr>Duality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3</dc:title>
  <dc:creator>Marie Truesdell</dc:creator>
  <cp:lastModifiedBy>Chayun Vasada</cp:lastModifiedBy>
  <cp:revision>209</cp:revision>
  <cp:lastPrinted>2008-11-13T02:52:37Z</cp:lastPrinted>
  <dcterms:created xsi:type="dcterms:W3CDTF">2015-01-23T03:28:27Z</dcterms:created>
  <dcterms:modified xsi:type="dcterms:W3CDTF">2015-01-23T12:50:09Z</dcterms:modified>
</cp:coreProperties>
</file>