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7"/>
  </p:notesMasterIdLst>
  <p:sldIdLst>
    <p:sldId id="408" r:id="rId2"/>
    <p:sldId id="404" r:id="rId3"/>
    <p:sldId id="418" r:id="rId4"/>
    <p:sldId id="419" r:id="rId5"/>
    <p:sldId id="29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235"/>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2164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57280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78596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2/16/2021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2/16/2021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2/16/2021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2/16/2021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2/16/2021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2/16/2021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2/16/2021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2/16/2021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2/16/2021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normAutofit/>
          </a:bodyPr>
          <a:lstStyle/>
          <a:p>
            <a:r>
              <a:rPr lang="en-US" dirty="0"/>
              <a:t>Group Assignment 4</a:t>
            </a:r>
            <a:br>
              <a:rPr lang="en-US" dirty="0"/>
            </a:br>
            <a:r>
              <a:rPr lang="en-US" dirty="0"/>
              <a:t>Consumer Buying Process &amp; Retail STP</a:t>
            </a:r>
          </a:p>
        </p:txBody>
      </p:sp>
      <p:pic>
        <p:nvPicPr>
          <p:cNvPr id="4" name="Picture 1">
            <a:extLst>
              <a:ext uri="{FF2B5EF4-FFF2-40B4-BE49-F238E27FC236}">
                <a16:creationId xmlns:a16="http://schemas.microsoft.com/office/drawing/2014/main" id="{1555FEA4-6C39-4C75-8831-D6756481BAA7}"/>
              </a:ext>
            </a:extLst>
          </p:cNvPr>
          <p:cNvPicPr>
            <a:picLocks noChangeAspect="1"/>
          </p:cNvPicPr>
          <p:nvPr/>
        </p:nvPicPr>
        <p:blipFill>
          <a:blip r:embed="rId2" cstate="print"/>
          <a:stretch>
            <a:fillRect/>
          </a:stretch>
        </p:blipFill>
        <p:spPr>
          <a:xfrm>
            <a:off x="1187624" y="2852936"/>
            <a:ext cx="6393722" cy="2995915"/>
          </a:xfrm>
          <a:prstGeom prst="rect">
            <a:avLst/>
          </a:prstGeom>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28471" y="0"/>
            <a:ext cx="7772400" cy="1143000"/>
          </a:xfrm>
          <a:noFill/>
          <a:ln/>
        </p:spPr>
        <p:txBody>
          <a:bodyPr lIns="90488" tIns="44450" rIns="90488" bIns="44450">
            <a:normAutofit/>
          </a:bodyPr>
          <a:lstStyle/>
          <a:p>
            <a:r>
              <a:rPr lang="en-US" sz="2600" dirty="0">
                <a:solidFill>
                  <a:schemeClr val="hlink"/>
                </a:solidFill>
              </a:rPr>
              <a:t>4.1 Group Assignment: Please refer the assignment to your group project category on Buying Process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07852" y="1721058"/>
            <a:ext cx="8128296" cy="3949283"/>
          </a:xfrm>
        </p:spPr>
        <p:txBody>
          <a:bodyPr>
            <a:normAutofit fontScale="92500"/>
          </a:bodyPr>
          <a:lstStyle/>
          <a:p>
            <a:r>
              <a:rPr lang="en-US" dirty="0">
                <a:latin typeface="Arial" charset="0"/>
                <a:ea typeface="Arial" charset="0"/>
                <a:cs typeface="Arial" charset="0"/>
              </a:rPr>
              <a:t>Please analyze the Buying Process in your project group retail business by using specific merchandise/examples in your retail. Also focus on the hedonic and utilitarian aspects in your retail.</a:t>
            </a:r>
          </a:p>
          <a:p>
            <a:pPr marL="0" indent="0">
              <a:buNone/>
            </a:pPr>
            <a:endParaRPr lang="en-US" dirty="0">
              <a:latin typeface="Arial" charset="0"/>
              <a:ea typeface="Arial" charset="0"/>
              <a:cs typeface="Arial" charset="0"/>
            </a:endParaRPr>
          </a:p>
          <a:p>
            <a:r>
              <a:rPr lang="en-US" dirty="0">
                <a:solidFill>
                  <a:srgbClr val="FF0000"/>
                </a:solidFill>
                <a:latin typeface="Arial" charset="0"/>
                <a:ea typeface="Arial" charset="0"/>
                <a:cs typeface="Arial" charset="0"/>
              </a:rPr>
              <a:t>Please create maximum 3 page ppt. slide and prepare/find 1 short </a:t>
            </a:r>
            <a:r>
              <a:rPr lang="en-US" dirty="0" err="1">
                <a:solidFill>
                  <a:srgbClr val="FF0000"/>
                </a:solidFill>
                <a:latin typeface="Arial" charset="0"/>
                <a:ea typeface="Arial" charset="0"/>
                <a:cs typeface="Arial" charset="0"/>
              </a:rPr>
              <a:t>vdo</a:t>
            </a:r>
            <a:r>
              <a:rPr lang="en-US" dirty="0">
                <a:solidFill>
                  <a:srgbClr val="FF0000"/>
                </a:solidFill>
                <a:latin typeface="Arial" charset="0"/>
                <a:ea typeface="Arial" charset="0"/>
                <a:cs typeface="Arial" charset="0"/>
              </a:rPr>
              <a:t> clip of the shopping experience in your retail. </a:t>
            </a:r>
            <a:r>
              <a:rPr lang="en-US" dirty="0">
                <a:latin typeface="Arial" charset="0"/>
                <a:ea typeface="Arial" charset="0"/>
                <a:cs typeface="Arial" charset="0"/>
              </a:rPr>
              <a:t> due next Tuesday Feb.23. Please design the one page by using photos, graphs, charts, visuals to make one page interesting ka.</a:t>
            </a:r>
          </a:p>
          <a:p>
            <a:endParaRPr lang="en-US" dirty="0">
              <a:latin typeface="Arial" charset="0"/>
              <a:ea typeface="Arial" charset="0"/>
              <a:cs typeface="Arial" charset="0"/>
            </a:endParaRPr>
          </a:p>
        </p:txBody>
      </p:sp>
    </p:spTree>
    <p:extLst>
      <p:ext uri="{BB962C8B-B14F-4D97-AF65-F5344CB8AC3E}">
        <p14:creationId xmlns:p14="http://schemas.microsoft.com/office/powerpoint/2010/main" val="58586807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4.1 Buying Process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cstate="print"/>
          <a:stretch>
            <a:fillRect/>
          </a:stretch>
        </p:blipFill>
        <p:spPr>
          <a:xfrm>
            <a:off x="801973" y="1799068"/>
            <a:ext cx="7772400" cy="4544020"/>
          </a:xfrm>
        </p:spPr>
      </p:pic>
    </p:spTree>
    <p:extLst>
      <p:ext uri="{BB962C8B-B14F-4D97-AF65-F5344CB8AC3E}">
        <p14:creationId xmlns:p14="http://schemas.microsoft.com/office/powerpoint/2010/main" val="98695311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39552" y="-86748"/>
            <a:ext cx="7772400" cy="1143000"/>
          </a:xfrm>
          <a:noFill/>
          <a:ln/>
        </p:spPr>
        <p:txBody>
          <a:bodyPr lIns="90488" tIns="44450" rIns="90488" bIns="44450">
            <a:normAutofit fontScale="90000"/>
          </a:bodyPr>
          <a:lstStyle/>
          <a:p>
            <a:r>
              <a:rPr lang="en-US" sz="2600" dirty="0">
                <a:solidFill>
                  <a:schemeClr val="hlink"/>
                </a:solidFill>
              </a:rPr>
              <a:t>4.2 Group Assignment: Please refer the assignment to your group project category on STP/Retailer Marketing Strategies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8654" y="1556792"/>
            <a:ext cx="8128296" cy="4968552"/>
          </a:xfrm>
        </p:spPr>
        <p:txBody>
          <a:bodyPr>
            <a:normAutofit fontScale="92500" lnSpcReduction="20000"/>
          </a:bodyPr>
          <a:lstStyle/>
          <a:p>
            <a:pPr marL="0" indent="0">
              <a:buNone/>
            </a:pPr>
            <a:endParaRPr lang="en-US" dirty="0">
              <a:latin typeface="Arial" charset="0"/>
              <a:ea typeface="Arial" charset="0"/>
              <a:cs typeface="Arial" charset="0"/>
            </a:endParaRPr>
          </a:p>
          <a:p>
            <a:r>
              <a:rPr lang="en-US" dirty="0">
                <a:latin typeface="Arial" charset="0"/>
                <a:ea typeface="Arial" charset="0"/>
                <a:cs typeface="Arial" charset="0"/>
              </a:rPr>
              <a:t>Analyze the STP for your retail.</a:t>
            </a:r>
          </a:p>
          <a:p>
            <a:endParaRPr lang="en-US" dirty="0">
              <a:latin typeface="Arial" charset="0"/>
              <a:ea typeface="Arial" charset="0"/>
              <a:cs typeface="Arial" charset="0"/>
            </a:endParaRPr>
          </a:p>
          <a:p>
            <a:r>
              <a:rPr lang="en-US" dirty="0">
                <a:latin typeface="Arial" charset="0"/>
                <a:ea typeface="Arial" charset="0"/>
                <a:cs typeface="Arial" charset="0"/>
              </a:rPr>
              <a:t>Then plot out in detail the Retailer</a:t>
            </a:r>
          </a:p>
          <a:p>
            <a:pPr marL="0" indent="0">
              <a:buNone/>
            </a:pPr>
            <a:r>
              <a:rPr lang="en-US" dirty="0">
                <a:latin typeface="Arial" charset="0"/>
                <a:ea typeface="Arial" charset="0"/>
                <a:cs typeface="Arial" charset="0"/>
              </a:rPr>
              <a:t>Marketing strategies diagram by</a:t>
            </a:r>
          </a:p>
          <a:p>
            <a:pPr marL="0" indent="0">
              <a:buNone/>
            </a:pPr>
            <a:r>
              <a:rPr lang="en-US" dirty="0">
                <a:latin typeface="Arial" charset="0"/>
                <a:ea typeface="Arial" charset="0"/>
                <a:cs typeface="Arial" charset="0"/>
              </a:rPr>
              <a:t>Using specific merchandise/examples</a:t>
            </a:r>
          </a:p>
          <a:p>
            <a:pPr marL="0" indent="0">
              <a:buNone/>
            </a:pPr>
            <a:r>
              <a:rPr lang="en-US" dirty="0">
                <a:latin typeface="Arial" charset="0"/>
                <a:ea typeface="Arial" charset="0"/>
                <a:cs typeface="Arial" charset="0"/>
              </a:rPr>
              <a:t> in your retail. Remember the STP needs </a:t>
            </a:r>
          </a:p>
          <a:p>
            <a:pPr marL="0" indent="0">
              <a:buNone/>
            </a:pPr>
            <a:r>
              <a:rPr lang="en-US" dirty="0">
                <a:latin typeface="Arial" charset="0"/>
                <a:ea typeface="Arial" charset="0"/>
                <a:cs typeface="Arial" charset="0"/>
              </a:rPr>
              <a:t>Facts and figures to support.</a:t>
            </a:r>
          </a:p>
          <a:p>
            <a:endParaRPr lang="en-US" dirty="0">
              <a:latin typeface="Arial" charset="0"/>
              <a:ea typeface="Arial" charset="0"/>
              <a:cs typeface="Arial" charset="0"/>
            </a:endParaRPr>
          </a:p>
          <a:p>
            <a:r>
              <a:rPr lang="en-US" dirty="0">
                <a:solidFill>
                  <a:srgbClr val="FF0000"/>
                </a:solidFill>
                <a:latin typeface="Arial" charset="0"/>
                <a:ea typeface="Arial" charset="0"/>
                <a:cs typeface="Arial" charset="0"/>
              </a:rPr>
              <a:t>Please create one page ppt. slide </a:t>
            </a:r>
            <a:r>
              <a:rPr lang="en-US" dirty="0">
                <a:latin typeface="Arial" charset="0"/>
                <a:ea typeface="Arial" charset="0"/>
                <a:cs typeface="Arial" charset="0"/>
              </a:rPr>
              <a:t>to be due next Tuesday Feb.23. Please design the one page by using photos, graphs, charts, visuals to make one page interesting ka.</a:t>
            </a:r>
          </a:p>
          <a:p>
            <a:endParaRPr lang="en-US" dirty="0">
              <a:latin typeface="Arial" charset="0"/>
              <a:ea typeface="Arial" charset="0"/>
              <a:cs typeface="Arial" charset="0"/>
            </a:endParaRPr>
          </a:p>
        </p:txBody>
      </p:sp>
      <p:pic>
        <p:nvPicPr>
          <p:cNvPr id="6" name="Picture 5">
            <a:extLst>
              <a:ext uri="{FF2B5EF4-FFF2-40B4-BE49-F238E27FC236}">
                <a16:creationId xmlns:a16="http://schemas.microsoft.com/office/drawing/2014/main" id="{9E102E8B-0784-4333-AF38-1413F2E24514}"/>
              </a:ext>
            </a:extLst>
          </p:cNvPr>
          <p:cNvPicPr>
            <a:picLocks noChangeAspect="1"/>
          </p:cNvPicPr>
          <p:nvPr/>
        </p:nvPicPr>
        <p:blipFill>
          <a:blip r:embed="rId3"/>
          <a:stretch>
            <a:fillRect/>
          </a:stretch>
        </p:blipFill>
        <p:spPr>
          <a:xfrm>
            <a:off x="6228184" y="1772816"/>
            <a:ext cx="2273146" cy="23154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0714099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85800" y="-25761"/>
            <a:ext cx="7772400" cy="1143000"/>
          </a:xfrm>
        </p:spPr>
        <p:txBody>
          <a:bodyPr/>
          <a:lstStyle/>
          <a:p>
            <a:r>
              <a:rPr lang="en-US" dirty="0">
                <a:solidFill>
                  <a:srgbClr val="999235"/>
                </a:solidFill>
              </a:rPr>
              <a:t>4.2 Retailing from MK 201/202</a:t>
            </a:r>
            <a:endParaRPr lang="th-TH" dirty="0">
              <a:solidFill>
                <a:srgbClr val="999235"/>
              </a:solidFill>
            </a:endParaRPr>
          </a:p>
        </p:txBody>
      </p:sp>
      <p:sp>
        <p:nvSpPr>
          <p:cNvPr id="3" name="ตัวยึดเนื้อหา 2"/>
          <p:cNvSpPr>
            <a:spLocks noGrp="1"/>
          </p:cNvSpPr>
          <p:nvPr>
            <p:ph sz="quarter" idx="1"/>
          </p:nvPr>
        </p:nvSpPr>
        <p:spPr>
          <a:xfrm>
            <a:off x="827584" y="1052736"/>
            <a:ext cx="7729566" cy="5572140"/>
          </a:xfrm>
        </p:spPr>
        <p:txBody>
          <a:bodyPr>
            <a:normAutofit/>
          </a:bodyPr>
          <a:lstStyle/>
          <a:p>
            <a:r>
              <a:rPr lang="en-US" dirty="0"/>
              <a:t>Figure 13.1  Retailer Marketing Strategies</a:t>
            </a:r>
          </a:p>
          <a:p>
            <a:endParaRPr lang="en-US" dirty="0"/>
          </a:p>
          <a:p>
            <a:endParaRPr lang="en-US" dirty="0"/>
          </a:p>
          <a:p>
            <a:endParaRPr lang="en-US" dirty="0"/>
          </a:p>
          <a:p>
            <a:endParaRPr lang="en-US" dirty="0"/>
          </a:p>
          <a:p>
            <a:endParaRPr lang="en-US" dirty="0"/>
          </a:p>
          <a:p>
            <a:endParaRPr lang="en-US" dirty="0"/>
          </a:p>
          <a:p>
            <a:pPr>
              <a:buNone/>
            </a:pPr>
            <a:r>
              <a:rPr lang="en-US" sz="2200" b="1" dirty="0"/>
              <a:t>    </a:t>
            </a:r>
            <a:endParaRPr lang="th-TH" sz="1600" dirty="0"/>
          </a:p>
        </p:txBody>
      </p:sp>
      <p:sp>
        <p:nvSpPr>
          <p:cNvPr id="4" name="สี่เหลี่ยมผืนผ้า 3"/>
          <p:cNvSpPr/>
          <p:nvPr/>
        </p:nvSpPr>
        <p:spPr>
          <a:xfrm>
            <a:off x="5500662" y="3838806"/>
            <a:ext cx="3643338" cy="2554545"/>
          </a:xfrm>
          <a:prstGeom prst="rect">
            <a:avLst/>
          </a:prstGeom>
        </p:spPr>
        <p:txBody>
          <a:bodyPr wrap="square">
            <a:spAutoFit/>
          </a:bodyPr>
          <a:lstStyle/>
          <a:p>
            <a:pPr>
              <a:buNone/>
            </a:pPr>
            <a:r>
              <a:rPr lang="en-US" sz="1600" dirty="0">
                <a:latin typeface="Arial" charset="0"/>
                <a:ea typeface="Arial" charset="0"/>
                <a:cs typeface="Arial" charset="0"/>
              </a:rPr>
              <a:t>As with other types of marketers, the name of the game for retailers is to find the customer-driven marketing strategy and mix that will let them create value for customers and capture value in return.  Remember Target’s “Expect more. Pay Less “value proposition? And Olive Garden’s “When you’re here, you’re family.</a:t>
            </a:r>
            <a:endParaRPr lang="th-TH" sz="1600" dirty="0">
              <a:latin typeface="Arial" charset="0"/>
              <a:ea typeface="Arial" charset="0"/>
              <a:cs typeface="Arial" charset="0"/>
            </a:endParaRPr>
          </a:p>
        </p:txBody>
      </p:sp>
      <p:cxnSp>
        <p:nvCxnSpPr>
          <p:cNvPr id="7" name="ลูกศรเชื่อมต่อแบบตรง 6"/>
          <p:cNvCxnSpPr/>
          <p:nvPr/>
        </p:nvCxnSpPr>
        <p:spPr>
          <a:xfrm rot="10800000" flipV="1">
            <a:off x="5072066" y="4071942"/>
            <a:ext cx="428630" cy="7143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2"/>
          <a:stretch>
            <a:fillRect/>
          </a:stretch>
        </p:blipFill>
        <p:spPr>
          <a:xfrm>
            <a:off x="443566" y="1864970"/>
            <a:ext cx="4557641" cy="44139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373002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896</TotalTime>
  <Words>275</Words>
  <Application>Microsoft Office PowerPoint</Application>
  <PresentationFormat>นำเสนอทางหน้าจอ (4:3)</PresentationFormat>
  <Paragraphs>30</Paragraphs>
  <Slides>5</Slides>
  <Notes>3</Notes>
  <HiddenSlides>0</HiddenSlides>
  <MMClips>0</MMClips>
  <ScaleCrop>false</ScaleCrop>
  <HeadingPairs>
    <vt:vector size="6" baseType="variant">
      <vt:variant>
        <vt:lpstr>ฟอนต์ที่ถูกใช้</vt:lpstr>
      </vt:variant>
      <vt:variant>
        <vt:i4>6</vt:i4>
      </vt:variant>
      <vt:variant>
        <vt:lpstr>ธีม</vt:lpstr>
      </vt:variant>
      <vt:variant>
        <vt:i4>1</vt:i4>
      </vt:variant>
      <vt:variant>
        <vt:lpstr>ชื่อเรื่องสไลด์</vt:lpstr>
      </vt:variant>
      <vt:variant>
        <vt:i4>5</vt:i4>
      </vt:variant>
    </vt:vector>
  </HeadingPairs>
  <TitlesOfParts>
    <vt:vector size="12" baseType="lpstr">
      <vt:lpstr>Arial</vt:lpstr>
      <vt:lpstr>Calibri</vt:lpstr>
      <vt:lpstr>Franklin Gothic Book</vt:lpstr>
      <vt:lpstr>Perpetua</vt:lpstr>
      <vt:lpstr>Times New Roman</vt:lpstr>
      <vt:lpstr>Wingdings 2</vt:lpstr>
      <vt:lpstr>Equity</vt:lpstr>
      <vt:lpstr>Group Assignment 4 Consumer Buying Process &amp; Retail STP</vt:lpstr>
      <vt:lpstr>4.1 Group Assignment: Please refer the assignment to your group project category on Buying Process</vt:lpstr>
      <vt:lpstr>4.1 Buying Process</vt:lpstr>
      <vt:lpstr>4.2 Group Assignment: Please refer the assignment to your group project category on STP/Retailer Marketing Strategies</vt:lpstr>
      <vt:lpstr>4.2 Retailing from MK 201/202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309</cp:revision>
  <dcterms:created xsi:type="dcterms:W3CDTF">2015-02-03T09:41:51Z</dcterms:created>
  <dcterms:modified xsi:type="dcterms:W3CDTF">2021-02-16T09:28:56Z</dcterms:modified>
</cp:coreProperties>
</file>