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9"/>
  </p:notesMasterIdLst>
  <p:handoutMasterIdLst>
    <p:handoutMasterId r:id="rId30"/>
  </p:handoutMasterIdLst>
  <p:sldIdLst>
    <p:sldId id="256" r:id="rId2"/>
    <p:sldId id="426" r:id="rId3"/>
    <p:sldId id="428" r:id="rId4"/>
    <p:sldId id="431" r:id="rId5"/>
    <p:sldId id="410" r:id="rId6"/>
    <p:sldId id="401" r:id="rId7"/>
    <p:sldId id="403" r:id="rId8"/>
    <p:sldId id="437" r:id="rId9"/>
    <p:sldId id="434" r:id="rId10"/>
    <p:sldId id="372" r:id="rId11"/>
    <p:sldId id="288" r:id="rId12"/>
    <p:sldId id="359" r:id="rId13"/>
    <p:sldId id="353" r:id="rId14"/>
    <p:sldId id="409" r:id="rId15"/>
    <p:sldId id="391" r:id="rId16"/>
    <p:sldId id="293" r:id="rId17"/>
    <p:sldId id="299" r:id="rId18"/>
    <p:sldId id="438" r:id="rId19"/>
    <p:sldId id="301" r:id="rId20"/>
    <p:sldId id="376" r:id="rId21"/>
    <p:sldId id="328" r:id="rId22"/>
    <p:sldId id="347" r:id="rId23"/>
    <p:sldId id="348" r:id="rId24"/>
    <p:sldId id="378" r:id="rId25"/>
    <p:sldId id="397" r:id="rId26"/>
    <p:sldId id="396" r:id="rId27"/>
    <p:sldId id="362" r:id="rId28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F5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1500" y="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handoutMaster" Target="handoutMasters/handoutMaster1.xml"/><Relationship Id="rId8" Type="http://schemas.openxmlformats.org/officeDocument/2006/relationships/slide" Target="slides/slide7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enovo\Desktop\New%20%20460\B12%20(issues%20in%20agriculture)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enovo\Desktop\New%20%20460\B12%20(issues%20in%20agriculture)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H:\FAO%20Food%20Security\bhanupong%20fao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oleObject" Target="Book1" TargetMode="External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0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000" dirty="0"/>
              <a:t>Main</a:t>
            </a:r>
            <a:r>
              <a:rPr lang="en-US" sz="2000" baseline="0" dirty="0"/>
              <a:t> Crops in Agriculture </a:t>
            </a:r>
          </a:p>
          <a:p>
            <a:pPr>
              <a:defRPr sz="2000"/>
            </a:pPr>
            <a:r>
              <a:rPr lang="en-US" sz="2000" dirty="0"/>
              <a:t>Share of weight in agricultural production index</a:t>
            </a:r>
          </a:p>
          <a:p>
            <a:pPr>
              <a:defRPr sz="2000"/>
            </a:pPr>
            <a:r>
              <a:rPr lang="en-US" sz="2000" dirty="0"/>
              <a:t>Source: Bank of Thailand</a:t>
            </a:r>
          </a:p>
        </c:rich>
      </c:tx>
      <c:overlay val="0"/>
      <c:spPr>
        <a:noFill/>
        <a:ln>
          <a:solidFill>
            <a:schemeClr val="accent1"/>
          </a:solidFill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bar"/>
        <c:grouping val="clustered"/>
        <c:varyColors val="0"/>
        <c:ser>
          <c:idx val="0"/>
          <c:order val="0"/>
          <c:tx>
            <c:strRef>
              <c:f>Sheet1!$Q$16</c:f>
              <c:strCache>
                <c:ptCount val="1"/>
                <c:pt idx="0">
                  <c:v>weight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Sheet1!$P$17:$P$25</c:f>
              <c:strCache>
                <c:ptCount val="9"/>
                <c:pt idx="0">
                  <c:v>Rice</c:v>
                </c:pt>
                <c:pt idx="1">
                  <c:v>Veggetable and fruit</c:v>
                </c:pt>
                <c:pt idx="2">
                  <c:v>Rubber</c:v>
                </c:pt>
                <c:pt idx="3">
                  <c:v>Sugarcane</c:v>
                </c:pt>
                <c:pt idx="4">
                  <c:v>Maize</c:v>
                </c:pt>
                <c:pt idx="5">
                  <c:v>Cassava</c:v>
                </c:pt>
                <c:pt idx="6">
                  <c:v>Palm</c:v>
                </c:pt>
                <c:pt idx="7">
                  <c:v>Coconut</c:v>
                </c:pt>
                <c:pt idx="8">
                  <c:v>Soybean</c:v>
                </c:pt>
              </c:strCache>
            </c:strRef>
          </c:cat>
          <c:val>
            <c:numRef>
              <c:f>Sheet1!$Q$17:$Q$25</c:f>
              <c:numCache>
                <c:formatCode>General</c:formatCode>
                <c:ptCount val="9"/>
                <c:pt idx="0">
                  <c:v>36.6</c:v>
                </c:pt>
                <c:pt idx="1">
                  <c:v>20.2</c:v>
                </c:pt>
                <c:pt idx="2">
                  <c:v>17</c:v>
                </c:pt>
                <c:pt idx="3">
                  <c:v>6.6</c:v>
                </c:pt>
                <c:pt idx="4">
                  <c:v>4.4000000000000004</c:v>
                </c:pt>
                <c:pt idx="5">
                  <c:v>3.7</c:v>
                </c:pt>
                <c:pt idx="6">
                  <c:v>2.9</c:v>
                </c:pt>
                <c:pt idx="7">
                  <c:v>1.8</c:v>
                </c:pt>
                <c:pt idx="8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2CC-417D-BBF2-686A8E004CB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82"/>
        <c:axId val="464472376"/>
        <c:axId val="464471064"/>
      </c:barChart>
      <c:catAx>
        <c:axId val="46447237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1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4471064"/>
        <c:crosses val="autoZero"/>
        <c:auto val="1"/>
        <c:lblAlgn val="ctr"/>
        <c:lblOffset val="100"/>
        <c:noMultiLvlLbl val="0"/>
      </c:catAx>
      <c:valAx>
        <c:axId val="46447106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64472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 baseline="0" dirty="0"/>
              <a:t>When quantity and prices fall simultaneously and precipitously, farm debt rise</a:t>
            </a:r>
            <a:endParaRPr lang="en-US" sz="2400" dirty="0"/>
          </a:p>
        </c:rich>
      </c:tx>
      <c:layout>
        <c:manualLayout>
          <c:xMode val="edge"/>
          <c:yMode val="edge"/>
          <c:x val="0.13449343629127611"/>
          <c:y val="3.8456629476279753E-3"/>
        </c:manualLayout>
      </c:layout>
      <c:overlay val="0"/>
      <c:spPr>
        <a:solidFill>
          <a:srgbClr val="FFFF00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>
        <c:manualLayout>
          <c:layoutTarget val="inner"/>
          <c:xMode val="edge"/>
          <c:yMode val="edge"/>
          <c:x val="5.4448523515216167E-2"/>
          <c:y val="5.5781492459396842E-2"/>
          <c:w val="0.92186654942316948"/>
          <c:h val="0.78718358634716978"/>
        </c:manualLayout>
      </c:layout>
      <c:lineChart>
        <c:grouping val="standard"/>
        <c:varyColors val="0"/>
        <c:ser>
          <c:idx val="0"/>
          <c:order val="0"/>
          <c:tx>
            <c:strRef>
              <c:f>Sheet4!$B$3</c:f>
              <c:strCache>
                <c:ptCount val="1"/>
                <c:pt idx="0">
                  <c:v>Crops output</c:v>
                </c:pt>
              </c:strCache>
            </c:strRef>
          </c:tx>
          <c:spPr>
            <a:ln w="28575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Sheet4!$C$2:$N$2</c:f>
              <c:strCache>
                <c:ptCount val="12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</c:strCache>
            </c:strRef>
          </c:cat>
          <c:val>
            <c:numRef>
              <c:f>Sheet4!$C$3:$N$3</c:f>
              <c:numCache>
                <c:formatCode>#,##0.0;\-#,##0.0</c:formatCode>
                <c:ptCount val="12"/>
                <c:pt idx="0">
                  <c:v>107.6</c:v>
                </c:pt>
                <c:pt idx="1">
                  <c:v>111.3</c:v>
                </c:pt>
                <c:pt idx="2">
                  <c:v>115.1</c:v>
                </c:pt>
                <c:pt idx="3">
                  <c:v>120.5</c:v>
                </c:pt>
                <c:pt idx="4">
                  <c:v>127</c:v>
                </c:pt>
                <c:pt idx="5">
                  <c:v>128</c:v>
                </c:pt>
                <c:pt idx="6">
                  <c:v>143.30000000000001</c:v>
                </c:pt>
                <c:pt idx="7">
                  <c:v>167.2</c:v>
                </c:pt>
                <c:pt idx="8">
                  <c:v>162.4</c:v>
                </c:pt>
                <c:pt idx="9">
                  <c:v>152.1</c:v>
                </c:pt>
                <c:pt idx="10">
                  <c:v>130.80000000000001</c:v>
                </c:pt>
                <c:pt idx="11">
                  <c:v>120.9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4630-4F23-95F0-2EB7F8DF3EA2}"/>
            </c:ext>
          </c:extLst>
        </c:ser>
        <c:ser>
          <c:idx val="1"/>
          <c:order val="1"/>
          <c:tx>
            <c:strRef>
              <c:f>Sheet4!$B$4</c:f>
              <c:strCache>
                <c:ptCount val="1"/>
                <c:pt idx="0">
                  <c:v>Crops Price</c:v>
                </c:pt>
              </c:strCache>
            </c:strRef>
          </c:tx>
          <c:spPr>
            <a:ln w="47625" cap="rnd" cmpd="dbl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Sheet4!$C$2:$N$2</c:f>
              <c:strCache>
                <c:ptCount val="12"/>
                <c:pt idx="0">
                  <c:v>2005</c:v>
                </c:pt>
                <c:pt idx="1">
                  <c:v>2006</c:v>
                </c:pt>
                <c:pt idx="2">
                  <c:v>2007</c:v>
                </c:pt>
                <c:pt idx="3">
                  <c:v>2008</c:v>
                </c:pt>
                <c:pt idx="4">
                  <c:v>2009</c:v>
                </c:pt>
                <c:pt idx="5">
                  <c:v>2010</c:v>
                </c:pt>
                <c:pt idx="6">
                  <c:v>2011</c:v>
                </c:pt>
                <c:pt idx="7">
                  <c:v>2012</c:v>
                </c:pt>
                <c:pt idx="8">
                  <c:v>2013</c:v>
                </c:pt>
                <c:pt idx="9">
                  <c:v>2014</c:v>
                </c:pt>
                <c:pt idx="10">
                  <c:v>2015</c:v>
                </c:pt>
                <c:pt idx="11">
                  <c:v>2016</c:v>
                </c:pt>
              </c:strCache>
            </c:strRef>
          </c:cat>
          <c:val>
            <c:numRef>
              <c:f>Sheet4!$C$4:$N$4</c:f>
              <c:numCache>
                <c:formatCode>#,##0.0;\-#,##0.0</c:formatCode>
                <c:ptCount val="12"/>
                <c:pt idx="0">
                  <c:v>131.69999999999999</c:v>
                </c:pt>
                <c:pt idx="1">
                  <c:v>142.19999999999999</c:v>
                </c:pt>
                <c:pt idx="2">
                  <c:v>151.30000000000001</c:v>
                </c:pt>
                <c:pt idx="3">
                  <c:v>204.7</c:v>
                </c:pt>
                <c:pt idx="4">
                  <c:v>206.5</c:v>
                </c:pt>
                <c:pt idx="5">
                  <c:v>228.5</c:v>
                </c:pt>
                <c:pt idx="6">
                  <c:v>238.8</c:v>
                </c:pt>
                <c:pt idx="7">
                  <c:v>252</c:v>
                </c:pt>
                <c:pt idx="8">
                  <c:v>249.4</c:v>
                </c:pt>
                <c:pt idx="9">
                  <c:v>222.7</c:v>
                </c:pt>
                <c:pt idx="10">
                  <c:v>221.9</c:v>
                </c:pt>
                <c:pt idx="11">
                  <c:v>218.2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4630-4F23-95F0-2EB7F8DF3EA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512458392"/>
        <c:axId val="512462000"/>
      </c:lineChart>
      <c:catAx>
        <c:axId val="512458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2462000"/>
        <c:crosses val="autoZero"/>
        <c:auto val="1"/>
        <c:lblAlgn val="ctr"/>
        <c:lblOffset val="100"/>
        <c:noMultiLvlLbl val="0"/>
      </c:catAx>
      <c:valAx>
        <c:axId val="51246200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#,##0.0;\-#,##0.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512458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sz="2400" b="1" dirty="0"/>
              <a:t>Househol</a:t>
            </a:r>
            <a:r>
              <a:rPr lang="en-US" sz="2400" b="1" baseline="0" dirty="0"/>
              <a:t>d Debt</a:t>
            </a:r>
            <a:endParaRPr lang="en-US" sz="2400" b="1" dirty="0"/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1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'HH Debt'!$A$3</c:f>
              <c:strCache>
                <c:ptCount val="1"/>
                <c:pt idx="0">
                  <c:v>HH Debt (%GDP)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'HH Debt'!$B$2:$F$2</c:f>
              <c:strCach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 (Q3)</c:v>
                </c:pt>
              </c:strCache>
            </c:strRef>
          </c:cat>
          <c:val>
            <c:numRef>
              <c:f>'HH Debt'!$B$3:$F$3</c:f>
              <c:numCache>
                <c:formatCode>General</c:formatCode>
                <c:ptCount val="5"/>
                <c:pt idx="0">
                  <c:v>79.3</c:v>
                </c:pt>
                <c:pt idx="1">
                  <c:v>80.7</c:v>
                </c:pt>
                <c:pt idx="2">
                  <c:v>79.3</c:v>
                </c:pt>
                <c:pt idx="3">
                  <c:v>77.900000000000006</c:v>
                </c:pt>
                <c:pt idx="4">
                  <c:v>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1C87-4E32-BBFF-4572D5F1D0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axId val="473198464"/>
        <c:axId val="473206336"/>
      </c:barChart>
      <c:lineChart>
        <c:grouping val="standard"/>
        <c:varyColors val="0"/>
        <c:ser>
          <c:idx val="1"/>
          <c:order val="1"/>
          <c:tx>
            <c:strRef>
              <c:f>'HH Debt'!$A$4</c:f>
              <c:strCache>
                <c:ptCount val="1"/>
                <c:pt idx="0">
                  <c:v>HH deb t(Trillion baht)</c:v>
                </c:pt>
              </c:strCache>
            </c:strRef>
          </c:tx>
          <c:spPr>
            <a:ln w="28575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cat>
            <c:strRef>
              <c:f>'HH Debt'!$B$2:$F$2</c:f>
              <c:strCache>
                <c:ptCount val="5"/>
                <c:pt idx="0">
                  <c:v>2014</c:v>
                </c:pt>
                <c:pt idx="1">
                  <c:v>2015</c:v>
                </c:pt>
                <c:pt idx="2">
                  <c:v>2016</c:v>
                </c:pt>
                <c:pt idx="3">
                  <c:v>2017</c:v>
                </c:pt>
                <c:pt idx="4">
                  <c:v>2018 (Q3)</c:v>
                </c:pt>
              </c:strCache>
            </c:strRef>
          </c:cat>
          <c:val>
            <c:numRef>
              <c:f>'HH Debt'!$B$4:$F$4</c:f>
              <c:numCache>
                <c:formatCode>General</c:formatCode>
                <c:ptCount val="5"/>
                <c:pt idx="0">
                  <c:v>10.5</c:v>
                </c:pt>
                <c:pt idx="1">
                  <c:v>11.2</c:v>
                </c:pt>
                <c:pt idx="2">
                  <c:v>11.6</c:v>
                </c:pt>
                <c:pt idx="3">
                  <c:v>12.1</c:v>
                </c:pt>
                <c:pt idx="4">
                  <c:v>12.6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C87-4E32-BBFF-4572D5F1D01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473225360"/>
        <c:axId val="473218144"/>
      </c:lineChart>
      <c:catAx>
        <c:axId val="47319846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3206336"/>
        <c:crosses val="autoZero"/>
        <c:auto val="1"/>
        <c:lblAlgn val="ctr"/>
        <c:lblOffset val="100"/>
        <c:noMultiLvlLbl val="0"/>
      </c:catAx>
      <c:valAx>
        <c:axId val="473206336"/>
        <c:scaling>
          <c:orientation val="minMax"/>
          <c:min val="75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400" dirty="0"/>
                  <a:t>%</a:t>
                </a:r>
                <a:r>
                  <a:rPr lang="en-US" sz="2400" baseline="0" dirty="0"/>
                  <a:t> GDP</a:t>
                </a:r>
                <a:endParaRPr lang="en-US" sz="2400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3198464"/>
        <c:crosses val="autoZero"/>
        <c:crossBetween val="between"/>
      </c:valAx>
      <c:valAx>
        <c:axId val="473218144"/>
        <c:scaling>
          <c:orientation val="minMax"/>
        </c:scaling>
        <c:delete val="0"/>
        <c:axPos val="r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2000" b="1" dirty="0"/>
                  <a:t>Trillion</a:t>
                </a:r>
                <a:r>
                  <a:rPr lang="en-US" sz="2000" b="1" baseline="0" dirty="0"/>
                  <a:t> baht</a:t>
                </a:r>
                <a:endParaRPr lang="en-US" sz="2000" b="1" dirty="0"/>
              </a:p>
            </c:rich>
          </c:tx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000" b="1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5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73225360"/>
        <c:crosses val="max"/>
        <c:crossBetween val="between"/>
      </c:valAx>
      <c:catAx>
        <c:axId val="473225360"/>
        <c:scaling>
          <c:orientation val="minMax"/>
        </c:scaling>
        <c:delete val="1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1400"/>
                  <a:t>Source: Bank of Thailand</a:t>
                </a:r>
              </a:p>
            </c:rich>
          </c:tx>
          <c:layout>
            <c:manualLayout>
              <c:xMode val="edge"/>
              <c:yMode val="edge"/>
              <c:x val="6.4841056082034498E-2"/>
              <c:y val="0.9336216659769895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1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out"/>
        <c:minorTickMark val="none"/>
        <c:tickLblPos val="nextTo"/>
        <c:crossAx val="473218144"/>
        <c:crosses val="autoZero"/>
        <c:auto val="1"/>
        <c:lblAlgn val="ctr"/>
        <c:lblOffset val="100"/>
        <c:noMultiLvlLbl val="0"/>
      </c:cat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20737357830271214"/>
          <c:y val="0.80650106043246139"/>
          <c:w val="0.6102526246719161"/>
          <c:h val="0.1687311377099534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0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lang="en-US" sz="2000"/>
            </a:pPr>
            <a:r>
              <a:rPr lang="en-US" sz="2000" dirty="0"/>
              <a:t>Cost of paddy production in Thailand</a:t>
            </a:r>
          </a:p>
        </c:rich>
      </c:tx>
      <c:overlay val="0"/>
      <c:spPr>
        <a:solidFill>
          <a:srgbClr val="FFFF00"/>
        </a:solidFill>
      </c:spPr>
    </c:title>
    <c:autoTitleDeleted val="0"/>
    <c:plotArea>
      <c:layout/>
      <c:lineChart>
        <c:grouping val="standard"/>
        <c:varyColors val="0"/>
        <c:ser>
          <c:idx val="0"/>
          <c:order val="0"/>
          <c:tx>
            <c:strRef>
              <c:f>'cost of paddy prodn'!$C$4</c:f>
              <c:strCache>
                <c:ptCount val="1"/>
                <c:pt idx="0">
                  <c:v>fixed cost</c:v>
                </c:pt>
              </c:strCache>
            </c:strRef>
          </c:tx>
          <c:cat>
            <c:numRef>
              <c:f>'cost of paddy prodn'!$B$5:$B$21</c:f>
              <c:numCache>
                <c:formatCode>General</c:formatCode>
                <c:ptCount val="17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</c:numCache>
            </c:numRef>
          </c:cat>
          <c:val>
            <c:numRef>
              <c:f>'cost of paddy prodn'!$C$5:$C$21</c:f>
              <c:numCache>
                <c:formatCode>General</c:formatCode>
                <c:ptCount val="17"/>
                <c:pt idx="0">
                  <c:v>21.69</c:v>
                </c:pt>
                <c:pt idx="1">
                  <c:v>22.459999999999987</c:v>
                </c:pt>
                <c:pt idx="2">
                  <c:v>23.6</c:v>
                </c:pt>
                <c:pt idx="3">
                  <c:v>27.04</c:v>
                </c:pt>
                <c:pt idx="4">
                  <c:v>28.439999999999987</c:v>
                </c:pt>
                <c:pt idx="5">
                  <c:v>27.87</c:v>
                </c:pt>
                <c:pt idx="6">
                  <c:v>21.12</c:v>
                </c:pt>
                <c:pt idx="7">
                  <c:v>16.23</c:v>
                </c:pt>
                <c:pt idx="8">
                  <c:v>17.2</c:v>
                </c:pt>
                <c:pt idx="9">
                  <c:v>15.89</c:v>
                </c:pt>
                <c:pt idx="10">
                  <c:v>12.719999999999999</c:v>
                </c:pt>
                <c:pt idx="11">
                  <c:v>13.370000000000006</c:v>
                </c:pt>
                <c:pt idx="12">
                  <c:v>13.62</c:v>
                </c:pt>
                <c:pt idx="13">
                  <c:v>14.3</c:v>
                </c:pt>
                <c:pt idx="14">
                  <c:v>13.44</c:v>
                </c:pt>
                <c:pt idx="15">
                  <c:v>14.639999999999999</c:v>
                </c:pt>
                <c:pt idx="16">
                  <c:v>15.62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1D9F-40AD-B214-71FA840EF4FD}"/>
            </c:ext>
          </c:extLst>
        </c:ser>
        <c:ser>
          <c:idx val="1"/>
          <c:order val="1"/>
          <c:tx>
            <c:strRef>
              <c:f>'cost of paddy prodn'!$D$4</c:f>
              <c:strCache>
                <c:ptCount val="1"/>
                <c:pt idx="0">
                  <c:v>variable cost</c:v>
                </c:pt>
              </c:strCache>
            </c:strRef>
          </c:tx>
          <c:cat>
            <c:numRef>
              <c:f>'cost of paddy prodn'!$B$5:$B$21</c:f>
              <c:numCache>
                <c:formatCode>General</c:formatCode>
                <c:ptCount val="17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</c:numCache>
            </c:numRef>
          </c:cat>
          <c:val>
            <c:numRef>
              <c:f>'cost of paddy prodn'!$D$5:$D$21</c:f>
              <c:numCache>
                <c:formatCode>General</c:formatCode>
                <c:ptCount val="17"/>
                <c:pt idx="0">
                  <c:v>101.85</c:v>
                </c:pt>
                <c:pt idx="1">
                  <c:v>105.57</c:v>
                </c:pt>
                <c:pt idx="2">
                  <c:v>112.17999999999998</c:v>
                </c:pt>
                <c:pt idx="3">
                  <c:v>121.02</c:v>
                </c:pt>
                <c:pt idx="4">
                  <c:v>133.30000000000001</c:v>
                </c:pt>
                <c:pt idx="5">
                  <c:v>147.76</c:v>
                </c:pt>
                <c:pt idx="6">
                  <c:v>115</c:v>
                </c:pt>
                <c:pt idx="7">
                  <c:v>98.649999999999991</c:v>
                </c:pt>
                <c:pt idx="8">
                  <c:v>104.88</c:v>
                </c:pt>
                <c:pt idx="9">
                  <c:v>106.04</c:v>
                </c:pt>
                <c:pt idx="10">
                  <c:v>85.740000000000023</c:v>
                </c:pt>
                <c:pt idx="11">
                  <c:v>93.35</c:v>
                </c:pt>
                <c:pt idx="12">
                  <c:v>102</c:v>
                </c:pt>
                <c:pt idx="13">
                  <c:v>108.98</c:v>
                </c:pt>
                <c:pt idx="14">
                  <c:v>125.61</c:v>
                </c:pt>
                <c:pt idx="15">
                  <c:v>141.05000000000001</c:v>
                </c:pt>
                <c:pt idx="16">
                  <c:v>156.51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1D9F-40AD-B214-71FA840EF4FD}"/>
            </c:ext>
          </c:extLst>
        </c:ser>
        <c:ser>
          <c:idx val="2"/>
          <c:order val="2"/>
          <c:tx>
            <c:strRef>
              <c:f>'cost of paddy prodn'!$E$4</c:f>
              <c:strCache>
                <c:ptCount val="1"/>
                <c:pt idx="0">
                  <c:v>total cost</c:v>
                </c:pt>
              </c:strCache>
            </c:strRef>
          </c:tx>
          <c:cat>
            <c:numRef>
              <c:f>'cost of paddy prodn'!$B$5:$B$21</c:f>
              <c:numCache>
                <c:formatCode>General</c:formatCode>
                <c:ptCount val="17"/>
                <c:pt idx="0">
                  <c:v>1991</c:v>
                </c:pt>
                <c:pt idx="1">
                  <c:v>1992</c:v>
                </c:pt>
                <c:pt idx="2">
                  <c:v>1993</c:v>
                </c:pt>
                <c:pt idx="3">
                  <c:v>1994</c:v>
                </c:pt>
                <c:pt idx="4">
                  <c:v>1995</c:v>
                </c:pt>
                <c:pt idx="5">
                  <c:v>1996</c:v>
                </c:pt>
                <c:pt idx="6">
                  <c:v>1997</c:v>
                </c:pt>
                <c:pt idx="7">
                  <c:v>1998</c:v>
                </c:pt>
                <c:pt idx="8">
                  <c:v>1999</c:v>
                </c:pt>
                <c:pt idx="9">
                  <c:v>2000</c:v>
                </c:pt>
                <c:pt idx="10">
                  <c:v>2001</c:v>
                </c:pt>
                <c:pt idx="11">
                  <c:v>2002</c:v>
                </c:pt>
                <c:pt idx="12">
                  <c:v>2003</c:v>
                </c:pt>
                <c:pt idx="13">
                  <c:v>2004</c:v>
                </c:pt>
                <c:pt idx="14">
                  <c:v>2005</c:v>
                </c:pt>
                <c:pt idx="15">
                  <c:v>2006</c:v>
                </c:pt>
                <c:pt idx="16">
                  <c:v>2007</c:v>
                </c:pt>
              </c:numCache>
            </c:numRef>
          </c:cat>
          <c:val>
            <c:numRef>
              <c:f>'cost of paddy prodn'!$E$5:$E$21</c:f>
              <c:numCache>
                <c:formatCode>General</c:formatCode>
                <c:ptCount val="17"/>
                <c:pt idx="0">
                  <c:v>123.55</c:v>
                </c:pt>
                <c:pt idx="1">
                  <c:v>128.03</c:v>
                </c:pt>
                <c:pt idx="2">
                  <c:v>135.78</c:v>
                </c:pt>
                <c:pt idx="3">
                  <c:v>148.06</c:v>
                </c:pt>
                <c:pt idx="4">
                  <c:v>161.73999999999998</c:v>
                </c:pt>
                <c:pt idx="5">
                  <c:v>175.63</c:v>
                </c:pt>
                <c:pt idx="6">
                  <c:v>136.12</c:v>
                </c:pt>
                <c:pt idx="7">
                  <c:v>114.88</c:v>
                </c:pt>
                <c:pt idx="8">
                  <c:v>122.08</c:v>
                </c:pt>
                <c:pt idx="9">
                  <c:v>121.93</c:v>
                </c:pt>
                <c:pt idx="10">
                  <c:v>98.460000000000022</c:v>
                </c:pt>
                <c:pt idx="11">
                  <c:v>106.72</c:v>
                </c:pt>
                <c:pt idx="12">
                  <c:v>115.63</c:v>
                </c:pt>
                <c:pt idx="13">
                  <c:v>123.29</c:v>
                </c:pt>
                <c:pt idx="14">
                  <c:v>139.05000000000001</c:v>
                </c:pt>
                <c:pt idx="15">
                  <c:v>155.69</c:v>
                </c:pt>
                <c:pt idx="16">
                  <c:v>172.13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1D9F-40AD-B214-71FA840EF4F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99667968"/>
        <c:axId val="99669504"/>
      </c:lineChart>
      <c:catAx>
        <c:axId val="996679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n-US" sz="1600"/>
            </a:pPr>
            <a:endParaRPr lang="en-US"/>
          </a:p>
        </c:txPr>
        <c:crossAx val="99669504"/>
        <c:crosses val="autoZero"/>
        <c:auto val="1"/>
        <c:lblAlgn val="ctr"/>
        <c:lblOffset val="100"/>
        <c:noMultiLvlLbl val="0"/>
      </c:catAx>
      <c:valAx>
        <c:axId val="99669504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 lang="en-US" sz="2000"/>
                </a:pPr>
                <a:r>
                  <a:rPr lang="en-US" sz="2000"/>
                  <a:t>usd/metric ton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txPr>
          <a:bodyPr/>
          <a:lstStyle/>
          <a:p>
            <a:pPr>
              <a:defRPr lang="en-US" sz="1600"/>
            </a:pPr>
            <a:endParaRPr lang="en-US"/>
          </a:p>
        </c:txPr>
        <c:crossAx val="99667968"/>
        <c:crosses val="autoZero"/>
        <c:crossBetween val="between"/>
      </c:valAx>
    </c:plotArea>
    <c:legend>
      <c:legendPos val="r"/>
      <c:overlay val="0"/>
      <c:txPr>
        <a:bodyPr/>
        <a:lstStyle/>
        <a:p>
          <a:pPr>
            <a:defRPr lang="en-US" sz="2000" b="1"/>
          </a:pPr>
          <a:endParaRPr lang="en-US"/>
        </a:p>
      </c:txPr>
    </c:legend>
    <c:plotVisOnly val="1"/>
    <c:dispBlanksAs val="gap"/>
    <c:showDLblsOverMax val="0"/>
  </c:chart>
  <c:spPr>
    <a:ln>
      <a:noFill/>
    </a:ln>
  </c:sp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128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Sheet1!$D$17</c:f>
              <c:strCache>
                <c:ptCount val="1"/>
                <c:pt idx="0">
                  <c:v>Cost Structure of Rice Farming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3498-458B-95ED-ED822697CC36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3498-458B-95ED-ED822697CC36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5-3498-458B-95ED-ED822697CC36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7-3498-458B-95ED-ED822697CC36}"/>
              </c:ext>
            </c:extLst>
          </c:dPt>
          <c:dPt>
            <c:idx val="4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9-3498-458B-95ED-ED822697CC36}"/>
              </c:ext>
            </c:extLst>
          </c:dPt>
          <c:dPt>
            <c:idx val="5"/>
            <c:bubble3D val="0"/>
            <c:spPr>
              <a:solidFill>
                <a:schemeClr val="accent6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B-3498-458B-95ED-ED822697CC36}"/>
              </c:ext>
            </c:extLst>
          </c:dPt>
          <c:dPt>
            <c:idx val="6"/>
            <c:bubble3D val="0"/>
            <c:spPr>
              <a:solidFill>
                <a:schemeClr val="accent1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D-3498-458B-95ED-ED822697CC36}"/>
              </c:ext>
            </c:extLst>
          </c:dPt>
          <c:dPt>
            <c:idx val="7"/>
            <c:bubble3D val="0"/>
            <c:spPr>
              <a:solidFill>
                <a:schemeClr val="accent2">
                  <a:lumMod val="60000"/>
                </a:schemeClr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F-3498-458B-95ED-ED822697CC36}"/>
              </c:ext>
            </c:extLst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1-3498-458B-95ED-ED822697CC36}"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2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3-3498-458B-95ED-ED822697CC36}"/>
                </c:ext>
              </c:extLst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3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5-3498-458B-95ED-ED822697CC36}"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4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7-3498-458B-95ED-ED822697CC36}"/>
                </c:ext>
              </c:extLst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5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9-3498-458B-95ED-ED822697CC36}"/>
                </c:ext>
              </c:extLst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6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B-3498-458B-95ED-ED822697CC36}"/>
                </c:ext>
              </c:extLst>
            </c:dLbl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1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D-3498-458B-95ED-ED822697CC36}"/>
                </c:ext>
              </c:extLst>
            </c:dLbl>
            <c:dLbl>
              <c:idx val="7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2">
                          <a:lumMod val="60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6="http://schemas.microsoft.com/office/drawing/2014/chart" uri="{C3380CC4-5D6E-409C-BE32-E72D297353CC}">
                  <c16:uniqueId val="{0000000F-3498-458B-95ED-ED822697CC36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Sheet1!$C$18:$C$25</c:f>
              <c:strCache>
                <c:ptCount val="8"/>
                <c:pt idx="0">
                  <c:v>Fertilizer</c:v>
                </c:pt>
                <c:pt idx="1">
                  <c:v>Pesticiddes/insecticides</c:v>
                </c:pt>
                <c:pt idx="2">
                  <c:v>Rice seeds</c:v>
                </c:pt>
                <c:pt idx="3">
                  <c:v>Fuel</c:v>
                </c:pt>
                <c:pt idx="4">
                  <c:v>Hired Labor</c:v>
                </c:pt>
                <c:pt idx="5">
                  <c:v>Harvester rent</c:v>
                </c:pt>
                <c:pt idx="6">
                  <c:v>Land rent</c:v>
                </c:pt>
                <c:pt idx="7">
                  <c:v>Farm manamgnent</c:v>
                </c:pt>
              </c:strCache>
            </c:strRef>
          </c:cat>
          <c:val>
            <c:numRef>
              <c:f>Sheet1!$D$18:$D$25</c:f>
              <c:numCache>
                <c:formatCode>0.0</c:formatCode>
                <c:ptCount val="8"/>
                <c:pt idx="0">
                  <c:v>13.013698630136986</c:v>
                </c:pt>
                <c:pt idx="1">
                  <c:v>10.616438356164384</c:v>
                </c:pt>
                <c:pt idx="2">
                  <c:v>9.2465753424657535</c:v>
                </c:pt>
                <c:pt idx="3">
                  <c:v>4.10958904109589</c:v>
                </c:pt>
                <c:pt idx="4">
                  <c:v>2.7397260273972601</c:v>
                </c:pt>
                <c:pt idx="5">
                  <c:v>6.8493150684931505</c:v>
                </c:pt>
                <c:pt idx="6">
                  <c:v>20.547945205479451</c:v>
                </c:pt>
                <c:pt idx="7">
                  <c:v>32.87671232876712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10-3498-458B-95ED-ED822697CC36}"/>
            </c:ext>
          </c:extLst>
        </c:ser>
        <c:dLbls>
          <c:dLblPos val="outEnd"/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1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2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197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cs:styleClr val="auto"/>
    </cs:fontRef>
    <cs:defRPr sz="133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33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2128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9A3FA3-2F24-47CC-98AB-163F6838F1EB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463424A3-B54F-4C1A-8AEA-FEEA4D87CA9E}">
      <dgm:prSet phldrT="[Text]"/>
      <dgm:spPr/>
      <dgm:t>
        <a:bodyPr/>
        <a:lstStyle/>
        <a:p>
          <a:r>
            <a:rPr lang="en-US" dirty="0"/>
            <a:t>Q1 </a:t>
          </a:r>
        </a:p>
        <a:p>
          <a:r>
            <a:rPr lang="en-US" dirty="0"/>
            <a:t>Jan-March</a:t>
          </a:r>
        </a:p>
      </dgm:t>
    </dgm:pt>
    <dgm:pt modelId="{8E65590E-EDE9-48B9-8990-0A700BBBB58B}" type="parTrans" cxnId="{06707A9C-4560-40E9-9EE5-36D018E03641}">
      <dgm:prSet/>
      <dgm:spPr/>
      <dgm:t>
        <a:bodyPr/>
        <a:lstStyle/>
        <a:p>
          <a:endParaRPr lang="en-US"/>
        </a:p>
      </dgm:t>
    </dgm:pt>
    <dgm:pt modelId="{4EC89D69-5693-4F18-A823-E7761164802F}" type="sibTrans" cxnId="{06707A9C-4560-40E9-9EE5-36D018E03641}">
      <dgm:prSet/>
      <dgm:spPr/>
      <dgm:t>
        <a:bodyPr/>
        <a:lstStyle/>
        <a:p>
          <a:endParaRPr lang="en-US"/>
        </a:p>
      </dgm:t>
    </dgm:pt>
    <dgm:pt modelId="{5878E154-D34C-4A3F-B4E5-DE4E5BE80B97}">
      <dgm:prSet phldrT="[Text]"/>
      <dgm:spPr>
        <a:solidFill>
          <a:srgbClr val="00B050"/>
        </a:solidFill>
      </dgm:spPr>
      <dgm:t>
        <a:bodyPr/>
        <a:lstStyle/>
        <a:p>
          <a:r>
            <a:rPr lang="en-US" dirty="0"/>
            <a:t>Q2 </a:t>
          </a:r>
        </a:p>
        <a:p>
          <a:r>
            <a:rPr lang="en-US" dirty="0"/>
            <a:t>April-June </a:t>
          </a:r>
        </a:p>
        <a:p>
          <a:r>
            <a:rPr lang="en-US" dirty="0"/>
            <a:t>Start planting in June </a:t>
          </a:r>
        </a:p>
      </dgm:t>
    </dgm:pt>
    <dgm:pt modelId="{FCB87141-BE96-4006-ACC6-C74AE9856281}" type="parTrans" cxnId="{F00EEE4F-F931-4640-8F81-C7B3513284F2}">
      <dgm:prSet/>
      <dgm:spPr/>
      <dgm:t>
        <a:bodyPr/>
        <a:lstStyle/>
        <a:p>
          <a:endParaRPr lang="en-US"/>
        </a:p>
      </dgm:t>
    </dgm:pt>
    <dgm:pt modelId="{3DE87F02-A7B2-458A-AAE7-A687FF18815C}" type="sibTrans" cxnId="{F00EEE4F-F931-4640-8F81-C7B3513284F2}">
      <dgm:prSet/>
      <dgm:spPr/>
      <dgm:t>
        <a:bodyPr/>
        <a:lstStyle/>
        <a:p>
          <a:endParaRPr lang="en-US"/>
        </a:p>
      </dgm:t>
    </dgm:pt>
    <dgm:pt modelId="{F31F3164-F738-4719-AEA9-046A7800D706}">
      <dgm:prSet phldrT="[Text]"/>
      <dgm:spPr/>
      <dgm:t>
        <a:bodyPr/>
        <a:lstStyle/>
        <a:p>
          <a:r>
            <a:rPr lang="en-US" dirty="0"/>
            <a:t>Q3 </a:t>
          </a:r>
        </a:p>
        <a:p>
          <a:endParaRPr lang="en-US" dirty="0"/>
        </a:p>
        <a:p>
          <a:r>
            <a:rPr lang="en-US" dirty="0"/>
            <a:t>July- August</a:t>
          </a:r>
        </a:p>
        <a:p>
          <a:r>
            <a:rPr lang="en-US" dirty="0"/>
            <a:t>September</a:t>
          </a:r>
        </a:p>
      </dgm:t>
    </dgm:pt>
    <dgm:pt modelId="{A5ECD6F9-113B-4EA2-8746-62B3CD6685BA}" type="parTrans" cxnId="{DDBF91AF-4797-4F11-B2D7-D9B79E23FDA3}">
      <dgm:prSet/>
      <dgm:spPr/>
      <dgm:t>
        <a:bodyPr/>
        <a:lstStyle/>
        <a:p>
          <a:endParaRPr lang="en-US"/>
        </a:p>
      </dgm:t>
    </dgm:pt>
    <dgm:pt modelId="{74E0E1E3-B866-4714-81E3-4A1D967151C6}" type="sibTrans" cxnId="{DDBF91AF-4797-4F11-B2D7-D9B79E23FDA3}">
      <dgm:prSet/>
      <dgm:spPr/>
      <dgm:t>
        <a:bodyPr/>
        <a:lstStyle/>
        <a:p>
          <a:endParaRPr lang="en-US"/>
        </a:p>
      </dgm:t>
    </dgm:pt>
    <dgm:pt modelId="{9392C0C4-E641-42CB-8252-F381A99CDAEA}">
      <dgm:prSet phldrT="[Text]"/>
      <dgm:spPr>
        <a:solidFill>
          <a:schemeClr val="accent6">
            <a:lumMod val="75000"/>
          </a:schemeClr>
        </a:solidFill>
      </dgm:spPr>
      <dgm:t>
        <a:bodyPr/>
        <a:lstStyle/>
        <a:p>
          <a:r>
            <a:rPr lang="en-US" dirty="0"/>
            <a:t>Q4</a:t>
          </a:r>
        </a:p>
        <a:p>
          <a:r>
            <a:rPr lang="en-US" dirty="0"/>
            <a:t>Late November and December Harvesting</a:t>
          </a:r>
        </a:p>
      </dgm:t>
    </dgm:pt>
    <dgm:pt modelId="{28E8FDD2-08E6-4670-9892-D7C4158F1F83}" type="parTrans" cxnId="{87002027-C825-49B1-BD8E-2133E6B2963C}">
      <dgm:prSet/>
      <dgm:spPr/>
      <dgm:t>
        <a:bodyPr/>
        <a:lstStyle/>
        <a:p>
          <a:endParaRPr lang="en-US"/>
        </a:p>
      </dgm:t>
    </dgm:pt>
    <dgm:pt modelId="{DA1B5252-58BA-4916-8B5E-DFE9957515C3}" type="sibTrans" cxnId="{87002027-C825-49B1-BD8E-2133E6B2963C}">
      <dgm:prSet/>
      <dgm:spPr/>
      <dgm:t>
        <a:bodyPr/>
        <a:lstStyle/>
        <a:p>
          <a:endParaRPr lang="en-US"/>
        </a:p>
      </dgm:t>
    </dgm:pt>
    <dgm:pt modelId="{4FA82521-340E-4E9B-A8C3-F0C61FB92E78}" type="pres">
      <dgm:prSet presAssocID="{E69A3FA3-2F24-47CC-98AB-163F6838F1EB}" presName="CompostProcess" presStyleCnt="0">
        <dgm:presLayoutVars>
          <dgm:dir/>
          <dgm:resizeHandles val="exact"/>
        </dgm:presLayoutVars>
      </dgm:prSet>
      <dgm:spPr/>
    </dgm:pt>
    <dgm:pt modelId="{BE598BEC-0476-42BA-B790-A2A450F5EA9B}" type="pres">
      <dgm:prSet presAssocID="{E69A3FA3-2F24-47CC-98AB-163F6838F1EB}" presName="arrow" presStyleLbl="bgShp" presStyleIdx="0" presStyleCnt="1"/>
      <dgm:spPr/>
    </dgm:pt>
    <dgm:pt modelId="{1604E159-17D7-43E7-9F70-169F54BD7C43}" type="pres">
      <dgm:prSet presAssocID="{E69A3FA3-2F24-47CC-98AB-163F6838F1EB}" presName="linearProcess" presStyleCnt="0"/>
      <dgm:spPr/>
    </dgm:pt>
    <dgm:pt modelId="{001A1792-B5D0-459F-A4B2-E28D4D444136}" type="pres">
      <dgm:prSet presAssocID="{463424A3-B54F-4C1A-8AEA-FEEA4D87CA9E}" presName="textNode" presStyleLbl="node1" presStyleIdx="0" presStyleCnt="4">
        <dgm:presLayoutVars>
          <dgm:bulletEnabled val="1"/>
        </dgm:presLayoutVars>
      </dgm:prSet>
      <dgm:spPr/>
    </dgm:pt>
    <dgm:pt modelId="{AF2275A6-7364-4662-9922-DBC55153FCDE}" type="pres">
      <dgm:prSet presAssocID="{4EC89D69-5693-4F18-A823-E7761164802F}" presName="sibTrans" presStyleCnt="0"/>
      <dgm:spPr/>
    </dgm:pt>
    <dgm:pt modelId="{1052CB93-5A5C-41E5-AEBC-F936CFE0FD09}" type="pres">
      <dgm:prSet presAssocID="{5878E154-D34C-4A3F-B4E5-DE4E5BE80B97}" presName="textNode" presStyleLbl="node1" presStyleIdx="1" presStyleCnt="4">
        <dgm:presLayoutVars>
          <dgm:bulletEnabled val="1"/>
        </dgm:presLayoutVars>
      </dgm:prSet>
      <dgm:spPr/>
    </dgm:pt>
    <dgm:pt modelId="{B2E478D3-BA2C-4D58-BFE8-6DD14B2112E1}" type="pres">
      <dgm:prSet presAssocID="{3DE87F02-A7B2-458A-AAE7-A687FF18815C}" presName="sibTrans" presStyleCnt="0"/>
      <dgm:spPr/>
    </dgm:pt>
    <dgm:pt modelId="{297897FB-6A46-4AB8-B694-7C1B8FE848A8}" type="pres">
      <dgm:prSet presAssocID="{F31F3164-F738-4719-AEA9-046A7800D706}" presName="textNode" presStyleLbl="node1" presStyleIdx="2" presStyleCnt="4">
        <dgm:presLayoutVars>
          <dgm:bulletEnabled val="1"/>
        </dgm:presLayoutVars>
      </dgm:prSet>
      <dgm:spPr/>
    </dgm:pt>
    <dgm:pt modelId="{06841C80-00B4-4AD2-AD1C-A0FCC61150A7}" type="pres">
      <dgm:prSet presAssocID="{74E0E1E3-B866-4714-81E3-4A1D967151C6}" presName="sibTrans" presStyleCnt="0"/>
      <dgm:spPr/>
    </dgm:pt>
    <dgm:pt modelId="{A52F1A39-D747-4959-9346-2D64C34083C0}" type="pres">
      <dgm:prSet presAssocID="{9392C0C4-E641-42CB-8252-F381A99CDAEA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87002027-C825-49B1-BD8E-2133E6B2963C}" srcId="{E69A3FA3-2F24-47CC-98AB-163F6838F1EB}" destId="{9392C0C4-E641-42CB-8252-F381A99CDAEA}" srcOrd="3" destOrd="0" parTransId="{28E8FDD2-08E6-4670-9892-D7C4158F1F83}" sibTransId="{DA1B5252-58BA-4916-8B5E-DFE9957515C3}"/>
    <dgm:cxn modelId="{105BDA33-32FE-487F-8D16-E7AB9F1F11E1}" type="presOf" srcId="{F31F3164-F738-4719-AEA9-046A7800D706}" destId="{297897FB-6A46-4AB8-B694-7C1B8FE848A8}" srcOrd="0" destOrd="0" presId="urn:microsoft.com/office/officeart/2005/8/layout/hProcess9"/>
    <dgm:cxn modelId="{B56D3E36-48B8-4563-BE27-A508AA205A37}" type="presOf" srcId="{9392C0C4-E641-42CB-8252-F381A99CDAEA}" destId="{A52F1A39-D747-4959-9346-2D64C34083C0}" srcOrd="0" destOrd="0" presId="urn:microsoft.com/office/officeart/2005/8/layout/hProcess9"/>
    <dgm:cxn modelId="{F00EEE4F-F931-4640-8F81-C7B3513284F2}" srcId="{E69A3FA3-2F24-47CC-98AB-163F6838F1EB}" destId="{5878E154-D34C-4A3F-B4E5-DE4E5BE80B97}" srcOrd="1" destOrd="0" parTransId="{FCB87141-BE96-4006-ACC6-C74AE9856281}" sibTransId="{3DE87F02-A7B2-458A-AAE7-A687FF18815C}"/>
    <dgm:cxn modelId="{C2E5E386-3FD2-4E8E-86A5-0D6460D743F2}" type="presOf" srcId="{E69A3FA3-2F24-47CC-98AB-163F6838F1EB}" destId="{4FA82521-340E-4E9B-A8C3-F0C61FB92E78}" srcOrd="0" destOrd="0" presId="urn:microsoft.com/office/officeart/2005/8/layout/hProcess9"/>
    <dgm:cxn modelId="{AB34BC87-537A-4684-9C01-2DD84B77118B}" type="presOf" srcId="{5878E154-D34C-4A3F-B4E5-DE4E5BE80B97}" destId="{1052CB93-5A5C-41E5-AEBC-F936CFE0FD09}" srcOrd="0" destOrd="0" presId="urn:microsoft.com/office/officeart/2005/8/layout/hProcess9"/>
    <dgm:cxn modelId="{06707A9C-4560-40E9-9EE5-36D018E03641}" srcId="{E69A3FA3-2F24-47CC-98AB-163F6838F1EB}" destId="{463424A3-B54F-4C1A-8AEA-FEEA4D87CA9E}" srcOrd="0" destOrd="0" parTransId="{8E65590E-EDE9-48B9-8990-0A700BBBB58B}" sibTransId="{4EC89D69-5693-4F18-A823-E7761164802F}"/>
    <dgm:cxn modelId="{DDBF91AF-4797-4F11-B2D7-D9B79E23FDA3}" srcId="{E69A3FA3-2F24-47CC-98AB-163F6838F1EB}" destId="{F31F3164-F738-4719-AEA9-046A7800D706}" srcOrd="2" destOrd="0" parTransId="{A5ECD6F9-113B-4EA2-8746-62B3CD6685BA}" sibTransId="{74E0E1E3-B866-4714-81E3-4A1D967151C6}"/>
    <dgm:cxn modelId="{070792B3-650B-424D-9502-F811C0A674F5}" type="presOf" srcId="{463424A3-B54F-4C1A-8AEA-FEEA4D87CA9E}" destId="{001A1792-B5D0-459F-A4B2-E28D4D444136}" srcOrd="0" destOrd="0" presId="urn:microsoft.com/office/officeart/2005/8/layout/hProcess9"/>
    <dgm:cxn modelId="{97325E3C-B346-4EA0-8BAD-FB9978AB48C7}" type="presParOf" srcId="{4FA82521-340E-4E9B-A8C3-F0C61FB92E78}" destId="{BE598BEC-0476-42BA-B790-A2A450F5EA9B}" srcOrd="0" destOrd="0" presId="urn:microsoft.com/office/officeart/2005/8/layout/hProcess9"/>
    <dgm:cxn modelId="{E84A6497-A404-420E-A602-80E9C924D7DC}" type="presParOf" srcId="{4FA82521-340E-4E9B-A8C3-F0C61FB92E78}" destId="{1604E159-17D7-43E7-9F70-169F54BD7C43}" srcOrd="1" destOrd="0" presId="urn:microsoft.com/office/officeart/2005/8/layout/hProcess9"/>
    <dgm:cxn modelId="{B98AC400-2B33-4458-829C-A9D13F992290}" type="presParOf" srcId="{1604E159-17D7-43E7-9F70-169F54BD7C43}" destId="{001A1792-B5D0-459F-A4B2-E28D4D444136}" srcOrd="0" destOrd="0" presId="urn:microsoft.com/office/officeart/2005/8/layout/hProcess9"/>
    <dgm:cxn modelId="{18019722-2E7B-4A20-B9FA-919DDC5825D7}" type="presParOf" srcId="{1604E159-17D7-43E7-9F70-169F54BD7C43}" destId="{AF2275A6-7364-4662-9922-DBC55153FCDE}" srcOrd="1" destOrd="0" presId="urn:microsoft.com/office/officeart/2005/8/layout/hProcess9"/>
    <dgm:cxn modelId="{40A2F906-2145-475B-B73E-3E4DB4DF145E}" type="presParOf" srcId="{1604E159-17D7-43E7-9F70-169F54BD7C43}" destId="{1052CB93-5A5C-41E5-AEBC-F936CFE0FD09}" srcOrd="2" destOrd="0" presId="urn:microsoft.com/office/officeart/2005/8/layout/hProcess9"/>
    <dgm:cxn modelId="{487342F4-0D7A-4A04-BD0E-FA78029E90B7}" type="presParOf" srcId="{1604E159-17D7-43E7-9F70-169F54BD7C43}" destId="{B2E478D3-BA2C-4D58-BFE8-6DD14B2112E1}" srcOrd="3" destOrd="0" presId="urn:microsoft.com/office/officeart/2005/8/layout/hProcess9"/>
    <dgm:cxn modelId="{68BC5F43-0EFB-4607-A604-2B26C7B5D340}" type="presParOf" srcId="{1604E159-17D7-43E7-9F70-169F54BD7C43}" destId="{297897FB-6A46-4AB8-B694-7C1B8FE848A8}" srcOrd="4" destOrd="0" presId="urn:microsoft.com/office/officeart/2005/8/layout/hProcess9"/>
    <dgm:cxn modelId="{28D24860-0AA8-4BA7-B4CE-882193873BAB}" type="presParOf" srcId="{1604E159-17D7-43E7-9F70-169F54BD7C43}" destId="{06841C80-00B4-4AD2-AD1C-A0FCC61150A7}" srcOrd="5" destOrd="0" presId="urn:microsoft.com/office/officeart/2005/8/layout/hProcess9"/>
    <dgm:cxn modelId="{3221943C-66C1-4985-9BF8-40EA40237ECF}" type="presParOf" srcId="{1604E159-17D7-43E7-9F70-169F54BD7C43}" destId="{A52F1A39-D747-4959-9346-2D64C34083C0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598BEC-0476-42BA-B790-A2A450F5EA9B}">
      <dsp:nvSpPr>
        <dsp:cNvPr id="0" name=""/>
        <dsp:cNvSpPr/>
      </dsp:nvSpPr>
      <dsp:spPr>
        <a:xfrm>
          <a:off x="457199" y="0"/>
          <a:ext cx="5181600" cy="4064000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01A1792-B5D0-459F-A4B2-E28D4D444136}">
      <dsp:nvSpPr>
        <dsp:cNvPr id="0" name=""/>
        <dsp:cNvSpPr/>
      </dsp:nvSpPr>
      <dsp:spPr>
        <a:xfrm>
          <a:off x="744" y="1219199"/>
          <a:ext cx="1445493" cy="162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Q1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Jan-March</a:t>
          </a:r>
        </a:p>
      </dsp:txBody>
      <dsp:txXfrm>
        <a:off x="71307" y="1289762"/>
        <a:ext cx="1304367" cy="1484474"/>
      </dsp:txXfrm>
    </dsp:sp>
    <dsp:sp modelId="{1052CB93-5A5C-41E5-AEBC-F936CFE0FD09}">
      <dsp:nvSpPr>
        <dsp:cNvPr id="0" name=""/>
        <dsp:cNvSpPr/>
      </dsp:nvSpPr>
      <dsp:spPr>
        <a:xfrm>
          <a:off x="1550416" y="1219199"/>
          <a:ext cx="1445493" cy="1625600"/>
        </a:xfrm>
        <a:prstGeom prst="roundRect">
          <a:avLst/>
        </a:prstGeom>
        <a:solidFill>
          <a:srgbClr val="00B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Q2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April-June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Start planting in June </a:t>
          </a:r>
        </a:p>
      </dsp:txBody>
      <dsp:txXfrm>
        <a:off x="1620979" y="1289762"/>
        <a:ext cx="1304367" cy="1484474"/>
      </dsp:txXfrm>
    </dsp:sp>
    <dsp:sp modelId="{297897FB-6A46-4AB8-B694-7C1B8FE848A8}">
      <dsp:nvSpPr>
        <dsp:cNvPr id="0" name=""/>
        <dsp:cNvSpPr/>
      </dsp:nvSpPr>
      <dsp:spPr>
        <a:xfrm>
          <a:off x="3100089" y="1219199"/>
          <a:ext cx="1445493" cy="162560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Q3 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500" kern="1200" dirty="0"/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July- August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September</a:t>
          </a:r>
        </a:p>
      </dsp:txBody>
      <dsp:txXfrm>
        <a:off x="3170652" y="1289762"/>
        <a:ext cx="1304367" cy="1484474"/>
      </dsp:txXfrm>
    </dsp:sp>
    <dsp:sp modelId="{A52F1A39-D747-4959-9346-2D64C34083C0}">
      <dsp:nvSpPr>
        <dsp:cNvPr id="0" name=""/>
        <dsp:cNvSpPr/>
      </dsp:nvSpPr>
      <dsp:spPr>
        <a:xfrm>
          <a:off x="4649762" y="1219199"/>
          <a:ext cx="1445493" cy="1625600"/>
        </a:xfrm>
        <a:prstGeom prst="roundRect">
          <a:avLst/>
        </a:prstGeom>
        <a:solidFill>
          <a:schemeClr val="accent6">
            <a:lumMod val="7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Q4</a:t>
          </a:r>
        </a:p>
        <a:p>
          <a:pPr marL="0" lvl="0" indent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Late November and December Harvesting</a:t>
          </a:r>
        </a:p>
      </dsp:txBody>
      <dsp:txXfrm>
        <a:off x="4720325" y="1289762"/>
        <a:ext cx="1304367" cy="14844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2BB5674-2027-4B47-A3F1-536A8BFDEBBA}" type="datetimeFigureOut">
              <a:rPr lang="th-TH" smtClean="0"/>
              <a:pPr/>
              <a:t>24/09/62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EE460 Lecture 13</a:t>
            </a: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7669D8-EAC8-4203-922D-1CE5743D6495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52968751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48DED8-1DBE-40DC-8C11-1C47D71659C4}" type="datetimeFigureOut">
              <a:rPr lang="th-TH" smtClean="0"/>
              <a:pPr/>
              <a:t>24/09/62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/>
              <a:t>EE460 Lecture 13</a:t>
            </a: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FF3267-2314-4046-BAA6-B78467FBE637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2458419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0FF3267-2314-4046-BAA6-B78467FBE637}" type="slidenum">
              <a:rPr lang="th-TH" smtClean="0"/>
              <a:pPr/>
              <a:t>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EE460 Lecture 13</a:t>
            </a:r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108885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EF55CE-5395-496E-A851-FA68D02D6578}" type="datetime1">
              <a:rPr lang="th-TH" smtClean="0"/>
              <a:t>24/09/62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71315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AD15C0-E922-4222-80CC-EFB74577C154}" type="datetime1">
              <a:rPr lang="th-TH" smtClean="0"/>
              <a:t>24/09/62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028319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18BC13-7473-4682-9B71-33C3188D1AB8}" type="datetime1">
              <a:rPr lang="th-TH" smtClean="0"/>
              <a:t>24/09/62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328089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C0BA64-9270-4219-A56B-4D98ECB53254}" type="datetime1">
              <a:rPr lang="th-TH" smtClean="0"/>
              <a:t>24/09/62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752990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2279B7-D1F1-438E-A834-26FC7AD06C31}" type="datetime1">
              <a:rPr lang="th-TH" smtClean="0"/>
              <a:t>24/09/62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5495168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CD58B-7404-4D64-8464-DCB4501CA87C}" type="datetime1">
              <a:rPr lang="th-TH" smtClean="0"/>
              <a:t>24/09/62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1270564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A2C671-AE62-4416-BEA5-5CDCBBBE535F}" type="datetime1">
              <a:rPr lang="th-TH" smtClean="0"/>
              <a:t>24/09/62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289975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29A2ED-6913-46A0-891D-1E3A58BD2E2B}" type="datetime1">
              <a:rPr lang="th-TH" smtClean="0"/>
              <a:t>24/09/62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98878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B07278-E6EE-4094-964C-6E7E8F0FCF38}" type="datetime1">
              <a:rPr lang="th-TH" smtClean="0"/>
              <a:t>24/09/62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78798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0B1264-05C8-468A-B79E-6341FA4C1766}" type="datetime1">
              <a:rPr lang="th-TH" smtClean="0"/>
              <a:t>24/09/62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776209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4600D-7DE4-4C99-B3F6-A2A1E53F7898}" type="datetime1">
              <a:rPr lang="th-TH" smtClean="0"/>
              <a:t>24/09/62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86712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B09211-BE6A-447F-85A6-00188E3A28DA}" type="datetime1">
              <a:rPr lang="th-TH" smtClean="0"/>
              <a:t>24/09/62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504997-DC45-4633-A12D-2DF491331B70}" type="slidenum">
              <a:rPr lang="th-TH" smtClean="0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28379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2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71600" y="897410"/>
            <a:ext cx="7488832" cy="1728191"/>
          </a:xfrm>
          <a:solidFill>
            <a:schemeClr val="accent3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/>
              <a:t>Issues in Thailand’s  agriculture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15616" y="3284984"/>
            <a:ext cx="6400800" cy="1752600"/>
          </a:xfrm>
        </p:spPr>
        <p:txBody>
          <a:bodyPr/>
          <a:lstStyle/>
          <a:p>
            <a:r>
              <a:rPr lang="en-US" dirty="0"/>
              <a:t>Lecture 12(A)</a:t>
            </a:r>
          </a:p>
          <a:p>
            <a:r>
              <a:rPr lang="en-US" dirty="0" err="1"/>
              <a:t>Bhanupong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1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4932613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3238C5-1B7C-49CE-8689-F4A7E955C9F5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>
            <a:normAutofit fontScale="90000"/>
          </a:bodyPr>
          <a:lstStyle/>
          <a:p>
            <a:r>
              <a:rPr lang="en-US" dirty="0"/>
              <a:t>Course Syllabus </a:t>
            </a:r>
            <a:br>
              <a:rPr lang="en-US" dirty="0"/>
            </a:br>
            <a:r>
              <a:rPr lang="en-US" dirty="0"/>
              <a:t>Lecture 12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5143A9-E8A2-4EFF-A971-EF68A6CD0A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Farm households’ debt</a:t>
            </a:r>
          </a:p>
          <a:p>
            <a:r>
              <a:rPr lang="en-US" dirty="0"/>
              <a:t>Declining agricultural prices</a:t>
            </a:r>
          </a:p>
          <a:p>
            <a:r>
              <a:rPr lang="en-US" dirty="0"/>
              <a:t>The rice-mortgage scheme</a:t>
            </a:r>
          </a:p>
          <a:p>
            <a:r>
              <a:rPr lang="en-US" dirty="0"/>
              <a:t>Populism policy: agriculture subsidies </a:t>
            </a:r>
          </a:p>
          <a:p>
            <a:r>
              <a:rPr lang="en-US" dirty="0"/>
              <a:t>A case study of cassava exports</a:t>
            </a:r>
          </a:p>
          <a:p>
            <a:pPr fontAlgn="base" hangingPunct="0"/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AFF3638-E83A-49F0-BC77-A890BD3A9C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2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727797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8C2B516A-DE8E-4923-9A54-BB0812C3A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3</a:t>
            </a:fld>
            <a:endParaRPr lang="th-TH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77DDFAA3-F58F-4FF6-B621-38B51137AD1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00989123"/>
              </p:ext>
            </p:extLst>
          </p:nvPr>
        </p:nvGraphicFramePr>
        <p:xfrm>
          <a:off x="539552" y="136525"/>
          <a:ext cx="7920880" cy="61727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985B55F6-3D0B-44BB-88BE-89A84CFF5D91}"/>
              </a:ext>
            </a:extLst>
          </p:cNvPr>
          <p:cNvSpPr txBox="1"/>
          <p:nvPr/>
        </p:nvSpPr>
        <p:spPr>
          <a:xfrm>
            <a:off x="4499992" y="2708920"/>
            <a:ext cx="3384376" cy="95410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dirty="0"/>
              <a:t>Which crops require subsidies?</a:t>
            </a:r>
          </a:p>
        </p:txBody>
      </p:sp>
    </p:spTree>
    <p:extLst>
      <p:ext uri="{BB962C8B-B14F-4D97-AF65-F5344CB8AC3E}">
        <p14:creationId xmlns:p14="http://schemas.microsoft.com/office/powerpoint/2010/main" val="22554155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EE90479-7471-4305-B607-1B8D79F596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4</a:t>
            </a:fld>
            <a:endParaRPr lang="th-TH"/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2B2C9A15-B3AC-485F-957E-6A9368A625B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99038233"/>
              </p:ext>
            </p:extLst>
          </p:nvPr>
        </p:nvGraphicFramePr>
        <p:xfrm>
          <a:off x="107504" y="116631"/>
          <a:ext cx="8579296" cy="66048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2326510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4B64A9A-E04B-481B-81DC-CE35B8296B0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5</a:t>
            </a:fld>
            <a:endParaRPr lang="th-TH"/>
          </a:p>
        </p:txBody>
      </p:sp>
      <p:graphicFrame>
        <p:nvGraphicFramePr>
          <p:cNvPr id="7" name="Chart 6">
            <a:extLst>
              <a:ext uri="{FF2B5EF4-FFF2-40B4-BE49-F238E27FC236}">
                <a16:creationId xmlns:a16="http://schemas.microsoft.com/office/drawing/2014/main" id="{F7E7AC9E-A22B-40B3-ADB4-72A314AC13F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831366668"/>
              </p:ext>
            </p:extLst>
          </p:nvPr>
        </p:nvGraphicFramePr>
        <p:xfrm>
          <a:off x="539552" y="1890711"/>
          <a:ext cx="7704856" cy="48307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Title 4">
            <a:extLst>
              <a:ext uri="{FF2B5EF4-FFF2-40B4-BE49-F238E27FC236}">
                <a16:creationId xmlns:a16="http://schemas.microsoft.com/office/drawing/2014/main" id="{B82F04A9-1485-49E3-ACD5-1155BBDB4799}"/>
              </a:ext>
            </a:extLst>
          </p:cNvPr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/>
          <a:lstStyle/>
          <a:p>
            <a:r>
              <a:rPr lang="en-US" dirty="0"/>
              <a:t>Rising household debt level</a:t>
            </a:r>
          </a:p>
        </p:txBody>
      </p:sp>
    </p:spTree>
    <p:extLst>
      <p:ext uri="{BB962C8B-B14F-4D97-AF65-F5344CB8AC3E}">
        <p14:creationId xmlns:p14="http://schemas.microsoft.com/office/powerpoint/2010/main" val="265191803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4">
              <a:lumMod val="20000"/>
              <a:lumOff val="80000"/>
            </a:schemeClr>
          </a:solidFill>
        </p:spPr>
        <p:txBody>
          <a:bodyPr/>
          <a:lstStyle/>
          <a:p>
            <a:r>
              <a:rPr lang="en-US" dirty="0"/>
              <a:t>Farm household debt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Thai farmers’ debt remains high since they have to borrow money to buy staple goods since the drought in late 2013.</a:t>
            </a:r>
          </a:p>
          <a:p>
            <a:r>
              <a:rPr lang="en-US" dirty="0"/>
              <a:t>Loan for cultivation and consumption are needed while waiting for income generated from a new growing season (Q2 and Q3).</a:t>
            </a:r>
          </a:p>
          <a:p>
            <a:r>
              <a:rPr lang="en-US" dirty="0"/>
              <a:t>Default risk is high because of high debt-service coverage ratio. </a:t>
            </a:r>
          </a:p>
          <a:p>
            <a:r>
              <a:rPr lang="en-US" dirty="0"/>
              <a:t>Rubber prices depend on China’s growth, while  rice prices are depressed due to high inventory. </a:t>
            </a:r>
          </a:p>
          <a:p>
            <a:r>
              <a:rPr lang="en-US" dirty="0"/>
              <a:t>Household debt was 81% in 2015--11 trillion baht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6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92509175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>
            <a:noAutofit/>
          </a:bodyPr>
          <a:lstStyle/>
          <a:p>
            <a:r>
              <a:rPr lang="en-US" sz="2800" dirty="0"/>
              <a:t>Rice farmers begin their </a:t>
            </a:r>
            <a:r>
              <a:rPr lang="en-US" sz="2800" b="1" i="1" dirty="0">
                <a:solidFill>
                  <a:srgbClr val="00B050"/>
                </a:solidFill>
              </a:rPr>
              <a:t>main </a:t>
            </a:r>
            <a:r>
              <a:rPr lang="en-US" sz="2800" dirty="0"/>
              <a:t>crop in </a:t>
            </a:r>
            <a:r>
              <a:rPr lang="en-US" sz="2800" b="1" i="1" dirty="0">
                <a:solidFill>
                  <a:srgbClr val="00B050"/>
                </a:solidFill>
              </a:rPr>
              <a:t>June</a:t>
            </a:r>
            <a:r>
              <a:rPr lang="en-US" sz="2800" dirty="0"/>
              <a:t>  harvest in late November and December</a:t>
            </a:r>
            <a:endParaRPr lang="th-TH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457200" lvl="1" indent="0">
              <a:buNone/>
            </a:pPr>
            <a:endParaRPr lang="en-US" dirty="0"/>
          </a:p>
          <a:p>
            <a:endParaRPr lang="en-US" dirty="0"/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7</a:t>
            </a:fld>
            <a:endParaRPr lang="th-TH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1082391638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107505" y="4653136"/>
            <a:ext cx="85792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Low paddy prices and servicing high debt affect farmers’ </a:t>
            </a:r>
          </a:p>
          <a:p>
            <a:r>
              <a:rPr lang="en-US" sz="2400" dirty="0"/>
              <a:t>consumption and borrowing. </a:t>
            </a:r>
          </a:p>
          <a:p>
            <a:r>
              <a:rPr lang="en-US" sz="2400" dirty="0"/>
              <a:t>They need to borrow while waiting for harvesting in late November and December.</a:t>
            </a:r>
          </a:p>
          <a:p>
            <a:r>
              <a:rPr lang="en-US" sz="2400" dirty="0"/>
              <a:t>The second crop begins in the dry season, requiring ample supply </a:t>
            </a:r>
          </a:p>
          <a:p>
            <a:r>
              <a:rPr lang="en-US" sz="2400" dirty="0"/>
              <a:t>of water from irrigated cannels.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83806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9E063E-CFE8-422D-8A24-E38A936DE4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err="1"/>
              <a:t>Surin</a:t>
            </a:r>
            <a:r>
              <a:rPr lang="en-US" dirty="0"/>
              <a:t> Reservoir </a:t>
            </a:r>
            <a:br>
              <a:rPr lang="en-US" dirty="0"/>
            </a:br>
            <a:r>
              <a:rPr lang="en-US" dirty="0"/>
              <a:t>Record driest in 50 years</a:t>
            </a:r>
            <a:br>
              <a:rPr lang="en-US" dirty="0"/>
            </a:br>
            <a:r>
              <a:rPr lang="en-US" sz="4000" b="1" i="1" dirty="0">
                <a:solidFill>
                  <a:srgbClr val="FF0000"/>
                </a:solidFill>
              </a:rPr>
              <a:t>May 2019</a:t>
            </a:r>
            <a:endParaRPr lang="en-US" b="1" i="1" dirty="0">
              <a:solidFill>
                <a:srgbClr val="FF0000"/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A04A60C0-5CE4-4B74-94D2-3F7AECADB6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7704" y="2099671"/>
            <a:ext cx="6251113" cy="4137641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CAD063-39BA-4739-9EA9-6959C3D85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610985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80002AF-09C1-4819-8C83-BA4FFB5B23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9</a:t>
            </a:fld>
            <a:endParaRPr lang="th-TH"/>
          </a:p>
        </p:txBody>
      </p:sp>
      <p:graphicFrame>
        <p:nvGraphicFramePr>
          <p:cNvPr id="3" name="Object 2">
            <a:extLst>
              <a:ext uri="{FF2B5EF4-FFF2-40B4-BE49-F238E27FC236}">
                <a16:creationId xmlns:a16="http://schemas.microsoft.com/office/drawing/2014/main" id="{C4182EAF-5631-4A59-82C1-2CC833F4A1B3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00895196"/>
              </p:ext>
            </p:extLst>
          </p:nvPr>
        </p:nvGraphicFramePr>
        <p:xfrm>
          <a:off x="833920" y="836711"/>
          <a:ext cx="7626511" cy="52888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EViews" r:id="rId3" imgW="4578635" imgH="3175046" progId="EViews.Workfile.2">
                  <p:embed/>
                </p:oleObj>
              </mc:Choice>
              <mc:Fallback>
                <p:oleObj name="EViews" r:id="rId3" imgW="4578635" imgH="3175046" progId="EViews.Workfile.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833920" y="836711"/>
                        <a:ext cx="7626511" cy="528884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938753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41696" cy="1066130"/>
          </a:xfrm>
          <a:solidFill>
            <a:srgbClr val="FFFF00"/>
          </a:solidFill>
        </p:spPr>
        <p:txBody>
          <a:bodyPr>
            <a:noAutofit/>
          </a:bodyPr>
          <a:lstStyle/>
          <a:p>
            <a:r>
              <a:rPr lang="en-US" sz="3600" dirty="0"/>
              <a:t>Since  we cannot control farm prices, </a:t>
            </a:r>
            <a:br>
              <a:rPr lang="en-US" sz="3600" dirty="0"/>
            </a:br>
            <a:r>
              <a:rPr lang="en-US" sz="3600" dirty="0"/>
              <a:t>we must control production cost</a:t>
            </a:r>
            <a:endParaRPr lang="th-TH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0384" y="1540921"/>
            <a:ext cx="8115328" cy="4911741"/>
          </a:xfrm>
        </p:spPr>
        <p:txBody>
          <a:bodyPr>
            <a:normAutofit/>
          </a:bodyPr>
          <a:lstStyle/>
          <a:p>
            <a:r>
              <a:rPr lang="en-US" dirty="0"/>
              <a:t>Total cost of farm products is dictated by variable costs.</a:t>
            </a:r>
          </a:p>
          <a:p>
            <a:r>
              <a:rPr lang="en-US" dirty="0"/>
              <a:t>What are fixed and variable cost in rice production? 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10</a:t>
            </a:fld>
            <a:endParaRPr lang="th-TH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A18C653-3F2B-428D-A5FB-285711258C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7864" y="3157078"/>
            <a:ext cx="4752528" cy="356439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Chart 4"/>
          <p:cNvGraphicFramePr/>
          <p:nvPr>
            <p:extLst>
              <p:ext uri="{D42A27DB-BD31-4B8C-83A1-F6EECF244321}">
                <p14:modId xmlns:p14="http://schemas.microsoft.com/office/powerpoint/2010/main" val="3605687442"/>
              </p:ext>
            </p:extLst>
          </p:nvPr>
        </p:nvGraphicFramePr>
        <p:xfrm>
          <a:off x="107504" y="428604"/>
          <a:ext cx="8712968" cy="57150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11</a:t>
            </a:fld>
            <a:endParaRPr lang="th-TH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12</a:t>
            </a:fld>
            <a:endParaRPr lang="th-TH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1177293D-DE78-4ACD-9ACC-19CD7FD45E2C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179512" y="57535"/>
            <a:ext cx="8229600" cy="1143000"/>
          </a:xfrm>
        </p:spPr>
        <p:txBody>
          <a:bodyPr/>
          <a:lstStyle/>
          <a:p>
            <a:r>
              <a:rPr lang="en-US" dirty="0"/>
              <a:t>Fertilizer application</a:t>
            </a:r>
          </a:p>
        </p:txBody>
      </p:sp>
      <p:pic>
        <p:nvPicPr>
          <p:cNvPr id="1026" name="Picture 2" descr="E:\EE460\B 20 30\rice farmin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792" y="1166807"/>
            <a:ext cx="7272808" cy="5503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0931115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13</a:t>
            </a:fld>
            <a:endParaRPr lang="th-TH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6AC2EFB7-C290-45F0-9D4F-9428B8D6F583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542864" y="116632"/>
            <a:ext cx="7686736" cy="1301006"/>
          </a:xfrm>
        </p:spPr>
        <p:txBody>
          <a:bodyPr/>
          <a:lstStyle/>
          <a:p>
            <a:r>
              <a:rPr lang="en-US" dirty="0"/>
              <a:t>Pesticide spraying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239919"/>
            <a:ext cx="7574496" cy="56180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24682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CA0A999-1EF1-4CEA-BDD6-BAF2224EF5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14</a:t>
            </a:fld>
            <a:endParaRPr lang="th-TH"/>
          </a:p>
        </p:txBody>
      </p:sp>
      <p:graphicFrame>
        <p:nvGraphicFramePr>
          <p:cNvPr id="6" name="Chart 5">
            <a:extLst>
              <a:ext uri="{FF2B5EF4-FFF2-40B4-BE49-F238E27FC236}">
                <a16:creationId xmlns:a16="http://schemas.microsoft.com/office/drawing/2014/main" id="{C34BE256-6D71-4B2D-A104-097CAE34D70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64807949"/>
              </p:ext>
            </p:extLst>
          </p:nvPr>
        </p:nvGraphicFramePr>
        <p:xfrm>
          <a:off x="539552" y="116632"/>
          <a:ext cx="7992888" cy="63367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58220950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r>
              <a:rPr lang="en-US" dirty="0"/>
              <a:t>Threaten by innovation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24012"/>
            <a:ext cx="8229600" cy="4525963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Thailand’s Jasmine rice exports will soon run into fierce competition in the United States, which has successfully grown and registered a new type of fragrant rice called "Jazzman".</a:t>
            </a:r>
          </a:p>
          <a:p>
            <a:r>
              <a:rPr lang="en-US" dirty="0"/>
              <a:t>Louisiana State University's Agricultural Centre  has come up with a new variety of aromatic rice, known as LA2125 ,  with a very similar fragrance, soft grain and quality as Thai jasmine rice. </a:t>
            </a:r>
          </a:p>
          <a:p>
            <a:r>
              <a:rPr lang="en-US" dirty="0"/>
              <a:t>The LSU rice breeding took </a:t>
            </a:r>
            <a:r>
              <a:rPr lang="en-US" i="1" dirty="0"/>
              <a:t>12 years </a:t>
            </a:r>
            <a:r>
              <a:rPr lang="en-US" dirty="0"/>
              <a:t>to obtain a long-grain rice with good milling quality, high yield and the correct Jasmine aroma and flavor.</a:t>
            </a:r>
          </a:p>
          <a:p>
            <a:endParaRPr lang="en-US" dirty="0"/>
          </a:p>
          <a:p>
            <a:endParaRPr lang="en-US" dirty="0"/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15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5222182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  <a:solidFill>
            <a:srgbClr val="FFC000"/>
          </a:solidFill>
        </p:spPr>
        <p:txBody>
          <a:bodyPr>
            <a:normAutofit fontScale="90000"/>
          </a:bodyPr>
          <a:lstStyle/>
          <a:p>
            <a:r>
              <a:rPr lang="en-US" dirty="0"/>
              <a:t>Jasmine vs. jazzman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576" y="1412776"/>
            <a:ext cx="8045496" cy="5832648"/>
          </a:xfrm>
        </p:spPr>
        <p:txBody>
          <a:bodyPr>
            <a:normAutofit/>
          </a:bodyPr>
          <a:lstStyle/>
          <a:p>
            <a:r>
              <a:rPr lang="en-US" sz="2800" dirty="0"/>
              <a:t>Consumers and Asian restaurants in the U.S. may shift to serving Jazzman rice as it tastes the same as Thailand’s jasmine rice and it is cheaper.</a:t>
            </a:r>
          </a:p>
          <a:p>
            <a:r>
              <a:rPr lang="en-US" sz="2800" dirty="0"/>
              <a:t>Another challenge is the yield differences:  </a:t>
            </a:r>
          </a:p>
          <a:p>
            <a:r>
              <a:rPr lang="en-US" sz="2800" b="1" dirty="0"/>
              <a:t>1260 k</a:t>
            </a:r>
            <a:r>
              <a:rPr lang="en-US" sz="2800" dirty="0"/>
              <a:t>ilograms per rai of Jazzman rice, compared to </a:t>
            </a:r>
          </a:p>
          <a:p>
            <a:pPr marL="0" indent="0">
              <a:buNone/>
            </a:pPr>
            <a:r>
              <a:rPr lang="en-US" sz="2800" b="1" dirty="0"/>
              <a:t>    400 </a:t>
            </a:r>
            <a:r>
              <a:rPr lang="en-US" sz="2800" dirty="0"/>
              <a:t>kilograms of Thai jasmine rice.</a:t>
            </a:r>
          </a:p>
          <a:p>
            <a:r>
              <a:rPr lang="en-US" sz="2800" dirty="0"/>
              <a:t>What will be the impact on the elasticity of Thailand’s export demand for Jasmine rice? </a:t>
            </a:r>
            <a:endParaRPr lang="en-US" sz="2800" b="1" dirty="0"/>
          </a:p>
          <a:p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16</a:t>
            </a:fld>
            <a:endParaRPr lang="th-TH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  <a:ln>
            <a:solidFill>
              <a:srgbClr val="FFFF00"/>
            </a:solidFill>
          </a:ln>
        </p:spPr>
        <p:txBody>
          <a:bodyPr>
            <a:normAutofit fontScale="90000"/>
          </a:bodyPr>
          <a:lstStyle/>
          <a:p>
            <a:r>
              <a:rPr lang="en-US" dirty="0"/>
              <a:t>“Jasmine” rice from Vietnam and Cambodia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i="1" dirty="0"/>
              <a:t>Vietnam</a:t>
            </a:r>
            <a:r>
              <a:rPr lang="en-US" dirty="0"/>
              <a:t> has already come up with rice that tastes similar to Jasmine.</a:t>
            </a:r>
          </a:p>
          <a:p>
            <a:r>
              <a:rPr lang="en-US" dirty="0"/>
              <a:t>It is now on sales in supermarkets in London at </a:t>
            </a:r>
            <a:r>
              <a:rPr lang="en-US" b="1" dirty="0"/>
              <a:t>1,000 baht  </a:t>
            </a:r>
            <a:r>
              <a:rPr lang="en-US" dirty="0"/>
              <a:t>for 20 kg bag, compared with </a:t>
            </a:r>
            <a:r>
              <a:rPr lang="en-US" b="1" dirty="0"/>
              <a:t>1,500</a:t>
            </a:r>
            <a:r>
              <a:rPr lang="en-US" dirty="0"/>
              <a:t> baht Jasmine rice from Thailand.</a:t>
            </a:r>
          </a:p>
          <a:p>
            <a:r>
              <a:rPr lang="en-US" i="1" dirty="0">
                <a:solidFill>
                  <a:srgbClr val="FF0000"/>
                </a:solidFill>
              </a:rPr>
              <a:t>Recall the learning curve effect</a:t>
            </a:r>
          </a:p>
          <a:p>
            <a:r>
              <a:rPr lang="en-US" dirty="0"/>
              <a:t>The recent dong devaluation has enabled Vietnam to offer 50% lower price than Thailand.</a:t>
            </a:r>
          </a:p>
          <a:p>
            <a:r>
              <a:rPr lang="en-US" dirty="0"/>
              <a:t>In 2014, because of cheap jasmine rice from </a:t>
            </a:r>
            <a:r>
              <a:rPr lang="en-US" b="1" i="1" dirty="0">
                <a:solidFill>
                  <a:srgbClr val="FF0000"/>
                </a:solidFill>
              </a:rPr>
              <a:t>Cambodia</a:t>
            </a:r>
            <a:r>
              <a:rPr lang="en-US" dirty="0"/>
              <a:t>, the share of Thai jasmine rice in Hong Kong dropped from 90% to 45 %. </a:t>
            </a:r>
          </a:p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17</a:t>
            </a:fld>
            <a:endParaRPr lang="th-TH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1FA68C-DD27-4691-96B8-3EF266584D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3528" y="14914"/>
            <a:ext cx="8229600" cy="1143000"/>
          </a:xfrm>
        </p:spPr>
        <p:txBody>
          <a:bodyPr/>
          <a:lstStyle/>
          <a:p>
            <a:r>
              <a:rPr lang="en-US" dirty="0"/>
              <a:t>Agricultural subsidies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FD891DB2-8720-40CA-89BD-713FAA1C91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7284" y="1042073"/>
            <a:ext cx="4194956" cy="5496839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9AB4035-A04E-454A-825A-C528C3D7DD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18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775376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/>
          <a:lstStyle/>
          <a:p>
            <a:r>
              <a:rPr lang="en-US" dirty="0"/>
              <a:t>Paddy </a:t>
            </a:r>
            <a:r>
              <a:rPr lang="en-US" dirty="0">
                <a:solidFill>
                  <a:srgbClr val="FF0000"/>
                </a:solidFill>
              </a:rPr>
              <a:t>Mortgage</a:t>
            </a:r>
            <a:r>
              <a:rPr lang="en-US" dirty="0"/>
              <a:t> Policy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219200"/>
            <a:ext cx="8077200" cy="5334000"/>
          </a:xfrm>
        </p:spPr>
        <p:txBody>
          <a:bodyPr>
            <a:normAutofit fontScale="92500"/>
          </a:bodyPr>
          <a:lstStyle/>
          <a:p>
            <a:endParaRPr lang="en-US" dirty="0"/>
          </a:p>
          <a:p>
            <a:r>
              <a:rPr lang="en-US" sz="3900" dirty="0"/>
              <a:t>Rice exports declined after the government of Prime Minister Yingluck  Shinawatra introduced a price support program in </a:t>
            </a:r>
            <a:r>
              <a:rPr lang="en-US" sz="3900" dirty="0">
                <a:solidFill>
                  <a:srgbClr val="00B050"/>
                </a:solidFill>
              </a:rPr>
              <a:t>October 2011</a:t>
            </a:r>
            <a:r>
              <a:rPr lang="en-US" sz="3900" dirty="0"/>
              <a:t>. </a:t>
            </a:r>
          </a:p>
          <a:p>
            <a:r>
              <a:rPr lang="en-US" sz="3900" dirty="0"/>
              <a:t>The government bought the grains from farmers above market prices to boost domestic prices to lift rural incomes.</a:t>
            </a:r>
          </a:p>
          <a:p>
            <a:r>
              <a:rPr lang="en-US" sz="3900" dirty="0"/>
              <a:t>Analytical diagram (Area ABCD)</a:t>
            </a:r>
          </a:p>
          <a:p>
            <a:endParaRPr lang="en-US" sz="5900" dirty="0"/>
          </a:p>
          <a:p>
            <a:endParaRPr lang="en-US" sz="44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19</a:t>
            </a:fld>
            <a:endParaRPr lang="th-TH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20</a:t>
            </a:fld>
            <a:endParaRPr lang="th-TH"/>
          </a:p>
        </p:txBody>
      </p:sp>
      <p:sp>
        <p:nvSpPr>
          <p:cNvPr id="32" name="Title 31"/>
          <p:cNvSpPr>
            <a:spLocks noGrp="1"/>
          </p:cNvSpPr>
          <p:nvPr>
            <p:ph type="title" idx="4294967295"/>
          </p:nvPr>
        </p:nvSpPr>
        <p:spPr>
          <a:xfrm>
            <a:off x="456469" y="0"/>
            <a:ext cx="8244574" cy="995837"/>
          </a:xfrm>
          <a:solidFill>
            <a:schemeClr val="accent3">
              <a:lumMod val="60000"/>
              <a:lumOff val="40000"/>
            </a:schemeClr>
          </a:solidFill>
        </p:spPr>
        <p:txBody>
          <a:bodyPr>
            <a:noAutofit/>
          </a:bodyPr>
          <a:lstStyle/>
          <a:p>
            <a:r>
              <a:rPr lang="en-US" sz="2400" dirty="0">
                <a:solidFill>
                  <a:srgbClr val="FF0000"/>
                </a:solidFill>
              </a:rPr>
              <a:t>Mortgage</a:t>
            </a:r>
            <a:r>
              <a:rPr lang="en-US" sz="2400" dirty="0"/>
              <a:t> Price Support Program</a:t>
            </a:r>
            <a:br>
              <a:rPr lang="en-US" sz="2400" dirty="0"/>
            </a:br>
            <a:r>
              <a:rPr lang="en-US" sz="2400" dirty="0"/>
              <a:t>for paddy rice </a:t>
            </a: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1187624" y="1484784"/>
            <a:ext cx="72008" cy="432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187624" y="5805264"/>
            <a:ext cx="66247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2339752" y="1484784"/>
            <a:ext cx="5184576" cy="34563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1999904" y="1162922"/>
            <a:ext cx="4320480" cy="4542815"/>
          </a:xfrm>
          <a:prstGeom prst="line">
            <a:avLst/>
          </a:prstGeom>
          <a:ln w="76200">
            <a:solidFill>
              <a:srgbClr val="00B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187624" y="3068960"/>
            <a:ext cx="360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2771800" y="1772816"/>
            <a:ext cx="0" cy="403244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1223628" y="1772816"/>
            <a:ext cx="5940660" cy="0"/>
          </a:xfrm>
          <a:prstGeom prst="line">
            <a:avLst/>
          </a:prstGeom>
          <a:ln w="38100">
            <a:solidFill>
              <a:srgbClr val="FF000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6361688" y="995837"/>
            <a:ext cx="349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452320" y="4509120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24" name="Oval 23"/>
          <p:cNvSpPr/>
          <p:nvPr/>
        </p:nvSpPr>
        <p:spPr>
          <a:xfrm>
            <a:off x="4591799" y="2959291"/>
            <a:ext cx="360040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</a:t>
            </a:r>
          </a:p>
        </p:txBody>
      </p:sp>
      <p:cxnSp>
        <p:nvCxnSpPr>
          <p:cNvPr id="26" name="Straight Arrow Connector 25"/>
          <p:cNvCxnSpPr/>
          <p:nvPr/>
        </p:nvCxnSpPr>
        <p:spPr>
          <a:xfrm>
            <a:off x="5783562" y="1843764"/>
            <a:ext cx="0" cy="40324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456469" y="2690698"/>
            <a:ext cx="861133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P</a:t>
            </a:r>
            <a:r>
              <a:rPr lang="en-US" baseline="-25000" dirty="0" err="1"/>
              <a:t>e</a:t>
            </a:r>
            <a:endParaRPr lang="en-US" baseline="-25000" dirty="0"/>
          </a:p>
          <a:p>
            <a:r>
              <a:rPr lang="en-US" baseline="-25000" dirty="0"/>
              <a:t>B8,000</a:t>
            </a:r>
            <a:endParaRPr lang="en-US" dirty="0"/>
          </a:p>
        </p:txBody>
      </p:sp>
      <p:sp>
        <p:nvSpPr>
          <p:cNvPr id="28" name="TextBox 27"/>
          <p:cNvSpPr txBox="1"/>
          <p:nvPr/>
        </p:nvSpPr>
        <p:spPr>
          <a:xfrm>
            <a:off x="2771371" y="1249596"/>
            <a:ext cx="39305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A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589637" y="1211860"/>
            <a:ext cx="3802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B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616953" y="5759678"/>
            <a:ext cx="3754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C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5609911" y="5876212"/>
            <a:ext cx="40588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95556" y="1216744"/>
            <a:ext cx="982961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  <a:r>
              <a:rPr lang="en-US" baseline="-25000" dirty="0"/>
              <a:t>M</a:t>
            </a:r>
          </a:p>
          <a:p>
            <a:r>
              <a:rPr lang="en-US" baseline="-25000" dirty="0"/>
              <a:t>B15,000</a:t>
            </a:r>
            <a:endParaRPr lang="en-US" dirty="0"/>
          </a:p>
        </p:txBody>
      </p:sp>
      <p:cxnSp>
        <p:nvCxnSpPr>
          <p:cNvPr id="36" name="Straight Arrow Connector 35"/>
          <p:cNvCxnSpPr/>
          <p:nvPr/>
        </p:nvCxnSpPr>
        <p:spPr>
          <a:xfrm>
            <a:off x="3164427" y="6131936"/>
            <a:ext cx="2376264" cy="0"/>
          </a:xfrm>
          <a:prstGeom prst="straightConnector1">
            <a:avLst/>
          </a:prstGeom>
          <a:ln w="5715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36"/>
          <p:cNvSpPr txBox="1"/>
          <p:nvPr/>
        </p:nvSpPr>
        <p:spPr>
          <a:xfrm>
            <a:off x="2779401" y="5107520"/>
            <a:ext cx="4567789" cy="70788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sz="2000" dirty="0"/>
              <a:t>In 2014, inventory stock</a:t>
            </a:r>
          </a:p>
          <a:p>
            <a:r>
              <a:rPr lang="en-US" sz="2000" dirty="0"/>
              <a:t>of milled rice increased to 14.7 million MT</a:t>
            </a:r>
          </a:p>
        </p:txBody>
      </p:sp>
    </p:spTree>
    <p:extLst>
      <p:ext uri="{BB962C8B-B14F-4D97-AF65-F5344CB8AC3E}">
        <p14:creationId xmlns:p14="http://schemas.microsoft.com/office/powerpoint/2010/main" val="156382995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en-US" sz="3200" b="1" dirty="0"/>
              <a:t>Consequences of the rice mortgage scheme</a:t>
            </a:r>
            <a:endParaRPr lang="th-TH" sz="32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/>
              <a:t>The government spent 689 billion baht in 2011 and  2012 buying rice from farmers at prices that were as much as </a:t>
            </a:r>
            <a:r>
              <a:rPr lang="en-US" b="1" dirty="0">
                <a:solidFill>
                  <a:srgbClr val="FF0000"/>
                </a:solidFill>
              </a:rPr>
              <a:t>76 % higher than market  prices</a:t>
            </a:r>
            <a:r>
              <a:rPr lang="en-US" dirty="0"/>
              <a:t>.</a:t>
            </a:r>
          </a:p>
          <a:p>
            <a:r>
              <a:rPr lang="en-US" dirty="0"/>
              <a:t>The government rice inventories reached </a:t>
            </a:r>
            <a:r>
              <a:rPr lang="en-US" b="1" dirty="0"/>
              <a:t>14.7</a:t>
            </a:r>
            <a:r>
              <a:rPr lang="en-US" dirty="0"/>
              <a:t> million tons in 2014, compared with </a:t>
            </a:r>
            <a:r>
              <a:rPr lang="en-US" b="1" dirty="0"/>
              <a:t>6.1</a:t>
            </a:r>
            <a:r>
              <a:rPr lang="en-US" dirty="0"/>
              <a:t> million in 2010.</a:t>
            </a:r>
          </a:p>
          <a:p>
            <a:r>
              <a:rPr lang="en-US" dirty="0"/>
              <a:t>There were storage cost and steep depreciation rate of old rice stock</a:t>
            </a:r>
          </a:p>
          <a:p>
            <a:r>
              <a:rPr lang="en-US" dirty="0"/>
              <a:t>Smuggled rice from neighboring countries</a:t>
            </a:r>
          </a:p>
          <a:p>
            <a:r>
              <a:rPr lang="en-US" dirty="0"/>
              <a:t>Loss of international competitiveness</a:t>
            </a:r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21</a:t>
            </a:fld>
            <a:endParaRPr lang="th-TH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Cassava: Another subsidized crop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22</a:t>
            </a:fld>
            <a:endParaRPr lang="th-TH"/>
          </a:p>
        </p:txBody>
      </p:sp>
      <p:pic>
        <p:nvPicPr>
          <p:cNvPr id="5" name="Content Placeholder 4"/>
          <p:cNvPicPr>
            <a:picLocks noGrp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9619" y="1886991"/>
            <a:ext cx="6904762" cy="39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99941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6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r>
              <a:rPr lang="en-US" sz="2700" dirty="0"/>
              <a:t>Subsidies for cassava farmers in 2015</a:t>
            </a:r>
            <a:br>
              <a:rPr lang="en-US" sz="3600" dirty="0"/>
            </a:br>
            <a:r>
              <a:rPr lang="en-US" sz="3600" dirty="0"/>
              <a:t>low interest rate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121275"/>
          </a:xfrm>
        </p:spPr>
        <p:txBody>
          <a:bodyPr>
            <a:normAutofit fontScale="77500" lnSpcReduction="20000"/>
          </a:bodyPr>
          <a:lstStyle/>
          <a:p>
            <a:r>
              <a:rPr lang="en-US" sz="4000" dirty="0"/>
              <a:t>In January 2015, the cabinet approved </a:t>
            </a:r>
            <a:r>
              <a:rPr lang="en-US" sz="4000" i="1" dirty="0"/>
              <a:t>2,760 million baht to  subsidize 3 % interest rate  for BAAC’s 50,000 baht</a:t>
            </a:r>
            <a:r>
              <a:rPr lang="en-US" sz="4000" dirty="0"/>
              <a:t>  loan for each farmers who  </a:t>
            </a:r>
            <a:r>
              <a:rPr lang="en-US" sz="4000" b="1" dirty="0"/>
              <a:t>postpones harvesting  </a:t>
            </a:r>
            <a:r>
              <a:rPr lang="en-US" sz="4000" dirty="0"/>
              <a:t>in order to push up the price to 2.80 baht/kg at the beginning harvest season.</a:t>
            </a:r>
          </a:p>
          <a:p>
            <a:r>
              <a:rPr lang="en-US" sz="4000" dirty="0"/>
              <a:t>The interest subsidy at 3% also goes to </a:t>
            </a:r>
            <a:r>
              <a:rPr lang="en-US" sz="4000" b="1" i="1" dirty="0">
                <a:solidFill>
                  <a:srgbClr val="00B050"/>
                </a:solidFill>
              </a:rPr>
              <a:t>processing factories, exporters, and ethanol </a:t>
            </a:r>
            <a:r>
              <a:rPr lang="en-US" sz="4000" dirty="0"/>
              <a:t>producers </a:t>
            </a:r>
            <a:r>
              <a:rPr lang="en-US" sz="4000" b="1" dirty="0"/>
              <a:t>to purchase tapioca at the high supply seasons </a:t>
            </a:r>
            <a:r>
              <a:rPr lang="en-US" sz="4000" dirty="0"/>
              <a:t>to shore up the price and to farmers who adopt the  water dripping system and sand and soil-separated screening system for clean and high quality tapioca.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23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69568503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24</a:t>
            </a:fld>
            <a:endParaRPr lang="th-TH"/>
          </a:p>
        </p:txBody>
      </p:sp>
      <p:sp>
        <p:nvSpPr>
          <p:cNvPr id="32" name="Title 31"/>
          <p:cNvSpPr>
            <a:spLocks noGrp="1"/>
          </p:cNvSpPr>
          <p:nvPr>
            <p:ph type="title" idx="4294967295"/>
          </p:nvPr>
        </p:nvSpPr>
        <p:spPr>
          <a:xfrm>
            <a:off x="107504" y="116876"/>
            <a:ext cx="8712968" cy="791844"/>
          </a:xfrm>
          <a:solidFill>
            <a:schemeClr val="accent6">
              <a:lumMod val="20000"/>
              <a:lumOff val="80000"/>
            </a:schemeClr>
          </a:solidFill>
        </p:spPr>
        <p:txBody>
          <a:bodyPr>
            <a:noAutofit/>
          </a:bodyPr>
          <a:lstStyle/>
          <a:p>
            <a:r>
              <a:rPr lang="en-US" sz="2400" dirty="0"/>
              <a:t>Subsidized inputs for cassava growers </a:t>
            </a: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1187624" y="1484784"/>
            <a:ext cx="72008" cy="432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187624" y="5805264"/>
            <a:ext cx="66247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187624" y="3068960"/>
            <a:ext cx="360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226396" y="791126"/>
            <a:ext cx="55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 </a:t>
            </a:r>
            <a:r>
              <a:rPr lang="en-US" baseline="-25000" dirty="0"/>
              <a:t>1</a:t>
            </a: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4591799" y="2959291"/>
            <a:ext cx="360040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67928" y="2552091"/>
            <a:ext cx="4820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P</a:t>
            </a:r>
            <a:r>
              <a:rPr lang="en-US" baseline="-25000" dirty="0" err="1"/>
              <a:t>e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395536" y="1511206"/>
            <a:ext cx="5757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  <a:r>
              <a:rPr lang="en-US" baseline="-25000" dirty="0"/>
              <a:t>M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3653644" y="1314346"/>
            <a:ext cx="1809725" cy="424847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cxnSpLocks/>
          </p:cNvCxnSpPr>
          <p:nvPr/>
        </p:nvCxnSpPr>
        <p:spPr>
          <a:xfrm flipV="1">
            <a:off x="4389623" y="1314346"/>
            <a:ext cx="1875548" cy="4518693"/>
          </a:xfrm>
          <a:prstGeom prst="line">
            <a:avLst/>
          </a:prstGeom>
          <a:ln w="57150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265171" y="987986"/>
            <a:ext cx="5261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</a:t>
            </a:r>
            <a:r>
              <a:rPr lang="en-US" baseline="-25000" dirty="0"/>
              <a:t> 2</a:t>
            </a:r>
            <a:endParaRPr lang="en-US" dirty="0"/>
          </a:p>
        </p:txBody>
      </p:sp>
      <p:cxnSp>
        <p:nvCxnSpPr>
          <p:cNvPr id="19" name="Straight Connector 18"/>
          <p:cNvCxnSpPr>
            <a:cxnSpLocks/>
          </p:cNvCxnSpPr>
          <p:nvPr/>
        </p:nvCxnSpPr>
        <p:spPr>
          <a:xfrm>
            <a:off x="4679664" y="3226412"/>
            <a:ext cx="40248" cy="28037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256982" y="5802560"/>
            <a:ext cx="6030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</a:t>
            </a:r>
            <a:r>
              <a:rPr lang="en-US" baseline="-25000" dirty="0"/>
              <a:t> 1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5299795" y="5833039"/>
            <a:ext cx="755050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Q </a:t>
            </a:r>
            <a:r>
              <a:rPr lang="en-US" baseline="-25000" dirty="0"/>
              <a:t>2</a:t>
            </a:r>
            <a:endParaRPr lang="en-US" dirty="0"/>
          </a:p>
        </p:txBody>
      </p:sp>
      <p:sp>
        <p:nvSpPr>
          <p:cNvPr id="38" name="Oval 37"/>
          <p:cNvSpPr/>
          <p:nvPr/>
        </p:nvSpPr>
        <p:spPr>
          <a:xfrm>
            <a:off x="5363500" y="3018723"/>
            <a:ext cx="378537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</a:t>
            </a:r>
          </a:p>
        </p:txBody>
      </p:sp>
      <p:cxnSp>
        <p:nvCxnSpPr>
          <p:cNvPr id="40" name="Straight Connector 39"/>
          <p:cNvCxnSpPr>
            <a:cxnSpLocks/>
          </p:cNvCxnSpPr>
          <p:nvPr/>
        </p:nvCxnSpPr>
        <p:spPr>
          <a:xfrm flipH="1">
            <a:off x="1223628" y="3364917"/>
            <a:ext cx="417587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692884" y="3372522"/>
            <a:ext cx="506036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/>
              <a:t>Ps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054845" y="1996099"/>
            <a:ext cx="2919686" cy="923330"/>
          </a:xfrm>
          <a:prstGeom prst="rect">
            <a:avLst/>
          </a:prstGeom>
          <a:noFill/>
          <a:ln>
            <a:solidFill>
              <a:srgbClr val="7030A0"/>
            </a:solidFill>
          </a:ln>
        </p:spPr>
        <p:txBody>
          <a:bodyPr wrap="square" rtlCol="0">
            <a:spAutoFit/>
          </a:bodyPr>
          <a:lstStyle/>
          <a:p>
            <a:r>
              <a:rPr lang="en-US" sz="1800" dirty="0"/>
              <a:t>If demand is price elastic,</a:t>
            </a:r>
          </a:p>
          <a:p>
            <a:r>
              <a:rPr lang="en-US" sz="1800" dirty="0"/>
              <a:t>Growers should receive</a:t>
            </a:r>
          </a:p>
          <a:p>
            <a:r>
              <a:rPr lang="en-US" sz="1800" dirty="0"/>
              <a:t>Higher income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372200" y="4797152"/>
            <a:ext cx="2351285" cy="52322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Ceteris Paribus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806DEB-CC3A-410C-BD2D-1813E0996181}"/>
              </a:ext>
            </a:extLst>
          </p:cNvPr>
          <p:cNvCxnSpPr/>
          <p:nvPr/>
        </p:nvCxnSpPr>
        <p:spPr>
          <a:xfrm>
            <a:off x="1259933" y="2702975"/>
            <a:ext cx="7426867" cy="1151565"/>
          </a:xfrm>
          <a:prstGeom prst="line">
            <a:avLst/>
          </a:prstGeom>
          <a:ln w="5715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F8EE6963-A360-44DE-9D54-E018A447DAF6}"/>
              </a:ext>
            </a:extLst>
          </p:cNvPr>
          <p:cNvCxnSpPr>
            <a:endCxn id="38" idx="4"/>
          </p:cNvCxnSpPr>
          <p:nvPr/>
        </p:nvCxnSpPr>
        <p:spPr>
          <a:xfrm flipV="1">
            <a:off x="5552768" y="3475923"/>
            <a:ext cx="1" cy="232663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073563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3645"/>
            <a:ext cx="8229600" cy="835075"/>
          </a:xfrm>
          <a:solidFill>
            <a:schemeClr val="accent3">
              <a:lumMod val="40000"/>
              <a:lumOff val="60000"/>
            </a:schemeClr>
          </a:solidFill>
        </p:spPr>
        <p:txBody>
          <a:bodyPr>
            <a:noAutofit/>
          </a:bodyPr>
          <a:lstStyle/>
          <a:p>
            <a:r>
              <a:rPr lang="en-US" sz="3600" dirty="0"/>
              <a:t>Bad news for cassava growers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9869"/>
            <a:ext cx="7787208" cy="4752528"/>
          </a:xfrm>
        </p:spPr>
        <p:txBody>
          <a:bodyPr>
            <a:noAutofit/>
          </a:bodyPr>
          <a:lstStyle/>
          <a:p>
            <a:r>
              <a:rPr lang="en-US" sz="2400" dirty="0"/>
              <a:t>In 2016, the export price of tapioca decreased 10 per cent from $289 per ton  in 2015  to $264.</a:t>
            </a:r>
          </a:p>
          <a:p>
            <a:r>
              <a:rPr lang="en-US" sz="2400" dirty="0"/>
              <a:t>The government </a:t>
            </a:r>
            <a:r>
              <a:rPr lang="en-US" sz="2400" b="1" i="1" dirty="0"/>
              <a:t>had asked </a:t>
            </a:r>
            <a:r>
              <a:rPr lang="en-US" sz="2400" dirty="0"/>
              <a:t>tapioca traders to purchase cassava at Bt1.90 per kilo to protect farmers from the falling prices.</a:t>
            </a:r>
          </a:p>
          <a:p>
            <a:r>
              <a:rPr lang="en-US" sz="2400" dirty="0"/>
              <a:t>Cassava is currently traded at Bt1.60 to Bt1.70 per kilogram, lower than last year's price of Bt2.50 per kilo.</a:t>
            </a:r>
          </a:p>
          <a:p>
            <a:r>
              <a:rPr lang="en-US" sz="2400" b="1" dirty="0"/>
              <a:t>It is estimated that cassava production in 2016 reached 31 million tons, of which  21 million tons grown from November to April.</a:t>
            </a:r>
          </a:p>
          <a:p>
            <a:r>
              <a:rPr lang="en-US" sz="2400" b="1" i="1" dirty="0">
                <a:solidFill>
                  <a:srgbClr val="FF0000"/>
                </a:solidFill>
              </a:rPr>
              <a:t>But more supply does not mean higher export revenues.</a:t>
            </a:r>
            <a:br>
              <a:rPr lang="en-US" sz="2400" b="1" dirty="0"/>
            </a:br>
            <a:endParaRPr lang="en-US" sz="24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25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633342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26</a:t>
            </a:fld>
            <a:endParaRPr lang="th-TH"/>
          </a:p>
        </p:txBody>
      </p:sp>
      <p:sp>
        <p:nvSpPr>
          <p:cNvPr id="32" name="Title 31"/>
          <p:cNvSpPr>
            <a:spLocks noGrp="1"/>
          </p:cNvSpPr>
          <p:nvPr>
            <p:ph type="title" idx="4294967295"/>
          </p:nvPr>
        </p:nvSpPr>
        <p:spPr>
          <a:xfrm>
            <a:off x="107504" y="116876"/>
            <a:ext cx="8280920" cy="791844"/>
          </a:xfrm>
        </p:spPr>
        <p:txBody>
          <a:bodyPr>
            <a:noAutofit/>
          </a:bodyPr>
          <a:lstStyle/>
          <a:p>
            <a:r>
              <a:rPr lang="en-US" sz="2400" dirty="0"/>
              <a:t>But other things do not remain unchanged: No more Ceteris Paribus  assumption</a:t>
            </a:r>
          </a:p>
        </p:txBody>
      </p:sp>
      <p:cxnSp>
        <p:nvCxnSpPr>
          <p:cNvPr id="6" name="Straight Connector 5"/>
          <p:cNvCxnSpPr/>
          <p:nvPr/>
        </p:nvCxnSpPr>
        <p:spPr>
          <a:xfrm flipH="1">
            <a:off x="1187624" y="1484784"/>
            <a:ext cx="72008" cy="43204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Connector 7"/>
          <p:cNvCxnSpPr/>
          <p:nvPr/>
        </p:nvCxnSpPr>
        <p:spPr>
          <a:xfrm>
            <a:off x="1187624" y="5805264"/>
            <a:ext cx="66247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1187624" y="3068960"/>
            <a:ext cx="36004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/>
          <p:cNvSpPr txBox="1"/>
          <p:nvPr/>
        </p:nvSpPr>
        <p:spPr>
          <a:xfrm>
            <a:off x="5226396" y="791126"/>
            <a:ext cx="55335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S </a:t>
            </a:r>
            <a:r>
              <a:rPr lang="en-US" baseline="-25000" dirty="0"/>
              <a:t>1</a:t>
            </a:r>
            <a:endParaRPr lang="en-US" dirty="0"/>
          </a:p>
        </p:txBody>
      </p:sp>
      <p:sp>
        <p:nvSpPr>
          <p:cNvPr id="24" name="Oval 23"/>
          <p:cNvSpPr/>
          <p:nvPr/>
        </p:nvSpPr>
        <p:spPr>
          <a:xfrm>
            <a:off x="4528765" y="3000698"/>
            <a:ext cx="360040" cy="28803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05569" y="2841697"/>
            <a:ext cx="4820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P</a:t>
            </a:r>
            <a:r>
              <a:rPr lang="en-US" baseline="-25000" dirty="0" err="1"/>
              <a:t>e</a:t>
            </a:r>
            <a:endParaRPr lang="en-US" dirty="0"/>
          </a:p>
        </p:txBody>
      </p:sp>
      <p:sp>
        <p:nvSpPr>
          <p:cNvPr id="34" name="TextBox 33"/>
          <p:cNvSpPr txBox="1"/>
          <p:nvPr/>
        </p:nvSpPr>
        <p:spPr>
          <a:xfrm>
            <a:off x="395536" y="1511206"/>
            <a:ext cx="57579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P</a:t>
            </a:r>
            <a:r>
              <a:rPr lang="en-US" baseline="-25000" dirty="0"/>
              <a:t>M</a:t>
            </a:r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3779912" y="1052736"/>
            <a:ext cx="1809725" cy="424847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cxnSpLocks/>
          </p:cNvCxnSpPr>
          <p:nvPr/>
        </p:nvCxnSpPr>
        <p:spPr>
          <a:xfrm flipV="1">
            <a:off x="4126570" y="1211860"/>
            <a:ext cx="1875548" cy="4518693"/>
          </a:xfrm>
          <a:prstGeom prst="line">
            <a:avLst/>
          </a:prstGeom>
          <a:ln w="57150">
            <a:solidFill>
              <a:srgbClr val="00B050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6142791" y="1052734"/>
            <a:ext cx="648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S</a:t>
            </a:r>
            <a:r>
              <a:rPr lang="en-US" baseline="-25000" dirty="0"/>
              <a:t> 2</a:t>
            </a:r>
            <a:endParaRPr lang="en-US" dirty="0"/>
          </a:p>
        </p:txBody>
      </p:sp>
      <p:cxnSp>
        <p:nvCxnSpPr>
          <p:cNvPr id="19" name="Straight Connector 18"/>
          <p:cNvCxnSpPr>
            <a:cxnSpLocks/>
          </p:cNvCxnSpPr>
          <p:nvPr/>
        </p:nvCxnSpPr>
        <p:spPr>
          <a:xfrm>
            <a:off x="4640752" y="3091455"/>
            <a:ext cx="40248" cy="280379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5124537" y="3645024"/>
            <a:ext cx="0" cy="255794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TextBox 32"/>
          <p:cNvSpPr txBox="1"/>
          <p:nvPr/>
        </p:nvSpPr>
        <p:spPr>
          <a:xfrm>
            <a:off x="4587621" y="5723955"/>
            <a:ext cx="6030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Q</a:t>
            </a:r>
            <a:r>
              <a:rPr lang="en-US" baseline="-25000" dirty="0"/>
              <a:t> 1</a:t>
            </a:r>
            <a:endParaRPr lang="en-US" dirty="0"/>
          </a:p>
        </p:txBody>
      </p:sp>
      <p:sp>
        <p:nvSpPr>
          <p:cNvPr id="35" name="TextBox 34"/>
          <p:cNvSpPr txBox="1"/>
          <p:nvPr/>
        </p:nvSpPr>
        <p:spPr>
          <a:xfrm>
            <a:off x="4951840" y="5877272"/>
            <a:ext cx="637797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US" dirty="0"/>
              <a:t>Q </a:t>
            </a:r>
            <a:r>
              <a:rPr lang="en-US" baseline="-25000" dirty="0"/>
              <a:t>2</a:t>
            </a:r>
            <a:endParaRPr lang="en-US" dirty="0"/>
          </a:p>
        </p:txBody>
      </p:sp>
      <p:cxnSp>
        <p:nvCxnSpPr>
          <p:cNvPr id="37" name="Straight Connector 36"/>
          <p:cNvCxnSpPr/>
          <p:nvPr/>
        </p:nvCxnSpPr>
        <p:spPr>
          <a:xfrm>
            <a:off x="2902138" y="913029"/>
            <a:ext cx="3277347" cy="4104456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/>
          <p:cNvSpPr/>
          <p:nvPr/>
        </p:nvSpPr>
        <p:spPr>
          <a:xfrm>
            <a:off x="5037127" y="3559877"/>
            <a:ext cx="378537" cy="45720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F</a:t>
            </a:r>
          </a:p>
        </p:txBody>
      </p:sp>
      <p:cxnSp>
        <p:nvCxnSpPr>
          <p:cNvPr id="40" name="Straight Connector 39"/>
          <p:cNvCxnSpPr>
            <a:cxnSpLocks/>
          </p:cNvCxnSpPr>
          <p:nvPr/>
        </p:nvCxnSpPr>
        <p:spPr>
          <a:xfrm flipH="1">
            <a:off x="1311038" y="3788477"/>
            <a:ext cx="381349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705569" y="3699701"/>
            <a:ext cx="562975" cy="52322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/>
              <a:t>P </a:t>
            </a:r>
            <a:r>
              <a:rPr lang="en-US" baseline="-25000" dirty="0"/>
              <a:t>F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039605" y="2620985"/>
            <a:ext cx="2784095" cy="954107"/>
          </a:xfrm>
          <a:prstGeom prst="rect">
            <a:avLst/>
          </a:prstGeom>
          <a:solidFill>
            <a:srgbClr val="FFFF00"/>
          </a:solidFill>
          <a:ln>
            <a:solidFill>
              <a:srgbClr val="7030A0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/>
              <a:t>China’s slowdown</a:t>
            </a:r>
          </a:p>
          <a:p>
            <a:r>
              <a:rPr lang="en-US" dirty="0"/>
              <a:t>spells troubles</a:t>
            </a:r>
          </a:p>
        </p:txBody>
      </p:sp>
      <p:cxnSp>
        <p:nvCxnSpPr>
          <p:cNvPr id="10" name="Straight Connector 9"/>
          <p:cNvCxnSpPr/>
          <p:nvPr/>
        </p:nvCxnSpPr>
        <p:spPr>
          <a:xfrm>
            <a:off x="1691680" y="2620985"/>
            <a:ext cx="3897957" cy="3109568"/>
          </a:xfrm>
          <a:prstGeom prst="line">
            <a:avLst/>
          </a:prstGeom>
          <a:ln w="38100">
            <a:solidFill>
              <a:srgbClr val="FF0000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1619672" y="2204864"/>
            <a:ext cx="7348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Xd2</a:t>
            </a:r>
          </a:p>
        </p:txBody>
      </p:sp>
      <p:sp>
        <p:nvSpPr>
          <p:cNvPr id="12" name="TextBox 11"/>
          <p:cNvSpPr txBox="1"/>
          <p:nvPr/>
        </p:nvSpPr>
        <p:spPr>
          <a:xfrm flipH="1">
            <a:off x="2555774" y="908720"/>
            <a:ext cx="1138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Xd1</a:t>
            </a:r>
          </a:p>
        </p:txBody>
      </p:sp>
      <p:cxnSp>
        <p:nvCxnSpPr>
          <p:cNvPr id="23" name="Straight Arrow Connector 22"/>
          <p:cNvCxnSpPr/>
          <p:nvPr/>
        </p:nvCxnSpPr>
        <p:spPr>
          <a:xfrm flipH="1" flipV="1">
            <a:off x="1187624" y="4869160"/>
            <a:ext cx="3312368" cy="54834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cxnSpLocks/>
          </p:cNvCxnSpPr>
          <p:nvPr/>
        </p:nvCxnSpPr>
        <p:spPr>
          <a:xfrm flipV="1">
            <a:off x="4472417" y="4971289"/>
            <a:ext cx="0" cy="905983"/>
          </a:xfrm>
          <a:prstGeom prst="straightConnector1">
            <a:avLst/>
          </a:prstGeom>
          <a:ln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Oval 29"/>
          <p:cNvSpPr/>
          <p:nvPr/>
        </p:nvSpPr>
        <p:spPr>
          <a:xfrm>
            <a:off x="4164485" y="4679813"/>
            <a:ext cx="423136" cy="32844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G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11560" y="4797152"/>
            <a:ext cx="538930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 err="1"/>
              <a:t>Pg</a:t>
            </a:r>
            <a:endParaRPr lang="en-US" dirty="0"/>
          </a:p>
        </p:txBody>
      </p:sp>
      <p:sp>
        <p:nvSpPr>
          <p:cNvPr id="36" name="TextBox 35"/>
          <p:cNvSpPr txBox="1"/>
          <p:nvPr/>
        </p:nvSpPr>
        <p:spPr>
          <a:xfrm>
            <a:off x="3989877" y="5828701"/>
            <a:ext cx="609462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Q3</a:t>
            </a:r>
          </a:p>
        </p:txBody>
      </p:sp>
      <p:sp>
        <p:nvSpPr>
          <p:cNvPr id="3" name="Arrow: Right 2">
            <a:extLst>
              <a:ext uri="{FF2B5EF4-FFF2-40B4-BE49-F238E27FC236}">
                <a16:creationId xmlns:a16="http://schemas.microsoft.com/office/drawing/2014/main" id="{F5C910EA-96F8-4319-B712-509DE5BE8923}"/>
              </a:ext>
            </a:extLst>
          </p:cNvPr>
          <p:cNvSpPr/>
          <p:nvPr/>
        </p:nvSpPr>
        <p:spPr>
          <a:xfrm>
            <a:off x="4883264" y="1986123"/>
            <a:ext cx="553357" cy="458471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Arrow: Left 8">
            <a:extLst>
              <a:ext uri="{FF2B5EF4-FFF2-40B4-BE49-F238E27FC236}">
                <a16:creationId xmlns:a16="http://schemas.microsoft.com/office/drawing/2014/main" id="{E9FFFB00-819E-4B04-A901-89F4DF54A6B1}"/>
              </a:ext>
            </a:extLst>
          </p:cNvPr>
          <p:cNvSpPr/>
          <p:nvPr/>
        </p:nvSpPr>
        <p:spPr>
          <a:xfrm>
            <a:off x="5124538" y="5008256"/>
            <a:ext cx="1050278" cy="417927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rrow: Down 19">
            <a:extLst>
              <a:ext uri="{FF2B5EF4-FFF2-40B4-BE49-F238E27FC236}">
                <a16:creationId xmlns:a16="http://schemas.microsoft.com/office/drawing/2014/main" id="{B8F289CB-ACC1-4A7D-B178-EAD429456496}"/>
              </a:ext>
            </a:extLst>
          </p:cNvPr>
          <p:cNvSpPr/>
          <p:nvPr/>
        </p:nvSpPr>
        <p:spPr>
          <a:xfrm>
            <a:off x="1436878" y="3912767"/>
            <a:ext cx="853468" cy="956393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33769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ln>
            <a:solidFill>
              <a:srgbClr val="7030A0"/>
            </a:solidFill>
          </a:ln>
        </p:spPr>
        <p:txBody>
          <a:bodyPr/>
          <a:lstStyle/>
          <a:p>
            <a:r>
              <a:rPr lang="en-US" dirty="0"/>
              <a:t>Review Questions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Discuss the costs and benefits of the rice-pledging program in short-run and long-run impact on the Thai economy.</a:t>
            </a:r>
          </a:p>
          <a:p>
            <a:r>
              <a:rPr lang="en-US" dirty="0"/>
              <a:t>Should the government intervene to support commodity prices such as cassava?</a:t>
            </a:r>
          </a:p>
          <a:p>
            <a:r>
              <a:rPr lang="en-US" dirty="0"/>
              <a:t>How should the government subsidize farm inputs?</a:t>
            </a:r>
          </a:p>
          <a:p>
            <a:r>
              <a:rPr lang="en-US" dirty="0"/>
              <a:t>What should be a sustainable scheme to help farmers in the long run?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504997-DC45-4633-A12D-2DF491331B70}" type="slidenum">
              <a:rPr lang="th-TH" smtClean="0"/>
              <a:pPr/>
              <a:t>27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9240023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1403</TotalTime>
  <Words>1085</Words>
  <Application>Microsoft Office PowerPoint</Application>
  <PresentationFormat>On-screen Show (4:3)</PresentationFormat>
  <Paragraphs>178</Paragraphs>
  <Slides>27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3" baseType="lpstr">
      <vt:lpstr>Angsana New</vt:lpstr>
      <vt:lpstr>Arial</vt:lpstr>
      <vt:lpstr>Calibri</vt:lpstr>
      <vt:lpstr>Cordia New</vt:lpstr>
      <vt:lpstr>Office Theme</vt:lpstr>
      <vt:lpstr>EViews</vt:lpstr>
      <vt:lpstr>Issues in Thailand’s  agriculture</vt:lpstr>
      <vt:lpstr>Course Syllabus  Lecture 12 </vt:lpstr>
      <vt:lpstr>PowerPoint Presentation</vt:lpstr>
      <vt:lpstr>PowerPoint Presentation</vt:lpstr>
      <vt:lpstr>Rising household debt level</vt:lpstr>
      <vt:lpstr>Farm household debt</vt:lpstr>
      <vt:lpstr>Rice farmers begin their main crop in June  harvest in late November and December</vt:lpstr>
      <vt:lpstr>Surin Reservoir  Record driest in 50 years May 2019</vt:lpstr>
      <vt:lpstr>PowerPoint Presentation</vt:lpstr>
      <vt:lpstr>Since  we cannot control farm prices,  we must control production cost</vt:lpstr>
      <vt:lpstr>PowerPoint Presentation</vt:lpstr>
      <vt:lpstr>Fertilizer application</vt:lpstr>
      <vt:lpstr>Pesticide spraying</vt:lpstr>
      <vt:lpstr>PowerPoint Presentation</vt:lpstr>
      <vt:lpstr>Threaten by innovation </vt:lpstr>
      <vt:lpstr>Jasmine vs. jazzman</vt:lpstr>
      <vt:lpstr>“Jasmine” rice from Vietnam and Cambodia</vt:lpstr>
      <vt:lpstr>Agricultural subsidies</vt:lpstr>
      <vt:lpstr>Paddy Mortgage Policy</vt:lpstr>
      <vt:lpstr>Mortgage Price Support Program for paddy rice </vt:lpstr>
      <vt:lpstr>Consequences of the rice mortgage scheme</vt:lpstr>
      <vt:lpstr>Cassava: Another subsidized crop</vt:lpstr>
      <vt:lpstr>Subsidies for cassava farmers in 2015 low interest rate</vt:lpstr>
      <vt:lpstr>Subsidized inputs for cassava growers </vt:lpstr>
      <vt:lpstr>Bad news for cassava growers</vt:lpstr>
      <vt:lpstr>But other things do not remain unchanged: No more Ceteris Paribus  assumption</vt:lpstr>
      <vt:lpstr>Review 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Issues in Thai agriculture</dc:title>
  <dc:creator>bhanupong</dc:creator>
  <cp:lastModifiedBy>lenovo</cp:lastModifiedBy>
  <cp:revision>200</cp:revision>
  <dcterms:created xsi:type="dcterms:W3CDTF">2013-02-16T12:46:54Z</dcterms:created>
  <dcterms:modified xsi:type="dcterms:W3CDTF">2019-09-24T01:59:18Z</dcterms:modified>
</cp:coreProperties>
</file>