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372" r:id="rId3"/>
    <p:sldId id="354" r:id="rId4"/>
    <p:sldId id="371" r:id="rId5"/>
    <p:sldId id="357" r:id="rId6"/>
    <p:sldId id="314" r:id="rId7"/>
    <p:sldId id="315" r:id="rId8"/>
    <p:sldId id="358" r:id="rId9"/>
    <p:sldId id="359" r:id="rId10"/>
    <p:sldId id="323" r:id="rId11"/>
    <p:sldId id="361" r:id="rId12"/>
    <p:sldId id="363" r:id="rId13"/>
    <p:sldId id="364" r:id="rId14"/>
    <p:sldId id="334" r:id="rId15"/>
    <p:sldId id="324" r:id="rId16"/>
    <p:sldId id="333" r:id="rId17"/>
    <p:sldId id="365" r:id="rId18"/>
    <p:sldId id="325" r:id="rId19"/>
    <p:sldId id="366" r:id="rId20"/>
    <p:sldId id="294" r:id="rId21"/>
    <p:sldId id="295" r:id="rId22"/>
    <p:sldId id="367" r:id="rId23"/>
    <p:sldId id="296" r:id="rId24"/>
    <p:sldId id="297" r:id="rId25"/>
    <p:sldId id="368" r:id="rId26"/>
    <p:sldId id="292" r:id="rId27"/>
    <p:sldId id="370" r:id="rId28"/>
    <p:sldId id="293" r:id="rId29"/>
    <p:sldId id="298" r:id="rId30"/>
    <p:sldId id="299" r:id="rId31"/>
    <p:sldId id="373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24" autoAdjust="0"/>
    <p:restoredTop sz="94508" autoAdjust="0"/>
  </p:normalViewPr>
  <p:slideViewPr>
    <p:cSldViewPr>
      <p:cViewPr varScale="1">
        <p:scale>
          <a:sx n="108" d="100"/>
          <a:sy n="108" d="100"/>
        </p:scale>
        <p:origin x="196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/>
              <a:t>Indifference Curve for U =</a:t>
            </a:r>
            <a:r>
              <a:rPr lang="en-US" baseline="0" dirty="0"/>
              <a:t> xy</a:t>
            </a:r>
            <a:r>
              <a:rPr lang="en-US" baseline="30000" dirty="0"/>
              <a:t>2</a:t>
            </a:r>
          </a:p>
        </c:rich>
      </c:tx>
      <c:overlay val="0"/>
    </c:title>
    <c:autoTitleDeleted val="0"/>
    <c:plotArea>
      <c:layout/>
      <c:scatterChart>
        <c:scatterStyle val="smoothMarker"/>
        <c:varyColors val="0"/>
        <c:ser>
          <c:idx val="0"/>
          <c:order val="0"/>
          <c:xVal>
            <c:numRef>
              <c:f>Sheet1!$G$1:$G$8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xVal>
          <c:yVal>
            <c:numRef>
              <c:f>Sheet1!$H$1:$H$8</c:f>
              <c:numCache>
                <c:formatCode>General</c:formatCode>
                <c:ptCount val="8"/>
                <c:pt idx="0">
                  <c:v>12</c:v>
                </c:pt>
                <c:pt idx="1">
                  <c:v>8.4852813742385695</c:v>
                </c:pt>
                <c:pt idx="2">
                  <c:v>6.9282032302755088</c:v>
                </c:pt>
                <c:pt idx="3">
                  <c:v>6</c:v>
                </c:pt>
                <c:pt idx="4">
                  <c:v>5.3665631459994954</c:v>
                </c:pt>
                <c:pt idx="5">
                  <c:v>4.8989794855663584</c:v>
                </c:pt>
                <c:pt idx="6">
                  <c:v>4.5355736761107268</c:v>
                </c:pt>
                <c:pt idx="7">
                  <c:v>4.2426406871192874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628A-49AC-96D4-5AD4B42F09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47681536"/>
        <c:axId val="347683456"/>
      </c:scatterChart>
      <c:valAx>
        <c:axId val="34768153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X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347683456"/>
        <c:crosses val="autoZero"/>
        <c:crossBetween val="midCat"/>
      </c:valAx>
      <c:valAx>
        <c:axId val="347683456"/>
        <c:scaling>
          <c:orientation val="minMax"/>
        </c:scaling>
        <c:delete val="0"/>
        <c:axPos val="l"/>
        <c:title>
          <c:tx>
            <c:rich>
              <a:bodyPr rot="0" vert="wordArtVert"/>
              <a:lstStyle/>
              <a:p>
                <a:pPr>
                  <a:defRPr/>
                </a:pPr>
                <a:r>
                  <a:rPr lang="en-US" dirty="0"/>
                  <a:t>y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347681536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/>
              <a:t>Indifference Curve for U =</a:t>
            </a:r>
            <a:r>
              <a:rPr lang="en-US" baseline="0" dirty="0"/>
              <a:t> xy</a:t>
            </a:r>
            <a:r>
              <a:rPr lang="en-US" baseline="30000" dirty="0"/>
              <a:t>2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0422265398643352"/>
          <c:y val="0.13486397133050676"/>
          <c:w val="0.86431639226914814"/>
          <c:h val="0.71687739753684632"/>
        </c:manualLayout>
      </c:layout>
      <c:scatterChart>
        <c:scatterStyle val="smoothMarker"/>
        <c:varyColors val="0"/>
        <c:ser>
          <c:idx val="0"/>
          <c:order val="0"/>
          <c:xVal>
            <c:numRef>
              <c:f>Sheet1!$G$1:$G$8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xVal>
          <c:yVal>
            <c:numRef>
              <c:f>Sheet1!$H$1:$H$8</c:f>
              <c:numCache>
                <c:formatCode>General</c:formatCode>
                <c:ptCount val="8"/>
                <c:pt idx="0">
                  <c:v>12</c:v>
                </c:pt>
                <c:pt idx="1">
                  <c:v>8.4852813742385695</c:v>
                </c:pt>
                <c:pt idx="2">
                  <c:v>6.9282032302755088</c:v>
                </c:pt>
                <c:pt idx="3">
                  <c:v>6</c:v>
                </c:pt>
                <c:pt idx="4">
                  <c:v>5.3665631459994954</c:v>
                </c:pt>
                <c:pt idx="5">
                  <c:v>4.8989794855663584</c:v>
                </c:pt>
                <c:pt idx="6">
                  <c:v>4.5355736761107268</c:v>
                </c:pt>
                <c:pt idx="7">
                  <c:v>4.2426406871192874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39B-4BBB-AF9E-24D47611B0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308992"/>
        <c:axId val="35848576"/>
      </c:scatterChart>
      <c:valAx>
        <c:axId val="83089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X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35848576"/>
        <c:crosses val="autoZero"/>
        <c:crossBetween val="midCat"/>
      </c:valAx>
      <c:valAx>
        <c:axId val="35848576"/>
        <c:scaling>
          <c:orientation val="minMax"/>
        </c:scaling>
        <c:delete val="0"/>
        <c:axPos val="l"/>
        <c:title>
          <c:tx>
            <c:rich>
              <a:bodyPr rot="0" vert="wordArtVert"/>
              <a:lstStyle/>
              <a:p>
                <a:pPr>
                  <a:defRPr/>
                </a:pPr>
                <a:r>
                  <a:rPr lang="en-US" dirty="0"/>
                  <a:t>y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8308992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/>
              <a:t>Indifference Curve for U =</a:t>
            </a:r>
            <a:r>
              <a:rPr lang="en-US" baseline="0" dirty="0"/>
              <a:t> xy</a:t>
            </a:r>
            <a:r>
              <a:rPr lang="en-US" baseline="30000" dirty="0"/>
              <a:t>2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0422268269097942"/>
          <c:y val="0.13486394575217212"/>
          <c:w val="0.86431639226914814"/>
          <c:h val="0.71687739753684632"/>
        </c:manualLayout>
      </c:layout>
      <c:scatterChart>
        <c:scatterStyle val="smoothMarker"/>
        <c:varyColors val="0"/>
        <c:ser>
          <c:idx val="0"/>
          <c:order val="0"/>
          <c:xVal>
            <c:numRef>
              <c:f>Sheet1!$G$1:$G$8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xVal>
          <c:yVal>
            <c:numRef>
              <c:f>Sheet1!$H$1:$H$8</c:f>
              <c:numCache>
                <c:formatCode>General</c:formatCode>
                <c:ptCount val="8"/>
                <c:pt idx="0">
                  <c:v>12</c:v>
                </c:pt>
                <c:pt idx="1">
                  <c:v>8.4852813742385695</c:v>
                </c:pt>
                <c:pt idx="2">
                  <c:v>6.9282032302755088</c:v>
                </c:pt>
                <c:pt idx="3">
                  <c:v>6</c:v>
                </c:pt>
                <c:pt idx="4">
                  <c:v>5.3665631459994954</c:v>
                </c:pt>
                <c:pt idx="5">
                  <c:v>4.8989794855663584</c:v>
                </c:pt>
                <c:pt idx="6">
                  <c:v>4.5355736761107268</c:v>
                </c:pt>
                <c:pt idx="7">
                  <c:v>4.2426406871192874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A64-45AE-831E-99D0F5A6C5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5912704"/>
        <c:axId val="119051392"/>
      </c:scatterChart>
      <c:valAx>
        <c:axId val="3591270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X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19051392"/>
        <c:crosses val="autoZero"/>
        <c:crossBetween val="midCat"/>
      </c:valAx>
      <c:valAx>
        <c:axId val="119051392"/>
        <c:scaling>
          <c:orientation val="minMax"/>
        </c:scaling>
        <c:delete val="0"/>
        <c:axPos val="l"/>
        <c:title>
          <c:tx>
            <c:rich>
              <a:bodyPr rot="0" vert="wordArtVert"/>
              <a:lstStyle/>
              <a:p>
                <a:pPr>
                  <a:defRPr/>
                </a:pPr>
                <a:r>
                  <a:rPr lang="en-US" dirty="0"/>
                  <a:t>y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35912704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0.7125</cdr:x>
      <cdr:y>0.17708</cdr:y>
    </cdr:from>
    <cdr:to>
      <cdr:x>0.9125</cdr:x>
      <cdr:y>0.51042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57550" y="4857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0.75338</cdr:x>
      <cdr:y>0.48077</cdr:y>
    </cdr:from>
    <cdr:to>
      <cdr:x>0.95338</cdr:x>
      <cdr:y>0.60924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420394" y="1905000"/>
          <a:ext cx="1173480" cy="5090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/>
            <a:t>U = 144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0.7125</cdr:x>
      <cdr:y>0.17708</cdr:y>
    </cdr:from>
    <cdr:to>
      <cdr:x>0.9125</cdr:x>
      <cdr:y>0.51042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57550" y="4857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0.73782</cdr:x>
      <cdr:y>0.50821</cdr:y>
    </cdr:from>
    <cdr:to>
      <cdr:x>0.91261</cdr:x>
      <cdr:y>0.59837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329105" y="2013744"/>
          <a:ext cx="1025533" cy="35722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/>
            <a:t>U = 144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0.7125</cdr:x>
      <cdr:y>0.17708</cdr:y>
    </cdr:from>
    <cdr:to>
      <cdr:x>0.9125</cdr:x>
      <cdr:y>0.51042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57550" y="4857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0.61678</cdr:x>
      <cdr:y>0.50373</cdr:y>
    </cdr:from>
    <cdr:to>
      <cdr:x>0.75477</cdr:x>
      <cdr:y>0.5861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464844" y="2462594"/>
          <a:ext cx="998901" cy="4026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/>
            <a:t>U = 144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A0758CD5-A305-449C-970E-127F8E659359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A481E6D-F084-4FC6-B99F-1AEE615574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21661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B35436D-EF30-47D4-BCFC-53BCC3FC5504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We show later that the diminishing MRS implies averages are preferred to extremes for indifference curves.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D6E578D-2EB8-441A-B6FD-3BED6F31542F}" type="slidenum">
              <a:rPr lang="en-US" altLang="en-US" smtClean="0"/>
              <a:pPr eaLnBrk="1" hangingPunct="1">
                <a:spcBef>
                  <a:spcPct val="0"/>
                </a:spcBef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07738-FEAB-48CA-A875-52F6E3475CA4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29193-DBFD-4ED8-AB43-215D47F442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0791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4B4C0-AD40-4C5C-812A-AAE9AE2B741A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A462B-0958-48A0-BBAF-CAE414A7902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2429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69D96-9A64-4922-B864-7BCF3DC3AC44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D891C-2CCE-4632-BA2C-52BC6BC23CA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1933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23FEA-7C8E-4B12-9A4F-076988CA58E5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06FE7-FEC6-4E15-A894-B0709D8635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8501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4D865-4B8E-43AF-855E-8F8500B08B12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4A740-6E9E-4B9C-A1AE-2991E02A743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2100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AE014-2563-4B5E-8CBA-44A59989C30C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48A9A-D679-49AE-AB1C-70196B9913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846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1CB8F-9F0B-4AEC-BD04-E7643B9B5DEB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94968-45DB-4DAB-909C-EB53FC9DAAF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84224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C8D2D-5FA5-402C-8E96-311021B8A2B5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EDA89-D116-46A3-B27C-D55ADED83C1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2631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E0508-CA75-4B4C-B48F-687B816313D2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A2A4A-6A8A-4C08-8B77-AD7EC3BC557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4717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32E1-B8DE-47A3-B309-58E0CA397D35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9041A-C56A-471D-81F5-9E928BBC35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0246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7719D-A267-472D-96D5-C328FBA0BE89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8D71F-6800-4DF0-AEA3-A77F186F4A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2287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8F1DBD3-EFA6-46CA-9D96-7ACD681CC85E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FB263C2-E8EA-4FDD-9CC7-FE50F08034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1264DCF-8C32-475B-A863-C23B8EA93BCB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/>
              <a:t>Consumer Preferences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/>
              <a:t>and the Concept of Utility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/>
              <a:t>(Chapter 3)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1 Part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42C1670-7EA8-4444-9D1E-2CFCDE7D69E4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Summary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US" dirty="0"/>
              <a:t>THREE Assumptions on </a:t>
            </a:r>
            <a:r>
              <a:rPr lang="en-US" b="1" dirty="0"/>
              <a:t>Preference</a:t>
            </a:r>
          </a:p>
          <a:p>
            <a:pPr>
              <a:defRPr/>
            </a:pPr>
            <a:r>
              <a:rPr lang="en-US" dirty="0"/>
              <a:t>Completeness</a:t>
            </a:r>
          </a:p>
          <a:p>
            <a:pPr lvl="1">
              <a:defRPr/>
            </a:pPr>
            <a:r>
              <a:rPr lang="en-US" dirty="0"/>
              <a:t>a consumer can rank any two bundles</a:t>
            </a:r>
          </a:p>
          <a:p>
            <a:pPr>
              <a:defRPr/>
            </a:pPr>
            <a:r>
              <a:rPr lang="en-US" dirty="0"/>
              <a:t>Transitivity</a:t>
            </a:r>
          </a:p>
          <a:p>
            <a:pPr lvl="1">
              <a:defRPr/>
            </a:pPr>
            <a:r>
              <a:rPr lang="en-US" dirty="0"/>
              <a:t>if A is preferred to B and B is preferred to C,</a:t>
            </a:r>
            <a:br>
              <a:rPr lang="en-US" dirty="0"/>
            </a:br>
            <a:r>
              <a:rPr lang="en-US" dirty="0"/>
              <a:t>then A is preferred to C </a:t>
            </a:r>
          </a:p>
          <a:p>
            <a:pPr>
              <a:defRPr/>
            </a:pPr>
            <a:r>
              <a:rPr lang="en-US" dirty="0"/>
              <a:t>Monotonicity</a:t>
            </a:r>
          </a:p>
          <a:p>
            <a:pPr lvl="1">
              <a:defRPr/>
            </a:pPr>
            <a:r>
              <a:rPr lang="en-US" dirty="0"/>
              <a:t>more is better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340EF1FE-F42A-4002-B812-B16B81E57475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4099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Summary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US" dirty="0"/>
              <a:t>TWO Assumptions on </a:t>
            </a:r>
            <a:r>
              <a:rPr lang="en-US" b="1" dirty="0"/>
              <a:t>Utility Function</a:t>
            </a:r>
          </a:p>
          <a:p>
            <a:pPr>
              <a:defRPr/>
            </a:pPr>
            <a:r>
              <a:rPr lang="en-US" dirty="0"/>
              <a:t>Monotonicity (more gives higher utility)</a:t>
            </a:r>
          </a:p>
          <a:p>
            <a:pPr lvl="1">
              <a:defRPr/>
            </a:pPr>
            <a:r>
              <a:rPr lang="en-US" dirty="0"/>
              <a:t>MU of each good is positive</a:t>
            </a:r>
          </a:p>
          <a:p>
            <a:pPr lvl="1">
              <a:defRPr/>
            </a:pPr>
            <a:r>
              <a:rPr lang="en-US" dirty="0"/>
              <a:t>U’ is positive</a:t>
            </a:r>
          </a:p>
          <a:p>
            <a:pPr>
              <a:defRPr/>
            </a:pPr>
            <a:r>
              <a:rPr lang="en-US" dirty="0"/>
              <a:t>Diminishing MU</a:t>
            </a:r>
          </a:p>
          <a:p>
            <a:pPr lvl="1">
              <a:defRPr/>
            </a:pPr>
            <a:r>
              <a:rPr lang="en-US" dirty="0"/>
              <a:t>MU of each good is decreasing in the good</a:t>
            </a:r>
          </a:p>
          <a:p>
            <a:pPr lvl="1">
              <a:defRPr/>
            </a:pPr>
            <a:r>
              <a:rPr lang="en-US" dirty="0"/>
              <a:t>U’’ is negative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1ACE310-4453-41FC-8E98-FEC75662140E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124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pic>
        <p:nvPicPr>
          <p:cNvPr id="513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71663"/>
            <a:ext cx="8229600" cy="398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Text Box 12"/>
          <p:cNvSpPr txBox="1">
            <a:spLocks noChangeArrowheads="1"/>
          </p:cNvSpPr>
          <p:nvPr/>
        </p:nvSpPr>
        <p:spPr bwMode="auto">
          <a:xfrm>
            <a:off x="6315075" y="2428875"/>
            <a:ext cx="2828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0000"/>
                </a:solidFill>
              </a:rPr>
              <a:t>Preference direction</a:t>
            </a:r>
          </a:p>
        </p:txBody>
      </p:sp>
      <p:sp>
        <p:nvSpPr>
          <p:cNvPr id="5135" name="Line 11"/>
          <p:cNvSpPr>
            <a:spLocks noChangeShapeType="1"/>
          </p:cNvSpPr>
          <p:nvPr/>
        </p:nvSpPr>
        <p:spPr bwMode="auto">
          <a:xfrm flipV="1">
            <a:off x="5257800" y="2895600"/>
            <a:ext cx="2243138" cy="1685925"/>
          </a:xfrm>
          <a:prstGeom prst="line">
            <a:avLst/>
          </a:prstGeom>
          <a:noFill/>
          <a:ln w="31750">
            <a:solidFill>
              <a:srgbClr val="FF0000"/>
            </a:solidFill>
            <a:prstDash val="lgDash"/>
            <a:round/>
            <a:headEnd type="none"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5C5F29D-808A-4F4B-A97B-496CEBEB8041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61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3249613"/>
            <a:ext cx="43529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5" y="152400"/>
            <a:ext cx="44767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A45DE83-9253-419D-8817-0BA980403982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7172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7173" name="WordArt 12"/>
          <p:cNvSpPr>
            <a:spLocks noChangeArrowheads="1" noChangeShapeType="1" noTextEdit="1"/>
          </p:cNvSpPr>
          <p:nvPr/>
        </p:nvSpPr>
        <p:spPr bwMode="auto">
          <a:xfrm>
            <a:off x="3276600" y="1219200"/>
            <a:ext cx="2228850" cy="592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Example</a:t>
            </a:r>
          </a:p>
        </p:txBody>
      </p:sp>
      <p:sp>
        <p:nvSpPr>
          <p:cNvPr id="7174" name="Rectangle 16"/>
          <p:cNvSpPr>
            <a:spLocks noChangeArrowheads="1"/>
          </p:cNvSpPr>
          <p:nvPr/>
        </p:nvSpPr>
        <p:spPr bwMode="auto">
          <a:xfrm>
            <a:off x="152400" y="2057400"/>
            <a:ext cx="8839200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000">
                <a:latin typeface="Cambria" pitchFamily="18" charset="0"/>
                <a:sym typeface="Symbol" pitchFamily="18" charset="2"/>
              </a:rPr>
              <a:t>U = xy</a:t>
            </a:r>
            <a:r>
              <a:rPr lang="en-US" altLang="en-US" sz="4000" baseline="30000">
                <a:latin typeface="Cambria" pitchFamily="18" charset="0"/>
                <a:sym typeface="Symbol" pitchFamily="18" charset="2"/>
              </a:rPr>
              <a:t>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200"/>
              <a:t>Check that underlying preferences are complete, transitive, and monotonic.</a:t>
            </a:r>
          </a:p>
        </p:txBody>
      </p:sp>
      <p:sp>
        <p:nvSpPr>
          <p:cNvPr id="7175" name="Line 19"/>
          <p:cNvSpPr>
            <a:spLocks noChangeShapeType="1"/>
          </p:cNvSpPr>
          <p:nvPr/>
        </p:nvSpPr>
        <p:spPr bwMode="auto">
          <a:xfrm>
            <a:off x="1447800" y="1905000"/>
            <a:ext cx="6781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7184" name="Object 16"/>
          <p:cNvGraphicFramePr>
            <a:graphicFrameLocks noChangeAspect="1"/>
          </p:cNvGraphicFramePr>
          <p:nvPr/>
        </p:nvGraphicFramePr>
        <p:xfrm>
          <a:off x="533400" y="3276600"/>
          <a:ext cx="2301875" cy="84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4" name="Equation" r:id="rId4" imgW="660113" imgH="241195" progId="Equation.3">
                  <p:embed/>
                </p:oleObj>
              </mc:Choice>
              <mc:Fallback>
                <p:oleObj name="Equation" r:id="rId4" imgW="660113" imgH="241195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3276600"/>
                        <a:ext cx="2301875" cy="84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5" name="Object 17"/>
          <p:cNvGraphicFramePr>
            <a:graphicFrameLocks noChangeAspect="1"/>
          </p:cNvGraphicFramePr>
          <p:nvPr/>
        </p:nvGraphicFramePr>
        <p:xfrm>
          <a:off x="533400" y="4343400"/>
          <a:ext cx="2365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5" name="Equation" r:id="rId6" imgW="748975" imgH="241195" progId="Equation.3">
                  <p:embed/>
                </p:oleObj>
              </mc:Choice>
              <mc:Fallback>
                <p:oleObj name="Equation" r:id="rId6" imgW="748975" imgH="241195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4343400"/>
                        <a:ext cx="2365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4419600" y="4038600"/>
          <a:ext cx="3505200" cy="2438400"/>
        </p:xfrm>
        <a:graphic>
          <a:graphicData uri="http://schemas.openxmlformats.org/drawingml/2006/table">
            <a:tbl>
              <a:tblPr/>
              <a:tblGrid>
                <a:gridCol w="1168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y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xy^2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4.24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143.8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6.93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144.07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212" name="Object 18"/>
          <p:cNvGraphicFramePr>
            <a:graphicFrameLocks noChangeAspect="1"/>
          </p:cNvGraphicFramePr>
          <p:nvPr/>
        </p:nvGraphicFramePr>
        <p:xfrm>
          <a:off x="4267200" y="3048000"/>
          <a:ext cx="36433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6" name="Equation" r:id="rId8" imgW="888614" imgH="203112" progId="Equation.3">
                  <p:embed/>
                </p:oleObj>
              </mc:Choice>
              <mc:Fallback>
                <p:oleObj name="Equation" r:id="rId8" imgW="888614" imgH="203112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3048000"/>
                        <a:ext cx="36433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12596E4-0120-4227-9ABD-3B7DDB99675B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8195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122320" name="Text Box 16"/>
          <p:cNvSpPr txBox="1">
            <a:spLocks noChangeArrowheads="1"/>
          </p:cNvSpPr>
          <p:nvPr/>
        </p:nvSpPr>
        <p:spPr bwMode="auto">
          <a:xfrm>
            <a:off x="5486400" y="1905000"/>
            <a:ext cx="2895600" cy="12001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This IC tells us about ALL baskets of goods that give U = 144.</a:t>
            </a:r>
          </a:p>
        </p:txBody>
      </p:sp>
      <p:graphicFrame>
        <p:nvGraphicFramePr>
          <p:cNvPr id="17" name="Chart 16"/>
          <p:cNvGraphicFramePr/>
          <p:nvPr/>
        </p:nvGraphicFramePr>
        <p:xfrm>
          <a:off x="304800" y="1981200"/>
          <a:ext cx="58674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82E3DEA-5191-4A56-B65D-4A63C0047947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9219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graphicFrame>
        <p:nvGraphicFramePr>
          <p:cNvPr id="17" name="Chart 16"/>
          <p:cNvGraphicFramePr/>
          <p:nvPr/>
        </p:nvGraphicFramePr>
        <p:xfrm>
          <a:off x="304800" y="1981200"/>
          <a:ext cx="58674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" name="ตัวเชื่อมต่อตรง 2"/>
          <p:cNvCxnSpPr/>
          <p:nvPr/>
        </p:nvCxnSpPr>
        <p:spPr>
          <a:xfrm>
            <a:off x="2608263" y="3937000"/>
            <a:ext cx="0" cy="1414463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ตัวเชื่อมต่อตรง 17"/>
          <p:cNvCxnSpPr/>
          <p:nvPr/>
        </p:nvCxnSpPr>
        <p:spPr>
          <a:xfrm>
            <a:off x="3175000" y="4114800"/>
            <a:ext cx="0" cy="1236663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ตัวเชื่อมต่อตรง 20"/>
          <p:cNvCxnSpPr/>
          <p:nvPr/>
        </p:nvCxnSpPr>
        <p:spPr>
          <a:xfrm flipH="1">
            <a:off x="914400" y="3937000"/>
            <a:ext cx="1693863" cy="0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/>
          <p:nvPr/>
        </p:nvCxnSpPr>
        <p:spPr>
          <a:xfrm flipH="1">
            <a:off x="914400" y="4114800"/>
            <a:ext cx="2241550" cy="0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1"/>
          <p:cNvCxnSpPr/>
          <p:nvPr/>
        </p:nvCxnSpPr>
        <p:spPr>
          <a:xfrm>
            <a:off x="2608263" y="5715000"/>
            <a:ext cx="566737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ลูกศรเชื่อมต่อแบบตรง 28"/>
          <p:cNvCxnSpPr/>
          <p:nvPr/>
        </p:nvCxnSpPr>
        <p:spPr>
          <a:xfrm>
            <a:off x="762000" y="3857625"/>
            <a:ext cx="0" cy="27463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35" name="TextBox 14"/>
          <p:cNvSpPr txBox="1">
            <a:spLocks noChangeArrowheads="1"/>
          </p:cNvSpPr>
          <p:nvPr/>
        </p:nvSpPr>
        <p:spPr bwMode="auto">
          <a:xfrm>
            <a:off x="5534025" y="2209800"/>
            <a:ext cx="3005138" cy="17541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Arial" charset="0"/>
              </a:rPr>
              <a:t>IC (U=144) tells us about how much of good Y we are willing to sacrifice in exchange for one more unit of good X </a:t>
            </a:r>
            <a:r>
              <a:rPr lang="en-US" altLang="en-US" sz="1800" u="sng">
                <a:latin typeface="Arial" charset="0"/>
              </a:rPr>
              <a:t>in order to maintain utility level of 144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A5DDA67-9A6B-4B17-AC9F-45FEF5214937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0243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graphicFrame>
        <p:nvGraphicFramePr>
          <p:cNvPr id="17" name="Chart 16"/>
          <p:cNvGraphicFramePr/>
          <p:nvPr/>
        </p:nvGraphicFramePr>
        <p:xfrm>
          <a:off x="69056" y="1518062"/>
          <a:ext cx="7239000" cy="4888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" name="ตัวเชื่อมต่อตรง 2"/>
          <p:cNvCxnSpPr/>
          <p:nvPr/>
        </p:nvCxnSpPr>
        <p:spPr>
          <a:xfrm>
            <a:off x="2913063" y="3919538"/>
            <a:ext cx="0" cy="1787525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ตัวเชื่อมต่อตรง 17"/>
          <p:cNvCxnSpPr/>
          <p:nvPr/>
        </p:nvCxnSpPr>
        <p:spPr>
          <a:xfrm>
            <a:off x="3621088" y="4175125"/>
            <a:ext cx="0" cy="1524000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ตัวเชื่อมต่อตรง 20"/>
          <p:cNvCxnSpPr/>
          <p:nvPr/>
        </p:nvCxnSpPr>
        <p:spPr>
          <a:xfrm>
            <a:off x="812800" y="3919538"/>
            <a:ext cx="2051050" cy="0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/>
          <p:nvPr/>
        </p:nvCxnSpPr>
        <p:spPr>
          <a:xfrm>
            <a:off x="803275" y="4175125"/>
            <a:ext cx="2835275" cy="0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1"/>
          <p:cNvCxnSpPr/>
          <p:nvPr/>
        </p:nvCxnSpPr>
        <p:spPr>
          <a:xfrm>
            <a:off x="2936875" y="6045200"/>
            <a:ext cx="701675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ลูกศรเชื่อมต่อแบบตรง 28"/>
          <p:cNvCxnSpPr/>
          <p:nvPr/>
        </p:nvCxnSpPr>
        <p:spPr>
          <a:xfrm>
            <a:off x="557213" y="3868738"/>
            <a:ext cx="0" cy="43497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9" name="TextBox 14"/>
          <p:cNvSpPr txBox="1">
            <a:spLocks noChangeArrowheads="1"/>
          </p:cNvSpPr>
          <p:nvPr/>
        </p:nvSpPr>
        <p:spPr bwMode="auto">
          <a:xfrm>
            <a:off x="5943600" y="1293813"/>
            <a:ext cx="3005138" cy="175418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Arial" charset="0"/>
              </a:rPr>
              <a:t>IC (U=144) tells us about how much of good Y we are willing to sacrifice in exchange for one more unit of good X </a:t>
            </a:r>
            <a:r>
              <a:rPr lang="en-US" altLang="en-US" sz="1800" u="sng">
                <a:latin typeface="Arial" charset="0"/>
              </a:rPr>
              <a:t>in order to maintain utility level of 144</a:t>
            </a:r>
          </a:p>
        </p:txBody>
      </p:sp>
      <p:cxnSp>
        <p:nvCxnSpPr>
          <p:cNvPr id="20" name="ตัวเชื่อมต่อตรง 19"/>
          <p:cNvCxnSpPr/>
          <p:nvPr/>
        </p:nvCxnSpPr>
        <p:spPr>
          <a:xfrm>
            <a:off x="1265238" y="3402013"/>
            <a:ext cx="4576762" cy="1546225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61" name="TextBox 32772"/>
          <p:cNvSpPr txBox="1">
            <a:spLocks noChangeArrowheads="1"/>
          </p:cNvSpPr>
          <p:nvPr/>
        </p:nvSpPr>
        <p:spPr bwMode="auto">
          <a:xfrm>
            <a:off x="6289675" y="3657600"/>
            <a:ext cx="2312988" cy="646113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Arial" charset="0"/>
              </a:rPr>
              <a:t>The Slope of IC tells us the same thing.</a:t>
            </a:r>
          </a:p>
        </p:txBody>
      </p:sp>
      <p:sp>
        <p:nvSpPr>
          <p:cNvPr id="32785" name="ลูกศรลง 32784"/>
          <p:cNvSpPr/>
          <p:nvPr/>
        </p:nvSpPr>
        <p:spPr>
          <a:xfrm>
            <a:off x="7412038" y="3048000"/>
            <a:ext cx="174625" cy="609600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84A6093-FC59-469E-98B1-FE12081EA955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6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504825" y="1455738"/>
            <a:ext cx="8074025" cy="44005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000" b="1" dirty="0">
                <a:latin typeface="+mj-lt"/>
                <a:cs typeface="Times New Roman" pitchFamily="18" charset="0"/>
              </a:rPr>
              <a:t>The slope of IC is the “negative” Marginal Rate of Substitution (MRS).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n-US" altLang="en-US" sz="2000" dirty="0">
              <a:latin typeface="+mj-lt"/>
              <a:cs typeface="Times New Roman" pitchFamily="18" charset="0"/>
            </a:endParaRP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US" altLang="en-US" sz="2000" u="sng" dirty="0">
                <a:latin typeface="+mj-lt"/>
                <a:cs typeface="Times New Roman" pitchFamily="18" charset="0"/>
              </a:rPr>
              <a:t>Formally speaking</a:t>
            </a:r>
            <a:r>
              <a:rPr lang="en-US" altLang="en-US" sz="2000" dirty="0">
                <a:latin typeface="+mj-lt"/>
                <a:cs typeface="Times New Roman" pitchFamily="18" charset="0"/>
              </a:rPr>
              <a:t>, it </a:t>
            </a:r>
            <a:r>
              <a:rPr lang="en-US" altLang="en-US" sz="2000" dirty="0">
                <a:latin typeface="+mj-lt"/>
              </a:rPr>
              <a:t>is the rate at which the consumer will give up one good to get more of another, while maintaining the same level of utility.</a:t>
            </a:r>
          </a:p>
          <a:p>
            <a:pPr marL="342900" indent="-342900" algn="just" eaLnBrk="1" hangingPunct="1">
              <a:spcBef>
                <a:spcPct val="0"/>
              </a:spcBef>
              <a:defRPr/>
            </a:pPr>
            <a:endParaRPr lang="en-US" altLang="en-US" sz="2000" dirty="0">
              <a:latin typeface="+mj-lt"/>
            </a:endParaRP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US" altLang="en-US" sz="2000" u="sng" dirty="0">
                <a:latin typeface="+mj-lt"/>
              </a:rPr>
              <a:t>Mathematically speaking</a:t>
            </a:r>
            <a:r>
              <a:rPr lang="en-US" altLang="en-US" sz="2000" dirty="0">
                <a:latin typeface="+mj-lt"/>
              </a:rPr>
              <a:t>, the slope of any curve, including IC, tells us the same thing: </a:t>
            </a:r>
            <a:r>
              <a:rPr lang="en-US" altLang="en-US" sz="2000" b="1" dirty="0">
                <a:latin typeface="+mj-lt"/>
              </a:rPr>
              <a:t>how Y will change when X increases by one unit</a:t>
            </a:r>
            <a:r>
              <a:rPr lang="en-US" altLang="en-US" sz="2000" dirty="0">
                <a:latin typeface="+mj-lt"/>
              </a:rPr>
              <a:t>.</a:t>
            </a:r>
          </a:p>
          <a:p>
            <a:pPr marL="342900" indent="-342900" algn="just" eaLnBrk="1" hangingPunct="1">
              <a:spcBef>
                <a:spcPct val="0"/>
              </a:spcBef>
              <a:defRPr/>
            </a:pPr>
            <a:endParaRPr lang="en-US" altLang="en-US" sz="2000" dirty="0">
              <a:latin typeface="+mj-lt"/>
            </a:endParaRP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US" altLang="en-US" sz="2000" u="sng" dirty="0">
                <a:latin typeface="+mj-lt"/>
              </a:rPr>
              <a:t>Simply speaking</a:t>
            </a:r>
            <a:r>
              <a:rPr lang="en-US" altLang="en-US" sz="2000" dirty="0">
                <a:latin typeface="+mj-lt"/>
              </a:rPr>
              <a:t>, it tell us how much Y the consumer is willing to give up in exchange for one more unit of X.</a:t>
            </a:r>
          </a:p>
          <a:p>
            <a:pPr marL="342900" indent="-342900" algn="just" eaLnBrk="1" hangingPunct="1">
              <a:spcBef>
                <a:spcPct val="0"/>
              </a:spcBef>
              <a:defRPr/>
            </a:pPr>
            <a:endParaRPr lang="en-US" altLang="en-US" sz="2000" dirty="0">
              <a:latin typeface="+mj-lt"/>
            </a:endParaRP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US" altLang="en-US" sz="2000" dirty="0">
                <a:latin typeface="+mj-lt"/>
              </a:rPr>
              <a:t>For example, when –MRS = </a:t>
            </a:r>
            <a:r>
              <a:rPr lang="en-US" altLang="en-US" sz="2000" dirty="0"/>
              <a:t>–</a:t>
            </a:r>
            <a:r>
              <a:rPr lang="en-US" altLang="en-US" sz="2000" dirty="0">
                <a:latin typeface="+mj-lt"/>
              </a:rPr>
              <a:t>5 (remember IC has negative slope), this means that the consumer is willing to give up 5 units of Y (i.e. </a:t>
            </a:r>
            <a:r>
              <a:rPr lang="en-US" altLang="en-US" sz="2000" b="1" dirty="0">
                <a:latin typeface="+mj-lt"/>
              </a:rPr>
              <a:t>Y decreases by 5 units</a:t>
            </a:r>
            <a:r>
              <a:rPr lang="en-US" altLang="en-US" sz="2000" dirty="0">
                <a:latin typeface="+mj-lt"/>
              </a:rPr>
              <a:t>) for </a:t>
            </a:r>
            <a:r>
              <a:rPr lang="en-US" altLang="en-US" sz="2000" b="1" dirty="0">
                <a:latin typeface="+mj-lt"/>
              </a:rPr>
              <a:t>one more unit of X</a:t>
            </a:r>
            <a:r>
              <a:rPr lang="en-US" altLang="en-US" sz="2000" dirty="0">
                <a:latin typeface="+mj-lt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5021D7F-5278-4E0A-AA03-AA4E36BD99A1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2291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504825" y="1455738"/>
            <a:ext cx="8074025" cy="44005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000" dirty="0">
                <a:latin typeface="+mj-lt"/>
              </a:rPr>
              <a:t>The slope of IC is the </a:t>
            </a:r>
            <a:r>
              <a:rPr lang="en-US" altLang="en-US" sz="2000" b="1" dirty="0">
                <a:latin typeface="+mj-lt"/>
              </a:rPr>
              <a:t>derivative of the equation that describes IC</a:t>
            </a:r>
            <a:r>
              <a:rPr lang="en-US" altLang="en-US" sz="2000" dirty="0">
                <a:latin typeface="+mj-lt"/>
              </a:rPr>
              <a:t>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</a:rPr>
              <a:t>For example, for utility function </a:t>
            </a:r>
            <a:r>
              <a:rPr lang="en-US" altLang="en-US" sz="2000" dirty="0">
                <a:latin typeface="+mj-lt"/>
                <a:sym typeface="Symbol" pitchFamily="18" charset="2"/>
              </a:rPr>
              <a:t>U = XY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2</a:t>
            </a:r>
            <a:r>
              <a:rPr lang="en-US" altLang="en-US" sz="2000" dirty="0">
                <a:latin typeface="+mj-lt"/>
                <a:sym typeface="Symbol" pitchFamily="18" charset="2"/>
              </a:rPr>
              <a:t>, we can write the equation for IC where U = 144 as follows: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144 = XY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2</a:t>
            </a:r>
            <a:r>
              <a:rPr lang="en-US" altLang="en-US" sz="2000" dirty="0">
                <a:latin typeface="+mj-lt"/>
                <a:sym typeface="Symbol" pitchFamily="18" charset="2"/>
              </a:rPr>
              <a:t>	Y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2</a:t>
            </a:r>
            <a:r>
              <a:rPr lang="en-US" altLang="en-US" sz="2000" dirty="0">
                <a:latin typeface="+mj-lt"/>
                <a:sym typeface="Symbol" pitchFamily="18" charset="2"/>
              </a:rPr>
              <a:t> = 144/X	Y = 12/√X	Y = 12X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(-1/2)</a:t>
            </a: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Slope of IC  =  </a:t>
            </a:r>
            <a:r>
              <a:rPr lang="en-US" altLang="en-US" sz="2000" dirty="0" err="1">
                <a:latin typeface="+mj-lt"/>
                <a:sym typeface="Symbol" pitchFamily="18" charset="2"/>
              </a:rPr>
              <a:t>dY</a:t>
            </a:r>
            <a:r>
              <a:rPr lang="en-US" altLang="en-US" sz="2000" dirty="0">
                <a:latin typeface="+mj-lt"/>
                <a:sym typeface="Symbol" pitchFamily="18" charset="2"/>
              </a:rPr>
              <a:t>/</a:t>
            </a:r>
            <a:r>
              <a:rPr lang="en-US" altLang="en-US" sz="2000" dirty="0" err="1">
                <a:latin typeface="+mj-lt"/>
                <a:sym typeface="Symbol" pitchFamily="18" charset="2"/>
              </a:rPr>
              <a:t>dX</a:t>
            </a:r>
            <a:r>
              <a:rPr lang="en-US" altLang="en-US" sz="2000" dirty="0">
                <a:latin typeface="+mj-lt"/>
                <a:sym typeface="Symbol" pitchFamily="18" charset="2"/>
              </a:rPr>
              <a:t>  =  </a:t>
            </a:r>
            <a:r>
              <a:rPr lang="en-US" altLang="en-US" sz="2000" dirty="0"/>
              <a:t>–</a:t>
            </a:r>
            <a:r>
              <a:rPr lang="en-US" altLang="en-US" sz="2000" dirty="0">
                <a:latin typeface="+mj-lt"/>
                <a:sym typeface="Symbol" pitchFamily="18" charset="2"/>
              </a:rPr>
              <a:t>6X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(-3/2)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Alternatively,  MRS</a:t>
            </a:r>
            <a:r>
              <a:rPr lang="en-US" altLang="en-US" sz="2000" baseline="-25000" dirty="0">
                <a:latin typeface="+mj-lt"/>
                <a:sym typeface="Symbol" pitchFamily="18" charset="2"/>
              </a:rPr>
              <a:t>XY</a:t>
            </a:r>
            <a:r>
              <a:rPr lang="en-US" altLang="en-US" sz="2000" dirty="0">
                <a:latin typeface="+mj-lt"/>
                <a:sym typeface="Symbol" pitchFamily="18" charset="2"/>
              </a:rPr>
              <a:t>  =  MU</a:t>
            </a:r>
            <a:r>
              <a:rPr lang="en-US" altLang="en-US" sz="2000" baseline="-25000" dirty="0">
                <a:latin typeface="+mj-lt"/>
                <a:sym typeface="Symbol" pitchFamily="18" charset="2"/>
              </a:rPr>
              <a:t>X</a:t>
            </a:r>
            <a:r>
              <a:rPr lang="en-US" altLang="en-US" sz="2000" dirty="0">
                <a:latin typeface="+mj-lt"/>
                <a:sym typeface="Symbol" pitchFamily="18" charset="2"/>
              </a:rPr>
              <a:t>/MU</a:t>
            </a:r>
            <a:r>
              <a:rPr lang="en-US" altLang="en-US" sz="2000" baseline="-25000" dirty="0">
                <a:latin typeface="+mj-lt"/>
                <a:sym typeface="Symbol" pitchFamily="18" charset="2"/>
              </a:rPr>
              <a:t>Y</a:t>
            </a:r>
            <a:r>
              <a:rPr lang="en-US" altLang="en-US" sz="2000" dirty="0">
                <a:latin typeface="+mj-lt"/>
                <a:sym typeface="Symbol" pitchFamily="18" charset="2"/>
              </a:rPr>
              <a:t> .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Note that  MU</a:t>
            </a:r>
            <a:r>
              <a:rPr lang="en-US" altLang="en-US" sz="2000" baseline="-25000" dirty="0">
                <a:latin typeface="+mj-lt"/>
                <a:sym typeface="Symbol" pitchFamily="18" charset="2"/>
              </a:rPr>
              <a:t>X</a:t>
            </a:r>
            <a:r>
              <a:rPr lang="en-US" altLang="en-US" sz="2000" dirty="0">
                <a:latin typeface="+mj-lt"/>
                <a:sym typeface="Symbol" pitchFamily="18" charset="2"/>
              </a:rPr>
              <a:t>  =  Y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2</a:t>
            </a:r>
            <a:r>
              <a:rPr lang="en-US" altLang="en-US" sz="2000" dirty="0">
                <a:latin typeface="+mj-lt"/>
                <a:sym typeface="Symbol" pitchFamily="18" charset="2"/>
              </a:rPr>
              <a:t>  and  MU</a:t>
            </a:r>
            <a:r>
              <a:rPr lang="en-US" altLang="en-US" sz="2000" baseline="-25000" dirty="0">
                <a:latin typeface="+mj-lt"/>
                <a:sym typeface="Symbol" pitchFamily="18" charset="2"/>
              </a:rPr>
              <a:t>Y</a:t>
            </a:r>
            <a:r>
              <a:rPr lang="en-US" altLang="en-US" sz="2000" dirty="0">
                <a:latin typeface="+mj-lt"/>
                <a:sym typeface="Symbol" pitchFamily="18" charset="2"/>
              </a:rPr>
              <a:t>  =  2XY , so  MRS</a:t>
            </a:r>
            <a:r>
              <a:rPr lang="en-US" altLang="en-US" sz="2000" baseline="-25000" dirty="0">
                <a:latin typeface="+mj-lt"/>
                <a:sym typeface="Symbol" pitchFamily="18" charset="2"/>
              </a:rPr>
              <a:t>XY</a:t>
            </a:r>
            <a:r>
              <a:rPr lang="en-US" altLang="en-US" sz="2000" dirty="0">
                <a:latin typeface="+mj-lt"/>
                <a:sym typeface="Symbol" pitchFamily="18" charset="2"/>
              </a:rPr>
              <a:t>  =  Y/2X .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Recall that  Y  =  12X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(-1/2)</a:t>
            </a:r>
            <a:r>
              <a:rPr lang="en-US" altLang="en-US" sz="2000" dirty="0">
                <a:latin typeface="+mj-lt"/>
                <a:sym typeface="Symbol" pitchFamily="18" charset="2"/>
              </a:rPr>
              <a:t> , so  MRS</a:t>
            </a:r>
            <a:r>
              <a:rPr lang="en-US" altLang="en-US" sz="2000" baseline="-25000" dirty="0">
                <a:latin typeface="+mj-lt"/>
                <a:sym typeface="Symbol" pitchFamily="18" charset="2"/>
              </a:rPr>
              <a:t>XY</a:t>
            </a:r>
            <a:r>
              <a:rPr lang="en-US" altLang="en-US" sz="2000" dirty="0">
                <a:latin typeface="+mj-lt"/>
                <a:sym typeface="Symbol" pitchFamily="18" charset="2"/>
              </a:rPr>
              <a:t>  =  6X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(-3/2)</a:t>
            </a:r>
          </a:p>
        </p:txBody>
      </p:sp>
      <p:cxnSp>
        <p:nvCxnSpPr>
          <p:cNvPr id="3" name="ลูกศรเชื่อมต่อแบบตรง 2"/>
          <p:cNvCxnSpPr/>
          <p:nvPr/>
        </p:nvCxnSpPr>
        <p:spPr>
          <a:xfrm>
            <a:off x="3900488" y="3733800"/>
            <a:ext cx="3262312" cy="11430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18"/>
          <p:cNvCxnSpPr/>
          <p:nvPr/>
        </p:nvCxnSpPr>
        <p:spPr>
          <a:xfrm flipV="1">
            <a:off x="5329238" y="5029200"/>
            <a:ext cx="1833562" cy="5603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03" name="TextBox 8"/>
          <p:cNvSpPr txBox="1">
            <a:spLocks noChangeArrowheads="1"/>
          </p:cNvSpPr>
          <p:nvPr/>
        </p:nvSpPr>
        <p:spPr bwMode="auto">
          <a:xfrm>
            <a:off x="7216775" y="4645025"/>
            <a:ext cx="1660525" cy="64611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Arial" charset="0"/>
              </a:rPr>
              <a:t>Beware of negative sign!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E6F96BF-18D6-4E51-8FEC-1C24BCABC462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3316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504825" y="1455738"/>
            <a:ext cx="8074025" cy="5016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</a:rPr>
              <a:t>Observe that  </a:t>
            </a:r>
            <a:r>
              <a:rPr lang="en-US" altLang="en-US" sz="2000" b="1" dirty="0">
                <a:solidFill>
                  <a:srgbClr val="FF0000"/>
                </a:solidFill>
                <a:latin typeface="+mj-lt"/>
              </a:rPr>
              <a:t>–</a:t>
            </a:r>
            <a:r>
              <a:rPr lang="en-US" altLang="en-US" sz="2000" b="1" dirty="0">
                <a:solidFill>
                  <a:srgbClr val="FF0000"/>
                </a:solidFill>
                <a:latin typeface="+mj-lt"/>
                <a:sym typeface="Symbol" pitchFamily="18" charset="2"/>
              </a:rPr>
              <a:t>MRS</a:t>
            </a:r>
            <a:r>
              <a:rPr lang="en-US" altLang="en-US" sz="2000" b="1" baseline="-25000" dirty="0">
                <a:solidFill>
                  <a:srgbClr val="FF0000"/>
                </a:solidFill>
                <a:latin typeface="+mj-lt"/>
                <a:sym typeface="Symbol" pitchFamily="18" charset="2"/>
              </a:rPr>
              <a:t>XY</a:t>
            </a:r>
            <a:r>
              <a:rPr lang="en-US" altLang="en-US" sz="2000" b="1" dirty="0">
                <a:solidFill>
                  <a:srgbClr val="FF0000"/>
                </a:solidFill>
                <a:latin typeface="+mj-lt"/>
                <a:sym typeface="Symbol" pitchFamily="18" charset="2"/>
              </a:rPr>
              <a:t>  =  </a:t>
            </a:r>
            <a:r>
              <a:rPr lang="en-US" altLang="en-US" sz="2000" b="1" dirty="0" err="1">
                <a:solidFill>
                  <a:srgbClr val="FF0000"/>
                </a:solidFill>
                <a:latin typeface="+mj-lt"/>
                <a:sym typeface="Symbol" pitchFamily="18" charset="2"/>
              </a:rPr>
              <a:t>dY</a:t>
            </a:r>
            <a:r>
              <a:rPr lang="en-US" altLang="en-US" sz="2000" b="1" dirty="0">
                <a:solidFill>
                  <a:srgbClr val="FF0000"/>
                </a:solidFill>
                <a:latin typeface="+mj-lt"/>
                <a:sym typeface="Symbol" pitchFamily="18" charset="2"/>
              </a:rPr>
              <a:t>/</a:t>
            </a:r>
            <a:r>
              <a:rPr lang="en-US" altLang="en-US" sz="2000" b="1" dirty="0" err="1">
                <a:solidFill>
                  <a:srgbClr val="FF0000"/>
                </a:solidFill>
                <a:latin typeface="+mj-lt"/>
                <a:sym typeface="Symbol" pitchFamily="18" charset="2"/>
              </a:rPr>
              <a:t>dX</a:t>
            </a:r>
            <a:r>
              <a:rPr lang="en-US" altLang="en-US" sz="2000" b="1" dirty="0">
                <a:solidFill>
                  <a:srgbClr val="FF0000"/>
                </a:solidFill>
                <a:latin typeface="+mj-lt"/>
                <a:sym typeface="Symbol" pitchFamily="18" charset="2"/>
              </a:rPr>
              <a:t>  </a:t>
            </a:r>
            <a:r>
              <a:rPr lang="en-US" altLang="en-US" sz="2000" dirty="0">
                <a:latin typeface="+mj-lt"/>
                <a:sym typeface="Symbol" pitchFamily="18" charset="2"/>
              </a:rPr>
              <a:t>=  </a:t>
            </a:r>
            <a:r>
              <a:rPr lang="en-US" altLang="en-US" sz="2000" dirty="0">
                <a:latin typeface="+mj-lt"/>
              </a:rPr>
              <a:t>–</a:t>
            </a:r>
            <a:r>
              <a:rPr lang="en-US" altLang="en-US" sz="2000" dirty="0">
                <a:latin typeface="+mj-lt"/>
                <a:sym typeface="Symbol" pitchFamily="18" charset="2"/>
              </a:rPr>
              <a:t>6X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(-3/2)</a:t>
            </a: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Hence, the slope of IC is given by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b="1" dirty="0">
                <a:latin typeface="+mj-lt"/>
                <a:sym typeface="Symbol" pitchFamily="18" charset="2"/>
              </a:rPr>
              <a:t>1) </a:t>
            </a:r>
            <a:r>
              <a:rPr lang="en-US" altLang="en-US" sz="2000" b="1" dirty="0">
                <a:latin typeface="+mj-lt"/>
              </a:rPr>
              <a:t>–</a:t>
            </a:r>
            <a:r>
              <a:rPr lang="en-US" altLang="en-US" sz="2000" b="1" dirty="0">
                <a:latin typeface="+mj-lt"/>
                <a:sym typeface="Symbol" pitchFamily="18" charset="2"/>
              </a:rPr>
              <a:t>MRS</a:t>
            </a:r>
            <a:r>
              <a:rPr lang="en-US" altLang="en-US" sz="2000" b="1" baseline="-25000" dirty="0">
                <a:latin typeface="+mj-lt"/>
                <a:sym typeface="Symbol" pitchFamily="18" charset="2"/>
              </a:rPr>
              <a:t>XY</a:t>
            </a:r>
            <a:r>
              <a:rPr lang="en-US" altLang="en-US" sz="2000" b="1" dirty="0">
                <a:latin typeface="+mj-lt"/>
                <a:sym typeface="Symbol" pitchFamily="18" charset="2"/>
              </a:rPr>
              <a:t>	OR	2) </a:t>
            </a:r>
            <a:r>
              <a:rPr lang="en-US" altLang="en-US" sz="2000" b="1" dirty="0" err="1">
                <a:latin typeface="+mj-lt"/>
                <a:sym typeface="Symbol" pitchFamily="18" charset="2"/>
              </a:rPr>
              <a:t>dY</a:t>
            </a:r>
            <a:r>
              <a:rPr lang="en-US" altLang="en-US" sz="2000" b="1" dirty="0">
                <a:latin typeface="+mj-lt"/>
                <a:sym typeface="Symbol" pitchFamily="18" charset="2"/>
              </a:rPr>
              <a:t>/</a:t>
            </a:r>
            <a:r>
              <a:rPr lang="en-US" altLang="en-US" sz="2000" b="1" dirty="0" err="1">
                <a:latin typeface="+mj-lt"/>
                <a:sym typeface="Symbol" pitchFamily="18" charset="2"/>
              </a:rPr>
              <a:t>dX</a:t>
            </a:r>
            <a:endParaRPr lang="en-US" altLang="en-US" sz="2000" b="1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b="1" u="sng" dirty="0">
                <a:latin typeface="+mj-lt"/>
              </a:rPr>
              <a:t>Proof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b="1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BFD5A99-2F98-4951-AB4D-A02B77420F0C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14339" name="Picture 16" descr="ec202graph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357313"/>
            <a:ext cx="8010525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177" name="Rectangle 17"/>
          <p:cNvSpPr>
            <a:spLocks noChangeArrowheads="1"/>
          </p:cNvSpPr>
          <p:nvPr/>
        </p:nvSpPr>
        <p:spPr bwMode="auto">
          <a:xfrm>
            <a:off x="3006725" y="1357313"/>
            <a:ext cx="5181600" cy="25542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</a:rPr>
              <a:t>Note that </a:t>
            </a:r>
            <a:r>
              <a:rPr lang="en-US" sz="2000" dirty="0" err="1">
                <a:latin typeface="+mn-lt"/>
              </a:rPr>
              <a:t>MRSxy</a:t>
            </a:r>
            <a:r>
              <a:rPr lang="en-US" sz="2000" dirty="0">
                <a:latin typeface="+mn-lt"/>
              </a:rPr>
              <a:t> = </a:t>
            </a:r>
            <a:r>
              <a:rPr lang="en-US" sz="2000" dirty="0" err="1">
                <a:latin typeface="+mn-lt"/>
              </a:rPr>
              <a:t>MUx</a:t>
            </a:r>
            <a:r>
              <a:rPr lang="en-US" sz="2000" dirty="0">
                <a:latin typeface="+mn-lt"/>
              </a:rPr>
              <a:t>/</a:t>
            </a:r>
            <a:r>
              <a:rPr lang="en-US" sz="2000" dirty="0" err="1">
                <a:latin typeface="+mn-lt"/>
              </a:rPr>
              <a:t>MUy</a:t>
            </a:r>
            <a:r>
              <a:rPr lang="en-US" sz="2000" dirty="0">
                <a:latin typeface="+mn-lt"/>
              </a:rPr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latin typeface="+mn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</a:rPr>
              <a:t>Since goods X and Y have diminishing MU, </a:t>
            </a:r>
            <a:r>
              <a:rPr lang="en-US" sz="2000" u="sng" dirty="0">
                <a:latin typeface="+mn-lt"/>
              </a:rPr>
              <a:t>when the consumer eats more X (from A to B), </a:t>
            </a:r>
            <a:r>
              <a:rPr lang="en-US" sz="2000" u="sng" dirty="0" err="1">
                <a:latin typeface="+mn-lt"/>
              </a:rPr>
              <a:t>MUx</a:t>
            </a:r>
            <a:r>
              <a:rPr lang="en-US" sz="2000" u="sng" dirty="0">
                <a:latin typeface="+mn-lt"/>
              </a:rPr>
              <a:t> (the numerator in the above equation) falls</a:t>
            </a:r>
            <a:r>
              <a:rPr lang="en-US" sz="2000" dirty="0">
                <a:latin typeface="+mn-lt"/>
              </a:rPr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latin typeface="+mn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</a:rPr>
              <a:t>As a result, </a:t>
            </a:r>
            <a:r>
              <a:rPr lang="en-US" sz="2000" u="sng" dirty="0">
                <a:latin typeface="+mn-lt"/>
              </a:rPr>
              <a:t>moving from A to B causes </a:t>
            </a:r>
            <a:r>
              <a:rPr lang="en-US" sz="2000" u="sng" dirty="0" err="1">
                <a:latin typeface="+mn-lt"/>
              </a:rPr>
              <a:t>MRSxy</a:t>
            </a:r>
            <a:r>
              <a:rPr lang="en-US" sz="2000" u="sng" dirty="0">
                <a:latin typeface="+mn-lt"/>
              </a:rPr>
              <a:t> to fall</a:t>
            </a:r>
            <a:r>
              <a:rPr lang="en-US" sz="2000" dirty="0">
                <a:latin typeface="+mn-lt"/>
              </a:rPr>
              <a:t>, which represents </a:t>
            </a:r>
            <a:r>
              <a:rPr lang="en-US" sz="2000" b="1" dirty="0">
                <a:latin typeface="+mn-lt"/>
              </a:rPr>
              <a:t>Diminishing </a:t>
            </a:r>
            <a:r>
              <a:rPr lang="en-US" sz="2000" b="1" dirty="0" err="1">
                <a:latin typeface="+mn-lt"/>
              </a:rPr>
              <a:t>MRSxy</a:t>
            </a:r>
            <a:r>
              <a:rPr lang="en-US" sz="2000" dirty="0">
                <a:latin typeface="+mn-lt"/>
              </a:rPr>
              <a:t>.</a:t>
            </a:r>
          </a:p>
        </p:txBody>
      </p:sp>
      <p:sp>
        <p:nvSpPr>
          <p:cNvPr id="14350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7992F2B-8AF0-4FF3-AB3D-B914A3E29E42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15363" name="Picture 16" descr="ec202graph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357313"/>
            <a:ext cx="8010525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WordArt 15"/>
          <p:cNvSpPr>
            <a:spLocks noChangeArrowheads="1" noChangeShapeType="1" noTextEdit="1"/>
          </p:cNvSpPr>
          <p:nvPr/>
        </p:nvSpPr>
        <p:spPr bwMode="auto">
          <a:xfrm>
            <a:off x="2430463" y="1846263"/>
            <a:ext cx="4292600" cy="958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The Diminishing Marginal</a:t>
            </a:r>
          </a:p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Rate of Substitution</a:t>
            </a:r>
          </a:p>
        </p:txBody>
      </p:sp>
      <p:sp>
        <p:nvSpPr>
          <p:cNvPr id="1116177" name="Rectangle 17"/>
          <p:cNvSpPr>
            <a:spLocks noChangeArrowheads="1"/>
          </p:cNvSpPr>
          <p:nvPr/>
        </p:nvSpPr>
        <p:spPr bwMode="auto">
          <a:xfrm>
            <a:off x="4876800" y="3101975"/>
            <a:ext cx="3330575" cy="23082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  <a:cs typeface="Times New Roman" pitchFamily="18" charset="0"/>
              </a:rPr>
              <a:t>If the more of good x you have, the more you are willing to give up to get a little of good y.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The ICs get flatter as we move out along the horizontal axis and steeper as we move up along the vertical axis.</a:t>
            </a:r>
          </a:p>
        </p:txBody>
      </p:sp>
      <p:sp>
        <p:nvSpPr>
          <p:cNvPr id="15375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US" sz="2600" b="1" dirty="0"/>
              <a:t>Key Points about the shape of IC</a:t>
            </a:r>
          </a:p>
          <a:p>
            <a:pPr marL="0" indent="0">
              <a:buFont typeface="Arial" charset="0"/>
              <a:buNone/>
              <a:defRPr/>
            </a:pPr>
            <a:endParaRPr lang="en-US" sz="2600" b="1" dirty="0"/>
          </a:p>
          <a:p>
            <a:pPr>
              <a:defRPr/>
            </a:pPr>
            <a:r>
              <a:rPr lang="en-US" sz="2600" dirty="0"/>
              <a:t>Monotonicity implies positive MU. When </a:t>
            </a:r>
            <a:r>
              <a:rPr lang="en-US" sz="2600" dirty="0" err="1"/>
              <a:t>MUx</a:t>
            </a:r>
            <a:r>
              <a:rPr lang="en-US" sz="2600" dirty="0"/>
              <a:t> and </a:t>
            </a:r>
            <a:r>
              <a:rPr lang="en-US" sz="2600" dirty="0" err="1"/>
              <a:t>MUy</a:t>
            </a:r>
            <a:r>
              <a:rPr lang="en-US" sz="2600" dirty="0"/>
              <a:t> are positive, MRS is positive, which implies that </a:t>
            </a:r>
            <a:r>
              <a:rPr lang="en-US" sz="2600" b="1" dirty="0"/>
              <a:t>IC has a negative slope</a:t>
            </a:r>
            <a:r>
              <a:rPr lang="en-US" sz="2600" dirty="0"/>
              <a:t>.</a:t>
            </a:r>
          </a:p>
          <a:p>
            <a:pPr marL="0" indent="0">
              <a:buFont typeface="Arial" charset="0"/>
              <a:buNone/>
              <a:defRPr/>
            </a:pPr>
            <a:endParaRPr lang="en-US" sz="2600" dirty="0"/>
          </a:p>
          <a:p>
            <a:pPr>
              <a:defRPr/>
            </a:pPr>
            <a:r>
              <a:rPr lang="en-US" sz="2600" dirty="0"/>
              <a:t>When MRS is diminishing (due to diminishing </a:t>
            </a:r>
            <a:r>
              <a:rPr lang="en-US" sz="2600" dirty="0" err="1"/>
              <a:t>MUx</a:t>
            </a:r>
            <a:r>
              <a:rPr lang="en-US" sz="2600" dirty="0"/>
              <a:t> and </a:t>
            </a:r>
            <a:r>
              <a:rPr lang="en-US" sz="2600" dirty="0" err="1"/>
              <a:t>MUy</a:t>
            </a:r>
            <a:r>
              <a:rPr lang="en-US" sz="2600" dirty="0"/>
              <a:t>), </a:t>
            </a:r>
            <a:r>
              <a:rPr lang="en-US" sz="2600" b="1" dirty="0"/>
              <a:t>ICs are convex to the origin</a:t>
            </a:r>
            <a:r>
              <a:rPr lang="en-US" sz="2600" dirty="0"/>
              <a:t>. This implies that </a:t>
            </a:r>
            <a:r>
              <a:rPr lang="en-US" sz="2600" u="sng" dirty="0"/>
              <a:t>average bundles are preferred to extreme bundles</a:t>
            </a:r>
            <a:r>
              <a:rPr lang="en-US" sz="2600" dirty="0"/>
              <a:t>.</a:t>
            </a:r>
            <a:br>
              <a:rPr lang="en-US" sz="2600" dirty="0"/>
            </a:br>
            <a:r>
              <a:rPr lang="en-US" sz="2600" dirty="0">
                <a:solidFill>
                  <a:srgbClr val="7030A0"/>
                </a:solidFill>
              </a:rPr>
              <a:t>(Read Slide 13)</a:t>
            </a:r>
          </a:p>
          <a:p>
            <a:pPr>
              <a:defRPr/>
            </a:pPr>
            <a:endParaRPr lang="en-US" sz="2600" dirty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A2D6FF6-B1A1-4E86-8763-488C774E7AD9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6396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6397" name="TextBox 3"/>
          <p:cNvSpPr txBox="1">
            <a:spLocks noChangeArrowheads="1"/>
          </p:cNvSpPr>
          <p:nvPr/>
        </p:nvSpPr>
        <p:spPr bwMode="auto">
          <a:xfrm>
            <a:off x="5181600" y="1571625"/>
            <a:ext cx="37893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7030A0"/>
                </a:solidFill>
                <a:latin typeface="Arial" charset="0"/>
              </a:rPr>
              <a:t>IC Slope = –</a:t>
            </a:r>
            <a:r>
              <a:rPr lang="en-US" altLang="en-US" sz="2200" b="1">
                <a:solidFill>
                  <a:srgbClr val="7030A0"/>
                </a:solidFill>
                <a:latin typeface="Arial" charset="0"/>
                <a:sym typeface="Symbol" pitchFamily="18" charset="2"/>
              </a:rPr>
              <a:t>MRS</a:t>
            </a:r>
            <a:r>
              <a:rPr lang="en-US" altLang="en-US" sz="2200" b="1" baseline="-25000">
                <a:solidFill>
                  <a:srgbClr val="7030A0"/>
                </a:solidFill>
                <a:latin typeface="Arial" charset="0"/>
                <a:sym typeface="Symbol" pitchFamily="18" charset="2"/>
              </a:rPr>
              <a:t>XY</a:t>
            </a:r>
            <a:r>
              <a:rPr lang="en-US" altLang="en-US" sz="2200" b="1">
                <a:solidFill>
                  <a:srgbClr val="7030A0"/>
                </a:solidFill>
                <a:latin typeface="Arial" charset="0"/>
                <a:sym typeface="Symbol" pitchFamily="18" charset="2"/>
              </a:rPr>
              <a:t> = dY/dX</a:t>
            </a:r>
            <a:endParaRPr lang="en-US" altLang="en-US" sz="2200">
              <a:solidFill>
                <a:srgbClr val="7030A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458281B-3427-4325-8063-D67D7A4CF09C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7412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pic>
        <p:nvPicPr>
          <p:cNvPr id="17413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1357313"/>
            <a:ext cx="5583237" cy="511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2" name="Rectangle 20"/>
          <p:cNvSpPr>
            <a:spLocks noChangeArrowheads="1"/>
          </p:cNvSpPr>
          <p:nvPr/>
        </p:nvSpPr>
        <p:spPr bwMode="auto">
          <a:xfrm>
            <a:off x="3276600" y="2438400"/>
            <a:ext cx="533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Indifference curves are convex to the origin implies that </a:t>
            </a:r>
            <a:r>
              <a:rPr lang="en-US" altLang="en-US" sz="2400" b="1"/>
              <a:t>average bundle C is preferred to extreme bundles A and B.</a:t>
            </a:r>
          </a:p>
        </p:txBody>
      </p:sp>
      <p:sp>
        <p:nvSpPr>
          <p:cNvPr id="17423" name="WordArt 17"/>
          <p:cNvSpPr>
            <a:spLocks noChangeArrowheads="1" noChangeShapeType="1" noTextEdit="1"/>
          </p:cNvSpPr>
          <p:nvPr/>
        </p:nvSpPr>
        <p:spPr bwMode="auto">
          <a:xfrm>
            <a:off x="3887788" y="1676400"/>
            <a:ext cx="39624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/>
                <a:cs typeface="Times New Roman"/>
              </a:rPr>
              <a:t>Key Property</a:t>
            </a:r>
          </a:p>
        </p:txBody>
      </p:sp>
      <p:sp>
        <p:nvSpPr>
          <p:cNvPr id="17424" name="TextBox 1"/>
          <p:cNvSpPr txBox="1">
            <a:spLocks noChangeArrowheads="1"/>
          </p:cNvSpPr>
          <p:nvPr/>
        </p:nvSpPr>
        <p:spPr bwMode="auto">
          <a:xfrm>
            <a:off x="2273300" y="4114800"/>
            <a:ext cx="4302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600" b="1">
                <a:latin typeface="Arial" charset="0"/>
              </a:rPr>
              <a:t>C</a:t>
            </a:r>
          </a:p>
        </p:txBody>
      </p:sp>
      <p:sp>
        <p:nvSpPr>
          <p:cNvPr id="17425" name="TextBox 2"/>
          <p:cNvSpPr txBox="1">
            <a:spLocks noChangeArrowheads="1"/>
          </p:cNvSpPr>
          <p:nvPr/>
        </p:nvSpPr>
        <p:spPr bwMode="auto">
          <a:xfrm>
            <a:off x="4419600" y="4194175"/>
            <a:ext cx="4084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Arial" charset="0"/>
              </a:rPr>
              <a:t>That is, it lies on a higher IC.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DF02E32-D7E2-4AD7-9948-9482C7AD3DB4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grpSp>
        <p:nvGrpSpPr>
          <p:cNvPr id="18443" name="กลุ่ม 4"/>
          <p:cNvGrpSpPr>
            <a:grpSpLocks/>
          </p:cNvGrpSpPr>
          <p:nvPr/>
        </p:nvGrpSpPr>
        <p:grpSpPr bwMode="auto">
          <a:xfrm>
            <a:off x="82550" y="76200"/>
            <a:ext cx="8991600" cy="3638550"/>
            <a:chOff x="82550" y="533400"/>
            <a:chExt cx="8991600" cy="3638898"/>
          </a:xfrm>
        </p:grpSpPr>
        <p:pic>
          <p:nvPicPr>
            <p:cNvPr id="1844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550" y="533400"/>
              <a:ext cx="8991600" cy="36388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สี่เหลี่ยมผืนผ้า 3"/>
            <p:cNvSpPr/>
            <p:nvPr/>
          </p:nvSpPr>
          <p:spPr>
            <a:xfrm>
              <a:off x="4703763" y="2410004"/>
              <a:ext cx="4351337" cy="17337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58B80CB-78D3-433B-B5D2-D2AF752421F7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19467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722438"/>
            <a:ext cx="6705600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8" name="กลุ่ม 2"/>
          <p:cNvGrpSpPr>
            <a:grpSpLocks/>
          </p:cNvGrpSpPr>
          <p:nvPr/>
        </p:nvGrpSpPr>
        <p:grpSpPr bwMode="auto">
          <a:xfrm>
            <a:off x="438150" y="228600"/>
            <a:ext cx="8229600" cy="1531938"/>
            <a:chOff x="457200" y="1440320"/>
            <a:chExt cx="8229600" cy="1531480"/>
          </a:xfrm>
        </p:grpSpPr>
        <p:pic>
          <p:nvPicPr>
            <p:cNvPr id="19469" name="Picture 2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1440320"/>
              <a:ext cx="8229600" cy="1531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สี่เหลี่ยมผืนผ้า 1"/>
            <p:cNvSpPr/>
            <p:nvPr/>
          </p:nvSpPr>
          <p:spPr>
            <a:xfrm>
              <a:off x="1962150" y="2638525"/>
              <a:ext cx="6705600" cy="3047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A consumer’s willingness to substitute one good for another will depend on the goods in question.</a:t>
            </a:r>
          </a:p>
          <a:p>
            <a:r>
              <a:rPr lang="en-US" altLang="en-US"/>
              <a:t>For example, one consumer may view </a:t>
            </a:r>
            <a:r>
              <a:rPr lang="en-US" altLang="en-US" u="sng"/>
              <a:t>Coke and Peps</a:t>
            </a:r>
            <a:r>
              <a:rPr lang="en-US" altLang="en-US"/>
              <a:t>i as perfect substitutes, </a:t>
            </a:r>
            <a:r>
              <a:rPr lang="en-US" altLang="en-US" u="sng"/>
              <a:t>right shoes and left shoes</a:t>
            </a:r>
            <a:r>
              <a:rPr lang="en-US" altLang="en-US"/>
              <a:t> as perfect complements, etc. </a:t>
            </a: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CCA9BA5-D425-4E45-859B-34134CF92C61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492" name="AutoShape 28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EDE813C-5E63-442E-8887-83357461BB67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723900" y="1371600"/>
            <a:ext cx="7696199" cy="48936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400" b="1" dirty="0">
                <a:cs typeface="Calibri" panose="020F0502020204030204" pitchFamily="34" charset="0"/>
              </a:rPr>
              <a:t>Perfect Substitutes:  U = Ax + By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dirty="0"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Calibri" panose="020F0502020204030204" pitchFamily="34" charset="0"/>
              </a:rPr>
              <a:t>Where:  A and B are positive constants.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dirty="0"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 err="1">
                <a:cs typeface="Calibri" panose="020F0502020204030204" pitchFamily="34" charset="0"/>
              </a:rPr>
              <a:t>MUx</a:t>
            </a:r>
            <a:r>
              <a:rPr lang="en-US" altLang="en-US" sz="2400" dirty="0">
                <a:cs typeface="Calibri" panose="020F0502020204030204" pitchFamily="34" charset="0"/>
              </a:rPr>
              <a:t> = A	</a:t>
            </a:r>
            <a:r>
              <a:rPr lang="en-US" altLang="en-US" sz="2400" dirty="0" err="1">
                <a:cs typeface="Calibri" panose="020F0502020204030204" pitchFamily="34" charset="0"/>
              </a:rPr>
              <a:t>MUy</a:t>
            </a:r>
            <a:r>
              <a:rPr lang="en-US" altLang="en-US" sz="2400" dirty="0">
                <a:cs typeface="Calibri" panose="020F0502020204030204" pitchFamily="34" charset="0"/>
              </a:rPr>
              <a:t> = B	</a:t>
            </a:r>
            <a:r>
              <a:rPr lang="en-US" altLang="en-US" sz="2400" dirty="0" err="1">
                <a:cs typeface="Calibri" panose="020F0502020204030204" pitchFamily="34" charset="0"/>
              </a:rPr>
              <a:t>MRSx,y</a:t>
            </a:r>
            <a:r>
              <a:rPr lang="en-US" altLang="en-US" sz="2400" dirty="0">
                <a:cs typeface="Calibri" panose="020F0502020204030204" pitchFamily="34" charset="0"/>
              </a:rPr>
              <a:t> = A/B  (constant)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dirty="0"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Calibri" panose="020F0502020204030204" pitchFamily="34" charset="0"/>
              </a:rPr>
              <a:t>For example, let A = 2 and B = 1.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 err="1">
                <a:cs typeface="Calibri" panose="020F0502020204030204" pitchFamily="34" charset="0"/>
              </a:rPr>
              <a:t>MRSx,y</a:t>
            </a:r>
            <a:r>
              <a:rPr lang="en-US" altLang="en-US" sz="2400" dirty="0">
                <a:cs typeface="Calibri" panose="020F0502020204030204" pitchFamily="34" charset="0"/>
              </a:rPr>
              <a:t> = </a:t>
            </a:r>
            <a:r>
              <a:rPr lang="en-US" altLang="en-US" sz="2400" dirty="0" err="1">
                <a:cs typeface="Calibri" panose="020F0502020204030204" pitchFamily="34" charset="0"/>
              </a:rPr>
              <a:t>MUx</a:t>
            </a:r>
            <a:r>
              <a:rPr lang="en-US" altLang="en-US" sz="2400" dirty="0">
                <a:cs typeface="Calibri" panose="020F0502020204030204" pitchFamily="34" charset="0"/>
              </a:rPr>
              <a:t>/</a:t>
            </a:r>
            <a:r>
              <a:rPr lang="en-US" altLang="en-US" sz="2400" dirty="0" err="1">
                <a:cs typeface="Calibri" panose="020F0502020204030204" pitchFamily="34" charset="0"/>
              </a:rPr>
              <a:t>MUy</a:t>
            </a:r>
            <a:r>
              <a:rPr lang="en-US" altLang="en-US" sz="2400" dirty="0">
                <a:cs typeface="Calibri" panose="020F0502020204030204" pitchFamily="34" charset="0"/>
              </a:rPr>
              <a:t> = 2	</a:t>
            </a:r>
            <a:r>
              <a:rPr lang="en-US" altLang="en-US" sz="2400" dirty="0" err="1">
                <a:cs typeface="Calibri" panose="020F0502020204030204" pitchFamily="34" charset="0"/>
              </a:rPr>
              <a:t>MUx</a:t>
            </a:r>
            <a:r>
              <a:rPr lang="en-US" altLang="en-US" sz="2400" dirty="0">
                <a:cs typeface="Calibri" panose="020F0502020204030204" pitchFamily="34" charset="0"/>
              </a:rPr>
              <a:t> = 2MUy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dirty="0"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Calibri" panose="020F0502020204030204" pitchFamily="34" charset="0"/>
              </a:rPr>
              <a:t>This means that each X </a:t>
            </a:r>
            <a:r>
              <a:rPr lang="en-US" altLang="en-US" sz="2400" u="sng" dirty="0">
                <a:cs typeface="Calibri" panose="020F0502020204030204" pitchFamily="34" charset="0"/>
              </a:rPr>
              <a:t>always</a:t>
            </a:r>
            <a:r>
              <a:rPr lang="en-US" altLang="en-US" sz="2400" dirty="0">
                <a:cs typeface="Calibri" panose="020F0502020204030204" pitchFamily="34" charset="0"/>
              </a:rPr>
              <a:t> gives twice MU of each Y.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dirty="0"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Calibri" panose="020F0502020204030204" pitchFamily="34" charset="0"/>
              </a:rPr>
              <a:t>Therefore, the consumer is </a:t>
            </a:r>
            <a:r>
              <a:rPr lang="en-US" altLang="en-US" sz="2400" u="sng" dirty="0">
                <a:cs typeface="Calibri" panose="020F0502020204030204" pitchFamily="34" charset="0"/>
              </a:rPr>
              <a:t>always</a:t>
            </a:r>
            <a:r>
              <a:rPr lang="en-US" altLang="en-US" sz="2400" dirty="0">
                <a:cs typeface="Calibri" panose="020F0502020204030204" pitchFamily="34" charset="0"/>
              </a:rPr>
              <a:t> willing to give up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cs typeface="Calibri" panose="020F0502020204030204" pitchFamily="34" charset="0"/>
              </a:rPr>
              <a:t>2 </a:t>
            </a:r>
            <a:r>
              <a:rPr lang="en-US" altLang="en-US" sz="2400" dirty="0">
                <a:cs typeface="Calibri" panose="020F0502020204030204" pitchFamily="34" charset="0"/>
              </a:rPr>
              <a:t>units of Y for 1 more unit of X.</a:t>
            </a:r>
          </a:p>
        </p:txBody>
      </p:sp>
      <p:sp>
        <p:nvSpPr>
          <p:cNvPr id="21516" name="AutoShape 20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677ED7B-9C2E-4DAC-842E-39B05299B916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2797175" y="1954213"/>
            <a:ext cx="46926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cs typeface="Times New Roman" pitchFamily="18" charset="0"/>
              </a:rPr>
              <a:t>Example: Perfect Substitutes </a:t>
            </a:r>
          </a:p>
          <a:p>
            <a:pPr lvl="2" eaLnBrk="1" hangingPunct="1">
              <a:spcBef>
                <a:spcPct val="0"/>
              </a:spcBef>
              <a:buFontTx/>
              <a:buChar char="•"/>
            </a:pPr>
            <a:r>
              <a:rPr lang="en-US" altLang="en-US" sz="2000" i="1">
                <a:cs typeface="Times New Roman" pitchFamily="18" charset="0"/>
              </a:rPr>
              <a:t> (Tylenol, Extra-Strength Tylenol)</a:t>
            </a:r>
            <a:r>
              <a:rPr lang="en-US" altLang="en-US" sz="1100" i="1"/>
              <a:t> </a:t>
            </a:r>
            <a:endParaRPr lang="en-US" altLang="en-US" i="1"/>
          </a:p>
        </p:txBody>
      </p:sp>
      <p:sp>
        <p:nvSpPr>
          <p:cNvPr id="22533" name="Line 4"/>
          <p:cNvSpPr>
            <a:spLocks noChangeShapeType="1"/>
          </p:cNvSpPr>
          <p:nvPr/>
        </p:nvSpPr>
        <p:spPr bwMode="auto">
          <a:xfrm>
            <a:off x="1766888" y="6054725"/>
            <a:ext cx="5257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4" name="Line 5"/>
          <p:cNvSpPr>
            <a:spLocks noChangeShapeType="1"/>
          </p:cNvSpPr>
          <p:nvPr/>
        </p:nvSpPr>
        <p:spPr bwMode="auto">
          <a:xfrm flipV="1">
            <a:off x="1766888" y="1363663"/>
            <a:ext cx="0" cy="46910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5" name="Text Box 6"/>
          <p:cNvSpPr txBox="1">
            <a:spLocks noChangeArrowheads="1"/>
          </p:cNvSpPr>
          <p:nvPr/>
        </p:nvSpPr>
        <p:spPr bwMode="auto">
          <a:xfrm>
            <a:off x="7008813" y="59436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x</a:t>
            </a:r>
          </a:p>
        </p:txBody>
      </p:sp>
      <p:sp>
        <p:nvSpPr>
          <p:cNvPr id="22536" name="Text Box 7"/>
          <p:cNvSpPr txBox="1">
            <a:spLocks noChangeArrowheads="1"/>
          </p:cNvSpPr>
          <p:nvPr/>
        </p:nvSpPr>
        <p:spPr bwMode="auto">
          <a:xfrm>
            <a:off x="1446213" y="59436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0</a:t>
            </a:r>
          </a:p>
        </p:txBody>
      </p:sp>
      <p:sp>
        <p:nvSpPr>
          <p:cNvPr id="22537" name="Text Box 8"/>
          <p:cNvSpPr txBox="1">
            <a:spLocks noChangeArrowheads="1"/>
          </p:cNvSpPr>
          <p:nvPr/>
        </p:nvSpPr>
        <p:spPr bwMode="auto">
          <a:xfrm>
            <a:off x="1331913" y="1249363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y</a:t>
            </a:r>
          </a:p>
        </p:txBody>
      </p:sp>
      <p:sp>
        <p:nvSpPr>
          <p:cNvPr id="22538" name="Line 9"/>
          <p:cNvSpPr>
            <a:spLocks noChangeShapeType="1"/>
          </p:cNvSpPr>
          <p:nvPr/>
        </p:nvSpPr>
        <p:spPr bwMode="auto">
          <a:xfrm>
            <a:off x="1766888" y="4454525"/>
            <a:ext cx="1600200" cy="1600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3306" name="Line 10"/>
          <p:cNvSpPr>
            <a:spLocks noChangeShapeType="1"/>
          </p:cNvSpPr>
          <p:nvPr/>
        </p:nvSpPr>
        <p:spPr bwMode="auto">
          <a:xfrm>
            <a:off x="1766888" y="2930525"/>
            <a:ext cx="3124200" cy="3124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3307" name="Line 11"/>
          <p:cNvSpPr>
            <a:spLocks noChangeShapeType="1"/>
          </p:cNvSpPr>
          <p:nvPr/>
        </p:nvSpPr>
        <p:spPr bwMode="auto">
          <a:xfrm>
            <a:off x="1766888" y="1558925"/>
            <a:ext cx="4495800" cy="449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41" name="Text Box 12"/>
          <p:cNvSpPr txBox="1">
            <a:spLocks noChangeArrowheads="1"/>
          </p:cNvSpPr>
          <p:nvPr/>
        </p:nvSpPr>
        <p:spPr bwMode="auto">
          <a:xfrm>
            <a:off x="3214688" y="5597525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1</a:t>
            </a:r>
            <a:endParaRPr lang="en-GB" altLang="en-US" sz="2400" b="1"/>
          </a:p>
        </p:txBody>
      </p:sp>
      <p:sp>
        <p:nvSpPr>
          <p:cNvPr id="22542" name="Text Box 13"/>
          <p:cNvSpPr txBox="1">
            <a:spLocks noChangeArrowheads="1"/>
          </p:cNvSpPr>
          <p:nvPr/>
        </p:nvSpPr>
        <p:spPr bwMode="auto">
          <a:xfrm>
            <a:off x="4799013" y="5562600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2</a:t>
            </a:r>
            <a:endParaRPr lang="en-GB" altLang="en-US" sz="2400" b="1"/>
          </a:p>
        </p:txBody>
      </p:sp>
      <p:sp>
        <p:nvSpPr>
          <p:cNvPr id="22543" name="Text Box 14"/>
          <p:cNvSpPr txBox="1">
            <a:spLocks noChangeArrowheads="1"/>
          </p:cNvSpPr>
          <p:nvPr/>
        </p:nvSpPr>
        <p:spPr bwMode="auto">
          <a:xfrm>
            <a:off x="6094413" y="5562600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3</a:t>
            </a:r>
            <a:endParaRPr lang="en-GB" altLang="en-US" sz="2400" b="1"/>
          </a:p>
        </p:txBody>
      </p:sp>
      <p:sp>
        <p:nvSpPr>
          <p:cNvPr id="183312" name="Line 16"/>
          <p:cNvSpPr>
            <a:spLocks noChangeShapeType="1"/>
          </p:cNvSpPr>
          <p:nvPr/>
        </p:nvSpPr>
        <p:spPr bwMode="auto">
          <a:xfrm flipH="1">
            <a:off x="5576888" y="4683125"/>
            <a:ext cx="38100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3313" name="Text Box 17"/>
          <p:cNvSpPr txBox="1">
            <a:spLocks noChangeArrowheads="1"/>
          </p:cNvSpPr>
          <p:nvPr/>
        </p:nvSpPr>
        <p:spPr bwMode="auto">
          <a:xfrm>
            <a:off x="5865813" y="4191000"/>
            <a:ext cx="1830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Slope = -A/B</a:t>
            </a:r>
          </a:p>
        </p:txBody>
      </p:sp>
      <p:sp>
        <p:nvSpPr>
          <p:cNvPr id="22554" name="AutoShape 3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7838"/>
            <a:ext cx="914400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B803167-2F76-40BD-AC2D-27AA8231490C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1122363" y="2051050"/>
            <a:ext cx="6897687" cy="304641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b="1" dirty="0">
                <a:cs typeface="Times New Roman" pitchFamily="18" charset="0"/>
              </a:rPr>
              <a:t>Perfect Complements:  U = A min(X, Y)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 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Where: A is a positive constant.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 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      </a:t>
            </a:r>
            <a:r>
              <a:rPr lang="en-US" altLang="en-US" sz="2400" dirty="0" err="1">
                <a:cs typeface="Times New Roman" pitchFamily="18" charset="0"/>
              </a:rPr>
              <a:t>MUx</a:t>
            </a:r>
            <a:r>
              <a:rPr lang="en-US" altLang="en-US" sz="2400" dirty="0">
                <a:cs typeface="Times New Roman" pitchFamily="18" charset="0"/>
              </a:rPr>
              <a:t> = 0 or A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      </a:t>
            </a:r>
            <a:r>
              <a:rPr lang="en-US" altLang="en-US" sz="2400" dirty="0" err="1">
                <a:cs typeface="Times New Roman" pitchFamily="18" charset="0"/>
              </a:rPr>
              <a:t>MUy</a:t>
            </a:r>
            <a:r>
              <a:rPr lang="en-US" altLang="en-US" sz="2400" dirty="0">
                <a:cs typeface="Times New Roman" pitchFamily="18" charset="0"/>
              </a:rPr>
              <a:t> = 0 or A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 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      </a:t>
            </a:r>
            <a:r>
              <a:rPr lang="en-US" altLang="en-US" sz="2400" dirty="0" err="1">
                <a:cs typeface="Times New Roman" pitchFamily="18" charset="0"/>
              </a:rPr>
              <a:t>MRSx,y</a:t>
            </a:r>
            <a:r>
              <a:rPr lang="en-US" altLang="en-US" sz="2400" dirty="0">
                <a:cs typeface="Times New Roman" pitchFamily="18" charset="0"/>
              </a:rPr>
              <a:t> is 0 or infinite or undefined (corner)</a:t>
            </a:r>
            <a:endParaRPr lang="en-US" altLang="en-US" sz="2400" dirty="0"/>
          </a:p>
        </p:txBody>
      </p:sp>
      <p:sp>
        <p:nvSpPr>
          <p:cNvPr id="24588" name="AutoShape 19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BC66DFD-4152-4F84-BA0B-9C5A301E09EF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5638800" y="2362200"/>
            <a:ext cx="3505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cs typeface="Times New Roman" pitchFamily="18" charset="0"/>
              </a:rPr>
              <a:t>Example: Perfect Complements  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n-US" altLang="en-US" sz="2000" i="1">
                <a:cs typeface="Times New Roman" pitchFamily="18" charset="0"/>
              </a:rPr>
              <a:t> (nuts and bolts)</a:t>
            </a:r>
            <a:endParaRPr lang="en-US" altLang="en-US" sz="2400" i="1"/>
          </a:p>
        </p:txBody>
      </p:sp>
      <p:sp>
        <p:nvSpPr>
          <p:cNvPr id="25604" name="Line 3"/>
          <p:cNvSpPr>
            <a:spLocks noChangeShapeType="1"/>
          </p:cNvSpPr>
          <p:nvPr/>
        </p:nvSpPr>
        <p:spPr bwMode="auto">
          <a:xfrm>
            <a:off x="1660525" y="6130925"/>
            <a:ext cx="5257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5" name="Line 4"/>
          <p:cNvSpPr>
            <a:spLocks noChangeShapeType="1"/>
          </p:cNvSpPr>
          <p:nvPr/>
        </p:nvSpPr>
        <p:spPr bwMode="auto">
          <a:xfrm flipV="1">
            <a:off x="1660525" y="1254125"/>
            <a:ext cx="0" cy="4876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6" name="Text Box 5"/>
          <p:cNvSpPr txBox="1">
            <a:spLocks noChangeArrowheads="1"/>
          </p:cNvSpPr>
          <p:nvPr/>
        </p:nvSpPr>
        <p:spPr bwMode="auto">
          <a:xfrm>
            <a:off x="6902450" y="60198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x</a:t>
            </a:r>
          </a:p>
        </p:txBody>
      </p:sp>
      <p:sp>
        <p:nvSpPr>
          <p:cNvPr id="25607" name="Text Box 6"/>
          <p:cNvSpPr txBox="1">
            <a:spLocks noChangeArrowheads="1"/>
          </p:cNvSpPr>
          <p:nvPr/>
        </p:nvSpPr>
        <p:spPr bwMode="auto">
          <a:xfrm>
            <a:off x="1339850" y="60198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0</a:t>
            </a:r>
          </a:p>
        </p:txBody>
      </p:sp>
      <p:sp>
        <p:nvSpPr>
          <p:cNvPr id="25608" name="Text Box 7"/>
          <p:cNvSpPr txBox="1">
            <a:spLocks noChangeArrowheads="1"/>
          </p:cNvSpPr>
          <p:nvPr/>
        </p:nvSpPr>
        <p:spPr bwMode="auto">
          <a:xfrm>
            <a:off x="1249363" y="1165225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y</a:t>
            </a:r>
          </a:p>
        </p:txBody>
      </p:sp>
      <p:sp>
        <p:nvSpPr>
          <p:cNvPr id="25609" name="Text Box 8"/>
          <p:cNvSpPr txBox="1">
            <a:spLocks noChangeArrowheads="1"/>
          </p:cNvSpPr>
          <p:nvPr/>
        </p:nvSpPr>
        <p:spPr bwMode="auto">
          <a:xfrm>
            <a:off x="6003925" y="4454525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1</a:t>
            </a:r>
            <a:endParaRPr lang="en-GB" altLang="en-US" sz="2400" b="1"/>
          </a:p>
        </p:txBody>
      </p:sp>
      <p:sp>
        <p:nvSpPr>
          <p:cNvPr id="25610" name="Text Box 9"/>
          <p:cNvSpPr txBox="1">
            <a:spLocks noChangeArrowheads="1"/>
          </p:cNvSpPr>
          <p:nvPr/>
        </p:nvSpPr>
        <p:spPr bwMode="auto">
          <a:xfrm>
            <a:off x="6384925" y="3387725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2</a:t>
            </a:r>
            <a:endParaRPr lang="en-GB" altLang="en-US" sz="2400" b="1"/>
          </a:p>
        </p:txBody>
      </p:sp>
      <p:sp>
        <p:nvSpPr>
          <p:cNvPr id="25611" name="Line 11"/>
          <p:cNvSpPr>
            <a:spLocks noChangeShapeType="1"/>
          </p:cNvSpPr>
          <p:nvPr/>
        </p:nvSpPr>
        <p:spPr bwMode="auto">
          <a:xfrm flipV="1">
            <a:off x="1660525" y="1863725"/>
            <a:ext cx="4267200" cy="4267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2" name="Line 12"/>
          <p:cNvSpPr>
            <a:spLocks noChangeShapeType="1"/>
          </p:cNvSpPr>
          <p:nvPr/>
        </p:nvSpPr>
        <p:spPr bwMode="auto">
          <a:xfrm>
            <a:off x="3108325" y="4683125"/>
            <a:ext cx="2971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3" name="Line 13"/>
          <p:cNvSpPr>
            <a:spLocks noChangeShapeType="1"/>
          </p:cNvSpPr>
          <p:nvPr/>
        </p:nvSpPr>
        <p:spPr bwMode="auto">
          <a:xfrm flipV="1">
            <a:off x="3108325" y="1558925"/>
            <a:ext cx="0" cy="3124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4" name="Line 14"/>
          <p:cNvSpPr>
            <a:spLocks noChangeShapeType="1"/>
          </p:cNvSpPr>
          <p:nvPr/>
        </p:nvSpPr>
        <p:spPr bwMode="auto">
          <a:xfrm>
            <a:off x="4327525" y="3463925"/>
            <a:ext cx="2057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5" name="Line 15"/>
          <p:cNvSpPr>
            <a:spLocks noChangeShapeType="1"/>
          </p:cNvSpPr>
          <p:nvPr/>
        </p:nvSpPr>
        <p:spPr bwMode="auto">
          <a:xfrm flipV="1">
            <a:off x="4327525" y="1406525"/>
            <a:ext cx="0" cy="2057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4" name="AutoShape 3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  <p:sp>
        <p:nvSpPr>
          <p:cNvPr id="26" name="Text Box 17"/>
          <p:cNvSpPr txBox="1">
            <a:spLocks noChangeArrowheads="1"/>
          </p:cNvSpPr>
          <p:nvPr/>
        </p:nvSpPr>
        <p:spPr bwMode="auto">
          <a:xfrm>
            <a:off x="3717925" y="5095875"/>
            <a:ext cx="13382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Slope = 0</a:t>
            </a:r>
          </a:p>
        </p:txBody>
      </p:sp>
      <p:sp>
        <p:nvSpPr>
          <p:cNvPr id="27" name="Text Box 17"/>
          <p:cNvSpPr txBox="1">
            <a:spLocks noChangeArrowheads="1"/>
          </p:cNvSpPr>
          <p:nvPr/>
        </p:nvSpPr>
        <p:spPr bwMode="auto">
          <a:xfrm>
            <a:off x="1695450" y="2651125"/>
            <a:ext cx="1441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Slope = ∞</a:t>
            </a:r>
          </a:p>
        </p:txBody>
      </p:sp>
      <p:sp>
        <p:nvSpPr>
          <p:cNvPr id="28" name="Text Box 17"/>
          <p:cNvSpPr txBox="1">
            <a:spLocks noChangeArrowheads="1"/>
          </p:cNvSpPr>
          <p:nvPr/>
        </p:nvSpPr>
        <p:spPr bwMode="auto">
          <a:xfrm>
            <a:off x="3748088" y="3970338"/>
            <a:ext cx="24907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Slope = undefined</a:t>
            </a:r>
          </a:p>
        </p:txBody>
      </p:sp>
      <p:cxnSp>
        <p:nvCxnSpPr>
          <p:cNvPr id="4" name="ลูกศรเชื่อมต่อแบบตรง 3"/>
          <p:cNvCxnSpPr/>
          <p:nvPr/>
        </p:nvCxnSpPr>
        <p:spPr>
          <a:xfrm>
            <a:off x="2416175" y="3200400"/>
            <a:ext cx="555625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ลูกศรเชื่อมต่อแบบตรง 30"/>
          <p:cNvCxnSpPr/>
          <p:nvPr/>
        </p:nvCxnSpPr>
        <p:spPr>
          <a:xfrm flipV="1">
            <a:off x="4386263" y="4789488"/>
            <a:ext cx="0" cy="39211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ลูกศรเชื่อมต่อแบบตรง 33"/>
          <p:cNvCxnSpPr>
            <a:endCxn id="25613" idx="0"/>
          </p:cNvCxnSpPr>
          <p:nvPr/>
        </p:nvCxnSpPr>
        <p:spPr>
          <a:xfrm flipH="1">
            <a:off x="3108325" y="4202113"/>
            <a:ext cx="725488" cy="48101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8800"/>
            <a:ext cx="9144000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14D33DA-41D9-42F6-B70D-F35E76B97DD2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grpSp>
        <p:nvGrpSpPr>
          <p:cNvPr id="27651" name="Group 30"/>
          <p:cNvGrpSpPr>
            <a:grpSpLocks/>
          </p:cNvGrpSpPr>
          <p:nvPr/>
        </p:nvGrpSpPr>
        <p:grpSpPr bwMode="auto">
          <a:xfrm>
            <a:off x="1220788" y="1643063"/>
            <a:ext cx="6702425" cy="3767137"/>
            <a:chOff x="960" y="947"/>
            <a:chExt cx="3264" cy="1728"/>
          </a:xfrm>
        </p:grpSpPr>
        <p:sp>
          <p:nvSpPr>
            <p:cNvPr id="20497" name="Rectangle 29"/>
            <p:cNvSpPr>
              <a:spLocks noChangeArrowheads="1"/>
            </p:cNvSpPr>
            <p:nvPr/>
          </p:nvSpPr>
          <p:spPr bwMode="auto">
            <a:xfrm>
              <a:off x="960" y="947"/>
              <a:ext cx="3264" cy="172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1800" dirty="0"/>
            </a:p>
          </p:txBody>
        </p:sp>
        <p:sp>
          <p:nvSpPr>
            <p:cNvPr id="27663" name="Rectangle 2"/>
            <p:cNvSpPr>
              <a:spLocks noChangeArrowheads="1"/>
            </p:cNvSpPr>
            <p:nvPr/>
          </p:nvSpPr>
          <p:spPr bwMode="auto">
            <a:xfrm>
              <a:off x="1527" y="1093"/>
              <a:ext cx="2067" cy="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3000" b="1">
                  <a:cs typeface="Times New Roman" pitchFamily="18" charset="0"/>
                </a:rPr>
                <a:t>Cobb-Douglas</a:t>
              </a:r>
              <a:r>
                <a:rPr lang="en-US" altLang="en-US" sz="3000">
                  <a:cs typeface="Times New Roman" pitchFamily="18" charset="0"/>
                </a:rPr>
                <a:t>:   U = Ax</a:t>
              </a:r>
              <a:r>
                <a:rPr lang="en-US" altLang="en-US" sz="3000" baseline="30000"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3000">
                  <a:cs typeface="Times New Roman" pitchFamily="18" charset="0"/>
                </a:rPr>
                <a:t>y</a:t>
              </a:r>
              <a:r>
                <a:rPr lang="en-US" altLang="en-US" sz="3000" baseline="30000">
                  <a:cs typeface="Times New Roman" pitchFamily="18" charset="0"/>
                  <a:sym typeface="Symbol" pitchFamily="18" charset="2"/>
                </a:rPr>
                <a:t></a:t>
              </a:r>
            </a:p>
          </p:txBody>
        </p:sp>
        <p:sp>
          <p:nvSpPr>
            <p:cNvPr id="27664" name="Rectangle 3"/>
            <p:cNvSpPr>
              <a:spLocks noChangeArrowheads="1"/>
            </p:cNvSpPr>
            <p:nvPr/>
          </p:nvSpPr>
          <p:spPr bwMode="auto">
            <a:xfrm>
              <a:off x="1296" y="1547"/>
              <a:ext cx="2595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3000" baseline="30000">
                  <a:cs typeface="Calibri" pitchFamily="34" charset="0"/>
                  <a:sym typeface="Symbol" pitchFamily="18" charset="2"/>
                </a:rPr>
                <a:t>where: </a:t>
              </a:r>
              <a:r>
                <a:rPr lang="en-US" altLang="en-US" sz="3000" baseline="30000">
                  <a:cs typeface="Calibri" pitchFamily="34" charset="0"/>
                </a:rPr>
                <a:t> + </a:t>
              </a:r>
              <a:r>
                <a:rPr lang="en-US" altLang="en-US" sz="3000" baseline="30000">
                  <a:cs typeface="Calibri" pitchFamily="34" charset="0"/>
                  <a:sym typeface="Symbol" pitchFamily="18" charset="2"/>
                </a:rPr>
                <a:t></a:t>
              </a:r>
              <a:r>
                <a:rPr lang="en-US" altLang="en-US" sz="3000" baseline="30000">
                  <a:cs typeface="Calibri" pitchFamily="34" charset="0"/>
                </a:rPr>
                <a:t> = 1; A, </a:t>
              </a:r>
              <a:r>
                <a:rPr lang="en-US" altLang="en-US" sz="3000" baseline="30000">
                  <a:cs typeface="Calibri" pitchFamily="34" charset="0"/>
                  <a:sym typeface="Symbol" pitchFamily="18" charset="2"/>
                </a:rPr>
                <a:t></a:t>
              </a:r>
              <a:r>
                <a:rPr lang="en-US" altLang="en-US" sz="3000" baseline="30000">
                  <a:cs typeface="Calibri" pitchFamily="34" charset="0"/>
                </a:rPr>
                <a:t>, </a:t>
              </a:r>
              <a:r>
                <a:rPr lang="en-US" altLang="en-US" sz="3000" baseline="30000">
                  <a:cs typeface="Calibri" pitchFamily="34" charset="0"/>
                  <a:sym typeface="Symbol" pitchFamily="18" charset="2"/>
                </a:rPr>
                <a:t></a:t>
              </a:r>
              <a:r>
                <a:rPr lang="en-US" altLang="en-US" sz="3000" baseline="30000">
                  <a:cs typeface="Calibri" pitchFamily="34" charset="0"/>
                </a:rPr>
                <a:t> are positive </a:t>
              </a:r>
              <a:r>
                <a:rPr lang="en-US" altLang="en-US" sz="3000" baseline="30000">
                  <a:cs typeface="Calibri" pitchFamily="34" charset="0"/>
                  <a:sym typeface="Symbol" pitchFamily="18" charset="2"/>
                </a:rPr>
                <a:t>constants.</a:t>
              </a:r>
              <a:endParaRPr lang="en-US" altLang="en-US" sz="3000" baseline="30000">
                <a:cs typeface="Calibri" pitchFamily="34" charset="0"/>
              </a:endParaRPr>
            </a:p>
          </p:txBody>
        </p:sp>
        <p:sp>
          <p:nvSpPr>
            <p:cNvPr id="27665" name="Rectangle 4"/>
            <p:cNvSpPr>
              <a:spLocks noChangeArrowheads="1"/>
            </p:cNvSpPr>
            <p:nvPr/>
          </p:nvSpPr>
          <p:spPr bwMode="auto">
            <a:xfrm>
              <a:off x="1171" y="1844"/>
              <a:ext cx="1762" cy="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en-US" altLang="en-US" sz="2400">
                  <a:cs typeface="Times New Roman" pitchFamily="18" charset="0"/>
                  <a:sym typeface="Symbol" pitchFamily="18" charset="2"/>
                </a:rPr>
                <a:t>MU</a:t>
              </a:r>
              <a:r>
                <a:rPr lang="en-US" altLang="en-US" sz="2400" baseline="-25000">
                  <a:cs typeface="Times New Roman" pitchFamily="18" charset="0"/>
                  <a:sym typeface="Symbol" pitchFamily="18" charset="2"/>
                </a:rPr>
                <a:t>X</a:t>
              </a:r>
              <a:r>
                <a:rPr lang="en-US" altLang="en-US" sz="2400">
                  <a:cs typeface="Times New Roman" pitchFamily="18" charset="0"/>
                  <a:sym typeface="Symbol" pitchFamily="18" charset="2"/>
                </a:rPr>
                <a:t> = </a:t>
              </a:r>
              <a:r>
                <a:rPr lang="en-US" altLang="en-US" sz="2400">
                  <a:latin typeface="Tahoma" pitchFamily="34" charset="0"/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>
                  <a:latin typeface="Tahoma" pitchFamily="34" charset="0"/>
                  <a:cs typeface="Times New Roman" pitchFamily="18" charset="0"/>
                </a:rPr>
                <a:t>Ax</a:t>
              </a:r>
              <a:r>
                <a:rPr lang="en-US" altLang="en-US" sz="2400" baseline="30000">
                  <a:latin typeface="Tahoma" pitchFamily="34" charset="0"/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 baseline="30000">
                  <a:latin typeface="Tahoma" pitchFamily="34" charset="0"/>
                  <a:cs typeface="Times New Roman" pitchFamily="18" charset="0"/>
                </a:rPr>
                <a:t>-1</a:t>
              </a:r>
              <a:r>
                <a:rPr lang="en-US" altLang="en-US" sz="2400">
                  <a:latin typeface="Tahoma" pitchFamily="34" charset="0"/>
                  <a:cs typeface="Times New Roman" pitchFamily="18" charset="0"/>
                  <a:sym typeface="Symbol" pitchFamily="18" charset="2"/>
                </a:rPr>
                <a:t>y</a:t>
              </a:r>
              <a:r>
                <a:rPr lang="en-US" altLang="en-US" sz="2400" baseline="30000">
                  <a:latin typeface="Tahoma" pitchFamily="34" charset="0"/>
                  <a:cs typeface="Times New Roman" pitchFamily="18" charset="0"/>
                  <a:sym typeface="Symbol" pitchFamily="18" charset="2"/>
                </a:rPr>
                <a:t></a:t>
              </a:r>
              <a:r>
                <a:rPr lang="en-US" altLang="en-US" sz="2400">
                  <a:latin typeface="Tahoma" pitchFamily="34" charset="0"/>
                </a:rPr>
                <a:t> </a:t>
              </a:r>
              <a:endParaRPr lang="en-US" altLang="en-US" sz="2400" baseline="30000">
                <a:latin typeface="Tahoma" pitchFamily="34" charset="0"/>
                <a:cs typeface="Times New Roman" pitchFamily="18" charset="0"/>
                <a:sym typeface="Symbol" pitchFamily="18" charset="2"/>
              </a:endParaRPr>
            </a:p>
            <a:p>
              <a:pPr eaLnBrk="1" hangingPunct="1">
                <a:spcBef>
                  <a:spcPct val="0"/>
                </a:spcBef>
                <a:buFont typeface="Arial" charset="0"/>
                <a:buNone/>
              </a:pPr>
              <a:endParaRPr lang="en-US" altLang="en-US" sz="2400">
                <a:cs typeface="Times New Roman" pitchFamily="18" charset="0"/>
                <a:sym typeface="Symbol" pitchFamily="18" charset="2"/>
              </a:endParaRPr>
            </a:p>
            <a:p>
              <a:pPr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en-US" altLang="en-US" sz="2400">
                  <a:cs typeface="Times New Roman" pitchFamily="18" charset="0"/>
                  <a:sym typeface="Symbol" pitchFamily="18" charset="2"/>
                </a:rPr>
                <a:t>MU</a:t>
              </a:r>
              <a:r>
                <a:rPr lang="en-US" altLang="en-US" sz="2400" baseline="-25000">
                  <a:cs typeface="Times New Roman" pitchFamily="18" charset="0"/>
                  <a:sym typeface="Symbol" pitchFamily="18" charset="2"/>
                </a:rPr>
                <a:t>Y</a:t>
              </a:r>
              <a:r>
                <a:rPr lang="en-US" altLang="en-US" sz="2400">
                  <a:cs typeface="Times New Roman" pitchFamily="18" charset="0"/>
                  <a:sym typeface="Symbol" pitchFamily="18" charset="2"/>
                </a:rPr>
                <a:t> =  Ax </a:t>
              </a:r>
              <a:r>
                <a:rPr lang="en-US" altLang="en-US" sz="2400" baseline="30000"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>
                  <a:cs typeface="Times New Roman" pitchFamily="18" charset="0"/>
                </a:rPr>
                <a:t>y</a:t>
              </a:r>
              <a:r>
                <a:rPr lang="en-US" altLang="en-US" sz="2400" baseline="30000">
                  <a:cs typeface="Times New Roman" pitchFamily="18" charset="0"/>
                  <a:sym typeface="Symbol" pitchFamily="18" charset="2"/>
                </a:rPr>
                <a:t></a:t>
              </a:r>
              <a:r>
                <a:rPr lang="en-US" altLang="en-US" sz="2400" baseline="30000">
                  <a:cs typeface="Times New Roman" pitchFamily="18" charset="0"/>
                </a:rPr>
                <a:t>-1</a:t>
              </a:r>
              <a:endParaRPr lang="en-US" altLang="en-US" sz="2400" baseline="30000">
                <a:cs typeface="Times New Roman" pitchFamily="18" charset="0"/>
                <a:sym typeface="Symbol" pitchFamily="18" charset="2"/>
              </a:endParaRPr>
            </a:p>
          </p:txBody>
        </p:sp>
      </p:grpSp>
      <p:sp>
        <p:nvSpPr>
          <p:cNvPr id="179208" name="Rectangle 8"/>
          <p:cNvSpPr>
            <a:spLocks noChangeArrowheads="1"/>
          </p:cNvSpPr>
          <p:nvPr/>
        </p:nvSpPr>
        <p:spPr bwMode="auto">
          <a:xfrm>
            <a:off x="4722813" y="3881438"/>
            <a:ext cx="2519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en-US" sz="2400">
                <a:cs typeface="Times New Roman" pitchFamily="18" charset="0"/>
                <a:sym typeface="Symbol" pitchFamily="18" charset="2"/>
              </a:rPr>
              <a:t>MRSx,y = (</a:t>
            </a:r>
            <a:r>
              <a:rPr lang="en-US" altLang="en-US" sz="2400">
                <a:cs typeface="Times New Roman" pitchFamily="18" charset="0"/>
              </a:rPr>
              <a:t>y)/(</a:t>
            </a:r>
            <a:r>
              <a:rPr lang="en-US" altLang="en-US" sz="2400">
                <a:cs typeface="Times New Roman" pitchFamily="18" charset="0"/>
                <a:sym typeface="Symbol" pitchFamily="18" charset="2"/>
              </a:rPr>
              <a:t></a:t>
            </a:r>
            <a:r>
              <a:rPr lang="en-US" altLang="en-US" sz="2400">
                <a:cs typeface="Times New Roman" pitchFamily="18" charset="0"/>
              </a:rPr>
              <a:t>x)</a:t>
            </a:r>
          </a:p>
        </p:txBody>
      </p:sp>
      <p:sp>
        <p:nvSpPr>
          <p:cNvPr id="27661" name="AutoShape 28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3C5EF03-DB96-4F31-A717-227E091ECB09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grpSp>
        <p:nvGrpSpPr>
          <p:cNvPr id="28675" name="Group 30"/>
          <p:cNvGrpSpPr>
            <a:grpSpLocks/>
          </p:cNvGrpSpPr>
          <p:nvPr/>
        </p:nvGrpSpPr>
        <p:grpSpPr bwMode="auto">
          <a:xfrm>
            <a:off x="1220788" y="1438275"/>
            <a:ext cx="6702425" cy="3767138"/>
            <a:chOff x="960" y="912"/>
            <a:chExt cx="3264" cy="1728"/>
          </a:xfrm>
        </p:grpSpPr>
        <p:sp>
          <p:nvSpPr>
            <p:cNvPr id="20497" name="Rectangle 29"/>
            <p:cNvSpPr>
              <a:spLocks noChangeArrowheads="1"/>
            </p:cNvSpPr>
            <p:nvPr/>
          </p:nvSpPr>
          <p:spPr bwMode="auto">
            <a:xfrm>
              <a:off x="960" y="912"/>
              <a:ext cx="3264" cy="172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1800" dirty="0"/>
            </a:p>
          </p:txBody>
        </p:sp>
        <p:sp>
          <p:nvSpPr>
            <p:cNvPr id="28688" name="Rectangle 2"/>
            <p:cNvSpPr>
              <a:spLocks noChangeArrowheads="1"/>
            </p:cNvSpPr>
            <p:nvPr/>
          </p:nvSpPr>
          <p:spPr bwMode="auto">
            <a:xfrm>
              <a:off x="1152" y="965"/>
              <a:ext cx="2309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400" b="1">
                  <a:cs typeface="Times New Roman" pitchFamily="18" charset="0"/>
                </a:rPr>
                <a:t>WHY</a:t>
              </a:r>
              <a:r>
                <a:rPr lang="en-US" altLang="en-US" sz="2400">
                  <a:cs typeface="Times New Roman" pitchFamily="18" charset="0"/>
                </a:rPr>
                <a:t>	Cobb-Douglas:   U = Ax</a:t>
              </a:r>
              <a:r>
                <a:rPr lang="en-US" altLang="en-US" sz="2400" baseline="30000"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>
                  <a:cs typeface="Times New Roman" pitchFamily="18" charset="0"/>
                </a:rPr>
                <a:t>y</a:t>
              </a:r>
              <a:r>
                <a:rPr lang="en-US" altLang="en-US" sz="2400" baseline="30000">
                  <a:cs typeface="Times New Roman" pitchFamily="18" charset="0"/>
                  <a:sym typeface="Symbol" pitchFamily="18" charset="2"/>
                </a:rPr>
                <a:t></a:t>
              </a:r>
              <a:r>
                <a:rPr lang="en-US" altLang="en-US" sz="2400">
                  <a:cs typeface="Times New Roman" pitchFamily="18" charset="0"/>
                  <a:sym typeface="Symbol" pitchFamily="18" charset="2"/>
                </a:rPr>
                <a:t>  ??</a:t>
              </a:r>
              <a:endParaRPr lang="en-US" altLang="en-US" sz="2400" baseline="30000">
                <a:cs typeface="Times New Roman" pitchFamily="18" charset="0"/>
                <a:sym typeface="Symbol" pitchFamily="18" charset="2"/>
              </a:endParaRPr>
            </a:p>
          </p:txBody>
        </p:sp>
        <p:sp>
          <p:nvSpPr>
            <p:cNvPr id="28689" name="Rectangle 4"/>
            <p:cNvSpPr>
              <a:spLocks noChangeArrowheads="1"/>
            </p:cNvSpPr>
            <p:nvPr/>
          </p:nvSpPr>
          <p:spPr bwMode="auto">
            <a:xfrm>
              <a:off x="1202" y="1262"/>
              <a:ext cx="246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en-US" altLang="en-US" sz="2400">
                  <a:cs typeface="Times New Roman" pitchFamily="18" charset="0"/>
                  <a:sym typeface="Symbol" pitchFamily="18" charset="2"/>
                </a:rPr>
                <a:t>MU</a:t>
              </a:r>
              <a:r>
                <a:rPr lang="en-US" altLang="en-US" sz="2400" baseline="-25000">
                  <a:cs typeface="Times New Roman" pitchFamily="18" charset="0"/>
                  <a:sym typeface="Symbol" pitchFamily="18" charset="2"/>
                </a:rPr>
                <a:t>X</a:t>
              </a:r>
              <a:r>
                <a:rPr lang="en-US" altLang="en-US" sz="2400">
                  <a:cs typeface="Times New Roman" pitchFamily="18" charset="0"/>
                  <a:sym typeface="Symbol" pitchFamily="18" charset="2"/>
                </a:rPr>
                <a:t> = </a:t>
              </a:r>
              <a:r>
                <a:rPr lang="en-US" altLang="en-US" sz="2400">
                  <a:latin typeface="Tahoma" pitchFamily="34" charset="0"/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>
                  <a:latin typeface="Tahoma" pitchFamily="34" charset="0"/>
                  <a:cs typeface="Times New Roman" pitchFamily="18" charset="0"/>
                </a:rPr>
                <a:t>Ax</a:t>
              </a:r>
              <a:r>
                <a:rPr lang="en-US" altLang="en-US" sz="2400" baseline="30000">
                  <a:latin typeface="Tahoma" pitchFamily="34" charset="0"/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 baseline="30000">
                  <a:latin typeface="Tahoma" pitchFamily="34" charset="0"/>
                  <a:cs typeface="Times New Roman" pitchFamily="18" charset="0"/>
                </a:rPr>
                <a:t>-1</a:t>
              </a:r>
              <a:r>
                <a:rPr lang="en-US" altLang="en-US" sz="2400">
                  <a:latin typeface="Tahoma" pitchFamily="34" charset="0"/>
                  <a:cs typeface="Times New Roman" pitchFamily="18" charset="0"/>
                  <a:sym typeface="Symbol" pitchFamily="18" charset="2"/>
                </a:rPr>
                <a:t>y</a:t>
              </a:r>
              <a:r>
                <a:rPr lang="en-US" altLang="en-US" sz="2400" baseline="30000">
                  <a:latin typeface="Tahoma" pitchFamily="34" charset="0"/>
                  <a:cs typeface="Times New Roman" pitchFamily="18" charset="0"/>
                  <a:sym typeface="Symbol" pitchFamily="18" charset="2"/>
                </a:rPr>
                <a:t>	</a:t>
              </a:r>
              <a:r>
                <a:rPr lang="en-US" altLang="en-US" sz="2400">
                  <a:cs typeface="Times New Roman" pitchFamily="18" charset="0"/>
                  <a:sym typeface="Symbol" pitchFamily="18" charset="2"/>
                </a:rPr>
                <a:t>MU</a:t>
              </a:r>
              <a:r>
                <a:rPr lang="en-US" altLang="en-US" sz="2400" baseline="-25000">
                  <a:cs typeface="Times New Roman" pitchFamily="18" charset="0"/>
                  <a:sym typeface="Symbol" pitchFamily="18" charset="2"/>
                </a:rPr>
                <a:t>Y</a:t>
              </a:r>
              <a:r>
                <a:rPr lang="en-US" altLang="en-US" sz="2400">
                  <a:cs typeface="Times New Roman" pitchFamily="18" charset="0"/>
                  <a:sym typeface="Symbol" pitchFamily="18" charset="2"/>
                </a:rPr>
                <a:t> =  Ax </a:t>
              </a:r>
              <a:r>
                <a:rPr lang="en-US" altLang="en-US" sz="2400" baseline="30000"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>
                  <a:cs typeface="Times New Roman" pitchFamily="18" charset="0"/>
                </a:rPr>
                <a:t>y</a:t>
              </a:r>
              <a:r>
                <a:rPr lang="en-US" altLang="en-US" sz="2400" baseline="30000">
                  <a:cs typeface="Times New Roman" pitchFamily="18" charset="0"/>
                  <a:sym typeface="Symbol" pitchFamily="18" charset="2"/>
                </a:rPr>
                <a:t></a:t>
              </a:r>
              <a:r>
                <a:rPr lang="en-US" altLang="en-US" sz="2400" baseline="30000">
                  <a:cs typeface="Times New Roman" pitchFamily="18" charset="0"/>
                </a:rPr>
                <a:t>-1</a:t>
              </a:r>
              <a:endParaRPr lang="en-US" altLang="en-US" sz="2400" baseline="30000">
                <a:cs typeface="Times New Roman" pitchFamily="18" charset="0"/>
                <a:sym typeface="Symbol" pitchFamily="18" charset="2"/>
              </a:endParaRPr>
            </a:p>
          </p:txBody>
        </p:sp>
      </p:grpSp>
      <p:sp>
        <p:nvSpPr>
          <p:cNvPr id="28684" name="AutoShape 28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  <p:sp>
        <p:nvSpPr>
          <p:cNvPr id="28685" name="TextBox 1"/>
          <p:cNvSpPr txBox="1">
            <a:spLocks noChangeArrowheads="1"/>
          </p:cNvSpPr>
          <p:nvPr/>
        </p:nvSpPr>
        <p:spPr bwMode="auto">
          <a:xfrm>
            <a:off x="1384300" y="3048000"/>
            <a:ext cx="65405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Arial" charset="0"/>
              </a:rPr>
              <a:t>MUx and MUy are positive &gt;&gt;&gt; </a:t>
            </a:r>
            <a:r>
              <a:rPr lang="en-US" altLang="en-US" sz="2400" b="1">
                <a:latin typeface="Arial" charset="0"/>
              </a:rPr>
              <a:t>more is better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Arial" charset="0"/>
              </a:rPr>
              <a:t>MUx is decreasing in X &gt;&gt;&gt; </a:t>
            </a:r>
            <a:r>
              <a:rPr lang="en-US" altLang="en-US" sz="2400" b="1">
                <a:latin typeface="Arial" charset="0"/>
              </a:rPr>
              <a:t>diminishing MUx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Arial" charset="0"/>
              </a:rPr>
              <a:t>MUy is decreasing in Y &gt;&gt;&gt; </a:t>
            </a:r>
            <a:r>
              <a:rPr lang="en-US" altLang="en-US" sz="2400" b="1">
                <a:latin typeface="Arial" charset="0"/>
              </a:rPr>
              <a:t>diminishing Muy</a:t>
            </a:r>
          </a:p>
        </p:txBody>
      </p:sp>
      <p:sp>
        <p:nvSpPr>
          <p:cNvPr id="28686" name="TextBox 2"/>
          <p:cNvSpPr txBox="1">
            <a:spLocks noChangeArrowheads="1"/>
          </p:cNvSpPr>
          <p:nvPr/>
        </p:nvSpPr>
        <p:spPr bwMode="auto">
          <a:xfrm>
            <a:off x="1836738" y="5308600"/>
            <a:ext cx="54705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Arial" charset="0"/>
              </a:rPr>
              <a:t>That is, Cobb-Douglas satisfies two assumptions on Utility Function.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4005DF4-ACC0-48D3-9334-EECE3190BF16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9700" name="Rectangle 3"/>
          <p:cNvSpPr>
            <a:spLocks noChangeArrowheads="1"/>
          </p:cNvSpPr>
          <p:nvPr/>
        </p:nvSpPr>
        <p:spPr bwMode="auto">
          <a:xfrm>
            <a:off x="1482725" y="1774825"/>
            <a:ext cx="5715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cs typeface="Times New Roman" pitchFamily="18" charset="0"/>
              </a:rPr>
              <a:t>Example: Cobb-Douglas  </a:t>
            </a:r>
            <a:r>
              <a:rPr lang="en-US" altLang="en-US" sz="2000" i="1">
                <a:cs typeface="Times New Roman" pitchFamily="18" charset="0"/>
              </a:rPr>
              <a:t>(speed vs. maneuverability)</a:t>
            </a:r>
            <a:r>
              <a:rPr lang="en-US" altLang="en-US" sz="1100"/>
              <a:t> </a:t>
            </a:r>
            <a:endParaRPr lang="en-US" altLang="en-US" sz="2400"/>
          </a:p>
        </p:txBody>
      </p:sp>
      <p:sp>
        <p:nvSpPr>
          <p:cNvPr id="29701" name="Line 4"/>
          <p:cNvSpPr>
            <a:spLocks noChangeShapeType="1"/>
          </p:cNvSpPr>
          <p:nvPr/>
        </p:nvSpPr>
        <p:spPr bwMode="auto">
          <a:xfrm>
            <a:off x="1066800" y="6248400"/>
            <a:ext cx="6019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2" name="Line 5"/>
          <p:cNvSpPr>
            <a:spLocks noChangeShapeType="1"/>
          </p:cNvSpPr>
          <p:nvPr/>
        </p:nvSpPr>
        <p:spPr bwMode="auto">
          <a:xfrm flipV="1">
            <a:off x="1066800" y="1266825"/>
            <a:ext cx="19050" cy="49815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3" name="Arc 6"/>
          <p:cNvSpPr>
            <a:spLocks/>
          </p:cNvSpPr>
          <p:nvPr/>
        </p:nvSpPr>
        <p:spPr bwMode="auto">
          <a:xfrm>
            <a:off x="1717675" y="3203575"/>
            <a:ext cx="3208338" cy="2589213"/>
          </a:xfrm>
          <a:custGeom>
            <a:avLst/>
            <a:gdLst>
              <a:gd name="T0" fmla="*/ 2147483647 w 23783"/>
              <a:gd name="T1" fmla="*/ 2147483647 h 21600"/>
              <a:gd name="T2" fmla="*/ 0 w 23783"/>
              <a:gd name="T3" fmla="*/ 2147483647 h 21600"/>
              <a:gd name="T4" fmla="*/ 2147483647 w 23783"/>
              <a:gd name="T5" fmla="*/ 0 h 21600"/>
              <a:gd name="T6" fmla="*/ 0 60000 65536"/>
              <a:gd name="T7" fmla="*/ 0 60000 65536"/>
              <a:gd name="T8" fmla="*/ 0 60000 65536"/>
              <a:gd name="T9" fmla="*/ 0 w 23783"/>
              <a:gd name="T10" fmla="*/ 0 h 21600"/>
              <a:gd name="T11" fmla="*/ 23783 w 23783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783" h="21600" fill="none" extrusionOk="0">
                <a:moveTo>
                  <a:pt x="23783" y="21459"/>
                </a:moveTo>
                <a:cubicBezTo>
                  <a:pt x="22966" y="21553"/>
                  <a:pt x="22145" y="21599"/>
                  <a:pt x="21323" y="21600"/>
                </a:cubicBezTo>
                <a:cubicBezTo>
                  <a:pt x="10725" y="21600"/>
                  <a:pt x="1693" y="13912"/>
                  <a:pt x="0" y="3450"/>
                </a:cubicBezTo>
              </a:path>
              <a:path w="23783" h="21600" stroke="0" extrusionOk="0">
                <a:moveTo>
                  <a:pt x="23783" y="21459"/>
                </a:moveTo>
                <a:cubicBezTo>
                  <a:pt x="22966" y="21553"/>
                  <a:pt x="22145" y="21599"/>
                  <a:pt x="21323" y="21600"/>
                </a:cubicBezTo>
                <a:cubicBezTo>
                  <a:pt x="10725" y="21600"/>
                  <a:pt x="1693" y="13912"/>
                  <a:pt x="0" y="3450"/>
                </a:cubicBezTo>
                <a:lnTo>
                  <a:pt x="21323" y="0"/>
                </a:lnTo>
                <a:lnTo>
                  <a:pt x="23783" y="21459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4" name="Arc 7"/>
          <p:cNvSpPr>
            <a:spLocks/>
          </p:cNvSpPr>
          <p:nvPr/>
        </p:nvSpPr>
        <p:spPr bwMode="auto">
          <a:xfrm>
            <a:off x="2592388" y="2986088"/>
            <a:ext cx="2654300" cy="2197100"/>
          </a:xfrm>
          <a:custGeom>
            <a:avLst/>
            <a:gdLst>
              <a:gd name="T0" fmla="*/ 2147483647 w 20805"/>
              <a:gd name="T1" fmla="*/ 2147483647 h 21600"/>
              <a:gd name="T2" fmla="*/ 0 w 20805"/>
              <a:gd name="T3" fmla="*/ 2147483647 h 21600"/>
              <a:gd name="T4" fmla="*/ 2147483647 w 20805"/>
              <a:gd name="T5" fmla="*/ 0 h 21600"/>
              <a:gd name="T6" fmla="*/ 0 60000 65536"/>
              <a:gd name="T7" fmla="*/ 0 60000 65536"/>
              <a:gd name="T8" fmla="*/ 0 60000 65536"/>
              <a:gd name="T9" fmla="*/ 0 w 20805"/>
              <a:gd name="T10" fmla="*/ 0 h 21600"/>
              <a:gd name="T11" fmla="*/ 20805 w 20805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05" h="21600" fill="none" extrusionOk="0">
                <a:moveTo>
                  <a:pt x="20805" y="21596"/>
                </a:moveTo>
                <a:cubicBezTo>
                  <a:pt x="20669" y="21598"/>
                  <a:pt x="20533" y="21599"/>
                  <a:pt x="20398" y="21600"/>
                </a:cubicBezTo>
                <a:cubicBezTo>
                  <a:pt x="11207" y="21600"/>
                  <a:pt x="3023" y="15784"/>
                  <a:pt x="-1" y="7105"/>
                </a:cubicBezTo>
              </a:path>
              <a:path w="20805" h="21600" stroke="0" extrusionOk="0">
                <a:moveTo>
                  <a:pt x="20805" y="21596"/>
                </a:moveTo>
                <a:cubicBezTo>
                  <a:pt x="20669" y="21598"/>
                  <a:pt x="20533" y="21599"/>
                  <a:pt x="20398" y="21600"/>
                </a:cubicBezTo>
                <a:cubicBezTo>
                  <a:pt x="11207" y="21600"/>
                  <a:pt x="3023" y="15784"/>
                  <a:pt x="-1" y="7105"/>
                </a:cubicBezTo>
                <a:lnTo>
                  <a:pt x="20398" y="0"/>
                </a:lnTo>
                <a:lnTo>
                  <a:pt x="20805" y="21596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5" name="Text Box 8"/>
          <p:cNvSpPr txBox="1">
            <a:spLocks noChangeArrowheads="1"/>
          </p:cNvSpPr>
          <p:nvPr/>
        </p:nvSpPr>
        <p:spPr bwMode="auto">
          <a:xfrm>
            <a:off x="5013325" y="5680075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1</a:t>
            </a:r>
            <a:endParaRPr lang="en-GB" altLang="en-US" sz="2400" b="1"/>
          </a:p>
        </p:txBody>
      </p:sp>
      <p:sp>
        <p:nvSpPr>
          <p:cNvPr id="29706" name="Text Box 9"/>
          <p:cNvSpPr txBox="1">
            <a:spLocks noChangeArrowheads="1"/>
          </p:cNvSpPr>
          <p:nvPr/>
        </p:nvSpPr>
        <p:spPr bwMode="auto">
          <a:xfrm>
            <a:off x="5318125" y="4918075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2</a:t>
            </a:r>
            <a:endParaRPr lang="en-GB" altLang="en-US" sz="2400" b="1"/>
          </a:p>
        </p:txBody>
      </p:sp>
      <p:sp>
        <p:nvSpPr>
          <p:cNvPr id="29707" name="Text Box 10"/>
          <p:cNvSpPr txBox="1">
            <a:spLocks noChangeArrowheads="1"/>
          </p:cNvSpPr>
          <p:nvPr/>
        </p:nvSpPr>
        <p:spPr bwMode="auto">
          <a:xfrm>
            <a:off x="7146925" y="6137275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x</a:t>
            </a:r>
            <a:endParaRPr lang="en-GB" altLang="en-US" sz="2400"/>
          </a:p>
        </p:txBody>
      </p:sp>
      <p:sp>
        <p:nvSpPr>
          <p:cNvPr id="29708" name="Text Box 11"/>
          <p:cNvSpPr txBox="1">
            <a:spLocks noChangeArrowheads="1"/>
          </p:cNvSpPr>
          <p:nvPr/>
        </p:nvSpPr>
        <p:spPr bwMode="auto">
          <a:xfrm>
            <a:off x="623888" y="11557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y</a:t>
            </a:r>
          </a:p>
        </p:txBody>
      </p:sp>
      <p:sp>
        <p:nvSpPr>
          <p:cNvPr id="29709" name="Line 12"/>
          <p:cNvSpPr>
            <a:spLocks noChangeShapeType="1"/>
          </p:cNvSpPr>
          <p:nvPr/>
        </p:nvSpPr>
        <p:spPr bwMode="auto">
          <a:xfrm flipV="1">
            <a:off x="3810000" y="4114800"/>
            <a:ext cx="6096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0" name="Text Box 13"/>
          <p:cNvSpPr txBox="1">
            <a:spLocks noChangeArrowheads="1"/>
          </p:cNvSpPr>
          <p:nvPr/>
        </p:nvSpPr>
        <p:spPr bwMode="auto">
          <a:xfrm>
            <a:off x="4175125" y="3622675"/>
            <a:ext cx="2879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Preference Direction</a:t>
            </a:r>
          </a:p>
        </p:txBody>
      </p:sp>
      <p:sp>
        <p:nvSpPr>
          <p:cNvPr id="29719" name="AutoShape 30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BF38658-109C-4ECB-AC4B-D48A20DD3E1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455613" y="1990725"/>
            <a:ext cx="81534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600" b="1"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600" b="1">
                <a:cs typeface="Times New Roman" pitchFamily="18" charset="0"/>
              </a:rPr>
              <a:t>U = v(x) + Ay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600" b="1"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600">
                <a:cs typeface="Times New Roman" pitchFamily="18" charset="0"/>
              </a:rPr>
              <a:t>i.e. sum of a linear function and a non-linear function</a:t>
            </a:r>
            <a:r>
              <a:rPr lang="en-US" altLang="en-US" sz="2600"/>
              <a:t> </a:t>
            </a:r>
          </a:p>
        </p:txBody>
      </p:sp>
      <p:sp>
        <p:nvSpPr>
          <p:cNvPr id="30724" name="Rectangle 3"/>
          <p:cNvSpPr>
            <a:spLocks noChangeArrowheads="1"/>
          </p:cNvSpPr>
          <p:nvPr/>
        </p:nvSpPr>
        <p:spPr bwMode="auto">
          <a:xfrm>
            <a:off x="2095500" y="3886200"/>
            <a:ext cx="49530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600">
                <a:cs typeface="Times New Roman" pitchFamily="18" charset="0"/>
              </a:rPr>
              <a:t>Where: A is a positive constant.</a:t>
            </a:r>
            <a:endParaRPr lang="en-US" altLang="en-US" sz="2400"/>
          </a:p>
        </p:txBody>
      </p:sp>
      <p:sp>
        <p:nvSpPr>
          <p:cNvPr id="187396" name="Rectangle 4"/>
          <p:cNvSpPr>
            <a:spLocks noChangeArrowheads="1"/>
          </p:cNvSpPr>
          <p:nvPr/>
        </p:nvSpPr>
        <p:spPr bwMode="auto">
          <a:xfrm>
            <a:off x="1847850" y="4724400"/>
            <a:ext cx="5449888" cy="498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600">
                <a:cs typeface="Times New Roman" pitchFamily="18" charset="0"/>
              </a:rPr>
              <a:t>MU</a:t>
            </a:r>
            <a:r>
              <a:rPr lang="en-US" altLang="en-US" sz="2600" baseline="-30000">
                <a:cs typeface="Times New Roman" pitchFamily="18" charset="0"/>
              </a:rPr>
              <a:t>x</a:t>
            </a:r>
            <a:r>
              <a:rPr lang="en-US" altLang="en-US" sz="2600">
                <a:cs typeface="Times New Roman" pitchFamily="18" charset="0"/>
              </a:rPr>
              <a:t> = v’(x) = </a:t>
            </a:r>
            <a:r>
              <a:rPr lang="en-US" altLang="en-US" sz="2600">
                <a:cs typeface="Times New Roman" pitchFamily="18" charset="0"/>
                <a:sym typeface="Symbol" pitchFamily="18" charset="2"/>
              </a:rPr>
              <a:t></a:t>
            </a:r>
            <a:r>
              <a:rPr lang="en-US" altLang="en-US" sz="2600">
                <a:cs typeface="Times New Roman" pitchFamily="18" charset="0"/>
              </a:rPr>
              <a:t>V(x)/</a:t>
            </a:r>
            <a:r>
              <a:rPr lang="en-US" altLang="en-US" sz="2600">
                <a:cs typeface="Times New Roman" pitchFamily="18" charset="0"/>
                <a:sym typeface="Symbol" pitchFamily="18" charset="2"/>
              </a:rPr>
              <a:t></a:t>
            </a:r>
            <a:r>
              <a:rPr lang="en-US" altLang="en-US" sz="2600">
                <a:cs typeface="Times New Roman" pitchFamily="18" charset="0"/>
              </a:rPr>
              <a:t>x, where </a:t>
            </a:r>
            <a:r>
              <a:rPr lang="en-US" altLang="en-US" sz="2600">
                <a:cs typeface="Times New Roman" pitchFamily="18" charset="0"/>
                <a:sym typeface="Symbol" pitchFamily="18" charset="2"/>
              </a:rPr>
              <a:t>MU</a:t>
            </a:r>
            <a:r>
              <a:rPr lang="en-US" altLang="en-US" sz="2600" baseline="-30000">
                <a:cs typeface="Times New Roman" pitchFamily="18" charset="0"/>
                <a:sym typeface="Symbol" pitchFamily="18" charset="2"/>
              </a:rPr>
              <a:t>y</a:t>
            </a:r>
            <a:r>
              <a:rPr lang="en-US" altLang="en-US" sz="2600">
                <a:cs typeface="Times New Roman" pitchFamily="18" charset="0"/>
                <a:sym typeface="Symbol" pitchFamily="18" charset="2"/>
              </a:rPr>
              <a:t> = A</a:t>
            </a: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2362200" y="1295400"/>
            <a:ext cx="4648200" cy="533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800" kern="10">
                <a:solidFill>
                  <a:schemeClr val="tx2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Quasi-Linear Preferences:  </a:t>
            </a:r>
          </a:p>
        </p:txBody>
      </p:sp>
      <p:sp>
        <p:nvSpPr>
          <p:cNvPr id="30735" name="AutoShape 2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0F3BA0C-C89C-4780-B3BC-5314869C977F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30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1755" name="AutoShape 36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  <p:pic>
        <p:nvPicPr>
          <p:cNvPr id="31756" name="Picture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6675"/>
            <a:ext cx="5362575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0" y="4267200"/>
            <a:ext cx="53435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1848</TotalTime>
  <Words>1082</Words>
  <Application>Microsoft Office PowerPoint</Application>
  <PresentationFormat>On-screen Show (4:3)</PresentationFormat>
  <Paragraphs>234</Paragraphs>
  <Slides>31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Cambria</vt:lpstr>
      <vt:lpstr>Tahoma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98</cp:revision>
  <dcterms:created xsi:type="dcterms:W3CDTF">2010-03-18T15:02:52Z</dcterms:created>
  <dcterms:modified xsi:type="dcterms:W3CDTF">2019-09-01T14:44:41Z</dcterms:modified>
</cp:coreProperties>
</file>