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  <p:sldId id="271" r:id="rId15"/>
    <p:sldId id="269" r:id="rId16"/>
    <p:sldId id="272" r:id="rId17"/>
    <p:sldId id="273" r:id="rId18"/>
    <p:sldId id="274" r:id="rId19"/>
    <p:sldId id="275" r:id="rId20"/>
    <p:sldId id="276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2" d="100"/>
          <a:sy n="122" d="100"/>
        </p:scale>
        <p:origin x="-17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notesMaster" Target="notesMasters/notesMaster1.xml"/><Relationship Id="rId23" Type="http://schemas.openxmlformats.org/officeDocument/2006/relationships/printerSettings" Target="printerSettings/printerSettings1.bin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FB2ADE-76FD-1C47-8223-EF8C8D6F4B75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0CE88C-762F-DA4A-BF4C-92DD811282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06668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0CE88C-762F-DA4A-BF4C-92DD8112827C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5984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0CE88C-762F-DA4A-BF4C-92DD8112827C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5984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0CE88C-762F-DA4A-BF4C-92DD8112827C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5984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0CE88C-762F-DA4A-BF4C-92DD8112827C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5984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4086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3301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2963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236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12366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9324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5882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9783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81314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644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5929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17431F-F295-8047-A393-412C48936C9F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3475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Macroeconomic </a:t>
            </a:r>
            <a:br>
              <a:rPr lang="en-US" dirty="0" smtClean="0"/>
            </a:br>
            <a:r>
              <a:rPr lang="en-US" dirty="0" smtClean="0"/>
              <a:t>Management - 1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EE 462 Development Macroeconomics</a:t>
            </a:r>
          </a:p>
          <a:p>
            <a:r>
              <a:rPr lang="en-US" dirty="0" smtClean="0"/>
              <a:t>Paul Vandenberg</a:t>
            </a:r>
          </a:p>
          <a:p>
            <a:r>
              <a:rPr lang="en-US" dirty="0" smtClean="0"/>
              <a:t>Thammasat University</a:t>
            </a:r>
          </a:p>
          <a:p>
            <a:r>
              <a:rPr lang="en-US" dirty="0" smtClean="0"/>
              <a:t>Fall Term - 2016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65428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Developing countries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Small, open economy</a:t>
            </a:r>
          </a:p>
          <a:p>
            <a:endParaRPr lang="en-US" dirty="0"/>
          </a:p>
          <a:p>
            <a:r>
              <a:rPr lang="en-US" dirty="0" smtClean="0"/>
              <a:t>Small = cannot influence world prices</a:t>
            </a:r>
          </a:p>
          <a:p>
            <a:pPr lvl="1"/>
            <a:r>
              <a:rPr lang="en-US" dirty="0" smtClean="0"/>
              <a:t>Either as a producer or consumer</a:t>
            </a:r>
            <a:endParaRPr lang="en-US" dirty="0"/>
          </a:p>
          <a:p>
            <a:r>
              <a:rPr lang="en-US" dirty="0" smtClean="0"/>
              <a:t>Open = integrated with world economy</a:t>
            </a:r>
          </a:p>
          <a:p>
            <a:pPr lvl="1"/>
            <a:r>
              <a:rPr lang="en-US" dirty="0" smtClean="0"/>
              <a:t>Exports, import, financial flows are important</a:t>
            </a:r>
          </a:p>
          <a:p>
            <a:pPr lvl="1"/>
            <a:r>
              <a:rPr lang="en-US" dirty="0" smtClean="0"/>
              <a:t>Exchange rate becomes important issue and policy tool</a:t>
            </a:r>
          </a:p>
          <a:p>
            <a:pPr lvl="1"/>
            <a:endParaRPr lang="en-US" dirty="0"/>
          </a:p>
          <a:p>
            <a:pPr lvl="1"/>
            <a:r>
              <a:rPr lang="en-US" dirty="0" smtClean="0"/>
              <a:t>Think: </a:t>
            </a:r>
          </a:p>
          <a:p>
            <a:pPr lvl="2"/>
            <a:r>
              <a:rPr lang="en-US" dirty="0"/>
              <a:t>O</a:t>
            </a:r>
            <a:r>
              <a:rPr lang="en-US" dirty="0" smtClean="0"/>
              <a:t>pen: 	global economy affects out economy</a:t>
            </a:r>
          </a:p>
          <a:p>
            <a:pPr lvl="2"/>
            <a:r>
              <a:rPr lang="en-US" dirty="0" smtClean="0"/>
              <a:t>Small:		our economy doesn’t affect global economy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49110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Australian model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Used to analyze small, open economies</a:t>
            </a:r>
          </a:p>
          <a:p>
            <a:pPr lvl="1"/>
            <a:r>
              <a:rPr lang="en-US" dirty="0" smtClean="0"/>
              <a:t>Australia is a S-O-E</a:t>
            </a:r>
          </a:p>
          <a:p>
            <a:r>
              <a:rPr lang="en-US" dirty="0" smtClean="0"/>
              <a:t>Theorists were Australian</a:t>
            </a:r>
          </a:p>
          <a:p>
            <a:pPr lvl="1"/>
            <a:r>
              <a:rPr lang="en-US" dirty="0" smtClean="0"/>
              <a:t>W.E.G. Salter 			1959</a:t>
            </a:r>
          </a:p>
          <a:p>
            <a:pPr lvl="1"/>
            <a:r>
              <a:rPr lang="en-US" dirty="0" smtClean="0"/>
              <a:t>Trevor Swan 			1960</a:t>
            </a:r>
          </a:p>
          <a:p>
            <a:pPr lvl="1"/>
            <a:r>
              <a:rPr lang="en-US" dirty="0" smtClean="0"/>
              <a:t>Max </a:t>
            </a:r>
            <a:r>
              <a:rPr lang="en-US" dirty="0" err="1" smtClean="0"/>
              <a:t>Corden</a:t>
            </a:r>
            <a:r>
              <a:rPr lang="en-US" dirty="0" smtClean="0"/>
              <a:t> 			1970</a:t>
            </a:r>
          </a:p>
          <a:p>
            <a:pPr lvl="1"/>
            <a:endParaRPr lang="en-US" dirty="0"/>
          </a:p>
          <a:p>
            <a:pPr marL="457200" lvl="1" indent="0">
              <a:buNone/>
            </a:pPr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33698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Tradables and nontradables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Tradables, T</a:t>
            </a:r>
          </a:p>
          <a:p>
            <a:pPr lvl="1"/>
            <a:r>
              <a:rPr lang="en-US" dirty="0" smtClean="0"/>
              <a:t>Prices determined in international markets</a:t>
            </a:r>
          </a:p>
          <a:p>
            <a:pPr lvl="1"/>
            <a:r>
              <a:rPr lang="en-US" dirty="0"/>
              <a:t>N</a:t>
            </a:r>
            <a:r>
              <a:rPr lang="en-US" dirty="0" smtClean="0"/>
              <a:t>ot determined in domestic markets</a:t>
            </a:r>
          </a:p>
          <a:p>
            <a:pPr marL="457200" lvl="1" indent="0">
              <a:buNone/>
            </a:pPr>
            <a:endParaRPr lang="en-US" dirty="0" smtClean="0"/>
          </a:p>
          <a:p>
            <a:r>
              <a:rPr lang="en-US" dirty="0" smtClean="0"/>
              <a:t>Nontradables, N</a:t>
            </a:r>
          </a:p>
          <a:p>
            <a:pPr lvl="1"/>
            <a:r>
              <a:rPr lang="en-US" dirty="0" smtClean="0"/>
              <a:t>Prices determined domestically</a:t>
            </a:r>
          </a:p>
          <a:p>
            <a:pPr lvl="1"/>
            <a:r>
              <a:rPr lang="en-US" dirty="0" smtClean="0"/>
              <a:t>Cannot or are not traded</a:t>
            </a:r>
          </a:p>
          <a:p>
            <a:pPr lvl="2"/>
            <a:r>
              <a:rPr lang="en-US" dirty="0" smtClean="0"/>
              <a:t>Transport, construction real estates, household services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13239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Balance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Internal balance</a:t>
            </a:r>
          </a:p>
          <a:p>
            <a:pPr lvl="1"/>
            <a:r>
              <a:rPr lang="en-US" dirty="0" smtClean="0"/>
              <a:t>Supply of nontradables = demand for nontradables 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External balance</a:t>
            </a:r>
          </a:p>
          <a:p>
            <a:pPr lvl="1"/>
            <a:r>
              <a:rPr lang="en-US" dirty="0" smtClean="0"/>
              <a:t>Supply of tradables = demand for tradables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03475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Absorption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b="1" dirty="0" smtClean="0"/>
              <a:t>Trade balance</a:t>
            </a:r>
          </a:p>
          <a:p>
            <a:pPr marL="457200" lvl="1" indent="0">
              <a:buNone/>
            </a:pPr>
            <a:r>
              <a:rPr lang="en-US" dirty="0" smtClean="0"/>
              <a:t>	B</a:t>
            </a:r>
            <a:r>
              <a:rPr lang="en-US" baseline="-25000" dirty="0" smtClean="0"/>
              <a:t>T </a:t>
            </a:r>
            <a:r>
              <a:rPr lang="en-US" dirty="0" smtClean="0"/>
              <a:t>= X - M</a:t>
            </a:r>
          </a:p>
          <a:p>
            <a:endParaRPr lang="en-US" b="1" dirty="0"/>
          </a:p>
          <a:p>
            <a:r>
              <a:rPr lang="en-US" b="1" dirty="0" smtClean="0"/>
              <a:t>Output </a:t>
            </a:r>
            <a:r>
              <a:rPr lang="en-US" dirty="0" smtClean="0"/>
              <a:t>= GDP, think of supply</a:t>
            </a:r>
            <a:endParaRPr lang="en-US" dirty="0"/>
          </a:p>
          <a:p>
            <a:pPr marL="457200" lvl="1" indent="0">
              <a:buNone/>
            </a:pPr>
            <a:r>
              <a:rPr lang="en-US" dirty="0" smtClean="0"/>
              <a:t>	GDP = C+ I + X – M</a:t>
            </a:r>
          </a:p>
          <a:p>
            <a:endParaRPr lang="en-US" dirty="0"/>
          </a:p>
          <a:p>
            <a:r>
              <a:rPr lang="en-US" b="1" dirty="0" smtClean="0"/>
              <a:t>Absorption</a:t>
            </a:r>
            <a:r>
              <a:rPr lang="en-US" dirty="0" smtClean="0"/>
              <a:t> = expenditures, think demand </a:t>
            </a:r>
          </a:p>
          <a:p>
            <a:pPr marL="457200" lvl="1" indent="0">
              <a:buNone/>
            </a:pPr>
            <a:r>
              <a:rPr lang="en-US" dirty="0" smtClean="0"/>
              <a:t>	A = C + I = GDP + M – X</a:t>
            </a:r>
          </a:p>
          <a:p>
            <a:pPr lvl="3"/>
            <a:r>
              <a:rPr lang="en-US" dirty="0" smtClean="0"/>
              <a:t>Add M because we consume but </a:t>
            </a:r>
            <a:r>
              <a:rPr lang="en-US" dirty="0" smtClean="0"/>
              <a:t>don’t produce</a:t>
            </a:r>
            <a:endParaRPr lang="en-US" dirty="0" smtClean="0"/>
          </a:p>
          <a:p>
            <a:pPr lvl="3"/>
            <a:r>
              <a:rPr lang="en-US" dirty="0" smtClean="0"/>
              <a:t>Subtract X because we </a:t>
            </a:r>
            <a:r>
              <a:rPr lang="en-US" dirty="0" smtClean="0"/>
              <a:t>produce but don’t consume</a:t>
            </a:r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9052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Exchange rate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Nominal exchange rate – ER</a:t>
            </a:r>
          </a:p>
          <a:p>
            <a:pPr lvl="1"/>
            <a:r>
              <a:rPr lang="en-US" dirty="0" smtClean="0"/>
              <a:t>How many baht to the dollar (or other currency)</a:t>
            </a:r>
          </a:p>
          <a:p>
            <a:pPr marL="457200" lvl="1" indent="0">
              <a:buNone/>
            </a:pPr>
            <a:r>
              <a:rPr lang="en-US" dirty="0" smtClean="0"/>
              <a:t>	34 baht = $1</a:t>
            </a:r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r>
              <a:rPr lang="en-US" dirty="0" smtClean="0"/>
              <a:t>Real exchange rate - RER</a:t>
            </a:r>
          </a:p>
          <a:p>
            <a:pPr lvl="1"/>
            <a:r>
              <a:rPr lang="en-US" dirty="0" smtClean="0"/>
              <a:t>Relationship between prices </a:t>
            </a:r>
          </a:p>
          <a:p>
            <a:pPr lvl="2"/>
            <a:r>
              <a:rPr lang="en-US" dirty="0" smtClean="0"/>
              <a:t>In your country and another country</a:t>
            </a:r>
          </a:p>
          <a:p>
            <a:pPr lvl="2"/>
            <a:r>
              <a:rPr lang="en-US" dirty="0" smtClean="0"/>
              <a:t>Between tradables and nontradables (in this model)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36467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RER</a:t>
            </a:r>
            <a:br>
              <a:rPr lang="en-US" dirty="0" smtClean="0"/>
            </a:br>
            <a:r>
              <a:rPr lang="en-US" sz="2700" dirty="0" smtClean="0"/>
              <a:t>Real exchange rate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RER = </a:t>
            </a:r>
            <a:r>
              <a:rPr lang="en-US" dirty="0" err="1" smtClean="0"/>
              <a:t>eP</a:t>
            </a:r>
            <a:r>
              <a:rPr lang="en-US" dirty="0" smtClean="0"/>
              <a:t>*/P</a:t>
            </a:r>
          </a:p>
          <a:p>
            <a:endParaRPr lang="en-US" dirty="0"/>
          </a:p>
          <a:p>
            <a:r>
              <a:rPr lang="en-US" dirty="0" smtClean="0"/>
              <a:t>e 	= nominal exchange rate</a:t>
            </a:r>
          </a:p>
          <a:p>
            <a:pPr lvl="2"/>
            <a:r>
              <a:rPr lang="en-US" dirty="0" smtClean="0"/>
              <a:t>How many baht for $1</a:t>
            </a:r>
          </a:p>
          <a:p>
            <a:pPr lvl="2"/>
            <a:r>
              <a:rPr lang="en-US" dirty="0" smtClean="0"/>
              <a:t>e = B/$</a:t>
            </a:r>
          </a:p>
          <a:p>
            <a:pPr lvl="2"/>
            <a:endParaRPr lang="en-US" dirty="0" smtClean="0"/>
          </a:p>
          <a:p>
            <a:r>
              <a:rPr lang="en-US" dirty="0" smtClean="0"/>
              <a:t>P* 	= prices in other countries 		in $</a:t>
            </a:r>
          </a:p>
          <a:p>
            <a:r>
              <a:rPr lang="en-US" dirty="0" smtClean="0"/>
              <a:t>P 	= prices in our country			in baht</a:t>
            </a:r>
          </a:p>
          <a:p>
            <a:endParaRPr lang="en-US" dirty="0"/>
          </a:p>
          <a:p>
            <a:r>
              <a:rPr lang="en-US" dirty="0" smtClean="0"/>
              <a:t>RER changes when:</a:t>
            </a:r>
          </a:p>
          <a:p>
            <a:pPr lvl="1"/>
            <a:r>
              <a:rPr lang="en-US" dirty="0" smtClean="0"/>
              <a:t>e changes</a:t>
            </a:r>
          </a:p>
          <a:p>
            <a:pPr lvl="1"/>
            <a:r>
              <a:rPr lang="en-US" dirty="0" smtClean="0"/>
              <a:t>P* changes </a:t>
            </a:r>
          </a:p>
          <a:p>
            <a:pPr lvl="1"/>
            <a:r>
              <a:rPr lang="en-US" dirty="0" smtClean="0"/>
              <a:t>P changes</a:t>
            </a:r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40854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RER examples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Say, e changes </a:t>
            </a:r>
          </a:p>
          <a:p>
            <a:pPr lvl="1"/>
            <a:r>
              <a:rPr lang="en-US" dirty="0" smtClean="0"/>
              <a:t>from B35 = $1 to B32 = $1</a:t>
            </a:r>
          </a:p>
          <a:p>
            <a:endParaRPr lang="en-US" dirty="0"/>
          </a:p>
          <a:p>
            <a:r>
              <a:rPr lang="en-US" dirty="0" smtClean="0"/>
              <a:t>So e falls and RER falls  (RER = </a:t>
            </a:r>
            <a:r>
              <a:rPr lang="en-US" dirty="0" err="1" smtClean="0"/>
              <a:t>eP</a:t>
            </a:r>
            <a:r>
              <a:rPr lang="en-US" dirty="0" smtClean="0"/>
              <a:t>*/P)</a:t>
            </a:r>
          </a:p>
          <a:p>
            <a:endParaRPr lang="en-US" dirty="0"/>
          </a:p>
          <a:p>
            <a:r>
              <a:rPr lang="en-US" dirty="0" smtClean="0"/>
              <a:t>Which means baht appreciates </a:t>
            </a:r>
          </a:p>
          <a:p>
            <a:pPr lvl="1"/>
            <a:r>
              <a:rPr lang="en-US" dirty="0"/>
              <a:t>G</a:t>
            </a:r>
            <a:r>
              <a:rPr lang="en-US" dirty="0" smtClean="0"/>
              <a:t>ets strong, is more valuable</a:t>
            </a:r>
          </a:p>
          <a:p>
            <a:pPr lvl="1"/>
            <a:r>
              <a:rPr lang="en-US" dirty="0" smtClean="0"/>
              <a:t>Sounds a bit counterintuitive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Why?</a:t>
            </a:r>
          </a:p>
          <a:p>
            <a:pPr lvl="1"/>
            <a:r>
              <a:rPr lang="en-US" dirty="0"/>
              <a:t>B</a:t>
            </a:r>
            <a:r>
              <a:rPr lang="en-US" dirty="0" smtClean="0"/>
              <a:t>ecause fewer baht to buy $1</a:t>
            </a:r>
          </a:p>
          <a:p>
            <a:pPr lvl="1"/>
            <a:r>
              <a:rPr lang="en-US" dirty="0" smtClean="0"/>
              <a:t>So B is more valuable</a:t>
            </a:r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17545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RER example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Prices in our country rise faster than prices in other country</a:t>
            </a:r>
          </a:p>
          <a:p>
            <a:pPr lvl="1"/>
            <a:r>
              <a:rPr lang="en-US" dirty="0" smtClean="0"/>
              <a:t>We have higher inflation</a:t>
            </a:r>
          </a:p>
          <a:p>
            <a:pPr lvl="1"/>
            <a:r>
              <a:rPr lang="en-US" dirty="0" smtClean="0"/>
              <a:t>RER = </a:t>
            </a:r>
            <a:r>
              <a:rPr lang="en-US" dirty="0" err="1" smtClean="0"/>
              <a:t>eP</a:t>
            </a:r>
            <a:r>
              <a:rPr lang="en-US" dirty="0" smtClean="0"/>
              <a:t>*/P</a:t>
            </a:r>
            <a:endParaRPr lang="en-US" dirty="0"/>
          </a:p>
          <a:p>
            <a:pPr lvl="1"/>
            <a:r>
              <a:rPr lang="en-US" dirty="0" smtClean="0"/>
              <a:t>P increases, so RER falls</a:t>
            </a:r>
          </a:p>
          <a:p>
            <a:pPr lvl="1"/>
            <a:endParaRPr lang="en-US" dirty="0"/>
          </a:p>
          <a:p>
            <a:r>
              <a:rPr lang="en-US" dirty="0" smtClean="0"/>
              <a:t>Prices in other country rise faster than our country</a:t>
            </a:r>
          </a:p>
          <a:p>
            <a:pPr lvl="1"/>
            <a:r>
              <a:rPr lang="en-US" dirty="0" smtClean="0"/>
              <a:t>They have higher inflation</a:t>
            </a:r>
          </a:p>
          <a:p>
            <a:pPr lvl="1"/>
            <a:r>
              <a:rPr lang="en-US" dirty="0" smtClean="0"/>
              <a:t>P* increases, so RER rises</a:t>
            </a:r>
          </a:p>
        </p:txBody>
      </p:sp>
    </p:spTree>
    <p:extLst>
      <p:ext uri="{BB962C8B-B14F-4D97-AF65-F5344CB8AC3E}">
        <p14:creationId xmlns:p14="http://schemas.microsoft.com/office/powerpoint/2010/main" val="15225267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RER in Australian model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RER = </a:t>
            </a:r>
            <a:r>
              <a:rPr lang="en-US" dirty="0" err="1" smtClean="0"/>
              <a:t>eP</a:t>
            </a:r>
            <a:r>
              <a:rPr lang="en-US" dirty="0" smtClean="0"/>
              <a:t>*/P = P</a:t>
            </a:r>
            <a:r>
              <a:rPr lang="en-US" baseline="-25000" dirty="0" smtClean="0"/>
              <a:t>T</a:t>
            </a:r>
            <a:r>
              <a:rPr lang="en-US" dirty="0" smtClean="0"/>
              <a:t>/P</a:t>
            </a:r>
            <a:r>
              <a:rPr lang="en-US" baseline="-25000" dirty="0" smtClean="0"/>
              <a:t>N</a:t>
            </a:r>
          </a:p>
          <a:p>
            <a:endParaRPr lang="en-US" baseline="-25000" dirty="0"/>
          </a:p>
          <a:p>
            <a:r>
              <a:rPr lang="en-US" dirty="0" smtClean="0"/>
              <a:t>Expressed in terms of </a:t>
            </a:r>
            <a:r>
              <a:rPr lang="en-US" dirty="0" err="1" smtClean="0"/>
              <a:t>tradables</a:t>
            </a:r>
            <a:r>
              <a:rPr lang="en-US" dirty="0" smtClean="0"/>
              <a:t> and non-</a:t>
            </a:r>
            <a:r>
              <a:rPr lang="en-US" dirty="0" err="1" smtClean="0"/>
              <a:t>tradables</a:t>
            </a:r>
            <a:endParaRPr lang="en-US" dirty="0" smtClean="0"/>
          </a:p>
          <a:p>
            <a:endParaRPr lang="en-US" dirty="0"/>
          </a:p>
          <a:p>
            <a:r>
              <a:rPr lang="en-US" dirty="0" err="1" smtClean="0"/>
              <a:t>eP</a:t>
            </a:r>
            <a:r>
              <a:rPr lang="en-US" dirty="0" smtClean="0"/>
              <a:t>* = </a:t>
            </a:r>
            <a:r>
              <a:rPr lang="en-US" dirty="0" err="1" smtClean="0"/>
              <a:t>tradables</a:t>
            </a:r>
            <a:r>
              <a:rPr lang="en-US" dirty="0" smtClean="0"/>
              <a:t> in foreign prices (P*) prices converted to our prices (P) using the nominal exchange rate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34177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External balance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806305" y="1743794"/>
            <a:ext cx="0" cy="325575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806305" y="4999549"/>
            <a:ext cx="30438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1380797" y="2026027"/>
            <a:ext cx="2166944" cy="248969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300166" y="2398977"/>
            <a:ext cx="2116550" cy="1763954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1935131" y="1915150"/>
            <a:ext cx="2051964" cy="1703475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3648529" y="1841361"/>
            <a:ext cx="3657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</a:t>
            </a:r>
            <a:r>
              <a:rPr lang="en-US" baseline="-25000" dirty="0" smtClean="0"/>
              <a:t>T</a:t>
            </a:r>
            <a:endParaRPr lang="en-US" baseline="-25000" dirty="0"/>
          </a:p>
        </p:txBody>
      </p:sp>
      <p:sp>
        <p:nvSpPr>
          <p:cNvPr id="18" name="TextBox 17"/>
          <p:cNvSpPr txBox="1"/>
          <p:nvPr/>
        </p:nvSpPr>
        <p:spPr>
          <a:xfrm>
            <a:off x="3507426" y="3978265"/>
            <a:ext cx="4796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</a:t>
            </a:r>
            <a:r>
              <a:rPr lang="en-US" baseline="-25000" dirty="0" smtClean="0"/>
              <a:t>T1</a:t>
            </a:r>
            <a:endParaRPr lang="en-US" baseline="-25000" dirty="0"/>
          </a:p>
        </p:txBody>
      </p:sp>
      <p:sp>
        <p:nvSpPr>
          <p:cNvPr id="20" name="TextBox 19"/>
          <p:cNvSpPr txBox="1"/>
          <p:nvPr/>
        </p:nvSpPr>
        <p:spPr>
          <a:xfrm>
            <a:off x="4014247" y="3534756"/>
            <a:ext cx="4796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</a:t>
            </a:r>
            <a:r>
              <a:rPr lang="en-US" baseline="-25000" dirty="0" smtClean="0"/>
              <a:t>T2</a:t>
            </a:r>
            <a:endParaRPr lang="en-US" baseline="-25000" dirty="0"/>
          </a:p>
        </p:txBody>
      </p:sp>
      <p:sp>
        <p:nvSpPr>
          <p:cNvPr id="21" name="TextBox 20"/>
          <p:cNvSpPr txBox="1"/>
          <p:nvPr/>
        </p:nvSpPr>
        <p:spPr>
          <a:xfrm>
            <a:off x="292285" y="1841361"/>
            <a:ext cx="3039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</a:t>
            </a:r>
            <a:endParaRPr lang="en-US" dirty="0"/>
          </a:p>
        </p:txBody>
      </p:sp>
      <p:cxnSp>
        <p:nvCxnSpPr>
          <p:cNvPr id="23" name="Straight Connector 22"/>
          <p:cNvCxnSpPr/>
          <p:nvPr/>
        </p:nvCxnSpPr>
        <p:spPr>
          <a:xfrm>
            <a:off x="5593739" y="1743794"/>
            <a:ext cx="10079" cy="325575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5593739" y="4999549"/>
            <a:ext cx="3194983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5956576" y="2026027"/>
            <a:ext cx="2459230" cy="265097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7045088" y="2026027"/>
            <a:ext cx="8782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Surplus</a:t>
            </a:r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7740526" y="3689183"/>
            <a:ext cx="7916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Deficit</a:t>
            </a:r>
            <a:endParaRPr lang="en-US" dirty="0"/>
          </a:p>
        </p:txBody>
      </p:sp>
      <p:cxnSp>
        <p:nvCxnSpPr>
          <p:cNvPr id="32" name="Straight Connector 31"/>
          <p:cNvCxnSpPr/>
          <p:nvPr/>
        </p:nvCxnSpPr>
        <p:spPr>
          <a:xfrm>
            <a:off x="2963170" y="2771927"/>
            <a:ext cx="4777356" cy="30239"/>
          </a:xfrm>
          <a:prstGeom prst="line">
            <a:avLst/>
          </a:prstGeom>
          <a:ln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2439072" y="3326313"/>
            <a:ext cx="4777356" cy="10079"/>
          </a:xfrm>
          <a:prstGeom prst="line">
            <a:avLst/>
          </a:prstGeom>
          <a:ln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4908380" y="2210693"/>
            <a:ext cx="5565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RER</a:t>
            </a:r>
            <a:endParaRPr lang="en-US" dirty="0"/>
          </a:p>
        </p:txBody>
      </p:sp>
      <p:sp>
        <p:nvSpPr>
          <p:cNvPr id="38" name="TextBox 37"/>
          <p:cNvSpPr txBox="1"/>
          <p:nvPr/>
        </p:nvSpPr>
        <p:spPr>
          <a:xfrm>
            <a:off x="6782354" y="5116325"/>
            <a:ext cx="12248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Absorption</a:t>
            </a:r>
            <a:endParaRPr lang="en-US" dirty="0"/>
          </a:p>
        </p:txBody>
      </p:sp>
      <p:sp>
        <p:nvSpPr>
          <p:cNvPr id="39" name="TextBox 38"/>
          <p:cNvSpPr txBox="1"/>
          <p:nvPr/>
        </p:nvSpPr>
        <p:spPr>
          <a:xfrm>
            <a:off x="1935131" y="5114045"/>
            <a:ext cx="10054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Quantity</a:t>
            </a:r>
            <a:endParaRPr lang="en-US" dirty="0"/>
          </a:p>
        </p:txBody>
      </p:sp>
      <p:sp>
        <p:nvSpPr>
          <p:cNvPr id="40" name="TextBox 39"/>
          <p:cNvSpPr txBox="1"/>
          <p:nvPr/>
        </p:nvSpPr>
        <p:spPr>
          <a:xfrm>
            <a:off x="679880" y="5929999"/>
            <a:ext cx="78804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</a:t>
            </a:r>
            <a:r>
              <a:rPr lang="en-US" dirty="0" smtClean="0"/>
              <a:t>quilibrium points in Panel A are used to trace out the external balance curve in Panel B. External balance in surplus to the upper left and in deficit to lower right.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333430" y="1415534"/>
            <a:ext cx="889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Panel A</a:t>
            </a:r>
            <a:endParaRPr lang="en-US" dirty="0"/>
          </a:p>
        </p:txBody>
      </p:sp>
      <p:sp>
        <p:nvSpPr>
          <p:cNvPr id="42" name="TextBox 41"/>
          <p:cNvSpPr txBox="1"/>
          <p:nvPr/>
        </p:nvSpPr>
        <p:spPr>
          <a:xfrm>
            <a:off x="6522871" y="1415534"/>
            <a:ext cx="889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Panel 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1392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Internal balance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</a:t>
            </a:r>
            <a:r>
              <a:rPr lang="en-US" dirty="0" smtClean="0"/>
              <a:t>raph on next slide will seem a little odd</a:t>
            </a:r>
          </a:p>
          <a:p>
            <a:r>
              <a:rPr lang="en-US" dirty="0" smtClean="0"/>
              <a:t>Supply is downward sloping</a:t>
            </a:r>
          </a:p>
          <a:p>
            <a:pPr lvl="1"/>
            <a:r>
              <a:rPr lang="en-US" dirty="0" smtClean="0"/>
              <a:t>Usually supply curves are upward sloping</a:t>
            </a:r>
          </a:p>
          <a:p>
            <a:r>
              <a:rPr lang="en-US" dirty="0" smtClean="0"/>
              <a:t>Demand is upward sloping</a:t>
            </a:r>
          </a:p>
          <a:p>
            <a:pPr lvl="1"/>
            <a:r>
              <a:rPr lang="en-US" dirty="0" smtClean="0"/>
              <a:t>Usually demand curves are downward sloping</a:t>
            </a:r>
          </a:p>
          <a:p>
            <a:pPr lvl="1"/>
            <a:endParaRPr lang="en-US" dirty="0"/>
          </a:p>
          <a:p>
            <a:pPr marL="457200" lvl="1" indent="0">
              <a:buNone/>
            </a:pPr>
            <a:r>
              <a:rPr lang="en-US" sz="1800" dirty="0" smtClean="0"/>
              <a:t>Normal D and S</a:t>
            </a:r>
          </a:p>
          <a:p>
            <a:pPr marL="457200" lvl="1" indent="0">
              <a:buNone/>
            </a:pPr>
            <a:r>
              <a:rPr lang="en-US" sz="1800" dirty="0" smtClean="0"/>
              <a:t>curves</a:t>
            </a:r>
            <a:endParaRPr lang="en-US" sz="1800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2670885" y="4596359"/>
            <a:ext cx="10078" cy="137084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680963" y="5967203"/>
            <a:ext cx="2076235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174825" y="4737476"/>
            <a:ext cx="1128827" cy="856777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174825" y="4737476"/>
            <a:ext cx="1128827" cy="856778"/>
          </a:xfrm>
          <a:prstGeom prst="line">
            <a:avLst/>
          </a:prstGeom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496558" y="5409588"/>
            <a:ext cx="9790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Demand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4496558" y="4552810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Supply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14173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Internal balance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362021" cy="4525963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dirty="0" smtClean="0"/>
              <a:t>  </a:t>
            </a:r>
          </a:p>
          <a:p>
            <a:pPr marL="0" indent="0">
              <a:buNone/>
            </a:pPr>
            <a:r>
              <a:rPr lang="en-US" dirty="0" smtClean="0"/>
              <a:t>P = P</a:t>
            </a:r>
            <a:r>
              <a:rPr lang="en-US" baseline="-25000" dirty="0" smtClean="0"/>
              <a:t>T</a:t>
            </a:r>
            <a:r>
              <a:rPr lang="en-US" dirty="0" smtClean="0"/>
              <a:t>/P</a:t>
            </a:r>
            <a:r>
              <a:rPr lang="en-US" baseline="-25000" dirty="0" smtClean="0"/>
              <a:t>N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When P</a:t>
            </a:r>
            <a:r>
              <a:rPr lang="en-US" baseline="-25000" dirty="0" smtClean="0"/>
              <a:t>N</a:t>
            </a:r>
            <a:r>
              <a:rPr lang="en-US" dirty="0" smtClean="0"/>
              <a:t> is higher, demand for N is lower (as always, when price goes up, demand goes down)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But when P</a:t>
            </a:r>
            <a:r>
              <a:rPr lang="en-US" baseline="-25000" dirty="0" smtClean="0"/>
              <a:t>N</a:t>
            </a:r>
            <a:r>
              <a:rPr lang="en-US" dirty="0" smtClean="0"/>
              <a:t> is higher, P is lower.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Therefore, low P and low D, </a:t>
            </a:r>
          </a:p>
          <a:p>
            <a:pPr marL="0" indent="0">
              <a:buNone/>
            </a:pPr>
            <a:r>
              <a:rPr lang="en-US" dirty="0" smtClean="0"/>
              <a:t>high P and high D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This gives us the slope of demand curve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Same, but in reverse, for supply curve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5109956" y="2126824"/>
            <a:ext cx="60473" cy="314487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5109956" y="5251542"/>
            <a:ext cx="3576844" cy="7055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5755000" y="2368738"/>
            <a:ext cx="2197181" cy="2288100"/>
          </a:xfrm>
          <a:prstGeom prst="line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5926340" y="2368738"/>
            <a:ext cx="2156866" cy="2288100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8163836" y="4656838"/>
            <a:ext cx="3900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</a:t>
            </a:r>
            <a:r>
              <a:rPr lang="en-US" baseline="-25000" dirty="0" smtClean="0"/>
              <a:t>N</a:t>
            </a:r>
            <a:endParaRPr lang="en-US" baseline="-25000" dirty="0"/>
          </a:p>
        </p:txBody>
      </p:sp>
      <p:sp>
        <p:nvSpPr>
          <p:cNvPr id="14" name="TextBox 13"/>
          <p:cNvSpPr txBox="1"/>
          <p:nvPr/>
        </p:nvSpPr>
        <p:spPr>
          <a:xfrm>
            <a:off x="8316236" y="2184072"/>
            <a:ext cx="4260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</a:t>
            </a:r>
            <a:r>
              <a:rPr lang="en-US" baseline="-25000" dirty="0" smtClean="0"/>
              <a:t>N</a:t>
            </a:r>
            <a:endParaRPr lang="en-US" baseline="-25000" dirty="0"/>
          </a:p>
        </p:txBody>
      </p:sp>
      <p:sp>
        <p:nvSpPr>
          <p:cNvPr id="15" name="TextBox 14"/>
          <p:cNvSpPr txBox="1"/>
          <p:nvPr/>
        </p:nvSpPr>
        <p:spPr>
          <a:xfrm>
            <a:off x="4806042" y="2184072"/>
            <a:ext cx="3039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7145876" y="5644652"/>
            <a:ext cx="10054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Quantity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27356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Internal balance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806305" y="1743794"/>
            <a:ext cx="0" cy="325575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806305" y="4999549"/>
            <a:ext cx="30438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1380797" y="2026027"/>
            <a:ext cx="2166944" cy="248969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401140" y="2210693"/>
            <a:ext cx="1864579" cy="194862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H="1">
            <a:off x="1053236" y="1841361"/>
            <a:ext cx="1678121" cy="2062727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3648529" y="1841361"/>
            <a:ext cx="5052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D</a:t>
            </a:r>
            <a:r>
              <a:rPr lang="en-US" baseline="-25000" dirty="0" smtClean="0"/>
              <a:t>N2</a:t>
            </a:r>
            <a:endParaRPr lang="en-US" baseline="-25000" dirty="0"/>
          </a:p>
        </p:txBody>
      </p:sp>
      <p:sp>
        <p:nvSpPr>
          <p:cNvPr id="18" name="TextBox 17"/>
          <p:cNvSpPr txBox="1"/>
          <p:nvPr/>
        </p:nvSpPr>
        <p:spPr>
          <a:xfrm>
            <a:off x="3295107" y="4058515"/>
            <a:ext cx="3900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</a:t>
            </a:r>
            <a:r>
              <a:rPr lang="en-US" baseline="-25000" dirty="0" smtClean="0"/>
              <a:t>N</a:t>
            </a:r>
            <a:endParaRPr lang="en-US" baseline="-25000" dirty="0"/>
          </a:p>
        </p:txBody>
      </p:sp>
      <p:sp>
        <p:nvSpPr>
          <p:cNvPr id="21" name="TextBox 20"/>
          <p:cNvSpPr txBox="1"/>
          <p:nvPr/>
        </p:nvSpPr>
        <p:spPr>
          <a:xfrm>
            <a:off x="292285" y="1841361"/>
            <a:ext cx="3039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</a:t>
            </a:r>
            <a:endParaRPr lang="en-US" dirty="0"/>
          </a:p>
        </p:txBody>
      </p:sp>
      <p:cxnSp>
        <p:nvCxnSpPr>
          <p:cNvPr id="23" name="Straight Connector 22"/>
          <p:cNvCxnSpPr/>
          <p:nvPr/>
        </p:nvCxnSpPr>
        <p:spPr>
          <a:xfrm>
            <a:off x="5593739" y="1743794"/>
            <a:ext cx="10079" cy="325575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5593739" y="4999549"/>
            <a:ext cx="3194983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 flipV="1">
            <a:off x="6178310" y="2096585"/>
            <a:ext cx="2382065" cy="2251012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7045088" y="2026027"/>
            <a:ext cx="9684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Inflation</a:t>
            </a:r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6508177" y="3873849"/>
            <a:ext cx="16516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Unemployment</a:t>
            </a:r>
            <a:endParaRPr lang="en-US" dirty="0"/>
          </a:p>
        </p:txBody>
      </p:sp>
      <p:cxnSp>
        <p:nvCxnSpPr>
          <p:cNvPr id="32" name="Straight Connector 31"/>
          <p:cNvCxnSpPr/>
          <p:nvPr/>
        </p:nvCxnSpPr>
        <p:spPr>
          <a:xfrm>
            <a:off x="1935131" y="2771927"/>
            <a:ext cx="4968854" cy="30239"/>
          </a:xfrm>
          <a:prstGeom prst="line">
            <a:avLst/>
          </a:prstGeom>
          <a:ln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2439072" y="3326313"/>
            <a:ext cx="4973786" cy="10079"/>
          </a:xfrm>
          <a:prstGeom prst="line">
            <a:avLst/>
          </a:prstGeom>
          <a:ln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4908380" y="2210693"/>
            <a:ext cx="5565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RER</a:t>
            </a:r>
            <a:endParaRPr lang="en-US" dirty="0"/>
          </a:p>
        </p:txBody>
      </p:sp>
      <p:sp>
        <p:nvSpPr>
          <p:cNvPr id="38" name="TextBox 37"/>
          <p:cNvSpPr txBox="1"/>
          <p:nvPr/>
        </p:nvSpPr>
        <p:spPr>
          <a:xfrm>
            <a:off x="6782354" y="5116325"/>
            <a:ext cx="12248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Absorption</a:t>
            </a:r>
            <a:endParaRPr lang="en-US" dirty="0"/>
          </a:p>
        </p:txBody>
      </p:sp>
      <p:sp>
        <p:nvSpPr>
          <p:cNvPr id="39" name="TextBox 38"/>
          <p:cNvSpPr txBox="1"/>
          <p:nvPr/>
        </p:nvSpPr>
        <p:spPr>
          <a:xfrm>
            <a:off x="1935131" y="5114045"/>
            <a:ext cx="10054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Quantity</a:t>
            </a:r>
            <a:endParaRPr lang="en-US" dirty="0"/>
          </a:p>
        </p:txBody>
      </p:sp>
      <p:sp>
        <p:nvSpPr>
          <p:cNvPr id="40" name="TextBox 39"/>
          <p:cNvSpPr txBox="1"/>
          <p:nvPr/>
        </p:nvSpPr>
        <p:spPr>
          <a:xfrm>
            <a:off x="442328" y="5819122"/>
            <a:ext cx="81031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</a:t>
            </a:r>
            <a:r>
              <a:rPr lang="en-US" dirty="0" smtClean="0"/>
              <a:t>quilibrium points in Panel A are used to trace out the internal balance curve in Panel B. Internal imbalance situation has inflation in upper right and unemployment in lower left.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333430" y="1415534"/>
            <a:ext cx="889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Panel A</a:t>
            </a:r>
            <a:endParaRPr lang="en-US" dirty="0"/>
          </a:p>
        </p:txBody>
      </p:sp>
      <p:sp>
        <p:nvSpPr>
          <p:cNvPr id="42" name="TextBox 41"/>
          <p:cNvSpPr txBox="1"/>
          <p:nvPr/>
        </p:nvSpPr>
        <p:spPr>
          <a:xfrm>
            <a:off x="6522871" y="1415534"/>
            <a:ext cx="889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Panel B</a:t>
            </a:r>
            <a:endParaRPr lang="en-US" dirty="0"/>
          </a:p>
        </p:txBody>
      </p:sp>
      <p:sp>
        <p:nvSpPr>
          <p:cNvPr id="36" name="TextBox 35"/>
          <p:cNvSpPr txBox="1"/>
          <p:nvPr/>
        </p:nvSpPr>
        <p:spPr>
          <a:xfrm>
            <a:off x="2755358" y="1851441"/>
            <a:ext cx="5052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D</a:t>
            </a:r>
            <a:r>
              <a:rPr lang="en-US" baseline="-25000" dirty="0" smtClean="0"/>
              <a:t>N1</a:t>
            </a:r>
            <a:endParaRPr lang="en-US" baseline="-25000" dirty="0"/>
          </a:p>
        </p:txBody>
      </p:sp>
    </p:spTree>
    <p:extLst>
      <p:ext uri="{BB962C8B-B14F-4D97-AF65-F5344CB8AC3E}">
        <p14:creationId xmlns:p14="http://schemas.microsoft.com/office/powerpoint/2010/main" val="7078680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Internal and External Balance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P</a:t>
            </a:r>
            <a:r>
              <a:rPr lang="en-US" dirty="0" smtClean="0"/>
              <a:t>ut the internal and external balance curves together to model the entire small, open economy</a:t>
            </a:r>
          </a:p>
          <a:p>
            <a:endParaRPr lang="en-US" dirty="0"/>
          </a:p>
          <a:p>
            <a:r>
              <a:rPr lang="en-US" dirty="0" smtClean="0"/>
              <a:t>Overall balance is where two curves meet</a:t>
            </a:r>
          </a:p>
          <a:p>
            <a:pPr lvl="1"/>
            <a:r>
              <a:rPr lang="en-US" dirty="0" smtClean="0"/>
              <a:t>Called: the bliss point</a:t>
            </a:r>
          </a:p>
          <a:p>
            <a:endParaRPr lang="en-US" dirty="0"/>
          </a:p>
          <a:p>
            <a:r>
              <a:rPr lang="en-US" dirty="0" smtClean="0"/>
              <a:t>Other areas are points of imbalance</a:t>
            </a:r>
          </a:p>
          <a:p>
            <a:pPr lvl="1"/>
            <a:r>
              <a:rPr lang="en-US" dirty="0" smtClean="0"/>
              <a:t>Points that combine</a:t>
            </a:r>
          </a:p>
          <a:p>
            <a:pPr lvl="2"/>
            <a:r>
              <a:rPr lang="en-US" dirty="0" smtClean="0"/>
              <a:t>External surplus or deficit</a:t>
            </a:r>
          </a:p>
          <a:p>
            <a:pPr lvl="2"/>
            <a:r>
              <a:rPr lang="en-US" dirty="0" smtClean="0"/>
              <a:t>Inflation or unemployment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41223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Phase diagram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1521900" y="1723635"/>
            <a:ext cx="0" cy="440252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521900" y="6126163"/>
            <a:ext cx="5755001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914974" y="2046186"/>
            <a:ext cx="5120035" cy="3548067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2116550" y="1925229"/>
            <a:ext cx="4616095" cy="3850459"/>
          </a:xfrm>
          <a:prstGeom prst="line">
            <a:avLst/>
          </a:prstGeom>
          <a:ln>
            <a:solidFill>
              <a:srgbClr val="604A7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950665" y="1676854"/>
            <a:ext cx="17361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External balance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7247882" y="5342259"/>
            <a:ext cx="17028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Internal balance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4152470" y="6246205"/>
            <a:ext cx="12248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Absorption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161261" y="3215436"/>
            <a:ext cx="11489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Real exchange rate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3658608" y="1975013"/>
            <a:ext cx="16078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A</a:t>
            </a:r>
          </a:p>
          <a:p>
            <a:pPr algn="ctr"/>
            <a:r>
              <a:rPr lang="en-US" dirty="0" smtClean="0"/>
              <a:t>Surplus +</a:t>
            </a:r>
          </a:p>
          <a:p>
            <a:pPr algn="ctr"/>
            <a:r>
              <a:rPr lang="en-US" dirty="0" smtClean="0"/>
              <a:t>inflation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5549710" y="3215436"/>
            <a:ext cx="14311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B</a:t>
            </a:r>
          </a:p>
          <a:p>
            <a:pPr algn="ctr"/>
            <a:r>
              <a:rPr lang="en-US" dirty="0" smtClean="0"/>
              <a:t>Deficit + inflation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3567899" y="4584656"/>
            <a:ext cx="18948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C</a:t>
            </a:r>
            <a:endParaRPr lang="en-US" dirty="0" smtClean="0"/>
          </a:p>
          <a:p>
            <a:pPr algn="ctr"/>
            <a:r>
              <a:rPr lang="en-US" dirty="0" smtClean="0"/>
              <a:t>Deficit </a:t>
            </a:r>
          </a:p>
          <a:p>
            <a:pPr algn="ctr"/>
            <a:r>
              <a:rPr lang="en-US" dirty="0"/>
              <a:t>+</a:t>
            </a:r>
            <a:r>
              <a:rPr lang="en-US" dirty="0" smtClean="0"/>
              <a:t> Unemployment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1874659" y="3315813"/>
            <a:ext cx="18948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D</a:t>
            </a:r>
          </a:p>
          <a:p>
            <a:pPr algn="ctr"/>
            <a:r>
              <a:rPr lang="en-US" dirty="0" smtClean="0"/>
              <a:t>Surplus </a:t>
            </a:r>
          </a:p>
          <a:p>
            <a:pPr algn="ctr"/>
            <a:r>
              <a:rPr lang="en-US" dirty="0"/>
              <a:t>+</a:t>
            </a:r>
            <a:r>
              <a:rPr lang="en-US" dirty="0" smtClean="0"/>
              <a:t> Unemployment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95349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Flexible markets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If markets work well</a:t>
            </a:r>
          </a:p>
          <a:p>
            <a:r>
              <a:rPr lang="en-US" dirty="0" smtClean="0"/>
              <a:t>And there are no impediments</a:t>
            </a:r>
          </a:p>
          <a:p>
            <a:r>
              <a:rPr lang="en-US" dirty="0" smtClean="0"/>
              <a:t>Then a country in an area of imbalance will naturally move to balance and the bliss point</a:t>
            </a:r>
          </a:p>
          <a:p>
            <a:r>
              <a:rPr lang="en-US" dirty="0" smtClean="0"/>
              <a:t>This assumes that exchange rates are not fixed, for example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36623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External </a:t>
            </a:r>
            <a:r>
              <a:rPr lang="en-US" dirty="0" smtClean="0"/>
              <a:t>balance</a:t>
            </a:r>
            <a:br>
              <a:rPr lang="en-US" dirty="0" smtClean="0"/>
            </a:br>
            <a:r>
              <a:rPr lang="en-US" sz="3100" dirty="0" smtClean="0"/>
              <a:t>(automatic adjustment)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584571" y="1743794"/>
            <a:ext cx="0" cy="325575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584571" y="4999549"/>
            <a:ext cx="3265534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1380797" y="2026027"/>
            <a:ext cx="2166944" cy="248969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3461651" y="1615902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EB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23317" y="1341746"/>
            <a:ext cx="5565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RER</a:t>
            </a:r>
            <a:endParaRPr lang="en-US" dirty="0"/>
          </a:p>
        </p:txBody>
      </p:sp>
      <p:sp>
        <p:nvSpPr>
          <p:cNvPr id="39" name="TextBox 38"/>
          <p:cNvSpPr txBox="1"/>
          <p:nvPr/>
        </p:nvSpPr>
        <p:spPr>
          <a:xfrm>
            <a:off x="1935131" y="5114045"/>
            <a:ext cx="12248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Absorption</a:t>
            </a:r>
            <a:endParaRPr lang="en-US" dirty="0"/>
          </a:p>
        </p:txBody>
      </p:sp>
      <p:sp>
        <p:nvSpPr>
          <p:cNvPr id="40" name="TextBox 39"/>
          <p:cNvSpPr txBox="1"/>
          <p:nvPr/>
        </p:nvSpPr>
        <p:spPr>
          <a:xfrm>
            <a:off x="4622099" y="1743794"/>
            <a:ext cx="393827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</a:t>
            </a:r>
            <a:r>
              <a:rPr lang="en-US" dirty="0" smtClean="0"/>
              <a:t>rade surplus </a:t>
            </a:r>
            <a:r>
              <a:rPr lang="en-US" dirty="0" smtClean="0"/>
              <a:t>(upper </a:t>
            </a:r>
            <a:r>
              <a:rPr lang="en-US" dirty="0" smtClean="0"/>
              <a:t>left): </a:t>
            </a:r>
            <a:r>
              <a:rPr lang="en-US" dirty="0" smtClean="0"/>
              <a:t>increase in </a:t>
            </a:r>
            <a:r>
              <a:rPr lang="en-US" dirty="0" err="1" smtClean="0"/>
              <a:t>forex</a:t>
            </a:r>
            <a:r>
              <a:rPr lang="en-US" dirty="0" smtClean="0"/>
              <a:t> </a:t>
            </a:r>
            <a:r>
              <a:rPr lang="en-US" dirty="0" smtClean="0"/>
              <a:t>earnings coming in causes </a:t>
            </a:r>
            <a:r>
              <a:rPr lang="en-US" dirty="0" smtClean="0"/>
              <a:t>increase in </a:t>
            </a:r>
            <a:r>
              <a:rPr lang="en-US" dirty="0" smtClean="0"/>
              <a:t>money supply (M2) and people will spend more (absorption).</a:t>
            </a:r>
            <a:endParaRPr lang="en-US" dirty="0" smtClean="0"/>
          </a:p>
          <a:p>
            <a:r>
              <a:rPr lang="en-US" dirty="0" smtClean="0"/>
              <a:t>Demand for our currency increases so e falls</a:t>
            </a:r>
            <a:r>
              <a:rPr lang="en-US" dirty="0" smtClean="0"/>
              <a:t> (our currency stronger so exchange less of our currency for $). When e falls, RER falls (think of formula).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Trade d</a:t>
            </a:r>
            <a:r>
              <a:rPr lang="en-US" dirty="0" smtClean="0"/>
              <a:t>eficit </a:t>
            </a:r>
            <a:r>
              <a:rPr lang="en-US" dirty="0" smtClean="0"/>
              <a:t>(lower right</a:t>
            </a:r>
            <a:r>
              <a:rPr lang="en-US" dirty="0" smtClean="0"/>
              <a:t>): </a:t>
            </a:r>
            <a:r>
              <a:rPr lang="en-US" dirty="0" err="1"/>
              <a:t>f</a:t>
            </a:r>
            <a:r>
              <a:rPr lang="en-US" dirty="0" err="1" smtClean="0"/>
              <a:t>orex</a:t>
            </a:r>
            <a:r>
              <a:rPr lang="en-US" dirty="0" smtClean="0"/>
              <a:t> will fall and cause decline in </a:t>
            </a:r>
            <a:r>
              <a:rPr lang="en-US" dirty="0" smtClean="0"/>
              <a:t>M2 and reduce absorption (horizontal). With less </a:t>
            </a:r>
            <a:r>
              <a:rPr lang="en-US" dirty="0" err="1" smtClean="0"/>
              <a:t>forex</a:t>
            </a:r>
            <a:r>
              <a:rPr lang="en-US" dirty="0" smtClean="0"/>
              <a:t>, e </a:t>
            </a:r>
            <a:r>
              <a:rPr lang="en-US" dirty="0" smtClean="0"/>
              <a:t>will rise, meaning </a:t>
            </a:r>
            <a:r>
              <a:rPr lang="en-US" dirty="0" smtClean="0"/>
              <a:t>depreciation (less valuable). When e rises so does RER.</a:t>
            </a:r>
            <a:endParaRPr lang="en-US" dirty="0" smtClean="0"/>
          </a:p>
        </p:txBody>
      </p:sp>
      <p:sp>
        <p:nvSpPr>
          <p:cNvPr id="41" name="TextBox 40"/>
          <p:cNvSpPr txBox="1"/>
          <p:nvPr/>
        </p:nvSpPr>
        <p:spPr>
          <a:xfrm>
            <a:off x="1297114" y="1865892"/>
            <a:ext cx="10046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Lucida Grande"/>
                <a:ea typeface="Lucida Grande"/>
                <a:cs typeface="Lucida Grande"/>
              </a:rPr>
              <a:t>Δ</a:t>
            </a:r>
            <a:r>
              <a:rPr lang="en-US" dirty="0" smtClean="0"/>
              <a:t>M2 &gt; 0</a:t>
            </a:r>
            <a:endParaRPr lang="en-US" dirty="0"/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1481585" y="2398977"/>
            <a:ext cx="937329" cy="20160"/>
          </a:xfrm>
          <a:prstGeom prst="straightConnector1">
            <a:avLst/>
          </a:prstGeom>
          <a:ln>
            <a:solidFill>
              <a:schemeClr val="accent3">
                <a:lumMod val="50000"/>
              </a:schemeClr>
            </a:solidFill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1481585" y="2409057"/>
            <a:ext cx="0" cy="755980"/>
          </a:xfrm>
          <a:prstGeom prst="straightConnector1">
            <a:avLst/>
          </a:prstGeom>
          <a:ln>
            <a:solidFill>
              <a:srgbClr val="4F6228"/>
            </a:solidFill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1481585" y="2409057"/>
            <a:ext cx="685359" cy="594704"/>
          </a:xfrm>
          <a:prstGeom prst="straightConnector1">
            <a:avLst/>
          </a:prstGeom>
          <a:ln>
            <a:solidFill>
              <a:srgbClr val="4F6228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3557820" y="3215435"/>
            <a:ext cx="0" cy="685422"/>
          </a:xfrm>
          <a:prstGeom prst="straightConnector1">
            <a:avLst/>
          </a:prstGeom>
          <a:ln>
            <a:solidFill>
              <a:schemeClr val="accent2"/>
            </a:solidFill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H="1">
            <a:off x="2771673" y="3900857"/>
            <a:ext cx="776068" cy="0"/>
          </a:xfrm>
          <a:prstGeom prst="straightConnector1">
            <a:avLst/>
          </a:prstGeom>
          <a:ln>
            <a:solidFill>
              <a:srgbClr val="C0504D"/>
            </a:solidFill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H="1" flipV="1">
            <a:off x="2932934" y="3487588"/>
            <a:ext cx="614807" cy="413269"/>
          </a:xfrm>
          <a:prstGeom prst="straightConnector1">
            <a:avLst/>
          </a:prstGeom>
          <a:ln>
            <a:solidFill>
              <a:srgbClr val="C0504D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3701804" y="3302922"/>
            <a:ext cx="7661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Δe</a:t>
            </a:r>
            <a:r>
              <a:rPr lang="en-US" dirty="0"/>
              <a:t> </a:t>
            </a:r>
            <a:r>
              <a:rPr lang="en-US" dirty="0" smtClean="0"/>
              <a:t>&gt; 0</a:t>
            </a:r>
            <a:endParaRPr lang="en-US" dirty="0"/>
          </a:p>
        </p:txBody>
      </p:sp>
      <p:sp>
        <p:nvSpPr>
          <p:cNvPr id="43" name="TextBox 42"/>
          <p:cNvSpPr txBox="1"/>
          <p:nvPr/>
        </p:nvSpPr>
        <p:spPr>
          <a:xfrm>
            <a:off x="2553181" y="4074558"/>
            <a:ext cx="10046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Lucida Grande"/>
                <a:ea typeface="Lucida Grande"/>
                <a:cs typeface="Lucida Grande"/>
              </a:rPr>
              <a:t>Δ</a:t>
            </a:r>
            <a:r>
              <a:rPr lang="en-US" dirty="0" smtClean="0"/>
              <a:t>M2 &lt; 0</a:t>
            </a:r>
            <a:endParaRPr lang="en-US" dirty="0"/>
          </a:p>
        </p:txBody>
      </p:sp>
      <p:sp>
        <p:nvSpPr>
          <p:cNvPr id="44" name="TextBox 43"/>
          <p:cNvSpPr txBox="1"/>
          <p:nvPr/>
        </p:nvSpPr>
        <p:spPr>
          <a:xfrm>
            <a:off x="617688" y="2429216"/>
            <a:ext cx="7661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Δe</a:t>
            </a:r>
            <a:r>
              <a:rPr lang="en-US" dirty="0"/>
              <a:t> &lt;</a:t>
            </a:r>
            <a:r>
              <a:rPr lang="en-US" dirty="0" smtClean="0"/>
              <a:t> 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60526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Internal </a:t>
            </a:r>
            <a:r>
              <a:rPr lang="en-US" dirty="0" smtClean="0"/>
              <a:t>balance</a:t>
            </a:r>
            <a:br>
              <a:rPr lang="en-US" dirty="0" smtClean="0"/>
            </a:br>
            <a:r>
              <a:rPr lang="en-US" sz="3600" dirty="0" smtClean="0"/>
              <a:t>(automatic adjustment)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584571" y="1743794"/>
            <a:ext cx="0" cy="325575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584571" y="4999549"/>
            <a:ext cx="3265534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148984" y="1865892"/>
            <a:ext cx="2552820" cy="234743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3850105" y="4112446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IB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23317" y="1341746"/>
            <a:ext cx="5565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RER</a:t>
            </a:r>
            <a:endParaRPr lang="en-US" dirty="0"/>
          </a:p>
        </p:txBody>
      </p:sp>
      <p:sp>
        <p:nvSpPr>
          <p:cNvPr id="39" name="TextBox 38"/>
          <p:cNvSpPr txBox="1"/>
          <p:nvPr/>
        </p:nvSpPr>
        <p:spPr>
          <a:xfrm>
            <a:off x="1935131" y="5114045"/>
            <a:ext cx="12248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Absorption</a:t>
            </a:r>
            <a:endParaRPr lang="en-US" dirty="0"/>
          </a:p>
        </p:txBody>
      </p:sp>
      <p:sp>
        <p:nvSpPr>
          <p:cNvPr id="40" name="TextBox 39"/>
          <p:cNvSpPr txBox="1"/>
          <p:nvPr/>
        </p:nvSpPr>
        <p:spPr>
          <a:xfrm>
            <a:off x="4554300" y="1573289"/>
            <a:ext cx="4471284" cy="5078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Above/right of IB line: inflation.</a:t>
            </a:r>
          </a:p>
          <a:p>
            <a:r>
              <a:rPr lang="en-US" dirty="0"/>
              <a:t>B</a:t>
            </a:r>
            <a:r>
              <a:rPr lang="en-US" dirty="0" smtClean="0"/>
              <a:t>elow/left of IB line: unemployment.</a:t>
            </a:r>
          </a:p>
          <a:p>
            <a:endParaRPr lang="en-US" dirty="0"/>
          </a:p>
          <a:p>
            <a:r>
              <a:rPr lang="en-US" dirty="0" smtClean="0"/>
              <a:t>I</a:t>
            </a:r>
            <a:r>
              <a:rPr lang="en-US" dirty="0" smtClean="0"/>
              <a:t>nflation: high price </a:t>
            </a:r>
            <a:r>
              <a:rPr lang="en-US" dirty="0" smtClean="0"/>
              <a:t>of non </a:t>
            </a:r>
            <a:r>
              <a:rPr lang="en-US" dirty="0" err="1" smtClean="0"/>
              <a:t>tradables</a:t>
            </a:r>
            <a:r>
              <a:rPr lang="en-US" dirty="0" smtClean="0"/>
              <a:t> (P</a:t>
            </a:r>
            <a:r>
              <a:rPr lang="en-US" baseline="-25000" dirty="0" smtClean="0"/>
              <a:t>N</a:t>
            </a:r>
            <a:r>
              <a:rPr lang="en-US" dirty="0" smtClean="0"/>
              <a:t>), causes </a:t>
            </a:r>
            <a:r>
              <a:rPr lang="en-US" dirty="0" smtClean="0"/>
              <a:t>real </a:t>
            </a:r>
            <a:r>
              <a:rPr lang="en-US" dirty="0" smtClean="0"/>
              <a:t>appreciation, therefore fall in </a:t>
            </a:r>
            <a:r>
              <a:rPr lang="en-US" dirty="0" smtClean="0"/>
              <a:t>RER (vertical dotted line). Think: in equation for RER, P</a:t>
            </a:r>
            <a:r>
              <a:rPr lang="en-US" baseline="-25000" dirty="0" smtClean="0"/>
              <a:t>N </a:t>
            </a:r>
            <a:r>
              <a:rPr lang="en-US" dirty="0" smtClean="0"/>
              <a:t>is the denominator so if P</a:t>
            </a:r>
            <a:r>
              <a:rPr lang="en-US" baseline="-25000" dirty="0" smtClean="0"/>
              <a:t>N</a:t>
            </a:r>
            <a:r>
              <a:rPr lang="en-US" dirty="0" smtClean="0"/>
              <a:t> increases (inflation) RER falls. </a:t>
            </a:r>
          </a:p>
          <a:p>
            <a:endParaRPr lang="en-US" dirty="0"/>
          </a:p>
          <a:p>
            <a:r>
              <a:rPr lang="en-US" dirty="0" smtClean="0"/>
              <a:t>Inflation </a:t>
            </a:r>
            <a:r>
              <a:rPr lang="en-US" dirty="0" smtClean="0"/>
              <a:t>also reduces the real value of </a:t>
            </a:r>
            <a:r>
              <a:rPr lang="en-US" dirty="0" smtClean="0"/>
              <a:t>absorption (horizontal dotted line). People have money but because of higher prices, when they spend it, it buys them less. So the real value of expenditure (absorption) falls. 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With </a:t>
            </a:r>
            <a:r>
              <a:rPr lang="en-US" dirty="0" smtClean="0"/>
              <a:t>unemployment, opposite: low P</a:t>
            </a:r>
            <a:r>
              <a:rPr lang="en-US" baseline="-25000" dirty="0" smtClean="0"/>
              <a:t>N</a:t>
            </a:r>
            <a:r>
              <a:rPr lang="en-US" dirty="0" smtClean="0"/>
              <a:t> </a:t>
            </a:r>
            <a:r>
              <a:rPr lang="en-US" dirty="0"/>
              <a:t>c</a:t>
            </a:r>
            <a:r>
              <a:rPr lang="en-US" dirty="0" smtClean="0"/>
              <a:t>auses </a:t>
            </a:r>
            <a:r>
              <a:rPr lang="en-US" dirty="0" smtClean="0"/>
              <a:t>RER </a:t>
            </a:r>
            <a:r>
              <a:rPr lang="en-US" dirty="0" smtClean="0"/>
              <a:t>to </a:t>
            </a:r>
            <a:r>
              <a:rPr lang="en-US" dirty="0" smtClean="0"/>
              <a:t>rise (</a:t>
            </a:r>
            <a:r>
              <a:rPr lang="en-US" dirty="0" smtClean="0"/>
              <a:t>vertical dotted</a:t>
            </a:r>
            <a:r>
              <a:rPr lang="en-US" dirty="0" smtClean="0"/>
              <a:t>) </a:t>
            </a:r>
            <a:r>
              <a:rPr lang="en-US" dirty="0" smtClean="0"/>
              <a:t>and real value of absorption </a:t>
            </a:r>
            <a:r>
              <a:rPr lang="en-US" dirty="0" smtClean="0"/>
              <a:t>to rise (horizontal dotted)</a:t>
            </a:r>
            <a:r>
              <a:rPr lang="en-US" dirty="0" smtClean="0"/>
              <a:t>.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553181" y="1744935"/>
            <a:ext cx="9610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latin typeface="Lucida Grande"/>
                <a:ea typeface="Lucida Grande"/>
                <a:cs typeface="Lucida Grande"/>
              </a:rPr>
              <a:t>Δ</a:t>
            </a:r>
            <a:r>
              <a:rPr lang="en-US" dirty="0"/>
              <a:t> </a:t>
            </a:r>
            <a:r>
              <a:rPr lang="en-US" dirty="0" smtClean="0"/>
              <a:t>P</a:t>
            </a:r>
            <a:r>
              <a:rPr lang="en-US" baseline="-25000" dirty="0" smtClean="0"/>
              <a:t>N</a:t>
            </a:r>
            <a:r>
              <a:rPr lang="en-US" dirty="0" smtClean="0"/>
              <a:t> &gt; 0</a:t>
            </a:r>
            <a:endParaRPr lang="en-US" dirty="0"/>
          </a:p>
        </p:txBody>
      </p:sp>
      <p:cxnSp>
        <p:nvCxnSpPr>
          <p:cNvPr id="6" name="Straight Arrow Connector 5"/>
          <p:cNvCxnSpPr/>
          <p:nvPr/>
        </p:nvCxnSpPr>
        <p:spPr>
          <a:xfrm flipH="1" flipV="1">
            <a:off x="1481585" y="3165037"/>
            <a:ext cx="10079" cy="826539"/>
          </a:xfrm>
          <a:prstGeom prst="straightConnector1">
            <a:avLst/>
          </a:prstGeom>
          <a:ln>
            <a:solidFill>
              <a:schemeClr val="accent3">
                <a:lumMod val="50000"/>
              </a:schemeClr>
            </a:solidFill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1491664" y="3991575"/>
            <a:ext cx="810089" cy="0"/>
          </a:xfrm>
          <a:prstGeom prst="straightConnector1">
            <a:avLst/>
          </a:prstGeom>
          <a:ln>
            <a:solidFill>
              <a:srgbClr val="4F6228"/>
            </a:solidFill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1481585" y="3302922"/>
            <a:ext cx="685359" cy="688653"/>
          </a:xfrm>
          <a:prstGeom prst="straightConnector1">
            <a:avLst/>
          </a:prstGeom>
          <a:ln>
            <a:solidFill>
              <a:srgbClr val="4F6228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2553181" y="2269222"/>
            <a:ext cx="829343" cy="0"/>
          </a:xfrm>
          <a:prstGeom prst="straightConnector1">
            <a:avLst/>
          </a:prstGeom>
          <a:ln>
            <a:solidFill>
              <a:schemeClr val="accent2"/>
            </a:solidFill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H="1">
            <a:off x="3376402" y="2235224"/>
            <a:ext cx="1" cy="823308"/>
          </a:xfrm>
          <a:prstGeom prst="straightConnector1">
            <a:avLst/>
          </a:prstGeom>
          <a:ln>
            <a:solidFill>
              <a:srgbClr val="C0504D"/>
            </a:solidFill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H="1">
            <a:off x="2761595" y="2265075"/>
            <a:ext cx="614808" cy="533473"/>
          </a:xfrm>
          <a:prstGeom prst="straightConnector1">
            <a:avLst/>
          </a:prstGeom>
          <a:ln>
            <a:solidFill>
              <a:srgbClr val="C0504D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3563907" y="2446144"/>
            <a:ext cx="9046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Δ</a:t>
            </a:r>
            <a:r>
              <a:rPr lang="en-US" dirty="0" smtClean="0"/>
              <a:t> P</a:t>
            </a:r>
            <a:r>
              <a:rPr lang="en-US" baseline="-25000" dirty="0" smtClean="0"/>
              <a:t>N </a:t>
            </a:r>
            <a:r>
              <a:rPr lang="en-US" dirty="0" smtClean="0"/>
              <a:t>&gt; 0</a:t>
            </a:r>
            <a:endParaRPr lang="en-US" dirty="0"/>
          </a:p>
        </p:txBody>
      </p:sp>
      <p:sp>
        <p:nvSpPr>
          <p:cNvPr id="43" name="TextBox 42"/>
          <p:cNvSpPr txBox="1"/>
          <p:nvPr/>
        </p:nvSpPr>
        <p:spPr>
          <a:xfrm>
            <a:off x="1481585" y="4213329"/>
            <a:ext cx="9088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Lucida Grande"/>
                <a:ea typeface="Lucida Grande"/>
                <a:cs typeface="Lucida Grande"/>
              </a:rPr>
              <a:t>Δ</a:t>
            </a:r>
            <a:r>
              <a:rPr lang="en-US" dirty="0" smtClean="0"/>
              <a:t>P</a:t>
            </a:r>
            <a:r>
              <a:rPr lang="en-US" baseline="-25000" dirty="0" smtClean="0"/>
              <a:t>N</a:t>
            </a:r>
            <a:r>
              <a:rPr lang="en-US" dirty="0" smtClean="0"/>
              <a:t> &lt; 0</a:t>
            </a:r>
            <a:endParaRPr lang="en-US" dirty="0"/>
          </a:p>
        </p:txBody>
      </p:sp>
      <p:sp>
        <p:nvSpPr>
          <p:cNvPr id="44" name="TextBox 43"/>
          <p:cNvSpPr txBox="1"/>
          <p:nvPr/>
        </p:nvSpPr>
        <p:spPr>
          <a:xfrm>
            <a:off x="584571" y="3302922"/>
            <a:ext cx="8698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ΔP</a:t>
            </a:r>
            <a:r>
              <a:rPr lang="en-US" baseline="-25000" dirty="0" smtClean="0"/>
              <a:t>N</a:t>
            </a:r>
            <a:r>
              <a:rPr lang="en-US" dirty="0" smtClean="0"/>
              <a:t> </a:t>
            </a:r>
            <a:r>
              <a:rPr lang="en-US" dirty="0"/>
              <a:t>&lt;</a:t>
            </a:r>
            <a:r>
              <a:rPr lang="en-US" dirty="0" smtClean="0"/>
              <a:t> 0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585841" y="3302922"/>
            <a:ext cx="9684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Inflation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301753" y="4481778"/>
            <a:ext cx="16516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Unemployment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57047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2562</TotalTime>
  <Words>928</Words>
  <Application>Microsoft Macintosh PowerPoint</Application>
  <PresentationFormat>On-screen Show (4:3)</PresentationFormat>
  <Paragraphs>230</Paragraphs>
  <Slides>20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Macroeconomic  Management - 1</vt:lpstr>
      <vt:lpstr>Developing countries</vt:lpstr>
      <vt:lpstr>Australian model</vt:lpstr>
      <vt:lpstr>Tradables and nontradables</vt:lpstr>
      <vt:lpstr>Balance</vt:lpstr>
      <vt:lpstr>Absorption</vt:lpstr>
      <vt:lpstr>Exchange rate</vt:lpstr>
      <vt:lpstr>RER Real exchange rate</vt:lpstr>
      <vt:lpstr>RER examples</vt:lpstr>
      <vt:lpstr>RER example </vt:lpstr>
      <vt:lpstr>RER in Australian model</vt:lpstr>
      <vt:lpstr>External balance</vt:lpstr>
      <vt:lpstr>Internal balance</vt:lpstr>
      <vt:lpstr>Internal balance</vt:lpstr>
      <vt:lpstr>Internal balance</vt:lpstr>
      <vt:lpstr>Internal and External Balance</vt:lpstr>
      <vt:lpstr>Phase diagram</vt:lpstr>
      <vt:lpstr>Flexible markets</vt:lpstr>
      <vt:lpstr>External balance (automatic adjustment)</vt:lpstr>
      <vt:lpstr>Internal balance (automatic adjustment)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Foreign Debt and Financial Crises</dc:title>
  <dc:creator>Akiko Vandenberg</dc:creator>
  <cp:lastModifiedBy>Akiko Vandenberg</cp:lastModifiedBy>
  <cp:revision>76</cp:revision>
  <cp:lastPrinted>2017-10-31T11:33:05Z</cp:lastPrinted>
  <dcterms:created xsi:type="dcterms:W3CDTF">2016-11-06T09:59:20Z</dcterms:created>
  <dcterms:modified xsi:type="dcterms:W3CDTF">2017-11-16T08:51:06Z</dcterms:modified>
</cp:coreProperties>
</file>