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6" r:id="rId39"/>
    <p:sldId id="293" r:id="rId40"/>
    <p:sldId id="294" r:id="rId41"/>
    <p:sldId id="295" r:id="rId42"/>
    <p:sldId id="297" r:id="rId43"/>
    <p:sldId id="298" r:id="rId44"/>
    <p:sldId id="299" r:id="rId45"/>
    <p:sldId id="303" r:id="rId46"/>
    <p:sldId id="300" r:id="rId47"/>
    <p:sldId id="304" r:id="rId48"/>
    <p:sldId id="305" r:id="rId49"/>
    <p:sldId id="301" r:id="rId50"/>
    <p:sldId id="302" r:id="rId51"/>
    <p:sldId id="306" r:id="rId52"/>
    <p:sldId id="307" r:id="rId53"/>
    <p:sldId id="310" r:id="rId54"/>
    <p:sldId id="308" r:id="rId55"/>
    <p:sldId id="309" r:id="rId5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90" d="100"/>
          <a:sy n="90" d="100"/>
        </p:scale>
        <p:origin x="-594" y="22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24DDF0D8-6370-458B-A6C3-DBD770CA0778}" type="datetimeFigureOut">
              <a:rPr lang="th-TH" smtClean="0"/>
              <a:pPr/>
              <a:t>16/08/54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5560DFF4-D56E-45AD-AEB4-5F20AC2B67BD}"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24DDF0D8-6370-458B-A6C3-DBD770CA0778}" type="datetimeFigureOut">
              <a:rPr lang="th-TH" smtClean="0"/>
              <a:pPr/>
              <a:t>16/08/54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5560DFF4-D56E-45AD-AEB4-5F20AC2B67BD}"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24DDF0D8-6370-458B-A6C3-DBD770CA0778}" type="datetimeFigureOut">
              <a:rPr lang="th-TH" smtClean="0"/>
              <a:pPr/>
              <a:t>16/08/54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5560DFF4-D56E-45AD-AEB4-5F20AC2B67BD}"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24DDF0D8-6370-458B-A6C3-DBD770CA0778}" type="datetimeFigureOut">
              <a:rPr lang="th-TH" smtClean="0"/>
              <a:pPr/>
              <a:t>16/08/54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5560DFF4-D56E-45AD-AEB4-5F20AC2B67BD}"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24DDF0D8-6370-458B-A6C3-DBD770CA0778}" type="datetimeFigureOut">
              <a:rPr lang="th-TH" smtClean="0"/>
              <a:pPr/>
              <a:t>16/08/54</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5560DFF4-D56E-45AD-AEB4-5F20AC2B67BD}"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24DDF0D8-6370-458B-A6C3-DBD770CA0778}" type="datetimeFigureOut">
              <a:rPr lang="th-TH" smtClean="0"/>
              <a:pPr/>
              <a:t>16/08/54</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5560DFF4-D56E-45AD-AEB4-5F20AC2B67BD}"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24DDF0D8-6370-458B-A6C3-DBD770CA0778}" type="datetimeFigureOut">
              <a:rPr lang="th-TH" smtClean="0"/>
              <a:pPr/>
              <a:t>16/08/54</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5560DFF4-D56E-45AD-AEB4-5F20AC2B67BD}"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24DDF0D8-6370-458B-A6C3-DBD770CA0778}" type="datetimeFigureOut">
              <a:rPr lang="th-TH" smtClean="0"/>
              <a:pPr/>
              <a:t>16/08/54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5560DFF4-D56E-45AD-AEB4-5F20AC2B67BD}"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24DDF0D8-6370-458B-A6C3-DBD770CA0778}" type="datetimeFigureOut">
              <a:rPr lang="th-TH" smtClean="0"/>
              <a:pPr/>
              <a:t>16/08/54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5560DFF4-D56E-45AD-AEB4-5F20AC2B67BD}"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24DDF0D8-6370-458B-A6C3-DBD770CA0778}" type="datetimeFigureOut">
              <a:rPr lang="th-TH" smtClean="0"/>
              <a:pPr/>
              <a:t>16/08/54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5560DFF4-D56E-45AD-AEB4-5F20AC2B67BD}"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24DDF0D8-6370-458B-A6C3-DBD770CA0778}" type="datetimeFigureOut">
              <a:rPr lang="th-TH" smtClean="0"/>
              <a:pPr/>
              <a:t>16/08/54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5560DFF4-D56E-45AD-AEB4-5F20AC2B67BD}"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DDF0D8-6370-458B-A6C3-DBD770CA0778}" type="datetimeFigureOut">
              <a:rPr lang="th-TH" smtClean="0"/>
              <a:pPr/>
              <a:t>16/08/54</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60DFF4-D56E-45AD-AEB4-5F20AC2B67BD}"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p:txBody>
          <a:bodyPr/>
          <a:lstStyle/>
          <a:p>
            <a:r>
              <a:rPr lang="en-US" smtClean="0"/>
              <a:t>Criminal Liability</a:t>
            </a:r>
            <a:endParaRPr lang="th-TH" dirty="0"/>
          </a:p>
        </p:txBody>
      </p:sp>
      <p:sp>
        <p:nvSpPr>
          <p:cNvPr id="3" name="ชื่อเรื่องรอง 2"/>
          <p:cNvSpPr>
            <a:spLocks noGrp="1"/>
          </p:cNvSpPr>
          <p:nvPr>
            <p:ph type="subTitle" idx="1"/>
          </p:nvPr>
        </p:nvSpPr>
        <p:spPr/>
        <p:txBody>
          <a:bodyPr>
            <a:normAutofit fontScale="85000" lnSpcReduction="20000"/>
          </a:bodyPr>
          <a:lstStyle/>
          <a:p>
            <a:r>
              <a:rPr lang="en-US" dirty="0" err="1" smtClean="0">
                <a:solidFill>
                  <a:schemeClr val="tx1"/>
                </a:solidFill>
              </a:rPr>
              <a:t>Panumas</a:t>
            </a:r>
            <a:r>
              <a:rPr lang="en-US" dirty="0" smtClean="0">
                <a:solidFill>
                  <a:schemeClr val="tx1"/>
                </a:solidFill>
              </a:rPr>
              <a:t> </a:t>
            </a:r>
            <a:r>
              <a:rPr lang="en-US" dirty="0" err="1" smtClean="0">
                <a:solidFill>
                  <a:schemeClr val="tx1"/>
                </a:solidFill>
              </a:rPr>
              <a:t>Achalaboon</a:t>
            </a:r>
            <a:endParaRPr lang="en-US" dirty="0" smtClean="0">
              <a:solidFill>
                <a:schemeClr val="tx1"/>
              </a:solidFill>
            </a:endParaRPr>
          </a:p>
          <a:p>
            <a:r>
              <a:rPr lang="en-US" dirty="0" smtClean="0">
                <a:solidFill>
                  <a:schemeClr val="tx1"/>
                </a:solidFill>
              </a:rPr>
              <a:t>Public Prosecutor </a:t>
            </a:r>
          </a:p>
          <a:p>
            <a:r>
              <a:rPr lang="en-US" dirty="0" smtClean="0">
                <a:solidFill>
                  <a:schemeClr val="tx1"/>
                </a:solidFill>
              </a:rPr>
              <a:t>International Affairs Department</a:t>
            </a:r>
          </a:p>
          <a:p>
            <a:r>
              <a:rPr lang="en-US" dirty="0" smtClean="0">
                <a:solidFill>
                  <a:schemeClr val="tx1"/>
                </a:solidFill>
              </a:rPr>
              <a:t>Office of the Attorney General</a:t>
            </a:r>
            <a:endParaRPr lang="th-TH"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a:xfrm>
            <a:off x="428596" y="285728"/>
            <a:ext cx="8229600" cy="4525963"/>
          </a:xfrm>
        </p:spPr>
        <p:txBody>
          <a:bodyPr>
            <a:normAutofit/>
          </a:bodyPr>
          <a:lstStyle/>
          <a:p>
            <a:pPr>
              <a:buNone/>
            </a:pPr>
            <a:r>
              <a:rPr lang="en-US" dirty="0" smtClean="0"/>
              <a:t> </a:t>
            </a:r>
            <a:r>
              <a:rPr lang="en-US" sz="3600" dirty="0" smtClean="0"/>
              <a:t>A person shall be criminally liable when</a:t>
            </a:r>
          </a:p>
          <a:p>
            <a:pPr>
              <a:buNone/>
            </a:pPr>
            <a:endParaRPr lang="en-US" dirty="0" smtClean="0"/>
          </a:p>
          <a:p>
            <a:pPr marL="514350" indent="-514350">
              <a:buAutoNum type="arabicPeriod"/>
            </a:pPr>
            <a:r>
              <a:rPr lang="en-US" dirty="0" smtClean="0"/>
              <a:t>The act meets all elements of the offence.</a:t>
            </a:r>
          </a:p>
          <a:p>
            <a:pPr marL="514350" indent="-514350">
              <a:buAutoNum type="arabicPeriod"/>
            </a:pPr>
            <a:endParaRPr lang="en-US" dirty="0"/>
          </a:p>
          <a:p>
            <a:pPr marL="514350" indent="-514350">
              <a:buAutoNum type="arabicPeriod"/>
            </a:pPr>
            <a:r>
              <a:rPr lang="en-US" dirty="0" smtClean="0"/>
              <a:t>There is no exemption of guilt. </a:t>
            </a:r>
          </a:p>
          <a:p>
            <a:pPr marL="514350" indent="-514350">
              <a:buAutoNum type="arabicPeriod"/>
            </a:pPr>
            <a:endParaRPr lang="en-US" dirty="0"/>
          </a:p>
          <a:p>
            <a:pPr marL="514350" indent="-514350">
              <a:buAutoNum type="arabicPeriod"/>
            </a:pPr>
            <a:r>
              <a:rPr lang="en-US" dirty="0" smtClean="0"/>
              <a:t>There is no exemption of punishment. </a:t>
            </a:r>
          </a:p>
          <a:p>
            <a:pPr marL="514350" indent="-514350">
              <a:buAutoNum type="arabicPeriod"/>
            </a:pPr>
            <a:endParaRPr lang="en-US" dirty="0"/>
          </a:p>
          <a:p>
            <a:pPr marL="514350" indent="-514350">
              <a:buAutoNum type="arabicPeriod"/>
            </a:pPr>
            <a:endParaRPr lang="en-US" dirty="0" smtClean="0"/>
          </a:p>
          <a:p>
            <a:pPr>
              <a:buNone/>
            </a:pP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sz="3600" dirty="0" smtClean="0"/>
              <a:t>The act meets all elements of the offence</a:t>
            </a:r>
            <a:endParaRPr lang="th-TH" sz="3600" dirty="0"/>
          </a:p>
        </p:txBody>
      </p:sp>
      <p:sp>
        <p:nvSpPr>
          <p:cNvPr id="3" name="ตัวยึดเนื้อหา 2"/>
          <p:cNvSpPr>
            <a:spLocks noGrp="1"/>
          </p:cNvSpPr>
          <p:nvPr>
            <p:ph idx="1"/>
          </p:nvPr>
        </p:nvSpPr>
        <p:spPr/>
        <p:txBody>
          <a:bodyPr>
            <a:normAutofit lnSpcReduction="10000"/>
          </a:bodyPr>
          <a:lstStyle/>
          <a:p>
            <a:pPr>
              <a:buNone/>
            </a:pPr>
            <a:r>
              <a:rPr lang="en-US" dirty="0" smtClean="0"/>
              <a:t> Element of the offence</a:t>
            </a:r>
          </a:p>
          <a:p>
            <a:pPr>
              <a:buNone/>
            </a:pPr>
            <a:r>
              <a:rPr lang="en-US" dirty="0"/>
              <a:t> </a:t>
            </a:r>
            <a:r>
              <a:rPr lang="en-US" dirty="0" smtClean="0"/>
              <a:t>1. There is the act;</a:t>
            </a:r>
          </a:p>
          <a:p>
            <a:pPr>
              <a:buNone/>
            </a:pPr>
            <a:r>
              <a:rPr lang="en-US" dirty="0"/>
              <a:t> </a:t>
            </a:r>
            <a:r>
              <a:rPr lang="en-US" dirty="0" smtClean="0"/>
              <a:t>2. The act meets outside elements of the   </a:t>
            </a:r>
          </a:p>
          <a:p>
            <a:pPr>
              <a:buNone/>
            </a:pPr>
            <a:r>
              <a:rPr lang="en-US" dirty="0"/>
              <a:t> </a:t>
            </a:r>
            <a:r>
              <a:rPr lang="en-US" dirty="0" smtClean="0"/>
              <a:t>    offence;</a:t>
            </a:r>
          </a:p>
          <a:p>
            <a:pPr>
              <a:buNone/>
            </a:pPr>
            <a:r>
              <a:rPr lang="en-US" dirty="0"/>
              <a:t> </a:t>
            </a:r>
            <a:r>
              <a:rPr lang="en-US" dirty="0" smtClean="0"/>
              <a:t>3. The act meets inside elements of the    </a:t>
            </a:r>
          </a:p>
          <a:p>
            <a:pPr>
              <a:buNone/>
            </a:pPr>
            <a:r>
              <a:rPr lang="en-US" dirty="0"/>
              <a:t> </a:t>
            </a:r>
            <a:r>
              <a:rPr lang="en-US" dirty="0" smtClean="0"/>
              <a:t>    offence;</a:t>
            </a:r>
          </a:p>
          <a:p>
            <a:pPr>
              <a:buNone/>
            </a:pPr>
            <a:r>
              <a:rPr lang="en-US" dirty="0"/>
              <a:t> </a:t>
            </a:r>
            <a:r>
              <a:rPr lang="en-US" dirty="0" smtClean="0"/>
              <a:t>4. The result of the act is directly from the act  </a:t>
            </a:r>
          </a:p>
          <a:p>
            <a:pPr>
              <a:buNone/>
            </a:pPr>
            <a:r>
              <a:rPr lang="en-US" dirty="0"/>
              <a:t> </a:t>
            </a:r>
            <a:r>
              <a:rPr lang="en-US" dirty="0" smtClean="0"/>
              <a:t>    (causation).</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There is the act.</a:t>
            </a:r>
            <a:endParaRPr lang="th-TH" dirty="0"/>
          </a:p>
        </p:txBody>
      </p:sp>
      <p:sp>
        <p:nvSpPr>
          <p:cNvPr id="3" name="ตัวยึดเนื้อหา 2"/>
          <p:cNvSpPr>
            <a:spLocks noGrp="1"/>
          </p:cNvSpPr>
          <p:nvPr>
            <p:ph idx="1"/>
          </p:nvPr>
        </p:nvSpPr>
        <p:spPr>
          <a:xfrm>
            <a:off x="428596" y="1600200"/>
            <a:ext cx="8258204" cy="5257800"/>
          </a:xfrm>
        </p:spPr>
        <p:txBody>
          <a:bodyPr/>
          <a:lstStyle/>
          <a:p>
            <a:pPr>
              <a:buNone/>
            </a:pPr>
            <a:r>
              <a:rPr lang="en-US" b="1" dirty="0" smtClean="0"/>
              <a:t>Section </a:t>
            </a:r>
            <a:r>
              <a:rPr lang="en-US" b="1" dirty="0"/>
              <a:t>59 paragraph 1</a:t>
            </a:r>
            <a:r>
              <a:rPr lang="en-US" dirty="0"/>
              <a:t> </a:t>
            </a:r>
            <a:endParaRPr lang="en-US" dirty="0" smtClean="0"/>
          </a:p>
          <a:p>
            <a:pPr>
              <a:buNone/>
            </a:pPr>
            <a:endParaRPr lang="en-US" dirty="0" smtClean="0"/>
          </a:p>
          <a:p>
            <a:pPr>
              <a:buNone/>
            </a:pPr>
            <a:r>
              <a:rPr lang="en-US" dirty="0" smtClean="0"/>
              <a:t>  “</a:t>
            </a:r>
            <a:r>
              <a:rPr lang="en-US" dirty="0"/>
              <a:t>A person shall be criminally liable only </a:t>
            </a:r>
            <a:r>
              <a:rPr lang="en-US" dirty="0" smtClean="0"/>
              <a:t>when such </a:t>
            </a:r>
            <a:r>
              <a:rPr lang="en-US" dirty="0"/>
              <a:t>person commits and </a:t>
            </a:r>
            <a:r>
              <a:rPr lang="en-US" dirty="0" smtClean="0"/>
              <a:t>act </a:t>
            </a:r>
          </a:p>
          <a:p>
            <a:pPr>
              <a:buNone/>
            </a:pPr>
            <a:r>
              <a:rPr lang="en-US" dirty="0"/>
              <a:t> </a:t>
            </a:r>
            <a:r>
              <a:rPr lang="en-US" dirty="0" smtClean="0"/>
              <a:t>   intentionally.................”</a:t>
            </a:r>
            <a:endParaRPr lang="en-US" dirty="0"/>
          </a:p>
          <a:p>
            <a:pPr>
              <a:buNone/>
            </a:pPr>
            <a:r>
              <a:rPr lang="en-US" dirty="0" smtClean="0"/>
              <a:t>    </a:t>
            </a:r>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flipV="1">
            <a:off x="457200" y="214290"/>
            <a:ext cx="8043890" cy="71437"/>
          </a:xfrm>
        </p:spPr>
        <p:txBody>
          <a:bodyPr>
            <a:normAutofit fontScale="90000"/>
          </a:bodyPr>
          <a:lstStyle/>
          <a:p>
            <a:endParaRPr lang="th-TH"/>
          </a:p>
        </p:txBody>
      </p:sp>
      <p:sp>
        <p:nvSpPr>
          <p:cNvPr id="3" name="ตัวยึดเนื้อหา 2"/>
          <p:cNvSpPr>
            <a:spLocks noGrp="1"/>
          </p:cNvSpPr>
          <p:nvPr>
            <p:ph idx="1"/>
          </p:nvPr>
        </p:nvSpPr>
        <p:spPr>
          <a:xfrm>
            <a:off x="500034" y="928670"/>
            <a:ext cx="8229600" cy="4525963"/>
          </a:xfrm>
        </p:spPr>
        <p:txBody>
          <a:bodyPr/>
          <a:lstStyle/>
          <a:p>
            <a:pPr>
              <a:buNone/>
            </a:pPr>
            <a:r>
              <a:rPr lang="en-US" dirty="0" smtClean="0"/>
              <a:t>An act means “the moving or not moving the body with consciousness.</a:t>
            </a:r>
          </a:p>
          <a:p>
            <a:pPr>
              <a:buNone/>
            </a:pPr>
            <a:endParaRPr lang="en-US" dirty="0" smtClean="0"/>
          </a:p>
          <a:p>
            <a:pPr>
              <a:buNone/>
            </a:pPr>
            <a:r>
              <a:rPr lang="en-US" dirty="0" smtClean="0"/>
              <a:t>    Consciousness in the law means </a:t>
            </a:r>
          </a:p>
          <a:p>
            <a:pPr>
              <a:buNone/>
            </a:pPr>
            <a:r>
              <a:rPr lang="en-US" dirty="0"/>
              <a:t> </a:t>
            </a:r>
            <a:r>
              <a:rPr lang="en-US" dirty="0" smtClean="0"/>
              <a:t>   1. Thinking  </a:t>
            </a:r>
          </a:p>
          <a:p>
            <a:pPr>
              <a:buNone/>
            </a:pPr>
            <a:r>
              <a:rPr lang="en-US" dirty="0"/>
              <a:t> </a:t>
            </a:r>
            <a:r>
              <a:rPr lang="en-US" dirty="0" smtClean="0"/>
              <a:t>   2. Deciding</a:t>
            </a:r>
          </a:p>
          <a:p>
            <a:pPr>
              <a:buNone/>
            </a:pPr>
            <a:r>
              <a:rPr lang="en-US" dirty="0"/>
              <a:t> </a:t>
            </a:r>
            <a:r>
              <a:rPr lang="en-US" dirty="0" smtClean="0"/>
              <a:t>   3. Doing</a:t>
            </a:r>
          </a:p>
          <a:p>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Example</a:t>
            </a:r>
            <a:endParaRPr lang="th-TH" dirty="0"/>
          </a:p>
        </p:txBody>
      </p:sp>
      <p:sp>
        <p:nvSpPr>
          <p:cNvPr id="3" name="ตัวยึดเนื้อหา 2"/>
          <p:cNvSpPr>
            <a:spLocks noGrp="1"/>
          </p:cNvSpPr>
          <p:nvPr>
            <p:ph idx="1"/>
          </p:nvPr>
        </p:nvSpPr>
        <p:spPr/>
        <p:txBody>
          <a:bodyPr>
            <a:normAutofit lnSpcReduction="10000"/>
          </a:bodyPr>
          <a:lstStyle/>
          <a:p>
            <a:pPr>
              <a:buNone/>
            </a:pPr>
            <a:r>
              <a:rPr lang="en-US" dirty="0" smtClean="0"/>
              <a:t>                  (1)     A </a:t>
            </a:r>
            <a:r>
              <a:rPr lang="en-US" dirty="0"/>
              <a:t>wants to kill B. </a:t>
            </a:r>
            <a:endParaRPr lang="en-US" dirty="0" smtClean="0"/>
          </a:p>
          <a:p>
            <a:pPr>
              <a:buNone/>
            </a:pPr>
            <a:r>
              <a:rPr lang="en-US" dirty="0"/>
              <a:t> </a:t>
            </a:r>
            <a:r>
              <a:rPr lang="en-US" dirty="0" smtClean="0"/>
              <a:t>                              A </a:t>
            </a:r>
            <a:r>
              <a:rPr lang="en-US" dirty="0"/>
              <a:t>shoots B. </a:t>
            </a:r>
            <a:endParaRPr lang="en-US" dirty="0" smtClean="0"/>
          </a:p>
          <a:p>
            <a:pPr>
              <a:buNone/>
            </a:pPr>
            <a:r>
              <a:rPr lang="en-US" dirty="0"/>
              <a:t> </a:t>
            </a:r>
            <a:r>
              <a:rPr lang="en-US" dirty="0" smtClean="0"/>
              <a:t>                               B </a:t>
            </a:r>
            <a:r>
              <a:rPr lang="en-US" dirty="0"/>
              <a:t>is death. </a:t>
            </a:r>
            <a:r>
              <a:rPr lang="en-US" dirty="0" smtClean="0"/>
              <a:t>   (Section 288)</a:t>
            </a:r>
          </a:p>
          <a:p>
            <a:pPr>
              <a:buNone/>
            </a:pPr>
            <a:endParaRPr lang="en-US" dirty="0"/>
          </a:p>
          <a:p>
            <a:pPr>
              <a:buNone/>
            </a:pPr>
            <a:r>
              <a:rPr lang="en-US" dirty="0" smtClean="0"/>
              <a:t>There </a:t>
            </a:r>
            <a:r>
              <a:rPr lang="en-US" dirty="0"/>
              <a:t>is the act because</a:t>
            </a:r>
          </a:p>
          <a:p>
            <a:pPr lvl="0"/>
            <a:r>
              <a:rPr lang="en-US" dirty="0"/>
              <a:t>A thinks that he wants to kill B.</a:t>
            </a:r>
          </a:p>
          <a:p>
            <a:pPr lvl="0"/>
            <a:r>
              <a:rPr lang="en-US" dirty="0"/>
              <a:t>A decides to kill B.</a:t>
            </a:r>
          </a:p>
          <a:p>
            <a:pPr lvl="0"/>
            <a:r>
              <a:rPr lang="en-US" dirty="0"/>
              <a:t>A shoots B. </a:t>
            </a:r>
          </a:p>
          <a:p>
            <a:endParaRPr lang="th-TH"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a:xfrm>
            <a:off x="357158" y="285728"/>
            <a:ext cx="8215370" cy="6357982"/>
          </a:xfrm>
        </p:spPr>
        <p:txBody>
          <a:bodyPr>
            <a:normAutofit fontScale="92500" lnSpcReduction="10000"/>
          </a:bodyPr>
          <a:lstStyle/>
          <a:p>
            <a:pPr>
              <a:buNone/>
            </a:pPr>
            <a:r>
              <a:rPr lang="en-US" sz="3800" dirty="0" smtClean="0"/>
              <a:t> </a:t>
            </a:r>
          </a:p>
          <a:p>
            <a:pPr>
              <a:buNone/>
            </a:pPr>
            <a:r>
              <a:rPr lang="en-US" sz="3800" dirty="0" smtClean="0"/>
              <a:t>(2) A </a:t>
            </a:r>
            <a:r>
              <a:rPr lang="en-US" sz="3800" dirty="0"/>
              <a:t>is a gold medal swimmer. </a:t>
            </a:r>
            <a:r>
              <a:rPr lang="en-US" sz="3800" dirty="0" smtClean="0"/>
              <a:t> A </a:t>
            </a:r>
            <a:r>
              <a:rPr lang="en-US" sz="3800" dirty="0"/>
              <a:t>hates B. </a:t>
            </a:r>
            <a:endParaRPr lang="en-US" sz="3800" dirty="0" smtClean="0"/>
          </a:p>
          <a:p>
            <a:pPr>
              <a:buNone/>
            </a:pPr>
            <a:r>
              <a:rPr lang="en-US" sz="3800" dirty="0"/>
              <a:t> </a:t>
            </a:r>
            <a:r>
              <a:rPr lang="en-US" sz="3800" dirty="0" smtClean="0"/>
              <a:t>     One </a:t>
            </a:r>
            <a:r>
              <a:rPr lang="en-US" sz="3800" dirty="0"/>
              <a:t>day B falls into a lake. </a:t>
            </a:r>
            <a:endParaRPr lang="en-US" sz="3800" dirty="0" smtClean="0"/>
          </a:p>
          <a:p>
            <a:pPr>
              <a:buNone/>
            </a:pPr>
            <a:r>
              <a:rPr lang="en-US" sz="3800" dirty="0"/>
              <a:t> </a:t>
            </a:r>
            <a:r>
              <a:rPr lang="en-US" sz="3800" dirty="0" smtClean="0"/>
              <a:t>     A </a:t>
            </a:r>
            <a:r>
              <a:rPr lang="en-US" sz="3800" dirty="0"/>
              <a:t>can help but he doesn’t want to. </a:t>
            </a:r>
            <a:endParaRPr lang="en-US" sz="3800" dirty="0" smtClean="0"/>
          </a:p>
          <a:p>
            <a:pPr>
              <a:buNone/>
            </a:pPr>
            <a:r>
              <a:rPr lang="en-US" sz="3800" dirty="0"/>
              <a:t> </a:t>
            </a:r>
            <a:r>
              <a:rPr lang="en-US" sz="3800" dirty="0" smtClean="0"/>
              <a:t>     A </a:t>
            </a:r>
            <a:r>
              <a:rPr lang="en-US" sz="3800" dirty="0"/>
              <a:t>lets B drowning.  </a:t>
            </a:r>
            <a:r>
              <a:rPr lang="en-US" sz="3800" dirty="0" smtClean="0"/>
              <a:t>    (Section 374)</a:t>
            </a:r>
          </a:p>
          <a:p>
            <a:pPr>
              <a:buNone/>
            </a:pPr>
            <a:endParaRPr lang="en-US" dirty="0"/>
          </a:p>
          <a:p>
            <a:pPr>
              <a:buNone/>
            </a:pPr>
            <a:endParaRPr lang="en-US" dirty="0" smtClean="0"/>
          </a:p>
          <a:p>
            <a:pPr>
              <a:buNone/>
            </a:pPr>
            <a:r>
              <a:rPr lang="en-US" sz="3800" dirty="0" smtClean="0"/>
              <a:t>There </a:t>
            </a:r>
            <a:r>
              <a:rPr lang="en-US" sz="3800" dirty="0"/>
              <a:t>is the act because</a:t>
            </a:r>
          </a:p>
          <a:p>
            <a:r>
              <a:rPr lang="en-US" sz="3800" dirty="0"/>
              <a:t>	</a:t>
            </a:r>
            <a:r>
              <a:rPr lang="en-US" sz="3800" dirty="0" smtClean="0"/>
              <a:t> </a:t>
            </a:r>
            <a:r>
              <a:rPr lang="en-US" sz="3800" dirty="0"/>
              <a:t>A thinks that he won’t help B.</a:t>
            </a:r>
          </a:p>
          <a:p>
            <a:r>
              <a:rPr lang="en-US" sz="3800" dirty="0"/>
              <a:t>	</a:t>
            </a:r>
            <a:r>
              <a:rPr lang="en-US" sz="3800" dirty="0" smtClean="0"/>
              <a:t> </a:t>
            </a:r>
            <a:r>
              <a:rPr lang="en-US" sz="3800" dirty="0"/>
              <a:t>A decides not to help B.	</a:t>
            </a:r>
          </a:p>
          <a:p>
            <a:r>
              <a:rPr lang="en-US" sz="3800" dirty="0"/>
              <a:t>	</a:t>
            </a:r>
            <a:r>
              <a:rPr lang="en-US" sz="3800" dirty="0" smtClean="0"/>
              <a:t> </a:t>
            </a:r>
            <a:r>
              <a:rPr lang="en-US" sz="3800" dirty="0"/>
              <a:t>A stays still by letting B die.</a:t>
            </a:r>
          </a:p>
          <a:p>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a:xfrm>
            <a:off x="428596" y="285728"/>
            <a:ext cx="8229600" cy="6429420"/>
          </a:xfrm>
        </p:spPr>
        <p:txBody>
          <a:bodyPr/>
          <a:lstStyle/>
          <a:p>
            <a:pPr>
              <a:buNone/>
            </a:pPr>
            <a:r>
              <a:rPr lang="en-US" dirty="0" smtClean="0"/>
              <a:t>   Therefore</a:t>
            </a:r>
            <a:r>
              <a:rPr lang="en-US" dirty="0"/>
              <a:t>, even though there is a moving or not moving the body, there is not the act if it is without consciousness</a:t>
            </a:r>
            <a:r>
              <a:rPr lang="en-US" dirty="0" smtClean="0"/>
              <a:t>.</a:t>
            </a:r>
          </a:p>
          <a:p>
            <a:endParaRPr lang="en-US" dirty="0"/>
          </a:p>
          <a:p>
            <a:pPr>
              <a:buNone/>
            </a:pPr>
            <a:r>
              <a:rPr lang="en-US" dirty="0" smtClean="0"/>
              <a:t>                                  Example</a:t>
            </a:r>
            <a:endParaRPr lang="en-US" dirty="0"/>
          </a:p>
          <a:p>
            <a:pPr>
              <a:buNone/>
            </a:pPr>
            <a:endParaRPr lang="en-US" dirty="0"/>
          </a:p>
          <a:p>
            <a:pPr>
              <a:buNone/>
            </a:pPr>
            <a:r>
              <a:rPr lang="en-US" dirty="0" smtClean="0"/>
              <a:t>                    A </a:t>
            </a:r>
            <a:r>
              <a:rPr lang="en-US" dirty="0"/>
              <a:t>has mental infirmity. </a:t>
            </a:r>
            <a:endParaRPr lang="en-US" dirty="0" smtClean="0"/>
          </a:p>
          <a:p>
            <a:pPr>
              <a:buNone/>
            </a:pPr>
            <a:endParaRPr lang="en-US" dirty="0"/>
          </a:p>
          <a:p>
            <a:pPr>
              <a:buNone/>
            </a:pPr>
            <a:r>
              <a:rPr lang="en-US" dirty="0" smtClean="0"/>
              <a:t>                               A </a:t>
            </a:r>
            <a:r>
              <a:rPr lang="en-US" dirty="0"/>
              <a:t>hits B.  </a:t>
            </a:r>
            <a:endParaRPr lang="en-US" dirty="0" smtClean="0"/>
          </a:p>
          <a:p>
            <a:pPr>
              <a:buNone/>
            </a:pPr>
            <a:r>
              <a:rPr lang="en-US" dirty="0"/>
              <a:t> </a:t>
            </a:r>
            <a:r>
              <a:rPr lang="en-US" dirty="0" smtClean="0"/>
              <a:t>                          </a:t>
            </a:r>
            <a:r>
              <a:rPr lang="en-US" dirty="0"/>
              <a:t>(Section 65)   </a:t>
            </a:r>
          </a:p>
          <a:p>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00034" y="428604"/>
            <a:ext cx="8186766" cy="989034"/>
          </a:xfrm>
        </p:spPr>
        <p:txBody>
          <a:bodyPr>
            <a:normAutofit fontScale="90000"/>
          </a:bodyPr>
          <a:lstStyle/>
          <a:p>
            <a:r>
              <a:rPr lang="en-US" dirty="0" smtClean="0">
                <a:solidFill>
                  <a:srgbClr val="FFFF00"/>
                </a:solidFill>
              </a:rPr>
              <a:t/>
            </a:r>
            <a:br>
              <a:rPr lang="en-US" dirty="0" smtClean="0">
                <a:solidFill>
                  <a:srgbClr val="FFFF00"/>
                </a:solidFill>
              </a:rPr>
            </a:br>
            <a:r>
              <a:rPr lang="en-US" dirty="0" smtClean="0"/>
              <a:t>The act meets outside elements of the  offence</a:t>
            </a:r>
            <a:r>
              <a:rPr lang="en-US" dirty="0" smtClean="0">
                <a:solidFill>
                  <a:srgbClr val="00B0F0"/>
                </a:solidFill>
              </a:rPr>
              <a:t/>
            </a:r>
            <a:br>
              <a:rPr lang="en-US" dirty="0" smtClean="0">
                <a:solidFill>
                  <a:srgbClr val="00B0F0"/>
                </a:solidFill>
              </a:rPr>
            </a:br>
            <a:endParaRPr lang="th-TH" dirty="0"/>
          </a:p>
        </p:txBody>
      </p:sp>
      <p:sp>
        <p:nvSpPr>
          <p:cNvPr id="3" name="ตัวยึดเนื้อหา 2"/>
          <p:cNvSpPr>
            <a:spLocks noGrp="1"/>
          </p:cNvSpPr>
          <p:nvPr>
            <p:ph idx="1"/>
          </p:nvPr>
        </p:nvSpPr>
        <p:spPr/>
        <p:txBody>
          <a:bodyPr>
            <a:normAutofit lnSpcReduction="10000"/>
          </a:bodyPr>
          <a:lstStyle/>
          <a:p>
            <a:pPr>
              <a:buNone/>
            </a:pPr>
            <a:r>
              <a:rPr lang="en-US" dirty="0" smtClean="0"/>
              <a:t>   </a:t>
            </a:r>
          </a:p>
          <a:p>
            <a:pPr>
              <a:buNone/>
            </a:pPr>
            <a:r>
              <a:rPr lang="en-US" dirty="0" smtClean="0"/>
              <a:t>Outside </a:t>
            </a:r>
            <a:r>
              <a:rPr lang="en-US" dirty="0"/>
              <a:t>elements means the thing that we can see or we can touch. </a:t>
            </a:r>
            <a:endParaRPr lang="en-US" dirty="0" smtClean="0"/>
          </a:p>
          <a:p>
            <a:pPr>
              <a:buNone/>
            </a:pPr>
            <a:endParaRPr lang="en-US" dirty="0" smtClean="0"/>
          </a:p>
          <a:p>
            <a:pPr>
              <a:buNone/>
            </a:pPr>
            <a:r>
              <a:rPr lang="en-US" dirty="0" smtClean="0"/>
              <a:t>It </a:t>
            </a:r>
            <a:r>
              <a:rPr lang="en-US" dirty="0"/>
              <a:t>can be divided into</a:t>
            </a:r>
          </a:p>
          <a:p>
            <a:pPr lvl="0"/>
            <a:r>
              <a:rPr lang="en-US" dirty="0"/>
              <a:t>The doer</a:t>
            </a:r>
          </a:p>
          <a:p>
            <a:pPr lvl="0"/>
            <a:r>
              <a:rPr lang="en-US" dirty="0"/>
              <a:t>The act</a:t>
            </a:r>
          </a:p>
          <a:p>
            <a:pPr lvl="0"/>
            <a:r>
              <a:rPr lang="en-US" dirty="0"/>
              <a:t>The object</a:t>
            </a:r>
          </a:p>
          <a:p>
            <a:endParaRPr lang="th-TH"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Example 1</a:t>
            </a:r>
            <a:endParaRPr lang="th-TH" dirty="0"/>
          </a:p>
        </p:txBody>
      </p:sp>
      <p:sp>
        <p:nvSpPr>
          <p:cNvPr id="3" name="ตัวยึดเนื้อหา 2"/>
          <p:cNvSpPr>
            <a:spLocks noGrp="1"/>
          </p:cNvSpPr>
          <p:nvPr>
            <p:ph idx="1"/>
          </p:nvPr>
        </p:nvSpPr>
        <p:spPr/>
        <p:txBody>
          <a:bodyPr>
            <a:normAutofit/>
          </a:bodyPr>
          <a:lstStyle/>
          <a:p>
            <a:pPr>
              <a:buNone/>
            </a:pPr>
            <a:r>
              <a:rPr lang="en-US" dirty="0" smtClean="0"/>
              <a:t>Murder : Section </a:t>
            </a:r>
            <a:r>
              <a:rPr lang="en-US" dirty="0"/>
              <a:t>288   </a:t>
            </a:r>
            <a:endParaRPr lang="en-US" dirty="0" smtClean="0"/>
          </a:p>
          <a:p>
            <a:pPr>
              <a:buNone/>
            </a:pPr>
            <a:endParaRPr lang="en-US" dirty="0"/>
          </a:p>
          <a:p>
            <a:pPr marL="514350" indent="-514350">
              <a:buAutoNum type="arabicParenBoth"/>
            </a:pPr>
            <a:r>
              <a:rPr lang="en-US" dirty="0" smtClean="0"/>
              <a:t>Whoever (the doer)</a:t>
            </a:r>
          </a:p>
          <a:p>
            <a:pPr marL="514350" indent="-514350">
              <a:buAutoNum type="arabicParenBoth"/>
            </a:pPr>
            <a:endParaRPr lang="en-US" dirty="0"/>
          </a:p>
          <a:p>
            <a:pPr>
              <a:buNone/>
            </a:pPr>
            <a:r>
              <a:rPr lang="en-US" dirty="0" smtClean="0"/>
              <a:t>(</a:t>
            </a:r>
            <a:r>
              <a:rPr lang="en-US" dirty="0"/>
              <a:t>2) commits murder (the act</a:t>
            </a:r>
            <a:r>
              <a:rPr lang="en-US" dirty="0" smtClean="0"/>
              <a:t>)</a:t>
            </a:r>
          </a:p>
          <a:p>
            <a:pPr>
              <a:buNone/>
            </a:pPr>
            <a:endParaRPr lang="en-US" dirty="0" smtClean="0"/>
          </a:p>
          <a:p>
            <a:pPr>
              <a:buNone/>
            </a:pPr>
            <a:r>
              <a:rPr lang="en-US" dirty="0" smtClean="0"/>
              <a:t>(</a:t>
            </a:r>
            <a:r>
              <a:rPr lang="en-US" dirty="0"/>
              <a:t>3) on the other person (the object)</a:t>
            </a:r>
          </a:p>
          <a:p>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Example 2</a:t>
            </a:r>
            <a:endParaRPr lang="th-TH" dirty="0"/>
          </a:p>
        </p:txBody>
      </p:sp>
      <p:sp>
        <p:nvSpPr>
          <p:cNvPr id="3" name="ตัวยึดเนื้อหา 2"/>
          <p:cNvSpPr>
            <a:spLocks noGrp="1"/>
          </p:cNvSpPr>
          <p:nvPr>
            <p:ph idx="1"/>
          </p:nvPr>
        </p:nvSpPr>
        <p:spPr/>
        <p:txBody>
          <a:bodyPr>
            <a:normAutofit fontScale="92500" lnSpcReduction="10000"/>
          </a:bodyPr>
          <a:lstStyle/>
          <a:p>
            <a:pPr>
              <a:buNone/>
            </a:pPr>
            <a:r>
              <a:rPr lang="en-US" dirty="0" smtClean="0"/>
              <a:t>Theft : Section </a:t>
            </a:r>
            <a:r>
              <a:rPr lang="en-US" dirty="0"/>
              <a:t>334 </a:t>
            </a:r>
            <a:endParaRPr lang="en-US" dirty="0" smtClean="0"/>
          </a:p>
          <a:p>
            <a:pPr>
              <a:buNone/>
            </a:pPr>
            <a:endParaRPr lang="en-US" dirty="0"/>
          </a:p>
          <a:p>
            <a:pPr marL="514350" indent="-514350">
              <a:buAutoNum type="arabicParenBoth"/>
            </a:pPr>
            <a:r>
              <a:rPr lang="en-US" dirty="0" smtClean="0"/>
              <a:t>Whoever </a:t>
            </a:r>
            <a:r>
              <a:rPr lang="en-US" dirty="0"/>
              <a:t>(the doer</a:t>
            </a:r>
            <a:r>
              <a:rPr lang="en-US" dirty="0" smtClean="0"/>
              <a:t>)</a:t>
            </a:r>
          </a:p>
          <a:p>
            <a:pPr marL="514350" indent="-514350">
              <a:buAutoNum type="arabicParenBoth"/>
            </a:pPr>
            <a:endParaRPr lang="en-US" dirty="0"/>
          </a:p>
          <a:p>
            <a:pPr>
              <a:buNone/>
            </a:pPr>
            <a:r>
              <a:rPr lang="en-US" dirty="0" smtClean="0"/>
              <a:t>(</a:t>
            </a:r>
            <a:r>
              <a:rPr lang="en-US" dirty="0"/>
              <a:t>2) dishonestly takes away (the act</a:t>
            </a:r>
            <a:r>
              <a:rPr lang="en-US" dirty="0" smtClean="0"/>
              <a:t>)</a:t>
            </a:r>
          </a:p>
          <a:p>
            <a:pPr>
              <a:buNone/>
            </a:pPr>
            <a:endParaRPr lang="en-US" dirty="0"/>
          </a:p>
          <a:p>
            <a:pPr>
              <a:buNone/>
            </a:pPr>
            <a:r>
              <a:rPr lang="en-US" dirty="0" smtClean="0"/>
              <a:t>(</a:t>
            </a:r>
            <a:r>
              <a:rPr lang="en-US" dirty="0"/>
              <a:t>3) a thing belonging to another person or of which another person is a co-owner (the object)</a:t>
            </a:r>
          </a:p>
          <a:p>
            <a:pPr>
              <a:buNone/>
            </a:pPr>
            <a:r>
              <a:rPr lang="en-US" dirty="0"/>
              <a:t> </a:t>
            </a:r>
          </a:p>
          <a:p>
            <a:endParaRPr lang="th-TH"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a:t/>
            </a:r>
            <a:br>
              <a:rPr lang="en-US" dirty="0"/>
            </a:br>
            <a:endParaRPr lang="th-TH" dirty="0"/>
          </a:p>
        </p:txBody>
      </p:sp>
      <p:sp>
        <p:nvSpPr>
          <p:cNvPr id="3" name="ตัวยึดเนื้อหา 2"/>
          <p:cNvSpPr>
            <a:spLocks noGrp="1"/>
          </p:cNvSpPr>
          <p:nvPr>
            <p:ph idx="1"/>
          </p:nvPr>
        </p:nvSpPr>
        <p:spPr>
          <a:xfrm>
            <a:off x="428596" y="428604"/>
            <a:ext cx="8229600" cy="6286544"/>
          </a:xfrm>
        </p:spPr>
        <p:txBody>
          <a:bodyPr>
            <a:normAutofit/>
          </a:bodyPr>
          <a:lstStyle/>
          <a:p>
            <a:pPr>
              <a:buNone/>
            </a:pPr>
            <a:r>
              <a:rPr lang="en-US" dirty="0" smtClean="0"/>
              <a:t>   If </a:t>
            </a:r>
            <a:r>
              <a:rPr lang="en-US" dirty="0"/>
              <a:t>the act does not meet one of the outside elements, the doer will not be criminally liable.</a:t>
            </a:r>
          </a:p>
          <a:p>
            <a:pPr>
              <a:buNone/>
            </a:pPr>
            <a:endParaRPr lang="en-US" dirty="0" smtClean="0"/>
          </a:p>
          <a:p>
            <a:pPr>
              <a:buNone/>
            </a:pPr>
            <a:r>
              <a:rPr lang="en-US" dirty="0"/>
              <a:t>	</a:t>
            </a:r>
            <a:r>
              <a:rPr lang="en-US" dirty="0" smtClean="0"/>
              <a:t>			Example 1 </a:t>
            </a:r>
          </a:p>
          <a:p>
            <a:pPr>
              <a:buNone/>
            </a:pPr>
            <a:r>
              <a:rPr lang="en-US" dirty="0" smtClean="0"/>
              <a:t>    A </a:t>
            </a:r>
            <a:r>
              <a:rPr lang="en-US" dirty="0"/>
              <a:t>wants to kill B, but he doesn’t know that B is already dead. </a:t>
            </a:r>
            <a:endParaRPr lang="en-US" dirty="0" smtClean="0"/>
          </a:p>
          <a:p>
            <a:pPr>
              <a:buNone/>
            </a:pPr>
            <a:r>
              <a:rPr lang="en-US" dirty="0"/>
              <a:t> </a:t>
            </a:r>
            <a:r>
              <a:rPr lang="en-US" dirty="0" smtClean="0"/>
              <a:t>   He </a:t>
            </a:r>
            <a:r>
              <a:rPr lang="en-US" dirty="0"/>
              <a:t>thinks B is sleeping. A shoots B</a:t>
            </a:r>
            <a:r>
              <a:rPr lang="en-US" dirty="0" smtClean="0"/>
              <a:t>.</a:t>
            </a:r>
          </a:p>
          <a:p>
            <a:pPr>
              <a:buNone/>
            </a:pPr>
            <a:endParaRPr lang="en-US" dirty="0"/>
          </a:p>
          <a:p>
            <a:r>
              <a:rPr lang="en-US" dirty="0"/>
              <a:t>The law doesn’t </a:t>
            </a:r>
            <a:r>
              <a:rPr lang="en-US" dirty="0" smtClean="0"/>
              <a:t>recognize </a:t>
            </a:r>
            <a:r>
              <a:rPr lang="en-US" dirty="0"/>
              <a:t>dead body is a person.</a:t>
            </a:r>
          </a:p>
          <a:p>
            <a:pPr>
              <a:buNone/>
            </a:pPr>
            <a:endParaRPr lang="th-TH" dirty="0">
              <a:solidFill>
                <a:srgbClr val="00B0F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sz="3200" dirty="0" smtClean="0"/>
              <a:t>Example 2</a:t>
            </a:r>
            <a:endParaRPr lang="th-TH" sz="3200" dirty="0"/>
          </a:p>
        </p:txBody>
      </p:sp>
      <p:sp>
        <p:nvSpPr>
          <p:cNvPr id="3" name="ตัวยึดเนื้อหา 2"/>
          <p:cNvSpPr>
            <a:spLocks noGrp="1"/>
          </p:cNvSpPr>
          <p:nvPr>
            <p:ph idx="1"/>
          </p:nvPr>
        </p:nvSpPr>
        <p:spPr/>
        <p:txBody>
          <a:bodyPr/>
          <a:lstStyle/>
          <a:p>
            <a:pPr>
              <a:buNone/>
            </a:pPr>
            <a:r>
              <a:rPr lang="en-US" dirty="0" smtClean="0"/>
              <a:t>    A </a:t>
            </a:r>
            <a:r>
              <a:rPr lang="en-US" dirty="0"/>
              <a:t>and B are living together in the same house</a:t>
            </a:r>
            <a:r>
              <a:rPr lang="en-US" dirty="0" smtClean="0"/>
              <a:t>.</a:t>
            </a:r>
          </a:p>
          <a:p>
            <a:pPr>
              <a:buNone/>
            </a:pPr>
            <a:r>
              <a:rPr lang="en-US" dirty="0" smtClean="0"/>
              <a:t> </a:t>
            </a:r>
          </a:p>
          <a:p>
            <a:pPr>
              <a:buNone/>
            </a:pPr>
            <a:r>
              <a:rPr lang="en-US" dirty="0"/>
              <a:t> </a:t>
            </a:r>
            <a:r>
              <a:rPr lang="en-US" dirty="0" smtClean="0"/>
              <a:t>   A </a:t>
            </a:r>
            <a:r>
              <a:rPr lang="en-US" dirty="0"/>
              <a:t>wants to steel a gold necklace of B. </a:t>
            </a:r>
            <a:endParaRPr lang="en-US" dirty="0" smtClean="0"/>
          </a:p>
          <a:p>
            <a:pPr>
              <a:buNone/>
            </a:pPr>
            <a:endParaRPr lang="en-US" dirty="0" smtClean="0"/>
          </a:p>
          <a:p>
            <a:pPr>
              <a:buNone/>
            </a:pPr>
            <a:r>
              <a:rPr lang="en-US" dirty="0" smtClean="0"/>
              <a:t>    But </a:t>
            </a:r>
            <a:r>
              <a:rPr lang="en-US" dirty="0"/>
              <a:t>because A has many gold necklaces and A is in a hurry, he takes his own gold necklace. </a:t>
            </a:r>
          </a:p>
          <a:p>
            <a:endParaRPr lang="th-TH"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b="1" dirty="0" smtClean="0"/>
              <a:t/>
            </a:r>
            <a:br>
              <a:rPr lang="en-US" b="1" dirty="0" smtClean="0"/>
            </a:br>
            <a:r>
              <a:rPr lang="en-US" b="1" dirty="0"/>
              <a:t/>
            </a:r>
            <a:br>
              <a:rPr lang="en-US" b="1" dirty="0"/>
            </a:br>
            <a:r>
              <a:rPr lang="en-US" b="1" dirty="0" smtClean="0"/>
              <a:t>The </a:t>
            </a:r>
            <a:r>
              <a:rPr lang="en-US" b="1" dirty="0"/>
              <a:t>act by not moving the body (omission)</a:t>
            </a:r>
            <a:r>
              <a:rPr lang="en-US" dirty="0"/>
              <a:t/>
            </a:r>
            <a:br>
              <a:rPr lang="en-US" dirty="0"/>
            </a:br>
            <a:endParaRPr lang="th-TH" dirty="0"/>
          </a:p>
        </p:txBody>
      </p:sp>
      <p:sp>
        <p:nvSpPr>
          <p:cNvPr id="3" name="ตัวยึดเนื้อหา 2"/>
          <p:cNvSpPr>
            <a:spLocks noGrp="1"/>
          </p:cNvSpPr>
          <p:nvPr>
            <p:ph idx="1"/>
          </p:nvPr>
        </p:nvSpPr>
        <p:spPr>
          <a:xfrm>
            <a:off x="500034" y="1857364"/>
            <a:ext cx="8229600" cy="5000636"/>
          </a:xfrm>
        </p:spPr>
        <p:txBody>
          <a:bodyPr/>
          <a:lstStyle/>
          <a:p>
            <a:pPr>
              <a:buNone/>
            </a:pPr>
            <a:endParaRPr lang="en-US" b="1" dirty="0" smtClean="0"/>
          </a:p>
          <a:p>
            <a:pPr>
              <a:buNone/>
            </a:pPr>
            <a:r>
              <a:rPr lang="en-US" b="1" dirty="0" smtClean="0"/>
              <a:t>Section </a:t>
            </a:r>
            <a:r>
              <a:rPr lang="en-US" b="1" dirty="0"/>
              <a:t>59 paragraph 5</a:t>
            </a:r>
            <a:r>
              <a:rPr lang="en-US" dirty="0"/>
              <a:t> </a:t>
            </a:r>
            <a:endParaRPr lang="en-US" dirty="0" smtClean="0"/>
          </a:p>
          <a:p>
            <a:pPr>
              <a:buNone/>
            </a:pPr>
            <a:endParaRPr lang="en-US" dirty="0"/>
          </a:p>
          <a:p>
            <a:pPr>
              <a:buNone/>
            </a:pPr>
            <a:r>
              <a:rPr lang="en-US" dirty="0" smtClean="0"/>
              <a:t>  “An act shall also include any consequence brought about by the omission to do an act which must be done in order to prevent such consequence.”</a:t>
            </a:r>
            <a:endParaRPr lang="th-TH"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a:xfrm>
            <a:off x="428596" y="285728"/>
            <a:ext cx="8229600" cy="6357982"/>
          </a:xfrm>
        </p:spPr>
        <p:txBody>
          <a:bodyPr/>
          <a:lstStyle/>
          <a:p>
            <a:endParaRPr lang="en-US" dirty="0" smtClean="0"/>
          </a:p>
          <a:p>
            <a:r>
              <a:rPr lang="en-US" dirty="0" smtClean="0"/>
              <a:t>“</a:t>
            </a:r>
            <a:r>
              <a:rPr lang="en-US" dirty="0"/>
              <a:t>the omission to do the act which must be done” means the omission on the thing that the actor has duty to do</a:t>
            </a:r>
            <a:r>
              <a:rPr lang="en-US" dirty="0" smtClean="0"/>
              <a:t>.</a:t>
            </a:r>
          </a:p>
          <a:p>
            <a:endParaRPr lang="en-US" dirty="0" smtClean="0"/>
          </a:p>
          <a:p>
            <a:endParaRPr lang="en-US" dirty="0"/>
          </a:p>
          <a:p>
            <a:r>
              <a:rPr lang="en-US" dirty="0"/>
              <a:t>“in order to prevent such consequence” means the actor has specific duty to prevent such consequence.</a:t>
            </a:r>
          </a:p>
          <a:p>
            <a:endParaRPr lang="th-TH"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a:xfrm>
            <a:off x="428596" y="285728"/>
            <a:ext cx="8229600" cy="6286544"/>
          </a:xfrm>
        </p:spPr>
        <p:txBody>
          <a:bodyPr/>
          <a:lstStyle/>
          <a:p>
            <a:pPr>
              <a:buNone/>
            </a:pPr>
            <a:r>
              <a:rPr lang="en-US" dirty="0" smtClean="0"/>
              <a:t>   </a:t>
            </a:r>
          </a:p>
          <a:p>
            <a:pPr>
              <a:buNone/>
            </a:pPr>
            <a:r>
              <a:rPr lang="en-US" dirty="0" smtClean="0"/>
              <a:t>Paragraph 5 can </a:t>
            </a:r>
            <a:r>
              <a:rPr lang="en-US" dirty="0"/>
              <a:t>be divided </a:t>
            </a:r>
            <a:r>
              <a:rPr lang="en-US" dirty="0" smtClean="0"/>
              <a:t>into</a:t>
            </a:r>
          </a:p>
          <a:p>
            <a:pPr>
              <a:buNone/>
            </a:pPr>
            <a:endParaRPr lang="en-US" dirty="0"/>
          </a:p>
          <a:p>
            <a:pPr lvl="0"/>
            <a:r>
              <a:rPr lang="en-US" dirty="0"/>
              <a:t>Omission which is the act by not moving the body under </a:t>
            </a:r>
            <a:r>
              <a:rPr lang="en-US" dirty="0" smtClean="0"/>
              <a:t>consciousness</a:t>
            </a:r>
          </a:p>
          <a:p>
            <a:pPr lvl="0"/>
            <a:endParaRPr lang="en-US" dirty="0"/>
          </a:p>
          <a:p>
            <a:pPr lvl="0"/>
            <a:r>
              <a:rPr lang="en-US" dirty="0"/>
              <a:t>The actor has the duty to do an act</a:t>
            </a:r>
            <a:r>
              <a:rPr lang="en-US" dirty="0" smtClean="0"/>
              <a:t>.</a:t>
            </a:r>
          </a:p>
          <a:p>
            <a:pPr lvl="0"/>
            <a:endParaRPr lang="en-US" dirty="0"/>
          </a:p>
          <a:p>
            <a:pPr lvl="0"/>
            <a:r>
              <a:rPr lang="en-US" dirty="0"/>
              <a:t>The duty to do an act is the specific duty to prevent the consequence.</a:t>
            </a:r>
          </a:p>
          <a:p>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5911873"/>
          </a:xfrm>
        </p:spPr>
        <p:txBody>
          <a:bodyPr>
            <a:normAutofit lnSpcReduction="10000"/>
          </a:bodyPr>
          <a:lstStyle/>
          <a:p>
            <a:pPr>
              <a:buNone/>
            </a:pPr>
            <a:r>
              <a:rPr lang="en-US" dirty="0" smtClean="0"/>
              <a:t>				Example 1</a:t>
            </a:r>
          </a:p>
          <a:p>
            <a:pPr>
              <a:buNone/>
            </a:pPr>
            <a:r>
              <a:rPr lang="en-US" dirty="0" smtClean="0"/>
              <a:t> </a:t>
            </a:r>
          </a:p>
          <a:p>
            <a:pPr lvl="0"/>
            <a:r>
              <a:rPr lang="en-US" dirty="0" smtClean="0"/>
              <a:t>Mr. A and Miss B have sexual relationship without marriage. </a:t>
            </a:r>
          </a:p>
          <a:p>
            <a:pPr lvl="0"/>
            <a:endParaRPr lang="en-US" dirty="0" smtClean="0"/>
          </a:p>
          <a:p>
            <a:r>
              <a:rPr lang="en-US" dirty="0" smtClean="0"/>
              <a:t>B is pregnant and has C.    A is not responsible for C.   B feels embarrassing because she is not married and has a baby.</a:t>
            </a:r>
          </a:p>
          <a:p>
            <a:endParaRPr lang="en-US" dirty="0" smtClean="0"/>
          </a:p>
          <a:p>
            <a:r>
              <a:rPr lang="en-US" dirty="0" smtClean="0"/>
              <a:t>B wants to kill C.     If B shoots or stabs C, it is the act by moving the body.</a:t>
            </a:r>
          </a:p>
          <a:p>
            <a:pPr>
              <a:buNone/>
            </a:pPr>
            <a:endParaRPr lang="th-TH"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357166"/>
            <a:ext cx="8229600" cy="5768997"/>
          </a:xfrm>
        </p:spPr>
        <p:txBody>
          <a:bodyPr>
            <a:normAutofit/>
          </a:bodyPr>
          <a:lstStyle/>
          <a:p>
            <a:r>
              <a:rPr lang="en-US" dirty="0" smtClean="0"/>
              <a:t>But if B doesn’t raise C at all (no milk, no water provided) and C dies, B shall be responsible for murder in Section 288 </a:t>
            </a:r>
            <a:r>
              <a:rPr lang="th-TH" dirty="0" smtClean="0"/>
              <a:t>+ </a:t>
            </a:r>
            <a:r>
              <a:rPr lang="en-US" dirty="0" smtClean="0"/>
              <a:t>59 paragraph 5 (omission) because according to the Civil and Commercial Code Section 1564, parents have the duty to raise the children while they are minors.</a:t>
            </a:r>
          </a:p>
          <a:p>
            <a:endParaRPr lang="en-US" dirty="0" smtClean="0"/>
          </a:p>
          <a:p>
            <a:r>
              <a:rPr lang="en-US" dirty="0" smtClean="0"/>
              <a:t>B has specific duty according to the law to prevent the death consequence of C.</a:t>
            </a:r>
          </a:p>
          <a:p>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572272"/>
          </a:xfrm>
        </p:spPr>
        <p:txBody>
          <a:bodyPr>
            <a:normAutofit/>
          </a:bodyPr>
          <a:lstStyle/>
          <a:p>
            <a:pPr>
              <a:buNone/>
            </a:pPr>
            <a:r>
              <a:rPr lang="en-US" dirty="0" smtClean="0"/>
              <a:t>				Example 2</a:t>
            </a:r>
          </a:p>
          <a:p>
            <a:pPr>
              <a:buNone/>
            </a:pPr>
            <a:endParaRPr lang="en-US" dirty="0" smtClean="0"/>
          </a:p>
          <a:p>
            <a:pPr lvl="0"/>
            <a:r>
              <a:rPr lang="en-US" dirty="0" smtClean="0"/>
              <a:t>A is a police.  </a:t>
            </a:r>
          </a:p>
          <a:p>
            <a:pPr lvl="0"/>
            <a:endParaRPr lang="en-US" dirty="0" smtClean="0"/>
          </a:p>
          <a:p>
            <a:pPr lvl="0"/>
            <a:r>
              <a:rPr lang="en-US" dirty="0" smtClean="0"/>
              <a:t>A notices that B is going to shoot C. </a:t>
            </a:r>
          </a:p>
          <a:p>
            <a:pPr lvl="0"/>
            <a:endParaRPr lang="en-US" dirty="0" smtClean="0"/>
          </a:p>
          <a:p>
            <a:r>
              <a:rPr lang="en-US" dirty="0" smtClean="0"/>
              <a:t>A hates C and wants C die.</a:t>
            </a:r>
          </a:p>
          <a:p>
            <a:endParaRPr lang="en-US" dirty="0" smtClean="0"/>
          </a:p>
          <a:p>
            <a:r>
              <a:rPr lang="en-US" dirty="0" smtClean="0"/>
              <a:t>A doesn’t obstruct or arrest B.    </a:t>
            </a:r>
          </a:p>
          <a:p>
            <a:endParaRPr lang="en-US" dirty="0" smtClean="0"/>
          </a:p>
          <a:p>
            <a:r>
              <a:rPr lang="en-US" dirty="0" smtClean="0"/>
              <a:t>B shoots C death.</a:t>
            </a:r>
          </a:p>
          <a:p>
            <a:pPr>
              <a:buNone/>
            </a:pPr>
            <a:endParaRPr lang="th-TH"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6357982"/>
          </a:xfrm>
        </p:spPr>
        <p:txBody>
          <a:bodyPr/>
          <a:lstStyle/>
          <a:p>
            <a:endParaRPr lang="en-US" dirty="0" smtClean="0"/>
          </a:p>
          <a:p>
            <a:r>
              <a:rPr lang="en-US" dirty="0" smtClean="0"/>
              <a:t>A shall not be liable for murder Section 288 </a:t>
            </a:r>
            <a:r>
              <a:rPr lang="th-TH" dirty="0" smtClean="0"/>
              <a:t>+ </a:t>
            </a:r>
            <a:r>
              <a:rPr lang="en-US" dirty="0" smtClean="0"/>
              <a:t>59 paragraph 5 (omission) because police do not have the duty to prevent the death of anybody, </a:t>
            </a:r>
          </a:p>
          <a:p>
            <a:endParaRPr lang="en-US" dirty="0" smtClean="0"/>
          </a:p>
          <a:p>
            <a:r>
              <a:rPr lang="en-US" dirty="0" smtClean="0"/>
              <a:t>but he shall be liable for Section 157, because he wrongfully does not exercise any of his functions to the injury of any person.</a:t>
            </a:r>
          </a:p>
          <a:p>
            <a:endParaRPr lang="th-TH" dirty="0">
              <a:solidFill>
                <a:srgbClr val="00B0F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solidFill>
                  <a:srgbClr val="00B0F0"/>
                </a:solidFill>
              </a:rPr>
              <a:t/>
            </a:r>
            <a:br>
              <a:rPr lang="en-US" dirty="0" smtClean="0">
                <a:solidFill>
                  <a:srgbClr val="00B0F0"/>
                </a:solidFill>
              </a:rPr>
            </a:br>
            <a:r>
              <a:rPr lang="en-US" dirty="0" smtClean="0">
                <a:solidFill>
                  <a:srgbClr val="00B0F0"/>
                </a:solidFill>
              </a:rPr>
              <a:t/>
            </a:r>
            <a:br>
              <a:rPr lang="en-US" dirty="0" smtClean="0">
                <a:solidFill>
                  <a:srgbClr val="00B0F0"/>
                </a:solidFill>
              </a:rPr>
            </a:br>
            <a:r>
              <a:rPr lang="en-US" sz="4000" dirty="0" smtClean="0"/>
              <a:t>The act meets inside elements of the    </a:t>
            </a:r>
            <a:br>
              <a:rPr lang="en-US" sz="4000" dirty="0" smtClean="0"/>
            </a:br>
            <a:r>
              <a:rPr lang="en-US" sz="4000" dirty="0" smtClean="0"/>
              <a:t>     offence.</a:t>
            </a:r>
            <a:r>
              <a:rPr lang="en-US" dirty="0" smtClean="0"/>
              <a:t/>
            </a:r>
            <a:br>
              <a:rPr lang="en-US" dirty="0" smtClean="0"/>
            </a:br>
            <a:endParaRPr lang="th-TH" dirty="0"/>
          </a:p>
        </p:txBody>
      </p:sp>
      <p:sp>
        <p:nvSpPr>
          <p:cNvPr id="3" name="ตัวยึดเนื้อหา 2"/>
          <p:cNvSpPr>
            <a:spLocks noGrp="1"/>
          </p:cNvSpPr>
          <p:nvPr>
            <p:ph idx="1"/>
          </p:nvPr>
        </p:nvSpPr>
        <p:spPr>
          <a:xfrm>
            <a:off x="457200" y="2071678"/>
            <a:ext cx="8229600" cy="5643602"/>
          </a:xfrm>
        </p:spPr>
        <p:txBody>
          <a:bodyPr>
            <a:normAutofit/>
          </a:bodyPr>
          <a:lstStyle/>
          <a:p>
            <a:pPr>
              <a:buNone/>
            </a:pPr>
            <a:r>
              <a:rPr lang="en-US" b="1" dirty="0" smtClean="0"/>
              <a:t> Section 59 paragraph 1</a:t>
            </a:r>
            <a:r>
              <a:rPr lang="en-US" dirty="0" smtClean="0"/>
              <a:t> </a:t>
            </a:r>
          </a:p>
          <a:p>
            <a:pPr>
              <a:buNone/>
            </a:pPr>
            <a:r>
              <a:rPr lang="en-US" dirty="0" smtClean="0"/>
              <a:t>    “A person shall be criminally liable only when such person commits an act intentionally, except in the case where the law provides that such person must be liable when such person commits an act by negligence, or except in the case where the law clearly provides that such person must be liable even though such person commits an act intentionally.” </a:t>
            </a:r>
          </a:p>
          <a:p>
            <a:endParaRPr lang="th-TH"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429420"/>
          </a:xfrm>
        </p:spPr>
        <p:txBody>
          <a:bodyPr/>
          <a:lstStyle/>
          <a:p>
            <a:endParaRPr lang="en-US" dirty="0" smtClean="0"/>
          </a:p>
          <a:p>
            <a:r>
              <a:rPr lang="en-US" dirty="0" smtClean="0"/>
              <a:t>According to Section 59 paragraph 1, </a:t>
            </a:r>
          </a:p>
          <a:p>
            <a:endParaRPr lang="en-US" dirty="0" smtClean="0"/>
          </a:p>
          <a:p>
            <a:r>
              <a:rPr lang="en-US" dirty="0" smtClean="0"/>
              <a:t>usually the inside element is “intention”, </a:t>
            </a:r>
          </a:p>
          <a:p>
            <a:endParaRPr lang="en-US" dirty="0" smtClean="0"/>
          </a:p>
          <a:p>
            <a:r>
              <a:rPr lang="en-US" dirty="0" smtClean="0"/>
              <a:t>except for some offence the inside element is negligence, </a:t>
            </a:r>
          </a:p>
          <a:p>
            <a:endParaRPr lang="en-US" dirty="0" smtClean="0"/>
          </a:p>
          <a:p>
            <a:r>
              <a:rPr lang="en-US" dirty="0" smtClean="0"/>
              <a:t>and for some offence the inside element does not require intention or negligence.</a:t>
            </a:r>
          </a:p>
          <a:p>
            <a:endParaRPr lang="th-TH"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flipV="1">
            <a:off x="457200" y="214290"/>
            <a:ext cx="8229600" cy="60348"/>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6500858"/>
          </a:xfrm>
        </p:spPr>
        <p:txBody>
          <a:bodyPr/>
          <a:lstStyle/>
          <a:p>
            <a:pPr>
              <a:buNone/>
            </a:pPr>
            <a:r>
              <a:rPr lang="en-US" dirty="0" smtClean="0"/>
              <a:t>				</a:t>
            </a:r>
            <a:r>
              <a:rPr lang="en-US" dirty="0" smtClean="0">
                <a:solidFill>
                  <a:srgbClr val="FFFF00"/>
                </a:solidFill>
              </a:rPr>
              <a:t>   </a:t>
            </a:r>
            <a:r>
              <a:rPr lang="en-US" dirty="0" smtClean="0"/>
              <a:t>Example 1</a:t>
            </a:r>
          </a:p>
          <a:p>
            <a:pPr>
              <a:buNone/>
            </a:pPr>
            <a:endParaRPr lang="en-US" dirty="0" smtClean="0"/>
          </a:p>
          <a:p>
            <a:pPr>
              <a:buNone/>
            </a:pPr>
            <a:r>
              <a:rPr lang="en-US" dirty="0" smtClean="0"/>
              <a:t>Murder : Section 288   </a:t>
            </a:r>
          </a:p>
          <a:p>
            <a:pPr>
              <a:buNone/>
            </a:pPr>
            <a:endParaRPr lang="en-US" dirty="0" smtClean="0"/>
          </a:p>
          <a:p>
            <a:pPr marL="514350" indent="-514350">
              <a:buAutoNum type="arabicParenBoth"/>
            </a:pPr>
            <a:r>
              <a:rPr lang="en-US" dirty="0" smtClean="0"/>
              <a:t>Whoever (the doer)</a:t>
            </a:r>
          </a:p>
          <a:p>
            <a:pPr>
              <a:buNone/>
            </a:pPr>
            <a:r>
              <a:rPr lang="en-US" dirty="0" smtClean="0"/>
              <a:t>(2) commits murder (the act)    outside elements</a:t>
            </a:r>
          </a:p>
          <a:p>
            <a:pPr>
              <a:buNone/>
            </a:pPr>
            <a:r>
              <a:rPr lang="en-US" dirty="0" smtClean="0"/>
              <a:t>(3) on the other person (the object)</a:t>
            </a:r>
          </a:p>
          <a:p>
            <a:pPr>
              <a:buNone/>
            </a:pPr>
            <a:endParaRPr lang="en-US" dirty="0" smtClean="0"/>
          </a:p>
          <a:p>
            <a:pPr>
              <a:buNone/>
            </a:pPr>
            <a:r>
              <a:rPr lang="en-US" dirty="0" smtClean="0"/>
              <a:t> Inside element : intention</a:t>
            </a:r>
            <a:endParaRPr lang="th-TH"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solidFill>
                  <a:srgbClr val="FFFF00"/>
                </a:solidFill>
              </a:rPr>
              <a:t>				  </a:t>
            </a:r>
            <a:r>
              <a:rPr lang="en-US" dirty="0" smtClean="0"/>
              <a:t>Example 2</a:t>
            </a:r>
          </a:p>
          <a:p>
            <a:pPr>
              <a:buNone/>
            </a:pPr>
            <a:endParaRPr lang="en-US" dirty="0" smtClean="0"/>
          </a:p>
          <a:p>
            <a:pPr>
              <a:buNone/>
            </a:pPr>
            <a:r>
              <a:rPr lang="en-US" dirty="0" smtClean="0"/>
              <a:t>Negligence causing death : Section 291   </a:t>
            </a:r>
          </a:p>
          <a:p>
            <a:pPr>
              <a:buNone/>
            </a:pPr>
            <a:endParaRPr lang="en-US" dirty="0" smtClean="0"/>
          </a:p>
          <a:p>
            <a:pPr marL="514350" indent="-514350">
              <a:buAutoNum type="arabicParenBoth"/>
            </a:pPr>
            <a:r>
              <a:rPr lang="en-US" dirty="0" smtClean="0"/>
              <a:t>Whoever (the doer)</a:t>
            </a:r>
          </a:p>
          <a:p>
            <a:pPr>
              <a:buNone/>
            </a:pPr>
            <a:r>
              <a:rPr lang="en-US" dirty="0" smtClean="0"/>
              <a:t>(2) commits an act (the act)    outside elements</a:t>
            </a:r>
          </a:p>
          <a:p>
            <a:pPr>
              <a:buNone/>
            </a:pPr>
            <a:r>
              <a:rPr lang="en-US" dirty="0" smtClean="0"/>
              <a:t>(3) the act causing death to the other person </a:t>
            </a:r>
          </a:p>
          <a:p>
            <a:pPr>
              <a:buNone/>
            </a:pPr>
            <a:r>
              <a:rPr lang="en-US" dirty="0" smtClean="0"/>
              <a:t>      notice : no object </a:t>
            </a:r>
          </a:p>
          <a:p>
            <a:pPr>
              <a:buNone/>
            </a:pPr>
            <a:endParaRPr lang="en-US" dirty="0" smtClean="0"/>
          </a:p>
          <a:p>
            <a:pPr>
              <a:buNone/>
            </a:pPr>
            <a:r>
              <a:rPr lang="en-US" dirty="0" smtClean="0"/>
              <a:t> Inside element : negligence</a:t>
            </a:r>
            <a:endParaRPr lang="th-TH" dirty="0" smtClean="0"/>
          </a:p>
          <a:p>
            <a:endParaRPr lang="th-TH"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				 Example 3</a:t>
            </a:r>
          </a:p>
          <a:p>
            <a:pPr>
              <a:buNone/>
            </a:pPr>
            <a:endParaRPr lang="en-US" dirty="0" smtClean="0"/>
          </a:p>
          <a:p>
            <a:pPr lvl="0">
              <a:buNone/>
            </a:pPr>
            <a:r>
              <a:rPr lang="en-US" dirty="0" smtClean="0"/>
              <a:t>Some minor offence does not require intention                        </a:t>
            </a:r>
          </a:p>
          <a:p>
            <a:pPr lvl="0">
              <a:buNone/>
            </a:pPr>
            <a:r>
              <a:rPr lang="en-US" dirty="0" smtClean="0"/>
              <a:t>                           or negligence </a:t>
            </a:r>
          </a:p>
          <a:p>
            <a:pPr lvl="0">
              <a:buNone/>
            </a:pPr>
            <a:endParaRPr lang="en-US" dirty="0" smtClean="0"/>
          </a:p>
          <a:p>
            <a:pPr lvl="0">
              <a:buNone/>
            </a:pPr>
            <a:r>
              <a:rPr lang="en-US" dirty="0" smtClean="0"/>
              <a:t> section 104</a:t>
            </a:r>
          </a:p>
          <a:p>
            <a:pPr lvl="0">
              <a:buNone/>
            </a:pPr>
            <a:r>
              <a:rPr lang="en-US" dirty="0" smtClean="0"/>
              <a:t> “Petty offences under this Code are punishable offences, even though they are committed unintentionally, unless otherwise provided in such offences.”</a:t>
            </a:r>
          </a:p>
          <a:p>
            <a:pPr lvl="0">
              <a:buNone/>
            </a:pPr>
            <a:r>
              <a:rPr lang="en-US" dirty="0" smtClean="0"/>
              <a:t>   </a:t>
            </a:r>
          </a:p>
          <a:p>
            <a:pPr>
              <a:buNone/>
            </a:pPr>
            <a:endParaRPr lang="th-TH"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6429420"/>
          </a:xfrm>
        </p:spPr>
        <p:txBody>
          <a:bodyPr/>
          <a:lstStyle/>
          <a:p>
            <a:endParaRPr lang="en-US" dirty="0" smtClean="0"/>
          </a:p>
          <a:p>
            <a:pPr>
              <a:buNone/>
            </a:pPr>
            <a:r>
              <a:rPr lang="en-US" dirty="0" smtClean="0"/>
              <a:t> Ex: Section 380</a:t>
            </a:r>
          </a:p>
          <a:p>
            <a:pPr>
              <a:buNone/>
            </a:pPr>
            <a:endParaRPr lang="en-US" dirty="0" smtClean="0"/>
          </a:p>
          <a:p>
            <a:pPr>
              <a:buNone/>
            </a:pPr>
            <a:r>
              <a:rPr lang="en-US" dirty="0" smtClean="0"/>
              <a:t>“Whoever causes the public water to be filthy”</a:t>
            </a:r>
          </a:p>
          <a:p>
            <a:pPr>
              <a:buNone/>
            </a:pPr>
            <a:endParaRPr lang="en-US" dirty="0" smtClean="0"/>
          </a:p>
          <a:p>
            <a:pPr>
              <a:buNone/>
            </a:pPr>
            <a:endParaRPr lang="en-US" dirty="0" smtClean="0"/>
          </a:p>
          <a:p>
            <a:pPr>
              <a:buNone/>
            </a:pPr>
            <a:r>
              <a:rPr lang="en-US" dirty="0" smtClean="0"/>
              <a:t>Ex : Section 375</a:t>
            </a:r>
            <a:endParaRPr lang="th-TH"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Intention</a:t>
            </a:r>
            <a:endParaRPr lang="th-TH" dirty="0"/>
          </a:p>
        </p:txBody>
      </p:sp>
      <p:sp>
        <p:nvSpPr>
          <p:cNvPr id="3" name="ตัวยึดเนื้อหา 2"/>
          <p:cNvSpPr>
            <a:spLocks noGrp="1"/>
          </p:cNvSpPr>
          <p:nvPr>
            <p:ph idx="1"/>
          </p:nvPr>
        </p:nvSpPr>
        <p:spPr/>
        <p:txBody>
          <a:bodyPr/>
          <a:lstStyle/>
          <a:p>
            <a:pPr>
              <a:buNone/>
            </a:pPr>
            <a:r>
              <a:rPr lang="en-US" dirty="0" smtClean="0"/>
              <a:t> 1. Intention according to the fact</a:t>
            </a:r>
          </a:p>
          <a:p>
            <a:pPr>
              <a:buNone/>
            </a:pPr>
            <a:r>
              <a:rPr lang="en-US" dirty="0" smtClean="0"/>
              <a:t>      1.1 The doer desired the effect of such doing.</a:t>
            </a:r>
          </a:p>
          <a:p>
            <a:pPr>
              <a:buNone/>
            </a:pPr>
            <a:r>
              <a:rPr lang="en-US" dirty="0" smtClean="0"/>
              <a:t>	  1.2 The doer could have foreseen the effect    </a:t>
            </a:r>
          </a:p>
          <a:p>
            <a:pPr>
              <a:buNone/>
            </a:pPr>
            <a:r>
              <a:rPr lang="en-US" dirty="0" smtClean="0"/>
              <a:t>            of such doing.</a:t>
            </a:r>
          </a:p>
          <a:p>
            <a:pPr>
              <a:buNone/>
            </a:pPr>
            <a:endParaRPr lang="en-US" dirty="0" smtClean="0"/>
          </a:p>
          <a:p>
            <a:pPr>
              <a:buNone/>
            </a:pPr>
            <a:r>
              <a:rPr lang="en-US" dirty="0" smtClean="0"/>
              <a:t> 2. Intention according to the law</a:t>
            </a:r>
          </a:p>
          <a:p>
            <a:pPr>
              <a:buNone/>
            </a:pPr>
            <a:r>
              <a:rPr lang="en-US" dirty="0" smtClean="0"/>
              <a:t>      (the transfer of intention) </a:t>
            </a:r>
            <a:endParaRPr lang="th-TH"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1. Intention according to the fact</a:t>
            </a:r>
            <a:endParaRPr lang="th-TH" dirty="0"/>
          </a:p>
        </p:txBody>
      </p:sp>
      <p:sp>
        <p:nvSpPr>
          <p:cNvPr id="3" name="ตัวยึดเนื้อหา 2"/>
          <p:cNvSpPr>
            <a:spLocks noGrp="1"/>
          </p:cNvSpPr>
          <p:nvPr>
            <p:ph idx="1"/>
          </p:nvPr>
        </p:nvSpPr>
        <p:spPr>
          <a:xfrm>
            <a:off x="457200" y="1428736"/>
            <a:ext cx="8229600" cy="5214974"/>
          </a:xfrm>
        </p:spPr>
        <p:txBody>
          <a:bodyPr/>
          <a:lstStyle/>
          <a:p>
            <a:pPr>
              <a:buNone/>
            </a:pPr>
            <a:r>
              <a:rPr lang="en-US" dirty="0" smtClean="0"/>
              <a:t>  Section 59 paragraph 2 and 3</a:t>
            </a:r>
          </a:p>
          <a:p>
            <a:pPr>
              <a:buNone/>
            </a:pPr>
            <a:r>
              <a:rPr lang="en-US" dirty="0" smtClean="0"/>
              <a:t> “To do an act intentionally is to do an act consciously and at the same time the doer desired or could have foreseen the effect of such doing.</a:t>
            </a:r>
          </a:p>
          <a:p>
            <a:pPr>
              <a:buNone/>
            </a:pPr>
            <a:r>
              <a:rPr lang="en-US" dirty="0" smtClean="0"/>
              <a:t>	If the doer does not know the facts constituting the elements of the offence, it cannot be deemed that the doer desired or could have foreseen the effect of such doing.” </a:t>
            </a:r>
            <a:endParaRPr lang="th-TH"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endParaRPr lang="en-US" dirty="0" smtClean="0">
              <a:solidFill>
                <a:srgbClr val="FF0000"/>
              </a:solidFill>
            </a:endParaRPr>
          </a:p>
          <a:p>
            <a:pPr>
              <a:buNone/>
            </a:pPr>
            <a:r>
              <a:rPr lang="en-US" dirty="0" smtClean="0">
                <a:solidFill>
                  <a:srgbClr val="FF0000"/>
                </a:solidFill>
              </a:rPr>
              <a:t>	</a:t>
            </a:r>
            <a:r>
              <a:rPr lang="en-US" dirty="0" smtClean="0"/>
              <a:t>Section 59 paragraph 2 and 3</a:t>
            </a:r>
          </a:p>
          <a:p>
            <a:pPr>
              <a:buNone/>
            </a:pPr>
            <a:endParaRPr lang="en-US" dirty="0" smtClean="0"/>
          </a:p>
          <a:p>
            <a:pPr lvl="0">
              <a:buNone/>
            </a:pPr>
            <a:r>
              <a:rPr lang="en-US" dirty="0" smtClean="0"/>
              <a:t>   1. The doer must know the facts constituting    </a:t>
            </a:r>
          </a:p>
          <a:p>
            <a:pPr lvl="0">
              <a:buNone/>
            </a:pPr>
            <a:r>
              <a:rPr lang="en-US" dirty="0" smtClean="0"/>
              <a:t>       the outside elements of the offence.</a:t>
            </a:r>
          </a:p>
          <a:p>
            <a:pPr lvl="0">
              <a:buNone/>
            </a:pPr>
            <a:endParaRPr lang="en-US" dirty="0" smtClean="0"/>
          </a:p>
          <a:p>
            <a:pPr lvl="0">
              <a:buNone/>
            </a:pPr>
            <a:r>
              <a:rPr lang="en-US" dirty="0" smtClean="0"/>
              <a:t>   2. The doer desired or could have foreseen the </a:t>
            </a:r>
          </a:p>
          <a:p>
            <a:pPr lvl="0">
              <a:buNone/>
            </a:pPr>
            <a:r>
              <a:rPr lang="en-US" dirty="0" smtClean="0"/>
              <a:t>       effect of such doing. (consciously)</a:t>
            </a:r>
          </a:p>
          <a:p>
            <a:pPr>
              <a:buNone/>
            </a:pPr>
            <a:r>
              <a:rPr lang="en-US" dirty="0" smtClean="0"/>
              <a:t> </a:t>
            </a:r>
          </a:p>
          <a:p>
            <a:pPr>
              <a:buNone/>
            </a:pPr>
            <a:endParaRPr lang="th-TH"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lvl="0">
              <a:buNone/>
            </a:pPr>
            <a:r>
              <a:rPr lang="en-US" dirty="0" smtClean="0"/>
              <a:t>1. </a:t>
            </a:r>
            <a:r>
              <a:rPr lang="en-US" u="sng" dirty="0" smtClean="0"/>
              <a:t>The doer must know the facts constituting    </a:t>
            </a:r>
          </a:p>
          <a:p>
            <a:pPr lvl="0">
              <a:buNone/>
            </a:pPr>
            <a:r>
              <a:rPr lang="en-US" u="sng" dirty="0" smtClean="0"/>
              <a:t>       the outside elements of the offence.</a:t>
            </a:r>
          </a:p>
          <a:p>
            <a:pPr>
              <a:buNone/>
            </a:pPr>
            <a:endParaRPr lang="en-US" dirty="0" smtClean="0"/>
          </a:p>
          <a:p>
            <a:pPr>
              <a:buNone/>
            </a:pPr>
            <a:r>
              <a:rPr lang="en-US" dirty="0" smtClean="0"/>
              <a:t>Analysis 1 :  Murder  (Section 288)   </a:t>
            </a:r>
          </a:p>
          <a:p>
            <a:pPr>
              <a:buNone/>
            </a:pPr>
            <a:endParaRPr lang="en-US" dirty="0" smtClean="0"/>
          </a:p>
          <a:p>
            <a:pPr marL="514350" indent="-514350">
              <a:buAutoNum type="arabicParenBoth"/>
            </a:pPr>
            <a:r>
              <a:rPr lang="en-US" dirty="0" smtClean="0"/>
              <a:t>Whoever (the doer)</a:t>
            </a:r>
          </a:p>
          <a:p>
            <a:pPr>
              <a:buNone/>
            </a:pPr>
            <a:r>
              <a:rPr lang="en-US" dirty="0" smtClean="0"/>
              <a:t>(2) commits murder (the act)    outside elements</a:t>
            </a:r>
          </a:p>
          <a:p>
            <a:pPr>
              <a:buNone/>
            </a:pPr>
            <a:r>
              <a:rPr lang="en-US" dirty="0" smtClean="0"/>
              <a:t>(3) on the other person (the object)</a:t>
            </a:r>
          </a:p>
          <a:p>
            <a:pPr>
              <a:buNone/>
            </a:pPr>
            <a:endParaRPr lang="en-US" dirty="0" smtClean="0"/>
          </a:p>
          <a:p>
            <a:pPr>
              <a:buNone/>
            </a:pPr>
            <a:r>
              <a:rPr lang="en-US" dirty="0" smtClean="0"/>
              <a:t> Inside element : intention</a:t>
            </a:r>
            <a:endParaRPr lang="th-TH" dirty="0" smtClean="0"/>
          </a:p>
          <a:p>
            <a:endParaRPr lang="th-TH"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571480"/>
            <a:ext cx="8229600" cy="6072230"/>
          </a:xfrm>
        </p:spPr>
        <p:txBody>
          <a:bodyPr/>
          <a:lstStyle/>
          <a:p>
            <a:r>
              <a:rPr lang="en-US" dirty="0" smtClean="0"/>
              <a:t>In order to justify that the doer has intention for murder,</a:t>
            </a:r>
          </a:p>
          <a:p>
            <a:endParaRPr lang="en-US" dirty="0" smtClean="0"/>
          </a:p>
          <a:p>
            <a:r>
              <a:rPr lang="en-US" dirty="0" smtClean="0"/>
              <a:t>the doer must know that his act is murder and</a:t>
            </a:r>
          </a:p>
          <a:p>
            <a:endParaRPr lang="en-US" dirty="0" smtClean="0"/>
          </a:p>
          <a:p>
            <a:r>
              <a:rPr lang="en-US" dirty="0" smtClean="0"/>
              <a:t>the doer must know that the object is the other person. If the doer truly understands that the object is an animal or a corpse, he will not be liable for murder.     </a:t>
            </a:r>
            <a:endParaRPr lang="th-TH"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939784"/>
          </a:xfrm>
        </p:spPr>
        <p:txBody>
          <a:bodyPr/>
          <a:lstStyle/>
          <a:p>
            <a:r>
              <a:rPr lang="en-US" dirty="0" smtClean="0"/>
              <a:t>Example 1 </a:t>
            </a:r>
            <a:endParaRPr lang="th-TH" dirty="0"/>
          </a:p>
        </p:txBody>
      </p:sp>
      <p:sp>
        <p:nvSpPr>
          <p:cNvPr id="3" name="ตัวยึดเนื้อหา 2"/>
          <p:cNvSpPr>
            <a:spLocks noGrp="1"/>
          </p:cNvSpPr>
          <p:nvPr>
            <p:ph idx="1"/>
          </p:nvPr>
        </p:nvSpPr>
        <p:spPr>
          <a:xfrm>
            <a:off x="457200" y="1285860"/>
            <a:ext cx="8229600" cy="5429288"/>
          </a:xfrm>
        </p:spPr>
        <p:txBody>
          <a:bodyPr>
            <a:normAutofit lnSpcReduction="10000"/>
          </a:bodyPr>
          <a:lstStyle/>
          <a:p>
            <a:r>
              <a:rPr lang="en-US" sz="2800" dirty="0" smtClean="0"/>
              <a:t>A is a hunter and he wants a deer.</a:t>
            </a:r>
          </a:p>
          <a:p>
            <a:endParaRPr lang="en-US" sz="2800" dirty="0" smtClean="0"/>
          </a:p>
          <a:p>
            <a:r>
              <a:rPr lang="en-US" sz="2800" dirty="0" smtClean="0"/>
              <a:t>He notices that a bush is shaking and he believes it must be a deer behind that bush.</a:t>
            </a:r>
          </a:p>
          <a:p>
            <a:endParaRPr lang="en-US" sz="2800" dirty="0" smtClean="0"/>
          </a:p>
          <a:p>
            <a:r>
              <a:rPr lang="en-US" sz="2800" dirty="0" smtClean="0"/>
              <a:t>He is shooting into the bush.</a:t>
            </a:r>
          </a:p>
          <a:p>
            <a:endParaRPr lang="en-US" sz="2800" dirty="0" smtClean="0"/>
          </a:p>
          <a:p>
            <a:r>
              <a:rPr lang="en-US" sz="2800" dirty="0" smtClean="0"/>
              <a:t>Actually it is not a deer.  B is shot and death.</a:t>
            </a:r>
          </a:p>
          <a:p>
            <a:endParaRPr lang="en-US" sz="2800" dirty="0" smtClean="0"/>
          </a:p>
          <a:p>
            <a:r>
              <a:rPr lang="en-US" sz="2800" dirty="0" smtClean="0"/>
              <a:t>A is not liable for murder because he believes he is shooting a deer, not B.  </a:t>
            </a:r>
          </a:p>
          <a:p>
            <a:endParaRPr lang="en-US" dirty="0" smtClean="0"/>
          </a:p>
          <a:p>
            <a:endParaRPr lang="th-TH"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1011222"/>
          </a:xfrm>
        </p:spPr>
        <p:txBody>
          <a:bodyPr/>
          <a:lstStyle/>
          <a:p>
            <a:r>
              <a:rPr lang="en-US" dirty="0" smtClean="0"/>
              <a:t>Example 2 </a:t>
            </a:r>
            <a:endParaRPr lang="th-TH" dirty="0"/>
          </a:p>
        </p:txBody>
      </p:sp>
      <p:sp>
        <p:nvSpPr>
          <p:cNvPr id="3" name="ตัวยึดเนื้อหา 2"/>
          <p:cNvSpPr>
            <a:spLocks noGrp="1"/>
          </p:cNvSpPr>
          <p:nvPr>
            <p:ph idx="1"/>
          </p:nvPr>
        </p:nvSpPr>
        <p:spPr>
          <a:xfrm>
            <a:off x="457200" y="1285860"/>
            <a:ext cx="8229600" cy="5286412"/>
          </a:xfrm>
        </p:spPr>
        <p:txBody>
          <a:bodyPr/>
          <a:lstStyle/>
          <a:p>
            <a:pPr>
              <a:buNone/>
            </a:pPr>
            <a:r>
              <a:rPr lang="en-US" dirty="0" smtClean="0">
                <a:solidFill>
                  <a:srgbClr val="00B0F0"/>
                </a:solidFill>
              </a:rPr>
              <a:t> </a:t>
            </a:r>
            <a:r>
              <a:rPr lang="en-US" dirty="0" smtClean="0"/>
              <a:t>A and B are living together in the same house.</a:t>
            </a:r>
          </a:p>
          <a:p>
            <a:pPr>
              <a:buNone/>
            </a:pPr>
            <a:r>
              <a:rPr lang="en-US" dirty="0" smtClean="0"/>
              <a:t> </a:t>
            </a:r>
          </a:p>
          <a:p>
            <a:pPr>
              <a:buNone/>
            </a:pPr>
            <a:r>
              <a:rPr lang="en-US" dirty="0" smtClean="0"/>
              <a:t> A wants to pledge his gold necklace. </a:t>
            </a:r>
          </a:p>
          <a:p>
            <a:pPr>
              <a:buNone/>
            </a:pPr>
            <a:endParaRPr lang="en-US" dirty="0" smtClean="0"/>
          </a:p>
          <a:p>
            <a:pPr>
              <a:buNone/>
            </a:pPr>
            <a:r>
              <a:rPr lang="en-US" dirty="0" smtClean="0"/>
              <a:t> But because B has many gold necklaces and A is in a hurry, he takes a gold necklace of B.</a:t>
            </a:r>
          </a:p>
          <a:p>
            <a:pPr>
              <a:buNone/>
            </a:pPr>
            <a:endParaRPr lang="en-US" dirty="0" smtClean="0"/>
          </a:p>
          <a:p>
            <a:pPr>
              <a:buNone/>
            </a:pPr>
            <a:r>
              <a:rPr lang="en-US" dirty="0" smtClean="0"/>
              <a:t>A is not liable for theft because he truly believes that he takes his gold necklace.  </a:t>
            </a:r>
          </a:p>
          <a:p>
            <a:endParaRPr lang="th-TH"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28596" y="214290"/>
            <a:ext cx="8229600" cy="6357982"/>
          </a:xfrm>
        </p:spPr>
        <p:txBody>
          <a:bodyPr/>
          <a:lstStyle/>
          <a:p>
            <a:pPr>
              <a:buNone/>
            </a:pPr>
            <a:r>
              <a:rPr lang="en-US" dirty="0" smtClean="0"/>
              <a:t>  </a:t>
            </a:r>
          </a:p>
          <a:p>
            <a:pPr>
              <a:buNone/>
            </a:pPr>
            <a:r>
              <a:rPr lang="en-US" dirty="0" smtClean="0"/>
              <a:t>   However, if ignorance of fact according to the third paragraph of Section 59 has occurred through the negligence of the offender, the doer shall be liable for committing the offence by negligence in the case where the law specifically provides that the doer shall be criminally liable for the act though committed by negligence. (Section 62 paragraph 2)</a:t>
            </a:r>
            <a:endParaRPr lang="th-TH"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939784"/>
          </a:xfrm>
        </p:spPr>
        <p:txBody>
          <a:bodyPr/>
          <a:lstStyle/>
          <a:p>
            <a:r>
              <a:rPr lang="en-US" dirty="0" smtClean="0"/>
              <a:t>Example 1 </a:t>
            </a:r>
            <a:endParaRPr lang="th-TH" dirty="0"/>
          </a:p>
        </p:txBody>
      </p:sp>
      <p:sp>
        <p:nvSpPr>
          <p:cNvPr id="3" name="ตัวยึดเนื้อหา 2"/>
          <p:cNvSpPr>
            <a:spLocks noGrp="1"/>
          </p:cNvSpPr>
          <p:nvPr>
            <p:ph idx="1"/>
          </p:nvPr>
        </p:nvSpPr>
        <p:spPr>
          <a:xfrm>
            <a:off x="457200" y="1285860"/>
            <a:ext cx="8229600" cy="5357850"/>
          </a:xfrm>
        </p:spPr>
        <p:txBody>
          <a:bodyPr>
            <a:normAutofit fontScale="92500" lnSpcReduction="10000"/>
          </a:bodyPr>
          <a:lstStyle/>
          <a:p>
            <a:r>
              <a:rPr lang="en-US" dirty="0" smtClean="0"/>
              <a:t>A is a hunter and he wants a deer.</a:t>
            </a:r>
          </a:p>
          <a:p>
            <a:endParaRPr lang="en-US" dirty="0" smtClean="0"/>
          </a:p>
          <a:p>
            <a:r>
              <a:rPr lang="en-US" dirty="0" smtClean="0"/>
              <a:t>He notices that a bush is shaking and he believes it must be a deer behind that bush.</a:t>
            </a:r>
          </a:p>
          <a:p>
            <a:endParaRPr lang="en-US" dirty="0" smtClean="0"/>
          </a:p>
          <a:p>
            <a:r>
              <a:rPr lang="en-US" dirty="0" smtClean="0"/>
              <a:t>He is shooting into the bush. B is shot and death.</a:t>
            </a:r>
          </a:p>
          <a:p>
            <a:endParaRPr lang="en-US" dirty="0" smtClean="0"/>
          </a:p>
          <a:p>
            <a:r>
              <a:rPr lang="en-US" dirty="0" smtClean="0"/>
              <a:t>If A notices carefully , he will know that behind the bush is B not a deer. A will be liable for negligence causing death. </a:t>
            </a:r>
            <a:r>
              <a:rPr lang="en-US" dirty="0" smtClean="0">
                <a:solidFill>
                  <a:srgbClr val="C00000"/>
                </a:solidFill>
              </a:rPr>
              <a:t>(Section 291, 62 p.2, 59 p.4)  </a:t>
            </a:r>
          </a:p>
          <a:p>
            <a:endParaRPr lang="th-TH"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1011222"/>
          </a:xfrm>
        </p:spPr>
        <p:txBody>
          <a:bodyPr/>
          <a:lstStyle/>
          <a:p>
            <a:r>
              <a:rPr lang="en-US" dirty="0" smtClean="0"/>
              <a:t>Example 2 </a:t>
            </a:r>
            <a:endParaRPr lang="th-TH" dirty="0"/>
          </a:p>
        </p:txBody>
      </p:sp>
      <p:sp>
        <p:nvSpPr>
          <p:cNvPr id="3" name="ตัวยึดเนื้อหา 2"/>
          <p:cNvSpPr>
            <a:spLocks noGrp="1"/>
          </p:cNvSpPr>
          <p:nvPr>
            <p:ph idx="1"/>
          </p:nvPr>
        </p:nvSpPr>
        <p:spPr>
          <a:xfrm>
            <a:off x="457200" y="1428736"/>
            <a:ext cx="8229600" cy="5214974"/>
          </a:xfrm>
        </p:spPr>
        <p:txBody>
          <a:bodyPr/>
          <a:lstStyle/>
          <a:p>
            <a:pPr>
              <a:buNone/>
            </a:pPr>
            <a:r>
              <a:rPr lang="en-US" dirty="0" smtClean="0"/>
              <a:t>A and B are living together in the same house.</a:t>
            </a:r>
          </a:p>
          <a:p>
            <a:pPr>
              <a:buNone/>
            </a:pPr>
            <a:r>
              <a:rPr lang="en-US" dirty="0" smtClean="0"/>
              <a:t>A wants to pledge his gold necklace. </a:t>
            </a:r>
          </a:p>
          <a:p>
            <a:pPr>
              <a:buNone/>
            </a:pPr>
            <a:endParaRPr lang="en-US" dirty="0" smtClean="0"/>
          </a:p>
          <a:p>
            <a:pPr>
              <a:buNone/>
            </a:pPr>
            <a:r>
              <a:rPr lang="en-US" dirty="0" smtClean="0"/>
              <a:t> But because B has many gold necklaces and A is in a hurry, he takes a gold necklace of B.</a:t>
            </a:r>
          </a:p>
          <a:p>
            <a:pPr>
              <a:buNone/>
            </a:pPr>
            <a:endParaRPr lang="en-US" dirty="0" smtClean="0"/>
          </a:p>
          <a:p>
            <a:pPr>
              <a:buNone/>
            </a:pPr>
            <a:r>
              <a:rPr lang="en-US" dirty="0" smtClean="0"/>
              <a:t>    Although A is negligent, he will not liable for theft because there is no offence of theft by negligence.  </a:t>
            </a:r>
          </a:p>
          <a:p>
            <a:endParaRPr lang="th-TH"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Autofit/>
          </a:bodyPr>
          <a:lstStyle/>
          <a:p>
            <a:pPr lvl="0"/>
            <a:r>
              <a:rPr lang="en-US" sz="3600" dirty="0" smtClean="0">
                <a:solidFill>
                  <a:srgbClr val="00B0F0"/>
                </a:solidFill>
              </a:rPr>
              <a:t/>
            </a:r>
            <a:br>
              <a:rPr lang="en-US" sz="3600" dirty="0" smtClean="0">
                <a:solidFill>
                  <a:srgbClr val="00B0F0"/>
                </a:solidFill>
              </a:rPr>
            </a:br>
            <a:r>
              <a:rPr lang="en-US" sz="3600" dirty="0" smtClean="0">
                <a:solidFill>
                  <a:srgbClr val="00B0F0"/>
                </a:solidFill>
              </a:rPr>
              <a:t/>
            </a:r>
            <a:br>
              <a:rPr lang="en-US" sz="3600" dirty="0" smtClean="0">
                <a:solidFill>
                  <a:srgbClr val="00B0F0"/>
                </a:solidFill>
              </a:rPr>
            </a:br>
            <a:r>
              <a:rPr lang="en-US" sz="3200" dirty="0" smtClean="0"/>
              <a:t>2. </a:t>
            </a:r>
            <a:r>
              <a:rPr lang="en-US" sz="3200" u="sng" dirty="0" smtClean="0"/>
              <a:t>The doer desired or could have foreseen the </a:t>
            </a:r>
            <a:br>
              <a:rPr lang="en-US" sz="3200" u="sng" dirty="0" smtClean="0"/>
            </a:br>
            <a:r>
              <a:rPr lang="en-US" sz="3200" u="sng" dirty="0" smtClean="0"/>
              <a:t>       effect of such doing. (consciously)</a:t>
            </a:r>
            <a:r>
              <a:rPr lang="en-US" sz="3200" dirty="0" smtClean="0"/>
              <a:t/>
            </a:r>
            <a:br>
              <a:rPr lang="en-US" sz="3200" dirty="0" smtClean="0"/>
            </a:br>
            <a:endParaRPr lang="th-TH" sz="3200" dirty="0"/>
          </a:p>
        </p:txBody>
      </p:sp>
      <p:sp>
        <p:nvSpPr>
          <p:cNvPr id="3" name="ตัวยึดเนื้อหา 2"/>
          <p:cNvSpPr>
            <a:spLocks noGrp="1"/>
          </p:cNvSpPr>
          <p:nvPr>
            <p:ph idx="1"/>
          </p:nvPr>
        </p:nvSpPr>
        <p:spPr>
          <a:xfrm>
            <a:off x="457200" y="2000240"/>
            <a:ext cx="8229600" cy="4643470"/>
          </a:xfrm>
        </p:spPr>
        <p:txBody>
          <a:bodyPr>
            <a:normAutofit lnSpcReduction="10000"/>
          </a:bodyPr>
          <a:lstStyle/>
          <a:p>
            <a:pPr>
              <a:buNone/>
            </a:pPr>
            <a:endParaRPr lang="en-US" dirty="0" smtClean="0">
              <a:solidFill>
                <a:srgbClr val="92D050"/>
              </a:solidFill>
            </a:endParaRPr>
          </a:p>
          <a:p>
            <a:pPr>
              <a:buNone/>
            </a:pPr>
            <a:r>
              <a:rPr lang="en-US" dirty="0" smtClean="0"/>
              <a:t>2.1 The doer desires the effect of such doing    </a:t>
            </a:r>
          </a:p>
          <a:p>
            <a:pPr>
              <a:buNone/>
            </a:pPr>
            <a:r>
              <a:rPr lang="en-US" dirty="0" smtClean="0"/>
              <a:t>       means according to his act, the doer intends    </a:t>
            </a:r>
          </a:p>
          <a:p>
            <a:pPr>
              <a:buNone/>
            </a:pPr>
            <a:r>
              <a:rPr lang="en-US" dirty="0" smtClean="0"/>
              <a:t>       to cause the result. If the result is not   </a:t>
            </a:r>
          </a:p>
          <a:p>
            <a:pPr>
              <a:buNone/>
            </a:pPr>
            <a:r>
              <a:rPr lang="en-US" dirty="0" smtClean="0"/>
              <a:t>       happened, there would be the attempt in  </a:t>
            </a:r>
          </a:p>
          <a:p>
            <a:pPr>
              <a:buNone/>
            </a:pPr>
            <a:r>
              <a:rPr lang="en-US" dirty="0" smtClean="0"/>
              <a:t>       Section 80 or 81 as the case may be.</a:t>
            </a:r>
          </a:p>
          <a:p>
            <a:pPr>
              <a:buNone/>
            </a:pPr>
            <a:endParaRPr lang="en-US" dirty="0" smtClean="0"/>
          </a:p>
          <a:p>
            <a:pPr>
              <a:buNone/>
            </a:pPr>
            <a:r>
              <a:rPr lang="en-US" dirty="0" smtClean="0"/>
              <a:t>      </a:t>
            </a:r>
            <a:endParaRPr lang="th-TH"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428604"/>
            <a:ext cx="8229600" cy="5697559"/>
          </a:xfrm>
        </p:spPr>
        <p:txBody>
          <a:bodyPr/>
          <a:lstStyle/>
          <a:p>
            <a:pPr>
              <a:buNone/>
            </a:pPr>
            <a:endParaRPr lang="en-US" dirty="0" smtClean="0">
              <a:solidFill>
                <a:srgbClr val="92D050"/>
              </a:solidFill>
            </a:endParaRPr>
          </a:p>
          <a:p>
            <a:pPr>
              <a:buNone/>
            </a:pPr>
            <a:r>
              <a:rPr lang="en-US" dirty="0" smtClean="0"/>
              <a:t>2.2 The doer could have foreseen the effect of  </a:t>
            </a:r>
          </a:p>
          <a:p>
            <a:pPr>
              <a:buNone/>
            </a:pPr>
            <a:r>
              <a:rPr lang="en-US" dirty="0" smtClean="0"/>
              <a:t>       such doing means according to his act, the </a:t>
            </a:r>
          </a:p>
          <a:p>
            <a:pPr>
              <a:buNone/>
            </a:pPr>
            <a:r>
              <a:rPr lang="en-US" dirty="0" smtClean="0"/>
              <a:t>       doer foresees that the result is probably   </a:t>
            </a:r>
          </a:p>
          <a:p>
            <a:pPr>
              <a:buNone/>
            </a:pPr>
            <a:r>
              <a:rPr lang="en-US" dirty="0" smtClean="0"/>
              <a:t>       happened. If the result is not happened,   </a:t>
            </a:r>
          </a:p>
          <a:p>
            <a:pPr>
              <a:buNone/>
            </a:pPr>
            <a:r>
              <a:rPr lang="en-US" dirty="0" smtClean="0"/>
              <a:t>       there would be the attempt in Section 80 or  </a:t>
            </a:r>
          </a:p>
          <a:p>
            <a:pPr>
              <a:buNone/>
            </a:pPr>
            <a:r>
              <a:rPr lang="en-US" dirty="0" smtClean="0"/>
              <a:t>       81 as the case may be.</a:t>
            </a:r>
          </a:p>
          <a:p>
            <a:endParaRPr lang="th-TH"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429420"/>
          </a:xfrm>
        </p:spPr>
        <p:txBody>
          <a:bodyPr>
            <a:normAutofit fontScale="92500" lnSpcReduction="10000"/>
          </a:bodyPr>
          <a:lstStyle/>
          <a:p>
            <a:r>
              <a:rPr lang="en-US" dirty="0" smtClean="0"/>
              <a:t>The offence that the result is needed such as murder in Section 288.</a:t>
            </a:r>
          </a:p>
          <a:p>
            <a:endParaRPr lang="en-US" dirty="0" smtClean="0"/>
          </a:p>
          <a:p>
            <a:r>
              <a:rPr lang="en-US" dirty="0" smtClean="0"/>
              <a:t>  The desire effect of such doing is the death of the other person. </a:t>
            </a:r>
          </a:p>
          <a:p>
            <a:endParaRPr lang="en-US" dirty="0" smtClean="0"/>
          </a:p>
          <a:p>
            <a:r>
              <a:rPr lang="en-US" dirty="0" smtClean="0"/>
              <a:t>For example, the doer is shooting the other person in the chest area and in a close distance. It is deemed that the doer desire the death effect.</a:t>
            </a:r>
          </a:p>
          <a:p>
            <a:endParaRPr lang="en-US" dirty="0" smtClean="0"/>
          </a:p>
          <a:p>
            <a:r>
              <a:rPr lang="en-US" dirty="0" smtClean="0"/>
              <a:t>If the doer is shooting into a bus or a train, the doer could have foreseen that someone may get shot.</a:t>
            </a:r>
            <a:endParaRPr lang="th-TH"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normAutofit fontScale="92500" lnSpcReduction="20000"/>
          </a:bodyPr>
          <a:lstStyle/>
          <a:p>
            <a:r>
              <a:rPr lang="en-US" dirty="0" smtClean="0"/>
              <a:t>The offence that the result is not needed such as giving any false information to any official in Section 137.</a:t>
            </a:r>
          </a:p>
          <a:p>
            <a:endParaRPr lang="en-US" dirty="0" smtClean="0"/>
          </a:p>
          <a:p>
            <a:r>
              <a:rPr lang="en-US" dirty="0" smtClean="0"/>
              <a:t>The desire effect of such doing is the official has known the false information. </a:t>
            </a:r>
          </a:p>
          <a:p>
            <a:endParaRPr lang="en-US" dirty="0" smtClean="0"/>
          </a:p>
          <a:p>
            <a:r>
              <a:rPr lang="en-US" dirty="0" smtClean="0"/>
              <a:t>The offence is completed when the official has known the false information, although the official does not believe the information given.</a:t>
            </a:r>
          </a:p>
          <a:p>
            <a:endParaRPr lang="en-US" dirty="0" smtClean="0"/>
          </a:p>
          <a:p>
            <a:r>
              <a:rPr lang="en-US" dirty="0" smtClean="0"/>
              <a:t>If the official does not understand the false information given probably it is in a foreign language, it would be the attempt.</a:t>
            </a:r>
            <a:endParaRPr lang="th-TH"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flipV="1">
            <a:off x="457200" y="214290"/>
            <a:ext cx="8229600" cy="60348"/>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6429420"/>
          </a:xfrm>
        </p:spPr>
        <p:txBody>
          <a:bodyPr/>
          <a:lstStyle/>
          <a:p>
            <a:endParaRPr lang="en-US" dirty="0" smtClean="0"/>
          </a:p>
          <a:p>
            <a:r>
              <a:rPr lang="en-US" dirty="0" smtClean="0"/>
              <a:t>In the offence of murder or the offence against body, the way we identify the intention is that</a:t>
            </a:r>
          </a:p>
          <a:p>
            <a:endParaRPr lang="en-US" dirty="0" smtClean="0"/>
          </a:p>
          <a:p>
            <a:pPr lvl="0"/>
            <a:r>
              <a:rPr lang="en-US" dirty="0" smtClean="0"/>
              <a:t>We consider from the weapon</a:t>
            </a:r>
          </a:p>
          <a:p>
            <a:pPr lvl="0"/>
            <a:r>
              <a:rPr lang="en-US" dirty="0" smtClean="0"/>
              <a:t>                                         body organ</a:t>
            </a:r>
          </a:p>
          <a:p>
            <a:pPr lvl="0"/>
            <a:r>
              <a:rPr lang="en-US" dirty="0" smtClean="0"/>
              <a:t>                                        wounded</a:t>
            </a:r>
          </a:p>
          <a:p>
            <a:pPr lvl="0"/>
            <a:r>
              <a:rPr lang="en-US" dirty="0" smtClean="0"/>
              <a:t>                                        other circumstances such as shouting that “you die”</a:t>
            </a:r>
          </a:p>
          <a:p>
            <a:endParaRPr lang="th-TH"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solidFill>
                  <a:srgbClr val="FF0000"/>
                </a:solidFill>
              </a:rPr>
              <a:t/>
            </a:r>
            <a:br>
              <a:rPr lang="en-US" dirty="0" smtClean="0">
                <a:solidFill>
                  <a:srgbClr val="FF0000"/>
                </a:solidFill>
              </a:rPr>
            </a:br>
            <a:r>
              <a:rPr lang="en-US" dirty="0" smtClean="0"/>
              <a:t>2. Intention according to the law</a:t>
            </a:r>
            <a:br>
              <a:rPr lang="en-US" dirty="0" smtClean="0"/>
            </a:br>
            <a:r>
              <a:rPr lang="en-US" dirty="0" smtClean="0"/>
              <a:t> (the transfer of intention) </a:t>
            </a:r>
            <a:r>
              <a:rPr lang="th-TH" dirty="0" smtClean="0"/>
              <a:t/>
            </a:r>
            <a:br>
              <a:rPr lang="th-TH" dirty="0" smtClean="0"/>
            </a:br>
            <a:endParaRPr lang="th-TH" dirty="0"/>
          </a:p>
        </p:txBody>
      </p:sp>
      <p:sp>
        <p:nvSpPr>
          <p:cNvPr id="3" name="ตัวยึดเนื้อหา 2"/>
          <p:cNvSpPr>
            <a:spLocks noGrp="1"/>
          </p:cNvSpPr>
          <p:nvPr>
            <p:ph idx="1"/>
          </p:nvPr>
        </p:nvSpPr>
        <p:spPr/>
        <p:txBody>
          <a:bodyPr>
            <a:normAutofit fontScale="85000" lnSpcReduction="20000"/>
          </a:bodyPr>
          <a:lstStyle/>
          <a:p>
            <a:r>
              <a:rPr lang="en-US" dirty="0" smtClean="0"/>
              <a:t>Section 60</a:t>
            </a:r>
          </a:p>
          <a:p>
            <a:pPr>
              <a:buNone/>
            </a:pPr>
            <a:r>
              <a:rPr lang="en-US" dirty="0" smtClean="0"/>
              <a:t>   “Whenever any person intends to commit an act against a person, but the effect of the doing of such act occurs to another person through a slip, it shall be deemed that such person intentionally commits such act against the person who suffers from the bad effect of such doing. But, in the case where the law provides for the infliction of heavier punishment on account of individual status or the relation between the doer and the person suffering from the bad effect, such law shall not applied so as to inflict the heavier punishment on the doer.”</a:t>
            </a:r>
            <a:endParaRPr lang="th-TH"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  2.1  It must be 2 persons upward to be affected  </a:t>
            </a:r>
          </a:p>
          <a:p>
            <a:pPr>
              <a:buNone/>
            </a:pPr>
            <a:r>
              <a:rPr lang="en-US" dirty="0" smtClean="0"/>
              <a:t>         by the same intention. </a:t>
            </a:r>
          </a:p>
          <a:p>
            <a:pPr>
              <a:buNone/>
            </a:pPr>
            <a:r>
              <a:rPr lang="en-US" dirty="0" smtClean="0"/>
              <a:t>         </a:t>
            </a:r>
          </a:p>
          <a:p>
            <a:pPr>
              <a:buNone/>
            </a:pPr>
            <a:r>
              <a:rPr lang="en-US" dirty="0" smtClean="0"/>
              <a:t>         The first side is the person who is supposed   </a:t>
            </a:r>
          </a:p>
          <a:p>
            <a:pPr>
              <a:buNone/>
            </a:pPr>
            <a:r>
              <a:rPr lang="en-US" dirty="0" smtClean="0"/>
              <a:t>          to be affected.</a:t>
            </a:r>
          </a:p>
          <a:p>
            <a:pPr>
              <a:buNone/>
            </a:pPr>
            <a:endParaRPr lang="en-US" dirty="0" smtClean="0"/>
          </a:p>
          <a:p>
            <a:pPr>
              <a:buNone/>
            </a:pPr>
            <a:r>
              <a:rPr lang="en-US" dirty="0" smtClean="0"/>
              <a:t>		The second side is the person who suffers </a:t>
            </a:r>
          </a:p>
          <a:p>
            <a:pPr>
              <a:buNone/>
            </a:pPr>
            <a:r>
              <a:rPr lang="en-US" dirty="0" smtClean="0"/>
              <a:t>          from the bad effect of such doing. (transfer </a:t>
            </a:r>
          </a:p>
          <a:p>
            <a:pPr>
              <a:buNone/>
            </a:pPr>
            <a:r>
              <a:rPr lang="en-US" dirty="0" smtClean="0"/>
              <a:t>          of intention) </a:t>
            </a:r>
          </a:p>
          <a:p>
            <a:pPr>
              <a:buNone/>
            </a:pPr>
            <a:r>
              <a:rPr lang="en-US" dirty="0" smtClean="0"/>
              <a:t>          </a:t>
            </a:r>
            <a:endParaRPr lang="th-TH"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428604"/>
            <a:ext cx="8229600" cy="6215106"/>
          </a:xfrm>
        </p:spPr>
        <p:txBody>
          <a:bodyPr/>
          <a:lstStyle/>
          <a:p>
            <a:pPr>
              <a:buNone/>
            </a:pPr>
            <a:r>
              <a:rPr lang="en-US" dirty="0" smtClean="0"/>
              <a:t> </a:t>
            </a:r>
          </a:p>
          <a:p>
            <a:pPr>
              <a:buNone/>
            </a:pPr>
            <a:r>
              <a:rPr lang="en-US" dirty="0" smtClean="0"/>
              <a:t>2.2 The doer must not desire or could have </a:t>
            </a:r>
          </a:p>
          <a:p>
            <a:pPr>
              <a:buNone/>
            </a:pPr>
            <a:r>
              <a:rPr lang="en-US" dirty="0" smtClean="0"/>
              <a:t>        foreseen the effect of such doing to the </a:t>
            </a:r>
          </a:p>
          <a:p>
            <a:pPr>
              <a:buNone/>
            </a:pPr>
            <a:r>
              <a:rPr lang="en-US" dirty="0" smtClean="0"/>
              <a:t>        second side. </a:t>
            </a:r>
          </a:p>
          <a:p>
            <a:pPr>
              <a:buNone/>
            </a:pPr>
            <a:r>
              <a:rPr lang="en-US" dirty="0" smtClean="0"/>
              <a:t>Ex. A wants to shoot B, but because B is standing</a:t>
            </a:r>
          </a:p>
          <a:p>
            <a:pPr>
              <a:buNone/>
            </a:pPr>
            <a:r>
              <a:rPr lang="en-US" dirty="0" smtClean="0"/>
              <a:t>      besides C, A could have foreseen that the   </a:t>
            </a:r>
          </a:p>
          <a:p>
            <a:pPr>
              <a:buNone/>
            </a:pPr>
            <a:r>
              <a:rPr lang="en-US" dirty="0" smtClean="0"/>
              <a:t>      bullet may be gone to C. </a:t>
            </a:r>
          </a:p>
          <a:p>
            <a:pPr>
              <a:buNone/>
            </a:pPr>
            <a:r>
              <a:rPr lang="en-US" dirty="0" smtClean="0"/>
              <a:t>  	</a:t>
            </a:r>
          </a:p>
          <a:p>
            <a:pPr>
              <a:buNone/>
            </a:pPr>
            <a:r>
              <a:rPr lang="en-US" dirty="0" smtClean="0"/>
              <a:t>A : B = (1) 288 (desire effect), (2) 288, 80</a:t>
            </a:r>
          </a:p>
          <a:p>
            <a:pPr>
              <a:buNone/>
            </a:pPr>
            <a:r>
              <a:rPr lang="en-US" dirty="0" smtClean="0"/>
              <a:t>A: C = (1) 288 (could have foreseen)</a:t>
            </a:r>
            <a:endParaRPr lang="th-TH"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571480"/>
            <a:ext cx="8229600" cy="5554683"/>
          </a:xfrm>
        </p:spPr>
        <p:txBody>
          <a:bodyPr/>
          <a:lstStyle/>
          <a:p>
            <a:pPr>
              <a:buNone/>
            </a:pPr>
            <a:r>
              <a:rPr lang="en-US" dirty="0" smtClean="0"/>
              <a:t>2.3 Although the effect of such doing is </a:t>
            </a:r>
          </a:p>
          <a:p>
            <a:pPr>
              <a:buNone/>
            </a:pPr>
            <a:r>
              <a:rPr lang="en-US" dirty="0" smtClean="0"/>
              <a:t>       happened to the first side as intended and it  </a:t>
            </a:r>
          </a:p>
          <a:p>
            <a:pPr>
              <a:buNone/>
            </a:pPr>
            <a:r>
              <a:rPr lang="en-US" dirty="0" smtClean="0"/>
              <a:t>       is also happened to the second side, this </a:t>
            </a:r>
          </a:p>
          <a:p>
            <a:pPr>
              <a:buNone/>
            </a:pPr>
            <a:r>
              <a:rPr lang="en-US" dirty="0" smtClean="0"/>
              <a:t>       Section would be applied. (transfer of </a:t>
            </a:r>
          </a:p>
          <a:p>
            <a:pPr>
              <a:buNone/>
            </a:pPr>
            <a:r>
              <a:rPr lang="en-US" dirty="0" smtClean="0"/>
              <a:t>       intention)  </a:t>
            </a:r>
            <a:endParaRPr lang="th-TH" dirty="0" smtClean="0"/>
          </a:p>
          <a:p>
            <a:pPr>
              <a:buNone/>
            </a:pPr>
            <a:r>
              <a:rPr lang="en-US" dirty="0" smtClean="0"/>
              <a:t>Ex. A shoots B to death. C also gets heart by the       </a:t>
            </a:r>
          </a:p>
          <a:p>
            <a:pPr>
              <a:buNone/>
            </a:pPr>
            <a:r>
              <a:rPr lang="en-US" dirty="0" smtClean="0"/>
              <a:t>      same shooting.</a:t>
            </a:r>
          </a:p>
          <a:p>
            <a:pPr>
              <a:buNone/>
            </a:pPr>
            <a:r>
              <a:rPr lang="en-US" dirty="0" smtClean="0"/>
              <a:t>A: B = 288 (desire effect)</a:t>
            </a:r>
          </a:p>
          <a:p>
            <a:pPr>
              <a:buNone/>
            </a:pPr>
            <a:r>
              <a:rPr lang="en-US" dirty="0" smtClean="0"/>
              <a:t>A : C = 288, 80, 60</a:t>
            </a:r>
            <a:endParaRPr lang="th-TH"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500034" y="285728"/>
            <a:ext cx="8229600" cy="6286544"/>
          </a:xfrm>
        </p:spPr>
        <p:txBody>
          <a:bodyPr>
            <a:normAutofit/>
          </a:bodyPr>
          <a:lstStyle/>
          <a:p>
            <a:pPr>
              <a:buNone/>
            </a:pPr>
            <a:r>
              <a:rPr lang="en-US" dirty="0" smtClean="0"/>
              <a:t> 2.4 The transfer of intention is not only for life </a:t>
            </a:r>
          </a:p>
          <a:p>
            <a:pPr>
              <a:buNone/>
            </a:pPr>
            <a:r>
              <a:rPr lang="en-US" dirty="0" smtClean="0"/>
              <a:t>        and body. It could be for property.</a:t>
            </a:r>
          </a:p>
          <a:p>
            <a:pPr>
              <a:buNone/>
            </a:pPr>
            <a:endParaRPr lang="en-US" dirty="0" smtClean="0">
              <a:solidFill>
                <a:srgbClr val="00B0F0"/>
              </a:solidFill>
            </a:endParaRPr>
          </a:p>
          <a:p>
            <a:pPr>
              <a:buNone/>
            </a:pPr>
            <a:r>
              <a:rPr lang="en-US" dirty="0" smtClean="0"/>
              <a:t>Ex. A wants to burn B’s car, but because of the </a:t>
            </a:r>
          </a:p>
          <a:p>
            <a:pPr>
              <a:buNone/>
            </a:pPr>
            <a:r>
              <a:rPr lang="en-US" dirty="0" smtClean="0"/>
              <a:t>      wind, C’s car is also burned.</a:t>
            </a:r>
          </a:p>
          <a:p>
            <a:pPr>
              <a:buNone/>
            </a:pPr>
            <a:endParaRPr lang="en-US" dirty="0" smtClean="0"/>
          </a:p>
          <a:p>
            <a:pPr>
              <a:buNone/>
            </a:pPr>
            <a:r>
              <a:rPr lang="en-US" dirty="0" smtClean="0"/>
              <a:t>	A : B = 358 (desire effect)</a:t>
            </a:r>
          </a:p>
          <a:p>
            <a:pPr>
              <a:buNone/>
            </a:pPr>
            <a:r>
              <a:rPr lang="en-US" dirty="0" smtClean="0"/>
              <a:t>	A : C = 358, 60</a:t>
            </a:r>
          </a:p>
          <a:p>
            <a:pPr>
              <a:buNone/>
            </a:pPr>
            <a:r>
              <a:rPr lang="en-US" dirty="0" smtClean="0">
                <a:solidFill>
                  <a:srgbClr val="00B0F0"/>
                </a:solidFill>
              </a:rPr>
              <a:t>  </a:t>
            </a:r>
            <a:endParaRPr lang="th-TH" dirty="0">
              <a:solidFill>
                <a:srgbClr val="00B0F0"/>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357166"/>
            <a:ext cx="8229600" cy="6143668"/>
          </a:xfrm>
        </p:spPr>
        <p:txBody>
          <a:bodyPr>
            <a:normAutofit lnSpcReduction="10000"/>
          </a:bodyPr>
          <a:lstStyle/>
          <a:p>
            <a:pPr>
              <a:buNone/>
            </a:pPr>
            <a:r>
              <a:rPr lang="en-US" dirty="0" smtClean="0"/>
              <a:t>2.5 This Section is the transfer of intention. </a:t>
            </a:r>
          </a:p>
          <a:p>
            <a:pPr>
              <a:buNone/>
            </a:pPr>
            <a:r>
              <a:rPr lang="en-US" dirty="0" smtClean="0"/>
              <a:t>       If the intention is murder, the transfer of </a:t>
            </a:r>
          </a:p>
          <a:p>
            <a:pPr>
              <a:buNone/>
            </a:pPr>
            <a:r>
              <a:rPr lang="en-US" dirty="0" smtClean="0"/>
              <a:t>       intention would be murder. </a:t>
            </a:r>
          </a:p>
          <a:p>
            <a:pPr>
              <a:buNone/>
            </a:pPr>
            <a:endParaRPr lang="en-US" dirty="0" smtClean="0">
              <a:solidFill>
                <a:srgbClr val="00B0F0"/>
              </a:solidFill>
            </a:endParaRPr>
          </a:p>
          <a:p>
            <a:pPr>
              <a:buNone/>
            </a:pPr>
            <a:r>
              <a:rPr lang="en-US" dirty="0" smtClean="0">
                <a:solidFill>
                  <a:srgbClr val="00B0F0"/>
                </a:solidFill>
              </a:rPr>
              <a:t>      </a:t>
            </a:r>
            <a:r>
              <a:rPr lang="en-US" dirty="0" smtClean="0"/>
              <a:t>Ex. A, with intention of murder, shoots B to </a:t>
            </a:r>
          </a:p>
          <a:p>
            <a:pPr>
              <a:buNone/>
            </a:pPr>
            <a:r>
              <a:rPr lang="en-US" dirty="0" smtClean="0"/>
              <a:t>           death. C also gets heart by the same </a:t>
            </a:r>
          </a:p>
          <a:p>
            <a:pPr>
              <a:buNone/>
            </a:pPr>
            <a:r>
              <a:rPr lang="en-US" dirty="0" smtClean="0"/>
              <a:t>           shooting.</a:t>
            </a:r>
          </a:p>
          <a:p>
            <a:pPr>
              <a:buNone/>
            </a:pPr>
            <a:endParaRPr lang="en-US" dirty="0" smtClean="0"/>
          </a:p>
          <a:p>
            <a:pPr>
              <a:buNone/>
            </a:pPr>
            <a:r>
              <a:rPr lang="en-US" dirty="0" smtClean="0"/>
              <a:t>A: B = 288 (desire effect)</a:t>
            </a:r>
          </a:p>
          <a:p>
            <a:pPr>
              <a:buNone/>
            </a:pPr>
            <a:r>
              <a:rPr lang="en-US" dirty="0" smtClean="0"/>
              <a:t>A : C = 288, 80, 60</a:t>
            </a:r>
            <a:endParaRPr lang="th-TH" dirty="0" smtClean="0"/>
          </a:p>
          <a:p>
            <a:pPr>
              <a:buNone/>
            </a:pPr>
            <a:r>
              <a:rPr lang="en-US" dirty="0" smtClean="0">
                <a:solidFill>
                  <a:srgbClr val="00B0F0"/>
                </a:solidFill>
              </a:rPr>
              <a:t> </a:t>
            </a:r>
            <a:endParaRPr lang="th-TH" dirty="0" smtClean="0">
              <a:solidFill>
                <a:srgbClr val="00B0F0"/>
              </a:solidFill>
            </a:endParaRPr>
          </a:p>
          <a:p>
            <a:endParaRPr lang="th-TH"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normAutofit lnSpcReduction="10000"/>
          </a:bodyPr>
          <a:lstStyle/>
          <a:p>
            <a:pPr>
              <a:buNone/>
            </a:pPr>
            <a:r>
              <a:rPr lang="en-US" dirty="0" smtClean="0"/>
              <a:t>If the intention is bodily harm, the transfer of </a:t>
            </a:r>
          </a:p>
          <a:p>
            <a:pPr>
              <a:buNone/>
            </a:pPr>
            <a:r>
              <a:rPr lang="en-US" dirty="0" smtClean="0"/>
              <a:t> intention would be bodily harm. </a:t>
            </a:r>
          </a:p>
          <a:p>
            <a:pPr>
              <a:buNone/>
            </a:pPr>
            <a:endParaRPr lang="en-US" dirty="0" smtClean="0">
              <a:solidFill>
                <a:srgbClr val="92D050"/>
              </a:solidFill>
            </a:endParaRPr>
          </a:p>
          <a:p>
            <a:pPr>
              <a:buNone/>
            </a:pPr>
            <a:r>
              <a:rPr lang="en-US" dirty="0" smtClean="0"/>
              <a:t>Ex. A, with intention of bodily harm, shoots B   </a:t>
            </a:r>
          </a:p>
          <a:p>
            <a:pPr>
              <a:buNone/>
            </a:pPr>
            <a:r>
              <a:rPr lang="en-US" dirty="0" smtClean="0"/>
              <a:t>      injured. C is shot by the same shooting and    </a:t>
            </a:r>
          </a:p>
          <a:p>
            <a:pPr>
              <a:buNone/>
            </a:pPr>
            <a:r>
              <a:rPr lang="en-US" dirty="0" smtClean="0"/>
              <a:t>      die.</a:t>
            </a:r>
          </a:p>
          <a:p>
            <a:pPr>
              <a:buNone/>
            </a:pPr>
            <a:endParaRPr lang="en-US" dirty="0" smtClean="0"/>
          </a:p>
          <a:p>
            <a:pPr>
              <a:buNone/>
            </a:pPr>
            <a:r>
              <a:rPr lang="en-US" dirty="0" smtClean="0"/>
              <a:t>    A: B = 295 or 297  (desire effect)</a:t>
            </a:r>
          </a:p>
          <a:p>
            <a:pPr>
              <a:buNone/>
            </a:pPr>
            <a:r>
              <a:rPr lang="en-US" dirty="0" smtClean="0"/>
              <a:t>    </a:t>
            </a:r>
          </a:p>
          <a:p>
            <a:pPr>
              <a:buNone/>
            </a:pPr>
            <a:r>
              <a:rPr lang="en-US" dirty="0" smtClean="0"/>
              <a:t>    A : C = 291, 60</a:t>
            </a:r>
            <a:endParaRPr lang="th-TH" dirty="0" smtClean="0"/>
          </a:p>
          <a:p>
            <a:pPr>
              <a:buNone/>
            </a:pPr>
            <a:r>
              <a:rPr lang="en-US" dirty="0" smtClean="0">
                <a:solidFill>
                  <a:srgbClr val="00B0F0"/>
                </a:solidFill>
              </a:rPr>
              <a:t> </a:t>
            </a:r>
            <a:endParaRPr lang="th-TH" dirty="0" smtClean="0">
              <a:solidFill>
                <a:srgbClr val="00B0F0"/>
              </a:solidFill>
            </a:endParaRPr>
          </a:p>
          <a:p>
            <a:endParaRPr lang="th-TH"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429420"/>
          </a:xfrm>
        </p:spPr>
        <p:txBody>
          <a:bodyPr>
            <a:normAutofit fontScale="92500" lnSpcReduction="10000"/>
          </a:bodyPr>
          <a:lstStyle/>
          <a:p>
            <a:pPr>
              <a:buNone/>
            </a:pPr>
            <a:r>
              <a:rPr lang="en-US" dirty="0" smtClean="0"/>
              <a:t> 2.6 If the doer commits an act against himself </a:t>
            </a:r>
          </a:p>
          <a:p>
            <a:pPr>
              <a:buNone/>
            </a:pPr>
            <a:r>
              <a:rPr lang="en-US" dirty="0" smtClean="0"/>
              <a:t>        and the bad effect of such doing happens to </a:t>
            </a:r>
          </a:p>
          <a:p>
            <a:pPr>
              <a:buNone/>
            </a:pPr>
            <a:r>
              <a:rPr lang="en-US" dirty="0" smtClean="0"/>
              <a:t>        another person, this Section would not be  </a:t>
            </a:r>
          </a:p>
          <a:p>
            <a:pPr>
              <a:buNone/>
            </a:pPr>
            <a:r>
              <a:rPr lang="en-US" dirty="0" smtClean="0"/>
              <a:t>        applied. </a:t>
            </a:r>
          </a:p>
          <a:p>
            <a:pPr>
              <a:buNone/>
            </a:pPr>
            <a:endParaRPr lang="en-US" dirty="0" smtClean="0">
              <a:solidFill>
                <a:srgbClr val="00B0F0"/>
              </a:solidFill>
            </a:endParaRPr>
          </a:p>
          <a:p>
            <a:pPr>
              <a:buNone/>
            </a:pPr>
            <a:endParaRPr lang="en-US" dirty="0" smtClean="0">
              <a:solidFill>
                <a:srgbClr val="00B0F0"/>
              </a:solidFill>
            </a:endParaRPr>
          </a:p>
          <a:p>
            <a:pPr>
              <a:buNone/>
            </a:pPr>
            <a:r>
              <a:rPr lang="en-US" dirty="0" smtClean="0">
                <a:solidFill>
                  <a:srgbClr val="00B0F0"/>
                </a:solidFill>
              </a:rPr>
              <a:t>		</a:t>
            </a:r>
            <a:r>
              <a:rPr lang="en-US" dirty="0" smtClean="0"/>
              <a:t>Ex. A wants to shoot himself, but because his </a:t>
            </a:r>
          </a:p>
          <a:p>
            <a:pPr>
              <a:buNone/>
            </a:pPr>
            <a:r>
              <a:rPr lang="en-US" dirty="0" smtClean="0"/>
              <a:t>                 hand is shaking, A does not get shot. </a:t>
            </a:r>
          </a:p>
          <a:p>
            <a:pPr>
              <a:buNone/>
            </a:pPr>
            <a:r>
              <a:rPr lang="en-US" dirty="0" smtClean="0"/>
              <a:t>                 B gets shot to death. A will not be liable </a:t>
            </a:r>
          </a:p>
          <a:p>
            <a:pPr>
              <a:buNone/>
            </a:pPr>
            <a:r>
              <a:rPr lang="en-US" dirty="0" smtClean="0"/>
              <a:t>                 for murder (288, 60)</a:t>
            </a:r>
          </a:p>
          <a:p>
            <a:pPr>
              <a:buNone/>
            </a:pPr>
            <a:endParaRPr lang="en-US" dirty="0" smtClean="0">
              <a:solidFill>
                <a:srgbClr val="00B0F0"/>
              </a:solidFill>
            </a:endParaRPr>
          </a:p>
          <a:p>
            <a:pPr>
              <a:buNone/>
            </a:pPr>
            <a:r>
              <a:rPr lang="en-US" dirty="0" smtClean="0">
                <a:solidFill>
                  <a:srgbClr val="00B0F0"/>
                </a:solidFill>
              </a:rPr>
              <a:t> </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normAutofit lnSpcReduction="10000"/>
          </a:bodyPr>
          <a:lstStyle/>
          <a:p>
            <a:pPr>
              <a:buNone/>
            </a:pPr>
            <a:r>
              <a:rPr lang="en-US" dirty="0" smtClean="0"/>
              <a:t>2.7 Only intention can be transferred, </a:t>
            </a:r>
          </a:p>
          <a:p>
            <a:pPr>
              <a:buNone/>
            </a:pPr>
            <a:r>
              <a:rPr lang="en-US" dirty="0" smtClean="0"/>
              <a:t>        negligence cannot be transferred. </a:t>
            </a:r>
          </a:p>
          <a:p>
            <a:pPr>
              <a:buNone/>
            </a:pPr>
            <a:endParaRPr lang="en-US" dirty="0" smtClean="0">
              <a:solidFill>
                <a:srgbClr val="00B0F0"/>
              </a:solidFill>
            </a:endParaRPr>
          </a:p>
          <a:p>
            <a:pPr>
              <a:buNone/>
            </a:pPr>
            <a:r>
              <a:rPr lang="en-US" dirty="0" smtClean="0">
                <a:solidFill>
                  <a:srgbClr val="00B0F0"/>
                </a:solidFill>
              </a:rPr>
              <a:t>     </a:t>
            </a:r>
            <a:r>
              <a:rPr lang="en-US" dirty="0" smtClean="0"/>
              <a:t>Ex. A and B are in the same room. </a:t>
            </a:r>
          </a:p>
          <a:p>
            <a:pPr>
              <a:buNone/>
            </a:pPr>
            <a:r>
              <a:rPr lang="en-US" dirty="0" smtClean="0"/>
              <a:t>           A negligently makes the gun shot.</a:t>
            </a:r>
          </a:p>
          <a:p>
            <a:pPr>
              <a:buNone/>
            </a:pPr>
            <a:r>
              <a:rPr lang="en-US" dirty="0" smtClean="0"/>
              <a:t>           B is shot to death, and C who are in </a:t>
            </a:r>
          </a:p>
          <a:p>
            <a:pPr>
              <a:buNone/>
            </a:pPr>
            <a:r>
              <a:rPr lang="en-US" dirty="0" smtClean="0"/>
              <a:t>           another room is shot to death also.</a:t>
            </a:r>
          </a:p>
          <a:p>
            <a:pPr>
              <a:buNone/>
            </a:pPr>
            <a:endParaRPr lang="en-US" dirty="0" smtClean="0"/>
          </a:p>
          <a:p>
            <a:pPr>
              <a:buNone/>
            </a:pPr>
            <a:r>
              <a:rPr lang="en-US" dirty="0" smtClean="0"/>
              <a:t>		A : B = 291, 59 p.4</a:t>
            </a:r>
          </a:p>
          <a:p>
            <a:pPr>
              <a:buNone/>
            </a:pPr>
            <a:r>
              <a:rPr lang="en-US" dirty="0" smtClean="0"/>
              <a:t>          A : C = no criminal liability</a:t>
            </a:r>
          </a:p>
          <a:p>
            <a:endParaRPr lang="th-TH"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143668"/>
          </a:xfrm>
        </p:spPr>
        <p:txBody>
          <a:bodyPr/>
          <a:lstStyle/>
          <a:p>
            <a:pPr>
              <a:buNone/>
            </a:pPr>
            <a:r>
              <a:rPr lang="en-US" dirty="0" smtClean="0"/>
              <a:t> The second sentence </a:t>
            </a:r>
          </a:p>
          <a:p>
            <a:pPr>
              <a:buFontTx/>
              <a:buChar char="-"/>
            </a:pPr>
            <a:r>
              <a:rPr lang="en-US" dirty="0" smtClean="0"/>
              <a:t>heavier punishment due to individual status or</a:t>
            </a:r>
          </a:p>
          <a:p>
            <a:pPr>
              <a:buNone/>
            </a:pPr>
            <a:r>
              <a:rPr lang="en-US" dirty="0" smtClean="0"/>
              <a:t>    relation between the doer and the person suffering from the bad effect</a:t>
            </a:r>
          </a:p>
          <a:p>
            <a:pPr>
              <a:buNone/>
            </a:pPr>
            <a:endParaRPr lang="en-US" dirty="0" smtClean="0"/>
          </a:p>
          <a:p>
            <a:pPr>
              <a:buFontTx/>
              <a:buChar char="-"/>
            </a:pPr>
            <a:r>
              <a:rPr lang="en-US" dirty="0" smtClean="0"/>
              <a:t>such law not applied</a:t>
            </a:r>
          </a:p>
          <a:p>
            <a:pPr>
              <a:buFontTx/>
              <a:buChar char="-"/>
            </a:pPr>
            <a:endParaRPr lang="en-US" dirty="0" smtClean="0"/>
          </a:p>
          <a:p>
            <a:pPr>
              <a:buNone/>
            </a:pPr>
            <a:r>
              <a:rPr lang="en-US" dirty="0" smtClean="0"/>
              <a:t>   Ex. Sec 288 ---- 289</a:t>
            </a:r>
            <a:endParaRPr lang="th-TH"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Negligence</a:t>
            </a:r>
            <a:endParaRPr lang="th-TH" dirty="0"/>
          </a:p>
        </p:txBody>
      </p:sp>
      <p:sp>
        <p:nvSpPr>
          <p:cNvPr id="3" name="ตัวยึดเนื้อหา 2"/>
          <p:cNvSpPr>
            <a:spLocks noGrp="1"/>
          </p:cNvSpPr>
          <p:nvPr>
            <p:ph idx="1"/>
          </p:nvPr>
        </p:nvSpPr>
        <p:spPr>
          <a:xfrm>
            <a:off x="457200" y="1500174"/>
            <a:ext cx="8229600" cy="5143536"/>
          </a:xfrm>
        </p:spPr>
        <p:txBody>
          <a:bodyPr/>
          <a:lstStyle/>
          <a:p>
            <a:pPr>
              <a:buNone/>
            </a:pPr>
            <a:r>
              <a:rPr lang="en-US" b="1" dirty="0" smtClean="0"/>
              <a:t> </a:t>
            </a:r>
          </a:p>
          <a:p>
            <a:pPr>
              <a:buNone/>
            </a:pPr>
            <a:r>
              <a:rPr lang="en-US" b="1" dirty="0" smtClean="0"/>
              <a:t>Section 59 paragraph 1 last sentence</a:t>
            </a:r>
          </a:p>
          <a:p>
            <a:pPr>
              <a:buNone/>
            </a:pPr>
            <a:endParaRPr lang="en-US" b="1" dirty="0" smtClean="0">
              <a:solidFill>
                <a:srgbClr val="FF0000"/>
              </a:solidFill>
            </a:endParaRPr>
          </a:p>
          <a:p>
            <a:pPr>
              <a:buNone/>
            </a:pPr>
            <a:r>
              <a:rPr lang="en-US" dirty="0" smtClean="0"/>
              <a:t> “or except in the case where the law clearly provides that such person must be liable even thought such person commits an </a:t>
            </a:r>
            <a:r>
              <a:rPr lang="en-US" dirty="0" err="1" smtClean="0"/>
              <a:t>acy</a:t>
            </a:r>
            <a:r>
              <a:rPr lang="en-US" dirty="0" smtClean="0"/>
              <a:t> unintentionally.”</a:t>
            </a:r>
          </a:p>
          <a:p>
            <a:endParaRPr lang="th-TH"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a:buNone/>
            </a:pPr>
            <a:r>
              <a:rPr lang="en-US" dirty="0" smtClean="0"/>
              <a:t>   </a:t>
            </a:r>
          </a:p>
          <a:p>
            <a:pPr>
              <a:buNone/>
            </a:pPr>
            <a:r>
              <a:rPr lang="en-US" dirty="0" smtClean="0"/>
              <a:t>   The law that provides committing an act by negligence must be liable is, for example, </a:t>
            </a:r>
          </a:p>
          <a:p>
            <a:pPr>
              <a:buNone/>
            </a:pPr>
            <a:endParaRPr lang="en-US" dirty="0" smtClean="0"/>
          </a:p>
          <a:p>
            <a:pPr>
              <a:buNone/>
            </a:pPr>
            <a:r>
              <a:rPr lang="en-US" dirty="0" smtClean="0"/>
              <a:t>   (1) section 291(causing death to the other persons by negligence)</a:t>
            </a:r>
          </a:p>
          <a:p>
            <a:pPr>
              <a:buNone/>
            </a:pPr>
            <a:endParaRPr lang="en-US" dirty="0" smtClean="0"/>
          </a:p>
          <a:p>
            <a:pPr>
              <a:buNone/>
            </a:pPr>
            <a:r>
              <a:rPr lang="en-US" dirty="0" smtClean="0"/>
              <a:t>   (2) section 300 (causing grievous bodily harm to the other persons by negligence) </a:t>
            </a:r>
          </a:p>
          <a:p>
            <a:endParaRPr lang="th-TH"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85728"/>
            <a:ext cx="8229600" cy="71438"/>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a:buNone/>
            </a:pPr>
            <a:r>
              <a:rPr lang="en-US" b="1" dirty="0" smtClean="0">
                <a:solidFill>
                  <a:srgbClr val="FF0000"/>
                </a:solidFill>
              </a:rPr>
              <a:t> </a:t>
            </a:r>
          </a:p>
          <a:p>
            <a:pPr>
              <a:buNone/>
            </a:pPr>
            <a:r>
              <a:rPr lang="en-US" b="1" dirty="0" smtClean="0"/>
              <a:t>Section 59 paragraph 4</a:t>
            </a:r>
          </a:p>
          <a:p>
            <a:pPr>
              <a:buNone/>
            </a:pPr>
            <a:endParaRPr lang="en-US" b="1" dirty="0" smtClean="0"/>
          </a:p>
          <a:p>
            <a:pPr>
              <a:buNone/>
            </a:pPr>
            <a:r>
              <a:rPr lang="en-US" b="1" dirty="0" smtClean="0"/>
              <a:t>“To do an act by negligence is to commit an offence unintentionally but without exercising such care as might be expected from a person under such condition and circumstances, and the doer could exercise such care but did not do so sufficiently.” </a:t>
            </a:r>
          </a:p>
          <a:p>
            <a:pPr>
              <a:buNone/>
            </a:pPr>
            <a:endParaRPr lang="th-TH"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6643710"/>
          </a:xfrm>
        </p:spPr>
        <p:txBody>
          <a:bodyPr>
            <a:normAutofit lnSpcReduction="10000"/>
          </a:bodyPr>
          <a:lstStyle/>
          <a:p>
            <a:pPr lvl="0">
              <a:buNone/>
            </a:pPr>
            <a:r>
              <a:rPr lang="en-US" dirty="0" smtClean="0"/>
              <a:t>				Negligence</a:t>
            </a:r>
          </a:p>
          <a:p>
            <a:pPr lvl="0">
              <a:buNone/>
            </a:pPr>
            <a:r>
              <a:rPr lang="en-US" dirty="0" smtClean="0"/>
              <a:t>1. Committing an offence unintentionally</a:t>
            </a:r>
          </a:p>
          <a:p>
            <a:pPr>
              <a:buNone/>
            </a:pPr>
            <a:r>
              <a:rPr lang="en-US" dirty="0" smtClean="0"/>
              <a:t> </a:t>
            </a:r>
          </a:p>
          <a:p>
            <a:pPr lvl="0">
              <a:buNone/>
            </a:pPr>
            <a:r>
              <a:rPr lang="en-US" dirty="0" smtClean="0"/>
              <a:t>2. To do an act without exercising such care as might be expected from a person under such condition and circumstances</a:t>
            </a:r>
          </a:p>
          <a:p>
            <a:pPr>
              <a:buNone/>
            </a:pPr>
            <a:r>
              <a:rPr lang="en-US" dirty="0" smtClean="0"/>
              <a:t>    Ex. A driver, a doctor (sex, age, education, experience)</a:t>
            </a:r>
          </a:p>
          <a:p>
            <a:pPr>
              <a:buNone/>
            </a:pPr>
            <a:endParaRPr lang="en-US" dirty="0" smtClean="0"/>
          </a:p>
          <a:p>
            <a:pPr lvl="0">
              <a:buNone/>
            </a:pPr>
            <a:r>
              <a:rPr lang="en-US" dirty="0" smtClean="0"/>
              <a:t>3. The doer could exercise such care but did not    </a:t>
            </a:r>
          </a:p>
          <a:p>
            <a:pPr lvl="0">
              <a:buNone/>
            </a:pPr>
            <a:r>
              <a:rPr lang="en-US" dirty="0" smtClean="0"/>
              <a:t>     do so sufficiently.  </a:t>
            </a:r>
          </a:p>
          <a:p>
            <a:pPr>
              <a:buNone/>
            </a:pPr>
            <a:r>
              <a:rPr lang="en-US" dirty="0" smtClean="0"/>
              <a:t> </a:t>
            </a:r>
          </a:p>
          <a:p>
            <a:endParaRPr lang="th-TH" dirty="0"/>
          </a:p>
        </p:txBody>
      </p:sp>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503</TotalTime>
  <Words>2404</Words>
  <Application>Microsoft Office PowerPoint</Application>
  <PresentationFormat>นำเสนอทางหน้าจอ (4:3)</PresentationFormat>
  <Paragraphs>413</Paragraphs>
  <Slides>55</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55</vt:i4>
      </vt:variant>
    </vt:vector>
  </HeadingPairs>
  <TitlesOfParts>
    <vt:vector size="56" baseType="lpstr">
      <vt:lpstr>ชุดรูปแบบของ Office</vt:lpstr>
      <vt:lpstr>Criminal Liability</vt:lpstr>
      <vt:lpstr>ภาพนิ่ง 2</vt:lpstr>
      <vt:lpstr>The act meets all elements of the offence</vt:lpstr>
      <vt:lpstr>There is the act.</vt:lpstr>
      <vt:lpstr>ภาพนิ่ง 5</vt:lpstr>
      <vt:lpstr>Example</vt:lpstr>
      <vt:lpstr>ภาพนิ่ง 7</vt:lpstr>
      <vt:lpstr>ภาพนิ่ง 8</vt:lpstr>
      <vt:lpstr> The act meets outside elements of the  offence </vt:lpstr>
      <vt:lpstr>Example 1</vt:lpstr>
      <vt:lpstr>Example 2</vt:lpstr>
      <vt:lpstr> </vt:lpstr>
      <vt:lpstr>Example 2</vt:lpstr>
      <vt:lpstr>  The act by not moving the body (omission) </vt:lpstr>
      <vt:lpstr>ภาพนิ่ง 15</vt:lpstr>
      <vt:lpstr>ภาพนิ่ง 16</vt:lpstr>
      <vt:lpstr>ภาพนิ่ง 17</vt:lpstr>
      <vt:lpstr>ภาพนิ่ง 18</vt:lpstr>
      <vt:lpstr>ภาพนิ่ง 19</vt:lpstr>
      <vt:lpstr>ภาพนิ่ง 20</vt:lpstr>
      <vt:lpstr>  The act meets inside elements of the          offence. </vt:lpstr>
      <vt:lpstr>ภาพนิ่ง 22</vt:lpstr>
      <vt:lpstr>ภาพนิ่ง 23</vt:lpstr>
      <vt:lpstr>ภาพนิ่ง 24</vt:lpstr>
      <vt:lpstr>ภาพนิ่ง 25</vt:lpstr>
      <vt:lpstr>ภาพนิ่ง 26</vt:lpstr>
      <vt:lpstr>Intention</vt:lpstr>
      <vt:lpstr>1. Intention according to the fact</vt:lpstr>
      <vt:lpstr>ภาพนิ่ง 29</vt:lpstr>
      <vt:lpstr>ภาพนิ่ง 30</vt:lpstr>
      <vt:lpstr>ภาพนิ่ง 31</vt:lpstr>
      <vt:lpstr>Example 1 </vt:lpstr>
      <vt:lpstr>Example 2 </vt:lpstr>
      <vt:lpstr>ภาพนิ่ง 34</vt:lpstr>
      <vt:lpstr>Example 1 </vt:lpstr>
      <vt:lpstr>Example 2 </vt:lpstr>
      <vt:lpstr>  2. The doer desired or could have foreseen the         effect of such doing. (consciously) </vt:lpstr>
      <vt:lpstr>ภาพนิ่ง 38</vt:lpstr>
      <vt:lpstr>ภาพนิ่ง 39</vt:lpstr>
      <vt:lpstr>ภาพนิ่ง 40</vt:lpstr>
      <vt:lpstr>ภาพนิ่ง 41</vt:lpstr>
      <vt:lpstr> 2. Intention according to the law  (the transfer of intention)  </vt:lpstr>
      <vt:lpstr>ภาพนิ่ง 43</vt:lpstr>
      <vt:lpstr>ภาพนิ่ง 44</vt:lpstr>
      <vt:lpstr>ภาพนิ่ง 45</vt:lpstr>
      <vt:lpstr>ภาพนิ่ง 46</vt:lpstr>
      <vt:lpstr>ภาพนิ่ง 47</vt:lpstr>
      <vt:lpstr>ภาพนิ่ง 48</vt:lpstr>
      <vt:lpstr>ภาพนิ่ง 49</vt:lpstr>
      <vt:lpstr>ภาพนิ่ง 50</vt:lpstr>
      <vt:lpstr>ภาพนิ่ง 51</vt:lpstr>
      <vt:lpstr>Negligence</vt:lpstr>
      <vt:lpstr>ภาพนิ่ง 53</vt:lpstr>
      <vt:lpstr>ภาพนิ่ง 54</vt:lpstr>
      <vt:lpstr>ภาพนิ่ง 55</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Criminal Liability</dc:title>
  <dc:creator>Admin</dc:creator>
  <cp:lastModifiedBy>Admin</cp:lastModifiedBy>
  <cp:revision>286</cp:revision>
  <dcterms:created xsi:type="dcterms:W3CDTF">2011-08-11T04:17:33Z</dcterms:created>
  <dcterms:modified xsi:type="dcterms:W3CDTF">2011-08-16T08:05:41Z</dcterms:modified>
</cp:coreProperties>
</file>