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51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2" r:id="rId9"/>
    <p:sldId id="265" r:id="rId10"/>
    <p:sldId id="267" r:id="rId11"/>
    <p:sldId id="266" r:id="rId12"/>
    <p:sldId id="274" r:id="rId13"/>
    <p:sldId id="273" r:id="rId14"/>
    <p:sldId id="264" r:id="rId15"/>
    <p:sldId id="268" r:id="rId16"/>
    <p:sldId id="269" r:id="rId17"/>
    <p:sldId id="270" r:id="rId18"/>
    <p:sldId id="271" r:id="rId19"/>
  </p:sldIdLst>
  <p:sldSz cx="9144000" cy="5143500" type="screen16x9"/>
  <p:notesSz cx="9928225" cy="6797675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7" d="100"/>
          <a:sy n="77" d="100"/>
        </p:scale>
        <p:origin x="-1164" y="-3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287318-C4A9-4A65-90C4-89E7E05A447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C8EE4-3EAF-480D-BCEC-033DB04AB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1027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8156970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amintelligence.com/thai-digital-tv-analysis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en">
                <a:solidFill>
                  <a:srgbClr val="444444"/>
                </a:solidFill>
              </a:rPr>
              <a:t>ที่สำคัญช่องอนาล็อกของช่อง 3 ยังมีบทบาทสำคัญต่ออุตสาหกรรมทีวี เพราะครองฐานคนดู การที่ช่องดิจิตอลใหม่ๆ จะมาแข่งผลิตละครช่อง 3 เพื่อดึงคนดูไปที่ทีวีดิจิตอลย่อมไม่ง่าย เมื่อช่อง 3 อนาล็อกยังออกอากาศได้เหมือนเดิม การเปลี่ยนผ่านไปสู่ดิจิตอลย่อมเป็นเรื่องยาก</a:t>
            </a:r>
          </a:p>
          <a:p>
            <a:pPr rtl="0">
              <a:spcBef>
                <a:spcPts val="0"/>
              </a:spcBef>
              <a:buNone/>
            </a:pPr>
            <a:r>
              <a:rPr lang="en">
                <a:solidFill>
                  <a:srgbClr val="444444"/>
                </a:solidFill>
              </a:rPr>
              <a:t>**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http://www.siamintelligence.com/thai-digital-tv-analysis/</a:t>
            </a:r>
          </a:p>
          <a:p>
            <a:pPr>
              <a:spcBef>
                <a:spcPts val="0"/>
              </a:spcBef>
              <a:buNone/>
            </a:pPr>
            <a:endParaRPr>
              <a:solidFill>
                <a:srgbClr val="444444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6" name="Shape 166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8" name="Shape 198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9" name="Shape 209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4" name="Shape 214"/>
          <p:cNvSpPr txBox="1">
            <a:spLocks noGrp="1"/>
          </p:cNvSpPr>
          <p:nvPr>
            <p:ph type="body" idx="1"/>
          </p:nvPr>
        </p:nvSpPr>
        <p:spPr>
          <a:xfrm>
            <a:off x="992824" y="3228896"/>
            <a:ext cx="7942579" cy="305895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3" y="1297802"/>
            <a:ext cx="5648623" cy="903230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8" y="1853194"/>
            <a:ext cx="6511131" cy="246944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295053"/>
            <a:ext cx="5650992" cy="905632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1851228"/>
            <a:ext cx="6510528" cy="246888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1290639" y="-1290638"/>
            <a:ext cx="51435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182078"/>
            <a:ext cx="5212080" cy="817070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3" y="1964184"/>
            <a:ext cx="3807779" cy="24935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1690039"/>
            <a:ext cx="5794760" cy="467486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6" y="0"/>
            <a:ext cx="7115175" cy="51435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3786187"/>
            <a:ext cx="3571875" cy="135731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288126"/>
            <a:ext cx="5486400" cy="650583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80" y="1635397"/>
            <a:ext cx="6096545" cy="555498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35087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350877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3787975"/>
            <a:ext cx="3574257" cy="1355526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3788469"/>
            <a:ext cx="9146380" cy="1355032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74320"/>
            <a:ext cx="7520940" cy="411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5471"/>
            <a:ext cx="7520940" cy="2684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4402836"/>
            <a:ext cx="2176272" cy="1508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965800A-9592-494A-860F-4DCBE21A9F37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4713842"/>
            <a:ext cx="47244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4628117"/>
            <a:ext cx="502920" cy="37719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923E50BE-1275-4029-A548-B15D88F36F8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Shape 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6914" y="680850"/>
            <a:ext cx="5196575" cy="3001475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Shape 40"/>
          <p:cNvSpPr txBox="1">
            <a:spLocks noGrp="1"/>
          </p:cNvSpPr>
          <p:nvPr>
            <p:ph type="ctrTitle"/>
          </p:nvPr>
        </p:nvSpPr>
        <p:spPr>
          <a:xfrm>
            <a:off x="2829690" y="3781168"/>
            <a:ext cx="3291022" cy="845674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800" b="1" dirty="0">
                <a:solidFill>
                  <a:srgbClr val="000000"/>
                </a:solidFill>
                <a:ea typeface="Syncopate"/>
                <a:cs typeface="Syncopate"/>
                <a:sym typeface="Syncopate"/>
              </a:rPr>
              <a:t>Channel 3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/>
          <p:nvPr/>
        </p:nvSpPr>
        <p:spPr>
          <a:xfrm>
            <a:off x="0" y="184050"/>
            <a:ext cx="4992300" cy="16005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9050" cap="flat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6" name="Shape 46"/>
          <p:cNvSpPr txBox="1"/>
          <p:nvPr/>
        </p:nvSpPr>
        <p:spPr>
          <a:xfrm>
            <a:off x="474025" y="645451"/>
            <a:ext cx="4840800" cy="67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What is Digital TV?</a:t>
            </a:r>
          </a:p>
        </p:txBody>
      </p:sp>
      <p:pic>
        <p:nvPicPr>
          <p:cNvPr id="47" name="Shape 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Shape 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Shape 49"/>
          <p:cNvSpPr/>
          <p:nvPr/>
        </p:nvSpPr>
        <p:spPr>
          <a:xfrm>
            <a:off x="400902" y="2385125"/>
            <a:ext cx="1427099" cy="998400"/>
          </a:xfrm>
          <a:prstGeom prst="rect">
            <a:avLst/>
          </a:prstGeom>
          <a:solidFill>
            <a:schemeClr val="accent2"/>
          </a:solidFill>
          <a:ln w="19050" cap="flat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0" name="Shape 50"/>
          <p:cNvSpPr txBox="1"/>
          <p:nvPr/>
        </p:nvSpPr>
        <p:spPr>
          <a:xfrm>
            <a:off x="358002" y="2545476"/>
            <a:ext cx="1512899" cy="67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000" b="1" dirty="0" smtClean="0">
                <a:latin typeface="Georgia"/>
                <a:ea typeface="Georgia"/>
                <a:cs typeface="Georgia"/>
                <a:sym typeface="Georgia"/>
              </a:rPr>
              <a:t>N</a:t>
            </a:r>
            <a:r>
              <a:rPr lang="en-US" sz="3000" b="1" dirty="0" smtClean="0">
                <a:latin typeface="Georgia"/>
                <a:ea typeface="Georgia"/>
                <a:cs typeface="Georgia"/>
                <a:sym typeface="Georgia"/>
              </a:rPr>
              <a:t>BT</a:t>
            </a:r>
            <a:r>
              <a:rPr lang="en" sz="3000" b="1" dirty="0" smtClean="0">
                <a:latin typeface="Georgia"/>
                <a:ea typeface="Georgia"/>
                <a:cs typeface="Georgia"/>
                <a:sym typeface="Georgia"/>
              </a:rPr>
              <a:t>C</a:t>
            </a:r>
            <a:endParaRPr lang="en" sz="3000" b="1" dirty="0"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1" name="Shape 51"/>
          <p:cNvSpPr/>
          <p:nvPr/>
        </p:nvSpPr>
        <p:spPr>
          <a:xfrm>
            <a:off x="2077525" y="2606975"/>
            <a:ext cx="948000" cy="5547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9050" cap="flat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52" name="Shape 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11127" y="2203576"/>
            <a:ext cx="2264325" cy="1600575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Shape 53"/>
          <p:cNvSpPr/>
          <p:nvPr/>
        </p:nvSpPr>
        <p:spPr>
          <a:xfrm>
            <a:off x="5754125" y="534501"/>
            <a:ext cx="1769400" cy="1921199"/>
          </a:xfrm>
          <a:prstGeom prst="roundRect">
            <a:avLst>
              <a:gd name="adj" fmla="val 16667"/>
            </a:avLst>
          </a:prstGeom>
          <a:solidFill>
            <a:srgbClr val="FFD966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>
            <a:off x="5754125" y="2845176"/>
            <a:ext cx="1769400" cy="1921199"/>
          </a:xfrm>
          <a:prstGeom prst="roundRect">
            <a:avLst>
              <a:gd name="adj" fmla="val 16667"/>
            </a:avLst>
          </a:prstGeom>
          <a:solidFill>
            <a:srgbClr val="FFD966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5" name="Shape 55"/>
          <p:cNvSpPr txBox="1"/>
          <p:nvPr/>
        </p:nvSpPr>
        <p:spPr>
          <a:xfrm>
            <a:off x="5925277" y="705976"/>
            <a:ext cx="1427099" cy="1542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6" name="Shape 56"/>
          <p:cNvSpPr txBox="1"/>
          <p:nvPr/>
        </p:nvSpPr>
        <p:spPr>
          <a:xfrm>
            <a:off x="5998477" y="705975"/>
            <a:ext cx="1280699" cy="433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/>
              <a:t>Advantage</a:t>
            </a:r>
          </a:p>
        </p:txBody>
      </p:sp>
      <p:sp>
        <p:nvSpPr>
          <p:cNvPr id="57" name="Shape 57"/>
          <p:cNvSpPr txBox="1"/>
          <p:nvPr/>
        </p:nvSpPr>
        <p:spPr>
          <a:xfrm>
            <a:off x="5834800" y="1043900"/>
            <a:ext cx="1638300" cy="1411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en"/>
              <a:t>- More consumer </a:t>
            </a:r>
          </a:p>
          <a:p>
            <a:pPr rtl="0">
              <a:spcBef>
                <a:spcPts val="0"/>
              </a:spcBef>
              <a:buNone/>
            </a:pPr>
            <a:r>
              <a:rPr lang="en"/>
              <a:t>base</a:t>
            </a:r>
          </a:p>
          <a:p>
            <a:pPr rtl="0">
              <a:spcBef>
                <a:spcPts val="0"/>
              </a:spcBef>
              <a:buNone/>
            </a:pPr>
            <a:r>
              <a:rPr lang="en"/>
              <a:t>- Better signal</a:t>
            </a:r>
          </a:p>
          <a:p>
            <a:pPr lvl="0" rtl="0">
              <a:spcBef>
                <a:spcPts val="0"/>
              </a:spcBef>
              <a:buNone/>
            </a:pPr>
            <a:r>
              <a:rPr lang="en"/>
              <a:t>- More choices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 txBox="1"/>
          <p:nvPr/>
        </p:nvSpPr>
        <p:spPr>
          <a:xfrm>
            <a:off x="5925277" y="3070901"/>
            <a:ext cx="1427099" cy="388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/>
              <a:t>Disadvantage</a:t>
            </a:r>
          </a:p>
        </p:txBody>
      </p:sp>
      <p:sp>
        <p:nvSpPr>
          <p:cNvPr id="59" name="Shape 59"/>
          <p:cNvSpPr txBox="1"/>
          <p:nvPr/>
        </p:nvSpPr>
        <p:spPr>
          <a:xfrm>
            <a:off x="5955725" y="3459100"/>
            <a:ext cx="1567799" cy="99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dirty="0"/>
              <a:t>-Higher cost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/>
          <p:nvPr/>
        </p:nvSpPr>
        <p:spPr>
          <a:xfrm>
            <a:off x="0" y="0"/>
            <a:ext cx="6738600" cy="1545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4A7D6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title" idx="4294967295"/>
          </p:nvPr>
        </p:nvSpPr>
        <p:spPr>
          <a:xfrm>
            <a:off x="0" y="344488"/>
            <a:ext cx="5056188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600" dirty="0">
                <a:solidFill>
                  <a:schemeClr val="tx1"/>
                </a:solidFill>
              </a:rPr>
              <a:t>Thai Digital TV</a:t>
            </a:r>
          </a:p>
        </p:txBody>
      </p:sp>
      <p:sp>
        <p:nvSpPr>
          <p:cNvPr id="66" name="Shape 66"/>
          <p:cNvSpPr/>
          <p:nvPr/>
        </p:nvSpPr>
        <p:spPr>
          <a:xfrm>
            <a:off x="519100" y="2365726"/>
            <a:ext cx="1736400" cy="1274099"/>
          </a:xfrm>
          <a:prstGeom prst="roundRect">
            <a:avLst>
              <a:gd name="adj" fmla="val 16667"/>
            </a:avLst>
          </a:prstGeom>
          <a:solidFill>
            <a:srgbClr val="6FA8DC"/>
          </a:solidFill>
          <a:ln w="19050" cap="flat">
            <a:solidFill>
              <a:srgbClr val="C9DAF8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67" name="Shape 67"/>
          <p:cNvSpPr txBox="1"/>
          <p:nvPr/>
        </p:nvSpPr>
        <p:spPr>
          <a:xfrm>
            <a:off x="745602" y="2516925"/>
            <a:ext cx="1283399" cy="971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2000">
                <a:latin typeface="Georgia"/>
                <a:ea typeface="Georgia"/>
                <a:cs typeface="Georgia"/>
                <a:sym typeface="Georgia"/>
              </a:rPr>
              <a:t>48 Channels</a:t>
            </a:r>
          </a:p>
        </p:txBody>
      </p:sp>
      <p:sp>
        <p:nvSpPr>
          <p:cNvPr id="68" name="Shape 68"/>
          <p:cNvSpPr/>
          <p:nvPr/>
        </p:nvSpPr>
        <p:spPr>
          <a:xfrm>
            <a:off x="2468925" y="1753650"/>
            <a:ext cx="990900" cy="857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A4C2F4"/>
          </a:solidFill>
          <a:ln w="19050" cap="flat">
            <a:solidFill>
              <a:srgbClr val="A4C2F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69" name="Shape 69"/>
          <p:cNvSpPr/>
          <p:nvPr/>
        </p:nvSpPr>
        <p:spPr>
          <a:xfrm>
            <a:off x="2468925" y="3378325"/>
            <a:ext cx="990900" cy="857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A4C2F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70" name="Shape 70"/>
          <p:cNvSpPr/>
          <p:nvPr/>
        </p:nvSpPr>
        <p:spPr>
          <a:xfrm>
            <a:off x="3555200" y="1545301"/>
            <a:ext cx="1519500" cy="1274099"/>
          </a:xfrm>
          <a:prstGeom prst="roundRect">
            <a:avLst>
              <a:gd name="adj" fmla="val 16667"/>
            </a:avLst>
          </a:prstGeom>
          <a:solidFill>
            <a:srgbClr val="9FC5E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71" name="Shape 71"/>
          <p:cNvSpPr/>
          <p:nvPr/>
        </p:nvSpPr>
        <p:spPr>
          <a:xfrm>
            <a:off x="3590975" y="3230501"/>
            <a:ext cx="1519500" cy="12740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 w="19050" cap="flat">
            <a:solidFill>
              <a:srgbClr val="A4C2F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72" name="Shape 72"/>
          <p:cNvSpPr txBox="1"/>
          <p:nvPr/>
        </p:nvSpPr>
        <p:spPr>
          <a:xfrm>
            <a:off x="3673251" y="1562775"/>
            <a:ext cx="1379400" cy="971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1800">
                <a:latin typeface="Georgia"/>
                <a:ea typeface="Georgia"/>
                <a:cs typeface="Georgia"/>
                <a:sym typeface="Georgia"/>
              </a:rPr>
              <a:t>24 commercial</a:t>
            </a:r>
          </a:p>
        </p:txBody>
      </p:sp>
      <p:sp>
        <p:nvSpPr>
          <p:cNvPr id="73" name="Shape 73"/>
          <p:cNvSpPr txBox="1"/>
          <p:nvPr/>
        </p:nvSpPr>
        <p:spPr>
          <a:xfrm>
            <a:off x="3590977" y="3378325"/>
            <a:ext cx="1461599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1800">
                <a:latin typeface="Georgia"/>
                <a:ea typeface="Georgia"/>
                <a:cs typeface="Georgia"/>
                <a:sym typeface="Georgia"/>
              </a:rPr>
              <a:t>24 government</a:t>
            </a:r>
          </a:p>
        </p:txBody>
      </p:sp>
      <p:sp>
        <p:nvSpPr>
          <p:cNvPr id="74" name="Shape 74"/>
          <p:cNvSpPr txBox="1"/>
          <p:nvPr/>
        </p:nvSpPr>
        <p:spPr>
          <a:xfrm>
            <a:off x="6204277" y="1731525"/>
            <a:ext cx="1893299" cy="634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20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Shape 75"/>
          <p:cNvSpPr txBox="1"/>
          <p:nvPr/>
        </p:nvSpPr>
        <p:spPr>
          <a:xfrm>
            <a:off x="5170077" y="1545301"/>
            <a:ext cx="2397299" cy="1274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30200" rtl="0">
              <a:lnSpc>
                <a:spcPct val="150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Georgia"/>
              <a:buChar char="-"/>
            </a:pPr>
            <a:r>
              <a:rPr lang="en" sz="1600" dirty="0">
                <a:solidFill>
                  <a:schemeClr val="tx1"/>
                </a:solidFill>
                <a:latin typeface="Georgia"/>
                <a:ea typeface="Georgia"/>
                <a:cs typeface="Georgia"/>
                <a:sym typeface="Georgia"/>
              </a:rPr>
              <a:t>Family Channel</a:t>
            </a:r>
          </a:p>
          <a:p>
            <a:pPr marL="457200" lvl="0" indent="-330200" rtl="0">
              <a:lnSpc>
                <a:spcPct val="150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Georgia"/>
              <a:buChar char="-"/>
            </a:pPr>
            <a:r>
              <a:rPr lang="en" sz="1600" dirty="0">
                <a:solidFill>
                  <a:schemeClr val="tx1"/>
                </a:solidFill>
                <a:latin typeface="Georgia"/>
                <a:ea typeface="Georgia"/>
                <a:cs typeface="Georgia"/>
                <a:sym typeface="Georgia"/>
              </a:rPr>
              <a:t>SD variety</a:t>
            </a:r>
          </a:p>
          <a:p>
            <a:pPr marL="457200" lvl="0" indent="-330200" rtl="0">
              <a:lnSpc>
                <a:spcPct val="150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Georgia"/>
              <a:buChar char="-"/>
            </a:pPr>
            <a:r>
              <a:rPr lang="en" sz="1600" dirty="0">
                <a:solidFill>
                  <a:schemeClr val="tx1"/>
                </a:solidFill>
                <a:latin typeface="Georgia"/>
                <a:ea typeface="Georgia"/>
                <a:cs typeface="Georgia"/>
                <a:sym typeface="Georgia"/>
              </a:rPr>
              <a:t>HD variety</a:t>
            </a:r>
          </a:p>
          <a:p>
            <a:pPr marL="457200" lvl="0" indent="-330200">
              <a:lnSpc>
                <a:spcPct val="150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Georgia"/>
              <a:buChar char="-"/>
            </a:pPr>
            <a:r>
              <a:rPr lang="en" sz="1600" dirty="0">
                <a:solidFill>
                  <a:schemeClr val="tx1"/>
                </a:solidFill>
                <a:latin typeface="Georgia"/>
                <a:ea typeface="Georgia"/>
                <a:cs typeface="Georgia"/>
                <a:sym typeface="Georgia"/>
              </a:rPr>
              <a:t>NEWS</a:t>
            </a:r>
          </a:p>
        </p:txBody>
      </p:sp>
      <p:grpSp>
        <p:nvGrpSpPr>
          <p:cNvPr id="76" name="Shape 76"/>
          <p:cNvGrpSpPr/>
          <p:nvPr/>
        </p:nvGrpSpPr>
        <p:grpSpPr>
          <a:xfrm>
            <a:off x="7685953" y="4320926"/>
            <a:ext cx="1263073" cy="604925"/>
            <a:chOff x="7685951" y="4320925"/>
            <a:chExt cx="1263073" cy="604925"/>
          </a:xfrm>
        </p:grpSpPr>
        <p:pic>
          <p:nvPicPr>
            <p:cNvPr id="77" name="Shape 7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8325946" y="4320925"/>
              <a:ext cx="623078" cy="6049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8" name="Shape 7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685951" y="4320925"/>
              <a:ext cx="477574" cy="6049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9" name="Shape 79"/>
          <p:cNvSpPr txBox="1"/>
          <p:nvPr/>
        </p:nvSpPr>
        <p:spPr>
          <a:xfrm>
            <a:off x="5241627" y="3321175"/>
            <a:ext cx="1893299" cy="971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600" dirty="0" smtClean="0">
                <a:solidFill>
                  <a:schemeClr val="tx1"/>
                </a:solidFill>
                <a:latin typeface="Georgia"/>
                <a:ea typeface="Georgia"/>
                <a:cs typeface="Georgia"/>
                <a:sym typeface="Georgia"/>
              </a:rPr>
              <a:t> - </a:t>
            </a:r>
            <a:r>
              <a:rPr lang="en" sz="1600" dirty="0">
                <a:solidFill>
                  <a:schemeClr val="tx1"/>
                </a:solidFill>
                <a:latin typeface="Georgia"/>
                <a:ea typeface="Georgia"/>
                <a:cs typeface="Georgia"/>
                <a:sym typeface="Georgia"/>
              </a:rPr>
              <a:t>Public Channel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600" dirty="0">
                <a:solidFill>
                  <a:schemeClr val="tx1"/>
                </a:solidFill>
                <a:latin typeface="Georgia"/>
                <a:ea typeface="Georgia"/>
                <a:cs typeface="Georgia"/>
                <a:sym typeface="Georgia"/>
              </a:rPr>
              <a:t> - Local Channel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/>
          <p:nvPr/>
        </p:nvSpPr>
        <p:spPr>
          <a:xfrm>
            <a:off x="0" y="23887"/>
            <a:ext cx="5350477" cy="118581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92D050"/>
          </a:solidFill>
          <a:ln w="19050" cap="flat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title" idx="4294967295"/>
          </p:nvPr>
        </p:nvSpPr>
        <p:spPr>
          <a:xfrm>
            <a:off x="0" y="61558"/>
            <a:ext cx="5230813" cy="124625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dirty="0"/>
              <a:t>How to get Digital TV??</a:t>
            </a:r>
          </a:p>
        </p:txBody>
      </p:sp>
      <p:sp>
        <p:nvSpPr>
          <p:cNvPr id="86" name="Shape 86"/>
          <p:cNvSpPr txBox="1">
            <a:spLocks noGrp="1"/>
          </p:cNvSpPr>
          <p:nvPr>
            <p:ph type="body" idx="4294967295"/>
          </p:nvPr>
        </p:nvSpPr>
        <p:spPr>
          <a:xfrm>
            <a:off x="0" y="1025525"/>
            <a:ext cx="5751513" cy="6048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419100" rtl="0">
              <a:spcBef>
                <a:spcPts val="0"/>
              </a:spcBef>
              <a:buClr>
                <a:srgbClr val="FFFFFF"/>
              </a:buClr>
              <a:buSzPct val="100000"/>
              <a:buFont typeface="Trebuchet MS"/>
              <a:buChar char="-"/>
            </a:pPr>
            <a:r>
              <a:rPr lang="en" dirty="0">
                <a:latin typeface="Trebuchet MS"/>
                <a:ea typeface="Trebuchet MS"/>
                <a:cs typeface="Trebuchet MS"/>
                <a:sym typeface="Trebuchet MS"/>
              </a:rPr>
              <a:t>Bid on 26 dec-27 dec in 2013</a:t>
            </a:r>
          </a:p>
          <a:p>
            <a: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dirty="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lvl="0">
              <a:spcBef>
                <a:spcPts val="0"/>
              </a:spcBef>
              <a:buNone/>
            </a:pPr>
            <a:endParaRPr dirty="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7" name="Shape 87"/>
          <p:cNvSpPr/>
          <p:nvPr/>
        </p:nvSpPr>
        <p:spPr>
          <a:xfrm>
            <a:off x="6020900" y="1209701"/>
            <a:ext cx="2370000" cy="198689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88" name="Shape 88"/>
          <p:cNvSpPr txBox="1"/>
          <p:nvPr/>
        </p:nvSpPr>
        <p:spPr>
          <a:xfrm>
            <a:off x="6360225" y="1585476"/>
            <a:ext cx="1803300" cy="112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600"/>
              </a:spcBef>
              <a:buClr>
                <a:schemeClr val="dk1"/>
              </a:buClr>
              <a:buSzPct val="61111"/>
              <a:buFont typeface="Trebuchet MS"/>
              <a:buNone/>
            </a:pPr>
            <a:r>
              <a:rPr lang="en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Total Amount - 6471 </a:t>
            </a:r>
            <a:r>
              <a:rPr lang="en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million</a:t>
            </a:r>
            <a:r>
              <a:rPr lang="en-US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</a:t>
            </a:r>
            <a:r>
              <a:rPr lang="en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baht</a:t>
            </a:r>
          </a:p>
          <a:p>
            <a:pPr>
              <a:spcBef>
                <a:spcPts val="0"/>
              </a:spcBef>
              <a:buNone/>
            </a:pPr>
            <a:endParaRPr sz="1800" dirty="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89" name="Shape 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Shape 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Shape 91"/>
          <p:cNvPicPr preferRelativeResize="0"/>
          <p:nvPr/>
        </p:nvPicPr>
        <p:blipFill rotWithShape="1">
          <a:blip r:embed="rId5">
            <a:alphaModFix/>
          </a:blip>
          <a:srcRect l="9408" t="18052" r="10386"/>
          <a:stretch/>
        </p:blipFill>
        <p:spPr>
          <a:xfrm>
            <a:off x="405300" y="1382777"/>
            <a:ext cx="5230907" cy="3434674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Shape 92"/>
          <p:cNvSpPr txBox="1"/>
          <p:nvPr/>
        </p:nvSpPr>
        <p:spPr>
          <a:xfrm>
            <a:off x="5889627" y="3441650"/>
            <a:ext cx="3142199" cy="634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dirty="0">
                <a:solidFill>
                  <a:schemeClr val="tx1"/>
                </a:solidFill>
              </a:rPr>
              <a:t>Breakeven around 2 year(according to income statement of 2013Q3)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Shape 97"/>
          <p:cNvPicPr preferRelativeResize="0"/>
          <p:nvPr/>
        </p:nvPicPr>
        <p:blipFill rotWithShape="1">
          <a:blip r:embed="rId3">
            <a:alphaModFix/>
          </a:blip>
          <a:srcRect l="7957" t="1312" r="7022"/>
          <a:stretch/>
        </p:blipFill>
        <p:spPr>
          <a:xfrm>
            <a:off x="1311465" y="130839"/>
            <a:ext cx="6613273" cy="4078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Shape 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Shape 9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Shape 1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36625" y="193851"/>
            <a:ext cx="6386900" cy="475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Shape 10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Shape 10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/>
          <p:nvPr/>
        </p:nvSpPr>
        <p:spPr>
          <a:xfrm>
            <a:off x="435652" y="400501"/>
            <a:ext cx="3590399" cy="4342499"/>
          </a:xfrm>
          <a:prstGeom prst="rect">
            <a:avLst/>
          </a:prstGeom>
          <a:solidFill>
            <a:srgbClr val="E06666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/>
          <p:nvPr/>
        </p:nvSpPr>
        <p:spPr>
          <a:xfrm>
            <a:off x="4813302" y="400501"/>
            <a:ext cx="3590399" cy="4342499"/>
          </a:xfrm>
          <a:prstGeom prst="rect">
            <a:avLst/>
          </a:prstGeom>
          <a:solidFill>
            <a:srgbClr val="6FA8DC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0" name="Shape 120"/>
          <p:cNvSpPr txBox="1">
            <a:spLocks noGrp="1"/>
          </p:cNvSpPr>
          <p:nvPr>
            <p:ph type="body" idx="4294967295"/>
          </p:nvPr>
        </p:nvSpPr>
        <p:spPr>
          <a:xfrm>
            <a:off x="482219" y="1052287"/>
            <a:ext cx="3497263" cy="36147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rtl="0">
              <a:lnSpc>
                <a:spcPct val="143181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" sz="1400" dirty="0">
                <a:solidFill>
                  <a:srgbClr val="000000"/>
                </a:solidFill>
              </a:rPr>
              <a:t>During a Dialog, TV rating between channel 3 and 7 were 70%, and the rest of 30% were from the other channels or Cable T.V. ---&gt; Oligopoly</a:t>
            </a:r>
          </a:p>
        </p:txBody>
      </p:sp>
      <p:sp>
        <p:nvSpPr>
          <p:cNvPr id="121" name="Shape 121"/>
          <p:cNvSpPr txBox="1">
            <a:spLocks noGrp="1"/>
          </p:cNvSpPr>
          <p:nvPr>
            <p:ph type="body" idx="4294967295"/>
          </p:nvPr>
        </p:nvSpPr>
        <p:spPr>
          <a:xfrm>
            <a:off x="4813314" y="1063625"/>
            <a:ext cx="3590925" cy="37258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rtl="0">
              <a:lnSpc>
                <a:spcPct val="143181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" sz="1400" dirty="0">
                <a:solidFill>
                  <a:srgbClr val="000000"/>
                </a:solidFill>
              </a:rPr>
              <a:t>There are 48 channels, 700% more than before. ---&gt; More competitive</a:t>
            </a:r>
          </a:p>
          <a:p>
            <a:pPr marL="457200" lvl="0" indent="-317500" rtl="0">
              <a:lnSpc>
                <a:spcPct val="143181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" sz="1400" dirty="0">
                <a:solidFill>
                  <a:srgbClr val="000000"/>
                </a:solidFill>
              </a:rPr>
              <a:t>After 3 months of broadcasting digital T.V., the rating was only 13% which is low.</a:t>
            </a:r>
          </a:p>
        </p:txBody>
      </p:sp>
      <p:sp>
        <p:nvSpPr>
          <p:cNvPr id="122" name="Shape 122"/>
          <p:cNvSpPr/>
          <p:nvPr/>
        </p:nvSpPr>
        <p:spPr>
          <a:xfrm>
            <a:off x="435652" y="272301"/>
            <a:ext cx="3590399" cy="791399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3" name="Shape 123"/>
          <p:cNvSpPr/>
          <p:nvPr/>
        </p:nvSpPr>
        <p:spPr>
          <a:xfrm>
            <a:off x="4813314" y="241401"/>
            <a:ext cx="3590399" cy="853199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124" name="Shape 1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0921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Shape 1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3780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Shape 126"/>
          <p:cNvSpPr txBox="1"/>
          <p:nvPr/>
        </p:nvSpPr>
        <p:spPr>
          <a:xfrm>
            <a:off x="995452" y="329151"/>
            <a:ext cx="2470799" cy="67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600" b="1"/>
              <a:t>BEFORE</a:t>
            </a:r>
          </a:p>
        </p:txBody>
      </p:sp>
      <p:sp>
        <p:nvSpPr>
          <p:cNvPr id="127" name="Shape 127"/>
          <p:cNvSpPr txBox="1"/>
          <p:nvPr/>
        </p:nvSpPr>
        <p:spPr>
          <a:xfrm>
            <a:off x="5692752" y="329151"/>
            <a:ext cx="1831499" cy="791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600" b="1"/>
              <a:t>AFTER</a:t>
            </a:r>
          </a:p>
        </p:txBody>
      </p:sp>
      <p:pic>
        <p:nvPicPr>
          <p:cNvPr id="128" name="Shape 128"/>
          <p:cNvPicPr preferRelativeResize="0"/>
          <p:nvPr/>
        </p:nvPicPr>
        <p:blipFill rotWithShape="1">
          <a:blip r:embed="rId5">
            <a:alphaModFix/>
          </a:blip>
          <a:srcRect l="18671" r="15999" b="16984"/>
          <a:stretch/>
        </p:blipFill>
        <p:spPr>
          <a:xfrm>
            <a:off x="1159290" y="2690525"/>
            <a:ext cx="2143122" cy="198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Shape 1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79214" y="2690525"/>
            <a:ext cx="2858575" cy="185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43"/>
          <p:cNvSpPr/>
          <p:nvPr/>
        </p:nvSpPr>
        <p:spPr>
          <a:xfrm>
            <a:off x="0" y="122701"/>
            <a:ext cx="3945000" cy="14798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433701" y="543501"/>
            <a:ext cx="2690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4000" dirty="0">
                <a:latin typeface="+mj-lt"/>
              </a:rPr>
              <a:t>Problems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553" y="1602600"/>
            <a:ext cx="1246714" cy="19573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48897" y="2058425"/>
            <a:ext cx="10054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chemeClr val="tx1"/>
                </a:solidFill>
              </a:rPr>
              <a:t>VS</a:t>
            </a:r>
            <a:endParaRPr lang="en-US" sz="48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2039" y="1573827"/>
            <a:ext cx="2171412" cy="19932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33702" y="3860914"/>
            <a:ext cx="75349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800" dirty="0" smtClean="0">
                <a:solidFill>
                  <a:schemeClr val="tx1"/>
                </a:solidFill>
                <a:latin typeface="Bell Gothic Std Black" pitchFamily="34" charset="0"/>
              </a:rPr>
              <a:t>• Refused </a:t>
            </a:r>
            <a:r>
              <a:rPr lang="en" sz="1800" dirty="0">
                <a:solidFill>
                  <a:schemeClr val="tx1"/>
                </a:solidFill>
                <a:latin typeface="Bell Gothic Std Black" pitchFamily="34" charset="0"/>
              </a:rPr>
              <a:t>to do a simulcast broadcasting for the same program on analog in digital platform</a:t>
            </a:r>
          </a:p>
          <a:p>
            <a:endParaRPr lang="en-US" dirty="0"/>
          </a:p>
        </p:txBody>
      </p:sp>
      <p:pic>
        <p:nvPicPr>
          <p:cNvPr id="10" name="Shape 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652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122701"/>
            <a:ext cx="3945000" cy="14798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44" name="Shape 144"/>
          <p:cNvSpPr txBox="1"/>
          <p:nvPr/>
        </p:nvSpPr>
        <p:spPr>
          <a:xfrm>
            <a:off x="266325" y="420151"/>
            <a:ext cx="3113100" cy="884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sz="4800" dirty="0" smtClean="0">
                <a:latin typeface="Bell Gothic Std Black" pitchFamily="34" charset="0"/>
              </a:rPr>
              <a:t>Reasons</a:t>
            </a:r>
            <a:endParaRPr lang="en" sz="4800" dirty="0">
              <a:latin typeface="Bell Gothic Std Black" pitchFamily="34" charset="0"/>
            </a:endParaRPr>
          </a:p>
        </p:txBody>
      </p:sp>
      <p:sp>
        <p:nvSpPr>
          <p:cNvPr id="145" name="Shape 145"/>
          <p:cNvSpPr txBox="1"/>
          <p:nvPr/>
        </p:nvSpPr>
        <p:spPr>
          <a:xfrm>
            <a:off x="93975" y="2114594"/>
            <a:ext cx="6570899" cy="57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 dirty="0">
                <a:solidFill>
                  <a:schemeClr val="tx1"/>
                </a:solidFill>
              </a:rPr>
              <a:t>•The income from advertising is decreasing comparing to Analogue </a:t>
            </a:r>
          </a:p>
        </p:txBody>
      </p:sp>
      <p:sp>
        <p:nvSpPr>
          <p:cNvPr id="147" name="Shape 147"/>
          <p:cNvSpPr txBox="1"/>
          <p:nvPr/>
        </p:nvSpPr>
        <p:spPr>
          <a:xfrm>
            <a:off x="1045350" y="1952875"/>
            <a:ext cx="69000" cy="57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48" name="Shape 148"/>
          <p:cNvSpPr txBox="1"/>
          <p:nvPr/>
        </p:nvSpPr>
        <p:spPr>
          <a:xfrm>
            <a:off x="93975" y="1632495"/>
            <a:ext cx="4138200" cy="771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 dirty="0">
                <a:solidFill>
                  <a:schemeClr val="tx1"/>
                </a:solidFill>
              </a:rPr>
              <a:t>•People still watching Analogue </a:t>
            </a:r>
          </a:p>
        </p:txBody>
      </p:sp>
      <p:pic>
        <p:nvPicPr>
          <p:cNvPr id="153" name="Shape 1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39337" y="1698404"/>
            <a:ext cx="2598148" cy="1991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 12"/>
          <p:cNvSpPr/>
          <p:nvPr/>
        </p:nvSpPr>
        <p:spPr>
          <a:xfrm>
            <a:off x="605337" y="2951321"/>
            <a:ext cx="413286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b="1" dirty="0" smtClean="0">
                <a:solidFill>
                  <a:schemeClr val="tx1"/>
                </a:solidFill>
              </a:rPr>
              <a:t>•</a:t>
            </a:r>
            <a:r>
              <a:rPr lang="en-US" b="1" dirty="0" smtClean="0">
                <a:solidFill>
                  <a:schemeClr val="tx1"/>
                </a:solidFill>
              </a:rPr>
              <a:t>   </a:t>
            </a:r>
            <a:r>
              <a:rPr lang="en-US" b="1" dirty="0" smtClean="0">
                <a:solidFill>
                  <a:schemeClr val="tx1"/>
                </a:solidFill>
              </a:rPr>
              <a:t>  High </a:t>
            </a:r>
            <a:r>
              <a:rPr lang="en-US" b="1" dirty="0" smtClean="0">
                <a:solidFill>
                  <a:schemeClr val="tx1"/>
                </a:solidFill>
              </a:rPr>
              <a:t>cost</a:t>
            </a:r>
          </a:p>
          <a:p>
            <a:pPr marL="285750" indent="-285750">
              <a:buFont typeface="Arial"/>
              <a:buChar char="•"/>
            </a:pPr>
            <a:r>
              <a:rPr lang="en-US" b="1" dirty="0" smtClean="0">
                <a:solidFill>
                  <a:schemeClr val="tx1"/>
                </a:solidFill>
              </a:rPr>
              <a:t>Hard to recruit new skilled personnel /team</a:t>
            </a:r>
          </a:p>
          <a:p>
            <a:pPr marL="285750" indent="-285750">
              <a:buFont typeface="Arial"/>
              <a:buChar char="•"/>
            </a:pPr>
            <a:endParaRPr lang="en" b="1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3975" y="2540305"/>
            <a:ext cx="45512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b="1" dirty="0">
                <a:solidFill>
                  <a:schemeClr val="tx1"/>
                </a:solidFill>
              </a:rPr>
              <a:t>•</a:t>
            </a:r>
            <a:r>
              <a:rPr lang="en-US" b="1" dirty="0">
                <a:solidFill>
                  <a:schemeClr val="tx1"/>
                </a:solidFill>
              </a:rPr>
              <a:t>Have no</a:t>
            </a:r>
            <a:r>
              <a:rPr lang="en" b="1" dirty="0">
                <a:solidFill>
                  <a:schemeClr val="tx1"/>
                </a:solidFill>
              </a:rPr>
              <a:t> ability to produce tv program for 24 hours</a:t>
            </a:r>
          </a:p>
        </p:txBody>
      </p:sp>
      <p:pic>
        <p:nvPicPr>
          <p:cNvPr id="16" name="Shape 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5946" y="433116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Shape 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5946" y="433116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Shape 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5951" y="4331167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Shape 1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31989" y="2856361"/>
            <a:ext cx="3111475" cy="1824588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Shape 171"/>
          <p:cNvSpPr txBox="1"/>
          <p:nvPr/>
        </p:nvSpPr>
        <p:spPr>
          <a:xfrm>
            <a:off x="316020" y="384370"/>
            <a:ext cx="6033193" cy="6342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2800" b="1" dirty="0">
                <a:latin typeface="Bell Gothic Std Black" pitchFamily="34" charset="0"/>
              </a:rPr>
              <a:t>Interview from management team</a:t>
            </a:r>
          </a:p>
        </p:txBody>
      </p:sp>
      <p:sp>
        <p:nvSpPr>
          <p:cNvPr id="2" name="Rectangle 1"/>
          <p:cNvSpPr/>
          <p:nvPr/>
        </p:nvSpPr>
        <p:spPr>
          <a:xfrm>
            <a:off x="519026" y="1188677"/>
            <a:ext cx="2989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b="1" dirty="0" smtClean="0">
                <a:solidFill>
                  <a:schemeClr val="tx1"/>
                </a:solidFill>
              </a:rPr>
              <a:t>•</a:t>
            </a:r>
            <a:r>
              <a:rPr lang="en-US" b="1" dirty="0" smtClean="0">
                <a:solidFill>
                  <a:schemeClr val="tx1"/>
                </a:solidFill>
              </a:rPr>
              <a:t>They not ready for Digital TV yet</a:t>
            </a:r>
            <a:endParaRPr lang="en-US" b="1" dirty="0">
              <a:solidFill>
                <a:schemeClr val="tx1"/>
              </a:solidFill>
            </a:endParaRPr>
          </a:p>
          <a:p>
            <a:endParaRPr lang="en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21" y="1925289"/>
            <a:ext cx="8390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Adobe Garamond Pro Bold" pitchFamily="18" charset="0"/>
              </a:rPr>
              <a:t>“</a:t>
            </a:r>
            <a:r>
              <a:rPr lang="en-US" sz="1800" dirty="0" smtClean="0">
                <a:solidFill>
                  <a:schemeClr val="tx1"/>
                </a:solidFill>
                <a:latin typeface="Adobe Garamond Pro Bold" pitchFamily="18" charset="0"/>
              </a:rPr>
              <a:t>Even though </a:t>
            </a:r>
            <a:r>
              <a:rPr lang="en-US" sz="1800" dirty="0" smtClean="0">
                <a:solidFill>
                  <a:schemeClr val="tx1"/>
                </a:solidFill>
                <a:latin typeface="Adobe Garamond Pro Bold" pitchFamily="18" charset="0"/>
              </a:rPr>
              <a:t>channel 3 has been </a:t>
            </a:r>
            <a:r>
              <a:rPr lang="en-US" sz="1800" dirty="0" smtClean="0">
                <a:solidFill>
                  <a:schemeClr val="tx1"/>
                </a:solidFill>
                <a:latin typeface="Adobe Garamond Pro Bold" pitchFamily="18" charset="0"/>
              </a:rPr>
              <a:t>in this industry for 40 years, but we still not ready </a:t>
            </a:r>
            <a:r>
              <a:rPr lang="en-US" sz="1800" dirty="0" smtClean="0">
                <a:solidFill>
                  <a:schemeClr val="tx1"/>
                </a:solidFill>
                <a:latin typeface="Adobe Garamond Pro Bold" pitchFamily="18" charset="0"/>
              </a:rPr>
              <a:t>yet”</a:t>
            </a:r>
            <a:endParaRPr lang="en-US" sz="1800" dirty="0">
              <a:solidFill>
                <a:schemeClr val="tx1"/>
              </a:solidFill>
              <a:latin typeface="Adobe Garamond Pro Bold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36011" y="2328972"/>
            <a:ext cx="421301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i="1" dirty="0">
                <a:solidFill>
                  <a:schemeClr val="tx1"/>
                </a:solidFill>
              </a:rPr>
              <a:t> </a:t>
            </a:r>
            <a:r>
              <a:rPr lang="en-US" sz="1100" i="1" dirty="0" err="1">
                <a:solidFill>
                  <a:schemeClr val="tx1"/>
                </a:solidFill>
              </a:rPr>
              <a:t>Mr.Surin</a:t>
            </a:r>
            <a:r>
              <a:rPr lang="en-US" sz="1100" i="1" dirty="0">
                <a:solidFill>
                  <a:schemeClr val="tx1"/>
                </a:solidFill>
              </a:rPr>
              <a:t> </a:t>
            </a:r>
            <a:r>
              <a:rPr lang="en-US" sz="1100" i="1" dirty="0" err="1">
                <a:solidFill>
                  <a:schemeClr val="tx1"/>
                </a:solidFill>
              </a:rPr>
              <a:t>Krittayaphongphun</a:t>
            </a:r>
            <a:r>
              <a:rPr lang="en-US" sz="1100" i="1" dirty="0">
                <a:solidFill>
                  <a:schemeClr val="tx1"/>
                </a:solidFill>
              </a:rPr>
              <a:t> Executive Vice president, channel3</a:t>
            </a:r>
          </a:p>
        </p:txBody>
      </p:sp>
      <p:pic>
        <p:nvPicPr>
          <p:cNvPr id="10" name="Shape 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5946" y="433116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Shape 1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Shape 1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Shape 160"/>
          <p:cNvSpPr txBox="1"/>
          <p:nvPr/>
        </p:nvSpPr>
        <p:spPr>
          <a:xfrm>
            <a:off x="2736095" y="257055"/>
            <a:ext cx="3682312" cy="480312"/>
          </a:xfrm>
          <a:prstGeom prst="rect">
            <a:avLst/>
          </a:prstGeom>
          <a:solidFill>
            <a:srgbClr val="00B0F0"/>
          </a:solidFill>
          <a:ln w="19050"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2800" b="1" dirty="0">
                <a:solidFill>
                  <a:schemeClr val="tx1"/>
                </a:solidFill>
                <a:latin typeface="Bell Gothic Std Black" pitchFamily="34" charset="0"/>
              </a:rPr>
              <a:t>Schedule Compare</a:t>
            </a:r>
          </a:p>
        </p:txBody>
      </p:sp>
      <p:sp>
        <p:nvSpPr>
          <p:cNvPr id="161" name="Shape 161"/>
          <p:cNvSpPr txBox="1"/>
          <p:nvPr/>
        </p:nvSpPr>
        <p:spPr>
          <a:xfrm>
            <a:off x="3155552" y="2196813"/>
            <a:ext cx="1421699" cy="233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Channel 3 Family  </a:t>
            </a:r>
          </a:p>
          <a:p>
            <a:pPr algn="ctr" rtl="0">
              <a:spcBef>
                <a:spcPts val="0"/>
              </a:spcBef>
              <a:buNone/>
            </a:pPr>
            <a:endParaRPr sz="1800" dirty="0">
              <a:solidFill>
                <a:schemeClr val="tx1"/>
              </a:solidFill>
            </a:endParaRPr>
          </a:p>
          <a:p>
            <a:pPr algn="ctr" rtl="0">
              <a:spcBef>
                <a:spcPts val="0"/>
              </a:spcBef>
              <a:buNone/>
            </a:pPr>
            <a:r>
              <a:rPr lang="en" sz="1800" b="1" dirty="0">
                <a:solidFill>
                  <a:srgbClr val="FF0000"/>
                </a:solidFill>
              </a:rPr>
              <a:t>VS </a:t>
            </a:r>
          </a:p>
          <a:p>
            <a:pPr algn="ctr" rtl="0">
              <a:spcBef>
                <a:spcPts val="0"/>
              </a:spcBef>
              <a:buNone/>
            </a:pPr>
            <a:endParaRPr sz="1800" dirty="0">
              <a:solidFill>
                <a:schemeClr val="tx1"/>
              </a:solidFill>
            </a:endParaRPr>
          </a:p>
          <a:p>
            <a:pPr algn="ctr">
              <a:spcBef>
                <a:spcPts val="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ABC(USA)</a:t>
            </a:r>
          </a:p>
        </p:txBody>
      </p:sp>
      <p:pic>
        <p:nvPicPr>
          <p:cNvPr id="162" name="Shape 16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4418" y="1240496"/>
            <a:ext cx="2521132" cy="3685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Shape 16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51402" y="1636333"/>
            <a:ext cx="4345423" cy="244432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746230" y="848578"/>
            <a:ext cx="42418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b="1" dirty="0">
                <a:solidFill>
                  <a:schemeClr val="tx1"/>
                </a:solidFill>
              </a:rPr>
              <a:t>•A lot of rerun tv program on the digital channel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1"/>
          <p:cNvSpPr txBox="1"/>
          <p:nvPr/>
        </p:nvSpPr>
        <p:spPr>
          <a:xfrm>
            <a:off x="2646002" y="2263649"/>
            <a:ext cx="3690000" cy="6342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-US" sz="1800" b="1" dirty="0" smtClean="0">
                <a:latin typeface="Bell Gothic Std Black" pitchFamily="34" charset="0"/>
              </a:rPr>
              <a:t>Audience Perspective</a:t>
            </a:r>
            <a:endParaRPr lang="en" sz="1800" b="1" dirty="0">
              <a:latin typeface="Bell Gothic Std Black" pitchFamily="34" charset="0"/>
            </a:endParaRPr>
          </a:p>
        </p:txBody>
      </p:sp>
      <p:sp>
        <p:nvSpPr>
          <p:cNvPr id="6" name="Shape 171"/>
          <p:cNvSpPr txBox="1"/>
          <p:nvPr/>
        </p:nvSpPr>
        <p:spPr>
          <a:xfrm>
            <a:off x="2646002" y="445149"/>
            <a:ext cx="3690000" cy="6342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-US" sz="1800" b="1" dirty="0" smtClean="0">
                <a:solidFill>
                  <a:schemeClr val="tx1"/>
                </a:solidFill>
                <a:latin typeface="Bell Gothic Std Black" pitchFamily="34" charset="0"/>
              </a:rPr>
              <a:t>What Channel 3 did….</a:t>
            </a:r>
            <a:endParaRPr lang="en" sz="1800" b="1" dirty="0">
              <a:solidFill>
                <a:schemeClr val="tx1"/>
              </a:solidFill>
              <a:latin typeface="Bell Gothic Std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6787" y="1284607"/>
            <a:ext cx="6590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Channel 3 lodges complaint to Central Administrative </a:t>
            </a:r>
            <a:r>
              <a:rPr lang="en-US" sz="1800" dirty="0" smtClean="0">
                <a:solidFill>
                  <a:schemeClr val="tx1"/>
                </a:solidFill>
              </a:rPr>
              <a:t>Court 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15891" y="1733365"/>
            <a:ext cx="2396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Use media in hand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15891" y="3189946"/>
            <a:ext cx="2499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Negative feedbacks</a:t>
            </a:r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10" name="Shape 4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012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" y="114676"/>
            <a:ext cx="3615607" cy="128391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Bell Gothic Std Black" pitchFamily="34" charset="0"/>
              </a:rPr>
              <a:t>Finally</a:t>
            </a:r>
            <a:endParaRPr lang="en-US" sz="3600" dirty="0">
              <a:solidFill>
                <a:schemeClr val="tx1"/>
              </a:solidFill>
              <a:latin typeface="Bell Gothic Std Black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439" y="1551097"/>
            <a:ext cx="5872621" cy="3135980"/>
          </a:xfrm>
          <a:prstGeom prst="rect">
            <a:avLst/>
          </a:prstGeom>
        </p:spPr>
      </p:pic>
      <p:pic>
        <p:nvPicPr>
          <p:cNvPr id="4" name="Shape 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Shape 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79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/>
        </p:nvSpPr>
        <p:spPr>
          <a:xfrm>
            <a:off x="666750" y="2793506"/>
            <a:ext cx="8060400" cy="19135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8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New Strategies adopted :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Calibri"/>
              <a:buChar char="●"/>
            </a:pPr>
            <a:r>
              <a:rPr lang="en" sz="18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When the contents are ready, the advertising of channel 3 digital channels will intensely active. And it will also do branded content.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Calibri"/>
              <a:buChar char="●"/>
            </a:pPr>
            <a:r>
              <a:rPr lang="en" sz="18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Channel 3 have prepared 100 million baht for advertising and promoting all its 3 digital channels.</a:t>
            </a:r>
          </a:p>
        </p:txBody>
      </p:sp>
      <p:sp>
        <p:nvSpPr>
          <p:cNvPr id="135" name="Shape 135"/>
          <p:cNvSpPr txBox="1"/>
          <p:nvPr/>
        </p:nvSpPr>
        <p:spPr>
          <a:xfrm>
            <a:off x="666750" y="321501"/>
            <a:ext cx="8060400" cy="2348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 cap="flat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8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Original Strategies: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Calibri"/>
              <a:buChar char="●"/>
            </a:pPr>
            <a:r>
              <a:rPr lang="en" sz="18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Have  Clear Characteristics                   provide service to precise target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Calibri"/>
              <a:buChar char="●"/>
            </a:pPr>
            <a:r>
              <a:rPr lang="en" sz="18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Find the new path                   reach more viewers in  wider and deeper aspect.</a:t>
            </a:r>
          </a:p>
          <a:p>
            <a:pPr marL="914400" lvl="1" indent="-342900" rtl="0">
              <a:lnSpc>
                <a:spcPct val="115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Calibri"/>
              <a:buChar char="○"/>
            </a:pPr>
            <a:r>
              <a:rPr lang="en" sz="18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Ex. Creating new TV channels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Calibri"/>
              <a:buChar char="●"/>
            </a:pPr>
            <a:r>
              <a:rPr lang="en" sz="18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Use business  extension and new channel production ; an opportunity to recruit a new skilled team</a:t>
            </a:r>
          </a:p>
        </p:txBody>
      </p:sp>
      <p:sp>
        <p:nvSpPr>
          <p:cNvPr id="136" name="Shape 136"/>
          <p:cNvSpPr/>
          <p:nvPr/>
        </p:nvSpPr>
        <p:spPr>
          <a:xfrm>
            <a:off x="3850650" y="833157"/>
            <a:ext cx="6429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7" name="Shape 137"/>
          <p:cNvSpPr/>
          <p:nvPr/>
        </p:nvSpPr>
        <p:spPr>
          <a:xfrm>
            <a:off x="3045650" y="1172771"/>
            <a:ext cx="6429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7" name="Shape 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91040" y="4451073"/>
            <a:ext cx="457984" cy="450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Shape 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99768" y="4475281"/>
            <a:ext cx="327515" cy="5043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/>
          <p:nvPr/>
        </p:nvSpPr>
        <p:spPr>
          <a:xfrm>
            <a:off x="239102" y="153926"/>
            <a:ext cx="7275899" cy="1029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400" dirty="0">
                <a:solidFill>
                  <a:schemeClr val="tx1"/>
                </a:solidFill>
                <a:latin typeface="Bell Gothic Std Black" pitchFamily="34" charset="0"/>
                <a:ea typeface="Calibri"/>
                <a:cs typeface="Calibri"/>
                <a:sym typeface="Calibri"/>
              </a:rPr>
              <a:t>Long run Strategies </a:t>
            </a:r>
          </a:p>
        </p:txBody>
      </p:sp>
      <p:grpSp>
        <p:nvGrpSpPr>
          <p:cNvPr id="177" name="Shape 177"/>
          <p:cNvGrpSpPr/>
          <p:nvPr/>
        </p:nvGrpSpPr>
        <p:grpSpPr>
          <a:xfrm>
            <a:off x="1128952" y="1183514"/>
            <a:ext cx="6826799" cy="859300"/>
            <a:chOff x="1122325" y="1591154"/>
            <a:chExt cx="6826799" cy="1071313"/>
          </a:xfrm>
        </p:grpSpPr>
        <p:sp>
          <p:nvSpPr>
            <p:cNvPr id="178" name="Shape 178"/>
            <p:cNvSpPr/>
            <p:nvPr/>
          </p:nvSpPr>
          <p:spPr>
            <a:xfrm>
              <a:off x="1122325" y="1591167"/>
              <a:ext cx="6826799" cy="1071300"/>
            </a:xfrm>
            <a:prstGeom prst="rect">
              <a:avLst/>
            </a:prstGeom>
            <a:solidFill>
              <a:srgbClr val="A4C2F4"/>
            </a:solidFill>
            <a:ln w="381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9" name="Shape 179"/>
            <p:cNvSpPr txBox="1"/>
            <p:nvPr/>
          </p:nvSpPr>
          <p:spPr>
            <a:xfrm>
              <a:off x="1385825" y="1591154"/>
              <a:ext cx="6359099" cy="80159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r>
                <a:rPr lang="en" sz="1800" b="1" dirty="0">
                  <a:solidFill>
                    <a:srgbClr val="434343"/>
                  </a:solidFill>
                </a:rPr>
                <a:t>Goals:</a:t>
              </a:r>
              <a:r>
                <a:rPr lang="en" dirty="0"/>
                <a:t>            </a:t>
              </a:r>
              <a:r>
                <a:rPr lang="en" dirty="0">
                  <a:solidFill>
                    <a:srgbClr val="FFFFFF"/>
                  </a:solidFill>
                </a:rPr>
                <a:t> </a:t>
              </a:r>
              <a:r>
                <a:rPr lang="en" dirty="0">
                  <a:solidFill>
                    <a:schemeClr val="tx1"/>
                  </a:solidFill>
                </a:rPr>
                <a:t>Rating   →             Ads Revenue        → Leader in Digital TV</a:t>
              </a:r>
            </a:p>
            <a:p>
              <a:pPr rtl="0">
                <a:spcBef>
                  <a:spcPts val="0"/>
                </a:spcBef>
                <a:buNone/>
              </a:pPr>
              <a:r>
                <a:rPr lang="en" dirty="0">
                  <a:solidFill>
                    <a:schemeClr val="tx1"/>
                  </a:solidFill>
                </a:rPr>
                <a:t>                                          →            Market Share </a:t>
              </a:r>
            </a:p>
            <a:p>
              <a:pPr>
                <a:spcBef>
                  <a:spcPts val="0"/>
                </a:spcBef>
                <a:buNone/>
              </a:pPr>
              <a:r>
                <a:rPr lang="en" dirty="0">
                  <a:solidFill>
                    <a:srgbClr val="FFFFFF"/>
                  </a:solidFill>
                </a:rPr>
                <a:t>                                     </a:t>
              </a:r>
            </a:p>
          </p:txBody>
        </p:sp>
        <p:sp>
          <p:nvSpPr>
            <p:cNvPr id="180" name="Shape 180"/>
            <p:cNvSpPr/>
            <p:nvPr/>
          </p:nvSpPr>
          <p:spPr>
            <a:xfrm>
              <a:off x="2286625" y="1798308"/>
              <a:ext cx="427499" cy="387299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rgbClr val="FFFF00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1" name="Shape 181"/>
            <p:cNvSpPr/>
            <p:nvPr/>
          </p:nvSpPr>
          <p:spPr>
            <a:xfrm>
              <a:off x="3740075" y="1725412"/>
              <a:ext cx="427499" cy="533099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rgbClr val="FFFF00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82" name="Shape 182"/>
          <p:cNvSpPr txBox="1"/>
          <p:nvPr/>
        </p:nvSpPr>
        <p:spPr>
          <a:xfrm>
            <a:off x="988251" y="2610951"/>
            <a:ext cx="7108200" cy="2885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lang="en" sz="1800" dirty="0">
                <a:solidFill>
                  <a:schemeClr val="tx1"/>
                </a:solidFill>
              </a:rPr>
              <a:t>Product differentiation</a:t>
            </a:r>
          </a:p>
          <a:p>
            <a:pPr rtl="0">
              <a:spcBef>
                <a:spcPts val="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               → find outstanding TV hosts/ Reporters.</a:t>
            </a:r>
          </a:p>
          <a:p>
            <a:pPr rtl="0">
              <a:spcBef>
                <a:spcPts val="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               → Create Characters of the Channel</a:t>
            </a:r>
          </a:p>
          <a:p>
            <a:pPr lvl="0" rtl="0">
              <a:spcBef>
                <a:spcPts val="0"/>
              </a:spcBef>
              <a:buNone/>
            </a:pPr>
            <a:endParaRPr sz="1800" dirty="0">
              <a:solidFill>
                <a:schemeClr val="tx1"/>
              </a:solidFill>
            </a:endParaRPr>
          </a:p>
          <a:p>
            <a:pPr marL="457200" lvl="0" indent="-3429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lang="en" sz="1800" dirty="0">
                <a:solidFill>
                  <a:schemeClr val="tx1"/>
                </a:solidFill>
              </a:rPr>
              <a:t>Three Channels → Three types of focus groups. </a:t>
            </a:r>
          </a:p>
          <a:p>
            <a:pPr marL="457200" lvl="0" indent="0" rtl="0">
              <a:spcBef>
                <a:spcPts val="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        → To reduce customers’ confusion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               → capture new market → new group of customers</a:t>
            </a:r>
          </a:p>
          <a:p>
            <a:pPr marL="457200" lvl="0" indent="-228600" rtl="0">
              <a:spcBef>
                <a:spcPts val="0"/>
              </a:spcBef>
              <a:buClr>
                <a:srgbClr val="FFFFFF"/>
              </a:buClr>
              <a:buNone/>
            </a:pPr>
            <a:endParaRPr sz="18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None/>
            </a:pPr>
            <a:endParaRPr dirty="0">
              <a:solidFill>
                <a:schemeClr val="tx1"/>
              </a:solidFill>
            </a:endParaRPr>
          </a:p>
        </p:txBody>
      </p:sp>
      <p:sp>
        <p:nvSpPr>
          <p:cNvPr id="183" name="Shape 183"/>
          <p:cNvSpPr txBox="1"/>
          <p:nvPr/>
        </p:nvSpPr>
        <p:spPr>
          <a:xfrm>
            <a:off x="2" y="1906813"/>
            <a:ext cx="3353399" cy="427499"/>
          </a:xfrm>
          <a:prstGeom prst="rect">
            <a:avLst/>
          </a:prstGeom>
          <a:solidFill>
            <a:srgbClr val="6D9EEB"/>
          </a:solidFill>
          <a:ln w="38100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17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Production Improvement </a:t>
            </a:r>
          </a:p>
        </p:txBody>
      </p:sp>
      <p:pic>
        <p:nvPicPr>
          <p:cNvPr id="10" name="Shape 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/>
        </p:nvSpPr>
        <p:spPr>
          <a:xfrm>
            <a:off x="116402" y="152126"/>
            <a:ext cx="7275899" cy="1029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400" dirty="0">
                <a:solidFill>
                  <a:schemeClr val="tx1"/>
                </a:solidFill>
                <a:latin typeface="Bell Gothic Std Black" pitchFamily="34" charset="0"/>
                <a:ea typeface="Calibri"/>
                <a:cs typeface="Calibri"/>
                <a:sym typeface="Calibri"/>
              </a:rPr>
              <a:t>Long run Strategies </a:t>
            </a:r>
          </a:p>
        </p:txBody>
      </p:sp>
      <p:grpSp>
        <p:nvGrpSpPr>
          <p:cNvPr id="189" name="Shape 189"/>
          <p:cNvGrpSpPr/>
          <p:nvPr/>
        </p:nvGrpSpPr>
        <p:grpSpPr>
          <a:xfrm>
            <a:off x="1122327" y="1046273"/>
            <a:ext cx="6826799" cy="888405"/>
            <a:chOff x="1122325" y="1286716"/>
            <a:chExt cx="6826799" cy="1107599"/>
          </a:xfrm>
        </p:grpSpPr>
        <p:sp>
          <p:nvSpPr>
            <p:cNvPr id="190" name="Shape 190"/>
            <p:cNvSpPr/>
            <p:nvPr/>
          </p:nvSpPr>
          <p:spPr>
            <a:xfrm>
              <a:off x="1122325" y="1286716"/>
              <a:ext cx="6826799" cy="1107599"/>
            </a:xfrm>
            <a:prstGeom prst="rect">
              <a:avLst/>
            </a:prstGeom>
            <a:solidFill>
              <a:srgbClr val="A4C2F4"/>
            </a:solidFill>
            <a:ln w="381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1" name="Shape 191"/>
            <p:cNvSpPr txBox="1"/>
            <p:nvPr/>
          </p:nvSpPr>
          <p:spPr>
            <a:xfrm>
              <a:off x="1356175" y="1324821"/>
              <a:ext cx="6359099" cy="80159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r>
                <a:rPr lang="en" sz="1800" b="1" dirty="0">
                  <a:solidFill>
                    <a:srgbClr val="434343"/>
                  </a:solidFill>
                </a:rPr>
                <a:t>Goals:</a:t>
              </a:r>
              <a:r>
                <a:rPr lang="en" dirty="0"/>
                <a:t>           </a:t>
              </a:r>
              <a:r>
                <a:rPr lang="en" dirty="0">
                  <a:solidFill>
                    <a:srgbClr val="FFFFFF"/>
                  </a:solidFill>
                </a:rPr>
                <a:t>  </a:t>
              </a:r>
              <a:r>
                <a:rPr lang="en" dirty="0">
                  <a:solidFill>
                    <a:schemeClr val="tx1"/>
                  </a:solidFill>
                </a:rPr>
                <a:t>Rating   →             Ads Revenue        → Leader in Digital TV</a:t>
              </a:r>
            </a:p>
            <a:p>
              <a:pPr lvl="0" rtl="0">
                <a:spcBef>
                  <a:spcPts val="0"/>
                </a:spcBef>
                <a:buNone/>
              </a:pPr>
              <a:r>
                <a:rPr lang="en" dirty="0">
                  <a:solidFill>
                    <a:schemeClr val="tx1"/>
                  </a:solidFill>
                </a:rPr>
                <a:t>                                          →             Market Share </a:t>
              </a:r>
            </a:p>
            <a:p>
              <a:pPr lvl="0" rtl="0">
                <a:spcBef>
                  <a:spcPts val="0"/>
                </a:spcBef>
                <a:buNone/>
              </a:pPr>
              <a:r>
                <a:rPr lang="en" dirty="0">
                  <a:solidFill>
                    <a:schemeClr val="tx1"/>
                  </a:solidFill>
                </a:rPr>
                <a:t>                                     </a:t>
              </a:r>
            </a:p>
          </p:txBody>
        </p:sp>
        <p:sp>
          <p:nvSpPr>
            <p:cNvPr id="192" name="Shape 192"/>
            <p:cNvSpPr/>
            <p:nvPr/>
          </p:nvSpPr>
          <p:spPr>
            <a:xfrm>
              <a:off x="2277225" y="1456300"/>
              <a:ext cx="427499" cy="387299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rgbClr val="FFFF00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3" name="Shape 193"/>
            <p:cNvSpPr/>
            <p:nvPr/>
          </p:nvSpPr>
          <p:spPr>
            <a:xfrm>
              <a:off x="3692875" y="1456306"/>
              <a:ext cx="427499" cy="533099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rgbClr val="FFFF00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94" name="Shape 194"/>
          <p:cNvSpPr txBox="1"/>
          <p:nvPr/>
        </p:nvSpPr>
        <p:spPr>
          <a:xfrm>
            <a:off x="1017900" y="2244675"/>
            <a:ext cx="7108200" cy="2805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lang="en" sz="1800" dirty="0">
                <a:solidFill>
                  <a:schemeClr val="tx1"/>
                </a:solidFill>
              </a:rPr>
              <a:t>More Creative and Acknowledged TV Programs</a:t>
            </a:r>
          </a:p>
          <a:p>
            <a:pPr marL="457200" lvl="0" indent="-228600" rtl="0">
              <a:spcBef>
                <a:spcPts val="0"/>
              </a:spcBef>
              <a:buClr>
                <a:srgbClr val="FFFFFF"/>
              </a:buClr>
              <a:buSzPct val="100000"/>
              <a:buNone/>
            </a:pPr>
            <a:r>
              <a:rPr lang="en" sz="1800" dirty="0">
                <a:solidFill>
                  <a:schemeClr val="tx1"/>
                </a:solidFill>
              </a:rPr>
              <a:t>            → Series and Movies  </a:t>
            </a:r>
          </a:p>
          <a:p>
            <a:pPr marL="457200" lvl="0" indent="-228600" rtl="0">
              <a:spcBef>
                <a:spcPts val="0"/>
              </a:spcBef>
              <a:buClr>
                <a:srgbClr val="FFFFFF"/>
              </a:buClr>
              <a:buSzPct val="100000"/>
              <a:buNone/>
            </a:pPr>
            <a:r>
              <a:rPr lang="en" sz="1800" dirty="0">
                <a:solidFill>
                  <a:schemeClr val="tx1"/>
                </a:solidFill>
              </a:rPr>
              <a:t>            → increase welfare of a society</a:t>
            </a:r>
          </a:p>
          <a:p>
            <a:pPr marL="457200" lvl="0" indent="-228600" rtl="0">
              <a:spcBef>
                <a:spcPts val="0"/>
              </a:spcBef>
              <a:buClr>
                <a:srgbClr val="FFFFFF"/>
              </a:buClr>
              <a:buNone/>
            </a:pPr>
            <a:endParaRPr sz="1800" dirty="0">
              <a:solidFill>
                <a:schemeClr val="tx1"/>
              </a:solidFill>
            </a:endParaRPr>
          </a:p>
          <a:p>
            <a:pPr marL="457200" lvl="0" indent="-342900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Char char="●"/>
            </a:pPr>
            <a:r>
              <a:rPr lang="en" sz="1800" dirty="0">
                <a:solidFill>
                  <a:schemeClr val="tx1"/>
                </a:solidFill>
              </a:rPr>
              <a:t>Sponsor Corporate Social Responsibilities(CSR)</a:t>
            </a:r>
          </a:p>
          <a:p>
            <a:pPr marL="457200" lvl="0" indent="-228600" rtl="0">
              <a:spcBef>
                <a:spcPts val="0"/>
              </a:spcBef>
              <a:buClr>
                <a:srgbClr val="FFFFFF"/>
              </a:buClr>
              <a:buSzPct val="100000"/>
              <a:buNone/>
            </a:pPr>
            <a:r>
              <a:rPr lang="en" sz="1800" dirty="0">
                <a:solidFill>
                  <a:schemeClr val="tx1"/>
                </a:solidFill>
              </a:rPr>
              <a:t>            →  to make good branding</a:t>
            </a:r>
          </a:p>
          <a:p>
            <a:pPr marL="457200" lvl="0" indent="-228600" rtl="0">
              <a:spcBef>
                <a:spcPts val="0"/>
              </a:spcBef>
              <a:buClr>
                <a:srgbClr val="FFFFFF"/>
              </a:buClr>
              <a:buNone/>
            </a:pPr>
            <a:endParaRPr sz="1800" dirty="0">
              <a:solidFill>
                <a:schemeClr val="tx1"/>
              </a:solidFill>
            </a:endParaRPr>
          </a:p>
          <a:p>
            <a:pPr marL="457200" lvl="0" indent="-342900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Char char="●"/>
            </a:pPr>
            <a:r>
              <a:rPr lang="en" sz="1800" dirty="0">
                <a:solidFill>
                  <a:schemeClr val="tx1"/>
                </a:solidFill>
              </a:rPr>
              <a:t>Distributes the advertisement time properly to the eye of consumer and optimize number and time of advertisements.</a:t>
            </a:r>
          </a:p>
          <a:p>
            <a:pPr lvl="0" rtl="0">
              <a:spcBef>
                <a:spcPts val="0"/>
              </a:spcBef>
              <a:buNone/>
            </a:pPr>
            <a:endParaRPr dirty="0">
              <a:solidFill>
                <a:schemeClr val="tx1"/>
              </a:solidFill>
            </a:endParaRPr>
          </a:p>
        </p:txBody>
      </p:sp>
      <p:sp>
        <p:nvSpPr>
          <p:cNvPr id="195" name="Shape 195"/>
          <p:cNvSpPr txBox="1"/>
          <p:nvPr/>
        </p:nvSpPr>
        <p:spPr>
          <a:xfrm>
            <a:off x="2" y="1873076"/>
            <a:ext cx="3353399" cy="427499"/>
          </a:xfrm>
          <a:prstGeom prst="rect">
            <a:avLst/>
          </a:prstGeom>
          <a:solidFill>
            <a:srgbClr val="6D9EEB"/>
          </a:solidFill>
          <a:ln w="38100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7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Production Improvement </a:t>
            </a:r>
          </a:p>
        </p:txBody>
      </p:sp>
      <p:pic>
        <p:nvPicPr>
          <p:cNvPr id="10" name="Shape 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31167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/>
          <p:nvPr/>
        </p:nvSpPr>
        <p:spPr>
          <a:xfrm>
            <a:off x="679852" y="176951"/>
            <a:ext cx="7275899" cy="1029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400" dirty="0">
                <a:solidFill>
                  <a:schemeClr val="tx1"/>
                </a:solidFill>
                <a:latin typeface="Bell Gothic Std Black" pitchFamily="34" charset="0"/>
                <a:ea typeface="Calibri"/>
                <a:cs typeface="Calibri"/>
                <a:sym typeface="Calibri"/>
              </a:rPr>
              <a:t>Long run Strategies </a:t>
            </a:r>
          </a:p>
        </p:txBody>
      </p:sp>
      <p:grpSp>
        <p:nvGrpSpPr>
          <p:cNvPr id="201" name="Shape 201"/>
          <p:cNvGrpSpPr/>
          <p:nvPr/>
        </p:nvGrpSpPr>
        <p:grpSpPr>
          <a:xfrm>
            <a:off x="1128952" y="1056569"/>
            <a:ext cx="6826799" cy="707987"/>
            <a:chOff x="1122325" y="1211730"/>
            <a:chExt cx="6826799" cy="1450199"/>
          </a:xfrm>
        </p:grpSpPr>
        <p:sp>
          <p:nvSpPr>
            <p:cNvPr id="202" name="Shape 202"/>
            <p:cNvSpPr/>
            <p:nvPr/>
          </p:nvSpPr>
          <p:spPr>
            <a:xfrm>
              <a:off x="1122325" y="1211730"/>
              <a:ext cx="6826799" cy="1450199"/>
            </a:xfrm>
            <a:prstGeom prst="rect">
              <a:avLst/>
            </a:prstGeom>
            <a:solidFill>
              <a:srgbClr val="A4C2F4"/>
            </a:solidFill>
            <a:ln w="381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3" name="Shape 203"/>
            <p:cNvSpPr txBox="1"/>
            <p:nvPr/>
          </p:nvSpPr>
          <p:spPr>
            <a:xfrm>
              <a:off x="1385825" y="1461484"/>
              <a:ext cx="6359099" cy="9507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r>
                <a:rPr lang="en" sz="1800" b="1">
                  <a:solidFill>
                    <a:srgbClr val="434343"/>
                  </a:solidFill>
                </a:rPr>
                <a:t>Goals:</a:t>
              </a:r>
              <a:r>
                <a:rPr lang="en"/>
                <a:t>             </a:t>
              </a:r>
              <a:r>
                <a:rPr lang="en" sz="1800">
                  <a:latin typeface="Calibri"/>
                  <a:ea typeface="Calibri"/>
                  <a:cs typeface="Calibri"/>
                  <a:sym typeface="Calibri"/>
                </a:rPr>
                <a:t>Cost   →  to cope with newcomers  (in the future) </a:t>
              </a:r>
              <a:r>
                <a:rPr lang="en"/>
                <a:t>           </a:t>
              </a:r>
            </a:p>
            <a:p>
              <a:pPr lvl="0" rtl="0">
                <a:spcBef>
                  <a:spcPts val="0"/>
                </a:spcBef>
                <a:buNone/>
              </a:pPr>
              <a:r>
                <a:rPr lang="en"/>
                <a:t>                                               </a:t>
              </a:r>
            </a:p>
            <a:p>
              <a:pPr lvl="0" rtl="0">
                <a:spcBef>
                  <a:spcPts val="0"/>
                </a:spcBef>
                <a:buNone/>
              </a:pPr>
              <a:r>
                <a:rPr lang="en">
                  <a:solidFill>
                    <a:srgbClr val="FFFFFF"/>
                  </a:solidFill>
                </a:rPr>
                <a:t>                                     </a:t>
              </a:r>
            </a:p>
          </p:txBody>
        </p:sp>
        <p:sp>
          <p:nvSpPr>
            <p:cNvPr id="204" name="Shape 204"/>
            <p:cNvSpPr/>
            <p:nvPr/>
          </p:nvSpPr>
          <p:spPr>
            <a:xfrm rot="-10797587">
              <a:off x="2317224" y="1576076"/>
              <a:ext cx="427500" cy="721500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rgbClr val="FFFF00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205" name="Shape 205"/>
          <p:cNvSpPr txBox="1"/>
          <p:nvPr/>
        </p:nvSpPr>
        <p:spPr>
          <a:xfrm>
            <a:off x="988250" y="2311451"/>
            <a:ext cx="7108200" cy="2417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rtl="0">
              <a:lnSpc>
                <a:spcPct val="115000"/>
              </a:lnSpc>
              <a:spcBef>
                <a:spcPts val="400"/>
              </a:spcBef>
              <a:buClr>
                <a:schemeClr val="lt1"/>
              </a:buClr>
              <a:buSzPct val="77777"/>
              <a:buFont typeface="Arial"/>
              <a:buChar char="●"/>
            </a:pPr>
            <a:r>
              <a:rPr lang="en" sz="1800" dirty="0">
                <a:solidFill>
                  <a:schemeClr val="tx1"/>
                </a:solidFill>
              </a:rPr>
              <a:t>Make Joint Venture to reduce marginal cost</a:t>
            </a:r>
          </a:p>
          <a:p>
            <a:pPr marL="457200" lvl="0" indent="-342900" rtl="0">
              <a:lnSpc>
                <a:spcPct val="115000"/>
              </a:lnSpc>
              <a:spcBef>
                <a:spcPts val="400"/>
              </a:spcBef>
              <a:buClr>
                <a:schemeClr val="lt1"/>
              </a:buClr>
              <a:buSzPct val="100000"/>
              <a:buFont typeface="Arial"/>
              <a:buChar char="●"/>
            </a:pPr>
            <a:r>
              <a:rPr lang="en" sz="1800" dirty="0">
                <a:solidFill>
                  <a:schemeClr val="tx1"/>
                </a:solidFill>
              </a:rPr>
              <a:t>Try to make programs that co-operated with other channels</a:t>
            </a:r>
          </a:p>
          <a:p>
            <a:pPr rtl="0">
              <a:lnSpc>
                <a:spcPct val="115000"/>
              </a:lnSpc>
              <a:spcBef>
                <a:spcPts val="40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             → make a good relationship with other channels</a:t>
            </a:r>
          </a:p>
          <a:p>
            <a:pPr lvl="0" rtl="0">
              <a:lnSpc>
                <a:spcPct val="115000"/>
              </a:lnSpc>
              <a:spcBef>
                <a:spcPts val="400"/>
              </a:spcBef>
              <a:buNone/>
            </a:pPr>
            <a:r>
              <a:rPr lang="en" sz="1800" dirty="0">
                <a:solidFill>
                  <a:schemeClr val="tx1"/>
                </a:solidFill>
              </a:rPr>
              <a:t>             → can gain benefit in both parties.</a:t>
            </a:r>
          </a:p>
          <a:p>
            <a:pPr lvl="0" rtl="0">
              <a:lnSpc>
                <a:spcPct val="115000"/>
              </a:lnSpc>
              <a:spcBef>
                <a:spcPts val="400"/>
              </a:spcBef>
              <a:buNone/>
            </a:pPr>
            <a:endParaRPr sz="1800" dirty="0">
              <a:solidFill>
                <a:schemeClr val="tx1"/>
              </a:solidFill>
            </a:endParaRPr>
          </a:p>
          <a:p>
            <a:pPr lvl="0" rtl="0">
              <a:lnSpc>
                <a:spcPct val="115000"/>
              </a:lnSpc>
              <a:spcBef>
                <a:spcPts val="400"/>
              </a:spcBef>
              <a:buClr>
                <a:schemeClr val="dk1"/>
              </a:buClr>
              <a:buFont typeface="Arial"/>
              <a:buNone/>
            </a:pPr>
            <a:endParaRPr sz="1800" dirty="0">
              <a:solidFill>
                <a:schemeClr val="tx1"/>
              </a:solidFill>
            </a:endParaRPr>
          </a:p>
          <a:p>
            <a:pPr lvl="0" rtl="0">
              <a:lnSpc>
                <a:spcPct val="115000"/>
              </a:lnSpc>
              <a:spcBef>
                <a:spcPts val="400"/>
              </a:spcBef>
              <a:buClr>
                <a:schemeClr val="dk1"/>
              </a:buClr>
              <a:buFont typeface="Arial"/>
              <a:buNone/>
            </a:pPr>
            <a:endParaRPr sz="1800" dirty="0">
              <a:solidFill>
                <a:schemeClr val="tx1"/>
              </a:solidFill>
            </a:endParaRPr>
          </a:p>
          <a:p>
            <a:pPr lvl="0" rtl="0">
              <a:spcBef>
                <a:spcPts val="0"/>
              </a:spcBef>
              <a:buNone/>
            </a:pPr>
            <a:endParaRPr dirty="0">
              <a:solidFill>
                <a:schemeClr val="tx1"/>
              </a:solidFill>
            </a:endParaRPr>
          </a:p>
        </p:txBody>
      </p:sp>
      <p:sp>
        <p:nvSpPr>
          <p:cNvPr id="206" name="Shape 206"/>
          <p:cNvSpPr txBox="1"/>
          <p:nvPr/>
        </p:nvSpPr>
        <p:spPr>
          <a:xfrm>
            <a:off x="2" y="1764551"/>
            <a:ext cx="3353399" cy="427499"/>
          </a:xfrm>
          <a:prstGeom prst="rect">
            <a:avLst/>
          </a:prstGeom>
          <a:solidFill>
            <a:srgbClr val="6D9EEB"/>
          </a:solidFill>
          <a:ln w="38100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7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Investment and Funding</a:t>
            </a:r>
          </a:p>
        </p:txBody>
      </p:sp>
      <p:pic>
        <p:nvPicPr>
          <p:cNvPr id="9" name="Shape 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Shape 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/>
          <p:nvPr/>
        </p:nvSpPr>
        <p:spPr>
          <a:xfrm>
            <a:off x="1767503" y="1571400"/>
            <a:ext cx="5436000" cy="2000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11500" dirty="0">
                <a:solidFill>
                  <a:schemeClr val="tx1"/>
                </a:solidFill>
                <a:latin typeface="+mj-lt"/>
              </a:rPr>
              <a:t>Q&amp;A</a:t>
            </a:r>
          </a:p>
        </p:txBody>
      </p:sp>
      <p:pic>
        <p:nvPicPr>
          <p:cNvPr id="3" name="Shape 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25946" y="4320926"/>
            <a:ext cx="623078" cy="60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Shape 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5951" y="4320926"/>
            <a:ext cx="477574" cy="60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119</TotalTime>
  <Words>627</Words>
  <Application>Microsoft Office PowerPoint</Application>
  <PresentationFormat>นำเสนอทางหน้าจอ (16:9)</PresentationFormat>
  <Paragraphs>102</Paragraphs>
  <Slides>18</Slides>
  <Notes>15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18</vt:i4>
      </vt:variant>
    </vt:vector>
  </HeadingPairs>
  <TitlesOfParts>
    <vt:vector size="19" baseType="lpstr">
      <vt:lpstr>Angles</vt:lpstr>
      <vt:lpstr>Channel 3</vt:lpstr>
      <vt:lpstr>งานนำเสนอ PowerPoint</vt:lpstr>
      <vt:lpstr>Thai Digital TV</vt:lpstr>
      <vt:lpstr>How to get Digital TV??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Channel 3</dc:title>
  <dc:creator>นางสาว พัทธนันท์ วิริยจันทร์ตา</dc:creator>
  <cp:lastModifiedBy>staff</cp:lastModifiedBy>
  <cp:revision>14</cp:revision>
  <cp:lastPrinted>2014-12-03T06:28:45Z</cp:lastPrinted>
  <dcterms:modified xsi:type="dcterms:W3CDTF">2014-12-03T06:54:39Z</dcterms:modified>
</cp:coreProperties>
</file>