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727" r:id="rId1"/>
  </p:sldMasterIdLst>
  <p:notesMasterIdLst>
    <p:notesMasterId r:id="rId54"/>
  </p:notesMasterIdLst>
  <p:handoutMasterIdLst>
    <p:handoutMasterId r:id="rId55"/>
  </p:handoutMasterIdLst>
  <p:sldIdLst>
    <p:sldId id="374" r:id="rId2"/>
    <p:sldId id="521" r:id="rId3"/>
    <p:sldId id="522" r:id="rId4"/>
    <p:sldId id="571" r:id="rId5"/>
    <p:sldId id="572" r:id="rId6"/>
    <p:sldId id="528" r:id="rId7"/>
    <p:sldId id="531" r:id="rId8"/>
    <p:sldId id="532" r:id="rId9"/>
    <p:sldId id="556" r:id="rId10"/>
    <p:sldId id="538" r:id="rId11"/>
    <p:sldId id="540" r:id="rId12"/>
    <p:sldId id="545" r:id="rId13"/>
    <p:sldId id="568" r:id="rId14"/>
    <p:sldId id="569" r:id="rId15"/>
    <p:sldId id="546" r:id="rId16"/>
    <p:sldId id="547" r:id="rId17"/>
    <p:sldId id="550" r:id="rId18"/>
    <p:sldId id="551" r:id="rId19"/>
    <p:sldId id="554" r:id="rId20"/>
    <p:sldId id="452" r:id="rId21"/>
    <p:sldId id="453" r:id="rId22"/>
    <p:sldId id="454" r:id="rId23"/>
    <p:sldId id="455" r:id="rId24"/>
    <p:sldId id="458" r:id="rId25"/>
    <p:sldId id="456" r:id="rId26"/>
    <p:sldId id="457" r:id="rId27"/>
    <p:sldId id="576" r:id="rId28"/>
    <p:sldId id="577" r:id="rId29"/>
    <p:sldId id="578" r:id="rId30"/>
    <p:sldId id="461" r:id="rId31"/>
    <p:sldId id="462" r:id="rId32"/>
    <p:sldId id="464" r:id="rId33"/>
    <p:sldId id="463" r:id="rId34"/>
    <p:sldId id="465" r:id="rId35"/>
    <p:sldId id="466" r:id="rId36"/>
    <p:sldId id="467" r:id="rId37"/>
    <p:sldId id="468" r:id="rId38"/>
    <p:sldId id="558" r:id="rId39"/>
    <p:sldId id="470" r:id="rId40"/>
    <p:sldId id="472" r:id="rId41"/>
    <p:sldId id="473" r:id="rId42"/>
    <p:sldId id="477" r:id="rId43"/>
    <p:sldId id="478" r:id="rId44"/>
    <p:sldId id="484" r:id="rId45"/>
    <p:sldId id="485" r:id="rId46"/>
    <p:sldId id="489" r:id="rId47"/>
    <p:sldId id="559" r:id="rId48"/>
    <p:sldId id="560" r:id="rId49"/>
    <p:sldId id="561" r:id="rId50"/>
    <p:sldId id="562" r:id="rId51"/>
    <p:sldId id="563" r:id="rId52"/>
    <p:sldId id="564" r:id="rId53"/>
  </p:sldIdLst>
  <p:sldSz cx="9144000" cy="6858000" type="screen4x3"/>
  <p:notesSz cx="9144000" cy="6858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b="1" kern="1200">
        <a:solidFill>
          <a:srgbClr val="8D7DFF"/>
        </a:solidFill>
        <a:latin typeface="Verdana" charset="0"/>
        <a:ea typeface="ＭＳ Ｐゴシック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b="1" kern="1200">
        <a:solidFill>
          <a:srgbClr val="8D7DFF"/>
        </a:solidFill>
        <a:latin typeface="Verdana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b="1" kern="1200">
        <a:solidFill>
          <a:srgbClr val="8D7DFF"/>
        </a:solidFill>
        <a:latin typeface="Verdana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b="1" kern="1200">
        <a:solidFill>
          <a:srgbClr val="8D7DFF"/>
        </a:solidFill>
        <a:latin typeface="Verdana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b="1" kern="1200">
        <a:solidFill>
          <a:srgbClr val="8D7DFF"/>
        </a:solidFill>
        <a:latin typeface="Verdana" charset="0"/>
        <a:ea typeface="ＭＳ Ｐゴシック" charset="-128"/>
        <a:cs typeface="+mn-cs"/>
      </a:defRPr>
    </a:lvl5pPr>
    <a:lvl6pPr marL="2286000" algn="l" defTabSz="914400" rtl="0" eaLnBrk="1" latinLnBrk="0" hangingPunct="1">
      <a:defRPr b="1" kern="1200">
        <a:solidFill>
          <a:srgbClr val="8D7DFF"/>
        </a:solidFill>
        <a:latin typeface="Verdana" charset="0"/>
        <a:ea typeface="ＭＳ Ｐゴシック" charset="-128"/>
        <a:cs typeface="+mn-cs"/>
      </a:defRPr>
    </a:lvl6pPr>
    <a:lvl7pPr marL="2743200" algn="l" defTabSz="914400" rtl="0" eaLnBrk="1" latinLnBrk="0" hangingPunct="1">
      <a:defRPr b="1" kern="1200">
        <a:solidFill>
          <a:srgbClr val="8D7DFF"/>
        </a:solidFill>
        <a:latin typeface="Verdana" charset="0"/>
        <a:ea typeface="ＭＳ Ｐゴシック" charset="-128"/>
        <a:cs typeface="+mn-cs"/>
      </a:defRPr>
    </a:lvl7pPr>
    <a:lvl8pPr marL="3200400" algn="l" defTabSz="914400" rtl="0" eaLnBrk="1" latinLnBrk="0" hangingPunct="1">
      <a:defRPr b="1" kern="1200">
        <a:solidFill>
          <a:srgbClr val="8D7DFF"/>
        </a:solidFill>
        <a:latin typeface="Verdana" charset="0"/>
        <a:ea typeface="ＭＳ Ｐゴシック" charset="-128"/>
        <a:cs typeface="+mn-cs"/>
      </a:defRPr>
    </a:lvl8pPr>
    <a:lvl9pPr marL="3657600" algn="l" defTabSz="914400" rtl="0" eaLnBrk="1" latinLnBrk="0" hangingPunct="1">
      <a:defRPr b="1" kern="1200">
        <a:solidFill>
          <a:srgbClr val="8D7DFF"/>
        </a:solidFill>
        <a:latin typeface="Verdana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frameSlides="1"/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DAEDD1"/>
    <a:srgbClr val="CC99FF"/>
    <a:srgbClr val="FF5BFF"/>
    <a:srgbClr val="FF4BFF"/>
    <a:srgbClr val="FF99FF"/>
    <a:srgbClr val="FF66FF"/>
    <a:srgbClr val="CCCCFF"/>
    <a:srgbClr val="C0ED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7"/>
    <p:restoredTop sz="93077"/>
  </p:normalViewPr>
  <p:slideViewPr>
    <p:cSldViewPr snapToGrid="0" showGuides="1">
      <p:cViewPr varScale="1">
        <p:scale>
          <a:sx n="106" d="100"/>
          <a:sy n="106" d="100"/>
        </p:scale>
        <p:origin x="1764" y="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37" d="100"/>
          <a:sy n="37" d="100"/>
        </p:scale>
        <p:origin x="-1470" y="-96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274970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863850" y="519113"/>
            <a:ext cx="3416300" cy="2562225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2051" name="Rectangle 3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19200" y="3257550"/>
            <a:ext cx="6705600" cy="3086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464886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65" charset="-128"/>
        <a:cs typeface="ＭＳ Ｐゴシック" pitchFamily="-65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54301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400" b="0">
                <a:solidFill>
                  <a:schemeClr val="tx1"/>
                </a:solidFill>
                <a:latin typeface="Times New Roman" charset="0"/>
              </a:rPr>
              <a:t>53</a:t>
            </a: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2151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21511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th-TH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4792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533705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400" b="0">
                <a:solidFill>
                  <a:schemeClr val="tx1"/>
                </a:solidFill>
                <a:latin typeface="Times New Roman" charset="0"/>
              </a:rPr>
              <a:t>58</a:t>
            </a: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2765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27655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th-TH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942557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118108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400" b="0">
                <a:solidFill>
                  <a:schemeClr val="tx1"/>
                </a:solidFill>
                <a:latin typeface="Times New Roman" charset="0"/>
              </a:rPr>
              <a:t>61</a:t>
            </a:r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3175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1751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th-TH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453278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083830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4145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01839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400" b="0">
                <a:solidFill>
                  <a:schemeClr val="tx1"/>
                </a:solidFill>
                <a:latin typeface="Times New Roman" charset="0"/>
              </a:rPr>
              <a:t>74</a:t>
            </a:r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4403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44039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th-TH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68567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600" b="0">
                <a:solidFill>
                  <a:schemeClr val="tx1"/>
                </a:solidFill>
                <a:latin typeface="Times New Roman" charset="0"/>
              </a:rPr>
              <a:t>76</a:t>
            </a: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46085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4608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46087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th-TH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803221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594132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675269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671643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55299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400" b="0">
                <a:solidFill>
                  <a:schemeClr val="tx1"/>
                </a:solidFill>
                <a:latin typeface="Times New Roman" charset="0"/>
              </a:rPr>
              <a:t>78</a:t>
            </a:r>
          </a:p>
        </p:txBody>
      </p:sp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5530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5303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th-TH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74241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11719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609675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425034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3272949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0501053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495833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333798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1819468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063387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3943150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745615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8064294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1358443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6484696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1857122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3083359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9479092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7061379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3355293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8826512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1381548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6502777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1688182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7473002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7384040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5923510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0962506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2418076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6799512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0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46658916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78153034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136195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400" b="0">
                <a:solidFill>
                  <a:schemeClr val="tx1"/>
                </a:solidFill>
                <a:latin typeface="Times New Roman" charset="0"/>
              </a:rPr>
              <a:t>120</a:t>
            </a:r>
          </a:p>
        </p:txBody>
      </p:sp>
      <p:sp>
        <p:nvSpPr>
          <p:cNvPr id="136196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136197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1361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36199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th-TH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13930965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138243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400" b="0">
                <a:solidFill>
                  <a:schemeClr val="tx1"/>
                </a:solidFill>
                <a:latin typeface="Times New Roman" charset="0"/>
              </a:rPr>
              <a:t>122</a:t>
            </a:r>
          </a:p>
        </p:txBody>
      </p:sp>
      <p:sp>
        <p:nvSpPr>
          <p:cNvPr id="138244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138245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13824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38247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th-TH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43082255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140291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400" b="0">
                <a:solidFill>
                  <a:schemeClr val="tx1"/>
                </a:solidFill>
                <a:latin typeface="Times New Roman" charset="0"/>
              </a:rPr>
              <a:t>129</a:t>
            </a:r>
          </a:p>
        </p:txBody>
      </p:sp>
      <p:sp>
        <p:nvSpPr>
          <p:cNvPr id="140292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140293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14029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40295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th-TH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3150567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142339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400" b="0">
                <a:solidFill>
                  <a:schemeClr val="tx1"/>
                </a:solidFill>
                <a:latin typeface="Times New Roman" charset="0"/>
              </a:rPr>
              <a:t>132</a:t>
            </a:r>
          </a:p>
        </p:txBody>
      </p:sp>
      <p:sp>
        <p:nvSpPr>
          <p:cNvPr id="142340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142341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14234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42343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th-TH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000644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8001000" y="-6350"/>
            <a:ext cx="1158875" cy="1758950"/>
            <a:chOff x="2346" y="9241"/>
            <a:chExt cx="1824" cy="2769"/>
          </a:xfrm>
        </p:grpSpPr>
        <p:pic>
          <p:nvPicPr>
            <p:cNvPr id="5" name="Picture 3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5" y="9241"/>
              <a:ext cx="1805" cy="2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4" descr="Econ.png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46" y="11722"/>
              <a:ext cx="182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7" name="Picture 3" descr="Econ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0"/>
            <a:ext cx="2776538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  <a:solidFill>
            <a:srgbClr val="AADE6B"/>
          </a:solidFill>
        </p:spPr>
        <p:txBody>
          <a:bodyPr/>
          <a:lstStyle>
            <a:lvl1pPr algn="ctr">
              <a:defRPr sz="5400" b="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7659BAC-D33E-9E41-BE36-7F702641172D}" type="slidenum">
              <a:rPr lang="en-US" altLang="en-US"/>
              <a:pPr/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4726145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7696200" cy="838200"/>
          </a:xfrm>
          <a:solidFill>
            <a:srgbClr val="AADE6B"/>
          </a:solidFill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5EDE6D-E525-D541-A865-D7A76F9E629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22289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AB761E2-179B-4C4D-84EB-AA79106E79F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57507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371600"/>
            <a:ext cx="3810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3810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07811B-7B25-6348-8109-BADE73DC7F1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62085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31996BB-8166-A842-B8B8-6068BD6A072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71603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24CD17-D4E3-9248-B710-FE6FC70A67F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30536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DDB4AC-8706-E940-B242-177B9ADE9AF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84127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94108F-D89D-6E4B-9695-5317D5595C6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8028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EA10F5-77F5-214C-B79F-62D269D947F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538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EC11EF9-6F04-A649-A60D-3F264B64E39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77724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228600"/>
            <a:ext cx="1943100" cy="5867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28600"/>
            <a:ext cx="56769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90078D-CF67-BA40-9D5E-4501782BDF8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474198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0013" y="23813"/>
            <a:ext cx="7313612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969963" y="1285875"/>
            <a:ext cx="7713662" cy="5056188"/>
          </a:xfrm>
        </p:spPr>
        <p:txBody>
          <a:bodyPr/>
          <a:lstStyle/>
          <a:p>
            <a:pPr lvl="0"/>
            <a:r>
              <a:rPr lang="en-US" noProof="0"/>
              <a:t>Click icon to add chart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F808F4-2BAB-6C44-AFB0-4917C2925C0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62334245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28600"/>
            <a:ext cx="7620000" cy="83820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th-TH" alt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777240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th-TH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2600">
                <a:solidFill>
                  <a:srgbClr val="000000"/>
                </a:solidFill>
              </a:defRPr>
            </a:lvl1pPr>
          </a:lstStyle>
          <a:p>
            <a:fld id="{F7E32FA1-8F19-6D42-A7E6-B6F30C180156}" type="slidenum">
              <a:rPr lang="en-US" altLang="en-US"/>
              <a:pPr/>
              <a:t>‹#›</a:t>
            </a:fld>
            <a:endParaRPr lang="en-US" altLang="en-US"/>
          </a:p>
        </p:txBody>
      </p:sp>
      <p:pic>
        <p:nvPicPr>
          <p:cNvPr id="1029" name="Picture 6" descr="Econ Logo Official.pn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3588" y="0"/>
            <a:ext cx="760412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3"/>
          <p:cNvSpPr>
            <a:spLocks noGrp="1" noChangeArrowheads="1"/>
          </p:cNvSpPr>
          <p:nvPr/>
        </p:nvSpPr>
        <p:spPr bwMode="auto">
          <a:xfrm>
            <a:off x="0" y="6400800"/>
            <a:ext cx="32242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>
              <a:defRPr/>
            </a:pPr>
            <a:r>
              <a:rPr lang="en-US" sz="1200" b="0">
                <a:solidFill>
                  <a:schemeClr val="tx1"/>
                </a:solidFill>
                <a:latin typeface="Verdana" pitchFamily="8" charset="0"/>
                <a:ea typeface="+mn-ea"/>
              </a:rPr>
              <a:t>Chayun Tantivasadakarn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2" r:id="rId1"/>
    <p:sldLayoutId id="2147483871" r:id="rId2"/>
    <p:sldLayoutId id="2147483872" r:id="rId3"/>
    <p:sldLayoutId id="2147483873" r:id="rId4"/>
    <p:sldLayoutId id="2147483874" r:id="rId5"/>
    <p:sldLayoutId id="2147483875" r:id="rId6"/>
    <p:sldLayoutId id="2147483876" r:id="rId7"/>
    <p:sldLayoutId id="2147483877" r:id="rId8"/>
    <p:sldLayoutId id="2147483878" r:id="rId9"/>
    <p:sldLayoutId id="2147483879" r:id="rId10"/>
    <p:sldLayoutId id="2147483880" r:id="rId11"/>
    <p:sldLayoutId id="2147483881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/>
          <a:ea typeface="ＭＳ Ｐゴシック" charset="-128"/>
          <a:cs typeface="Angsana New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  <a:cs typeface="Angsana New" pitchFamily="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  <a:cs typeface="Angsana New" pitchFamily="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  <a:cs typeface="Angsana New" pitchFamily="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  <a:cs typeface="Angsana New" pitchFamily="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9pPr>
    </p:titleStyle>
    <p:bodyStyle>
      <a:lvl1pPr marL="342900" indent="-34290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•"/>
        <a:defRPr sz="4000">
          <a:solidFill>
            <a:schemeClr val="tx1"/>
          </a:solidFill>
          <a:latin typeface="Angsana New"/>
          <a:ea typeface="ＭＳ Ｐゴシック" charset="-128"/>
          <a:cs typeface="Angsana New"/>
        </a:defRPr>
      </a:lvl1pPr>
      <a:lvl2pPr marL="742950" indent="-28575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–"/>
        <a:defRPr sz="3600">
          <a:solidFill>
            <a:schemeClr val="tx1"/>
          </a:solidFill>
          <a:latin typeface="Angsana New"/>
          <a:ea typeface="ＭＳ Ｐゴシック" charset="-128"/>
          <a:cs typeface="Angsana New"/>
        </a:defRPr>
      </a:lvl2pPr>
      <a:lvl3pPr marL="1143000" indent="-22860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•"/>
        <a:defRPr sz="3200">
          <a:solidFill>
            <a:schemeClr val="tx1"/>
          </a:solidFill>
          <a:latin typeface="Angsana New"/>
          <a:ea typeface="ＭＳ Ｐゴシック" charset="-128"/>
          <a:cs typeface="Angsana New"/>
        </a:defRPr>
      </a:lvl3pPr>
      <a:lvl4pPr marL="1600200" indent="-22860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–"/>
        <a:defRPr sz="2800">
          <a:solidFill>
            <a:schemeClr val="tx1"/>
          </a:solidFill>
          <a:latin typeface="Angsana New"/>
          <a:ea typeface="ＭＳ Ｐゴシック" charset="-128"/>
          <a:cs typeface="Angsana New"/>
        </a:defRPr>
      </a:lvl4pPr>
      <a:lvl5pPr marL="2057400" indent="-22860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Angsana New"/>
          <a:ea typeface="ＭＳ Ｐゴシック" charset="-128"/>
          <a:cs typeface="Angsana New"/>
        </a:defRPr>
      </a:lvl5pPr>
      <a:lvl6pPr marL="25146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oleObject" Target="../embeddings/oleObject2.bin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oleObject" Target="../embeddings/oleObject3.bin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oleObject" Target="../embeddings/oleObject6.bin"/><Relationship Id="rId10" Type="http://schemas.openxmlformats.org/officeDocument/2006/relationships/image" Target="../media/image13.png"/><Relationship Id="rId4" Type="http://schemas.openxmlformats.org/officeDocument/2006/relationships/image" Target="../media/image10.png"/><Relationship Id="rId9" Type="http://schemas.openxmlformats.org/officeDocument/2006/relationships/oleObject" Target="../embeddings/oleObject8.bin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3"/>
          <p:cNvSpPr>
            <a:spLocks noGrp="1"/>
          </p:cNvSpPr>
          <p:nvPr>
            <p:ph type="ctrTitle"/>
          </p:nvPr>
        </p:nvSpPr>
        <p:spPr>
          <a:xfrm>
            <a:off x="1443038" y="2054225"/>
            <a:ext cx="7239000" cy="1444625"/>
          </a:xfrm>
        </p:spPr>
        <p:txBody>
          <a:bodyPr/>
          <a:lstStyle/>
          <a:p>
            <a:pPr eaLnBrk="1" hangingPunct="1"/>
            <a:r>
              <a:rPr lang="en-US" altLang="en-US" sz="4800">
                <a:latin typeface="Angsana New" charset="0"/>
                <a:cs typeface="Angsana New" charset="0"/>
              </a:rPr>
              <a:t>Production and Costs in the Long run</a:t>
            </a:r>
            <a:br>
              <a:rPr lang="en-US" altLang="en-US" sz="4800">
                <a:latin typeface="Angsana New" charset="0"/>
                <a:cs typeface="Angsana New" charset="0"/>
              </a:rPr>
            </a:br>
            <a:r>
              <a:rPr lang="en-US" altLang="en-US" sz="4800">
                <a:solidFill>
                  <a:schemeClr val="tx1"/>
                </a:solidFill>
                <a:latin typeface="Angsana New" charset="0"/>
                <a:cs typeface="Angsana New" charset="0"/>
              </a:rPr>
              <a:t>EE311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Chayun Tantivasadakarn</a:t>
            </a:r>
          </a:p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Faculty of Economics, Thammasat University</a:t>
            </a:r>
          </a:p>
          <a:p>
            <a:pPr eaLnBrk="1" hangingPunct="1"/>
            <a:endParaRPr lang="en-US" altLang="en-US">
              <a:latin typeface="Angsana New" charset="0"/>
              <a:cs typeface="Angsana New" charset="0"/>
            </a:endParaRPr>
          </a:p>
          <a:p>
            <a:pPr eaLnBrk="1" hangingPunct="1"/>
            <a:endParaRPr lang="en-US" altLang="en-US">
              <a:latin typeface="Angsana New" charset="0"/>
              <a:cs typeface="Angsana New" charset="0"/>
            </a:endParaRPr>
          </a:p>
          <a:p>
            <a:pPr eaLnBrk="1" hangingPunct="1"/>
            <a:endParaRPr lang="en-US" altLang="en-US">
              <a:latin typeface="Angsana New" charset="0"/>
              <a:cs typeface="Angsana New" charset="0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Production: Two Variable Inputs</a:t>
            </a:r>
          </a:p>
        </p:txBody>
      </p:sp>
      <p:sp>
        <p:nvSpPr>
          <p:cNvPr id="4771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z="4400" dirty="0">
                <a:latin typeface="Angsana New" charset="0"/>
                <a:cs typeface="Angsana New" charset="0"/>
              </a:rPr>
              <a:t>In the long-run, capital and labor are both variable.</a:t>
            </a:r>
          </a:p>
          <a:p>
            <a:pPr eaLnBrk="1" hangingPunct="1"/>
            <a:endParaRPr lang="en-US" altLang="en-US" sz="4400" dirty="0">
              <a:latin typeface="Angsana New" charset="0"/>
              <a:cs typeface="Angsana New" charset="0"/>
            </a:endParaRPr>
          </a:p>
          <a:p>
            <a:pPr eaLnBrk="1" hangingPunct="1"/>
            <a:r>
              <a:rPr lang="en-US" altLang="en-US" sz="4400" dirty="0">
                <a:latin typeface="Angsana New" charset="0"/>
                <a:cs typeface="Angsana New" charset="0"/>
              </a:rPr>
              <a:t>We can look at the output we can achieve with different combinations of capital and labor</a:t>
            </a:r>
          </a:p>
        </p:txBody>
      </p:sp>
      <p:sp>
        <p:nvSpPr>
          <p:cNvPr id="20484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74AEEEDA-3F0F-4B4B-9B96-72F5F64E1AA6}" type="slidenum">
              <a:rPr lang="en-US" altLang="en-US" sz="2600">
                <a:solidFill>
                  <a:srgbClr val="000000"/>
                </a:solidFill>
              </a:rPr>
              <a:pPr/>
              <a:t>2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77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77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7187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Production: Two Variable Inputs</a:t>
            </a: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78A34575-DB6B-2643-8311-9D928B1062C3}" type="slidenum">
              <a:rPr lang="en-US" altLang="en-US" sz="2600">
                <a:solidFill>
                  <a:srgbClr val="000000"/>
                </a:solidFill>
              </a:rPr>
              <a:pPr/>
              <a:t>3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graphicFrame>
        <p:nvGraphicFramePr>
          <p:cNvPr id="22530" name="Object 2"/>
          <p:cNvGraphicFramePr>
            <a:graphicFrameLocks noChangeAspect="1"/>
          </p:cNvGraphicFramePr>
          <p:nvPr/>
        </p:nvGraphicFramePr>
        <p:xfrm>
          <a:off x="1498600" y="2239963"/>
          <a:ext cx="5813425" cy="4486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3" imgW="10718800" imgH="8115300" progId="Word.Document.8">
                  <p:embed/>
                </p:oleObj>
              </mc:Choice>
              <mc:Fallback>
                <p:oleObj name="Document" r:id="rId3" imgW="10718800" imgH="8115300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8600" y="2239963"/>
                        <a:ext cx="5813425" cy="4486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3" name="Line 4"/>
          <p:cNvSpPr>
            <a:spLocks noChangeShapeType="1"/>
          </p:cNvSpPr>
          <p:nvPr/>
        </p:nvSpPr>
        <p:spPr bwMode="auto">
          <a:xfrm flipV="1">
            <a:off x="2209800" y="1984375"/>
            <a:ext cx="0" cy="3559175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34" name="Line 5"/>
          <p:cNvSpPr>
            <a:spLocks noChangeShapeType="1"/>
          </p:cNvSpPr>
          <p:nvPr/>
        </p:nvSpPr>
        <p:spPr bwMode="auto">
          <a:xfrm flipV="1">
            <a:off x="2209800" y="5556250"/>
            <a:ext cx="5119688" cy="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35" name="Text Box 6"/>
          <p:cNvSpPr txBox="1">
            <a:spLocks noChangeArrowheads="1"/>
          </p:cNvSpPr>
          <p:nvPr/>
        </p:nvSpPr>
        <p:spPr bwMode="auto">
          <a:xfrm>
            <a:off x="7686675" y="5345113"/>
            <a:ext cx="3302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th-TH" altLang="en-US" sz="1800">
                <a:solidFill>
                  <a:schemeClr val="tx1"/>
                </a:solidFill>
              </a:rPr>
              <a:t>L</a:t>
            </a:r>
          </a:p>
        </p:txBody>
      </p:sp>
      <p:sp>
        <p:nvSpPr>
          <p:cNvPr id="22536" name="Text Box 7"/>
          <p:cNvSpPr txBox="1">
            <a:spLocks noChangeArrowheads="1"/>
          </p:cNvSpPr>
          <p:nvPr/>
        </p:nvSpPr>
        <p:spPr bwMode="auto">
          <a:xfrm>
            <a:off x="1620838" y="1792288"/>
            <a:ext cx="3603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th-TH" altLang="en-US" sz="1800">
                <a:solidFill>
                  <a:schemeClr val="tx1"/>
                </a:solidFill>
              </a:rPr>
              <a:t>K</a:t>
            </a:r>
          </a:p>
        </p:txBody>
      </p:sp>
      <p:sp>
        <p:nvSpPr>
          <p:cNvPr id="22537" name="Text Box 8"/>
          <p:cNvSpPr txBox="1">
            <a:spLocks noChangeArrowheads="1"/>
          </p:cNvSpPr>
          <p:nvPr/>
        </p:nvSpPr>
        <p:spPr bwMode="auto">
          <a:xfrm>
            <a:off x="7737475" y="2441575"/>
            <a:ext cx="10239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th-TH" altLang="en-US" sz="1800">
                <a:solidFill>
                  <a:schemeClr val="tx1"/>
                </a:solidFill>
              </a:rPr>
              <a:t>q = 40</a:t>
            </a:r>
          </a:p>
        </p:txBody>
      </p:sp>
      <p:sp>
        <p:nvSpPr>
          <p:cNvPr id="22538" name="Line 9"/>
          <p:cNvSpPr>
            <a:spLocks noChangeShapeType="1"/>
          </p:cNvSpPr>
          <p:nvPr/>
        </p:nvSpPr>
        <p:spPr bwMode="auto">
          <a:xfrm flipH="1">
            <a:off x="6892925" y="2566988"/>
            <a:ext cx="847725" cy="238125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79242" name="Freeform 10"/>
          <p:cNvSpPr>
            <a:spLocks/>
          </p:cNvSpPr>
          <p:nvPr/>
        </p:nvSpPr>
        <p:spPr bwMode="auto">
          <a:xfrm>
            <a:off x="3663950" y="2725738"/>
            <a:ext cx="3375025" cy="2328862"/>
          </a:xfrm>
          <a:custGeom>
            <a:avLst/>
            <a:gdLst>
              <a:gd name="T0" fmla="*/ 2147483647 w 2126"/>
              <a:gd name="T1" fmla="*/ 0 h 1467"/>
              <a:gd name="T2" fmla="*/ 2147483647 w 2126"/>
              <a:gd name="T3" fmla="*/ 2147483647 h 1467"/>
              <a:gd name="T4" fmla="*/ 2147483647 w 2126"/>
              <a:gd name="T5" fmla="*/ 2147483647 h 1467"/>
              <a:gd name="T6" fmla="*/ 2147483647 w 2126"/>
              <a:gd name="T7" fmla="*/ 2147483647 h 1467"/>
              <a:gd name="T8" fmla="*/ 2147483647 w 2126"/>
              <a:gd name="T9" fmla="*/ 2147483647 h 1467"/>
              <a:gd name="T10" fmla="*/ 2147483647 w 2126"/>
              <a:gd name="T11" fmla="*/ 2147483647 h 1467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126"/>
              <a:gd name="T19" fmla="*/ 0 h 1467"/>
              <a:gd name="T20" fmla="*/ 2126 w 2126"/>
              <a:gd name="T21" fmla="*/ 1467 h 1467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26" h="1467">
                <a:moveTo>
                  <a:pt x="159" y="0"/>
                </a:moveTo>
                <a:cubicBezTo>
                  <a:pt x="135" y="72"/>
                  <a:pt x="0" y="261"/>
                  <a:pt x="17" y="433"/>
                </a:cubicBezTo>
                <a:cubicBezTo>
                  <a:pt x="34" y="605"/>
                  <a:pt x="135" y="872"/>
                  <a:pt x="259" y="1033"/>
                </a:cubicBezTo>
                <a:cubicBezTo>
                  <a:pt x="383" y="1194"/>
                  <a:pt x="556" y="1333"/>
                  <a:pt x="759" y="1400"/>
                </a:cubicBezTo>
                <a:cubicBezTo>
                  <a:pt x="962" y="1467"/>
                  <a:pt x="1248" y="1454"/>
                  <a:pt x="1476" y="1433"/>
                </a:cubicBezTo>
                <a:cubicBezTo>
                  <a:pt x="1704" y="1412"/>
                  <a:pt x="2018" y="1301"/>
                  <a:pt x="2126" y="1275"/>
                </a:cubicBezTo>
              </a:path>
            </a:pathLst>
          </a:custGeom>
          <a:noFill/>
          <a:ln w="28575">
            <a:solidFill>
              <a:srgbClr val="00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479243" name="Freeform 11"/>
          <p:cNvSpPr>
            <a:spLocks/>
          </p:cNvSpPr>
          <p:nvPr/>
        </p:nvSpPr>
        <p:spPr bwMode="auto">
          <a:xfrm>
            <a:off x="2814638" y="2897188"/>
            <a:ext cx="4144962" cy="2605087"/>
          </a:xfrm>
          <a:custGeom>
            <a:avLst/>
            <a:gdLst>
              <a:gd name="T0" fmla="*/ 2147483647 w 2611"/>
              <a:gd name="T1" fmla="*/ 0 h 1641"/>
              <a:gd name="T2" fmla="*/ 2147483647 w 2611"/>
              <a:gd name="T3" fmla="*/ 2147483647 h 1641"/>
              <a:gd name="T4" fmla="*/ 2147483647 w 2611"/>
              <a:gd name="T5" fmla="*/ 2147483647 h 1641"/>
              <a:gd name="T6" fmla="*/ 2147483647 w 2611"/>
              <a:gd name="T7" fmla="*/ 2147483647 h 1641"/>
              <a:gd name="T8" fmla="*/ 2147483647 w 2611"/>
              <a:gd name="T9" fmla="*/ 2147483647 h 1641"/>
              <a:gd name="T10" fmla="*/ 2147483647 w 2611"/>
              <a:gd name="T11" fmla="*/ 2147483647 h 164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611"/>
              <a:gd name="T19" fmla="*/ 0 h 1641"/>
              <a:gd name="T20" fmla="*/ 2611 w 2611"/>
              <a:gd name="T21" fmla="*/ 1641 h 1641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611" h="1641">
                <a:moveTo>
                  <a:pt x="135" y="0"/>
                </a:moveTo>
                <a:cubicBezTo>
                  <a:pt x="114" y="67"/>
                  <a:pt x="0" y="226"/>
                  <a:pt x="10" y="400"/>
                </a:cubicBezTo>
                <a:cubicBezTo>
                  <a:pt x="20" y="574"/>
                  <a:pt x="33" y="861"/>
                  <a:pt x="194" y="1042"/>
                </a:cubicBezTo>
                <a:cubicBezTo>
                  <a:pt x="355" y="1223"/>
                  <a:pt x="697" y="1385"/>
                  <a:pt x="977" y="1484"/>
                </a:cubicBezTo>
                <a:cubicBezTo>
                  <a:pt x="1257" y="1583"/>
                  <a:pt x="1605" y="1627"/>
                  <a:pt x="1877" y="1634"/>
                </a:cubicBezTo>
                <a:cubicBezTo>
                  <a:pt x="2149" y="1641"/>
                  <a:pt x="2458" y="1548"/>
                  <a:pt x="2611" y="1525"/>
                </a:cubicBezTo>
              </a:path>
            </a:pathLst>
          </a:custGeom>
          <a:noFill/>
          <a:ln w="28575">
            <a:solidFill>
              <a:srgbClr val="00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479244" name="Freeform 12"/>
          <p:cNvSpPr>
            <a:spLocks/>
          </p:cNvSpPr>
          <p:nvPr/>
        </p:nvSpPr>
        <p:spPr bwMode="auto">
          <a:xfrm>
            <a:off x="4370388" y="2487613"/>
            <a:ext cx="2708275" cy="1857375"/>
          </a:xfrm>
          <a:custGeom>
            <a:avLst/>
            <a:gdLst>
              <a:gd name="T0" fmla="*/ 2147483647 w 1706"/>
              <a:gd name="T1" fmla="*/ 0 h 1170"/>
              <a:gd name="T2" fmla="*/ 2147483647 w 1706"/>
              <a:gd name="T3" fmla="*/ 2147483647 h 1170"/>
              <a:gd name="T4" fmla="*/ 2147483647 w 1706"/>
              <a:gd name="T5" fmla="*/ 2147483647 h 1170"/>
              <a:gd name="T6" fmla="*/ 2147483647 w 1706"/>
              <a:gd name="T7" fmla="*/ 2147483647 h 1170"/>
              <a:gd name="T8" fmla="*/ 2147483647 w 1706"/>
              <a:gd name="T9" fmla="*/ 2147483647 h 1170"/>
              <a:gd name="T10" fmla="*/ 2147483647 w 1706"/>
              <a:gd name="T11" fmla="*/ 2147483647 h 117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706"/>
              <a:gd name="T19" fmla="*/ 0 h 1170"/>
              <a:gd name="T20" fmla="*/ 1706 w 1706"/>
              <a:gd name="T21" fmla="*/ 1170 h 117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706" h="1170">
                <a:moveTo>
                  <a:pt x="547" y="0"/>
                </a:moveTo>
                <a:cubicBezTo>
                  <a:pt x="479" y="43"/>
                  <a:pt x="217" y="139"/>
                  <a:pt x="139" y="258"/>
                </a:cubicBezTo>
                <a:cubicBezTo>
                  <a:pt x="61" y="377"/>
                  <a:pt x="0" y="575"/>
                  <a:pt x="80" y="717"/>
                </a:cubicBezTo>
                <a:cubicBezTo>
                  <a:pt x="160" y="859"/>
                  <a:pt x="441" y="1046"/>
                  <a:pt x="622" y="1108"/>
                </a:cubicBezTo>
                <a:cubicBezTo>
                  <a:pt x="803" y="1170"/>
                  <a:pt x="983" y="1159"/>
                  <a:pt x="1164" y="1092"/>
                </a:cubicBezTo>
                <a:cubicBezTo>
                  <a:pt x="1345" y="1025"/>
                  <a:pt x="1593" y="788"/>
                  <a:pt x="1706" y="708"/>
                </a:cubicBezTo>
              </a:path>
            </a:pathLst>
          </a:custGeom>
          <a:noFill/>
          <a:ln w="28575">
            <a:solidFill>
              <a:srgbClr val="00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479245" name="Freeform 13"/>
          <p:cNvSpPr>
            <a:spLocks/>
          </p:cNvSpPr>
          <p:nvPr/>
        </p:nvSpPr>
        <p:spPr bwMode="auto">
          <a:xfrm>
            <a:off x="5205413" y="2474913"/>
            <a:ext cx="1851025" cy="1311275"/>
          </a:xfrm>
          <a:custGeom>
            <a:avLst/>
            <a:gdLst>
              <a:gd name="T0" fmla="*/ 2147483647 w 1166"/>
              <a:gd name="T1" fmla="*/ 2147483647 h 826"/>
              <a:gd name="T2" fmla="*/ 2147483647 w 1166"/>
              <a:gd name="T3" fmla="*/ 2147483647 h 826"/>
              <a:gd name="T4" fmla="*/ 2147483647 w 1166"/>
              <a:gd name="T5" fmla="*/ 2147483647 h 826"/>
              <a:gd name="T6" fmla="*/ 2147483647 w 1166"/>
              <a:gd name="T7" fmla="*/ 2147483647 h 826"/>
              <a:gd name="T8" fmla="*/ 2147483647 w 1166"/>
              <a:gd name="T9" fmla="*/ 2147483647 h 826"/>
              <a:gd name="T10" fmla="*/ 2147483647 w 1166"/>
              <a:gd name="T11" fmla="*/ 0 h 82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166"/>
              <a:gd name="T19" fmla="*/ 0 h 826"/>
              <a:gd name="T20" fmla="*/ 1166 w 1166"/>
              <a:gd name="T21" fmla="*/ 826 h 82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166" h="826">
                <a:moveTo>
                  <a:pt x="576" y="12"/>
                </a:moveTo>
                <a:cubicBezTo>
                  <a:pt x="497" y="43"/>
                  <a:pt x="181" y="84"/>
                  <a:pt x="104" y="200"/>
                </a:cubicBezTo>
                <a:cubicBezTo>
                  <a:pt x="27" y="316"/>
                  <a:pt x="0" y="615"/>
                  <a:pt x="113" y="708"/>
                </a:cubicBezTo>
                <a:cubicBezTo>
                  <a:pt x="226" y="801"/>
                  <a:pt x="609" y="826"/>
                  <a:pt x="780" y="758"/>
                </a:cubicBezTo>
                <a:cubicBezTo>
                  <a:pt x="951" y="690"/>
                  <a:pt x="1166" y="426"/>
                  <a:pt x="1138" y="300"/>
                </a:cubicBezTo>
                <a:cubicBezTo>
                  <a:pt x="1110" y="174"/>
                  <a:pt x="722" y="62"/>
                  <a:pt x="613" y="0"/>
                </a:cubicBezTo>
              </a:path>
            </a:pathLst>
          </a:custGeom>
          <a:noFill/>
          <a:ln w="28575">
            <a:solidFill>
              <a:srgbClr val="00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79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79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79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79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9242" grpId="0" animBg="1"/>
      <p:bldP spid="479243" grpId="0" animBg="1"/>
      <p:bldP spid="479244" grpId="0" animBg="1"/>
      <p:bldP spid="47924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Freeform 50"/>
          <p:cNvSpPr/>
          <p:nvPr/>
        </p:nvSpPr>
        <p:spPr>
          <a:xfrm>
            <a:off x="2379663" y="3517900"/>
            <a:ext cx="627062" cy="2365375"/>
          </a:xfrm>
          <a:custGeom>
            <a:avLst/>
            <a:gdLst>
              <a:gd name="connsiteX0" fmla="*/ 0 w 569333"/>
              <a:gd name="connsiteY0" fmla="*/ 0 h 2365080"/>
              <a:gd name="connsiteX1" fmla="*/ 540137 w 569333"/>
              <a:gd name="connsiteY1" fmla="*/ 0 h 2365080"/>
              <a:gd name="connsiteX2" fmla="*/ 569333 w 569333"/>
              <a:gd name="connsiteY2" fmla="*/ 2365080 h 236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69333" h="2365080">
                <a:moveTo>
                  <a:pt x="0" y="0"/>
                </a:moveTo>
                <a:lnTo>
                  <a:pt x="540137" y="0"/>
                </a:lnTo>
                <a:lnTo>
                  <a:pt x="569333" y="2365080"/>
                </a:lnTo>
              </a:path>
            </a:pathLst>
          </a:custGeom>
          <a:ln w="19050" cmpd="sng">
            <a:solidFill>
              <a:schemeClr val="tx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Isoquant Map</a:t>
            </a:r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63338793-BE31-5B42-8443-E0D5286BD997}" type="slidenum">
              <a:rPr lang="en-US" altLang="en-US" sz="2600">
                <a:solidFill>
                  <a:srgbClr val="000000"/>
                </a:solidFill>
                <a:latin typeface="Angsana New" charset="0"/>
              </a:rPr>
              <a:pPr/>
              <a:t>4</a:t>
            </a:fld>
            <a:endParaRPr lang="en-US" altLang="en-US" sz="2600">
              <a:solidFill>
                <a:srgbClr val="000000"/>
              </a:solidFill>
              <a:latin typeface="Angsana New" charset="0"/>
            </a:endParaRPr>
          </a:p>
        </p:txBody>
      </p:sp>
      <p:grpSp>
        <p:nvGrpSpPr>
          <p:cNvPr id="24581" name="Group 3"/>
          <p:cNvGrpSpPr>
            <a:grpSpLocks/>
          </p:cNvGrpSpPr>
          <p:nvPr/>
        </p:nvGrpSpPr>
        <p:grpSpPr bwMode="auto">
          <a:xfrm>
            <a:off x="2381250" y="5851525"/>
            <a:ext cx="5329238" cy="582613"/>
            <a:chOff x="1500" y="3686"/>
            <a:chExt cx="3357" cy="367"/>
          </a:xfrm>
        </p:grpSpPr>
        <p:sp>
          <p:nvSpPr>
            <p:cNvPr id="24610" name="Line 4"/>
            <p:cNvSpPr>
              <a:spLocks noChangeShapeType="1"/>
            </p:cNvSpPr>
            <p:nvPr/>
          </p:nvSpPr>
          <p:spPr bwMode="auto">
            <a:xfrm>
              <a:off x="1500" y="3727"/>
              <a:ext cx="3357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611" name="Rectangle 5"/>
            <p:cNvSpPr>
              <a:spLocks noChangeArrowheads="1"/>
            </p:cNvSpPr>
            <p:nvPr/>
          </p:nvSpPr>
          <p:spPr bwMode="auto">
            <a:xfrm>
              <a:off x="4112" y="3691"/>
              <a:ext cx="737" cy="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800">
                  <a:solidFill>
                    <a:schemeClr val="tx1"/>
                  </a:solidFill>
                  <a:latin typeface="Angsana New" charset="0"/>
                </a:rPr>
                <a:t>              L</a:t>
              </a:r>
            </a:p>
          </p:txBody>
        </p:sp>
        <p:sp>
          <p:nvSpPr>
            <p:cNvPr id="24612" name="Rectangle 6"/>
            <p:cNvSpPr>
              <a:spLocks noChangeArrowheads="1"/>
            </p:cNvSpPr>
            <p:nvPr/>
          </p:nvSpPr>
          <p:spPr bwMode="auto">
            <a:xfrm>
              <a:off x="1759" y="3686"/>
              <a:ext cx="200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>
                  <a:solidFill>
                    <a:schemeClr val="tx1"/>
                  </a:solidFill>
                  <a:latin typeface="Angsana New" charset="0"/>
                </a:rPr>
                <a:t>1</a:t>
              </a:r>
            </a:p>
          </p:txBody>
        </p:sp>
        <p:sp>
          <p:nvSpPr>
            <p:cNvPr id="24613" name="Rectangle 7"/>
            <p:cNvSpPr>
              <a:spLocks noChangeArrowheads="1"/>
            </p:cNvSpPr>
            <p:nvPr/>
          </p:nvSpPr>
          <p:spPr bwMode="auto">
            <a:xfrm>
              <a:off x="2277" y="3686"/>
              <a:ext cx="200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>
                  <a:solidFill>
                    <a:schemeClr val="tx1"/>
                  </a:solidFill>
                  <a:latin typeface="Angsana New" charset="0"/>
                </a:rPr>
                <a:t>2</a:t>
              </a:r>
            </a:p>
          </p:txBody>
        </p:sp>
        <p:sp>
          <p:nvSpPr>
            <p:cNvPr id="24614" name="Rectangle 8"/>
            <p:cNvSpPr>
              <a:spLocks noChangeArrowheads="1"/>
            </p:cNvSpPr>
            <p:nvPr/>
          </p:nvSpPr>
          <p:spPr bwMode="auto">
            <a:xfrm>
              <a:off x="2796" y="3686"/>
              <a:ext cx="200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>
                  <a:solidFill>
                    <a:schemeClr val="tx1"/>
                  </a:solidFill>
                  <a:latin typeface="Angsana New" charset="0"/>
                </a:rPr>
                <a:t>3</a:t>
              </a:r>
            </a:p>
          </p:txBody>
        </p:sp>
        <p:sp>
          <p:nvSpPr>
            <p:cNvPr id="24615" name="Rectangle 9"/>
            <p:cNvSpPr>
              <a:spLocks noChangeArrowheads="1"/>
            </p:cNvSpPr>
            <p:nvPr/>
          </p:nvSpPr>
          <p:spPr bwMode="auto">
            <a:xfrm>
              <a:off x="3314" y="3686"/>
              <a:ext cx="204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>
                  <a:solidFill>
                    <a:schemeClr val="tx1"/>
                  </a:solidFill>
                  <a:latin typeface="Angsana New" charset="0"/>
                </a:rPr>
                <a:t>4</a:t>
              </a:r>
            </a:p>
          </p:txBody>
        </p:sp>
        <p:sp>
          <p:nvSpPr>
            <p:cNvPr id="24616" name="Rectangle 10"/>
            <p:cNvSpPr>
              <a:spLocks noChangeArrowheads="1"/>
            </p:cNvSpPr>
            <p:nvPr/>
          </p:nvSpPr>
          <p:spPr bwMode="auto">
            <a:xfrm>
              <a:off x="3833" y="3686"/>
              <a:ext cx="200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>
                  <a:solidFill>
                    <a:schemeClr val="tx1"/>
                  </a:solidFill>
                  <a:latin typeface="Angsana New" charset="0"/>
                </a:rPr>
                <a:t>5</a:t>
              </a:r>
            </a:p>
          </p:txBody>
        </p:sp>
      </p:grp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2517775" y="2339975"/>
            <a:ext cx="4208463" cy="3581400"/>
            <a:chOff x="1586" y="1538"/>
            <a:chExt cx="2651" cy="2256"/>
          </a:xfrm>
        </p:grpSpPr>
        <p:sp>
          <p:nvSpPr>
            <p:cNvPr id="24608" name="Freeform 13"/>
            <p:cNvSpPr>
              <a:spLocks/>
            </p:cNvSpPr>
            <p:nvPr/>
          </p:nvSpPr>
          <p:spPr bwMode="auto">
            <a:xfrm>
              <a:off x="1586" y="1538"/>
              <a:ext cx="1968" cy="2064"/>
            </a:xfrm>
            <a:custGeom>
              <a:avLst/>
              <a:gdLst>
                <a:gd name="T0" fmla="*/ 0 w 1968"/>
                <a:gd name="T1" fmla="*/ 0 h 2064"/>
                <a:gd name="T2" fmla="*/ 68 w 1968"/>
                <a:gd name="T3" fmla="*/ 202 h 2064"/>
                <a:gd name="T4" fmla="*/ 136 w 1968"/>
                <a:gd name="T5" fmla="*/ 398 h 2064"/>
                <a:gd name="T6" fmla="*/ 205 w 1968"/>
                <a:gd name="T7" fmla="*/ 588 h 2064"/>
                <a:gd name="T8" fmla="*/ 284 w 1968"/>
                <a:gd name="T9" fmla="*/ 767 h 2064"/>
                <a:gd name="T10" fmla="*/ 370 w 1968"/>
                <a:gd name="T11" fmla="*/ 939 h 2064"/>
                <a:gd name="T12" fmla="*/ 455 w 1968"/>
                <a:gd name="T13" fmla="*/ 1101 h 2064"/>
                <a:gd name="T14" fmla="*/ 557 w 1968"/>
                <a:gd name="T15" fmla="*/ 1251 h 2064"/>
                <a:gd name="T16" fmla="*/ 608 w 1968"/>
                <a:gd name="T17" fmla="*/ 1320 h 2064"/>
                <a:gd name="T18" fmla="*/ 671 w 1968"/>
                <a:gd name="T19" fmla="*/ 1389 h 2064"/>
                <a:gd name="T20" fmla="*/ 739 w 1968"/>
                <a:gd name="T21" fmla="*/ 1452 h 2064"/>
                <a:gd name="T22" fmla="*/ 807 w 1968"/>
                <a:gd name="T23" fmla="*/ 1516 h 2064"/>
                <a:gd name="T24" fmla="*/ 966 w 1968"/>
                <a:gd name="T25" fmla="*/ 1631 h 2064"/>
                <a:gd name="T26" fmla="*/ 1131 w 1968"/>
                <a:gd name="T27" fmla="*/ 1735 h 2064"/>
                <a:gd name="T28" fmla="*/ 1296 w 1968"/>
                <a:gd name="T29" fmla="*/ 1821 h 2064"/>
                <a:gd name="T30" fmla="*/ 1461 w 1968"/>
                <a:gd name="T31" fmla="*/ 1896 h 2064"/>
                <a:gd name="T32" fmla="*/ 1626 w 1968"/>
                <a:gd name="T33" fmla="*/ 1959 h 2064"/>
                <a:gd name="T34" fmla="*/ 1796 w 1968"/>
                <a:gd name="T35" fmla="*/ 2017 h 2064"/>
                <a:gd name="T36" fmla="*/ 1967 w 1968"/>
                <a:gd name="T37" fmla="*/ 2063 h 2064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968"/>
                <a:gd name="T58" fmla="*/ 0 h 2064"/>
                <a:gd name="T59" fmla="*/ 1968 w 1968"/>
                <a:gd name="T60" fmla="*/ 2064 h 2064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968" h="2064">
                  <a:moveTo>
                    <a:pt x="0" y="0"/>
                  </a:moveTo>
                  <a:lnTo>
                    <a:pt x="68" y="202"/>
                  </a:lnTo>
                  <a:lnTo>
                    <a:pt x="136" y="398"/>
                  </a:lnTo>
                  <a:lnTo>
                    <a:pt x="205" y="588"/>
                  </a:lnTo>
                  <a:lnTo>
                    <a:pt x="284" y="767"/>
                  </a:lnTo>
                  <a:lnTo>
                    <a:pt x="370" y="939"/>
                  </a:lnTo>
                  <a:lnTo>
                    <a:pt x="455" y="1101"/>
                  </a:lnTo>
                  <a:lnTo>
                    <a:pt x="557" y="1251"/>
                  </a:lnTo>
                  <a:lnTo>
                    <a:pt x="608" y="1320"/>
                  </a:lnTo>
                  <a:lnTo>
                    <a:pt x="671" y="1389"/>
                  </a:lnTo>
                  <a:lnTo>
                    <a:pt x="739" y="1452"/>
                  </a:lnTo>
                  <a:lnTo>
                    <a:pt x="807" y="1516"/>
                  </a:lnTo>
                  <a:lnTo>
                    <a:pt x="966" y="1631"/>
                  </a:lnTo>
                  <a:lnTo>
                    <a:pt x="1131" y="1735"/>
                  </a:lnTo>
                  <a:lnTo>
                    <a:pt x="1296" y="1821"/>
                  </a:lnTo>
                  <a:lnTo>
                    <a:pt x="1461" y="1896"/>
                  </a:lnTo>
                  <a:lnTo>
                    <a:pt x="1626" y="1959"/>
                  </a:lnTo>
                  <a:lnTo>
                    <a:pt x="1796" y="2017"/>
                  </a:lnTo>
                  <a:lnTo>
                    <a:pt x="1967" y="2063"/>
                  </a:lnTo>
                </a:path>
              </a:pathLst>
            </a:custGeom>
            <a:noFill/>
            <a:ln w="50800" cap="rnd">
              <a:solidFill>
                <a:srgbClr val="FF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2800"/>
            </a:p>
          </p:txBody>
        </p:sp>
        <p:sp>
          <p:nvSpPr>
            <p:cNvPr id="24609" name="Rectangle 14"/>
            <p:cNvSpPr>
              <a:spLocks noChangeArrowheads="1"/>
            </p:cNvSpPr>
            <p:nvPr/>
          </p:nvSpPr>
          <p:spPr bwMode="auto">
            <a:xfrm>
              <a:off x="3631" y="3427"/>
              <a:ext cx="606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 i="1">
                  <a:solidFill>
                    <a:schemeClr val="tx1"/>
                  </a:solidFill>
                  <a:latin typeface="Angsana New" charset="0"/>
                </a:rPr>
                <a:t>q</a:t>
              </a:r>
              <a:r>
                <a:rPr lang="en-US" altLang="en-US" sz="3200" i="1" baseline="-25000">
                  <a:solidFill>
                    <a:schemeClr val="tx1"/>
                  </a:solidFill>
                  <a:latin typeface="Angsana New" charset="0"/>
                </a:rPr>
                <a:t>1 </a:t>
              </a:r>
              <a:r>
                <a:rPr lang="en-US" altLang="en-US" sz="3200" i="1">
                  <a:solidFill>
                    <a:schemeClr val="tx1"/>
                  </a:solidFill>
                  <a:latin typeface="Angsana New" charset="0"/>
                </a:rPr>
                <a:t>= </a:t>
              </a:r>
              <a:r>
                <a:rPr lang="en-US" altLang="en-US" sz="3200">
                  <a:solidFill>
                    <a:schemeClr val="tx1"/>
                  </a:solidFill>
                  <a:latin typeface="Angsana New" charset="0"/>
                </a:rPr>
                <a:t>12</a:t>
              </a:r>
            </a:p>
          </p:txBody>
        </p:sp>
      </p:grp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3119438" y="1890713"/>
            <a:ext cx="4156075" cy="3622675"/>
            <a:chOff x="1965" y="1246"/>
            <a:chExt cx="2618" cy="2282"/>
          </a:xfrm>
        </p:grpSpPr>
        <p:sp>
          <p:nvSpPr>
            <p:cNvPr id="24606" name="Freeform 16"/>
            <p:cNvSpPr>
              <a:spLocks/>
            </p:cNvSpPr>
            <p:nvPr/>
          </p:nvSpPr>
          <p:spPr bwMode="auto">
            <a:xfrm>
              <a:off x="1965" y="1246"/>
              <a:ext cx="1941" cy="2068"/>
            </a:xfrm>
            <a:custGeom>
              <a:avLst/>
              <a:gdLst>
                <a:gd name="T0" fmla="*/ 0 w 1973"/>
                <a:gd name="T1" fmla="*/ 0 h 2068"/>
                <a:gd name="T2" fmla="*/ 39 w 1973"/>
                <a:gd name="T3" fmla="*/ 201 h 2068"/>
                <a:gd name="T4" fmla="*/ 84 w 1973"/>
                <a:gd name="T5" fmla="*/ 403 h 2068"/>
                <a:gd name="T6" fmla="*/ 128 w 1973"/>
                <a:gd name="T7" fmla="*/ 588 h 2068"/>
                <a:gd name="T8" fmla="*/ 176 w 1973"/>
                <a:gd name="T9" fmla="*/ 768 h 2068"/>
                <a:gd name="T10" fmla="*/ 224 w 1973"/>
                <a:gd name="T11" fmla="*/ 938 h 2068"/>
                <a:gd name="T12" fmla="*/ 277 w 1973"/>
                <a:gd name="T13" fmla="*/ 1102 h 2068"/>
                <a:gd name="T14" fmla="*/ 337 w 1973"/>
                <a:gd name="T15" fmla="*/ 1256 h 2068"/>
                <a:gd name="T16" fmla="*/ 369 w 1973"/>
                <a:gd name="T17" fmla="*/ 1325 h 2068"/>
                <a:gd name="T18" fmla="*/ 406 w 1973"/>
                <a:gd name="T19" fmla="*/ 1394 h 2068"/>
                <a:gd name="T20" fmla="*/ 448 w 1973"/>
                <a:gd name="T21" fmla="*/ 1457 h 2068"/>
                <a:gd name="T22" fmla="*/ 490 w 1973"/>
                <a:gd name="T23" fmla="*/ 1521 h 2068"/>
                <a:gd name="T24" fmla="*/ 584 w 1973"/>
                <a:gd name="T25" fmla="*/ 1632 h 2068"/>
                <a:gd name="T26" fmla="*/ 684 w 1973"/>
                <a:gd name="T27" fmla="*/ 1738 h 2068"/>
                <a:gd name="T28" fmla="*/ 783 w 1973"/>
                <a:gd name="T29" fmla="*/ 1828 h 2068"/>
                <a:gd name="T30" fmla="*/ 880 w 1973"/>
                <a:gd name="T31" fmla="*/ 1903 h 2068"/>
                <a:gd name="T32" fmla="*/ 985 w 1973"/>
                <a:gd name="T33" fmla="*/ 1966 h 2068"/>
                <a:gd name="T34" fmla="*/ 1086 w 1973"/>
                <a:gd name="T35" fmla="*/ 2019 h 2068"/>
                <a:gd name="T36" fmla="*/ 1188 w 1973"/>
                <a:gd name="T37" fmla="*/ 2067 h 206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973"/>
                <a:gd name="T58" fmla="*/ 0 h 2068"/>
                <a:gd name="T59" fmla="*/ 1973 w 1973"/>
                <a:gd name="T60" fmla="*/ 2068 h 206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973" h="2068">
                  <a:moveTo>
                    <a:pt x="0" y="0"/>
                  </a:moveTo>
                  <a:lnTo>
                    <a:pt x="70" y="201"/>
                  </a:lnTo>
                  <a:lnTo>
                    <a:pt x="139" y="403"/>
                  </a:lnTo>
                  <a:lnTo>
                    <a:pt x="208" y="588"/>
                  </a:lnTo>
                  <a:lnTo>
                    <a:pt x="290" y="768"/>
                  </a:lnTo>
                  <a:lnTo>
                    <a:pt x="372" y="938"/>
                  </a:lnTo>
                  <a:lnTo>
                    <a:pt x="460" y="1102"/>
                  </a:lnTo>
                  <a:lnTo>
                    <a:pt x="561" y="1256"/>
                  </a:lnTo>
                  <a:lnTo>
                    <a:pt x="611" y="1325"/>
                  </a:lnTo>
                  <a:lnTo>
                    <a:pt x="674" y="1394"/>
                  </a:lnTo>
                  <a:lnTo>
                    <a:pt x="744" y="1457"/>
                  </a:lnTo>
                  <a:lnTo>
                    <a:pt x="813" y="1521"/>
                  </a:lnTo>
                  <a:lnTo>
                    <a:pt x="970" y="1632"/>
                  </a:lnTo>
                  <a:lnTo>
                    <a:pt x="1134" y="1738"/>
                  </a:lnTo>
                  <a:lnTo>
                    <a:pt x="1298" y="1828"/>
                  </a:lnTo>
                  <a:lnTo>
                    <a:pt x="1462" y="1903"/>
                  </a:lnTo>
                  <a:lnTo>
                    <a:pt x="1632" y="1966"/>
                  </a:lnTo>
                  <a:lnTo>
                    <a:pt x="1802" y="2019"/>
                  </a:lnTo>
                  <a:lnTo>
                    <a:pt x="1972" y="2067"/>
                  </a:lnTo>
                </a:path>
              </a:pathLst>
            </a:custGeom>
            <a:noFill/>
            <a:ln w="50800" cap="rnd">
              <a:solidFill>
                <a:srgbClr val="FF66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2800"/>
            </a:p>
          </p:txBody>
        </p:sp>
        <p:sp>
          <p:nvSpPr>
            <p:cNvPr id="24607" name="Rectangle 17"/>
            <p:cNvSpPr>
              <a:spLocks noChangeArrowheads="1"/>
            </p:cNvSpPr>
            <p:nvPr/>
          </p:nvSpPr>
          <p:spPr bwMode="auto">
            <a:xfrm>
              <a:off x="3977" y="3161"/>
              <a:ext cx="606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 i="1">
                  <a:solidFill>
                    <a:schemeClr val="tx1"/>
                  </a:solidFill>
                  <a:latin typeface="Angsana New" charset="0"/>
                </a:rPr>
                <a:t>q</a:t>
              </a:r>
              <a:r>
                <a:rPr lang="en-US" altLang="en-US" sz="3200" i="1" baseline="-25000">
                  <a:solidFill>
                    <a:schemeClr val="tx1"/>
                  </a:solidFill>
                  <a:latin typeface="Angsana New" charset="0"/>
                </a:rPr>
                <a:t>2 </a:t>
              </a:r>
              <a:r>
                <a:rPr lang="en-US" altLang="en-US" sz="3200" i="1">
                  <a:solidFill>
                    <a:schemeClr val="tx1"/>
                  </a:solidFill>
                  <a:latin typeface="Angsana New" charset="0"/>
                </a:rPr>
                <a:t>= </a:t>
              </a:r>
              <a:r>
                <a:rPr lang="en-US" altLang="en-US" sz="3200">
                  <a:solidFill>
                    <a:schemeClr val="tx1"/>
                  </a:solidFill>
                  <a:latin typeface="Angsana New" charset="0"/>
                </a:rPr>
                <a:t>28</a:t>
              </a:r>
            </a:p>
          </p:txBody>
        </p:sp>
      </p:grp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3657600" y="1512888"/>
            <a:ext cx="4151313" cy="3543300"/>
            <a:chOff x="2304" y="1008"/>
            <a:chExt cx="2615" cy="2232"/>
          </a:xfrm>
        </p:grpSpPr>
        <p:sp>
          <p:nvSpPr>
            <p:cNvPr id="24604" name="Freeform 19"/>
            <p:cNvSpPr>
              <a:spLocks/>
            </p:cNvSpPr>
            <p:nvPr/>
          </p:nvSpPr>
          <p:spPr bwMode="auto">
            <a:xfrm>
              <a:off x="2304" y="1008"/>
              <a:ext cx="1922" cy="2066"/>
            </a:xfrm>
            <a:custGeom>
              <a:avLst/>
              <a:gdLst>
                <a:gd name="T0" fmla="*/ 0 w 1922"/>
                <a:gd name="T1" fmla="*/ 0 h 2066"/>
                <a:gd name="T2" fmla="*/ 68 w 1922"/>
                <a:gd name="T3" fmla="*/ 202 h 2066"/>
                <a:gd name="T4" fmla="*/ 130 w 1922"/>
                <a:gd name="T5" fmla="*/ 398 h 2066"/>
                <a:gd name="T6" fmla="*/ 205 w 1922"/>
                <a:gd name="T7" fmla="*/ 590 h 2066"/>
                <a:gd name="T8" fmla="*/ 280 w 1922"/>
                <a:gd name="T9" fmla="*/ 767 h 2066"/>
                <a:gd name="T10" fmla="*/ 362 w 1922"/>
                <a:gd name="T11" fmla="*/ 939 h 2066"/>
                <a:gd name="T12" fmla="*/ 451 w 1922"/>
                <a:gd name="T13" fmla="*/ 1101 h 2066"/>
                <a:gd name="T14" fmla="*/ 547 w 1922"/>
                <a:gd name="T15" fmla="*/ 1254 h 2066"/>
                <a:gd name="T16" fmla="*/ 656 w 1922"/>
                <a:gd name="T17" fmla="*/ 1391 h 2066"/>
                <a:gd name="T18" fmla="*/ 793 w 1922"/>
                <a:gd name="T19" fmla="*/ 1519 h 2066"/>
                <a:gd name="T20" fmla="*/ 943 w 1922"/>
                <a:gd name="T21" fmla="*/ 1632 h 2066"/>
                <a:gd name="T22" fmla="*/ 1101 w 1922"/>
                <a:gd name="T23" fmla="*/ 1736 h 2066"/>
                <a:gd name="T24" fmla="*/ 1265 w 1922"/>
                <a:gd name="T25" fmla="*/ 1824 h 2066"/>
                <a:gd name="T26" fmla="*/ 1422 w 1922"/>
                <a:gd name="T27" fmla="*/ 1903 h 2066"/>
                <a:gd name="T28" fmla="*/ 1586 w 1922"/>
                <a:gd name="T29" fmla="*/ 1962 h 2066"/>
                <a:gd name="T30" fmla="*/ 1750 w 1922"/>
                <a:gd name="T31" fmla="*/ 2016 h 2066"/>
                <a:gd name="T32" fmla="*/ 1921 w 1922"/>
                <a:gd name="T33" fmla="*/ 2065 h 206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922"/>
                <a:gd name="T52" fmla="*/ 0 h 2066"/>
                <a:gd name="T53" fmla="*/ 1922 w 1922"/>
                <a:gd name="T54" fmla="*/ 2066 h 206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922" h="2066">
                  <a:moveTo>
                    <a:pt x="0" y="0"/>
                  </a:moveTo>
                  <a:lnTo>
                    <a:pt x="68" y="202"/>
                  </a:lnTo>
                  <a:lnTo>
                    <a:pt x="130" y="398"/>
                  </a:lnTo>
                  <a:lnTo>
                    <a:pt x="205" y="590"/>
                  </a:lnTo>
                  <a:lnTo>
                    <a:pt x="280" y="767"/>
                  </a:lnTo>
                  <a:lnTo>
                    <a:pt x="362" y="939"/>
                  </a:lnTo>
                  <a:lnTo>
                    <a:pt x="451" y="1101"/>
                  </a:lnTo>
                  <a:lnTo>
                    <a:pt x="547" y="1254"/>
                  </a:lnTo>
                  <a:lnTo>
                    <a:pt x="656" y="1391"/>
                  </a:lnTo>
                  <a:lnTo>
                    <a:pt x="793" y="1519"/>
                  </a:lnTo>
                  <a:lnTo>
                    <a:pt x="943" y="1632"/>
                  </a:lnTo>
                  <a:lnTo>
                    <a:pt x="1101" y="1736"/>
                  </a:lnTo>
                  <a:lnTo>
                    <a:pt x="1265" y="1824"/>
                  </a:lnTo>
                  <a:lnTo>
                    <a:pt x="1422" y="1903"/>
                  </a:lnTo>
                  <a:lnTo>
                    <a:pt x="1586" y="1962"/>
                  </a:lnTo>
                  <a:lnTo>
                    <a:pt x="1750" y="2016"/>
                  </a:lnTo>
                  <a:lnTo>
                    <a:pt x="1921" y="2065"/>
                  </a:lnTo>
                </a:path>
              </a:pathLst>
            </a:custGeom>
            <a:noFill/>
            <a:ln w="50800" cap="rnd">
              <a:solidFill>
                <a:srgbClr val="FF99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2800"/>
            </a:p>
          </p:txBody>
        </p:sp>
        <p:sp>
          <p:nvSpPr>
            <p:cNvPr id="24605" name="Rectangle 20"/>
            <p:cNvSpPr>
              <a:spLocks noChangeArrowheads="1"/>
            </p:cNvSpPr>
            <p:nvPr/>
          </p:nvSpPr>
          <p:spPr bwMode="auto">
            <a:xfrm>
              <a:off x="4313" y="2873"/>
              <a:ext cx="606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 i="1">
                  <a:solidFill>
                    <a:schemeClr val="tx1"/>
                  </a:solidFill>
                  <a:latin typeface="Angsana New" charset="0"/>
                </a:rPr>
                <a:t>q</a:t>
              </a:r>
              <a:r>
                <a:rPr lang="en-US" altLang="en-US" sz="3200" i="1" baseline="-25000">
                  <a:solidFill>
                    <a:schemeClr val="tx1"/>
                  </a:solidFill>
                  <a:latin typeface="Angsana New" charset="0"/>
                </a:rPr>
                <a:t>3 </a:t>
              </a:r>
              <a:r>
                <a:rPr lang="en-US" altLang="en-US" sz="3200" i="1">
                  <a:solidFill>
                    <a:schemeClr val="tx1"/>
                  </a:solidFill>
                  <a:latin typeface="Angsana New" charset="0"/>
                </a:rPr>
                <a:t>= </a:t>
              </a:r>
              <a:r>
                <a:rPr lang="en-US" altLang="en-US" sz="3200">
                  <a:solidFill>
                    <a:schemeClr val="tx1"/>
                  </a:solidFill>
                  <a:latin typeface="Angsana New" charset="0"/>
                </a:rPr>
                <a:t>36</a:t>
              </a:r>
            </a:p>
          </p:txBody>
        </p:sp>
      </p:grpSp>
      <p:grpSp>
        <p:nvGrpSpPr>
          <p:cNvPr id="24585" name="Group 21"/>
          <p:cNvGrpSpPr>
            <a:grpSpLocks/>
          </p:cNvGrpSpPr>
          <p:nvPr/>
        </p:nvGrpSpPr>
        <p:grpSpPr bwMode="auto">
          <a:xfrm>
            <a:off x="860425" y="1520825"/>
            <a:ext cx="1506538" cy="4375150"/>
            <a:chOff x="542" y="1096"/>
            <a:chExt cx="949" cy="2756"/>
          </a:xfrm>
        </p:grpSpPr>
        <p:sp>
          <p:nvSpPr>
            <p:cNvPr id="24597" name="Line 22"/>
            <p:cNvSpPr>
              <a:spLocks noChangeShapeType="1"/>
            </p:cNvSpPr>
            <p:nvPr/>
          </p:nvSpPr>
          <p:spPr bwMode="auto">
            <a:xfrm>
              <a:off x="1491" y="1335"/>
              <a:ext cx="0" cy="251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598" name="Rectangle 23"/>
            <p:cNvSpPr>
              <a:spLocks noChangeArrowheads="1"/>
            </p:cNvSpPr>
            <p:nvPr/>
          </p:nvSpPr>
          <p:spPr bwMode="auto">
            <a:xfrm>
              <a:off x="1258" y="3228"/>
              <a:ext cx="200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>
                  <a:solidFill>
                    <a:schemeClr val="tx1"/>
                  </a:solidFill>
                  <a:latin typeface="Angsana New" charset="0"/>
                </a:rPr>
                <a:t>1</a:t>
              </a:r>
            </a:p>
          </p:txBody>
        </p:sp>
        <p:sp>
          <p:nvSpPr>
            <p:cNvPr id="24599" name="Rectangle 24"/>
            <p:cNvSpPr>
              <a:spLocks noChangeArrowheads="1"/>
            </p:cNvSpPr>
            <p:nvPr/>
          </p:nvSpPr>
          <p:spPr bwMode="auto">
            <a:xfrm>
              <a:off x="1258" y="2695"/>
              <a:ext cx="200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>
                  <a:solidFill>
                    <a:schemeClr val="tx1"/>
                  </a:solidFill>
                  <a:latin typeface="Angsana New" charset="0"/>
                </a:rPr>
                <a:t>2</a:t>
              </a:r>
            </a:p>
          </p:txBody>
        </p:sp>
        <p:sp>
          <p:nvSpPr>
            <p:cNvPr id="24600" name="Rectangle 25"/>
            <p:cNvSpPr>
              <a:spLocks noChangeArrowheads="1"/>
            </p:cNvSpPr>
            <p:nvPr/>
          </p:nvSpPr>
          <p:spPr bwMode="auto">
            <a:xfrm>
              <a:off x="1258" y="2162"/>
              <a:ext cx="200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>
                  <a:solidFill>
                    <a:schemeClr val="tx1"/>
                  </a:solidFill>
                  <a:latin typeface="Angsana New" charset="0"/>
                </a:rPr>
                <a:t>3</a:t>
              </a:r>
            </a:p>
          </p:txBody>
        </p:sp>
        <p:sp>
          <p:nvSpPr>
            <p:cNvPr id="24601" name="Rectangle 26"/>
            <p:cNvSpPr>
              <a:spLocks noChangeArrowheads="1"/>
            </p:cNvSpPr>
            <p:nvPr/>
          </p:nvSpPr>
          <p:spPr bwMode="auto">
            <a:xfrm>
              <a:off x="1258" y="1629"/>
              <a:ext cx="204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>
                  <a:solidFill>
                    <a:schemeClr val="tx1"/>
                  </a:solidFill>
                  <a:latin typeface="Angsana New" charset="0"/>
                </a:rPr>
                <a:t>4</a:t>
              </a:r>
            </a:p>
          </p:txBody>
        </p:sp>
        <p:sp>
          <p:nvSpPr>
            <p:cNvPr id="24602" name="Rectangle 27"/>
            <p:cNvSpPr>
              <a:spLocks noChangeArrowheads="1"/>
            </p:cNvSpPr>
            <p:nvPr/>
          </p:nvSpPr>
          <p:spPr bwMode="auto">
            <a:xfrm>
              <a:off x="1258" y="1096"/>
              <a:ext cx="200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>
                  <a:solidFill>
                    <a:schemeClr val="tx1"/>
                  </a:solidFill>
                  <a:latin typeface="Angsana New" charset="0"/>
                </a:rPr>
                <a:t>5</a:t>
              </a:r>
            </a:p>
          </p:txBody>
        </p:sp>
        <p:sp>
          <p:nvSpPr>
            <p:cNvPr id="24603" name="Rectangle 28"/>
            <p:cNvSpPr>
              <a:spLocks noChangeArrowheads="1"/>
            </p:cNvSpPr>
            <p:nvPr/>
          </p:nvSpPr>
          <p:spPr bwMode="auto">
            <a:xfrm>
              <a:off x="542" y="1120"/>
              <a:ext cx="592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>
                  <a:solidFill>
                    <a:schemeClr val="tx1"/>
                  </a:solidFill>
                  <a:latin typeface="Angsana New" charset="0"/>
                </a:rPr>
                <a:t>        K</a:t>
              </a:r>
            </a:p>
          </p:txBody>
        </p:sp>
      </p:grpSp>
      <p:sp>
        <p:nvSpPr>
          <p:cNvPr id="24586" name="Oval 32"/>
          <p:cNvSpPr>
            <a:spLocks noChangeArrowheads="1"/>
          </p:cNvSpPr>
          <p:nvPr/>
        </p:nvSpPr>
        <p:spPr bwMode="auto">
          <a:xfrm>
            <a:off x="4495800" y="5170488"/>
            <a:ext cx="152400" cy="15240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2800"/>
          </a:p>
        </p:txBody>
      </p:sp>
      <p:sp>
        <p:nvSpPr>
          <p:cNvPr id="24587" name="Rectangle 34"/>
          <p:cNvSpPr>
            <a:spLocks noChangeArrowheads="1"/>
          </p:cNvSpPr>
          <p:nvPr/>
        </p:nvSpPr>
        <p:spPr bwMode="auto">
          <a:xfrm>
            <a:off x="4713288" y="4854575"/>
            <a:ext cx="37465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800" i="1">
                <a:solidFill>
                  <a:schemeClr val="tx1"/>
                </a:solidFill>
                <a:latin typeface="Angsana New" charset="0"/>
              </a:rPr>
              <a:t>D</a:t>
            </a:r>
          </a:p>
        </p:txBody>
      </p:sp>
      <p:sp>
        <p:nvSpPr>
          <p:cNvPr id="24588" name="Oval 40"/>
          <p:cNvSpPr>
            <a:spLocks noChangeArrowheads="1"/>
          </p:cNvSpPr>
          <p:nvPr/>
        </p:nvSpPr>
        <p:spPr bwMode="auto">
          <a:xfrm>
            <a:off x="2895600" y="3463925"/>
            <a:ext cx="152400" cy="15240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2800"/>
          </a:p>
        </p:txBody>
      </p:sp>
      <p:sp>
        <p:nvSpPr>
          <p:cNvPr id="24589" name="Rectangle 42"/>
          <p:cNvSpPr>
            <a:spLocks noChangeArrowheads="1"/>
          </p:cNvSpPr>
          <p:nvPr/>
        </p:nvSpPr>
        <p:spPr bwMode="auto">
          <a:xfrm>
            <a:off x="2944813" y="2930525"/>
            <a:ext cx="392112" cy="58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3200" i="1">
                <a:solidFill>
                  <a:schemeClr val="tx1"/>
                </a:solidFill>
                <a:latin typeface="Angsana New" charset="0"/>
              </a:rPr>
              <a:t>A</a:t>
            </a:r>
          </a:p>
        </p:txBody>
      </p:sp>
      <p:sp>
        <p:nvSpPr>
          <p:cNvPr id="24590" name="Oval 43"/>
          <p:cNvSpPr>
            <a:spLocks noChangeArrowheads="1"/>
          </p:cNvSpPr>
          <p:nvPr/>
        </p:nvSpPr>
        <p:spPr bwMode="auto">
          <a:xfrm>
            <a:off x="3733800" y="3581400"/>
            <a:ext cx="152400" cy="15240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2800"/>
          </a:p>
        </p:txBody>
      </p:sp>
      <p:sp>
        <p:nvSpPr>
          <p:cNvPr id="24591" name="Rectangle 44"/>
          <p:cNvSpPr>
            <a:spLocks noChangeArrowheads="1"/>
          </p:cNvSpPr>
          <p:nvPr/>
        </p:nvSpPr>
        <p:spPr bwMode="auto">
          <a:xfrm>
            <a:off x="3494088" y="3646488"/>
            <a:ext cx="374650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3200" i="1">
                <a:solidFill>
                  <a:schemeClr val="tx1"/>
                </a:solidFill>
                <a:latin typeface="Angsana New" charset="0"/>
              </a:rPr>
              <a:t>B</a:t>
            </a:r>
          </a:p>
        </p:txBody>
      </p:sp>
      <p:sp>
        <p:nvSpPr>
          <p:cNvPr id="24592" name="Rectangle 45"/>
          <p:cNvSpPr>
            <a:spLocks noChangeArrowheads="1"/>
          </p:cNvSpPr>
          <p:nvPr/>
        </p:nvSpPr>
        <p:spPr bwMode="auto">
          <a:xfrm>
            <a:off x="5564188" y="3738563"/>
            <a:ext cx="400050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3200" i="1">
                <a:solidFill>
                  <a:schemeClr val="tx1"/>
                </a:solidFill>
                <a:latin typeface="Angsana New" charset="0"/>
              </a:rPr>
              <a:t>C</a:t>
            </a:r>
          </a:p>
        </p:txBody>
      </p:sp>
      <p:sp>
        <p:nvSpPr>
          <p:cNvPr id="24593" name="Oval 46"/>
          <p:cNvSpPr>
            <a:spLocks noChangeArrowheads="1"/>
          </p:cNvSpPr>
          <p:nvPr/>
        </p:nvSpPr>
        <p:spPr bwMode="auto">
          <a:xfrm>
            <a:off x="5480050" y="4305300"/>
            <a:ext cx="152400" cy="15240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2800"/>
          </a:p>
        </p:txBody>
      </p:sp>
      <p:cxnSp>
        <p:nvCxnSpPr>
          <p:cNvPr id="24594" name="Straight Arrow Connector 50"/>
          <p:cNvCxnSpPr>
            <a:cxnSpLocks noChangeShapeType="1"/>
          </p:cNvCxnSpPr>
          <p:nvPr/>
        </p:nvCxnSpPr>
        <p:spPr bwMode="auto">
          <a:xfrm rot="5400000" flipH="1" flipV="1">
            <a:off x="4613275" y="2525713"/>
            <a:ext cx="728663" cy="1587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595" name="Straight Arrow Connector 52"/>
          <p:cNvCxnSpPr>
            <a:cxnSpLocks noChangeShapeType="1"/>
          </p:cNvCxnSpPr>
          <p:nvPr/>
        </p:nvCxnSpPr>
        <p:spPr bwMode="auto">
          <a:xfrm>
            <a:off x="4992688" y="2890838"/>
            <a:ext cx="773112" cy="1587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3" name="Freeform 52"/>
          <p:cNvSpPr/>
          <p:nvPr/>
        </p:nvSpPr>
        <p:spPr>
          <a:xfrm>
            <a:off x="2351088" y="5256213"/>
            <a:ext cx="2217737" cy="627062"/>
          </a:xfrm>
          <a:custGeom>
            <a:avLst/>
            <a:gdLst>
              <a:gd name="connsiteX0" fmla="*/ 2218939 w 2218939"/>
              <a:gd name="connsiteY0" fmla="*/ 627768 h 627768"/>
              <a:gd name="connsiteX1" fmla="*/ 2204341 w 2218939"/>
              <a:gd name="connsiteY1" fmla="*/ 0 h 627768"/>
              <a:gd name="connsiteX2" fmla="*/ 0 w 2218939"/>
              <a:gd name="connsiteY2" fmla="*/ 14599 h 6277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18939" h="627768">
                <a:moveTo>
                  <a:pt x="2218939" y="627768"/>
                </a:moveTo>
                <a:lnTo>
                  <a:pt x="2204341" y="0"/>
                </a:lnTo>
                <a:lnTo>
                  <a:pt x="0" y="14599"/>
                </a:lnTo>
              </a:path>
            </a:pathLst>
          </a:custGeom>
          <a:ln w="19050" cmpd="sng">
            <a:solidFill>
              <a:schemeClr val="tx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Derivation of an</a:t>
            </a:r>
            <a:r>
              <a:rPr lang="th-TH" altLang="en-US">
                <a:latin typeface="Angsana New" charset="0"/>
                <a:cs typeface="Angsana New" charset="0"/>
              </a:rPr>
              <a:t> </a:t>
            </a:r>
            <a:r>
              <a:rPr lang="en-US" altLang="en-US">
                <a:latin typeface="Angsana New" charset="0"/>
                <a:cs typeface="Angsana New" charset="0"/>
              </a:rPr>
              <a:t>Isoquant</a:t>
            </a:r>
          </a:p>
        </p:txBody>
      </p:sp>
      <p:sp>
        <p:nvSpPr>
          <p:cNvPr id="102403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z="4800">
                <a:latin typeface="Angsana New" charset="0"/>
                <a:cs typeface="Angsana New" charset="0"/>
              </a:rPr>
              <a:t>From a production function</a:t>
            </a:r>
            <a:r>
              <a:rPr lang="th-TH" altLang="en-US" sz="4800">
                <a:latin typeface="Angsana New" charset="0"/>
                <a:cs typeface="Angsana New" charset="0"/>
              </a:rPr>
              <a:t> </a:t>
            </a:r>
            <a:r>
              <a:rPr lang="en-US" altLang="en-US" sz="4800">
                <a:latin typeface="Angsana New" charset="0"/>
                <a:cs typeface="Angsana New" charset="0"/>
              </a:rPr>
              <a:t> Q = K</a:t>
            </a:r>
            <a:r>
              <a:rPr lang="en-US" altLang="en-US" sz="4800" baseline="30000">
                <a:latin typeface="Angsana New" charset="0"/>
                <a:cs typeface="Angsana New" charset="0"/>
              </a:rPr>
              <a:t>0.5</a:t>
            </a:r>
            <a:r>
              <a:rPr lang="en-US" altLang="en-US" sz="4800">
                <a:latin typeface="Angsana New" charset="0"/>
                <a:cs typeface="Angsana New" charset="0"/>
              </a:rPr>
              <a:t>L</a:t>
            </a:r>
            <a:r>
              <a:rPr lang="en-US" altLang="en-US" sz="4800" baseline="30000">
                <a:latin typeface="Angsana New" charset="0"/>
                <a:cs typeface="Angsana New" charset="0"/>
              </a:rPr>
              <a:t>0.5</a:t>
            </a:r>
            <a:r>
              <a:rPr lang="th-TH" altLang="en-US" sz="4800">
                <a:latin typeface="Angsana New" charset="0"/>
                <a:cs typeface="Angsana New" charset="0"/>
              </a:rPr>
              <a:t> </a:t>
            </a:r>
            <a:r>
              <a:rPr lang="en-US" altLang="en-US" sz="4800">
                <a:latin typeface="Angsana New" charset="0"/>
                <a:cs typeface="Angsana New" charset="0"/>
              </a:rPr>
              <a:t> </a:t>
            </a:r>
          </a:p>
          <a:p>
            <a:pPr eaLnBrk="1" hangingPunct="1"/>
            <a:r>
              <a:rPr lang="en-US" altLang="en-US" sz="4800">
                <a:latin typeface="Angsana New" charset="0"/>
                <a:cs typeface="Angsana New" charset="0"/>
              </a:rPr>
              <a:t>A a fixed Q, K  = Q</a:t>
            </a:r>
            <a:r>
              <a:rPr lang="en-US" altLang="en-US" sz="4800" baseline="30000">
                <a:latin typeface="Angsana New" charset="0"/>
                <a:cs typeface="Angsana New" charset="0"/>
              </a:rPr>
              <a:t>2</a:t>
            </a:r>
            <a:r>
              <a:rPr lang="en-US" altLang="en-US" sz="4800">
                <a:latin typeface="Angsana New" charset="0"/>
                <a:cs typeface="Angsana New" charset="0"/>
              </a:rPr>
              <a:t>/L	 </a:t>
            </a:r>
          </a:p>
          <a:p>
            <a:pPr eaLnBrk="1" hangingPunct="1"/>
            <a:r>
              <a:rPr lang="en-US" altLang="en-US" sz="4800">
                <a:latin typeface="Angsana New" charset="0"/>
                <a:cs typeface="Angsana New" charset="0"/>
              </a:rPr>
              <a:t>Suppose</a:t>
            </a:r>
            <a:r>
              <a:rPr lang="th-TH" altLang="en-US" sz="4800">
                <a:latin typeface="Angsana New" charset="0"/>
                <a:cs typeface="Angsana New" charset="0"/>
              </a:rPr>
              <a:t> </a:t>
            </a:r>
            <a:r>
              <a:rPr lang="en-US" altLang="en-US" sz="4800">
                <a:latin typeface="Angsana New" charset="0"/>
                <a:cs typeface="Angsana New" charset="0"/>
              </a:rPr>
              <a:t>Q = 100, the function for this isoquant is:  K  = 10000/L</a:t>
            </a:r>
          </a:p>
          <a:p>
            <a:pPr eaLnBrk="1" hangingPunct="1"/>
            <a:r>
              <a:rPr lang="en-US" altLang="en-US" sz="4800">
                <a:latin typeface="Angsana New" charset="0"/>
                <a:cs typeface="Angsana New" charset="0"/>
              </a:rPr>
              <a:t>Any combination of K &amp;</a:t>
            </a:r>
            <a:r>
              <a:rPr lang="th-TH" altLang="en-US" sz="4800">
                <a:latin typeface="Angsana New" charset="0"/>
                <a:cs typeface="Angsana New" charset="0"/>
              </a:rPr>
              <a:t> </a:t>
            </a:r>
            <a:r>
              <a:rPr lang="en-US" altLang="en-US" sz="4800">
                <a:latin typeface="Angsana New" charset="0"/>
                <a:cs typeface="Angsana New" charset="0"/>
              </a:rPr>
              <a:t>L according to the above function will always give Q =</a:t>
            </a:r>
            <a:r>
              <a:rPr lang="th-TH" altLang="en-US" sz="4800">
                <a:latin typeface="Angsana New" charset="0"/>
                <a:cs typeface="Angsana New" charset="0"/>
              </a:rPr>
              <a:t> </a:t>
            </a:r>
            <a:r>
              <a:rPr lang="en-US" altLang="en-US" sz="4800">
                <a:latin typeface="Angsana New" charset="0"/>
                <a:cs typeface="Angsana New" charset="0"/>
              </a:rPr>
              <a:t>100 and the slope is declining as L increases</a:t>
            </a:r>
          </a:p>
          <a:p>
            <a:pPr eaLnBrk="1" hangingPunct="1"/>
            <a:endParaRPr lang="en-US" altLang="en-US" sz="4800">
              <a:latin typeface="Angsana New" charset="0"/>
              <a:cs typeface="Angsana New" charset="0"/>
            </a:endParaRPr>
          </a:p>
        </p:txBody>
      </p:sp>
      <p:sp>
        <p:nvSpPr>
          <p:cNvPr id="25604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8F61B82F-F65D-E549-BFB5-D179A5E477ED}" type="slidenum">
              <a:rPr lang="en-US" altLang="en-US" sz="2600">
                <a:solidFill>
                  <a:srgbClr val="000000"/>
                </a:solidFill>
                <a:latin typeface="Angsana New" charset="0"/>
              </a:rPr>
              <a:pPr/>
              <a:t>5</a:t>
            </a:fld>
            <a:endParaRPr lang="en-US" altLang="en-US" sz="2600">
              <a:solidFill>
                <a:srgbClr val="000000"/>
              </a:solidFill>
              <a:latin typeface="Angsana New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Production: Two Variable Inputs</a:t>
            </a:r>
          </a:p>
        </p:txBody>
      </p:sp>
      <p:sp>
        <p:nvSpPr>
          <p:cNvPr id="489475" name="Rectangle 3"/>
          <p:cNvSpPr>
            <a:spLocks noGrp="1" noChangeArrowheads="1"/>
          </p:cNvSpPr>
          <p:nvPr>
            <p:ph idx="1"/>
          </p:nvPr>
        </p:nvSpPr>
        <p:spPr>
          <a:xfrm>
            <a:off x="608013" y="927100"/>
            <a:ext cx="7313612" cy="4114800"/>
          </a:xfrm>
        </p:spPr>
        <p:txBody>
          <a:bodyPr/>
          <a:lstStyle/>
          <a:p>
            <a:pPr eaLnBrk="1" hangingPunct="1"/>
            <a:r>
              <a:rPr lang="en-US" altLang="en-US" sz="4400" dirty="0">
                <a:latin typeface="Angsana New" charset="0"/>
                <a:cs typeface="Angsana New" charset="0"/>
              </a:rPr>
              <a:t>Substituting Among Inputs </a:t>
            </a:r>
          </a:p>
          <a:p>
            <a:pPr lvl="1" eaLnBrk="1" hangingPunct="1"/>
            <a:endParaRPr lang="en-US" altLang="en-US" sz="4000" dirty="0">
              <a:latin typeface="Angsana New" charset="0"/>
              <a:cs typeface="Angsana New" charset="0"/>
            </a:endParaRPr>
          </a:p>
          <a:p>
            <a:pPr lvl="1" eaLnBrk="1" hangingPunct="1"/>
            <a:r>
              <a:rPr lang="en-US" altLang="en-US" sz="4000" dirty="0">
                <a:latin typeface="Angsana New" charset="0"/>
                <a:cs typeface="Angsana New" charset="0"/>
              </a:rPr>
              <a:t>Negative slope is the </a:t>
            </a:r>
            <a:r>
              <a:rPr lang="en-US" altLang="en-US" sz="4000" dirty="0">
                <a:solidFill>
                  <a:srgbClr val="008000"/>
                </a:solidFill>
                <a:latin typeface="Angsana New" charset="0"/>
                <a:cs typeface="Angsana New" charset="0"/>
              </a:rPr>
              <a:t>marginal rate of technical substitution (MRTS) </a:t>
            </a:r>
            <a:r>
              <a:rPr lang="en-US" altLang="en-US" sz="4000" dirty="0">
                <a:latin typeface="Angsana New" charset="0"/>
                <a:cs typeface="Angsana New" charset="0"/>
              </a:rPr>
              <a:t>= </a:t>
            </a:r>
            <a:r>
              <a:rPr lang="en-US" altLang="en-US" sz="4000" dirty="0" err="1">
                <a:latin typeface="Angsana New" charset="0"/>
                <a:cs typeface="Angsana New" charset="0"/>
              </a:rPr>
              <a:t>dK</a:t>
            </a:r>
            <a:r>
              <a:rPr lang="en-US" altLang="en-US" sz="4000" dirty="0">
                <a:latin typeface="Angsana New" charset="0"/>
                <a:cs typeface="Angsana New" charset="0"/>
              </a:rPr>
              <a:t>/dL</a:t>
            </a:r>
            <a:endParaRPr lang="en-US" altLang="en-US" sz="4000" dirty="0">
              <a:solidFill>
                <a:srgbClr val="008000"/>
              </a:solidFill>
              <a:latin typeface="Angsana New" charset="0"/>
              <a:cs typeface="Angsana New" charset="0"/>
            </a:endParaRPr>
          </a:p>
          <a:p>
            <a:pPr lvl="1" eaLnBrk="1" hangingPunct="1"/>
            <a:endParaRPr lang="en-US" altLang="en-US" sz="4000" b="1" dirty="0">
              <a:solidFill>
                <a:srgbClr val="008000"/>
              </a:solidFill>
              <a:latin typeface="Angsana New" charset="0"/>
              <a:cs typeface="Angsana New" charset="0"/>
            </a:endParaRPr>
          </a:p>
          <a:p>
            <a:pPr lvl="1" eaLnBrk="1" hangingPunct="1"/>
            <a:r>
              <a:rPr lang="en-US" altLang="en-US" sz="4000" b="1" dirty="0">
                <a:latin typeface="Angsana New" charset="0"/>
                <a:cs typeface="Angsana New" charset="0"/>
              </a:rPr>
              <a:t>MRTS: amount by which the quantity of one input can be reduced when one extra unit of another input is used, so that output remains constant.</a:t>
            </a:r>
          </a:p>
        </p:txBody>
      </p:sp>
      <p:sp>
        <p:nvSpPr>
          <p:cNvPr id="26628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C7FC3F8E-E484-D44D-A427-FF27898D10AD}" type="slidenum">
              <a:rPr lang="en-US" altLang="en-US" sz="2600">
                <a:solidFill>
                  <a:srgbClr val="000000"/>
                </a:solidFill>
              </a:rPr>
              <a:pPr/>
              <a:t>6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89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89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4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894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9475" grpId="0" build="p" bldLvl="3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ts val="3475"/>
              </a:lnSpc>
            </a:pPr>
            <a:r>
              <a:rPr lang="en-US" altLang="en-US">
                <a:latin typeface="Angsana New" charset="0"/>
                <a:cs typeface="Angsana New" charset="0"/>
              </a:rPr>
              <a:t>Marginal Rate of</a:t>
            </a:r>
            <a:br>
              <a:rPr lang="en-US" altLang="en-US">
                <a:latin typeface="Angsana New" charset="0"/>
                <a:cs typeface="Angsana New" charset="0"/>
              </a:rPr>
            </a:br>
            <a:r>
              <a:rPr lang="en-US" altLang="en-US">
                <a:latin typeface="Angsana New" charset="0"/>
                <a:cs typeface="Angsana New" charset="0"/>
              </a:rPr>
              <a:t>Technical Substitution</a:t>
            </a:r>
          </a:p>
        </p:txBody>
      </p:sp>
      <p:sp>
        <p:nvSpPr>
          <p:cNvPr id="2867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4C25C3D6-DB98-4644-82E3-EC3EA7D54544}" type="slidenum">
              <a:rPr lang="en-US" altLang="en-US" sz="2600">
                <a:solidFill>
                  <a:srgbClr val="000000"/>
                </a:solidFill>
              </a:rPr>
              <a:pPr/>
              <a:t>7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28676" name="Line 3"/>
          <p:cNvSpPr>
            <a:spLocks noChangeShapeType="1"/>
          </p:cNvSpPr>
          <p:nvPr/>
        </p:nvSpPr>
        <p:spPr bwMode="auto">
          <a:xfrm>
            <a:off x="2209800" y="1897063"/>
            <a:ext cx="0" cy="39957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77" name="Line 4"/>
          <p:cNvSpPr>
            <a:spLocks noChangeShapeType="1"/>
          </p:cNvSpPr>
          <p:nvPr/>
        </p:nvSpPr>
        <p:spPr bwMode="auto">
          <a:xfrm>
            <a:off x="2228850" y="5873750"/>
            <a:ext cx="54165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78" name="Rectangle 5"/>
          <p:cNvSpPr>
            <a:spLocks noChangeArrowheads="1"/>
          </p:cNvSpPr>
          <p:nvPr/>
        </p:nvSpPr>
        <p:spPr bwMode="auto">
          <a:xfrm>
            <a:off x="6738938" y="5834063"/>
            <a:ext cx="205740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Times New Roman" charset="0"/>
              </a:rPr>
              <a:t>Labor per month</a:t>
            </a:r>
          </a:p>
        </p:txBody>
      </p:sp>
      <p:sp>
        <p:nvSpPr>
          <p:cNvPr id="28679" name="Rectangle 6"/>
          <p:cNvSpPr>
            <a:spLocks noChangeArrowheads="1"/>
          </p:cNvSpPr>
          <p:nvPr/>
        </p:nvSpPr>
        <p:spPr bwMode="auto">
          <a:xfrm>
            <a:off x="1892300" y="5124450"/>
            <a:ext cx="307975" cy="36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1</a:t>
            </a:r>
          </a:p>
        </p:txBody>
      </p:sp>
      <p:sp>
        <p:nvSpPr>
          <p:cNvPr id="28680" name="Rectangle 7"/>
          <p:cNvSpPr>
            <a:spLocks noChangeArrowheads="1"/>
          </p:cNvSpPr>
          <p:nvPr/>
        </p:nvSpPr>
        <p:spPr bwMode="auto">
          <a:xfrm>
            <a:off x="1892300" y="4278313"/>
            <a:ext cx="307975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2</a:t>
            </a:r>
          </a:p>
        </p:txBody>
      </p:sp>
      <p:sp>
        <p:nvSpPr>
          <p:cNvPr id="28681" name="Rectangle 8"/>
          <p:cNvSpPr>
            <a:spLocks noChangeArrowheads="1"/>
          </p:cNvSpPr>
          <p:nvPr/>
        </p:nvSpPr>
        <p:spPr bwMode="auto">
          <a:xfrm>
            <a:off x="1892300" y="3432175"/>
            <a:ext cx="307975" cy="36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3</a:t>
            </a:r>
          </a:p>
        </p:txBody>
      </p:sp>
      <p:sp>
        <p:nvSpPr>
          <p:cNvPr id="28682" name="Rectangle 9"/>
          <p:cNvSpPr>
            <a:spLocks noChangeArrowheads="1"/>
          </p:cNvSpPr>
          <p:nvPr/>
        </p:nvSpPr>
        <p:spPr bwMode="auto">
          <a:xfrm>
            <a:off x="1892300" y="2586038"/>
            <a:ext cx="307975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4</a:t>
            </a:r>
          </a:p>
        </p:txBody>
      </p:sp>
      <p:sp>
        <p:nvSpPr>
          <p:cNvPr id="28683" name="Rectangle 10"/>
          <p:cNvSpPr>
            <a:spLocks noChangeArrowheads="1"/>
          </p:cNvSpPr>
          <p:nvPr/>
        </p:nvSpPr>
        <p:spPr bwMode="auto">
          <a:xfrm>
            <a:off x="2792413" y="5859463"/>
            <a:ext cx="307975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1</a:t>
            </a:r>
          </a:p>
        </p:txBody>
      </p:sp>
      <p:sp>
        <p:nvSpPr>
          <p:cNvPr id="28684" name="Rectangle 11"/>
          <p:cNvSpPr>
            <a:spLocks noChangeArrowheads="1"/>
          </p:cNvSpPr>
          <p:nvPr/>
        </p:nvSpPr>
        <p:spPr bwMode="auto">
          <a:xfrm>
            <a:off x="3614738" y="5859463"/>
            <a:ext cx="307975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2</a:t>
            </a:r>
          </a:p>
        </p:txBody>
      </p:sp>
      <p:sp>
        <p:nvSpPr>
          <p:cNvPr id="28685" name="Rectangle 12"/>
          <p:cNvSpPr>
            <a:spLocks noChangeArrowheads="1"/>
          </p:cNvSpPr>
          <p:nvPr/>
        </p:nvSpPr>
        <p:spPr bwMode="auto">
          <a:xfrm>
            <a:off x="4438650" y="5859463"/>
            <a:ext cx="307975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3</a:t>
            </a:r>
          </a:p>
        </p:txBody>
      </p:sp>
      <p:sp>
        <p:nvSpPr>
          <p:cNvPr id="28686" name="Rectangle 13"/>
          <p:cNvSpPr>
            <a:spLocks noChangeArrowheads="1"/>
          </p:cNvSpPr>
          <p:nvPr/>
        </p:nvSpPr>
        <p:spPr bwMode="auto">
          <a:xfrm>
            <a:off x="5260975" y="5859463"/>
            <a:ext cx="307975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4</a:t>
            </a:r>
          </a:p>
        </p:txBody>
      </p:sp>
      <p:sp>
        <p:nvSpPr>
          <p:cNvPr id="28687" name="Rectangle 14"/>
          <p:cNvSpPr>
            <a:spLocks noChangeArrowheads="1"/>
          </p:cNvSpPr>
          <p:nvPr/>
        </p:nvSpPr>
        <p:spPr bwMode="auto">
          <a:xfrm>
            <a:off x="6084888" y="5859463"/>
            <a:ext cx="307975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5</a:t>
            </a:r>
          </a:p>
        </p:txBody>
      </p:sp>
      <p:sp>
        <p:nvSpPr>
          <p:cNvPr id="28688" name="Rectangle 15"/>
          <p:cNvSpPr>
            <a:spLocks noChangeArrowheads="1"/>
          </p:cNvSpPr>
          <p:nvPr/>
        </p:nvSpPr>
        <p:spPr bwMode="auto">
          <a:xfrm>
            <a:off x="1892300" y="1739900"/>
            <a:ext cx="307975" cy="36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5</a:t>
            </a:r>
          </a:p>
        </p:txBody>
      </p:sp>
      <p:sp>
        <p:nvSpPr>
          <p:cNvPr id="28689" name="Rectangle 16"/>
          <p:cNvSpPr>
            <a:spLocks noChangeArrowheads="1"/>
          </p:cNvSpPr>
          <p:nvPr/>
        </p:nvSpPr>
        <p:spPr bwMode="auto">
          <a:xfrm>
            <a:off x="749300" y="1663700"/>
            <a:ext cx="1028700" cy="57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600">
                <a:solidFill>
                  <a:schemeClr val="tx1"/>
                </a:solidFill>
                <a:latin typeface="Arial" charset="0"/>
              </a:rPr>
              <a:t>Capital</a:t>
            </a:r>
          </a:p>
          <a:p>
            <a:r>
              <a:rPr lang="en-US" altLang="en-US" sz="1600">
                <a:solidFill>
                  <a:schemeClr val="tx1"/>
                </a:solidFill>
                <a:latin typeface="Arial" charset="0"/>
              </a:rPr>
              <a:t> per year</a:t>
            </a:r>
          </a:p>
        </p:txBody>
      </p:sp>
      <p:sp>
        <p:nvSpPr>
          <p:cNvPr id="494609" name="Rectangle 17"/>
          <p:cNvSpPr>
            <a:spLocks noChangeArrowheads="1"/>
          </p:cNvSpPr>
          <p:nvPr/>
        </p:nvSpPr>
        <p:spPr bwMode="auto">
          <a:xfrm>
            <a:off x="5214938" y="2097088"/>
            <a:ext cx="3275012" cy="835025"/>
          </a:xfrm>
          <a:prstGeom prst="rect">
            <a:avLst/>
          </a:prstGeom>
          <a:solidFill>
            <a:srgbClr val="DAEDD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/>
            <a:r>
              <a:rPr lang="en-US" altLang="en-US" sz="1600">
                <a:solidFill>
                  <a:schemeClr val="tx1"/>
                </a:solidFill>
                <a:latin typeface="Arial" charset="0"/>
              </a:rPr>
              <a:t>Slope measures MRTS</a:t>
            </a:r>
          </a:p>
          <a:p>
            <a:pPr algn="ctr"/>
            <a:r>
              <a:rPr lang="en-US" altLang="en-US" sz="1600">
                <a:solidFill>
                  <a:schemeClr val="tx1"/>
                </a:solidFill>
                <a:latin typeface="Arial" charset="0"/>
              </a:rPr>
              <a:t>MRTS decreases as move down the isoquant</a:t>
            </a:r>
          </a:p>
        </p:txBody>
      </p:sp>
      <p:grpSp>
        <p:nvGrpSpPr>
          <p:cNvPr id="2" name="Group 42"/>
          <p:cNvGrpSpPr>
            <a:grpSpLocks/>
          </p:cNvGrpSpPr>
          <p:nvPr/>
        </p:nvGrpSpPr>
        <p:grpSpPr bwMode="auto">
          <a:xfrm>
            <a:off x="2693988" y="1890713"/>
            <a:ext cx="989012" cy="1714500"/>
            <a:chOff x="1697" y="1191"/>
            <a:chExt cx="623" cy="1080"/>
          </a:xfrm>
        </p:grpSpPr>
        <p:sp>
          <p:nvSpPr>
            <p:cNvPr id="28714" name="Line 20"/>
            <p:cNvSpPr>
              <a:spLocks noChangeShapeType="1"/>
            </p:cNvSpPr>
            <p:nvPr/>
          </p:nvSpPr>
          <p:spPr bwMode="auto">
            <a:xfrm flipH="1">
              <a:off x="1867" y="2256"/>
              <a:ext cx="45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715" name="Line 23"/>
            <p:cNvSpPr>
              <a:spLocks noChangeShapeType="1"/>
            </p:cNvSpPr>
            <p:nvPr/>
          </p:nvSpPr>
          <p:spPr bwMode="auto">
            <a:xfrm>
              <a:off x="1884" y="1191"/>
              <a:ext cx="0" cy="106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716" name="Rectangle 26"/>
            <p:cNvSpPr>
              <a:spLocks noChangeArrowheads="1"/>
            </p:cNvSpPr>
            <p:nvPr/>
          </p:nvSpPr>
          <p:spPr bwMode="auto">
            <a:xfrm>
              <a:off x="1999" y="2081"/>
              <a:ext cx="176" cy="1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1</a:t>
              </a:r>
            </a:p>
          </p:txBody>
        </p:sp>
        <p:sp>
          <p:nvSpPr>
            <p:cNvPr id="28717" name="Rectangle 30"/>
            <p:cNvSpPr>
              <a:spLocks noChangeArrowheads="1"/>
            </p:cNvSpPr>
            <p:nvPr/>
          </p:nvSpPr>
          <p:spPr bwMode="auto">
            <a:xfrm>
              <a:off x="1697" y="1541"/>
              <a:ext cx="176" cy="1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2</a:t>
              </a:r>
            </a:p>
          </p:txBody>
        </p:sp>
      </p:grpSp>
      <p:grpSp>
        <p:nvGrpSpPr>
          <p:cNvPr id="3" name="Group 43"/>
          <p:cNvGrpSpPr>
            <a:grpSpLocks/>
          </p:cNvGrpSpPr>
          <p:nvPr/>
        </p:nvGrpSpPr>
        <p:grpSpPr bwMode="auto">
          <a:xfrm>
            <a:off x="3417888" y="3586163"/>
            <a:ext cx="1217612" cy="985837"/>
            <a:chOff x="2153" y="2259"/>
            <a:chExt cx="767" cy="621"/>
          </a:xfrm>
        </p:grpSpPr>
        <p:sp>
          <p:nvSpPr>
            <p:cNvPr id="28710" name="Line 21"/>
            <p:cNvSpPr>
              <a:spLocks noChangeShapeType="1"/>
            </p:cNvSpPr>
            <p:nvPr/>
          </p:nvSpPr>
          <p:spPr bwMode="auto">
            <a:xfrm flipH="1">
              <a:off x="2383" y="2880"/>
              <a:ext cx="537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711" name="Line 24"/>
            <p:cNvSpPr>
              <a:spLocks noChangeShapeType="1"/>
            </p:cNvSpPr>
            <p:nvPr/>
          </p:nvSpPr>
          <p:spPr bwMode="auto">
            <a:xfrm>
              <a:off x="2340" y="2259"/>
              <a:ext cx="0" cy="60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712" name="Rectangle 27"/>
            <p:cNvSpPr>
              <a:spLocks noChangeArrowheads="1"/>
            </p:cNvSpPr>
            <p:nvPr/>
          </p:nvSpPr>
          <p:spPr bwMode="auto">
            <a:xfrm>
              <a:off x="2489" y="2633"/>
              <a:ext cx="176" cy="1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1</a:t>
              </a:r>
            </a:p>
          </p:txBody>
        </p:sp>
        <p:sp>
          <p:nvSpPr>
            <p:cNvPr id="28713" name="Rectangle 31"/>
            <p:cNvSpPr>
              <a:spLocks noChangeArrowheads="1"/>
            </p:cNvSpPr>
            <p:nvPr/>
          </p:nvSpPr>
          <p:spPr bwMode="auto">
            <a:xfrm>
              <a:off x="2153" y="2441"/>
              <a:ext cx="176" cy="1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1</a:t>
              </a:r>
            </a:p>
          </p:txBody>
        </p:sp>
      </p:grpSp>
      <p:grpSp>
        <p:nvGrpSpPr>
          <p:cNvPr id="4" name="Group 44"/>
          <p:cNvGrpSpPr>
            <a:grpSpLocks/>
          </p:cNvGrpSpPr>
          <p:nvPr/>
        </p:nvGrpSpPr>
        <p:grpSpPr bwMode="auto">
          <a:xfrm>
            <a:off x="4275138" y="4614863"/>
            <a:ext cx="1274762" cy="414337"/>
            <a:chOff x="2693" y="2907"/>
            <a:chExt cx="803" cy="261"/>
          </a:xfrm>
        </p:grpSpPr>
        <p:sp>
          <p:nvSpPr>
            <p:cNvPr id="28706" name="Line 22"/>
            <p:cNvSpPr>
              <a:spLocks noChangeShapeType="1"/>
            </p:cNvSpPr>
            <p:nvPr/>
          </p:nvSpPr>
          <p:spPr bwMode="auto">
            <a:xfrm flipH="1">
              <a:off x="2923" y="3168"/>
              <a:ext cx="57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707" name="Line 25"/>
            <p:cNvSpPr>
              <a:spLocks noChangeShapeType="1"/>
            </p:cNvSpPr>
            <p:nvPr/>
          </p:nvSpPr>
          <p:spPr bwMode="auto">
            <a:xfrm>
              <a:off x="2928" y="2907"/>
              <a:ext cx="0" cy="23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708" name="Rectangle 28"/>
            <p:cNvSpPr>
              <a:spLocks noChangeArrowheads="1"/>
            </p:cNvSpPr>
            <p:nvPr/>
          </p:nvSpPr>
          <p:spPr bwMode="auto">
            <a:xfrm>
              <a:off x="2969" y="2969"/>
              <a:ext cx="176" cy="1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1</a:t>
              </a:r>
            </a:p>
          </p:txBody>
        </p:sp>
        <p:sp>
          <p:nvSpPr>
            <p:cNvPr id="28709" name="Rectangle 32"/>
            <p:cNvSpPr>
              <a:spLocks noChangeArrowheads="1"/>
            </p:cNvSpPr>
            <p:nvPr/>
          </p:nvSpPr>
          <p:spPr bwMode="auto">
            <a:xfrm>
              <a:off x="2693" y="2921"/>
              <a:ext cx="270" cy="1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2/3</a:t>
              </a:r>
            </a:p>
          </p:txBody>
        </p:sp>
      </p:grpSp>
      <p:grpSp>
        <p:nvGrpSpPr>
          <p:cNvPr id="5" name="Group 45"/>
          <p:cNvGrpSpPr>
            <a:grpSpLocks/>
          </p:cNvGrpSpPr>
          <p:nvPr/>
        </p:nvGrpSpPr>
        <p:grpSpPr bwMode="auto">
          <a:xfrm>
            <a:off x="4941888" y="5018088"/>
            <a:ext cx="1236662" cy="530225"/>
            <a:chOff x="3113" y="3161"/>
            <a:chExt cx="779" cy="334"/>
          </a:xfrm>
        </p:grpSpPr>
        <p:sp>
          <p:nvSpPr>
            <p:cNvPr id="28702" name="Line 19"/>
            <p:cNvSpPr>
              <a:spLocks noChangeShapeType="1"/>
            </p:cNvSpPr>
            <p:nvPr/>
          </p:nvSpPr>
          <p:spPr bwMode="auto">
            <a:xfrm flipH="1">
              <a:off x="3475" y="3312"/>
              <a:ext cx="417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703" name="Rectangle 29"/>
            <p:cNvSpPr>
              <a:spLocks noChangeArrowheads="1"/>
            </p:cNvSpPr>
            <p:nvPr/>
          </p:nvSpPr>
          <p:spPr bwMode="auto">
            <a:xfrm>
              <a:off x="3497" y="3305"/>
              <a:ext cx="176" cy="1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1</a:t>
              </a:r>
            </a:p>
          </p:txBody>
        </p:sp>
        <p:sp>
          <p:nvSpPr>
            <p:cNvPr id="28704" name="Rectangle 33"/>
            <p:cNvSpPr>
              <a:spLocks noChangeArrowheads="1"/>
            </p:cNvSpPr>
            <p:nvPr/>
          </p:nvSpPr>
          <p:spPr bwMode="auto">
            <a:xfrm>
              <a:off x="3113" y="3161"/>
              <a:ext cx="270" cy="1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1/3</a:t>
              </a:r>
            </a:p>
          </p:txBody>
        </p:sp>
        <p:sp>
          <p:nvSpPr>
            <p:cNvPr id="28705" name="Line 34"/>
            <p:cNvSpPr>
              <a:spLocks noChangeShapeType="1"/>
            </p:cNvSpPr>
            <p:nvPr/>
          </p:nvSpPr>
          <p:spPr bwMode="auto">
            <a:xfrm>
              <a:off x="3444" y="3180"/>
              <a:ext cx="0" cy="13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6" name="Group 35"/>
          <p:cNvGrpSpPr>
            <a:grpSpLocks/>
          </p:cNvGrpSpPr>
          <p:nvPr/>
        </p:nvGrpSpPr>
        <p:grpSpPr bwMode="auto">
          <a:xfrm>
            <a:off x="2436813" y="1598613"/>
            <a:ext cx="5283200" cy="4205287"/>
            <a:chOff x="1535" y="1007"/>
            <a:chExt cx="3328" cy="2649"/>
          </a:xfrm>
        </p:grpSpPr>
        <p:sp>
          <p:nvSpPr>
            <p:cNvPr id="28696" name="Freeform 36"/>
            <p:cNvSpPr>
              <a:spLocks/>
            </p:cNvSpPr>
            <p:nvPr/>
          </p:nvSpPr>
          <p:spPr bwMode="auto">
            <a:xfrm>
              <a:off x="1535" y="1584"/>
              <a:ext cx="2019" cy="2018"/>
            </a:xfrm>
            <a:custGeom>
              <a:avLst/>
              <a:gdLst>
                <a:gd name="T0" fmla="*/ 0 w 2019"/>
                <a:gd name="T1" fmla="*/ 0 h 2018"/>
                <a:gd name="T2" fmla="*/ 68 w 2019"/>
                <a:gd name="T3" fmla="*/ 196 h 2018"/>
                <a:gd name="T4" fmla="*/ 142 w 2019"/>
                <a:gd name="T5" fmla="*/ 386 h 2018"/>
                <a:gd name="T6" fmla="*/ 216 w 2019"/>
                <a:gd name="T7" fmla="*/ 577 h 2018"/>
                <a:gd name="T8" fmla="*/ 296 w 2019"/>
                <a:gd name="T9" fmla="*/ 749 h 2018"/>
                <a:gd name="T10" fmla="*/ 381 w 2019"/>
                <a:gd name="T11" fmla="*/ 917 h 2018"/>
                <a:gd name="T12" fmla="*/ 472 w 2019"/>
                <a:gd name="T13" fmla="*/ 1072 h 2018"/>
                <a:gd name="T14" fmla="*/ 568 w 2019"/>
                <a:gd name="T15" fmla="*/ 1222 h 2018"/>
                <a:gd name="T16" fmla="*/ 625 w 2019"/>
                <a:gd name="T17" fmla="*/ 1291 h 2018"/>
                <a:gd name="T18" fmla="*/ 688 w 2019"/>
                <a:gd name="T19" fmla="*/ 1360 h 2018"/>
                <a:gd name="T20" fmla="*/ 756 w 2019"/>
                <a:gd name="T21" fmla="*/ 1424 h 2018"/>
                <a:gd name="T22" fmla="*/ 830 w 2019"/>
                <a:gd name="T23" fmla="*/ 1481 h 2018"/>
                <a:gd name="T24" fmla="*/ 989 w 2019"/>
                <a:gd name="T25" fmla="*/ 1596 h 2018"/>
                <a:gd name="T26" fmla="*/ 1160 w 2019"/>
                <a:gd name="T27" fmla="*/ 1694 h 2018"/>
                <a:gd name="T28" fmla="*/ 1330 w 2019"/>
                <a:gd name="T29" fmla="*/ 1781 h 2018"/>
                <a:gd name="T30" fmla="*/ 1501 w 2019"/>
                <a:gd name="T31" fmla="*/ 1856 h 2018"/>
                <a:gd name="T32" fmla="*/ 1671 w 2019"/>
                <a:gd name="T33" fmla="*/ 1919 h 2018"/>
                <a:gd name="T34" fmla="*/ 1842 w 2019"/>
                <a:gd name="T35" fmla="*/ 1971 h 2018"/>
                <a:gd name="T36" fmla="*/ 2018 w 2019"/>
                <a:gd name="T37" fmla="*/ 2017 h 201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019"/>
                <a:gd name="T58" fmla="*/ 0 h 2018"/>
                <a:gd name="T59" fmla="*/ 2019 w 2019"/>
                <a:gd name="T60" fmla="*/ 2018 h 201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019" h="2018">
                  <a:moveTo>
                    <a:pt x="0" y="0"/>
                  </a:moveTo>
                  <a:lnTo>
                    <a:pt x="68" y="196"/>
                  </a:lnTo>
                  <a:lnTo>
                    <a:pt x="142" y="386"/>
                  </a:lnTo>
                  <a:lnTo>
                    <a:pt x="216" y="577"/>
                  </a:lnTo>
                  <a:lnTo>
                    <a:pt x="296" y="749"/>
                  </a:lnTo>
                  <a:lnTo>
                    <a:pt x="381" y="917"/>
                  </a:lnTo>
                  <a:lnTo>
                    <a:pt x="472" y="1072"/>
                  </a:lnTo>
                  <a:lnTo>
                    <a:pt x="568" y="1222"/>
                  </a:lnTo>
                  <a:lnTo>
                    <a:pt x="625" y="1291"/>
                  </a:lnTo>
                  <a:lnTo>
                    <a:pt x="688" y="1360"/>
                  </a:lnTo>
                  <a:lnTo>
                    <a:pt x="756" y="1424"/>
                  </a:lnTo>
                  <a:lnTo>
                    <a:pt x="830" y="1481"/>
                  </a:lnTo>
                  <a:lnTo>
                    <a:pt x="989" y="1596"/>
                  </a:lnTo>
                  <a:lnTo>
                    <a:pt x="1160" y="1694"/>
                  </a:lnTo>
                  <a:lnTo>
                    <a:pt x="1330" y="1781"/>
                  </a:lnTo>
                  <a:lnTo>
                    <a:pt x="1501" y="1856"/>
                  </a:lnTo>
                  <a:lnTo>
                    <a:pt x="1671" y="1919"/>
                  </a:lnTo>
                  <a:lnTo>
                    <a:pt x="1842" y="1971"/>
                  </a:lnTo>
                  <a:lnTo>
                    <a:pt x="2018" y="2017"/>
                  </a:lnTo>
                </a:path>
              </a:pathLst>
            </a:custGeom>
            <a:noFill/>
            <a:ln w="50800" cap="rnd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28697" name="Rectangle 37"/>
            <p:cNvSpPr>
              <a:spLocks noChangeArrowheads="1"/>
            </p:cNvSpPr>
            <p:nvPr/>
          </p:nvSpPr>
          <p:spPr bwMode="auto">
            <a:xfrm>
              <a:off x="3631" y="3427"/>
              <a:ext cx="550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Q</a:t>
              </a:r>
              <a:r>
                <a:rPr lang="en-US" altLang="en-US" sz="1800" i="1" baseline="-25000">
                  <a:solidFill>
                    <a:schemeClr val="tx1"/>
                  </a:solidFill>
                  <a:latin typeface="Arial" charset="0"/>
                </a:rPr>
                <a:t>1 </a:t>
              </a:r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=</a:t>
              </a:r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55</a:t>
              </a:r>
            </a:p>
          </p:txBody>
        </p:sp>
        <p:sp>
          <p:nvSpPr>
            <p:cNvPr id="28698" name="Freeform 38"/>
            <p:cNvSpPr>
              <a:spLocks/>
            </p:cNvSpPr>
            <p:nvPr/>
          </p:nvSpPr>
          <p:spPr bwMode="auto">
            <a:xfrm>
              <a:off x="2352" y="1008"/>
              <a:ext cx="1922" cy="2066"/>
            </a:xfrm>
            <a:custGeom>
              <a:avLst/>
              <a:gdLst>
                <a:gd name="T0" fmla="*/ 0 w 1922"/>
                <a:gd name="T1" fmla="*/ 0 h 2066"/>
                <a:gd name="T2" fmla="*/ 68 w 1922"/>
                <a:gd name="T3" fmla="*/ 202 h 2066"/>
                <a:gd name="T4" fmla="*/ 130 w 1922"/>
                <a:gd name="T5" fmla="*/ 398 h 2066"/>
                <a:gd name="T6" fmla="*/ 205 w 1922"/>
                <a:gd name="T7" fmla="*/ 590 h 2066"/>
                <a:gd name="T8" fmla="*/ 280 w 1922"/>
                <a:gd name="T9" fmla="*/ 767 h 2066"/>
                <a:gd name="T10" fmla="*/ 362 w 1922"/>
                <a:gd name="T11" fmla="*/ 939 h 2066"/>
                <a:gd name="T12" fmla="*/ 451 w 1922"/>
                <a:gd name="T13" fmla="*/ 1101 h 2066"/>
                <a:gd name="T14" fmla="*/ 547 w 1922"/>
                <a:gd name="T15" fmla="*/ 1254 h 2066"/>
                <a:gd name="T16" fmla="*/ 656 w 1922"/>
                <a:gd name="T17" fmla="*/ 1391 h 2066"/>
                <a:gd name="T18" fmla="*/ 793 w 1922"/>
                <a:gd name="T19" fmla="*/ 1519 h 2066"/>
                <a:gd name="T20" fmla="*/ 943 w 1922"/>
                <a:gd name="T21" fmla="*/ 1632 h 2066"/>
                <a:gd name="T22" fmla="*/ 1101 w 1922"/>
                <a:gd name="T23" fmla="*/ 1736 h 2066"/>
                <a:gd name="T24" fmla="*/ 1265 w 1922"/>
                <a:gd name="T25" fmla="*/ 1824 h 2066"/>
                <a:gd name="T26" fmla="*/ 1422 w 1922"/>
                <a:gd name="T27" fmla="*/ 1903 h 2066"/>
                <a:gd name="T28" fmla="*/ 1586 w 1922"/>
                <a:gd name="T29" fmla="*/ 1962 h 2066"/>
                <a:gd name="T30" fmla="*/ 1750 w 1922"/>
                <a:gd name="T31" fmla="*/ 2016 h 2066"/>
                <a:gd name="T32" fmla="*/ 1921 w 1922"/>
                <a:gd name="T33" fmla="*/ 2065 h 206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922"/>
                <a:gd name="T52" fmla="*/ 0 h 2066"/>
                <a:gd name="T53" fmla="*/ 1922 w 1922"/>
                <a:gd name="T54" fmla="*/ 2066 h 206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922" h="2066">
                  <a:moveTo>
                    <a:pt x="0" y="0"/>
                  </a:moveTo>
                  <a:lnTo>
                    <a:pt x="68" y="202"/>
                  </a:lnTo>
                  <a:lnTo>
                    <a:pt x="130" y="398"/>
                  </a:lnTo>
                  <a:lnTo>
                    <a:pt x="205" y="590"/>
                  </a:lnTo>
                  <a:lnTo>
                    <a:pt x="280" y="767"/>
                  </a:lnTo>
                  <a:lnTo>
                    <a:pt x="362" y="939"/>
                  </a:lnTo>
                  <a:lnTo>
                    <a:pt x="451" y="1101"/>
                  </a:lnTo>
                  <a:lnTo>
                    <a:pt x="547" y="1254"/>
                  </a:lnTo>
                  <a:lnTo>
                    <a:pt x="656" y="1391"/>
                  </a:lnTo>
                  <a:lnTo>
                    <a:pt x="793" y="1519"/>
                  </a:lnTo>
                  <a:lnTo>
                    <a:pt x="943" y="1632"/>
                  </a:lnTo>
                  <a:lnTo>
                    <a:pt x="1101" y="1736"/>
                  </a:lnTo>
                  <a:lnTo>
                    <a:pt x="1265" y="1824"/>
                  </a:lnTo>
                  <a:lnTo>
                    <a:pt x="1422" y="1903"/>
                  </a:lnTo>
                  <a:lnTo>
                    <a:pt x="1586" y="1962"/>
                  </a:lnTo>
                  <a:lnTo>
                    <a:pt x="1750" y="2016"/>
                  </a:lnTo>
                  <a:lnTo>
                    <a:pt x="1921" y="2065"/>
                  </a:lnTo>
                </a:path>
              </a:pathLst>
            </a:custGeom>
            <a:noFill/>
            <a:ln w="50800" cap="rnd">
              <a:solidFill>
                <a:srgbClr val="FF99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28699" name="Rectangle 39"/>
            <p:cNvSpPr>
              <a:spLocks noChangeArrowheads="1"/>
            </p:cNvSpPr>
            <p:nvPr/>
          </p:nvSpPr>
          <p:spPr bwMode="auto">
            <a:xfrm>
              <a:off x="3977" y="3161"/>
              <a:ext cx="550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Q</a:t>
              </a:r>
              <a:r>
                <a:rPr lang="en-US" altLang="en-US" sz="1800" i="1" baseline="-25000">
                  <a:solidFill>
                    <a:schemeClr val="tx1"/>
                  </a:solidFill>
                  <a:latin typeface="Arial" charset="0"/>
                </a:rPr>
                <a:t>2 </a:t>
              </a:r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=</a:t>
              </a:r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75</a:t>
              </a:r>
            </a:p>
          </p:txBody>
        </p:sp>
        <p:sp>
          <p:nvSpPr>
            <p:cNvPr id="28700" name="Rectangle 40"/>
            <p:cNvSpPr>
              <a:spLocks noChangeArrowheads="1"/>
            </p:cNvSpPr>
            <p:nvPr/>
          </p:nvSpPr>
          <p:spPr bwMode="auto">
            <a:xfrm>
              <a:off x="4313" y="2873"/>
              <a:ext cx="550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Q</a:t>
              </a:r>
              <a:r>
                <a:rPr lang="en-US" altLang="en-US" sz="1800" i="1" baseline="-25000">
                  <a:solidFill>
                    <a:schemeClr val="tx1"/>
                  </a:solidFill>
                  <a:latin typeface="Arial" charset="0"/>
                </a:rPr>
                <a:t>3 </a:t>
              </a:r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=</a:t>
              </a:r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90</a:t>
              </a:r>
            </a:p>
          </p:txBody>
        </p:sp>
        <p:sp>
          <p:nvSpPr>
            <p:cNvPr id="28701" name="Freeform 41"/>
            <p:cNvSpPr>
              <a:spLocks/>
            </p:cNvSpPr>
            <p:nvPr/>
          </p:nvSpPr>
          <p:spPr bwMode="auto">
            <a:xfrm>
              <a:off x="1871" y="1007"/>
              <a:ext cx="2067" cy="2307"/>
            </a:xfrm>
            <a:custGeom>
              <a:avLst/>
              <a:gdLst>
                <a:gd name="T0" fmla="*/ 0 w 2067"/>
                <a:gd name="T1" fmla="*/ 0 h 2307"/>
                <a:gd name="T2" fmla="*/ 69 w 2067"/>
                <a:gd name="T3" fmla="*/ 228 h 2307"/>
                <a:gd name="T4" fmla="*/ 145 w 2067"/>
                <a:gd name="T5" fmla="*/ 445 h 2307"/>
                <a:gd name="T6" fmla="*/ 220 w 2067"/>
                <a:gd name="T7" fmla="*/ 657 h 2307"/>
                <a:gd name="T8" fmla="*/ 302 w 2067"/>
                <a:gd name="T9" fmla="*/ 859 h 2307"/>
                <a:gd name="T10" fmla="*/ 390 w 2067"/>
                <a:gd name="T11" fmla="*/ 1050 h 2307"/>
                <a:gd name="T12" fmla="*/ 485 w 2067"/>
                <a:gd name="T13" fmla="*/ 1230 h 2307"/>
                <a:gd name="T14" fmla="*/ 586 w 2067"/>
                <a:gd name="T15" fmla="*/ 1400 h 2307"/>
                <a:gd name="T16" fmla="*/ 642 w 2067"/>
                <a:gd name="T17" fmla="*/ 1479 h 2307"/>
                <a:gd name="T18" fmla="*/ 705 w 2067"/>
                <a:gd name="T19" fmla="*/ 1553 h 2307"/>
                <a:gd name="T20" fmla="*/ 775 w 2067"/>
                <a:gd name="T21" fmla="*/ 1627 h 2307"/>
                <a:gd name="T22" fmla="*/ 850 w 2067"/>
                <a:gd name="T23" fmla="*/ 1696 h 2307"/>
                <a:gd name="T24" fmla="*/ 1014 w 2067"/>
                <a:gd name="T25" fmla="*/ 1824 h 2307"/>
                <a:gd name="T26" fmla="*/ 1190 w 2067"/>
                <a:gd name="T27" fmla="*/ 1935 h 2307"/>
                <a:gd name="T28" fmla="*/ 1360 w 2067"/>
                <a:gd name="T29" fmla="*/ 2036 h 2307"/>
                <a:gd name="T30" fmla="*/ 1449 w 2067"/>
                <a:gd name="T31" fmla="*/ 2083 h 2307"/>
                <a:gd name="T32" fmla="*/ 1531 w 2067"/>
                <a:gd name="T33" fmla="*/ 2120 h 2307"/>
                <a:gd name="T34" fmla="*/ 1707 w 2067"/>
                <a:gd name="T35" fmla="*/ 2189 h 2307"/>
                <a:gd name="T36" fmla="*/ 1890 w 2067"/>
                <a:gd name="T37" fmla="*/ 2253 h 2307"/>
                <a:gd name="T38" fmla="*/ 2066 w 2067"/>
                <a:gd name="T39" fmla="*/ 2306 h 2307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067"/>
                <a:gd name="T61" fmla="*/ 0 h 2307"/>
                <a:gd name="T62" fmla="*/ 2067 w 2067"/>
                <a:gd name="T63" fmla="*/ 2307 h 2307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067" h="2307">
                  <a:moveTo>
                    <a:pt x="0" y="0"/>
                  </a:moveTo>
                  <a:lnTo>
                    <a:pt x="69" y="228"/>
                  </a:lnTo>
                  <a:lnTo>
                    <a:pt x="145" y="445"/>
                  </a:lnTo>
                  <a:lnTo>
                    <a:pt x="220" y="657"/>
                  </a:lnTo>
                  <a:lnTo>
                    <a:pt x="302" y="859"/>
                  </a:lnTo>
                  <a:lnTo>
                    <a:pt x="390" y="1050"/>
                  </a:lnTo>
                  <a:lnTo>
                    <a:pt x="485" y="1230"/>
                  </a:lnTo>
                  <a:lnTo>
                    <a:pt x="586" y="1400"/>
                  </a:lnTo>
                  <a:lnTo>
                    <a:pt x="642" y="1479"/>
                  </a:lnTo>
                  <a:lnTo>
                    <a:pt x="705" y="1553"/>
                  </a:lnTo>
                  <a:lnTo>
                    <a:pt x="775" y="1627"/>
                  </a:lnTo>
                  <a:lnTo>
                    <a:pt x="850" y="1696"/>
                  </a:lnTo>
                  <a:lnTo>
                    <a:pt x="1014" y="1824"/>
                  </a:lnTo>
                  <a:lnTo>
                    <a:pt x="1190" y="1935"/>
                  </a:lnTo>
                  <a:lnTo>
                    <a:pt x="1360" y="2036"/>
                  </a:lnTo>
                  <a:lnTo>
                    <a:pt x="1449" y="2083"/>
                  </a:lnTo>
                  <a:lnTo>
                    <a:pt x="1531" y="2120"/>
                  </a:lnTo>
                  <a:lnTo>
                    <a:pt x="1707" y="2189"/>
                  </a:lnTo>
                  <a:lnTo>
                    <a:pt x="1890" y="2253"/>
                  </a:lnTo>
                  <a:lnTo>
                    <a:pt x="2066" y="2306"/>
                  </a:lnTo>
                </a:path>
              </a:pathLst>
            </a:custGeom>
            <a:noFill/>
            <a:ln w="50800" cap="rnd">
              <a:solidFill>
                <a:srgbClr val="FF5B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494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4609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MRTS and Isoquants</a:t>
            </a:r>
          </a:p>
        </p:txBody>
      </p:sp>
      <p:sp>
        <p:nvSpPr>
          <p:cNvPr id="496643" name="Rectangle 3"/>
          <p:cNvSpPr>
            <a:spLocks noGrp="1" noChangeArrowheads="1"/>
          </p:cNvSpPr>
          <p:nvPr>
            <p:ph idx="1"/>
          </p:nvPr>
        </p:nvSpPr>
        <p:spPr>
          <a:xfrm>
            <a:off x="960438" y="1382713"/>
            <a:ext cx="7723187" cy="41148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We assume there is diminishing MRTS</a:t>
            </a:r>
          </a:p>
          <a:p>
            <a:pPr lvl="1" eaLnBrk="1" hangingPunct="1"/>
            <a:r>
              <a:rPr lang="en-US" altLang="en-US">
                <a:latin typeface="Angsana New" charset="0"/>
                <a:cs typeface="Angsana New" charset="0"/>
              </a:rPr>
              <a:t>Increasing labor in one unit increments from 1 to 5 results in a decreasing MRTS from 1 to 1/2.</a:t>
            </a:r>
          </a:p>
          <a:p>
            <a:pPr lvl="1" eaLnBrk="1" hangingPunct="1"/>
            <a:r>
              <a:rPr lang="en-US" altLang="en-US">
                <a:latin typeface="Angsana New" charset="0"/>
                <a:cs typeface="Angsana New" charset="0"/>
              </a:rPr>
              <a:t>Productivity of any one input is limited</a:t>
            </a:r>
          </a:p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Diminishing MRTS occurs because of diminishing returns and implies isoquants are convex.</a:t>
            </a:r>
          </a:p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There is a relationship between MRTS and marginal products of inputs</a:t>
            </a:r>
          </a:p>
        </p:txBody>
      </p:sp>
      <p:sp>
        <p:nvSpPr>
          <p:cNvPr id="30724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AAF7CA3C-41A6-DA4E-9398-01DE53E8DD46}" type="slidenum">
              <a:rPr lang="en-US" altLang="en-US" sz="2600">
                <a:solidFill>
                  <a:srgbClr val="000000"/>
                </a:solidFill>
              </a:rPr>
              <a:pPr/>
              <a:t>8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96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6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966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6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966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6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966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6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966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6643" grpId="0" build="p" bldLvl="2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MRTS and Marginal Products</a:t>
            </a:r>
            <a:endParaRPr lang="th-TH" altLang="en-US">
              <a:latin typeface="Angsana New" charset="0"/>
              <a:cs typeface="Angsana New" charset="0"/>
            </a:endParaRPr>
          </a:p>
        </p:txBody>
      </p:sp>
      <p:sp>
        <p:nvSpPr>
          <p:cNvPr id="3686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FE0B33E9-72F6-D64D-A417-FFCFC24F4762}" type="slidenum">
              <a:rPr lang="en-US" altLang="en-US" sz="2600">
                <a:solidFill>
                  <a:srgbClr val="000000"/>
                </a:solidFill>
              </a:rPr>
              <a:pPr/>
              <a:t>9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36868" name="Freeform 23"/>
          <p:cNvSpPr>
            <a:spLocks/>
          </p:cNvSpPr>
          <p:nvPr/>
        </p:nvSpPr>
        <p:spPr bwMode="auto">
          <a:xfrm>
            <a:off x="1493838" y="3848100"/>
            <a:ext cx="887412" cy="2262188"/>
          </a:xfrm>
          <a:custGeom>
            <a:avLst/>
            <a:gdLst>
              <a:gd name="T0" fmla="*/ 0 w 559"/>
              <a:gd name="T1" fmla="*/ 0 h 1425"/>
              <a:gd name="T2" fmla="*/ 2147483647 w 559"/>
              <a:gd name="T3" fmla="*/ 0 h 1425"/>
              <a:gd name="T4" fmla="*/ 2147483647 w 559"/>
              <a:gd name="T5" fmla="*/ 2147483647 h 1425"/>
              <a:gd name="T6" fmla="*/ 0 60000 65536"/>
              <a:gd name="T7" fmla="*/ 0 60000 65536"/>
              <a:gd name="T8" fmla="*/ 0 60000 65536"/>
              <a:gd name="T9" fmla="*/ 0 w 559"/>
              <a:gd name="T10" fmla="*/ 0 h 1425"/>
              <a:gd name="T11" fmla="*/ 559 w 559"/>
              <a:gd name="T12" fmla="*/ 1425 h 142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59" h="1425">
                <a:moveTo>
                  <a:pt x="0" y="0"/>
                </a:moveTo>
                <a:lnTo>
                  <a:pt x="559" y="0"/>
                </a:lnTo>
                <a:lnTo>
                  <a:pt x="559" y="1425"/>
                </a:lnTo>
              </a:path>
            </a:pathLst>
          </a:custGeom>
          <a:noFill/>
          <a:ln w="38100">
            <a:solidFill>
              <a:srgbClr val="0066FF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>
              <a:latin typeface="Angsana New" charset="0"/>
            </a:endParaRPr>
          </a:p>
        </p:txBody>
      </p:sp>
      <p:sp>
        <p:nvSpPr>
          <p:cNvPr id="36869" name="Line 3"/>
          <p:cNvSpPr>
            <a:spLocks noChangeShapeType="1"/>
          </p:cNvSpPr>
          <p:nvPr/>
        </p:nvSpPr>
        <p:spPr bwMode="auto">
          <a:xfrm flipH="1">
            <a:off x="1511300" y="2805113"/>
            <a:ext cx="14288" cy="32940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70" name="Line 4"/>
          <p:cNvSpPr>
            <a:spLocks noChangeShapeType="1"/>
          </p:cNvSpPr>
          <p:nvPr/>
        </p:nvSpPr>
        <p:spPr bwMode="auto">
          <a:xfrm>
            <a:off x="1530350" y="6080125"/>
            <a:ext cx="2809875" cy="142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71" name="Rectangle 5"/>
          <p:cNvSpPr>
            <a:spLocks noChangeArrowheads="1"/>
          </p:cNvSpPr>
          <p:nvPr/>
        </p:nvSpPr>
        <p:spPr bwMode="auto">
          <a:xfrm>
            <a:off x="1119188" y="2239963"/>
            <a:ext cx="593725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>
                <a:solidFill>
                  <a:schemeClr val="tx1"/>
                </a:solidFill>
                <a:latin typeface="Angsana New" charset="0"/>
              </a:rPr>
              <a:t>MP</a:t>
            </a:r>
            <a:r>
              <a:rPr lang="en-US" altLang="en-US" baseline="-25000">
                <a:solidFill>
                  <a:schemeClr val="tx1"/>
                </a:solidFill>
                <a:latin typeface="Angsana New" charset="0"/>
              </a:rPr>
              <a:t>L</a:t>
            </a:r>
            <a:endParaRPr lang="en-US" altLang="en-US" sz="1600">
              <a:solidFill>
                <a:schemeClr val="tx1"/>
              </a:solidFill>
              <a:latin typeface="Angsana New" charset="0"/>
            </a:endParaRPr>
          </a:p>
        </p:txBody>
      </p:sp>
      <p:sp>
        <p:nvSpPr>
          <p:cNvPr id="36872" name="Freeform 6"/>
          <p:cNvSpPr>
            <a:spLocks/>
          </p:cNvSpPr>
          <p:nvPr/>
        </p:nvSpPr>
        <p:spPr bwMode="auto">
          <a:xfrm>
            <a:off x="2147888" y="3063875"/>
            <a:ext cx="1855787" cy="2263775"/>
          </a:xfrm>
          <a:custGeom>
            <a:avLst/>
            <a:gdLst>
              <a:gd name="T0" fmla="*/ 0 w 2019"/>
              <a:gd name="T1" fmla="*/ 0 h 2018"/>
              <a:gd name="T2" fmla="*/ 2147483647 w 2019"/>
              <a:gd name="T3" fmla="*/ 2147483647 h 2018"/>
              <a:gd name="T4" fmla="*/ 2147483647 w 2019"/>
              <a:gd name="T5" fmla="*/ 2147483647 h 2018"/>
              <a:gd name="T6" fmla="*/ 2147483647 w 2019"/>
              <a:gd name="T7" fmla="*/ 2147483647 h 2018"/>
              <a:gd name="T8" fmla="*/ 2147483647 w 2019"/>
              <a:gd name="T9" fmla="*/ 2147483647 h 2018"/>
              <a:gd name="T10" fmla="*/ 2147483647 w 2019"/>
              <a:gd name="T11" fmla="*/ 2147483647 h 2018"/>
              <a:gd name="T12" fmla="*/ 2147483647 w 2019"/>
              <a:gd name="T13" fmla="*/ 2147483647 h 2018"/>
              <a:gd name="T14" fmla="*/ 2147483647 w 2019"/>
              <a:gd name="T15" fmla="*/ 2147483647 h 2018"/>
              <a:gd name="T16" fmla="*/ 2147483647 w 2019"/>
              <a:gd name="T17" fmla="*/ 2147483647 h 2018"/>
              <a:gd name="T18" fmla="*/ 2147483647 w 2019"/>
              <a:gd name="T19" fmla="*/ 2147483647 h 2018"/>
              <a:gd name="T20" fmla="*/ 2147483647 w 2019"/>
              <a:gd name="T21" fmla="*/ 2147483647 h 2018"/>
              <a:gd name="T22" fmla="*/ 2147483647 w 2019"/>
              <a:gd name="T23" fmla="*/ 2147483647 h 2018"/>
              <a:gd name="T24" fmla="*/ 2147483647 w 2019"/>
              <a:gd name="T25" fmla="*/ 2147483647 h 2018"/>
              <a:gd name="T26" fmla="*/ 2147483647 w 2019"/>
              <a:gd name="T27" fmla="*/ 2147483647 h 2018"/>
              <a:gd name="T28" fmla="*/ 2147483647 w 2019"/>
              <a:gd name="T29" fmla="*/ 2147483647 h 2018"/>
              <a:gd name="T30" fmla="*/ 2147483647 w 2019"/>
              <a:gd name="T31" fmla="*/ 2147483647 h 2018"/>
              <a:gd name="T32" fmla="*/ 2147483647 w 2019"/>
              <a:gd name="T33" fmla="*/ 2147483647 h 2018"/>
              <a:gd name="T34" fmla="*/ 2147483647 w 2019"/>
              <a:gd name="T35" fmla="*/ 2147483647 h 2018"/>
              <a:gd name="T36" fmla="*/ 2147483647 w 2019"/>
              <a:gd name="T37" fmla="*/ 2147483647 h 2018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2019"/>
              <a:gd name="T58" fmla="*/ 0 h 2018"/>
              <a:gd name="T59" fmla="*/ 2019 w 2019"/>
              <a:gd name="T60" fmla="*/ 2018 h 2018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2019" h="2018">
                <a:moveTo>
                  <a:pt x="0" y="0"/>
                </a:moveTo>
                <a:lnTo>
                  <a:pt x="68" y="196"/>
                </a:lnTo>
                <a:lnTo>
                  <a:pt x="142" y="386"/>
                </a:lnTo>
                <a:lnTo>
                  <a:pt x="216" y="577"/>
                </a:lnTo>
                <a:lnTo>
                  <a:pt x="296" y="749"/>
                </a:lnTo>
                <a:lnTo>
                  <a:pt x="381" y="917"/>
                </a:lnTo>
                <a:lnTo>
                  <a:pt x="472" y="1072"/>
                </a:lnTo>
                <a:lnTo>
                  <a:pt x="568" y="1222"/>
                </a:lnTo>
                <a:lnTo>
                  <a:pt x="625" y="1291"/>
                </a:lnTo>
                <a:lnTo>
                  <a:pt x="688" y="1360"/>
                </a:lnTo>
                <a:lnTo>
                  <a:pt x="756" y="1424"/>
                </a:lnTo>
                <a:lnTo>
                  <a:pt x="830" y="1481"/>
                </a:lnTo>
                <a:lnTo>
                  <a:pt x="989" y="1596"/>
                </a:lnTo>
                <a:lnTo>
                  <a:pt x="1160" y="1694"/>
                </a:lnTo>
                <a:lnTo>
                  <a:pt x="1330" y="1781"/>
                </a:lnTo>
                <a:lnTo>
                  <a:pt x="1501" y="1856"/>
                </a:lnTo>
                <a:lnTo>
                  <a:pt x="1671" y="1919"/>
                </a:lnTo>
                <a:lnTo>
                  <a:pt x="1842" y="1971"/>
                </a:lnTo>
                <a:lnTo>
                  <a:pt x="2018" y="2017"/>
                </a:lnTo>
              </a:path>
            </a:pathLst>
          </a:custGeom>
          <a:noFill/>
          <a:ln w="50800" cap="rnd">
            <a:solidFill>
              <a:srgbClr val="FF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>
              <a:latin typeface="Angsana New" charset="0"/>
            </a:endParaRPr>
          </a:p>
        </p:txBody>
      </p:sp>
      <p:sp>
        <p:nvSpPr>
          <p:cNvPr id="36873" name="Rectangle 9"/>
          <p:cNvSpPr>
            <a:spLocks noChangeArrowheads="1"/>
          </p:cNvSpPr>
          <p:nvPr/>
        </p:nvSpPr>
        <p:spPr bwMode="auto">
          <a:xfrm>
            <a:off x="4094163" y="6148388"/>
            <a:ext cx="287337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>
                <a:solidFill>
                  <a:schemeClr val="tx1"/>
                </a:solidFill>
                <a:latin typeface="Angsana New" charset="0"/>
              </a:rPr>
              <a:t>L</a:t>
            </a:r>
            <a:endParaRPr lang="en-US" altLang="en-US" sz="1600">
              <a:solidFill>
                <a:schemeClr val="tx1"/>
              </a:solidFill>
              <a:latin typeface="Angsana New" charset="0"/>
            </a:endParaRPr>
          </a:p>
        </p:txBody>
      </p:sp>
      <p:sp>
        <p:nvSpPr>
          <p:cNvPr id="36874" name="Rectangle 10"/>
          <p:cNvSpPr>
            <a:spLocks noChangeArrowheads="1"/>
          </p:cNvSpPr>
          <p:nvPr/>
        </p:nvSpPr>
        <p:spPr bwMode="auto">
          <a:xfrm>
            <a:off x="2416175" y="3446463"/>
            <a:ext cx="282575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A</a:t>
            </a:r>
          </a:p>
        </p:txBody>
      </p:sp>
      <p:sp>
        <p:nvSpPr>
          <p:cNvPr id="36875" name="Oval 14"/>
          <p:cNvSpPr>
            <a:spLocks noChangeAspect="1" noChangeArrowheads="1"/>
          </p:cNvSpPr>
          <p:nvPr/>
        </p:nvSpPr>
        <p:spPr bwMode="auto">
          <a:xfrm>
            <a:off x="2347913" y="3814763"/>
            <a:ext cx="79375" cy="79375"/>
          </a:xfrm>
          <a:prstGeom prst="ellipse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>
              <a:latin typeface="Angsana New" charset="0"/>
            </a:endParaRPr>
          </a:p>
        </p:txBody>
      </p:sp>
      <p:sp>
        <p:nvSpPr>
          <p:cNvPr id="36876" name="Freeform 27"/>
          <p:cNvSpPr>
            <a:spLocks/>
          </p:cNvSpPr>
          <p:nvPr/>
        </p:nvSpPr>
        <p:spPr bwMode="auto">
          <a:xfrm>
            <a:off x="5294313" y="5032375"/>
            <a:ext cx="1773237" cy="1019175"/>
          </a:xfrm>
          <a:custGeom>
            <a:avLst/>
            <a:gdLst>
              <a:gd name="T0" fmla="*/ 0 w 559"/>
              <a:gd name="T1" fmla="*/ 0 h 1425"/>
              <a:gd name="T2" fmla="*/ 2147483647 w 559"/>
              <a:gd name="T3" fmla="*/ 0 h 1425"/>
              <a:gd name="T4" fmla="*/ 2147483647 w 559"/>
              <a:gd name="T5" fmla="*/ 2147483647 h 1425"/>
              <a:gd name="T6" fmla="*/ 0 60000 65536"/>
              <a:gd name="T7" fmla="*/ 0 60000 65536"/>
              <a:gd name="T8" fmla="*/ 0 60000 65536"/>
              <a:gd name="T9" fmla="*/ 0 w 559"/>
              <a:gd name="T10" fmla="*/ 0 h 1425"/>
              <a:gd name="T11" fmla="*/ 559 w 559"/>
              <a:gd name="T12" fmla="*/ 1425 h 142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59" h="1425">
                <a:moveTo>
                  <a:pt x="0" y="0"/>
                </a:moveTo>
                <a:lnTo>
                  <a:pt x="559" y="0"/>
                </a:lnTo>
                <a:lnTo>
                  <a:pt x="559" y="1425"/>
                </a:lnTo>
              </a:path>
            </a:pathLst>
          </a:custGeom>
          <a:noFill/>
          <a:ln w="38100">
            <a:solidFill>
              <a:srgbClr val="0066FF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>
              <a:latin typeface="Angsana New" charset="0"/>
            </a:endParaRPr>
          </a:p>
        </p:txBody>
      </p:sp>
      <p:sp>
        <p:nvSpPr>
          <p:cNvPr id="36877" name="Line 29"/>
          <p:cNvSpPr>
            <a:spLocks noChangeShapeType="1"/>
          </p:cNvSpPr>
          <p:nvPr/>
        </p:nvSpPr>
        <p:spPr bwMode="auto">
          <a:xfrm flipH="1">
            <a:off x="5278438" y="2805113"/>
            <a:ext cx="14287" cy="32940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78" name="Line 30"/>
          <p:cNvSpPr>
            <a:spLocks noChangeShapeType="1"/>
          </p:cNvSpPr>
          <p:nvPr/>
        </p:nvSpPr>
        <p:spPr bwMode="auto">
          <a:xfrm>
            <a:off x="5297488" y="6080125"/>
            <a:ext cx="2809875" cy="142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79" name="Rectangle 31"/>
          <p:cNvSpPr>
            <a:spLocks noChangeArrowheads="1"/>
          </p:cNvSpPr>
          <p:nvPr/>
        </p:nvSpPr>
        <p:spPr bwMode="auto">
          <a:xfrm>
            <a:off x="4886325" y="2239963"/>
            <a:ext cx="619125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>
                <a:solidFill>
                  <a:schemeClr val="tx1"/>
                </a:solidFill>
                <a:latin typeface="Angsana New" charset="0"/>
              </a:rPr>
              <a:t>MP</a:t>
            </a:r>
            <a:r>
              <a:rPr lang="en-US" altLang="en-US" baseline="-25000">
                <a:solidFill>
                  <a:schemeClr val="tx1"/>
                </a:solidFill>
                <a:latin typeface="Angsana New" charset="0"/>
              </a:rPr>
              <a:t>K</a:t>
            </a:r>
            <a:endParaRPr lang="en-US" altLang="en-US" sz="1600">
              <a:solidFill>
                <a:schemeClr val="tx1"/>
              </a:solidFill>
              <a:latin typeface="Angsana New" charset="0"/>
            </a:endParaRPr>
          </a:p>
        </p:txBody>
      </p:sp>
      <p:sp>
        <p:nvSpPr>
          <p:cNvPr id="36880" name="Freeform 32"/>
          <p:cNvSpPr>
            <a:spLocks/>
          </p:cNvSpPr>
          <p:nvPr/>
        </p:nvSpPr>
        <p:spPr bwMode="auto">
          <a:xfrm>
            <a:off x="5915025" y="3063875"/>
            <a:ext cx="1855788" cy="2263775"/>
          </a:xfrm>
          <a:custGeom>
            <a:avLst/>
            <a:gdLst>
              <a:gd name="T0" fmla="*/ 0 w 2019"/>
              <a:gd name="T1" fmla="*/ 0 h 2018"/>
              <a:gd name="T2" fmla="*/ 2147483647 w 2019"/>
              <a:gd name="T3" fmla="*/ 2147483647 h 2018"/>
              <a:gd name="T4" fmla="*/ 2147483647 w 2019"/>
              <a:gd name="T5" fmla="*/ 2147483647 h 2018"/>
              <a:gd name="T6" fmla="*/ 2147483647 w 2019"/>
              <a:gd name="T7" fmla="*/ 2147483647 h 2018"/>
              <a:gd name="T8" fmla="*/ 2147483647 w 2019"/>
              <a:gd name="T9" fmla="*/ 2147483647 h 2018"/>
              <a:gd name="T10" fmla="*/ 2147483647 w 2019"/>
              <a:gd name="T11" fmla="*/ 2147483647 h 2018"/>
              <a:gd name="T12" fmla="*/ 2147483647 w 2019"/>
              <a:gd name="T13" fmla="*/ 2147483647 h 2018"/>
              <a:gd name="T14" fmla="*/ 2147483647 w 2019"/>
              <a:gd name="T15" fmla="*/ 2147483647 h 2018"/>
              <a:gd name="T16" fmla="*/ 2147483647 w 2019"/>
              <a:gd name="T17" fmla="*/ 2147483647 h 2018"/>
              <a:gd name="T18" fmla="*/ 2147483647 w 2019"/>
              <a:gd name="T19" fmla="*/ 2147483647 h 2018"/>
              <a:gd name="T20" fmla="*/ 2147483647 w 2019"/>
              <a:gd name="T21" fmla="*/ 2147483647 h 2018"/>
              <a:gd name="T22" fmla="*/ 2147483647 w 2019"/>
              <a:gd name="T23" fmla="*/ 2147483647 h 2018"/>
              <a:gd name="T24" fmla="*/ 2147483647 w 2019"/>
              <a:gd name="T25" fmla="*/ 2147483647 h 2018"/>
              <a:gd name="T26" fmla="*/ 2147483647 w 2019"/>
              <a:gd name="T27" fmla="*/ 2147483647 h 2018"/>
              <a:gd name="T28" fmla="*/ 2147483647 w 2019"/>
              <a:gd name="T29" fmla="*/ 2147483647 h 2018"/>
              <a:gd name="T30" fmla="*/ 2147483647 w 2019"/>
              <a:gd name="T31" fmla="*/ 2147483647 h 2018"/>
              <a:gd name="T32" fmla="*/ 2147483647 w 2019"/>
              <a:gd name="T33" fmla="*/ 2147483647 h 2018"/>
              <a:gd name="T34" fmla="*/ 2147483647 w 2019"/>
              <a:gd name="T35" fmla="*/ 2147483647 h 2018"/>
              <a:gd name="T36" fmla="*/ 2147483647 w 2019"/>
              <a:gd name="T37" fmla="*/ 2147483647 h 2018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2019"/>
              <a:gd name="T58" fmla="*/ 0 h 2018"/>
              <a:gd name="T59" fmla="*/ 2019 w 2019"/>
              <a:gd name="T60" fmla="*/ 2018 h 2018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2019" h="2018">
                <a:moveTo>
                  <a:pt x="0" y="0"/>
                </a:moveTo>
                <a:lnTo>
                  <a:pt x="68" y="196"/>
                </a:lnTo>
                <a:lnTo>
                  <a:pt x="142" y="386"/>
                </a:lnTo>
                <a:lnTo>
                  <a:pt x="216" y="577"/>
                </a:lnTo>
                <a:lnTo>
                  <a:pt x="296" y="749"/>
                </a:lnTo>
                <a:lnTo>
                  <a:pt x="381" y="917"/>
                </a:lnTo>
                <a:lnTo>
                  <a:pt x="472" y="1072"/>
                </a:lnTo>
                <a:lnTo>
                  <a:pt x="568" y="1222"/>
                </a:lnTo>
                <a:lnTo>
                  <a:pt x="625" y="1291"/>
                </a:lnTo>
                <a:lnTo>
                  <a:pt x="688" y="1360"/>
                </a:lnTo>
                <a:lnTo>
                  <a:pt x="756" y="1424"/>
                </a:lnTo>
                <a:lnTo>
                  <a:pt x="830" y="1481"/>
                </a:lnTo>
                <a:lnTo>
                  <a:pt x="989" y="1596"/>
                </a:lnTo>
                <a:lnTo>
                  <a:pt x="1160" y="1694"/>
                </a:lnTo>
                <a:lnTo>
                  <a:pt x="1330" y="1781"/>
                </a:lnTo>
                <a:lnTo>
                  <a:pt x="1501" y="1856"/>
                </a:lnTo>
                <a:lnTo>
                  <a:pt x="1671" y="1919"/>
                </a:lnTo>
                <a:lnTo>
                  <a:pt x="1842" y="1971"/>
                </a:lnTo>
                <a:lnTo>
                  <a:pt x="2018" y="2017"/>
                </a:lnTo>
              </a:path>
            </a:pathLst>
          </a:custGeom>
          <a:noFill/>
          <a:ln w="50800" cap="rnd">
            <a:solidFill>
              <a:srgbClr val="FF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>
              <a:latin typeface="Angsana New" charset="0"/>
            </a:endParaRPr>
          </a:p>
        </p:txBody>
      </p:sp>
      <p:sp>
        <p:nvSpPr>
          <p:cNvPr id="36881" name="Rectangle 33"/>
          <p:cNvSpPr>
            <a:spLocks noChangeArrowheads="1"/>
          </p:cNvSpPr>
          <p:nvPr/>
        </p:nvSpPr>
        <p:spPr bwMode="auto">
          <a:xfrm>
            <a:off x="7861300" y="6148388"/>
            <a:ext cx="287338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>
                <a:solidFill>
                  <a:schemeClr val="tx1"/>
                </a:solidFill>
                <a:latin typeface="Angsana New" charset="0"/>
              </a:rPr>
              <a:t>K</a:t>
            </a:r>
            <a:endParaRPr lang="en-US" altLang="en-US" sz="1600">
              <a:solidFill>
                <a:schemeClr val="tx1"/>
              </a:solidFill>
              <a:latin typeface="Angsana New" charset="0"/>
            </a:endParaRPr>
          </a:p>
        </p:txBody>
      </p:sp>
      <p:sp>
        <p:nvSpPr>
          <p:cNvPr id="36882" name="Rectangle 35"/>
          <p:cNvSpPr>
            <a:spLocks noChangeArrowheads="1"/>
          </p:cNvSpPr>
          <p:nvPr/>
        </p:nvSpPr>
        <p:spPr bwMode="auto">
          <a:xfrm>
            <a:off x="7088188" y="4576763"/>
            <a:ext cx="334962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A</a:t>
            </a:r>
          </a:p>
        </p:txBody>
      </p:sp>
      <p:sp>
        <p:nvSpPr>
          <p:cNvPr id="36883" name="Oval 36"/>
          <p:cNvSpPr>
            <a:spLocks noChangeAspect="1" noChangeArrowheads="1"/>
          </p:cNvSpPr>
          <p:nvPr/>
        </p:nvSpPr>
        <p:spPr bwMode="auto">
          <a:xfrm>
            <a:off x="7034213" y="4972050"/>
            <a:ext cx="79375" cy="79375"/>
          </a:xfrm>
          <a:prstGeom prst="ellipse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>
              <a:latin typeface="Angsana New" charset="0"/>
            </a:endParaRPr>
          </a:p>
        </p:txBody>
      </p:sp>
      <p:grpSp>
        <p:nvGrpSpPr>
          <p:cNvPr id="2" name="Group 45"/>
          <p:cNvGrpSpPr>
            <a:grpSpLocks/>
          </p:cNvGrpSpPr>
          <p:nvPr/>
        </p:nvGrpSpPr>
        <p:grpSpPr bwMode="auto">
          <a:xfrm>
            <a:off x="1276350" y="3838575"/>
            <a:ext cx="2379663" cy="2457450"/>
            <a:chOff x="796" y="2496"/>
            <a:chExt cx="1499" cy="1548"/>
          </a:xfrm>
        </p:grpSpPr>
        <p:sp>
          <p:nvSpPr>
            <p:cNvPr id="36893" name="Rectangle 11"/>
            <p:cNvSpPr>
              <a:spLocks noChangeArrowheads="1"/>
            </p:cNvSpPr>
            <p:nvPr/>
          </p:nvSpPr>
          <p:spPr bwMode="auto">
            <a:xfrm>
              <a:off x="2084" y="2961"/>
              <a:ext cx="211" cy="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800">
                  <a:solidFill>
                    <a:schemeClr val="tx1"/>
                  </a:solidFill>
                  <a:latin typeface="Angsana New" charset="0"/>
                </a:rPr>
                <a:t>B</a:t>
              </a:r>
            </a:p>
          </p:txBody>
        </p:sp>
        <p:sp>
          <p:nvSpPr>
            <p:cNvPr id="36894" name="Oval 12"/>
            <p:cNvSpPr>
              <a:spLocks noChangeAspect="1" noChangeArrowheads="1"/>
            </p:cNvSpPr>
            <p:nvPr/>
          </p:nvSpPr>
          <p:spPr bwMode="auto">
            <a:xfrm>
              <a:off x="2050" y="3210"/>
              <a:ext cx="50" cy="50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3200">
                <a:latin typeface="Angsana New" charset="0"/>
              </a:endParaRPr>
            </a:p>
          </p:txBody>
        </p:sp>
        <p:sp>
          <p:nvSpPr>
            <p:cNvPr id="36895" name="Freeform 24"/>
            <p:cNvSpPr>
              <a:spLocks/>
            </p:cNvSpPr>
            <p:nvPr/>
          </p:nvSpPr>
          <p:spPr bwMode="auto">
            <a:xfrm>
              <a:off x="954" y="3248"/>
              <a:ext cx="1117" cy="642"/>
            </a:xfrm>
            <a:custGeom>
              <a:avLst/>
              <a:gdLst>
                <a:gd name="T0" fmla="*/ 0 w 559"/>
                <a:gd name="T1" fmla="*/ 0 h 1425"/>
                <a:gd name="T2" fmla="*/ 4526296 w 559"/>
                <a:gd name="T3" fmla="*/ 0 h 1425"/>
                <a:gd name="T4" fmla="*/ 4526296 w 559"/>
                <a:gd name="T5" fmla="*/ 0 h 1425"/>
                <a:gd name="T6" fmla="*/ 0 60000 65536"/>
                <a:gd name="T7" fmla="*/ 0 60000 65536"/>
                <a:gd name="T8" fmla="*/ 0 60000 65536"/>
                <a:gd name="T9" fmla="*/ 0 w 559"/>
                <a:gd name="T10" fmla="*/ 0 h 1425"/>
                <a:gd name="T11" fmla="*/ 559 w 559"/>
                <a:gd name="T12" fmla="*/ 1425 h 142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59" h="1425">
                  <a:moveTo>
                    <a:pt x="0" y="0"/>
                  </a:moveTo>
                  <a:lnTo>
                    <a:pt x="559" y="0"/>
                  </a:lnTo>
                  <a:lnTo>
                    <a:pt x="559" y="1425"/>
                  </a:lnTo>
                </a:path>
              </a:pathLst>
            </a:custGeom>
            <a:noFill/>
            <a:ln w="38100">
              <a:solidFill>
                <a:srgbClr val="0066FF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3200">
                <a:latin typeface="Angsana New" charset="0"/>
              </a:endParaRPr>
            </a:p>
          </p:txBody>
        </p:sp>
        <p:sp>
          <p:nvSpPr>
            <p:cNvPr id="36896" name="Line 25"/>
            <p:cNvSpPr>
              <a:spLocks noChangeShapeType="1"/>
            </p:cNvSpPr>
            <p:nvPr/>
          </p:nvSpPr>
          <p:spPr bwMode="auto">
            <a:xfrm>
              <a:off x="1500" y="4044"/>
              <a:ext cx="55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897" name="Line 26"/>
            <p:cNvSpPr>
              <a:spLocks noChangeShapeType="1"/>
            </p:cNvSpPr>
            <p:nvPr/>
          </p:nvSpPr>
          <p:spPr bwMode="auto">
            <a:xfrm>
              <a:off x="796" y="2506"/>
              <a:ext cx="9" cy="73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898" name="Freeform 41"/>
            <p:cNvSpPr>
              <a:spLocks/>
            </p:cNvSpPr>
            <p:nvPr/>
          </p:nvSpPr>
          <p:spPr bwMode="auto">
            <a:xfrm>
              <a:off x="1675" y="2496"/>
              <a:ext cx="385" cy="551"/>
            </a:xfrm>
            <a:custGeom>
              <a:avLst/>
              <a:gdLst>
                <a:gd name="T0" fmla="*/ 0 w 2019"/>
                <a:gd name="T1" fmla="*/ 0 h 2018"/>
                <a:gd name="T2" fmla="*/ 0 w 2019"/>
                <a:gd name="T3" fmla="*/ 0 h 2018"/>
                <a:gd name="T4" fmla="*/ 0 w 2019"/>
                <a:gd name="T5" fmla="*/ 0 h 2018"/>
                <a:gd name="T6" fmla="*/ 0 w 2019"/>
                <a:gd name="T7" fmla="*/ 0 h 2018"/>
                <a:gd name="T8" fmla="*/ 0 w 2019"/>
                <a:gd name="T9" fmla="*/ 0 h 2018"/>
                <a:gd name="T10" fmla="*/ 0 w 2019"/>
                <a:gd name="T11" fmla="*/ 0 h 2018"/>
                <a:gd name="T12" fmla="*/ 0 w 2019"/>
                <a:gd name="T13" fmla="*/ 0 h 2018"/>
                <a:gd name="T14" fmla="*/ 0 w 2019"/>
                <a:gd name="T15" fmla="*/ 0 h 2018"/>
                <a:gd name="T16" fmla="*/ 0 w 2019"/>
                <a:gd name="T17" fmla="*/ 0 h 2018"/>
                <a:gd name="T18" fmla="*/ 0 w 2019"/>
                <a:gd name="T19" fmla="*/ 0 h 2018"/>
                <a:gd name="T20" fmla="*/ 0 w 2019"/>
                <a:gd name="T21" fmla="*/ 0 h 2018"/>
                <a:gd name="T22" fmla="*/ 0 w 2019"/>
                <a:gd name="T23" fmla="*/ 0 h 2018"/>
                <a:gd name="T24" fmla="*/ 0 w 2019"/>
                <a:gd name="T25" fmla="*/ 0 h 2018"/>
                <a:gd name="T26" fmla="*/ 0 w 2019"/>
                <a:gd name="T27" fmla="*/ 0 h 2018"/>
                <a:gd name="T28" fmla="*/ 0 w 2019"/>
                <a:gd name="T29" fmla="*/ 0 h 2018"/>
                <a:gd name="T30" fmla="*/ 0 w 2019"/>
                <a:gd name="T31" fmla="*/ 0 h 2018"/>
                <a:gd name="T32" fmla="*/ 0 w 2019"/>
                <a:gd name="T33" fmla="*/ 0 h 2018"/>
                <a:gd name="T34" fmla="*/ 0 w 2019"/>
                <a:gd name="T35" fmla="*/ 0 h 2018"/>
                <a:gd name="T36" fmla="*/ 0 w 2019"/>
                <a:gd name="T37" fmla="*/ 0 h 201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019"/>
                <a:gd name="T58" fmla="*/ 0 h 2018"/>
                <a:gd name="T59" fmla="*/ 2019 w 2019"/>
                <a:gd name="T60" fmla="*/ 2018 h 201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019" h="2018">
                  <a:moveTo>
                    <a:pt x="0" y="0"/>
                  </a:moveTo>
                  <a:lnTo>
                    <a:pt x="68" y="196"/>
                  </a:lnTo>
                  <a:lnTo>
                    <a:pt x="142" y="386"/>
                  </a:lnTo>
                  <a:lnTo>
                    <a:pt x="216" y="577"/>
                  </a:lnTo>
                  <a:lnTo>
                    <a:pt x="296" y="749"/>
                  </a:lnTo>
                  <a:lnTo>
                    <a:pt x="381" y="917"/>
                  </a:lnTo>
                  <a:lnTo>
                    <a:pt x="472" y="1072"/>
                  </a:lnTo>
                  <a:lnTo>
                    <a:pt x="568" y="1222"/>
                  </a:lnTo>
                  <a:lnTo>
                    <a:pt x="625" y="1291"/>
                  </a:lnTo>
                  <a:lnTo>
                    <a:pt x="688" y="1360"/>
                  </a:lnTo>
                  <a:lnTo>
                    <a:pt x="756" y="1424"/>
                  </a:lnTo>
                  <a:lnTo>
                    <a:pt x="830" y="1481"/>
                  </a:lnTo>
                  <a:lnTo>
                    <a:pt x="989" y="1596"/>
                  </a:lnTo>
                  <a:lnTo>
                    <a:pt x="1160" y="1694"/>
                  </a:lnTo>
                  <a:lnTo>
                    <a:pt x="1330" y="1781"/>
                  </a:lnTo>
                  <a:lnTo>
                    <a:pt x="1501" y="1856"/>
                  </a:lnTo>
                  <a:lnTo>
                    <a:pt x="1671" y="1919"/>
                  </a:lnTo>
                  <a:lnTo>
                    <a:pt x="1842" y="1971"/>
                  </a:lnTo>
                  <a:lnTo>
                    <a:pt x="2018" y="2017"/>
                  </a:lnTo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3200">
                <a:latin typeface="Angsana New" charset="0"/>
              </a:endParaRPr>
            </a:p>
          </p:txBody>
        </p:sp>
      </p:grpSp>
      <p:grpSp>
        <p:nvGrpSpPr>
          <p:cNvPr id="3" name="Group 46"/>
          <p:cNvGrpSpPr>
            <a:grpSpLocks/>
          </p:cNvGrpSpPr>
          <p:nvPr/>
        </p:nvGrpSpPr>
        <p:grpSpPr bwMode="auto">
          <a:xfrm>
            <a:off x="5043488" y="3446463"/>
            <a:ext cx="1990725" cy="2849562"/>
            <a:chOff x="3169" y="2249"/>
            <a:chExt cx="1254" cy="1795"/>
          </a:xfrm>
        </p:grpSpPr>
        <p:sp>
          <p:nvSpPr>
            <p:cNvPr id="36887" name="Freeform 28"/>
            <p:cNvSpPr>
              <a:spLocks/>
            </p:cNvSpPr>
            <p:nvPr/>
          </p:nvSpPr>
          <p:spPr bwMode="auto">
            <a:xfrm>
              <a:off x="3306" y="2502"/>
              <a:ext cx="559" cy="1425"/>
            </a:xfrm>
            <a:custGeom>
              <a:avLst/>
              <a:gdLst>
                <a:gd name="T0" fmla="*/ 0 w 559"/>
                <a:gd name="T1" fmla="*/ 0 h 1425"/>
                <a:gd name="T2" fmla="*/ 559 w 559"/>
                <a:gd name="T3" fmla="*/ 0 h 1425"/>
                <a:gd name="T4" fmla="*/ 559 w 559"/>
                <a:gd name="T5" fmla="*/ 1425 h 1425"/>
                <a:gd name="T6" fmla="*/ 0 60000 65536"/>
                <a:gd name="T7" fmla="*/ 0 60000 65536"/>
                <a:gd name="T8" fmla="*/ 0 60000 65536"/>
                <a:gd name="T9" fmla="*/ 0 w 559"/>
                <a:gd name="T10" fmla="*/ 0 h 1425"/>
                <a:gd name="T11" fmla="*/ 559 w 559"/>
                <a:gd name="T12" fmla="*/ 1425 h 142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59" h="1425">
                  <a:moveTo>
                    <a:pt x="0" y="0"/>
                  </a:moveTo>
                  <a:lnTo>
                    <a:pt x="559" y="0"/>
                  </a:lnTo>
                  <a:lnTo>
                    <a:pt x="559" y="1425"/>
                  </a:lnTo>
                </a:path>
              </a:pathLst>
            </a:custGeom>
            <a:noFill/>
            <a:ln w="38100">
              <a:solidFill>
                <a:srgbClr val="0066FF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3200">
                <a:latin typeface="Angsana New" charset="0"/>
              </a:endParaRPr>
            </a:p>
          </p:txBody>
        </p:sp>
        <p:sp>
          <p:nvSpPr>
            <p:cNvPr id="36888" name="Rectangle 34"/>
            <p:cNvSpPr>
              <a:spLocks noChangeArrowheads="1"/>
            </p:cNvSpPr>
            <p:nvPr/>
          </p:nvSpPr>
          <p:spPr bwMode="auto">
            <a:xfrm>
              <a:off x="3887" y="2249"/>
              <a:ext cx="178" cy="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800">
                  <a:solidFill>
                    <a:schemeClr val="tx1"/>
                  </a:solidFill>
                  <a:latin typeface="Angsana New" charset="0"/>
                </a:rPr>
                <a:t>B</a:t>
              </a:r>
            </a:p>
          </p:txBody>
        </p:sp>
        <p:sp>
          <p:nvSpPr>
            <p:cNvPr id="36889" name="Oval 37"/>
            <p:cNvSpPr>
              <a:spLocks noChangeAspect="1" noChangeArrowheads="1"/>
            </p:cNvSpPr>
            <p:nvPr/>
          </p:nvSpPr>
          <p:spPr bwMode="auto">
            <a:xfrm>
              <a:off x="3844" y="2481"/>
              <a:ext cx="50" cy="50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3200">
                <a:latin typeface="Angsana New" charset="0"/>
              </a:endParaRPr>
            </a:p>
          </p:txBody>
        </p:sp>
        <p:sp>
          <p:nvSpPr>
            <p:cNvPr id="36890" name="Line 38"/>
            <p:cNvSpPr>
              <a:spLocks noChangeShapeType="1"/>
            </p:cNvSpPr>
            <p:nvPr/>
          </p:nvSpPr>
          <p:spPr bwMode="auto">
            <a:xfrm>
              <a:off x="3873" y="4044"/>
              <a:ext cx="55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891" name="Line 39"/>
            <p:cNvSpPr>
              <a:spLocks noChangeShapeType="1"/>
            </p:cNvSpPr>
            <p:nvPr/>
          </p:nvSpPr>
          <p:spPr bwMode="auto">
            <a:xfrm>
              <a:off x="3169" y="2506"/>
              <a:ext cx="9" cy="73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892" name="Freeform 42"/>
            <p:cNvSpPr>
              <a:spLocks/>
            </p:cNvSpPr>
            <p:nvPr/>
          </p:nvSpPr>
          <p:spPr bwMode="auto">
            <a:xfrm>
              <a:off x="4038" y="2517"/>
              <a:ext cx="385" cy="551"/>
            </a:xfrm>
            <a:custGeom>
              <a:avLst/>
              <a:gdLst>
                <a:gd name="T0" fmla="*/ 0 w 2019"/>
                <a:gd name="T1" fmla="*/ 0 h 2018"/>
                <a:gd name="T2" fmla="*/ 0 w 2019"/>
                <a:gd name="T3" fmla="*/ 0 h 2018"/>
                <a:gd name="T4" fmla="*/ 0 w 2019"/>
                <a:gd name="T5" fmla="*/ 0 h 2018"/>
                <a:gd name="T6" fmla="*/ 0 w 2019"/>
                <a:gd name="T7" fmla="*/ 0 h 2018"/>
                <a:gd name="T8" fmla="*/ 0 w 2019"/>
                <a:gd name="T9" fmla="*/ 0 h 2018"/>
                <a:gd name="T10" fmla="*/ 0 w 2019"/>
                <a:gd name="T11" fmla="*/ 0 h 2018"/>
                <a:gd name="T12" fmla="*/ 0 w 2019"/>
                <a:gd name="T13" fmla="*/ 0 h 2018"/>
                <a:gd name="T14" fmla="*/ 0 w 2019"/>
                <a:gd name="T15" fmla="*/ 0 h 2018"/>
                <a:gd name="T16" fmla="*/ 0 w 2019"/>
                <a:gd name="T17" fmla="*/ 0 h 2018"/>
                <a:gd name="T18" fmla="*/ 0 w 2019"/>
                <a:gd name="T19" fmla="*/ 0 h 2018"/>
                <a:gd name="T20" fmla="*/ 0 w 2019"/>
                <a:gd name="T21" fmla="*/ 0 h 2018"/>
                <a:gd name="T22" fmla="*/ 0 w 2019"/>
                <a:gd name="T23" fmla="*/ 0 h 2018"/>
                <a:gd name="T24" fmla="*/ 0 w 2019"/>
                <a:gd name="T25" fmla="*/ 0 h 2018"/>
                <a:gd name="T26" fmla="*/ 0 w 2019"/>
                <a:gd name="T27" fmla="*/ 0 h 2018"/>
                <a:gd name="T28" fmla="*/ 0 w 2019"/>
                <a:gd name="T29" fmla="*/ 0 h 2018"/>
                <a:gd name="T30" fmla="*/ 0 w 2019"/>
                <a:gd name="T31" fmla="*/ 0 h 2018"/>
                <a:gd name="T32" fmla="*/ 0 w 2019"/>
                <a:gd name="T33" fmla="*/ 0 h 2018"/>
                <a:gd name="T34" fmla="*/ 0 w 2019"/>
                <a:gd name="T35" fmla="*/ 0 h 2018"/>
                <a:gd name="T36" fmla="*/ 0 w 2019"/>
                <a:gd name="T37" fmla="*/ 0 h 201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019"/>
                <a:gd name="T58" fmla="*/ 0 h 2018"/>
                <a:gd name="T59" fmla="*/ 2019 w 2019"/>
                <a:gd name="T60" fmla="*/ 2018 h 201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019" h="2018">
                  <a:moveTo>
                    <a:pt x="0" y="0"/>
                  </a:moveTo>
                  <a:lnTo>
                    <a:pt x="68" y="196"/>
                  </a:lnTo>
                  <a:lnTo>
                    <a:pt x="142" y="386"/>
                  </a:lnTo>
                  <a:lnTo>
                    <a:pt x="216" y="577"/>
                  </a:lnTo>
                  <a:lnTo>
                    <a:pt x="296" y="749"/>
                  </a:lnTo>
                  <a:lnTo>
                    <a:pt x="381" y="917"/>
                  </a:lnTo>
                  <a:lnTo>
                    <a:pt x="472" y="1072"/>
                  </a:lnTo>
                  <a:lnTo>
                    <a:pt x="568" y="1222"/>
                  </a:lnTo>
                  <a:lnTo>
                    <a:pt x="625" y="1291"/>
                  </a:lnTo>
                  <a:lnTo>
                    <a:pt x="688" y="1360"/>
                  </a:lnTo>
                  <a:lnTo>
                    <a:pt x="756" y="1424"/>
                  </a:lnTo>
                  <a:lnTo>
                    <a:pt x="830" y="1481"/>
                  </a:lnTo>
                  <a:lnTo>
                    <a:pt x="989" y="1596"/>
                  </a:lnTo>
                  <a:lnTo>
                    <a:pt x="1160" y="1694"/>
                  </a:lnTo>
                  <a:lnTo>
                    <a:pt x="1330" y="1781"/>
                  </a:lnTo>
                  <a:lnTo>
                    <a:pt x="1501" y="1856"/>
                  </a:lnTo>
                  <a:lnTo>
                    <a:pt x="1671" y="1919"/>
                  </a:lnTo>
                  <a:lnTo>
                    <a:pt x="1842" y="1971"/>
                  </a:lnTo>
                  <a:lnTo>
                    <a:pt x="2018" y="2017"/>
                  </a:lnTo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3200">
                <a:latin typeface="Angsana New" charset="0"/>
              </a:endParaRPr>
            </a:p>
          </p:txBody>
        </p:sp>
      </p:grpSp>
      <p:sp>
        <p:nvSpPr>
          <p:cNvPr id="537643" name="Rectangle 43"/>
          <p:cNvSpPr>
            <a:spLocks noChangeArrowheads="1"/>
          </p:cNvSpPr>
          <p:nvPr/>
        </p:nvSpPr>
        <p:spPr bwMode="auto">
          <a:xfrm>
            <a:off x="1333500" y="1514475"/>
            <a:ext cx="6923088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b="0">
                <a:solidFill>
                  <a:schemeClr val="tx1"/>
                </a:solidFill>
                <a:latin typeface="Times New Roman" charset="0"/>
              </a:rPr>
              <a:t>As we move down the isoquant, MP</a:t>
            </a:r>
            <a:r>
              <a:rPr lang="en-US" altLang="en-US" b="0" baseline="-25000">
                <a:solidFill>
                  <a:schemeClr val="tx1"/>
                </a:solidFill>
                <a:latin typeface="Times New Roman" charset="0"/>
              </a:rPr>
              <a:t>L</a:t>
            </a:r>
            <a:r>
              <a:rPr lang="en-US" altLang="en-US" b="0">
                <a:solidFill>
                  <a:schemeClr val="tx1"/>
                </a:solidFill>
                <a:latin typeface="Times New Roman" charset="0"/>
              </a:rPr>
              <a:t> decreases while MP</a:t>
            </a:r>
            <a:r>
              <a:rPr lang="en-US" altLang="en-US" b="0" baseline="-25000">
                <a:solidFill>
                  <a:schemeClr val="tx1"/>
                </a:solidFill>
                <a:latin typeface="Times New Roman" charset="0"/>
              </a:rPr>
              <a:t>K</a:t>
            </a:r>
            <a:r>
              <a:rPr lang="en-US" altLang="en-US" b="0">
                <a:solidFill>
                  <a:schemeClr val="tx1"/>
                </a:solidFill>
                <a:latin typeface="Times New Roman" charset="0"/>
              </a:rPr>
              <a:t> increases.  Hence MRTS = MP</a:t>
            </a:r>
            <a:r>
              <a:rPr lang="en-US" altLang="en-US" b="0" baseline="-25000">
                <a:solidFill>
                  <a:schemeClr val="tx1"/>
                </a:solidFill>
                <a:latin typeface="Times New Roman" charset="0"/>
              </a:rPr>
              <a:t>L</a:t>
            </a:r>
            <a:r>
              <a:rPr lang="en-US" altLang="en-US" b="0">
                <a:solidFill>
                  <a:schemeClr val="tx1"/>
                </a:solidFill>
                <a:latin typeface="Times New Roman" charset="0"/>
              </a:rPr>
              <a:t>/ MP</a:t>
            </a:r>
            <a:r>
              <a:rPr lang="en-US" altLang="en-US" b="0" baseline="-25000">
                <a:solidFill>
                  <a:schemeClr val="tx1"/>
                </a:solidFill>
                <a:latin typeface="Times New Roman" charset="0"/>
              </a:rPr>
              <a:t>K</a:t>
            </a:r>
            <a:r>
              <a:rPr lang="en-US" altLang="en-US" b="0">
                <a:solidFill>
                  <a:schemeClr val="tx1"/>
                </a:solidFill>
                <a:latin typeface="Times New Roman" charset="0"/>
              </a:rPr>
              <a:t> decreases</a:t>
            </a:r>
            <a:endParaRPr lang="th-TH" altLang="en-US" b="0">
              <a:solidFill>
                <a:schemeClr val="tx1"/>
              </a:solidFill>
              <a:latin typeface="Times New Roman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7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7643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Perfect Substitutes</a:t>
            </a:r>
          </a:p>
        </p:txBody>
      </p:sp>
      <p:sp>
        <p:nvSpPr>
          <p:cNvPr id="3891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A8CA57B4-0866-F84B-A727-57F6A021016D}" type="slidenum">
              <a:rPr lang="en-US" altLang="en-US" sz="2600">
                <a:solidFill>
                  <a:srgbClr val="000000"/>
                </a:solidFill>
              </a:rPr>
              <a:pPr/>
              <a:t>10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38916" name="Rectangle 5"/>
          <p:cNvSpPr>
            <a:spLocks noChangeArrowheads="1"/>
          </p:cNvSpPr>
          <p:nvPr/>
        </p:nvSpPr>
        <p:spPr bwMode="auto">
          <a:xfrm>
            <a:off x="5700713" y="5475288"/>
            <a:ext cx="9398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Fuel oil</a:t>
            </a:r>
          </a:p>
        </p:txBody>
      </p:sp>
      <p:sp>
        <p:nvSpPr>
          <p:cNvPr id="506900" name="Text Box 20"/>
          <p:cNvSpPr txBox="1">
            <a:spLocks noChangeArrowheads="1"/>
          </p:cNvSpPr>
          <p:nvPr/>
        </p:nvSpPr>
        <p:spPr bwMode="auto">
          <a:xfrm>
            <a:off x="5983288" y="1247775"/>
            <a:ext cx="2830512" cy="3540125"/>
          </a:xfrm>
          <a:prstGeom prst="rect">
            <a:avLst/>
          </a:prstGeom>
          <a:solidFill>
            <a:srgbClr val="DAEDD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92075" indent="-9207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Same output can be reached with mostly one input (A or C) or with equal amount of both (B)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MRTS is constant at all points on isoquant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 </a:t>
            </a:r>
            <a:r>
              <a:rPr lang="en-US" altLang="en-US" sz="2800">
                <a:solidFill>
                  <a:schemeClr val="tx1"/>
                </a:solidFill>
                <a:latin typeface="Symbol" charset="2"/>
              </a:rPr>
              <a:t>s</a:t>
            </a: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 = infinity</a:t>
            </a:r>
            <a:endParaRPr lang="en-US" altLang="en-US" sz="4000" b="0">
              <a:solidFill>
                <a:schemeClr val="tx1"/>
              </a:solidFill>
              <a:latin typeface="Angsana New" charset="0"/>
            </a:endParaRPr>
          </a:p>
        </p:txBody>
      </p:sp>
      <p:sp>
        <p:nvSpPr>
          <p:cNvPr id="38918" name="Line 3"/>
          <p:cNvSpPr>
            <a:spLocks noChangeShapeType="1"/>
          </p:cNvSpPr>
          <p:nvPr/>
        </p:nvSpPr>
        <p:spPr bwMode="auto">
          <a:xfrm>
            <a:off x="1593850" y="1725613"/>
            <a:ext cx="0" cy="39957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919" name="Line 4"/>
          <p:cNvSpPr>
            <a:spLocks noChangeShapeType="1"/>
          </p:cNvSpPr>
          <p:nvPr/>
        </p:nvSpPr>
        <p:spPr bwMode="auto">
          <a:xfrm>
            <a:off x="1612900" y="5702300"/>
            <a:ext cx="40068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920" name="Rectangle 6"/>
          <p:cNvSpPr>
            <a:spLocks noChangeArrowheads="1"/>
          </p:cNvSpPr>
          <p:nvPr/>
        </p:nvSpPr>
        <p:spPr bwMode="auto">
          <a:xfrm>
            <a:off x="835025" y="1587500"/>
            <a:ext cx="669925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LPG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1573213" y="2033588"/>
            <a:ext cx="3905250" cy="4038600"/>
            <a:chOff x="1846" y="1097"/>
            <a:chExt cx="2460" cy="2544"/>
          </a:xfrm>
        </p:grpSpPr>
        <p:sp>
          <p:nvSpPr>
            <p:cNvPr id="38922" name="Line 8"/>
            <p:cNvSpPr>
              <a:spLocks noChangeShapeType="1"/>
            </p:cNvSpPr>
            <p:nvPr/>
          </p:nvSpPr>
          <p:spPr bwMode="auto">
            <a:xfrm>
              <a:off x="1867" y="2683"/>
              <a:ext cx="693" cy="693"/>
            </a:xfrm>
            <a:prstGeom prst="line">
              <a:avLst/>
            </a:prstGeom>
            <a:noFill/>
            <a:ln w="5080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923" name="Line 9"/>
            <p:cNvSpPr>
              <a:spLocks noChangeShapeType="1"/>
            </p:cNvSpPr>
            <p:nvPr/>
          </p:nvSpPr>
          <p:spPr bwMode="auto">
            <a:xfrm>
              <a:off x="1867" y="1963"/>
              <a:ext cx="1461" cy="1461"/>
            </a:xfrm>
            <a:prstGeom prst="line">
              <a:avLst/>
            </a:prstGeom>
            <a:noFill/>
            <a:ln w="50800">
              <a:solidFill>
                <a:srgbClr val="FF66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924" name="Line 10"/>
            <p:cNvSpPr>
              <a:spLocks noChangeShapeType="1"/>
            </p:cNvSpPr>
            <p:nvPr/>
          </p:nvSpPr>
          <p:spPr bwMode="auto">
            <a:xfrm>
              <a:off x="1867" y="1291"/>
              <a:ext cx="2133" cy="2133"/>
            </a:xfrm>
            <a:prstGeom prst="line">
              <a:avLst/>
            </a:prstGeom>
            <a:noFill/>
            <a:ln w="50800">
              <a:solidFill>
                <a:srgbClr val="FF99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925" name="Rectangle 11"/>
            <p:cNvSpPr>
              <a:spLocks noChangeArrowheads="1"/>
            </p:cNvSpPr>
            <p:nvPr/>
          </p:nvSpPr>
          <p:spPr bwMode="auto">
            <a:xfrm>
              <a:off x="2497" y="3022"/>
              <a:ext cx="305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 i="1">
                  <a:solidFill>
                    <a:schemeClr val="tx1"/>
                  </a:solidFill>
                  <a:latin typeface="Angsana New" charset="0"/>
                </a:rPr>
                <a:t>Q</a:t>
              </a:r>
              <a:r>
                <a:rPr lang="en-US" altLang="en-US" sz="3200" i="1" baseline="-25000">
                  <a:solidFill>
                    <a:schemeClr val="tx1"/>
                  </a:solidFill>
                  <a:latin typeface="Angsana New" charset="0"/>
                </a:rPr>
                <a:t>1</a:t>
              </a:r>
            </a:p>
          </p:txBody>
        </p:sp>
        <p:sp>
          <p:nvSpPr>
            <p:cNvPr id="38926" name="Rectangle 12"/>
            <p:cNvSpPr>
              <a:spLocks noChangeArrowheads="1"/>
            </p:cNvSpPr>
            <p:nvPr/>
          </p:nvSpPr>
          <p:spPr bwMode="auto">
            <a:xfrm>
              <a:off x="3221" y="3049"/>
              <a:ext cx="309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 i="1">
                  <a:solidFill>
                    <a:schemeClr val="tx1"/>
                  </a:solidFill>
                  <a:latin typeface="Angsana New" charset="0"/>
                </a:rPr>
                <a:t>Q</a:t>
              </a:r>
              <a:r>
                <a:rPr lang="en-US" altLang="en-US" sz="3200" i="1" baseline="-25000">
                  <a:solidFill>
                    <a:schemeClr val="tx1"/>
                  </a:solidFill>
                  <a:latin typeface="Angsana New" charset="0"/>
                </a:rPr>
                <a:t>2</a:t>
              </a:r>
            </a:p>
          </p:txBody>
        </p:sp>
        <p:sp>
          <p:nvSpPr>
            <p:cNvPr id="38927" name="Rectangle 13"/>
            <p:cNvSpPr>
              <a:spLocks noChangeArrowheads="1"/>
            </p:cNvSpPr>
            <p:nvPr/>
          </p:nvSpPr>
          <p:spPr bwMode="auto">
            <a:xfrm>
              <a:off x="3997" y="3059"/>
              <a:ext cx="309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 i="1">
                  <a:solidFill>
                    <a:schemeClr val="tx1"/>
                  </a:solidFill>
                  <a:latin typeface="Angsana New" charset="0"/>
                </a:rPr>
                <a:t>Q</a:t>
              </a:r>
              <a:r>
                <a:rPr lang="en-US" altLang="en-US" sz="3200" i="1" baseline="-25000">
                  <a:solidFill>
                    <a:schemeClr val="tx1"/>
                  </a:solidFill>
                  <a:latin typeface="Angsana New" charset="0"/>
                </a:rPr>
                <a:t>3</a:t>
              </a:r>
            </a:p>
          </p:txBody>
        </p:sp>
        <p:sp>
          <p:nvSpPr>
            <p:cNvPr id="38928" name="Oval 14"/>
            <p:cNvSpPr>
              <a:spLocks noChangeArrowheads="1"/>
            </p:cNvSpPr>
            <p:nvPr/>
          </p:nvSpPr>
          <p:spPr bwMode="auto">
            <a:xfrm>
              <a:off x="1846" y="1270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38929" name="Rectangle 15"/>
            <p:cNvSpPr>
              <a:spLocks noChangeArrowheads="1"/>
            </p:cNvSpPr>
            <p:nvPr/>
          </p:nvSpPr>
          <p:spPr bwMode="auto">
            <a:xfrm>
              <a:off x="1961" y="1097"/>
              <a:ext cx="246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 b="0" i="1">
                  <a:solidFill>
                    <a:schemeClr val="tx1"/>
                  </a:solidFill>
                  <a:latin typeface="Angsana New" charset="0"/>
                </a:rPr>
                <a:t>A</a:t>
              </a:r>
            </a:p>
          </p:txBody>
        </p:sp>
        <p:sp>
          <p:nvSpPr>
            <p:cNvPr id="38930" name="Oval 16"/>
            <p:cNvSpPr>
              <a:spLocks noChangeArrowheads="1"/>
            </p:cNvSpPr>
            <p:nvPr/>
          </p:nvSpPr>
          <p:spPr bwMode="auto">
            <a:xfrm>
              <a:off x="2880" y="2304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38931" name="Rectangle 17"/>
            <p:cNvSpPr>
              <a:spLocks noChangeArrowheads="1"/>
            </p:cNvSpPr>
            <p:nvPr/>
          </p:nvSpPr>
          <p:spPr bwMode="auto">
            <a:xfrm>
              <a:off x="2921" y="2057"/>
              <a:ext cx="236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 b="0" i="1">
                  <a:solidFill>
                    <a:schemeClr val="tx1"/>
                  </a:solidFill>
                  <a:latin typeface="Angsana New" charset="0"/>
                </a:rPr>
                <a:t>B</a:t>
              </a:r>
            </a:p>
          </p:txBody>
        </p:sp>
        <p:sp>
          <p:nvSpPr>
            <p:cNvPr id="38932" name="Oval 18"/>
            <p:cNvSpPr>
              <a:spLocks noChangeArrowheads="1"/>
            </p:cNvSpPr>
            <p:nvPr/>
          </p:nvSpPr>
          <p:spPr bwMode="auto">
            <a:xfrm>
              <a:off x="3941" y="3338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38933" name="Rectangle 19"/>
            <p:cNvSpPr>
              <a:spLocks noChangeArrowheads="1"/>
            </p:cNvSpPr>
            <p:nvPr/>
          </p:nvSpPr>
          <p:spPr bwMode="auto">
            <a:xfrm>
              <a:off x="3872" y="3274"/>
              <a:ext cx="244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 b="0" i="1">
                  <a:solidFill>
                    <a:schemeClr val="tx1"/>
                  </a:solidFill>
                  <a:latin typeface="Angsana New" charset="0"/>
                </a:rPr>
                <a:t>C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506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6900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ts val="3375"/>
              </a:lnSpc>
            </a:pPr>
            <a:r>
              <a:rPr lang="en-US" altLang="en-US">
                <a:latin typeface="Angsana New" charset="0"/>
                <a:cs typeface="Angsana New" charset="0"/>
              </a:rPr>
              <a:t>Fixed-Proportions</a:t>
            </a:r>
            <a:br>
              <a:rPr lang="en-US" altLang="en-US">
                <a:latin typeface="Angsana New" charset="0"/>
                <a:cs typeface="Angsana New" charset="0"/>
              </a:rPr>
            </a:br>
            <a:r>
              <a:rPr lang="en-US" altLang="en-US">
                <a:latin typeface="Angsana New" charset="0"/>
                <a:cs typeface="Angsana New" charset="0"/>
              </a:rPr>
              <a:t>Production Function</a:t>
            </a:r>
          </a:p>
        </p:txBody>
      </p:sp>
      <p:sp>
        <p:nvSpPr>
          <p:cNvPr id="4096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749B7360-207C-0947-93D5-F86F75738A92}" type="slidenum">
              <a:rPr lang="en-US" altLang="en-US" sz="1800">
                <a:solidFill>
                  <a:srgbClr val="000000"/>
                </a:solidFill>
                <a:latin typeface="Angsana New" charset="0"/>
              </a:rPr>
              <a:pPr/>
              <a:t>11</a:t>
            </a:fld>
            <a:endParaRPr lang="en-US" altLang="en-US" sz="1800">
              <a:solidFill>
                <a:srgbClr val="000000"/>
              </a:solidFill>
              <a:latin typeface="Angsana New" charset="0"/>
            </a:endParaRPr>
          </a:p>
        </p:txBody>
      </p:sp>
      <p:sp>
        <p:nvSpPr>
          <p:cNvPr id="40964" name="Rectangle 3"/>
          <p:cNvSpPr>
            <a:spLocks noChangeArrowheads="1"/>
          </p:cNvSpPr>
          <p:nvPr/>
        </p:nvSpPr>
        <p:spPr bwMode="auto">
          <a:xfrm>
            <a:off x="5557838" y="5584825"/>
            <a:ext cx="906462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Bicycle</a:t>
            </a:r>
          </a:p>
          <a:p>
            <a:pPr>
              <a:lnSpc>
                <a:spcPct val="90000"/>
              </a:lnSpc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wheels</a:t>
            </a:r>
          </a:p>
        </p:txBody>
      </p:sp>
      <p:sp>
        <p:nvSpPr>
          <p:cNvPr id="40965" name="Rectangle 4"/>
          <p:cNvSpPr>
            <a:spLocks noChangeArrowheads="1"/>
          </p:cNvSpPr>
          <p:nvPr/>
        </p:nvSpPr>
        <p:spPr bwMode="auto">
          <a:xfrm>
            <a:off x="403225" y="1677988"/>
            <a:ext cx="906463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Bicycle </a:t>
            </a:r>
          </a:p>
          <a:p>
            <a:pPr algn="ctr">
              <a:lnSpc>
                <a:spcPct val="90000"/>
              </a:lnSpc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frames</a:t>
            </a:r>
          </a:p>
        </p:txBody>
      </p:sp>
      <p:sp>
        <p:nvSpPr>
          <p:cNvPr id="40966" name="Line 5"/>
          <p:cNvSpPr>
            <a:spLocks noChangeShapeType="1"/>
          </p:cNvSpPr>
          <p:nvPr/>
        </p:nvSpPr>
        <p:spPr bwMode="auto">
          <a:xfrm>
            <a:off x="1536700" y="1968500"/>
            <a:ext cx="0" cy="399573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0967" name="Line 6"/>
          <p:cNvSpPr>
            <a:spLocks noChangeShapeType="1"/>
          </p:cNvSpPr>
          <p:nvPr/>
        </p:nvSpPr>
        <p:spPr bwMode="auto">
          <a:xfrm>
            <a:off x="1555750" y="5964238"/>
            <a:ext cx="40068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40968" name="Group 7"/>
          <p:cNvGrpSpPr>
            <a:grpSpLocks/>
          </p:cNvGrpSpPr>
          <p:nvPr/>
        </p:nvGrpSpPr>
        <p:grpSpPr bwMode="auto">
          <a:xfrm>
            <a:off x="1025525" y="4846638"/>
            <a:ext cx="2081213" cy="1757362"/>
            <a:chOff x="1086" y="3053"/>
            <a:chExt cx="1311" cy="1107"/>
          </a:xfrm>
        </p:grpSpPr>
        <p:sp>
          <p:nvSpPr>
            <p:cNvPr id="40982" name="Rectangle 8"/>
            <p:cNvSpPr>
              <a:spLocks noChangeArrowheads="1"/>
            </p:cNvSpPr>
            <p:nvPr/>
          </p:nvSpPr>
          <p:spPr bwMode="auto">
            <a:xfrm>
              <a:off x="2185" y="3793"/>
              <a:ext cx="212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 i="1">
                  <a:solidFill>
                    <a:schemeClr val="tx1"/>
                  </a:solidFill>
                  <a:latin typeface="Angsana New" charset="0"/>
                </a:rPr>
                <a:t>2</a:t>
              </a:r>
              <a:endParaRPr lang="en-US" altLang="en-US" sz="3200" i="1" baseline="-25000">
                <a:solidFill>
                  <a:schemeClr val="tx1"/>
                </a:solidFill>
                <a:latin typeface="Angsana New" charset="0"/>
              </a:endParaRPr>
            </a:p>
          </p:txBody>
        </p:sp>
        <p:sp>
          <p:nvSpPr>
            <p:cNvPr id="40983" name="Line 9"/>
            <p:cNvSpPr>
              <a:spLocks noChangeShapeType="1"/>
            </p:cNvSpPr>
            <p:nvPr/>
          </p:nvSpPr>
          <p:spPr bwMode="auto">
            <a:xfrm>
              <a:off x="1410" y="3159"/>
              <a:ext cx="811" cy="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84" name="Line 10"/>
            <p:cNvSpPr>
              <a:spLocks noChangeShapeType="1"/>
            </p:cNvSpPr>
            <p:nvPr/>
          </p:nvSpPr>
          <p:spPr bwMode="auto">
            <a:xfrm>
              <a:off x="2282" y="3171"/>
              <a:ext cx="15" cy="58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85" name="Rectangle 11"/>
            <p:cNvSpPr>
              <a:spLocks noChangeArrowheads="1"/>
            </p:cNvSpPr>
            <p:nvPr/>
          </p:nvSpPr>
          <p:spPr bwMode="auto">
            <a:xfrm>
              <a:off x="1086" y="3053"/>
              <a:ext cx="200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 i="1">
                  <a:solidFill>
                    <a:schemeClr val="tx1"/>
                  </a:solidFill>
                  <a:latin typeface="Angsana New" charset="0"/>
                </a:rPr>
                <a:t>1</a:t>
              </a:r>
              <a:endParaRPr lang="en-US" altLang="en-US" sz="3200" i="1" baseline="-25000">
                <a:solidFill>
                  <a:schemeClr val="tx1"/>
                </a:solidFill>
                <a:latin typeface="Angsana New" charset="0"/>
              </a:endParaRPr>
            </a:p>
          </p:txBody>
        </p:sp>
      </p:grpSp>
      <p:grpSp>
        <p:nvGrpSpPr>
          <p:cNvPr id="40969" name="Group 30"/>
          <p:cNvGrpSpPr>
            <a:grpSpLocks/>
          </p:cNvGrpSpPr>
          <p:nvPr/>
        </p:nvGrpSpPr>
        <p:grpSpPr bwMode="auto">
          <a:xfrm>
            <a:off x="2863850" y="2701925"/>
            <a:ext cx="3130550" cy="2898775"/>
            <a:chOff x="1804" y="1702"/>
            <a:chExt cx="1972" cy="1826"/>
          </a:xfrm>
        </p:grpSpPr>
        <p:sp>
          <p:nvSpPr>
            <p:cNvPr id="40972" name="Line 13"/>
            <p:cNvSpPr>
              <a:spLocks noChangeShapeType="1"/>
            </p:cNvSpPr>
            <p:nvPr/>
          </p:nvSpPr>
          <p:spPr bwMode="auto">
            <a:xfrm rot="-5400000">
              <a:off x="1336" y="2647"/>
              <a:ext cx="1041" cy="9"/>
            </a:xfrm>
            <a:prstGeom prst="line">
              <a:avLst/>
            </a:prstGeom>
            <a:noFill/>
            <a:ln w="5080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73" name="Line 14"/>
            <p:cNvSpPr>
              <a:spLocks noChangeShapeType="1"/>
            </p:cNvSpPr>
            <p:nvPr/>
          </p:nvSpPr>
          <p:spPr bwMode="auto">
            <a:xfrm>
              <a:off x="1895" y="3168"/>
              <a:ext cx="1041" cy="0"/>
            </a:xfrm>
            <a:prstGeom prst="line">
              <a:avLst/>
            </a:prstGeom>
            <a:noFill/>
            <a:ln w="5080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74" name="Oval 15"/>
            <p:cNvSpPr>
              <a:spLocks noChangeArrowheads="1"/>
            </p:cNvSpPr>
            <p:nvPr/>
          </p:nvSpPr>
          <p:spPr bwMode="auto">
            <a:xfrm>
              <a:off x="1804" y="3108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2800">
                <a:latin typeface="Angsana New" charset="0"/>
              </a:endParaRPr>
            </a:p>
          </p:txBody>
        </p:sp>
        <p:sp>
          <p:nvSpPr>
            <p:cNvPr id="40975" name="Rectangle 16"/>
            <p:cNvSpPr>
              <a:spLocks noChangeArrowheads="1"/>
            </p:cNvSpPr>
            <p:nvPr/>
          </p:nvSpPr>
          <p:spPr bwMode="auto">
            <a:xfrm>
              <a:off x="2913" y="3017"/>
              <a:ext cx="305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 i="1">
                  <a:solidFill>
                    <a:schemeClr val="tx1"/>
                  </a:solidFill>
                  <a:latin typeface="Angsana New" charset="0"/>
                </a:rPr>
                <a:t>Q</a:t>
              </a:r>
              <a:r>
                <a:rPr lang="en-US" altLang="en-US" sz="3200" i="1" baseline="-25000">
                  <a:solidFill>
                    <a:schemeClr val="tx1"/>
                  </a:solidFill>
                  <a:latin typeface="Angsana New" charset="0"/>
                </a:rPr>
                <a:t>1</a:t>
              </a:r>
            </a:p>
          </p:txBody>
        </p:sp>
        <p:sp>
          <p:nvSpPr>
            <p:cNvPr id="40976" name="Rectangle 17"/>
            <p:cNvSpPr>
              <a:spLocks noChangeArrowheads="1"/>
            </p:cNvSpPr>
            <p:nvPr/>
          </p:nvSpPr>
          <p:spPr bwMode="auto">
            <a:xfrm>
              <a:off x="1845" y="3161"/>
              <a:ext cx="247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 i="1">
                  <a:solidFill>
                    <a:schemeClr val="tx1"/>
                  </a:solidFill>
                  <a:latin typeface="Angsana New" charset="0"/>
                </a:rPr>
                <a:t>A</a:t>
              </a:r>
            </a:p>
          </p:txBody>
        </p:sp>
        <p:sp>
          <p:nvSpPr>
            <p:cNvPr id="40977" name="Line 19"/>
            <p:cNvSpPr>
              <a:spLocks noChangeShapeType="1"/>
            </p:cNvSpPr>
            <p:nvPr/>
          </p:nvSpPr>
          <p:spPr bwMode="auto">
            <a:xfrm rot="-5400000">
              <a:off x="2017" y="2181"/>
              <a:ext cx="957" cy="0"/>
            </a:xfrm>
            <a:prstGeom prst="line">
              <a:avLst/>
            </a:prstGeom>
            <a:noFill/>
            <a:ln w="50800">
              <a:solidFill>
                <a:srgbClr val="FF66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78" name="Line 20"/>
            <p:cNvSpPr>
              <a:spLocks noChangeShapeType="1"/>
            </p:cNvSpPr>
            <p:nvPr/>
          </p:nvSpPr>
          <p:spPr bwMode="auto">
            <a:xfrm>
              <a:off x="2533" y="2685"/>
              <a:ext cx="957" cy="0"/>
            </a:xfrm>
            <a:prstGeom prst="line">
              <a:avLst/>
            </a:prstGeom>
            <a:noFill/>
            <a:ln w="50800">
              <a:solidFill>
                <a:srgbClr val="FF66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79" name="Oval 22"/>
            <p:cNvSpPr>
              <a:spLocks noChangeArrowheads="1"/>
            </p:cNvSpPr>
            <p:nvPr/>
          </p:nvSpPr>
          <p:spPr bwMode="auto">
            <a:xfrm>
              <a:off x="2454" y="2637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2800">
                <a:latin typeface="Angsana New" charset="0"/>
              </a:endParaRPr>
            </a:p>
          </p:txBody>
        </p:sp>
        <p:sp>
          <p:nvSpPr>
            <p:cNvPr id="40980" name="Rectangle 24"/>
            <p:cNvSpPr>
              <a:spLocks noChangeArrowheads="1"/>
            </p:cNvSpPr>
            <p:nvPr/>
          </p:nvSpPr>
          <p:spPr bwMode="auto">
            <a:xfrm>
              <a:off x="3467" y="2522"/>
              <a:ext cx="309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 i="1">
                  <a:solidFill>
                    <a:schemeClr val="tx1"/>
                  </a:solidFill>
                  <a:latin typeface="Angsana New" charset="0"/>
                </a:rPr>
                <a:t>Q</a:t>
              </a:r>
              <a:r>
                <a:rPr lang="en-US" altLang="en-US" sz="3200" i="1" baseline="-25000">
                  <a:solidFill>
                    <a:schemeClr val="tx1"/>
                  </a:solidFill>
                  <a:latin typeface="Angsana New" charset="0"/>
                </a:rPr>
                <a:t>2</a:t>
              </a:r>
            </a:p>
          </p:txBody>
        </p:sp>
        <p:sp>
          <p:nvSpPr>
            <p:cNvPr id="40981" name="Rectangle 26"/>
            <p:cNvSpPr>
              <a:spLocks noChangeArrowheads="1"/>
            </p:cNvSpPr>
            <p:nvPr/>
          </p:nvSpPr>
          <p:spPr bwMode="auto">
            <a:xfrm>
              <a:off x="2495" y="2726"/>
              <a:ext cx="236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 i="1">
                  <a:solidFill>
                    <a:schemeClr val="tx1"/>
                  </a:solidFill>
                  <a:latin typeface="Angsana New" charset="0"/>
                </a:rPr>
                <a:t>B</a:t>
              </a:r>
            </a:p>
          </p:txBody>
        </p:sp>
      </p:grpSp>
      <p:sp>
        <p:nvSpPr>
          <p:cNvPr id="511004" name="Line 28"/>
          <p:cNvSpPr>
            <a:spLocks noChangeShapeType="1"/>
          </p:cNvSpPr>
          <p:nvPr/>
        </p:nvSpPr>
        <p:spPr bwMode="auto">
          <a:xfrm flipV="1">
            <a:off x="1574800" y="3136900"/>
            <a:ext cx="4005263" cy="2801938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511005" name="Text Box 29"/>
          <p:cNvSpPr txBox="1">
            <a:spLocks noChangeArrowheads="1"/>
          </p:cNvSpPr>
          <p:nvPr/>
        </p:nvSpPr>
        <p:spPr bwMode="auto">
          <a:xfrm>
            <a:off x="5969000" y="1182688"/>
            <a:ext cx="2997200" cy="4400550"/>
          </a:xfrm>
          <a:prstGeom prst="rect">
            <a:avLst/>
          </a:prstGeom>
          <a:solidFill>
            <a:srgbClr val="DAEDD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92075" indent="-9207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buFontTx/>
              <a:buChar char="•"/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Same output can only be produced with one set of inputs.</a:t>
            </a:r>
          </a:p>
          <a:p>
            <a:pPr>
              <a:buFontTx/>
              <a:buChar char="•"/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There is no substitution available between inputs.</a:t>
            </a:r>
          </a:p>
          <a:p>
            <a:pPr>
              <a:buFontTx/>
              <a:buChar char="•"/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The output can be made with only a specific proportion of capital and labor</a:t>
            </a:r>
          </a:p>
          <a:p>
            <a:pPr>
              <a:buFontTx/>
              <a:buChar char="•"/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 </a:t>
            </a:r>
            <a:r>
              <a:rPr lang="en-US" altLang="en-US" sz="2800">
                <a:solidFill>
                  <a:schemeClr val="tx1"/>
                </a:solidFill>
                <a:latin typeface="Symbol" charset="2"/>
              </a:rPr>
              <a:t>s</a:t>
            </a: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 = 0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11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511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1004" grpId="0" animBg="1"/>
      <p:bldP spid="511005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Returns to Scale</a:t>
            </a:r>
          </a:p>
        </p:txBody>
      </p:sp>
      <p:sp>
        <p:nvSpPr>
          <p:cNvPr id="520195" name="Rectangle 3"/>
          <p:cNvSpPr>
            <a:spLocks noGrp="1" noChangeArrowheads="1"/>
          </p:cNvSpPr>
          <p:nvPr>
            <p:ph idx="1"/>
          </p:nvPr>
        </p:nvSpPr>
        <p:spPr>
          <a:xfrm>
            <a:off x="898525" y="1257300"/>
            <a:ext cx="7313613" cy="4114800"/>
          </a:xfrm>
        </p:spPr>
        <p:txBody>
          <a:bodyPr/>
          <a:lstStyle/>
          <a:p>
            <a:pPr eaLnBrk="1" hangingPunct="1">
              <a:spcBef>
                <a:spcPts val="363"/>
              </a:spcBef>
            </a:pPr>
            <a:r>
              <a:rPr lang="en-US" altLang="en-US" b="1" dirty="0">
                <a:latin typeface="Angsana New" charset="0"/>
                <a:cs typeface="Angsana New" charset="0"/>
              </a:rPr>
              <a:t>Long-run production is characterized by Returns to Scale (RTS).</a:t>
            </a:r>
          </a:p>
          <a:p>
            <a:pPr eaLnBrk="1" hangingPunct="1">
              <a:spcBef>
                <a:spcPts val="363"/>
              </a:spcBef>
            </a:pPr>
            <a:r>
              <a:rPr lang="en-US" altLang="en-US" dirty="0">
                <a:latin typeface="Angsana New" charset="0"/>
                <a:cs typeface="Angsana New" charset="0"/>
              </a:rPr>
              <a:t>Rate at which output increases as inputs are increased proportionately</a:t>
            </a:r>
          </a:p>
          <a:p>
            <a:pPr lvl="1" eaLnBrk="1" hangingPunct="1">
              <a:spcBef>
                <a:spcPts val="363"/>
              </a:spcBef>
            </a:pPr>
            <a:r>
              <a:rPr lang="en-US" altLang="en-US" dirty="0">
                <a:latin typeface="Angsana New" charset="0"/>
                <a:cs typeface="Angsana New" charset="0"/>
              </a:rPr>
              <a:t>Constant returns to scale</a:t>
            </a:r>
          </a:p>
          <a:p>
            <a:pPr lvl="1" eaLnBrk="1" hangingPunct="1">
              <a:spcBef>
                <a:spcPts val="363"/>
              </a:spcBef>
            </a:pPr>
            <a:r>
              <a:rPr lang="en-US" altLang="en-US" dirty="0">
                <a:latin typeface="Angsana New" charset="0"/>
                <a:cs typeface="Angsana New" charset="0"/>
              </a:rPr>
              <a:t>Increasing returns to scale</a:t>
            </a:r>
          </a:p>
          <a:p>
            <a:pPr lvl="1" eaLnBrk="1" hangingPunct="1">
              <a:spcBef>
                <a:spcPts val="363"/>
              </a:spcBef>
            </a:pPr>
            <a:r>
              <a:rPr lang="en-US" altLang="en-US" dirty="0">
                <a:latin typeface="Angsana New" charset="0"/>
                <a:cs typeface="Angsana New" charset="0"/>
              </a:rPr>
              <a:t>Decreasing returns to scale</a:t>
            </a:r>
          </a:p>
        </p:txBody>
      </p:sp>
      <p:sp>
        <p:nvSpPr>
          <p:cNvPr id="4301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0AB175A7-C835-BD49-A864-C71F04CB76A6}" type="slidenum">
              <a:rPr lang="en-US" altLang="en-US" sz="2600">
                <a:solidFill>
                  <a:srgbClr val="000000"/>
                </a:solidFill>
              </a:rPr>
              <a:pPr/>
              <a:t>12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0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20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20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20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20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0195" grpId="0" build="p" bldLvl="2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Returns to Scale</a:t>
            </a:r>
          </a:p>
        </p:txBody>
      </p:sp>
      <p:sp>
        <p:nvSpPr>
          <p:cNvPr id="5652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solidFill>
                  <a:srgbClr val="008000"/>
                </a:solidFill>
                <a:latin typeface="Angsana New" charset="0"/>
                <a:cs typeface="Angsana New" charset="0"/>
              </a:rPr>
              <a:t>Constant returns to scale</a:t>
            </a:r>
            <a:r>
              <a:rPr lang="en-US" altLang="en-US" dirty="0">
                <a:latin typeface="Angsana New" charset="0"/>
                <a:cs typeface="Angsana New" charset="0"/>
              </a:rPr>
              <a:t>: output doubles when all inputs are doubled</a:t>
            </a:r>
          </a:p>
          <a:p>
            <a:pPr lvl="1" eaLnBrk="1" hangingPunct="1"/>
            <a:r>
              <a:rPr lang="en-US" altLang="en-US" dirty="0">
                <a:latin typeface="Angsana New" charset="0"/>
                <a:cs typeface="Angsana New" charset="0"/>
              </a:rPr>
              <a:t>Size does not affect productivity</a:t>
            </a:r>
          </a:p>
          <a:p>
            <a:pPr lvl="1" eaLnBrk="1" hangingPunct="1"/>
            <a:r>
              <a:rPr lang="en-US" altLang="en-US" dirty="0">
                <a:latin typeface="Angsana New" charset="0"/>
                <a:cs typeface="Angsana New" charset="0"/>
              </a:rPr>
              <a:t>May have a large number of producers</a:t>
            </a:r>
          </a:p>
          <a:p>
            <a:pPr lvl="1" eaLnBrk="1" hangingPunct="1"/>
            <a:r>
              <a:rPr lang="en-US" altLang="en-US" dirty="0">
                <a:latin typeface="Angsana New" charset="0"/>
                <a:cs typeface="Angsana New" charset="0"/>
              </a:rPr>
              <a:t>Isoquants are equidistant apart</a:t>
            </a:r>
          </a:p>
        </p:txBody>
      </p:sp>
      <p:sp>
        <p:nvSpPr>
          <p:cNvPr id="45061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0367EA35-84D7-7845-AB5D-2A53E7CA85B6}" type="slidenum">
              <a:rPr lang="en-US" altLang="en-US" sz="2600">
                <a:solidFill>
                  <a:srgbClr val="000000"/>
                </a:solidFill>
              </a:rPr>
              <a:pPr/>
              <a:t>13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65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65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65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65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5251" grpId="0" build="p" bldLvl="2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Returns to Scale</a:t>
            </a:r>
          </a:p>
        </p:txBody>
      </p:sp>
      <p:sp>
        <p:nvSpPr>
          <p:cNvPr id="4710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35385363-106F-AB45-8412-A35A790375E4}" type="slidenum">
              <a:rPr lang="en-US" altLang="en-US" sz="2600">
                <a:solidFill>
                  <a:srgbClr val="000000"/>
                </a:solidFill>
              </a:rPr>
              <a:pPr/>
              <a:t>14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567299" name="Rectangle 3"/>
          <p:cNvSpPr>
            <a:spLocks noChangeArrowheads="1"/>
          </p:cNvSpPr>
          <p:nvPr/>
        </p:nvSpPr>
        <p:spPr bwMode="auto">
          <a:xfrm>
            <a:off x="6594475" y="3621088"/>
            <a:ext cx="2303463" cy="1320800"/>
          </a:xfrm>
          <a:prstGeom prst="rect">
            <a:avLst/>
          </a:prstGeom>
          <a:solidFill>
            <a:srgbClr val="DAEDD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/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Constant Returns: Isoquants are                              equally spaced   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3792539" y="2654300"/>
            <a:ext cx="2441575" cy="1909763"/>
            <a:chOff x="2389" y="1672"/>
            <a:chExt cx="1538" cy="1203"/>
          </a:xfrm>
        </p:grpSpPr>
        <p:sp>
          <p:nvSpPr>
            <p:cNvPr id="47143" name="Rectangle 5"/>
            <p:cNvSpPr>
              <a:spLocks noChangeArrowheads="1"/>
            </p:cNvSpPr>
            <p:nvPr/>
          </p:nvSpPr>
          <p:spPr bwMode="auto">
            <a:xfrm>
              <a:off x="3628" y="2627"/>
              <a:ext cx="299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dirty="0">
                  <a:solidFill>
                    <a:schemeClr val="tx1"/>
                  </a:solidFill>
                  <a:latin typeface="Arial" charset="0"/>
                </a:rPr>
                <a:t>20</a:t>
              </a:r>
            </a:p>
          </p:txBody>
        </p:sp>
        <p:sp>
          <p:nvSpPr>
            <p:cNvPr id="47144" name="Freeform 6"/>
            <p:cNvSpPr>
              <a:spLocks/>
            </p:cNvSpPr>
            <p:nvPr/>
          </p:nvSpPr>
          <p:spPr bwMode="auto">
            <a:xfrm>
              <a:off x="2389" y="1672"/>
              <a:ext cx="1164" cy="1032"/>
            </a:xfrm>
            <a:custGeom>
              <a:avLst/>
              <a:gdLst>
                <a:gd name="T0" fmla="*/ 0 w 1164"/>
                <a:gd name="T1" fmla="*/ 0 h 1032"/>
                <a:gd name="T2" fmla="*/ 95 w 1164"/>
                <a:gd name="T3" fmla="*/ 459 h 1032"/>
                <a:gd name="T4" fmla="*/ 348 w 1164"/>
                <a:gd name="T5" fmla="*/ 768 h 1032"/>
                <a:gd name="T6" fmla="*/ 731 w 1164"/>
                <a:gd name="T7" fmla="*/ 956 h 1032"/>
                <a:gd name="T8" fmla="*/ 1164 w 1164"/>
                <a:gd name="T9" fmla="*/ 1032 h 10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64"/>
                <a:gd name="T16" fmla="*/ 0 h 1032"/>
                <a:gd name="T17" fmla="*/ 1164 w 1164"/>
                <a:gd name="T18" fmla="*/ 1032 h 10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64" h="1032">
                  <a:moveTo>
                    <a:pt x="0" y="0"/>
                  </a:moveTo>
                  <a:cubicBezTo>
                    <a:pt x="16" y="76"/>
                    <a:pt x="37" y="331"/>
                    <a:pt x="95" y="459"/>
                  </a:cubicBezTo>
                  <a:cubicBezTo>
                    <a:pt x="153" y="587"/>
                    <a:pt x="242" y="685"/>
                    <a:pt x="348" y="768"/>
                  </a:cubicBezTo>
                  <a:cubicBezTo>
                    <a:pt x="454" y="851"/>
                    <a:pt x="595" y="912"/>
                    <a:pt x="731" y="956"/>
                  </a:cubicBezTo>
                  <a:cubicBezTo>
                    <a:pt x="867" y="1000"/>
                    <a:pt x="1074" y="1016"/>
                    <a:pt x="1164" y="1032"/>
                  </a:cubicBezTo>
                </a:path>
              </a:pathLst>
            </a:custGeom>
            <a:noFill/>
            <a:ln w="50800" cap="rnd">
              <a:solidFill>
                <a:srgbClr val="FF66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5105400" y="1466850"/>
            <a:ext cx="2376488" cy="1849438"/>
            <a:chOff x="3216" y="924"/>
            <a:chExt cx="1497" cy="1165"/>
          </a:xfrm>
        </p:grpSpPr>
        <p:sp>
          <p:nvSpPr>
            <p:cNvPr id="47141" name="Rectangle 8"/>
            <p:cNvSpPr>
              <a:spLocks noChangeArrowheads="1"/>
            </p:cNvSpPr>
            <p:nvPr/>
          </p:nvSpPr>
          <p:spPr bwMode="auto">
            <a:xfrm>
              <a:off x="4421" y="1841"/>
              <a:ext cx="292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30</a:t>
              </a:r>
            </a:p>
          </p:txBody>
        </p:sp>
        <p:sp>
          <p:nvSpPr>
            <p:cNvPr id="47142" name="Freeform 9"/>
            <p:cNvSpPr>
              <a:spLocks/>
            </p:cNvSpPr>
            <p:nvPr/>
          </p:nvSpPr>
          <p:spPr bwMode="auto">
            <a:xfrm>
              <a:off x="3216" y="924"/>
              <a:ext cx="1164" cy="1032"/>
            </a:xfrm>
            <a:custGeom>
              <a:avLst/>
              <a:gdLst>
                <a:gd name="T0" fmla="*/ 0 w 1164"/>
                <a:gd name="T1" fmla="*/ 0 h 1032"/>
                <a:gd name="T2" fmla="*/ 95 w 1164"/>
                <a:gd name="T3" fmla="*/ 459 h 1032"/>
                <a:gd name="T4" fmla="*/ 348 w 1164"/>
                <a:gd name="T5" fmla="*/ 768 h 1032"/>
                <a:gd name="T6" fmla="*/ 731 w 1164"/>
                <a:gd name="T7" fmla="*/ 956 h 1032"/>
                <a:gd name="T8" fmla="*/ 1164 w 1164"/>
                <a:gd name="T9" fmla="*/ 1032 h 10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64"/>
                <a:gd name="T16" fmla="*/ 0 h 1032"/>
                <a:gd name="T17" fmla="*/ 1164 w 1164"/>
                <a:gd name="T18" fmla="*/ 1032 h 10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64" h="1032">
                  <a:moveTo>
                    <a:pt x="0" y="0"/>
                  </a:moveTo>
                  <a:cubicBezTo>
                    <a:pt x="16" y="76"/>
                    <a:pt x="37" y="331"/>
                    <a:pt x="95" y="459"/>
                  </a:cubicBezTo>
                  <a:cubicBezTo>
                    <a:pt x="153" y="587"/>
                    <a:pt x="242" y="685"/>
                    <a:pt x="348" y="768"/>
                  </a:cubicBezTo>
                  <a:cubicBezTo>
                    <a:pt x="454" y="851"/>
                    <a:pt x="595" y="912"/>
                    <a:pt x="731" y="956"/>
                  </a:cubicBezTo>
                  <a:cubicBezTo>
                    <a:pt x="867" y="1000"/>
                    <a:pt x="1074" y="1016"/>
                    <a:pt x="1164" y="1032"/>
                  </a:cubicBezTo>
                </a:path>
              </a:pathLst>
            </a:custGeom>
            <a:noFill/>
            <a:ln w="50800" cap="rnd">
              <a:solidFill>
                <a:srgbClr val="FF99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grpSp>
        <p:nvGrpSpPr>
          <p:cNvPr id="47111" name="Group 10"/>
          <p:cNvGrpSpPr>
            <a:grpSpLocks/>
          </p:cNvGrpSpPr>
          <p:nvPr/>
        </p:nvGrpSpPr>
        <p:grpSpPr bwMode="auto">
          <a:xfrm>
            <a:off x="2362200" y="5819775"/>
            <a:ext cx="5778500" cy="490538"/>
            <a:chOff x="1488" y="3666"/>
            <a:chExt cx="3640" cy="309"/>
          </a:xfrm>
        </p:grpSpPr>
        <p:sp>
          <p:nvSpPr>
            <p:cNvPr id="47136" name="Line 11"/>
            <p:cNvSpPr>
              <a:spLocks noChangeShapeType="1"/>
            </p:cNvSpPr>
            <p:nvPr/>
          </p:nvSpPr>
          <p:spPr bwMode="auto">
            <a:xfrm>
              <a:off x="1488" y="3748"/>
              <a:ext cx="2524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7137" name="Rectangle 12"/>
            <p:cNvSpPr>
              <a:spLocks noChangeArrowheads="1"/>
            </p:cNvSpPr>
            <p:nvPr/>
          </p:nvSpPr>
          <p:spPr bwMode="auto">
            <a:xfrm>
              <a:off x="4078" y="3666"/>
              <a:ext cx="1050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Labor (hours)</a:t>
              </a:r>
            </a:p>
          </p:txBody>
        </p:sp>
        <p:sp>
          <p:nvSpPr>
            <p:cNvPr id="47138" name="Rectangle 13"/>
            <p:cNvSpPr>
              <a:spLocks noChangeArrowheads="1"/>
            </p:cNvSpPr>
            <p:nvPr/>
          </p:nvSpPr>
          <p:spPr bwMode="auto">
            <a:xfrm>
              <a:off x="3437" y="3727"/>
              <a:ext cx="292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15</a:t>
              </a:r>
            </a:p>
          </p:txBody>
        </p:sp>
        <p:sp>
          <p:nvSpPr>
            <p:cNvPr id="47139" name="Rectangle 14"/>
            <p:cNvSpPr>
              <a:spLocks noChangeArrowheads="1"/>
            </p:cNvSpPr>
            <p:nvPr/>
          </p:nvSpPr>
          <p:spPr bwMode="auto">
            <a:xfrm>
              <a:off x="1965" y="3727"/>
              <a:ext cx="20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5</a:t>
              </a:r>
            </a:p>
          </p:txBody>
        </p:sp>
        <p:sp>
          <p:nvSpPr>
            <p:cNvPr id="47140" name="Rectangle 15"/>
            <p:cNvSpPr>
              <a:spLocks noChangeArrowheads="1"/>
            </p:cNvSpPr>
            <p:nvPr/>
          </p:nvSpPr>
          <p:spPr bwMode="auto">
            <a:xfrm>
              <a:off x="2653" y="3727"/>
              <a:ext cx="292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10</a:t>
              </a:r>
            </a:p>
          </p:txBody>
        </p:sp>
      </p:grpSp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2400300" y="2087563"/>
            <a:ext cx="4033838" cy="3836987"/>
            <a:chOff x="1512" y="1315"/>
            <a:chExt cx="2541" cy="2417"/>
          </a:xfrm>
        </p:grpSpPr>
        <p:sp>
          <p:nvSpPr>
            <p:cNvPr id="47134" name="Rectangle 17"/>
            <p:cNvSpPr>
              <a:spLocks noChangeArrowheads="1"/>
            </p:cNvSpPr>
            <p:nvPr/>
          </p:nvSpPr>
          <p:spPr bwMode="auto">
            <a:xfrm>
              <a:off x="3823" y="1315"/>
              <a:ext cx="230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i="1">
                  <a:solidFill>
                    <a:schemeClr val="tx1"/>
                  </a:solidFill>
                  <a:latin typeface="Arial" charset="0"/>
                </a:rPr>
                <a:t>A</a:t>
              </a:r>
            </a:p>
          </p:txBody>
        </p:sp>
        <p:sp>
          <p:nvSpPr>
            <p:cNvPr id="47135" name="Line 18"/>
            <p:cNvSpPr>
              <a:spLocks noChangeShapeType="1"/>
            </p:cNvSpPr>
            <p:nvPr/>
          </p:nvSpPr>
          <p:spPr bwMode="auto">
            <a:xfrm flipV="1">
              <a:off x="1512" y="1464"/>
              <a:ext cx="2268" cy="2268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" name="Group 19"/>
          <p:cNvGrpSpPr>
            <a:grpSpLocks/>
          </p:cNvGrpSpPr>
          <p:nvPr/>
        </p:nvGrpSpPr>
        <p:grpSpPr bwMode="auto">
          <a:xfrm>
            <a:off x="2825750" y="3852863"/>
            <a:ext cx="2414588" cy="1897062"/>
            <a:chOff x="1780" y="2427"/>
            <a:chExt cx="1521" cy="1195"/>
          </a:xfrm>
        </p:grpSpPr>
        <p:sp>
          <p:nvSpPr>
            <p:cNvPr id="47132" name="Rectangle 20"/>
            <p:cNvSpPr>
              <a:spLocks noChangeArrowheads="1"/>
            </p:cNvSpPr>
            <p:nvPr/>
          </p:nvSpPr>
          <p:spPr bwMode="auto">
            <a:xfrm>
              <a:off x="3009" y="3374"/>
              <a:ext cx="292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10</a:t>
              </a:r>
            </a:p>
          </p:txBody>
        </p:sp>
        <p:sp>
          <p:nvSpPr>
            <p:cNvPr id="47133" name="Freeform 21"/>
            <p:cNvSpPr>
              <a:spLocks/>
            </p:cNvSpPr>
            <p:nvPr/>
          </p:nvSpPr>
          <p:spPr bwMode="auto">
            <a:xfrm>
              <a:off x="1780" y="2427"/>
              <a:ext cx="1164" cy="1032"/>
            </a:xfrm>
            <a:custGeom>
              <a:avLst/>
              <a:gdLst>
                <a:gd name="T0" fmla="*/ 0 w 1164"/>
                <a:gd name="T1" fmla="*/ 0 h 1032"/>
                <a:gd name="T2" fmla="*/ 95 w 1164"/>
                <a:gd name="T3" fmla="*/ 459 h 1032"/>
                <a:gd name="T4" fmla="*/ 348 w 1164"/>
                <a:gd name="T5" fmla="*/ 768 h 1032"/>
                <a:gd name="T6" fmla="*/ 731 w 1164"/>
                <a:gd name="T7" fmla="*/ 956 h 1032"/>
                <a:gd name="T8" fmla="*/ 1164 w 1164"/>
                <a:gd name="T9" fmla="*/ 1032 h 10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64"/>
                <a:gd name="T16" fmla="*/ 0 h 1032"/>
                <a:gd name="T17" fmla="*/ 1164 w 1164"/>
                <a:gd name="T18" fmla="*/ 1032 h 10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64" h="1032">
                  <a:moveTo>
                    <a:pt x="0" y="0"/>
                  </a:moveTo>
                  <a:cubicBezTo>
                    <a:pt x="16" y="76"/>
                    <a:pt x="37" y="331"/>
                    <a:pt x="95" y="459"/>
                  </a:cubicBezTo>
                  <a:cubicBezTo>
                    <a:pt x="153" y="587"/>
                    <a:pt x="242" y="685"/>
                    <a:pt x="348" y="768"/>
                  </a:cubicBezTo>
                  <a:cubicBezTo>
                    <a:pt x="454" y="851"/>
                    <a:pt x="595" y="912"/>
                    <a:pt x="731" y="956"/>
                  </a:cubicBezTo>
                  <a:cubicBezTo>
                    <a:pt x="867" y="1000"/>
                    <a:pt x="1074" y="1016"/>
                    <a:pt x="1164" y="1032"/>
                  </a:cubicBezTo>
                </a:path>
              </a:pathLst>
            </a:custGeom>
            <a:noFill/>
            <a:ln w="50800" cap="rnd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grpSp>
        <p:nvGrpSpPr>
          <p:cNvPr id="7" name="Group 22"/>
          <p:cNvGrpSpPr>
            <a:grpSpLocks/>
          </p:cNvGrpSpPr>
          <p:nvPr/>
        </p:nvGrpSpPr>
        <p:grpSpPr bwMode="auto">
          <a:xfrm>
            <a:off x="2354263" y="3856038"/>
            <a:ext cx="2128837" cy="2055812"/>
            <a:chOff x="1491" y="2412"/>
            <a:chExt cx="1341" cy="1295"/>
          </a:xfrm>
        </p:grpSpPr>
        <p:sp>
          <p:nvSpPr>
            <p:cNvPr id="47129" name="Line 23"/>
            <p:cNvSpPr>
              <a:spLocks noChangeShapeType="1"/>
            </p:cNvSpPr>
            <p:nvPr/>
          </p:nvSpPr>
          <p:spPr bwMode="auto">
            <a:xfrm>
              <a:off x="1491" y="2448"/>
              <a:ext cx="120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7130" name="Line 24"/>
            <p:cNvSpPr>
              <a:spLocks noChangeShapeType="1"/>
            </p:cNvSpPr>
            <p:nvPr/>
          </p:nvSpPr>
          <p:spPr bwMode="auto">
            <a:xfrm flipV="1">
              <a:off x="2784" y="2474"/>
              <a:ext cx="0" cy="123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7131" name="Oval 25"/>
            <p:cNvSpPr>
              <a:spLocks noChangeArrowheads="1"/>
            </p:cNvSpPr>
            <p:nvPr/>
          </p:nvSpPr>
          <p:spPr bwMode="auto">
            <a:xfrm>
              <a:off x="2724" y="2412"/>
              <a:ext cx="108" cy="1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grpSp>
        <p:nvGrpSpPr>
          <p:cNvPr id="8" name="Group 26"/>
          <p:cNvGrpSpPr>
            <a:grpSpLocks/>
          </p:cNvGrpSpPr>
          <p:nvPr/>
        </p:nvGrpSpPr>
        <p:grpSpPr bwMode="auto">
          <a:xfrm>
            <a:off x="2354263" y="4962525"/>
            <a:ext cx="1023937" cy="969963"/>
            <a:chOff x="1491" y="3108"/>
            <a:chExt cx="645" cy="611"/>
          </a:xfrm>
        </p:grpSpPr>
        <p:sp>
          <p:nvSpPr>
            <p:cNvPr id="47126" name="Line 27"/>
            <p:cNvSpPr>
              <a:spLocks noChangeShapeType="1"/>
            </p:cNvSpPr>
            <p:nvPr/>
          </p:nvSpPr>
          <p:spPr bwMode="auto">
            <a:xfrm flipV="1">
              <a:off x="2064" y="3218"/>
              <a:ext cx="0" cy="50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7127" name="Line 28"/>
            <p:cNvSpPr>
              <a:spLocks noChangeShapeType="1"/>
            </p:cNvSpPr>
            <p:nvPr/>
          </p:nvSpPr>
          <p:spPr bwMode="auto">
            <a:xfrm>
              <a:off x="1491" y="3156"/>
              <a:ext cx="48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7128" name="Oval 29"/>
            <p:cNvSpPr>
              <a:spLocks noChangeArrowheads="1"/>
            </p:cNvSpPr>
            <p:nvPr/>
          </p:nvSpPr>
          <p:spPr bwMode="auto">
            <a:xfrm>
              <a:off x="2028" y="3108"/>
              <a:ext cx="108" cy="1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grpSp>
        <p:nvGrpSpPr>
          <p:cNvPr id="47116" name="Group 30"/>
          <p:cNvGrpSpPr>
            <a:grpSpLocks/>
          </p:cNvGrpSpPr>
          <p:nvPr/>
        </p:nvGrpSpPr>
        <p:grpSpPr bwMode="auto">
          <a:xfrm>
            <a:off x="820738" y="1717675"/>
            <a:ext cx="1547812" cy="4232275"/>
            <a:chOff x="517" y="1082"/>
            <a:chExt cx="975" cy="2666"/>
          </a:xfrm>
        </p:grpSpPr>
        <p:sp>
          <p:nvSpPr>
            <p:cNvPr id="47121" name="Line 31"/>
            <p:cNvSpPr>
              <a:spLocks noChangeShapeType="1"/>
            </p:cNvSpPr>
            <p:nvPr/>
          </p:nvSpPr>
          <p:spPr bwMode="auto">
            <a:xfrm>
              <a:off x="1488" y="1231"/>
              <a:ext cx="0" cy="251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7122" name="Rectangle 32"/>
            <p:cNvSpPr>
              <a:spLocks noChangeArrowheads="1"/>
            </p:cNvSpPr>
            <p:nvPr/>
          </p:nvSpPr>
          <p:spPr bwMode="auto">
            <a:xfrm>
              <a:off x="517" y="1082"/>
              <a:ext cx="747" cy="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r"/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Capital</a:t>
              </a:r>
            </a:p>
            <a:p>
              <a:pPr algn="r"/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(machine</a:t>
              </a:r>
            </a:p>
            <a:p>
              <a:pPr algn="r"/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hours)</a:t>
              </a:r>
            </a:p>
          </p:txBody>
        </p:sp>
        <p:sp>
          <p:nvSpPr>
            <p:cNvPr id="47123" name="Rectangle 33"/>
            <p:cNvSpPr>
              <a:spLocks noChangeArrowheads="1"/>
            </p:cNvSpPr>
            <p:nvPr/>
          </p:nvSpPr>
          <p:spPr bwMode="auto">
            <a:xfrm>
              <a:off x="1289" y="3005"/>
              <a:ext cx="20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47124" name="Rectangle 34"/>
            <p:cNvSpPr>
              <a:spLocks noChangeArrowheads="1"/>
            </p:cNvSpPr>
            <p:nvPr/>
          </p:nvSpPr>
          <p:spPr bwMode="auto">
            <a:xfrm>
              <a:off x="1289" y="2283"/>
              <a:ext cx="20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4</a:t>
              </a:r>
            </a:p>
          </p:txBody>
        </p:sp>
        <p:sp>
          <p:nvSpPr>
            <p:cNvPr id="47125" name="Rectangle 35"/>
            <p:cNvSpPr>
              <a:spLocks noChangeArrowheads="1"/>
            </p:cNvSpPr>
            <p:nvPr/>
          </p:nvSpPr>
          <p:spPr bwMode="auto">
            <a:xfrm>
              <a:off x="1289" y="1561"/>
              <a:ext cx="20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6</a:t>
              </a:r>
            </a:p>
          </p:txBody>
        </p:sp>
      </p:grpSp>
      <p:grpSp>
        <p:nvGrpSpPr>
          <p:cNvPr id="10" name="Group 36"/>
          <p:cNvGrpSpPr>
            <a:grpSpLocks/>
          </p:cNvGrpSpPr>
          <p:nvPr/>
        </p:nvGrpSpPr>
        <p:grpSpPr bwMode="auto">
          <a:xfrm>
            <a:off x="2366963" y="2633663"/>
            <a:ext cx="3386137" cy="3294062"/>
            <a:chOff x="1491" y="1632"/>
            <a:chExt cx="2133" cy="2075"/>
          </a:xfrm>
        </p:grpSpPr>
        <p:sp>
          <p:nvSpPr>
            <p:cNvPr id="47118" name="Line 37"/>
            <p:cNvSpPr>
              <a:spLocks noChangeShapeType="1"/>
            </p:cNvSpPr>
            <p:nvPr/>
          </p:nvSpPr>
          <p:spPr bwMode="auto">
            <a:xfrm>
              <a:off x="1491" y="1680"/>
              <a:ext cx="2009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7119" name="Line 38"/>
            <p:cNvSpPr>
              <a:spLocks noChangeShapeType="1"/>
            </p:cNvSpPr>
            <p:nvPr/>
          </p:nvSpPr>
          <p:spPr bwMode="auto">
            <a:xfrm flipV="1">
              <a:off x="3576" y="1682"/>
              <a:ext cx="0" cy="202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7120" name="Oval 39"/>
            <p:cNvSpPr>
              <a:spLocks noChangeArrowheads="1"/>
            </p:cNvSpPr>
            <p:nvPr/>
          </p:nvSpPr>
          <p:spPr bwMode="auto">
            <a:xfrm>
              <a:off x="3516" y="1632"/>
              <a:ext cx="108" cy="1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567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7299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Returns to Scale</a:t>
            </a:r>
          </a:p>
        </p:txBody>
      </p:sp>
      <p:sp>
        <p:nvSpPr>
          <p:cNvPr id="522243" name="Rectangle 3"/>
          <p:cNvSpPr>
            <a:spLocks noGrp="1" noChangeArrowheads="1"/>
          </p:cNvSpPr>
          <p:nvPr>
            <p:ph idx="1"/>
          </p:nvPr>
        </p:nvSpPr>
        <p:spPr>
          <a:xfrm>
            <a:off x="906463" y="1370013"/>
            <a:ext cx="7777162" cy="4114800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rgbClr val="008000"/>
                </a:solidFill>
                <a:latin typeface="Angsana New" charset="0"/>
                <a:cs typeface="Angsana New" charset="0"/>
              </a:rPr>
              <a:t>Increasing returns to scale</a:t>
            </a:r>
            <a:r>
              <a:rPr lang="en-US" altLang="en-US">
                <a:latin typeface="Angsana New" charset="0"/>
                <a:cs typeface="Angsana New" charset="0"/>
              </a:rPr>
              <a:t>: output more than doubles when all inputs are doubled</a:t>
            </a:r>
          </a:p>
          <a:p>
            <a:pPr lvl="1" eaLnBrk="1" hangingPunct="1"/>
            <a:r>
              <a:rPr lang="en-US" altLang="en-US">
                <a:latin typeface="Angsana New" charset="0"/>
                <a:cs typeface="Angsana New" charset="0"/>
              </a:rPr>
              <a:t>Larger output associated with lower cost (cars)</a:t>
            </a:r>
          </a:p>
          <a:p>
            <a:pPr lvl="1" eaLnBrk="1" hangingPunct="1"/>
            <a:r>
              <a:rPr lang="en-US" altLang="en-US">
                <a:latin typeface="Angsana New" charset="0"/>
                <a:cs typeface="Angsana New" charset="0"/>
              </a:rPr>
              <a:t>One firm is more efficient than many (utilities)</a:t>
            </a:r>
          </a:p>
          <a:p>
            <a:pPr lvl="1" eaLnBrk="1" hangingPunct="1"/>
            <a:r>
              <a:rPr lang="en-US" altLang="en-US">
                <a:latin typeface="Angsana New" charset="0"/>
                <a:cs typeface="Angsana New" charset="0"/>
              </a:rPr>
              <a:t>The isoquants get closer together</a:t>
            </a:r>
          </a:p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Reasons</a:t>
            </a:r>
          </a:p>
          <a:p>
            <a:pPr lvl="1" eaLnBrk="1" hangingPunct="1"/>
            <a:r>
              <a:rPr lang="en-US" altLang="en-US">
                <a:latin typeface="Angsana New" charset="0"/>
                <a:cs typeface="Angsana New" charset="0"/>
              </a:rPr>
              <a:t>Specialization and division of labor</a:t>
            </a:r>
          </a:p>
          <a:p>
            <a:pPr lvl="1" eaLnBrk="1" hangingPunct="1"/>
            <a:r>
              <a:rPr lang="en-US" altLang="en-US">
                <a:latin typeface="Angsana New" charset="0"/>
                <a:cs typeface="Angsana New" charset="0"/>
              </a:rPr>
              <a:t>Technical increasing returns to scale</a:t>
            </a:r>
          </a:p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It leads to a declining cost per unit</a:t>
            </a:r>
          </a:p>
        </p:txBody>
      </p:sp>
      <p:sp>
        <p:nvSpPr>
          <p:cNvPr id="49156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8B0E9D15-97F6-3940-A60A-E111A17D2134}" type="slidenum">
              <a:rPr lang="en-US" altLang="en-US" sz="2600">
                <a:solidFill>
                  <a:srgbClr val="000000"/>
                </a:solidFill>
              </a:rPr>
              <a:pPr/>
              <a:t>15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81" t="32707" b="3635"/>
          <a:stretch>
            <a:fillRect/>
          </a:stretch>
        </p:blipFill>
        <p:spPr bwMode="auto">
          <a:xfrm>
            <a:off x="6305550" y="4140200"/>
            <a:ext cx="2641600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2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22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22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22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22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22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22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22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43" grpId="0" build="p" bldLvl="2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C0ED83"/>
          </a:solidFill>
        </p:spPr>
        <p:txBody>
          <a:bodyPr lIns="90488" tIns="44450" rIns="90488" bIns="44450"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Increasing Returns to Scale</a:t>
            </a:r>
          </a:p>
        </p:txBody>
      </p:sp>
      <p:sp>
        <p:nvSpPr>
          <p:cNvPr id="5222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5BAC5BBD-0A92-7C4D-AE7B-09F178A77321}" type="slidenum">
              <a:rPr lang="en-US" altLang="en-US" sz="2600">
                <a:solidFill>
                  <a:srgbClr val="000000"/>
                </a:solidFill>
              </a:rPr>
              <a:pPr/>
              <a:t>16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781300" y="3810000"/>
            <a:ext cx="2284413" cy="1852613"/>
            <a:chOff x="1752" y="2400"/>
            <a:chExt cx="1439" cy="1167"/>
          </a:xfrm>
        </p:grpSpPr>
        <p:sp>
          <p:nvSpPr>
            <p:cNvPr id="52260" name="Freeform 4"/>
            <p:cNvSpPr>
              <a:spLocks/>
            </p:cNvSpPr>
            <p:nvPr/>
          </p:nvSpPr>
          <p:spPr bwMode="auto">
            <a:xfrm>
              <a:off x="1752" y="2400"/>
              <a:ext cx="1164" cy="1032"/>
            </a:xfrm>
            <a:custGeom>
              <a:avLst/>
              <a:gdLst>
                <a:gd name="T0" fmla="*/ 0 w 1164"/>
                <a:gd name="T1" fmla="*/ 0 h 1032"/>
                <a:gd name="T2" fmla="*/ 95 w 1164"/>
                <a:gd name="T3" fmla="*/ 459 h 1032"/>
                <a:gd name="T4" fmla="*/ 348 w 1164"/>
                <a:gd name="T5" fmla="*/ 768 h 1032"/>
                <a:gd name="T6" fmla="*/ 731 w 1164"/>
                <a:gd name="T7" fmla="*/ 956 h 1032"/>
                <a:gd name="T8" fmla="*/ 1164 w 1164"/>
                <a:gd name="T9" fmla="*/ 1032 h 10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64"/>
                <a:gd name="T16" fmla="*/ 0 h 1032"/>
                <a:gd name="T17" fmla="*/ 1164 w 1164"/>
                <a:gd name="T18" fmla="*/ 1032 h 10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64" h="1032">
                  <a:moveTo>
                    <a:pt x="0" y="0"/>
                  </a:moveTo>
                  <a:cubicBezTo>
                    <a:pt x="16" y="76"/>
                    <a:pt x="37" y="331"/>
                    <a:pt x="95" y="459"/>
                  </a:cubicBezTo>
                  <a:cubicBezTo>
                    <a:pt x="153" y="587"/>
                    <a:pt x="242" y="685"/>
                    <a:pt x="348" y="768"/>
                  </a:cubicBezTo>
                  <a:cubicBezTo>
                    <a:pt x="454" y="851"/>
                    <a:pt x="595" y="912"/>
                    <a:pt x="731" y="956"/>
                  </a:cubicBezTo>
                  <a:cubicBezTo>
                    <a:pt x="867" y="1000"/>
                    <a:pt x="1074" y="1016"/>
                    <a:pt x="1164" y="1032"/>
                  </a:cubicBezTo>
                </a:path>
              </a:pathLst>
            </a:custGeom>
            <a:noFill/>
            <a:ln w="50800" cap="rnd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52261" name="Rectangle 5"/>
            <p:cNvSpPr>
              <a:spLocks noChangeArrowheads="1"/>
            </p:cNvSpPr>
            <p:nvPr/>
          </p:nvSpPr>
          <p:spPr bwMode="auto">
            <a:xfrm>
              <a:off x="2899" y="3319"/>
              <a:ext cx="292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10</a:t>
              </a: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3467100" y="3257550"/>
            <a:ext cx="2338388" cy="1906588"/>
            <a:chOff x="2184" y="2052"/>
            <a:chExt cx="1473" cy="1201"/>
          </a:xfrm>
        </p:grpSpPr>
        <p:sp>
          <p:nvSpPr>
            <p:cNvPr id="52258" name="Rectangle 7"/>
            <p:cNvSpPr>
              <a:spLocks noChangeArrowheads="1"/>
            </p:cNvSpPr>
            <p:nvPr/>
          </p:nvSpPr>
          <p:spPr bwMode="auto">
            <a:xfrm>
              <a:off x="3365" y="3005"/>
              <a:ext cx="292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20</a:t>
              </a:r>
            </a:p>
          </p:txBody>
        </p:sp>
        <p:sp>
          <p:nvSpPr>
            <p:cNvPr id="52259" name="Freeform 8"/>
            <p:cNvSpPr>
              <a:spLocks/>
            </p:cNvSpPr>
            <p:nvPr/>
          </p:nvSpPr>
          <p:spPr bwMode="auto">
            <a:xfrm>
              <a:off x="2184" y="2052"/>
              <a:ext cx="1164" cy="1032"/>
            </a:xfrm>
            <a:custGeom>
              <a:avLst/>
              <a:gdLst>
                <a:gd name="T0" fmla="*/ 0 w 1164"/>
                <a:gd name="T1" fmla="*/ 0 h 1032"/>
                <a:gd name="T2" fmla="*/ 95 w 1164"/>
                <a:gd name="T3" fmla="*/ 459 h 1032"/>
                <a:gd name="T4" fmla="*/ 348 w 1164"/>
                <a:gd name="T5" fmla="*/ 768 h 1032"/>
                <a:gd name="T6" fmla="*/ 731 w 1164"/>
                <a:gd name="T7" fmla="*/ 956 h 1032"/>
                <a:gd name="T8" fmla="*/ 1164 w 1164"/>
                <a:gd name="T9" fmla="*/ 1032 h 10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64"/>
                <a:gd name="T16" fmla="*/ 0 h 1032"/>
                <a:gd name="T17" fmla="*/ 1164 w 1164"/>
                <a:gd name="T18" fmla="*/ 1032 h 10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64" h="1032">
                  <a:moveTo>
                    <a:pt x="0" y="0"/>
                  </a:moveTo>
                  <a:cubicBezTo>
                    <a:pt x="16" y="76"/>
                    <a:pt x="37" y="331"/>
                    <a:pt x="95" y="459"/>
                  </a:cubicBezTo>
                  <a:cubicBezTo>
                    <a:pt x="153" y="587"/>
                    <a:pt x="242" y="685"/>
                    <a:pt x="348" y="768"/>
                  </a:cubicBezTo>
                  <a:cubicBezTo>
                    <a:pt x="454" y="851"/>
                    <a:pt x="595" y="912"/>
                    <a:pt x="731" y="956"/>
                  </a:cubicBezTo>
                  <a:cubicBezTo>
                    <a:pt x="867" y="1000"/>
                    <a:pt x="1074" y="1016"/>
                    <a:pt x="1164" y="1032"/>
                  </a:cubicBezTo>
                </a:path>
              </a:pathLst>
            </a:custGeom>
            <a:noFill/>
            <a:ln w="50800" cap="rnd">
              <a:solidFill>
                <a:srgbClr val="FF66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3943350" y="2800350"/>
            <a:ext cx="2300288" cy="1868488"/>
            <a:chOff x="2484" y="1764"/>
            <a:chExt cx="1449" cy="1177"/>
          </a:xfrm>
        </p:grpSpPr>
        <p:sp>
          <p:nvSpPr>
            <p:cNvPr id="52256" name="Rectangle 10"/>
            <p:cNvSpPr>
              <a:spLocks noChangeArrowheads="1"/>
            </p:cNvSpPr>
            <p:nvPr/>
          </p:nvSpPr>
          <p:spPr bwMode="auto">
            <a:xfrm>
              <a:off x="3641" y="2693"/>
              <a:ext cx="292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30</a:t>
              </a:r>
            </a:p>
          </p:txBody>
        </p:sp>
        <p:sp>
          <p:nvSpPr>
            <p:cNvPr id="52257" name="Freeform 11"/>
            <p:cNvSpPr>
              <a:spLocks/>
            </p:cNvSpPr>
            <p:nvPr/>
          </p:nvSpPr>
          <p:spPr bwMode="auto">
            <a:xfrm>
              <a:off x="2484" y="1764"/>
              <a:ext cx="1164" cy="1032"/>
            </a:xfrm>
            <a:custGeom>
              <a:avLst/>
              <a:gdLst>
                <a:gd name="T0" fmla="*/ 0 w 1164"/>
                <a:gd name="T1" fmla="*/ 0 h 1032"/>
                <a:gd name="T2" fmla="*/ 95 w 1164"/>
                <a:gd name="T3" fmla="*/ 459 h 1032"/>
                <a:gd name="T4" fmla="*/ 348 w 1164"/>
                <a:gd name="T5" fmla="*/ 768 h 1032"/>
                <a:gd name="T6" fmla="*/ 731 w 1164"/>
                <a:gd name="T7" fmla="*/ 956 h 1032"/>
                <a:gd name="T8" fmla="*/ 1164 w 1164"/>
                <a:gd name="T9" fmla="*/ 1032 h 10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64"/>
                <a:gd name="T16" fmla="*/ 0 h 1032"/>
                <a:gd name="T17" fmla="*/ 1164 w 1164"/>
                <a:gd name="T18" fmla="*/ 1032 h 10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64" h="1032">
                  <a:moveTo>
                    <a:pt x="0" y="0"/>
                  </a:moveTo>
                  <a:cubicBezTo>
                    <a:pt x="16" y="76"/>
                    <a:pt x="37" y="331"/>
                    <a:pt x="95" y="459"/>
                  </a:cubicBezTo>
                  <a:cubicBezTo>
                    <a:pt x="153" y="587"/>
                    <a:pt x="242" y="685"/>
                    <a:pt x="348" y="768"/>
                  </a:cubicBezTo>
                  <a:cubicBezTo>
                    <a:pt x="454" y="851"/>
                    <a:pt x="595" y="912"/>
                    <a:pt x="731" y="956"/>
                  </a:cubicBezTo>
                  <a:cubicBezTo>
                    <a:pt x="867" y="1000"/>
                    <a:pt x="1074" y="1016"/>
                    <a:pt x="1164" y="1032"/>
                  </a:cubicBezTo>
                </a:path>
              </a:pathLst>
            </a:custGeom>
            <a:noFill/>
            <a:ln w="50800" cap="rnd">
              <a:solidFill>
                <a:srgbClr val="FF99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sp>
        <p:nvSpPr>
          <p:cNvPr id="523276" name="Rectangle 12"/>
          <p:cNvSpPr>
            <a:spLocks noChangeArrowheads="1"/>
          </p:cNvSpPr>
          <p:nvPr/>
        </p:nvSpPr>
        <p:spPr bwMode="auto">
          <a:xfrm>
            <a:off x="6804025" y="1998663"/>
            <a:ext cx="2014538" cy="1016000"/>
          </a:xfrm>
          <a:prstGeom prst="rect">
            <a:avLst/>
          </a:prstGeom>
          <a:solidFill>
            <a:srgbClr val="DAEDD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 marL="92075" indent="-9207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The isoquants move closer together.</a:t>
            </a:r>
          </a:p>
        </p:txBody>
      </p:sp>
      <p:grpSp>
        <p:nvGrpSpPr>
          <p:cNvPr id="52232" name="Group 13"/>
          <p:cNvGrpSpPr>
            <a:grpSpLocks/>
          </p:cNvGrpSpPr>
          <p:nvPr/>
        </p:nvGrpSpPr>
        <p:grpSpPr bwMode="auto">
          <a:xfrm>
            <a:off x="2362200" y="5780088"/>
            <a:ext cx="5730875" cy="530225"/>
            <a:chOff x="1488" y="3641"/>
            <a:chExt cx="3610" cy="334"/>
          </a:xfrm>
        </p:grpSpPr>
        <p:sp>
          <p:nvSpPr>
            <p:cNvPr id="52252" name="Line 14"/>
            <p:cNvSpPr>
              <a:spLocks noChangeShapeType="1"/>
            </p:cNvSpPr>
            <p:nvPr/>
          </p:nvSpPr>
          <p:spPr bwMode="auto">
            <a:xfrm>
              <a:off x="1488" y="3748"/>
              <a:ext cx="2524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2253" name="Rectangle 15"/>
            <p:cNvSpPr>
              <a:spLocks noChangeArrowheads="1"/>
            </p:cNvSpPr>
            <p:nvPr/>
          </p:nvSpPr>
          <p:spPr bwMode="auto">
            <a:xfrm>
              <a:off x="4048" y="3641"/>
              <a:ext cx="1050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Labor (hours)</a:t>
              </a:r>
            </a:p>
          </p:txBody>
        </p:sp>
        <p:sp>
          <p:nvSpPr>
            <p:cNvPr id="52254" name="Rectangle 16"/>
            <p:cNvSpPr>
              <a:spLocks noChangeArrowheads="1"/>
            </p:cNvSpPr>
            <p:nvPr/>
          </p:nvSpPr>
          <p:spPr bwMode="auto">
            <a:xfrm>
              <a:off x="1965" y="3727"/>
              <a:ext cx="20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5</a:t>
              </a:r>
            </a:p>
          </p:txBody>
        </p:sp>
        <p:sp>
          <p:nvSpPr>
            <p:cNvPr id="52255" name="Rectangle 17"/>
            <p:cNvSpPr>
              <a:spLocks noChangeArrowheads="1"/>
            </p:cNvSpPr>
            <p:nvPr/>
          </p:nvSpPr>
          <p:spPr bwMode="auto">
            <a:xfrm>
              <a:off x="2653" y="3727"/>
              <a:ext cx="292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10</a:t>
              </a:r>
            </a:p>
          </p:txBody>
        </p:sp>
      </p:grpSp>
      <p:grpSp>
        <p:nvGrpSpPr>
          <p:cNvPr id="52233" name="Group 18"/>
          <p:cNvGrpSpPr>
            <a:grpSpLocks/>
          </p:cNvGrpSpPr>
          <p:nvPr/>
        </p:nvGrpSpPr>
        <p:grpSpPr bwMode="auto">
          <a:xfrm>
            <a:off x="1046163" y="1673225"/>
            <a:ext cx="1322387" cy="4276725"/>
            <a:chOff x="659" y="1054"/>
            <a:chExt cx="833" cy="2694"/>
          </a:xfrm>
        </p:grpSpPr>
        <p:sp>
          <p:nvSpPr>
            <p:cNvPr id="52248" name="Line 19"/>
            <p:cNvSpPr>
              <a:spLocks noChangeShapeType="1"/>
            </p:cNvSpPr>
            <p:nvPr/>
          </p:nvSpPr>
          <p:spPr bwMode="auto">
            <a:xfrm>
              <a:off x="1488" y="1231"/>
              <a:ext cx="0" cy="251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2249" name="Rectangle 20"/>
            <p:cNvSpPr>
              <a:spLocks noChangeArrowheads="1"/>
            </p:cNvSpPr>
            <p:nvPr/>
          </p:nvSpPr>
          <p:spPr bwMode="auto">
            <a:xfrm>
              <a:off x="659" y="1054"/>
              <a:ext cx="747" cy="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r"/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Capital</a:t>
              </a:r>
            </a:p>
            <a:p>
              <a:pPr algn="r"/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(machine</a:t>
              </a:r>
            </a:p>
            <a:p>
              <a:pPr algn="r"/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hours)</a:t>
              </a:r>
            </a:p>
          </p:txBody>
        </p:sp>
        <p:sp>
          <p:nvSpPr>
            <p:cNvPr id="52250" name="Rectangle 21"/>
            <p:cNvSpPr>
              <a:spLocks noChangeArrowheads="1"/>
            </p:cNvSpPr>
            <p:nvPr/>
          </p:nvSpPr>
          <p:spPr bwMode="auto">
            <a:xfrm>
              <a:off x="1289" y="3034"/>
              <a:ext cx="20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52251" name="Rectangle 22"/>
            <p:cNvSpPr>
              <a:spLocks noChangeArrowheads="1"/>
            </p:cNvSpPr>
            <p:nvPr/>
          </p:nvSpPr>
          <p:spPr bwMode="auto">
            <a:xfrm>
              <a:off x="1289" y="2305"/>
              <a:ext cx="20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4</a:t>
              </a:r>
            </a:p>
          </p:txBody>
        </p:sp>
      </p:grpSp>
      <p:sp>
        <p:nvSpPr>
          <p:cNvPr id="523287" name="Rectangle 23"/>
          <p:cNvSpPr>
            <a:spLocks noChangeArrowheads="1"/>
          </p:cNvSpPr>
          <p:nvPr/>
        </p:nvSpPr>
        <p:spPr bwMode="auto">
          <a:xfrm>
            <a:off x="6069013" y="2087563"/>
            <a:ext cx="36512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 i="1">
                <a:solidFill>
                  <a:schemeClr val="tx1"/>
                </a:solidFill>
                <a:latin typeface="Arial" charset="0"/>
              </a:rPr>
              <a:t>A</a:t>
            </a:r>
          </a:p>
        </p:txBody>
      </p:sp>
      <p:sp>
        <p:nvSpPr>
          <p:cNvPr id="523288" name="Line 24"/>
          <p:cNvSpPr>
            <a:spLocks noChangeShapeType="1"/>
          </p:cNvSpPr>
          <p:nvPr/>
        </p:nvSpPr>
        <p:spPr bwMode="auto">
          <a:xfrm flipV="1">
            <a:off x="2400300" y="2324100"/>
            <a:ext cx="3600450" cy="3600450"/>
          </a:xfrm>
          <a:prstGeom prst="line">
            <a:avLst/>
          </a:prstGeom>
          <a:noFill/>
          <a:ln w="50800">
            <a:solidFill>
              <a:srgbClr val="0033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7" name="Group 25"/>
          <p:cNvGrpSpPr>
            <a:grpSpLocks/>
          </p:cNvGrpSpPr>
          <p:nvPr/>
        </p:nvGrpSpPr>
        <p:grpSpPr bwMode="auto">
          <a:xfrm>
            <a:off x="2366963" y="3829050"/>
            <a:ext cx="2128837" cy="2055813"/>
            <a:chOff x="1491" y="2412"/>
            <a:chExt cx="1341" cy="1295"/>
          </a:xfrm>
        </p:grpSpPr>
        <p:sp>
          <p:nvSpPr>
            <p:cNvPr id="52245" name="Line 26"/>
            <p:cNvSpPr>
              <a:spLocks noChangeShapeType="1"/>
            </p:cNvSpPr>
            <p:nvPr/>
          </p:nvSpPr>
          <p:spPr bwMode="auto">
            <a:xfrm>
              <a:off x="1491" y="2448"/>
              <a:ext cx="120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2246" name="Line 27"/>
            <p:cNvSpPr>
              <a:spLocks noChangeShapeType="1"/>
            </p:cNvSpPr>
            <p:nvPr/>
          </p:nvSpPr>
          <p:spPr bwMode="auto">
            <a:xfrm flipV="1">
              <a:off x="2784" y="2474"/>
              <a:ext cx="0" cy="123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2247" name="Oval 28"/>
            <p:cNvSpPr>
              <a:spLocks noChangeArrowheads="1"/>
            </p:cNvSpPr>
            <p:nvPr/>
          </p:nvSpPr>
          <p:spPr bwMode="auto">
            <a:xfrm>
              <a:off x="2724" y="2412"/>
              <a:ext cx="108" cy="1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grpSp>
        <p:nvGrpSpPr>
          <p:cNvPr id="8" name="Group 29"/>
          <p:cNvGrpSpPr>
            <a:grpSpLocks/>
          </p:cNvGrpSpPr>
          <p:nvPr/>
        </p:nvGrpSpPr>
        <p:grpSpPr bwMode="auto">
          <a:xfrm>
            <a:off x="2382838" y="4949825"/>
            <a:ext cx="1023937" cy="969963"/>
            <a:chOff x="1491" y="3108"/>
            <a:chExt cx="645" cy="611"/>
          </a:xfrm>
        </p:grpSpPr>
        <p:sp>
          <p:nvSpPr>
            <p:cNvPr id="52242" name="Line 30"/>
            <p:cNvSpPr>
              <a:spLocks noChangeShapeType="1"/>
            </p:cNvSpPr>
            <p:nvPr/>
          </p:nvSpPr>
          <p:spPr bwMode="auto">
            <a:xfrm flipV="1">
              <a:off x="2064" y="3218"/>
              <a:ext cx="0" cy="50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2243" name="Line 31"/>
            <p:cNvSpPr>
              <a:spLocks noChangeShapeType="1"/>
            </p:cNvSpPr>
            <p:nvPr/>
          </p:nvSpPr>
          <p:spPr bwMode="auto">
            <a:xfrm>
              <a:off x="1491" y="3156"/>
              <a:ext cx="48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2244" name="Oval 32"/>
            <p:cNvSpPr>
              <a:spLocks noChangeArrowheads="1"/>
            </p:cNvSpPr>
            <p:nvPr/>
          </p:nvSpPr>
          <p:spPr bwMode="auto">
            <a:xfrm>
              <a:off x="2028" y="3108"/>
              <a:ext cx="108" cy="1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grpSp>
        <p:nvGrpSpPr>
          <p:cNvPr id="9" name="Group 37"/>
          <p:cNvGrpSpPr>
            <a:grpSpLocks/>
          </p:cNvGrpSpPr>
          <p:nvPr/>
        </p:nvGrpSpPr>
        <p:grpSpPr bwMode="auto">
          <a:xfrm>
            <a:off x="2366963" y="4337050"/>
            <a:ext cx="1658937" cy="1631950"/>
            <a:chOff x="1491" y="2732"/>
            <a:chExt cx="1045" cy="1028"/>
          </a:xfrm>
        </p:grpSpPr>
        <p:sp>
          <p:nvSpPr>
            <p:cNvPr id="52239" name="Line 34"/>
            <p:cNvSpPr>
              <a:spLocks noChangeShapeType="1"/>
            </p:cNvSpPr>
            <p:nvPr/>
          </p:nvSpPr>
          <p:spPr bwMode="auto">
            <a:xfrm>
              <a:off x="1491" y="2776"/>
              <a:ext cx="980" cy="0"/>
            </a:xfrm>
            <a:prstGeom prst="line">
              <a:avLst/>
            </a:prstGeom>
            <a:noFill/>
            <a:ln w="25400">
              <a:solidFill>
                <a:schemeClr val="folHlink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2240" name="Line 35"/>
            <p:cNvSpPr>
              <a:spLocks noChangeShapeType="1"/>
            </p:cNvSpPr>
            <p:nvPr/>
          </p:nvSpPr>
          <p:spPr bwMode="auto">
            <a:xfrm flipV="1">
              <a:off x="2463" y="2802"/>
              <a:ext cx="9" cy="958"/>
            </a:xfrm>
            <a:prstGeom prst="line">
              <a:avLst/>
            </a:prstGeom>
            <a:noFill/>
            <a:ln w="25400">
              <a:solidFill>
                <a:schemeClr val="folHlink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2241" name="Oval 36"/>
            <p:cNvSpPr>
              <a:spLocks noChangeArrowheads="1"/>
            </p:cNvSpPr>
            <p:nvPr/>
          </p:nvSpPr>
          <p:spPr bwMode="auto">
            <a:xfrm>
              <a:off x="2428" y="2732"/>
              <a:ext cx="108" cy="108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fol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3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500"/>
                                        <p:tgtEl>
                                          <p:spTgt spid="523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3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3276" grpId="0" animBg="1" autoUpdateAnimBg="0"/>
      <p:bldP spid="523287" grpId="0" autoUpdateAnimBg="0"/>
      <p:bldP spid="52328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Returns to Scale</a:t>
            </a:r>
          </a:p>
        </p:txBody>
      </p:sp>
      <p:sp>
        <p:nvSpPr>
          <p:cNvPr id="529411" name="Rectangle 3"/>
          <p:cNvSpPr>
            <a:spLocks noGrp="1" noChangeArrowheads="1"/>
          </p:cNvSpPr>
          <p:nvPr>
            <p:ph idx="1"/>
          </p:nvPr>
        </p:nvSpPr>
        <p:spPr/>
        <p:txBody>
          <a:bodyPr lIns="90488" tIns="44450" rIns="90488" bIns="44450"/>
          <a:lstStyle/>
          <a:p>
            <a:pPr eaLnBrk="1" hangingPunct="1">
              <a:spcBef>
                <a:spcPct val="70000"/>
              </a:spcBef>
            </a:pPr>
            <a:r>
              <a:rPr lang="en-US" altLang="en-US">
                <a:solidFill>
                  <a:srgbClr val="008000"/>
                </a:solidFill>
                <a:latin typeface="Angsana New" charset="0"/>
                <a:cs typeface="Angsana New" charset="0"/>
              </a:rPr>
              <a:t>Decreasing returns to scale</a:t>
            </a:r>
            <a:r>
              <a:rPr lang="en-US" altLang="en-US">
                <a:latin typeface="Angsana New" charset="0"/>
                <a:cs typeface="Angsana New" charset="0"/>
              </a:rPr>
              <a:t>: output less than doubles when all inputs are doubled</a:t>
            </a:r>
          </a:p>
          <a:p>
            <a:pPr lvl="1" eaLnBrk="1" hangingPunct="1">
              <a:spcBef>
                <a:spcPct val="35000"/>
              </a:spcBef>
              <a:buSzPct val="75000"/>
            </a:pPr>
            <a:r>
              <a:rPr lang="en-US" altLang="en-US">
                <a:latin typeface="Angsana New" charset="0"/>
                <a:cs typeface="Angsana New" charset="0"/>
              </a:rPr>
              <a:t>Decreasing efficiency with large size</a:t>
            </a:r>
          </a:p>
          <a:p>
            <a:pPr lvl="1" eaLnBrk="1" hangingPunct="1">
              <a:spcBef>
                <a:spcPct val="35000"/>
              </a:spcBef>
              <a:buSzPct val="75000"/>
            </a:pPr>
            <a:r>
              <a:rPr lang="en-US" altLang="en-US">
                <a:latin typeface="Angsana New" charset="0"/>
                <a:cs typeface="Angsana New" charset="0"/>
              </a:rPr>
              <a:t>Reduction of entrepreneurial abilities</a:t>
            </a:r>
          </a:p>
          <a:p>
            <a:pPr lvl="1" eaLnBrk="1" hangingPunct="1">
              <a:spcBef>
                <a:spcPct val="35000"/>
              </a:spcBef>
              <a:buSzPct val="75000"/>
            </a:pPr>
            <a:r>
              <a:rPr lang="en-US" altLang="en-US">
                <a:latin typeface="Angsana New" charset="0"/>
                <a:cs typeface="Angsana New" charset="0"/>
              </a:rPr>
              <a:t>Isoquants become farther apart</a:t>
            </a:r>
            <a:endParaRPr lang="th-TH" altLang="en-US">
              <a:latin typeface="Angsana New" charset="0"/>
              <a:cs typeface="Angsana New" charset="0"/>
            </a:endParaRPr>
          </a:p>
          <a:p>
            <a:pPr eaLnBrk="1" hangingPunct="1">
              <a:spcBef>
                <a:spcPct val="35000"/>
              </a:spcBef>
              <a:buSzPct val="75000"/>
            </a:pPr>
            <a:r>
              <a:rPr lang="en-US" altLang="en-US">
                <a:latin typeface="Angsana New" charset="0"/>
                <a:cs typeface="Angsana New" charset="0"/>
              </a:rPr>
              <a:t>Reasons</a:t>
            </a:r>
            <a:endParaRPr lang="th-TH" altLang="en-US">
              <a:latin typeface="Angsana New" charset="0"/>
              <a:cs typeface="Angsana New" charset="0"/>
            </a:endParaRPr>
          </a:p>
          <a:p>
            <a:pPr lvl="1" eaLnBrk="1" hangingPunct="1">
              <a:spcBef>
                <a:spcPct val="35000"/>
              </a:spcBef>
              <a:buSzPct val="75000"/>
            </a:pPr>
            <a:r>
              <a:rPr lang="en-US" altLang="en-US">
                <a:latin typeface="Angsana New" charset="0"/>
                <a:cs typeface="Angsana New" charset="0"/>
              </a:rPr>
              <a:t>Coordination problems, limitation of manager</a:t>
            </a:r>
          </a:p>
        </p:txBody>
      </p:sp>
      <p:sp>
        <p:nvSpPr>
          <p:cNvPr id="54276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875CB8C9-15ED-214D-A128-17E4704130CC}" type="slidenum">
              <a:rPr lang="en-US" altLang="en-US" sz="2600">
                <a:solidFill>
                  <a:srgbClr val="000000"/>
                </a:solidFill>
              </a:rPr>
              <a:pPr/>
              <a:t>17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9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29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29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29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29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29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9411" grpId="0" build="p" bldLvl="2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Returns to Scale</a:t>
            </a:r>
          </a:p>
        </p:txBody>
      </p:sp>
      <p:sp>
        <p:nvSpPr>
          <p:cNvPr id="5632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1CB6C744-D460-9E4E-B3ED-4299B545DFB5}" type="slidenum">
              <a:rPr lang="en-US" altLang="en-US" sz="2600">
                <a:solidFill>
                  <a:srgbClr val="000000"/>
                </a:solidFill>
              </a:rPr>
              <a:pPr/>
              <a:t>18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56324" name="Line 3"/>
          <p:cNvSpPr>
            <a:spLocks noChangeShapeType="1"/>
          </p:cNvSpPr>
          <p:nvPr/>
        </p:nvSpPr>
        <p:spPr bwMode="auto">
          <a:xfrm>
            <a:off x="2362200" y="1954213"/>
            <a:ext cx="0" cy="39957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25" name="Line 4"/>
          <p:cNvSpPr>
            <a:spLocks noChangeShapeType="1"/>
          </p:cNvSpPr>
          <p:nvPr/>
        </p:nvSpPr>
        <p:spPr bwMode="auto">
          <a:xfrm>
            <a:off x="2362200" y="5949950"/>
            <a:ext cx="40068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26" name="Rectangle 5"/>
          <p:cNvSpPr>
            <a:spLocks noChangeArrowheads="1"/>
          </p:cNvSpPr>
          <p:nvPr/>
        </p:nvSpPr>
        <p:spPr bwMode="auto">
          <a:xfrm>
            <a:off x="6215063" y="5934075"/>
            <a:ext cx="1666875" cy="36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Labor (hours)</a:t>
            </a:r>
          </a:p>
        </p:txBody>
      </p:sp>
      <p:sp>
        <p:nvSpPr>
          <p:cNvPr id="56327" name="Rectangle 6"/>
          <p:cNvSpPr>
            <a:spLocks noChangeArrowheads="1"/>
          </p:cNvSpPr>
          <p:nvPr/>
        </p:nvSpPr>
        <p:spPr bwMode="auto">
          <a:xfrm>
            <a:off x="1052513" y="1762125"/>
            <a:ext cx="1185862" cy="91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Capital</a:t>
            </a:r>
          </a:p>
          <a:p>
            <a:pPr algn="r"/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(machine</a:t>
            </a:r>
          </a:p>
          <a:p>
            <a:pPr algn="r"/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hours)</a:t>
            </a:r>
          </a:p>
        </p:txBody>
      </p:sp>
      <p:sp>
        <p:nvSpPr>
          <p:cNvPr id="531463" name="Rectangle 7"/>
          <p:cNvSpPr>
            <a:spLocks noChangeArrowheads="1"/>
          </p:cNvSpPr>
          <p:nvPr/>
        </p:nvSpPr>
        <p:spPr bwMode="auto">
          <a:xfrm>
            <a:off x="6091238" y="4648200"/>
            <a:ext cx="2805112" cy="1016000"/>
          </a:xfrm>
          <a:prstGeom prst="rect">
            <a:avLst/>
          </a:prstGeom>
          <a:solidFill>
            <a:srgbClr val="DAEDD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Decreasing Returns:</a:t>
            </a:r>
          </a:p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Isoquants get further </a:t>
            </a:r>
          </a:p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apart</a:t>
            </a: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2717800" y="3787775"/>
            <a:ext cx="2303463" cy="1776413"/>
            <a:chOff x="1712" y="2386"/>
            <a:chExt cx="1451" cy="1119"/>
          </a:xfrm>
        </p:grpSpPr>
        <p:sp>
          <p:nvSpPr>
            <p:cNvPr id="56351" name="Freeform 9"/>
            <p:cNvSpPr>
              <a:spLocks/>
            </p:cNvSpPr>
            <p:nvPr/>
          </p:nvSpPr>
          <p:spPr bwMode="auto">
            <a:xfrm>
              <a:off x="1712" y="2386"/>
              <a:ext cx="1164" cy="1032"/>
            </a:xfrm>
            <a:custGeom>
              <a:avLst/>
              <a:gdLst>
                <a:gd name="T0" fmla="*/ 0 w 1164"/>
                <a:gd name="T1" fmla="*/ 0 h 1032"/>
                <a:gd name="T2" fmla="*/ 95 w 1164"/>
                <a:gd name="T3" fmla="*/ 459 h 1032"/>
                <a:gd name="T4" fmla="*/ 348 w 1164"/>
                <a:gd name="T5" fmla="*/ 768 h 1032"/>
                <a:gd name="T6" fmla="*/ 731 w 1164"/>
                <a:gd name="T7" fmla="*/ 956 h 1032"/>
                <a:gd name="T8" fmla="*/ 1164 w 1164"/>
                <a:gd name="T9" fmla="*/ 1032 h 10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64"/>
                <a:gd name="T16" fmla="*/ 0 h 1032"/>
                <a:gd name="T17" fmla="*/ 1164 w 1164"/>
                <a:gd name="T18" fmla="*/ 1032 h 10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64" h="1032">
                  <a:moveTo>
                    <a:pt x="0" y="0"/>
                  </a:moveTo>
                  <a:cubicBezTo>
                    <a:pt x="16" y="76"/>
                    <a:pt x="37" y="331"/>
                    <a:pt x="95" y="459"/>
                  </a:cubicBezTo>
                  <a:cubicBezTo>
                    <a:pt x="153" y="587"/>
                    <a:pt x="242" y="685"/>
                    <a:pt x="348" y="768"/>
                  </a:cubicBezTo>
                  <a:cubicBezTo>
                    <a:pt x="454" y="851"/>
                    <a:pt x="595" y="912"/>
                    <a:pt x="731" y="956"/>
                  </a:cubicBezTo>
                  <a:cubicBezTo>
                    <a:pt x="867" y="1000"/>
                    <a:pt x="1074" y="1016"/>
                    <a:pt x="1164" y="1032"/>
                  </a:cubicBezTo>
                </a:path>
              </a:pathLst>
            </a:custGeom>
            <a:noFill/>
            <a:ln w="50800" cap="rnd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56352" name="Rectangle 10"/>
            <p:cNvSpPr>
              <a:spLocks noChangeArrowheads="1"/>
            </p:cNvSpPr>
            <p:nvPr/>
          </p:nvSpPr>
          <p:spPr bwMode="auto">
            <a:xfrm>
              <a:off x="2871" y="3257"/>
              <a:ext cx="292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10</a:t>
              </a:r>
            </a:p>
          </p:txBody>
        </p:sp>
      </p:grp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4187825" y="2474913"/>
            <a:ext cx="2338388" cy="1906587"/>
            <a:chOff x="1971" y="2175"/>
            <a:chExt cx="1473" cy="1201"/>
          </a:xfrm>
        </p:grpSpPr>
        <p:sp>
          <p:nvSpPr>
            <p:cNvPr id="56349" name="Rectangle 12"/>
            <p:cNvSpPr>
              <a:spLocks noChangeArrowheads="1"/>
            </p:cNvSpPr>
            <p:nvPr/>
          </p:nvSpPr>
          <p:spPr bwMode="auto">
            <a:xfrm>
              <a:off x="3152" y="3128"/>
              <a:ext cx="292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20</a:t>
              </a:r>
            </a:p>
          </p:txBody>
        </p:sp>
        <p:sp>
          <p:nvSpPr>
            <p:cNvPr id="56350" name="Freeform 13"/>
            <p:cNvSpPr>
              <a:spLocks/>
            </p:cNvSpPr>
            <p:nvPr/>
          </p:nvSpPr>
          <p:spPr bwMode="auto">
            <a:xfrm>
              <a:off x="1971" y="2175"/>
              <a:ext cx="1164" cy="1032"/>
            </a:xfrm>
            <a:custGeom>
              <a:avLst/>
              <a:gdLst>
                <a:gd name="T0" fmla="*/ 0 w 1164"/>
                <a:gd name="T1" fmla="*/ 0 h 1032"/>
                <a:gd name="T2" fmla="*/ 95 w 1164"/>
                <a:gd name="T3" fmla="*/ 459 h 1032"/>
                <a:gd name="T4" fmla="*/ 348 w 1164"/>
                <a:gd name="T5" fmla="*/ 768 h 1032"/>
                <a:gd name="T6" fmla="*/ 731 w 1164"/>
                <a:gd name="T7" fmla="*/ 956 h 1032"/>
                <a:gd name="T8" fmla="*/ 1164 w 1164"/>
                <a:gd name="T9" fmla="*/ 1032 h 10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64"/>
                <a:gd name="T16" fmla="*/ 0 h 1032"/>
                <a:gd name="T17" fmla="*/ 1164 w 1164"/>
                <a:gd name="T18" fmla="*/ 1032 h 10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64" h="1032">
                  <a:moveTo>
                    <a:pt x="0" y="0"/>
                  </a:moveTo>
                  <a:cubicBezTo>
                    <a:pt x="16" y="76"/>
                    <a:pt x="37" y="331"/>
                    <a:pt x="95" y="459"/>
                  </a:cubicBezTo>
                  <a:cubicBezTo>
                    <a:pt x="153" y="587"/>
                    <a:pt x="242" y="685"/>
                    <a:pt x="348" y="768"/>
                  </a:cubicBezTo>
                  <a:cubicBezTo>
                    <a:pt x="454" y="851"/>
                    <a:pt x="595" y="912"/>
                    <a:pt x="731" y="956"/>
                  </a:cubicBezTo>
                  <a:cubicBezTo>
                    <a:pt x="867" y="1000"/>
                    <a:pt x="1074" y="1016"/>
                    <a:pt x="1164" y="1032"/>
                  </a:cubicBezTo>
                </a:path>
              </a:pathLst>
            </a:custGeom>
            <a:noFill/>
            <a:ln w="50800" cap="rnd">
              <a:solidFill>
                <a:srgbClr val="FF66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grpSp>
        <p:nvGrpSpPr>
          <p:cNvPr id="4" name="Group 14"/>
          <p:cNvGrpSpPr>
            <a:grpSpLocks/>
          </p:cNvGrpSpPr>
          <p:nvPr/>
        </p:nvGrpSpPr>
        <p:grpSpPr bwMode="auto">
          <a:xfrm>
            <a:off x="2401888" y="1928813"/>
            <a:ext cx="4048125" cy="3994150"/>
            <a:chOff x="1979" y="630"/>
            <a:chExt cx="2550" cy="2516"/>
          </a:xfrm>
        </p:grpSpPr>
        <p:sp>
          <p:nvSpPr>
            <p:cNvPr id="56347" name="Rectangle 15"/>
            <p:cNvSpPr>
              <a:spLocks noChangeArrowheads="1"/>
            </p:cNvSpPr>
            <p:nvPr/>
          </p:nvSpPr>
          <p:spPr bwMode="auto">
            <a:xfrm>
              <a:off x="4299" y="630"/>
              <a:ext cx="230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i="1">
                  <a:solidFill>
                    <a:schemeClr val="tx1"/>
                  </a:solidFill>
                  <a:latin typeface="Arial" charset="0"/>
                </a:rPr>
                <a:t>A</a:t>
              </a:r>
            </a:p>
          </p:txBody>
        </p:sp>
        <p:sp>
          <p:nvSpPr>
            <p:cNvPr id="56348" name="Line 16"/>
            <p:cNvSpPr>
              <a:spLocks noChangeShapeType="1"/>
            </p:cNvSpPr>
            <p:nvPr/>
          </p:nvSpPr>
          <p:spPr bwMode="auto">
            <a:xfrm flipV="1">
              <a:off x="1979" y="878"/>
              <a:ext cx="2268" cy="2268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2046288" y="4802188"/>
            <a:ext cx="1395412" cy="1493837"/>
            <a:chOff x="1289" y="3034"/>
            <a:chExt cx="879" cy="941"/>
          </a:xfrm>
        </p:grpSpPr>
        <p:sp>
          <p:nvSpPr>
            <p:cNvPr id="56342" name="Line 18"/>
            <p:cNvSpPr>
              <a:spLocks noChangeShapeType="1"/>
            </p:cNvSpPr>
            <p:nvPr/>
          </p:nvSpPr>
          <p:spPr bwMode="auto">
            <a:xfrm flipV="1">
              <a:off x="2064" y="3218"/>
              <a:ext cx="0" cy="50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343" name="Rectangle 19"/>
            <p:cNvSpPr>
              <a:spLocks noChangeArrowheads="1"/>
            </p:cNvSpPr>
            <p:nvPr/>
          </p:nvSpPr>
          <p:spPr bwMode="auto">
            <a:xfrm>
              <a:off x="1965" y="3727"/>
              <a:ext cx="20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5</a:t>
              </a:r>
            </a:p>
          </p:txBody>
        </p:sp>
        <p:sp>
          <p:nvSpPr>
            <p:cNvPr id="56344" name="Rectangle 20"/>
            <p:cNvSpPr>
              <a:spLocks noChangeArrowheads="1"/>
            </p:cNvSpPr>
            <p:nvPr/>
          </p:nvSpPr>
          <p:spPr bwMode="auto">
            <a:xfrm>
              <a:off x="1289" y="3034"/>
              <a:ext cx="20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56345" name="Line 21"/>
            <p:cNvSpPr>
              <a:spLocks noChangeShapeType="1"/>
            </p:cNvSpPr>
            <p:nvPr/>
          </p:nvSpPr>
          <p:spPr bwMode="auto">
            <a:xfrm>
              <a:off x="1491" y="3156"/>
              <a:ext cx="48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346" name="Oval 22"/>
            <p:cNvSpPr>
              <a:spLocks noChangeArrowheads="1"/>
            </p:cNvSpPr>
            <p:nvPr/>
          </p:nvSpPr>
          <p:spPr bwMode="auto">
            <a:xfrm>
              <a:off x="2010" y="3118"/>
              <a:ext cx="108" cy="1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grpSp>
        <p:nvGrpSpPr>
          <p:cNvPr id="6" name="Group 23"/>
          <p:cNvGrpSpPr>
            <a:grpSpLocks/>
          </p:cNvGrpSpPr>
          <p:nvPr/>
        </p:nvGrpSpPr>
        <p:grpSpPr bwMode="auto">
          <a:xfrm>
            <a:off x="2046288" y="3675063"/>
            <a:ext cx="2628900" cy="2651125"/>
            <a:chOff x="1289" y="2305"/>
            <a:chExt cx="1656" cy="1670"/>
          </a:xfrm>
        </p:grpSpPr>
        <p:sp>
          <p:nvSpPr>
            <p:cNvPr id="56338" name="Rectangle 24"/>
            <p:cNvSpPr>
              <a:spLocks noChangeArrowheads="1"/>
            </p:cNvSpPr>
            <p:nvPr/>
          </p:nvSpPr>
          <p:spPr bwMode="auto">
            <a:xfrm>
              <a:off x="2653" y="3727"/>
              <a:ext cx="292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10</a:t>
              </a:r>
            </a:p>
          </p:txBody>
        </p:sp>
        <p:sp>
          <p:nvSpPr>
            <p:cNvPr id="56339" name="Rectangle 25"/>
            <p:cNvSpPr>
              <a:spLocks noChangeArrowheads="1"/>
            </p:cNvSpPr>
            <p:nvPr/>
          </p:nvSpPr>
          <p:spPr bwMode="auto">
            <a:xfrm>
              <a:off x="1289" y="2305"/>
              <a:ext cx="20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4</a:t>
              </a:r>
            </a:p>
          </p:txBody>
        </p:sp>
        <p:sp>
          <p:nvSpPr>
            <p:cNvPr id="56340" name="Line 26"/>
            <p:cNvSpPr>
              <a:spLocks noChangeShapeType="1"/>
            </p:cNvSpPr>
            <p:nvPr/>
          </p:nvSpPr>
          <p:spPr bwMode="auto">
            <a:xfrm>
              <a:off x="1491" y="2448"/>
              <a:ext cx="120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341" name="Line 27"/>
            <p:cNvSpPr>
              <a:spLocks noChangeShapeType="1"/>
            </p:cNvSpPr>
            <p:nvPr/>
          </p:nvSpPr>
          <p:spPr bwMode="auto">
            <a:xfrm flipV="1">
              <a:off x="2784" y="2474"/>
              <a:ext cx="0" cy="123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" name="Group 28"/>
          <p:cNvGrpSpPr>
            <a:grpSpLocks/>
          </p:cNvGrpSpPr>
          <p:nvPr/>
        </p:nvGrpSpPr>
        <p:grpSpPr bwMode="auto">
          <a:xfrm>
            <a:off x="3883025" y="2741613"/>
            <a:ext cx="2338388" cy="1906587"/>
            <a:chOff x="2446" y="1727"/>
            <a:chExt cx="1473" cy="1201"/>
          </a:xfrm>
        </p:grpSpPr>
        <p:sp>
          <p:nvSpPr>
            <p:cNvPr id="56335" name="Rectangle 29"/>
            <p:cNvSpPr>
              <a:spLocks noChangeArrowheads="1"/>
            </p:cNvSpPr>
            <p:nvPr/>
          </p:nvSpPr>
          <p:spPr bwMode="auto">
            <a:xfrm>
              <a:off x="3627" y="2680"/>
              <a:ext cx="292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18</a:t>
              </a:r>
            </a:p>
          </p:txBody>
        </p:sp>
        <p:sp>
          <p:nvSpPr>
            <p:cNvPr id="56336" name="Freeform 30"/>
            <p:cNvSpPr>
              <a:spLocks/>
            </p:cNvSpPr>
            <p:nvPr/>
          </p:nvSpPr>
          <p:spPr bwMode="auto">
            <a:xfrm>
              <a:off x="2446" y="1727"/>
              <a:ext cx="1164" cy="1032"/>
            </a:xfrm>
            <a:custGeom>
              <a:avLst/>
              <a:gdLst>
                <a:gd name="T0" fmla="*/ 0 w 1164"/>
                <a:gd name="T1" fmla="*/ 0 h 1032"/>
                <a:gd name="T2" fmla="*/ 95 w 1164"/>
                <a:gd name="T3" fmla="*/ 459 h 1032"/>
                <a:gd name="T4" fmla="*/ 348 w 1164"/>
                <a:gd name="T5" fmla="*/ 768 h 1032"/>
                <a:gd name="T6" fmla="*/ 731 w 1164"/>
                <a:gd name="T7" fmla="*/ 956 h 1032"/>
                <a:gd name="T8" fmla="*/ 1164 w 1164"/>
                <a:gd name="T9" fmla="*/ 1032 h 10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64"/>
                <a:gd name="T16" fmla="*/ 0 h 1032"/>
                <a:gd name="T17" fmla="*/ 1164 w 1164"/>
                <a:gd name="T18" fmla="*/ 1032 h 10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64" h="1032">
                  <a:moveTo>
                    <a:pt x="0" y="0"/>
                  </a:moveTo>
                  <a:cubicBezTo>
                    <a:pt x="16" y="76"/>
                    <a:pt x="37" y="331"/>
                    <a:pt x="95" y="459"/>
                  </a:cubicBezTo>
                  <a:cubicBezTo>
                    <a:pt x="153" y="587"/>
                    <a:pt x="242" y="685"/>
                    <a:pt x="348" y="768"/>
                  </a:cubicBezTo>
                  <a:cubicBezTo>
                    <a:pt x="454" y="851"/>
                    <a:pt x="595" y="912"/>
                    <a:pt x="731" y="956"/>
                  </a:cubicBezTo>
                  <a:cubicBezTo>
                    <a:pt x="867" y="1000"/>
                    <a:pt x="1074" y="1016"/>
                    <a:pt x="1164" y="1032"/>
                  </a:cubicBezTo>
                </a:path>
              </a:pathLst>
            </a:custGeom>
            <a:noFill/>
            <a:ln w="50800" cap="rnd">
              <a:solidFill>
                <a:srgbClr val="FF66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56337" name="Oval 31"/>
            <p:cNvSpPr>
              <a:spLocks noChangeArrowheads="1"/>
            </p:cNvSpPr>
            <p:nvPr/>
          </p:nvSpPr>
          <p:spPr bwMode="auto">
            <a:xfrm>
              <a:off x="2727" y="2428"/>
              <a:ext cx="108" cy="1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531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1463" grpId="0" animBg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Returns to Scale: Example</a:t>
            </a:r>
            <a:endParaRPr lang="th-TH" altLang="en-US">
              <a:latin typeface="Angsana New" charset="0"/>
              <a:cs typeface="Angsana New" charset="0"/>
            </a:endParaRPr>
          </a:p>
        </p:txBody>
      </p:sp>
      <p:sp>
        <p:nvSpPr>
          <p:cNvPr id="58374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D1097753-5352-5B40-BD98-E91FCAF439EF}" type="slidenum">
              <a:rPr lang="en-US" altLang="en-US" sz="2600">
                <a:solidFill>
                  <a:srgbClr val="000000"/>
                </a:solidFill>
              </a:rPr>
              <a:pPr/>
              <a:t>19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535557" name="Text Box 5"/>
          <p:cNvSpPr txBox="1">
            <a:spLocks noChangeArrowheads="1"/>
          </p:cNvSpPr>
          <p:nvPr/>
        </p:nvSpPr>
        <p:spPr bwMode="auto">
          <a:xfrm>
            <a:off x="1604963" y="5121275"/>
            <a:ext cx="5976937" cy="159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th-TH" altLang="en-US" sz="3200">
                <a:solidFill>
                  <a:schemeClr val="tx1"/>
                </a:solidFill>
                <a:latin typeface="Symbol" charset="2"/>
                <a:ea typeface="Angsana New" charset="0"/>
              </a:rPr>
              <a:t>a + b</a:t>
            </a:r>
            <a:r>
              <a:rPr lang="th-TH" altLang="en-US" sz="3200">
                <a:solidFill>
                  <a:schemeClr val="tx1"/>
                </a:solidFill>
                <a:latin typeface="Angsana New" charset="0"/>
                <a:ea typeface="Angsana New" charset="0"/>
              </a:rPr>
              <a:t>  &gt;   1,  Increasing returns to scale</a:t>
            </a:r>
          </a:p>
          <a:p>
            <a:r>
              <a:rPr lang="th-TH" altLang="en-US" sz="3200">
                <a:solidFill>
                  <a:schemeClr val="tx1"/>
                </a:solidFill>
                <a:latin typeface="Symbol" charset="2"/>
                <a:ea typeface="Angsana New" charset="0"/>
              </a:rPr>
              <a:t>a + b</a:t>
            </a:r>
            <a:r>
              <a:rPr lang="th-TH" altLang="en-US" sz="3200">
                <a:solidFill>
                  <a:schemeClr val="tx1"/>
                </a:solidFill>
                <a:latin typeface="Angsana New" charset="0"/>
              </a:rPr>
              <a:t> =   1,  Constant returns to scale</a:t>
            </a:r>
          </a:p>
          <a:p>
            <a:r>
              <a:rPr lang="th-TH" altLang="en-US" sz="3200">
                <a:solidFill>
                  <a:schemeClr val="tx1"/>
                </a:solidFill>
                <a:latin typeface="Symbol" charset="2"/>
              </a:rPr>
              <a:t>a + b</a:t>
            </a:r>
            <a:r>
              <a:rPr lang="th-TH" altLang="en-US" sz="3200">
                <a:solidFill>
                  <a:schemeClr val="tx1"/>
                </a:solidFill>
                <a:latin typeface="Angsana New" charset="0"/>
              </a:rPr>
              <a:t> &lt;   1,  Decreasing returns to scale</a:t>
            </a:r>
          </a:p>
        </p:txBody>
      </p:sp>
      <p:graphicFrame>
        <p:nvGraphicFramePr>
          <p:cNvPr id="535558" name="Object 3"/>
          <p:cNvGraphicFramePr>
            <a:graphicFrameLocks noChangeAspect="1"/>
          </p:cNvGraphicFramePr>
          <p:nvPr/>
        </p:nvGraphicFramePr>
        <p:xfrm>
          <a:off x="1084263" y="3468688"/>
          <a:ext cx="7970837" cy="1760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71539104" imgH="19926300" progId="Equation.3">
                  <p:embed/>
                </p:oleObj>
              </mc:Choice>
              <mc:Fallback>
                <p:oleObj name="Equation" r:id="rId3" imgW="71539104" imgH="199263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84263" y="3468688"/>
                        <a:ext cx="7970837" cy="17605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5559" name="Object 4"/>
          <p:cNvGraphicFramePr>
            <a:graphicFrameLocks noChangeAspect="1"/>
          </p:cNvGraphicFramePr>
          <p:nvPr/>
        </p:nvGraphicFramePr>
        <p:xfrm>
          <a:off x="1225550" y="2544763"/>
          <a:ext cx="7381875" cy="823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66255900" imgH="9359900" progId="Equation.3">
                  <p:embed/>
                </p:oleObj>
              </mc:Choice>
              <mc:Fallback>
                <p:oleObj name="Equation" r:id="rId5" imgW="66255900" imgH="93599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25550" y="2544763"/>
                        <a:ext cx="7381875" cy="8239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179799" y="1756772"/>
                <a:ext cx="3119247" cy="61645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ngsana New" charset="0"/>
                              <a:cs typeface="Angsana New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3200" b="0" i="0" smtClean="0">
                              <a:solidFill>
                                <a:schemeClr val="tx1"/>
                              </a:solidFill>
                              <a:latin typeface="Cambria Math" charset="0"/>
                              <a:ea typeface="Angsana New" charset="0"/>
                              <a:cs typeface="Angsana New" charset="0"/>
                            </a:rPr>
                            <m:t>Q</m:t>
                          </m:r>
                        </m:e>
                        <m:sub>
                          <m:r>
                            <a:rPr lang="en-US" sz="3200" b="0" i="0" smtClean="0">
                              <a:solidFill>
                                <a:schemeClr val="tx1"/>
                              </a:solidFill>
                              <a:latin typeface="Cambria Math" charset="0"/>
                              <a:ea typeface="Angsana New" charset="0"/>
                              <a:cs typeface="Angsana New" charset="0"/>
                            </a:rPr>
                            <m:t>0 </m:t>
                          </m:r>
                        </m:sub>
                      </m:sSub>
                      <m:r>
                        <a:rPr lang="en-US" sz="3200" b="0" i="0" smtClean="0">
                          <a:solidFill>
                            <a:schemeClr val="tx1"/>
                          </a:solidFill>
                          <a:latin typeface="Cambria Math" charset="0"/>
                          <a:ea typeface="Angsana New" charset="0"/>
                          <a:cs typeface="Angsana New" charset="0"/>
                        </a:rPr>
                        <m:t>     =    </m:t>
                      </m:r>
                      <m:r>
                        <m:rPr>
                          <m:sty m:val="p"/>
                        </m:rPr>
                        <a:rPr lang="en-US" sz="3200" b="0" i="0" smtClean="0">
                          <a:solidFill>
                            <a:schemeClr val="tx1"/>
                          </a:solidFill>
                          <a:latin typeface="Cambria Math" charset="0"/>
                          <a:ea typeface="Angsana New" charset="0"/>
                          <a:cs typeface="Angsana New" charset="0"/>
                        </a:rPr>
                        <m:t>A</m:t>
                      </m:r>
                      <m:sSubSup>
                        <m:sSubSupPr>
                          <m:ctrlPr>
                            <a:rPr lang="en-US" sz="3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ngsana New" charset="0"/>
                              <a:cs typeface="Angsana New" charset="0"/>
                            </a:rPr>
                          </m:ctrlPr>
                        </m:sSubSupPr>
                        <m:e>
                          <m:r>
                            <m:rPr>
                              <m:sty m:val="p"/>
                            </m:rPr>
                            <a:rPr lang="en-US" sz="3200" b="0" i="0" smtClean="0">
                              <a:solidFill>
                                <a:schemeClr val="tx1"/>
                              </a:solidFill>
                              <a:latin typeface="Cambria Math" charset="0"/>
                              <a:ea typeface="Angsana New" charset="0"/>
                              <a:cs typeface="Angsana New" charset="0"/>
                            </a:rPr>
                            <m:t>L</m:t>
                          </m:r>
                        </m:e>
                        <m:sub>
                          <m:r>
                            <a:rPr lang="en-US" sz="3200" b="0" i="0" smtClean="0">
                              <a:solidFill>
                                <a:schemeClr val="tx1"/>
                              </a:solidFill>
                              <a:latin typeface="Cambria Math" charset="0"/>
                              <a:ea typeface="Angsana New" charset="0"/>
                              <a:cs typeface="Angsana New" charset="0"/>
                            </a:rPr>
                            <m:t>0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US" sz="3200" b="0" i="0" smtClean="0">
                              <a:solidFill>
                                <a:schemeClr val="tx1"/>
                              </a:solidFill>
                              <a:latin typeface="Cambria Math" charset="0"/>
                              <a:ea typeface="Angsana New" charset="0"/>
                              <a:cs typeface="Angsana New" charset="0"/>
                            </a:rPr>
                            <m:t>α</m:t>
                          </m:r>
                        </m:sup>
                      </m:sSubSup>
                      <m:sSubSup>
                        <m:sSubSupPr>
                          <m:ctrlPr>
                            <a:rPr lang="en-US" sz="3200" b="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Angsana New" charset="0"/>
                              <a:cs typeface="Angsana New" charset="0"/>
                            </a:rPr>
                          </m:ctrlPr>
                        </m:sSubSupPr>
                        <m:e>
                          <m:r>
                            <m:rPr>
                              <m:sty m:val="p"/>
                            </m:rPr>
                            <a:rPr lang="en-US" sz="3200" b="0" i="0" smtClean="0">
                              <a:solidFill>
                                <a:schemeClr val="tx1"/>
                              </a:solidFill>
                              <a:latin typeface="Cambria Math" charset="0"/>
                              <a:ea typeface="Angsana New" charset="0"/>
                              <a:cs typeface="Angsana New" charset="0"/>
                            </a:rPr>
                            <m:t>K</m:t>
                          </m:r>
                        </m:e>
                        <m:sub>
                          <m:r>
                            <a:rPr lang="en-US" sz="3200" b="0" i="0">
                              <a:solidFill>
                                <a:schemeClr val="tx1"/>
                              </a:solidFill>
                              <a:latin typeface="Cambria Math" charset="0"/>
                              <a:ea typeface="Angsana New" charset="0"/>
                              <a:cs typeface="Angsana New" charset="0"/>
                            </a:rPr>
                            <m:t>0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US" sz="3200" b="0" i="0" smtClean="0">
                              <a:solidFill>
                                <a:schemeClr val="tx1"/>
                              </a:solidFill>
                              <a:latin typeface="Cambria Math" charset="0"/>
                              <a:ea typeface="Angsana New" charset="0"/>
                              <a:cs typeface="Angsana New" charset="0"/>
                            </a:rPr>
                            <m:t>β</m:t>
                          </m:r>
                        </m:sup>
                      </m:sSubSup>
                    </m:oMath>
                  </m:oMathPara>
                </a14:m>
                <a:endParaRPr lang="en-US" sz="3200" b="0" dirty="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9799" y="1756772"/>
                <a:ext cx="3119247" cy="616451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5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5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5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55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55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5557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Cost in the Long Run</a:t>
            </a:r>
          </a:p>
        </p:txBody>
      </p:sp>
      <p:sp>
        <p:nvSpPr>
          <p:cNvPr id="406531" name="Rectangle 3"/>
          <p:cNvSpPr>
            <a:spLocks noGrp="1" noChangeArrowheads="1"/>
          </p:cNvSpPr>
          <p:nvPr>
            <p:ph idx="1"/>
          </p:nvPr>
        </p:nvSpPr>
        <p:spPr>
          <a:xfrm>
            <a:off x="1112838" y="1189038"/>
            <a:ext cx="7313612" cy="4114800"/>
          </a:xfrm>
        </p:spPr>
        <p:txBody>
          <a:bodyPr/>
          <a:lstStyle/>
          <a:p>
            <a:pPr eaLnBrk="1" hangingPunct="1">
              <a:lnSpc>
                <a:spcPts val="4000"/>
              </a:lnSpc>
              <a:spcBef>
                <a:spcPct val="0"/>
              </a:spcBef>
            </a:pPr>
            <a:r>
              <a:rPr lang="en-US" altLang="en-US">
                <a:latin typeface="Angsana New" charset="0"/>
                <a:cs typeface="Angsana New" charset="0"/>
              </a:rPr>
              <a:t>In the long run a firm can change all of its inputs</a:t>
            </a:r>
          </a:p>
          <a:p>
            <a:pPr eaLnBrk="1" hangingPunct="1">
              <a:lnSpc>
                <a:spcPts val="4000"/>
              </a:lnSpc>
              <a:spcBef>
                <a:spcPct val="0"/>
              </a:spcBef>
            </a:pPr>
            <a:r>
              <a:rPr lang="en-US" altLang="en-US">
                <a:latin typeface="Angsana New" charset="0"/>
                <a:cs typeface="Angsana New" charset="0"/>
              </a:rPr>
              <a:t>Assumptions</a:t>
            </a:r>
          </a:p>
          <a:p>
            <a:pPr lvl="1" eaLnBrk="1" hangingPunct="1">
              <a:lnSpc>
                <a:spcPts val="4000"/>
              </a:lnSpc>
              <a:spcBef>
                <a:spcPct val="0"/>
              </a:spcBef>
            </a:pPr>
            <a:r>
              <a:rPr lang="en-US" altLang="en-US">
                <a:latin typeface="Angsana New" charset="0"/>
                <a:cs typeface="Angsana New" charset="0"/>
              </a:rPr>
              <a:t>Two Inputs: Labor (L) &amp; capital (K)</a:t>
            </a:r>
          </a:p>
          <a:p>
            <a:pPr lvl="1" eaLnBrk="1" hangingPunct="1">
              <a:lnSpc>
                <a:spcPts val="4000"/>
              </a:lnSpc>
              <a:spcBef>
                <a:spcPct val="0"/>
              </a:spcBef>
            </a:pPr>
            <a:r>
              <a:rPr lang="en-US" altLang="en-US">
                <a:latin typeface="Angsana New" charset="0"/>
                <a:cs typeface="Angsana New" charset="0"/>
              </a:rPr>
              <a:t>Price of input: wage rate (w), rental rate (r)</a:t>
            </a:r>
          </a:p>
          <a:p>
            <a:pPr eaLnBrk="1" hangingPunct="1">
              <a:lnSpc>
                <a:spcPts val="4000"/>
              </a:lnSpc>
              <a:spcBef>
                <a:spcPct val="0"/>
              </a:spcBef>
            </a:pPr>
            <a:r>
              <a:rPr lang="en-US" altLang="en-US">
                <a:latin typeface="Angsana New" charset="0"/>
                <a:cs typeface="Angsana New" charset="0"/>
              </a:rPr>
              <a:t>The Isocost Line</a:t>
            </a:r>
          </a:p>
          <a:p>
            <a:pPr lvl="1" eaLnBrk="1" hangingPunct="1">
              <a:lnSpc>
                <a:spcPts val="4000"/>
              </a:lnSpc>
              <a:spcBef>
                <a:spcPct val="0"/>
              </a:spcBef>
            </a:pPr>
            <a:r>
              <a:rPr lang="en-US" altLang="en-US">
                <a:latin typeface="Angsana New" charset="0"/>
                <a:cs typeface="Angsana New" charset="0"/>
              </a:rPr>
              <a:t>A line showing all combinations of L &amp; K that can be purchased for the same cost</a:t>
            </a:r>
          </a:p>
          <a:p>
            <a:pPr lvl="1" eaLnBrk="1" hangingPunct="1">
              <a:lnSpc>
                <a:spcPts val="4000"/>
              </a:lnSpc>
              <a:spcBef>
                <a:spcPct val="0"/>
              </a:spcBef>
            </a:pPr>
            <a:r>
              <a:rPr lang="en-US" altLang="en-US">
                <a:latin typeface="Angsana New" charset="0"/>
                <a:cs typeface="Angsana New" charset="0"/>
              </a:rPr>
              <a:t>Total cost of production is sum of firm’s labor cost, wL and its capital cost rK</a:t>
            </a:r>
          </a:p>
          <a:p>
            <a:pPr algn="ctr" eaLnBrk="1" hangingPunct="1">
              <a:lnSpc>
                <a:spcPts val="4000"/>
              </a:lnSpc>
              <a:spcBef>
                <a:spcPct val="0"/>
              </a:spcBef>
              <a:buFont typeface="Wingdings" charset="2"/>
              <a:buNone/>
            </a:pPr>
            <a:r>
              <a:rPr lang="en-US" altLang="en-US">
                <a:latin typeface="Angsana New" charset="0"/>
                <a:cs typeface="Angsana New" charset="0"/>
              </a:rPr>
              <a:t>TC = wL + rK</a:t>
            </a:r>
          </a:p>
        </p:txBody>
      </p:sp>
      <p:sp>
        <p:nvSpPr>
          <p:cNvPr id="64516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B6669867-DB4E-6B4C-ABAA-BBBC11ADA67E}" type="slidenum">
              <a:rPr lang="en-US" altLang="en-US" sz="2600">
                <a:solidFill>
                  <a:srgbClr val="000000"/>
                </a:solidFill>
              </a:rPr>
              <a:pPr/>
              <a:t>20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6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6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6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6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6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6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6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6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6531" grpId="0" build="p" bldLvl="2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Cost in the Long Run</a:t>
            </a:r>
          </a:p>
        </p:txBody>
      </p:sp>
      <p:sp>
        <p:nvSpPr>
          <p:cNvPr id="407555" name="Rectangle 3"/>
          <p:cNvSpPr>
            <a:spLocks noGrp="1" noChangeArrowheads="1"/>
          </p:cNvSpPr>
          <p:nvPr>
            <p:ph idx="1"/>
          </p:nvPr>
        </p:nvSpPr>
        <p:spPr>
          <a:xfrm>
            <a:off x="935038" y="1365250"/>
            <a:ext cx="7313612" cy="1965325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Rewriting TC as an equation for a straight line:</a:t>
            </a:r>
          </a:p>
          <a:p>
            <a:pPr lvl="1" eaLnBrk="1" hangingPunct="1"/>
            <a:r>
              <a:rPr lang="en-US" altLang="en-US">
                <a:latin typeface="Angsana New" charset="0"/>
                <a:cs typeface="Angsana New" charset="0"/>
              </a:rPr>
              <a:t>K = TC/r - (w/r)L</a:t>
            </a:r>
          </a:p>
          <a:p>
            <a:pPr lvl="1" eaLnBrk="1" hangingPunct="1"/>
            <a:r>
              <a:rPr lang="en-US" altLang="en-US">
                <a:latin typeface="Angsana New" charset="0"/>
                <a:cs typeface="Angsana New" charset="0"/>
              </a:rPr>
              <a:t>Slope of the isocost: </a:t>
            </a:r>
          </a:p>
        </p:txBody>
      </p:sp>
      <p:sp>
        <p:nvSpPr>
          <p:cNvPr id="66565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F1218704-538C-A048-9C3F-9687EB44C4D9}" type="slidenum">
              <a:rPr lang="en-US" altLang="en-US" sz="2600">
                <a:solidFill>
                  <a:srgbClr val="000000"/>
                </a:solidFill>
              </a:rPr>
              <a:pPr/>
              <a:t>21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graphicFrame>
        <p:nvGraphicFramePr>
          <p:cNvPr id="407556" name="Object 2">
            <a:hlinkClick r:id="" action="ppaction://ole?verb=0"/>
          </p:cNvPr>
          <p:cNvGraphicFramePr>
            <a:graphicFrameLocks/>
          </p:cNvGraphicFramePr>
          <p:nvPr/>
        </p:nvGraphicFramePr>
        <p:xfrm>
          <a:off x="5214938" y="2455863"/>
          <a:ext cx="1898650" cy="598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5201900" imgH="4800600" progId="Equation.3">
                  <p:embed/>
                </p:oleObj>
              </mc:Choice>
              <mc:Fallback>
                <p:oleObj name="Equation" r:id="rId3" imgW="15201900" imgH="4800600" progId="Equation.3">
                  <p:embed/>
                  <p:pic>
                    <p:nvPicPr>
                      <p:cNvPr id="0" name="Object 2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4938" y="2455863"/>
                        <a:ext cx="1898650" cy="598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7557" name="Rectangle 5"/>
          <p:cNvSpPr>
            <a:spLocks noChangeArrowheads="1"/>
          </p:cNvSpPr>
          <p:nvPr/>
        </p:nvSpPr>
        <p:spPr bwMode="auto">
          <a:xfrm>
            <a:off x="946150" y="3271838"/>
            <a:ext cx="7313613" cy="232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4161750" indent="-24161750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 marL="1143000" indent="-228600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lvl="2" eaLnBrk="1" hangingPunct="1">
              <a:spcBef>
                <a:spcPct val="20000"/>
              </a:spcBef>
              <a:buSzPct val="30000"/>
              <a:buFont typeface="Wingdings" charset="2"/>
              <a:buChar char="l"/>
            </a:pPr>
            <a:r>
              <a:rPr lang="en-US" altLang="en-US" sz="4000" b="0">
                <a:solidFill>
                  <a:schemeClr val="tx1"/>
                </a:solidFill>
                <a:latin typeface="Angsana New" charset="0"/>
              </a:rPr>
              <a:t>- w/r is the ratio of the wage rate to rental cost of capital.</a:t>
            </a:r>
          </a:p>
          <a:p>
            <a:pPr lvl="2" eaLnBrk="1" hangingPunct="1">
              <a:spcBef>
                <a:spcPct val="20000"/>
              </a:spcBef>
              <a:buSzPct val="30000"/>
              <a:buFont typeface="Wingdings" charset="2"/>
              <a:buChar char="l"/>
            </a:pPr>
            <a:r>
              <a:rPr lang="en-US" altLang="en-US" sz="4000" b="0">
                <a:solidFill>
                  <a:schemeClr val="tx1"/>
                </a:solidFill>
                <a:latin typeface="Angsana New" charset="0"/>
              </a:rPr>
              <a:t>This shows the rate at which capital can be substituted for labor with no change in cost.</a:t>
            </a:r>
            <a:endParaRPr lang="en-US" altLang="en-US" sz="3600" b="0">
              <a:solidFill>
                <a:schemeClr val="tx1"/>
              </a:solidFill>
              <a:latin typeface="Angsana New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7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7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7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7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75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7555" grpId="0" build="p" bldLvl="2" autoUpdateAnimBg="0"/>
      <p:bldP spid="407557" grpId="0" build="p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Least Cost Combination of Inputs </a:t>
            </a:r>
          </a:p>
        </p:txBody>
      </p:sp>
      <p:sp>
        <p:nvSpPr>
          <p:cNvPr id="408579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239838"/>
            <a:ext cx="7772400" cy="4724400"/>
          </a:xfrm>
        </p:spPr>
        <p:txBody>
          <a:bodyPr/>
          <a:lstStyle/>
          <a:p>
            <a:pPr eaLnBrk="1" hangingPunct="1"/>
            <a:r>
              <a:rPr lang="en-US" altLang="en-US" sz="4400">
                <a:latin typeface="Angsana New" charset="0"/>
                <a:cs typeface="Angsana New" charset="0"/>
              </a:rPr>
              <a:t>We will address how to minimize cost for a given level of output by combining isocosts with isoquants</a:t>
            </a:r>
          </a:p>
          <a:p>
            <a:pPr eaLnBrk="1" hangingPunct="1"/>
            <a:r>
              <a:rPr lang="en-US" altLang="en-US" sz="4400">
                <a:latin typeface="Angsana New" charset="0"/>
                <a:cs typeface="Angsana New" charset="0"/>
              </a:rPr>
              <a:t>We choose the output we wish to produce and then determine how to do that at minimum cost</a:t>
            </a:r>
          </a:p>
          <a:p>
            <a:pPr lvl="1" eaLnBrk="1" hangingPunct="1"/>
            <a:r>
              <a:rPr lang="en-US" altLang="en-US" sz="4400">
                <a:latin typeface="Angsana New" charset="0"/>
                <a:cs typeface="Angsana New" charset="0"/>
              </a:rPr>
              <a:t>Isoquant is the quantity we wish to produce</a:t>
            </a:r>
          </a:p>
          <a:p>
            <a:pPr lvl="1" eaLnBrk="1" hangingPunct="1"/>
            <a:r>
              <a:rPr lang="en-US" altLang="en-US" sz="4400">
                <a:latin typeface="Angsana New" charset="0"/>
                <a:cs typeface="Angsana New" charset="0"/>
              </a:rPr>
              <a:t>Isocost is the combination of K and L that gives a set cost</a:t>
            </a:r>
          </a:p>
        </p:txBody>
      </p:sp>
      <p:sp>
        <p:nvSpPr>
          <p:cNvPr id="6861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B075349E-E3A8-4C48-91CA-8122D899B4A3}" type="slidenum">
              <a:rPr lang="en-US" altLang="en-US" sz="2600">
                <a:solidFill>
                  <a:srgbClr val="000000"/>
                </a:solidFill>
              </a:rPr>
              <a:pPr/>
              <a:t>22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8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8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8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8579" grpId="0" build="p" bldLvl="2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Least Cost Combination of Inputs</a:t>
            </a:r>
          </a:p>
        </p:txBody>
      </p:sp>
      <p:sp>
        <p:nvSpPr>
          <p:cNvPr id="70659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C4B563D3-5A16-0042-8DFD-2C770DC49880}" type="slidenum">
              <a:rPr lang="en-US" altLang="en-US" sz="2600">
                <a:solidFill>
                  <a:srgbClr val="000000"/>
                </a:solidFill>
              </a:rPr>
              <a:pPr/>
              <a:t>23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grpSp>
        <p:nvGrpSpPr>
          <p:cNvPr id="70660" name="Group 3"/>
          <p:cNvGrpSpPr>
            <a:grpSpLocks/>
          </p:cNvGrpSpPr>
          <p:nvPr/>
        </p:nvGrpSpPr>
        <p:grpSpPr bwMode="auto">
          <a:xfrm>
            <a:off x="2185988" y="5918200"/>
            <a:ext cx="5980112" cy="333375"/>
            <a:chOff x="1377" y="3728"/>
            <a:chExt cx="3767" cy="210"/>
          </a:xfrm>
        </p:grpSpPr>
        <p:sp>
          <p:nvSpPr>
            <p:cNvPr id="70697" name="Line 4"/>
            <p:cNvSpPr>
              <a:spLocks noChangeShapeType="1"/>
            </p:cNvSpPr>
            <p:nvPr/>
          </p:nvSpPr>
          <p:spPr bwMode="auto">
            <a:xfrm>
              <a:off x="1377" y="3813"/>
              <a:ext cx="278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98" name="Rectangle 5"/>
            <p:cNvSpPr>
              <a:spLocks noChangeArrowheads="1"/>
            </p:cNvSpPr>
            <p:nvPr/>
          </p:nvSpPr>
          <p:spPr bwMode="auto">
            <a:xfrm>
              <a:off x="4141" y="3728"/>
              <a:ext cx="1003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Labor per year</a:t>
              </a:r>
            </a:p>
          </p:txBody>
        </p:sp>
      </p:grpSp>
      <p:grpSp>
        <p:nvGrpSpPr>
          <p:cNvPr id="70661" name="Group 6"/>
          <p:cNvGrpSpPr>
            <a:grpSpLocks/>
          </p:cNvGrpSpPr>
          <p:nvPr/>
        </p:nvGrpSpPr>
        <p:grpSpPr bwMode="auto">
          <a:xfrm>
            <a:off x="1206500" y="1484313"/>
            <a:ext cx="984250" cy="4598987"/>
            <a:chOff x="760" y="935"/>
            <a:chExt cx="620" cy="2897"/>
          </a:xfrm>
        </p:grpSpPr>
        <p:sp>
          <p:nvSpPr>
            <p:cNvPr id="70695" name="Line 7"/>
            <p:cNvSpPr>
              <a:spLocks noChangeShapeType="1"/>
            </p:cNvSpPr>
            <p:nvPr/>
          </p:nvSpPr>
          <p:spPr bwMode="auto">
            <a:xfrm>
              <a:off x="1380" y="1163"/>
              <a:ext cx="0" cy="266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96" name="Rectangle 8"/>
            <p:cNvSpPr>
              <a:spLocks noChangeArrowheads="1"/>
            </p:cNvSpPr>
            <p:nvPr/>
          </p:nvSpPr>
          <p:spPr bwMode="auto">
            <a:xfrm>
              <a:off x="760" y="935"/>
              <a:ext cx="541" cy="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r"/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Capital</a:t>
              </a:r>
            </a:p>
            <a:p>
              <a:pPr algn="r"/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per</a:t>
              </a:r>
            </a:p>
            <a:p>
              <a:pPr algn="r"/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year</a:t>
              </a:r>
            </a:p>
          </p:txBody>
        </p:sp>
      </p:grpSp>
      <p:sp>
        <p:nvSpPr>
          <p:cNvPr id="409609" name="Rectangle 9"/>
          <p:cNvSpPr>
            <a:spLocks noChangeArrowheads="1"/>
          </p:cNvSpPr>
          <p:nvPr/>
        </p:nvSpPr>
        <p:spPr bwMode="auto">
          <a:xfrm>
            <a:off x="5360988" y="3062288"/>
            <a:ext cx="3694112" cy="1749425"/>
          </a:xfrm>
          <a:prstGeom prst="rect">
            <a:avLst/>
          </a:prstGeom>
          <a:solidFill>
            <a:srgbClr val="DAEDD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 marL="185738" indent="-185738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buFontTx/>
              <a:buChar char="•"/>
            </a:pPr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Isocost </a:t>
            </a:r>
            <a:r>
              <a:rPr lang="en-US" altLang="en-US" sz="1800" i="1">
                <a:solidFill>
                  <a:schemeClr val="tx1"/>
                </a:solidFill>
                <a:latin typeface="Arial" charset="0"/>
              </a:rPr>
              <a:t>C</a:t>
            </a:r>
            <a:r>
              <a:rPr lang="en-US" altLang="en-US" sz="1800" i="1" baseline="-25000">
                <a:solidFill>
                  <a:schemeClr val="tx1"/>
                </a:solidFill>
                <a:latin typeface="Arial" charset="0"/>
              </a:rPr>
              <a:t>2</a:t>
            </a:r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 shows quantity </a:t>
            </a:r>
            <a:r>
              <a:rPr lang="en-US" altLang="en-US" sz="1800" i="1">
                <a:solidFill>
                  <a:schemeClr val="tx1"/>
                </a:solidFill>
                <a:latin typeface="Arial" charset="0"/>
              </a:rPr>
              <a:t>Q</a:t>
            </a:r>
            <a:r>
              <a:rPr lang="en-US" altLang="en-US" sz="1800" i="1" baseline="-25000">
                <a:solidFill>
                  <a:schemeClr val="tx1"/>
                </a:solidFill>
                <a:latin typeface="Arial" charset="0"/>
              </a:rPr>
              <a:t>1</a:t>
            </a:r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 can be produced with combination </a:t>
            </a:r>
            <a:r>
              <a:rPr lang="en-US" altLang="en-US" sz="1800" i="1">
                <a:solidFill>
                  <a:schemeClr val="tx1"/>
                </a:solidFill>
                <a:latin typeface="Arial" charset="0"/>
              </a:rPr>
              <a:t>K</a:t>
            </a:r>
            <a:r>
              <a:rPr lang="en-US" altLang="en-US" sz="1800" i="1" baseline="-25000">
                <a:solidFill>
                  <a:schemeClr val="tx1"/>
                </a:solidFill>
                <a:latin typeface="Arial" charset="0"/>
              </a:rPr>
              <a:t>2</a:t>
            </a:r>
            <a:r>
              <a:rPr lang="en-US" altLang="en-US" sz="1800" i="1">
                <a:solidFill>
                  <a:schemeClr val="tx1"/>
                </a:solidFill>
                <a:latin typeface="Arial" charset="0"/>
              </a:rPr>
              <a:t>L</a:t>
            </a:r>
            <a:r>
              <a:rPr lang="en-US" altLang="en-US" sz="1800" i="1" baseline="-25000">
                <a:solidFill>
                  <a:schemeClr val="tx1"/>
                </a:solidFill>
                <a:latin typeface="Arial" charset="0"/>
              </a:rPr>
              <a:t>2</a:t>
            </a:r>
            <a:r>
              <a:rPr lang="en-US" altLang="en-US" sz="1800" i="1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or </a:t>
            </a:r>
            <a:r>
              <a:rPr lang="en-US" altLang="en-US" sz="1800" i="1">
                <a:solidFill>
                  <a:schemeClr val="tx1"/>
                </a:solidFill>
                <a:latin typeface="Arial" charset="0"/>
              </a:rPr>
              <a:t>K</a:t>
            </a:r>
            <a:r>
              <a:rPr lang="en-US" altLang="en-US" sz="1800" i="1" baseline="-25000">
                <a:solidFill>
                  <a:schemeClr val="tx1"/>
                </a:solidFill>
                <a:latin typeface="Arial" charset="0"/>
              </a:rPr>
              <a:t>3</a:t>
            </a:r>
            <a:r>
              <a:rPr lang="en-US" altLang="en-US" sz="1800" i="1">
                <a:solidFill>
                  <a:schemeClr val="tx1"/>
                </a:solidFill>
                <a:latin typeface="Arial" charset="0"/>
              </a:rPr>
              <a:t>L</a:t>
            </a:r>
            <a:r>
              <a:rPr lang="en-US" altLang="en-US" sz="1800" i="1" baseline="-25000">
                <a:solidFill>
                  <a:schemeClr val="tx1"/>
                </a:solidFill>
                <a:latin typeface="Arial" charset="0"/>
              </a:rPr>
              <a:t>3</a:t>
            </a:r>
            <a:r>
              <a:rPr lang="en-US" altLang="en-US" sz="1800" i="1">
                <a:solidFill>
                  <a:schemeClr val="tx1"/>
                </a:solidFill>
                <a:latin typeface="Arial" charset="0"/>
              </a:rPr>
              <a:t>.</a:t>
            </a:r>
          </a:p>
          <a:p>
            <a:pPr>
              <a:buFontTx/>
              <a:buChar char="•"/>
            </a:pPr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However, both of these are higher cost combinations than </a:t>
            </a:r>
            <a:r>
              <a:rPr lang="en-US" altLang="en-US" sz="1800" i="1">
                <a:solidFill>
                  <a:schemeClr val="tx1"/>
                </a:solidFill>
                <a:latin typeface="Arial" charset="0"/>
              </a:rPr>
              <a:t>K</a:t>
            </a:r>
            <a:r>
              <a:rPr lang="en-US" altLang="en-US" sz="1800" i="1" baseline="-25000">
                <a:solidFill>
                  <a:schemeClr val="tx1"/>
                </a:solidFill>
                <a:latin typeface="Arial" charset="0"/>
              </a:rPr>
              <a:t>1</a:t>
            </a:r>
            <a:r>
              <a:rPr lang="en-US" altLang="en-US" sz="1800" i="1">
                <a:solidFill>
                  <a:schemeClr val="tx1"/>
                </a:solidFill>
                <a:latin typeface="Arial" charset="0"/>
              </a:rPr>
              <a:t>L</a:t>
            </a:r>
            <a:r>
              <a:rPr lang="en-US" altLang="en-US" sz="1800" i="1" baseline="-25000">
                <a:solidFill>
                  <a:schemeClr val="tx1"/>
                </a:solidFill>
                <a:latin typeface="Arial" charset="0"/>
              </a:rPr>
              <a:t>1</a:t>
            </a:r>
            <a:r>
              <a:rPr lang="en-US" altLang="en-US" sz="1800" i="1">
                <a:solidFill>
                  <a:schemeClr val="tx1"/>
                </a:solidFill>
                <a:latin typeface="Arial" charset="0"/>
              </a:rPr>
              <a:t>.</a:t>
            </a:r>
          </a:p>
        </p:txBody>
      </p: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2874963" y="2257425"/>
            <a:ext cx="3546475" cy="2994025"/>
            <a:chOff x="1838" y="1404"/>
            <a:chExt cx="2234" cy="1886"/>
          </a:xfrm>
        </p:grpSpPr>
        <p:sp>
          <p:nvSpPr>
            <p:cNvPr id="70693" name="Rectangle 11"/>
            <p:cNvSpPr>
              <a:spLocks noChangeArrowheads="1"/>
            </p:cNvSpPr>
            <p:nvPr/>
          </p:nvSpPr>
          <p:spPr bwMode="auto">
            <a:xfrm>
              <a:off x="3793" y="3025"/>
              <a:ext cx="279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Q</a:t>
              </a:r>
              <a:r>
                <a:rPr lang="en-US" altLang="en-US" sz="1800" i="1" baseline="-25000">
                  <a:solidFill>
                    <a:schemeClr val="tx1"/>
                  </a:solidFill>
                  <a:latin typeface="Arial" charset="0"/>
                </a:rPr>
                <a:t>1</a:t>
              </a:r>
            </a:p>
          </p:txBody>
        </p:sp>
        <p:sp>
          <p:nvSpPr>
            <p:cNvPr id="70694" name="Freeform 12"/>
            <p:cNvSpPr>
              <a:spLocks/>
            </p:cNvSpPr>
            <p:nvPr/>
          </p:nvSpPr>
          <p:spPr bwMode="auto">
            <a:xfrm>
              <a:off x="1838" y="1404"/>
              <a:ext cx="1957" cy="1886"/>
            </a:xfrm>
            <a:custGeom>
              <a:avLst/>
              <a:gdLst>
                <a:gd name="T0" fmla="*/ 0 w 1957"/>
                <a:gd name="T1" fmla="*/ 0 h 1886"/>
                <a:gd name="T2" fmla="*/ 71 w 1957"/>
                <a:gd name="T3" fmla="*/ 340 h 1886"/>
                <a:gd name="T4" fmla="*/ 237 w 1957"/>
                <a:gd name="T5" fmla="*/ 837 h 1886"/>
                <a:gd name="T6" fmla="*/ 695 w 1957"/>
                <a:gd name="T7" fmla="*/ 1444 h 1886"/>
                <a:gd name="T8" fmla="*/ 1176 w 1957"/>
                <a:gd name="T9" fmla="*/ 1713 h 1886"/>
                <a:gd name="T10" fmla="*/ 1586 w 1957"/>
                <a:gd name="T11" fmla="*/ 1815 h 1886"/>
                <a:gd name="T12" fmla="*/ 1957 w 1957"/>
                <a:gd name="T13" fmla="*/ 1886 h 188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957"/>
                <a:gd name="T22" fmla="*/ 0 h 1886"/>
                <a:gd name="T23" fmla="*/ 1957 w 1957"/>
                <a:gd name="T24" fmla="*/ 1886 h 188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957" h="1886">
                  <a:moveTo>
                    <a:pt x="0" y="0"/>
                  </a:moveTo>
                  <a:cubicBezTo>
                    <a:pt x="13" y="56"/>
                    <a:pt x="32" y="201"/>
                    <a:pt x="71" y="340"/>
                  </a:cubicBezTo>
                  <a:cubicBezTo>
                    <a:pt x="110" y="479"/>
                    <a:pt x="133" y="653"/>
                    <a:pt x="237" y="837"/>
                  </a:cubicBezTo>
                  <a:cubicBezTo>
                    <a:pt x="341" y="1021"/>
                    <a:pt x="538" y="1298"/>
                    <a:pt x="695" y="1444"/>
                  </a:cubicBezTo>
                  <a:cubicBezTo>
                    <a:pt x="852" y="1590"/>
                    <a:pt x="1028" y="1651"/>
                    <a:pt x="1176" y="1713"/>
                  </a:cubicBezTo>
                  <a:cubicBezTo>
                    <a:pt x="1324" y="1775"/>
                    <a:pt x="1456" y="1786"/>
                    <a:pt x="1586" y="1815"/>
                  </a:cubicBezTo>
                  <a:cubicBezTo>
                    <a:pt x="1716" y="1844"/>
                    <a:pt x="1880" y="1871"/>
                    <a:pt x="1957" y="1886"/>
                  </a:cubicBezTo>
                </a:path>
              </a:pathLst>
            </a:custGeom>
            <a:noFill/>
            <a:ln w="57150">
              <a:solidFill>
                <a:srgbClr val="66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sp>
        <p:nvSpPr>
          <p:cNvPr id="409613" name="Rectangle 13"/>
          <p:cNvSpPr>
            <a:spLocks noChangeArrowheads="1"/>
          </p:cNvSpPr>
          <p:nvPr/>
        </p:nvSpPr>
        <p:spPr bwMode="auto">
          <a:xfrm>
            <a:off x="3619500" y="1682750"/>
            <a:ext cx="3921125" cy="1200150"/>
          </a:xfrm>
          <a:prstGeom prst="rect">
            <a:avLst/>
          </a:prstGeom>
          <a:solidFill>
            <a:srgbClr val="DAEDD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 marL="185738" indent="-185738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>
              <a:buFontTx/>
              <a:buChar char="•"/>
            </a:pPr>
            <a:r>
              <a:rPr lang="en-US" altLang="en-US" sz="1800" i="1">
                <a:solidFill>
                  <a:schemeClr val="tx1"/>
                </a:solidFill>
                <a:latin typeface="Arial" charset="0"/>
              </a:rPr>
              <a:t>Q</a:t>
            </a:r>
            <a:r>
              <a:rPr lang="en-US" altLang="en-US" sz="1800" i="1" baseline="-25000">
                <a:solidFill>
                  <a:schemeClr val="tx1"/>
                </a:solidFill>
                <a:latin typeface="Arial" charset="0"/>
              </a:rPr>
              <a:t>1</a:t>
            </a:r>
            <a:r>
              <a:rPr lang="en-US" altLang="en-US" sz="1800" i="1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is an isoquant for output </a:t>
            </a:r>
            <a:r>
              <a:rPr lang="en-US" altLang="en-US" sz="1800" i="1">
                <a:solidFill>
                  <a:schemeClr val="tx1"/>
                </a:solidFill>
                <a:latin typeface="Arial" charset="0"/>
              </a:rPr>
              <a:t>Q</a:t>
            </a:r>
            <a:r>
              <a:rPr lang="en-US" altLang="en-US" sz="1800" i="1" baseline="-25000">
                <a:solidFill>
                  <a:schemeClr val="tx1"/>
                </a:solidFill>
                <a:latin typeface="Arial" charset="0"/>
              </a:rPr>
              <a:t>1.</a:t>
            </a:r>
          </a:p>
          <a:p>
            <a:pPr algn="ctr">
              <a:buFontTx/>
              <a:buChar char="•"/>
            </a:pPr>
            <a:r>
              <a:rPr lang="en-US" altLang="en-US" sz="1800" i="1">
                <a:solidFill>
                  <a:schemeClr val="tx1"/>
                </a:solidFill>
                <a:latin typeface="Arial" charset="0"/>
              </a:rPr>
              <a:t>There are three isocost lines, of which 2 are possible choices in which to produce Q</a:t>
            </a:r>
            <a:r>
              <a:rPr lang="en-US" altLang="en-US" sz="1800" i="1" baseline="-25000">
                <a:solidFill>
                  <a:schemeClr val="tx1"/>
                </a:solidFill>
                <a:latin typeface="Arial" charset="0"/>
              </a:rPr>
              <a:t>1</a:t>
            </a:r>
          </a:p>
        </p:txBody>
      </p:sp>
      <p:grpSp>
        <p:nvGrpSpPr>
          <p:cNvPr id="5" name="Group 14"/>
          <p:cNvGrpSpPr>
            <a:grpSpLocks/>
          </p:cNvGrpSpPr>
          <p:nvPr/>
        </p:nvGrpSpPr>
        <p:grpSpPr bwMode="auto">
          <a:xfrm>
            <a:off x="2165350" y="3846513"/>
            <a:ext cx="2584450" cy="2206625"/>
            <a:chOff x="1418" y="2378"/>
            <a:chExt cx="1628" cy="1390"/>
          </a:xfrm>
        </p:grpSpPr>
        <p:sp>
          <p:nvSpPr>
            <p:cNvPr id="70691" name="Line 15"/>
            <p:cNvSpPr>
              <a:spLocks noChangeShapeType="1"/>
            </p:cNvSpPr>
            <p:nvPr/>
          </p:nvSpPr>
          <p:spPr bwMode="auto">
            <a:xfrm>
              <a:off x="1418" y="2378"/>
              <a:ext cx="1390" cy="1390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92" name="Rectangle 16"/>
            <p:cNvSpPr>
              <a:spLocks noChangeArrowheads="1"/>
            </p:cNvSpPr>
            <p:nvPr/>
          </p:nvSpPr>
          <p:spPr bwMode="auto">
            <a:xfrm>
              <a:off x="2775" y="3507"/>
              <a:ext cx="271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C</a:t>
              </a:r>
              <a:r>
                <a:rPr lang="en-US" altLang="en-US" sz="1800" i="1" baseline="-25000">
                  <a:solidFill>
                    <a:schemeClr val="tx1"/>
                  </a:solidFill>
                  <a:latin typeface="Arial" charset="0"/>
                </a:rPr>
                <a:t>0</a:t>
              </a:r>
            </a:p>
          </p:txBody>
        </p:sp>
      </p:grpSp>
      <p:grpSp>
        <p:nvGrpSpPr>
          <p:cNvPr id="6" name="Group 17"/>
          <p:cNvGrpSpPr>
            <a:grpSpLocks/>
          </p:cNvGrpSpPr>
          <p:nvPr/>
        </p:nvGrpSpPr>
        <p:grpSpPr bwMode="auto">
          <a:xfrm>
            <a:off x="2193925" y="2828925"/>
            <a:ext cx="3514725" cy="3209925"/>
            <a:chOff x="1418" y="1746"/>
            <a:chExt cx="2214" cy="2022"/>
          </a:xfrm>
        </p:grpSpPr>
        <p:sp>
          <p:nvSpPr>
            <p:cNvPr id="70689" name="Line 18"/>
            <p:cNvSpPr>
              <a:spLocks noChangeShapeType="1"/>
            </p:cNvSpPr>
            <p:nvPr/>
          </p:nvSpPr>
          <p:spPr bwMode="auto">
            <a:xfrm>
              <a:off x="1418" y="1746"/>
              <a:ext cx="2022" cy="2022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90" name="Rectangle 19"/>
            <p:cNvSpPr>
              <a:spLocks noChangeArrowheads="1"/>
            </p:cNvSpPr>
            <p:nvPr/>
          </p:nvSpPr>
          <p:spPr bwMode="auto">
            <a:xfrm>
              <a:off x="3361" y="3507"/>
              <a:ext cx="271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C</a:t>
              </a:r>
              <a:r>
                <a:rPr lang="en-US" altLang="en-US" sz="1800" i="1" baseline="-25000">
                  <a:solidFill>
                    <a:schemeClr val="tx1"/>
                  </a:solidFill>
                  <a:latin typeface="Arial" charset="0"/>
                </a:rPr>
                <a:t>1</a:t>
              </a:r>
            </a:p>
          </p:txBody>
        </p:sp>
      </p:grpSp>
      <p:grpSp>
        <p:nvGrpSpPr>
          <p:cNvPr id="7" name="Group 20"/>
          <p:cNvGrpSpPr>
            <a:grpSpLocks/>
          </p:cNvGrpSpPr>
          <p:nvPr/>
        </p:nvGrpSpPr>
        <p:grpSpPr bwMode="auto">
          <a:xfrm>
            <a:off x="2195513" y="1976438"/>
            <a:ext cx="4518025" cy="4060825"/>
            <a:chOff x="1410" y="1218"/>
            <a:chExt cx="2846" cy="2558"/>
          </a:xfrm>
        </p:grpSpPr>
        <p:sp>
          <p:nvSpPr>
            <p:cNvPr id="70687" name="Line 21"/>
            <p:cNvSpPr>
              <a:spLocks noChangeShapeType="1"/>
            </p:cNvSpPr>
            <p:nvPr/>
          </p:nvSpPr>
          <p:spPr bwMode="auto">
            <a:xfrm>
              <a:off x="1410" y="1218"/>
              <a:ext cx="2558" cy="2558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88" name="Rectangle 22"/>
            <p:cNvSpPr>
              <a:spLocks noChangeArrowheads="1"/>
            </p:cNvSpPr>
            <p:nvPr/>
          </p:nvSpPr>
          <p:spPr bwMode="auto">
            <a:xfrm>
              <a:off x="3985" y="3507"/>
              <a:ext cx="271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C</a:t>
              </a:r>
              <a:r>
                <a:rPr lang="en-US" altLang="en-US" sz="1800" i="1" baseline="-25000">
                  <a:solidFill>
                    <a:schemeClr val="tx1"/>
                  </a:solidFill>
                  <a:latin typeface="Arial" charset="0"/>
                </a:rPr>
                <a:t>2</a:t>
              </a:r>
            </a:p>
          </p:txBody>
        </p:sp>
      </p:grpSp>
      <p:grpSp>
        <p:nvGrpSpPr>
          <p:cNvPr id="8" name="Group 23"/>
          <p:cNvGrpSpPr>
            <a:grpSpLocks/>
          </p:cNvGrpSpPr>
          <p:nvPr/>
        </p:nvGrpSpPr>
        <p:grpSpPr bwMode="auto">
          <a:xfrm>
            <a:off x="1682750" y="2557463"/>
            <a:ext cx="3890963" cy="3838575"/>
            <a:chOff x="1060" y="1620"/>
            <a:chExt cx="2451" cy="2418"/>
          </a:xfrm>
        </p:grpSpPr>
        <p:sp>
          <p:nvSpPr>
            <p:cNvPr id="70671" name="Rectangle 24"/>
            <p:cNvSpPr>
              <a:spLocks noChangeArrowheads="1"/>
            </p:cNvSpPr>
            <p:nvPr/>
          </p:nvSpPr>
          <p:spPr bwMode="auto">
            <a:xfrm>
              <a:off x="2500" y="2580"/>
              <a:ext cx="218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A</a:t>
              </a:r>
            </a:p>
          </p:txBody>
        </p:sp>
        <p:sp>
          <p:nvSpPr>
            <p:cNvPr id="70672" name="Line 25"/>
            <p:cNvSpPr>
              <a:spLocks noChangeShapeType="1"/>
            </p:cNvSpPr>
            <p:nvPr/>
          </p:nvSpPr>
          <p:spPr bwMode="auto">
            <a:xfrm flipH="1">
              <a:off x="1341" y="2867"/>
              <a:ext cx="116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73" name="Line 26"/>
            <p:cNvSpPr>
              <a:spLocks noChangeShapeType="1"/>
            </p:cNvSpPr>
            <p:nvPr/>
          </p:nvSpPr>
          <p:spPr bwMode="auto">
            <a:xfrm flipH="1">
              <a:off x="1341" y="3251"/>
              <a:ext cx="1982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74" name="Rectangle 27"/>
            <p:cNvSpPr>
              <a:spLocks noChangeArrowheads="1"/>
            </p:cNvSpPr>
            <p:nvPr/>
          </p:nvSpPr>
          <p:spPr bwMode="auto">
            <a:xfrm>
              <a:off x="1060" y="2724"/>
              <a:ext cx="271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K</a:t>
              </a:r>
              <a:r>
                <a:rPr lang="en-US" altLang="en-US" sz="1800" i="1" baseline="-25000">
                  <a:solidFill>
                    <a:schemeClr val="tx1"/>
                  </a:solidFill>
                  <a:latin typeface="Arial" charset="0"/>
                </a:rPr>
                <a:t>1</a:t>
              </a:r>
            </a:p>
          </p:txBody>
        </p:sp>
        <p:sp>
          <p:nvSpPr>
            <p:cNvPr id="70675" name="Line 28"/>
            <p:cNvSpPr>
              <a:spLocks noChangeShapeType="1"/>
            </p:cNvSpPr>
            <p:nvPr/>
          </p:nvSpPr>
          <p:spPr bwMode="auto">
            <a:xfrm>
              <a:off x="2483" y="2877"/>
              <a:ext cx="0" cy="94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76" name="Rectangle 29"/>
            <p:cNvSpPr>
              <a:spLocks noChangeArrowheads="1"/>
            </p:cNvSpPr>
            <p:nvPr/>
          </p:nvSpPr>
          <p:spPr bwMode="auto">
            <a:xfrm>
              <a:off x="2356" y="3809"/>
              <a:ext cx="255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L</a:t>
              </a:r>
              <a:r>
                <a:rPr lang="en-US" altLang="en-US" sz="1800" i="1" baseline="-25000">
                  <a:solidFill>
                    <a:schemeClr val="tx1"/>
                  </a:solidFill>
                  <a:latin typeface="Arial" charset="0"/>
                </a:rPr>
                <a:t>1</a:t>
              </a:r>
            </a:p>
          </p:txBody>
        </p:sp>
        <p:sp>
          <p:nvSpPr>
            <p:cNvPr id="70677" name="Oval 30"/>
            <p:cNvSpPr>
              <a:spLocks noChangeArrowheads="1"/>
            </p:cNvSpPr>
            <p:nvPr/>
          </p:nvSpPr>
          <p:spPr bwMode="auto">
            <a:xfrm>
              <a:off x="2435" y="2819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70678" name="Rectangle 31"/>
            <p:cNvSpPr>
              <a:spLocks noChangeArrowheads="1"/>
            </p:cNvSpPr>
            <p:nvPr/>
          </p:nvSpPr>
          <p:spPr bwMode="auto">
            <a:xfrm>
              <a:off x="1060" y="3156"/>
              <a:ext cx="271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K</a:t>
              </a:r>
              <a:r>
                <a:rPr lang="en-US" altLang="en-US" sz="1800" i="1" baseline="-25000">
                  <a:solidFill>
                    <a:schemeClr val="tx1"/>
                  </a:solidFill>
                  <a:latin typeface="Arial" charset="0"/>
                </a:rPr>
                <a:t>3</a:t>
              </a:r>
            </a:p>
          </p:txBody>
        </p:sp>
        <p:sp>
          <p:nvSpPr>
            <p:cNvPr id="70679" name="Line 32"/>
            <p:cNvSpPr>
              <a:spLocks noChangeShapeType="1"/>
            </p:cNvSpPr>
            <p:nvPr/>
          </p:nvSpPr>
          <p:spPr bwMode="auto">
            <a:xfrm>
              <a:off x="3363" y="3213"/>
              <a:ext cx="0" cy="60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80" name="Rectangle 33"/>
            <p:cNvSpPr>
              <a:spLocks noChangeArrowheads="1"/>
            </p:cNvSpPr>
            <p:nvPr/>
          </p:nvSpPr>
          <p:spPr bwMode="auto">
            <a:xfrm>
              <a:off x="3256" y="3800"/>
              <a:ext cx="255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L</a:t>
              </a:r>
              <a:r>
                <a:rPr lang="en-US" altLang="en-US" sz="1800" i="1" baseline="-25000">
                  <a:solidFill>
                    <a:schemeClr val="tx1"/>
                  </a:solidFill>
                  <a:latin typeface="Arial" charset="0"/>
                </a:rPr>
                <a:t>3</a:t>
              </a:r>
            </a:p>
          </p:txBody>
        </p:sp>
        <p:sp>
          <p:nvSpPr>
            <p:cNvPr id="70681" name="Line 34"/>
            <p:cNvSpPr>
              <a:spLocks noChangeShapeType="1"/>
            </p:cNvSpPr>
            <p:nvPr/>
          </p:nvSpPr>
          <p:spPr bwMode="auto">
            <a:xfrm flipH="1">
              <a:off x="1341" y="1763"/>
              <a:ext cx="52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82" name="Line 35"/>
            <p:cNvSpPr>
              <a:spLocks noChangeShapeType="1"/>
            </p:cNvSpPr>
            <p:nvPr/>
          </p:nvSpPr>
          <p:spPr bwMode="auto">
            <a:xfrm>
              <a:off x="1883" y="1773"/>
              <a:ext cx="0" cy="204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83" name="Oval 36"/>
            <p:cNvSpPr>
              <a:spLocks noChangeArrowheads="1"/>
            </p:cNvSpPr>
            <p:nvPr/>
          </p:nvSpPr>
          <p:spPr bwMode="auto">
            <a:xfrm>
              <a:off x="1827" y="1715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70684" name="Oval 37"/>
            <p:cNvSpPr>
              <a:spLocks noChangeArrowheads="1"/>
            </p:cNvSpPr>
            <p:nvPr/>
          </p:nvSpPr>
          <p:spPr bwMode="auto">
            <a:xfrm>
              <a:off x="3315" y="3203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70685" name="Rectangle 38"/>
            <p:cNvSpPr>
              <a:spLocks noChangeArrowheads="1"/>
            </p:cNvSpPr>
            <p:nvPr/>
          </p:nvSpPr>
          <p:spPr bwMode="auto">
            <a:xfrm>
              <a:off x="1060" y="1620"/>
              <a:ext cx="271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K</a:t>
              </a:r>
              <a:r>
                <a:rPr lang="en-US" altLang="en-US" sz="1800" i="1" baseline="-25000">
                  <a:solidFill>
                    <a:schemeClr val="tx1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70686" name="Rectangle 39"/>
            <p:cNvSpPr>
              <a:spLocks noChangeArrowheads="1"/>
            </p:cNvSpPr>
            <p:nvPr/>
          </p:nvSpPr>
          <p:spPr bwMode="auto">
            <a:xfrm>
              <a:off x="1740" y="3809"/>
              <a:ext cx="255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L</a:t>
              </a:r>
              <a:r>
                <a:rPr lang="en-US" altLang="en-US" sz="1800" i="1" baseline="-25000">
                  <a:solidFill>
                    <a:schemeClr val="tx1"/>
                  </a:solidFill>
                  <a:latin typeface="Arial" charset="0"/>
                </a:rPr>
                <a:t>2</a:t>
              </a:r>
            </a:p>
          </p:txBody>
        </p:sp>
      </p:grpSp>
      <p:sp>
        <p:nvSpPr>
          <p:cNvPr id="41" name="Rectangle 24"/>
          <p:cNvSpPr>
            <a:spLocks noChangeArrowheads="1"/>
          </p:cNvSpPr>
          <p:nvPr/>
        </p:nvSpPr>
        <p:spPr bwMode="auto">
          <a:xfrm>
            <a:off x="3098800" y="2408238"/>
            <a:ext cx="40481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 i="1">
                <a:solidFill>
                  <a:schemeClr val="tx1"/>
                </a:solidFill>
                <a:latin typeface="Arial" charset="0"/>
              </a:rPr>
              <a:t>B</a:t>
            </a:r>
          </a:p>
        </p:txBody>
      </p:sp>
      <p:sp>
        <p:nvSpPr>
          <p:cNvPr id="42" name="Rectangle 24"/>
          <p:cNvSpPr>
            <a:spLocks noChangeArrowheads="1"/>
          </p:cNvSpPr>
          <p:nvPr/>
        </p:nvSpPr>
        <p:spPr bwMode="auto">
          <a:xfrm>
            <a:off x="5318125" y="4745038"/>
            <a:ext cx="4032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 i="1">
                <a:solidFill>
                  <a:schemeClr val="tx1"/>
                </a:solidFill>
                <a:latin typeface="Arial" charset="0"/>
              </a:rPr>
              <a:t>C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09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409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09" grpId="0" animBg="1" autoUpdateAnimBg="0"/>
      <p:bldP spid="409613" grpId="0" animBg="1" autoUpdateAnimBg="0"/>
      <p:bldP spid="41" grpId="0"/>
      <p:bldP spid="4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Cost in the Long Run</a:t>
            </a:r>
          </a:p>
        </p:txBody>
      </p:sp>
      <p:sp>
        <p:nvSpPr>
          <p:cNvPr id="72711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AC9CA6C1-F20E-6046-8546-F1F577637694}" type="slidenum">
              <a:rPr lang="en-US" altLang="en-US" sz="2600">
                <a:solidFill>
                  <a:srgbClr val="000000"/>
                </a:solidFill>
              </a:rPr>
              <a:pPr/>
              <a:t>24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graphicFrame>
        <p:nvGraphicFramePr>
          <p:cNvPr id="412676" name="Object 2">
            <a:hlinkClick r:id="" action="ppaction://ole?verb=0"/>
          </p:cNvPr>
          <p:cNvGraphicFramePr>
            <a:graphicFrameLocks/>
          </p:cNvGraphicFramePr>
          <p:nvPr/>
        </p:nvGraphicFramePr>
        <p:xfrm>
          <a:off x="1876425" y="1370013"/>
          <a:ext cx="5091113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1059100" imgH="6985000" progId="Equation.DSMT4">
                  <p:embed/>
                </p:oleObj>
              </mc:Choice>
              <mc:Fallback>
                <p:oleObj name="Equation" r:id="rId3" imgW="41059100" imgH="6985000" progId="Equation.DSMT4">
                  <p:embed/>
                  <p:pic>
                    <p:nvPicPr>
                      <p:cNvPr id="0" name="Object 2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6425" y="1370013"/>
                        <a:ext cx="5091113" cy="660400"/>
                      </a:xfrm>
                      <a:prstGeom prst="rect">
                        <a:avLst/>
                      </a:prstGeom>
                      <a:solidFill>
                        <a:srgbClr val="DAEDD1"/>
                      </a:solidFill>
                      <a:ln w="127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2677" name="Object 3">
            <a:hlinkClick r:id="" action="ppaction://ole?verb=0"/>
          </p:cNvPr>
          <p:cNvGraphicFramePr>
            <a:graphicFrameLocks/>
          </p:cNvGraphicFramePr>
          <p:nvPr/>
        </p:nvGraphicFramePr>
        <p:xfrm>
          <a:off x="1560513" y="2232025"/>
          <a:ext cx="5624512" cy="742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52400200" imgH="6985000" progId="Equation.DSMT4">
                  <p:embed/>
                </p:oleObj>
              </mc:Choice>
              <mc:Fallback>
                <p:oleObj name="Equation" r:id="rId5" imgW="52400200" imgH="6985000" progId="Equation.DSMT4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60513" y="2232025"/>
                        <a:ext cx="5624512" cy="742950"/>
                      </a:xfrm>
                      <a:prstGeom prst="rect">
                        <a:avLst/>
                      </a:prstGeom>
                      <a:solidFill>
                        <a:srgbClr val="DAEDD1"/>
                      </a:solidFill>
                      <a:ln w="127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2678" name="Object 4">
            <a:hlinkClick r:id="" action="ppaction://ole?verb=0"/>
          </p:cNvPr>
          <p:cNvGraphicFramePr>
            <a:graphicFrameLocks/>
          </p:cNvGraphicFramePr>
          <p:nvPr/>
        </p:nvGraphicFramePr>
        <p:xfrm>
          <a:off x="1381125" y="3105150"/>
          <a:ext cx="6145213" cy="793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85356704" imgH="12204700" progId="Equation.DSMT4">
                  <p:embed/>
                </p:oleObj>
              </mc:Choice>
              <mc:Fallback>
                <p:oleObj name="Equation" r:id="rId7" imgW="85356704" imgH="12204700" progId="Equation.DSMT4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81125" y="3105150"/>
                        <a:ext cx="6145213" cy="793750"/>
                      </a:xfrm>
                      <a:prstGeom prst="rect">
                        <a:avLst/>
                      </a:prstGeom>
                      <a:solidFill>
                        <a:srgbClr val="DAEDD1"/>
                      </a:solidFill>
                      <a:ln w="127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2680" name="Rectangle 8"/>
          <p:cNvSpPr>
            <a:spLocks noChangeArrowheads="1"/>
          </p:cNvSpPr>
          <p:nvPr/>
        </p:nvSpPr>
        <p:spPr bwMode="auto">
          <a:xfrm>
            <a:off x="1035050" y="4010025"/>
            <a:ext cx="70119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buFontTx/>
              <a:buChar char="•"/>
            </a:pPr>
            <a:r>
              <a:rPr lang="en-US" altLang="en-US" b="0">
                <a:solidFill>
                  <a:schemeClr val="tx1"/>
                </a:solidFill>
                <a:latin typeface="Times New Roman" charset="0"/>
              </a:rPr>
              <a:t>The minimum cost combination can then be written as:</a:t>
            </a:r>
            <a:endParaRPr lang="th-TH" altLang="en-US" b="0">
              <a:solidFill>
                <a:schemeClr val="tx1"/>
              </a:solidFill>
              <a:latin typeface="Times New Roman" charset="0"/>
            </a:endParaRPr>
          </a:p>
        </p:txBody>
      </p:sp>
      <p:graphicFrame>
        <p:nvGraphicFramePr>
          <p:cNvPr id="412681" name="Object 5">
            <a:hlinkClick r:id="" action="ppaction://ole?verb=0"/>
          </p:cNvPr>
          <p:cNvGraphicFramePr>
            <a:graphicFrameLocks/>
          </p:cNvGraphicFramePr>
          <p:nvPr/>
        </p:nvGraphicFramePr>
        <p:xfrm>
          <a:off x="2646363" y="4597400"/>
          <a:ext cx="3614737" cy="671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37401500" imgH="11391900" progId="Equation.3">
                  <p:embed/>
                </p:oleObj>
              </mc:Choice>
              <mc:Fallback>
                <p:oleObj name="Equation" r:id="rId9" imgW="37401500" imgH="11391900" progId="Equation.3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6363" y="4597400"/>
                        <a:ext cx="3614737" cy="671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2682" name="Rectangle 10"/>
          <p:cNvSpPr>
            <a:spLocks noChangeArrowheads="1"/>
          </p:cNvSpPr>
          <p:nvPr/>
        </p:nvSpPr>
        <p:spPr bwMode="auto">
          <a:xfrm>
            <a:off x="1143000" y="5280025"/>
            <a:ext cx="6696075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85738" indent="-185738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buFontTx/>
              <a:buChar char="•"/>
            </a:pPr>
            <a:r>
              <a:rPr lang="en-US" altLang="en-US" b="0">
                <a:solidFill>
                  <a:schemeClr val="tx1"/>
                </a:solidFill>
                <a:latin typeface="Times New Roman" charset="0"/>
              </a:rPr>
              <a:t>Minimum cost for a given output will occur when each dollar of input added to the production process will add an equivalent amount of output.</a:t>
            </a:r>
            <a:endParaRPr lang="th-TH" altLang="en-US" b="0">
              <a:solidFill>
                <a:schemeClr val="tx1"/>
              </a:solidFill>
              <a:latin typeface="Times New Roman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2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2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2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26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2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26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2680" grpId="0" build="p" autoUpdateAnimBg="0"/>
      <p:bldP spid="412682" grpId="0" build="p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>
          <a:xfrm>
            <a:off x="290513" y="228600"/>
            <a:ext cx="8015287" cy="8382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Input Substitution When an Input Price Change</a:t>
            </a:r>
          </a:p>
        </p:txBody>
      </p:sp>
      <p:sp>
        <p:nvSpPr>
          <p:cNvPr id="410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If the price of labor changes, then the slope of the isocost line change, w/r</a:t>
            </a:r>
          </a:p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It now takes a new quantity of labor and capital to produce the output</a:t>
            </a:r>
          </a:p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If price of labor increases relative to price of capital, and capital is substituted for labor</a:t>
            </a:r>
          </a:p>
        </p:txBody>
      </p:sp>
      <p:sp>
        <p:nvSpPr>
          <p:cNvPr id="74756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8729041A-2E9E-4C4F-9B7C-932C35A8ED45}" type="slidenum">
              <a:rPr lang="en-US" altLang="en-US" sz="2600">
                <a:solidFill>
                  <a:srgbClr val="000000"/>
                </a:solidFill>
              </a:rPr>
              <a:pPr/>
              <a:t>25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627" grpId="0" build="p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217488" y="228600"/>
            <a:ext cx="8012112" cy="8382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Input Substitution When an Input Price Change</a:t>
            </a:r>
          </a:p>
        </p:txBody>
      </p:sp>
      <p:sp>
        <p:nvSpPr>
          <p:cNvPr id="7680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2EC3CC55-E90A-C841-80C9-537B75FFD09E}" type="slidenum">
              <a:rPr lang="en-US" altLang="en-US" sz="2600">
                <a:solidFill>
                  <a:srgbClr val="000000"/>
                </a:solidFill>
              </a:rPr>
              <a:pPr/>
              <a:t>26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grpSp>
        <p:nvGrpSpPr>
          <p:cNvPr id="2" name="Group 35"/>
          <p:cNvGrpSpPr>
            <a:grpSpLocks/>
          </p:cNvGrpSpPr>
          <p:nvPr/>
        </p:nvGrpSpPr>
        <p:grpSpPr bwMode="auto">
          <a:xfrm>
            <a:off x="1990725" y="2981325"/>
            <a:ext cx="2389188" cy="3230563"/>
            <a:chOff x="1258" y="2565"/>
            <a:chExt cx="2213" cy="1369"/>
          </a:xfrm>
        </p:grpSpPr>
        <p:sp>
          <p:nvSpPr>
            <p:cNvPr id="76837" name="Line 36"/>
            <p:cNvSpPr>
              <a:spLocks noChangeShapeType="1"/>
            </p:cNvSpPr>
            <p:nvPr/>
          </p:nvSpPr>
          <p:spPr bwMode="auto">
            <a:xfrm flipV="1">
              <a:off x="1258" y="2650"/>
              <a:ext cx="1617" cy="12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6838" name="Rectangle 37"/>
            <p:cNvSpPr>
              <a:spLocks noChangeArrowheads="1"/>
            </p:cNvSpPr>
            <p:nvPr/>
          </p:nvSpPr>
          <p:spPr bwMode="auto">
            <a:xfrm>
              <a:off x="2825" y="2565"/>
              <a:ext cx="646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th-TH" altLang="en-US" sz="1800" b="0">
                  <a:solidFill>
                    <a:schemeClr val="tx1"/>
                  </a:solidFill>
                  <a:latin typeface="Arial" charset="0"/>
                </a:rPr>
                <a:t>K</a:t>
              </a:r>
              <a:r>
                <a:rPr lang="th-TH" altLang="en-US" sz="1800" b="0" baseline="-25000">
                  <a:solidFill>
                    <a:schemeClr val="tx1"/>
                  </a:solidFill>
                  <a:latin typeface="Arial" charset="0"/>
                </a:rPr>
                <a:t>2</a:t>
              </a:r>
              <a:r>
                <a:rPr lang="th-TH" altLang="en-US" sz="1800" b="0">
                  <a:solidFill>
                    <a:schemeClr val="tx1"/>
                  </a:solidFill>
                  <a:latin typeface="Arial" charset="0"/>
                </a:rPr>
                <a:t>/L</a:t>
              </a:r>
              <a:r>
                <a:rPr lang="th-TH" altLang="en-US" sz="1800" b="0" baseline="-25000">
                  <a:solidFill>
                    <a:schemeClr val="tx1"/>
                  </a:solidFill>
                  <a:latin typeface="Arial" charset="0"/>
                </a:rPr>
                <a:t>2</a:t>
              </a:r>
              <a:endParaRPr lang="th-TH" altLang="en-US" sz="1800" b="0">
                <a:solidFill>
                  <a:schemeClr val="tx1"/>
                </a:solidFill>
                <a:latin typeface="Arial" charset="0"/>
              </a:endParaRPr>
            </a:p>
          </p:txBody>
        </p:sp>
      </p:grpSp>
      <p:grpSp>
        <p:nvGrpSpPr>
          <p:cNvPr id="3" name="Group 3"/>
          <p:cNvGrpSpPr>
            <a:grpSpLocks/>
          </p:cNvGrpSpPr>
          <p:nvPr/>
        </p:nvGrpSpPr>
        <p:grpSpPr bwMode="auto">
          <a:xfrm>
            <a:off x="2006600" y="1762125"/>
            <a:ext cx="2706688" cy="4518025"/>
            <a:chOff x="1264" y="1110"/>
            <a:chExt cx="1705" cy="2846"/>
          </a:xfrm>
        </p:grpSpPr>
        <p:sp>
          <p:nvSpPr>
            <p:cNvPr id="76835" name="Rectangle 4"/>
            <p:cNvSpPr>
              <a:spLocks noChangeArrowheads="1"/>
            </p:cNvSpPr>
            <p:nvPr/>
          </p:nvSpPr>
          <p:spPr bwMode="auto">
            <a:xfrm>
              <a:off x="2698" y="3615"/>
              <a:ext cx="271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C</a:t>
              </a:r>
              <a:r>
                <a:rPr lang="en-US" altLang="en-US" sz="1800" i="1" baseline="-25000">
                  <a:solidFill>
                    <a:schemeClr val="tx1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76836" name="Line 5"/>
            <p:cNvSpPr>
              <a:spLocks noChangeShapeType="1"/>
            </p:cNvSpPr>
            <p:nvPr/>
          </p:nvSpPr>
          <p:spPr bwMode="auto">
            <a:xfrm>
              <a:off x="1264" y="1110"/>
              <a:ext cx="1513" cy="2846"/>
            </a:xfrm>
            <a:prstGeom prst="line">
              <a:avLst/>
            </a:prstGeom>
            <a:noFill/>
            <a:ln w="50800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11654" name="Rectangle 6"/>
          <p:cNvSpPr>
            <a:spLocks noChangeArrowheads="1"/>
          </p:cNvSpPr>
          <p:nvPr/>
        </p:nvSpPr>
        <p:spPr bwMode="auto">
          <a:xfrm>
            <a:off x="5243513" y="3595688"/>
            <a:ext cx="3719512" cy="1320800"/>
          </a:xfrm>
          <a:prstGeom prst="rect">
            <a:avLst/>
          </a:prstGeom>
          <a:solidFill>
            <a:srgbClr val="DAEDD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The new combination of </a:t>
            </a:r>
            <a:r>
              <a:rPr lang="en-US" altLang="en-US" sz="2000" i="1">
                <a:solidFill>
                  <a:schemeClr val="tx1"/>
                </a:solidFill>
                <a:latin typeface="Arial" charset="0"/>
              </a:rPr>
              <a:t>K </a:t>
            </a:r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and </a:t>
            </a:r>
            <a:r>
              <a:rPr lang="en-US" altLang="en-US" sz="2000" i="1">
                <a:solidFill>
                  <a:schemeClr val="tx1"/>
                </a:solidFill>
                <a:latin typeface="Arial" charset="0"/>
              </a:rPr>
              <a:t>L</a:t>
            </a:r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 is used to produce </a:t>
            </a:r>
            <a:r>
              <a:rPr lang="en-US" altLang="en-US" sz="2000" i="1">
                <a:solidFill>
                  <a:schemeClr val="tx1"/>
                </a:solidFill>
                <a:latin typeface="Arial" charset="0"/>
              </a:rPr>
              <a:t>Q</a:t>
            </a:r>
            <a:r>
              <a:rPr lang="en-US" altLang="en-US" sz="2000" i="1" baseline="-25000">
                <a:solidFill>
                  <a:schemeClr val="tx1"/>
                </a:solidFill>
                <a:latin typeface="Arial" charset="0"/>
              </a:rPr>
              <a:t>1</a:t>
            </a:r>
            <a:r>
              <a:rPr lang="en-US" altLang="en-US" sz="2000" i="1">
                <a:solidFill>
                  <a:schemeClr val="tx1"/>
                </a:solidFill>
                <a:latin typeface="Arial" charset="0"/>
              </a:rPr>
              <a:t>.</a:t>
            </a:r>
          </a:p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Combination </a:t>
            </a:r>
            <a:r>
              <a:rPr lang="en-US" altLang="en-US" sz="2000" i="1">
                <a:solidFill>
                  <a:schemeClr val="tx1"/>
                </a:solidFill>
                <a:latin typeface="Arial" charset="0"/>
              </a:rPr>
              <a:t>B </a:t>
            </a:r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is used in place of combination </a:t>
            </a:r>
            <a:r>
              <a:rPr lang="en-US" altLang="en-US" sz="2000" i="1">
                <a:solidFill>
                  <a:schemeClr val="tx1"/>
                </a:solidFill>
                <a:latin typeface="Arial" charset="0"/>
              </a:rPr>
              <a:t>A.</a:t>
            </a:r>
          </a:p>
        </p:txBody>
      </p:sp>
      <p:grpSp>
        <p:nvGrpSpPr>
          <p:cNvPr id="76807" name="Group 14"/>
          <p:cNvGrpSpPr>
            <a:grpSpLocks/>
          </p:cNvGrpSpPr>
          <p:nvPr/>
        </p:nvGrpSpPr>
        <p:grpSpPr bwMode="auto">
          <a:xfrm>
            <a:off x="2036763" y="3057525"/>
            <a:ext cx="3514725" cy="3209925"/>
            <a:chOff x="1283" y="1926"/>
            <a:chExt cx="2214" cy="2022"/>
          </a:xfrm>
        </p:grpSpPr>
        <p:sp>
          <p:nvSpPr>
            <p:cNvPr id="76833" name="Line 15"/>
            <p:cNvSpPr>
              <a:spLocks noChangeShapeType="1"/>
            </p:cNvSpPr>
            <p:nvPr/>
          </p:nvSpPr>
          <p:spPr bwMode="auto">
            <a:xfrm>
              <a:off x="1283" y="1926"/>
              <a:ext cx="2022" cy="2022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6834" name="Rectangle 16"/>
            <p:cNvSpPr>
              <a:spLocks noChangeArrowheads="1"/>
            </p:cNvSpPr>
            <p:nvPr/>
          </p:nvSpPr>
          <p:spPr bwMode="auto">
            <a:xfrm>
              <a:off x="3226" y="3615"/>
              <a:ext cx="271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C</a:t>
              </a:r>
              <a:r>
                <a:rPr lang="en-US" altLang="en-US" sz="1800" i="1" baseline="-25000">
                  <a:solidFill>
                    <a:schemeClr val="tx1"/>
                  </a:solidFill>
                  <a:latin typeface="Arial" charset="0"/>
                </a:rPr>
                <a:t>1</a:t>
              </a:r>
            </a:p>
          </p:txBody>
        </p:sp>
      </p:grpSp>
      <p:grpSp>
        <p:nvGrpSpPr>
          <p:cNvPr id="76808" name="Group 24"/>
          <p:cNvGrpSpPr>
            <a:grpSpLocks/>
          </p:cNvGrpSpPr>
          <p:nvPr/>
        </p:nvGrpSpPr>
        <p:grpSpPr bwMode="auto">
          <a:xfrm>
            <a:off x="3011488" y="2713038"/>
            <a:ext cx="3238500" cy="2738437"/>
            <a:chOff x="1897" y="1709"/>
            <a:chExt cx="2040" cy="1725"/>
          </a:xfrm>
        </p:grpSpPr>
        <p:sp>
          <p:nvSpPr>
            <p:cNvPr id="76831" name="Freeform 25"/>
            <p:cNvSpPr>
              <a:spLocks/>
            </p:cNvSpPr>
            <p:nvPr/>
          </p:nvSpPr>
          <p:spPr bwMode="auto">
            <a:xfrm>
              <a:off x="1897" y="1709"/>
              <a:ext cx="1731" cy="1633"/>
            </a:xfrm>
            <a:custGeom>
              <a:avLst/>
              <a:gdLst>
                <a:gd name="T0" fmla="*/ 0 w 1731"/>
                <a:gd name="T1" fmla="*/ 0 h 1633"/>
                <a:gd name="T2" fmla="*/ 6 w 1731"/>
                <a:gd name="T3" fmla="*/ 42 h 1633"/>
                <a:gd name="T4" fmla="*/ 6 w 1731"/>
                <a:gd name="T5" fmla="*/ 98 h 1633"/>
                <a:gd name="T6" fmla="*/ 13 w 1731"/>
                <a:gd name="T7" fmla="*/ 160 h 1633"/>
                <a:gd name="T8" fmla="*/ 19 w 1731"/>
                <a:gd name="T9" fmla="*/ 237 h 1633"/>
                <a:gd name="T10" fmla="*/ 25 w 1731"/>
                <a:gd name="T11" fmla="*/ 309 h 1633"/>
                <a:gd name="T12" fmla="*/ 37 w 1731"/>
                <a:gd name="T13" fmla="*/ 381 h 1633"/>
                <a:gd name="T14" fmla="*/ 43 w 1731"/>
                <a:gd name="T15" fmla="*/ 448 h 1633"/>
                <a:gd name="T16" fmla="*/ 49 w 1731"/>
                <a:gd name="T17" fmla="*/ 500 h 1633"/>
                <a:gd name="T18" fmla="*/ 55 w 1731"/>
                <a:gd name="T19" fmla="*/ 541 h 1633"/>
                <a:gd name="T20" fmla="*/ 61 w 1731"/>
                <a:gd name="T21" fmla="*/ 577 h 1633"/>
                <a:gd name="T22" fmla="*/ 79 w 1731"/>
                <a:gd name="T23" fmla="*/ 639 h 1633"/>
                <a:gd name="T24" fmla="*/ 97 w 1731"/>
                <a:gd name="T25" fmla="*/ 685 h 1633"/>
                <a:gd name="T26" fmla="*/ 116 w 1731"/>
                <a:gd name="T27" fmla="*/ 736 h 1633"/>
                <a:gd name="T28" fmla="*/ 164 w 1731"/>
                <a:gd name="T29" fmla="*/ 850 h 1633"/>
                <a:gd name="T30" fmla="*/ 231 w 1731"/>
                <a:gd name="T31" fmla="*/ 958 h 1633"/>
                <a:gd name="T32" fmla="*/ 273 w 1731"/>
                <a:gd name="T33" fmla="*/ 1019 h 1633"/>
                <a:gd name="T34" fmla="*/ 322 w 1731"/>
                <a:gd name="T35" fmla="*/ 1086 h 1633"/>
                <a:gd name="T36" fmla="*/ 377 w 1731"/>
                <a:gd name="T37" fmla="*/ 1153 h 1633"/>
                <a:gd name="T38" fmla="*/ 425 w 1731"/>
                <a:gd name="T39" fmla="*/ 1210 h 1633"/>
                <a:gd name="T40" fmla="*/ 474 w 1731"/>
                <a:gd name="T41" fmla="*/ 1261 h 1633"/>
                <a:gd name="T42" fmla="*/ 522 w 1731"/>
                <a:gd name="T43" fmla="*/ 1303 h 1633"/>
                <a:gd name="T44" fmla="*/ 577 w 1731"/>
                <a:gd name="T45" fmla="*/ 1344 h 1633"/>
                <a:gd name="T46" fmla="*/ 644 w 1731"/>
                <a:gd name="T47" fmla="*/ 1385 h 1633"/>
                <a:gd name="T48" fmla="*/ 723 w 1731"/>
                <a:gd name="T49" fmla="*/ 1431 h 1633"/>
                <a:gd name="T50" fmla="*/ 814 w 1731"/>
                <a:gd name="T51" fmla="*/ 1483 h 1633"/>
                <a:gd name="T52" fmla="*/ 917 w 1731"/>
                <a:gd name="T53" fmla="*/ 1534 h 1633"/>
                <a:gd name="T54" fmla="*/ 971 w 1731"/>
                <a:gd name="T55" fmla="*/ 1555 h 1633"/>
                <a:gd name="T56" fmla="*/ 1038 w 1731"/>
                <a:gd name="T57" fmla="*/ 1570 h 1633"/>
                <a:gd name="T58" fmla="*/ 1111 w 1731"/>
                <a:gd name="T59" fmla="*/ 1586 h 1633"/>
                <a:gd name="T60" fmla="*/ 1202 w 1731"/>
                <a:gd name="T61" fmla="*/ 1596 h 1633"/>
                <a:gd name="T62" fmla="*/ 1299 w 1731"/>
                <a:gd name="T63" fmla="*/ 1606 h 1633"/>
                <a:gd name="T64" fmla="*/ 1396 w 1731"/>
                <a:gd name="T65" fmla="*/ 1611 h 1633"/>
                <a:gd name="T66" fmla="*/ 1493 w 1731"/>
                <a:gd name="T67" fmla="*/ 1617 h 1633"/>
                <a:gd name="T68" fmla="*/ 1584 w 1731"/>
                <a:gd name="T69" fmla="*/ 1622 h 1633"/>
                <a:gd name="T70" fmla="*/ 1663 w 1731"/>
                <a:gd name="T71" fmla="*/ 1627 h 1633"/>
                <a:gd name="T72" fmla="*/ 1730 w 1731"/>
                <a:gd name="T73" fmla="*/ 1632 h 163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731"/>
                <a:gd name="T112" fmla="*/ 0 h 1633"/>
                <a:gd name="T113" fmla="*/ 1731 w 1731"/>
                <a:gd name="T114" fmla="*/ 1633 h 1633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731" h="1633">
                  <a:moveTo>
                    <a:pt x="0" y="0"/>
                  </a:moveTo>
                  <a:lnTo>
                    <a:pt x="6" y="42"/>
                  </a:lnTo>
                  <a:lnTo>
                    <a:pt x="6" y="98"/>
                  </a:lnTo>
                  <a:lnTo>
                    <a:pt x="13" y="160"/>
                  </a:lnTo>
                  <a:lnTo>
                    <a:pt x="19" y="237"/>
                  </a:lnTo>
                  <a:lnTo>
                    <a:pt x="25" y="309"/>
                  </a:lnTo>
                  <a:lnTo>
                    <a:pt x="37" y="381"/>
                  </a:lnTo>
                  <a:lnTo>
                    <a:pt x="43" y="448"/>
                  </a:lnTo>
                  <a:lnTo>
                    <a:pt x="49" y="500"/>
                  </a:lnTo>
                  <a:lnTo>
                    <a:pt x="55" y="541"/>
                  </a:lnTo>
                  <a:lnTo>
                    <a:pt x="61" y="577"/>
                  </a:lnTo>
                  <a:lnTo>
                    <a:pt x="79" y="639"/>
                  </a:lnTo>
                  <a:lnTo>
                    <a:pt x="97" y="685"/>
                  </a:lnTo>
                  <a:lnTo>
                    <a:pt x="116" y="736"/>
                  </a:lnTo>
                  <a:lnTo>
                    <a:pt x="164" y="850"/>
                  </a:lnTo>
                  <a:lnTo>
                    <a:pt x="231" y="958"/>
                  </a:lnTo>
                  <a:lnTo>
                    <a:pt x="273" y="1019"/>
                  </a:lnTo>
                  <a:lnTo>
                    <a:pt x="322" y="1086"/>
                  </a:lnTo>
                  <a:lnTo>
                    <a:pt x="377" y="1153"/>
                  </a:lnTo>
                  <a:lnTo>
                    <a:pt x="425" y="1210"/>
                  </a:lnTo>
                  <a:lnTo>
                    <a:pt x="474" y="1261"/>
                  </a:lnTo>
                  <a:lnTo>
                    <a:pt x="522" y="1303"/>
                  </a:lnTo>
                  <a:lnTo>
                    <a:pt x="577" y="1344"/>
                  </a:lnTo>
                  <a:lnTo>
                    <a:pt x="644" y="1385"/>
                  </a:lnTo>
                  <a:lnTo>
                    <a:pt x="723" y="1431"/>
                  </a:lnTo>
                  <a:lnTo>
                    <a:pt x="814" y="1483"/>
                  </a:lnTo>
                  <a:lnTo>
                    <a:pt x="917" y="1534"/>
                  </a:lnTo>
                  <a:lnTo>
                    <a:pt x="971" y="1555"/>
                  </a:lnTo>
                  <a:lnTo>
                    <a:pt x="1038" y="1570"/>
                  </a:lnTo>
                  <a:lnTo>
                    <a:pt x="1111" y="1586"/>
                  </a:lnTo>
                  <a:lnTo>
                    <a:pt x="1202" y="1596"/>
                  </a:lnTo>
                  <a:lnTo>
                    <a:pt x="1299" y="1606"/>
                  </a:lnTo>
                  <a:lnTo>
                    <a:pt x="1396" y="1611"/>
                  </a:lnTo>
                  <a:lnTo>
                    <a:pt x="1493" y="1617"/>
                  </a:lnTo>
                  <a:lnTo>
                    <a:pt x="1584" y="1622"/>
                  </a:lnTo>
                  <a:lnTo>
                    <a:pt x="1663" y="1627"/>
                  </a:lnTo>
                  <a:lnTo>
                    <a:pt x="1730" y="1632"/>
                  </a:lnTo>
                </a:path>
              </a:pathLst>
            </a:custGeom>
            <a:noFill/>
            <a:ln w="50800" cap="rnd">
              <a:solidFill>
                <a:srgbClr val="99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76832" name="Rectangle 26"/>
            <p:cNvSpPr>
              <a:spLocks noChangeArrowheads="1"/>
            </p:cNvSpPr>
            <p:nvPr/>
          </p:nvSpPr>
          <p:spPr bwMode="auto">
            <a:xfrm>
              <a:off x="3658" y="3205"/>
              <a:ext cx="279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Q</a:t>
              </a:r>
              <a:r>
                <a:rPr lang="en-US" altLang="en-US" sz="1800" i="1" baseline="-25000">
                  <a:solidFill>
                    <a:schemeClr val="tx1"/>
                  </a:solidFill>
                  <a:latin typeface="Arial" charset="0"/>
                </a:rPr>
                <a:t>1</a:t>
              </a:r>
            </a:p>
          </p:txBody>
        </p:sp>
      </p:grpSp>
      <p:sp>
        <p:nvSpPr>
          <p:cNvPr id="411675" name="Rectangle 27"/>
          <p:cNvSpPr>
            <a:spLocks noChangeArrowheads="1"/>
          </p:cNvSpPr>
          <p:nvPr/>
        </p:nvSpPr>
        <p:spPr bwMode="auto">
          <a:xfrm>
            <a:off x="4267200" y="1662113"/>
            <a:ext cx="4729163" cy="1016000"/>
          </a:xfrm>
          <a:prstGeom prst="rect">
            <a:avLst/>
          </a:prstGeom>
          <a:solidFill>
            <a:srgbClr val="DAEDD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 dirty="0">
                <a:solidFill>
                  <a:schemeClr val="tx1"/>
                </a:solidFill>
                <a:latin typeface="Arial" charset="0"/>
              </a:rPr>
              <a:t>If the price of labor rises, the </a:t>
            </a:r>
            <a:r>
              <a:rPr lang="en-US" altLang="en-US" sz="2000" dirty="0" err="1">
                <a:solidFill>
                  <a:schemeClr val="tx1"/>
                </a:solidFill>
                <a:latin typeface="Arial" charset="0"/>
              </a:rPr>
              <a:t>isocost</a:t>
            </a:r>
            <a:r>
              <a:rPr lang="en-US" altLang="en-US" sz="2000" dirty="0">
                <a:solidFill>
                  <a:schemeClr val="tx1"/>
                </a:solidFill>
                <a:latin typeface="Arial" charset="0"/>
              </a:rPr>
              <a:t> curve becomes steeper due to </a:t>
            </a:r>
          </a:p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the change in the slope -</a:t>
            </a:r>
            <a:r>
              <a:rPr lang="en-US" altLang="en-US" sz="2000" i="1">
                <a:solidFill>
                  <a:schemeClr val="tx1"/>
                </a:solidFill>
                <a:latin typeface="Arial" charset="0"/>
              </a:rPr>
              <a:t>(w/r).</a:t>
            </a:r>
          </a:p>
        </p:txBody>
      </p:sp>
      <p:sp>
        <p:nvSpPr>
          <p:cNvPr id="76810" name="Rectangle 28"/>
          <p:cNvSpPr>
            <a:spLocks noChangeArrowheads="1"/>
          </p:cNvSpPr>
          <p:nvPr/>
        </p:nvSpPr>
        <p:spPr bwMode="auto">
          <a:xfrm>
            <a:off x="6359525" y="6203950"/>
            <a:ext cx="1592263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600">
                <a:solidFill>
                  <a:schemeClr val="tx1"/>
                </a:solidFill>
                <a:latin typeface="Arial" charset="0"/>
              </a:rPr>
              <a:t>Labor per year</a:t>
            </a:r>
          </a:p>
        </p:txBody>
      </p:sp>
      <p:sp>
        <p:nvSpPr>
          <p:cNvPr id="76811" name="Rectangle 29"/>
          <p:cNvSpPr>
            <a:spLocks noChangeArrowheads="1"/>
          </p:cNvSpPr>
          <p:nvPr/>
        </p:nvSpPr>
        <p:spPr bwMode="auto">
          <a:xfrm>
            <a:off x="993775" y="1655763"/>
            <a:ext cx="858838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600">
                <a:solidFill>
                  <a:schemeClr val="tx1"/>
                </a:solidFill>
                <a:latin typeface="Arial" charset="0"/>
              </a:rPr>
              <a:t>Capital</a:t>
            </a:r>
          </a:p>
          <a:p>
            <a:pPr algn="r"/>
            <a:r>
              <a:rPr lang="en-US" altLang="en-US" sz="1600">
                <a:solidFill>
                  <a:schemeClr val="tx1"/>
                </a:solidFill>
                <a:latin typeface="Arial" charset="0"/>
              </a:rPr>
              <a:t>per</a:t>
            </a:r>
          </a:p>
          <a:p>
            <a:pPr algn="r"/>
            <a:r>
              <a:rPr lang="en-US" altLang="en-US" sz="1600">
                <a:solidFill>
                  <a:schemeClr val="tx1"/>
                </a:solidFill>
                <a:latin typeface="Arial" charset="0"/>
              </a:rPr>
              <a:t>year</a:t>
            </a:r>
          </a:p>
        </p:txBody>
      </p:sp>
      <p:sp>
        <p:nvSpPr>
          <p:cNvPr id="76812" name="Line 30"/>
          <p:cNvSpPr>
            <a:spLocks noChangeShapeType="1"/>
          </p:cNvSpPr>
          <p:nvPr/>
        </p:nvSpPr>
        <p:spPr bwMode="auto">
          <a:xfrm>
            <a:off x="2005013" y="1695450"/>
            <a:ext cx="0" cy="45878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813" name="Line 31"/>
          <p:cNvSpPr>
            <a:spLocks noChangeShapeType="1"/>
          </p:cNvSpPr>
          <p:nvPr/>
        </p:nvSpPr>
        <p:spPr bwMode="auto">
          <a:xfrm>
            <a:off x="2014538" y="6267450"/>
            <a:ext cx="44259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76814" name="Group 17"/>
          <p:cNvGrpSpPr>
            <a:grpSpLocks/>
          </p:cNvGrpSpPr>
          <p:nvPr/>
        </p:nvGrpSpPr>
        <p:grpSpPr bwMode="auto">
          <a:xfrm>
            <a:off x="1511300" y="4340225"/>
            <a:ext cx="2632075" cy="2243138"/>
            <a:chOff x="970" y="2725"/>
            <a:chExt cx="1658" cy="1413"/>
          </a:xfrm>
        </p:grpSpPr>
        <p:sp>
          <p:nvSpPr>
            <p:cNvPr id="76825" name="Rectangle 18"/>
            <p:cNvSpPr>
              <a:spLocks noChangeArrowheads="1"/>
            </p:cNvSpPr>
            <p:nvPr/>
          </p:nvSpPr>
          <p:spPr bwMode="auto">
            <a:xfrm>
              <a:off x="970" y="2869"/>
              <a:ext cx="271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K</a:t>
              </a:r>
              <a:r>
                <a:rPr lang="en-US" altLang="en-US" sz="1800" i="1" baseline="-25000">
                  <a:solidFill>
                    <a:schemeClr val="tx1"/>
                  </a:solidFill>
                  <a:latin typeface="Arial" charset="0"/>
                </a:rPr>
                <a:t>1</a:t>
              </a:r>
            </a:p>
          </p:txBody>
        </p:sp>
        <p:sp>
          <p:nvSpPr>
            <p:cNvPr id="76826" name="Line 19"/>
            <p:cNvSpPr>
              <a:spLocks noChangeShapeType="1"/>
            </p:cNvSpPr>
            <p:nvPr/>
          </p:nvSpPr>
          <p:spPr bwMode="auto">
            <a:xfrm flipH="1">
              <a:off x="1251" y="3012"/>
              <a:ext cx="116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6827" name="Line 20"/>
            <p:cNvSpPr>
              <a:spLocks noChangeShapeType="1"/>
            </p:cNvSpPr>
            <p:nvPr/>
          </p:nvSpPr>
          <p:spPr bwMode="auto">
            <a:xfrm>
              <a:off x="2409" y="3022"/>
              <a:ext cx="0" cy="94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6828" name="Rectangle 21"/>
            <p:cNvSpPr>
              <a:spLocks noChangeArrowheads="1"/>
            </p:cNvSpPr>
            <p:nvPr/>
          </p:nvSpPr>
          <p:spPr bwMode="auto">
            <a:xfrm>
              <a:off x="2266" y="3909"/>
              <a:ext cx="255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L</a:t>
              </a:r>
              <a:r>
                <a:rPr lang="en-US" altLang="en-US" sz="1800" i="1" baseline="-25000">
                  <a:solidFill>
                    <a:schemeClr val="tx1"/>
                  </a:solidFill>
                  <a:latin typeface="Arial" charset="0"/>
                </a:rPr>
                <a:t>1</a:t>
              </a:r>
            </a:p>
          </p:txBody>
        </p:sp>
        <p:sp>
          <p:nvSpPr>
            <p:cNvPr id="76829" name="Oval 22"/>
            <p:cNvSpPr>
              <a:spLocks noChangeArrowheads="1"/>
            </p:cNvSpPr>
            <p:nvPr/>
          </p:nvSpPr>
          <p:spPr bwMode="auto">
            <a:xfrm>
              <a:off x="2361" y="2964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76830" name="Rectangle 23"/>
            <p:cNvSpPr>
              <a:spLocks noChangeArrowheads="1"/>
            </p:cNvSpPr>
            <p:nvPr/>
          </p:nvSpPr>
          <p:spPr bwMode="auto">
            <a:xfrm>
              <a:off x="2410" y="2725"/>
              <a:ext cx="218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A</a:t>
              </a:r>
            </a:p>
          </p:txBody>
        </p:sp>
      </p:grpSp>
      <p:grpSp>
        <p:nvGrpSpPr>
          <p:cNvPr id="7" name="Group 34"/>
          <p:cNvGrpSpPr>
            <a:grpSpLocks/>
          </p:cNvGrpSpPr>
          <p:nvPr/>
        </p:nvGrpSpPr>
        <p:grpSpPr bwMode="auto">
          <a:xfrm>
            <a:off x="1997075" y="4071938"/>
            <a:ext cx="3186113" cy="2173287"/>
            <a:chOff x="1258" y="2565"/>
            <a:chExt cx="2007" cy="1369"/>
          </a:xfrm>
        </p:grpSpPr>
        <p:sp>
          <p:nvSpPr>
            <p:cNvPr id="76823" name="Line 32"/>
            <p:cNvSpPr>
              <a:spLocks noChangeShapeType="1"/>
            </p:cNvSpPr>
            <p:nvPr/>
          </p:nvSpPr>
          <p:spPr bwMode="auto">
            <a:xfrm flipV="1">
              <a:off x="1258" y="2650"/>
              <a:ext cx="1617" cy="12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6824" name="Rectangle 33"/>
            <p:cNvSpPr>
              <a:spLocks noChangeArrowheads="1"/>
            </p:cNvSpPr>
            <p:nvPr/>
          </p:nvSpPr>
          <p:spPr bwMode="auto">
            <a:xfrm>
              <a:off x="2826" y="2565"/>
              <a:ext cx="439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th-TH" altLang="en-US" sz="1800" b="0">
                  <a:solidFill>
                    <a:schemeClr val="tx1"/>
                  </a:solidFill>
                  <a:latin typeface="Arial" charset="0"/>
                </a:rPr>
                <a:t>K</a:t>
              </a:r>
              <a:r>
                <a:rPr lang="th-TH" altLang="en-US" sz="1800" b="0" baseline="-25000">
                  <a:solidFill>
                    <a:schemeClr val="tx1"/>
                  </a:solidFill>
                  <a:latin typeface="Arial" charset="0"/>
                </a:rPr>
                <a:t>1</a:t>
              </a:r>
              <a:r>
                <a:rPr lang="th-TH" altLang="en-US" sz="1800" b="0">
                  <a:solidFill>
                    <a:schemeClr val="tx1"/>
                  </a:solidFill>
                  <a:latin typeface="Arial" charset="0"/>
                </a:rPr>
                <a:t>/L</a:t>
              </a:r>
              <a:r>
                <a:rPr lang="th-TH" altLang="en-US" sz="1800" b="0" baseline="-25000">
                  <a:solidFill>
                    <a:schemeClr val="tx1"/>
                  </a:solidFill>
                  <a:latin typeface="Arial" charset="0"/>
                </a:rPr>
                <a:t>1</a:t>
              </a:r>
              <a:endParaRPr lang="th-TH" altLang="en-US" sz="1800" b="0">
                <a:solidFill>
                  <a:schemeClr val="tx1"/>
                </a:solidFill>
                <a:latin typeface="Arial" charset="0"/>
              </a:endParaRPr>
            </a:p>
          </p:txBody>
        </p:sp>
      </p:grp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1582738" y="3578225"/>
            <a:ext cx="2022475" cy="3033713"/>
            <a:chOff x="970" y="2245"/>
            <a:chExt cx="1274" cy="1911"/>
          </a:xfrm>
        </p:grpSpPr>
        <p:sp>
          <p:nvSpPr>
            <p:cNvPr id="76817" name="Oval 8"/>
            <p:cNvSpPr>
              <a:spLocks noChangeArrowheads="1"/>
            </p:cNvSpPr>
            <p:nvPr/>
          </p:nvSpPr>
          <p:spPr bwMode="auto">
            <a:xfrm>
              <a:off x="1977" y="2484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76818" name="Line 9"/>
            <p:cNvSpPr>
              <a:spLocks noChangeShapeType="1"/>
            </p:cNvSpPr>
            <p:nvPr/>
          </p:nvSpPr>
          <p:spPr bwMode="auto">
            <a:xfrm flipH="1">
              <a:off x="1251" y="2532"/>
              <a:ext cx="74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6819" name="Line 10"/>
            <p:cNvSpPr>
              <a:spLocks noChangeShapeType="1"/>
            </p:cNvSpPr>
            <p:nvPr/>
          </p:nvSpPr>
          <p:spPr bwMode="auto">
            <a:xfrm>
              <a:off x="2025" y="2574"/>
              <a:ext cx="0" cy="139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6820" name="Rectangle 11"/>
            <p:cNvSpPr>
              <a:spLocks noChangeArrowheads="1"/>
            </p:cNvSpPr>
            <p:nvPr/>
          </p:nvSpPr>
          <p:spPr bwMode="auto">
            <a:xfrm>
              <a:off x="970" y="2389"/>
              <a:ext cx="271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K</a:t>
              </a:r>
              <a:r>
                <a:rPr lang="en-US" altLang="en-US" sz="1800" i="1" baseline="-25000">
                  <a:solidFill>
                    <a:schemeClr val="tx1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76821" name="Rectangle 12"/>
            <p:cNvSpPr>
              <a:spLocks noChangeArrowheads="1"/>
            </p:cNvSpPr>
            <p:nvPr/>
          </p:nvSpPr>
          <p:spPr bwMode="auto">
            <a:xfrm>
              <a:off x="1900" y="3927"/>
              <a:ext cx="255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L</a:t>
              </a:r>
              <a:r>
                <a:rPr lang="en-US" altLang="en-US" sz="1800" i="1" baseline="-25000">
                  <a:solidFill>
                    <a:schemeClr val="tx1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76822" name="Rectangle 13"/>
            <p:cNvSpPr>
              <a:spLocks noChangeArrowheads="1"/>
            </p:cNvSpPr>
            <p:nvPr/>
          </p:nvSpPr>
          <p:spPr bwMode="auto">
            <a:xfrm>
              <a:off x="2026" y="2245"/>
              <a:ext cx="218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B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11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411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654" grpId="0" animBg="1" autoUpdateAnimBg="0"/>
      <p:bldP spid="411675" grpId="0" animBg="1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altLang="en-US">
                <a:latin typeface="Angsana New" charset="0"/>
                <a:cs typeface="Angsana New" charset="0"/>
              </a:rPr>
              <a:t>Elasticity of substitution</a:t>
            </a:r>
            <a:endParaRPr lang="th-TH" altLang="en-US">
              <a:solidFill>
                <a:schemeClr val="tx1"/>
              </a:solidFill>
              <a:latin typeface="AngsanaUPC" charset="0"/>
              <a:cs typeface="Angsana New" charset="0"/>
            </a:endParaRPr>
          </a:p>
        </p:txBody>
      </p:sp>
      <p:sp>
        <p:nvSpPr>
          <p:cNvPr id="79877" name="Rectangle 3"/>
          <p:cNvSpPr>
            <a:spLocks noGrp="1" noChangeArrowheads="1"/>
          </p:cNvSpPr>
          <p:nvPr>
            <p:ph idx="1"/>
          </p:nvPr>
        </p:nvSpPr>
        <p:spPr>
          <a:xfrm>
            <a:off x="1370013" y="1547813"/>
            <a:ext cx="7313612" cy="887412"/>
          </a:xfrm>
        </p:spPr>
        <p:txBody>
          <a:bodyPr/>
          <a:lstStyle/>
          <a:p>
            <a:pPr eaLnBrk="1" hangingPunct="1"/>
            <a:r>
              <a:rPr lang="th-TH" altLang="en-US">
                <a:latin typeface="Angsana New" charset="0"/>
                <a:cs typeface="Angsana New" charset="0"/>
              </a:rPr>
              <a:t>%</a:t>
            </a:r>
            <a:r>
              <a:rPr lang="en-US" altLang="en-US" sz="3200">
                <a:latin typeface="Symbol" charset="2"/>
                <a:cs typeface="Angsana New" charset="0"/>
              </a:rPr>
              <a:t>D </a:t>
            </a:r>
            <a:r>
              <a:rPr lang="th-TH" altLang="en-US">
                <a:latin typeface="Angsana New" charset="0"/>
                <a:cs typeface="Angsana New" charset="0"/>
              </a:rPr>
              <a:t>in capital-labor ratio divided by the %</a:t>
            </a:r>
            <a:r>
              <a:rPr lang="en-US" altLang="en-US" sz="3600">
                <a:latin typeface="Symbol" charset="2"/>
                <a:cs typeface="Angsana New" charset="0"/>
              </a:rPr>
              <a:t>D</a:t>
            </a:r>
            <a:r>
              <a:rPr lang="th-TH" altLang="en-US">
                <a:latin typeface="Angsana New" charset="0"/>
                <a:cs typeface="Angsana New" charset="0"/>
              </a:rPr>
              <a:t> in the slope of the isoquant</a:t>
            </a:r>
            <a:endParaRPr lang="en-US" altLang="en-US">
              <a:latin typeface="Angsana New" charset="0"/>
              <a:cs typeface="Angsana New" charset="0"/>
            </a:endParaRPr>
          </a:p>
          <a:p>
            <a:pPr eaLnBrk="1" hangingPunct="1"/>
            <a:endParaRPr lang="th-TH" altLang="en-US">
              <a:latin typeface="Angsana New" charset="0"/>
              <a:cs typeface="Angsana New" charset="0"/>
            </a:endParaRPr>
          </a:p>
        </p:txBody>
      </p:sp>
      <p:sp>
        <p:nvSpPr>
          <p:cNvPr id="79878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B67D2254-DB47-0444-A5AA-8063A9AF2AFD}" type="slidenum">
              <a:rPr lang="en-US" altLang="en-US" sz="2600">
                <a:solidFill>
                  <a:srgbClr val="000000"/>
                </a:solidFill>
              </a:rPr>
              <a:pPr/>
              <a:t>27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graphicFrame>
        <p:nvGraphicFramePr>
          <p:cNvPr id="79874" name="Object 2"/>
          <p:cNvGraphicFramePr>
            <a:graphicFrameLocks noChangeAspect="1"/>
          </p:cNvGraphicFramePr>
          <p:nvPr/>
        </p:nvGraphicFramePr>
        <p:xfrm>
          <a:off x="1028700" y="3178175"/>
          <a:ext cx="7750175" cy="149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416300" imgH="660400" progId="Equation.DSMT4">
                  <p:embed/>
                </p:oleObj>
              </mc:Choice>
              <mc:Fallback>
                <p:oleObj name="Equation" r:id="rId3" imgW="3416300" imgH="6604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8700" y="3178175"/>
                        <a:ext cx="7750175" cy="1498600"/>
                      </a:xfrm>
                      <a:prstGeom prst="rect">
                        <a:avLst/>
                      </a:prstGeom>
                      <a:solidFill>
                        <a:srgbClr val="DAEDD1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9875" name="Object 3"/>
          <p:cNvGraphicFramePr>
            <a:graphicFrameLocks noChangeAspect="1"/>
          </p:cNvGraphicFramePr>
          <p:nvPr/>
        </p:nvGraphicFramePr>
        <p:xfrm>
          <a:off x="2165350" y="5019675"/>
          <a:ext cx="4711700" cy="1274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56908700" imgH="15455900" progId="Equation.3">
                  <p:embed/>
                </p:oleObj>
              </mc:Choice>
              <mc:Fallback>
                <p:oleObj name="Equation" r:id="rId5" imgW="56908700" imgH="154559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65350" y="5019675"/>
                        <a:ext cx="4711700" cy="1274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altLang="en-US">
                <a:latin typeface="Angsana New" charset="0"/>
                <a:cs typeface="Angsana New" charset="0"/>
              </a:rPr>
              <a:t>Example</a:t>
            </a:r>
          </a:p>
        </p:txBody>
      </p:sp>
      <p:sp>
        <p:nvSpPr>
          <p:cNvPr id="81924" name="Rectangle 3"/>
          <p:cNvSpPr>
            <a:spLocks noGrp="1" noChangeArrowheads="1"/>
          </p:cNvSpPr>
          <p:nvPr>
            <p:ph idx="1"/>
          </p:nvPr>
        </p:nvSpPr>
        <p:spPr>
          <a:xfrm>
            <a:off x="1370013" y="1624013"/>
            <a:ext cx="7313612" cy="609600"/>
          </a:xfrm>
        </p:spPr>
        <p:txBody>
          <a:bodyPr/>
          <a:lstStyle/>
          <a:p>
            <a:pPr eaLnBrk="1" hangingPunct="1">
              <a:buFont typeface="Wingdings" charset="2"/>
              <a:buNone/>
            </a:pPr>
            <a:r>
              <a:rPr lang="th-TH" altLang="en-US" sz="3300">
                <a:latin typeface="Angsana New" charset="0"/>
                <a:cs typeface="Angsana New" charset="0"/>
              </a:rPr>
              <a:t>From Cobb-Douglas production function:  Q = K</a:t>
            </a:r>
            <a:r>
              <a:rPr lang="th-TH" altLang="en-US" sz="3300" baseline="30000">
                <a:latin typeface="Symbol" charset="2"/>
                <a:cs typeface="Angsana New" charset="0"/>
              </a:rPr>
              <a:t>a</a:t>
            </a:r>
            <a:r>
              <a:rPr lang="th-TH" altLang="en-US" sz="3300">
                <a:latin typeface="Angsana New" charset="0"/>
                <a:cs typeface="Angsana New" charset="0"/>
              </a:rPr>
              <a:t>L</a:t>
            </a:r>
            <a:r>
              <a:rPr lang="th-TH" altLang="en-US" sz="3300" baseline="30000">
                <a:latin typeface="Symbol" charset="2"/>
                <a:cs typeface="Angsana New" charset="0"/>
              </a:rPr>
              <a:t>b</a:t>
            </a:r>
            <a:r>
              <a:rPr lang="th-TH" altLang="en-US" sz="3300">
                <a:latin typeface="Angsana New" charset="0"/>
                <a:cs typeface="Angsana New" charset="0"/>
              </a:rPr>
              <a:t>,</a:t>
            </a:r>
          </a:p>
        </p:txBody>
      </p:sp>
      <p:sp>
        <p:nvSpPr>
          <p:cNvPr id="81925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D0733F58-3A8E-E94E-B0FE-1EC80FD33957}" type="slidenum">
              <a:rPr lang="en-US" altLang="en-US" sz="2600">
                <a:solidFill>
                  <a:srgbClr val="000000"/>
                </a:solidFill>
              </a:rPr>
              <a:pPr/>
              <a:t>28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graphicFrame>
        <p:nvGraphicFramePr>
          <p:cNvPr id="81922" name="Object 2"/>
          <p:cNvGraphicFramePr>
            <a:graphicFrameLocks noChangeAspect="1"/>
          </p:cNvGraphicFramePr>
          <p:nvPr/>
        </p:nvGraphicFramePr>
        <p:xfrm>
          <a:off x="1638300" y="2106613"/>
          <a:ext cx="5948363" cy="4411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73977504" imgH="54876700" progId="Equation.3">
                  <p:embed/>
                </p:oleObj>
              </mc:Choice>
              <mc:Fallback>
                <p:oleObj name="Equation" r:id="rId3" imgW="73977504" imgH="5487670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8300" y="2106613"/>
                        <a:ext cx="5948363" cy="4411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altLang="en-US">
                <a:latin typeface="Angsana New" charset="0"/>
                <a:cs typeface="Angsana New" charset="0"/>
              </a:rPr>
              <a:t>Elasticity of substitution</a:t>
            </a:r>
            <a:endParaRPr lang="en-US" altLang="en-US">
              <a:latin typeface="Angsana New" charset="0"/>
              <a:cs typeface="Angsana New" charset="0"/>
            </a:endParaRPr>
          </a:p>
        </p:txBody>
      </p:sp>
      <p:sp>
        <p:nvSpPr>
          <p:cNvPr id="83971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8F6DD735-7D32-4F4F-BF21-713AEE2F7842}" type="slidenum">
              <a:rPr lang="en-US" altLang="en-US" sz="2600">
                <a:solidFill>
                  <a:srgbClr val="000000"/>
                </a:solidFill>
              </a:rPr>
              <a:pPr/>
              <a:t>29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83972" name="Rectangle 3"/>
          <p:cNvSpPr>
            <a:spLocks noChangeArrowheads="1"/>
          </p:cNvSpPr>
          <p:nvPr/>
        </p:nvSpPr>
        <p:spPr bwMode="auto">
          <a:xfrm>
            <a:off x="528638" y="1789113"/>
            <a:ext cx="93345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Capital</a:t>
            </a:r>
          </a:p>
        </p:txBody>
      </p:sp>
      <p:sp>
        <p:nvSpPr>
          <p:cNvPr id="83973" name="Line 5"/>
          <p:cNvSpPr>
            <a:spLocks noChangeShapeType="1"/>
          </p:cNvSpPr>
          <p:nvPr/>
        </p:nvSpPr>
        <p:spPr bwMode="auto">
          <a:xfrm>
            <a:off x="1755775" y="5778500"/>
            <a:ext cx="40068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3974" name="Rectangle 6"/>
          <p:cNvSpPr>
            <a:spLocks noChangeArrowheads="1"/>
          </p:cNvSpPr>
          <p:nvPr/>
        </p:nvSpPr>
        <p:spPr bwMode="auto">
          <a:xfrm>
            <a:off x="4946650" y="5889625"/>
            <a:ext cx="814388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Labor</a:t>
            </a:r>
          </a:p>
        </p:txBody>
      </p:sp>
      <p:sp>
        <p:nvSpPr>
          <p:cNvPr id="83975" name="Rectangle 7"/>
          <p:cNvSpPr>
            <a:spLocks noChangeArrowheads="1"/>
          </p:cNvSpPr>
          <p:nvPr/>
        </p:nvSpPr>
        <p:spPr bwMode="auto">
          <a:xfrm>
            <a:off x="2468563" y="5840413"/>
            <a:ext cx="317500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3200">
                <a:solidFill>
                  <a:schemeClr val="tx1"/>
                </a:solidFill>
                <a:latin typeface="Angsana New" charset="0"/>
              </a:rPr>
              <a:t>5</a:t>
            </a:r>
          </a:p>
        </p:txBody>
      </p:sp>
      <p:sp>
        <p:nvSpPr>
          <p:cNvPr id="83976" name="Rectangle 9"/>
          <p:cNvSpPr>
            <a:spLocks noChangeArrowheads="1"/>
          </p:cNvSpPr>
          <p:nvPr/>
        </p:nvSpPr>
        <p:spPr bwMode="auto">
          <a:xfrm>
            <a:off x="3719513" y="5862638"/>
            <a:ext cx="455254" cy="582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3200" dirty="0">
                <a:solidFill>
                  <a:schemeClr val="tx1"/>
                </a:solidFill>
                <a:latin typeface="Angsana New" charset="0"/>
              </a:rPr>
              <a:t>10</a:t>
            </a:r>
          </a:p>
        </p:txBody>
      </p:sp>
      <p:sp>
        <p:nvSpPr>
          <p:cNvPr id="83977" name="Freeform 11"/>
          <p:cNvSpPr>
            <a:spLocks/>
          </p:cNvSpPr>
          <p:nvPr/>
        </p:nvSpPr>
        <p:spPr bwMode="auto">
          <a:xfrm>
            <a:off x="2243138" y="1901825"/>
            <a:ext cx="3082925" cy="3360738"/>
          </a:xfrm>
          <a:custGeom>
            <a:avLst/>
            <a:gdLst>
              <a:gd name="T0" fmla="*/ 0 w 2066"/>
              <a:gd name="T1" fmla="*/ 0 h 1107"/>
              <a:gd name="T2" fmla="*/ 2147483647 w 2066"/>
              <a:gd name="T3" fmla="*/ 2147483647 h 1107"/>
              <a:gd name="T4" fmla="*/ 2147483647 w 2066"/>
              <a:gd name="T5" fmla="*/ 2147483647 h 1107"/>
              <a:gd name="T6" fmla="*/ 2147483647 w 2066"/>
              <a:gd name="T7" fmla="*/ 2147483647 h 1107"/>
              <a:gd name="T8" fmla="*/ 2147483647 w 2066"/>
              <a:gd name="T9" fmla="*/ 2147483647 h 1107"/>
              <a:gd name="T10" fmla="*/ 2147483647 w 2066"/>
              <a:gd name="T11" fmla="*/ 2147483647 h 1107"/>
              <a:gd name="T12" fmla="*/ 2147483647 w 2066"/>
              <a:gd name="T13" fmla="*/ 2147483647 h 1107"/>
              <a:gd name="T14" fmla="*/ 2147483647 w 2066"/>
              <a:gd name="T15" fmla="*/ 2147483647 h 1107"/>
              <a:gd name="T16" fmla="*/ 2147483647 w 2066"/>
              <a:gd name="T17" fmla="*/ 2147483647 h 1107"/>
              <a:gd name="T18" fmla="*/ 2147483647 w 2066"/>
              <a:gd name="T19" fmla="*/ 2147483647 h 1107"/>
              <a:gd name="T20" fmla="*/ 2147483647 w 2066"/>
              <a:gd name="T21" fmla="*/ 2147483647 h 1107"/>
              <a:gd name="T22" fmla="*/ 2147483647 w 2066"/>
              <a:gd name="T23" fmla="*/ 2147483647 h 1107"/>
              <a:gd name="T24" fmla="*/ 2147483647 w 2066"/>
              <a:gd name="T25" fmla="*/ 2147483647 h 1107"/>
              <a:gd name="T26" fmla="*/ 2147483647 w 2066"/>
              <a:gd name="T27" fmla="*/ 2147483647 h 1107"/>
              <a:gd name="T28" fmla="*/ 2147483647 w 2066"/>
              <a:gd name="T29" fmla="*/ 2147483647 h 1107"/>
              <a:gd name="T30" fmla="*/ 2147483647 w 2066"/>
              <a:gd name="T31" fmla="*/ 2147483647 h 1107"/>
              <a:gd name="T32" fmla="*/ 2147483647 w 2066"/>
              <a:gd name="T33" fmla="*/ 2147483647 h 1107"/>
              <a:gd name="T34" fmla="*/ 2147483647 w 2066"/>
              <a:gd name="T35" fmla="*/ 2147483647 h 1107"/>
              <a:gd name="T36" fmla="*/ 2147483647 w 2066"/>
              <a:gd name="T37" fmla="*/ 2147483647 h 1107"/>
              <a:gd name="T38" fmla="*/ 2147483647 w 2066"/>
              <a:gd name="T39" fmla="*/ 2147483647 h 1107"/>
              <a:gd name="T40" fmla="*/ 2147483647 w 2066"/>
              <a:gd name="T41" fmla="*/ 2147483647 h 1107"/>
              <a:gd name="T42" fmla="*/ 2147483647 w 2066"/>
              <a:gd name="T43" fmla="*/ 2147483647 h 1107"/>
              <a:gd name="T44" fmla="*/ 2147483647 w 2066"/>
              <a:gd name="T45" fmla="*/ 2147483647 h 110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2066"/>
              <a:gd name="T70" fmla="*/ 0 h 1107"/>
              <a:gd name="T71" fmla="*/ 2066 w 2066"/>
              <a:gd name="T72" fmla="*/ 1107 h 1107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2066" h="1107">
                <a:moveTo>
                  <a:pt x="0" y="0"/>
                </a:moveTo>
                <a:lnTo>
                  <a:pt x="7" y="14"/>
                </a:lnTo>
                <a:lnTo>
                  <a:pt x="19" y="35"/>
                </a:lnTo>
                <a:lnTo>
                  <a:pt x="39" y="81"/>
                </a:lnTo>
                <a:lnTo>
                  <a:pt x="71" y="134"/>
                </a:lnTo>
                <a:lnTo>
                  <a:pt x="103" y="198"/>
                </a:lnTo>
                <a:lnTo>
                  <a:pt x="174" y="325"/>
                </a:lnTo>
                <a:lnTo>
                  <a:pt x="213" y="385"/>
                </a:lnTo>
                <a:lnTo>
                  <a:pt x="252" y="438"/>
                </a:lnTo>
                <a:lnTo>
                  <a:pt x="329" y="540"/>
                </a:lnTo>
                <a:lnTo>
                  <a:pt x="413" y="643"/>
                </a:lnTo>
                <a:lnTo>
                  <a:pt x="510" y="735"/>
                </a:lnTo>
                <a:lnTo>
                  <a:pt x="568" y="777"/>
                </a:lnTo>
                <a:lnTo>
                  <a:pt x="626" y="816"/>
                </a:lnTo>
                <a:lnTo>
                  <a:pt x="691" y="852"/>
                </a:lnTo>
                <a:lnTo>
                  <a:pt x="755" y="880"/>
                </a:lnTo>
                <a:lnTo>
                  <a:pt x="910" y="929"/>
                </a:lnTo>
                <a:lnTo>
                  <a:pt x="1071" y="972"/>
                </a:lnTo>
                <a:lnTo>
                  <a:pt x="1245" y="1011"/>
                </a:lnTo>
                <a:lnTo>
                  <a:pt x="1439" y="1042"/>
                </a:lnTo>
                <a:lnTo>
                  <a:pt x="1639" y="1067"/>
                </a:lnTo>
                <a:lnTo>
                  <a:pt x="1852" y="1088"/>
                </a:lnTo>
                <a:lnTo>
                  <a:pt x="2065" y="1106"/>
                </a:lnTo>
              </a:path>
            </a:pathLst>
          </a:custGeom>
          <a:noFill/>
          <a:ln w="57150" cap="rnd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2800">
              <a:latin typeface="Angsana New" charset="0"/>
            </a:endParaRPr>
          </a:p>
        </p:txBody>
      </p:sp>
      <p:sp>
        <p:nvSpPr>
          <p:cNvPr id="83978" name="Line 13"/>
          <p:cNvSpPr>
            <a:spLocks noChangeShapeType="1"/>
          </p:cNvSpPr>
          <p:nvPr/>
        </p:nvSpPr>
        <p:spPr bwMode="auto">
          <a:xfrm>
            <a:off x="1736725" y="1801813"/>
            <a:ext cx="0" cy="39957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3979" name="Rectangle 14"/>
          <p:cNvSpPr>
            <a:spLocks noChangeArrowheads="1"/>
          </p:cNvSpPr>
          <p:nvPr/>
        </p:nvSpPr>
        <p:spPr bwMode="auto">
          <a:xfrm>
            <a:off x="1287463" y="4662488"/>
            <a:ext cx="317500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3200">
                <a:solidFill>
                  <a:schemeClr val="tx1"/>
                </a:solidFill>
                <a:latin typeface="Angsana New" charset="0"/>
              </a:rPr>
              <a:t>8</a:t>
            </a:r>
          </a:p>
        </p:txBody>
      </p:sp>
      <p:sp>
        <p:nvSpPr>
          <p:cNvPr id="83980" name="Rectangle 17"/>
          <p:cNvSpPr>
            <a:spLocks noChangeArrowheads="1"/>
          </p:cNvSpPr>
          <p:nvPr/>
        </p:nvSpPr>
        <p:spPr bwMode="auto">
          <a:xfrm>
            <a:off x="1223963" y="2808288"/>
            <a:ext cx="454025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3200">
                <a:solidFill>
                  <a:schemeClr val="tx1"/>
                </a:solidFill>
                <a:latin typeface="Angsana New" charset="0"/>
              </a:rPr>
              <a:t>20</a:t>
            </a:r>
          </a:p>
        </p:txBody>
      </p:sp>
      <p:sp>
        <p:nvSpPr>
          <p:cNvPr id="83981" name="Line 23"/>
          <p:cNvSpPr>
            <a:spLocks noChangeShapeType="1"/>
          </p:cNvSpPr>
          <p:nvPr/>
        </p:nvSpPr>
        <p:spPr bwMode="auto">
          <a:xfrm>
            <a:off x="1722438" y="3048000"/>
            <a:ext cx="947737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3982" name="Line 24"/>
          <p:cNvSpPr>
            <a:spLocks noChangeShapeType="1"/>
          </p:cNvSpPr>
          <p:nvPr/>
        </p:nvSpPr>
        <p:spPr bwMode="auto">
          <a:xfrm>
            <a:off x="2600325" y="3128963"/>
            <a:ext cx="0" cy="2674937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3983" name="Rectangle 25"/>
          <p:cNvSpPr>
            <a:spLocks noChangeArrowheads="1"/>
          </p:cNvSpPr>
          <p:nvPr/>
        </p:nvSpPr>
        <p:spPr bwMode="auto">
          <a:xfrm>
            <a:off x="2671763" y="2673350"/>
            <a:ext cx="392112" cy="58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3200" i="1">
                <a:solidFill>
                  <a:schemeClr val="tx1"/>
                </a:solidFill>
                <a:latin typeface="Angsana New" charset="0"/>
              </a:rPr>
              <a:t>A</a:t>
            </a:r>
          </a:p>
        </p:txBody>
      </p:sp>
      <p:sp>
        <p:nvSpPr>
          <p:cNvPr id="83984" name="Rectangle 28"/>
          <p:cNvSpPr>
            <a:spLocks noChangeArrowheads="1"/>
          </p:cNvSpPr>
          <p:nvPr/>
        </p:nvSpPr>
        <p:spPr bwMode="auto">
          <a:xfrm>
            <a:off x="3568700" y="4864100"/>
            <a:ext cx="374650" cy="58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3200" i="1">
                <a:solidFill>
                  <a:schemeClr val="tx1"/>
                </a:solidFill>
                <a:latin typeface="Angsana New" charset="0"/>
              </a:rPr>
              <a:t>B</a:t>
            </a:r>
          </a:p>
        </p:txBody>
      </p:sp>
      <p:sp>
        <p:nvSpPr>
          <p:cNvPr id="83985" name="Line 30"/>
          <p:cNvSpPr>
            <a:spLocks noChangeShapeType="1"/>
          </p:cNvSpPr>
          <p:nvPr/>
        </p:nvSpPr>
        <p:spPr bwMode="auto">
          <a:xfrm flipH="1">
            <a:off x="3883025" y="4865688"/>
            <a:ext cx="0" cy="95885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3986" name="Line 33"/>
          <p:cNvSpPr>
            <a:spLocks noChangeShapeType="1"/>
          </p:cNvSpPr>
          <p:nvPr/>
        </p:nvSpPr>
        <p:spPr bwMode="auto">
          <a:xfrm>
            <a:off x="1766888" y="4879975"/>
            <a:ext cx="2144712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6131" name="Rectangle 35"/>
          <p:cNvSpPr>
            <a:spLocks noChangeArrowheads="1"/>
          </p:cNvSpPr>
          <p:nvPr/>
        </p:nvSpPr>
        <p:spPr bwMode="auto">
          <a:xfrm>
            <a:off x="5902325" y="1169988"/>
            <a:ext cx="3130550" cy="4100512"/>
          </a:xfrm>
          <a:prstGeom prst="rect">
            <a:avLst/>
          </a:prstGeom>
          <a:solidFill>
            <a:srgbClr val="DAEDD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 marL="190500" indent="-190500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lnSpc>
                <a:spcPct val="125000"/>
              </a:lnSpc>
              <a:spcBef>
                <a:spcPct val="50000"/>
              </a:spcBef>
              <a:buFontTx/>
              <a:buChar char="•"/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Point </a:t>
            </a:r>
            <a:r>
              <a:rPr lang="en-US" altLang="en-US" sz="2800" i="1">
                <a:solidFill>
                  <a:schemeClr val="tx1"/>
                </a:solidFill>
                <a:latin typeface="Angsana New" charset="0"/>
              </a:rPr>
              <a:t>A</a:t>
            </a: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 is more capital-intensive, and </a:t>
            </a:r>
            <a:r>
              <a:rPr lang="en-US" altLang="en-US" sz="2800" i="1">
                <a:solidFill>
                  <a:schemeClr val="tx1"/>
                </a:solidFill>
                <a:latin typeface="Angsana New" charset="0"/>
              </a:rPr>
              <a:t>B</a:t>
            </a: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 is more labor-intensive.</a:t>
            </a:r>
          </a:p>
          <a:p>
            <a:pPr>
              <a:lnSpc>
                <a:spcPct val="125000"/>
              </a:lnSpc>
              <a:spcBef>
                <a:spcPct val="50000"/>
              </a:spcBef>
              <a:buFontTx/>
              <a:buChar char="•"/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Moving from A to B, K/L decreases by 80%  and MRTS also decreases by 80% --&gt; </a:t>
            </a:r>
            <a:r>
              <a:rPr lang="en-US" altLang="en-US" sz="2800">
                <a:solidFill>
                  <a:schemeClr val="tx1"/>
                </a:solidFill>
                <a:latin typeface="Symbol" charset="2"/>
              </a:rPr>
              <a:t>s</a:t>
            </a:r>
            <a:r>
              <a:rPr lang="en-US" altLang="en-US" sz="2800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= 1</a:t>
            </a:r>
          </a:p>
        </p:txBody>
      </p:sp>
      <p:grpSp>
        <p:nvGrpSpPr>
          <p:cNvPr id="83988" name="Group 48"/>
          <p:cNvGrpSpPr>
            <a:grpSpLocks/>
          </p:cNvGrpSpPr>
          <p:nvPr/>
        </p:nvGrpSpPr>
        <p:grpSpPr bwMode="auto">
          <a:xfrm>
            <a:off x="1720850" y="1511300"/>
            <a:ext cx="2293938" cy="4243388"/>
            <a:chOff x="1084" y="952"/>
            <a:chExt cx="1445" cy="2673"/>
          </a:xfrm>
        </p:grpSpPr>
        <p:sp>
          <p:nvSpPr>
            <p:cNvPr id="84000" name="Line 37"/>
            <p:cNvSpPr>
              <a:spLocks noChangeShapeType="1"/>
            </p:cNvSpPr>
            <p:nvPr/>
          </p:nvSpPr>
          <p:spPr bwMode="auto">
            <a:xfrm flipV="1">
              <a:off x="1084" y="1283"/>
              <a:ext cx="720" cy="234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4001" name="Text Box 38"/>
            <p:cNvSpPr txBox="1">
              <a:spLocks noChangeArrowheads="1"/>
            </p:cNvSpPr>
            <p:nvPr/>
          </p:nvSpPr>
          <p:spPr bwMode="auto">
            <a:xfrm>
              <a:off x="1514" y="952"/>
              <a:ext cx="1015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th-TH" altLang="en-US" sz="2800" b="0">
                  <a:solidFill>
                    <a:schemeClr val="tx1"/>
                  </a:solidFill>
                  <a:latin typeface="Angsana New" charset="0"/>
                </a:rPr>
                <a:t>K/L = 20/5 = 4</a:t>
              </a:r>
            </a:p>
          </p:txBody>
        </p:sp>
      </p:grpSp>
      <p:sp>
        <p:nvSpPr>
          <p:cNvPr id="83989" name="Line 40"/>
          <p:cNvSpPr>
            <a:spLocks noChangeShapeType="1"/>
          </p:cNvSpPr>
          <p:nvPr/>
        </p:nvSpPr>
        <p:spPr bwMode="auto">
          <a:xfrm flipV="1">
            <a:off x="1714500" y="4621213"/>
            <a:ext cx="2698750" cy="1147762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3990" name="Text Box 41"/>
          <p:cNvSpPr txBox="1">
            <a:spLocks noChangeArrowheads="1"/>
          </p:cNvSpPr>
          <p:nvPr/>
        </p:nvSpPr>
        <p:spPr bwMode="auto">
          <a:xfrm>
            <a:off x="3598863" y="4159250"/>
            <a:ext cx="178766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th-TH" altLang="en-US" sz="2800" b="0" dirty="0" err="1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K</a:t>
            </a:r>
            <a:r>
              <a:rPr lang="th-TH" altLang="en-US" sz="2800" b="0" dirty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/L = 8/</a:t>
            </a:r>
            <a:r>
              <a:rPr lang="en-US" altLang="en-US" sz="2800" b="0" dirty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1</a:t>
            </a:r>
            <a:r>
              <a:rPr lang="th-TH" altLang="en-US" sz="2800" b="0" dirty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0 = 0.</a:t>
            </a:r>
            <a:r>
              <a:rPr lang="en-US" altLang="en-US" sz="2800" b="0" dirty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8</a:t>
            </a:r>
            <a:endParaRPr lang="th-TH" altLang="en-US" sz="2800" b="0" dirty="0">
              <a:solidFill>
                <a:schemeClr val="tx1"/>
              </a:solidFill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83991" name="Line 43"/>
          <p:cNvSpPr>
            <a:spLocks noChangeShapeType="1"/>
          </p:cNvSpPr>
          <p:nvPr/>
        </p:nvSpPr>
        <p:spPr bwMode="auto">
          <a:xfrm>
            <a:off x="2147888" y="2049463"/>
            <a:ext cx="695325" cy="1931987"/>
          </a:xfrm>
          <a:prstGeom prst="line">
            <a:avLst/>
          </a:prstGeom>
          <a:noFill/>
          <a:ln w="28575">
            <a:solidFill>
              <a:srgbClr val="99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3992" name="Line 44"/>
          <p:cNvSpPr>
            <a:spLocks noChangeShapeType="1"/>
          </p:cNvSpPr>
          <p:nvPr/>
        </p:nvSpPr>
        <p:spPr bwMode="auto">
          <a:xfrm>
            <a:off x="2946400" y="4459288"/>
            <a:ext cx="1928813" cy="909637"/>
          </a:xfrm>
          <a:prstGeom prst="line">
            <a:avLst/>
          </a:prstGeom>
          <a:noFill/>
          <a:ln w="28575">
            <a:solidFill>
              <a:srgbClr val="99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3993" name="Rectangle 46"/>
          <p:cNvSpPr>
            <a:spLocks noChangeArrowheads="1"/>
          </p:cNvSpPr>
          <p:nvPr/>
        </p:nvSpPr>
        <p:spPr bwMode="auto">
          <a:xfrm>
            <a:off x="2863850" y="1936750"/>
            <a:ext cx="12001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th-TH" altLang="en-US" sz="2800" b="0">
                <a:solidFill>
                  <a:schemeClr val="tx1"/>
                </a:solidFill>
                <a:latin typeface="Angsana New" charset="0"/>
              </a:rPr>
              <a:t>MRTS = 2</a:t>
            </a:r>
          </a:p>
        </p:txBody>
      </p:sp>
      <p:sp>
        <p:nvSpPr>
          <p:cNvPr id="83994" name="Line 47"/>
          <p:cNvSpPr>
            <a:spLocks noChangeShapeType="1"/>
          </p:cNvSpPr>
          <p:nvPr/>
        </p:nvSpPr>
        <p:spPr bwMode="auto">
          <a:xfrm flipH="1">
            <a:off x="2262188" y="2336800"/>
            <a:ext cx="636587" cy="11113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3995" name="Rectangle 49"/>
          <p:cNvSpPr>
            <a:spLocks noChangeArrowheads="1"/>
          </p:cNvSpPr>
          <p:nvPr/>
        </p:nvSpPr>
        <p:spPr bwMode="auto">
          <a:xfrm>
            <a:off x="4545013" y="5273675"/>
            <a:ext cx="13779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th-TH" altLang="en-US" sz="2800" b="0">
                <a:solidFill>
                  <a:schemeClr val="tx1"/>
                </a:solidFill>
                <a:latin typeface="Angsana New" charset="0"/>
              </a:rPr>
              <a:t>MRTS = 0.4</a:t>
            </a:r>
          </a:p>
        </p:txBody>
      </p:sp>
      <p:sp>
        <p:nvSpPr>
          <p:cNvPr id="83996" name="Line 50"/>
          <p:cNvSpPr>
            <a:spLocks noChangeShapeType="1"/>
          </p:cNvSpPr>
          <p:nvPr/>
        </p:nvSpPr>
        <p:spPr bwMode="auto">
          <a:xfrm flipH="1" flipV="1">
            <a:off x="4373563" y="5119688"/>
            <a:ext cx="250825" cy="360362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3997" name="Arc 51"/>
          <p:cNvSpPr>
            <a:spLocks/>
          </p:cNvSpPr>
          <p:nvPr/>
        </p:nvSpPr>
        <p:spPr bwMode="auto">
          <a:xfrm flipH="1" flipV="1">
            <a:off x="2733675" y="2509838"/>
            <a:ext cx="1470025" cy="2179637"/>
          </a:xfrm>
          <a:custGeom>
            <a:avLst/>
            <a:gdLst>
              <a:gd name="T0" fmla="*/ 2147483647 w 20710"/>
              <a:gd name="T1" fmla="*/ 0 h 20816"/>
              <a:gd name="T2" fmla="*/ 2147483647 w 20710"/>
              <a:gd name="T3" fmla="*/ 2147483647 h 20816"/>
              <a:gd name="T4" fmla="*/ 0 w 20710"/>
              <a:gd name="T5" fmla="*/ 2147483647 h 20816"/>
              <a:gd name="T6" fmla="*/ 0 60000 65536"/>
              <a:gd name="T7" fmla="*/ 0 60000 65536"/>
              <a:gd name="T8" fmla="*/ 0 60000 65536"/>
              <a:gd name="T9" fmla="*/ 0 w 20710"/>
              <a:gd name="T10" fmla="*/ 0 h 20816"/>
              <a:gd name="T11" fmla="*/ 20710 w 20710"/>
              <a:gd name="T12" fmla="*/ 20816 h 2081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710" h="20816" fill="none" extrusionOk="0">
                <a:moveTo>
                  <a:pt x="5766" y="0"/>
                </a:moveTo>
                <a:cubicBezTo>
                  <a:pt x="12946" y="1989"/>
                  <a:pt x="18594" y="7537"/>
                  <a:pt x="20710" y="14680"/>
                </a:cubicBezTo>
              </a:path>
              <a:path w="20710" h="20816" stroke="0" extrusionOk="0">
                <a:moveTo>
                  <a:pt x="5766" y="0"/>
                </a:moveTo>
                <a:cubicBezTo>
                  <a:pt x="12946" y="1989"/>
                  <a:pt x="18594" y="7537"/>
                  <a:pt x="20710" y="14680"/>
                </a:cubicBezTo>
                <a:lnTo>
                  <a:pt x="0" y="20816"/>
                </a:lnTo>
                <a:close/>
              </a:path>
            </a:pathLst>
          </a:custGeom>
          <a:noFill/>
          <a:ln w="28575">
            <a:solidFill>
              <a:srgbClr val="0000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10800000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th-TH" altLang="en-US" sz="2800">
              <a:solidFill>
                <a:schemeClr val="tx1"/>
              </a:solidFill>
              <a:latin typeface="Angsana New" charset="0"/>
            </a:endParaRPr>
          </a:p>
        </p:txBody>
      </p:sp>
      <p:sp>
        <p:nvSpPr>
          <p:cNvPr id="83998" name="Oval 22"/>
          <p:cNvSpPr>
            <a:spLocks noChangeArrowheads="1"/>
          </p:cNvSpPr>
          <p:nvPr/>
        </p:nvSpPr>
        <p:spPr bwMode="auto">
          <a:xfrm>
            <a:off x="2481263" y="2990850"/>
            <a:ext cx="152400" cy="15240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2800">
              <a:latin typeface="Angsana New" charset="0"/>
            </a:endParaRPr>
          </a:p>
        </p:txBody>
      </p:sp>
      <p:sp>
        <p:nvSpPr>
          <p:cNvPr id="83999" name="Oval 32"/>
          <p:cNvSpPr>
            <a:spLocks noChangeArrowheads="1"/>
          </p:cNvSpPr>
          <p:nvPr/>
        </p:nvSpPr>
        <p:spPr bwMode="auto">
          <a:xfrm>
            <a:off x="3806825" y="4791075"/>
            <a:ext cx="152400" cy="15081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2800">
              <a:latin typeface="Angsana New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516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6131" grpId="0" animBg="1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Cost in the Long Run</a:t>
            </a:r>
          </a:p>
        </p:txBody>
      </p:sp>
      <p:sp>
        <p:nvSpPr>
          <p:cNvPr id="415747" name="Rectangle 3"/>
          <p:cNvSpPr>
            <a:spLocks noGrp="1" noChangeArrowheads="1"/>
          </p:cNvSpPr>
          <p:nvPr>
            <p:ph idx="1"/>
          </p:nvPr>
        </p:nvSpPr>
        <p:spPr>
          <a:xfrm>
            <a:off x="681038" y="1363663"/>
            <a:ext cx="7596187" cy="4114800"/>
          </a:xfrm>
        </p:spPr>
        <p:txBody>
          <a:bodyPr/>
          <a:lstStyle/>
          <a:p>
            <a:pPr eaLnBrk="1" hangingPunct="1"/>
            <a:r>
              <a:rPr lang="en-US" altLang="en-US" sz="4400">
                <a:latin typeface="Angsana New" charset="0"/>
                <a:cs typeface="Angsana New" charset="0"/>
              </a:rPr>
              <a:t>Cost minimization with Varying Output Levels</a:t>
            </a:r>
          </a:p>
          <a:p>
            <a:pPr lvl="1" eaLnBrk="1" hangingPunct="1"/>
            <a:r>
              <a:rPr lang="en-US" altLang="en-US" sz="4000">
                <a:latin typeface="Angsana New" charset="0"/>
                <a:cs typeface="Angsana New" charset="0"/>
              </a:rPr>
              <a:t>For each level of output, there is an isocost curve showing minimum cost for that output level</a:t>
            </a:r>
          </a:p>
          <a:p>
            <a:pPr lvl="1" eaLnBrk="1" hangingPunct="1"/>
            <a:r>
              <a:rPr lang="en-US" altLang="en-US" sz="4000">
                <a:latin typeface="Angsana New" charset="0"/>
                <a:cs typeface="Angsana New" charset="0"/>
              </a:rPr>
              <a:t>A firm’s </a:t>
            </a:r>
            <a:r>
              <a:rPr lang="en-US" altLang="en-US" sz="4000">
                <a:solidFill>
                  <a:srgbClr val="008000"/>
                </a:solidFill>
                <a:latin typeface="Angsana New" charset="0"/>
                <a:cs typeface="Angsana New" charset="0"/>
              </a:rPr>
              <a:t>expansion path </a:t>
            </a:r>
            <a:r>
              <a:rPr lang="en-US" altLang="en-US" sz="4000">
                <a:latin typeface="Angsana New" charset="0"/>
                <a:cs typeface="Angsana New" charset="0"/>
              </a:rPr>
              <a:t>shows the minimum cost combinations of labor and capital at each level of output.</a:t>
            </a:r>
            <a:endParaRPr lang="en-US" altLang="en-US" sz="4000">
              <a:latin typeface="Angsana New" charset="0"/>
              <a:cs typeface="Angsana New" charset="0"/>
              <a:sym typeface="Symbol" charset="2"/>
            </a:endParaRPr>
          </a:p>
        </p:txBody>
      </p:sp>
      <p:sp>
        <p:nvSpPr>
          <p:cNvPr id="87044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37D384B3-500A-3344-8B38-CA11858F0782}" type="slidenum">
              <a:rPr lang="en-US" altLang="en-US" sz="2600">
                <a:solidFill>
                  <a:srgbClr val="000000"/>
                </a:solidFill>
              </a:rPr>
              <a:pPr/>
              <a:t>30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5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5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5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5747" grpId="0" build="p" bldLvl="2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A Firm’s Expansion Path</a:t>
            </a:r>
          </a:p>
        </p:txBody>
      </p:sp>
      <p:sp>
        <p:nvSpPr>
          <p:cNvPr id="89091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4B671BF7-3214-9E40-8F51-14CFCF9CAB26}" type="slidenum">
              <a:rPr lang="en-US" altLang="en-US" sz="2600">
                <a:solidFill>
                  <a:srgbClr val="000000"/>
                </a:solidFill>
              </a:rPr>
              <a:pPr/>
              <a:t>31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233613" y="3257550"/>
            <a:ext cx="4637087" cy="2857500"/>
            <a:chOff x="1407" y="1971"/>
            <a:chExt cx="2921" cy="1800"/>
          </a:xfrm>
        </p:grpSpPr>
        <p:sp>
          <p:nvSpPr>
            <p:cNvPr id="89137" name="Line 4"/>
            <p:cNvSpPr>
              <a:spLocks noChangeShapeType="1"/>
            </p:cNvSpPr>
            <p:nvPr/>
          </p:nvSpPr>
          <p:spPr bwMode="auto">
            <a:xfrm flipV="1">
              <a:off x="1407" y="1971"/>
              <a:ext cx="1877" cy="1800"/>
            </a:xfrm>
            <a:prstGeom prst="line">
              <a:avLst/>
            </a:prstGeom>
            <a:noFill/>
            <a:ln w="57150">
              <a:solidFill>
                <a:srgbClr val="CC00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89138" name="Rectangle 5"/>
            <p:cNvSpPr>
              <a:spLocks noChangeArrowheads="1"/>
            </p:cNvSpPr>
            <p:nvPr/>
          </p:nvSpPr>
          <p:spPr bwMode="auto">
            <a:xfrm>
              <a:off x="3254" y="2031"/>
              <a:ext cx="1074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Expansion Path</a:t>
              </a:r>
            </a:p>
          </p:txBody>
        </p:sp>
      </p:grpSp>
      <p:sp>
        <p:nvSpPr>
          <p:cNvPr id="416774" name="Rectangle 6"/>
          <p:cNvSpPr>
            <a:spLocks noChangeArrowheads="1"/>
          </p:cNvSpPr>
          <p:nvPr/>
        </p:nvSpPr>
        <p:spPr bwMode="auto">
          <a:xfrm>
            <a:off x="4713288" y="1670050"/>
            <a:ext cx="4237037" cy="1200150"/>
          </a:xfrm>
          <a:prstGeom prst="rect">
            <a:avLst/>
          </a:prstGeom>
          <a:solidFill>
            <a:srgbClr val="DAEDD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The expansion path illustrates the least-cost combinations of labor and capital that can be used to produce each level of output in the long-run.</a:t>
            </a:r>
          </a:p>
        </p:txBody>
      </p:sp>
      <p:grpSp>
        <p:nvGrpSpPr>
          <p:cNvPr id="89094" name="Group 7"/>
          <p:cNvGrpSpPr>
            <a:grpSpLocks/>
          </p:cNvGrpSpPr>
          <p:nvPr/>
        </p:nvGrpSpPr>
        <p:grpSpPr bwMode="auto">
          <a:xfrm>
            <a:off x="1211263" y="1616075"/>
            <a:ext cx="998537" cy="4506913"/>
            <a:chOff x="763" y="1018"/>
            <a:chExt cx="629" cy="2839"/>
          </a:xfrm>
        </p:grpSpPr>
        <p:sp>
          <p:nvSpPr>
            <p:cNvPr id="89130" name="Line 8"/>
            <p:cNvSpPr>
              <a:spLocks noChangeShapeType="1"/>
            </p:cNvSpPr>
            <p:nvPr/>
          </p:nvSpPr>
          <p:spPr bwMode="auto">
            <a:xfrm>
              <a:off x="1392" y="1188"/>
              <a:ext cx="0" cy="266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9131" name="Rectangle 9"/>
            <p:cNvSpPr>
              <a:spLocks noChangeArrowheads="1"/>
            </p:cNvSpPr>
            <p:nvPr/>
          </p:nvSpPr>
          <p:spPr bwMode="auto">
            <a:xfrm>
              <a:off x="763" y="1018"/>
              <a:ext cx="541" cy="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r"/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Capital</a:t>
              </a:r>
            </a:p>
            <a:p>
              <a:pPr algn="r"/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per</a:t>
              </a:r>
            </a:p>
            <a:p>
              <a:pPr algn="r"/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year</a:t>
              </a:r>
            </a:p>
          </p:txBody>
        </p:sp>
        <p:sp>
          <p:nvSpPr>
            <p:cNvPr id="89132" name="Rectangle 10"/>
            <p:cNvSpPr>
              <a:spLocks noChangeArrowheads="1"/>
            </p:cNvSpPr>
            <p:nvPr/>
          </p:nvSpPr>
          <p:spPr bwMode="auto">
            <a:xfrm>
              <a:off x="1082" y="3406"/>
              <a:ext cx="305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r"/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25</a:t>
              </a:r>
            </a:p>
          </p:txBody>
        </p:sp>
        <p:sp>
          <p:nvSpPr>
            <p:cNvPr id="89133" name="Rectangle 11"/>
            <p:cNvSpPr>
              <a:spLocks noChangeArrowheads="1"/>
            </p:cNvSpPr>
            <p:nvPr/>
          </p:nvSpPr>
          <p:spPr bwMode="auto">
            <a:xfrm>
              <a:off x="1082" y="3051"/>
              <a:ext cx="305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r"/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50</a:t>
              </a:r>
            </a:p>
          </p:txBody>
        </p:sp>
        <p:sp>
          <p:nvSpPr>
            <p:cNvPr id="89134" name="Rectangle 12"/>
            <p:cNvSpPr>
              <a:spLocks noChangeArrowheads="1"/>
            </p:cNvSpPr>
            <p:nvPr/>
          </p:nvSpPr>
          <p:spPr bwMode="auto">
            <a:xfrm>
              <a:off x="1082" y="2695"/>
              <a:ext cx="305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r"/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75</a:t>
              </a:r>
            </a:p>
          </p:txBody>
        </p:sp>
        <p:sp>
          <p:nvSpPr>
            <p:cNvPr id="89135" name="Rectangle 13"/>
            <p:cNvSpPr>
              <a:spLocks noChangeArrowheads="1"/>
            </p:cNvSpPr>
            <p:nvPr/>
          </p:nvSpPr>
          <p:spPr bwMode="auto">
            <a:xfrm>
              <a:off x="1018" y="2340"/>
              <a:ext cx="369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r"/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100</a:t>
              </a:r>
            </a:p>
          </p:txBody>
        </p:sp>
        <p:sp>
          <p:nvSpPr>
            <p:cNvPr id="89136" name="Rectangle 14"/>
            <p:cNvSpPr>
              <a:spLocks noChangeArrowheads="1"/>
            </p:cNvSpPr>
            <p:nvPr/>
          </p:nvSpPr>
          <p:spPr bwMode="auto">
            <a:xfrm>
              <a:off x="1018" y="1583"/>
              <a:ext cx="369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r"/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150</a:t>
              </a:r>
            </a:p>
          </p:txBody>
        </p:sp>
      </p:grpSp>
      <p:sp>
        <p:nvSpPr>
          <p:cNvPr id="89095" name="Rectangle 15"/>
          <p:cNvSpPr>
            <a:spLocks noChangeArrowheads="1"/>
          </p:cNvSpPr>
          <p:nvPr/>
        </p:nvSpPr>
        <p:spPr bwMode="auto">
          <a:xfrm>
            <a:off x="2474913" y="6108700"/>
            <a:ext cx="484187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600">
                <a:solidFill>
                  <a:schemeClr val="tx1"/>
                </a:solidFill>
                <a:latin typeface="Arial" charset="0"/>
              </a:rPr>
              <a:t>50</a:t>
            </a:r>
          </a:p>
        </p:txBody>
      </p:sp>
      <p:grpSp>
        <p:nvGrpSpPr>
          <p:cNvPr id="89096" name="Group 16"/>
          <p:cNvGrpSpPr>
            <a:grpSpLocks/>
          </p:cNvGrpSpPr>
          <p:nvPr/>
        </p:nvGrpSpPr>
        <p:grpSpPr bwMode="auto">
          <a:xfrm>
            <a:off x="2216150" y="5962650"/>
            <a:ext cx="6126163" cy="466725"/>
            <a:chOff x="1396" y="3756"/>
            <a:chExt cx="3859" cy="294"/>
          </a:xfrm>
        </p:grpSpPr>
        <p:sp>
          <p:nvSpPr>
            <p:cNvPr id="89124" name="Line 17"/>
            <p:cNvSpPr>
              <a:spLocks noChangeShapeType="1"/>
            </p:cNvSpPr>
            <p:nvPr/>
          </p:nvSpPr>
          <p:spPr bwMode="auto">
            <a:xfrm>
              <a:off x="1396" y="3865"/>
              <a:ext cx="278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9125" name="Rectangle 18"/>
            <p:cNvSpPr>
              <a:spLocks noChangeArrowheads="1"/>
            </p:cNvSpPr>
            <p:nvPr/>
          </p:nvSpPr>
          <p:spPr bwMode="auto">
            <a:xfrm>
              <a:off x="4252" y="3756"/>
              <a:ext cx="1003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Labor per year</a:t>
              </a:r>
            </a:p>
          </p:txBody>
        </p:sp>
        <p:sp>
          <p:nvSpPr>
            <p:cNvPr id="89126" name="Rectangle 19"/>
            <p:cNvSpPr>
              <a:spLocks noChangeArrowheads="1"/>
            </p:cNvSpPr>
            <p:nvPr/>
          </p:nvSpPr>
          <p:spPr bwMode="auto">
            <a:xfrm>
              <a:off x="1894" y="3840"/>
              <a:ext cx="399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r"/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100</a:t>
              </a:r>
            </a:p>
          </p:txBody>
        </p:sp>
        <p:sp>
          <p:nvSpPr>
            <p:cNvPr id="89127" name="Rectangle 20"/>
            <p:cNvSpPr>
              <a:spLocks noChangeArrowheads="1"/>
            </p:cNvSpPr>
            <p:nvPr/>
          </p:nvSpPr>
          <p:spPr bwMode="auto">
            <a:xfrm>
              <a:off x="2323" y="3840"/>
              <a:ext cx="337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r"/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150</a:t>
              </a:r>
            </a:p>
          </p:txBody>
        </p:sp>
        <p:sp>
          <p:nvSpPr>
            <p:cNvPr id="89128" name="Rectangle 21"/>
            <p:cNvSpPr>
              <a:spLocks noChangeArrowheads="1"/>
            </p:cNvSpPr>
            <p:nvPr/>
          </p:nvSpPr>
          <p:spPr bwMode="auto">
            <a:xfrm>
              <a:off x="3480" y="3840"/>
              <a:ext cx="360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r"/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300</a:t>
              </a:r>
            </a:p>
          </p:txBody>
        </p:sp>
        <p:sp>
          <p:nvSpPr>
            <p:cNvPr id="89129" name="Rectangle 22"/>
            <p:cNvSpPr>
              <a:spLocks noChangeArrowheads="1"/>
            </p:cNvSpPr>
            <p:nvPr/>
          </p:nvSpPr>
          <p:spPr bwMode="auto">
            <a:xfrm>
              <a:off x="2691" y="3840"/>
              <a:ext cx="385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r"/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200</a:t>
              </a:r>
            </a:p>
          </p:txBody>
        </p:sp>
      </p:grpSp>
      <p:grpSp>
        <p:nvGrpSpPr>
          <p:cNvPr id="5" name="Group 23"/>
          <p:cNvGrpSpPr>
            <a:grpSpLocks/>
          </p:cNvGrpSpPr>
          <p:nvPr/>
        </p:nvGrpSpPr>
        <p:grpSpPr bwMode="auto">
          <a:xfrm>
            <a:off x="2201863" y="4849813"/>
            <a:ext cx="1336675" cy="1260475"/>
            <a:chOff x="1387" y="2974"/>
            <a:chExt cx="842" cy="794"/>
          </a:xfrm>
        </p:grpSpPr>
        <p:sp>
          <p:nvSpPr>
            <p:cNvPr id="89118" name="Line 24"/>
            <p:cNvSpPr>
              <a:spLocks noChangeShapeType="1"/>
            </p:cNvSpPr>
            <p:nvPr/>
          </p:nvSpPr>
          <p:spPr bwMode="auto">
            <a:xfrm>
              <a:off x="1387" y="3087"/>
              <a:ext cx="743" cy="681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9119" name="Freeform 25"/>
            <p:cNvSpPr>
              <a:spLocks/>
            </p:cNvSpPr>
            <p:nvPr/>
          </p:nvSpPr>
          <p:spPr bwMode="auto">
            <a:xfrm>
              <a:off x="1489" y="2974"/>
              <a:ext cx="740" cy="707"/>
            </a:xfrm>
            <a:custGeom>
              <a:avLst/>
              <a:gdLst>
                <a:gd name="T0" fmla="*/ 0 w 914"/>
                <a:gd name="T1" fmla="*/ 0 h 865"/>
                <a:gd name="T2" fmla="*/ 4 w 914"/>
                <a:gd name="T3" fmla="*/ 11 h 865"/>
                <a:gd name="T4" fmla="*/ 9 w 914"/>
                <a:gd name="T5" fmla="*/ 20 h 865"/>
                <a:gd name="T6" fmla="*/ 11 w 914"/>
                <a:gd name="T7" fmla="*/ 25 h 865"/>
                <a:gd name="T8" fmla="*/ 14 w 914"/>
                <a:gd name="T9" fmla="*/ 30 h 865"/>
                <a:gd name="T10" fmla="*/ 17 w 914"/>
                <a:gd name="T11" fmla="*/ 34 h 865"/>
                <a:gd name="T12" fmla="*/ 21 w 914"/>
                <a:gd name="T13" fmla="*/ 38 h 865"/>
                <a:gd name="T14" fmla="*/ 24 w 914"/>
                <a:gd name="T15" fmla="*/ 42 h 865"/>
                <a:gd name="T16" fmla="*/ 28 w 914"/>
                <a:gd name="T17" fmla="*/ 46 h 865"/>
                <a:gd name="T18" fmla="*/ 33 w 914"/>
                <a:gd name="T19" fmla="*/ 49 h 865"/>
                <a:gd name="T20" fmla="*/ 37 w 914"/>
                <a:gd name="T21" fmla="*/ 52 h 865"/>
                <a:gd name="T22" fmla="*/ 49 w 914"/>
                <a:gd name="T23" fmla="*/ 57 h 865"/>
                <a:gd name="T24" fmla="*/ 58 w 914"/>
                <a:gd name="T25" fmla="*/ 63 h 86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914"/>
                <a:gd name="T40" fmla="*/ 0 h 865"/>
                <a:gd name="T41" fmla="*/ 914 w 914"/>
                <a:gd name="T42" fmla="*/ 865 h 86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914" h="865">
                  <a:moveTo>
                    <a:pt x="0" y="0"/>
                  </a:moveTo>
                  <a:lnTo>
                    <a:pt x="67" y="146"/>
                  </a:lnTo>
                  <a:lnTo>
                    <a:pt x="137" y="280"/>
                  </a:lnTo>
                  <a:lnTo>
                    <a:pt x="176" y="350"/>
                  </a:lnTo>
                  <a:lnTo>
                    <a:pt x="219" y="409"/>
                  </a:lnTo>
                  <a:lnTo>
                    <a:pt x="266" y="473"/>
                  </a:lnTo>
                  <a:lnTo>
                    <a:pt x="321" y="525"/>
                  </a:lnTo>
                  <a:lnTo>
                    <a:pt x="380" y="578"/>
                  </a:lnTo>
                  <a:lnTo>
                    <a:pt x="447" y="625"/>
                  </a:lnTo>
                  <a:lnTo>
                    <a:pt x="517" y="671"/>
                  </a:lnTo>
                  <a:lnTo>
                    <a:pt x="592" y="712"/>
                  </a:lnTo>
                  <a:lnTo>
                    <a:pt x="748" y="788"/>
                  </a:lnTo>
                  <a:lnTo>
                    <a:pt x="913" y="864"/>
                  </a:lnTo>
                </a:path>
              </a:pathLst>
            </a:custGeom>
            <a:noFill/>
            <a:ln w="50800" cap="rnd">
              <a:solidFill>
                <a:srgbClr val="99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89120" name="Oval 26"/>
            <p:cNvSpPr>
              <a:spLocks noChangeArrowheads="1"/>
            </p:cNvSpPr>
            <p:nvPr/>
          </p:nvSpPr>
          <p:spPr bwMode="auto">
            <a:xfrm>
              <a:off x="1720" y="3382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89121" name="Rectangle 27"/>
            <p:cNvSpPr>
              <a:spLocks noChangeArrowheads="1"/>
            </p:cNvSpPr>
            <p:nvPr/>
          </p:nvSpPr>
          <p:spPr bwMode="auto">
            <a:xfrm>
              <a:off x="1665" y="3176"/>
              <a:ext cx="195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 i="1">
                  <a:solidFill>
                    <a:schemeClr val="tx1"/>
                  </a:solidFill>
                  <a:latin typeface="Arial" charset="0"/>
                </a:rPr>
                <a:t>A</a:t>
              </a:r>
            </a:p>
          </p:txBody>
        </p:sp>
        <p:sp>
          <p:nvSpPr>
            <p:cNvPr id="89122" name="Line 28"/>
            <p:cNvSpPr>
              <a:spLocks noChangeShapeType="1"/>
            </p:cNvSpPr>
            <p:nvPr/>
          </p:nvSpPr>
          <p:spPr bwMode="auto">
            <a:xfrm flipH="1">
              <a:off x="1389" y="3424"/>
              <a:ext cx="35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>
              <a:spAutoFit/>
            </a:bodyPr>
            <a:lstStyle/>
            <a:p>
              <a:endParaRPr lang="en-US"/>
            </a:p>
          </p:txBody>
        </p:sp>
        <p:sp>
          <p:nvSpPr>
            <p:cNvPr id="89123" name="Line 29"/>
            <p:cNvSpPr>
              <a:spLocks noChangeShapeType="1"/>
            </p:cNvSpPr>
            <p:nvPr/>
          </p:nvSpPr>
          <p:spPr bwMode="auto">
            <a:xfrm rot="16200000" flipH="1">
              <a:off x="1579" y="3591"/>
              <a:ext cx="35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>
              <a:spAutoFit/>
            </a:bodyPr>
            <a:lstStyle/>
            <a:p>
              <a:endParaRPr lang="en-US"/>
            </a:p>
          </p:txBody>
        </p:sp>
      </p:grpSp>
      <p:grpSp>
        <p:nvGrpSpPr>
          <p:cNvPr id="6" name="Group 30"/>
          <p:cNvGrpSpPr>
            <a:grpSpLocks/>
          </p:cNvGrpSpPr>
          <p:nvPr/>
        </p:nvGrpSpPr>
        <p:grpSpPr bwMode="auto">
          <a:xfrm>
            <a:off x="2205038" y="3581400"/>
            <a:ext cx="3221037" cy="2538413"/>
            <a:chOff x="1389" y="2175"/>
            <a:chExt cx="2029" cy="1599"/>
          </a:xfrm>
        </p:grpSpPr>
        <p:sp>
          <p:nvSpPr>
            <p:cNvPr id="89110" name="Rectangle 31"/>
            <p:cNvSpPr>
              <a:spLocks noChangeArrowheads="1"/>
            </p:cNvSpPr>
            <p:nvPr/>
          </p:nvSpPr>
          <p:spPr bwMode="auto">
            <a:xfrm>
              <a:off x="1393" y="2175"/>
              <a:ext cx="424" cy="4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$2000</a:t>
              </a:r>
            </a:p>
            <a:p>
              <a:endParaRPr lang="en-US" altLang="en-US" sz="1200">
                <a:solidFill>
                  <a:schemeClr val="tx1"/>
                </a:solidFill>
                <a:latin typeface="Arial" charset="0"/>
              </a:endParaRPr>
            </a:p>
          </p:txBody>
        </p:sp>
        <p:sp>
          <p:nvSpPr>
            <p:cNvPr id="89111" name="Rectangle 32"/>
            <p:cNvSpPr>
              <a:spLocks noChangeArrowheads="1"/>
            </p:cNvSpPr>
            <p:nvPr/>
          </p:nvSpPr>
          <p:spPr bwMode="auto">
            <a:xfrm>
              <a:off x="2806" y="3459"/>
              <a:ext cx="612" cy="1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200 Units</a:t>
              </a:r>
            </a:p>
          </p:txBody>
        </p:sp>
        <p:sp>
          <p:nvSpPr>
            <p:cNvPr id="89112" name="Line 33"/>
            <p:cNvSpPr>
              <a:spLocks noChangeShapeType="1"/>
            </p:cNvSpPr>
            <p:nvPr/>
          </p:nvSpPr>
          <p:spPr bwMode="auto">
            <a:xfrm>
              <a:off x="1394" y="2355"/>
              <a:ext cx="1491" cy="1419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9113" name="Freeform 34"/>
            <p:cNvSpPr>
              <a:spLocks/>
            </p:cNvSpPr>
            <p:nvPr/>
          </p:nvSpPr>
          <p:spPr bwMode="auto">
            <a:xfrm>
              <a:off x="1791" y="2443"/>
              <a:ext cx="1127" cy="1068"/>
            </a:xfrm>
            <a:custGeom>
              <a:avLst/>
              <a:gdLst>
                <a:gd name="T0" fmla="*/ 0 w 914"/>
                <a:gd name="T1" fmla="*/ 0 h 864"/>
                <a:gd name="T2" fmla="*/ 968 w 914"/>
                <a:gd name="T3" fmla="*/ 2263 h 864"/>
                <a:gd name="T4" fmla="*/ 2060 w 914"/>
                <a:gd name="T5" fmla="*/ 4440 h 864"/>
                <a:gd name="T6" fmla="*/ 2656 w 914"/>
                <a:gd name="T7" fmla="*/ 5488 h 864"/>
                <a:gd name="T8" fmla="*/ 3346 w 914"/>
                <a:gd name="T9" fmla="*/ 6440 h 864"/>
                <a:gd name="T10" fmla="*/ 4039 w 914"/>
                <a:gd name="T11" fmla="*/ 7394 h 864"/>
                <a:gd name="T12" fmla="*/ 4889 w 914"/>
                <a:gd name="T13" fmla="*/ 8266 h 864"/>
                <a:gd name="T14" fmla="*/ 5819 w 914"/>
                <a:gd name="T15" fmla="*/ 9055 h 864"/>
                <a:gd name="T16" fmla="*/ 6826 w 914"/>
                <a:gd name="T17" fmla="*/ 9841 h 864"/>
                <a:gd name="T18" fmla="*/ 7857 w 914"/>
                <a:gd name="T19" fmla="*/ 10521 h 864"/>
                <a:gd name="T20" fmla="*/ 9017 w 914"/>
                <a:gd name="T21" fmla="*/ 11241 h 864"/>
                <a:gd name="T22" fmla="*/ 11397 w 914"/>
                <a:gd name="T23" fmla="*/ 12444 h 864"/>
                <a:gd name="T24" fmla="*/ 13904 w 914"/>
                <a:gd name="T25" fmla="*/ 13577 h 86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914"/>
                <a:gd name="T40" fmla="*/ 0 h 864"/>
                <a:gd name="T41" fmla="*/ 914 w 914"/>
                <a:gd name="T42" fmla="*/ 864 h 86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914" h="864">
                  <a:moveTo>
                    <a:pt x="0" y="0"/>
                  </a:moveTo>
                  <a:lnTo>
                    <a:pt x="64" y="144"/>
                  </a:lnTo>
                  <a:lnTo>
                    <a:pt x="135" y="282"/>
                  </a:lnTo>
                  <a:lnTo>
                    <a:pt x="174" y="349"/>
                  </a:lnTo>
                  <a:lnTo>
                    <a:pt x="220" y="409"/>
                  </a:lnTo>
                  <a:lnTo>
                    <a:pt x="266" y="470"/>
                  </a:lnTo>
                  <a:lnTo>
                    <a:pt x="321" y="526"/>
                  </a:lnTo>
                  <a:lnTo>
                    <a:pt x="381" y="575"/>
                  </a:lnTo>
                  <a:lnTo>
                    <a:pt x="448" y="625"/>
                  </a:lnTo>
                  <a:lnTo>
                    <a:pt x="516" y="669"/>
                  </a:lnTo>
                  <a:lnTo>
                    <a:pt x="592" y="714"/>
                  </a:lnTo>
                  <a:lnTo>
                    <a:pt x="748" y="791"/>
                  </a:lnTo>
                  <a:lnTo>
                    <a:pt x="913" y="863"/>
                  </a:lnTo>
                </a:path>
              </a:pathLst>
            </a:custGeom>
            <a:noFill/>
            <a:ln w="50800" cap="rnd">
              <a:solidFill>
                <a:srgbClr val="99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89114" name="Line 35"/>
            <p:cNvSpPr>
              <a:spLocks noChangeShapeType="1"/>
            </p:cNvSpPr>
            <p:nvPr/>
          </p:nvSpPr>
          <p:spPr bwMode="auto">
            <a:xfrm flipH="1">
              <a:off x="1389" y="3069"/>
              <a:ext cx="78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89115" name="Line 36"/>
            <p:cNvSpPr>
              <a:spLocks noChangeShapeType="1"/>
            </p:cNvSpPr>
            <p:nvPr/>
          </p:nvSpPr>
          <p:spPr bwMode="auto">
            <a:xfrm rot="16200000" flipH="1">
              <a:off x="1823" y="3448"/>
              <a:ext cx="6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89116" name="Oval 37"/>
            <p:cNvSpPr>
              <a:spLocks noChangeArrowheads="1"/>
            </p:cNvSpPr>
            <p:nvPr/>
          </p:nvSpPr>
          <p:spPr bwMode="auto">
            <a:xfrm>
              <a:off x="2103" y="3009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89117" name="Rectangle 38"/>
            <p:cNvSpPr>
              <a:spLocks noChangeArrowheads="1"/>
            </p:cNvSpPr>
            <p:nvPr/>
          </p:nvSpPr>
          <p:spPr bwMode="auto">
            <a:xfrm>
              <a:off x="2083" y="2766"/>
              <a:ext cx="195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 i="1">
                  <a:solidFill>
                    <a:schemeClr val="tx1"/>
                  </a:solidFill>
                  <a:latin typeface="Arial" charset="0"/>
                </a:rPr>
                <a:t>B</a:t>
              </a:r>
            </a:p>
          </p:txBody>
        </p:sp>
      </p:grpSp>
      <p:grpSp>
        <p:nvGrpSpPr>
          <p:cNvPr id="7" name="Group 39"/>
          <p:cNvGrpSpPr>
            <a:grpSpLocks/>
          </p:cNvGrpSpPr>
          <p:nvPr/>
        </p:nvGrpSpPr>
        <p:grpSpPr bwMode="auto">
          <a:xfrm>
            <a:off x="2166938" y="2501900"/>
            <a:ext cx="4184650" cy="3657600"/>
            <a:chOff x="1365" y="1495"/>
            <a:chExt cx="2636" cy="2304"/>
          </a:xfrm>
        </p:grpSpPr>
        <p:sp>
          <p:nvSpPr>
            <p:cNvPr id="89102" name="Rectangle 40"/>
            <p:cNvSpPr>
              <a:spLocks noChangeArrowheads="1"/>
            </p:cNvSpPr>
            <p:nvPr/>
          </p:nvSpPr>
          <p:spPr bwMode="auto">
            <a:xfrm>
              <a:off x="1385" y="1495"/>
              <a:ext cx="425" cy="1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$3000</a:t>
              </a:r>
            </a:p>
          </p:txBody>
        </p:sp>
        <p:sp>
          <p:nvSpPr>
            <p:cNvPr id="89103" name="Line 41"/>
            <p:cNvSpPr>
              <a:spLocks noChangeShapeType="1"/>
            </p:cNvSpPr>
            <p:nvPr/>
          </p:nvSpPr>
          <p:spPr bwMode="auto">
            <a:xfrm>
              <a:off x="1378" y="1624"/>
              <a:ext cx="2239" cy="2175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9104" name="Freeform 42"/>
            <p:cNvSpPr>
              <a:spLocks/>
            </p:cNvSpPr>
            <p:nvPr/>
          </p:nvSpPr>
          <p:spPr bwMode="auto">
            <a:xfrm>
              <a:off x="2023" y="1892"/>
              <a:ext cx="1334" cy="1322"/>
            </a:xfrm>
            <a:custGeom>
              <a:avLst/>
              <a:gdLst>
                <a:gd name="T0" fmla="*/ 0 w 868"/>
                <a:gd name="T1" fmla="*/ 0 h 816"/>
                <a:gd name="T2" fmla="*/ 17396 w 868"/>
                <a:gd name="T3" fmla="*/ 71902 h 816"/>
                <a:gd name="T4" fmla="*/ 34334 w 868"/>
                <a:gd name="T5" fmla="*/ 140840 h 816"/>
                <a:gd name="T6" fmla="*/ 45628 w 868"/>
                <a:gd name="T7" fmla="*/ 174371 h 816"/>
                <a:gd name="T8" fmla="*/ 56581 w 868"/>
                <a:gd name="T9" fmla="*/ 205075 h 816"/>
                <a:gd name="T10" fmla="*/ 69148 w 868"/>
                <a:gd name="T11" fmla="*/ 235062 h 816"/>
                <a:gd name="T12" fmla="*/ 82490 w 868"/>
                <a:gd name="T13" fmla="*/ 262989 h 816"/>
                <a:gd name="T14" fmla="*/ 97391 w 868"/>
                <a:gd name="T15" fmla="*/ 287699 h 816"/>
                <a:gd name="T16" fmla="*/ 114477 w 868"/>
                <a:gd name="T17" fmla="*/ 312638 h 816"/>
                <a:gd name="T18" fmla="*/ 150093 w 868"/>
                <a:gd name="T19" fmla="*/ 356993 h 816"/>
                <a:gd name="T20" fmla="*/ 190842 w 868"/>
                <a:gd name="T21" fmla="*/ 395550 h 816"/>
                <a:gd name="T22" fmla="*/ 231271 w 868"/>
                <a:gd name="T23" fmla="*/ 431651 h 81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868"/>
                <a:gd name="T37" fmla="*/ 0 h 816"/>
                <a:gd name="T38" fmla="*/ 868 w 868"/>
                <a:gd name="T39" fmla="*/ 816 h 81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868" h="816">
                  <a:moveTo>
                    <a:pt x="0" y="0"/>
                  </a:moveTo>
                  <a:lnTo>
                    <a:pt x="65" y="136"/>
                  </a:lnTo>
                  <a:lnTo>
                    <a:pt x="129" y="266"/>
                  </a:lnTo>
                  <a:lnTo>
                    <a:pt x="171" y="329"/>
                  </a:lnTo>
                  <a:lnTo>
                    <a:pt x="212" y="387"/>
                  </a:lnTo>
                  <a:lnTo>
                    <a:pt x="259" y="444"/>
                  </a:lnTo>
                  <a:lnTo>
                    <a:pt x="309" y="496"/>
                  </a:lnTo>
                  <a:lnTo>
                    <a:pt x="365" y="543"/>
                  </a:lnTo>
                  <a:lnTo>
                    <a:pt x="429" y="590"/>
                  </a:lnTo>
                  <a:lnTo>
                    <a:pt x="563" y="674"/>
                  </a:lnTo>
                  <a:lnTo>
                    <a:pt x="715" y="747"/>
                  </a:lnTo>
                  <a:lnTo>
                    <a:pt x="867" y="815"/>
                  </a:lnTo>
                </a:path>
              </a:pathLst>
            </a:custGeom>
            <a:noFill/>
            <a:ln w="50800" cap="rnd">
              <a:solidFill>
                <a:srgbClr val="99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89105" name="Oval 43"/>
            <p:cNvSpPr>
              <a:spLocks noChangeArrowheads="1"/>
            </p:cNvSpPr>
            <p:nvPr/>
          </p:nvSpPr>
          <p:spPr bwMode="auto">
            <a:xfrm>
              <a:off x="2449" y="2670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89106" name="Rectangle 44"/>
            <p:cNvSpPr>
              <a:spLocks noChangeArrowheads="1"/>
            </p:cNvSpPr>
            <p:nvPr/>
          </p:nvSpPr>
          <p:spPr bwMode="auto">
            <a:xfrm>
              <a:off x="3389" y="3128"/>
              <a:ext cx="612" cy="1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300 Units</a:t>
              </a:r>
            </a:p>
          </p:txBody>
        </p:sp>
        <p:sp>
          <p:nvSpPr>
            <p:cNvPr id="89107" name="Line 45"/>
            <p:cNvSpPr>
              <a:spLocks noChangeShapeType="1"/>
            </p:cNvSpPr>
            <p:nvPr/>
          </p:nvSpPr>
          <p:spPr bwMode="auto">
            <a:xfrm flipH="1">
              <a:off x="1365" y="2714"/>
              <a:ext cx="112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89108" name="Line 46"/>
            <p:cNvSpPr>
              <a:spLocks noChangeShapeType="1"/>
            </p:cNvSpPr>
            <p:nvPr/>
          </p:nvSpPr>
          <p:spPr bwMode="auto">
            <a:xfrm rot="16200000" flipH="1">
              <a:off x="1988" y="3251"/>
              <a:ext cx="103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89109" name="Rectangle 47"/>
            <p:cNvSpPr>
              <a:spLocks noChangeArrowheads="1"/>
            </p:cNvSpPr>
            <p:nvPr/>
          </p:nvSpPr>
          <p:spPr bwMode="auto">
            <a:xfrm>
              <a:off x="2414" y="2435"/>
              <a:ext cx="195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 i="1">
                  <a:solidFill>
                    <a:schemeClr val="tx1"/>
                  </a:solidFill>
                  <a:latin typeface="Arial" charset="0"/>
                </a:rPr>
                <a:t>C</a:t>
              </a:r>
            </a:p>
          </p:txBody>
        </p:sp>
      </p:grpSp>
      <p:sp>
        <p:nvSpPr>
          <p:cNvPr id="49" name="Rectangle 32"/>
          <p:cNvSpPr>
            <a:spLocks noChangeArrowheads="1"/>
          </p:cNvSpPr>
          <p:nvPr/>
        </p:nvSpPr>
        <p:spPr bwMode="auto">
          <a:xfrm>
            <a:off x="3452813" y="5734050"/>
            <a:ext cx="9810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400">
                <a:solidFill>
                  <a:schemeClr val="tx1"/>
                </a:solidFill>
                <a:latin typeface="Arial" charset="0"/>
              </a:rPr>
              <a:t>100 Units</a:t>
            </a:r>
          </a:p>
        </p:txBody>
      </p:sp>
      <p:sp>
        <p:nvSpPr>
          <p:cNvPr id="50" name="Rectangle 31"/>
          <p:cNvSpPr>
            <a:spLocks noChangeArrowheads="1"/>
          </p:cNvSpPr>
          <p:nvPr/>
        </p:nvSpPr>
        <p:spPr bwMode="auto">
          <a:xfrm>
            <a:off x="2190750" y="4560888"/>
            <a:ext cx="673100" cy="49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400">
                <a:solidFill>
                  <a:schemeClr val="tx1"/>
                </a:solidFill>
                <a:latin typeface="Arial" charset="0"/>
              </a:rPr>
              <a:t>$1000</a:t>
            </a:r>
          </a:p>
          <a:p>
            <a:endParaRPr lang="en-US" altLang="en-US" sz="1200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500"/>
                                        <p:tgtEl>
                                          <p:spTgt spid="416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6774" grpId="0" animBg="1" autoUpdateAnimBg="0"/>
      <p:bldP spid="49" grpId="0"/>
      <p:bldP spid="5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93663" y="180975"/>
            <a:ext cx="8229600" cy="8382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A Firm’s Long-Run Total Cost Curve: CRTS case</a:t>
            </a:r>
          </a:p>
        </p:txBody>
      </p:sp>
      <p:sp>
        <p:nvSpPr>
          <p:cNvPr id="91139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80F9B5A0-54E4-7C4D-A705-EA11BDF0441C}" type="slidenum">
              <a:rPr lang="en-US" altLang="en-US" sz="2600">
                <a:solidFill>
                  <a:srgbClr val="000000"/>
                </a:solidFill>
              </a:rPr>
              <a:pPr/>
              <a:t>32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947863" y="2192338"/>
            <a:ext cx="6353175" cy="3879850"/>
            <a:chOff x="1389" y="1336"/>
            <a:chExt cx="4002" cy="2444"/>
          </a:xfrm>
        </p:grpSpPr>
        <p:sp>
          <p:nvSpPr>
            <p:cNvPr id="91166" name="Line 4"/>
            <p:cNvSpPr>
              <a:spLocks noChangeShapeType="1"/>
            </p:cNvSpPr>
            <p:nvPr/>
          </p:nvSpPr>
          <p:spPr bwMode="auto">
            <a:xfrm flipV="1">
              <a:off x="1389" y="1507"/>
              <a:ext cx="2525" cy="2273"/>
            </a:xfrm>
            <a:prstGeom prst="line">
              <a:avLst/>
            </a:prstGeom>
            <a:noFill/>
            <a:ln w="57150">
              <a:solidFill>
                <a:srgbClr val="66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91167" name="Rectangle 5"/>
            <p:cNvSpPr>
              <a:spLocks noChangeArrowheads="1"/>
            </p:cNvSpPr>
            <p:nvPr/>
          </p:nvSpPr>
          <p:spPr bwMode="auto">
            <a:xfrm>
              <a:off x="4019" y="1336"/>
              <a:ext cx="1372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Long Run Total Cost</a:t>
              </a:r>
            </a:p>
          </p:txBody>
        </p:sp>
      </p:grpSp>
      <p:grpSp>
        <p:nvGrpSpPr>
          <p:cNvPr id="91141" name="Group 6"/>
          <p:cNvGrpSpPr>
            <a:grpSpLocks/>
          </p:cNvGrpSpPr>
          <p:nvPr/>
        </p:nvGrpSpPr>
        <p:grpSpPr bwMode="auto">
          <a:xfrm>
            <a:off x="1958975" y="5905500"/>
            <a:ext cx="6249988" cy="438150"/>
            <a:chOff x="1234" y="3720"/>
            <a:chExt cx="3937" cy="276"/>
          </a:xfrm>
        </p:grpSpPr>
        <p:sp>
          <p:nvSpPr>
            <p:cNvPr id="91161" name="Line 7"/>
            <p:cNvSpPr>
              <a:spLocks noChangeShapeType="1"/>
            </p:cNvSpPr>
            <p:nvPr/>
          </p:nvSpPr>
          <p:spPr bwMode="auto">
            <a:xfrm>
              <a:off x="1234" y="3829"/>
              <a:ext cx="278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1162" name="Rectangle 8"/>
            <p:cNvSpPr>
              <a:spLocks noChangeArrowheads="1"/>
            </p:cNvSpPr>
            <p:nvPr/>
          </p:nvSpPr>
          <p:spPr bwMode="auto">
            <a:xfrm>
              <a:off x="4090" y="3720"/>
              <a:ext cx="1081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Output, Units/yr</a:t>
              </a:r>
            </a:p>
          </p:txBody>
        </p:sp>
        <p:sp>
          <p:nvSpPr>
            <p:cNvPr id="91163" name="Rectangle 9"/>
            <p:cNvSpPr>
              <a:spLocks noChangeArrowheads="1"/>
            </p:cNvSpPr>
            <p:nvPr/>
          </p:nvSpPr>
          <p:spPr bwMode="auto">
            <a:xfrm>
              <a:off x="1732" y="3786"/>
              <a:ext cx="399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r"/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100</a:t>
              </a:r>
            </a:p>
          </p:txBody>
        </p:sp>
        <p:sp>
          <p:nvSpPr>
            <p:cNvPr id="91164" name="Rectangle 10"/>
            <p:cNvSpPr>
              <a:spLocks noChangeArrowheads="1"/>
            </p:cNvSpPr>
            <p:nvPr/>
          </p:nvSpPr>
          <p:spPr bwMode="auto">
            <a:xfrm>
              <a:off x="3318" y="3786"/>
              <a:ext cx="360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r"/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300</a:t>
              </a:r>
            </a:p>
          </p:txBody>
        </p:sp>
        <p:sp>
          <p:nvSpPr>
            <p:cNvPr id="91165" name="Rectangle 11"/>
            <p:cNvSpPr>
              <a:spLocks noChangeArrowheads="1"/>
            </p:cNvSpPr>
            <p:nvPr/>
          </p:nvSpPr>
          <p:spPr bwMode="auto">
            <a:xfrm>
              <a:off x="2532" y="3786"/>
              <a:ext cx="385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r"/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200</a:t>
              </a:r>
            </a:p>
          </p:txBody>
        </p:sp>
      </p:grpSp>
      <p:grpSp>
        <p:nvGrpSpPr>
          <p:cNvPr id="91142" name="Group 12"/>
          <p:cNvGrpSpPr>
            <a:grpSpLocks/>
          </p:cNvGrpSpPr>
          <p:nvPr/>
        </p:nvGrpSpPr>
        <p:grpSpPr bwMode="auto">
          <a:xfrm>
            <a:off x="968375" y="1630363"/>
            <a:ext cx="984250" cy="4435475"/>
            <a:chOff x="610" y="1027"/>
            <a:chExt cx="620" cy="2794"/>
          </a:xfrm>
        </p:grpSpPr>
        <p:sp>
          <p:nvSpPr>
            <p:cNvPr id="91156" name="Line 13"/>
            <p:cNvSpPr>
              <a:spLocks noChangeShapeType="1"/>
            </p:cNvSpPr>
            <p:nvPr/>
          </p:nvSpPr>
          <p:spPr bwMode="auto">
            <a:xfrm>
              <a:off x="1230" y="1152"/>
              <a:ext cx="0" cy="266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1157" name="Rectangle 14"/>
            <p:cNvSpPr>
              <a:spLocks noChangeArrowheads="1"/>
            </p:cNvSpPr>
            <p:nvPr/>
          </p:nvSpPr>
          <p:spPr bwMode="auto">
            <a:xfrm>
              <a:off x="610" y="1027"/>
              <a:ext cx="549" cy="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r"/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Cost/ Year</a:t>
              </a:r>
            </a:p>
          </p:txBody>
        </p:sp>
        <p:sp>
          <p:nvSpPr>
            <p:cNvPr id="91158" name="Rectangle 15"/>
            <p:cNvSpPr>
              <a:spLocks noChangeArrowheads="1"/>
            </p:cNvSpPr>
            <p:nvPr/>
          </p:nvSpPr>
          <p:spPr bwMode="auto">
            <a:xfrm>
              <a:off x="778" y="3041"/>
              <a:ext cx="447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r"/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1000</a:t>
              </a:r>
            </a:p>
          </p:txBody>
        </p:sp>
        <p:sp>
          <p:nvSpPr>
            <p:cNvPr id="91159" name="Rectangle 16"/>
            <p:cNvSpPr>
              <a:spLocks noChangeArrowheads="1"/>
            </p:cNvSpPr>
            <p:nvPr/>
          </p:nvSpPr>
          <p:spPr bwMode="auto">
            <a:xfrm>
              <a:off x="778" y="2365"/>
              <a:ext cx="447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r"/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2000</a:t>
              </a:r>
            </a:p>
          </p:txBody>
        </p:sp>
        <p:sp>
          <p:nvSpPr>
            <p:cNvPr id="91160" name="Rectangle 17"/>
            <p:cNvSpPr>
              <a:spLocks noChangeArrowheads="1"/>
            </p:cNvSpPr>
            <p:nvPr/>
          </p:nvSpPr>
          <p:spPr bwMode="auto">
            <a:xfrm>
              <a:off x="778" y="1689"/>
              <a:ext cx="447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r"/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3000</a:t>
              </a:r>
            </a:p>
          </p:txBody>
        </p:sp>
      </p:grp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1960563" y="2455863"/>
            <a:ext cx="3649662" cy="3597275"/>
            <a:chOff x="1397" y="1502"/>
            <a:chExt cx="2299" cy="2266"/>
          </a:xfrm>
        </p:grpSpPr>
        <p:sp>
          <p:nvSpPr>
            <p:cNvPr id="91144" name="Text Box 19"/>
            <p:cNvSpPr txBox="1">
              <a:spLocks noChangeArrowheads="1"/>
            </p:cNvSpPr>
            <p:nvPr/>
          </p:nvSpPr>
          <p:spPr bwMode="auto">
            <a:xfrm>
              <a:off x="2010" y="2859"/>
              <a:ext cx="208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 i="1">
                  <a:solidFill>
                    <a:schemeClr val="tx1"/>
                  </a:solidFill>
                  <a:latin typeface="Arial" charset="0"/>
                </a:rPr>
                <a:t>D</a:t>
              </a:r>
            </a:p>
          </p:txBody>
        </p:sp>
        <p:sp>
          <p:nvSpPr>
            <p:cNvPr id="91145" name="Line 20"/>
            <p:cNvSpPr>
              <a:spLocks noChangeShapeType="1"/>
            </p:cNvSpPr>
            <p:nvPr/>
          </p:nvSpPr>
          <p:spPr bwMode="auto">
            <a:xfrm rot="16200000" flipH="1">
              <a:off x="2230" y="3106"/>
              <a:ext cx="132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91146" name="Line 21"/>
            <p:cNvSpPr>
              <a:spLocks noChangeShapeType="1"/>
            </p:cNvSpPr>
            <p:nvPr/>
          </p:nvSpPr>
          <p:spPr bwMode="auto">
            <a:xfrm rot="16200000" flipH="1">
              <a:off x="1823" y="3448"/>
              <a:ext cx="6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91147" name="Line 22"/>
            <p:cNvSpPr>
              <a:spLocks noChangeShapeType="1"/>
            </p:cNvSpPr>
            <p:nvPr/>
          </p:nvSpPr>
          <p:spPr bwMode="auto">
            <a:xfrm rot="10800000" flipH="1">
              <a:off x="1397" y="3102"/>
              <a:ext cx="67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91148" name="Line 23"/>
            <p:cNvSpPr>
              <a:spLocks noChangeShapeType="1"/>
            </p:cNvSpPr>
            <p:nvPr/>
          </p:nvSpPr>
          <p:spPr bwMode="auto">
            <a:xfrm rot="10800000" flipH="1">
              <a:off x="1397" y="2423"/>
              <a:ext cx="145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91149" name="Line 24"/>
            <p:cNvSpPr>
              <a:spLocks noChangeShapeType="1"/>
            </p:cNvSpPr>
            <p:nvPr/>
          </p:nvSpPr>
          <p:spPr bwMode="auto">
            <a:xfrm rot="10800000" flipH="1">
              <a:off x="1397" y="1761"/>
              <a:ext cx="221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91150" name="Line 25"/>
            <p:cNvSpPr>
              <a:spLocks noChangeShapeType="1"/>
            </p:cNvSpPr>
            <p:nvPr/>
          </p:nvSpPr>
          <p:spPr bwMode="auto">
            <a:xfrm rot="16200000" flipH="1">
              <a:off x="2652" y="2794"/>
              <a:ext cx="194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91151" name="Oval 26"/>
            <p:cNvSpPr>
              <a:spLocks noChangeArrowheads="1"/>
            </p:cNvSpPr>
            <p:nvPr/>
          </p:nvSpPr>
          <p:spPr bwMode="auto">
            <a:xfrm>
              <a:off x="2083" y="3062"/>
              <a:ext cx="110" cy="1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91152" name="Oval 27"/>
            <p:cNvSpPr>
              <a:spLocks noChangeArrowheads="1"/>
            </p:cNvSpPr>
            <p:nvPr/>
          </p:nvSpPr>
          <p:spPr bwMode="auto">
            <a:xfrm>
              <a:off x="2825" y="2383"/>
              <a:ext cx="110" cy="1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91153" name="Oval 28"/>
            <p:cNvSpPr>
              <a:spLocks noChangeArrowheads="1"/>
            </p:cNvSpPr>
            <p:nvPr/>
          </p:nvSpPr>
          <p:spPr bwMode="auto">
            <a:xfrm>
              <a:off x="3558" y="1728"/>
              <a:ext cx="110" cy="1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91154" name="Text Box 29"/>
            <p:cNvSpPr txBox="1">
              <a:spLocks noChangeArrowheads="1"/>
            </p:cNvSpPr>
            <p:nvPr/>
          </p:nvSpPr>
          <p:spPr bwMode="auto">
            <a:xfrm>
              <a:off x="2775" y="2165"/>
              <a:ext cx="201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 i="1">
                  <a:solidFill>
                    <a:schemeClr val="tx1"/>
                  </a:solidFill>
                  <a:latin typeface="Arial" charset="0"/>
                </a:rPr>
                <a:t>E</a:t>
              </a:r>
            </a:p>
          </p:txBody>
        </p:sp>
        <p:sp>
          <p:nvSpPr>
            <p:cNvPr id="91155" name="Text Box 30"/>
            <p:cNvSpPr txBox="1">
              <a:spLocks noChangeArrowheads="1"/>
            </p:cNvSpPr>
            <p:nvPr/>
          </p:nvSpPr>
          <p:spPr bwMode="auto">
            <a:xfrm>
              <a:off x="3502" y="1502"/>
              <a:ext cx="194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 i="1">
                  <a:solidFill>
                    <a:schemeClr val="tx1"/>
                  </a:solidFill>
                  <a:latin typeface="Arial" charset="0"/>
                </a:rPr>
                <a:t>F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Expansion Path &amp; Long-run Costs</a:t>
            </a:r>
          </a:p>
        </p:txBody>
      </p:sp>
      <p:sp>
        <p:nvSpPr>
          <p:cNvPr id="4177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Firms expansion path has same information as long-run total cost curve</a:t>
            </a:r>
          </a:p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To move from expansion path to LR cost curve</a:t>
            </a:r>
          </a:p>
          <a:p>
            <a:pPr lvl="1" eaLnBrk="1" hangingPunct="1"/>
            <a:r>
              <a:rPr lang="en-US" altLang="en-US">
                <a:latin typeface="Angsana New" charset="0"/>
                <a:cs typeface="Angsana New" charset="0"/>
              </a:rPr>
              <a:t>Find tangency with isoquant and isocost</a:t>
            </a:r>
          </a:p>
          <a:p>
            <a:pPr lvl="1" eaLnBrk="1" hangingPunct="1"/>
            <a:r>
              <a:rPr lang="en-US" altLang="en-US">
                <a:latin typeface="Angsana New" charset="0"/>
                <a:cs typeface="Angsana New" charset="0"/>
              </a:rPr>
              <a:t>Determine min cost of producing the output level selected</a:t>
            </a:r>
          </a:p>
          <a:p>
            <a:pPr lvl="1" eaLnBrk="1" hangingPunct="1"/>
            <a:r>
              <a:rPr lang="en-US" altLang="en-US">
                <a:latin typeface="Angsana New" charset="0"/>
                <a:cs typeface="Angsana New" charset="0"/>
              </a:rPr>
              <a:t>Graph output-cost combination</a:t>
            </a:r>
          </a:p>
        </p:txBody>
      </p:sp>
      <p:sp>
        <p:nvSpPr>
          <p:cNvPr id="93188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3770DD14-F0CD-1D4D-BE51-A04DB06C855C}" type="slidenum">
              <a:rPr lang="en-US" altLang="en-US" sz="2600">
                <a:solidFill>
                  <a:srgbClr val="000000"/>
                </a:solidFill>
              </a:rPr>
              <a:pPr/>
              <a:t>33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7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7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7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7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7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7795" grpId="0" build="p" bldLvl="2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Long-Run Versus Short-Run Cost Curves</a:t>
            </a:r>
          </a:p>
        </p:txBody>
      </p:sp>
      <p:sp>
        <p:nvSpPr>
          <p:cNvPr id="4198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In the short run some costs are fixed</a:t>
            </a:r>
          </a:p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In the long run firm can change anything including plant size</a:t>
            </a:r>
          </a:p>
          <a:p>
            <a:pPr lvl="1" eaLnBrk="1" hangingPunct="1"/>
            <a:r>
              <a:rPr lang="en-US" altLang="en-US">
                <a:latin typeface="Angsana New" charset="0"/>
                <a:cs typeface="Angsana New" charset="0"/>
              </a:rPr>
              <a:t>Can produce at a lower average cost in long run than in short run</a:t>
            </a:r>
          </a:p>
          <a:p>
            <a:pPr lvl="1" eaLnBrk="1" hangingPunct="1"/>
            <a:r>
              <a:rPr lang="en-US" altLang="en-US">
                <a:latin typeface="Angsana New" charset="0"/>
                <a:cs typeface="Angsana New" charset="0"/>
              </a:rPr>
              <a:t>Capital and labor are both flexible</a:t>
            </a:r>
          </a:p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We can show this by holding capital fixed in the short run and flexible in long run</a:t>
            </a:r>
          </a:p>
        </p:txBody>
      </p:sp>
      <p:sp>
        <p:nvSpPr>
          <p:cNvPr id="95236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BBE9B046-6B68-8649-B0DE-010E18C203A4}" type="slidenum">
              <a:rPr lang="en-US" altLang="en-US" sz="2600">
                <a:solidFill>
                  <a:srgbClr val="000000"/>
                </a:solidFill>
              </a:rPr>
              <a:pPr/>
              <a:t>34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43" grpId="0" build="p" bldLvl="2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The Inflexibility of Short-Run Production</a:t>
            </a:r>
          </a:p>
        </p:txBody>
      </p:sp>
      <p:sp>
        <p:nvSpPr>
          <p:cNvPr id="9728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8852AA26-E74F-5E49-B67B-F79818FA92CB}" type="slidenum">
              <a:rPr lang="en-US" altLang="en-US" sz="2600">
                <a:solidFill>
                  <a:srgbClr val="000000"/>
                </a:solidFill>
              </a:rPr>
              <a:pPr/>
              <a:t>35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97284" name="Line 4"/>
          <p:cNvSpPr>
            <a:spLocks noChangeShapeType="1"/>
          </p:cNvSpPr>
          <p:nvPr/>
        </p:nvSpPr>
        <p:spPr bwMode="auto">
          <a:xfrm>
            <a:off x="2222500" y="1757363"/>
            <a:ext cx="0" cy="42370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2252663" y="2843213"/>
            <a:ext cx="4732337" cy="3109912"/>
            <a:chOff x="1419" y="1791"/>
            <a:chExt cx="2981" cy="1959"/>
          </a:xfrm>
        </p:grpSpPr>
        <p:sp>
          <p:nvSpPr>
            <p:cNvPr id="97325" name="Line 6"/>
            <p:cNvSpPr>
              <a:spLocks noChangeShapeType="1"/>
            </p:cNvSpPr>
            <p:nvPr/>
          </p:nvSpPr>
          <p:spPr bwMode="auto">
            <a:xfrm flipV="1">
              <a:off x="1419" y="1791"/>
              <a:ext cx="1942" cy="1959"/>
            </a:xfrm>
            <a:prstGeom prst="line">
              <a:avLst/>
            </a:prstGeom>
            <a:noFill/>
            <a:ln w="5080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7326" name="Rectangle 7"/>
            <p:cNvSpPr>
              <a:spLocks noChangeArrowheads="1"/>
            </p:cNvSpPr>
            <p:nvPr/>
          </p:nvSpPr>
          <p:spPr bwMode="auto">
            <a:xfrm>
              <a:off x="3330" y="1902"/>
              <a:ext cx="1070" cy="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Long-Run</a:t>
              </a:r>
            </a:p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Expansion</a:t>
              </a:r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 </a:t>
              </a:r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Path</a:t>
              </a:r>
            </a:p>
          </p:txBody>
        </p:sp>
      </p:grpSp>
      <p:sp>
        <p:nvSpPr>
          <p:cNvPr id="97286" name="Line 8"/>
          <p:cNvSpPr>
            <a:spLocks noChangeShapeType="1"/>
          </p:cNvSpPr>
          <p:nvPr/>
        </p:nvSpPr>
        <p:spPr bwMode="auto">
          <a:xfrm>
            <a:off x="2203450" y="6007100"/>
            <a:ext cx="44259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7287" name="Rectangle 9"/>
          <p:cNvSpPr>
            <a:spLocks noChangeArrowheads="1"/>
          </p:cNvSpPr>
          <p:nvPr/>
        </p:nvSpPr>
        <p:spPr bwMode="auto">
          <a:xfrm>
            <a:off x="6713538" y="5818188"/>
            <a:ext cx="1592262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600">
                <a:solidFill>
                  <a:schemeClr val="tx1"/>
                </a:solidFill>
                <a:latin typeface="Arial" charset="0"/>
              </a:rPr>
              <a:t>Labor per year</a:t>
            </a:r>
          </a:p>
        </p:txBody>
      </p:sp>
      <p:sp>
        <p:nvSpPr>
          <p:cNvPr id="97288" name="Rectangle 10"/>
          <p:cNvSpPr>
            <a:spLocks noChangeArrowheads="1"/>
          </p:cNvSpPr>
          <p:nvPr/>
        </p:nvSpPr>
        <p:spPr bwMode="auto">
          <a:xfrm>
            <a:off x="974725" y="1627188"/>
            <a:ext cx="858838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600">
                <a:solidFill>
                  <a:schemeClr val="tx1"/>
                </a:solidFill>
                <a:latin typeface="Arial" charset="0"/>
              </a:rPr>
              <a:t>Capital</a:t>
            </a:r>
          </a:p>
          <a:p>
            <a:pPr algn="r"/>
            <a:r>
              <a:rPr lang="en-US" altLang="en-US" sz="1600">
                <a:solidFill>
                  <a:schemeClr val="tx1"/>
                </a:solidFill>
                <a:latin typeface="Arial" charset="0"/>
              </a:rPr>
              <a:t>per</a:t>
            </a:r>
          </a:p>
          <a:p>
            <a:pPr algn="r"/>
            <a:r>
              <a:rPr lang="en-US" altLang="en-US" sz="1600">
                <a:solidFill>
                  <a:schemeClr val="tx1"/>
                </a:solidFill>
                <a:latin typeface="Arial" charset="0"/>
              </a:rPr>
              <a:t>year</a:t>
            </a:r>
          </a:p>
        </p:txBody>
      </p: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1754188" y="1674813"/>
            <a:ext cx="5472112" cy="4641850"/>
            <a:chOff x="1105" y="1055"/>
            <a:chExt cx="3447" cy="2924"/>
          </a:xfrm>
        </p:grpSpPr>
        <p:sp>
          <p:nvSpPr>
            <p:cNvPr id="97315" name="Rectangle 12"/>
            <p:cNvSpPr>
              <a:spLocks noChangeArrowheads="1"/>
            </p:cNvSpPr>
            <p:nvPr/>
          </p:nvSpPr>
          <p:spPr bwMode="auto">
            <a:xfrm>
              <a:off x="2353" y="3753"/>
              <a:ext cx="241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 i="1">
                  <a:solidFill>
                    <a:schemeClr val="tx1"/>
                  </a:solidFill>
                  <a:latin typeface="Arial" charset="0"/>
                </a:rPr>
                <a:t>L</a:t>
              </a:r>
              <a:r>
                <a:rPr lang="en-US" altLang="en-US" sz="1600" i="1" baseline="-25000">
                  <a:solidFill>
                    <a:schemeClr val="tx1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97316" name="Rectangle 13"/>
            <p:cNvSpPr>
              <a:spLocks noChangeArrowheads="1"/>
            </p:cNvSpPr>
            <p:nvPr/>
          </p:nvSpPr>
          <p:spPr bwMode="auto">
            <a:xfrm>
              <a:off x="4273" y="2977"/>
              <a:ext cx="279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Q</a:t>
              </a:r>
              <a:r>
                <a:rPr lang="en-US" altLang="en-US" sz="1800" i="1" baseline="-25000">
                  <a:solidFill>
                    <a:schemeClr val="tx1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97317" name="Line 14"/>
            <p:cNvSpPr>
              <a:spLocks noChangeShapeType="1"/>
            </p:cNvSpPr>
            <p:nvPr/>
          </p:nvSpPr>
          <p:spPr bwMode="auto">
            <a:xfrm>
              <a:off x="1418" y="1602"/>
              <a:ext cx="2166" cy="2174"/>
            </a:xfrm>
            <a:prstGeom prst="line">
              <a:avLst/>
            </a:prstGeom>
            <a:noFill/>
            <a:ln w="50800">
              <a:solidFill>
                <a:srgbClr val="33996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7318" name="Rectangle 15"/>
            <p:cNvSpPr>
              <a:spLocks noChangeArrowheads="1"/>
            </p:cNvSpPr>
            <p:nvPr/>
          </p:nvSpPr>
          <p:spPr bwMode="auto">
            <a:xfrm>
              <a:off x="1105" y="2545"/>
              <a:ext cx="271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K</a:t>
              </a:r>
              <a:r>
                <a:rPr lang="en-US" altLang="en-US" sz="1800" i="1" baseline="-25000">
                  <a:solidFill>
                    <a:schemeClr val="tx1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97319" name="Line 16"/>
            <p:cNvSpPr>
              <a:spLocks noChangeShapeType="1"/>
            </p:cNvSpPr>
            <p:nvPr/>
          </p:nvSpPr>
          <p:spPr bwMode="auto">
            <a:xfrm flipH="1">
              <a:off x="1386" y="2688"/>
              <a:ext cx="111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7320" name="Freeform 17"/>
            <p:cNvSpPr>
              <a:spLocks/>
            </p:cNvSpPr>
            <p:nvPr/>
          </p:nvSpPr>
          <p:spPr bwMode="auto">
            <a:xfrm>
              <a:off x="1873" y="1055"/>
              <a:ext cx="2401" cy="2115"/>
            </a:xfrm>
            <a:custGeom>
              <a:avLst/>
              <a:gdLst>
                <a:gd name="T0" fmla="*/ 0 w 2401"/>
                <a:gd name="T1" fmla="*/ 0 h 2115"/>
                <a:gd name="T2" fmla="*/ 0 w 2401"/>
                <a:gd name="T3" fmla="*/ 25 h 2115"/>
                <a:gd name="T4" fmla="*/ 7 w 2401"/>
                <a:gd name="T5" fmla="*/ 55 h 2115"/>
                <a:gd name="T6" fmla="*/ 7 w 2401"/>
                <a:gd name="T7" fmla="*/ 126 h 2115"/>
                <a:gd name="T8" fmla="*/ 21 w 2401"/>
                <a:gd name="T9" fmla="*/ 213 h 2115"/>
                <a:gd name="T10" fmla="*/ 28 w 2401"/>
                <a:gd name="T11" fmla="*/ 304 h 2115"/>
                <a:gd name="T12" fmla="*/ 34 w 2401"/>
                <a:gd name="T13" fmla="*/ 400 h 2115"/>
                <a:gd name="T14" fmla="*/ 48 w 2401"/>
                <a:gd name="T15" fmla="*/ 497 h 2115"/>
                <a:gd name="T16" fmla="*/ 55 w 2401"/>
                <a:gd name="T17" fmla="*/ 578 h 2115"/>
                <a:gd name="T18" fmla="*/ 69 w 2401"/>
                <a:gd name="T19" fmla="*/ 649 h 2115"/>
                <a:gd name="T20" fmla="*/ 75 w 2401"/>
                <a:gd name="T21" fmla="*/ 704 h 2115"/>
                <a:gd name="T22" fmla="*/ 89 w 2401"/>
                <a:gd name="T23" fmla="*/ 750 h 2115"/>
                <a:gd name="T24" fmla="*/ 96 w 2401"/>
                <a:gd name="T25" fmla="*/ 791 h 2115"/>
                <a:gd name="T26" fmla="*/ 110 w 2401"/>
                <a:gd name="T27" fmla="*/ 826 h 2115"/>
                <a:gd name="T28" fmla="*/ 130 w 2401"/>
                <a:gd name="T29" fmla="*/ 887 h 2115"/>
                <a:gd name="T30" fmla="*/ 158 w 2401"/>
                <a:gd name="T31" fmla="*/ 958 h 2115"/>
                <a:gd name="T32" fmla="*/ 233 w 2401"/>
                <a:gd name="T33" fmla="*/ 1100 h 2115"/>
                <a:gd name="T34" fmla="*/ 274 w 2401"/>
                <a:gd name="T35" fmla="*/ 1171 h 2115"/>
                <a:gd name="T36" fmla="*/ 322 w 2401"/>
                <a:gd name="T37" fmla="*/ 1242 h 2115"/>
                <a:gd name="T38" fmla="*/ 383 w 2401"/>
                <a:gd name="T39" fmla="*/ 1323 h 2115"/>
                <a:gd name="T40" fmla="*/ 445 w 2401"/>
                <a:gd name="T41" fmla="*/ 1409 h 2115"/>
                <a:gd name="T42" fmla="*/ 520 w 2401"/>
                <a:gd name="T43" fmla="*/ 1495 h 2115"/>
                <a:gd name="T44" fmla="*/ 588 w 2401"/>
                <a:gd name="T45" fmla="*/ 1571 h 2115"/>
                <a:gd name="T46" fmla="*/ 657 w 2401"/>
                <a:gd name="T47" fmla="*/ 1632 h 2115"/>
                <a:gd name="T48" fmla="*/ 725 w 2401"/>
                <a:gd name="T49" fmla="*/ 1688 h 2115"/>
                <a:gd name="T50" fmla="*/ 800 w 2401"/>
                <a:gd name="T51" fmla="*/ 1739 h 2115"/>
                <a:gd name="T52" fmla="*/ 889 w 2401"/>
                <a:gd name="T53" fmla="*/ 1789 h 2115"/>
                <a:gd name="T54" fmla="*/ 998 w 2401"/>
                <a:gd name="T55" fmla="*/ 1850 h 2115"/>
                <a:gd name="T56" fmla="*/ 1122 w 2401"/>
                <a:gd name="T57" fmla="*/ 1921 h 2115"/>
                <a:gd name="T58" fmla="*/ 1190 w 2401"/>
                <a:gd name="T59" fmla="*/ 1952 h 2115"/>
                <a:gd name="T60" fmla="*/ 1265 w 2401"/>
                <a:gd name="T61" fmla="*/ 1982 h 2115"/>
                <a:gd name="T62" fmla="*/ 1347 w 2401"/>
                <a:gd name="T63" fmla="*/ 2008 h 2115"/>
                <a:gd name="T64" fmla="*/ 1436 w 2401"/>
                <a:gd name="T65" fmla="*/ 2033 h 2115"/>
                <a:gd name="T66" fmla="*/ 1545 w 2401"/>
                <a:gd name="T67" fmla="*/ 2048 h 2115"/>
                <a:gd name="T68" fmla="*/ 1668 w 2401"/>
                <a:gd name="T69" fmla="*/ 2063 h 2115"/>
                <a:gd name="T70" fmla="*/ 1798 w 2401"/>
                <a:gd name="T71" fmla="*/ 2079 h 2115"/>
                <a:gd name="T72" fmla="*/ 1942 w 2401"/>
                <a:gd name="T73" fmla="*/ 2089 h 2115"/>
                <a:gd name="T74" fmla="*/ 2072 w 2401"/>
                <a:gd name="T75" fmla="*/ 2094 h 2115"/>
                <a:gd name="T76" fmla="*/ 2202 w 2401"/>
                <a:gd name="T77" fmla="*/ 2104 h 2115"/>
                <a:gd name="T78" fmla="*/ 2311 w 2401"/>
                <a:gd name="T79" fmla="*/ 2109 h 2115"/>
                <a:gd name="T80" fmla="*/ 2359 w 2401"/>
                <a:gd name="T81" fmla="*/ 2109 h 2115"/>
                <a:gd name="T82" fmla="*/ 2400 w 2401"/>
                <a:gd name="T83" fmla="*/ 2114 h 211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2401"/>
                <a:gd name="T127" fmla="*/ 0 h 2115"/>
                <a:gd name="T128" fmla="*/ 2401 w 2401"/>
                <a:gd name="T129" fmla="*/ 2115 h 2115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2401" h="2115">
                  <a:moveTo>
                    <a:pt x="0" y="0"/>
                  </a:moveTo>
                  <a:lnTo>
                    <a:pt x="0" y="25"/>
                  </a:lnTo>
                  <a:lnTo>
                    <a:pt x="7" y="55"/>
                  </a:lnTo>
                  <a:lnTo>
                    <a:pt x="7" y="126"/>
                  </a:lnTo>
                  <a:lnTo>
                    <a:pt x="21" y="213"/>
                  </a:lnTo>
                  <a:lnTo>
                    <a:pt x="28" y="304"/>
                  </a:lnTo>
                  <a:lnTo>
                    <a:pt x="34" y="400"/>
                  </a:lnTo>
                  <a:lnTo>
                    <a:pt x="48" y="497"/>
                  </a:lnTo>
                  <a:lnTo>
                    <a:pt x="55" y="578"/>
                  </a:lnTo>
                  <a:lnTo>
                    <a:pt x="69" y="649"/>
                  </a:lnTo>
                  <a:lnTo>
                    <a:pt x="75" y="704"/>
                  </a:lnTo>
                  <a:lnTo>
                    <a:pt x="89" y="750"/>
                  </a:lnTo>
                  <a:lnTo>
                    <a:pt x="96" y="791"/>
                  </a:lnTo>
                  <a:lnTo>
                    <a:pt x="110" y="826"/>
                  </a:lnTo>
                  <a:lnTo>
                    <a:pt x="130" y="887"/>
                  </a:lnTo>
                  <a:lnTo>
                    <a:pt x="158" y="958"/>
                  </a:lnTo>
                  <a:lnTo>
                    <a:pt x="233" y="1100"/>
                  </a:lnTo>
                  <a:lnTo>
                    <a:pt x="274" y="1171"/>
                  </a:lnTo>
                  <a:lnTo>
                    <a:pt x="322" y="1242"/>
                  </a:lnTo>
                  <a:lnTo>
                    <a:pt x="383" y="1323"/>
                  </a:lnTo>
                  <a:lnTo>
                    <a:pt x="445" y="1409"/>
                  </a:lnTo>
                  <a:lnTo>
                    <a:pt x="520" y="1495"/>
                  </a:lnTo>
                  <a:lnTo>
                    <a:pt x="588" y="1571"/>
                  </a:lnTo>
                  <a:lnTo>
                    <a:pt x="657" y="1632"/>
                  </a:lnTo>
                  <a:lnTo>
                    <a:pt x="725" y="1688"/>
                  </a:lnTo>
                  <a:lnTo>
                    <a:pt x="800" y="1739"/>
                  </a:lnTo>
                  <a:lnTo>
                    <a:pt x="889" y="1789"/>
                  </a:lnTo>
                  <a:lnTo>
                    <a:pt x="998" y="1850"/>
                  </a:lnTo>
                  <a:lnTo>
                    <a:pt x="1122" y="1921"/>
                  </a:lnTo>
                  <a:lnTo>
                    <a:pt x="1190" y="1952"/>
                  </a:lnTo>
                  <a:lnTo>
                    <a:pt x="1265" y="1982"/>
                  </a:lnTo>
                  <a:lnTo>
                    <a:pt x="1347" y="2008"/>
                  </a:lnTo>
                  <a:lnTo>
                    <a:pt x="1436" y="2033"/>
                  </a:lnTo>
                  <a:lnTo>
                    <a:pt x="1545" y="2048"/>
                  </a:lnTo>
                  <a:lnTo>
                    <a:pt x="1668" y="2063"/>
                  </a:lnTo>
                  <a:lnTo>
                    <a:pt x="1798" y="2079"/>
                  </a:lnTo>
                  <a:lnTo>
                    <a:pt x="1942" y="2089"/>
                  </a:lnTo>
                  <a:lnTo>
                    <a:pt x="2072" y="2094"/>
                  </a:lnTo>
                  <a:lnTo>
                    <a:pt x="2202" y="2104"/>
                  </a:lnTo>
                  <a:lnTo>
                    <a:pt x="2311" y="2109"/>
                  </a:lnTo>
                  <a:lnTo>
                    <a:pt x="2359" y="2109"/>
                  </a:lnTo>
                  <a:lnTo>
                    <a:pt x="2400" y="2114"/>
                  </a:lnTo>
                </a:path>
              </a:pathLst>
            </a:custGeom>
            <a:noFill/>
            <a:ln w="50800" cap="rnd">
              <a:solidFill>
                <a:srgbClr val="CC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97321" name="Oval 18"/>
            <p:cNvSpPr>
              <a:spLocks noChangeArrowheads="1"/>
            </p:cNvSpPr>
            <p:nvPr/>
          </p:nvSpPr>
          <p:spPr bwMode="auto">
            <a:xfrm>
              <a:off x="2448" y="2640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97322" name="Line 19"/>
            <p:cNvSpPr>
              <a:spLocks noChangeShapeType="1"/>
            </p:cNvSpPr>
            <p:nvPr/>
          </p:nvSpPr>
          <p:spPr bwMode="auto">
            <a:xfrm>
              <a:off x="2496" y="2698"/>
              <a:ext cx="0" cy="108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7323" name="Rectangle 20"/>
            <p:cNvSpPr>
              <a:spLocks noChangeArrowheads="1"/>
            </p:cNvSpPr>
            <p:nvPr/>
          </p:nvSpPr>
          <p:spPr bwMode="auto">
            <a:xfrm>
              <a:off x="3505" y="3769"/>
              <a:ext cx="206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 i="1">
                  <a:solidFill>
                    <a:schemeClr val="tx1"/>
                  </a:solidFill>
                  <a:latin typeface="Arial" charset="0"/>
                </a:rPr>
                <a:t>D</a:t>
              </a:r>
            </a:p>
          </p:txBody>
        </p:sp>
        <p:sp>
          <p:nvSpPr>
            <p:cNvPr id="97324" name="Rectangle 21"/>
            <p:cNvSpPr>
              <a:spLocks noChangeArrowheads="1"/>
            </p:cNvSpPr>
            <p:nvPr/>
          </p:nvSpPr>
          <p:spPr bwMode="auto">
            <a:xfrm>
              <a:off x="1153" y="1441"/>
              <a:ext cx="218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C</a:t>
              </a:r>
            </a:p>
          </p:txBody>
        </p:sp>
      </p:grpSp>
      <p:grpSp>
        <p:nvGrpSpPr>
          <p:cNvPr id="4" name="Group 22"/>
          <p:cNvGrpSpPr>
            <a:grpSpLocks/>
          </p:cNvGrpSpPr>
          <p:nvPr/>
        </p:nvGrpSpPr>
        <p:grpSpPr bwMode="auto">
          <a:xfrm>
            <a:off x="1830388" y="1601788"/>
            <a:ext cx="4800600" cy="4714875"/>
            <a:chOff x="1153" y="1009"/>
            <a:chExt cx="3024" cy="2970"/>
          </a:xfrm>
        </p:grpSpPr>
        <p:sp>
          <p:nvSpPr>
            <p:cNvPr id="97312" name="Line 23"/>
            <p:cNvSpPr>
              <a:spLocks noChangeShapeType="1"/>
            </p:cNvSpPr>
            <p:nvPr/>
          </p:nvSpPr>
          <p:spPr bwMode="auto">
            <a:xfrm>
              <a:off x="1418" y="1170"/>
              <a:ext cx="2598" cy="2598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7313" name="Rectangle 24"/>
            <p:cNvSpPr>
              <a:spLocks noChangeArrowheads="1"/>
            </p:cNvSpPr>
            <p:nvPr/>
          </p:nvSpPr>
          <p:spPr bwMode="auto">
            <a:xfrm>
              <a:off x="3985" y="3769"/>
              <a:ext cx="192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 i="1">
                  <a:solidFill>
                    <a:schemeClr val="tx1"/>
                  </a:solidFill>
                  <a:latin typeface="Arial" charset="0"/>
                </a:rPr>
                <a:t>F</a:t>
              </a:r>
            </a:p>
          </p:txBody>
        </p:sp>
        <p:sp>
          <p:nvSpPr>
            <p:cNvPr id="97314" name="Rectangle 25"/>
            <p:cNvSpPr>
              <a:spLocks noChangeArrowheads="1"/>
            </p:cNvSpPr>
            <p:nvPr/>
          </p:nvSpPr>
          <p:spPr bwMode="auto">
            <a:xfrm>
              <a:off x="1153" y="1009"/>
              <a:ext cx="210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E</a:t>
              </a:r>
            </a:p>
          </p:txBody>
        </p:sp>
      </p:grpSp>
      <p:grpSp>
        <p:nvGrpSpPr>
          <p:cNvPr id="5" name="Group 26"/>
          <p:cNvGrpSpPr>
            <a:grpSpLocks/>
          </p:cNvGrpSpPr>
          <p:nvPr/>
        </p:nvGrpSpPr>
        <p:grpSpPr bwMode="auto">
          <a:xfrm>
            <a:off x="1754188" y="2359025"/>
            <a:ext cx="5014912" cy="3957638"/>
            <a:chOff x="1105" y="1486"/>
            <a:chExt cx="3159" cy="2493"/>
          </a:xfrm>
        </p:grpSpPr>
        <p:sp>
          <p:nvSpPr>
            <p:cNvPr id="97302" name="Rectangle 27"/>
            <p:cNvSpPr>
              <a:spLocks noChangeArrowheads="1"/>
            </p:cNvSpPr>
            <p:nvPr/>
          </p:nvSpPr>
          <p:spPr bwMode="auto">
            <a:xfrm>
              <a:off x="3985" y="3409"/>
              <a:ext cx="279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Q</a:t>
              </a:r>
              <a:r>
                <a:rPr lang="en-US" altLang="en-US" sz="1800" i="1" baseline="-25000">
                  <a:solidFill>
                    <a:schemeClr val="tx1"/>
                  </a:solidFill>
                  <a:latin typeface="Arial" charset="0"/>
                </a:rPr>
                <a:t>1</a:t>
              </a:r>
            </a:p>
          </p:txBody>
        </p:sp>
        <p:sp>
          <p:nvSpPr>
            <p:cNvPr id="97303" name="Rectangle 28"/>
            <p:cNvSpPr>
              <a:spLocks noChangeArrowheads="1"/>
            </p:cNvSpPr>
            <p:nvPr/>
          </p:nvSpPr>
          <p:spPr bwMode="auto">
            <a:xfrm>
              <a:off x="1153" y="2161"/>
              <a:ext cx="218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A</a:t>
              </a:r>
            </a:p>
          </p:txBody>
        </p:sp>
        <p:sp>
          <p:nvSpPr>
            <p:cNvPr id="97304" name="Rectangle 29"/>
            <p:cNvSpPr>
              <a:spLocks noChangeArrowheads="1"/>
            </p:cNvSpPr>
            <p:nvPr/>
          </p:nvSpPr>
          <p:spPr bwMode="auto">
            <a:xfrm>
              <a:off x="2689" y="3769"/>
              <a:ext cx="206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 i="1">
                  <a:solidFill>
                    <a:schemeClr val="tx1"/>
                  </a:solidFill>
                  <a:latin typeface="Arial" charset="0"/>
                </a:rPr>
                <a:t>B</a:t>
              </a:r>
            </a:p>
          </p:txBody>
        </p:sp>
        <p:sp>
          <p:nvSpPr>
            <p:cNvPr id="97305" name="Freeform 30"/>
            <p:cNvSpPr>
              <a:spLocks/>
            </p:cNvSpPr>
            <p:nvPr/>
          </p:nvSpPr>
          <p:spPr bwMode="auto">
            <a:xfrm>
              <a:off x="1537" y="1486"/>
              <a:ext cx="2401" cy="2116"/>
            </a:xfrm>
            <a:custGeom>
              <a:avLst/>
              <a:gdLst>
                <a:gd name="T0" fmla="*/ 0 w 2401"/>
                <a:gd name="T1" fmla="*/ 0 h 2116"/>
                <a:gd name="T2" fmla="*/ 0 w 2401"/>
                <a:gd name="T3" fmla="*/ 24 h 2116"/>
                <a:gd name="T4" fmla="*/ 6 w 2401"/>
                <a:gd name="T5" fmla="*/ 52 h 2116"/>
                <a:gd name="T6" fmla="*/ 6 w 2401"/>
                <a:gd name="T7" fmla="*/ 127 h 2116"/>
                <a:gd name="T8" fmla="*/ 19 w 2401"/>
                <a:gd name="T9" fmla="*/ 214 h 2116"/>
                <a:gd name="T10" fmla="*/ 25 w 2401"/>
                <a:gd name="T11" fmla="*/ 306 h 2116"/>
                <a:gd name="T12" fmla="*/ 38 w 2401"/>
                <a:gd name="T13" fmla="*/ 404 h 2116"/>
                <a:gd name="T14" fmla="*/ 44 w 2401"/>
                <a:gd name="T15" fmla="*/ 496 h 2116"/>
                <a:gd name="T16" fmla="*/ 57 w 2401"/>
                <a:gd name="T17" fmla="*/ 577 h 2116"/>
                <a:gd name="T18" fmla="*/ 69 w 2401"/>
                <a:gd name="T19" fmla="*/ 646 h 2116"/>
                <a:gd name="T20" fmla="*/ 82 w 2401"/>
                <a:gd name="T21" fmla="*/ 703 h 2116"/>
                <a:gd name="T22" fmla="*/ 88 w 2401"/>
                <a:gd name="T23" fmla="*/ 750 h 2116"/>
                <a:gd name="T24" fmla="*/ 101 w 2401"/>
                <a:gd name="T25" fmla="*/ 790 h 2116"/>
                <a:gd name="T26" fmla="*/ 107 w 2401"/>
                <a:gd name="T27" fmla="*/ 824 h 2116"/>
                <a:gd name="T28" fmla="*/ 132 w 2401"/>
                <a:gd name="T29" fmla="*/ 888 h 2116"/>
                <a:gd name="T30" fmla="*/ 157 w 2401"/>
                <a:gd name="T31" fmla="*/ 957 h 2116"/>
                <a:gd name="T32" fmla="*/ 233 w 2401"/>
                <a:gd name="T33" fmla="*/ 1101 h 2116"/>
                <a:gd name="T34" fmla="*/ 271 w 2401"/>
                <a:gd name="T35" fmla="*/ 1170 h 2116"/>
                <a:gd name="T36" fmla="*/ 321 w 2401"/>
                <a:gd name="T37" fmla="*/ 1245 h 2116"/>
                <a:gd name="T38" fmla="*/ 384 w 2401"/>
                <a:gd name="T39" fmla="*/ 1326 h 2116"/>
                <a:gd name="T40" fmla="*/ 447 w 2401"/>
                <a:gd name="T41" fmla="*/ 1412 h 2116"/>
                <a:gd name="T42" fmla="*/ 523 w 2401"/>
                <a:gd name="T43" fmla="*/ 1493 h 2116"/>
                <a:gd name="T44" fmla="*/ 592 w 2401"/>
                <a:gd name="T45" fmla="*/ 1568 h 2116"/>
                <a:gd name="T46" fmla="*/ 655 w 2401"/>
                <a:gd name="T47" fmla="*/ 1631 h 2116"/>
                <a:gd name="T48" fmla="*/ 724 w 2401"/>
                <a:gd name="T49" fmla="*/ 1689 h 2116"/>
                <a:gd name="T50" fmla="*/ 794 w 2401"/>
                <a:gd name="T51" fmla="*/ 1740 h 2116"/>
                <a:gd name="T52" fmla="*/ 838 w 2401"/>
                <a:gd name="T53" fmla="*/ 1764 h 2116"/>
                <a:gd name="T54" fmla="*/ 888 w 2401"/>
                <a:gd name="T55" fmla="*/ 1792 h 2116"/>
                <a:gd name="T56" fmla="*/ 1002 w 2401"/>
                <a:gd name="T57" fmla="*/ 1856 h 2116"/>
                <a:gd name="T58" fmla="*/ 1121 w 2401"/>
                <a:gd name="T59" fmla="*/ 1925 h 2116"/>
                <a:gd name="T60" fmla="*/ 1191 w 2401"/>
                <a:gd name="T61" fmla="*/ 1954 h 2116"/>
                <a:gd name="T62" fmla="*/ 1266 w 2401"/>
                <a:gd name="T63" fmla="*/ 1988 h 2116"/>
                <a:gd name="T64" fmla="*/ 1348 w 2401"/>
                <a:gd name="T65" fmla="*/ 2011 h 2116"/>
                <a:gd name="T66" fmla="*/ 1436 w 2401"/>
                <a:gd name="T67" fmla="*/ 2034 h 2116"/>
                <a:gd name="T68" fmla="*/ 1543 w 2401"/>
                <a:gd name="T69" fmla="*/ 2052 h 2116"/>
                <a:gd name="T70" fmla="*/ 1663 w 2401"/>
                <a:gd name="T71" fmla="*/ 2069 h 2116"/>
                <a:gd name="T72" fmla="*/ 1802 w 2401"/>
                <a:gd name="T73" fmla="*/ 2080 h 2116"/>
                <a:gd name="T74" fmla="*/ 1940 w 2401"/>
                <a:gd name="T75" fmla="*/ 2086 h 2116"/>
                <a:gd name="T76" fmla="*/ 2072 w 2401"/>
                <a:gd name="T77" fmla="*/ 2098 h 2116"/>
                <a:gd name="T78" fmla="*/ 2198 w 2401"/>
                <a:gd name="T79" fmla="*/ 2103 h 2116"/>
                <a:gd name="T80" fmla="*/ 2312 w 2401"/>
                <a:gd name="T81" fmla="*/ 2109 h 2116"/>
                <a:gd name="T82" fmla="*/ 2356 w 2401"/>
                <a:gd name="T83" fmla="*/ 2109 h 2116"/>
                <a:gd name="T84" fmla="*/ 2400 w 2401"/>
                <a:gd name="T85" fmla="*/ 2115 h 211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2401"/>
                <a:gd name="T130" fmla="*/ 0 h 2116"/>
                <a:gd name="T131" fmla="*/ 2401 w 2401"/>
                <a:gd name="T132" fmla="*/ 2116 h 211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2401" h="2116">
                  <a:moveTo>
                    <a:pt x="0" y="0"/>
                  </a:moveTo>
                  <a:lnTo>
                    <a:pt x="0" y="24"/>
                  </a:lnTo>
                  <a:lnTo>
                    <a:pt x="6" y="52"/>
                  </a:lnTo>
                  <a:lnTo>
                    <a:pt x="6" y="127"/>
                  </a:lnTo>
                  <a:lnTo>
                    <a:pt x="19" y="214"/>
                  </a:lnTo>
                  <a:lnTo>
                    <a:pt x="25" y="306"/>
                  </a:lnTo>
                  <a:lnTo>
                    <a:pt x="38" y="404"/>
                  </a:lnTo>
                  <a:lnTo>
                    <a:pt x="44" y="496"/>
                  </a:lnTo>
                  <a:lnTo>
                    <a:pt x="57" y="577"/>
                  </a:lnTo>
                  <a:lnTo>
                    <a:pt x="69" y="646"/>
                  </a:lnTo>
                  <a:lnTo>
                    <a:pt x="82" y="703"/>
                  </a:lnTo>
                  <a:lnTo>
                    <a:pt x="88" y="750"/>
                  </a:lnTo>
                  <a:lnTo>
                    <a:pt x="101" y="790"/>
                  </a:lnTo>
                  <a:lnTo>
                    <a:pt x="107" y="824"/>
                  </a:lnTo>
                  <a:lnTo>
                    <a:pt x="132" y="888"/>
                  </a:lnTo>
                  <a:lnTo>
                    <a:pt x="157" y="957"/>
                  </a:lnTo>
                  <a:lnTo>
                    <a:pt x="233" y="1101"/>
                  </a:lnTo>
                  <a:lnTo>
                    <a:pt x="271" y="1170"/>
                  </a:lnTo>
                  <a:lnTo>
                    <a:pt x="321" y="1245"/>
                  </a:lnTo>
                  <a:lnTo>
                    <a:pt x="384" y="1326"/>
                  </a:lnTo>
                  <a:lnTo>
                    <a:pt x="447" y="1412"/>
                  </a:lnTo>
                  <a:lnTo>
                    <a:pt x="523" y="1493"/>
                  </a:lnTo>
                  <a:lnTo>
                    <a:pt x="592" y="1568"/>
                  </a:lnTo>
                  <a:lnTo>
                    <a:pt x="655" y="1631"/>
                  </a:lnTo>
                  <a:lnTo>
                    <a:pt x="724" y="1689"/>
                  </a:lnTo>
                  <a:lnTo>
                    <a:pt x="794" y="1740"/>
                  </a:lnTo>
                  <a:lnTo>
                    <a:pt x="838" y="1764"/>
                  </a:lnTo>
                  <a:lnTo>
                    <a:pt x="888" y="1792"/>
                  </a:lnTo>
                  <a:lnTo>
                    <a:pt x="1002" y="1856"/>
                  </a:lnTo>
                  <a:lnTo>
                    <a:pt x="1121" y="1925"/>
                  </a:lnTo>
                  <a:lnTo>
                    <a:pt x="1191" y="1954"/>
                  </a:lnTo>
                  <a:lnTo>
                    <a:pt x="1266" y="1988"/>
                  </a:lnTo>
                  <a:lnTo>
                    <a:pt x="1348" y="2011"/>
                  </a:lnTo>
                  <a:lnTo>
                    <a:pt x="1436" y="2034"/>
                  </a:lnTo>
                  <a:lnTo>
                    <a:pt x="1543" y="2052"/>
                  </a:lnTo>
                  <a:lnTo>
                    <a:pt x="1663" y="2069"/>
                  </a:lnTo>
                  <a:lnTo>
                    <a:pt x="1802" y="2080"/>
                  </a:lnTo>
                  <a:lnTo>
                    <a:pt x="1940" y="2086"/>
                  </a:lnTo>
                  <a:lnTo>
                    <a:pt x="2072" y="2098"/>
                  </a:lnTo>
                  <a:lnTo>
                    <a:pt x="2198" y="2103"/>
                  </a:lnTo>
                  <a:lnTo>
                    <a:pt x="2312" y="2109"/>
                  </a:lnTo>
                  <a:lnTo>
                    <a:pt x="2356" y="2109"/>
                  </a:lnTo>
                  <a:lnTo>
                    <a:pt x="2400" y="2115"/>
                  </a:lnTo>
                </a:path>
              </a:pathLst>
            </a:custGeom>
            <a:noFill/>
            <a:ln w="50800" cap="rnd">
              <a:solidFill>
                <a:srgbClr val="99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97306" name="Line 31"/>
            <p:cNvSpPr>
              <a:spLocks noChangeShapeType="1"/>
            </p:cNvSpPr>
            <p:nvPr/>
          </p:nvSpPr>
          <p:spPr bwMode="auto">
            <a:xfrm>
              <a:off x="1387" y="2347"/>
              <a:ext cx="1429" cy="1429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7307" name="Line 32"/>
            <p:cNvSpPr>
              <a:spLocks noChangeShapeType="1"/>
            </p:cNvSpPr>
            <p:nvPr/>
          </p:nvSpPr>
          <p:spPr bwMode="auto">
            <a:xfrm>
              <a:off x="2112" y="3082"/>
              <a:ext cx="0" cy="70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7308" name="Rectangle 33"/>
            <p:cNvSpPr>
              <a:spLocks noChangeArrowheads="1"/>
            </p:cNvSpPr>
            <p:nvPr/>
          </p:nvSpPr>
          <p:spPr bwMode="auto">
            <a:xfrm>
              <a:off x="1969" y="3753"/>
              <a:ext cx="241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 i="1">
                  <a:solidFill>
                    <a:schemeClr val="tx1"/>
                  </a:solidFill>
                  <a:latin typeface="Arial" charset="0"/>
                </a:rPr>
                <a:t>L</a:t>
              </a:r>
              <a:r>
                <a:rPr lang="en-US" altLang="en-US" sz="1600" i="1" baseline="-25000">
                  <a:solidFill>
                    <a:schemeClr val="tx1"/>
                  </a:solidFill>
                  <a:latin typeface="Arial" charset="0"/>
                </a:rPr>
                <a:t>1</a:t>
              </a:r>
            </a:p>
          </p:txBody>
        </p:sp>
        <p:sp>
          <p:nvSpPr>
            <p:cNvPr id="97309" name="Oval 34"/>
            <p:cNvSpPr>
              <a:spLocks noChangeArrowheads="1"/>
            </p:cNvSpPr>
            <p:nvPr/>
          </p:nvSpPr>
          <p:spPr bwMode="auto">
            <a:xfrm>
              <a:off x="2064" y="3024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97310" name="Rectangle 35"/>
            <p:cNvSpPr>
              <a:spLocks noChangeArrowheads="1"/>
            </p:cNvSpPr>
            <p:nvPr/>
          </p:nvSpPr>
          <p:spPr bwMode="auto">
            <a:xfrm>
              <a:off x="1105" y="2929"/>
              <a:ext cx="271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K</a:t>
              </a:r>
              <a:r>
                <a:rPr lang="en-US" altLang="en-US" sz="1800" i="1" baseline="-25000">
                  <a:solidFill>
                    <a:schemeClr val="tx1"/>
                  </a:solidFill>
                  <a:latin typeface="Arial" charset="0"/>
                </a:rPr>
                <a:t>1</a:t>
              </a:r>
            </a:p>
          </p:txBody>
        </p:sp>
        <p:sp>
          <p:nvSpPr>
            <p:cNvPr id="97311" name="Line 36"/>
            <p:cNvSpPr>
              <a:spLocks noChangeShapeType="1"/>
            </p:cNvSpPr>
            <p:nvPr/>
          </p:nvSpPr>
          <p:spPr bwMode="auto">
            <a:xfrm flipH="1">
              <a:off x="1386" y="3072"/>
              <a:ext cx="71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" name="Group 37"/>
          <p:cNvGrpSpPr>
            <a:grpSpLocks/>
          </p:cNvGrpSpPr>
          <p:nvPr/>
        </p:nvGrpSpPr>
        <p:grpSpPr bwMode="auto">
          <a:xfrm>
            <a:off x="3352800" y="4219575"/>
            <a:ext cx="4164013" cy="2071688"/>
            <a:chOff x="2112" y="2658"/>
            <a:chExt cx="2623" cy="1305"/>
          </a:xfrm>
        </p:grpSpPr>
        <p:sp>
          <p:nvSpPr>
            <p:cNvPr id="97296" name="Oval 38"/>
            <p:cNvSpPr>
              <a:spLocks noChangeArrowheads="1"/>
            </p:cNvSpPr>
            <p:nvPr/>
          </p:nvSpPr>
          <p:spPr bwMode="auto">
            <a:xfrm>
              <a:off x="3295" y="3024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97297" name="Line 39"/>
            <p:cNvSpPr>
              <a:spLocks noChangeShapeType="1"/>
            </p:cNvSpPr>
            <p:nvPr/>
          </p:nvSpPr>
          <p:spPr bwMode="auto">
            <a:xfrm>
              <a:off x="3350" y="3082"/>
              <a:ext cx="0" cy="70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7298" name="Rectangle 40"/>
            <p:cNvSpPr>
              <a:spLocks noChangeArrowheads="1"/>
            </p:cNvSpPr>
            <p:nvPr/>
          </p:nvSpPr>
          <p:spPr bwMode="auto">
            <a:xfrm>
              <a:off x="3252" y="3753"/>
              <a:ext cx="241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 i="1">
                  <a:solidFill>
                    <a:schemeClr val="tx1"/>
                  </a:solidFill>
                  <a:latin typeface="Arial" charset="0"/>
                </a:rPr>
                <a:t>L</a:t>
              </a:r>
              <a:r>
                <a:rPr lang="en-US" altLang="en-US" sz="1600" i="1" baseline="-25000">
                  <a:solidFill>
                    <a:schemeClr val="tx1"/>
                  </a:solidFill>
                  <a:latin typeface="Arial" charset="0"/>
                </a:rPr>
                <a:t>3</a:t>
              </a:r>
            </a:p>
          </p:txBody>
        </p:sp>
        <p:sp>
          <p:nvSpPr>
            <p:cNvPr id="97299" name="Rectangle 41"/>
            <p:cNvSpPr>
              <a:spLocks noChangeArrowheads="1"/>
            </p:cNvSpPr>
            <p:nvPr/>
          </p:nvSpPr>
          <p:spPr bwMode="auto">
            <a:xfrm>
              <a:off x="3363" y="2782"/>
              <a:ext cx="210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P</a:t>
              </a:r>
            </a:p>
          </p:txBody>
        </p:sp>
        <p:sp>
          <p:nvSpPr>
            <p:cNvPr id="97300" name="Line 42"/>
            <p:cNvSpPr>
              <a:spLocks noChangeShapeType="1"/>
            </p:cNvSpPr>
            <p:nvPr/>
          </p:nvSpPr>
          <p:spPr bwMode="auto">
            <a:xfrm flipH="1">
              <a:off x="2112" y="3072"/>
              <a:ext cx="1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7301" name="Rectangle 43"/>
            <p:cNvSpPr>
              <a:spLocks noChangeArrowheads="1"/>
            </p:cNvSpPr>
            <p:nvPr/>
          </p:nvSpPr>
          <p:spPr bwMode="auto">
            <a:xfrm>
              <a:off x="3665" y="2658"/>
              <a:ext cx="1070" cy="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Short-Run</a:t>
              </a:r>
            </a:p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Expansion</a:t>
              </a:r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 </a:t>
              </a:r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Path</a:t>
              </a:r>
            </a:p>
          </p:txBody>
        </p:sp>
      </p:grpSp>
      <p:sp>
        <p:nvSpPr>
          <p:cNvPr id="420909" name="Rectangle 45"/>
          <p:cNvSpPr>
            <a:spLocks noChangeArrowheads="1"/>
          </p:cNvSpPr>
          <p:nvPr/>
        </p:nvSpPr>
        <p:spPr bwMode="auto">
          <a:xfrm>
            <a:off x="4684713" y="1535113"/>
            <a:ext cx="4224337" cy="1200150"/>
          </a:xfrm>
          <a:prstGeom prst="rect">
            <a:avLst/>
          </a:prstGeom>
          <a:solidFill>
            <a:srgbClr val="DAEDD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Capital is fixed at K</a:t>
            </a:r>
            <a:r>
              <a:rPr lang="en-US" altLang="en-US" sz="1800" baseline="-25000">
                <a:solidFill>
                  <a:schemeClr val="tx1"/>
                </a:solidFill>
                <a:latin typeface="Arial" charset="0"/>
              </a:rPr>
              <a:t>1</a:t>
            </a:r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.</a:t>
            </a:r>
          </a:p>
          <a:p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To produce Q</a:t>
            </a:r>
            <a:r>
              <a:rPr lang="en-US" altLang="en-US" sz="1800" baseline="-25000">
                <a:solidFill>
                  <a:schemeClr val="tx1"/>
                </a:solidFill>
                <a:latin typeface="Arial" charset="0"/>
              </a:rPr>
              <a:t>1</a:t>
            </a:r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, min cost at K</a:t>
            </a:r>
            <a:r>
              <a:rPr lang="en-US" altLang="en-US" sz="1800" baseline="-25000">
                <a:solidFill>
                  <a:schemeClr val="tx1"/>
                </a:solidFill>
                <a:latin typeface="Arial" charset="0"/>
              </a:rPr>
              <a:t>1 </a:t>
            </a:r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and L</a:t>
            </a:r>
            <a:r>
              <a:rPr lang="en-US" altLang="en-US" sz="1800" baseline="-25000">
                <a:solidFill>
                  <a:schemeClr val="tx1"/>
                </a:solidFill>
                <a:latin typeface="Arial" charset="0"/>
              </a:rPr>
              <a:t>1</a:t>
            </a:r>
            <a:endParaRPr lang="en-US" altLang="en-US" sz="1800">
              <a:solidFill>
                <a:schemeClr val="tx1"/>
              </a:solidFill>
              <a:latin typeface="Arial" charset="0"/>
            </a:endParaRPr>
          </a:p>
          <a:p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If increase output to Q</a:t>
            </a:r>
            <a:r>
              <a:rPr lang="en-US" altLang="en-US" sz="1800" baseline="-25000">
                <a:solidFill>
                  <a:schemeClr val="tx1"/>
                </a:solidFill>
                <a:latin typeface="Arial" charset="0"/>
              </a:rPr>
              <a:t>2</a:t>
            </a:r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, min cost</a:t>
            </a:r>
          </a:p>
          <a:p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is K</a:t>
            </a:r>
            <a:r>
              <a:rPr lang="en-US" altLang="en-US" sz="1800" baseline="-25000">
                <a:solidFill>
                  <a:schemeClr val="tx1"/>
                </a:solidFill>
                <a:latin typeface="Arial" charset="0"/>
              </a:rPr>
              <a:t>1</a:t>
            </a:r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 and L</a:t>
            </a:r>
            <a:r>
              <a:rPr lang="en-US" altLang="en-US" sz="1800" baseline="-25000">
                <a:solidFill>
                  <a:schemeClr val="tx1"/>
                </a:solidFill>
                <a:latin typeface="Arial" charset="0"/>
              </a:rPr>
              <a:t>3</a:t>
            </a:r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 in short run</a:t>
            </a:r>
          </a:p>
        </p:txBody>
      </p:sp>
      <p:sp>
        <p:nvSpPr>
          <p:cNvPr id="420910" name="Text Box 46"/>
          <p:cNvSpPr txBox="1">
            <a:spLocks noChangeArrowheads="1"/>
          </p:cNvSpPr>
          <p:nvPr/>
        </p:nvSpPr>
        <p:spPr bwMode="auto">
          <a:xfrm>
            <a:off x="7600950" y="2886075"/>
            <a:ext cx="1428750" cy="1749425"/>
          </a:xfrm>
          <a:prstGeom prst="rect">
            <a:avLst/>
          </a:prstGeom>
          <a:solidFill>
            <a:srgbClr val="DAEDD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In LR, can change capital and min costs falls to K</a:t>
            </a:r>
            <a:r>
              <a:rPr lang="en-US" altLang="en-US" sz="1800" baseline="-25000">
                <a:solidFill>
                  <a:schemeClr val="tx1"/>
                </a:solidFill>
                <a:latin typeface="Arial" charset="0"/>
              </a:rPr>
              <a:t>2</a:t>
            </a:r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 and L</a:t>
            </a:r>
            <a:r>
              <a:rPr lang="en-US" altLang="en-US" sz="1800" baseline="-25000">
                <a:solidFill>
                  <a:schemeClr val="tx1"/>
                </a:solidFill>
                <a:latin typeface="Arial" charset="0"/>
              </a:rPr>
              <a:t>2</a:t>
            </a:r>
            <a:endParaRPr lang="en-US" altLang="en-US" sz="18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97295" name="Rectangle 41"/>
          <p:cNvSpPr>
            <a:spLocks noChangeArrowheads="1"/>
          </p:cNvSpPr>
          <p:nvPr/>
        </p:nvSpPr>
        <p:spPr bwMode="auto">
          <a:xfrm>
            <a:off x="4043363" y="4010025"/>
            <a:ext cx="3905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 i="1">
                <a:solidFill>
                  <a:schemeClr val="tx1"/>
                </a:solidFill>
                <a:latin typeface="Arial" charset="0"/>
              </a:rPr>
              <a:t>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20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420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0909" grpId="0" animBg="1" autoUpdateAnimBg="0"/>
      <p:bldP spid="420910" grpId="0" animBg="1" autoUpdateAnimBg="0"/>
      <p:bldP spid="9729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>
          <a:xfrm>
            <a:off x="657225" y="228600"/>
            <a:ext cx="7648575" cy="8382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Long-Run Versus Short-Run Cost Curves</a:t>
            </a:r>
          </a:p>
        </p:txBody>
      </p:sp>
      <p:sp>
        <p:nvSpPr>
          <p:cNvPr id="421891" name="Rectangle 3"/>
          <p:cNvSpPr>
            <a:spLocks noGrp="1" noChangeArrowheads="1"/>
          </p:cNvSpPr>
          <p:nvPr>
            <p:ph idx="1"/>
          </p:nvPr>
        </p:nvSpPr>
        <p:spPr>
          <a:xfrm>
            <a:off x="669925" y="1057275"/>
            <a:ext cx="7772400" cy="4724400"/>
          </a:xfrm>
        </p:spPr>
        <p:txBody>
          <a:bodyPr/>
          <a:lstStyle/>
          <a:p>
            <a:pPr marL="552450" indent="-552450" eaLnBrk="1" hangingPunct="1"/>
            <a:r>
              <a:rPr lang="en-US" altLang="en-US" sz="4800">
                <a:latin typeface="Angsana New" charset="0"/>
                <a:cs typeface="Angsana New" charset="0"/>
              </a:rPr>
              <a:t>Long-Run Average Cost (LAC)</a:t>
            </a:r>
          </a:p>
          <a:p>
            <a:pPr marL="933450" lvl="1" indent="-476250" eaLnBrk="1" hangingPunct="1"/>
            <a:r>
              <a:rPr lang="en-US" altLang="en-US" sz="4400">
                <a:latin typeface="Angsana New" charset="0"/>
                <a:cs typeface="Angsana New" charset="0"/>
              </a:rPr>
              <a:t>Most important determinant of the shape of the LR AC and MC curves is relationship between scale of the firm’s operation and inputs required to min cost</a:t>
            </a:r>
          </a:p>
          <a:p>
            <a:pPr marL="552450" indent="-552450" eaLnBrk="1" hangingPunct="1"/>
            <a:r>
              <a:rPr lang="en-US" altLang="en-US" sz="4800">
                <a:latin typeface="Angsana New" charset="0"/>
                <a:cs typeface="Angsana New" charset="0"/>
              </a:rPr>
              <a:t>Constant Returns to Scale</a:t>
            </a:r>
          </a:p>
          <a:p>
            <a:pPr marL="933450" lvl="1" indent="-476250" eaLnBrk="1" hangingPunct="1"/>
            <a:r>
              <a:rPr lang="en-US" altLang="en-US" sz="4400">
                <a:latin typeface="Angsana New" charset="0"/>
                <a:cs typeface="Angsana New" charset="0"/>
              </a:rPr>
              <a:t>If input is doubled, output will double</a:t>
            </a:r>
          </a:p>
          <a:p>
            <a:pPr marL="933450" lvl="1" indent="-476250" eaLnBrk="1" hangingPunct="1"/>
            <a:r>
              <a:rPr lang="en-US" altLang="en-US" sz="4400">
                <a:latin typeface="Angsana New" charset="0"/>
                <a:cs typeface="Angsana New" charset="0"/>
              </a:rPr>
              <a:t>AC cost is constant at all levels of output.</a:t>
            </a:r>
          </a:p>
        </p:txBody>
      </p:sp>
      <p:sp>
        <p:nvSpPr>
          <p:cNvPr id="9933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881C49B1-7A01-3141-B6D3-3F750A72F165}" type="slidenum">
              <a:rPr lang="en-US" altLang="en-US" sz="2600">
                <a:solidFill>
                  <a:srgbClr val="000000"/>
                </a:solidFill>
              </a:rPr>
              <a:pPr/>
              <a:t>36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1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1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1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1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1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1891" grpId="0" build="p" bldLvl="2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Long-Run Versus Short-Run Cost Curves</a:t>
            </a:r>
          </a:p>
        </p:txBody>
      </p:sp>
      <p:sp>
        <p:nvSpPr>
          <p:cNvPr id="422915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104900"/>
            <a:ext cx="7772400" cy="4724400"/>
          </a:xfrm>
        </p:spPr>
        <p:txBody>
          <a:bodyPr/>
          <a:lstStyle/>
          <a:p>
            <a:pPr marL="552450" indent="-552450" eaLnBrk="1" hangingPunct="1"/>
            <a:r>
              <a:rPr lang="en-US" altLang="en-US" sz="4800">
                <a:latin typeface="Angsana New" charset="0"/>
                <a:cs typeface="Angsana New" charset="0"/>
              </a:rPr>
              <a:t>Increasing Returns to Scale</a:t>
            </a:r>
          </a:p>
          <a:p>
            <a:pPr marL="933450" lvl="1" indent="-476250" eaLnBrk="1" hangingPunct="1"/>
            <a:r>
              <a:rPr lang="en-US" altLang="en-US" sz="4400">
                <a:latin typeface="Angsana New" charset="0"/>
                <a:cs typeface="Angsana New" charset="0"/>
              </a:rPr>
              <a:t>If input is doubled, output will more than double</a:t>
            </a:r>
          </a:p>
          <a:p>
            <a:pPr marL="933450" lvl="1" indent="-476250" eaLnBrk="1" hangingPunct="1"/>
            <a:r>
              <a:rPr lang="en-US" altLang="en-US" sz="4400">
                <a:latin typeface="Angsana New" charset="0"/>
                <a:cs typeface="Angsana New" charset="0"/>
              </a:rPr>
              <a:t>AC decreases at all levels of output.</a:t>
            </a:r>
          </a:p>
          <a:p>
            <a:pPr marL="552450" indent="-552450" eaLnBrk="1" hangingPunct="1"/>
            <a:r>
              <a:rPr lang="en-US" altLang="en-US" sz="4800">
                <a:latin typeface="Angsana New" charset="0"/>
                <a:cs typeface="Angsana New" charset="0"/>
              </a:rPr>
              <a:t>Decreasing Returns to Scale</a:t>
            </a:r>
          </a:p>
          <a:p>
            <a:pPr marL="933450" lvl="1" indent="-476250" eaLnBrk="1" hangingPunct="1"/>
            <a:r>
              <a:rPr lang="en-US" altLang="en-US" sz="4400">
                <a:latin typeface="Angsana New" charset="0"/>
                <a:cs typeface="Angsana New" charset="0"/>
              </a:rPr>
              <a:t>If input is doubled, output will less than double</a:t>
            </a:r>
          </a:p>
          <a:p>
            <a:pPr marL="933450" lvl="1" indent="-476250" eaLnBrk="1" hangingPunct="1"/>
            <a:r>
              <a:rPr lang="en-US" altLang="en-US" sz="4400">
                <a:latin typeface="Angsana New" charset="0"/>
                <a:cs typeface="Angsana New" charset="0"/>
              </a:rPr>
              <a:t>AC increases at all levels of output</a:t>
            </a:r>
          </a:p>
        </p:txBody>
      </p:sp>
      <p:sp>
        <p:nvSpPr>
          <p:cNvPr id="102404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F6C7D36A-53CF-D847-8EE7-949F33BDBD7A}" type="slidenum">
              <a:rPr lang="en-US" altLang="en-US" sz="2600">
                <a:solidFill>
                  <a:srgbClr val="000000"/>
                </a:solidFill>
              </a:rPr>
              <a:pPr/>
              <a:t>37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2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2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2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2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2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2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2915" grpId="0" build="p" bldLvl="2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Short and Long-run Average Cost Curves</a:t>
            </a:r>
            <a:endParaRPr lang="th-TH" altLang="en-US" b="0">
              <a:solidFill>
                <a:schemeClr val="hlink"/>
              </a:solidFill>
              <a:latin typeface="Angsana New" charset="0"/>
              <a:cs typeface="Angsana New" charset="0"/>
            </a:endParaRPr>
          </a:p>
        </p:txBody>
      </p:sp>
      <p:sp>
        <p:nvSpPr>
          <p:cNvPr id="106499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2A432AC8-0D87-DB4B-8C7C-712FC5BD92A9}" type="slidenum">
              <a:rPr lang="en-US" altLang="en-US" sz="2600">
                <a:solidFill>
                  <a:srgbClr val="000000"/>
                </a:solidFill>
              </a:rPr>
              <a:pPr/>
              <a:t>38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106500" name="Line 6"/>
          <p:cNvSpPr>
            <a:spLocks noChangeShapeType="1"/>
          </p:cNvSpPr>
          <p:nvPr/>
        </p:nvSpPr>
        <p:spPr bwMode="auto">
          <a:xfrm flipV="1">
            <a:off x="1311275" y="2216150"/>
            <a:ext cx="0" cy="3336925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6501" name="Line 7"/>
          <p:cNvSpPr>
            <a:spLocks noChangeShapeType="1"/>
          </p:cNvSpPr>
          <p:nvPr/>
        </p:nvSpPr>
        <p:spPr bwMode="auto">
          <a:xfrm flipV="1">
            <a:off x="1339850" y="5526088"/>
            <a:ext cx="6042025" cy="3175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6502" name="Text Box 30"/>
          <p:cNvSpPr txBox="1">
            <a:spLocks noChangeArrowheads="1"/>
          </p:cNvSpPr>
          <p:nvPr/>
        </p:nvSpPr>
        <p:spPr bwMode="auto">
          <a:xfrm>
            <a:off x="1041400" y="1600200"/>
            <a:ext cx="90170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0" rIns="18000" bIns="10800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th-TH" altLang="en-US">
                <a:solidFill>
                  <a:schemeClr val="tx1"/>
                </a:solidFill>
                <a:latin typeface="Arial" charset="0"/>
              </a:rPr>
              <a:t>Cost</a:t>
            </a:r>
            <a:endParaRPr lang="th-TH" altLang="en-US" b="0">
              <a:solidFill>
                <a:schemeClr val="tx1"/>
              </a:solidFill>
              <a:latin typeface="Arial" charset="0"/>
            </a:endParaRPr>
          </a:p>
        </p:txBody>
      </p:sp>
      <p:grpSp>
        <p:nvGrpSpPr>
          <p:cNvPr id="2" name="Group 48"/>
          <p:cNvGrpSpPr>
            <a:grpSpLocks/>
          </p:cNvGrpSpPr>
          <p:nvPr/>
        </p:nvGrpSpPr>
        <p:grpSpPr bwMode="auto">
          <a:xfrm>
            <a:off x="2122488" y="2740025"/>
            <a:ext cx="2128837" cy="1366838"/>
            <a:chOff x="1337" y="1726"/>
            <a:chExt cx="1341" cy="861"/>
          </a:xfrm>
        </p:grpSpPr>
        <p:sp>
          <p:nvSpPr>
            <p:cNvPr id="106542" name="Arc 12"/>
            <p:cNvSpPr>
              <a:spLocks/>
            </p:cNvSpPr>
            <p:nvPr/>
          </p:nvSpPr>
          <p:spPr bwMode="auto">
            <a:xfrm flipV="1">
              <a:off x="2207" y="2005"/>
              <a:ext cx="471" cy="582"/>
            </a:xfrm>
            <a:custGeom>
              <a:avLst/>
              <a:gdLst>
                <a:gd name="T0" fmla="*/ 0 w 19891"/>
                <a:gd name="T1" fmla="*/ 0 h 21600"/>
                <a:gd name="T2" fmla="*/ 0 w 19891"/>
                <a:gd name="T3" fmla="*/ 0 h 21600"/>
                <a:gd name="T4" fmla="*/ 0 w 19891"/>
                <a:gd name="T5" fmla="*/ 0 h 21600"/>
                <a:gd name="T6" fmla="*/ 0 60000 65536"/>
                <a:gd name="T7" fmla="*/ 0 60000 65536"/>
                <a:gd name="T8" fmla="*/ 0 60000 65536"/>
                <a:gd name="T9" fmla="*/ 0 w 19891"/>
                <a:gd name="T10" fmla="*/ 0 h 21600"/>
                <a:gd name="T11" fmla="*/ 19891 w 19891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9891" h="21600" fill="none" extrusionOk="0">
                  <a:moveTo>
                    <a:pt x="0" y="-1"/>
                  </a:moveTo>
                  <a:cubicBezTo>
                    <a:pt x="8675" y="-1"/>
                    <a:pt x="16509" y="5190"/>
                    <a:pt x="19891" y="13179"/>
                  </a:cubicBezTo>
                </a:path>
                <a:path w="19891" h="21600" stroke="0" extrusionOk="0">
                  <a:moveTo>
                    <a:pt x="0" y="-1"/>
                  </a:moveTo>
                  <a:cubicBezTo>
                    <a:pt x="8675" y="-1"/>
                    <a:pt x="16509" y="5190"/>
                    <a:pt x="19891" y="13179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571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06543" name="Arc 11"/>
            <p:cNvSpPr>
              <a:spLocks/>
            </p:cNvSpPr>
            <p:nvPr/>
          </p:nvSpPr>
          <p:spPr bwMode="auto">
            <a:xfrm flipH="1" flipV="1">
              <a:off x="1696" y="2005"/>
              <a:ext cx="511" cy="58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571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06544" name="Text Box 31"/>
            <p:cNvSpPr txBox="1">
              <a:spLocks noChangeArrowheads="1"/>
            </p:cNvSpPr>
            <p:nvPr/>
          </p:nvSpPr>
          <p:spPr bwMode="auto">
            <a:xfrm>
              <a:off x="1337" y="1726"/>
              <a:ext cx="568" cy="4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108000" rIns="18000" bIns="10800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th-TH" altLang="en-US" b="0">
                  <a:solidFill>
                    <a:schemeClr val="tx1"/>
                  </a:solidFill>
                  <a:latin typeface="Arial" charset="0"/>
                </a:rPr>
                <a:t>SAC</a:t>
              </a:r>
              <a:r>
                <a:rPr lang="th-TH" altLang="en-US" b="0" baseline="-25000">
                  <a:solidFill>
                    <a:schemeClr val="tx1"/>
                  </a:solidFill>
                  <a:latin typeface="Arial" charset="0"/>
                </a:rPr>
                <a:t>1</a:t>
              </a:r>
              <a:endParaRPr lang="th-TH" altLang="en-US" b="0">
                <a:solidFill>
                  <a:schemeClr val="tx1"/>
                </a:solidFill>
                <a:latin typeface="Arial" charset="0"/>
              </a:endParaRPr>
            </a:p>
          </p:txBody>
        </p:sp>
      </p:grpSp>
      <p:grpSp>
        <p:nvGrpSpPr>
          <p:cNvPr id="3" name="Group 49"/>
          <p:cNvGrpSpPr>
            <a:grpSpLocks/>
          </p:cNvGrpSpPr>
          <p:nvPr/>
        </p:nvGrpSpPr>
        <p:grpSpPr bwMode="auto">
          <a:xfrm>
            <a:off x="4933950" y="2678113"/>
            <a:ext cx="2320925" cy="1406525"/>
            <a:chOff x="3108" y="1687"/>
            <a:chExt cx="1462" cy="886"/>
          </a:xfrm>
        </p:grpSpPr>
        <p:sp>
          <p:nvSpPr>
            <p:cNvPr id="106539" name="Arc 15"/>
            <p:cNvSpPr>
              <a:spLocks/>
            </p:cNvSpPr>
            <p:nvPr/>
          </p:nvSpPr>
          <p:spPr bwMode="auto">
            <a:xfrm flipH="1" flipV="1">
              <a:off x="3108" y="1991"/>
              <a:ext cx="462" cy="582"/>
            </a:xfrm>
            <a:custGeom>
              <a:avLst/>
              <a:gdLst>
                <a:gd name="T0" fmla="*/ 0 w 19511"/>
                <a:gd name="T1" fmla="*/ 0 h 21600"/>
                <a:gd name="T2" fmla="*/ 0 w 19511"/>
                <a:gd name="T3" fmla="*/ 0 h 21600"/>
                <a:gd name="T4" fmla="*/ 0 w 19511"/>
                <a:gd name="T5" fmla="*/ 0 h 21600"/>
                <a:gd name="T6" fmla="*/ 0 60000 65536"/>
                <a:gd name="T7" fmla="*/ 0 60000 65536"/>
                <a:gd name="T8" fmla="*/ 0 60000 65536"/>
                <a:gd name="T9" fmla="*/ 0 w 19511"/>
                <a:gd name="T10" fmla="*/ 0 h 21600"/>
                <a:gd name="T11" fmla="*/ 19511 w 19511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9511" h="21600" fill="none" extrusionOk="0">
                  <a:moveTo>
                    <a:pt x="0" y="-1"/>
                  </a:moveTo>
                  <a:cubicBezTo>
                    <a:pt x="8339" y="-1"/>
                    <a:pt x="15933" y="4800"/>
                    <a:pt x="19511" y="12332"/>
                  </a:cubicBezTo>
                </a:path>
                <a:path w="19511" h="21600" stroke="0" extrusionOk="0">
                  <a:moveTo>
                    <a:pt x="0" y="-1"/>
                  </a:moveTo>
                  <a:cubicBezTo>
                    <a:pt x="8339" y="-1"/>
                    <a:pt x="15933" y="4800"/>
                    <a:pt x="19511" y="12332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571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06540" name="Arc 16"/>
            <p:cNvSpPr>
              <a:spLocks/>
            </p:cNvSpPr>
            <p:nvPr/>
          </p:nvSpPr>
          <p:spPr bwMode="auto">
            <a:xfrm flipV="1">
              <a:off x="3569" y="1991"/>
              <a:ext cx="503" cy="582"/>
            </a:xfrm>
            <a:custGeom>
              <a:avLst/>
              <a:gdLst>
                <a:gd name="T0" fmla="*/ 0 w 21232"/>
                <a:gd name="T1" fmla="*/ 0 h 21600"/>
                <a:gd name="T2" fmla="*/ 0 w 21232"/>
                <a:gd name="T3" fmla="*/ 0 h 21600"/>
                <a:gd name="T4" fmla="*/ 0 w 21232"/>
                <a:gd name="T5" fmla="*/ 0 h 21600"/>
                <a:gd name="T6" fmla="*/ 0 60000 65536"/>
                <a:gd name="T7" fmla="*/ 0 60000 65536"/>
                <a:gd name="T8" fmla="*/ 0 60000 65536"/>
                <a:gd name="T9" fmla="*/ 0 w 21232"/>
                <a:gd name="T10" fmla="*/ 0 h 21600"/>
                <a:gd name="T11" fmla="*/ 21232 w 21232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232" h="21600" fill="none" extrusionOk="0">
                  <a:moveTo>
                    <a:pt x="0" y="-1"/>
                  </a:moveTo>
                  <a:cubicBezTo>
                    <a:pt x="10397" y="-1"/>
                    <a:pt x="19320" y="7408"/>
                    <a:pt x="21231" y="17629"/>
                  </a:cubicBezTo>
                </a:path>
                <a:path w="21232" h="21600" stroke="0" extrusionOk="0">
                  <a:moveTo>
                    <a:pt x="0" y="-1"/>
                  </a:moveTo>
                  <a:cubicBezTo>
                    <a:pt x="10397" y="-1"/>
                    <a:pt x="19320" y="7408"/>
                    <a:pt x="21231" y="17629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571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06541" name="Text Box 33"/>
            <p:cNvSpPr txBox="1">
              <a:spLocks noChangeArrowheads="1"/>
            </p:cNvSpPr>
            <p:nvPr/>
          </p:nvSpPr>
          <p:spPr bwMode="auto">
            <a:xfrm>
              <a:off x="3977" y="1687"/>
              <a:ext cx="593" cy="4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108000" rIns="18000" bIns="10800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th-TH" altLang="en-US" b="0">
                  <a:solidFill>
                    <a:schemeClr val="tx1"/>
                  </a:solidFill>
                  <a:latin typeface="Arial" charset="0"/>
                </a:rPr>
                <a:t>SAC</a:t>
              </a:r>
              <a:r>
                <a:rPr lang="th-TH" altLang="en-US" b="0" baseline="-25000">
                  <a:solidFill>
                    <a:schemeClr val="tx1"/>
                  </a:solidFill>
                  <a:latin typeface="Arial" charset="0"/>
                </a:rPr>
                <a:t>3</a:t>
              </a:r>
              <a:endParaRPr lang="th-TH" altLang="en-US" b="0">
                <a:solidFill>
                  <a:schemeClr val="tx1"/>
                </a:solidFill>
                <a:latin typeface="Arial" charset="0"/>
              </a:endParaRPr>
            </a:p>
          </p:txBody>
        </p:sp>
      </p:grpSp>
      <p:grpSp>
        <p:nvGrpSpPr>
          <p:cNvPr id="4" name="Group 53"/>
          <p:cNvGrpSpPr>
            <a:grpSpLocks/>
          </p:cNvGrpSpPr>
          <p:nvPr/>
        </p:nvGrpSpPr>
        <p:grpSpPr bwMode="auto">
          <a:xfrm>
            <a:off x="4014788" y="2524125"/>
            <a:ext cx="1082675" cy="2209800"/>
            <a:chOff x="2529" y="1590"/>
            <a:chExt cx="682" cy="1392"/>
          </a:xfrm>
        </p:grpSpPr>
        <p:sp>
          <p:nvSpPr>
            <p:cNvPr id="106537" name="Arc 17"/>
            <p:cNvSpPr>
              <a:spLocks/>
            </p:cNvSpPr>
            <p:nvPr/>
          </p:nvSpPr>
          <p:spPr bwMode="auto">
            <a:xfrm flipV="1">
              <a:off x="2529" y="2016"/>
              <a:ext cx="456" cy="966"/>
            </a:xfrm>
            <a:custGeom>
              <a:avLst/>
              <a:gdLst>
                <a:gd name="T0" fmla="*/ 0 w 21600"/>
                <a:gd name="T1" fmla="*/ 0 h 26869"/>
                <a:gd name="T2" fmla="*/ 0 w 21600"/>
                <a:gd name="T3" fmla="*/ 0 h 26869"/>
                <a:gd name="T4" fmla="*/ 0 w 21600"/>
                <a:gd name="T5" fmla="*/ 0 h 26869"/>
                <a:gd name="T6" fmla="*/ 0 60000 65536"/>
                <a:gd name="T7" fmla="*/ 0 60000 65536"/>
                <a:gd name="T8" fmla="*/ 0 60000 65536"/>
                <a:gd name="T9" fmla="*/ 0 w 21600"/>
                <a:gd name="T10" fmla="*/ 0 h 26869"/>
                <a:gd name="T11" fmla="*/ 21600 w 21600"/>
                <a:gd name="T12" fmla="*/ 26869 h 2686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6869" fill="none" extrusionOk="0">
                  <a:moveTo>
                    <a:pt x="0" y="-1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3376"/>
                    <a:pt x="21380" y="25146"/>
                    <a:pt x="20947" y="26869"/>
                  </a:cubicBezTo>
                </a:path>
                <a:path w="21600" h="26869" stroke="0" extrusionOk="0">
                  <a:moveTo>
                    <a:pt x="0" y="-1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3376"/>
                    <a:pt x="21380" y="25146"/>
                    <a:pt x="20947" y="26869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57150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06538" name="Text Box 35"/>
            <p:cNvSpPr txBox="1">
              <a:spLocks noChangeArrowheads="1"/>
            </p:cNvSpPr>
            <p:nvPr/>
          </p:nvSpPr>
          <p:spPr bwMode="auto">
            <a:xfrm>
              <a:off x="2685" y="1590"/>
              <a:ext cx="526" cy="4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108000" rIns="18000" bIns="10800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th-TH" altLang="en-US" b="0">
                  <a:solidFill>
                    <a:schemeClr val="tx1"/>
                  </a:solidFill>
                  <a:latin typeface="Arial" charset="0"/>
                </a:rPr>
                <a:t>SMC</a:t>
              </a:r>
              <a:r>
                <a:rPr lang="th-TH" altLang="en-US" b="0" baseline="-25000">
                  <a:solidFill>
                    <a:schemeClr val="tx1"/>
                  </a:solidFill>
                  <a:latin typeface="Arial" charset="0"/>
                </a:rPr>
                <a:t>2</a:t>
              </a:r>
              <a:endParaRPr lang="th-TH" altLang="en-US" b="0">
                <a:solidFill>
                  <a:schemeClr val="tx1"/>
                </a:solidFill>
                <a:latin typeface="Arial" charset="0"/>
              </a:endParaRPr>
            </a:p>
          </p:txBody>
        </p:sp>
      </p:grpSp>
      <p:grpSp>
        <p:nvGrpSpPr>
          <p:cNvPr id="5" name="Group 47"/>
          <p:cNvGrpSpPr>
            <a:grpSpLocks/>
          </p:cNvGrpSpPr>
          <p:nvPr/>
        </p:nvGrpSpPr>
        <p:grpSpPr bwMode="auto">
          <a:xfrm>
            <a:off x="3719513" y="3094038"/>
            <a:ext cx="1716087" cy="1147762"/>
            <a:chOff x="2343" y="1949"/>
            <a:chExt cx="1081" cy="723"/>
          </a:xfrm>
        </p:grpSpPr>
        <p:sp>
          <p:nvSpPr>
            <p:cNvPr id="106533" name="Arc 13"/>
            <p:cNvSpPr>
              <a:spLocks/>
            </p:cNvSpPr>
            <p:nvPr/>
          </p:nvSpPr>
          <p:spPr bwMode="auto">
            <a:xfrm flipH="1" flipV="1">
              <a:off x="2396" y="2011"/>
              <a:ext cx="505" cy="661"/>
            </a:xfrm>
            <a:custGeom>
              <a:avLst/>
              <a:gdLst>
                <a:gd name="T0" fmla="*/ 0 w 20128"/>
                <a:gd name="T1" fmla="*/ 0 h 21600"/>
                <a:gd name="T2" fmla="*/ 0 w 20128"/>
                <a:gd name="T3" fmla="*/ 0 h 21600"/>
                <a:gd name="T4" fmla="*/ 0 w 20128"/>
                <a:gd name="T5" fmla="*/ 0 h 21600"/>
                <a:gd name="T6" fmla="*/ 0 60000 65536"/>
                <a:gd name="T7" fmla="*/ 0 60000 65536"/>
                <a:gd name="T8" fmla="*/ 0 60000 65536"/>
                <a:gd name="T9" fmla="*/ 0 w 20128"/>
                <a:gd name="T10" fmla="*/ 0 h 21600"/>
                <a:gd name="T11" fmla="*/ 20128 w 20128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128" h="21600" fill="none" extrusionOk="0">
                  <a:moveTo>
                    <a:pt x="0" y="-1"/>
                  </a:moveTo>
                  <a:cubicBezTo>
                    <a:pt x="8904" y="-1"/>
                    <a:pt x="16897" y="5464"/>
                    <a:pt x="20128" y="13762"/>
                  </a:cubicBezTo>
                </a:path>
                <a:path w="20128" h="21600" stroke="0" extrusionOk="0">
                  <a:moveTo>
                    <a:pt x="0" y="-1"/>
                  </a:moveTo>
                  <a:cubicBezTo>
                    <a:pt x="8904" y="-1"/>
                    <a:pt x="16897" y="5464"/>
                    <a:pt x="20128" y="13762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571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06534" name="Arc 14"/>
            <p:cNvSpPr>
              <a:spLocks/>
            </p:cNvSpPr>
            <p:nvPr/>
          </p:nvSpPr>
          <p:spPr bwMode="auto">
            <a:xfrm flipV="1">
              <a:off x="2900" y="1991"/>
              <a:ext cx="524" cy="681"/>
            </a:xfrm>
            <a:custGeom>
              <a:avLst/>
              <a:gdLst>
                <a:gd name="T0" fmla="*/ 0 w 16360"/>
                <a:gd name="T1" fmla="*/ 0 h 21600"/>
                <a:gd name="T2" fmla="*/ 0 w 16360"/>
                <a:gd name="T3" fmla="*/ 0 h 21600"/>
                <a:gd name="T4" fmla="*/ 0 w 16360"/>
                <a:gd name="T5" fmla="*/ 0 h 21600"/>
                <a:gd name="T6" fmla="*/ 0 60000 65536"/>
                <a:gd name="T7" fmla="*/ 0 60000 65536"/>
                <a:gd name="T8" fmla="*/ 0 60000 65536"/>
                <a:gd name="T9" fmla="*/ 0 w 16360"/>
                <a:gd name="T10" fmla="*/ 0 h 21600"/>
                <a:gd name="T11" fmla="*/ 16360 w 1636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6360" h="21600" fill="none" extrusionOk="0">
                  <a:moveTo>
                    <a:pt x="0" y="-1"/>
                  </a:moveTo>
                  <a:cubicBezTo>
                    <a:pt x="6284" y="-1"/>
                    <a:pt x="12257" y="2736"/>
                    <a:pt x="16360" y="7496"/>
                  </a:cubicBezTo>
                </a:path>
                <a:path w="16360" h="21600" stroke="0" extrusionOk="0">
                  <a:moveTo>
                    <a:pt x="0" y="-1"/>
                  </a:moveTo>
                  <a:cubicBezTo>
                    <a:pt x="6284" y="-1"/>
                    <a:pt x="12257" y="2736"/>
                    <a:pt x="16360" y="7496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571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06535" name="Text Box 32"/>
            <p:cNvSpPr txBox="1">
              <a:spLocks noChangeArrowheads="1"/>
            </p:cNvSpPr>
            <p:nvPr/>
          </p:nvSpPr>
          <p:spPr bwMode="auto">
            <a:xfrm>
              <a:off x="2343" y="1949"/>
              <a:ext cx="575" cy="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108000" rIns="18000" bIns="10800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th-TH" altLang="en-US" b="0">
                  <a:solidFill>
                    <a:schemeClr val="tx1"/>
                  </a:solidFill>
                  <a:latin typeface="Arial" charset="0"/>
                </a:rPr>
                <a:t>SAC</a:t>
              </a:r>
              <a:r>
                <a:rPr lang="th-TH" altLang="en-US" b="0" baseline="-25000">
                  <a:solidFill>
                    <a:schemeClr val="tx1"/>
                  </a:solidFill>
                  <a:latin typeface="Arial" charset="0"/>
                </a:rPr>
                <a:t>2</a:t>
              </a:r>
              <a:endParaRPr lang="th-TH" altLang="en-US" b="0">
                <a:solidFill>
                  <a:schemeClr val="tx1"/>
                </a:solidFill>
                <a:latin typeface="Arial" charset="0"/>
              </a:endParaRPr>
            </a:p>
          </p:txBody>
        </p:sp>
        <p:sp>
          <p:nvSpPr>
            <p:cNvPr id="106536" name="Line 36"/>
            <p:cNvSpPr>
              <a:spLocks noChangeShapeType="1"/>
            </p:cNvSpPr>
            <p:nvPr/>
          </p:nvSpPr>
          <p:spPr bwMode="auto">
            <a:xfrm flipH="1">
              <a:off x="2463" y="2212"/>
              <a:ext cx="118" cy="126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" name="Group 51"/>
          <p:cNvGrpSpPr>
            <a:grpSpLocks/>
          </p:cNvGrpSpPr>
          <p:nvPr/>
        </p:nvGrpSpPr>
        <p:grpSpPr bwMode="auto">
          <a:xfrm>
            <a:off x="2108200" y="1908175"/>
            <a:ext cx="5092700" cy="2895600"/>
            <a:chOff x="1328" y="1202"/>
            <a:chExt cx="3208" cy="1824"/>
          </a:xfrm>
        </p:grpSpPr>
        <p:sp>
          <p:nvSpPr>
            <p:cNvPr id="106531" name="Arc 4"/>
            <p:cNvSpPr>
              <a:spLocks/>
            </p:cNvSpPr>
            <p:nvPr/>
          </p:nvSpPr>
          <p:spPr bwMode="auto">
            <a:xfrm flipV="1">
              <a:off x="1328" y="1467"/>
              <a:ext cx="2572" cy="155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571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06532" name="Text Box 38"/>
            <p:cNvSpPr txBox="1">
              <a:spLocks noChangeArrowheads="1"/>
            </p:cNvSpPr>
            <p:nvPr/>
          </p:nvSpPr>
          <p:spPr bwMode="auto">
            <a:xfrm>
              <a:off x="3977" y="1202"/>
              <a:ext cx="559" cy="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108000" rIns="18000" bIns="10800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th-TH" altLang="en-US" b="0">
                  <a:solidFill>
                    <a:schemeClr val="tx1"/>
                  </a:solidFill>
                  <a:latin typeface="Arial" charset="0"/>
                </a:rPr>
                <a:t>LMC</a:t>
              </a:r>
            </a:p>
          </p:txBody>
        </p:sp>
      </p:grpSp>
      <p:sp>
        <p:nvSpPr>
          <p:cNvPr id="106508" name="Text Box 40"/>
          <p:cNvSpPr txBox="1">
            <a:spLocks noChangeArrowheads="1"/>
          </p:cNvSpPr>
          <p:nvPr/>
        </p:nvSpPr>
        <p:spPr bwMode="auto">
          <a:xfrm>
            <a:off x="7394575" y="4986338"/>
            <a:ext cx="676275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0" rIns="18000" bIns="10800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th-TH" altLang="en-US" b="0">
                <a:solidFill>
                  <a:schemeClr val="tx1"/>
                </a:solidFill>
                <a:latin typeface="Arial" charset="0"/>
              </a:rPr>
              <a:t>Q</a:t>
            </a:r>
          </a:p>
        </p:txBody>
      </p:sp>
      <p:grpSp>
        <p:nvGrpSpPr>
          <p:cNvPr id="7" name="Group 54"/>
          <p:cNvGrpSpPr>
            <a:grpSpLocks/>
          </p:cNvGrpSpPr>
          <p:nvPr/>
        </p:nvGrpSpPr>
        <p:grpSpPr bwMode="auto">
          <a:xfrm>
            <a:off x="4960938" y="2073275"/>
            <a:ext cx="1217612" cy="2693988"/>
            <a:chOff x="3125" y="1306"/>
            <a:chExt cx="767" cy="1697"/>
          </a:xfrm>
        </p:grpSpPr>
        <p:sp>
          <p:nvSpPr>
            <p:cNvPr id="106528" name="Arc 23"/>
            <p:cNvSpPr>
              <a:spLocks/>
            </p:cNvSpPr>
            <p:nvPr/>
          </p:nvSpPr>
          <p:spPr bwMode="auto">
            <a:xfrm flipV="1">
              <a:off x="3125" y="1645"/>
              <a:ext cx="645" cy="135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57150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06529" name="Text Box 39"/>
            <p:cNvSpPr txBox="1">
              <a:spLocks noChangeArrowheads="1"/>
            </p:cNvSpPr>
            <p:nvPr/>
          </p:nvSpPr>
          <p:spPr bwMode="auto">
            <a:xfrm>
              <a:off x="3274" y="1306"/>
              <a:ext cx="618" cy="4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108000" rIns="18000" bIns="10800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th-TH" altLang="en-US" b="0">
                  <a:solidFill>
                    <a:schemeClr val="tx1"/>
                  </a:solidFill>
                  <a:latin typeface="Arial" charset="0"/>
                </a:rPr>
                <a:t>SMC</a:t>
              </a:r>
              <a:r>
                <a:rPr lang="th-TH" altLang="en-US" b="0" baseline="-25000">
                  <a:solidFill>
                    <a:schemeClr val="tx1"/>
                  </a:solidFill>
                  <a:latin typeface="Arial" charset="0"/>
                </a:rPr>
                <a:t>3</a:t>
              </a:r>
              <a:endParaRPr lang="th-TH" altLang="en-US" b="0">
                <a:solidFill>
                  <a:schemeClr val="tx1"/>
                </a:solidFill>
                <a:latin typeface="Arial" charset="0"/>
              </a:endParaRPr>
            </a:p>
          </p:txBody>
        </p:sp>
        <p:sp>
          <p:nvSpPr>
            <p:cNvPr id="106530" name="Oval 45"/>
            <p:cNvSpPr>
              <a:spLocks noChangeAspect="1" noChangeArrowheads="1"/>
            </p:cNvSpPr>
            <p:nvPr/>
          </p:nvSpPr>
          <p:spPr bwMode="auto">
            <a:xfrm>
              <a:off x="3712" y="1941"/>
              <a:ext cx="91" cy="91"/>
            </a:xfrm>
            <a:prstGeom prst="ellipse">
              <a:avLst/>
            </a:prstGeom>
            <a:solidFill>
              <a:srgbClr val="C0C0C0"/>
            </a:solidFill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grpSp>
        <p:nvGrpSpPr>
          <p:cNvPr id="8" name="Group 58"/>
          <p:cNvGrpSpPr>
            <a:grpSpLocks/>
          </p:cNvGrpSpPr>
          <p:nvPr/>
        </p:nvGrpSpPr>
        <p:grpSpPr bwMode="auto">
          <a:xfrm>
            <a:off x="1717675" y="2216150"/>
            <a:ext cx="6353175" cy="3743325"/>
            <a:chOff x="1082" y="1396"/>
            <a:chExt cx="4002" cy="2358"/>
          </a:xfrm>
        </p:grpSpPr>
        <p:sp>
          <p:nvSpPr>
            <p:cNvPr id="106515" name="Rectangle 5"/>
            <p:cNvSpPr>
              <a:spLocks noChangeArrowheads="1"/>
            </p:cNvSpPr>
            <p:nvPr/>
          </p:nvSpPr>
          <p:spPr bwMode="auto">
            <a:xfrm>
              <a:off x="2745" y="3463"/>
              <a:ext cx="341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700" tIns="12700" rIns="12700" bIns="12700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th-TH" altLang="en-US" b="0">
                  <a:solidFill>
                    <a:schemeClr val="tx1"/>
                  </a:solidFill>
                  <a:latin typeface="Arial" charset="0"/>
                </a:rPr>
                <a:t>Q</a:t>
              </a:r>
              <a:r>
                <a:rPr lang="th-TH" altLang="en-US" b="0" baseline="-25000">
                  <a:solidFill>
                    <a:schemeClr val="tx1"/>
                  </a:solidFill>
                  <a:latin typeface="Arial" charset="0"/>
                </a:rPr>
                <a:t>2</a:t>
              </a:r>
              <a:endParaRPr lang="th-TH" altLang="en-US" b="0">
                <a:solidFill>
                  <a:schemeClr val="tx1"/>
                </a:solidFill>
                <a:latin typeface="Arial" charset="0"/>
              </a:endParaRPr>
            </a:p>
          </p:txBody>
        </p:sp>
        <p:sp>
          <p:nvSpPr>
            <p:cNvPr id="106516" name="Line 19"/>
            <p:cNvSpPr>
              <a:spLocks noChangeShapeType="1"/>
            </p:cNvSpPr>
            <p:nvPr/>
          </p:nvSpPr>
          <p:spPr bwMode="auto">
            <a:xfrm>
              <a:off x="2104" y="2593"/>
              <a:ext cx="0" cy="873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ysDot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6517" name="Line 20"/>
            <p:cNvSpPr>
              <a:spLocks noChangeShapeType="1"/>
            </p:cNvSpPr>
            <p:nvPr/>
          </p:nvSpPr>
          <p:spPr bwMode="auto">
            <a:xfrm>
              <a:off x="2870" y="2690"/>
              <a:ext cx="1" cy="776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ysDot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6518" name="Rectangle 21"/>
            <p:cNvSpPr>
              <a:spLocks noChangeArrowheads="1"/>
            </p:cNvSpPr>
            <p:nvPr/>
          </p:nvSpPr>
          <p:spPr bwMode="auto">
            <a:xfrm>
              <a:off x="2026" y="3463"/>
              <a:ext cx="293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700" tIns="12700" rIns="12700" bIns="12700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th-TH" altLang="en-US" b="0">
                  <a:solidFill>
                    <a:schemeClr val="tx1"/>
                  </a:solidFill>
                  <a:latin typeface="Arial" charset="0"/>
                </a:rPr>
                <a:t>Q</a:t>
              </a:r>
              <a:r>
                <a:rPr lang="th-TH" altLang="en-US" b="0" baseline="-25000">
                  <a:solidFill>
                    <a:schemeClr val="tx1"/>
                  </a:solidFill>
                  <a:latin typeface="Arial" charset="0"/>
                </a:rPr>
                <a:t>1</a:t>
              </a:r>
              <a:endParaRPr lang="th-TH" altLang="en-US" b="0">
                <a:solidFill>
                  <a:schemeClr val="tx1"/>
                </a:solidFill>
                <a:latin typeface="Arial" charset="0"/>
              </a:endParaRPr>
            </a:p>
          </p:txBody>
        </p:sp>
        <p:sp>
          <p:nvSpPr>
            <p:cNvPr id="106519" name="Line 22"/>
            <p:cNvSpPr>
              <a:spLocks noChangeShapeType="1"/>
            </p:cNvSpPr>
            <p:nvPr/>
          </p:nvSpPr>
          <p:spPr bwMode="auto">
            <a:xfrm flipV="1">
              <a:off x="3748" y="1975"/>
              <a:ext cx="0" cy="1522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ysDot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6520" name="Rectangle 24"/>
            <p:cNvSpPr>
              <a:spLocks noChangeArrowheads="1"/>
            </p:cNvSpPr>
            <p:nvPr/>
          </p:nvSpPr>
          <p:spPr bwMode="auto">
            <a:xfrm>
              <a:off x="3618" y="3463"/>
              <a:ext cx="29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700" tIns="12700" rIns="12700" bIns="12700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th-TH" altLang="en-US" b="0">
                  <a:solidFill>
                    <a:schemeClr val="tx1"/>
                  </a:solidFill>
                  <a:latin typeface="Arial" charset="0"/>
                </a:rPr>
                <a:t>Q</a:t>
              </a:r>
              <a:r>
                <a:rPr lang="th-TH" altLang="en-US" b="0" baseline="-25000">
                  <a:solidFill>
                    <a:schemeClr val="tx1"/>
                  </a:solidFill>
                  <a:latin typeface="Arial" charset="0"/>
                </a:rPr>
                <a:t>3</a:t>
              </a:r>
              <a:endParaRPr lang="th-TH" altLang="en-US" b="0">
                <a:solidFill>
                  <a:schemeClr val="tx1"/>
                </a:solidFill>
                <a:latin typeface="Arial" charset="0"/>
              </a:endParaRPr>
            </a:p>
          </p:txBody>
        </p:sp>
        <p:grpSp>
          <p:nvGrpSpPr>
            <p:cNvPr id="106521" name="Group 8"/>
            <p:cNvGrpSpPr>
              <a:grpSpLocks/>
            </p:cNvGrpSpPr>
            <p:nvPr/>
          </p:nvGrpSpPr>
          <p:grpSpPr bwMode="auto">
            <a:xfrm>
              <a:off x="1082" y="1720"/>
              <a:ext cx="3577" cy="970"/>
              <a:chOff x="2592" y="11282"/>
              <a:chExt cx="6049" cy="1441"/>
            </a:xfrm>
          </p:grpSpPr>
          <p:sp>
            <p:nvSpPr>
              <p:cNvPr id="106526" name="Arc 9"/>
              <p:cNvSpPr>
                <a:spLocks/>
              </p:cNvSpPr>
              <p:nvPr/>
            </p:nvSpPr>
            <p:spPr bwMode="auto">
              <a:xfrm flipH="1" flipV="1">
                <a:off x="2592" y="11282"/>
                <a:ext cx="3025" cy="144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0" y="-1"/>
                    </a:moveTo>
                    <a:cubicBezTo>
                      <a:pt x="11929" y="-1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0" y="-1"/>
                    </a:moveTo>
                    <a:cubicBezTo>
                      <a:pt x="11929" y="-1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76200">
                <a:solidFill>
                  <a:srgbClr val="00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endParaRPr lang="en-US" altLang="en-US" sz="1800"/>
              </a:p>
            </p:txBody>
          </p:sp>
          <p:sp>
            <p:nvSpPr>
              <p:cNvPr id="106527" name="Arc 10"/>
              <p:cNvSpPr>
                <a:spLocks/>
              </p:cNvSpPr>
              <p:nvPr/>
            </p:nvSpPr>
            <p:spPr bwMode="auto">
              <a:xfrm flipV="1">
                <a:off x="5616" y="11282"/>
                <a:ext cx="3025" cy="144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0" y="-1"/>
                    </a:moveTo>
                    <a:cubicBezTo>
                      <a:pt x="11929" y="-1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0" y="-1"/>
                    </a:moveTo>
                    <a:cubicBezTo>
                      <a:pt x="11929" y="-1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76200">
                <a:solidFill>
                  <a:srgbClr val="00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endParaRPr lang="en-US" altLang="en-US" sz="1800"/>
              </a:p>
            </p:txBody>
          </p:sp>
        </p:grpSp>
        <p:sp>
          <p:nvSpPr>
            <p:cNvPr id="106522" name="Text Box 37"/>
            <p:cNvSpPr txBox="1">
              <a:spLocks noChangeArrowheads="1"/>
            </p:cNvSpPr>
            <p:nvPr/>
          </p:nvSpPr>
          <p:spPr bwMode="auto">
            <a:xfrm>
              <a:off x="4658" y="1396"/>
              <a:ext cx="426" cy="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108000" rIns="18000" bIns="10800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th-TH" altLang="en-US" b="0">
                  <a:solidFill>
                    <a:schemeClr val="tx1"/>
                  </a:solidFill>
                  <a:latin typeface="Arial" charset="0"/>
                </a:rPr>
                <a:t>LAC</a:t>
              </a:r>
            </a:p>
          </p:txBody>
        </p:sp>
        <p:sp>
          <p:nvSpPr>
            <p:cNvPr id="106523" name="Oval 42"/>
            <p:cNvSpPr>
              <a:spLocks noChangeAspect="1" noChangeArrowheads="1"/>
            </p:cNvSpPr>
            <p:nvPr/>
          </p:nvSpPr>
          <p:spPr bwMode="auto">
            <a:xfrm>
              <a:off x="2837" y="2650"/>
              <a:ext cx="91" cy="91"/>
            </a:xfrm>
            <a:prstGeom prst="ellipse">
              <a:avLst/>
            </a:prstGeom>
            <a:solidFill>
              <a:srgbClr val="C0C0C0"/>
            </a:solidFill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06524" name="Oval 43"/>
            <p:cNvSpPr>
              <a:spLocks noChangeAspect="1" noChangeArrowheads="1"/>
            </p:cNvSpPr>
            <p:nvPr/>
          </p:nvSpPr>
          <p:spPr bwMode="auto">
            <a:xfrm>
              <a:off x="3704" y="2516"/>
              <a:ext cx="91" cy="91"/>
            </a:xfrm>
            <a:prstGeom prst="ellipse">
              <a:avLst/>
            </a:prstGeom>
            <a:solidFill>
              <a:srgbClr val="C0C0C0"/>
            </a:solidFill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06525" name="Oval 25"/>
            <p:cNvSpPr>
              <a:spLocks noChangeAspect="1" noChangeArrowheads="1"/>
            </p:cNvSpPr>
            <p:nvPr/>
          </p:nvSpPr>
          <p:spPr bwMode="auto">
            <a:xfrm>
              <a:off x="2058" y="2545"/>
              <a:ext cx="91" cy="91"/>
            </a:xfrm>
            <a:prstGeom prst="ellipse">
              <a:avLst/>
            </a:prstGeom>
            <a:solidFill>
              <a:srgbClr val="C0C0C0"/>
            </a:solidFill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grpSp>
        <p:nvGrpSpPr>
          <p:cNvPr id="10" name="Group 57"/>
          <p:cNvGrpSpPr>
            <a:grpSpLocks/>
          </p:cNvGrpSpPr>
          <p:nvPr/>
        </p:nvGrpSpPr>
        <p:grpSpPr bwMode="auto">
          <a:xfrm>
            <a:off x="2714625" y="2524125"/>
            <a:ext cx="1436688" cy="2654300"/>
            <a:chOff x="1710" y="1590"/>
            <a:chExt cx="905" cy="1672"/>
          </a:xfrm>
        </p:grpSpPr>
        <p:sp>
          <p:nvSpPr>
            <p:cNvPr id="106512" name="Arc 18"/>
            <p:cNvSpPr>
              <a:spLocks/>
            </p:cNvSpPr>
            <p:nvPr/>
          </p:nvSpPr>
          <p:spPr bwMode="auto">
            <a:xfrm flipV="1">
              <a:off x="1710" y="2004"/>
              <a:ext cx="605" cy="125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57150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06513" name="Text Box 34"/>
            <p:cNvSpPr txBox="1">
              <a:spLocks noChangeArrowheads="1"/>
            </p:cNvSpPr>
            <p:nvPr/>
          </p:nvSpPr>
          <p:spPr bwMode="auto">
            <a:xfrm>
              <a:off x="2022" y="1590"/>
              <a:ext cx="593" cy="4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108000" rIns="18000" bIns="10800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th-TH" altLang="en-US" b="0">
                  <a:solidFill>
                    <a:schemeClr val="tx1"/>
                  </a:solidFill>
                  <a:latin typeface="Arial" charset="0"/>
                </a:rPr>
                <a:t>SMC</a:t>
              </a:r>
              <a:r>
                <a:rPr lang="th-TH" altLang="en-US" b="0" baseline="-25000">
                  <a:solidFill>
                    <a:schemeClr val="tx1"/>
                  </a:solidFill>
                  <a:latin typeface="Arial" charset="0"/>
                </a:rPr>
                <a:t>1</a:t>
              </a:r>
              <a:endParaRPr lang="th-TH" altLang="en-US" b="0">
                <a:solidFill>
                  <a:schemeClr val="tx1"/>
                </a:solidFill>
                <a:latin typeface="Arial" charset="0"/>
              </a:endParaRPr>
            </a:p>
          </p:txBody>
        </p:sp>
        <p:sp>
          <p:nvSpPr>
            <p:cNvPr id="106514" name="Oval 44"/>
            <p:cNvSpPr>
              <a:spLocks noChangeAspect="1" noChangeArrowheads="1"/>
            </p:cNvSpPr>
            <p:nvPr/>
          </p:nvSpPr>
          <p:spPr bwMode="auto">
            <a:xfrm>
              <a:off x="2070" y="2899"/>
              <a:ext cx="91" cy="91"/>
            </a:xfrm>
            <a:prstGeom prst="ellipse">
              <a:avLst/>
            </a:prstGeom>
            <a:solidFill>
              <a:srgbClr val="C0C0C0"/>
            </a:solidFill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Long-Run Versus Short-Run Cost Curves</a:t>
            </a:r>
          </a:p>
        </p:txBody>
      </p:sp>
      <p:sp>
        <p:nvSpPr>
          <p:cNvPr id="424963" name="Rectangle 3"/>
          <p:cNvSpPr>
            <a:spLocks noGrp="1" noChangeArrowheads="1"/>
          </p:cNvSpPr>
          <p:nvPr>
            <p:ph idx="1"/>
          </p:nvPr>
        </p:nvSpPr>
        <p:spPr>
          <a:xfrm>
            <a:off x="931863" y="1389063"/>
            <a:ext cx="7313612" cy="41148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Long-run marginal cost leads long-run average cost:</a:t>
            </a:r>
          </a:p>
          <a:p>
            <a:pPr lvl="1" eaLnBrk="1" hangingPunct="1"/>
            <a:r>
              <a:rPr lang="en-US" altLang="en-US">
                <a:latin typeface="Angsana New" charset="0"/>
                <a:cs typeface="Angsana New" charset="0"/>
              </a:rPr>
              <a:t>If LMC &lt; LAC, LAC will fall</a:t>
            </a:r>
          </a:p>
          <a:p>
            <a:pPr lvl="1" eaLnBrk="1" hangingPunct="1"/>
            <a:r>
              <a:rPr lang="en-US" altLang="en-US">
                <a:latin typeface="Angsana New" charset="0"/>
                <a:cs typeface="Angsana New" charset="0"/>
              </a:rPr>
              <a:t>If LMC &gt; LAC, LAC will rise</a:t>
            </a:r>
          </a:p>
          <a:p>
            <a:pPr lvl="1" eaLnBrk="1" hangingPunct="1"/>
            <a:r>
              <a:rPr lang="en-US" altLang="en-US">
                <a:latin typeface="Angsana New" charset="0"/>
                <a:cs typeface="Angsana New" charset="0"/>
              </a:rPr>
              <a:t>Therefore, LMC = LAC at the minimum of LAC</a:t>
            </a:r>
          </a:p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In special case where LAC if constant, LAC and LMC are equal</a:t>
            </a:r>
          </a:p>
        </p:txBody>
      </p:sp>
      <p:sp>
        <p:nvSpPr>
          <p:cNvPr id="108548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6DFF77FB-556C-4F49-BEC2-0AD3BE9BD5DA}" type="slidenum">
              <a:rPr lang="en-US" altLang="en-US" sz="2600">
                <a:solidFill>
                  <a:srgbClr val="000000"/>
                </a:solidFill>
              </a:rPr>
              <a:pPr/>
              <a:t>39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4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4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4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4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4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4963" grpId="0" build="p" bldLvl="2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Long Run Costs</a:t>
            </a:r>
          </a:p>
        </p:txBody>
      </p:sp>
      <p:sp>
        <p:nvSpPr>
          <p:cNvPr id="427011" name="Rectangle 3"/>
          <p:cNvSpPr>
            <a:spLocks noGrp="1" noChangeArrowheads="1"/>
          </p:cNvSpPr>
          <p:nvPr>
            <p:ph idx="1"/>
          </p:nvPr>
        </p:nvSpPr>
        <p:spPr>
          <a:xfrm>
            <a:off x="582613" y="1176338"/>
            <a:ext cx="8148637" cy="4114800"/>
          </a:xfrm>
        </p:spPr>
        <p:txBody>
          <a:bodyPr/>
          <a:lstStyle/>
          <a:p>
            <a:pPr marL="552450" indent="-552450" eaLnBrk="1" hangingPunct="1">
              <a:lnSpc>
                <a:spcPts val="3700"/>
              </a:lnSpc>
              <a:spcBef>
                <a:spcPct val="0"/>
              </a:spcBef>
            </a:pPr>
            <a:r>
              <a:rPr lang="en-US" altLang="en-US" b="1">
                <a:latin typeface="Angsana New" charset="0"/>
                <a:cs typeface="Angsana New" charset="0"/>
              </a:rPr>
              <a:t>Economies of Scale</a:t>
            </a:r>
            <a:r>
              <a:rPr lang="en-US" altLang="en-US">
                <a:latin typeface="Angsana New" charset="0"/>
                <a:cs typeface="Angsana New" charset="0"/>
              </a:rPr>
              <a:t>: a situation when LAC declines with a larger output due to</a:t>
            </a:r>
          </a:p>
          <a:p>
            <a:pPr marL="1219200" lvl="1" indent="-476250" eaLnBrk="1" hangingPunct="1">
              <a:lnSpc>
                <a:spcPts val="3700"/>
              </a:lnSpc>
              <a:spcBef>
                <a:spcPct val="0"/>
              </a:spcBef>
            </a:pPr>
            <a:r>
              <a:rPr lang="en-US" altLang="en-US">
                <a:latin typeface="Angsana New" charset="0"/>
                <a:cs typeface="Angsana New" charset="0"/>
              </a:rPr>
              <a:t>increasing returns to scale</a:t>
            </a:r>
          </a:p>
          <a:p>
            <a:pPr marL="1219200" lvl="1" indent="-476250" eaLnBrk="1" hangingPunct="1">
              <a:lnSpc>
                <a:spcPts val="3700"/>
              </a:lnSpc>
              <a:spcBef>
                <a:spcPct val="0"/>
              </a:spcBef>
            </a:pPr>
            <a:r>
              <a:rPr lang="en-US" altLang="en-US">
                <a:latin typeface="Angsana New" charset="0"/>
                <a:cs typeface="Angsana New" charset="0"/>
              </a:rPr>
              <a:t>On a larger scale, workers can better specialize</a:t>
            </a:r>
          </a:p>
          <a:p>
            <a:pPr marL="1219200" lvl="1" indent="-476250" eaLnBrk="1" hangingPunct="1">
              <a:lnSpc>
                <a:spcPts val="3700"/>
              </a:lnSpc>
              <a:spcBef>
                <a:spcPct val="0"/>
              </a:spcBef>
            </a:pPr>
            <a:r>
              <a:rPr lang="en-US" altLang="en-US">
                <a:latin typeface="Angsana New" charset="0"/>
                <a:cs typeface="Angsana New" charset="0"/>
              </a:rPr>
              <a:t>Firm can use more efficient machine</a:t>
            </a:r>
          </a:p>
          <a:p>
            <a:pPr marL="1219200" lvl="1" indent="-476250" eaLnBrk="1" hangingPunct="1">
              <a:lnSpc>
                <a:spcPts val="3700"/>
              </a:lnSpc>
              <a:spcBef>
                <a:spcPct val="0"/>
              </a:spcBef>
            </a:pPr>
            <a:r>
              <a:rPr lang="en-US" altLang="en-US">
                <a:latin typeface="Angsana New" charset="0"/>
                <a:cs typeface="Angsana New" charset="0"/>
              </a:rPr>
              <a:t>Lumpiness in investment</a:t>
            </a:r>
          </a:p>
          <a:p>
            <a:pPr marL="1219200" lvl="1" indent="-476250" eaLnBrk="1" hangingPunct="1">
              <a:lnSpc>
                <a:spcPts val="3700"/>
              </a:lnSpc>
              <a:spcBef>
                <a:spcPct val="0"/>
              </a:spcBef>
            </a:pPr>
            <a:r>
              <a:rPr lang="en-US" altLang="en-US">
                <a:latin typeface="Angsana New" charset="0"/>
                <a:cs typeface="Angsana New" charset="0"/>
              </a:rPr>
              <a:t>Scale can provide flexibility – managers can organize production more effectively</a:t>
            </a:r>
          </a:p>
          <a:p>
            <a:pPr marL="1219200" lvl="1" indent="-476250" eaLnBrk="1" hangingPunct="1">
              <a:lnSpc>
                <a:spcPts val="3700"/>
              </a:lnSpc>
              <a:spcBef>
                <a:spcPct val="0"/>
              </a:spcBef>
            </a:pPr>
            <a:r>
              <a:rPr lang="en-US" altLang="en-US">
                <a:latin typeface="Angsana New" charset="0"/>
                <a:cs typeface="Angsana New" charset="0"/>
              </a:rPr>
              <a:t>Firm may be able to get inputs at lower cost if can get quantity discounts.  Lower prices might lead to different input mix</a:t>
            </a:r>
          </a:p>
        </p:txBody>
      </p:sp>
      <p:sp>
        <p:nvSpPr>
          <p:cNvPr id="110596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6A895C50-65C8-CF45-8C78-7E42AF725DF5}" type="slidenum">
              <a:rPr lang="en-US" altLang="en-US" sz="2600">
                <a:solidFill>
                  <a:srgbClr val="000000"/>
                </a:solidFill>
              </a:rPr>
              <a:pPr/>
              <a:t>40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7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7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7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7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7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7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7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7011" grpId="0" build="p" bldLvl="2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Long Run Costs</a:t>
            </a:r>
          </a:p>
        </p:txBody>
      </p:sp>
      <p:sp>
        <p:nvSpPr>
          <p:cNvPr id="428035" name="Rectangle 3"/>
          <p:cNvSpPr>
            <a:spLocks noGrp="1" noChangeArrowheads="1"/>
          </p:cNvSpPr>
          <p:nvPr>
            <p:ph idx="1"/>
          </p:nvPr>
        </p:nvSpPr>
        <p:spPr>
          <a:xfrm>
            <a:off x="592138" y="1198563"/>
            <a:ext cx="7313612" cy="4330700"/>
          </a:xfrm>
        </p:spPr>
        <p:txBody>
          <a:bodyPr/>
          <a:lstStyle/>
          <a:p>
            <a:pPr marL="552450" indent="-552450" eaLnBrk="1" hangingPunct="1"/>
            <a:r>
              <a:rPr lang="en-US" altLang="en-US" b="1">
                <a:latin typeface="Angsana New" charset="0"/>
                <a:cs typeface="Angsana New" charset="0"/>
              </a:rPr>
              <a:t>Diseconomies of scale</a:t>
            </a:r>
            <a:r>
              <a:rPr lang="en-US" altLang="en-US">
                <a:latin typeface="Angsana New" charset="0"/>
                <a:cs typeface="Angsana New" charset="0"/>
              </a:rPr>
              <a:t>: a situation when LAC increases with a larger output due to</a:t>
            </a:r>
          </a:p>
          <a:p>
            <a:pPr marL="933450" lvl="1" indent="-476250" eaLnBrk="1" hangingPunct="1"/>
            <a:r>
              <a:rPr lang="en-US" altLang="en-US">
                <a:latin typeface="Angsana New" charset="0"/>
                <a:cs typeface="Angsana New" charset="0"/>
              </a:rPr>
              <a:t>Factory space and machinery may make it more difficult for workers to do their job efficiently</a:t>
            </a:r>
          </a:p>
          <a:p>
            <a:pPr marL="933450" lvl="1" indent="-476250" eaLnBrk="1" hangingPunct="1"/>
            <a:r>
              <a:rPr lang="en-US" altLang="en-US">
                <a:latin typeface="Angsana New" charset="0"/>
                <a:cs typeface="Angsana New" charset="0"/>
              </a:rPr>
              <a:t>Managing a larger firm may become more complex and inefficient as the number of tasks increase</a:t>
            </a:r>
          </a:p>
          <a:p>
            <a:pPr marL="933450" lvl="1" indent="-476250" eaLnBrk="1" hangingPunct="1"/>
            <a:r>
              <a:rPr lang="en-US" altLang="en-US">
                <a:latin typeface="Angsana New" charset="0"/>
                <a:cs typeface="Angsana New" charset="0"/>
              </a:rPr>
              <a:t>Bulk discounts can no longer be utilized.  Limited availability of inputs may cause price to rise</a:t>
            </a:r>
          </a:p>
        </p:txBody>
      </p:sp>
      <p:sp>
        <p:nvSpPr>
          <p:cNvPr id="112644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161D8371-880C-594F-A815-4C5DA78A4352}" type="slidenum">
              <a:rPr lang="en-US" altLang="en-US" sz="2600">
                <a:solidFill>
                  <a:srgbClr val="000000"/>
                </a:solidFill>
              </a:rPr>
              <a:pPr/>
              <a:t>41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8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8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8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8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8035" grpId="0" build="p" bldLvl="2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Long Run Costs</a:t>
            </a:r>
          </a:p>
        </p:txBody>
      </p:sp>
      <p:sp>
        <p:nvSpPr>
          <p:cNvPr id="114692" name="Rectangle 3"/>
          <p:cNvSpPr>
            <a:spLocks noGrp="1" noChangeArrowheads="1"/>
          </p:cNvSpPr>
          <p:nvPr>
            <p:ph idx="1"/>
          </p:nvPr>
        </p:nvSpPr>
        <p:spPr>
          <a:xfrm>
            <a:off x="774700" y="1174750"/>
            <a:ext cx="7313613" cy="2543175"/>
          </a:xfrm>
        </p:spPr>
        <p:txBody>
          <a:bodyPr/>
          <a:lstStyle/>
          <a:p>
            <a:pPr eaLnBrk="1" hangingPunct="1"/>
            <a:r>
              <a:rPr lang="en-US" altLang="en-US" sz="4400">
                <a:latin typeface="Angsana New" charset="0"/>
                <a:cs typeface="Angsana New" charset="0"/>
              </a:rPr>
              <a:t>Economies of scale are measured in terms of cost-output elasticity, E</a:t>
            </a:r>
            <a:r>
              <a:rPr lang="en-US" altLang="en-US" sz="4400" baseline="-25000">
                <a:latin typeface="Angsana New" charset="0"/>
                <a:cs typeface="Angsana New" charset="0"/>
              </a:rPr>
              <a:t>C</a:t>
            </a:r>
            <a:endParaRPr lang="en-US" altLang="en-US" sz="4400">
              <a:latin typeface="Angsana New" charset="0"/>
              <a:cs typeface="Angsana New" charset="0"/>
            </a:endParaRPr>
          </a:p>
          <a:p>
            <a:pPr eaLnBrk="1" hangingPunct="1"/>
            <a:r>
              <a:rPr lang="en-US" altLang="en-US" sz="4400">
                <a:latin typeface="Angsana New" charset="0"/>
                <a:cs typeface="Angsana New" charset="0"/>
              </a:rPr>
              <a:t>E</a:t>
            </a:r>
            <a:r>
              <a:rPr lang="en-US" altLang="en-US" sz="4400" baseline="-25000">
                <a:latin typeface="Angsana New" charset="0"/>
                <a:cs typeface="Angsana New" charset="0"/>
              </a:rPr>
              <a:t>C</a:t>
            </a:r>
            <a:r>
              <a:rPr lang="en-US" altLang="en-US" sz="4400">
                <a:latin typeface="Angsana New" charset="0"/>
                <a:cs typeface="Angsana New" charset="0"/>
              </a:rPr>
              <a:t> is the percentage change in the cost of production resulting from a 1-percent increase in output</a:t>
            </a:r>
            <a:endParaRPr lang="en-US" altLang="en-US" sz="4400" baseline="-25000">
              <a:latin typeface="Angsana New" charset="0"/>
              <a:cs typeface="Angsana New" charset="0"/>
            </a:endParaRPr>
          </a:p>
        </p:txBody>
      </p:sp>
      <p:sp>
        <p:nvSpPr>
          <p:cNvPr id="114693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37E7A4F4-ECB4-7C4A-B486-BB3282BCE7F5}" type="slidenum">
              <a:rPr lang="en-US" altLang="en-US" sz="2600">
                <a:solidFill>
                  <a:srgbClr val="000000"/>
                </a:solidFill>
              </a:rPr>
              <a:pPr/>
              <a:t>42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graphicFrame>
        <p:nvGraphicFramePr>
          <p:cNvPr id="114690" name="Object 2"/>
          <p:cNvGraphicFramePr>
            <a:graphicFrameLocks noChangeAspect="1"/>
          </p:cNvGraphicFramePr>
          <p:nvPr/>
        </p:nvGraphicFramePr>
        <p:xfrm>
          <a:off x="577850" y="4481513"/>
          <a:ext cx="8016875" cy="1628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84137504" imgH="17081500" progId="Equation.DSMT4">
                  <p:embed/>
                </p:oleObj>
              </mc:Choice>
              <mc:Fallback>
                <p:oleObj name="Equation" r:id="rId3" imgW="84137504" imgH="170815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7850" y="4481513"/>
                        <a:ext cx="8016875" cy="1628775"/>
                      </a:xfrm>
                      <a:prstGeom prst="rect">
                        <a:avLst/>
                      </a:prstGeom>
                      <a:solidFill>
                        <a:srgbClr val="DAEDD1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Long Run Costs</a:t>
            </a:r>
          </a:p>
        </p:txBody>
      </p:sp>
      <p:sp>
        <p:nvSpPr>
          <p:cNvPr id="116739" name="Rectangle 3"/>
          <p:cNvSpPr>
            <a:spLocks noGrp="1" noChangeArrowheads="1"/>
          </p:cNvSpPr>
          <p:nvPr>
            <p:ph idx="1"/>
          </p:nvPr>
        </p:nvSpPr>
        <p:spPr>
          <a:xfrm>
            <a:off x="592138" y="1089025"/>
            <a:ext cx="7772400" cy="47244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E</a:t>
            </a:r>
            <a:r>
              <a:rPr lang="en-US" altLang="en-US" baseline="-25000">
                <a:latin typeface="Angsana New" charset="0"/>
                <a:cs typeface="Angsana New" charset="0"/>
              </a:rPr>
              <a:t>C</a:t>
            </a:r>
            <a:r>
              <a:rPr lang="en-US" altLang="en-US">
                <a:latin typeface="Angsana New" charset="0"/>
                <a:cs typeface="Angsana New" charset="0"/>
              </a:rPr>
              <a:t> is equal to 1, LMC = LAC</a:t>
            </a:r>
          </a:p>
          <a:p>
            <a:pPr lvl="1" eaLnBrk="1" hangingPunct="1"/>
            <a:r>
              <a:rPr lang="en-US" altLang="en-US">
                <a:latin typeface="Angsana New" charset="0"/>
                <a:cs typeface="Angsana New" charset="0"/>
              </a:rPr>
              <a:t>Costs increase proportionately with output</a:t>
            </a:r>
          </a:p>
          <a:p>
            <a:pPr lvl="1" eaLnBrk="1" hangingPunct="1"/>
            <a:r>
              <a:rPr lang="en-US" altLang="en-US">
                <a:latin typeface="Angsana New" charset="0"/>
                <a:cs typeface="Angsana New" charset="0"/>
              </a:rPr>
              <a:t>Neither economies nor diseconomies of scale</a:t>
            </a:r>
          </a:p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E</a:t>
            </a:r>
            <a:r>
              <a:rPr lang="en-US" altLang="en-US" baseline="-25000">
                <a:latin typeface="Angsana New" charset="0"/>
                <a:cs typeface="Angsana New" charset="0"/>
              </a:rPr>
              <a:t>C</a:t>
            </a:r>
            <a:r>
              <a:rPr lang="en-US" altLang="en-US">
                <a:latin typeface="Angsana New" charset="0"/>
                <a:cs typeface="Angsana New" charset="0"/>
              </a:rPr>
              <a:t> &lt; 1 when LMC &lt; LAC</a:t>
            </a:r>
          </a:p>
          <a:p>
            <a:pPr lvl="1" eaLnBrk="1" hangingPunct="1"/>
            <a:r>
              <a:rPr lang="en-US" altLang="en-US">
                <a:latin typeface="Angsana New" charset="0"/>
                <a:cs typeface="Angsana New" charset="0"/>
              </a:rPr>
              <a:t>Economies of scale</a:t>
            </a:r>
          </a:p>
          <a:p>
            <a:pPr lvl="1" eaLnBrk="1" hangingPunct="1"/>
            <a:r>
              <a:rPr lang="en-US" altLang="en-US">
                <a:latin typeface="Angsana New" charset="0"/>
                <a:cs typeface="Angsana New" charset="0"/>
              </a:rPr>
              <a:t>LAC are declining</a:t>
            </a:r>
          </a:p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E</a:t>
            </a:r>
            <a:r>
              <a:rPr lang="en-US" altLang="en-US" baseline="-25000">
                <a:latin typeface="Angsana New" charset="0"/>
                <a:cs typeface="Angsana New" charset="0"/>
              </a:rPr>
              <a:t>C</a:t>
            </a:r>
            <a:r>
              <a:rPr lang="en-US" altLang="en-US">
                <a:latin typeface="Angsana New" charset="0"/>
                <a:cs typeface="Angsana New" charset="0"/>
              </a:rPr>
              <a:t> &gt; 1 when LMC &gt; LAC</a:t>
            </a:r>
          </a:p>
          <a:p>
            <a:pPr lvl="1" eaLnBrk="1" hangingPunct="1"/>
            <a:r>
              <a:rPr lang="en-US" altLang="en-US">
                <a:latin typeface="Angsana New" charset="0"/>
                <a:cs typeface="Angsana New" charset="0"/>
              </a:rPr>
              <a:t>Diseconomies of scale</a:t>
            </a:r>
          </a:p>
          <a:p>
            <a:pPr lvl="1" eaLnBrk="1" hangingPunct="1"/>
            <a:r>
              <a:rPr lang="en-US" altLang="en-US">
                <a:latin typeface="Angsana New" charset="0"/>
                <a:cs typeface="Angsana New" charset="0"/>
              </a:rPr>
              <a:t>Both LMC and LAC are rising</a:t>
            </a:r>
          </a:p>
        </p:txBody>
      </p:sp>
      <p:sp>
        <p:nvSpPr>
          <p:cNvPr id="116740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0CC1BD6D-368B-EE4D-89DA-7EA9235B03BC}" type="slidenum">
              <a:rPr lang="en-US" altLang="en-US" sz="2600">
                <a:solidFill>
                  <a:srgbClr val="000000"/>
                </a:solidFill>
              </a:rPr>
              <a:pPr/>
              <a:t>43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8305800" cy="8382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Production with Two Outputs: Economies of Scope</a:t>
            </a:r>
          </a:p>
        </p:txBody>
      </p:sp>
      <p:sp>
        <p:nvSpPr>
          <p:cNvPr id="4392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latin typeface="Angsana New" charset="0"/>
                <a:cs typeface="Angsana New" charset="0"/>
              </a:rPr>
              <a:t>Many firms produce more than one product and those product are closely linked</a:t>
            </a:r>
          </a:p>
          <a:p>
            <a:pPr eaLnBrk="1" hangingPunct="1"/>
            <a:r>
              <a:rPr lang="en-US" altLang="en-US" dirty="0">
                <a:latin typeface="Angsana New" charset="0"/>
                <a:cs typeface="Angsana New" charset="0"/>
              </a:rPr>
              <a:t>Examples:</a:t>
            </a:r>
          </a:p>
          <a:p>
            <a:pPr lvl="1" eaLnBrk="1" hangingPunct="1"/>
            <a:r>
              <a:rPr lang="en-US" altLang="en-US" dirty="0">
                <a:latin typeface="Angsana New" charset="0"/>
                <a:cs typeface="Angsana New" charset="0"/>
              </a:rPr>
              <a:t>Chicken farm--poultry and eggs</a:t>
            </a:r>
          </a:p>
          <a:p>
            <a:pPr lvl="1" eaLnBrk="1" hangingPunct="1"/>
            <a:r>
              <a:rPr lang="en-US" altLang="en-US" dirty="0">
                <a:latin typeface="Angsana New" charset="0"/>
                <a:cs typeface="Angsana New" charset="0"/>
              </a:rPr>
              <a:t>Automobile company--cars and trucks</a:t>
            </a:r>
          </a:p>
          <a:p>
            <a:pPr lvl="1" eaLnBrk="1" hangingPunct="1"/>
            <a:r>
              <a:rPr lang="en-US" altLang="en-US" dirty="0">
                <a:latin typeface="Angsana New" charset="0"/>
                <a:cs typeface="Angsana New" charset="0"/>
              </a:rPr>
              <a:t>University--Teaching and research</a:t>
            </a:r>
          </a:p>
          <a:p>
            <a:pPr lvl="1" eaLnBrk="1" hangingPunct="1"/>
            <a:r>
              <a:rPr lang="en-US" altLang="en-US" dirty="0">
                <a:latin typeface="Angsana New" charset="0"/>
                <a:cs typeface="Angsana New" charset="0"/>
              </a:rPr>
              <a:t>Nation Group</a:t>
            </a:r>
          </a:p>
          <a:p>
            <a:pPr lvl="1" eaLnBrk="1" hangingPunct="1"/>
            <a:r>
              <a:rPr lang="en-US" altLang="en-US" dirty="0">
                <a:latin typeface="Angsana New" charset="0"/>
                <a:cs typeface="Angsana New" charset="0"/>
              </a:rPr>
              <a:t>Choke Chai Farm</a:t>
            </a:r>
          </a:p>
        </p:txBody>
      </p:sp>
      <p:sp>
        <p:nvSpPr>
          <p:cNvPr id="118788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A3D05F92-E20A-C249-8E4A-3D7C064EEBED}" type="slidenum">
              <a:rPr lang="en-US" altLang="en-US" sz="2600">
                <a:solidFill>
                  <a:srgbClr val="000000"/>
                </a:solidFill>
              </a:rPr>
              <a:pPr/>
              <a:t>44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8725" y="4859338"/>
            <a:ext cx="1792288" cy="855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5569" y="2578894"/>
            <a:ext cx="2032000" cy="154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9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9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9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9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9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9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9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9299" grpId="0" build="p" bldLvl="2" autoUpdateAnimBg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>
          <a:xfrm>
            <a:off x="47625" y="150813"/>
            <a:ext cx="8305800" cy="8382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Production with Two Outputs: Economies of Scope</a:t>
            </a:r>
          </a:p>
        </p:txBody>
      </p:sp>
      <p:sp>
        <p:nvSpPr>
          <p:cNvPr id="4403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52450" indent="-552450" eaLnBrk="1" hangingPunct="1">
              <a:buFont typeface="Wingdings" charset="2"/>
              <a:buNone/>
            </a:pPr>
            <a:r>
              <a:rPr lang="en-US" altLang="en-US" dirty="0">
                <a:latin typeface="Angsana New" charset="0"/>
                <a:cs typeface="Angsana New" charset="0"/>
              </a:rPr>
              <a:t>Advantages</a:t>
            </a:r>
          </a:p>
          <a:p>
            <a:pPr marL="552450" indent="-552450" eaLnBrk="1" hangingPunct="1"/>
            <a:r>
              <a:rPr lang="en-US" altLang="en-US" dirty="0">
                <a:latin typeface="Angsana New" charset="0"/>
                <a:cs typeface="Angsana New" charset="0"/>
              </a:rPr>
              <a:t>Both use capital and labor.</a:t>
            </a:r>
          </a:p>
          <a:p>
            <a:pPr marL="552450" indent="-552450" eaLnBrk="1" hangingPunct="1"/>
            <a:r>
              <a:rPr lang="en-US" altLang="en-US" dirty="0">
                <a:latin typeface="Angsana New" charset="0"/>
                <a:cs typeface="Angsana New" charset="0"/>
              </a:rPr>
              <a:t>The firms share management resources.</a:t>
            </a:r>
          </a:p>
          <a:p>
            <a:pPr marL="552450" indent="-552450" eaLnBrk="1" hangingPunct="1"/>
            <a:r>
              <a:rPr lang="en-US" altLang="en-US" dirty="0">
                <a:latin typeface="Angsana New" charset="0"/>
                <a:cs typeface="Angsana New" charset="0"/>
              </a:rPr>
              <a:t>Both use the same labor skills and type of machinery.</a:t>
            </a:r>
          </a:p>
          <a:p>
            <a:pPr marL="0" indent="0" eaLnBrk="1" hangingPunct="1">
              <a:buNone/>
            </a:pPr>
            <a:r>
              <a:rPr lang="en-US" b="1" dirty="0"/>
              <a:t>Economies of Scope means that the production of one good reduces the cost of producing another related good. </a:t>
            </a:r>
            <a:endParaRPr lang="en-US" altLang="en-US" b="1" dirty="0">
              <a:latin typeface="Angsana New" charset="0"/>
              <a:cs typeface="Angsana New" charset="0"/>
            </a:endParaRPr>
          </a:p>
        </p:txBody>
      </p:sp>
      <p:sp>
        <p:nvSpPr>
          <p:cNvPr id="120836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F85A3DDB-795C-7A49-8AF7-B97DB55E4453}" type="slidenum">
              <a:rPr lang="en-US" altLang="en-US" sz="2600">
                <a:solidFill>
                  <a:srgbClr val="000000"/>
                </a:solidFill>
              </a:rPr>
              <a:pPr/>
              <a:t>45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23" grpId="0" build="p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8305800" cy="8382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Production with Two Outputs: Economies of Scope</a:t>
            </a:r>
          </a:p>
        </p:txBody>
      </p:sp>
      <p:sp>
        <p:nvSpPr>
          <p:cNvPr id="1290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z="4400">
                <a:latin typeface="Angsana New" charset="0"/>
                <a:cs typeface="Angsana New" charset="0"/>
              </a:rPr>
              <a:t>There is no direct relationship between economies of scope and economies of scale.</a:t>
            </a:r>
          </a:p>
          <a:p>
            <a:pPr lvl="1" eaLnBrk="1" hangingPunct="1"/>
            <a:r>
              <a:rPr lang="en-US" altLang="en-US" sz="4000">
                <a:latin typeface="Angsana New" charset="0"/>
                <a:cs typeface="Angsana New" charset="0"/>
              </a:rPr>
              <a:t>May experience economies of scope and diseconomies of scale</a:t>
            </a:r>
          </a:p>
          <a:p>
            <a:pPr lvl="1" eaLnBrk="1" hangingPunct="1"/>
            <a:r>
              <a:rPr lang="en-US" altLang="en-US" sz="4000">
                <a:latin typeface="Angsana New" charset="0"/>
                <a:cs typeface="Angsana New" charset="0"/>
              </a:rPr>
              <a:t>May have economies of scale and not have economies of scope</a:t>
            </a:r>
            <a:r>
              <a:rPr lang="en-US" altLang="en-US" sz="4800">
                <a:latin typeface="Angsana New" charset="0"/>
                <a:cs typeface="Angsana New" charset="0"/>
              </a:rPr>
              <a:t> </a:t>
            </a:r>
          </a:p>
        </p:txBody>
      </p:sp>
      <p:sp>
        <p:nvSpPr>
          <p:cNvPr id="129028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4EFC4F34-5609-8B44-A463-EAA0B429C244}" type="slidenum">
              <a:rPr lang="en-US" altLang="en-US" sz="2600">
                <a:solidFill>
                  <a:srgbClr val="000000"/>
                </a:solidFill>
              </a:rPr>
              <a:pPr/>
              <a:t>46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74625" y="228600"/>
            <a:ext cx="8131175" cy="8382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Dynamic Changes in Costs: The Learning Curve</a:t>
            </a:r>
          </a:p>
        </p:txBody>
      </p:sp>
      <p:sp>
        <p:nvSpPr>
          <p:cNvPr id="540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z="4400">
                <a:latin typeface="Angsana New" charset="0"/>
                <a:cs typeface="Angsana New" charset="0"/>
              </a:rPr>
              <a:t>Firms may lower their costs not only due to economies of scope, but also due to managers and workers become more experienced at their jobs</a:t>
            </a:r>
          </a:p>
          <a:p>
            <a:pPr eaLnBrk="1" hangingPunct="1"/>
            <a:r>
              <a:rPr lang="en-US" altLang="en-US" sz="4400">
                <a:latin typeface="Angsana New" charset="0"/>
                <a:cs typeface="Angsana New" charset="0"/>
              </a:rPr>
              <a:t>As management and labor gain experience with production, the firm’s marginal and average costs may fall</a:t>
            </a:r>
          </a:p>
        </p:txBody>
      </p:sp>
      <p:sp>
        <p:nvSpPr>
          <p:cNvPr id="131076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078BC627-D432-C740-BAE5-39D0B104BE63}" type="slidenum">
              <a:rPr lang="en-US" altLang="en-US" sz="2600">
                <a:solidFill>
                  <a:srgbClr val="000000"/>
                </a:solidFill>
              </a:rPr>
              <a:pPr/>
              <a:t>47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0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0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0675" grpId="0" build="p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36550" y="228600"/>
            <a:ext cx="7969250" cy="8382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Dynamic Changes in Costs: The Learning Curve</a:t>
            </a:r>
          </a:p>
        </p:txBody>
      </p:sp>
      <p:sp>
        <p:nvSpPr>
          <p:cNvPr id="541699" name="Rectangle 3"/>
          <p:cNvSpPr>
            <a:spLocks noGrp="1" noChangeArrowheads="1"/>
          </p:cNvSpPr>
          <p:nvPr>
            <p:ph idx="1"/>
          </p:nvPr>
        </p:nvSpPr>
        <p:spPr>
          <a:xfrm>
            <a:off x="817563" y="936625"/>
            <a:ext cx="7337425" cy="5276850"/>
          </a:xfrm>
        </p:spPr>
        <p:txBody>
          <a:bodyPr/>
          <a:lstStyle/>
          <a:p>
            <a:pPr marL="552450" indent="-552450" eaLnBrk="1" hangingPunct="1"/>
            <a:r>
              <a:rPr lang="en-US" altLang="en-US">
                <a:latin typeface="Angsana New" charset="0"/>
                <a:cs typeface="Angsana New" charset="0"/>
              </a:rPr>
              <a:t>Reasons</a:t>
            </a:r>
          </a:p>
          <a:p>
            <a:pPr marL="933450" lvl="1" indent="-476250" eaLnBrk="1" hangingPunct="1">
              <a:buSzPct val="30000"/>
              <a:buFont typeface="Wingdings" charset="2"/>
              <a:buChar char="l"/>
            </a:pPr>
            <a:r>
              <a:rPr lang="en-US" altLang="en-US" sz="4000">
                <a:latin typeface="Angsana New" charset="0"/>
                <a:cs typeface="Angsana New" charset="0"/>
              </a:rPr>
              <a:t>Speed of work increases with experience</a:t>
            </a:r>
          </a:p>
          <a:p>
            <a:pPr marL="933450" lvl="1" indent="-476250" eaLnBrk="1" hangingPunct="1">
              <a:buSzPct val="30000"/>
              <a:buFont typeface="Wingdings" charset="2"/>
              <a:buChar char="l"/>
            </a:pPr>
            <a:r>
              <a:rPr lang="en-US" altLang="en-US" sz="4000">
                <a:latin typeface="Angsana New" charset="0"/>
                <a:cs typeface="Angsana New" charset="0"/>
              </a:rPr>
              <a:t>Managers learn to schedule production processes more efficiently</a:t>
            </a:r>
          </a:p>
          <a:p>
            <a:pPr marL="933450" lvl="1" indent="-476250" eaLnBrk="1" hangingPunct="1">
              <a:buSzPct val="30000"/>
              <a:buFont typeface="Wingdings" charset="2"/>
              <a:buChar char="l"/>
            </a:pPr>
            <a:r>
              <a:rPr lang="en-US" altLang="en-US" sz="4000">
                <a:latin typeface="Angsana New" charset="0"/>
                <a:cs typeface="Angsana New" charset="0"/>
              </a:rPr>
              <a:t>More flexibility is allowed with experience.  May include more specialized tools and plant organization</a:t>
            </a:r>
          </a:p>
          <a:p>
            <a:pPr marL="933450" lvl="1" indent="-476250" eaLnBrk="1" hangingPunct="1">
              <a:buSzPct val="30000"/>
              <a:buFont typeface="Wingdings" charset="2"/>
              <a:buChar char="l"/>
            </a:pPr>
            <a:r>
              <a:rPr lang="en-US" altLang="en-US" sz="4000">
                <a:latin typeface="Angsana New" charset="0"/>
                <a:cs typeface="Angsana New" charset="0"/>
              </a:rPr>
              <a:t>Suppliers become more efficient passing savings to company</a:t>
            </a:r>
          </a:p>
        </p:txBody>
      </p:sp>
      <p:sp>
        <p:nvSpPr>
          <p:cNvPr id="133124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B012F183-C59B-5546-855E-4EF884512D1A}" type="slidenum">
              <a:rPr lang="en-US" altLang="en-US" sz="2600">
                <a:solidFill>
                  <a:srgbClr val="000000"/>
                </a:solidFill>
              </a:rPr>
              <a:pPr/>
              <a:t>48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1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1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1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1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1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1699" grpId="0" build="p" bldLvl="2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type="title"/>
          </p:nvPr>
        </p:nvSpPr>
        <p:spPr>
          <a:xfrm>
            <a:off x="247650" y="228600"/>
            <a:ext cx="8058150" cy="8382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Dynamic Changes in Costs: The Learning Curve</a:t>
            </a:r>
          </a:p>
        </p:txBody>
      </p:sp>
      <p:sp>
        <p:nvSpPr>
          <p:cNvPr id="5427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z="4400">
                <a:latin typeface="Angsana New" charset="0"/>
                <a:cs typeface="Angsana New" charset="0"/>
              </a:rPr>
              <a:t>The </a:t>
            </a:r>
            <a:r>
              <a:rPr lang="en-US" altLang="en-US" sz="4400">
                <a:solidFill>
                  <a:srgbClr val="008000"/>
                </a:solidFill>
                <a:latin typeface="Angsana New" charset="0"/>
                <a:cs typeface="Angsana New" charset="0"/>
              </a:rPr>
              <a:t>learning curve</a:t>
            </a:r>
            <a:r>
              <a:rPr lang="en-US" altLang="en-US" sz="4400">
                <a:latin typeface="Angsana New" charset="0"/>
                <a:cs typeface="Angsana New" charset="0"/>
              </a:rPr>
              <a:t> measures the impact of worker’s experience on the costs of production.</a:t>
            </a:r>
          </a:p>
          <a:p>
            <a:pPr eaLnBrk="1" hangingPunct="1"/>
            <a:r>
              <a:rPr lang="en-US" altLang="en-US" sz="4400">
                <a:latin typeface="Angsana New" charset="0"/>
                <a:cs typeface="Angsana New" charset="0"/>
              </a:rPr>
              <a:t>It describes the relationship between a firm’s cumulative output and amount of inputs needed to produce a unit of output.</a:t>
            </a:r>
          </a:p>
        </p:txBody>
      </p:sp>
      <p:sp>
        <p:nvSpPr>
          <p:cNvPr id="13517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FFB23568-6CF2-374B-9DD5-A2FDC50E3570}" type="slidenum">
              <a:rPr lang="en-US" altLang="en-US" sz="2600">
                <a:solidFill>
                  <a:srgbClr val="000000"/>
                </a:solidFill>
              </a:rPr>
              <a:pPr/>
              <a:t>49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2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42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23" grpId="0" build="p" autoUpdateAnimBg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The Learning Curve</a:t>
            </a:r>
          </a:p>
        </p:txBody>
      </p:sp>
      <p:sp>
        <p:nvSpPr>
          <p:cNvPr id="137219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5DF6BB91-364D-6B4D-9DE7-991B6254A9F6}" type="slidenum">
              <a:rPr lang="en-US" altLang="en-US" sz="2600">
                <a:solidFill>
                  <a:srgbClr val="000000"/>
                </a:solidFill>
              </a:rPr>
              <a:pPr/>
              <a:t>50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grpSp>
        <p:nvGrpSpPr>
          <p:cNvPr id="137220" name="Group 3"/>
          <p:cNvGrpSpPr>
            <a:grpSpLocks/>
          </p:cNvGrpSpPr>
          <p:nvPr/>
        </p:nvGrpSpPr>
        <p:grpSpPr bwMode="auto">
          <a:xfrm>
            <a:off x="517525" y="1670050"/>
            <a:ext cx="8347075" cy="4608513"/>
            <a:chOff x="326" y="1052"/>
            <a:chExt cx="5258" cy="2903"/>
          </a:xfrm>
        </p:grpSpPr>
        <p:sp>
          <p:nvSpPr>
            <p:cNvPr id="137223" name="Line 4"/>
            <p:cNvSpPr>
              <a:spLocks noChangeShapeType="1"/>
            </p:cNvSpPr>
            <p:nvPr/>
          </p:nvSpPr>
          <p:spPr bwMode="auto">
            <a:xfrm>
              <a:off x="1416" y="1091"/>
              <a:ext cx="0" cy="266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7224" name="Line 5"/>
            <p:cNvSpPr>
              <a:spLocks noChangeShapeType="1"/>
            </p:cNvSpPr>
            <p:nvPr/>
          </p:nvSpPr>
          <p:spPr bwMode="auto">
            <a:xfrm>
              <a:off x="1412" y="3768"/>
              <a:ext cx="278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7225" name="Rectangle 6"/>
            <p:cNvSpPr>
              <a:spLocks noChangeArrowheads="1"/>
            </p:cNvSpPr>
            <p:nvPr/>
          </p:nvSpPr>
          <p:spPr bwMode="auto">
            <a:xfrm>
              <a:off x="4244" y="3566"/>
              <a:ext cx="1340" cy="3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Cumulative number of </a:t>
              </a:r>
            </a:p>
            <a:p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machine lots produced</a:t>
              </a:r>
            </a:p>
          </p:txBody>
        </p:sp>
        <p:sp>
          <p:nvSpPr>
            <p:cNvPr id="137226" name="Rectangle 7"/>
            <p:cNvSpPr>
              <a:spLocks noChangeArrowheads="1"/>
            </p:cNvSpPr>
            <p:nvPr/>
          </p:nvSpPr>
          <p:spPr bwMode="auto">
            <a:xfrm>
              <a:off x="326" y="1052"/>
              <a:ext cx="942" cy="3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r"/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Hours of labor</a:t>
              </a:r>
            </a:p>
            <a:p>
              <a:pPr algn="r"/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per machine lot</a:t>
              </a:r>
            </a:p>
          </p:txBody>
        </p:sp>
        <p:sp>
          <p:nvSpPr>
            <p:cNvPr id="137227" name="Rectangle 8"/>
            <p:cNvSpPr>
              <a:spLocks noChangeArrowheads="1"/>
            </p:cNvSpPr>
            <p:nvPr/>
          </p:nvSpPr>
          <p:spPr bwMode="auto">
            <a:xfrm>
              <a:off x="1703" y="3745"/>
              <a:ext cx="256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10</a:t>
              </a:r>
            </a:p>
          </p:txBody>
        </p:sp>
        <p:sp>
          <p:nvSpPr>
            <p:cNvPr id="137228" name="Rectangle 9"/>
            <p:cNvSpPr>
              <a:spLocks noChangeArrowheads="1"/>
            </p:cNvSpPr>
            <p:nvPr/>
          </p:nvSpPr>
          <p:spPr bwMode="auto">
            <a:xfrm>
              <a:off x="2237" y="3745"/>
              <a:ext cx="256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20</a:t>
              </a:r>
            </a:p>
          </p:txBody>
        </p:sp>
        <p:sp>
          <p:nvSpPr>
            <p:cNvPr id="137229" name="Rectangle 10"/>
            <p:cNvSpPr>
              <a:spLocks noChangeArrowheads="1"/>
            </p:cNvSpPr>
            <p:nvPr/>
          </p:nvSpPr>
          <p:spPr bwMode="auto">
            <a:xfrm>
              <a:off x="2772" y="3745"/>
              <a:ext cx="256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30</a:t>
              </a:r>
            </a:p>
          </p:txBody>
        </p:sp>
        <p:sp>
          <p:nvSpPr>
            <p:cNvPr id="137230" name="Rectangle 11"/>
            <p:cNvSpPr>
              <a:spLocks noChangeArrowheads="1"/>
            </p:cNvSpPr>
            <p:nvPr/>
          </p:nvSpPr>
          <p:spPr bwMode="auto">
            <a:xfrm>
              <a:off x="3306" y="3745"/>
              <a:ext cx="256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40</a:t>
              </a:r>
            </a:p>
          </p:txBody>
        </p:sp>
        <p:sp>
          <p:nvSpPr>
            <p:cNvPr id="137231" name="Rectangle 12"/>
            <p:cNvSpPr>
              <a:spLocks noChangeArrowheads="1"/>
            </p:cNvSpPr>
            <p:nvPr/>
          </p:nvSpPr>
          <p:spPr bwMode="auto">
            <a:xfrm>
              <a:off x="3841" y="3745"/>
              <a:ext cx="256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50</a:t>
              </a:r>
            </a:p>
          </p:txBody>
        </p:sp>
        <p:sp>
          <p:nvSpPr>
            <p:cNvPr id="137232" name="Rectangle 13"/>
            <p:cNvSpPr>
              <a:spLocks noChangeArrowheads="1"/>
            </p:cNvSpPr>
            <p:nvPr/>
          </p:nvSpPr>
          <p:spPr bwMode="auto">
            <a:xfrm>
              <a:off x="1249" y="3745"/>
              <a:ext cx="185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0</a:t>
              </a:r>
            </a:p>
          </p:txBody>
        </p:sp>
        <p:sp>
          <p:nvSpPr>
            <p:cNvPr id="137233" name="Rectangle 14"/>
            <p:cNvSpPr>
              <a:spLocks noChangeArrowheads="1"/>
            </p:cNvSpPr>
            <p:nvPr/>
          </p:nvSpPr>
          <p:spPr bwMode="auto">
            <a:xfrm>
              <a:off x="1249" y="3265"/>
              <a:ext cx="19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137234" name="Rectangle 15"/>
            <p:cNvSpPr>
              <a:spLocks noChangeArrowheads="1"/>
            </p:cNvSpPr>
            <p:nvPr/>
          </p:nvSpPr>
          <p:spPr bwMode="auto">
            <a:xfrm>
              <a:off x="1249" y="2785"/>
              <a:ext cx="19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4</a:t>
              </a:r>
            </a:p>
          </p:txBody>
        </p:sp>
        <p:sp>
          <p:nvSpPr>
            <p:cNvPr id="137235" name="Rectangle 16"/>
            <p:cNvSpPr>
              <a:spLocks noChangeArrowheads="1"/>
            </p:cNvSpPr>
            <p:nvPr/>
          </p:nvSpPr>
          <p:spPr bwMode="auto">
            <a:xfrm>
              <a:off x="1249" y="2305"/>
              <a:ext cx="19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6</a:t>
              </a:r>
            </a:p>
          </p:txBody>
        </p:sp>
        <p:sp>
          <p:nvSpPr>
            <p:cNvPr id="137236" name="Rectangle 17"/>
            <p:cNvSpPr>
              <a:spLocks noChangeArrowheads="1"/>
            </p:cNvSpPr>
            <p:nvPr/>
          </p:nvSpPr>
          <p:spPr bwMode="auto">
            <a:xfrm>
              <a:off x="1249" y="1825"/>
              <a:ext cx="19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8</a:t>
              </a:r>
            </a:p>
          </p:txBody>
        </p:sp>
        <p:sp>
          <p:nvSpPr>
            <p:cNvPr id="137237" name="Rectangle 18"/>
            <p:cNvSpPr>
              <a:spLocks noChangeArrowheads="1"/>
            </p:cNvSpPr>
            <p:nvPr/>
          </p:nvSpPr>
          <p:spPr bwMode="auto">
            <a:xfrm>
              <a:off x="1153" y="1345"/>
              <a:ext cx="27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10</a:t>
              </a:r>
            </a:p>
          </p:txBody>
        </p:sp>
      </p:grpSp>
      <p:sp>
        <p:nvSpPr>
          <p:cNvPr id="137221" name="Arc 19"/>
          <p:cNvSpPr>
            <a:spLocks/>
          </p:cNvSpPr>
          <p:nvPr/>
        </p:nvSpPr>
        <p:spPr bwMode="auto">
          <a:xfrm rot="10786664">
            <a:off x="2441575" y="2514600"/>
            <a:ext cx="3643313" cy="3043238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33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pic>
        <p:nvPicPr>
          <p:cNvPr id="137222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788" y="1622425"/>
            <a:ext cx="3587750" cy="268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ChangeArrowheads="1"/>
          </p:cNvSpPr>
          <p:nvPr>
            <p:ph type="title"/>
          </p:nvPr>
        </p:nvSpPr>
        <p:spPr>
          <a:xfrm>
            <a:off x="277813" y="228600"/>
            <a:ext cx="8027987" cy="8382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Dynamic Changes in Costs: The Learning Curve</a:t>
            </a:r>
          </a:p>
        </p:txBody>
      </p:sp>
      <p:sp>
        <p:nvSpPr>
          <p:cNvPr id="557059" name="Rectangle 3"/>
          <p:cNvSpPr>
            <a:spLocks noGrp="1" noChangeArrowheads="1"/>
          </p:cNvSpPr>
          <p:nvPr>
            <p:ph idx="1"/>
          </p:nvPr>
        </p:nvSpPr>
        <p:spPr>
          <a:xfrm>
            <a:off x="806450" y="1389063"/>
            <a:ext cx="7908925" cy="5091112"/>
          </a:xfrm>
        </p:spPr>
        <p:txBody>
          <a:bodyPr/>
          <a:lstStyle/>
          <a:p>
            <a:pPr marL="552450" indent="-552450" eaLnBrk="1" hangingPunct="1"/>
            <a:r>
              <a:rPr lang="en-US" altLang="en-US">
                <a:latin typeface="Angsana New" charset="0"/>
                <a:cs typeface="Angsana New" charset="0"/>
              </a:rPr>
              <a:t>Observations</a:t>
            </a:r>
          </a:p>
          <a:p>
            <a:pPr marL="933450" lvl="1" indent="-476250" eaLnBrk="1" hangingPunct="1">
              <a:buSzPct val="30000"/>
              <a:buFont typeface="Wingdings" charset="2"/>
              <a:buChar char="l"/>
            </a:pPr>
            <a:r>
              <a:rPr lang="en-US" altLang="en-US" sz="4000">
                <a:latin typeface="Angsana New" charset="0"/>
                <a:cs typeface="Angsana New" charset="0"/>
              </a:rPr>
              <a:t>New firms may experience a learning curve, not economies of scale.</a:t>
            </a:r>
          </a:p>
          <a:p>
            <a:pPr marL="1333500" lvl="2" indent="-419100" eaLnBrk="1" hangingPunct="1"/>
            <a:r>
              <a:rPr lang="en-US" altLang="en-US" sz="3600">
                <a:latin typeface="Angsana New" charset="0"/>
                <a:cs typeface="Angsana New" charset="0"/>
              </a:rPr>
              <a:t>Should increase production of many lots regardless of individual lot size</a:t>
            </a:r>
          </a:p>
          <a:p>
            <a:pPr marL="933450" lvl="1" indent="-476250" eaLnBrk="1" hangingPunct="1">
              <a:buSzPct val="30000"/>
              <a:buFont typeface="Wingdings" charset="2"/>
              <a:buChar char="l"/>
            </a:pPr>
            <a:r>
              <a:rPr lang="en-US" altLang="en-US" sz="4000">
                <a:latin typeface="Angsana New" charset="0"/>
                <a:cs typeface="Angsana New" charset="0"/>
              </a:rPr>
              <a:t>Older firms have relatively small gains from learning.</a:t>
            </a:r>
          </a:p>
          <a:p>
            <a:pPr marL="1333500" lvl="2" indent="-419100" eaLnBrk="1" hangingPunct="1"/>
            <a:r>
              <a:rPr lang="en-US" altLang="en-US" sz="3600">
                <a:latin typeface="Angsana New" charset="0"/>
                <a:cs typeface="Angsana New" charset="0"/>
              </a:rPr>
              <a:t>Should produce its machines in very large lots to take advantage of lower costs associated with size</a:t>
            </a:r>
          </a:p>
        </p:txBody>
      </p:sp>
      <p:sp>
        <p:nvSpPr>
          <p:cNvPr id="139268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51B3AC80-E70E-A049-BDB8-590D2FFCB6A5}" type="slidenum">
              <a:rPr lang="en-US" altLang="en-US" sz="2600">
                <a:solidFill>
                  <a:srgbClr val="000000"/>
                </a:solidFill>
              </a:rPr>
              <a:pPr/>
              <a:t>51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7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7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7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7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7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7059" grpId="0" build="p" bldLvl="2" autoUpdateAnimBg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cs typeface="Angsana New" charset="0"/>
              </a:rPr>
              <a:t>Economies of Scale Versus Learning</a:t>
            </a:r>
          </a:p>
        </p:txBody>
      </p:sp>
      <p:sp>
        <p:nvSpPr>
          <p:cNvPr id="14131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3449C963-FBB2-E242-BA8E-85FBF3BECBA6}" type="slidenum">
              <a:rPr lang="en-US" altLang="en-US" sz="2600">
                <a:solidFill>
                  <a:srgbClr val="000000"/>
                </a:solidFill>
              </a:rPr>
              <a:pPr/>
              <a:t>52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141316" name="Line 3"/>
          <p:cNvSpPr>
            <a:spLocks noChangeShapeType="1"/>
          </p:cNvSpPr>
          <p:nvPr/>
        </p:nvSpPr>
        <p:spPr bwMode="auto">
          <a:xfrm>
            <a:off x="2222500" y="1757363"/>
            <a:ext cx="0" cy="42370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1317" name="Line 4"/>
          <p:cNvSpPr>
            <a:spLocks noChangeShapeType="1"/>
          </p:cNvSpPr>
          <p:nvPr/>
        </p:nvSpPr>
        <p:spPr bwMode="auto">
          <a:xfrm>
            <a:off x="2216150" y="6007100"/>
            <a:ext cx="44259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1318" name="Rectangle 5"/>
          <p:cNvSpPr>
            <a:spLocks noChangeArrowheads="1"/>
          </p:cNvSpPr>
          <p:nvPr/>
        </p:nvSpPr>
        <p:spPr bwMode="auto">
          <a:xfrm>
            <a:off x="6845300" y="5811838"/>
            <a:ext cx="8461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600">
                <a:solidFill>
                  <a:schemeClr val="tx1"/>
                </a:solidFill>
                <a:latin typeface="Arial" charset="0"/>
              </a:rPr>
              <a:t>Output</a:t>
            </a:r>
          </a:p>
        </p:txBody>
      </p:sp>
      <p:sp>
        <p:nvSpPr>
          <p:cNvPr id="141319" name="Rectangle 6"/>
          <p:cNvSpPr>
            <a:spLocks noChangeArrowheads="1"/>
          </p:cNvSpPr>
          <p:nvPr/>
        </p:nvSpPr>
        <p:spPr bwMode="auto">
          <a:xfrm>
            <a:off x="1060450" y="1544638"/>
            <a:ext cx="1163638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600">
                <a:solidFill>
                  <a:schemeClr val="tx1"/>
                </a:solidFill>
                <a:latin typeface="Arial" charset="0"/>
              </a:rPr>
              <a:t>Cost</a:t>
            </a:r>
          </a:p>
          <a:p>
            <a:pPr algn="r"/>
            <a:r>
              <a:rPr lang="en-US" altLang="en-US" sz="1600">
                <a:solidFill>
                  <a:schemeClr val="tx1"/>
                </a:solidFill>
                <a:latin typeface="Arial" charset="0"/>
              </a:rPr>
              <a:t>($ per unit</a:t>
            </a:r>
          </a:p>
          <a:p>
            <a:pPr algn="r"/>
            <a:r>
              <a:rPr lang="en-US" altLang="en-US" sz="1600">
                <a:solidFill>
                  <a:schemeClr val="tx1"/>
                </a:solidFill>
                <a:latin typeface="Arial" charset="0"/>
              </a:rPr>
              <a:t>of output)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2998788" y="2665413"/>
            <a:ext cx="4133850" cy="2225675"/>
            <a:chOff x="1871" y="1679"/>
            <a:chExt cx="2604" cy="1402"/>
          </a:xfrm>
        </p:grpSpPr>
        <p:sp>
          <p:nvSpPr>
            <p:cNvPr id="141341" name="Freeform 8"/>
            <p:cNvSpPr>
              <a:spLocks/>
            </p:cNvSpPr>
            <p:nvPr/>
          </p:nvSpPr>
          <p:spPr bwMode="auto">
            <a:xfrm>
              <a:off x="1871" y="1679"/>
              <a:ext cx="2163" cy="1347"/>
            </a:xfrm>
            <a:custGeom>
              <a:avLst/>
              <a:gdLst>
                <a:gd name="T0" fmla="*/ 0 w 2163"/>
                <a:gd name="T1" fmla="*/ 0 h 1347"/>
                <a:gd name="T2" fmla="*/ 207 w 2163"/>
                <a:gd name="T3" fmla="*/ 276 h 1347"/>
                <a:gd name="T4" fmla="*/ 316 w 2163"/>
                <a:gd name="T5" fmla="*/ 407 h 1347"/>
                <a:gd name="T6" fmla="*/ 426 w 2163"/>
                <a:gd name="T7" fmla="*/ 533 h 1347"/>
                <a:gd name="T8" fmla="*/ 542 w 2163"/>
                <a:gd name="T9" fmla="*/ 654 h 1347"/>
                <a:gd name="T10" fmla="*/ 658 w 2163"/>
                <a:gd name="T11" fmla="*/ 765 h 1347"/>
                <a:gd name="T12" fmla="*/ 781 w 2163"/>
                <a:gd name="T13" fmla="*/ 867 h 1347"/>
                <a:gd name="T14" fmla="*/ 910 w 2163"/>
                <a:gd name="T15" fmla="*/ 959 h 1347"/>
                <a:gd name="T16" fmla="*/ 1052 w 2163"/>
                <a:gd name="T17" fmla="*/ 1036 h 1347"/>
                <a:gd name="T18" fmla="*/ 1194 w 2163"/>
                <a:gd name="T19" fmla="*/ 1104 h 1347"/>
                <a:gd name="T20" fmla="*/ 1349 w 2163"/>
                <a:gd name="T21" fmla="*/ 1162 h 1347"/>
                <a:gd name="T22" fmla="*/ 1504 w 2163"/>
                <a:gd name="T23" fmla="*/ 1206 h 1347"/>
                <a:gd name="T24" fmla="*/ 1665 w 2163"/>
                <a:gd name="T25" fmla="*/ 1249 h 1347"/>
                <a:gd name="T26" fmla="*/ 1826 w 2163"/>
                <a:gd name="T27" fmla="*/ 1283 h 1347"/>
                <a:gd name="T28" fmla="*/ 2162 w 2163"/>
                <a:gd name="T29" fmla="*/ 1346 h 134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63"/>
                <a:gd name="T46" fmla="*/ 0 h 1347"/>
                <a:gd name="T47" fmla="*/ 2163 w 2163"/>
                <a:gd name="T48" fmla="*/ 1347 h 134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63" h="1347">
                  <a:moveTo>
                    <a:pt x="0" y="0"/>
                  </a:moveTo>
                  <a:lnTo>
                    <a:pt x="207" y="276"/>
                  </a:lnTo>
                  <a:lnTo>
                    <a:pt x="316" y="407"/>
                  </a:lnTo>
                  <a:lnTo>
                    <a:pt x="426" y="533"/>
                  </a:lnTo>
                  <a:lnTo>
                    <a:pt x="542" y="654"/>
                  </a:lnTo>
                  <a:lnTo>
                    <a:pt x="658" y="765"/>
                  </a:lnTo>
                  <a:lnTo>
                    <a:pt x="781" y="867"/>
                  </a:lnTo>
                  <a:lnTo>
                    <a:pt x="910" y="959"/>
                  </a:lnTo>
                  <a:lnTo>
                    <a:pt x="1052" y="1036"/>
                  </a:lnTo>
                  <a:lnTo>
                    <a:pt x="1194" y="1104"/>
                  </a:lnTo>
                  <a:lnTo>
                    <a:pt x="1349" y="1162"/>
                  </a:lnTo>
                  <a:lnTo>
                    <a:pt x="1504" y="1206"/>
                  </a:lnTo>
                  <a:lnTo>
                    <a:pt x="1665" y="1249"/>
                  </a:lnTo>
                  <a:lnTo>
                    <a:pt x="1826" y="1283"/>
                  </a:lnTo>
                  <a:lnTo>
                    <a:pt x="2162" y="1346"/>
                  </a:lnTo>
                </a:path>
              </a:pathLst>
            </a:custGeom>
            <a:noFill/>
            <a:ln w="50800" cap="rnd">
              <a:solidFill>
                <a:srgbClr val="00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41342" name="Rectangle 9"/>
            <p:cNvSpPr>
              <a:spLocks noChangeArrowheads="1"/>
            </p:cNvSpPr>
            <p:nvPr/>
          </p:nvSpPr>
          <p:spPr bwMode="auto">
            <a:xfrm>
              <a:off x="4081" y="2833"/>
              <a:ext cx="394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b="0">
                  <a:solidFill>
                    <a:schemeClr val="tx1"/>
                  </a:solidFill>
                  <a:latin typeface="Arial" charset="0"/>
                </a:rPr>
                <a:t>AC</a:t>
              </a:r>
              <a:r>
                <a:rPr lang="en-US" altLang="en-US" sz="2000" b="0" baseline="-25000">
                  <a:solidFill>
                    <a:schemeClr val="tx1"/>
                  </a:solidFill>
                  <a:latin typeface="Arial" charset="0"/>
                </a:rPr>
                <a:t>1</a:t>
              </a:r>
            </a:p>
          </p:txBody>
        </p:sp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4786313" y="3521075"/>
            <a:ext cx="3406775" cy="1279525"/>
            <a:chOff x="3015" y="2218"/>
            <a:chExt cx="2146" cy="806"/>
          </a:xfrm>
        </p:grpSpPr>
        <p:sp>
          <p:nvSpPr>
            <p:cNvPr id="141335" name="Freeform 11"/>
            <p:cNvSpPr>
              <a:spLocks/>
            </p:cNvSpPr>
            <p:nvPr/>
          </p:nvSpPr>
          <p:spPr bwMode="auto">
            <a:xfrm>
              <a:off x="3022" y="2687"/>
              <a:ext cx="772" cy="195"/>
            </a:xfrm>
            <a:custGeom>
              <a:avLst/>
              <a:gdLst>
                <a:gd name="T0" fmla="*/ 0 w 772"/>
                <a:gd name="T1" fmla="*/ 0 h 195"/>
                <a:gd name="T2" fmla="*/ 194 w 772"/>
                <a:gd name="T3" fmla="*/ 74 h 195"/>
                <a:gd name="T4" fmla="*/ 292 w 772"/>
                <a:gd name="T5" fmla="*/ 102 h 195"/>
                <a:gd name="T6" fmla="*/ 389 w 772"/>
                <a:gd name="T7" fmla="*/ 129 h 195"/>
                <a:gd name="T8" fmla="*/ 492 w 772"/>
                <a:gd name="T9" fmla="*/ 153 h 195"/>
                <a:gd name="T10" fmla="*/ 601 w 772"/>
                <a:gd name="T11" fmla="*/ 171 h 195"/>
                <a:gd name="T12" fmla="*/ 656 w 772"/>
                <a:gd name="T13" fmla="*/ 176 h 195"/>
                <a:gd name="T14" fmla="*/ 704 w 772"/>
                <a:gd name="T15" fmla="*/ 185 h 195"/>
                <a:gd name="T16" fmla="*/ 741 w 772"/>
                <a:gd name="T17" fmla="*/ 189 h 195"/>
                <a:gd name="T18" fmla="*/ 771 w 772"/>
                <a:gd name="T19" fmla="*/ 194 h 19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772"/>
                <a:gd name="T31" fmla="*/ 0 h 195"/>
                <a:gd name="T32" fmla="*/ 772 w 772"/>
                <a:gd name="T33" fmla="*/ 195 h 19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772" h="195">
                  <a:moveTo>
                    <a:pt x="0" y="0"/>
                  </a:moveTo>
                  <a:lnTo>
                    <a:pt x="194" y="74"/>
                  </a:lnTo>
                  <a:lnTo>
                    <a:pt x="292" y="102"/>
                  </a:lnTo>
                  <a:lnTo>
                    <a:pt x="389" y="129"/>
                  </a:lnTo>
                  <a:lnTo>
                    <a:pt x="492" y="153"/>
                  </a:lnTo>
                  <a:lnTo>
                    <a:pt x="601" y="171"/>
                  </a:lnTo>
                  <a:lnTo>
                    <a:pt x="656" y="176"/>
                  </a:lnTo>
                  <a:lnTo>
                    <a:pt x="704" y="185"/>
                  </a:lnTo>
                  <a:lnTo>
                    <a:pt x="741" y="189"/>
                  </a:lnTo>
                  <a:lnTo>
                    <a:pt x="771" y="194"/>
                  </a:lnTo>
                </a:path>
              </a:pathLst>
            </a:custGeom>
            <a:noFill/>
            <a:ln w="50800" cap="rnd">
              <a:solidFill>
                <a:srgbClr val="FF33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41336" name="Oval 12"/>
            <p:cNvSpPr>
              <a:spLocks noChangeArrowheads="1"/>
            </p:cNvSpPr>
            <p:nvPr/>
          </p:nvSpPr>
          <p:spPr bwMode="auto">
            <a:xfrm>
              <a:off x="3744" y="2928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41337" name="Rectangle 13"/>
            <p:cNvSpPr>
              <a:spLocks noChangeArrowheads="1"/>
            </p:cNvSpPr>
            <p:nvPr/>
          </p:nvSpPr>
          <p:spPr bwMode="auto">
            <a:xfrm>
              <a:off x="3841" y="2689"/>
              <a:ext cx="221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b="0" i="1">
                  <a:solidFill>
                    <a:schemeClr val="tx1"/>
                  </a:solidFill>
                  <a:latin typeface="Arial" charset="0"/>
                </a:rPr>
                <a:t>B</a:t>
              </a:r>
            </a:p>
          </p:txBody>
        </p:sp>
        <p:sp>
          <p:nvSpPr>
            <p:cNvPr id="141338" name="Rectangle 14"/>
            <p:cNvSpPr>
              <a:spLocks noChangeArrowheads="1"/>
            </p:cNvSpPr>
            <p:nvPr/>
          </p:nvSpPr>
          <p:spPr bwMode="auto">
            <a:xfrm>
              <a:off x="3687" y="2218"/>
              <a:ext cx="147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Economies of Scale</a:t>
              </a:r>
            </a:p>
          </p:txBody>
        </p:sp>
        <p:sp>
          <p:nvSpPr>
            <p:cNvPr id="141339" name="Line 15"/>
            <p:cNvSpPr>
              <a:spLocks noChangeShapeType="1"/>
            </p:cNvSpPr>
            <p:nvPr/>
          </p:nvSpPr>
          <p:spPr bwMode="auto">
            <a:xfrm flipH="1">
              <a:off x="3642" y="2458"/>
              <a:ext cx="206" cy="27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1340" name="Rectangle 16"/>
            <p:cNvSpPr>
              <a:spLocks noChangeArrowheads="1"/>
            </p:cNvSpPr>
            <p:nvPr/>
          </p:nvSpPr>
          <p:spPr bwMode="auto">
            <a:xfrm>
              <a:off x="3015" y="2427"/>
              <a:ext cx="221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b="0" i="1">
                  <a:solidFill>
                    <a:schemeClr val="tx1"/>
                  </a:solidFill>
                  <a:latin typeface="Arial" charset="0"/>
                </a:rPr>
                <a:t>A</a:t>
              </a:r>
            </a:p>
          </p:txBody>
        </p:sp>
      </p:grpSp>
      <p:grpSp>
        <p:nvGrpSpPr>
          <p:cNvPr id="4" name="Group 17"/>
          <p:cNvGrpSpPr>
            <a:grpSpLocks/>
          </p:cNvGrpSpPr>
          <p:nvPr/>
        </p:nvGrpSpPr>
        <p:grpSpPr bwMode="auto">
          <a:xfrm>
            <a:off x="4495800" y="4191000"/>
            <a:ext cx="166688" cy="1816100"/>
            <a:chOff x="2832" y="2640"/>
            <a:chExt cx="105" cy="1144"/>
          </a:xfrm>
        </p:grpSpPr>
        <p:sp>
          <p:nvSpPr>
            <p:cNvPr id="141332" name="Oval 18"/>
            <p:cNvSpPr>
              <a:spLocks noChangeArrowheads="1"/>
            </p:cNvSpPr>
            <p:nvPr/>
          </p:nvSpPr>
          <p:spPr bwMode="auto">
            <a:xfrm>
              <a:off x="2832" y="2640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41333" name="Line 19"/>
            <p:cNvSpPr>
              <a:spLocks noChangeShapeType="1"/>
            </p:cNvSpPr>
            <p:nvPr/>
          </p:nvSpPr>
          <p:spPr bwMode="auto">
            <a:xfrm>
              <a:off x="2880" y="2746"/>
              <a:ext cx="0" cy="103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1334" name="Oval 20"/>
            <p:cNvSpPr>
              <a:spLocks noChangeArrowheads="1"/>
            </p:cNvSpPr>
            <p:nvPr/>
          </p:nvSpPr>
          <p:spPr bwMode="auto">
            <a:xfrm>
              <a:off x="2839" y="3129"/>
              <a:ext cx="98" cy="79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grpSp>
        <p:nvGrpSpPr>
          <p:cNvPr id="5" name="Group 21"/>
          <p:cNvGrpSpPr>
            <a:grpSpLocks/>
          </p:cNvGrpSpPr>
          <p:nvPr/>
        </p:nvGrpSpPr>
        <p:grpSpPr bwMode="auto">
          <a:xfrm>
            <a:off x="2898775" y="3668713"/>
            <a:ext cx="4248150" cy="2051050"/>
            <a:chOff x="2276" y="592"/>
            <a:chExt cx="2676" cy="1292"/>
          </a:xfrm>
        </p:grpSpPr>
        <p:sp>
          <p:nvSpPr>
            <p:cNvPr id="141330" name="Freeform 22"/>
            <p:cNvSpPr>
              <a:spLocks/>
            </p:cNvSpPr>
            <p:nvPr/>
          </p:nvSpPr>
          <p:spPr bwMode="auto">
            <a:xfrm>
              <a:off x="2276" y="592"/>
              <a:ext cx="2208" cy="1108"/>
            </a:xfrm>
            <a:custGeom>
              <a:avLst/>
              <a:gdLst>
                <a:gd name="T0" fmla="*/ 0 w 2208"/>
                <a:gd name="T1" fmla="*/ 0 h 1108"/>
                <a:gd name="T2" fmla="*/ 213 w 2208"/>
                <a:gd name="T3" fmla="*/ 229 h 1108"/>
                <a:gd name="T4" fmla="*/ 316 w 2208"/>
                <a:gd name="T5" fmla="*/ 338 h 1108"/>
                <a:gd name="T6" fmla="*/ 432 w 2208"/>
                <a:gd name="T7" fmla="*/ 442 h 1108"/>
                <a:gd name="T8" fmla="*/ 549 w 2208"/>
                <a:gd name="T9" fmla="*/ 540 h 1108"/>
                <a:gd name="T10" fmla="*/ 671 w 2208"/>
                <a:gd name="T11" fmla="*/ 632 h 1108"/>
                <a:gd name="T12" fmla="*/ 794 w 2208"/>
                <a:gd name="T13" fmla="*/ 714 h 1108"/>
                <a:gd name="T14" fmla="*/ 929 w 2208"/>
                <a:gd name="T15" fmla="*/ 791 h 1108"/>
                <a:gd name="T16" fmla="*/ 1071 w 2208"/>
                <a:gd name="T17" fmla="*/ 856 h 1108"/>
                <a:gd name="T18" fmla="*/ 1220 w 2208"/>
                <a:gd name="T19" fmla="*/ 911 h 1108"/>
                <a:gd name="T20" fmla="*/ 1375 w 2208"/>
                <a:gd name="T21" fmla="*/ 954 h 1108"/>
                <a:gd name="T22" fmla="*/ 1536 w 2208"/>
                <a:gd name="T23" fmla="*/ 992 h 1108"/>
                <a:gd name="T24" fmla="*/ 1697 w 2208"/>
                <a:gd name="T25" fmla="*/ 1025 h 1108"/>
                <a:gd name="T26" fmla="*/ 1865 w 2208"/>
                <a:gd name="T27" fmla="*/ 1058 h 1108"/>
                <a:gd name="T28" fmla="*/ 2207 w 2208"/>
                <a:gd name="T29" fmla="*/ 1107 h 110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208"/>
                <a:gd name="T46" fmla="*/ 0 h 1108"/>
                <a:gd name="T47" fmla="*/ 2208 w 2208"/>
                <a:gd name="T48" fmla="*/ 1108 h 1108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208" h="1108">
                  <a:moveTo>
                    <a:pt x="0" y="0"/>
                  </a:moveTo>
                  <a:lnTo>
                    <a:pt x="213" y="229"/>
                  </a:lnTo>
                  <a:lnTo>
                    <a:pt x="316" y="338"/>
                  </a:lnTo>
                  <a:lnTo>
                    <a:pt x="432" y="442"/>
                  </a:lnTo>
                  <a:lnTo>
                    <a:pt x="549" y="540"/>
                  </a:lnTo>
                  <a:lnTo>
                    <a:pt x="671" y="632"/>
                  </a:lnTo>
                  <a:lnTo>
                    <a:pt x="794" y="714"/>
                  </a:lnTo>
                  <a:lnTo>
                    <a:pt x="929" y="791"/>
                  </a:lnTo>
                  <a:lnTo>
                    <a:pt x="1071" y="856"/>
                  </a:lnTo>
                  <a:lnTo>
                    <a:pt x="1220" y="911"/>
                  </a:lnTo>
                  <a:lnTo>
                    <a:pt x="1375" y="954"/>
                  </a:lnTo>
                  <a:lnTo>
                    <a:pt x="1536" y="992"/>
                  </a:lnTo>
                  <a:lnTo>
                    <a:pt x="1697" y="1025"/>
                  </a:lnTo>
                  <a:lnTo>
                    <a:pt x="1865" y="1058"/>
                  </a:lnTo>
                  <a:lnTo>
                    <a:pt x="2207" y="1107"/>
                  </a:lnTo>
                </a:path>
              </a:pathLst>
            </a:custGeom>
            <a:noFill/>
            <a:ln w="50800" cap="rnd">
              <a:solidFill>
                <a:srgbClr val="99CC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41331" name="Rectangle 23"/>
            <p:cNvSpPr>
              <a:spLocks noChangeArrowheads="1"/>
            </p:cNvSpPr>
            <p:nvPr/>
          </p:nvSpPr>
          <p:spPr bwMode="auto">
            <a:xfrm>
              <a:off x="4558" y="1636"/>
              <a:ext cx="394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b="0">
                  <a:solidFill>
                    <a:schemeClr val="tx1"/>
                  </a:solidFill>
                  <a:latin typeface="Arial" charset="0"/>
                </a:rPr>
                <a:t>AC</a:t>
              </a:r>
              <a:r>
                <a:rPr lang="en-US" altLang="en-US" sz="2000" b="0" baseline="-25000">
                  <a:solidFill>
                    <a:schemeClr val="tx1"/>
                  </a:solidFill>
                  <a:latin typeface="Arial" charset="0"/>
                </a:rPr>
                <a:t>2</a:t>
              </a:r>
            </a:p>
          </p:txBody>
        </p:sp>
      </p:grpSp>
      <p:grpSp>
        <p:nvGrpSpPr>
          <p:cNvPr id="6" name="Group 24"/>
          <p:cNvGrpSpPr>
            <a:grpSpLocks/>
          </p:cNvGrpSpPr>
          <p:nvPr/>
        </p:nvGrpSpPr>
        <p:grpSpPr bwMode="auto">
          <a:xfrm>
            <a:off x="3262313" y="4295775"/>
            <a:ext cx="1652587" cy="1176338"/>
            <a:chOff x="2055" y="2706"/>
            <a:chExt cx="1041" cy="741"/>
          </a:xfrm>
        </p:grpSpPr>
        <p:grpSp>
          <p:nvGrpSpPr>
            <p:cNvPr id="141325" name="Group 25"/>
            <p:cNvGrpSpPr>
              <a:grpSpLocks/>
            </p:cNvGrpSpPr>
            <p:nvPr/>
          </p:nvGrpSpPr>
          <p:grpSpPr bwMode="auto">
            <a:xfrm>
              <a:off x="2055" y="2706"/>
              <a:ext cx="729" cy="653"/>
              <a:chOff x="2055" y="2706"/>
              <a:chExt cx="729" cy="653"/>
            </a:xfrm>
          </p:grpSpPr>
          <p:sp>
            <p:nvSpPr>
              <p:cNvPr id="141327" name="Line 26"/>
              <p:cNvSpPr>
                <a:spLocks noChangeShapeType="1"/>
              </p:cNvSpPr>
              <p:nvPr/>
            </p:nvSpPr>
            <p:spPr bwMode="auto">
              <a:xfrm>
                <a:off x="2784" y="2706"/>
                <a:ext cx="0" cy="350"/>
              </a:xfrm>
              <a:prstGeom prst="line">
                <a:avLst/>
              </a:prstGeom>
              <a:noFill/>
              <a:ln w="50800">
                <a:solidFill>
                  <a:srgbClr val="FF33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1328" name="Rectangle 27"/>
              <p:cNvSpPr>
                <a:spLocks noChangeArrowheads="1"/>
              </p:cNvSpPr>
              <p:nvPr/>
            </p:nvSpPr>
            <p:spPr bwMode="auto">
              <a:xfrm>
                <a:off x="2055" y="3130"/>
                <a:ext cx="722" cy="2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800">
                    <a:solidFill>
                      <a:schemeClr val="tx1"/>
                    </a:solidFill>
                    <a:latin typeface="Arial" charset="0"/>
                  </a:rPr>
                  <a:t>Learning</a:t>
                </a:r>
              </a:p>
            </p:txBody>
          </p:sp>
          <p:sp>
            <p:nvSpPr>
              <p:cNvPr id="141329" name="Line 28"/>
              <p:cNvSpPr>
                <a:spLocks noChangeShapeType="1"/>
              </p:cNvSpPr>
              <p:nvPr/>
            </p:nvSpPr>
            <p:spPr bwMode="auto">
              <a:xfrm flipV="1">
                <a:off x="2409" y="2873"/>
                <a:ext cx="318" cy="302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41326" name="Rectangle 29"/>
            <p:cNvSpPr>
              <a:spLocks noChangeArrowheads="1"/>
            </p:cNvSpPr>
            <p:nvPr/>
          </p:nvSpPr>
          <p:spPr bwMode="auto">
            <a:xfrm>
              <a:off x="2866" y="3199"/>
              <a:ext cx="230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b="0" i="1">
                  <a:solidFill>
                    <a:schemeClr val="tx1"/>
                  </a:solidFill>
                  <a:latin typeface="Arial" charset="0"/>
                </a:rPr>
                <a:t>C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Default Design">
  <a:themeElements>
    <a:clrScheme name="Custom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B2B2B2"/>
      </a:folHlink>
    </a:clrScheme>
    <a:fontScheme name="Default Design">
      <a:majorFont>
        <a:latin typeface="Angsana New"/>
        <a:ea typeface=""/>
        <a:cs typeface=""/>
      </a:majorFont>
      <a:minorFont>
        <a:latin typeface="Angsana Ne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ngsana New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ngsana New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Econ E.pot</Template>
  <TotalTime>8578</TotalTime>
  <Words>2468</Words>
  <Application>Microsoft Office PowerPoint</Application>
  <PresentationFormat>On-screen Show (4:3)</PresentationFormat>
  <Paragraphs>547</Paragraphs>
  <Slides>52</Slides>
  <Notes>50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52</vt:i4>
      </vt:variant>
    </vt:vector>
  </HeadingPairs>
  <TitlesOfParts>
    <vt:vector size="63" baseType="lpstr">
      <vt:lpstr>Angsana New</vt:lpstr>
      <vt:lpstr>AngsanaUPC</vt:lpstr>
      <vt:lpstr>Arial</vt:lpstr>
      <vt:lpstr>Cambria Math</vt:lpstr>
      <vt:lpstr>Symbol</vt:lpstr>
      <vt:lpstr>Times New Roman</vt:lpstr>
      <vt:lpstr>Verdana</vt:lpstr>
      <vt:lpstr>Wingdings</vt:lpstr>
      <vt:lpstr>1_Default Design</vt:lpstr>
      <vt:lpstr>Document</vt:lpstr>
      <vt:lpstr>Equation</vt:lpstr>
      <vt:lpstr>Production and Costs in the Long run EE311</vt:lpstr>
      <vt:lpstr>Production: Two Variable Inputs</vt:lpstr>
      <vt:lpstr>Production: Two Variable Inputs</vt:lpstr>
      <vt:lpstr>Isoquant Map</vt:lpstr>
      <vt:lpstr>Derivation of an Isoquant</vt:lpstr>
      <vt:lpstr>Production: Two Variable Inputs</vt:lpstr>
      <vt:lpstr>Marginal Rate of Technical Substitution</vt:lpstr>
      <vt:lpstr>MRTS and Isoquants</vt:lpstr>
      <vt:lpstr>MRTS and Marginal Products</vt:lpstr>
      <vt:lpstr>Perfect Substitutes</vt:lpstr>
      <vt:lpstr>Fixed-Proportions Production Function</vt:lpstr>
      <vt:lpstr>Returns to Scale</vt:lpstr>
      <vt:lpstr>Returns to Scale</vt:lpstr>
      <vt:lpstr>Returns to Scale</vt:lpstr>
      <vt:lpstr>Returns to Scale</vt:lpstr>
      <vt:lpstr>Increasing Returns to Scale</vt:lpstr>
      <vt:lpstr>Returns to Scale</vt:lpstr>
      <vt:lpstr>Returns to Scale</vt:lpstr>
      <vt:lpstr>Returns to Scale: Example</vt:lpstr>
      <vt:lpstr>Cost in the Long Run</vt:lpstr>
      <vt:lpstr>Cost in the Long Run</vt:lpstr>
      <vt:lpstr>Least Cost Combination of Inputs </vt:lpstr>
      <vt:lpstr>Least Cost Combination of Inputs</vt:lpstr>
      <vt:lpstr>Cost in the Long Run</vt:lpstr>
      <vt:lpstr>Input Substitution When an Input Price Change</vt:lpstr>
      <vt:lpstr>Input Substitution When an Input Price Change</vt:lpstr>
      <vt:lpstr>Elasticity of substitution</vt:lpstr>
      <vt:lpstr>Example</vt:lpstr>
      <vt:lpstr>Elasticity of substitution</vt:lpstr>
      <vt:lpstr>Cost in the Long Run</vt:lpstr>
      <vt:lpstr>A Firm’s Expansion Path</vt:lpstr>
      <vt:lpstr>A Firm’s Long-Run Total Cost Curve: CRTS case</vt:lpstr>
      <vt:lpstr>Expansion Path &amp; Long-run Costs</vt:lpstr>
      <vt:lpstr>Long-Run Versus Short-Run Cost Curves</vt:lpstr>
      <vt:lpstr>The Inflexibility of Short-Run Production</vt:lpstr>
      <vt:lpstr>Long-Run Versus Short-Run Cost Curves</vt:lpstr>
      <vt:lpstr>Long-Run Versus Short-Run Cost Curves</vt:lpstr>
      <vt:lpstr>Short and Long-run Average Cost Curves</vt:lpstr>
      <vt:lpstr>Long-Run Versus Short-Run Cost Curves</vt:lpstr>
      <vt:lpstr>Long Run Costs</vt:lpstr>
      <vt:lpstr>Long Run Costs</vt:lpstr>
      <vt:lpstr>Long Run Costs</vt:lpstr>
      <vt:lpstr>Long Run Costs</vt:lpstr>
      <vt:lpstr>Production with Two Outputs: Economies of Scope</vt:lpstr>
      <vt:lpstr>Production with Two Outputs: Economies of Scope</vt:lpstr>
      <vt:lpstr>Production with Two Outputs: Economies of Scope</vt:lpstr>
      <vt:lpstr>Dynamic Changes in Costs: The Learning Curve</vt:lpstr>
      <vt:lpstr>Dynamic Changes in Costs: The Learning Curve</vt:lpstr>
      <vt:lpstr>Dynamic Changes in Costs: The Learning Curve</vt:lpstr>
      <vt:lpstr>The Learning Curve</vt:lpstr>
      <vt:lpstr>Dynamic Changes in Costs: The Learning Curve</vt:lpstr>
      <vt:lpstr>Economies of Scale Versus Learning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6</dc:title>
  <dc:creator>Marie Truesdell</dc:creator>
  <cp:lastModifiedBy>LENOVO</cp:lastModifiedBy>
  <cp:revision>187</cp:revision>
  <cp:lastPrinted>2011-09-22T15:13:56Z</cp:lastPrinted>
  <dcterms:created xsi:type="dcterms:W3CDTF">2016-02-26T04:05:54Z</dcterms:created>
  <dcterms:modified xsi:type="dcterms:W3CDTF">2021-02-26T03:39:31Z</dcterms:modified>
</cp:coreProperties>
</file>