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39"/>
  </p:notesMasterIdLst>
  <p:handoutMasterIdLst>
    <p:handoutMasterId r:id="rId40"/>
  </p:handoutMasterIdLst>
  <p:sldIdLst>
    <p:sldId id="257" r:id="rId2"/>
    <p:sldId id="330" r:id="rId3"/>
    <p:sldId id="331" r:id="rId4"/>
    <p:sldId id="306" r:id="rId5"/>
    <p:sldId id="305" r:id="rId6"/>
    <p:sldId id="279" r:id="rId7"/>
    <p:sldId id="258" r:id="rId8"/>
    <p:sldId id="259" r:id="rId9"/>
    <p:sldId id="332" r:id="rId10"/>
    <p:sldId id="333" r:id="rId11"/>
    <p:sldId id="285" r:id="rId12"/>
    <p:sldId id="286" r:id="rId13"/>
    <p:sldId id="287" r:id="rId14"/>
    <p:sldId id="288" r:id="rId15"/>
    <p:sldId id="289" r:id="rId16"/>
    <p:sldId id="278" r:id="rId17"/>
    <p:sldId id="334" r:id="rId18"/>
    <p:sldId id="335" r:id="rId19"/>
    <p:sldId id="283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80" r:id="rId30"/>
    <p:sldId id="309" r:id="rId31"/>
    <p:sldId id="310" r:id="rId32"/>
    <p:sldId id="322" r:id="rId33"/>
    <p:sldId id="311" r:id="rId34"/>
    <p:sldId id="324" r:id="rId35"/>
    <p:sldId id="325" r:id="rId36"/>
    <p:sldId id="326" r:id="rId37"/>
    <p:sldId id="327" r:id="rId38"/>
  </p:sldIdLst>
  <p:sldSz cx="9144000" cy="6858000" type="screen4x3"/>
  <p:notesSz cx="9799638" cy="67357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Garamond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F913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4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0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49900" y="0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4106C91-3091-4A5D-94DF-3390D4F942BC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97625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49900" y="6397625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0E2004C-056E-49F5-8329-107FCBCDD1F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49900" y="0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6BB1797-F79C-4F2A-89E5-D1DD3DF1276C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15364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3216275" y="504825"/>
            <a:ext cx="3370263" cy="2527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9488" y="3198813"/>
            <a:ext cx="7840662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97625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49900" y="6397625"/>
            <a:ext cx="4248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20DE6BE-1613-4A14-9805-291801B777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43A123-DECE-4369-AA17-4D2B423B76D0}" type="slidenum">
              <a:rPr lang="en-US" smtClean="0"/>
              <a:pPr/>
              <a:t>1</a:t>
            </a:fld>
            <a:endParaRPr lang="th-TH" smtClean="0"/>
          </a:p>
        </p:txBody>
      </p:sp>
      <p:sp>
        <p:nvSpPr>
          <p:cNvPr id="1843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/>
            </a:p>
          </p:txBody>
        </p:sp>
      </p:grpSp>
      <p:sp>
        <p:nvSpPr>
          <p:cNvPr id="6145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8AD7B-9F33-40D7-A7DB-D53424A472ED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B36BB-8B8A-4284-AC2F-D355505F25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EDF59-C0EB-4AD4-B425-20CB516F47C3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6729A-220E-4562-ABE0-2BFDC08145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C8CBC-6CFE-41E1-A10D-86BC5C8DBF2D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BF562-FC84-4A23-9726-D9D2C6DD4F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CF307-722F-4685-8558-31C46FBF1FEB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D12E5-4033-4749-9FEC-BCAE061C1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7473D-9363-423B-B2ED-05098B071556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79D07-9685-430E-8CC7-8A3CAB82C5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4D579-F403-416A-886E-3D32D4BF9EF3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497FC4-A2DE-474E-B52E-897FE612A9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1713F-D5A6-4E54-973C-F1E90B899D61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23202-ADC2-479E-AEA4-AFA90B5A64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60A42-AEA7-4B22-9C7A-7A0844F33FEB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4BDCA-2AFA-4E38-B65D-FD67BECE95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70A63-B743-4872-B3FC-8DDFC6DAB715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C7676-AF8D-4B05-B912-FAD1585BBA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3C515-0914-4227-9115-162AF5E1ED2E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EFAE3-0B60-475C-970D-F6E8200ED0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115F6-3937-4FD3-9DB1-7E9DBCFF5419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D8159-AE28-44DC-8B8B-9771D918C5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AF256-0491-4897-BA12-AC211E0B4C2A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21EAD-FD27-4979-8A86-876C930E17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3A088-7B97-48FD-9DE3-71A712F88DEB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BCF48-63FF-4212-BC28-F43B0735F2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ngsana New" charset="-34"/>
              </a:defRPr>
            </a:lvl1pPr>
          </a:lstStyle>
          <a:p>
            <a:pPr>
              <a:defRPr/>
            </a:pPr>
            <a:fld id="{F7C0B28C-3585-4BDD-8764-9CDF15FF4BC7}" type="datetimeFigureOut">
              <a:rPr lang="th-TH"/>
              <a:pPr>
                <a:defRPr/>
              </a:pPr>
              <a:t>22/11/55</a:t>
            </a:fld>
            <a:endParaRPr lang="th-TH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CED603EB-0BCC-4DF6-B365-866FE149B2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042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6042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6042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6042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6042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/>
              </a:p>
            </p:txBody>
          </p:sp>
        </p:grpSp>
        <p:sp>
          <p:nvSpPr>
            <p:cNvPr id="6042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/>
            </a:p>
          </p:txBody>
        </p:sp>
        <p:sp>
          <p:nvSpPr>
            <p:cNvPr id="6042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/>
            </a:p>
          </p:txBody>
        </p:sp>
      </p:grpSp>
      <p:sp>
        <p:nvSpPr>
          <p:cNvPr id="6042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043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ngsana New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043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  <p:sldLayoutId id="2147483659" r:id="rId11"/>
    <p:sldLayoutId id="2147483658" r:id="rId12"/>
    <p:sldLayoutId id="214748365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683573C-0897-4091-8F1E-90C9D30A324E}" type="slidenum">
              <a:rPr lang="en-US" smtClean="0">
                <a:cs typeface="Angsana New" charset="-34"/>
              </a:rPr>
              <a:pPr/>
              <a:t>1</a:t>
            </a:fld>
            <a:endParaRPr lang="en-US" smtClean="0">
              <a:cs typeface="Angsana New" charset="-34"/>
            </a:endParaRPr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1676400"/>
            <a:ext cx="8229600" cy="2971800"/>
          </a:xfrm>
        </p:spPr>
        <p:txBody>
          <a:bodyPr/>
          <a:lstStyle/>
          <a:p>
            <a:pPr eaLnBrk="1" hangingPunct="1">
              <a:defRPr/>
            </a:pPr>
            <a:r>
              <a:rPr lang="en-US" sz="4800">
                <a:solidFill>
                  <a:srgbClr val="F91313"/>
                </a:solidFill>
                <a:latin typeface="Times New Roman" pitchFamily="18" charset="0"/>
                <a:cs typeface="Times New Roman" pitchFamily="18" charset="0"/>
              </a:rPr>
              <a:t>Poverty And </a:t>
            </a:r>
            <a:br>
              <a:rPr lang="en-US" sz="4800">
                <a:solidFill>
                  <a:srgbClr val="F9131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800">
                <a:solidFill>
                  <a:srgbClr val="F91313"/>
                </a:solidFill>
                <a:latin typeface="Times New Roman" pitchFamily="18" charset="0"/>
                <a:cs typeface="Times New Roman" pitchFamily="18" charset="0"/>
              </a:rPr>
              <a:t>Income Distribution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D796CF6-D29F-4F70-BACF-094B92B090FE}" type="slidenum">
              <a:rPr lang="en-US" smtClean="0">
                <a:cs typeface="Angsana New" charset="-34"/>
              </a:rPr>
              <a:pPr/>
              <a:t>2</a:t>
            </a:fld>
            <a:endParaRPr lang="en-US" smtClean="0">
              <a:cs typeface="Angsana New" charset="-34"/>
            </a:endParaRPr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6000" dirty="0" smtClean="0">
                <a:latin typeface="Angsana New" pitchFamily="18" charset="-34"/>
                <a:cs typeface="Angsana New" pitchFamily="18" charset="-34"/>
              </a:rPr>
              <a:t>References: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229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สมชัย จิตสุชน</a:t>
            </a: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4800" b="1" i="1" dirty="0" smtClean="0">
                <a:latin typeface="Angsana New" pitchFamily="18" charset="-34"/>
                <a:cs typeface="Angsana New" pitchFamily="18" charset="-34"/>
              </a:rPr>
              <a:t>ความยากจนคืออะไร วัดได้อย่างไร</a:t>
            </a:r>
            <a:r>
              <a:rPr lang="en-US" sz="4800" b="1" i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รายงานทีดีอาร์ไอ ฉบับที่ 32 พฤษภาคม 2545</a:t>
            </a: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8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Somchai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Jitsuchon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en-US" sz="4800" b="1" i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What is Poverty, and how to measure it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2002)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http://www.tdri.or.th/download/quarterly/white-pp/wb32.pdf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6000" b="1" dirty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5EB3105-7E82-46D7-B909-DE4C4C153FAF}" type="slidenum">
              <a:rPr lang="en-US" smtClean="0">
                <a:cs typeface="Angsana New" charset="-34"/>
              </a:rPr>
              <a:pPr/>
              <a:t>3</a:t>
            </a:fld>
            <a:endParaRPr lang="en-US" smtClean="0">
              <a:cs typeface="Angsana New" charset="-34"/>
            </a:endParaRPr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6000" dirty="0" smtClean="0">
                <a:latin typeface="Angsana New" pitchFamily="18" charset="-34"/>
                <a:cs typeface="Angsana New" pitchFamily="18" charset="-34"/>
              </a:rPr>
              <a:t>References: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229600" cy="4724400"/>
          </a:xfrm>
        </p:spPr>
        <p:txBody>
          <a:bodyPr/>
          <a:lstStyle/>
          <a:p>
            <a:pPr eaLnBrk="1" hangingPunct="1">
              <a:defRPr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อัมมาร สยามวาลา  และ สมชัย จิตสุชน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                       </a:t>
            </a:r>
            <a:r>
              <a:rPr lang="th-TH" sz="4000" b="1" i="1" dirty="0" smtClean="0">
                <a:latin typeface="Angsana New" pitchFamily="18" charset="-34"/>
                <a:cs typeface="Angsana New" pitchFamily="18" charset="-34"/>
              </a:rPr>
              <a:t>แนวทางการแก้ไขปัญหาความยากจน</a:t>
            </a:r>
            <a:r>
              <a:rPr lang="en-US" sz="4000" b="1" i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000" b="1" i="1" dirty="0" smtClean="0">
                <a:latin typeface="Angsana New" pitchFamily="18" charset="-34"/>
                <a:cs typeface="Angsana New" pitchFamily="18" charset="-34"/>
              </a:rPr>
              <a:t>เสรีนิยม  ประชานิยม  หรือรัฐสวัสดิการ</a:t>
            </a:r>
            <a:r>
              <a:rPr lang="en-US" sz="4000" b="1" i="1" dirty="0" smtClean="0">
                <a:latin typeface="Angsana New" pitchFamily="18" charset="-34"/>
                <a:cs typeface="Angsana New" pitchFamily="18" charset="-34"/>
              </a:rPr>
              <a:t>   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เอกสารประกอบการสัมมนาวิชาการประจำปี 2550 ของ </a:t>
            </a:r>
            <a:r>
              <a:rPr lang="th-TH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TDRI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  (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Ammar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Siamwalla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and 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Somchai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Jitsuchon</a:t>
            </a:r>
            <a:r>
              <a:rPr lang="en-US" sz="4000" b="1" i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Solving the Poverty Problem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2007) </a:t>
            </a:r>
            <a:r>
              <a:rPr lang="en-US" sz="4400" b="1" dirty="0" smtClean="0">
                <a:latin typeface="Angsana New" pitchFamily="18" charset="-34"/>
                <a:cs typeface="Angsana New" pitchFamily="18" charset="-34"/>
              </a:rPr>
              <a:t>http://202.43.34.55/tdriorth/download/year-end/ye_07/Ammar&amp;Somchai.pdf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3600" b="1" dirty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D46DFAA-E4A7-40D7-B343-C108A59DB94B}" type="slidenum">
              <a:rPr lang="en-US" smtClean="0">
                <a:cs typeface="Angsana New" charset="-34"/>
              </a:rPr>
              <a:pPr/>
              <a:t>4</a:t>
            </a:fld>
            <a:endParaRPr lang="en-US" smtClean="0">
              <a:cs typeface="Angsana New" charset="-34"/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3429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THAILAND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: POVERTY ASSESSMENT UPDATE</a:t>
            </a:r>
            <a:r>
              <a:rPr lang="en-US" altLang="zh-CN" sz="28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 By </a:t>
            </a:r>
            <a:r>
              <a:rPr lang="en-US" altLang="zh-CN" sz="2800" b="1" dirty="0" err="1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Medhi</a:t>
            </a:r>
            <a:r>
              <a:rPr lang="en-US" altLang="zh-CN" sz="28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lang="en-US" altLang="zh-CN" sz="2800" b="1" dirty="0" err="1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Krongkaew</a:t>
            </a:r>
            <a:r>
              <a:rPr lang="th-TH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defRPr/>
            </a:pPr>
            <a:r>
              <a:rPr lang="th-TH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ALIENATED LIFE:  SOCIO-ECONOMIC CHARACTERISTICS OF THE ULTRA POOR IN THAILAND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AU" altLang="zh-CN" sz="2800" b="1" dirty="0">
                <a:latin typeface="Times New Roman" pitchFamily="18" charset="0"/>
                <a:ea typeface="SimSun" pitchFamily="2" charset="-122"/>
              </a:rPr>
              <a:t>By </a:t>
            </a:r>
            <a:r>
              <a:rPr lang="en-AU" altLang="zh-CN" sz="2800" b="1" dirty="0" err="1">
                <a:latin typeface="Times New Roman" pitchFamily="18" charset="0"/>
                <a:ea typeface="SimSun" pitchFamily="2" charset="-122"/>
              </a:rPr>
              <a:t>Medhi</a:t>
            </a:r>
            <a:r>
              <a:rPr lang="en-AU" altLang="zh-CN" sz="2800" b="1" dirty="0">
                <a:latin typeface="Times New Roman" pitchFamily="18" charset="0"/>
                <a:ea typeface="SimSun" pitchFamily="2" charset="-122"/>
              </a:rPr>
              <a:t> </a:t>
            </a:r>
            <a:r>
              <a:rPr lang="en-AU" altLang="zh-CN" sz="2800" b="1" dirty="0" err="1">
                <a:latin typeface="Times New Roman" pitchFamily="18" charset="0"/>
                <a:ea typeface="SimSun" pitchFamily="2" charset="-122"/>
              </a:rPr>
              <a:t>Krongkaew</a:t>
            </a:r>
            <a:r>
              <a:rPr lang="th-TH" altLang="zh-CN" sz="3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6000" dirty="0" smtClean="0">
                <a:latin typeface="Angsana New" pitchFamily="18" charset="-34"/>
                <a:cs typeface="Angsana New" pitchFamily="18" charset="-34"/>
              </a:rPr>
              <a:t>References: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1D97474-DF03-44BB-B658-2EC29C0153CD}" type="slidenum">
              <a:rPr lang="en-US" smtClean="0">
                <a:cs typeface="Angsana New" charset="-34"/>
              </a:rPr>
              <a:pPr/>
              <a:t>5</a:t>
            </a:fld>
            <a:endParaRPr lang="en-US" smtClean="0">
              <a:cs typeface="Angsana New" charset="-34"/>
            </a:endParaRPr>
          </a:p>
        </p:txBody>
      </p:sp>
      <p:sp>
        <p:nvSpPr>
          <p:cNvPr id="911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800">
                <a:latin typeface="Times New Roman" pitchFamily="18" charset="0"/>
                <a:cs typeface="Times New Roman" pitchFamily="18" charset="0"/>
              </a:rPr>
              <a:t>Poverty And </a:t>
            </a:r>
            <a:br>
              <a:rPr lang="en-US" sz="4800">
                <a:latin typeface="Times New Roman" pitchFamily="18" charset="0"/>
                <a:cs typeface="Times New Roman" pitchFamily="18" charset="0"/>
              </a:rPr>
            </a:br>
            <a:r>
              <a:rPr lang="en-US" sz="4800">
                <a:latin typeface="Times New Roman" pitchFamily="18" charset="0"/>
                <a:cs typeface="Times New Roman" pitchFamily="18" charset="0"/>
              </a:rPr>
              <a:t>Income Distribution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429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A . Poverty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B. Income Distribution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C. Policies Affecting Poverty and Income Distribution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1F1CA23-17E7-451C-AE80-E1B8F2F6D65C}" type="slidenum">
              <a:rPr lang="en-US" smtClean="0">
                <a:cs typeface="Angsana New" charset="-34"/>
              </a:rPr>
              <a:pPr/>
              <a:t>6</a:t>
            </a:fld>
            <a:endParaRPr lang="en-US" smtClean="0">
              <a:cs typeface="Angsana New" charset="-34"/>
            </a:endParaRPr>
          </a:p>
        </p:txBody>
      </p:sp>
      <p:sp>
        <p:nvSpPr>
          <p:cNvPr id="481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362200"/>
            <a:ext cx="9144000" cy="1384300"/>
          </a:xfrm>
        </p:spPr>
        <p:txBody>
          <a:bodyPr/>
          <a:lstStyle/>
          <a:p>
            <a:pPr eaLnBrk="1" hangingPunct="1">
              <a:defRPr/>
            </a:pPr>
            <a:r>
              <a:rPr lang="en-US" sz="800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A . Poverty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F30D28F-C61A-4820-8726-43AB67F4D66E}" type="slidenum">
              <a:rPr lang="en-US" smtClean="0">
                <a:cs typeface="Angsana New" charset="-34"/>
              </a:rPr>
              <a:pPr/>
              <a:t>7</a:t>
            </a:fld>
            <a:endParaRPr lang="en-US" smtClean="0">
              <a:cs typeface="Angsana New" charset="-34"/>
            </a:endParaRPr>
          </a:p>
        </p:txBody>
      </p:sp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540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A . Poverty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A standard of living below which individuals are “ Poor”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Absolute poverty : bare subsistence or “poverty line”– level of income that allows one to attain minimum standard of living. Those whose income below PL are classified as poor.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Relative poverty : compared with some determined level of living standard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88DFA67-937A-461C-BB64-FC25E36F2F39}" type="slidenum">
              <a:rPr lang="en-US" smtClean="0">
                <a:cs typeface="Angsana New" charset="-34"/>
              </a:rPr>
              <a:pPr/>
              <a:t>8</a:t>
            </a:fld>
            <a:endParaRPr lang="en-US" smtClean="0">
              <a:cs typeface="Angsana New" charset="-34"/>
            </a:endParaRPr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Times New Roman" pitchFamily="18" charset="0"/>
                <a:cs typeface="Times New Roman" pitchFamily="18" charset="0"/>
              </a:rPr>
              <a:t>Poverty Measurement Problems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  <a:defRPr/>
            </a:pP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Which measure of resources ? Income,</a:t>
            </a:r>
            <a:r>
              <a:rPr lang="th-TH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education,</a:t>
            </a:r>
            <a:r>
              <a:rPr lang="th-TH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expenditure </a:t>
            </a:r>
          </a:p>
          <a:p>
            <a:pPr marL="1009650" lvl="1" indent="-609600" eaLnBrk="1" hangingPunct="1">
              <a:defRPr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Normally, expenditure survey data are more reliable than income (not regular and underestimated)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F843EE7-3B83-4C8B-99EE-DCDB8E98F1C3}" type="slidenum">
              <a:rPr lang="en-US" smtClean="0">
                <a:cs typeface="Angsana New" charset="-34"/>
              </a:rPr>
              <a:pPr/>
              <a:t>9</a:t>
            </a:fld>
            <a:endParaRPr lang="en-US" smtClean="0">
              <a:cs typeface="Angsana New" charset="-34"/>
            </a:endParaRPr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Times New Roman" pitchFamily="18" charset="0"/>
                <a:cs typeface="Times New Roman" pitchFamily="18" charset="0"/>
              </a:rPr>
              <a:t>Poverty Measurement Problems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742950" indent="-742950" eaLnBrk="1" hangingPunct="1">
              <a:buFont typeface="+mj-lt"/>
              <a:buAutoNum type="arabicPeriod" startAt="2"/>
              <a:defRPr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Appropriate 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income unit : individuals or families or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households (most commonly used)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Tx/>
              <a:buAutoNum type="arabicPeriod" startAt="2"/>
              <a:defRPr/>
            </a:pP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Indicator of “being poor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”: poverty line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27F9E79-B53F-493B-A7C8-D95417A7D06C}" type="slidenum">
              <a:rPr lang="en-US" smtClean="0">
                <a:cs typeface="Angsana New" charset="-34"/>
              </a:rPr>
              <a:pPr/>
              <a:t>10</a:t>
            </a:fld>
            <a:endParaRPr lang="en-US" smtClean="0">
              <a:cs typeface="Angsana New" charset="-34"/>
            </a:endParaRPr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Times New Roman" pitchFamily="18" charset="0"/>
                <a:cs typeface="Times New Roman" pitchFamily="18" charset="0"/>
              </a:rPr>
              <a:t>Poverty Measurement Problems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742950" indent="-742950" eaLnBrk="1" hangingPunct="1">
              <a:buFont typeface="Wingdings" pitchFamily="2" charset="2"/>
              <a:buNone/>
              <a:defRPr/>
            </a:pPr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Poverty line: the lowest income level for bare subsistence, minimum standard of living</a:t>
            </a:r>
          </a:p>
          <a:p>
            <a:pPr marL="742950" indent="-742950" eaLnBrk="1" hangingPunct="1">
              <a:buFont typeface="Wingdings" pitchFamily="2" charset="2"/>
              <a:buNone/>
              <a:defRPr/>
            </a:pP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 eaLnBrk="1" hangingPunct="1">
              <a:buFont typeface="Wingdings" pitchFamily="2" charset="2"/>
              <a:buNone/>
              <a:defRPr/>
            </a:pPr>
            <a:r>
              <a:rPr lang="en-US" sz="4000" b="1" dirty="0" smtClean="0">
                <a:solidFill>
                  <a:srgbClr val="CCFF66"/>
                </a:solidFill>
                <a:latin typeface="Times New Roman" pitchFamily="18" charset="0"/>
                <a:cs typeface="Times New Roman" pitchFamily="18" charset="0"/>
              </a:rPr>
              <a:t>Food, shelter, clothing, medical service, education, transport, recreation, etc.</a:t>
            </a:r>
            <a:endParaRPr lang="en-US" sz="4000" b="1" dirty="0">
              <a:solidFill>
                <a:srgbClr val="CCFF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739EBC9-297A-4E73-81AA-1320783EC4F4}" type="slidenum">
              <a:rPr lang="en-US" smtClean="0">
                <a:cs typeface="Angsana New" charset="-34"/>
              </a:rPr>
              <a:pPr/>
              <a:t>11</a:t>
            </a:fld>
            <a:endParaRPr lang="en-US" smtClean="0">
              <a:cs typeface="Angsana New" charset="-34"/>
            </a:endParaRPr>
          </a:p>
        </p:txBody>
      </p:sp>
      <p:sp>
        <p:nvSpPr>
          <p:cNvPr id="655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5400">
                <a:latin typeface="Times New Roman" pitchFamily="18" charset="0"/>
                <a:cs typeface="Times New Roman" pitchFamily="18" charset="0"/>
              </a:rPr>
              <a:t>Constructing Poverty Line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47E4DA5-E9EE-4919-887B-0321181B8D30}" type="slidenum">
              <a:rPr lang="en-US" smtClean="0">
                <a:cs typeface="Angsana New" charset="-34"/>
              </a:rPr>
              <a:pPr/>
              <a:t>12</a:t>
            </a:fld>
            <a:endParaRPr lang="en-US" smtClean="0">
              <a:cs typeface="Angsana New" charset="-34"/>
            </a:endParaRPr>
          </a:p>
        </p:txBody>
      </p:sp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0" smtClean="0">
                <a:effectLst/>
              </a:rPr>
              <a:t>Recommended Dietary Allowance</a:t>
            </a:r>
            <a:br>
              <a:rPr lang="en-US" sz="4000" b="0" smtClean="0">
                <a:effectLst/>
              </a:rPr>
            </a:br>
            <a:r>
              <a:rPr lang="en-US" sz="4000" b="0" smtClean="0">
                <a:effectLst/>
              </a:rPr>
              <a:t>for Thai People, calorie/day 2003</a:t>
            </a:r>
            <a:br>
              <a:rPr lang="en-US" sz="4000" b="0" smtClean="0">
                <a:effectLst/>
              </a:rPr>
            </a:br>
            <a:endParaRPr lang="en-US" sz="4000" b="0" smtClean="0">
              <a:effectLst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06ECB82-DB4F-4165-903B-47814D3D6BD1}" type="slidenum">
              <a:rPr lang="en-US" smtClean="0">
                <a:cs typeface="Angsana New" charset="-34"/>
              </a:rPr>
              <a:pPr/>
              <a:t>13</a:t>
            </a:fld>
            <a:endParaRPr lang="en-US" smtClean="0">
              <a:cs typeface="Angsana New" charset="-34"/>
            </a:endParaRPr>
          </a:p>
        </p:txBody>
      </p:sp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>
                <a:effectLst/>
              </a:rPr>
              <a:t>New Protein Requirement: gram/day, 2003</a:t>
            </a:r>
            <a:br>
              <a:rPr lang="en-US" sz="3600" smtClean="0">
                <a:effectLst/>
              </a:rPr>
            </a:br>
            <a:endParaRPr lang="en-US" sz="3600" smtClean="0">
              <a:effectLst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975CF71-1AE9-4E27-BE63-BCF1D6374755}" type="slidenum">
              <a:rPr lang="en-US" smtClean="0">
                <a:cs typeface="Angsana New" charset="-34"/>
              </a:rPr>
              <a:pPr/>
              <a:t>14</a:t>
            </a:fld>
            <a:endParaRPr lang="en-US" smtClean="0">
              <a:cs typeface="Angsana New" charset="-34"/>
            </a:endParaRPr>
          </a:p>
        </p:txBody>
      </p:sp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effectLst/>
              </a:rPr>
              <a:t>Cost of Calories &amp; Protein</a:t>
            </a:r>
            <a:br>
              <a:rPr lang="en-US" sz="3200" smtClean="0">
                <a:effectLst/>
              </a:rPr>
            </a:br>
            <a:r>
              <a:rPr lang="en-US" sz="3200" smtClean="0">
                <a:effectLst/>
              </a:rPr>
              <a:t> in 2002 by Region</a:t>
            </a:r>
            <a:br>
              <a:rPr lang="en-US" sz="3200" smtClean="0">
                <a:effectLst/>
              </a:rPr>
            </a:br>
            <a:endParaRPr lang="en-US" sz="3200" smtClean="0">
              <a:effectLst/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823E99A-4413-4F5A-9A42-99DA2252F6E1}" type="slidenum">
              <a:rPr lang="en-US" smtClean="0">
                <a:cs typeface="Angsana New" charset="-34"/>
              </a:rPr>
              <a:pPr/>
              <a:t>15</a:t>
            </a:fld>
            <a:endParaRPr lang="en-US" smtClean="0">
              <a:cs typeface="Angsana New" charset="-34"/>
            </a:endParaRPr>
          </a:p>
        </p:txBody>
      </p:sp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effectLst/>
              </a:rPr>
              <a:t>Non-food items</a:t>
            </a:r>
          </a:p>
        </p:txBody>
      </p:sp>
      <p:pic>
        <p:nvPicPr>
          <p:cNvPr id="3277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600200"/>
            <a:ext cx="586740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9834E70-D5FE-4035-8914-6CA19819ECBE}" type="slidenum">
              <a:rPr lang="en-US" smtClean="0">
                <a:cs typeface="Angsana New" charset="-34"/>
              </a:rPr>
              <a:pPr/>
              <a:t>16</a:t>
            </a:fld>
            <a:endParaRPr lang="en-US" smtClean="0">
              <a:cs typeface="Angsana New" charset="-34"/>
            </a:endParaRPr>
          </a:p>
        </p:txBody>
      </p:sp>
      <p:graphicFrame>
        <p:nvGraphicFramePr>
          <p:cNvPr id="46537" name="Group 457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629400"/>
        </p:xfrm>
        <a:graphic>
          <a:graphicData uri="http://schemas.openxmlformats.org/drawingml/2006/table">
            <a:tbl>
              <a:tblPr/>
              <a:tblGrid>
                <a:gridCol w="1882775"/>
                <a:gridCol w="908050"/>
                <a:gridCol w="908050"/>
                <a:gridCol w="906463"/>
                <a:gridCol w="909637"/>
                <a:gridCol w="906463"/>
                <a:gridCol w="908050"/>
                <a:gridCol w="906462"/>
                <a:gridCol w="908050"/>
              </a:tblGrid>
              <a:tr h="619125">
                <a:tc gridSpan="9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Table 1(A) : Poverty lines (Baht Per Person Per Month)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Region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Bangkok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1,227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1,346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1,502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1,696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1,736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1,853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Central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1,277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1,339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North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1,019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1,131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North - east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South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1,034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1,096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Thailand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1,135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1,190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1,242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7" name="Slide Number Placeholder 4"/>
          <p:cNvSpPr txBox="1">
            <a:spLocks noGrp="1"/>
          </p:cNvSpPr>
          <p:nvPr/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23AECD4-9AC6-43FB-AA96-656EB1B1DFE2}" type="slidenum">
              <a:rPr lang="en-US" sz="1200">
                <a:latin typeface="Arial" charset="0"/>
                <a:cs typeface="Angsana New" charset="-34"/>
              </a:rPr>
              <a:pPr algn="r"/>
              <a:t>17</a:t>
            </a:fld>
            <a:endParaRPr lang="en-US" sz="1200">
              <a:latin typeface="Arial" charset="0"/>
              <a:cs typeface="Angsana New" charset="-34"/>
            </a:endParaRPr>
          </a:p>
        </p:txBody>
      </p:sp>
      <p:graphicFrame>
        <p:nvGraphicFramePr>
          <p:cNvPr id="144386" name="Object 2"/>
          <p:cNvGraphicFramePr>
            <a:graphicFrameLocks noChangeAspect="1"/>
          </p:cNvGraphicFramePr>
          <p:nvPr/>
        </p:nvGraphicFramePr>
        <p:xfrm>
          <a:off x="1981200" y="463550"/>
          <a:ext cx="4572000" cy="5989638"/>
        </p:xfrm>
        <a:graphic>
          <a:graphicData uri="http://schemas.openxmlformats.org/presentationml/2006/ole">
            <p:oleObj spid="_x0000_s144386" name="Worksheet" r:id="rId3" imgW="2286000" imgH="367680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Slide Number Placeholder 4"/>
          <p:cNvSpPr txBox="1">
            <a:spLocks noGrp="1"/>
          </p:cNvSpPr>
          <p:nvPr/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A2F50C6-AF85-4A91-AAAF-B12D0C95ABF9}" type="slidenum">
              <a:rPr lang="en-US" sz="1200">
                <a:latin typeface="Arial" charset="0"/>
                <a:cs typeface="Angsana New" charset="-34"/>
              </a:rPr>
              <a:pPr algn="r"/>
              <a:t>18</a:t>
            </a:fld>
            <a:endParaRPr lang="en-US" sz="1200">
              <a:latin typeface="Arial" charset="0"/>
              <a:cs typeface="Angsana New" charset="-34"/>
            </a:endParaRPr>
          </a:p>
        </p:txBody>
      </p:sp>
      <p:graphicFrame>
        <p:nvGraphicFramePr>
          <p:cNvPr id="145410" name="Object 2"/>
          <p:cNvGraphicFramePr>
            <a:graphicFrameLocks noChangeAspect="1"/>
          </p:cNvGraphicFramePr>
          <p:nvPr/>
        </p:nvGraphicFramePr>
        <p:xfrm>
          <a:off x="1905000" y="457200"/>
          <a:ext cx="4800600" cy="5903913"/>
        </p:xfrm>
        <a:graphic>
          <a:graphicData uri="http://schemas.openxmlformats.org/presentationml/2006/ole">
            <p:oleObj spid="_x0000_s145410" name="Worksheet" r:id="rId3" imgW="2286090" imgH="36767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4DF00AC-E97B-41E0-BCBD-EAAC37536C50}" type="slidenum">
              <a:rPr lang="en-US" smtClean="0">
                <a:cs typeface="Angsana New" charset="-34"/>
              </a:rPr>
              <a:pPr/>
              <a:t>19</a:t>
            </a:fld>
            <a:endParaRPr lang="en-US" smtClean="0">
              <a:cs typeface="Angsana New" charset="-34"/>
            </a:endParaRPr>
          </a:p>
        </p:txBody>
      </p:sp>
      <p:sp>
        <p:nvSpPr>
          <p:cNvPr id="146434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ffectLst/>
                <a:latin typeface="Times New Roman" pitchFamily="18" charset="0"/>
                <a:cs typeface="Times New Roman" pitchFamily="18" charset="0"/>
              </a:rPr>
              <a:t>National </a:t>
            </a:r>
            <a:r>
              <a:rPr lang="th-TH" smtClean="0">
                <a:effectLst/>
                <a:latin typeface="Times New Roman" pitchFamily="18" charset="0"/>
                <a:cs typeface="Times New Roman" pitchFamily="18" charset="0"/>
              </a:rPr>
              <a:t>Poverty Line 1986-2004</a:t>
            </a:r>
            <a:r>
              <a:rPr lang="th-TH" sz="320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46435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0E334E6-1837-43B5-904F-C0EFD997338B}" type="slidenum">
              <a:rPr lang="en-US" smtClean="0">
                <a:cs typeface="Angsana New" charset="-34"/>
              </a:rPr>
              <a:pPr/>
              <a:t>20</a:t>
            </a:fld>
            <a:endParaRPr lang="en-US" smtClean="0">
              <a:cs typeface="Angsana New" charset="-34"/>
            </a:endParaRPr>
          </a:p>
        </p:txBody>
      </p:sp>
      <p:sp>
        <p:nvSpPr>
          <p:cNvPr id="147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mtClean="0">
                <a:effectLst/>
                <a:latin typeface="Times New Roman" pitchFamily="18" charset="0"/>
                <a:cs typeface="Times New Roman" pitchFamily="18" charset="0"/>
              </a:rPr>
              <a:t>Poverty Incidence</a:t>
            </a:r>
            <a:r>
              <a:rPr lang="en-US" smtClean="0">
                <a:effectLst/>
                <a:latin typeface="Times New Roman" pitchFamily="18" charset="0"/>
                <a:cs typeface="Times New Roman" pitchFamily="18" charset="0"/>
              </a:rPr>
              <a:t> 1986 - 2004</a:t>
            </a:r>
            <a:endParaRPr lang="th-TH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7459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EAF8166-66E0-4E44-83C0-75B782187B0C}" type="slidenum">
              <a:rPr lang="en-US" smtClean="0">
                <a:cs typeface="Angsana New" charset="-34"/>
              </a:rPr>
              <a:pPr/>
              <a:t>21</a:t>
            </a:fld>
            <a:endParaRPr lang="en-US" smtClean="0">
              <a:cs typeface="Angsana New" charset="-34"/>
            </a:endParaRPr>
          </a:p>
        </p:txBody>
      </p:sp>
      <p:sp>
        <p:nvSpPr>
          <p:cNvPr id="148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3600" smtClean="0">
                <a:effectLst/>
                <a:cs typeface="Angsana New" charset="-34"/>
              </a:rPr>
              <a:t>Poverty Incidence by Region (income)</a:t>
            </a:r>
            <a:br>
              <a:rPr lang="th-TH" sz="3600" smtClean="0">
                <a:effectLst/>
                <a:cs typeface="Angsana New" charset="-34"/>
              </a:rPr>
            </a:br>
            <a:endParaRPr lang="th-TH" sz="3600" smtClean="0">
              <a:effectLst/>
              <a:cs typeface="Angsana New" charset="-34"/>
            </a:endParaRPr>
          </a:p>
        </p:txBody>
      </p:sp>
      <p:pic>
        <p:nvPicPr>
          <p:cNvPr id="148483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5167140-52EB-46EE-B0D9-02CE0FF3EC90}" type="slidenum">
              <a:rPr lang="en-US" smtClean="0">
                <a:cs typeface="Angsana New" charset="-34"/>
              </a:rPr>
              <a:pPr/>
              <a:t>22</a:t>
            </a:fld>
            <a:endParaRPr lang="en-US" smtClean="0">
              <a:cs typeface="Angsana New" charset="-34"/>
            </a:endParaRPr>
          </a:p>
        </p:txBody>
      </p:sp>
      <p:sp>
        <p:nvSpPr>
          <p:cNvPr id="149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3600" smtClean="0">
                <a:effectLst/>
                <a:latin typeface="Times New Roman" pitchFamily="18" charset="0"/>
                <a:cs typeface="Times New Roman" pitchFamily="18" charset="0"/>
              </a:rPr>
              <a:t>Percentage of Head of Poor HH</a:t>
            </a:r>
            <a:br>
              <a:rPr lang="th-TH" sz="36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600" smtClean="0">
                <a:effectLst/>
                <a:latin typeface="Times New Roman" pitchFamily="18" charset="0"/>
                <a:cs typeface="Times New Roman" pitchFamily="18" charset="0"/>
              </a:rPr>
              <a:t>by Education Level 2004</a:t>
            </a:r>
          </a:p>
        </p:txBody>
      </p:sp>
      <p:pic>
        <p:nvPicPr>
          <p:cNvPr id="149507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2FBA9A-0DE8-4B67-B81D-468481FDE2E7}" type="slidenum">
              <a:rPr lang="en-US" smtClean="0">
                <a:cs typeface="Angsana New" charset="-34"/>
              </a:rPr>
              <a:pPr/>
              <a:t>23</a:t>
            </a:fld>
            <a:endParaRPr lang="en-US" smtClean="0">
              <a:cs typeface="Angsana New" charset="-34"/>
            </a:endParaRPr>
          </a:p>
        </p:txBody>
      </p:sp>
      <p:sp>
        <p:nvSpPr>
          <p:cNvPr id="150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3200" smtClean="0">
                <a:effectLst/>
                <a:latin typeface="Times New Roman" pitchFamily="18" charset="0"/>
                <a:cs typeface="Times New Roman" pitchFamily="18" charset="0"/>
              </a:rPr>
              <a:t>Proportion of Head of the Poor Household</a:t>
            </a:r>
            <a:br>
              <a:rPr lang="th-TH" sz="32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200" smtClean="0">
                <a:effectLst/>
                <a:latin typeface="Times New Roman" pitchFamily="18" charset="0"/>
                <a:cs typeface="Times New Roman" pitchFamily="18" charset="0"/>
              </a:rPr>
              <a:t>By Age</a:t>
            </a:r>
            <a:r>
              <a:rPr lang="en-US" sz="3200" smtClean="0">
                <a:effectLst/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h-TH" sz="3200" smtClean="0">
                <a:effectLst/>
                <a:latin typeface="Times New Roman" pitchFamily="18" charset="0"/>
                <a:cs typeface="Times New Roman" pitchFamily="18" charset="0"/>
              </a:rPr>
              <a:t> 2004</a:t>
            </a:r>
            <a:br>
              <a:rPr lang="th-TH" sz="320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320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0531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CF9E03-4785-404B-A936-028C9128B2DE}" type="slidenum">
              <a:rPr lang="en-US" smtClean="0">
                <a:cs typeface="Angsana New" charset="-34"/>
              </a:rPr>
              <a:pPr/>
              <a:t>24</a:t>
            </a:fld>
            <a:endParaRPr lang="en-US" smtClean="0">
              <a:cs typeface="Angsana New" charset="-34"/>
            </a:endParaRPr>
          </a:p>
        </p:txBody>
      </p:sp>
      <p:sp>
        <p:nvSpPr>
          <p:cNvPr id="151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4000" smtClean="0">
                <a:effectLst/>
                <a:latin typeface="Times New Roman" pitchFamily="18" charset="0"/>
                <a:cs typeface="Times New Roman" pitchFamily="18" charset="0"/>
              </a:rPr>
              <a:t>Household Size of the Poor 2004</a:t>
            </a:r>
            <a:r>
              <a:rPr lang="th-TH" sz="4000" b="0" smtClean="0">
                <a:effectLst/>
                <a:cs typeface="Angsana New" charset="-34"/>
              </a:rPr>
              <a:t/>
            </a:r>
            <a:br>
              <a:rPr lang="th-TH" sz="4000" b="0" smtClean="0">
                <a:effectLst/>
                <a:cs typeface="Angsana New" charset="-34"/>
              </a:rPr>
            </a:br>
            <a:endParaRPr lang="th-TH" sz="4000" b="0" smtClean="0">
              <a:effectLst/>
              <a:cs typeface="Angsana New" charset="-34"/>
            </a:endParaRPr>
          </a:p>
        </p:txBody>
      </p:sp>
      <p:pic>
        <p:nvPicPr>
          <p:cNvPr id="151555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8BA8D8B-447F-49CE-84E7-D849E4C4A3DF}" type="slidenum">
              <a:rPr lang="en-US" smtClean="0">
                <a:cs typeface="Angsana New" charset="-34"/>
              </a:rPr>
              <a:pPr/>
              <a:t>25</a:t>
            </a:fld>
            <a:endParaRPr lang="en-US" smtClean="0">
              <a:cs typeface="Angsana New" charset="-34"/>
            </a:endParaRPr>
          </a:p>
        </p:txBody>
      </p:sp>
      <p:sp>
        <p:nvSpPr>
          <p:cNvPr id="152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Proportion of Head of the Poor Household</a:t>
            </a:r>
            <a:b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By Occupation 2004</a:t>
            </a:r>
            <a:r>
              <a:rPr lang="th-TH" sz="3200" b="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th-TH" sz="3200" b="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3200" b="0" smtClean="0">
              <a:solidFill>
                <a:schemeClr val="fol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2579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1A66426-6286-4973-8974-D18E955B2CCA}" type="slidenum">
              <a:rPr lang="en-US" smtClean="0">
                <a:cs typeface="Angsana New" charset="-34"/>
              </a:rPr>
              <a:pPr/>
              <a:t>26</a:t>
            </a:fld>
            <a:endParaRPr lang="en-US" smtClean="0">
              <a:cs typeface="Angsana New" charset="-34"/>
            </a:endParaRPr>
          </a:p>
        </p:txBody>
      </p:sp>
      <p:sp>
        <p:nvSpPr>
          <p:cNvPr id="153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Proportion of Land Entitlement of the</a:t>
            </a:r>
            <a:b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Poor in Agriculture Sector 2004</a:t>
            </a:r>
            <a:br>
              <a:rPr lang="th-TH" sz="32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3200" smtClean="0">
              <a:solidFill>
                <a:schemeClr val="fol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03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B9B4AE8-3A57-4F3E-ACFC-562F436CB622}" type="slidenum">
              <a:rPr lang="en-US" smtClean="0">
                <a:cs typeface="Angsana New" charset="-34"/>
              </a:rPr>
              <a:pPr/>
              <a:t>27</a:t>
            </a:fld>
            <a:endParaRPr lang="en-US" smtClean="0">
              <a:cs typeface="Angsana New" charset="-34"/>
            </a:endParaRPr>
          </a:p>
        </p:txBody>
      </p:sp>
      <p:sp>
        <p:nvSpPr>
          <p:cNvPr id="154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40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Characteristic of the Poor in 2004</a:t>
            </a:r>
            <a:r>
              <a:rPr lang="th-TH" sz="400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th-TH" sz="400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400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762000" y="1600200"/>
            <a:ext cx="79248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• Limit education—low earning ability,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   un-affordable for higher education;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• High dependency (family size &amp; age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   profile), family with disadvantaged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   characteristic;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• Majority of the poor are in agricultural</a:t>
            </a:r>
            <a:r>
              <a:rPr lang="th-TH" sz="3600" b="1">
                <a:effectLst/>
                <a:latin typeface="Times New Roman" pitchFamily="18" charset="0"/>
                <a:cs typeface="Angsana New" pitchFamily="18" charset="-34"/>
              </a:rPr>
              <a:t>  </a:t>
            </a: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sector and landless farmers.</a:t>
            </a:r>
            <a:endParaRPr lang="th-TH" sz="36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B4516C6-6F14-4AB7-BFBD-88E17CD0B151}" type="slidenum">
              <a:rPr lang="en-US" smtClean="0">
                <a:cs typeface="Angsana New" charset="-34"/>
              </a:rPr>
              <a:pPr/>
              <a:t>28</a:t>
            </a:fld>
            <a:endParaRPr lang="en-US" smtClean="0">
              <a:cs typeface="Angsana New" charset="-34"/>
            </a:endParaRPr>
          </a:p>
        </p:txBody>
      </p:sp>
      <p:sp>
        <p:nvSpPr>
          <p:cNvPr id="155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3600" smtClean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Indebted Household below Poverty Line 2002</a:t>
            </a:r>
            <a:endParaRPr lang="th-TH" sz="4000" smtClean="0">
              <a:solidFill>
                <a:schemeClr val="fol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5651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1600200"/>
            <a:ext cx="7924800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79AB8A3-4764-419A-B081-EB47696E4623}" type="slidenum">
              <a:rPr lang="en-US" smtClean="0">
                <a:cs typeface="Angsana New" charset="-34"/>
              </a:rPr>
              <a:pPr/>
              <a:t>29</a:t>
            </a:fld>
            <a:endParaRPr lang="en-US" smtClean="0">
              <a:cs typeface="Angsana New" charset="-34"/>
            </a:endParaRPr>
          </a:p>
        </p:txBody>
      </p:sp>
      <p:sp>
        <p:nvSpPr>
          <p:cNvPr id="156674" name="Text Box 4"/>
          <p:cNvSpPr txBox="1">
            <a:spLocks noChangeArrowheads="1"/>
          </p:cNvSpPr>
          <p:nvPr/>
        </p:nvSpPr>
        <p:spPr bwMode="auto">
          <a:xfrm>
            <a:off x="746125" y="377825"/>
            <a:ext cx="76358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Study on the Ultra Poor in 1999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>
                <a:latin typeface="Times New Roman" pitchFamily="18" charset="0"/>
                <a:cs typeface="Angsana New" charset="-34"/>
              </a:rPr>
              <a:t>Ultra Poor: Hard-core poor</a:t>
            </a:r>
          </a:p>
          <a:p>
            <a:r>
              <a:rPr lang="en-US" sz="4000" b="1">
                <a:latin typeface="Times New Roman" pitchFamily="18" charset="0"/>
                <a:cs typeface="Angsana New" charset="-34"/>
              </a:rPr>
              <a:t>	“Jon Dak Darn”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The poorest in the villages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Samples of about 350 households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North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Northeast (1998)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Northeast (1999)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Centre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South</a:t>
            </a:r>
            <a:endParaRPr lang="th-TH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80D85B6-0675-42C0-B7E0-5EAFFE51858E}" type="slidenum">
              <a:rPr lang="en-US" smtClean="0">
                <a:cs typeface="Angsana New" charset="-34"/>
              </a:rPr>
              <a:pPr/>
              <a:t>30</a:t>
            </a:fld>
            <a:endParaRPr lang="en-US" smtClean="0">
              <a:cs typeface="Angsana New" charset="-34"/>
            </a:endParaRPr>
          </a:p>
        </p:txBody>
      </p:sp>
      <p:sp>
        <p:nvSpPr>
          <p:cNvPr id="157698" name="Text Box 2"/>
          <p:cNvSpPr txBox="1">
            <a:spLocks noChangeArrowheads="1"/>
          </p:cNvSpPr>
          <p:nvPr/>
        </p:nvSpPr>
        <p:spPr bwMode="auto">
          <a:xfrm>
            <a:off x="673100" y="381000"/>
            <a:ext cx="84709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Study on the Ultra Poor in 1999</a:t>
            </a:r>
          </a:p>
          <a:p>
            <a:endParaRPr lang="en-US" sz="4000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Socio-economic Characteristics: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>
                <a:latin typeface="Times New Roman" pitchFamily="18" charset="0"/>
                <a:cs typeface="Angsana New" charset="-34"/>
              </a:rPr>
              <a:t>Large family size (3.7 – 5.1)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High dependency ratio (54% - 78%)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HH heads with no or low education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charset="-34"/>
              </a:rPr>
              <a:t> &gt; 60% are landless, except </a:t>
            </a:r>
          </a:p>
          <a:p>
            <a:r>
              <a:rPr lang="en-US" sz="4000" b="1">
                <a:latin typeface="Times New Roman" pitchFamily="18" charset="0"/>
                <a:cs typeface="Angsana New" charset="-34"/>
              </a:rPr>
              <a:t>   the North</a:t>
            </a:r>
            <a:r>
              <a:rPr lang="th-TH" sz="4000" b="1">
                <a:latin typeface="Times New Roman" pitchFamily="18" charset="0"/>
                <a:cs typeface="Angsana New" charset="-34"/>
              </a:rPr>
              <a:t> </a:t>
            </a:r>
            <a:r>
              <a:rPr lang="en-US" sz="4000" b="1">
                <a:latin typeface="Times New Roman" pitchFamily="18" charset="0"/>
                <a:cs typeface="Angsana New" charset="-34"/>
              </a:rPr>
              <a:t>(19%)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Majority are laborers, some are farmers</a:t>
            </a:r>
            <a:endParaRPr lang="th-TH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E0E090C-4061-48B6-AEF8-EE5B2AE7BE3D}" type="slidenum">
              <a:rPr lang="en-US" smtClean="0">
                <a:cs typeface="Angsana New" charset="-34"/>
              </a:rPr>
              <a:pPr/>
              <a:t>31</a:t>
            </a:fld>
            <a:endParaRPr lang="en-US" smtClean="0">
              <a:cs typeface="Angsana New" charset="-34"/>
            </a:endParaRPr>
          </a:p>
        </p:txBody>
      </p:sp>
      <p:sp>
        <p:nvSpPr>
          <p:cNvPr id="158722" name="Text Box 2"/>
          <p:cNvSpPr txBox="1">
            <a:spLocks noChangeArrowheads="1"/>
          </p:cNvSpPr>
          <p:nvPr/>
        </p:nvSpPr>
        <p:spPr bwMode="auto">
          <a:xfrm>
            <a:off x="673100" y="381000"/>
            <a:ext cx="84709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Study on the Ultra Poor in 1999</a:t>
            </a:r>
          </a:p>
          <a:p>
            <a:endParaRPr lang="en-US" sz="4000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Socio-economic Characteristics: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>
                <a:latin typeface="Times New Roman" pitchFamily="18" charset="0"/>
                <a:cs typeface="Angsana New" charset="-34"/>
              </a:rPr>
              <a:t>Greater incidence of widows as </a:t>
            </a: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   heads of HH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Small number of working days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90% never receive assistance from </a:t>
            </a: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   government</a:t>
            </a:r>
            <a:endParaRPr lang="th-TH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5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B524674-61EF-4163-BC7B-AC7B38C26728}" type="slidenum">
              <a:rPr lang="en-US" smtClean="0">
                <a:cs typeface="Angsana New" charset="-34"/>
              </a:rPr>
              <a:pPr/>
              <a:t>32</a:t>
            </a:fld>
            <a:endParaRPr lang="en-US" smtClean="0">
              <a:cs typeface="Angsana New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85750" y="285750"/>
          <a:ext cx="8572500" cy="5951538"/>
        </p:xfrm>
        <a:graphic>
          <a:graphicData uri="http://schemas.openxmlformats.org/drawingml/2006/table">
            <a:tbl>
              <a:tblPr/>
              <a:tblGrid>
                <a:gridCol w="1727200"/>
                <a:gridCol w="1341438"/>
                <a:gridCol w="739775"/>
                <a:gridCol w="739775"/>
                <a:gridCol w="739775"/>
                <a:gridCol w="1063625"/>
                <a:gridCol w="741362"/>
                <a:gridCol w="739775"/>
                <a:gridCol w="739775"/>
              </a:tblGrid>
              <a:tr h="258763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National poverty line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Population below the poverty line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Population below the poverty line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Survey year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Rural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Urban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National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Survey year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Rural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Urban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National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Bolivia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77.3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53.8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63.2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81.7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50.6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62.7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Bangladesh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55.2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29.4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51.0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2000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49.8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Ethiopia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33.3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1999-00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44.2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Lao PDR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48.7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33.1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1997-98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26.9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38.6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Philippines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50.7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21.5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Kenya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52.0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Vietnam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9.2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37.4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2002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35.6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Cambodia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21.1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13.9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35.9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India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1993-94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37.3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32.4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1999-00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30.2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24.7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Pakistan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33.4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17.2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1998-99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35.9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24.2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32.6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Brazil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23.9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51.4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14.7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Egypt, Arab Rep.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23.3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1999-00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16.7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Sri Lanka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1990-91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20.0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25.0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Chile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17.0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Thailand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18.0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10.2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13.1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Indonesia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27.1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Malaysia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1989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Mexico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1988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10.1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China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7.9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&lt;2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&lt;2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</a:tbl>
          </a:graphicData>
        </a:graphic>
      </p:graphicFrame>
      <p:pic>
        <p:nvPicPr>
          <p:cNvPr id="159974" name="Picture 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75" name="Picture 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76" name="Picture 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77" name="Picture 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78" name="Picture 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57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79" name="Picture 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0" name="Picture 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1" name="Picture 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2" name="Picture 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3" name="Picture 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4" name="Picture 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5" name="Picture 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6" name="Picture 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7" name="Picture 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8" name="Picture 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89" name="Picture 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0" name="Picture 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1" name="Picture 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2" name="Picture 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3" name="Picture 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4" name="Picture 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5" name="Picture 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6" name="Picture 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7" name="Picture 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8" name="Picture 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999" name="Picture 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0" name="Picture 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1" name="Picture 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2" name="Picture 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3" name="Picture 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4" name="Picture 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5" name="Picture 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6" name="Picture 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7" name="Picture 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8" name="Picture 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09" name="Picture 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0" name="Picture 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1" name="Picture 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2" name="Picture 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3" name="Picture 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477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4" name="Picture 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5" name="Picture 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6" name="Picture 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7" name="Picture 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8" name="Picture 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19" name="Picture 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0" name="Picture 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1" name="Picture 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2" name="Picture 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3" name="Picture 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4" name="Picture 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5" name="Picture 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6" name="Picture 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7" name="Picture 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8" name="Picture 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29" name="Picture 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0" name="Picture 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1" name="Picture 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2" name="Picture 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3" name="Picture 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4" name="Picture 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5" name="Picture 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6" name="Picture 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7" name="Picture 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8" name="Picture 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39" name="Picture 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0" name="Picture 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1" name="Picture 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2" name="Picture 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3" name="Picture 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4" name="Picture 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5" name="Picture 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6" name="Picture 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7" name="Picture 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8" name="Picture 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49" name="Picture 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0" name="Picture 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1" name="Picture 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2" name="Picture 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3" name="Picture 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4" name="Picture 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5" name="Picture 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6" name="Picture 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7" name="Picture 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8" name="Picture 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59" name="Picture 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0" name="Picture 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1" name="Picture 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2" name="Picture 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3" name="Picture 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4" name="Picture 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5" name="Picture 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6" name="Picture 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7" name="Picture 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8" name="Picture 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69" name="Picture 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0" name="Picture 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1" name="Picture 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2" name="Picture 1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3" name="Picture 1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4" name="Picture 1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5" name="Picture 1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6" name="Picture 1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7" name="Picture 1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8" name="Picture 1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79" name="Picture 1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0" name="Picture 1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1" name="Picture 1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2" name="Picture 1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3" name="Picture 1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4" name="Picture 1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5" name="Picture 1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6" name="Picture 1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7" name="Picture 1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8" name="Picture 1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89" name="Picture 1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0" name="Picture 1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1" name="Picture 1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2" name="Picture 1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3" name="Picture 1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4" name="Picture 1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5" name="Picture 1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6" name="Picture 1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7" name="Picture 1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8" name="Picture 1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099" name="Picture 1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0" name="Picture 1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1" name="Picture 1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2" name="Picture 1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3" name="Picture 1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4" name="Picture 1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5" name="Picture 1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6" name="Picture 1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7" name="Picture 1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8" name="Picture 1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09" name="Picture 1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0" name="Picture 1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1" name="Picture 1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2" name="Picture 1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3" name="Picture 1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4" name="Picture 1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5" name="Picture 1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6" name="Picture 1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7" name="Picture 1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8" name="Picture 1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19" name="Picture 1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0" name="Picture 1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1" name="Picture 1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2" name="Picture 1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3" name="Picture 1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4" name="Picture 1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5" name="Picture 1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6" name="Picture 1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7" name="Picture 1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8" name="Picture 1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29" name="Picture 1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0" name="Picture 1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1" name="Picture 1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2" name="Picture 1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3" name="Picture 1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4" name="Picture 1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5" name="Picture 1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6" name="Picture 1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7" name="Picture 1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8" name="Picture 1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39" name="Picture 1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0" name="Picture 1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1" name="Picture 1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2" name="Picture 1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3" name="Picture 1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4" name="Picture 1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5" name="Picture 1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6" name="Picture 1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7" name="Picture 1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8" name="Picture 1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49" name="Picture 1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0" name="Picture 1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1" name="Picture 1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2" name="Picture 1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3" name="Picture 1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4" name="Picture 1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5" name="Picture 1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6" name="Picture 1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7" name="Picture 1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8" name="Picture 1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59" name="Picture 1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0" name="Picture 1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1" name="Picture 1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2" name="Picture 1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3" name="Picture 1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4" name="Picture 1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5" name="Picture 1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6" name="Picture 1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7" name="Picture 1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8" name="Picture 1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69" name="Picture 1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0" name="Picture 1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1" name="Picture 1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2" name="Picture 2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3" name="Picture 2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4" name="Picture 2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5" name="Picture 2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6" name="Picture 2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7" name="Picture 2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8" name="Picture 2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79" name="Picture 2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0" name="Picture 2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1" name="Picture 2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2" name="Picture 2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3" name="Picture 2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4" name="Picture 2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5" name="Picture 2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6" name="Picture 2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7" name="Picture 2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8" name="Picture 2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89" name="Picture 2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0" name="Picture 2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1" name="Picture 2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2" name="Picture 2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3" name="Picture 2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4" name="Picture 2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5" name="Picture 2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6" name="Picture 2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7" name="Picture 2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8" name="Picture 2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199" name="Picture 2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0" name="Picture 2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1" name="Picture 2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2" name="Picture 2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3" name="Picture 2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4" name="Picture 2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5" name="Picture 2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6" name="Picture 2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7" name="Picture 2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8" name="Picture 2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09" name="Picture 2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0" name="Picture 2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1" name="Picture 2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2" name="Picture 2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3" name="Picture 2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4" name="Picture 2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5" name="Picture 2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6" name="Picture 2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7" name="Picture 2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8" name="Picture 2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19" name="Picture 2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0" name="Picture 2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1" name="Picture 2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2" name="Picture 2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3" name="Picture 2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4" name="Picture 2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5" name="Picture 2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6" name="Picture 2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7" name="Picture 2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8" name="Picture 2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29" name="Picture 2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0" name="Picture 2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1" name="Picture 2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2" name="Picture 2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3" name="Picture 2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4" name="Picture 2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5" name="Picture 2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6" name="Picture 2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7" name="Picture 2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8" name="Picture 2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39" name="Picture 2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0" name="Picture 2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1" name="Picture 2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2" name="Picture 2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3" name="Picture 2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4" name="Picture 2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5" name="Picture 2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6" name="Picture 2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7" name="Picture 2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8" name="Picture 2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49" name="Picture 2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0" name="Picture 2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1" name="Picture 2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2" name="Picture 2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3" name="Picture 2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4" name="Picture 2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5" name="Picture 2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6" name="Picture 2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7" name="Picture 2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8" name="Picture 2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59" name="Picture 2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0" name="Picture 2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1" name="Picture 2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2" name="Picture 2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3" name="Picture 2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4" name="Picture 2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5" name="Picture 2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6" name="Picture 2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7" name="Picture 2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8" name="Picture 2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69" name="Picture 2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0" name="Picture 2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1" name="Picture 2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2" name="Picture 3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3" name="Picture 3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4" name="Picture 3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5" name="Picture 3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6" name="Picture 3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7" name="Picture 3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8" name="Picture 3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79" name="Picture 3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0" name="Picture 3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1" name="Picture 3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2" name="Picture 3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3" name="Picture 3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4" name="Picture 3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5" name="Picture 3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6" name="Picture 3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7" name="Picture 3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8" name="Picture 3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89" name="Picture 3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0" name="Picture 3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1" name="Picture 3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2" name="Picture 3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3" name="Picture 3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4" name="Picture 3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5" name="Picture 3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6" name="Picture 3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7" name="Picture 3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8" name="Picture 3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299" name="Picture 3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0" name="Picture 3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1" name="Picture 3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2" name="Picture 3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3" name="Picture 3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4" name="Picture 3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5" name="Picture 3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6" name="Picture 3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7" name="Picture 3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8" name="Picture 3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09" name="Picture 3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0" name="Picture 3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1" name="Picture 3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2" name="Picture 3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3" name="Picture 3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4" name="Picture 3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5" name="Picture 3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6" name="Picture 3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7" name="Picture 3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8" name="Picture 3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19" name="Picture 3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0" name="Picture 3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1" name="Picture 3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2" name="Picture 3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3" name="Picture 3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4" name="Picture 3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5" name="Picture 3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6" name="Picture 3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7" name="Picture 3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8" name="Picture 3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29" name="Picture 3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0" name="Picture 3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1" name="Picture 3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2" name="Picture 3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3" name="Picture 3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4" name="Picture 3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5" name="Picture 3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6" name="Picture 3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7" name="Picture 3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8" name="Picture 3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39" name="Picture 3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0" name="Picture 3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1" name="Picture 3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2" name="Picture 3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3" name="Picture 3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4" name="Picture 3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5" name="Picture 3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6" name="Picture 3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7" name="Picture 3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8" name="Picture 3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49" name="Picture 3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0" name="Picture 3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1" name="Picture 3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2" name="Picture 3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3" name="Picture 3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4" name="Picture 3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5" name="Picture 3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6" name="Picture 3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7" name="Picture 3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8" name="Picture 3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59" name="Picture 3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0" name="Picture 3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1" name="Picture 3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2" name="Picture 3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3" name="Picture 3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4" name="Picture 3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5" name="Picture 3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6" name="Picture 3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7" name="Picture 3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8" name="Picture 3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69" name="Picture 3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0" name="Picture 3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1" name="Picture 3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2" name="Picture 4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3" name="Picture 4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4" name="Picture 4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5" name="Picture 4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6" name="Picture 4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7" name="Picture 4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8" name="Picture 4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79" name="Picture 4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0" name="Picture 4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1" name="Picture 4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2" name="Picture 4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3" name="Picture 4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4" name="Picture 4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5" name="Picture 4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6" name="Picture 4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7" name="Picture 4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8" name="Picture 4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89" name="Picture 4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0" name="Picture 4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1" name="Picture 4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2" name="Picture 4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3" name="Picture 4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4" name="Picture 4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5" name="Picture 4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6" name="Picture 4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7" name="Picture 4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8" name="Picture 4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399" name="Picture 4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0" name="Picture 4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1" name="Picture 4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2" name="Picture 4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3" name="Picture 4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4" name="Picture 4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5" name="Picture 4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6" name="Picture 4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7" name="Picture 4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8" name="Picture 4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09" name="Picture 4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0" name="Picture 4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1" name="Picture 4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2" name="Picture 4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3" name="Picture 4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4" name="Picture 4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5" name="Picture 4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6" name="Picture 4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7" name="Picture 4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8" name="Picture 4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19" name="Picture 4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0" name="Picture 4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1" name="Picture 4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2" name="Picture 4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3" name="Picture 4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4" name="Picture 4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5" name="Picture 4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6" name="Picture 4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7" name="Picture 4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8" name="Picture 4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29" name="Picture 4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0" name="Picture 4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1" name="Picture 4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2" name="Picture 4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3" name="Picture 4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4" name="Picture 4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5" name="Picture 4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6" name="Picture 4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7" name="Picture 4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8" name="Picture 4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39" name="Picture 4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0" name="Picture 4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1" name="Picture 4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2" name="Picture 4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3" name="Picture 4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4" name="Picture 4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5" name="Picture 4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6" name="Picture 4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7" name="Picture 4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8" name="Picture 4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49" name="Picture 4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0" name="Picture 4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1" name="Picture 4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2" name="Picture 4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3" name="Picture 4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4" name="Picture 4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5" name="Picture 4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6" name="Picture 4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7" name="Picture 4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8" name="Picture 4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59" name="Picture 4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0" name="Picture 4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1" name="Picture 4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2" name="Picture 4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3" name="Picture 4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4" name="Picture 4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5" name="Picture 4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6" name="Picture 4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7" name="Picture 4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8" name="Picture 4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69" name="Picture 4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0" name="Picture 4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1" name="Picture 4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2" name="Picture 5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3" name="Picture 5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4" name="Picture 5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5" name="Picture 5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6" name="Picture 5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7" name="Picture 5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8" name="Picture 5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79" name="Picture 5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0" name="Picture 5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1" name="Picture 5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2" name="Picture 5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3" name="Picture 5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4" name="Picture 5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5" name="Picture 5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6" name="Picture 5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7" name="Picture 5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8" name="Picture 5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89" name="Picture 5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0" name="Picture 5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1" name="Picture 5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2" name="Picture 5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3" name="Picture 5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4" name="Picture 5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5" name="Picture 5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6" name="Picture 5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7" name="Picture 5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8" name="Picture 5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499" name="Picture 5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0" name="Picture 5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1" name="Picture 5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2" name="Picture 5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3" name="Picture 5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4" name="Picture 5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5" name="Picture 5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6" name="Picture 5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7" name="Picture 5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8" name="Picture 5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09" name="Picture 5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0" name="Picture 5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1" name="Picture 5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2" name="Picture 5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3" name="Picture 5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4" name="Picture 5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5" name="Picture 5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6" name="Picture 5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7" name="Picture 5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8" name="Picture 5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19" name="Picture 5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0" name="Picture 5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1" name="Picture 5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2" name="Picture 5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3" name="Picture 5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4" name="Picture 5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5" name="Picture 5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6" name="Picture 5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7" name="Picture 5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8" name="Picture 5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29" name="Picture 5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0" name="Picture 5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1" name="Picture 5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2" name="Picture 5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3" name="Picture 5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4" name="Picture 5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5" name="Picture 5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6" name="Picture 5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7" name="Picture 5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8" name="Picture 5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39" name="Picture 5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0" name="Picture 5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1" name="Picture 5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2" name="Picture 5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3" name="Picture 5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4" name="Picture 5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5" name="Picture 5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6" name="Picture 5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7" name="Picture 5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8" name="Picture 5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49" name="Picture 5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0" name="Picture 5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1" name="Picture 5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2" name="Picture 5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3" name="Picture 5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4" name="Picture 5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5" name="Picture 5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6" name="Picture 5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7" name="Picture 5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8" name="Picture 5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59" name="Picture 5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0" name="Picture 5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1" name="Picture 5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2" name="Picture 5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3" name="Picture 5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4" name="Picture 5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5" name="Picture 5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6" name="Picture 5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7" name="Picture 5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8" name="Picture 5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69" name="Picture 5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0" name="Picture 5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1" name="Picture 5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2" name="Picture 6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3" name="Picture 6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4" name="Picture 6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5" name="Picture 6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6" name="Picture 6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7" name="Picture 6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8" name="Picture 6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79" name="Picture 6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0" name="Picture 6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1" name="Picture 6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2" name="Picture 6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3" name="Picture 6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4" name="Picture 6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5" name="Picture 6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6" name="Picture 6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7" name="Picture 6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8" name="Picture 6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89" name="Picture 6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0" name="Picture 6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1" name="Picture 6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2" name="Picture 6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3" name="Picture 6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4" name="Picture 6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5" name="Picture 6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6" name="Picture 6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7" name="Picture 6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8" name="Picture 6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599" name="Picture 6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0" name="Picture 6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1" name="Picture 6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2" name="Picture 6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3" name="Picture 6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4" name="Picture 6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5" name="Picture 6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6" name="Picture 6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7" name="Picture 6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8" name="Picture 6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09" name="Picture 6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0" name="Picture 6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1" name="Picture 6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2" name="Picture 6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3" name="Picture 6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4" name="Picture 6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5" name="Picture 6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6" name="Picture 6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7" name="Picture 6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8" name="Picture 6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19" name="Picture 6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0" name="Picture 6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1" name="Picture 6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2" name="Picture 6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3" name="Picture 6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4" name="Picture 6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5" name="Picture 6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6" name="Picture 6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7" name="Picture 6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8" name="Picture 6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29" name="Picture 6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0" name="Picture 6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1" name="Picture 6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2" name="Picture 6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3" name="Picture 6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4" name="Picture 6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5" name="Picture 6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6" name="Picture 6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7" name="Picture 6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8" name="Picture 6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39" name="Picture 6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0" name="Picture 6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1" name="Picture 6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2" name="Picture 6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3" name="Picture 6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4" name="Picture 6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5" name="Picture 6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6" name="Picture 6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7" name="Picture 6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8" name="Picture 6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49" name="Picture 6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0" name="Picture 6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1" name="Picture 6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2" name="Picture 6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3" name="Picture 6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4" name="Picture 6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5" name="Picture 6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6" name="Picture 6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7" name="Picture 6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8" name="Picture 6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59" name="Picture 6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0" name="Picture 6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1" name="Picture 6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2" name="Picture 6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3" name="Picture 6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4" name="Picture 6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5" name="Picture 6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6" name="Picture 6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7" name="Picture 6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8" name="Picture 6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69" name="Picture 6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0" name="Picture 6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1" name="Picture 6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2" name="Picture 7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3" name="Picture 7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4" name="Picture 7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5" name="Picture 7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6" name="Picture 7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7" name="Picture 7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8" name="Picture 7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79" name="Picture 7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0" name="Picture 7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1" name="Picture 7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2" name="Picture 7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3" name="Picture 7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4" name="Picture 7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5" name="Picture 7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6" name="Picture 7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7" name="Picture 7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8" name="Picture 7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89" name="Picture 7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0" name="Picture 7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1" name="Picture 7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2" name="Picture 7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3" name="Picture 7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4" name="Picture 7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5" name="Picture 7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6" name="Picture 7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7" name="Picture 7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8" name="Picture 7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699" name="Picture 7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0" name="Picture 7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1" name="Picture 7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2" name="Picture 7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3" name="Picture 7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4" name="Picture 7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5" name="Picture 7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6" name="Picture 7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7" name="Picture 7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8" name="Picture 7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09" name="Picture 7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0" name="Picture 7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1" name="Picture 7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2" name="Picture 7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3" name="Picture 7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4" name="Picture 7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5" name="Picture 7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6" name="Picture 7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7" name="Picture 7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8" name="Picture 7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19" name="Picture 7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0" name="Picture 7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1" name="Picture 7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2" name="Picture 7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3" name="Picture 7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4" name="Picture 7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5" name="Picture 7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6" name="Picture 7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7" name="Picture 7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8" name="Picture 7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29" name="Picture 7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0" name="Picture 7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1" name="Picture 7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2" name="Picture 7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3" name="Picture 7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4" name="Picture 7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5" name="Picture 7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6" name="Picture 7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7" name="Picture 7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8" name="Picture 7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39" name="Picture 7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0" name="Picture 7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1" name="Picture 7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2" name="Picture 7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3" name="Picture 7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4" name="Picture 7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5" name="Picture 7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6" name="Picture 7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7" name="Picture 7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8" name="Picture 7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49" name="Picture 7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0" name="Picture 7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1" name="Picture 7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2" name="Picture 7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3" name="Picture 7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4" name="Picture 7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5" name="Picture 7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6" name="Picture 7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7" name="Picture 7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8" name="Picture 7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59" name="Picture 7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0" name="Picture 7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1" name="Picture 7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2" name="Picture 7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3" name="Picture 7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4" name="Picture 7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5" name="Picture 7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6" name="Picture 7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7" name="Picture 7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2" name="Picture 7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3" name="Picture 7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4" name="Picture 7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5" name="Picture 7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6" name="Picture 8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7" name="Picture 8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8" name="Picture 8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9" name="Picture 8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0" name="Picture 8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1" name="Picture 8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2" name="Picture 8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3" name="Picture 8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4" name="Picture 8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5" name="Picture 8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6" name="Picture 8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7" name="Picture 8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8" name="Picture 8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29" name="Picture 8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0" name="Picture 8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1" name="Picture 8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2" name="Picture 8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3" name="Picture 8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4" name="Picture 8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5" name="Picture 8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6" name="Picture 8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7" name="Picture 8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8" name="Picture 8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39" name="Picture 8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0" name="Picture 8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1" name="Picture 8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2" name="Picture 8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3" name="Picture 8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4" name="Picture 8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5" name="Picture 8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6" name="Picture 8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7" name="Picture 8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8" name="Picture 8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49" name="Picture 8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0" name="Picture 8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1" name="Picture 8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2" name="Picture 8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3" name="Picture 8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4" name="Picture 8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5" name="Picture 8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6" name="Picture 8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7" name="Picture 8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8" name="Picture 8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59" name="Picture 8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0" name="Picture 8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1" name="Picture 8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2" name="Picture 8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3" name="Picture 8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4" name="Picture 8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5" name="Picture 8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6" name="Picture 8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7" name="Picture 8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8" name="Picture 8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69" name="Picture 8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0" name="Picture 8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1" name="Picture 8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2" name="Picture 8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3" name="Picture 8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4" name="Picture 8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5" name="Picture 8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6" name="Picture 8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7" name="Picture 8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8" name="Picture 8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79" name="Picture 8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0" name="Picture 8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1" name="Picture 8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2" name="Picture 8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3" name="Picture 8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4" name="Picture 8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5" name="Picture 8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6" name="Picture 8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7" name="Picture 8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8" name="Picture 8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89" name="Picture 8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0" name="Picture 8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1" name="Picture 8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2" name="Picture 8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3" name="Picture 8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4" name="Picture 8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5" name="Picture 8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6" name="Picture 8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7" name="Picture 8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8" name="Picture 8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99" name="Picture 8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0" name="Picture 8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1" name="Picture 8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2" name="Picture 8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3" name="Picture 8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4" name="Picture 8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5" name="Picture 8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6" name="Picture 8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7" name="Picture 8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8" name="Picture 8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09" name="Picture 8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0" name="Picture 8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1" name="Picture 8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2" name="Picture 8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3" name="Picture 8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4" name="Picture 8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5" name="Picture 8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6" name="Picture 9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7" name="Picture 9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8" name="Picture 9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19" name="Picture 9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0" name="Picture 9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1" name="Picture 9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2" name="Picture 9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3" name="Picture 9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4" name="Picture 9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5" name="Picture 9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6" name="Picture 9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7" name="Picture 9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8" name="Picture 9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29" name="Picture 9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0" name="Picture 9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1" name="Picture 9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2" name="Picture 9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3" name="Picture 9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4" name="Picture 9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5" name="Picture 9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6" name="Picture 9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7" name="Picture 9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8" name="Picture 9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39" name="Picture 9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0" name="Picture 9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1" name="Picture 9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2" name="Picture 9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3" name="Picture 9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4" name="Picture 9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5" name="Picture 9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6" name="Picture 9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7" name="Picture 9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8" name="Picture 9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49" name="Picture 9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0" name="Picture 9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1" name="Picture 9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2" name="Picture 9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3" name="Picture 9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4" name="Picture 9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5" name="Picture 9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6" name="Picture 9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7" name="Picture 9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8" name="Picture 9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59" name="Picture 9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0" name="Picture 9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1" name="Picture 9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2" name="Picture 9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3" name="Picture 9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4" name="Picture 9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5" name="Picture 9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6" name="Picture 9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7" name="Picture 9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8" name="Picture 9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69" name="Picture 9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0" name="Picture 9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1" name="Picture 9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2" name="Picture 9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3" name="Picture 9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4" name="Picture 9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5" name="Picture 9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6" name="Picture 9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7" name="Picture 9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8" name="Picture 9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79" name="Picture 9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0" name="Picture 9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1" name="Picture 9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2" name="Picture 9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3" name="Picture 9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4" name="Picture 9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5" name="Picture 9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6" name="Picture 9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7" name="Picture 9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8" name="Picture 9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89" name="Picture 9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0" name="Picture 9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1" name="Picture 9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2" name="Picture 9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3" name="Picture 9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4" name="Picture 9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5" name="Picture 9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6" name="Picture 9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7" name="Picture 9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8" name="Picture 9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099" name="Picture 9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0" name="Picture 9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1" name="Picture 9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2" name="Picture 9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3" name="Picture 9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4" name="Picture 9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5" name="Picture 9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6" name="Picture 9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7" name="Picture 9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8" name="Picture 9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09" name="Picture 9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0" name="Picture 9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1" name="Picture 9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2" name="Picture 9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3" name="Picture 9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4" name="Picture 9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5" name="Picture 9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6" name="Picture 10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7" name="Picture 10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8" name="Picture 10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19" name="Picture 10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0" name="Picture 10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1" name="Picture 10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2" name="Picture 10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3" name="Picture 10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4" name="Picture 10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5" name="Picture 10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6" name="Picture 10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7" name="Picture 10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8" name="Picture 10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29" name="Picture 10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0" name="Picture 10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1" name="Picture 10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2" name="Picture 10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3" name="Picture 10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4" name="Picture 10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5" name="Picture 10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6" name="Picture 10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7" name="Picture 10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8" name="Picture 10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39" name="Picture 10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0" name="Picture 10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1" name="Picture 10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2" name="Picture 10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3" name="Picture 10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4" name="Picture 10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5" name="Picture 10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6" name="Picture 10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7" name="Picture 10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8" name="Picture 10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49" name="Picture 10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0" name="Picture 10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1" name="Picture 10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2" name="Picture 10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3" name="Picture 10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4" name="Picture 10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5" name="Picture 10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6" name="Picture 10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7" name="Picture 10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8" name="Picture 10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59" name="Picture 10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0" name="Picture 10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1" name="Picture 10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2" name="Picture 10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3" name="Picture 10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4" name="Picture 10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5" name="Picture 10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6" name="Picture 10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7" name="Picture 10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8" name="Picture 10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69" name="Picture 10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0" name="Picture 10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1" name="Picture 10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2" name="Picture 10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3" name="Picture 10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4" name="Picture 10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5" name="Picture 10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6" name="Picture 10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7" name="Picture 10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8" name="Picture 10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79" name="Picture 10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0" name="Picture 10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1" name="Picture 10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2" name="Picture 10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3" name="Picture 10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4" name="Picture 10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5" name="Picture 10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6" name="Picture 10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7" name="Picture 10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8" name="Picture 10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89" name="Picture 10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0" name="Picture 10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1" name="Picture 10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2" name="Picture 10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3" name="Picture 10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4" name="Picture 10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5" name="Picture 10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6" name="Picture 10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7" name="Picture 10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8" name="Picture 10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199" name="Picture 10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0" name="Picture 10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1" name="Picture 10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2" name="Picture 10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3" name="Picture 10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4" name="Picture 10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5" name="Picture 10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6" name="Picture 10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7" name="Picture 10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8" name="Picture 10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09" name="Picture 10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0" name="Picture 10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1" name="Picture 10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2" name="Picture 10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3" name="Picture 10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4" name="Picture 10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5" name="Picture 10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6" name="Picture 11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7" name="Picture 11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8" name="Picture 11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19" name="Picture 11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0" name="Picture 11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1" name="Picture 11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2" name="Picture 11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3" name="Picture 11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4" name="Picture 11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5" name="Picture 11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6" name="Picture 11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7" name="Picture 11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8" name="Picture 11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29" name="Picture 11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0" name="Picture 11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1" name="Picture 11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2" name="Picture 11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3" name="Picture 11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4" name="Picture 11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5" name="Picture 11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6" name="Picture 11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7" name="Picture 11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8" name="Picture 11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39" name="Picture 11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0" name="Picture 11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1" name="Picture 11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2" name="Picture 11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3" name="Picture 11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4" name="Picture 11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5" name="Picture 11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6" name="Picture 11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7" name="Picture 11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8" name="Picture 11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49" name="Picture 11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0" name="Picture 11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1" name="Picture 11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2" name="Picture 11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3" name="Picture 11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4" name="Picture 11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5" name="Picture 11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6" name="Picture 11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7" name="Picture 11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8" name="Picture 11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59" name="Picture 11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0" name="Picture 11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1" name="Picture 11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2" name="Picture 11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3" name="Picture 11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4" name="Picture 11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5" name="Picture 11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6" name="Picture 11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7" name="Picture 11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8" name="Picture 11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69" name="Picture 11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0" name="Picture 11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1" name="Picture 11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2" name="Picture 11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3" name="Picture 11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4" name="Picture 11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5" name="Picture 11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6" name="Picture 11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7" name="Picture 11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8" name="Picture 11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79" name="Picture 11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0" name="Picture 11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1" name="Picture 11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2" name="Picture 11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3" name="Picture 11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4" name="Picture 11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5" name="Picture 11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6" name="Picture 11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7" name="Picture 11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8" name="Picture 11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89" name="Picture 11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0" name="Picture 11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1" name="Picture 11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2" name="Picture 11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3" name="Picture 11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4" name="Picture 11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5" name="Picture 11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6" name="Picture 11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7" name="Picture 11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8" name="Picture 11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299" name="Picture 11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0" name="Picture 11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1" name="Picture 11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2" name="Picture 11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3" name="Picture 11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4" name="Picture 11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5" name="Picture 11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6" name="Picture 11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7" name="Picture 11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8" name="Picture 11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09" name="Picture 11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0" name="Picture 11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1" name="Picture 11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2" name="Picture 11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3" name="Picture 11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4" name="Picture 11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5" name="Picture 11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6" name="Picture 12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7" name="Picture 12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8" name="Picture 12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19" name="Picture 12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0" name="Picture 12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1" name="Picture 12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2" name="Picture 12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3" name="Picture 12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4" name="Picture 12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5" name="Picture 12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6" name="Picture 12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7" name="Picture 12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8" name="Picture 12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29" name="Picture 12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0" name="Picture 12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1" name="Picture 12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2" name="Picture 12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3" name="Picture 12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4" name="Picture 12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5" name="Picture 12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6" name="Picture 12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7" name="Picture 12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8" name="Picture 12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39" name="Picture 12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0" name="Picture 12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1" name="Picture 12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2" name="Picture 12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3" name="Picture 12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4" name="Picture 12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5" name="Picture 12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6" name="Picture 12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7" name="Picture 12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8" name="Picture 12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49" name="Picture 12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0" name="Picture 12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1" name="Picture 12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2" name="Picture 12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3" name="Picture 12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4" name="Picture 12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5" name="Picture 12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6" name="Picture 12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7" name="Picture 12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8" name="Picture 12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59" name="Picture 12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0" name="Picture 12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1" name="Picture 12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2" name="Picture 12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3" name="Picture 12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4" name="Picture 12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5" name="Picture 12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6" name="Picture 12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7" name="Picture 12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8" name="Picture 12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69" name="Picture 12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0" name="Picture 12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1" name="Picture 12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2" name="Picture 12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3" name="Picture 12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4" name="Picture 12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5" name="Picture 12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6" name="Picture 12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7" name="Picture 12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8" name="Picture 12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79" name="Picture 12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0" name="Picture 12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1" name="Picture 12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2" name="Picture 12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3" name="Picture 12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4" name="Picture 12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5" name="Picture 12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6" name="Picture 12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7" name="Picture 12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8" name="Picture 12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89" name="Picture 12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0" name="Picture 12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1" name="Picture 12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2" name="Picture 12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3" name="Picture 12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4" name="Picture 12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5" name="Picture 12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6" name="Picture 12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7" name="Picture 12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8" name="Picture 12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399" name="Picture 12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0" name="Picture 12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1" name="Picture 12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2" name="Picture 12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3" name="Picture 12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4" name="Picture 12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5" name="Picture 12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6" name="Picture 12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7" name="Picture 12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8" name="Picture 12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09" name="Picture 12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0" name="Picture 12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1" name="Picture 12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2" name="Picture 12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3" name="Picture 12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4" name="Picture 12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5" name="Picture 12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6" name="Picture 13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7" name="Picture 13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8" name="Picture 13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19" name="Picture 13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0" name="Picture 13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1" name="Picture 13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2" name="Picture 13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3" name="Picture 13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4" name="Picture 13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5" name="Picture 13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6" name="Picture 13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7" name="Picture 13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8" name="Picture 13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29" name="Picture 13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0" name="Picture 13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1" name="Picture 13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2" name="Picture 13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3" name="Picture 13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4" name="Picture 13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5" name="Picture 13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6" name="Picture 13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7" name="Picture 13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8" name="Picture 13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39" name="Picture 13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0" name="Picture 13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1" name="Picture 13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2" name="Picture 13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3" name="Picture 13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4" name="Picture 13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5" name="Picture 13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6" name="Picture 13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7" name="Picture 13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8" name="Picture 13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49" name="Picture 13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0" name="Picture 13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1" name="Picture 13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2" name="Picture 13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3" name="Picture 13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4" name="Picture 13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5" name="Picture 13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6" name="Picture 13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7" name="Picture 13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8" name="Picture 13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59" name="Picture 13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0" name="Picture 13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1" name="Picture 13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2" name="Picture 13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3" name="Picture 13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4" name="Picture 13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5" name="Picture 13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6" name="Picture 13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7" name="Picture 13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8" name="Picture 13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69" name="Picture 13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0" name="Picture 13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1" name="Picture 13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2" name="Picture 13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3" name="Picture 13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4" name="Picture 13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5" name="Picture 13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6" name="Picture 13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7" name="Picture 13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8" name="Picture 13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79" name="Picture 13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0" name="Picture 13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1" name="Picture 13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2" name="Picture 13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3" name="Picture 13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4" name="Picture 13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5" name="Picture 13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6" name="Picture 13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7" name="Picture 13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8" name="Picture 13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89" name="Picture 13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0" name="Picture 13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1" name="Picture 13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2" name="Picture 13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3" name="Picture 13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4" name="Picture 13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5" name="Picture 13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6" name="Picture 13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7" name="Picture 13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8" name="Picture 13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499" name="Picture 13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0" name="Picture 13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1" name="Picture 13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2" name="Picture 13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3" name="Picture 13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4" name="Picture 13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5" name="Picture 13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6" name="Picture 13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7" name="Picture 13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8" name="Picture 13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09" name="Picture 13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0" name="Picture 13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1" name="Picture 13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2" name="Picture 13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3" name="Picture 13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4" name="Picture 13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5" name="Picture 13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6" name="Picture 14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7" name="Picture 14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8" name="Picture 14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19" name="Picture 14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0" name="Picture 14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1" name="Picture 14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2" name="Picture 14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3" name="Picture 14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4" name="Picture 14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5" name="Picture 14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6" name="Picture 14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7" name="Picture 14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8" name="Picture 14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29" name="Picture 14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0" name="Picture 14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1" name="Picture 14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2" name="Picture 14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3" name="Picture 14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4" name="Picture 14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5" name="Picture 14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6" name="Picture 14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7" name="Picture 14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8" name="Picture 14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39" name="Picture 14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0" name="Picture 14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1" name="Picture 14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2" name="Picture 14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3" name="Picture 14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4" name="Picture 14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5" name="Picture 14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6" name="Picture 14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7" name="Picture 14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8" name="Picture 14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49" name="Picture 14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0" name="Picture 14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1" name="Picture 14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2" name="Picture 14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3" name="Picture 14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4" name="Picture 14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5" name="Picture 14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6" name="Picture 14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7" name="Picture 14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8" name="Picture 14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59" name="Picture 14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0" name="Picture 14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1" name="Picture 14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2" name="Picture 14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3" name="Picture 14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4" name="Picture 14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5" name="Picture 14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6" name="Picture 14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7" name="Picture 14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8" name="Picture 14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69" name="Picture 14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0" name="Picture 14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1" name="Picture 14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2" name="Picture 14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3" name="Picture 14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4" name="Picture 14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5" name="Picture 14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6" name="Picture 14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7" name="Picture 14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8" name="Picture 14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79" name="Picture 14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0" name="Picture 14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1" name="Picture 14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2" name="Picture 14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3" name="Picture 14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4" name="Picture 14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5" name="Picture 14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6" name="Picture 14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7" name="Picture 14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8" name="Picture 14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89" name="Picture 14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0" name="Picture 14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1" name="Picture 14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2" name="Picture 14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3" name="Picture 14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4" name="Picture 14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5" name="Picture 14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6" name="Picture 14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7" name="Picture 14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8" name="Picture 14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599" name="Picture 14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0" name="Picture 14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1" name="Picture 14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2" name="Picture 14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3" name="Picture 14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4" name="Picture 14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5" name="Picture 14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6" name="Picture 14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7" name="Picture 14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8" name="Picture 14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09" name="Picture 14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0" name="Picture 14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1" name="Picture 14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2" name="Picture 14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3" name="Picture 14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4" name="Picture 14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5" name="Picture 14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6" name="Picture 15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7" name="Picture 15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8" name="Picture 15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19" name="Picture 15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0" name="Picture 15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1" name="Picture 15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2" name="Picture 15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3" name="Picture 15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4" name="Picture 15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5" name="Picture 15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6" name="Picture 15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7" name="Picture 15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8" name="Picture 15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29" name="Picture 15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0" name="Picture 15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1" name="Picture 15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2" name="Picture 15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3" name="Picture 15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4" name="Picture 15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5" name="Picture 15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6" name="Picture 15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7" name="Picture 15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8" name="Picture 15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39" name="Picture 15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0" name="Picture 15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1" name="Picture 15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2" name="Picture 15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3" name="Picture 15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4" name="Picture 15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5" name="Picture 15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6" name="Picture 15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7" name="Picture 15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8" name="Picture 15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49" name="Picture 15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0" name="Picture 15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1" name="Picture 15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2" name="Picture 15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3" name="Picture 15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4" name="Picture 15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5" name="Picture 15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6" name="Picture 15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7" name="Picture 15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8" name="Picture 15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59" name="Picture 15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0" name="Picture 15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1" name="Picture 15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2" name="Picture 15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3" name="Picture 15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4" name="Picture 15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5" name="Picture 15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6" name="Picture 15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7" name="Picture 15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8" name="Picture 15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69" name="Picture 15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0" name="Picture 15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1" name="Picture 15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2" name="Picture 15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3" name="Picture 15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4" name="Picture 15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5" name="Picture 15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6" name="Picture 15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7" name="Picture 15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8" name="Picture 15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79" name="Picture 15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0" name="Picture 15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1" name="Picture 15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2" name="Picture 15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3" name="Picture 15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4" name="Picture 15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5" name="Picture 15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6" name="Picture 15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7" name="Picture 15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8" name="Picture 15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89" name="Picture 15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0" name="Picture 15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1" name="Picture 15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2" name="Picture 15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3" name="Picture 15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4" name="Picture 15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5" name="Picture 15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6" name="Picture 15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7" name="Picture 15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8" name="Picture 15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699" name="Picture 15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0" name="Picture 15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1" name="Picture 15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2" name="Picture 15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3" name="Picture 15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4" name="Picture 15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5" name="Picture 15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6" name="Picture 15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7" name="Picture 15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8" name="Picture 15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09" name="Picture 15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0" name="Picture 15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1" name="Picture 15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2" name="Picture 15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3" name="Picture 15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4" name="Picture 15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5" name="Picture 15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6" name="Picture 16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7" name="Picture 16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8" name="Picture 16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19" name="Picture 16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0" name="Picture 16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1" name="Picture 16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2" name="Picture 16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3" name="Picture 16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4" name="Picture 16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5" name="Picture 16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6" name="Picture 16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7" name="Picture 16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8" name="Picture 16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29" name="Picture 16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0" name="Picture 16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1" name="Picture 16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2" name="Picture 16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3" name="Picture 16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4" name="Picture 16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5" name="Picture 16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6" name="Picture 16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7" name="Picture 16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8" name="Picture 16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39" name="Picture 16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0" name="Picture 16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1" name="Picture 16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2" name="Picture 16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3" name="Picture 16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4" name="Picture 16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5" name="Picture 16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6" name="Picture 16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7" name="Picture 16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8" name="Picture 16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49" name="Picture 16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0" name="Picture 16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1" name="Picture 16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2" name="Picture 16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3" name="Picture 16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4" name="Picture 16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5" name="Picture 16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6" name="Picture 16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7" name="Picture 16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8" name="Picture 16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59" name="Picture 16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0" name="Picture 16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1" name="Picture 16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2" name="Picture 16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3" name="Picture 16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4" name="Picture 16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5" name="Picture 16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6" name="Picture 16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7" name="Picture 16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8" name="Picture 16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69" name="Picture 16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0" name="Picture 16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1" name="Picture 16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2" name="Picture 16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3" name="Picture 16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4" name="Picture 16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5" name="Picture 16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6" name="Picture 16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7" name="Picture 16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8" name="Picture 16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79" name="Picture 16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0" name="Picture 16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1" name="Picture 16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2" name="Picture 16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3" name="Picture 16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4" name="Picture 16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5" name="Picture 16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6" name="Picture 16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7" name="Picture 16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8" name="Picture 16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89" name="Picture 16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0" name="Picture 16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1" name="Picture 16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2" name="Picture 16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3" name="Picture 16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4" name="Picture 16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5" name="Picture 16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6" name="Picture 16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7" name="Picture 16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8" name="Picture 16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799" name="Picture 16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0" name="Picture 16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1" name="Picture 16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2" name="Picture 16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3" name="Picture 16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4" name="Picture 16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5" name="Picture 16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6" name="Picture 16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7" name="Picture 16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8" name="Picture 16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09" name="Picture 16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0" name="Picture 16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1" name="Picture 16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2" name="Picture 16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3" name="Picture 16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4" name="Picture 16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5" name="Picture 16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6" name="Picture 17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7" name="Picture 17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8" name="Picture 17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19" name="Picture 17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0" name="Picture 17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1" name="Picture 17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2" name="Picture 17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3" name="Picture 17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4" name="Picture 17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5" name="Picture 17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6" name="Picture 17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7" name="Picture 17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8" name="Picture 17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29" name="Picture 17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0" name="Picture 17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1" name="Picture 17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2" name="Picture 17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3" name="Picture 17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4" name="Picture 17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5" name="Picture 17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6" name="Picture 17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7" name="Picture 17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8" name="Picture 17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39" name="Picture 17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0" name="Picture 17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1" name="Picture 17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2" name="Picture 17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3" name="Picture 17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4" name="Picture 17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5" name="Picture 17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6" name="Picture 17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7" name="Picture 17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8" name="Picture 17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49" name="Picture 17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0" name="Picture 17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1" name="Picture 17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2" name="Picture 17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3" name="Picture 17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4" name="Picture 17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5" name="Picture 17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6" name="Picture 17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7" name="Picture 17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8" name="Picture 17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59" name="Picture 17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0" name="Picture 17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1" name="Picture 17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2" name="Picture 17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3" name="Picture 17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4" name="Picture 17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5" name="Picture 17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6" name="Picture 17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7" name="Picture 17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8" name="Picture 17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69" name="Picture 17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0" name="Picture 17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1" name="Picture 17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2" name="Picture 17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3" name="Picture 17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4" name="Picture 17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5" name="Picture 17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6" name="Picture 17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7" name="Picture 17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8" name="Picture 17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79" name="Picture 17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0" name="Picture 17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1" name="Picture 17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2" name="Picture 17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3" name="Picture 17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4" name="Picture 17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5" name="Picture 17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6" name="Picture 17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7" name="Picture 17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8" name="Picture 17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89" name="Picture 17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0" name="Picture 17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1" name="Picture 17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2" name="Picture 17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3" name="Picture 17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4" name="Picture 17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5" name="Picture 17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6" name="Picture 17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7" name="Picture 17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8" name="Picture 17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899" name="Picture 17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0" name="Picture 17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1" name="Picture 17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2" name="Picture 17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3" name="Picture 17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4" name="Picture 17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5" name="Picture 17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6" name="Picture 17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7" name="Picture 17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8" name="Picture 17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09" name="Picture 17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0" name="Picture 17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1" name="Picture 17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2" name="Picture 17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3" name="Picture 17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4" name="Picture 17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5" name="Picture 17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6" name="Picture 18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7" name="Picture 18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8" name="Picture 18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19" name="Picture 18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0" name="Picture 18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1" name="Picture 18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2" name="Picture 18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3" name="Picture 18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4" name="Picture 18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5" name="Picture 18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6" name="Picture 18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7" name="Picture 18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8" name="Picture 18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29" name="Picture 18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0" name="Picture 18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1" name="Picture 18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2" name="Picture 18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3" name="Picture 18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4" name="Picture 18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5" name="Picture 18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6" name="Picture 18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7" name="Picture 18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8" name="Picture 18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39" name="Picture 18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0" name="Picture 18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1" name="Picture 18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2" name="Picture 18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3" name="Picture 18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4" name="Picture 18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5" name="Picture 18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6" name="Picture 18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7" name="Picture 18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8" name="Picture 18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9" name="Picture 18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0" name="Picture 18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1" name="Picture 18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2" name="Picture 18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3" name="Picture 18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4" name="Picture 18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5" name="Picture 18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6" name="Picture 18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7" name="Picture 18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8" name="Picture 18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59" name="Picture 18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0" name="Picture 18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1" name="Picture 18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2" name="Picture 18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3" name="Picture 18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4" name="Picture 18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5" name="Picture 18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6" name="Picture 18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7" name="Picture 18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8" name="Picture 18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69" name="Picture 18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0" name="Picture 18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1" name="Picture 18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2" name="Picture 18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3" name="Picture 18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4" name="Picture 18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5" name="Picture 18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6" name="Picture 18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7" name="Picture 18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8" name="Picture 18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79" name="Picture 18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0" name="Picture 18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1" name="Picture 18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2" name="Picture 18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3" name="Picture 18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4" name="Picture 18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5" name="Picture 18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6" name="Picture 18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7" name="Picture 18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8" name="Picture 18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89" name="Picture 18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0" name="Picture 18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1" name="Picture 18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2" name="Picture 18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3" name="Picture 18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4" name="Picture 18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5" name="Picture 18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6" name="Picture 18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7" name="Picture 18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8" name="Picture 18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99" name="Picture 18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0" name="Picture 18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1" name="Picture 18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2" name="Picture 18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3" name="Picture 18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4" name="Picture 18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5" name="Picture 18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6" name="Picture 18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7" name="Picture 18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8" name="Picture 18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09" name="Picture 18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0" name="Picture 18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1" name="Picture 18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2" name="Picture 18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3" name="Picture 18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4" name="Picture 18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5" name="Picture 18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6" name="Picture 19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7" name="Picture 19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8" name="Picture 19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19" name="Picture 19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0" name="Picture 19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1" name="Picture 19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2" name="Picture 19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3" name="Picture 19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4" name="Picture 19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5" name="Picture 19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6" name="Picture 19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7" name="Picture 19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8" name="Picture 19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29" name="Picture 19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0" name="Picture 19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1" name="Picture 19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2" name="Picture 19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3" name="Picture 19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4" name="Picture 19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5" name="Picture 19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6" name="Picture 19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7" name="Picture 19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8" name="Picture 19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39" name="Picture 19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0" name="Picture 19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1" name="Picture 19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2" name="Picture 19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3" name="Picture 19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4" name="Picture 19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5" name="Picture 19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6" name="Picture 19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7" name="Picture 19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8" name="Picture 19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49" name="Picture 19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0" name="Picture 19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1" name="Picture 19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2" name="Picture 19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3" name="Picture 19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4" name="Picture 19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5" name="Picture 19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6" name="Picture 19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7" name="Picture 19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8" name="Picture 19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59" name="Picture 19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0" name="Picture 19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1" name="Picture 19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2" name="Picture 19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3" name="Picture 19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4" name="Picture 19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5" name="Picture 19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6" name="Picture 19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7" name="Picture 19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8" name="Picture 19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69" name="Picture 19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0" name="Picture 19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1" name="Picture 19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2" name="Picture 19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3" name="Picture 19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4" name="Picture 19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5" name="Picture 19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6" name="Picture 19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7" name="Picture 19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8" name="Picture 19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79" name="Picture 19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0" name="Picture 19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1" name="Picture 19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2" name="Picture 19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3" name="Picture 19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4" name="Picture 19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5" name="Picture 19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6" name="Picture 19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7" name="Picture 19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8" name="Picture 19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89" name="Picture 19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0" name="Picture 19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1" name="Picture 19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2" name="Picture 19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3" name="Picture 19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4" name="Picture 19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5" name="Picture 19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6" name="Picture 19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7" name="Picture 19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8" name="Picture 19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099" name="Picture 19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0" name="Picture 19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1" name="Picture 19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2" name="Picture 19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3" name="Picture 19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4" name="Picture 19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5" name="Picture 19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6" name="Picture 19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7" name="Picture 19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8" name="Picture 19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09" name="Picture 19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0" name="Picture 19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1" name="Picture 19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2" name="Picture 19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3" name="Picture 19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4" name="Picture 19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5" name="Picture 19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6" name="Picture 20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7" name="Picture 20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8" name="Picture 20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19" name="Picture 20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0" name="Picture 20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1" name="Picture 20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2" name="Picture 20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3" name="Picture 20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4" name="Picture 20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5" name="Picture 20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6" name="Picture 20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7" name="Picture 20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8" name="Picture 20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29" name="Picture 20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0" name="Picture 20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1" name="Picture 20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2" name="Picture 20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3" name="Picture 20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4" name="Picture 20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5" name="Picture 20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6" name="Picture 20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7" name="Picture 20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8" name="Picture 20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39" name="Picture 20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0" name="Picture 20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1" name="Picture 20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2" name="Picture 20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3" name="Picture 20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4" name="Picture 20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5" name="Picture 20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6" name="Picture 20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7" name="Picture 20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8" name="Picture 20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49" name="Picture 20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0" name="Picture 20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1" name="Picture 20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2" name="Picture 20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3" name="Picture 20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4" name="Picture 20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5" name="Picture 20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6" name="Picture 20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7" name="Picture 20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8" name="Picture 20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59" name="Picture 20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0" name="Picture 20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1" name="Picture 20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2" name="Picture 20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3" name="Picture 20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4" name="Picture 20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5" name="Picture 20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6" name="Picture 20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7" name="Picture 20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8" name="Picture 20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69" name="Picture 20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0" name="Picture 20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1" name="Picture 20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2" name="Picture 20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3" name="Picture 20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4" name="Picture 20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5" name="Picture 20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6" name="Picture 20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7" name="Picture 20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8" name="Picture 20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79" name="Picture 20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0" name="Picture 20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1" name="Picture 20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2" name="Picture 20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3" name="Picture 20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4" name="Picture 20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5" name="Picture 20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6" name="Picture 20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7" name="Picture 20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8" name="Picture 20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89" name="Picture 20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0" name="Picture 20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1" name="Picture 20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2" name="Picture 20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3" name="Picture 20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4" name="Picture 20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5" name="Picture 20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6" name="Picture 20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7" name="Picture 20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8" name="Picture 20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199" name="Picture 20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0" name="Picture 20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1" name="Picture 20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2" name="Picture 20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3" name="Picture 20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4" name="Picture 20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5" name="Picture 20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6" name="Picture 20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7" name="Picture 20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8" name="Picture 20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09" name="Picture 20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0" name="Picture 20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1" name="Picture 20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2" name="Picture 20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3" name="Picture 20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4" name="Picture 20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5" name="Picture 20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6" name="Picture 21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7" name="Picture 21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8" name="Picture 21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19" name="Picture 21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0" name="Picture 21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1" name="Picture 21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2" name="Picture 21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3" name="Picture 21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4" name="Picture 21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5" name="Picture 21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6" name="Picture 21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7" name="Picture 21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8" name="Picture 21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29" name="Picture 21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0" name="Picture 21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1" name="Picture 21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2" name="Picture 21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3" name="Picture 21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4" name="Picture 21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5" name="Picture 21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6" name="Picture 21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7" name="Picture 21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8" name="Picture 21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39" name="Picture 21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0" name="Picture 21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1" name="Picture 21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2" name="Picture 21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3" name="Picture 21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4" name="Picture 21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5" name="Picture 21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6" name="Picture 21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7" name="Picture 21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248" name="Picture 21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A1B630F-09CF-496F-AC94-1B7EEB9422CC}" type="slidenum">
              <a:rPr lang="en-US" smtClean="0">
                <a:cs typeface="Angsana New" charset="-34"/>
              </a:rPr>
              <a:pPr/>
              <a:t>33</a:t>
            </a:fld>
            <a:endParaRPr lang="en-US" smtClean="0">
              <a:cs typeface="Angsana New" charset="-34"/>
            </a:endParaRPr>
          </a:p>
        </p:txBody>
      </p:sp>
      <p:sp>
        <p:nvSpPr>
          <p:cNvPr id="97284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972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Complex and structural problem, with different dimensions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Social factors:</a:t>
            </a:r>
          </a:p>
          <a:p>
            <a:pPr eaLnBrk="1" hangingPunct="1"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 Family – </a:t>
            </a:r>
            <a:r>
              <a:rPr lang="en-US" sz="3600" b="1" dirty="0" smtClean="0">
                <a:latin typeface="Times New Roman" pitchFamily="18" charset="0"/>
                <a:cs typeface="Angsana New" pitchFamily="18" charset="-34"/>
              </a:rPr>
              <a:t>large size, </a:t>
            </a: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with sick, old and young members</a:t>
            </a:r>
          </a:p>
          <a:p>
            <a:pPr eaLnBrk="1" hangingPunct="1"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Low level of education, lack of skills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9AAFC64-FC17-4F0B-8BF0-8CB65A5D882E}" type="slidenum">
              <a:rPr lang="en-US" smtClean="0">
                <a:cs typeface="Angsana New" charset="-34"/>
              </a:rPr>
              <a:pPr/>
              <a:t>34</a:t>
            </a:fld>
            <a:endParaRPr lang="en-US" smtClean="0">
              <a:cs typeface="Angsana New" charset="-34"/>
            </a:endParaRPr>
          </a:p>
        </p:txBody>
      </p:sp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Social factors:</a:t>
            </a:r>
          </a:p>
          <a:p>
            <a:pPr eaLnBrk="1" hangingPunct="1"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 Lack of information</a:t>
            </a:r>
          </a:p>
          <a:p>
            <a:pPr eaLnBrk="1" hangingPunct="1"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 Social attitude is negative towards the poor</a:t>
            </a:r>
          </a:p>
          <a:p>
            <a:pPr eaLnBrk="1" hangingPunct="1"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 Material-oriented consuming culture, leading to overspending and indebtedness</a:t>
            </a:r>
            <a:endParaRPr lang="th-TH" sz="3600" b="1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1CA7CBF-ECC7-43B0-B425-F605927217EA}" type="slidenum">
              <a:rPr lang="en-US" smtClean="0">
                <a:cs typeface="Angsana New" charset="-34"/>
              </a:rPr>
              <a:pPr/>
              <a:t>35</a:t>
            </a:fld>
            <a:endParaRPr lang="en-US" smtClean="0">
              <a:cs typeface="Angsana New" charset="-34"/>
            </a:endParaRPr>
          </a:p>
        </p:txBody>
      </p:sp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Economic factors:</a:t>
            </a:r>
          </a:p>
          <a:p>
            <a:pPr eaLnBrk="1" hangingPunct="1"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 Imbalance in economic policy: promote industries, at the expense of farmers and natural resources</a:t>
            </a:r>
          </a:p>
          <a:p>
            <a:pPr eaLnBrk="1" hangingPunct="1">
              <a:defRPr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 Unequal access to infrastructure and social services</a:t>
            </a:r>
            <a:endParaRPr lang="th-TH" sz="3600" b="1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5880474-50A5-4540-96B8-8ACB2149A5B9}" type="slidenum">
              <a:rPr lang="en-US" smtClean="0">
                <a:cs typeface="Angsana New" charset="-34"/>
              </a:rPr>
              <a:pPr/>
              <a:t>36</a:t>
            </a:fld>
            <a:endParaRPr lang="en-US" smtClean="0">
              <a:cs typeface="Angsana New" charset="-34"/>
            </a:endParaRPr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3600" b="1" smtClean="0">
                <a:latin typeface="Times New Roman" pitchFamily="18" charset="0"/>
                <a:cs typeface="Angsana New" charset="-34"/>
              </a:rPr>
              <a:t>Economic factors: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Angsana New" charset="-34"/>
              </a:rPr>
              <a:t> Deterioration of natural resources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Angsana New" charset="-34"/>
              </a:rPr>
              <a:t>Landlessness in agriculture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Angsana New" charset="-34"/>
              </a:rPr>
              <a:t>Lack of access to capital, particularly formal financial institutions</a:t>
            </a:r>
            <a:endParaRPr lang="th-TH" sz="36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461C83E-843B-44F6-877E-590EF4162272}" type="slidenum">
              <a:rPr lang="en-US" smtClean="0">
                <a:cs typeface="Angsana New" charset="-34"/>
              </a:rPr>
              <a:pPr/>
              <a:t>37</a:t>
            </a:fld>
            <a:endParaRPr lang="en-US" smtClean="0">
              <a:cs typeface="Angsana New" charset="-34"/>
            </a:endParaRPr>
          </a:p>
        </p:txBody>
      </p:sp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Government administrative factors:</a:t>
            </a:r>
          </a:p>
          <a:p>
            <a:pPr eaLnBrk="1" hangingPunct="1"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 Laws and regulations as obstacle </a:t>
            </a:r>
            <a:r>
              <a:rPr lang="en-US" sz="3600" b="1" dirty="0" smtClean="0">
                <a:latin typeface="Times New Roman" pitchFamily="18" charset="0"/>
                <a:cs typeface="Angsana New" pitchFamily="18" charset="-34"/>
              </a:rPr>
              <a:t>to </a:t>
            </a: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poverty eradication</a:t>
            </a:r>
          </a:p>
          <a:p>
            <a:pPr eaLnBrk="1" hangingPunct="1"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Partial approach in problem solving</a:t>
            </a:r>
          </a:p>
          <a:p>
            <a:pPr eaLnBrk="1" hangingPunct="1">
              <a:defRPr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Not promote participation by all stakeholders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1213</TotalTime>
  <Words>872</Words>
  <Application>Microsoft Office PowerPoint</Application>
  <PresentationFormat>On-screen Show (4:3)</PresentationFormat>
  <Paragraphs>395</Paragraphs>
  <Slides>37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Garamond</vt:lpstr>
      <vt:lpstr>Arial</vt:lpstr>
      <vt:lpstr>Wingdings</vt:lpstr>
      <vt:lpstr>Angsana New</vt:lpstr>
      <vt:lpstr>Times New Roman</vt:lpstr>
      <vt:lpstr>SimSun</vt:lpstr>
      <vt:lpstr>Verdana</vt:lpstr>
      <vt:lpstr>Calibri</vt:lpstr>
      <vt:lpstr>Stream</vt:lpstr>
      <vt:lpstr>Stream</vt:lpstr>
      <vt:lpstr>Microsoft Office Excel Worksheet</vt:lpstr>
      <vt:lpstr>Worksheet</vt:lpstr>
      <vt:lpstr>Poverty And  Income Distribution</vt:lpstr>
      <vt:lpstr>References:</vt:lpstr>
      <vt:lpstr>References:</vt:lpstr>
      <vt:lpstr>References:</vt:lpstr>
      <vt:lpstr>Poverty And  Income Distribution</vt:lpstr>
      <vt:lpstr>A . Poverty</vt:lpstr>
      <vt:lpstr>A . Poverty</vt:lpstr>
      <vt:lpstr>Poverty Measurement Problems :</vt:lpstr>
      <vt:lpstr>Poverty Measurement Problems :</vt:lpstr>
      <vt:lpstr>Poverty Measurement Problems :</vt:lpstr>
      <vt:lpstr>Constructing Poverty Line</vt:lpstr>
      <vt:lpstr>Recommended Dietary Allowance for Thai People, calorie/day 2003 </vt:lpstr>
      <vt:lpstr>New Protein Requirement: gram/day, 2003 </vt:lpstr>
      <vt:lpstr>Cost of Calories &amp; Protein  in 2002 by Region </vt:lpstr>
      <vt:lpstr>Non-food items</vt:lpstr>
      <vt:lpstr>Slide 16</vt:lpstr>
      <vt:lpstr>Slide 17</vt:lpstr>
      <vt:lpstr>Slide 18</vt:lpstr>
      <vt:lpstr>National Poverty Line 1986-2004 </vt:lpstr>
      <vt:lpstr>Poverty Incidence 1986 - 2004</vt:lpstr>
      <vt:lpstr>Poverty Incidence by Region (income) </vt:lpstr>
      <vt:lpstr>Percentage of Head of Poor HH by Education Level 2004</vt:lpstr>
      <vt:lpstr>Proportion of Head of the Poor Household By Age, 2004 </vt:lpstr>
      <vt:lpstr>Household Size of the Poor 2004 </vt:lpstr>
      <vt:lpstr>Proportion of Head of the Poor Household By Occupation 2004 </vt:lpstr>
      <vt:lpstr>Proportion of Land Entitlement of the Poor in Agriculture Sector 2004 </vt:lpstr>
      <vt:lpstr>Characteristic of the Poor in 2004 </vt:lpstr>
      <vt:lpstr>Indebted Household below Poverty Line 2002</vt:lpstr>
      <vt:lpstr>Slide 29</vt:lpstr>
      <vt:lpstr>Slide 30</vt:lpstr>
      <vt:lpstr>Slide 31</vt:lpstr>
      <vt:lpstr>Slide 32</vt:lpstr>
      <vt:lpstr>Causes of Poverty</vt:lpstr>
      <vt:lpstr>Causes of Poverty</vt:lpstr>
      <vt:lpstr>Causes of Poverty</vt:lpstr>
      <vt:lpstr>Causes of Poverty</vt:lpstr>
      <vt:lpstr>Causes of Poverty</vt:lpstr>
    </vt:vector>
  </TitlesOfParts>
  <Company>facluty of 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Poverty And Income Distribution</dc:title>
  <dc:creator>lab</dc:creator>
  <cp:lastModifiedBy>WincoolV5</cp:lastModifiedBy>
  <cp:revision>59</cp:revision>
  <dcterms:created xsi:type="dcterms:W3CDTF">2005-09-07T03:32:30Z</dcterms:created>
  <dcterms:modified xsi:type="dcterms:W3CDTF">2012-11-22T09:03:29Z</dcterms:modified>
</cp:coreProperties>
</file>