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3" r:id="rId9"/>
    <p:sldId id="264" r:id="rId10"/>
    <p:sldId id="265" r:id="rId11"/>
    <p:sldId id="267" r:id="rId12"/>
    <p:sldId id="268" r:id="rId13"/>
    <p:sldId id="271" r:id="rId14"/>
    <p:sldId id="272" r:id="rId15"/>
    <p:sldId id="269" r:id="rId16"/>
    <p:sldId id="270" r:id="rId17"/>
    <p:sldId id="273" r:id="rId18"/>
    <p:sldId id="274" r:id="rId19"/>
    <p:sldId id="275" r:id="rId20"/>
    <p:sldId id="276" r:id="rId21"/>
    <p:sldId id="277" r:id="rId22"/>
    <p:sldId id="281" r:id="rId23"/>
    <p:sldId id="284" r:id="rId24"/>
    <p:sldId id="288" r:id="rId25"/>
    <p:sldId id="292" r:id="rId26"/>
    <p:sldId id="293" r:id="rId27"/>
    <p:sldId id="289" r:id="rId28"/>
    <p:sldId id="290" r:id="rId29"/>
    <p:sldId id="291" r:id="rId30"/>
    <p:sldId id="283" r:id="rId31"/>
    <p:sldId id="285" r:id="rId32"/>
    <p:sldId id="286" r:id="rId33"/>
    <p:sldId id="287" r:id="rId34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C129397D-AB0E-4D3D-92F2-DBB94F3DA9E0}" type="datetimeFigureOut">
              <a:rPr lang="th-TH" smtClean="0"/>
              <a:pPr/>
              <a:t>31/08/55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82FF08C5-B552-444B-A386-82A7D5E688A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2CAE3-1CFC-4A01-BFB7-6ABF0644AB6C}" type="datetimeFigureOut">
              <a:rPr lang="en-US" smtClean="0"/>
              <a:pPr/>
              <a:t>8/31/2012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15722-0CE3-433C-85F5-A2DF775656F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7772400" cy="1730623"/>
          </a:xfrm>
        </p:spPr>
        <p:txBody>
          <a:bodyPr/>
          <a:lstStyle/>
          <a:p>
            <a:r>
              <a:rPr lang="en-US" dirty="0" smtClean="0"/>
              <a:t>Lecture : Balance of Payments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</a:t>
            </a:r>
          </a:p>
          <a:p>
            <a:r>
              <a:rPr lang="en-US" dirty="0" smtClean="0"/>
              <a:t>Archanun Kohpaiboon</a:t>
            </a:r>
          </a:p>
          <a:p>
            <a:r>
              <a:rPr lang="en-US" dirty="0" smtClean="0"/>
              <a:t>archanun@econ.tu.ac.th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Definition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smtClean="0"/>
              <a:t>Balance of payments (BOP) accounts refer to the system of accounts kept by each country that tracks </a:t>
            </a:r>
            <a:r>
              <a:rPr lang="en-US" u="sng" dirty="0" smtClean="0"/>
              <a:t>payments to and receipts from nonresidents by residents</a:t>
            </a:r>
            <a:r>
              <a:rPr lang="en-US" dirty="0" smtClean="0"/>
              <a:t> of the country.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BOP represent </a:t>
            </a:r>
            <a:r>
              <a:rPr lang="en-US" u="sng" dirty="0" smtClean="0"/>
              <a:t>flows</a:t>
            </a:r>
            <a:r>
              <a:rPr lang="en-US" dirty="0" smtClean="0"/>
              <a:t> (quantities measured per unit of time, e.g. month, quarter, annual). (Stocks refer to quantities measured at fixed points in time).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Residents are economic agents who normally reside in a country (even if they are temporarily abroad such as tourists, diplomats, migrant workers or students).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0465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Consider these two examples</a:t>
            </a:r>
          </a:p>
          <a:p>
            <a:pPr marL="0" indent="0">
              <a:buNone/>
            </a:pPr>
            <a:r>
              <a:rPr lang="en-US" dirty="0" smtClean="0"/>
              <a:t>  - US affiliates in Thailand</a:t>
            </a:r>
          </a:p>
          <a:p>
            <a:pPr marL="0" indent="0">
              <a:buNone/>
            </a:pPr>
            <a:r>
              <a:rPr lang="en-US" dirty="0" smtClean="0"/>
              <a:t>  - Myanmar workers in Thailand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BOP accounts obey the basic rule of double-entry bookkeeping (debit and credit)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BOP is important in the macroeconomic policy making.  It is interconnected with exchange rate regime and international foreign reserves </a:t>
            </a:r>
            <a:r>
              <a:rPr lang="th-TH" dirty="0"/>
              <a:t/>
            </a:r>
            <a:br>
              <a:rPr lang="th-TH" dirty="0"/>
            </a:br>
            <a:endParaRPr lang="th-TH" dirty="0"/>
          </a:p>
          <a:p>
            <a:pPr marL="0" indent="0">
              <a:buNone/>
              <a:defRPr/>
            </a:pPr>
            <a:r>
              <a:rPr lang="en-US" dirty="0" smtClean="0"/>
              <a:t>Imbalances in BOP (either deficit or surplus) is one of key economic signals taken into consideration by business decision. </a:t>
            </a:r>
            <a:endParaRPr lang="th-TH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dirty="0" smtClean="0"/>
              <a:t>Transactions in BOP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35893"/>
            <a:ext cx="8229600" cy="507342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1. Exports and imports of </a:t>
            </a:r>
            <a:r>
              <a:rPr lang="en-US" u="sng" dirty="0" smtClean="0"/>
              <a:t>goods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2. Exports and imports of </a:t>
            </a:r>
            <a:r>
              <a:rPr lang="en-US" u="sng" dirty="0" smtClean="0"/>
              <a:t>services</a:t>
            </a:r>
            <a:r>
              <a:rPr lang="en-US" dirty="0" smtClean="0"/>
              <a:t>: Services that are traded between domestic and foreign residents include tourism, transportation (both passenger and freight), royalties and licenses, and insurance and financial services. </a:t>
            </a:r>
          </a:p>
          <a:p>
            <a:pPr>
              <a:buNone/>
            </a:pPr>
            <a:r>
              <a:rPr lang="en-US" dirty="0" smtClean="0"/>
              <a:t>3. Receipts and payments of </a:t>
            </a:r>
            <a:r>
              <a:rPr lang="en-US" u="sng" dirty="0" smtClean="0"/>
              <a:t>investment income  </a:t>
            </a:r>
            <a:r>
              <a:rPr lang="en-US" dirty="0" smtClean="0"/>
              <a:t>(interest and profits): Investments income is the compensation that owner of capital receives for the use by someone else of the services of that capital. </a:t>
            </a:r>
            <a:r>
              <a:rPr lang="en-US" dirty="0"/>
              <a:t> </a:t>
            </a:r>
            <a:r>
              <a:rPr lang="en-US" dirty="0" smtClean="0"/>
              <a:t>Income receipts and income payments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4. Unilateral transfers (Gift/Aid/ Donation)</a:t>
            </a:r>
          </a:p>
          <a:p>
            <a:pPr>
              <a:buNone/>
            </a:pPr>
            <a:r>
              <a:rPr lang="en-US" dirty="0" smtClean="0"/>
              <a:t>5. Capital and financial accounts-sales and purchases of physical assets and financial claims by domestic residents to foreign residents. </a:t>
            </a:r>
          </a:p>
          <a:p>
            <a:pPr>
              <a:buNone/>
            </a:pPr>
            <a:r>
              <a:rPr lang="en-US" dirty="0"/>
              <a:t>	</a:t>
            </a:r>
          </a:p>
          <a:p>
            <a:pPr>
              <a:buNone/>
            </a:pPr>
            <a:r>
              <a:rPr lang="en-US" dirty="0" smtClean="0"/>
              <a:t>	Domestic and foreign residents are classified into private agents, central bank (Monetary authority) and governments. (Elaborate more)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6. Statistical Discrepancy-errors and omissions: Data in the accounts are collected from different sources, measurement errors (including unrecorded transactions) and timing problems. 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49694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Further Discussion on Capital and Financial Account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Capital and financial account consist of capital account and the financial account. </a:t>
            </a:r>
            <a:endParaRPr lang="en-US" dirty="0"/>
          </a:p>
          <a:p>
            <a:endParaRPr lang="en-US" dirty="0" smtClean="0"/>
          </a:p>
          <a:p>
            <a:r>
              <a:rPr lang="en-US" u="sng" dirty="0" smtClean="0"/>
              <a:t>Capital account is a relatively minor item</a:t>
            </a:r>
            <a:r>
              <a:rPr lang="en-US" dirty="0" smtClean="0"/>
              <a:t>, recording unrequited transfers of existing assets (rather than of currently produced goods and services) as well as transactions involving the purchase or sale of non-produced, nonfinancial assets such as patents, </a:t>
            </a:r>
            <a:r>
              <a:rPr lang="en-US" dirty="0" err="1" smtClean="0"/>
              <a:t>frachises</a:t>
            </a:r>
            <a:r>
              <a:rPr lang="en-US" dirty="0" smtClean="0"/>
              <a:t>, or leases that are not accounted themselves elsewhere. </a:t>
            </a:r>
          </a:p>
          <a:p>
            <a:endParaRPr lang="en-US" dirty="0"/>
          </a:p>
          <a:p>
            <a:r>
              <a:rPr lang="en-US" u="sng" dirty="0" smtClean="0"/>
              <a:t>Majority of transactions are recorded in financial account.</a:t>
            </a:r>
            <a:r>
              <a:rPr lang="en-US" dirty="0" smtClean="0"/>
              <a:t>  In many circumstance, capital and financial account is referred to capital account for brevity.  It actually reflects transactions in financial account.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en-US" dirty="0" smtClean="0"/>
              <a:t>Sales of financial claims (</a:t>
            </a:r>
            <a:r>
              <a:rPr lang="en-US" i="1" u="sng" dirty="0" smtClean="0"/>
              <a:t>Assets</a:t>
            </a:r>
            <a:r>
              <a:rPr lang="en-US" dirty="0" smtClean="0"/>
              <a:t>) to foreign residents by domestic residents are called capital inflows. (+ sign). </a:t>
            </a:r>
          </a:p>
          <a:p>
            <a:endParaRPr lang="en-US" dirty="0" smtClean="0"/>
          </a:p>
          <a:p>
            <a:r>
              <a:rPr lang="en-US" dirty="0" smtClean="0"/>
              <a:t>Purchases of financial assets (</a:t>
            </a:r>
            <a:r>
              <a:rPr lang="en-US" i="1" u="sng" dirty="0" smtClean="0"/>
              <a:t>Liability</a:t>
            </a:r>
            <a:r>
              <a:rPr lang="en-US" dirty="0" smtClean="0"/>
              <a:t>) by domestic residents from foreign residents are called capital outflows (- sign).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Four types of financial transactions;</a:t>
            </a:r>
          </a:p>
          <a:p>
            <a:pPr marL="514350" indent="-514350">
              <a:buAutoNum type="arabicPeriod"/>
            </a:pPr>
            <a:r>
              <a:rPr lang="en-US" dirty="0" smtClean="0"/>
              <a:t>Foreign Direct Investment (FDI): when purchases of equity by foreigners transfer direct control over an enterprise to the buyers of that equity. </a:t>
            </a:r>
            <a:r>
              <a:rPr lang="en-US" u="sng" dirty="0" smtClean="0"/>
              <a:t>Conventionally, purchases of equity associated with ownership of at least 10 % of the market capitalization are treated as FDI. </a:t>
            </a:r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Portfolio Flows: purchase or sale </a:t>
            </a:r>
            <a:r>
              <a:rPr lang="en-US" u="sng" dirty="0" smtClean="0"/>
              <a:t>without entailing control of domestic firms</a:t>
            </a:r>
            <a:r>
              <a:rPr lang="en-US" dirty="0" smtClean="0"/>
              <a:t> (debt and equity).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3. Financial Derivatives- financial instruments that are linked to other specific financial instruments, indictors or commodity and which specific financial risks can, in their own right, be traded in financial markets, e.g. </a:t>
            </a:r>
            <a:r>
              <a:rPr lang="en-US" dirty="0"/>
              <a:t>c</a:t>
            </a:r>
            <a:r>
              <a:rPr lang="en-US" dirty="0" smtClean="0"/>
              <a:t>urrency options.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4. Other investments- public sectors and unclassified items.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Sub-accounts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Balance on merchandise trade (</a:t>
            </a:r>
            <a:r>
              <a:rPr lang="en-US" u="sng" dirty="0" smtClean="0"/>
              <a:t>Trade Balance</a:t>
            </a:r>
            <a:r>
              <a:rPr lang="en-US" dirty="0" smtClean="0"/>
              <a:t>)</a:t>
            </a:r>
          </a:p>
          <a:p>
            <a:pPr marL="514350" indent="-514350">
              <a:buAutoNum type="arabicPeriod"/>
            </a:pPr>
            <a:r>
              <a:rPr lang="en-US" dirty="0" smtClean="0"/>
              <a:t>Balance on goods and services (1+ Service Balance)</a:t>
            </a:r>
          </a:p>
          <a:p>
            <a:pPr marL="514350" indent="-514350">
              <a:buAutoNum type="arabicPeriod"/>
            </a:pPr>
            <a:r>
              <a:rPr lang="en-US" dirty="0" smtClean="0"/>
              <a:t>Balance on goods, services, and net investment income (NINV)(2+net investment income)</a:t>
            </a:r>
          </a:p>
          <a:p>
            <a:pPr marL="514350" indent="-514350">
              <a:buAutoNum type="arabicPeriod"/>
            </a:pPr>
            <a:r>
              <a:rPr lang="en-US" dirty="0" smtClean="0"/>
              <a:t>Current Account- (3+unrequited transfers). </a:t>
            </a:r>
          </a:p>
          <a:p>
            <a:pPr marL="514350" indent="-514350">
              <a:buAutoNum type="arabicPeriod"/>
            </a:pPr>
            <a:r>
              <a:rPr lang="en-US" dirty="0" smtClean="0"/>
              <a:t>Capital and Financial Account</a:t>
            </a:r>
          </a:p>
          <a:p>
            <a:pPr marL="514350" indent="-514350">
              <a:buAutoNum type="arabicPeriod"/>
            </a:pPr>
            <a:r>
              <a:rPr lang="en-US" dirty="0" smtClean="0"/>
              <a:t>Overall Balance = 4+5+Error and omissions</a:t>
            </a:r>
          </a:p>
          <a:p>
            <a:pPr marL="514350" indent="-514350">
              <a:buAutoNum type="arabicPeriod"/>
            </a:pPr>
            <a:r>
              <a:rPr lang="en-US" dirty="0" smtClean="0"/>
              <a:t>Official Reserve Settlements Balance (Reserves and related items) = - Overall Balance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" y="116632"/>
            <a:ext cx="8964488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Official Reserve Settlements (ORS) Balance (</a:t>
            </a:r>
            <a:r>
              <a:rPr lang="en-US" dirty="0" smtClean="0">
                <a:sym typeface="Symbol"/>
              </a:rPr>
              <a:t> </a:t>
            </a:r>
            <a:r>
              <a:rPr lang="en-US" dirty="0" smtClean="0"/>
              <a:t>Foreign Exchange Reserves)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ORS = Net change in official reserve assets (net increase in financial claims on domestic residents held by </a:t>
            </a:r>
            <a:r>
              <a:rPr lang="en-US" u="sng" dirty="0" smtClean="0"/>
              <a:t>foreign central banks </a:t>
            </a:r>
            <a:r>
              <a:rPr lang="en-US" dirty="0" smtClean="0"/>
              <a:t>minus the net increase in claims on foreign residents held by the domestic central bank).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Negative (positive) sign means an increase (decrease) in the domestic’s central bank foreign assets. 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5505475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Generally, </a:t>
            </a:r>
            <a:r>
              <a:rPr lang="en-US" u="sng" dirty="0" smtClean="0"/>
              <a:t>central banks hold foreign exchange reserves in order to have the option to engage in foreign exchange market intervention </a:t>
            </a:r>
            <a:r>
              <a:rPr lang="en-US" dirty="0" smtClean="0"/>
              <a:t>(to buy or sell their own currencies in the foreign exchange market). Why?</a:t>
            </a:r>
          </a:p>
          <a:p>
            <a:endParaRPr lang="en-US" dirty="0"/>
          </a:p>
          <a:p>
            <a:r>
              <a:rPr lang="en-US" u="sng" dirty="0" smtClean="0"/>
              <a:t>Foreign exchange reserves are usually maintained in the form of vehicle currencies and gold</a:t>
            </a:r>
            <a:r>
              <a:rPr lang="en-US" dirty="0" smtClean="0"/>
              <a:t>, such as US dollar. (</a:t>
            </a:r>
            <a:r>
              <a:rPr lang="en-US" i="1" dirty="0" smtClean="0"/>
              <a:t>Note: traders in the FX market tend to quote prices in terms of a small number of currencies known as international moneys or vehicle currencies).  </a:t>
            </a:r>
            <a:r>
              <a:rPr lang="en-US" dirty="0" smtClean="0"/>
              <a:t>In 2004, 89 per cent of all foreign exchange transactions around the world involved US dollars (Bank of International Settlements-</a:t>
            </a:r>
            <a:r>
              <a:rPr lang="en-US" i="1" dirty="0" smtClean="0"/>
              <a:t>BIS</a:t>
            </a:r>
            <a:r>
              <a:rPr lang="en-US" dirty="0" smtClean="0"/>
              <a:t>, 2005).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Is it possible for a given country always having zero BOP?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713387"/>
          </a:xfrm>
        </p:spPr>
        <p:txBody>
          <a:bodyPr>
            <a:normAutofit/>
          </a:bodyPr>
          <a:lstStyle/>
          <a:p>
            <a:r>
              <a:rPr lang="en-US" dirty="0" smtClean="0"/>
              <a:t>It depends on the country’s exchange rate regime.</a:t>
            </a:r>
          </a:p>
          <a:p>
            <a:r>
              <a:rPr lang="en-US" dirty="0" smtClean="0"/>
              <a:t>In theory, BOP under free floating exchange rate regime (where exchange rate is purely determined by demand and supply) is also zero. </a:t>
            </a:r>
          </a:p>
          <a:p>
            <a:r>
              <a:rPr lang="en-US" dirty="0" smtClean="0"/>
              <a:t>Under the fixed exchange rate regime (regardless the extent to which exchange rate is fixed), BOP can be positive or negative.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006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BOP surpluses (deficits) mean the domestic’s central bank must acquire (sell) net claims on the rest of the world and thus accumulate (lose) net foreign exchange reserves. </a:t>
            </a:r>
          </a:p>
          <a:p>
            <a:endParaRPr lang="en-US" dirty="0"/>
          </a:p>
          <a:p>
            <a:r>
              <a:rPr lang="en-US" dirty="0" smtClean="0"/>
              <a:t>What would happen when Country A with a fixed exchange rate regime experiences successive BOP deficit?  </a:t>
            </a:r>
          </a:p>
          <a:p>
            <a:endParaRPr lang="en-US" dirty="0"/>
          </a:p>
          <a:p>
            <a:r>
              <a:rPr lang="en-US" dirty="0" smtClean="0"/>
              <a:t>Are you still interested to hold local currency of Country A?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Does BOP composition matter?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Are two countries having same amount of  BOP different in the view of economic analyst? </a:t>
            </a:r>
          </a:p>
          <a:p>
            <a:pPr>
              <a:buNone/>
            </a:pPr>
            <a:r>
              <a:rPr lang="en-US" dirty="0" smtClean="0"/>
              <a:t>		Country 		CA		CAP		BOP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    A			+20		-10		  10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    B			 -30		+40		  10</a:t>
            </a:r>
          </a:p>
          <a:p>
            <a:pPr>
              <a:buNone/>
            </a:pPr>
            <a:endParaRPr lang="en-US" dirty="0"/>
          </a:p>
          <a:p>
            <a:r>
              <a:rPr lang="en-US" dirty="0" smtClean="0"/>
              <a:t>What is the major difference between current account and capital account?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does it mean when a country experiences current account deficit?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8363272" cy="482453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Current account indicates to a certain extent ability to earn net foreign exchange and accumulate wealth (Competitiveness). </a:t>
            </a:r>
          </a:p>
          <a:p>
            <a:endParaRPr lang="en-US" dirty="0"/>
          </a:p>
          <a:p>
            <a:r>
              <a:rPr lang="en-US" dirty="0" smtClean="0"/>
              <a:t>Foreign exchange earning through current account is not obligation hence stability. </a:t>
            </a:r>
          </a:p>
          <a:p>
            <a:endParaRPr lang="en-US" dirty="0"/>
          </a:p>
          <a:p>
            <a:r>
              <a:rPr lang="en-US" dirty="0" smtClean="0"/>
              <a:t>According to National Income Account (NIA), current account is saving-investment gap.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Current Account and Saving Investment Gap</a:t>
            </a:r>
            <a:endParaRPr lang="en-US" sz="3600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What is the meaning of saving-investment gap at the firm level?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525963"/>
          </a:xfrm>
        </p:spPr>
        <p:txBody>
          <a:bodyPr/>
          <a:lstStyle/>
          <a:p>
            <a:r>
              <a:rPr lang="en-US" dirty="0" smtClean="0"/>
              <a:t>Firms might see some market potentials and need to invest beyond their own saving. </a:t>
            </a:r>
          </a:p>
          <a:p>
            <a:endParaRPr lang="en-US" dirty="0"/>
          </a:p>
          <a:p>
            <a:r>
              <a:rPr lang="en-US" dirty="0" smtClean="0"/>
              <a:t>If the project is well developed, firms would borrow today and pay back their loan later (tomorrow). </a:t>
            </a:r>
          </a:p>
          <a:p>
            <a:endParaRPr lang="en-US" dirty="0"/>
          </a:p>
          <a:p>
            <a:r>
              <a:rPr lang="en-US" dirty="0" smtClean="0"/>
              <a:t>Can it be generalized to the country level? </a:t>
            </a:r>
          </a:p>
          <a:p>
            <a:pPr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Is it good for a country to experience capital inflows?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FDI is more preferable than other forms of capital flows (OFCF), after the Asian financial </a:t>
            </a:r>
            <a:r>
              <a:rPr lang="en-US" dirty="0"/>
              <a:t>c</a:t>
            </a:r>
            <a:r>
              <a:rPr lang="en-US" dirty="0" smtClean="0"/>
              <a:t>risis in the late 1990s.   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FDI not only brings in financial resources but also advance technology.  (FDI becomes main research topic in economic development).</a:t>
            </a:r>
          </a:p>
          <a:p>
            <a:endParaRPr lang="en-US" dirty="0" smtClean="0"/>
          </a:p>
          <a:p>
            <a:r>
              <a:rPr lang="en-US" dirty="0" smtClean="0"/>
              <a:t>OFCF (Hot Money!) was highlighted as the cause of the Asian financial crisis so that control measures toward OFCF become more popular.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Autofit/>
          </a:bodyPr>
          <a:lstStyle/>
          <a:p>
            <a:r>
              <a:rPr lang="en-US" sz="2800" dirty="0" smtClean="0"/>
              <a:t>Experience of Chile, Malaysia, and China supports the role of capital control on macroeconomic stability.  Nowadays, the control is imposed in several countries either implicitly or explicitly. </a:t>
            </a:r>
          </a:p>
          <a:p>
            <a:endParaRPr lang="en-US" sz="2800" dirty="0"/>
          </a:p>
          <a:p>
            <a:r>
              <a:rPr lang="en-US" sz="2800" dirty="0" smtClean="0"/>
              <a:t>IMF argues for the further disaggregation of OFCF, based on cross-country experiences. There are potential gains from portfolio inflows in economic development.  </a:t>
            </a:r>
          </a:p>
          <a:p>
            <a:pPr>
              <a:buNone/>
            </a:pPr>
            <a:r>
              <a:rPr lang="en-US" sz="2800"/>
              <a:t>	</a:t>
            </a:r>
            <a:r>
              <a:rPr lang="en-US" sz="2800" smtClean="0"/>
              <a:t>See </a:t>
            </a:r>
            <a:r>
              <a:rPr lang="en-US" sz="2800" dirty="0" smtClean="0"/>
              <a:t>details in </a:t>
            </a:r>
            <a:r>
              <a:rPr lang="en-US" sz="2800" dirty="0" err="1" smtClean="0"/>
              <a:t>Kose</a:t>
            </a:r>
            <a:r>
              <a:rPr lang="en-US" sz="2800" dirty="0" smtClean="0"/>
              <a:t>, M.A., E. Prasad, K. </a:t>
            </a:r>
            <a:r>
              <a:rPr lang="en-US" sz="2800" dirty="0" err="1" smtClean="0"/>
              <a:t>Rogoff</a:t>
            </a:r>
            <a:r>
              <a:rPr lang="en-US" sz="2800" dirty="0" smtClean="0"/>
              <a:t>, and S. Wei (2006), ‘Financial Globalization: A Reappraisal’, IMF Working Paper, WP 06/189.</a:t>
            </a:r>
          </a:p>
          <a:p>
            <a:endParaRPr lang="en-US" sz="2800" dirty="0" smtClean="0"/>
          </a:p>
          <a:p>
            <a:pPr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r>
              <a:rPr lang="en-US" dirty="0" smtClean="0"/>
              <a:t>The recent debate focuses on how to regulate the use of capital controls ; </a:t>
            </a:r>
          </a:p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i="1" dirty="0" smtClean="0"/>
              <a:t>	IMF</a:t>
            </a:r>
            <a:r>
              <a:rPr lang="en-US" dirty="0" smtClean="0"/>
              <a:t> (The Free Capital Flow Enthusiasm)-- last resources</a:t>
            </a:r>
          </a:p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i="1" dirty="0" smtClean="0"/>
              <a:t>	ADB</a:t>
            </a:r>
            <a:r>
              <a:rPr lang="en-US" dirty="0" smtClean="0"/>
              <a:t> and G20– set conditions to justify the use (e.g. countries experiencing successive current account surplus are not eligible to use capital controls).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Simple Model </a:t>
            </a:r>
            <a:br>
              <a:rPr lang="en-US" dirty="0" smtClean="0"/>
            </a:br>
            <a:r>
              <a:rPr lang="en-US" dirty="0" smtClean="0"/>
              <a:t>Foreign Trade and National Income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Assume that the economy is under the Keynesian world where it is experiencing excess capacity. </a:t>
            </a:r>
          </a:p>
          <a:p>
            <a:endParaRPr lang="en-US" dirty="0" smtClean="0"/>
          </a:p>
          <a:p>
            <a:r>
              <a:rPr lang="en-US" dirty="0" smtClean="0"/>
              <a:t>What is the implication of presence of excess capacity? 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Simple means handy!!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Aggregate Supply and Keynesian World</a:t>
            </a:r>
            <a:endParaRPr lang="en-US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None/>
              <a:defRPr/>
            </a:pPr>
            <a:endParaRPr lang="th-TH" dirty="0" smtClean="0"/>
          </a:p>
        </p:txBody>
      </p:sp>
      <p:sp>
        <p:nvSpPr>
          <p:cNvPr id="17411" name="Line 4"/>
          <p:cNvSpPr>
            <a:spLocks noChangeShapeType="1"/>
          </p:cNvSpPr>
          <p:nvPr/>
        </p:nvSpPr>
        <p:spPr bwMode="auto">
          <a:xfrm>
            <a:off x="1219200" y="1981200"/>
            <a:ext cx="0" cy="3657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2" name="Line 5"/>
          <p:cNvSpPr>
            <a:spLocks noChangeShapeType="1"/>
          </p:cNvSpPr>
          <p:nvPr/>
        </p:nvSpPr>
        <p:spPr bwMode="auto">
          <a:xfrm>
            <a:off x="1219200" y="5638800"/>
            <a:ext cx="670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13" name="Freeform 7"/>
          <p:cNvSpPr>
            <a:spLocks/>
          </p:cNvSpPr>
          <p:nvPr/>
        </p:nvSpPr>
        <p:spPr bwMode="auto">
          <a:xfrm rot="-282507">
            <a:off x="1447800" y="1600200"/>
            <a:ext cx="4191000" cy="3556000"/>
          </a:xfrm>
          <a:custGeom>
            <a:avLst/>
            <a:gdLst>
              <a:gd name="T0" fmla="*/ 0 w 2640"/>
              <a:gd name="T1" fmla="*/ 2147483647 h 2240"/>
              <a:gd name="T2" fmla="*/ 2147483647 w 2640"/>
              <a:gd name="T3" fmla="*/ 2147483647 h 2240"/>
              <a:gd name="T4" fmla="*/ 2147483647 w 2640"/>
              <a:gd name="T5" fmla="*/ 2147483647 h 2240"/>
              <a:gd name="T6" fmla="*/ 2147483647 w 2640"/>
              <a:gd name="T7" fmla="*/ 0 h 2240"/>
              <a:gd name="T8" fmla="*/ 0 60000 65536"/>
              <a:gd name="T9" fmla="*/ 0 60000 65536"/>
              <a:gd name="T10" fmla="*/ 0 60000 65536"/>
              <a:gd name="T11" fmla="*/ 0 60000 65536"/>
              <a:gd name="T12" fmla="*/ 0 w 2640"/>
              <a:gd name="T13" fmla="*/ 0 h 2240"/>
              <a:gd name="T14" fmla="*/ 2640 w 2640"/>
              <a:gd name="T15" fmla="*/ 2240 h 22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0" h="2240">
                <a:moveTo>
                  <a:pt x="0" y="2112"/>
                </a:moveTo>
                <a:cubicBezTo>
                  <a:pt x="520" y="2176"/>
                  <a:pt x="1040" y="2240"/>
                  <a:pt x="1440" y="2112"/>
                </a:cubicBezTo>
                <a:cubicBezTo>
                  <a:pt x="1840" y="1984"/>
                  <a:pt x="2200" y="1696"/>
                  <a:pt x="2400" y="1344"/>
                </a:cubicBezTo>
                <a:cubicBezTo>
                  <a:pt x="2600" y="992"/>
                  <a:pt x="2620" y="496"/>
                  <a:pt x="264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1066800" y="16764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endParaRPr lang="th-TH"/>
          </a:p>
        </p:txBody>
      </p:sp>
      <p:sp>
        <p:nvSpPr>
          <p:cNvPr id="17415" name="Text Box 9"/>
          <p:cNvSpPr txBox="1">
            <a:spLocks noChangeArrowheads="1"/>
          </p:cNvSpPr>
          <p:nvPr/>
        </p:nvSpPr>
        <p:spPr bwMode="auto">
          <a:xfrm>
            <a:off x="8001000" y="5424488"/>
            <a:ext cx="45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endParaRPr lang="th-TH"/>
          </a:p>
        </p:txBody>
      </p:sp>
      <p:sp>
        <p:nvSpPr>
          <p:cNvPr id="17416" name="Text Box 10"/>
          <p:cNvSpPr txBox="1">
            <a:spLocks noChangeArrowheads="1"/>
          </p:cNvSpPr>
          <p:nvPr/>
        </p:nvSpPr>
        <p:spPr bwMode="auto">
          <a:xfrm>
            <a:off x="685800" y="57150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0</a:t>
            </a:r>
            <a:endParaRPr lang="th-TH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dirty="0" smtClean="0"/>
              <a:t>Additional Slide</a:t>
            </a:r>
            <a:endParaRPr lang="th-TH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71600" y="908720"/>
          <a:ext cx="6076950" cy="5338763"/>
        </p:xfrm>
        <a:graphic>
          <a:graphicData uri="http://schemas.openxmlformats.org/presentationml/2006/ole">
            <p:oleObj spid="_x0000_s1026" name="Equation" r:id="rId3" imgW="2197080" imgH="1930320" progId="Equation.DSMT4">
              <p:embed/>
            </p:oleObj>
          </a:graphicData>
        </a:graphic>
      </p:graphicFrame>
      <p:sp>
        <p:nvSpPr>
          <p:cNvPr id="5" name="Oval 4"/>
          <p:cNvSpPr/>
          <p:nvPr/>
        </p:nvSpPr>
        <p:spPr>
          <a:xfrm>
            <a:off x="4427984" y="4653136"/>
            <a:ext cx="3456384" cy="2060848"/>
          </a:xfrm>
          <a:prstGeom prst="ellipse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715200" cy="1143000"/>
          </a:xfrm>
        </p:spPr>
        <p:txBody>
          <a:bodyPr/>
          <a:lstStyle/>
          <a:p>
            <a:r>
              <a:rPr lang="en-US" dirty="0" smtClean="0"/>
              <a:t>Elaborate on Real </a:t>
            </a:r>
            <a:r>
              <a:rPr lang="en-US" dirty="0" smtClean="0"/>
              <a:t>exchange rate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24536"/>
          </a:xfrm>
        </p:spPr>
        <p:txBody>
          <a:bodyPr>
            <a:noAutofit/>
          </a:bodyPr>
          <a:lstStyle/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Generally, currency depreciation (30 baht/$ to 32 baht/$) promotes more exports and discourages imports and vice versa. Why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Currency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depreciation causes foreign goods becomes more expensive as opposed to locally produced goods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h-TH" sz="3000" dirty="0">
              <a:latin typeface="Times New Roman" pitchFamily="18" charset="0"/>
            </a:endParaRPr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8100392" y="476672"/>
          <a:ext cx="773139" cy="864096"/>
        </p:xfrm>
        <a:graphic>
          <a:graphicData uri="http://schemas.openxmlformats.org/presentationml/2006/ole">
            <p:oleObj spid="_x0000_s38914" name="Equation" r:id="rId3" imgW="431640" imgH="48240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 reality, locally produced goods rely on imported intermediates.  Our exports can be used as intermediates for foreign goods. What happens to the effect of currency depreciation (appreciation).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Therefore, it would be better to measure the effect of exchange rate change on price (exchange rate pass through).</a:t>
            </a:r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Write down S-I and X-M equations</a:t>
            </a:r>
            <a:endParaRPr lang="th-TH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95536" y="1772816"/>
          <a:ext cx="8429252" cy="3960813"/>
        </p:xfrm>
        <a:graphic>
          <a:graphicData uri="http://schemas.openxmlformats.org/presentationml/2006/ole">
            <p:oleObj spid="_x0000_s2050" name="Equation" r:id="rId3" imgW="3949560" imgH="1701720" progId="Equation.DSMT4">
              <p:embed/>
            </p:oleObj>
          </a:graphicData>
        </a:graphic>
      </p:graphicFrame>
      <p:sp>
        <p:nvSpPr>
          <p:cNvPr id="5" name="Oval 4"/>
          <p:cNvSpPr/>
          <p:nvPr/>
        </p:nvSpPr>
        <p:spPr>
          <a:xfrm>
            <a:off x="2987824" y="2276872"/>
            <a:ext cx="3600400" cy="1008112"/>
          </a:xfrm>
          <a:prstGeom prst="ellipse">
            <a:avLst/>
          </a:prstGeom>
          <a:solidFill>
            <a:schemeClr val="accent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Oval 5"/>
          <p:cNvSpPr/>
          <p:nvPr/>
        </p:nvSpPr>
        <p:spPr>
          <a:xfrm>
            <a:off x="2123728" y="4797152"/>
            <a:ext cx="1584176" cy="1008112"/>
          </a:xfrm>
          <a:prstGeom prst="ellipse">
            <a:avLst/>
          </a:prstGeom>
          <a:solidFill>
            <a:schemeClr val="accent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Oval 6"/>
          <p:cNvSpPr/>
          <p:nvPr/>
        </p:nvSpPr>
        <p:spPr>
          <a:xfrm>
            <a:off x="5724128" y="3645024"/>
            <a:ext cx="1944216" cy="1008112"/>
          </a:xfrm>
          <a:prstGeom prst="ellipse">
            <a:avLst/>
          </a:prstGeom>
          <a:solidFill>
            <a:schemeClr val="accent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Simple vs. Reality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1208162"/>
            <a:ext cx="8383685" cy="5461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2068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Simply does not mean useless. Instead it means handy.</a:t>
            </a:r>
          </a:p>
          <a:p>
            <a:endParaRPr lang="en-US" dirty="0" smtClean="0"/>
          </a:p>
          <a:p>
            <a:r>
              <a:rPr lang="en-US" dirty="0" smtClean="0"/>
              <a:t>Private investment = g(economic growth, real exchange rate, uncertainty, government spending).</a:t>
            </a:r>
          </a:p>
          <a:p>
            <a:endParaRPr lang="en-US" dirty="0" smtClean="0"/>
          </a:p>
          <a:p>
            <a:r>
              <a:rPr lang="en-US" dirty="0" smtClean="0"/>
              <a:t>We can treat some of them as exogenous such as real exchange rate (as in the case of export and import) and uncertainty (unlikely to change in the short run).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The positive relationship between private and public investment is not always true for other countries so it is not likely to incorporate in the model. </a:t>
            </a:r>
          </a:p>
          <a:p>
            <a:endParaRPr lang="en-US" dirty="0" smtClean="0"/>
          </a:p>
          <a:p>
            <a:r>
              <a:rPr lang="en-US" dirty="0" smtClean="0"/>
              <a:t>If private investment is a positive function of income, what happen to the S-I equation?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Line 4"/>
          <p:cNvSpPr>
            <a:spLocks noChangeShapeType="1"/>
          </p:cNvSpPr>
          <p:nvPr/>
        </p:nvSpPr>
        <p:spPr bwMode="auto">
          <a:xfrm>
            <a:off x="1295400" y="7620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5" name="Line 5"/>
          <p:cNvSpPr>
            <a:spLocks noChangeShapeType="1"/>
          </p:cNvSpPr>
          <p:nvPr/>
        </p:nvSpPr>
        <p:spPr bwMode="auto">
          <a:xfrm>
            <a:off x="1295400" y="3352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6858000" y="3200400"/>
            <a:ext cx="381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Y</a:t>
            </a:r>
            <a:endParaRPr lang="th-TH"/>
          </a:p>
        </p:txBody>
      </p:sp>
      <p:sp>
        <p:nvSpPr>
          <p:cNvPr id="18437" name="Text Box 7"/>
          <p:cNvSpPr txBox="1">
            <a:spLocks noChangeArrowheads="1"/>
          </p:cNvSpPr>
          <p:nvPr/>
        </p:nvSpPr>
        <p:spPr bwMode="auto">
          <a:xfrm>
            <a:off x="914400" y="3810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M,X,S,I</a:t>
            </a:r>
            <a:endParaRPr lang="th-TH"/>
          </a:p>
        </p:txBody>
      </p:sp>
      <p:sp>
        <p:nvSpPr>
          <p:cNvPr id="18438" name="Line 8"/>
          <p:cNvSpPr>
            <a:spLocks noChangeShapeType="1"/>
          </p:cNvSpPr>
          <p:nvPr/>
        </p:nvSpPr>
        <p:spPr bwMode="auto">
          <a:xfrm>
            <a:off x="1295400" y="914400"/>
            <a:ext cx="5105400" cy="289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9" name="Line 9"/>
          <p:cNvSpPr>
            <a:spLocks noChangeShapeType="1"/>
          </p:cNvSpPr>
          <p:nvPr/>
        </p:nvSpPr>
        <p:spPr bwMode="auto">
          <a:xfrm flipV="1">
            <a:off x="1295400" y="990600"/>
            <a:ext cx="4648200" cy="335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0" name="Line 10"/>
          <p:cNvSpPr>
            <a:spLocks noChangeShapeType="1"/>
          </p:cNvSpPr>
          <p:nvPr/>
        </p:nvSpPr>
        <p:spPr bwMode="auto">
          <a:xfrm>
            <a:off x="3937000" y="246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1" name="Line 11"/>
          <p:cNvSpPr>
            <a:spLocks noChangeShapeType="1"/>
          </p:cNvSpPr>
          <p:nvPr/>
        </p:nvSpPr>
        <p:spPr bwMode="auto">
          <a:xfrm flipH="1">
            <a:off x="1295400" y="2438400"/>
            <a:ext cx="2667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2" name="Text Box 12"/>
          <p:cNvSpPr txBox="1">
            <a:spLocks noChangeArrowheads="1"/>
          </p:cNvSpPr>
          <p:nvPr/>
        </p:nvSpPr>
        <p:spPr bwMode="auto">
          <a:xfrm>
            <a:off x="6019800" y="7620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/>
              <a:t>S-I</a:t>
            </a:r>
            <a:endParaRPr lang="th-TH" i="1"/>
          </a:p>
        </p:txBody>
      </p:sp>
      <p:sp>
        <p:nvSpPr>
          <p:cNvPr id="18443" name="Text Box 13"/>
          <p:cNvSpPr txBox="1">
            <a:spLocks noChangeArrowheads="1"/>
          </p:cNvSpPr>
          <p:nvPr/>
        </p:nvSpPr>
        <p:spPr bwMode="auto">
          <a:xfrm>
            <a:off x="6477000" y="37338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/>
              <a:t>X-M</a:t>
            </a:r>
            <a:endParaRPr lang="th-TH" i="1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Line 2"/>
          <p:cNvSpPr>
            <a:spLocks noChangeShapeType="1"/>
          </p:cNvSpPr>
          <p:nvPr/>
        </p:nvSpPr>
        <p:spPr bwMode="auto">
          <a:xfrm>
            <a:off x="1295400" y="609600"/>
            <a:ext cx="0" cy="480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1295400" y="2209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705600" y="1981200"/>
            <a:ext cx="381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Y</a:t>
            </a:r>
            <a:endParaRPr lang="th-TH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762000" y="3810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M,X,S,I, </a:t>
            </a:r>
            <a:r>
              <a:rPr lang="en-US">
                <a:solidFill>
                  <a:srgbClr val="FFFF00"/>
                </a:solidFill>
              </a:rPr>
              <a:t>T,G</a:t>
            </a:r>
            <a:endParaRPr lang="th-TH">
              <a:solidFill>
                <a:srgbClr val="FFFF00"/>
              </a:solidFill>
            </a:endParaRPr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1295400" y="1295400"/>
            <a:ext cx="5181600" cy="297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3" name="Line 7"/>
          <p:cNvSpPr>
            <a:spLocks noChangeShapeType="1"/>
          </p:cNvSpPr>
          <p:nvPr/>
        </p:nvSpPr>
        <p:spPr bwMode="auto">
          <a:xfrm flipV="1">
            <a:off x="1295400" y="990600"/>
            <a:ext cx="5334000" cy="396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4" name="Text Box 10"/>
          <p:cNvSpPr txBox="1">
            <a:spLocks noChangeArrowheads="1"/>
          </p:cNvSpPr>
          <p:nvPr/>
        </p:nvSpPr>
        <p:spPr bwMode="auto">
          <a:xfrm>
            <a:off x="5638800" y="5334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/>
              <a:t>S+T- (I+G)</a:t>
            </a:r>
            <a:endParaRPr lang="th-TH" i="1"/>
          </a:p>
        </p:txBody>
      </p:sp>
      <p:sp>
        <p:nvSpPr>
          <p:cNvPr id="19465" name="Text Box 11"/>
          <p:cNvSpPr txBox="1">
            <a:spLocks noChangeArrowheads="1"/>
          </p:cNvSpPr>
          <p:nvPr/>
        </p:nvSpPr>
        <p:spPr bwMode="auto">
          <a:xfrm>
            <a:off x="6477000" y="37338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/>
              <a:t>X-M</a:t>
            </a:r>
            <a:endParaRPr lang="th-TH" i="1"/>
          </a:p>
        </p:txBody>
      </p:sp>
      <p:sp>
        <p:nvSpPr>
          <p:cNvPr id="19466" name="Line 12"/>
          <p:cNvSpPr>
            <a:spLocks noChangeShapeType="1"/>
          </p:cNvSpPr>
          <p:nvPr/>
        </p:nvSpPr>
        <p:spPr bwMode="auto">
          <a:xfrm flipH="1">
            <a:off x="1295400" y="28956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7" name="Line 13"/>
          <p:cNvSpPr>
            <a:spLocks noChangeShapeType="1"/>
          </p:cNvSpPr>
          <p:nvPr/>
        </p:nvSpPr>
        <p:spPr bwMode="auto">
          <a:xfrm flipV="1">
            <a:off x="4076700" y="22098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Line 2"/>
          <p:cNvSpPr>
            <a:spLocks noChangeShapeType="1"/>
          </p:cNvSpPr>
          <p:nvPr/>
        </p:nvSpPr>
        <p:spPr bwMode="auto">
          <a:xfrm>
            <a:off x="1295400" y="609600"/>
            <a:ext cx="0" cy="480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1295400" y="2209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705600" y="1981200"/>
            <a:ext cx="381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Y</a:t>
            </a:r>
            <a:endParaRPr lang="th-TH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762000" y="3810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M,X,S,I, T,G</a:t>
            </a:r>
            <a:endParaRPr lang="th-TH" dirty="0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1295400" y="1295400"/>
            <a:ext cx="5181600" cy="297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 flipV="1">
            <a:off x="1295400" y="990600"/>
            <a:ext cx="5334000" cy="396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5638800" y="5334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/>
              <a:t>S+T- (I+G)</a:t>
            </a:r>
            <a:endParaRPr lang="th-TH" i="1"/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6477000" y="37338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/>
              <a:t>X-M</a:t>
            </a:r>
            <a:endParaRPr lang="th-TH" i="1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H="1">
            <a:off x="1295400" y="28956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91" name="Line 11"/>
          <p:cNvSpPr>
            <a:spLocks noChangeShapeType="1"/>
          </p:cNvSpPr>
          <p:nvPr/>
        </p:nvSpPr>
        <p:spPr bwMode="auto">
          <a:xfrm flipV="1">
            <a:off x="4076700" y="22098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323528" y="5661248"/>
            <a:ext cx="84249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600" dirty="0" smtClean="0">
                <a:latin typeface="Angsana New" pitchFamily="18" charset="-34"/>
              </a:rPr>
              <a:t> </a:t>
            </a:r>
            <a:r>
              <a:rPr lang="en-US" sz="3600" dirty="0" smtClean="0">
                <a:latin typeface="Angsana New" pitchFamily="18" charset="-34"/>
              </a:rPr>
              <a:t>Cutting government spending</a:t>
            </a:r>
            <a:endParaRPr lang="th-TH" sz="3600" dirty="0">
              <a:latin typeface="Angsana New" pitchFamily="18" charset="-34"/>
            </a:endParaRPr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 flipV="1">
            <a:off x="1295400" y="685800"/>
            <a:ext cx="3581400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4267200" y="3048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/>
              <a:t>S+T- (I+G*)</a:t>
            </a:r>
            <a:endParaRPr lang="th-TH" i="1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Use the diagram to examine the impact on the current account balance of the following circumstances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40171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Government cut tax as well as promote spending. </a:t>
            </a:r>
          </a:p>
          <a:p>
            <a:r>
              <a:rPr lang="en-US" dirty="0" smtClean="0"/>
              <a:t>Government impose compulsory saving on individuals.</a:t>
            </a:r>
          </a:p>
          <a:p>
            <a:r>
              <a:rPr lang="en-US" dirty="0" smtClean="0"/>
              <a:t>After flooding, damaged machines from the flooding are replaced. </a:t>
            </a:r>
          </a:p>
          <a:p>
            <a:pPr>
              <a:buNone/>
            </a:pPr>
            <a:r>
              <a:rPr lang="en-US" dirty="0" smtClean="0"/>
              <a:t>? Can we infer the impact on the current account on changes in exchange rate? 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1929</TotalTime>
  <Words>1557</Words>
  <Application>Microsoft Office PowerPoint</Application>
  <PresentationFormat>On-screen Show (4:3)</PresentationFormat>
  <Paragraphs>161</Paragraphs>
  <Slides>33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Office Theme</vt:lpstr>
      <vt:lpstr>Equation</vt:lpstr>
      <vt:lpstr>Lecture : Balance of Payments</vt:lpstr>
      <vt:lpstr>Definition</vt:lpstr>
      <vt:lpstr>Slide 3</vt:lpstr>
      <vt:lpstr>Transactions in BOP</vt:lpstr>
      <vt:lpstr>Slide 5</vt:lpstr>
      <vt:lpstr>Further Discussion on Capital and Financial Account</vt:lpstr>
      <vt:lpstr>Slide 7</vt:lpstr>
      <vt:lpstr>Slide 8</vt:lpstr>
      <vt:lpstr>Slide 9</vt:lpstr>
      <vt:lpstr>Sub-accounts</vt:lpstr>
      <vt:lpstr>Official Reserve Settlements (ORS) Balance ( Foreign Exchange Reserves) </vt:lpstr>
      <vt:lpstr>Slide 12</vt:lpstr>
      <vt:lpstr>Is it possible for a given country always having zero BOP? </vt:lpstr>
      <vt:lpstr>Slide 14</vt:lpstr>
      <vt:lpstr>Does BOP composition matter?</vt:lpstr>
      <vt:lpstr>What does it mean when a country experiences current account deficit? </vt:lpstr>
      <vt:lpstr>Current Account and Saving Investment Gap</vt:lpstr>
      <vt:lpstr>What is the meaning of saving-investment gap at the firm level? </vt:lpstr>
      <vt:lpstr>Is it good for a country to experience capital inflows?</vt:lpstr>
      <vt:lpstr>Slide 20</vt:lpstr>
      <vt:lpstr>Slide 21</vt:lpstr>
      <vt:lpstr>A Simple Model  Foreign Trade and National Income</vt:lpstr>
      <vt:lpstr>Aggregate Supply and Keynesian World</vt:lpstr>
      <vt:lpstr>Additional Slide</vt:lpstr>
      <vt:lpstr>Elaborate on Real exchange rate</vt:lpstr>
      <vt:lpstr>Slide 26</vt:lpstr>
      <vt:lpstr>Write down S-I and X-M equations</vt:lpstr>
      <vt:lpstr>Simple vs. Reality</vt:lpstr>
      <vt:lpstr>Slide 29</vt:lpstr>
      <vt:lpstr>Slide 30</vt:lpstr>
      <vt:lpstr>Slide 31</vt:lpstr>
      <vt:lpstr>Slide 32</vt:lpstr>
      <vt:lpstr>Use the diagram to examine the impact on the current account balance of the following circumstances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2 Balance of Payments</dc:title>
  <dc:creator>Archanun_</dc:creator>
  <cp:lastModifiedBy>user</cp:lastModifiedBy>
  <cp:revision>18</cp:revision>
  <dcterms:created xsi:type="dcterms:W3CDTF">2012-01-04T03:28:45Z</dcterms:created>
  <dcterms:modified xsi:type="dcterms:W3CDTF">2012-08-31T00:47:54Z</dcterms:modified>
</cp:coreProperties>
</file>