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66" r:id="rId4"/>
    <p:sldId id="276" r:id="rId5"/>
    <p:sldId id="277" r:id="rId6"/>
    <p:sldId id="278" r:id="rId7"/>
    <p:sldId id="268" r:id="rId8"/>
    <p:sldId id="267" r:id="rId9"/>
    <p:sldId id="269" r:id="rId10"/>
    <p:sldId id="279" r:id="rId11"/>
    <p:sldId id="280" r:id="rId12"/>
    <p:sldId id="271" r:id="rId13"/>
    <p:sldId id="272" r:id="rId14"/>
    <p:sldId id="270" r:id="rId15"/>
    <p:sldId id="258" r:id="rId16"/>
    <p:sldId id="260" r:id="rId17"/>
    <p:sldId id="259" r:id="rId18"/>
    <p:sldId id="273" r:id="rId19"/>
    <p:sldId id="261" r:id="rId20"/>
    <p:sldId id="262" r:id="rId21"/>
    <p:sldId id="263" r:id="rId22"/>
    <p:sldId id="264" r:id="rId23"/>
    <p:sldId id="274" r:id="rId24"/>
    <p:sldId id="27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3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EC832-7C1D-6F4C-94D0-A6A3F29BCC5C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643D3E-6BE7-9E42-A142-14D2E5423EE8}">
      <dgm:prSet phldrT="[Text]"/>
      <dgm:spPr/>
      <dgm:t>
        <a:bodyPr/>
        <a:lstStyle/>
        <a:p>
          <a:r>
            <a:rPr lang="en-US" dirty="0" smtClean="0"/>
            <a:t>Toyota</a:t>
          </a:r>
          <a:endParaRPr lang="en-US" dirty="0"/>
        </a:p>
      </dgm:t>
    </dgm:pt>
    <dgm:pt modelId="{72B2BFCD-63AB-FD4B-B180-69F7C1A5F74D}" type="parTrans" cxnId="{0B6B9DE7-5CB8-B84B-8649-A363E6F6D6CF}">
      <dgm:prSet/>
      <dgm:spPr/>
      <dgm:t>
        <a:bodyPr/>
        <a:lstStyle/>
        <a:p>
          <a:endParaRPr lang="en-US"/>
        </a:p>
      </dgm:t>
    </dgm:pt>
    <dgm:pt modelId="{B196C1EB-6169-384F-B88F-08B4175F4A1E}" type="sibTrans" cxnId="{0B6B9DE7-5CB8-B84B-8649-A363E6F6D6CF}">
      <dgm:prSet/>
      <dgm:spPr/>
      <dgm:t>
        <a:bodyPr/>
        <a:lstStyle/>
        <a:p>
          <a:endParaRPr lang="en-US"/>
        </a:p>
      </dgm:t>
    </dgm:pt>
    <dgm:pt modelId="{DC109368-7678-EE4C-9A72-6C52A5F6AD11}">
      <dgm:prSet phldrT="[Text]"/>
      <dgm:spPr/>
      <dgm:t>
        <a:bodyPr/>
        <a:lstStyle/>
        <a:p>
          <a:r>
            <a:rPr lang="en-US" dirty="0" smtClean="0"/>
            <a:t>Japanese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7056E2EC-676E-FA40-AC8D-C83E1DCA1AEE}" type="parTrans" cxnId="{3BEE355D-A5C5-134E-BE77-D84E7E8B01EA}">
      <dgm:prSet/>
      <dgm:spPr/>
      <dgm:t>
        <a:bodyPr/>
        <a:lstStyle/>
        <a:p>
          <a:endParaRPr lang="en-US"/>
        </a:p>
      </dgm:t>
    </dgm:pt>
    <dgm:pt modelId="{DDE3A6B0-8126-B047-B9E5-F3FE30341B2A}" type="sibTrans" cxnId="{3BEE355D-A5C5-134E-BE77-D84E7E8B01EA}">
      <dgm:prSet/>
      <dgm:spPr/>
      <dgm:t>
        <a:bodyPr/>
        <a:lstStyle/>
        <a:p>
          <a:endParaRPr lang="en-US"/>
        </a:p>
      </dgm:t>
    </dgm:pt>
    <dgm:pt modelId="{1B9E6F5D-A05E-3749-B746-E60FE9C07EBF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43D1E24B-D1F4-B14B-8513-D093E8B1DE1F}" type="parTrans" cxnId="{4F2A7850-49A9-024B-9991-E3627531A84D}">
      <dgm:prSet/>
      <dgm:spPr/>
      <dgm:t>
        <a:bodyPr/>
        <a:lstStyle/>
        <a:p>
          <a:endParaRPr lang="en-US"/>
        </a:p>
      </dgm:t>
    </dgm:pt>
    <dgm:pt modelId="{6D4BA78B-CFF4-5341-A85D-FF0A99FD27A7}" type="sibTrans" cxnId="{4F2A7850-49A9-024B-9991-E3627531A84D}">
      <dgm:prSet/>
      <dgm:spPr/>
      <dgm:t>
        <a:bodyPr/>
        <a:lstStyle/>
        <a:p>
          <a:endParaRPr lang="en-US"/>
        </a:p>
      </dgm:t>
    </dgm:pt>
    <dgm:pt modelId="{C6CF3E14-4EA9-0C41-AEF8-6A2C620D88C9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51353E60-DA75-8A4C-8D86-F7E3F516AC53}" type="parTrans" cxnId="{4C822AD8-9BED-F644-9870-9AE290D7182E}">
      <dgm:prSet/>
      <dgm:spPr/>
      <dgm:t>
        <a:bodyPr/>
        <a:lstStyle/>
        <a:p>
          <a:endParaRPr lang="en-US"/>
        </a:p>
      </dgm:t>
    </dgm:pt>
    <dgm:pt modelId="{64517F1D-6529-2349-AB3F-33443C39E6D3}" type="sibTrans" cxnId="{4C822AD8-9BED-F644-9870-9AE290D7182E}">
      <dgm:prSet/>
      <dgm:spPr/>
      <dgm:t>
        <a:bodyPr/>
        <a:lstStyle/>
        <a:p>
          <a:endParaRPr lang="en-US"/>
        </a:p>
      </dgm:t>
    </dgm:pt>
    <dgm:pt modelId="{B0023F3A-FB67-0F42-9CC1-156766F60D68}">
      <dgm:prSet phldrT="[Text]"/>
      <dgm:spPr/>
      <dgm:t>
        <a:bodyPr/>
        <a:lstStyle/>
        <a:p>
          <a:r>
            <a:rPr lang="en-US" dirty="0" smtClean="0"/>
            <a:t>JV Supplier</a:t>
          </a:r>
          <a:endParaRPr lang="en-US" dirty="0"/>
        </a:p>
      </dgm:t>
    </dgm:pt>
    <dgm:pt modelId="{1E666B64-A06A-784C-AB4D-F430DD9F9E68}" type="parTrans" cxnId="{1F1C3FCA-A969-924C-8F10-81F658B386B5}">
      <dgm:prSet/>
      <dgm:spPr/>
      <dgm:t>
        <a:bodyPr/>
        <a:lstStyle/>
        <a:p>
          <a:endParaRPr lang="en-US"/>
        </a:p>
      </dgm:t>
    </dgm:pt>
    <dgm:pt modelId="{B7FD10E3-2FD7-AF46-B851-DC75F467151B}" type="sibTrans" cxnId="{1F1C3FCA-A969-924C-8F10-81F658B386B5}">
      <dgm:prSet/>
      <dgm:spPr/>
      <dgm:t>
        <a:bodyPr/>
        <a:lstStyle/>
        <a:p>
          <a:endParaRPr lang="en-US"/>
        </a:p>
      </dgm:t>
    </dgm:pt>
    <dgm:pt modelId="{399C5E86-997B-2848-9F60-0BBF990479AD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89F28541-74BC-124E-AC20-323A3FA309F1}" type="parTrans" cxnId="{914A1E1B-911A-6B47-AD47-075C0A7C1D3D}">
      <dgm:prSet/>
      <dgm:spPr/>
      <dgm:t>
        <a:bodyPr/>
        <a:lstStyle/>
        <a:p>
          <a:endParaRPr lang="en-US"/>
        </a:p>
      </dgm:t>
    </dgm:pt>
    <dgm:pt modelId="{F4CE1910-DF01-5C48-8905-3FC9746AC37A}" type="sibTrans" cxnId="{914A1E1B-911A-6B47-AD47-075C0A7C1D3D}">
      <dgm:prSet/>
      <dgm:spPr/>
      <dgm:t>
        <a:bodyPr/>
        <a:lstStyle/>
        <a:p>
          <a:endParaRPr lang="en-US"/>
        </a:p>
      </dgm:t>
    </dgm:pt>
    <dgm:pt modelId="{B08A6F66-0F5B-524E-A3B3-F2BCC4721A86}" type="pres">
      <dgm:prSet presAssocID="{30CEC832-7C1D-6F4C-94D0-A6A3F29BCC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ABB0BC2-DBB9-4242-99E1-8696CE0CE0FD}" type="pres">
      <dgm:prSet presAssocID="{F2643D3E-6BE7-9E42-A142-14D2E5423EE8}" presName="hierRoot1" presStyleCnt="0"/>
      <dgm:spPr/>
    </dgm:pt>
    <dgm:pt modelId="{D081F36B-5668-3443-B1BF-96EA4F2D61B1}" type="pres">
      <dgm:prSet presAssocID="{F2643D3E-6BE7-9E42-A142-14D2E5423EE8}" presName="composite" presStyleCnt="0"/>
      <dgm:spPr/>
    </dgm:pt>
    <dgm:pt modelId="{2BEB1026-0A38-6C42-8241-1EF124E1979B}" type="pres">
      <dgm:prSet presAssocID="{F2643D3E-6BE7-9E42-A142-14D2E5423EE8}" presName="background" presStyleLbl="node0" presStyleIdx="0" presStyleCnt="1"/>
      <dgm:spPr/>
    </dgm:pt>
    <dgm:pt modelId="{0C73555A-5634-0A4D-B939-0E0BEFC88377}" type="pres">
      <dgm:prSet presAssocID="{F2643D3E-6BE7-9E42-A142-14D2E5423EE8}" presName="text" presStyleLbl="fgAcc0" presStyleIdx="0" presStyleCnt="1">
        <dgm:presLayoutVars>
          <dgm:chPref val="3"/>
        </dgm:presLayoutVars>
      </dgm:prSet>
      <dgm:spPr/>
    </dgm:pt>
    <dgm:pt modelId="{71BD9947-9C1E-5946-BAB7-EE46AADD8150}" type="pres">
      <dgm:prSet presAssocID="{F2643D3E-6BE7-9E42-A142-14D2E5423EE8}" presName="hierChild2" presStyleCnt="0"/>
      <dgm:spPr/>
    </dgm:pt>
    <dgm:pt modelId="{5254D4E8-3662-E14F-B267-4C803F016E99}" type="pres">
      <dgm:prSet presAssocID="{7056E2EC-676E-FA40-AC8D-C83E1DCA1AEE}" presName="Name10" presStyleLbl="parChTrans1D2" presStyleIdx="0" presStyleCnt="2"/>
      <dgm:spPr/>
    </dgm:pt>
    <dgm:pt modelId="{15CF555E-B992-2241-A6A9-00147DBD8E1C}" type="pres">
      <dgm:prSet presAssocID="{DC109368-7678-EE4C-9A72-6C52A5F6AD11}" presName="hierRoot2" presStyleCnt="0"/>
      <dgm:spPr/>
    </dgm:pt>
    <dgm:pt modelId="{1DF641E8-4BE4-644C-970E-C5C83FAEC848}" type="pres">
      <dgm:prSet presAssocID="{DC109368-7678-EE4C-9A72-6C52A5F6AD11}" presName="composite2" presStyleCnt="0"/>
      <dgm:spPr/>
    </dgm:pt>
    <dgm:pt modelId="{943B4E64-84A7-1F41-B8DA-2CC291BE609C}" type="pres">
      <dgm:prSet presAssocID="{DC109368-7678-EE4C-9A72-6C52A5F6AD11}" presName="background2" presStyleLbl="node2" presStyleIdx="0" presStyleCnt="2"/>
      <dgm:spPr/>
    </dgm:pt>
    <dgm:pt modelId="{8DC7827E-25F5-7442-B982-76BBAB80F830}" type="pres">
      <dgm:prSet presAssocID="{DC109368-7678-EE4C-9A72-6C52A5F6AD1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F15F9-2624-104A-808A-240CAC2D2B0E}" type="pres">
      <dgm:prSet presAssocID="{DC109368-7678-EE4C-9A72-6C52A5F6AD11}" presName="hierChild3" presStyleCnt="0"/>
      <dgm:spPr/>
    </dgm:pt>
    <dgm:pt modelId="{F25F67FF-B0E3-CC4C-81E0-E94C5A52ACBC}" type="pres">
      <dgm:prSet presAssocID="{43D1E24B-D1F4-B14B-8513-D093E8B1DE1F}" presName="Name17" presStyleLbl="parChTrans1D3" presStyleIdx="0" presStyleCnt="3"/>
      <dgm:spPr/>
    </dgm:pt>
    <dgm:pt modelId="{FE22F7D7-6E67-6F4E-859B-0B0736A2101F}" type="pres">
      <dgm:prSet presAssocID="{1B9E6F5D-A05E-3749-B746-E60FE9C07EBF}" presName="hierRoot3" presStyleCnt="0"/>
      <dgm:spPr/>
    </dgm:pt>
    <dgm:pt modelId="{3CDA461D-5D2B-FE49-B3B3-CD9B41489154}" type="pres">
      <dgm:prSet presAssocID="{1B9E6F5D-A05E-3749-B746-E60FE9C07EBF}" presName="composite3" presStyleCnt="0"/>
      <dgm:spPr/>
    </dgm:pt>
    <dgm:pt modelId="{48B5D805-FA76-404B-884A-C2BA29E4D11B}" type="pres">
      <dgm:prSet presAssocID="{1B9E6F5D-A05E-3749-B746-E60FE9C07EBF}" presName="background3" presStyleLbl="node3" presStyleIdx="0" presStyleCnt="3"/>
      <dgm:spPr/>
    </dgm:pt>
    <dgm:pt modelId="{B6823F1B-0AD1-0E45-A24F-FEBC14389670}" type="pres">
      <dgm:prSet presAssocID="{1B9E6F5D-A05E-3749-B746-E60FE9C07EBF}" presName="text3" presStyleLbl="fgAcc3" presStyleIdx="0" presStyleCnt="3">
        <dgm:presLayoutVars>
          <dgm:chPref val="3"/>
        </dgm:presLayoutVars>
      </dgm:prSet>
      <dgm:spPr/>
    </dgm:pt>
    <dgm:pt modelId="{AD5E343C-FB67-9941-930C-3C39A4C4520B}" type="pres">
      <dgm:prSet presAssocID="{1B9E6F5D-A05E-3749-B746-E60FE9C07EBF}" presName="hierChild4" presStyleCnt="0"/>
      <dgm:spPr/>
    </dgm:pt>
    <dgm:pt modelId="{ED0FC48F-EFDD-C24C-AE9A-C2E32E2C5423}" type="pres">
      <dgm:prSet presAssocID="{51353E60-DA75-8A4C-8D86-F7E3F516AC53}" presName="Name17" presStyleLbl="parChTrans1D3" presStyleIdx="1" presStyleCnt="3"/>
      <dgm:spPr/>
    </dgm:pt>
    <dgm:pt modelId="{4EC4EF9F-4065-6A40-B06D-7910791C7E38}" type="pres">
      <dgm:prSet presAssocID="{C6CF3E14-4EA9-0C41-AEF8-6A2C620D88C9}" presName="hierRoot3" presStyleCnt="0"/>
      <dgm:spPr/>
    </dgm:pt>
    <dgm:pt modelId="{01C304A6-F771-584B-85EF-013E5A364973}" type="pres">
      <dgm:prSet presAssocID="{C6CF3E14-4EA9-0C41-AEF8-6A2C620D88C9}" presName="composite3" presStyleCnt="0"/>
      <dgm:spPr/>
    </dgm:pt>
    <dgm:pt modelId="{E3C3862D-3010-6840-908F-C4A06C40A280}" type="pres">
      <dgm:prSet presAssocID="{C6CF3E14-4EA9-0C41-AEF8-6A2C620D88C9}" presName="background3" presStyleLbl="node3" presStyleIdx="1" presStyleCnt="3"/>
      <dgm:spPr/>
    </dgm:pt>
    <dgm:pt modelId="{DE205E54-1F7C-8B4F-8D2D-958F07E2A9AD}" type="pres">
      <dgm:prSet presAssocID="{C6CF3E14-4EA9-0C41-AEF8-6A2C620D88C9}" presName="text3" presStyleLbl="fgAcc3" presStyleIdx="1" presStyleCnt="3">
        <dgm:presLayoutVars>
          <dgm:chPref val="3"/>
        </dgm:presLayoutVars>
      </dgm:prSet>
      <dgm:spPr/>
    </dgm:pt>
    <dgm:pt modelId="{6F268C87-A845-614D-8E9B-12575270090D}" type="pres">
      <dgm:prSet presAssocID="{C6CF3E14-4EA9-0C41-AEF8-6A2C620D88C9}" presName="hierChild4" presStyleCnt="0"/>
      <dgm:spPr/>
    </dgm:pt>
    <dgm:pt modelId="{63C72612-4525-0448-A0C1-DDBDC736A1E7}" type="pres">
      <dgm:prSet presAssocID="{1E666B64-A06A-784C-AB4D-F430DD9F9E68}" presName="Name10" presStyleLbl="parChTrans1D2" presStyleIdx="1" presStyleCnt="2"/>
      <dgm:spPr/>
    </dgm:pt>
    <dgm:pt modelId="{50545BB6-AED8-FB44-9F30-C980EE9DE921}" type="pres">
      <dgm:prSet presAssocID="{B0023F3A-FB67-0F42-9CC1-156766F60D68}" presName="hierRoot2" presStyleCnt="0"/>
      <dgm:spPr/>
    </dgm:pt>
    <dgm:pt modelId="{312A494E-28A0-FF46-9720-E330852A5DA4}" type="pres">
      <dgm:prSet presAssocID="{B0023F3A-FB67-0F42-9CC1-156766F60D68}" presName="composite2" presStyleCnt="0"/>
      <dgm:spPr/>
    </dgm:pt>
    <dgm:pt modelId="{EF7E5EBF-5D15-2D47-BE6A-6445063CFE97}" type="pres">
      <dgm:prSet presAssocID="{B0023F3A-FB67-0F42-9CC1-156766F60D68}" presName="background2" presStyleLbl="node2" presStyleIdx="1" presStyleCnt="2"/>
      <dgm:spPr/>
    </dgm:pt>
    <dgm:pt modelId="{29E2BB15-CEE4-C24D-BC1F-A0BC0EFBAAAE}" type="pres">
      <dgm:prSet presAssocID="{B0023F3A-FB67-0F42-9CC1-156766F60D68}" presName="text2" presStyleLbl="fgAcc2" presStyleIdx="1" presStyleCnt="2">
        <dgm:presLayoutVars>
          <dgm:chPref val="3"/>
        </dgm:presLayoutVars>
      </dgm:prSet>
      <dgm:spPr/>
    </dgm:pt>
    <dgm:pt modelId="{244A0600-A096-9D49-87E4-280038539698}" type="pres">
      <dgm:prSet presAssocID="{B0023F3A-FB67-0F42-9CC1-156766F60D68}" presName="hierChild3" presStyleCnt="0"/>
      <dgm:spPr/>
    </dgm:pt>
    <dgm:pt modelId="{3FFE248E-4859-914C-89D6-9261BCE5DBCF}" type="pres">
      <dgm:prSet presAssocID="{89F28541-74BC-124E-AC20-323A3FA309F1}" presName="Name17" presStyleLbl="parChTrans1D3" presStyleIdx="2" presStyleCnt="3"/>
      <dgm:spPr/>
    </dgm:pt>
    <dgm:pt modelId="{FF1A4DF7-E82E-2045-ACF1-8D134125000E}" type="pres">
      <dgm:prSet presAssocID="{399C5E86-997B-2848-9F60-0BBF990479AD}" presName="hierRoot3" presStyleCnt="0"/>
      <dgm:spPr/>
    </dgm:pt>
    <dgm:pt modelId="{E77C1CC1-939B-9240-9CAF-BD3F55B4126F}" type="pres">
      <dgm:prSet presAssocID="{399C5E86-997B-2848-9F60-0BBF990479AD}" presName="composite3" presStyleCnt="0"/>
      <dgm:spPr/>
    </dgm:pt>
    <dgm:pt modelId="{0AEF5DDB-90BE-9344-A688-7A90A08881ED}" type="pres">
      <dgm:prSet presAssocID="{399C5E86-997B-2848-9F60-0BBF990479AD}" presName="background3" presStyleLbl="node3" presStyleIdx="2" presStyleCnt="3"/>
      <dgm:spPr/>
    </dgm:pt>
    <dgm:pt modelId="{829843A2-94D6-D145-AF92-990C4660B4E9}" type="pres">
      <dgm:prSet presAssocID="{399C5E86-997B-2848-9F60-0BBF990479AD}" presName="text3" presStyleLbl="fgAcc3" presStyleIdx="2" presStyleCnt="3">
        <dgm:presLayoutVars>
          <dgm:chPref val="3"/>
        </dgm:presLayoutVars>
      </dgm:prSet>
      <dgm:spPr/>
    </dgm:pt>
    <dgm:pt modelId="{D8B92003-6395-5845-AC44-093EC340A964}" type="pres">
      <dgm:prSet presAssocID="{399C5E86-997B-2848-9F60-0BBF990479AD}" presName="hierChild4" presStyleCnt="0"/>
      <dgm:spPr/>
    </dgm:pt>
  </dgm:ptLst>
  <dgm:cxnLst>
    <dgm:cxn modelId="{2E79B8CD-4F21-A14A-92CD-C2FF9B12BB7C}" type="presOf" srcId="{1E666B64-A06A-784C-AB4D-F430DD9F9E68}" destId="{63C72612-4525-0448-A0C1-DDBDC736A1E7}" srcOrd="0" destOrd="0" presId="urn:microsoft.com/office/officeart/2005/8/layout/hierarchy1"/>
    <dgm:cxn modelId="{4C822AD8-9BED-F644-9870-9AE290D7182E}" srcId="{DC109368-7678-EE4C-9A72-6C52A5F6AD11}" destId="{C6CF3E14-4EA9-0C41-AEF8-6A2C620D88C9}" srcOrd="1" destOrd="0" parTransId="{51353E60-DA75-8A4C-8D86-F7E3F516AC53}" sibTransId="{64517F1D-6529-2349-AB3F-33443C39E6D3}"/>
    <dgm:cxn modelId="{4F2A7850-49A9-024B-9991-E3627531A84D}" srcId="{DC109368-7678-EE4C-9A72-6C52A5F6AD11}" destId="{1B9E6F5D-A05E-3749-B746-E60FE9C07EBF}" srcOrd="0" destOrd="0" parTransId="{43D1E24B-D1F4-B14B-8513-D093E8B1DE1F}" sibTransId="{6D4BA78B-CFF4-5341-A85D-FF0A99FD27A7}"/>
    <dgm:cxn modelId="{914A1E1B-911A-6B47-AD47-075C0A7C1D3D}" srcId="{B0023F3A-FB67-0F42-9CC1-156766F60D68}" destId="{399C5E86-997B-2848-9F60-0BBF990479AD}" srcOrd="0" destOrd="0" parTransId="{89F28541-74BC-124E-AC20-323A3FA309F1}" sibTransId="{F4CE1910-DF01-5C48-8905-3FC9746AC37A}"/>
    <dgm:cxn modelId="{13D49757-B090-384C-B67D-7515BCB33E4F}" type="presOf" srcId="{C6CF3E14-4EA9-0C41-AEF8-6A2C620D88C9}" destId="{DE205E54-1F7C-8B4F-8D2D-958F07E2A9AD}" srcOrd="0" destOrd="0" presId="urn:microsoft.com/office/officeart/2005/8/layout/hierarchy1"/>
    <dgm:cxn modelId="{D51C1633-C4A0-E343-8295-E76C2D5BA75D}" type="presOf" srcId="{DC109368-7678-EE4C-9A72-6C52A5F6AD11}" destId="{8DC7827E-25F5-7442-B982-76BBAB80F830}" srcOrd="0" destOrd="0" presId="urn:microsoft.com/office/officeart/2005/8/layout/hierarchy1"/>
    <dgm:cxn modelId="{61AC824C-92A2-4347-A84D-322961988BBC}" type="presOf" srcId="{89F28541-74BC-124E-AC20-323A3FA309F1}" destId="{3FFE248E-4859-914C-89D6-9261BCE5DBCF}" srcOrd="0" destOrd="0" presId="urn:microsoft.com/office/officeart/2005/8/layout/hierarchy1"/>
    <dgm:cxn modelId="{B544AA78-FA8C-E54F-8FC5-DBE2D97B65D9}" type="presOf" srcId="{30CEC832-7C1D-6F4C-94D0-A6A3F29BCC5C}" destId="{B08A6F66-0F5B-524E-A3B3-F2BCC4721A86}" srcOrd="0" destOrd="0" presId="urn:microsoft.com/office/officeart/2005/8/layout/hierarchy1"/>
    <dgm:cxn modelId="{269D31DC-58D4-CE4C-863E-588B140B76B1}" type="presOf" srcId="{51353E60-DA75-8A4C-8D86-F7E3F516AC53}" destId="{ED0FC48F-EFDD-C24C-AE9A-C2E32E2C5423}" srcOrd="0" destOrd="0" presId="urn:microsoft.com/office/officeart/2005/8/layout/hierarchy1"/>
    <dgm:cxn modelId="{05CACB87-2BF8-024E-9472-B4052F5DBF45}" type="presOf" srcId="{399C5E86-997B-2848-9F60-0BBF990479AD}" destId="{829843A2-94D6-D145-AF92-990C4660B4E9}" srcOrd="0" destOrd="0" presId="urn:microsoft.com/office/officeart/2005/8/layout/hierarchy1"/>
    <dgm:cxn modelId="{1F1C3FCA-A969-924C-8F10-81F658B386B5}" srcId="{F2643D3E-6BE7-9E42-A142-14D2E5423EE8}" destId="{B0023F3A-FB67-0F42-9CC1-156766F60D68}" srcOrd="1" destOrd="0" parTransId="{1E666B64-A06A-784C-AB4D-F430DD9F9E68}" sibTransId="{B7FD10E3-2FD7-AF46-B851-DC75F467151B}"/>
    <dgm:cxn modelId="{AD5D45F8-FFC7-064E-A125-0FA664564670}" type="presOf" srcId="{7056E2EC-676E-FA40-AC8D-C83E1DCA1AEE}" destId="{5254D4E8-3662-E14F-B267-4C803F016E99}" srcOrd="0" destOrd="0" presId="urn:microsoft.com/office/officeart/2005/8/layout/hierarchy1"/>
    <dgm:cxn modelId="{DA30E917-6DE5-2C4B-AF76-7909561369A3}" type="presOf" srcId="{43D1E24B-D1F4-B14B-8513-D093E8B1DE1F}" destId="{F25F67FF-B0E3-CC4C-81E0-E94C5A52ACBC}" srcOrd="0" destOrd="0" presId="urn:microsoft.com/office/officeart/2005/8/layout/hierarchy1"/>
    <dgm:cxn modelId="{852E07C2-F28A-A247-8551-CE39209D593F}" type="presOf" srcId="{F2643D3E-6BE7-9E42-A142-14D2E5423EE8}" destId="{0C73555A-5634-0A4D-B939-0E0BEFC88377}" srcOrd="0" destOrd="0" presId="urn:microsoft.com/office/officeart/2005/8/layout/hierarchy1"/>
    <dgm:cxn modelId="{3BEE355D-A5C5-134E-BE77-D84E7E8B01EA}" srcId="{F2643D3E-6BE7-9E42-A142-14D2E5423EE8}" destId="{DC109368-7678-EE4C-9A72-6C52A5F6AD11}" srcOrd="0" destOrd="0" parTransId="{7056E2EC-676E-FA40-AC8D-C83E1DCA1AEE}" sibTransId="{DDE3A6B0-8126-B047-B9E5-F3FE30341B2A}"/>
    <dgm:cxn modelId="{CE8AD956-DC4F-D84A-B745-A4B03C0DE8C4}" type="presOf" srcId="{1B9E6F5D-A05E-3749-B746-E60FE9C07EBF}" destId="{B6823F1B-0AD1-0E45-A24F-FEBC14389670}" srcOrd="0" destOrd="0" presId="urn:microsoft.com/office/officeart/2005/8/layout/hierarchy1"/>
    <dgm:cxn modelId="{99BDD584-A0EA-804D-A549-B9059248AAFA}" type="presOf" srcId="{B0023F3A-FB67-0F42-9CC1-156766F60D68}" destId="{29E2BB15-CEE4-C24D-BC1F-A0BC0EFBAAAE}" srcOrd="0" destOrd="0" presId="urn:microsoft.com/office/officeart/2005/8/layout/hierarchy1"/>
    <dgm:cxn modelId="{0B6B9DE7-5CB8-B84B-8649-A363E6F6D6CF}" srcId="{30CEC832-7C1D-6F4C-94D0-A6A3F29BCC5C}" destId="{F2643D3E-6BE7-9E42-A142-14D2E5423EE8}" srcOrd="0" destOrd="0" parTransId="{72B2BFCD-63AB-FD4B-B180-69F7C1A5F74D}" sibTransId="{B196C1EB-6169-384F-B88F-08B4175F4A1E}"/>
    <dgm:cxn modelId="{98F4BE3A-9593-D141-BE58-5A1F1292AD19}" type="presParOf" srcId="{B08A6F66-0F5B-524E-A3B3-F2BCC4721A86}" destId="{7ABB0BC2-DBB9-4242-99E1-8696CE0CE0FD}" srcOrd="0" destOrd="0" presId="urn:microsoft.com/office/officeart/2005/8/layout/hierarchy1"/>
    <dgm:cxn modelId="{F42AE92C-1340-774F-9BFF-D130001AE3B8}" type="presParOf" srcId="{7ABB0BC2-DBB9-4242-99E1-8696CE0CE0FD}" destId="{D081F36B-5668-3443-B1BF-96EA4F2D61B1}" srcOrd="0" destOrd="0" presId="urn:microsoft.com/office/officeart/2005/8/layout/hierarchy1"/>
    <dgm:cxn modelId="{6ADF5F30-105A-0345-A0CE-7DC9A6CFA515}" type="presParOf" srcId="{D081F36B-5668-3443-B1BF-96EA4F2D61B1}" destId="{2BEB1026-0A38-6C42-8241-1EF124E1979B}" srcOrd="0" destOrd="0" presId="urn:microsoft.com/office/officeart/2005/8/layout/hierarchy1"/>
    <dgm:cxn modelId="{A7F46C0A-1AA0-8B47-B2EF-EE8380370D40}" type="presParOf" srcId="{D081F36B-5668-3443-B1BF-96EA4F2D61B1}" destId="{0C73555A-5634-0A4D-B939-0E0BEFC88377}" srcOrd="1" destOrd="0" presId="urn:microsoft.com/office/officeart/2005/8/layout/hierarchy1"/>
    <dgm:cxn modelId="{0B85E8F4-7568-BB43-BBB3-1186799A2930}" type="presParOf" srcId="{7ABB0BC2-DBB9-4242-99E1-8696CE0CE0FD}" destId="{71BD9947-9C1E-5946-BAB7-EE46AADD8150}" srcOrd="1" destOrd="0" presId="urn:microsoft.com/office/officeart/2005/8/layout/hierarchy1"/>
    <dgm:cxn modelId="{E9A264CE-F78C-3542-A19A-6A60E70DB9E2}" type="presParOf" srcId="{71BD9947-9C1E-5946-BAB7-EE46AADD8150}" destId="{5254D4E8-3662-E14F-B267-4C803F016E99}" srcOrd="0" destOrd="0" presId="urn:microsoft.com/office/officeart/2005/8/layout/hierarchy1"/>
    <dgm:cxn modelId="{85D6FD38-31E2-AE43-B164-384FE6FB3D2B}" type="presParOf" srcId="{71BD9947-9C1E-5946-BAB7-EE46AADD8150}" destId="{15CF555E-B992-2241-A6A9-00147DBD8E1C}" srcOrd="1" destOrd="0" presId="urn:microsoft.com/office/officeart/2005/8/layout/hierarchy1"/>
    <dgm:cxn modelId="{AF70EFE9-3440-B143-9CE0-D5E338D382AB}" type="presParOf" srcId="{15CF555E-B992-2241-A6A9-00147DBD8E1C}" destId="{1DF641E8-4BE4-644C-970E-C5C83FAEC848}" srcOrd="0" destOrd="0" presId="urn:microsoft.com/office/officeart/2005/8/layout/hierarchy1"/>
    <dgm:cxn modelId="{89E075A0-E8CC-3C46-9C36-C3CB942F04A3}" type="presParOf" srcId="{1DF641E8-4BE4-644C-970E-C5C83FAEC848}" destId="{943B4E64-84A7-1F41-B8DA-2CC291BE609C}" srcOrd="0" destOrd="0" presId="urn:microsoft.com/office/officeart/2005/8/layout/hierarchy1"/>
    <dgm:cxn modelId="{ABD72B2D-2D25-B749-A4FA-DCE00462ACB8}" type="presParOf" srcId="{1DF641E8-4BE4-644C-970E-C5C83FAEC848}" destId="{8DC7827E-25F5-7442-B982-76BBAB80F830}" srcOrd="1" destOrd="0" presId="urn:microsoft.com/office/officeart/2005/8/layout/hierarchy1"/>
    <dgm:cxn modelId="{5571D3F0-1643-BF41-A073-7443E2033EAE}" type="presParOf" srcId="{15CF555E-B992-2241-A6A9-00147DBD8E1C}" destId="{114F15F9-2624-104A-808A-240CAC2D2B0E}" srcOrd="1" destOrd="0" presId="urn:microsoft.com/office/officeart/2005/8/layout/hierarchy1"/>
    <dgm:cxn modelId="{C04EC56E-E43F-454E-8E52-DF801B459DDE}" type="presParOf" srcId="{114F15F9-2624-104A-808A-240CAC2D2B0E}" destId="{F25F67FF-B0E3-CC4C-81E0-E94C5A52ACBC}" srcOrd="0" destOrd="0" presId="urn:microsoft.com/office/officeart/2005/8/layout/hierarchy1"/>
    <dgm:cxn modelId="{21476DDB-E0FB-D842-A0CD-82662E114D74}" type="presParOf" srcId="{114F15F9-2624-104A-808A-240CAC2D2B0E}" destId="{FE22F7D7-6E67-6F4E-859B-0B0736A2101F}" srcOrd="1" destOrd="0" presId="urn:microsoft.com/office/officeart/2005/8/layout/hierarchy1"/>
    <dgm:cxn modelId="{7E77016F-4A21-B846-A833-AAEB8E53656C}" type="presParOf" srcId="{FE22F7D7-6E67-6F4E-859B-0B0736A2101F}" destId="{3CDA461D-5D2B-FE49-B3B3-CD9B41489154}" srcOrd="0" destOrd="0" presId="urn:microsoft.com/office/officeart/2005/8/layout/hierarchy1"/>
    <dgm:cxn modelId="{4F31552E-93D6-3B47-B84F-F93B77ACD8C5}" type="presParOf" srcId="{3CDA461D-5D2B-FE49-B3B3-CD9B41489154}" destId="{48B5D805-FA76-404B-884A-C2BA29E4D11B}" srcOrd="0" destOrd="0" presId="urn:microsoft.com/office/officeart/2005/8/layout/hierarchy1"/>
    <dgm:cxn modelId="{AEE10F50-7A97-4242-A542-AFC70835550F}" type="presParOf" srcId="{3CDA461D-5D2B-FE49-B3B3-CD9B41489154}" destId="{B6823F1B-0AD1-0E45-A24F-FEBC14389670}" srcOrd="1" destOrd="0" presId="urn:microsoft.com/office/officeart/2005/8/layout/hierarchy1"/>
    <dgm:cxn modelId="{C119C787-DE8C-ED4C-95F1-5EB641CB7296}" type="presParOf" srcId="{FE22F7D7-6E67-6F4E-859B-0B0736A2101F}" destId="{AD5E343C-FB67-9941-930C-3C39A4C4520B}" srcOrd="1" destOrd="0" presId="urn:microsoft.com/office/officeart/2005/8/layout/hierarchy1"/>
    <dgm:cxn modelId="{3A0DB94F-4004-354A-802F-91E2E6128E50}" type="presParOf" srcId="{114F15F9-2624-104A-808A-240CAC2D2B0E}" destId="{ED0FC48F-EFDD-C24C-AE9A-C2E32E2C5423}" srcOrd="2" destOrd="0" presId="urn:microsoft.com/office/officeart/2005/8/layout/hierarchy1"/>
    <dgm:cxn modelId="{8DCEF13E-9A7A-3B45-B37F-F01F39D2D597}" type="presParOf" srcId="{114F15F9-2624-104A-808A-240CAC2D2B0E}" destId="{4EC4EF9F-4065-6A40-B06D-7910791C7E38}" srcOrd="3" destOrd="0" presId="urn:microsoft.com/office/officeart/2005/8/layout/hierarchy1"/>
    <dgm:cxn modelId="{1B6B9C9B-CE63-6D47-80FD-361C8C062D5C}" type="presParOf" srcId="{4EC4EF9F-4065-6A40-B06D-7910791C7E38}" destId="{01C304A6-F771-584B-85EF-013E5A364973}" srcOrd="0" destOrd="0" presId="urn:microsoft.com/office/officeart/2005/8/layout/hierarchy1"/>
    <dgm:cxn modelId="{1F992C69-E8C4-AB4C-AE02-08F096C7B12F}" type="presParOf" srcId="{01C304A6-F771-584B-85EF-013E5A364973}" destId="{E3C3862D-3010-6840-908F-C4A06C40A280}" srcOrd="0" destOrd="0" presId="urn:microsoft.com/office/officeart/2005/8/layout/hierarchy1"/>
    <dgm:cxn modelId="{C69ECCA6-2AD4-F94D-93E9-3B3659B6E219}" type="presParOf" srcId="{01C304A6-F771-584B-85EF-013E5A364973}" destId="{DE205E54-1F7C-8B4F-8D2D-958F07E2A9AD}" srcOrd="1" destOrd="0" presId="urn:microsoft.com/office/officeart/2005/8/layout/hierarchy1"/>
    <dgm:cxn modelId="{953016F2-83EE-0F45-8185-BB38DD9723B2}" type="presParOf" srcId="{4EC4EF9F-4065-6A40-B06D-7910791C7E38}" destId="{6F268C87-A845-614D-8E9B-12575270090D}" srcOrd="1" destOrd="0" presId="urn:microsoft.com/office/officeart/2005/8/layout/hierarchy1"/>
    <dgm:cxn modelId="{EDF6F4AF-3B4E-1447-9F0F-C5C3EA51A60C}" type="presParOf" srcId="{71BD9947-9C1E-5946-BAB7-EE46AADD8150}" destId="{63C72612-4525-0448-A0C1-DDBDC736A1E7}" srcOrd="2" destOrd="0" presId="urn:microsoft.com/office/officeart/2005/8/layout/hierarchy1"/>
    <dgm:cxn modelId="{B6B73315-CD8D-1F4D-9D9B-BA74CDE1BDE6}" type="presParOf" srcId="{71BD9947-9C1E-5946-BAB7-EE46AADD8150}" destId="{50545BB6-AED8-FB44-9F30-C980EE9DE921}" srcOrd="3" destOrd="0" presId="urn:microsoft.com/office/officeart/2005/8/layout/hierarchy1"/>
    <dgm:cxn modelId="{8CC8FF17-2609-014D-B867-935F1ACF6E44}" type="presParOf" srcId="{50545BB6-AED8-FB44-9F30-C980EE9DE921}" destId="{312A494E-28A0-FF46-9720-E330852A5DA4}" srcOrd="0" destOrd="0" presId="urn:microsoft.com/office/officeart/2005/8/layout/hierarchy1"/>
    <dgm:cxn modelId="{572E062B-9599-5145-BC20-FA587B79A7A7}" type="presParOf" srcId="{312A494E-28A0-FF46-9720-E330852A5DA4}" destId="{EF7E5EBF-5D15-2D47-BE6A-6445063CFE97}" srcOrd="0" destOrd="0" presId="urn:microsoft.com/office/officeart/2005/8/layout/hierarchy1"/>
    <dgm:cxn modelId="{AD201DAF-EE82-3E47-B6AD-5A7B0610B758}" type="presParOf" srcId="{312A494E-28A0-FF46-9720-E330852A5DA4}" destId="{29E2BB15-CEE4-C24D-BC1F-A0BC0EFBAAAE}" srcOrd="1" destOrd="0" presId="urn:microsoft.com/office/officeart/2005/8/layout/hierarchy1"/>
    <dgm:cxn modelId="{2C4B0660-198B-EA4A-A142-0C44F16111BE}" type="presParOf" srcId="{50545BB6-AED8-FB44-9F30-C980EE9DE921}" destId="{244A0600-A096-9D49-87E4-280038539698}" srcOrd="1" destOrd="0" presId="urn:microsoft.com/office/officeart/2005/8/layout/hierarchy1"/>
    <dgm:cxn modelId="{211EB941-28EC-1C41-9976-EF2F27BC5E73}" type="presParOf" srcId="{244A0600-A096-9D49-87E4-280038539698}" destId="{3FFE248E-4859-914C-89D6-9261BCE5DBCF}" srcOrd="0" destOrd="0" presId="urn:microsoft.com/office/officeart/2005/8/layout/hierarchy1"/>
    <dgm:cxn modelId="{FEB8EB4A-CCB3-0041-9CD4-433CC3AE3DDF}" type="presParOf" srcId="{244A0600-A096-9D49-87E4-280038539698}" destId="{FF1A4DF7-E82E-2045-ACF1-8D134125000E}" srcOrd="1" destOrd="0" presId="urn:microsoft.com/office/officeart/2005/8/layout/hierarchy1"/>
    <dgm:cxn modelId="{ABD3E59F-3702-8B46-AB70-D5E667ADFC58}" type="presParOf" srcId="{FF1A4DF7-E82E-2045-ACF1-8D134125000E}" destId="{E77C1CC1-939B-9240-9CAF-BD3F55B4126F}" srcOrd="0" destOrd="0" presId="urn:microsoft.com/office/officeart/2005/8/layout/hierarchy1"/>
    <dgm:cxn modelId="{45EC1D44-90DD-1F45-B4A7-4C2881C4DED4}" type="presParOf" srcId="{E77C1CC1-939B-9240-9CAF-BD3F55B4126F}" destId="{0AEF5DDB-90BE-9344-A688-7A90A08881ED}" srcOrd="0" destOrd="0" presId="urn:microsoft.com/office/officeart/2005/8/layout/hierarchy1"/>
    <dgm:cxn modelId="{460D72E8-F27B-6041-89BE-C84A5CF45A34}" type="presParOf" srcId="{E77C1CC1-939B-9240-9CAF-BD3F55B4126F}" destId="{829843A2-94D6-D145-AF92-990C4660B4E9}" srcOrd="1" destOrd="0" presId="urn:microsoft.com/office/officeart/2005/8/layout/hierarchy1"/>
    <dgm:cxn modelId="{F800E4E8-6663-4145-A927-F73088BFDD7D}" type="presParOf" srcId="{FF1A4DF7-E82E-2045-ACF1-8D134125000E}" destId="{D8B92003-6395-5845-AC44-093EC340A96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FE248E-4859-914C-89D6-9261BCE5DBCF}">
      <dsp:nvSpPr>
        <dsp:cNvPr id="0" name=""/>
        <dsp:cNvSpPr/>
      </dsp:nvSpPr>
      <dsp:spPr>
        <a:xfrm>
          <a:off x="6104881" y="2724914"/>
          <a:ext cx="91440" cy="50749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7496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C72612-4525-0448-A0C1-DDBDC736A1E7}">
      <dsp:nvSpPr>
        <dsp:cNvPr id="0" name=""/>
        <dsp:cNvSpPr/>
      </dsp:nvSpPr>
      <dsp:spPr>
        <a:xfrm>
          <a:off x="4551043" y="1109360"/>
          <a:ext cx="1599558" cy="5074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5843"/>
              </a:lnTo>
              <a:lnTo>
                <a:pt x="1599558" y="345843"/>
              </a:lnTo>
              <a:lnTo>
                <a:pt x="1599558" y="507496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0FC48F-EFDD-C24C-AE9A-C2E32E2C5423}">
      <dsp:nvSpPr>
        <dsp:cNvPr id="0" name=""/>
        <dsp:cNvSpPr/>
      </dsp:nvSpPr>
      <dsp:spPr>
        <a:xfrm>
          <a:off x="2951484" y="2724914"/>
          <a:ext cx="1066372" cy="5074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5843"/>
              </a:lnTo>
              <a:lnTo>
                <a:pt x="1066372" y="345843"/>
              </a:lnTo>
              <a:lnTo>
                <a:pt x="1066372" y="507496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5F67FF-B0E3-CC4C-81E0-E94C5A52ACBC}">
      <dsp:nvSpPr>
        <dsp:cNvPr id="0" name=""/>
        <dsp:cNvSpPr/>
      </dsp:nvSpPr>
      <dsp:spPr>
        <a:xfrm>
          <a:off x="1885112" y="2724914"/>
          <a:ext cx="1066372" cy="507496"/>
        </a:xfrm>
        <a:custGeom>
          <a:avLst/>
          <a:gdLst/>
          <a:ahLst/>
          <a:cxnLst/>
          <a:rect l="0" t="0" r="0" b="0"/>
          <a:pathLst>
            <a:path>
              <a:moveTo>
                <a:pt x="1066372" y="0"/>
              </a:moveTo>
              <a:lnTo>
                <a:pt x="1066372" y="345843"/>
              </a:lnTo>
              <a:lnTo>
                <a:pt x="0" y="345843"/>
              </a:lnTo>
              <a:lnTo>
                <a:pt x="0" y="507496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4D4E8-3662-E14F-B267-4C803F016E99}">
      <dsp:nvSpPr>
        <dsp:cNvPr id="0" name=""/>
        <dsp:cNvSpPr/>
      </dsp:nvSpPr>
      <dsp:spPr>
        <a:xfrm>
          <a:off x="2951484" y="1109360"/>
          <a:ext cx="1599558" cy="507496"/>
        </a:xfrm>
        <a:custGeom>
          <a:avLst/>
          <a:gdLst/>
          <a:ahLst/>
          <a:cxnLst/>
          <a:rect l="0" t="0" r="0" b="0"/>
          <a:pathLst>
            <a:path>
              <a:moveTo>
                <a:pt x="1599558" y="0"/>
              </a:moveTo>
              <a:lnTo>
                <a:pt x="1599558" y="345843"/>
              </a:lnTo>
              <a:lnTo>
                <a:pt x="0" y="345843"/>
              </a:lnTo>
              <a:lnTo>
                <a:pt x="0" y="507496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EB1026-0A38-6C42-8241-1EF124E1979B}">
      <dsp:nvSpPr>
        <dsp:cNvPr id="0" name=""/>
        <dsp:cNvSpPr/>
      </dsp:nvSpPr>
      <dsp:spPr>
        <a:xfrm>
          <a:off x="3678556" y="1303"/>
          <a:ext cx="1744972" cy="1108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73555A-5634-0A4D-B939-0E0BEFC88377}">
      <dsp:nvSpPr>
        <dsp:cNvPr id="0" name=""/>
        <dsp:cNvSpPr/>
      </dsp:nvSpPr>
      <dsp:spPr>
        <a:xfrm>
          <a:off x="3872442" y="185494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Toyota</a:t>
          </a:r>
          <a:endParaRPr lang="en-US" sz="2500" kern="1200" dirty="0"/>
        </a:p>
      </dsp:txBody>
      <dsp:txXfrm>
        <a:off x="3904896" y="217948"/>
        <a:ext cx="1680064" cy="1043149"/>
      </dsp:txXfrm>
    </dsp:sp>
    <dsp:sp modelId="{943B4E64-84A7-1F41-B8DA-2CC291BE609C}">
      <dsp:nvSpPr>
        <dsp:cNvPr id="0" name=""/>
        <dsp:cNvSpPr/>
      </dsp:nvSpPr>
      <dsp:spPr>
        <a:xfrm>
          <a:off x="2078998" y="1616856"/>
          <a:ext cx="1744972" cy="1108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C7827E-25F5-7442-B982-76BBAB80F830}">
      <dsp:nvSpPr>
        <dsp:cNvPr id="0" name=""/>
        <dsp:cNvSpPr/>
      </dsp:nvSpPr>
      <dsp:spPr>
        <a:xfrm>
          <a:off x="2272884" y="1801048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Japanese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supplier</a:t>
          </a:r>
          <a:endParaRPr lang="en-US" sz="2500" kern="1200" dirty="0"/>
        </a:p>
      </dsp:txBody>
      <dsp:txXfrm>
        <a:off x="2305338" y="1833502"/>
        <a:ext cx="1680064" cy="1043149"/>
      </dsp:txXfrm>
    </dsp:sp>
    <dsp:sp modelId="{48B5D805-FA76-404B-884A-C2BA29E4D11B}">
      <dsp:nvSpPr>
        <dsp:cNvPr id="0" name=""/>
        <dsp:cNvSpPr/>
      </dsp:nvSpPr>
      <dsp:spPr>
        <a:xfrm>
          <a:off x="1012626" y="3232410"/>
          <a:ext cx="1744972" cy="1108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823F1B-0AD1-0E45-A24F-FEBC14389670}">
      <dsp:nvSpPr>
        <dsp:cNvPr id="0" name=""/>
        <dsp:cNvSpPr/>
      </dsp:nvSpPr>
      <dsp:spPr>
        <a:xfrm>
          <a:off x="1206512" y="3416602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Thai supplier</a:t>
          </a:r>
          <a:endParaRPr lang="en-US" sz="2500" kern="1200" dirty="0"/>
        </a:p>
      </dsp:txBody>
      <dsp:txXfrm>
        <a:off x="1238966" y="3449056"/>
        <a:ext cx="1680064" cy="1043149"/>
      </dsp:txXfrm>
    </dsp:sp>
    <dsp:sp modelId="{E3C3862D-3010-6840-908F-C4A06C40A280}">
      <dsp:nvSpPr>
        <dsp:cNvPr id="0" name=""/>
        <dsp:cNvSpPr/>
      </dsp:nvSpPr>
      <dsp:spPr>
        <a:xfrm>
          <a:off x="3145370" y="3232410"/>
          <a:ext cx="1744972" cy="1108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205E54-1F7C-8B4F-8D2D-958F07E2A9AD}">
      <dsp:nvSpPr>
        <dsp:cNvPr id="0" name=""/>
        <dsp:cNvSpPr/>
      </dsp:nvSpPr>
      <dsp:spPr>
        <a:xfrm>
          <a:off x="3339256" y="3416602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Thai supplier</a:t>
          </a:r>
          <a:endParaRPr lang="en-US" sz="2500" kern="1200" dirty="0"/>
        </a:p>
      </dsp:txBody>
      <dsp:txXfrm>
        <a:off x="3371710" y="3449056"/>
        <a:ext cx="1680064" cy="1043149"/>
      </dsp:txXfrm>
    </dsp:sp>
    <dsp:sp modelId="{EF7E5EBF-5D15-2D47-BE6A-6445063CFE97}">
      <dsp:nvSpPr>
        <dsp:cNvPr id="0" name=""/>
        <dsp:cNvSpPr/>
      </dsp:nvSpPr>
      <dsp:spPr>
        <a:xfrm>
          <a:off x="5278115" y="1616856"/>
          <a:ext cx="1744972" cy="1108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E2BB15-CEE4-C24D-BC1F-A0BC0EFBAAAE}">
      <dsp:nvSpPr>
        <dsp:cNvPr id="0" name=""/>
        <dsp:cNvSpPr/>
      </dsp:nvSpPr>
      <dsp:spPr>
        <a:xfrm>
          <a:off x="5472000" y="1801048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JV Supplier</a:t>
          </a:r>
          <a:endParaRPr lang="en-US" sz="2500" kern="1200" dirty="0"/>
        </a:p>
      </dsp:txBody>
      <dsp:txXfrm>
        <a:off x="5504454" y="1833502"/>
        <a:ext cx="1680064" cy="1043149"/>
      </dsp:txXfrm>
    </dsp:sp>
    <dsp:sp modelId="{0AEF5DDB-90BE-9344-A688-7A90A08881ED}">
      <dsp:nvSpPr>
        <dsp:cNvPr id="0" name=""/>
        <dsp:cNvSpPr/>
      </dsp:nvSpPr>
      <dsp:spPr>
        <a:xfrm>
          <a:off x="5278115" y="3232410"/>
          <a:ext cx="1744972" cy="1108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9843A2-94D6-D145-AF92-990C4660B4E9}">
      <dsp:nvSpPr>
        <dsp:cNvPr id="0" name=""/>
        <dsp:cNvSpPr/>
      </dsp:nvSpPr>
      <dsp:spPr>
        <a:xfrm>
          <a:off x="5472000" y="3416602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Thai supplier</a:t>
          </a:r>
          <a:endParaRPr lang="en-US" sz="2500" kern="1200" dirty="0"/>
        </a:p>
      </dsp:txBody>
      <dsp:txXfrm>
        <a:off x="5504454" y="3449056"/>
        <a:ext cx="1680064" cy="10431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11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3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28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4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3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37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6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41798-33EA-4441-85DC-164477B78758}" type="datetimeFigureOut">
              <a:rPr lang="en-US" smtClean="0"/>
              <a:t>10/11/16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Global Production Network and Value Chains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9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Paul </a:t>
            </a:r>
            <a:r>
              <a:rPr lang="en-US" dirty="0"/>
              <a:t>V</a:t>
            </a:r>
            <a:r>
              <a:rPr lang="en-US" dirty="0" smtClean="0"/>
              <a:t>andenberg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24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Gary </a:t>
            </a:r>
            <a:r>
              <a:rPr lang="en-US" dirty="0" err="1" smtClean="0"/>
              <a:t>Gereffi</a:t>
            </a:r>
            <a:r>
              <a:rPr lang="en-US" dirty="0" smtClean="0"/>
              <a:t>, pioneering analysis in mid-1990s</a:t>
            </a:r>
          </a:p>
          <a:p>
            <a:pPr lvl="1"/>
            <a:r>
              <a:rPr lang="en-US" dirty="0" smtClean="0"/>
              <a:t>Two types of chains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u="sng" dirty="0" smtClean="0"/>
              <a:t>Buyer-driven value chains</a:t>
            </a:r>
            <a:endParaRPr lang="en-US" u="sng" dirty="0" smtClean="0"/>
          </a:p>
          <a:p>
            <a:pPr lvl="1"/>
            <a:r>
              <a:rPr lang="en-US" dirty="0" smtClean="0"/>
              <a:t>Non-durable, less complex goods</a:t>
            </a:r>
          </a:p>
          <a:p>
            <a:pPr lvl="2"/>
            <a:r>
              <a:rPr lang="en-US" dirty="0" smtClean="0"/>
              <a:t>Clothing, footwear, food</a:t>
            </a:r>
            <a:endParaRPr lang="en-US" dirty="0" smtClean="0"/>
          </a:p>
          <a:p>
            <a:pPr lvl="1"/>
            <a:r>
              <a:rPr lang="en-US" dirty="0" smtClean="0"/>
              <a:t>Lead firm is buyer</a:t>
            </a:r>
          </a:p>
          <a:p>
            <a:pPr lvl="2"/>
            <a:r>
              <a:rPr lang="en-US" dirty="0" smtClean="0"/>
              <a:t>Producers are independent firms</a:t>
            </a:r>
          </a:p>
          <a:p>
            <a:pPr lvl="2"/>
            <a:r>
              <a:rPr lang="en-US" dirty="0" smtClean="0"/>
              <a:t>Like a subcontracting arrangement</a:t>
            </a:r>
            <a:endParaRPr lang="en-US" dirty="0" smtClean="0"/>
          </a:p>
          <a:p>
            <a:r>
              <a:rPr lang="en-US" u="sng" dirty="0" smtClean="0"/>
              <a:t>Producer-driven value chains</a:t>
            </a:r>
            <a:endParaRPr lang="en-US" u="sng" dirty="0" smtClean="0"/>
          </a:p>
          <a:p>
            <a:pPr lvl="1"/>
            <a:r>
              <a:rPr lang="en-US" dirty="0" smtClean="0"/>
              <a:t>Technological competence is important</a:t>
            </a:r>
          </a:p>
          <a:p>
            <a:pPr lvl="1"/>
            <a:r>
              <a:rPr lang="en-US" dirty="0" smtClean="0"/>
              <a:t>Lead firm is a producer</a:t>
            </a:r>
          </a:p>
          <a:p>
            <a:pPr lvl="2"/>
            <a:r>
              <a:rPr lang="en-US" dirty="0" smtClean="0"/>
              <a:t>Automobiles, electronics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035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Chain governance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All stages in one large vertically integrated firm</a:t>
            </a:r>
          </a:p>
          <a:p>
            <a:r>
              <a:rPr lang="en-US" dirty="0" smtClean="0"/>
              <a:t>Quasi-hierarchical</a:t>
            </a:r>
          </a:p>
          <a:p>
            <a:pPr lvl="1"/>
            <a:r>
              <a:rPr lang="en-US" dirty="0" smtClean="0"/>
              <a:t>One main firm and number of supplying firms with weak capabilities and dependent on the lead firm</a:t>
            </a:r>
          </a:p>
          <a:p>
            <a:r>
              <a:rPr lang="en-US" dirty="0" smtClean="0"/>
              <a:t>Relational (or modular)</a:t>
            </a:r>
          </a:p>
          <a:p>
            <a:pPr lvl="1"/>
            <a:r>
              <a:rPr lang="en-US" dirty="0" smtClean="0"/>
              <a:t>Supplying firms have greater independence and technological capability</a:t>
            </a:r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Regular market relationship</a:t>
            </a:r>
          </a:p>
          <a:p>
            <a:pPr lvl="1"/>
            <a:r>
              <a:rPr lang="en-US" dirty="0" smtClean="0"/>
              <a:t>One firm buys from the other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2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extiles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Bangladesh</a:t>
            </a:r>
          </a:p>
          <a:p>
            <a:pPr lvl="1"/>
            <a:r>
              <a:rPr lang="en-US" dirty="0" smtClean="0"/>
              <a:t>Most firms are domestically owned</a:t>
            </a:r>
          </a:p>
          <a:p>
            <a:pPr lvl="1"/>
            <a:r>
              <a:rPr lang="en-US" dirty="0" smtClean="0"/>
              <a:t>Like a quasi-hierarchical or relational structure</a:t>
            </a:r>
          </a:p>
          <a:p>
            <a:pPr lvl="1"/>
            <a:endParaRPr lang="en-US" dirty="0"/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Industry is more hierarchical</a:t>
            </a:r>
          </a:p>
          <a:p>
            <a:pPr lvl="1"/>
            <a:r>
              <a:rPr lang="en-US" dirty="0" smtClean="0"/>
              <a:t>Most firms are foreign-owned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49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Tier 1 and 2 suppliers</a:t>
            </a:r>
          </a:p>
          <a:p>
            <a:pPr lvl="1"/>
            <a:r>
              <a:rPr lang="en-US" dirty="0" smtClean="0"/>
              <a:t> often foreign-owned or joint ventures between Thai firms and foreigners</a:t>
            </a:r>
          </a:p>
          <a:p>
            <a:pPr lvl="2"/>
            <a:r>
              <a:rPr lang="en-US" dirty="0" smtClean="0"/>
              <a:t>Japanese, US, Germany</a:t>
            </a:r>
          </a:p>
          <a:p>
            <a:pPr lvl="1"/>
            <a:r>
              <a:rPr lang="en-US" dirty="0" smtClean="0"/>
              <a:t>Producing in Thailand or elsewhere</a:t>
            </a:r>
          </a:p>
          <a:p>
            <a:pPr lvl="1"/>
            <a:r>
              <a:rPr lang="en-US" dirty="0" smtClean="0"/>
              <a:t>May best be characterized as “Relational”</a:t>
            </a:r>
          </a:p>
          <a:p>
            <a:r>
              <a:rPr lang="en-US" dirty="0" smtClean="0"/>
              <a:t>Tiers 3 and 4 suppliers</a:t>
            </a:r>
          </a:p>
          <a:p>
            <a:pPr lvl="1"/>
            <a:r>
              <a:rPr lang="en-US" dirty="0" smtClean="0"/>
              <a:t>Thai owned firms that supply Tier 1 and 2</a:t>
            </a:r>
          </a:p>
          <a:p>
            <a:pPr lvl="1"/>
            <a:r>
              <a:rPr lang="en-US" dirty="0" smtClean="0"/>
              <a:t>May best be characterized as “Quasi-hierarchical”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278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autos in Thailand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919276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0212" y="3678368"/>
            <a:ext cx="1057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Tier 1 o 2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0399" y="5439672"/>
            <a:ext cx="1519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Tier 3 or 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18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 in the value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Where is value in the value chain?</a:t>
            </a:r>
          </a:p>
          <a:p>
            <a:endParaRPr lang="en-US" dirty="0"/>
          </a:p>
          <a:p>
            <a:r>
              <a:rPr lang="en-US" dirty="0" smtClean="0"/>
              <a:t>Countries want to get into higher value stages</a:t>
            </a:r>
          </a:p>
          <a:p>
            <a:pPr lvl="1"/>
            <a:r>
              <a:rPr lang="en-US" dirty="0" smtClean="0"/>
              <a:t>Generates higher income for the country</a:t>
            </a:r>
          </a:p>
          <a:p>
            <a:pPr lvl="1"/>
            <a:r>
              <a:rPr lang="en-US" dirty="0" smtClean="0"/>
              <a:t>Workers can be paid higher wages</a:t>
            </a:r>
          </a:p>
          <a:p>
            <a:pPr lvl="1"/>
            <a:r>
              <a:rPr lang="en-US" dirty="0" smtClean="0"/>
              <a:t>But comparative advantage may be at lower value chains (low wages)</a:t>
            </a:r>
          </a:p>
          <a:p>
            <a:r>
              <a:rPr lang="en-US" dirty="0" smtClean="0"/>
              <a:t>Different value in different parts of the chain</a:t>
            </a:r>
            <a:endParaRPr lang="en-US" dirty="0"/>
          </a:p>
          <a:p>
            <a:pPr lvl="1"/>
            <a:r>
              <a:rPr lang="en-US" dirty="0" smtClean="0"/>
              <a:t>Assembly is low value part of the chain</a:t>
            </a:r>
          </a:p>
          <a:p>
            <a:pPr lvl="1"/>
            <a:r>
              <a:rPr lang="en-US" dirty="0" smtClean="0"/>
              <a:t>Beginning and end of the chain are higher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2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minutes to draw a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Two axes are: 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tages of production</a:t>
            </a:r>
          </a:p>
          <a:p>
            <a:pPr lvl="1"/>
            <a:r>
              <a:rPr lang="en-US" dirty="0" smtClean="0"/>
              <a:t>Value added (or value added per worker)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You decide which goes on which axis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Stages of production</a:t>
            </a:r>
          </a:p>
          <a:p>
            <a:pPr lvl="1"/>
            <a:r>
              <a:rPr lang="en-US" dirty="0" smtClean="0"/>
              <a:t>Assembly has low VA</a:t>
            </a:r>
          </a:p>
          <a:p>
            <a:pPr lvl="1"/>
            <a:r>
              <a:rPr lang="en-US" dirty="0" smtClean="0"/>
              <a:t>Design stage has high VA</a:t>
            </a:r>
          </a:p>
          <a:p>
            <a:pPr lvl="1"/>
            <a:r>
              <a:rPr lang="en-US" dirty="0" smtClean="0"/>
              <a:t>Brand/Marketing/Service stage has high VA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It won’t make you laugh, but it might make you    _ m _ l 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95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Smile 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749131" y="1417638"/>
            <a:ext cx="0" cy="418977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749131" y="5607415"/>
            <a:ext cx="524739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92382" y="2647946"/>
            <a:ext cx="1356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Value added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108541" y="5756831"/>
            <a:ext cx="488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R&amp;D                    Production              Marketing    </a:t>
            </a:r>
            <a:endParaRPr lang="en-US" dirty="0"/>
          </a:p>
        </p:txBody>
      </p:sp>
      <p:sp>
        <p:nvSpPr>
          <p:cNvPr id="18" name="Arc 17"/>
          <p:cNvSpPr/>
          <p:nvPr/>
        </p:nvSpPr>
        <p:spPr>
          <a:xfrm rot="8301220">
            <a:off x="2573672" y="67144"/>
            <a:ext cx="4296474" cy="4501876"/>
          </a:xfrm>
          <a:prstGeom prst="arc">
            <a:avLst>
              <a:gd name="adj1" fmla="val 13251689"/>
              <a:gd name="adj2" fmla="val 2408304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2575775" y="2276515"/>
            <a:ext cx="81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Design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205102" y="3937023"/>
            <a:ext cx="1076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Assembly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043727" y="2278614"/>
            <a:ext cx="1817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  Brand &amp; service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750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Different regions have differing success in “linking in” to global value chains</a:t>
            </a:r>
          </a:p>
          <a:p>
            <a:endParaRPr lang="en-US" dirty="0" smtClean="0"/>
          </a:p>
          <a:p>
            <a:r>
              <a:rPr lang="en-US" dirty="0" smtClean="0"/>
              <a:t>How to we measure?</a:t>
            </a:r>
          </a:p>
          <a:p>
            <a:pPr lvl="1"/>
            <a:r>
              <a:rPr lang="en-US" dirty="0" smtClean="0"/>
              <a:t>Share of parts and components imports and exports as share (%) of total imports and exports</a:t>
            </a:r>
          </a:p>
          <a:p>
            <a:pPr lvl="1"/>
            <a:r>
              <a:rPr lang="en-US" dirty="0" smtClean="0"/>
              <a:t>For example, country exports $100 billion of manufactured goods and of those, $35 billion are parts and components and rest are finished goods</a:t>
            </a:r>
          </a:p>
          <a:p>
            <a:pPr lvl="1"/>
            <a:r>
              <a:rPr lang="en-US" dirty="0" smtClean="0"/>
              <a:t>Therefore the share would be 35%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704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will see three sets of country data</a:t>
            </a:r>
          </a:p>
          <a:p>
            <a:pPr lvl="1"/>
            <a:r>
              <a:rPr lang="en-US" dirty="0" smtClean="0"/>
              <a:t>East-Southeast Asia</a:t>
            </a:r>
          </a:p>
          <a:p>
            <a:pPr lvl="1"/>
            <a:r>
              <a:rPr lang="en-US" dirty="0" smtClean="0"/>
              <a:t>Central and West Asia</a:t>
            </a:r>
          </a:p>
          <a:p>
            <a:pPr lvl="1"/>
            <a:r>
              <a:rPr lang="en-US" dirty="0" smtClean="0"/>
              <a:t>Eastern Europe</a:t>
            </a:r>
          </a:p>
          <a:p>
            <a:pPr lvl="1"/>
            <a:endParaRPr lang="en-US" dirty="0"/>
          </a:p>
          <a:p>
            <a:r>
              <a:rPr lang="en-US" dirty="0" smtClean="0"/>
              <a:t>Which region has the highest, which has lowest share of parts and components exports in total exports?</a:t>
            </a:r>
          </a:p>
          <a:p>
            <a:r>
              <a:rPr lang="en-US" smtClean="0"/>
              <a:t>Guesstimate a </a:t>
            </a:r>
            <a:r>
              <a:rPr lang="en-US" dirty="0" smtClean="0"/>
              <a:t>rough average figure for each region.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024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Central and West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83558"/>
              </p:ext>
            </p:extLst>
          </p:nvPr>
        </p:nvGraphicFramePr>
        <p:xfrm>
          <a:off x="457200" y="1600200"/>
          <a:ext cx="8229600" cy="504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Armenia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Azerbaijan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Georgia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Kazakhstan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Kyrgyz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0824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Eastern Europe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5953441"/>
              </p:ext>
            </p:extLst>
          </p:nvPr>
        </p:nvGraphicFramePr>
        <p:xfrm>
          <a:off x="457200" y="1600200"/>
          <a:ext cx="8229600" cy="513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Czechia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Hungary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Poland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Romania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Slovakia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219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and Southeast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840866"/>
              </p:ext>
            </p:extLst>
          </p:nvPr>
        </p:nvGraphicFramePr>
        <p:xfrm>
          <a:off x="457200" y="1600200"/>
          <a:ext cx="8229600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Hong Kong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Philippines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Korea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Singapore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Thailand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7751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GVCs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269318"/>
              </p:ext>
            </p:extLst>
          </p:nvPr>
        </p:nvGraphicFramePr>
        <p:xfrm>
          <a:off x="457200" y="1600200"/>
          <a:ext cx="8229600" cy="4993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Type</a:t>
                      </a:r>
                      <a:r>
                        <a:rPr lang="en-US" baseline="0" dirty="0" smtClean="0"/>
                        <a:t> of firm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Domestic value added as % of total value of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% of PRC’s total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Foreign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Joint</a:t>
                      </a:r>
                      <a:r>
                        <a:rPr lang="en-US" baseline="0" dirty="0" smtClean="0"/>
                        <a:t> ventures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State-owned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Collective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Koopman</a:t>
                      </a:r>
                      <a:r>
                        <a:rPr lang="en-US" baseline="0" dirty="0" smtClean="0"/>
                        <a:t> et al (2008)       </a:t>
                      </a:r>
                      <a:r>
                        <a:rPr lang="en-US" dirty="0" smtClean="0"/>
                        <a:t>P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744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of labor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Back to Adam Smith and pin factory</a:t>
            </a:r>
          </a:p>
          <a:p>
            <a:r>
              <a:rPr lang="en-US" dirty="0" smtClean="0"/>
              <a:t>Greater division of labor lets workers specialize in specific tasks</a:t>
            </a:r>
          </a:p>
          <a:p>
            <a:pPr lvl="1"/>
            <a:r>
              <a:rPr lang="en-US" dirty="0" smtClean="0"/>
              <a:t>Greater productivity</a:t>
            </a:r>
          </a:p>
          <a:p>
            <a:r>
              <a:rPr lang="en-US" dirty="0" smtClean="0"/>
              <a:t>P</a:t>
            </a:r>
            <a:r>
              <a:rPr lang="en-US" dirty="0" smtClean="0"/>
              <a:t>ush specialization </a:t>
            </a:r>
            <a:r>
              <a:rPr lang="en-US" dirty="0" smtClean="0"/>
              <a:t>to </a:t>
            </a:r>
            <a:r>
              <a:rPr lang="en-US" dirty="0" smtClean="0"/>
              <a:t>the maximum, each part or task could be made in a separate country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country has a particular advantage in producing a particular good</a:t>
            </a:r>
            <a:endParaRPr lang="en-US" dirty="0" smtClean="0"/>
          </a:p>
          <a:p>
            <a:r>
              <a:rPr lang="en-US" dirty="0" smtClean="0"/>
              <a:t>But there are </a:t>
            </a:r>
            <a:r>
              <a:rPr lang="en-US" dirty="0" smtClean="0"/>
              <a:t>limits</a:t>
            </a:r>
          </a:p>
          <a:p>
            <a:pPr lvl="1"/>
            <a:r>
              <a:rPr lang="en-US" dirty="0" smtClean="0"/>
              <a:t>Cost of coordination</a:t>
            </a:r>
          </a:p>
          <a:p>
            <a:pPr lvl="1"/>
            <a:r>
              <a:rPr lang="en-US" dirty="0" smtClean="0"/>
              <a:t>Transport costs</a:t>
            </a: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089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Coordination costs, including transportation</a:t>
            </a:r>
          </a:p>
          <a:p>
            <a:pPr lvl="1"/>
            <a:r>
              <a:rPr lang="en-US" dirty="0" smtClean="0"/>
              <a:t>Will increase if production is dispersed instead of concentrated</a:t>
            </a:r>
            <a:endParaRPr lang="en-US" dirty="0"/>
          </a:p>
          <a:p>
            <a:r>
              <a:rPr lang="en-US" dirty="0" smtClean="0"/>
              <a:t>Production costs</a:t>
            </a:r>
          </a:p>
          <a:p>
            <a:pPr lvl="1"/>
            <a:r>
              <a:rPr lang="en-US" dirty="0" smtClean="0"/>
              <a:t>Should decline as producer seeks lower cost production site</a:t>
            </a:r>
          </a:p>
          <a:p>
            <a:endParaRPr lang="en-US" dirty="0" smtClean="0"/>
          </a:p>
          <a:p>
            <a:r>
              <a:rPr lang="en-US" dirty="0" smtClean="0"/>
              <a:t>Thus offshoring, reduces production costs but increases coordination costs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savings on production costs must at least cover the higher costs of coordination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886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Baldwin and </a:t>
            </a:r>
            <a:r>
              <a:rPr lang="en-US" dirty="0" err="1" smtClean="0"/>
              <a:t>Forslid</a:t>
            </a:r>
            <a:r>
              <a:rPr lang="en-US" dirty="0" smtClean="0"/>
              <a:t>, 2014</a:t>
            </a:r>
          </a:p>
          <a:p>
            <a:r>
              <a:rPr lang="en-US" dirty="0" smtClean="0"/>
              <a:t>“</a:t>
            </a:r>
            <a:r>
              <a:rPr lang="en-US" dirty="0"/>
              <a:t>T</a:t>
            </a:r>
            <a:r>
              <a:rPr lang="en-US" dirty="0" smtClean="0"/>
              <a:t>he Development and Future of Factory Asia”</a:t>
            </a:r>
          </a:p>
          <a:p>
            <a:endParaRPr lang="en-US" dirty="0"/>
          </a:p>
          <a:p>
            <a:r>
              <a:rPr lang="en-US" dirty="0" smtClean="0"/>
              <a:t>Balancing increase in specialization from lower coordination costs </a:t>
            </a:r>
            <a:r>
              <a:rPr lang="en-US" dirty="0"/>
              <a:t>d</a:t>
            </a:r>
            <a:r>
              <a:rPr lang="en-US" dirty="0" smtClean="0"/>
              <a:t>ue to ITC</a:t>
            </a:r>
          </a:p>
          <a:p>
            <a:r>
              <a:rPr lang="en-US" dirty="0" smtClean="0"/>
              <a:t>With reduced specialization with ITC in production</a:t>
            </a:r>
          </a:p>
          <a:p>
            <a:pPr lvl="1"/>
            <a:r>
              <a:rPr lang="en-US" dirty="0" smtClean="0"/>
              <a:t>One worker can do greater range of tasks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19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Specialization </a:t>
            </a:r>
            <a:r>
              <a:rPr lang="en-US" dirty="0" smtClean="0"/>
              <a:t>based on division of labor results in high productivity</a:t>
            </a:r>
          </a:p>
          <a:p>
            <a:pPr lvl="1"/>
            <a:r>
              <a:rPr lang="en-US" dirty="0" smtClean="0"/>
              <a:t>Discrete machines can aid that specialization </a:t>
            </a:r>
          </a:p>
          <a:p>
            <a:r>
              <a:rPr lang="en-US" dirty="0" smtClean="0"/>
              <a:t>But advanced technology (using IT) can also limit the extent of specialization</a:t>
            </a:r>
          </a:p>
          <a:p>
            <a:pPr lvl="1"/>
            <a:r>
              <a:rPr lang="en-US" dirty="0" smtClean="0"/>
              <a:t>A</a:t>
            </a:r>
            <a:r>
              <a:rPr lang="en-US" dirty="0" smtClean="0"/>
              <a:t>llows </a:t>
            </a:r>
            <a:r>
              <a:rPr lang="en-US" dirty="0" smtClean="0"/>
              <a:t>individuals to specialize in more than one </a:t>
            </a:r>
            <a:r>
              <a:rPr lang="en-US" dirty="0" smtClean="0"/>
              <a:t>task</a:t>
            </a:r>
          </a:p>
          <a:p>
            <a:pPr lvl="1"/>
            <a:r>
              <a:rPr lang="en-US" dirty="0" smtClean="0"/>
              <a:t>Think of robotics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echnology </a:t>
            </a:r>
            <a:r>
              <a:rPr lang="en-US" dirty="0" smtClean="0"/>
              <a:t>can </a:t>
            </a:r>
            <a:r>
              <a:rPr lang="en-US" dirty="0" smtClean="0"/>
              <a:t>thus reduce </a:t>
            </a:r>
            <a:r>
              <a:rPr lang="en-US" dirty="0" smtClean="0"/>
              <a:t>workers specialization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hich would tend to reduce geographic dispersion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2734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Specialization-Coordination Tradeoff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78526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547152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</a:t>
            </a:r>
            <a:r>
              <a:rPr lang="en-US" dirty="0" smtClean="0"/>
              <a:t>or occupations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601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669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in production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579464" y="3594497"/>
            <a:ext cx="1727112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691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Better coordination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601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669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in production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617347" y="2743799"/>
            <a:ext cx="4456689" cy="21447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725888" y="3882056"/>
            <a:ext cx="11980" cy="1665450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579464" y="3882056"/>
            <a:ext cx="2146424" cy="47927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147877" y="5657441"/>
            <a:ext cx="81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n0   </a:t>
            </a:r>
            <a:r>
              <a:rPr lang="en-US" dirty="0" smtClean="0"/>
              <a:t>n1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713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Better IT in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601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669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in production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306576" y="3594497"/>
            <a:ext cx="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39834" y="5657441"/>
            <a:ext cx="130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n2      </a:t>
            </a:r>
            <a:r>
              <a:rPr lang="en-US" dirty="0" smtClean="0"/>
              <a:t>n0</a:t>
            </a:r>
            <a:endParaRPr lang="en-US" dirty="0"/>
          </a:p>
        </p:txBody>
      </p:sp>
      <p:sp>
        <p:nvSpPr>
          <p:cNvPr id="23" name="Freeform 22"/>
          <p:cNvSpPr/>
          <p:nvPr/>
        </p:nvSpPr>
        <p:spPr>
          <a:xfrm>
            <a:off x="1817669" y="2468221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rgbClr val="C0504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617347" y="3906020"/>
            <a:ext cx="1186054" cy="11981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803401" y="3918001"/>
            <a:ext cx="0" cy="1629505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674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Shocks and Value Chains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Because production is geographically dispersed, a </a:t>
            </a:r>
            <a:r>
              <a:rPr lang="en-US" u="sng" dirty="0" smtClean="0"/>
              <a:t>shock</a:t>
            </a:r>
            <a:r>
              <a:rPr lang="en-US" dirty="0" smtClean="0"/>
              <a:t> to one part (link) in the value chain can disrupt production along the chain</a:t>
            </a:r>
          </a:p>
          <a:p>
            <a:r>
              <a:rPr lang="en-US" dirty="0" smtClean="0"/>
              <a:t>Thus, another reason to diversify production is to reduce reliance on one particular site</a:t>
            </a:r>
          </a:p>
          <a:p>
            <a:pPr lvl="1"/>
            <a:r>
              <a:rPr lang="en-US" dirty="0" smtClean="0"/>
              <a:t>This is a </a:t>
            </a:r>
            <a:r>
              <a:rPr lang="en-US" u="sng" dirty="0" smtClean="0"/>
              <a:t>horizontal</a:t>
            </a:r>
            <a:r>
              <a:rPr lang="en-US" dirty="0" smtClean="0"/>
              <a:t> diversification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580461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Shocks and Value Chains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</a:t>
            </a:r>
            <a:r>
              <a:rPr lang="en-US" dirty="0" smtClean="0"/>
              <a:t>roduction is dispersed, so a shock to one part (link) in the value chain may disrupt production in other parts of the chain</a:t>
            </a:r>
          </a:p>
          <a:p>
            <a:r>
              <a:rPr lang="en-US" dirty="0" smtClean="0"/>
              <a:t>Japan earthquake-tsunami-</a:t>
            </a:r>
            <a:r>
              <a:rPr lang="en-US" dirty="0"/>
              <a:t>n</a:t>
            </a:r>
            <a:r>
              <a:rPr lang="en-US" dirty="0" smtClean="0"/>
              <a:t>uclear disaster of 2011</a:t>
            </a:r>
          </a:p>
          <a:p>
            <a:pPr lvl="1"/>
            <a:r>
              <a:rPr lang="en-US" dirty="0" smtClean="0"/>
              <a:t>Tohoku region, north of </a:t>
            </a:r>
            <a:r>
              <a:rPr lang="en-US" dirty="0"/>
              <a:t>T</a:t>
            </a:r>
            <a:r>
              <a:rPr lang="en-US" dirty="0" smtClean="0"/>
              <a:t>okyo</a:t>
            </a:r>
          </a:p>
          <a:p>
            <a:r>
              <a:rPr lang="en-US" dirty="0" smtClean="0"/>
              <a:t>Many auto parts suppliers in there</a:t>
            </a:r>
          </a:p>
          <a:p>
            <a:pPr lvl="1"/>
            <a:r>
              <a:rPr lang="en-US" dirty="0" smtClean="0"/>
              <a:t>Supplying Japan and the global auto market</a:t>
            </a:r>
          </a:p>
          <a:p>
            <a:pPr lvl="1"/>
            <a:r>
              <a:rPr lang="en-US" dirty="0" err="1" smtClean="0"/>
              <a:t>Xirallic</a:t>
            </a:r>
            <a:r>
              <a:rPr lang="en-US" dirty="0" smtClean="0"/>
              <a:t> paint pigment, makes the paint on the car shine, only place in the world it is made</a:t>
            </a:r>
          </a:p>
          <a:p>
            <a:pPr lvl="1"/>
            <a:r>
              <a:rPr lang="en-US" dirty="0" err="1" smtClean="0"/>
              <a:t>Renesas</a:t>
            </a:r>
            <a:r>
              <a:rPr lang="en-US" dirty="0" smtClean="0"/>
              <a:t> Electronics - micro chip mini controllers, makes 40% of world supply for autos</a:t>
            </a:r>
          </a:p>
          <a:p>
            <a:r>
              <a:rPr lang="en-US" dirty="0" smtClean="0"/>
              <a:t>Flooding in Thailand affected auto production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02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1125</Words>
  <Application>Microsoft Macintosh PowerPoint</Application>
  <PresentationFormat>On-screen Show (4:3)</PresentationFormat>
  <Paragraphs>276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Global Production Network and Value Chains</vt:lpstr>
      <vt:lpstr>Beginnings</vt:lpstr>
      <vt:lpstr>Chain governance</vt:lpstr>
      <vt:lpstr>Textiles</vt:lpstr>
      <vt:lpstr>Autos in Thailand</vt:lpstr>
      <vt:lpstr>Structure of autos in Thailand</vt:lpstr>
      <vt:lpstr>Value in the value chain</vt:lpstr>
      <vt:lpstr>5 minutes to draw a graph</vt:lpstr>
      <vt:lpstr>Smile curve</vt:lpstr>
      <vt:lpstr>Regional concentration</vt:lpstr>
      <vt:lpstr>Take 5 minutes</vt:lpstr>
      <vt:lpstr>Central and West Asia</vt:lpstr>
      <vt:lpstr>Eastern Europe</vt:lpstr>
      <vt:lpstr>East and Southeast Asia</vt:lpstr>
      <vt:lpstr>China GVCs</vt:lpstr>
      <vt:lpstr>Division of labor</vt:lpstr>
      <vt:lpstr>Costs</vt:lpstr>
      <vt:lpstr>Some theory</vt:lpstr>
      <vt:lpstr>Technology</vt:lpstr>
      <vt:lpstr>Specialization-Coordination Tradeoff</vt:lpstr>
      <vt:lpstr>Better coordination technology</vt:lpstr>
      <vt:lpstr>Better IT in production</vt:lpstr>
      <vt:lpstr>Shocks and Value Chains</vt:lpstr>
      <vt:lpstr>Shocks and Value Chains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Production Network and Value Chains</dc:title>
  <dc:creator>Akiko Vandenberg</dc:creator>
  <cp:lastModifiedBy>Akiko Vandenberg</cp:lastModifiedBy>
  <cp:revision>33</cp:revision>
  <cp:lastPrinted>2016-10-11T02:36:18Z</cp:lastPrinted>
  <dcterms:created xsi:type="dcterms:W3CDTF">2016-10-10T05:44:05Z</dcterms:created>
  <dcterms:modified xsi:type="dcterms:W3CDTF">2016-10-11T03:11:28Z</dcterms:modified>
</cp:coreProperties>
</file>